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4" r:id="rId5"/>
  </p:sldMasterIdLst>
  <p:notesMasterIdLst>
    <p:notesMasterId r:id="rId27"/>
  </p:notesMasterIdLst>
  <p:handoutMasterIdLst>
    <p:handoutMasterId r:id="rId28"/>
  </p:handoutMasterIdLst>
  <p:sldIdLst>
    <p:sldId id="342" r:id="rId6"/>
    <p:sldId id="343" r:id="rId7"/>
    <p:sldId id="367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4" r:id="rId16"/>
    <p:sldId id="385" r:id="rId17"/>
    <p:sldId id="392" r:id="rId18"/>
    <p:sldId id="393" r:id="rId19"/>
    <p:sldId id="394" r:id="rId20"/>
    <p:sldId id="395" r:id="rId21"/>
    <p:sldId id="396" r:id="rId22"/>
    <p:sldId id="401" r:id="rId23"/>
    <p:sldId id="402" r:id="rId24"/>
    <p:sldId id="403" r:id="rId25"/>
    <p:sldId id="404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FFFFFF"/>
    <a:srgbClr val="F2F2F2"/>
    <a:srgbClr val="F0F0F0"/>
    <a:srgbClr val="D9D9D9"/>
    <a:srgbClr val="C6C5C5"/>
    <a:srgbClr val="0082B0"/>
    <a:srgbClr val="9AACBD"/>
    <a:srgbClr val="F4F4F4"/>
    <a:srgbClr val="70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AA673-D350-4C48-954C-2EE0804D0D04}" v="370" dt="2021-06-25T07:28:06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36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34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80"/>
    </p:cViewPr>
  </p:sorterViewPr>
  <p:notesViewPr>
    <p:cSldViewPr snapToGrid="0">
      <p:cViewPr varScale="1">
        <p:scale>
          <a:sx n="80" d="100"/>
          <a:sy n="80" d="100"/>
        </p:scale>
        <p:origin x="3066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B428F4-1913-48C0-B355-EF2C2C32E7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A69C0C-1E70-4407-8040-682EDB97E9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CAF3-6F7A-488B-AAE9-307612AF208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AF3B14BC-C36D-4BA0-B097-250323F88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9678" y="222251"/>
            <a:ext cx="578644" cy="57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86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76726" y="1025692"/>
            <a:ext cx="6304548" cy="354630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276726" y="4796797"/>
            <a:ext cx="6304548" cy="35854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2717A-EAEC-4A30-B25B-607A0D6809E5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26B3191-AD78-4857-B514-1594885EC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9678" y="222251"/>
            <a:ext cx="578644" cy="57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86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683C22B-C6FB-4BDD-BF86-2185363FF05D}"/>
              </a:ext>
            </a:extLst>
          </p:cNvPr>
          <p:cNvSpPr/>
          <p:nvPr userDrawn="1"/>
        </p:nvSpPr>
        <p:spPr>
          <a:xfrm>
            <a:off x="5384800" y="1038885"/>
            <a:ext cx="6807198" cy="47802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5B829FD-6C2C-4443-9768-8283EF513D66}"/>
              </a:ext>
            </a:extLst>
          </p:cNvPr>
          <p:cNvCxnSpPr>
            <a:cxnSpLocks/>
          </p:cNvCxnSpPr>
          <p:nvPr userDrawn="1"/>
        </p:nvCxnSpPr>
        <p:spPr>
          <a:xfrm>
            <a:off x="5360709" y="268447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71BC8731-40B2-422A-B7CF-6F5BD0A85C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84800" y="1038885"/>
            <a:ext cx="6807198" cy="4780228"/>
          </a:xfrm>
          <a:custGeom>
            <a:avLst/>
            <a:gdLst>
              <a:gd name="connsiteX0" fmla="*/ 0 w 6807198"/>
              <a:gd name="connsiteY0" fmla="*/ 0 h 4780228"/>
              <a:gd name="connsiteX1" fmla="*/ 6807198 w 6807198"/>
              <a:gd name="connsiteY1" fmla="*/ 0 h 4780228"/>
              <a:gd name="connsiteX2" fmla="*/ 6807198 w 6807198"/>
              <a:gd name="connsiteY2" fmla="*/ 4780228 h 4780228"/>
              <a:gd name="connsiteX3" fmla="*/ 504032 w 6807198"/>
              <a:gd name="connsiteY3" fmla="*/ 4780228 h 4780228"/>
              <a:gd name="connsiteX4" fmla="*/ 504032 w 6807198"/>
              <a:gd name="connsiteY4" fmla="*/ 4305297 h 4780228"/>
              <a:gd name="connsiteX5" fmla="*/ 0 w 6807198"/>
              <a:gd name="connsiteY5" fmla="*/ 4305297 h 4780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07198" h="4780228">
                <a:moveTo>
                  <a:pt x="0" y="0"/>
                </a:moveTo>
                <a:lnTo>
                  <a:pt x="6807198" y="0"/>
                </a:lnTo>
                <a:lnTo>
                  <a:pt x="6807198" y="4780228"/>
                </a:lnTo>
                <a:lnTo>
                  <a:pt x="504032" y="4780228"/>
                </a:lnTo>
                <a:lnTo>
                  <a:pt x="504032" y="4305297"/>
                </a:lnTo>
                <a:lnTo>
                  <a:pt x="0" y="43052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296F51F-39EB-4694-A396-FFA94B96FB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567" y="6064068"/>
            <a:ext cx="1760606" cy="5763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15E9CA-70BF-40D9-B6B3-0BE590454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" t="12836" r="71214" b="12244"/>
          <a:stretch/>
        </p:blipFill>
        <p:spPr>
          <a:xfrm>
            <a:off x="4985304" y="5444462"/>
            <a:ext cx="821443" cy="8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1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Green BOOK PRO – BPCE LEASE – Document à usage interne et confidentiel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FC0DD-A9BA-4F4B-8171-7486F372A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1" y="1528368"/>
            <a:ext cx="11618258" cy="464859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Titre 20">
            <a:extLst>
              <a:ext uri="{FF2B5EF4-FFF2-40B4-BE49-F238E27FC236}">
                <a16:creationId xmlns:a16="http://schemas.microsoft.com/office/drawing/2014/main" id="{EA7CCBEC-79CB-4843-937D-FB77DFF5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30613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6005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10">
            <a:extLst>
              <a:ext uri="{FF2B5EF4-FFF2-40B4-BE49-F238E27FC236}">
                <a16:creationId xmlns:a16="http://schemas.microsoft.com/office/drawing/2014/main" id="{55221119-BC11-5245-9797-3E7240CF7C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4800" y="1038885"/>
            <a:ext cx="6807198" cy="47802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6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70294E-4556-1A48-A266-FF5BC85B55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534" y="1031215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4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A052AC8-91E6-DE4B-8E80-FFD4C816C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799" y="1035049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5D980E-9D31-1049-928B-2BD88A72C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589" y="1035049"/>
            <a:ext cx="7097692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7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50E9A27-F8A8-4342-9853-F4F6A45AB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800" y="1038885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6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EA93186-4E7A-F242-AB38-1CD02CD82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9736" y="1018515"/>
            <a:ext cx="7058546" cy="4800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683C22B-C6FB-4BDD-BF86-2185363FF05D}"/>
              </a:ext>
            </a:extLst>
          </p:cNvPr>
          <p:cNvSpPr/>
          <p:nvPr userDrawn="1"/>
        </p:nvSpPr>
        <p:spPr>
          <a:xfrm>
            <a:off x="5384800" y="1038885"/>
            <a:ext cx="6807198" cy="478022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ECA03E4-5282-4447-9B2A-39B62FF28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800" y="1035049"/>
            <a:ext cx="7188200" cy="47879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9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E8E41EA-3D6E-4C49-9FE4-2FFFEA1A9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6"/>
          <a:stretch/>
        </p:blipFill>
        <p:spPr>
          <a:xfrm>
            <a:off x="5384801" y="1024588"/>
            <a:ext cx="6807199" cy="4798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27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7FC77AD-D4C4-BF46-9535-FA4D9F80B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169" y="1024588"/>
            <a:ext cx="7194614" cy="4798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68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uvertur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2A6702F-47CD-CD4E-B5C0-DD73DCEC23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799" y="1009649"/>
            <a:ext cx="7188200" cy="4813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DA86B5-441D-40C0-AB15-C93BCC8BF15B}"/>
              </a:ext>
            </a:extLst>
          </p:cNvPr>
          <p:cNvSpPr/>
          <p:nvPr userDrawn="1"/>
        </p:nvSpPr>
        <p:spPr>
          <a:xfrm>
            <a:off x="1" y="0"/>
            <a:ext cx="53847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7F21F56-9793-48AD-8C07-030132D48846}"/>
              </a:ext>
            </a:extLst>
          </p:cNvPr>
          <p:cNvCxnSpPr>
            <a:cxnSpLocks/>
          </p:cNvCxnSpPr>
          <p:nvPr userDrawn="1"/>
        </p:nvCxnSpPr>
        <p:spPr>
          <a:xfrm>
            <a:off x="638370" y="380842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72567"/>
            <a:ext cx="4620141" cy="337658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4047812"/>
            <a:ext cx="4620141" cy="827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192" y="5034286"/>
            <a:ext cx="2628903" cy="365125"/>
          </a:xfrm>
        </p:spPr>
        <p:txBody>
          <a:bodyPr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4CA44-1289-4013-91FD-3746677574CA}"/>
              </a:ext>
            </a:extLst>
          </p:cNvPr>
          <p:cNvSpPr/>
          <p:nvPr userDrawn="1"/>
        </p:nvSpPr>
        <p:spPr>
          <a:xfrm>
            <a:off x="4880768" y="5344182"/>
            <a:ext cx="1008064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418B59F-AED0-4FC4-B967-DB998C4B0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066" y="5458481"/>
            <a:ext cx="779466" cy="77946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192" y="5705097"/>
            <a:ext cx="2526653" cy="286232"/>
          </a:xfrm>
        </p:spPr>
        <p:txBody>
          <a:bodyPr wrap="none" anchor="ctr">
            <a:spAutoFit/>
          </a:bodyPr>
          <a:lstStyle>
            <a:lvl1pPr marL="0" indent="0" algn="l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122FCC-B87C-454A-85F8-02DF21468F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7388" y="6105596"/>
            <a:ext cx="2207230" cy="4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2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54C7DB-EDFE-44C9-9A3F-45A888316179}"/>
              </a:ext>
            </a:extLst>
          </p:cNvPr>
          <p:cNvSpPr/>
          <p:nvPr userDrawn="1"/>
        </p:nvSpPr>
        <p:spPr>
          <a:xfrm>
            <a:off x="1" y="0"/>
            <a:ext cx="12191999" cy="5048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707B51-80A1-4671-9193-DA0B923C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39621"/>
            <a:ext cx="10515600" cy="1802319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D6222D-016C-4B4B-9026-09E520B24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156852"/>
            <a:ext cx="10515600" cy="827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9CFB-DAC0-4A4F-83F2-0D03AEB1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81549" y="4108811"/>
            <a:ext cx="2628903" cy="365125"/>
          </a:xfrm>
        </p:spPr>
        <p:txBody>
          <a:bodyPr/>
          <a:lstStyle>
            <a:lvl1pPr algn="ctr">
              <a:defRPr sz="1100" cap="all" baseline="0">
                <a:solidFill>
                  <a:schemeClr val="bg1"/>
                </a:solidFill>
              </a:defRPr>
            </a:lvl1pPr>
          </a:lstStyle>
          <a:p>
            <a:fld id="{D8C06148-AB1D-4809-B002-600EDA807CFA}" type="datetime4">
              <a:rPr lang="fr-FR" smtClean="0"/>
              <a:t>24 avril 2023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5B829FD-6C2C-4443-9768-8283EF513D66}"/>
              </a:ext>
            </a:extLst>
          </p:cNvPr>
          <p:cNvCxnSpPr>
            <a:cxnSpLocks/>
          </p:cNvCxnSpPr>
          <p:nvPr userDrawn="1"/>
        </p:nvCxnSpPr>
        <p:spPr>
          <a:xfrm>
            <a:off x="5360709" y="2684479"/>
            <a:ext cx="147058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7DF1399-8CC8-40B7-A722-EA321C81DD85}"/>
              </a:ext>
            </a:extLst>
          </p:cNvPr>
          <p:cNvGrpSpPr/>
          <p:nvPr userDrawn="1"/>
        </p:nvGrpSpPr>
        <p:grpSpPr>
          <a:xfrm>
            <a:off x="5591968" y="4598896"/>
            <a:ext cx="1008064" cy="1008062"/>
            <a:chOff x="4880768" y="5344182"/>
            <a:chExt cx="1008064" cy="100806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890D15-BA42-4C1E-A4AC-E429609BE8CA}"/>
                </a:ext>
              </a:extLst>
            </p:cNvPr>
            <p:cNvSpPr/>
            <p:nvPr/>
          </p:nvSpPr>
          <p:spPr>
            <a:xfrm>
              <a:off x="4880768" y="5344182"/>
              <a:ext cx="1008064" cy="10080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8A67F8C8-E102-4E29-BDF3-78A75E458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95066" y="5458481"/>
              <a:ext cx="779466" cy="779464"/>
            </a:xfrm>
            <a:prstGeom prst="rect">
              <a:avLst/>
            </a:prstGeom>
          </p:spPr>
        </p:pic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1BE75C-284B-4335-9261-2CAC443191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2672" y="5920045"/>
            <a:ext cx="2526653" cy="286232"/>
          </a:xfrm>
        </p:spPr>
        <p:txBody>
          <a:bodyPr wrap="none" anchor="ctr">
            <a:sp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Nom, Prénom, Fonction</a:t>
            </a:r>
          </a:p>
        </p:txBody>
      </p:sp>
    </p:spTree>
    <p:extLst>
      <p:ext uri="{BB962C8B-B14F-4D97-AF65-F5344CB8AC3E}">
        <p14:creationId xmlns:p14="http://schemas.microsoft.com/office/powerpoint/2010/main" val="115390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3A89D-F355-4A64-B575-0CCC70E1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9100" y="2752198"/>
            <a:ext cx="5262850" cy="2937402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365ED0-C334-4808-BC14-33A3FD11513B}"/>
              </a:ext>
            </a:extLst>
          </p:cNvPr>
          <p:cNvSpPr/>
          <p:nvPr userDrawn="1"/>
        </p:nvSpPr>
        <p:spPr>
          <a:xfrm>
            <a:off x="0" y="-5896"/>
            <a:ext cx="3543488" cy="68638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3DC7C-8C91-4478-A647-2EE0FBF3FFE4}"/>
              </a:ext>
            </a:extLst>
          </p:cNvPr>
          <p:cNvSpPr/>
          <p:nvPr userDrawn="1"/>
        </p:nvSpPr>
        <p:spPr>
          <a:xfrm>
            <a:off x="6688829" y="2306608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8B6D99-D389-4D38-8AF7-CBADB9AD4693}"/>
              </a:ext>
            </a:extLst>
          </p:cNvPr>
          <p:cNvSpPr/>
          <p:nvPr userDrawn="1"/>
        </p:nvSpPr>
        <p:spPr>
          <a:xfrm>
            <a:off x="11394179" y="6230908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641A0-1CC7-4C77-B56C-459766A37FDA}"/>
              </a:ext>
            </a:extLst>
          </p:cNvPr>
          <p:cNvSpPr/>
          <p:nvPr userDrawn="1"/>
        </p:nvSpPr>
        <p:spPr>
          <a:xfrm>
            <a:off x="11537054" y="5937441"/>
            <a:ext cx="254896" cy="2548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64640D5-DBFA-4C85-93E0-70C1AA659D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29100" y="469742"/>
            <a:ext cx="1168910" cy="1685077"/>
          </a:xfrm>
        </p:spPr>
        <p:txBody>
          <a:bodyPr wrap="none">
            <a:spAutoFit/>
          </a:bodyPr>
          <a:lstStyle>
            <a:lvl1pPr marL="0" indent="0">
              <a:buNone/>
              <a:defRPr sz="11500" b="1">
                <a:solidFill>
                  <a:srgbClr val="C6C5C5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0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BE16F3C-EA1A-4F94-A5C6-766D2C204F7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6162" y="634999"/>
            <a:ext cx="5345104" cy="3746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2409DB4-C032-4ADC-89BE-F1B0B0D03076}"/>
              </a:ext>
            </a:extLst>
          </p:cNvPr>
          <p:cNvGrpSpPr/>
          <p:nvPr userDrawn="1"/>
        </p:nvGrpSpPr>
        <p:grpSpPr>
          <a:xfrm>
            <a:off x="0" y="5992706"/>
            <a:ext cx="873919" cy="873919"/>
            <a:chOff x="11318081" y="0"/>
            <a:chExt cx="873919" cy="87391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EC8FED-A6C3-4710-97CB-55ED9E5FE35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88002360-D89B-4A50-B5A6-AC07A05DA3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5807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3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200624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32720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4747457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C21DCB-1BE1-4752-A9A6-3D0699F59D2F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C41D80-74CE-49FA-B97A-55BD988677D2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BE6E4F18-0879-416D-9254-1B7B310142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177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4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3473737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7549353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3473739" y="3825061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75493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47953" y="2521664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3568" y="2521664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7954" y="5090855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3567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4006041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8081657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4006044" y="6110640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8081657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71CCB7-D2A4-4755-B8A5-4F1614C39D6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1FBD70D-F7C2-4A90-AF99-B5C6AD779F09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A5036B65-5B8C-4DB1-B71D-0F79FBDF47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8616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5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5117F5-612F-443A-8307-B23F82588FC2}"/>
              </a:ext>
            </a:extLst>
          </p:cNvPr>
          <p:cNvSpPr/>
          <p:nvPr userDrawn="1"/>
        </p:nvSpPr>
        <p:spPr>
          <a:xfrm>
            <a:off x="3473739" y="3825061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321B94-AB50-4CF4-8246-6926C3CE501E}"/>
              </a:ext>
            </a:extLst>
          </p:cNvPr>
          <p:cNvSpPr/>
          <p:nvPr userDrawn="1"/>
        </p:nvSpPr>
        <p:spPr>
          <a:xfrm>
            <a:off x="75493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C064B276-3861-458A-81D5-B518077636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47954" y="5090855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2E38BB0E-8783-4E05-B973-99EB29C44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3567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7FD5E-250F-441A-89E8-16EA602D0A28}"/>
              </a:ext>
            </a:extLst>
          </p:cNvPr>
          <p:cNvSpPr/>
          <p:nvPr userDrawn="1"/>
        </p:nvSpPr>
        <p:spPr>
          <a:xfrm>
            <a:off x="4006044" y="6110640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0CDADB-38AA-4515-BCE6-E1F09CEA6A26}"/>
              </a:ext>
            </a:extLst>
          </p:cNvPr>
          <p:cNvSpPr/>
          <p:nvPr userDrawn="1"/>
        </p:nvSpPr>
        <p:spPr>
          <a:xfrm>
            <a:off x="8081657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F383994-8BF7-4E99-B11B-4F51E71AC331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75B8378-DC8A-42DC-872C-FF77405CB32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CC8640D7-A48E-4FA8-8632-29A005D34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6849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6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1435929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958607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0143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6028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1011837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1968233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F79A260-353D-43EF-ADDD-6F26A6D0D40C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DA58640-06D1-4B3D-9BD6-81AC1D37359F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68C0B10E-2946-42EC-9932-2706EB7485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8072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7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2378953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8644138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7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3168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8353" y="5079146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9176441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2911256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4148570-EE4E-44D8-8D49-53AA421EA50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25EE3D-3DE0-4A8E-9664-33AE9BE6E6CC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>
              <a:extLst>
                <a:ext uri="{FF2B5EF4-FFF2-40B4-BE49-F238E27FC236}">
                  <a16:creationId xmlns:a16="http://schemas.microsoft.com/office/drawing/2014/main" id="{2EB8D416-018C-4133-B94D-F298470358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745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8 [V1]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255870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52166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54144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B1CF57-607A-4F19-A62F-9093B81DF986}"/>
              </a:ext>
            </a:extLst>
          </p:cNvPr>
          <p:cNvSpPr/>
          <p:nvPr userDrawn="1"/>
        </p:nvSpPr>
        <p:spPr>
          <a:xfrm>
            <a:off x="81265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03A38-6320-4A7E-B896-D0D4744EFEDE}"/>
              </a:ext>
            </a:extLst>
          </p:cNvPr>
          <p:cNvSpPr/>
          <p:nvPr userDrawn="1"/>
        </p:nvSpPr>
        <p:spPr>
          <a:xfrm>
            <a:off x="3945249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7FE04-AE05-4616-B9DF-33BBB6181DD1}"/>
              </a:ext>
            </a:extLst>
          </p:cNvPr>
          <p:cNvSpPr/>
          <p:nvPr userDrawn="1"/>
        </p:nvSpPr>
        <p:spPr>
          <a:xfrm>
            <a:off x="10210434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8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3C28B4B0-C21D-450B-8341-018EAFE43F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6871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2E5A2019-FD19-492E-8B9E-2336EB2F86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9464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AD39C960-BE2F-4244-9790-6B17A43B19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4649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49C44-1F27-4254-AEC2-A28AE1E3BD0A}"/>
              </a:ext>
            </a:extLst>
          </p:cNvPr>
          <p:cNvSpPr/>
          <p:nvPr userDrawn="1"/>
        </p:nvSpPr>
        <p:spPr>
          <a:xfrm>
            <a:off x="1344958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C66ABD-244F-4C3F-8F45-CC9FB7868C8B}"/>
              </a:ext>
            </a:extLst>
          </p:cNvPr>
          <p:cNvSpPr/>
          <p:nvPr userDrawn="1"/>
        </p:nvSpPr>
        <p:spPr>
          <a:xfrm>
            <a:off x="4477553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CB4239-5F08-45BE-930F-D456AB724478}"/>
              </a:ext>
            </a:extLst>
          </p:cNvPr>
          <p:cNvSpPr/>
          <p:nvPr userDrawn="1"/>
        </p:nvSpPr>
        <p:spPr>
          <a:xfrm>
            <a:off x="10742739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7E32DC-A65B-4883-8F9C-DEEBD7A5D27D}"/>
              </a:ext>
            </a:extLst>
          </p:cNvPr>
          <p:cNvSpPr/>
          <p:nvPr userDrawn="1"/>
        </p:nvSpPr>
        <p:spPr>
          <a:xfrm>
            <a:off x="7077842" y="3800464"/>
            <a:ext cx="116891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500" b="0" dirty="0">
                <a:solidFill>
                  <a:srgbClr val="D9D9D9"/>
                </a:solidFill>
                <a:latin typeface="+mj-lt"/>
              </a:rPr>
              <a:t>7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56358AD3-E737-4407-8796-172356E1A0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2057" y="5066258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4D4548-B90D-4081-B0C7-52225EEE941A}"/>
              </a:ext>
            </a:extLst>
          </p:cNvPr>
          <p:cNvSpPr/>
          <p:nvPr userDrawn="1"/>
        </p:nvSpPr>
        <p:spPr>
          <a:xfrm>
            <a:off x="7610146" y="608604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98A93DB-67D2-47E7-AD23-8BEB01D70381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1BF2AC-9A99-4FDE-9CEB-6EAA91A78380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Graphique 43">
              <a:extLst>
                <a:ext uri="{FF2B5EF4-FFF2-40B4-BE49-F238E27FC236}">
                  <a16:creationId xmlns:a16="http://schemas.microsoft.com/office/drawing/2014/main" id="{E7AFA3BC-A80E-4DB1-B3B9-1C8D003284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5355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3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224221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B7A48-6796-4E40-B8C9-E5AF3E316B6D}"/>
              </a:ext>
            </a:extLst>
          </p:cNvPr>
          <p:cNvSpPr/>
          <p:nvPr userDrawn="1"/>
        </p:nvSpPr>
        <p:spPr>
          <a:xfrm>
            <a:off x="11318081" y="0"/>
            <a:ext cx="873919" cy="873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350801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4983433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7252A9C-B677-4DCE-B728-45E08C69B965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8705FA-2D55-4A9A-827E-093412408DA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2415AF05-7E65-48DE-92DF-F967593003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318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4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3473737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7549353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3473739" y="4061037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75493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47953" y="2757640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3568" y="2757640"/>
            <a:ext cx="2220479" cy="313933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7954" y="5326831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3567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4006041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8081657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4006044" y="6346616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8081657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D4416EB-9DA2-4C42-BD81-9F8E7FEDED0F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E5620D-A641-4025-97F7-FD59BB8003C9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39C095E3-6E3F-483A-AB26-BBE10232BE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2753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5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5117F5-612F-443A-8307-B23F82588FC2}"/>
              </a:ext>
            </a:extLst>
          </p:cNvPr>
          <p:cNvSpPr/>
          <p:nvPr userDrawn="1"/>
        </p:nvSpPr>
        <p:spPr>
          <a:xfrm>
            <a:off x="3473739" y="4061037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321B94-AB50-4CF4-8246-6926C3CE501E}"/>
              </a:ext>
            </a:extLst>
          </p:cNvPr>
          <p:cNvSpPr/>
          <p:nvPr userDrawn="1"/>
        </p:nvSpPr>
        <p:spPr>
          <a:xfrm>
            <a:off x="75493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C064B276-3861-458A-81D5-B518077636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47954" y="5326831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2E38BB0E-8783-4E05-B973-99EB29C44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3567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7FD5E-250F-441A-89E8-16EA602D0A28}"/>
              </a:ext>
            </a:extLst>
          </p:cNvPr>
          <p:cNvSpPr/>
          <p:nvPr userDrawn="1"/>
        </p:nvSpPr>
        <p:spPr>
          <a:xfrm>
            <a:off x="4006044" y="6346616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0CDADB-38AA-4515-BCE6-E1F09CEA6A26}"/>
              </a:ext>
            </a:extLst>
          </p:cNvPr>
          <p:cNvSpPr/>
          <p:nvPr userDrawn="1"/>
        </p:nvSpPr>
        <p:spPr>
          <a:xfrm>
            <a:off x="8081657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3E135FD-DD42-4890-993A-2EE642BA009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4EDFAC-37E4-4522-A23A-882B3D5301EE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1DF87DD2-AE22-4BFE-AAA5-9D2A1C1E3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4521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6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143592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5511545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958607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1435929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958607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46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575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6028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0143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6028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96823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604384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11837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1011837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1968233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FB673C5-DC70-404E-9BCF-F6064C7A4C3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4DA80B-6649-420C-BF83-DA12801482B6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410469D8-DC61-48FF-93E7-F5A2595813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6178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7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0CC46E5-C554-4B91-AF61-2F850058DC51}"/>
              </a:ext>
            </a:extLst>
          </p:cNvPr>
          <p:cNvSpPr/>
          <p:nvPr userDrawn="1"/>
        </p:nvSpPr>
        <p:spPr>
          <a:xfrm>
            <a:off x="2378953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31204E-30D6-49D3-A66C-73F2EFB027D4}"/>
              </a:ext>
            </a:extLst>
          </p:cNvPr>
          <p:cNvSpPr/>
          <p:nvPr userDrawn="1"/>
        </p:nvSpPr>
        <p:spPr>
          <a:xfrm>
            <a:off x="5511545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35923E-1324-43D3-A197-58F1CEE8CF86}"/>
              </a:ext>
            </a:extLst>
          </p:cNvPr>
          <p:cNvSpPr/>
          <p:nvPr userDrawn="1"/>
        </p:nvSpPr>
        <p:spPr>
          <a:xfrm>
            <a:off x="8644138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7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74720106-8A36-4740-82E9-F7CE17210B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3168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1C5D4120-6D87-4B4B-9998-F3E81E3AF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5759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9" name="Text Placeholder 16">
            <a:extLst>
              <a:ext uri="{FF2B5EF4-FFF2-40B4-BE49-F238E27FC236}">
                <a16:creationId xmlns:a16="http://schemas.microsoft.com/office/drawing/2014/main" id="{7A9EE2C0-D89A-41EB-A8BC-30A66291B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8353" y="5315122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45C76A-0415-4898-B5CE-FA6CB13A829D}"/>
              </a:ext>
            </a:extLst>
          </p:cNvPr>
          <p:cNvSpPr/>
          <p:nvPr userDrawn="1"/>
        </p:nvSpPr>
        <p:spPr>
          <a:xfrm>
            <a:off x="9176441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E72766F-FC75-4FC3-A9AA-F06617DE4F93}"/>
              </a:ext>
            </a:extLst>
          </p:cNvPr>
          <p:cNvSpPr/>
          <p:nvPr userDrawn="1"/>
        </p:nvSpPr>
        <p:spPr>
          <a:xfrm>
            <a:off x="604384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5628673-0A56-4FC9-B44E-77677E91EF7C}"/>
              </a:ext>
            </a:extLst>
          </p:cNvPr>
          <p:cNvSpPr/>
          <p:nvPr userDrawn="1"/>
        </p:nvSpPr>
        <p:spPr>
          <a:xfrm>
            <a:off x="2911256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9BB87E4-CB28-4805-B06C-BA6F5DA4AF3A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6A1F82-AF10-44DF-B7C5-D6C448360AD5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Graphique 28">
              <a:extLst>
                <a:ext uri="{FF2B5EF4-FFF2-40B4-BE49-F238E27FC236}">
                  <a16:creationId xmlns:a16="http://schemas.microsoft.com/office/drawing/2014/main" id="{DD1E5310-218A-4AE6-87BA-0E23759FBE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174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x8 [V2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7776DE3-84C4-4346-BA4C-4A32FF3678E5}"/>
              </a:ext>
            </a:extLst>
          </p:cNvPr>
          <p:cNvSpPr/>
          <p:nvPr userDrawn="1"/>
        </p:nvSpPr>
        <p:spPr>
          <a:xfrm>
            <a:off x="81265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F95C0F-C7A6-4088-A8AC-DE99001131DA}"/>
              </a:ext>
            </a:extLst>
          </p:cNvPr>
          <p:cNvSpPr/>
          <p:nvPr userDrawn="1"/>
        </p:nvSpPr>
        <p:spPr>
          <a:xfrm>
            <a:off x="3945249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6FF94D6-2A65-42E8-A255-007C013768F2}"/>
              </a:ext>
            </a:extLst>
          </p:cNvPr>
          <p:cNvSpPr/>
          <p:nvPr userDrawn="1"/>
        </p:nvSpPr>
        <p:spPr>
          <a:xfrm>
            <a:off x="10210434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4</a:t>
            </a:r>
          </a:p>
        </p:txBody>
      </p:sp>
      <p:sp>
        <p:nvSpPr>
          <p:cNvPr id="7" name="Cadre 6">
            <a:extLst>
              <a:ext uri="{FF2B5EF4-FFF2-40B4-BE49-F238E27FC236}">
                <a16:creationId xmlns:a16="http://schemas.microsoft.com/office/drawing/2014/main" id="{A1CE8162-9856-4FB8-B9E4-5CB4735B846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frame">
            <a:avLst>
              <a:gd name="adj1" fmla="val 22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EBF22F-BB14-4785-9087-F82D6FE44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71" y="633853"/>
            <a:ext cx="11618258" cy="480131"/>
          </a:xfrm>
        </p:spPr>
        <p:txBody>
          <a:bodyPr lIns="0" tIns="0" rIns="0">
            <a:noAutofit/>
          </a:bodyPr>
          <a:lstStyle>
            <a:lvl1pPr algn="ctr">
              <a:defRPr sz="28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2F8CD8C-8C45-493F-A47B-76871A540C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871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110C3197-17BB-4BF9-B373-DB9234712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464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90C07528-A6E6-41FF-B93F-0B33CE39D7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84649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C9710FE-82D5-43CF-8602-32DF16B71EE8}"/>
              </a:ext>
            </a:extLst>
          </p:cNvPr>
          <p:cNvSpPr/>
          <p:nvPr userDrawn="1"/>
        </p:nvSpPr>
        <p:spPr>
          <a:xfrm>
            <a:off x="1344958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0C3F14-2652-4B25-90C6-F0971DC45EC7}"/>
              </a:ext>
            </a:extLst>
          </p:cNvPr>
          <p:cNvSpPr/>
          <p:nvPr userDrawn="1"/>
        </p:nvSpPr>
        <p:spPr>
          <a:xfrm>
            <a:off x="4477553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A90CCE-3EF6-42D5-98CC-6A66B179E550}"/>
              </a:ext>
            </a:extLst>
          </p:cNvPr>
          <p:cNvSpPr/>
          <p:nvPr userDrawn="1"/>
        </p:nvSpPr>
        <p:spPr>
          <a:xfrm>
            <a:off x="10742739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6249EB-A162-439C-88AF-B20176D85A6A}"/>
              </a:ext>
            </a:extLst>
          </p:cNvPr>
          <p:cNvSpPr/>
          <p:nvPr userDrawn="1"/>
        </p:nvSpPr>
        <p:spPr>
          <a:xfrm>
            <a:off x="7077842" y="1491846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3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535784C-4AAF-4A52-9549-D700E2375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2057" y="2757640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27276B-D861-415B-9068-BB2CC8206F47}"/>
              </a:ext>
            </a:extLst>
          </p:cNvPr>
          <p:cNvSpPr/>
          <p:nvPr userDrawn="1"/>
        </p:nvSpPr>
        <p:spPr>
          <a:xfrm>
            <a:off x="7610146" y="3777425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B1CF57-607A-4F19-A62F-9093B81DF986}"/>
              </a:ext>
            </a:extLst>
          </p:cNvPr>
          <p:cNvSpPr/>
          <p:nvPr userDrawn="1"/>
        </p:nvSpPr>
        <p:spPr>
          <a:xfrm>
            <a:off x="81265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03A38-6320-4A7E-B896-D0D4744EFEDE}"/>
              </a:ext>
            </a:extLst>
          </p:cNvPr>
          <p:cNvSpPr/>
          <p:nvPr userDrawn="1"/>
        </p:nvSpPr>
        <p:spPr>
          <a:xfrm>
            <a:off x="3945249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7FE04-AE05-4616-B9DF-33BBB6181DD1}"/>
              </a:ext>
            </a:extLst>
          </p:cNvPr>
          <p:cNvSpPr/>
          <p:nvPr userDrawn="1"/>
        </p:nvSpPr>
        <p:spPr>
          <a:xfrm>
            <a:off x="10210434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8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3C28B4B0-C21D-450B-8341-018EAFE43F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6871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2E5A2019-FD19-492E-8B9E-2336EB2F86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9464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AD39C960-BE2F-4244-9790-6B17A43B19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4649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149C44-1F27-4254-AEC2-A28AE1E3BD0A}"/>
              </a:ext>
            </a:extLst>
          </p:cNvPr>
          <p:cNvSpPr/>
          <p:nvPr userDrawn="1"/>
        </p:nvSpPr>
        <p:spPr>
          <a:xfrm>
            <a:off x="1344958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C66ABD-244F-4C3F-8F45-CC9FB7868C8B}"/>
              </a:ext>
            </a:extLst>
          </p:cNvPr>
          <p:cNvSpPr/>
          <p:nvPr userDrawn="1"/>
        </p:nvSpPr>
        <p:spPr>
          <a:xfrm>
            <a:off x="4477553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CB4239-5F08-45BE-930F-D456AB724478}"/>
              </a:ext>
            </a:extLst>
          </p:cNvPr>
          <p:cNvSpPr/>
          <p:nvPr userDrawn="1"/>
        </p:nvSpPr>
        <p:spPr>
          <a:xfrm>
            <a:off x="10742739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7E32DC-A65B-4883-8F9C-DEEBD7A5D27D}"/>
              </a:ext>
            </a:extLst>
          </p:cNvPr>
          <p:cNvSpPr/>
          <p:nvPr userDrawn="1"/>
        </p:nvSpPr>
        <p:spPr>
          <a:xfrm>
            <a:off x="7077842" y="4036440"/>
            <a:ext cx="1168910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500" b="0" i="0" u="none" strike="noStrike" cap="none" spc="0" normalizeH="0" baseline="0" dirty="0">
                <a:ln>
                  <a:noFill/>
                </a:ln>
                <a:solidFill>
                  <a:prstClr val="white">
                    <a:lumMod val="85000"/>
                    <a:alpha val="50000"/>
                  </a:prstClr>
                </a:solidFill>
                <a:effectLst/>
                <a:uLnTx/>
                <a:uFillTx/>
                <a:latin typeface="Arial Black"/>
              </a:rPr>
              <a:t>7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56358AD3-E737-4407-8796-172356E1A0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2057" y="5302234"/>
            <a:ext cx="2220480" cy="313932"/>
          </a:xfrm>
        </p:spPr>
        <p:txBody>
          <a:bodyPr wrap="none" anchor="t">
            <a:spAutoFit/>
          </a:bodyPr>
          <a:lstStyle>
            <a:lvl1pPr marL="0" indent="0" algn="ctr">
              <a:buNone/>
              <a:defRPr sz="1600" b="0" cap="all" baseline="0">
                <a:solidFill>
                  <a:schemeClr val="bg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4D4548-B90D-4081-B0C7-52225EEE941A}"/>
              </a:ext>
            </a:extLst>
          </p:cNvPr>
          <p:cNvSpPr/>
          <p:nvPr userDrawn="1"/>
        </p:nvSpPr>
        <p:spPr>
          <a:xfrm>
            <a:off x="7610146" y="6322019"/>
            <a:ext cx="104303" cy="1043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BCA201A-C579-414F-AE9D-79A8900C2B14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D45DC7-0135-4AAE-9F93-273D4F7E073E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Graphique 43">
              <a:extLst>
                <a:ext uri="{FF2B5EF4-FFF2-40B4-BE49-F238E27FC236}">
                  <a16:creationId xmlns:a16="http://schemas.microsoft.com/office/drawing/2014/main" id="{33DC1BAF-9712-4228-9AD0-C909E64887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9901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C0823116-D653-4790-9959-A73E493A8B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DA61408-FCBF-4281-A600-77929175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84590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CDBA12D-46B6-4CBC-9DF2-762C67E8F1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75187" y="1747147"/>
            <a:ext cx="4091059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C3ED12BD-B8B4-41B8-89FC-CDCA91EE68A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10241" y="3856692"/>
            <a:ext cx="4091059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8AE07489-B96F-45DB-B4A2-C276C4E610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5187" y="4081288"/>
            <a:ext cx="4091059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7D062C79-080C-449B-A798-CDBAC7A133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0240" y="2914217"/>
            <a:ext cx="4091059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479DBD45-DD80-4013-B58C-3D68BD7B9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2" name="Titre 6">
            <a:extLst>
              <a:ext uri="{FF2B5EF4-FFF2-40B4-BE49-F238E27FC236}">
                <a16:creationId xmlns:a16="http://schemas.microsoft.com/office/drawing/2014/main" id="{C05D5E3F-0DAA-4B6B-837D-759B0076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49505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CDBA12D-46B6-4CBC-9DF2-762C67E8F1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7846" y="1747147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C3ED12BD-B8B4-41B8-89FC-CDCA91EE68A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07622" y="3856692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A5873A61-B631-47BB-B714-199F175425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7398" y="1747147"/>
            <a:ext cx="3576754" cy="233414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1A4F8E0-2750-40CF-9ABE-EE651E127A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846" y="4081288"/>
            <a:ext cx="3576754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5F2364F0-E06B-4A9B-8DCD-00EB7AC10C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07622" y="2914217"/>
            <a:ext cx="3576754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Espace réservé du texte 20">
            <a:extLst>
              <a:ext uri="{FF2B5EF4-FFF2-40B4-BE49-F238E27FC236}">
                <a16:creationId xmlns:a16="http://schemas.microsoft.com/office/drawing/2014/main" id="{EE583851-A660-469C-A604-C5AC7992CD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47398" y="4081288"/>
            <a:ext cx="357675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77EF74EC-00F8-42D7-8BED-09C177BED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F609C7C6-9C76-4646-8440-D24A81D34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17553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FE7443F-DD27-4D9D-B735-AEC9011AC6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7846" y="1747147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472F52DD-6F29-4803-9F49-538A74ED2B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2327" y="3856692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C0A6B6B-73CD-43DD-A84A-299C5E212D6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56808" y="1747147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C7A399E4-9B2B-47CC-8355-A6042AAD79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846" y="3641776"/>
            <a:ext cx="272286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20">
            <a:extLst>
              <a:ext uri="{FF2B5EF4-FFF2-40B4-BE49-F238E27FC236}">
                <a16:creationId xmlns:a16="http://schemas.microsoft.com/office/drawing/2014/main" id="{F1F80124-8DBA-4BDD-AD33-D37FE3C5A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12327" y="2914217"/>
            <a:ext cx="2722863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1BBFABB-D20F-4557-AC45-E1F01731438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001289" y="3856692"/>
            <a:ext cx="2722863" cy="189140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961D15F4-193E-4883-B93F-37F4159D9A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56808" y="3641776"/>
            <a:ext cx="2722863" cy="942475"/>
          </a:xfrm>
          <a:solidFill>
            <a:srgbClr val="F2F2F2"/>
          </a:solidFill>
        </p:spPr>
        <p:txBody>
          <a:bodyPr tIns="360000" bIns="360000" anchor="t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6" name="Espace réservé du texte 20">
            <a:extLst>
              <a:ext uri="{FF2B5EF4-FFF2-40B4-BE49-F238E27FC236}">
                <a16:creationId xmlns:a16="http://schemas.microsoft.com/office/drawing/2014/main" id="{1B77A138-38EB-455B-B535-942081770EB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1289" y="2914217"/>
            <a:ext cx="2722863" cy="942475"/>
          </a:xfrm>
          <a:solidFill>
            <a:srgbClr val="F2F2F2"/>
          </a:solidFill>
        </p:spPr>
        <p:txBody>
          <a:bodyPr tIns="360000" bIns="360000" anchor="b">
            <a:spAutoFit/>
          </a:bodyPr>
          <a:lstStyle>
            <a:lvl1pPr marL="0" indent="0" algn="ctr">
              <a:buNone/>
              <a:defRPr sz="14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A6CFF4D5-C113-4864-AA68-4A13D2410A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8" name="Titre 6">
            <a:extLst>
              <a:ext uri="{FF2B5EF4-FFF2-40B4-BE49-F238E27FC236}">
                <a16:creationId xmlns:a16="http://schemas.microsoft.com/office/drawing/2014/main" id="{12F7B639-C3E5-4320-A1DE-A8839D4D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06500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sous-ti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A22C8B-49B0-4E3C-845F-3B6DAD42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9E2A7-3129-446F-BBA6-4B31C4CC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2A3A-1B05-4CC6-9EF9-10E1BB19A490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ADC9FD-F3B1-463A-A877-1EAC820B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8BF0DA-75D8-4800-ADE0-596CA27F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9DAA58-1CAD-43EB-B51C-41C414C661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4281" y="4181476"/>
            <a:ext cx="3892550" cy="519841"/>
          </a:xfrm>
          <a:solidFill>
            <a:schemeClr val="tx2"/>
          </a:solidFill>
        </p:spPr>
        <p:txBody>
          <a:bodyPr lIns="165600" anchor="ctr">
            <a:normAutofit/>
          </a:bodyPr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90488" indent="0">
              <a:buNone/>
              <a:defRPr sz="1200">
                <a:solidFill>
                  <a:schemeClr val="bg1"/>
                </a:solidFill>
              </a:defRPr>
            </a:lvl2pPr>
            <a:lvl3pPr marL="361950" indent="0">
              <a:buNone/>
              <a:defRPr sz="1200">
                <a:solidFill>
                  <a:schemeClr val="bg1"/>
                </a:solidFill>
              </a:defRPr>
            </a:lvl3pPr>
            <a:lvl4pPr marL="625475" indent="0">
              <a:buNone/>
              <a:defRPr sz="1200">
                <a:solidFill>
                  <a:schemeClr val="bg1"/>
                </a:solidFill>
              </a:defRPr>
            </a:lvl4pPr>
            <a:lvl5pPr marL="89693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D11B747-AF79-44B7-BCE3-88EB7FD2E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4281" y="2326133"/>
            <a:ext cx="3892550" cy="1855343"/>
          </a:xfrm>
          <a:solidFill>
            <a:schemeClr val="bg1"/>
          </a:solidFill>
        </p:spPr>
        <p:txBody>
          <a:bodyPr tIns="108000" bIns="144000" anchor="b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4B615CCB-E0FC-4248-A3A3-C1E3884B65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4178" y="4181476"/>
            <a:ext cx="3892550" cy="519841"/>
          </a:xfrm>
          <a:solidFill>
            <a:schemeClr val="tx2"/>
          </a:solidFill>
        </p:spPr>
        <p:txBody>
          <a:bodyPr lIns="165600" anchor="ctr">
            <a:normAutofit/>
          </a:bodyPr>
          <a:lstStyle>
            <a:lvl1pPr marL="0" indent="0" algn="l">
              <a:buNone/>
              <a:defRPr sz="1200" b="0">
                <a:solidFill>
                  <a:schemeClr val="bg1"/>
                </a:solidFill>
              </a:defRPr>
            </a:lvl1pPr>
            <a:lvl2pPr marL="90488" indent="0">
              <a:buNone/>
              <a:defRPr sz="1200">
                <a:solidFill>
                  <a:schemeClr val="bg1"/>
                </a:solidFill>
              </a:defRPr>
            </a:lvl2pPr>
            <a:lvl3pPr marL="361950" indent="0">
              <a:buNone/>
              <a:defRPr sz="1200">
                <a:solidFill>
                  <a:schemeClr val="bg1"/>
                </a:solidFill>
              </a:defRPr>
            </a:lvl3pPr>
            <a:lvl4pPr marL="625475" indent="0">
              <a:buNone/>
              <a:defRPr sz="1200">
                <a:solidFill>
                  <a:schemeClr val="bg1"/>
                </a:solidFill>
              </a:defRPr>
            </a:lvl4pPr>
            <a:lvl5pPr marL="89693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5912973B-B55D-49AD-BA1D-E982C67AA7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34178" y="2326133"/>
            <a:ext cx="3892550" cy="1855343"/>
          </a:xfrm>
          <a:solidFill>
            <a:schemeClr val="bg1"/>
          </a:solidFill>
        </p:spPr>
        <p:txBody>
          <a:bodyPr tIns="108000" bIns="144000" anchor="b">
            <a:sp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AF0FD8F2-A9EE-4286-96B8-2ADFD7D2AE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6" name="Titre 6">
            <a:extLst>
              <a:ext uri="{FF2B5EF4-FFF2-40B4-BE49-F238E27FC236}">
                <a16:creationId xmlns:a16="http://schemas.microsoft.com/office/drawing/2014/main" id="{941CA85B-F8AD-4AF9-9FAB-F20C140A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A98C7C-C9D7-4459-BAF8-D461ECDF0490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79B206C-68F2-40AD-9A74-10124C53864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Graphique 22">
              <a:extLst>
                <a:ext uri="{FF2B5EF4-FFF2-40B4-BE49-F238E27FC236}">
                  <a16:creationId xmlns:a16="http://schemas.microsoft.com/office/drawing/2014/main" id="{71D1E0D3-8E0C-4F10-A554-61F2E3E62E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7068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2" y="1528368"/>
            <a:ext cx="5717796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87333" y="1528368"/>
            <a:ext cx="5717796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F3998C72-74B3-45E4-A768-B4795E36A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A72DA468-6ABC-42E4-B6CD-6222C2D7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93265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6871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20512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Content Placeholder 19">
            <a:extLst>
              <a:ext uri="{FF2B5EF4-FFF2-40B4-BE49-F238E27FC236}">
                <a16:creationId xmlns:a16="http://schemas.microsoft.com/office/drawing/2014/main" id="{C2084594-E06B-467F-9657-79AE515FD00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54153" y="1528368"/>
            <a:ext cx="3750975" cy="452423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4C438C97-7FE5-4553-B6C5-5ED99E2ED1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08D0853B-3BCD-432E-92AA-FE5DEBC3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906169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94C26B-038F-44B4-A640-82284279F7BB}"/>
              </a:ext>
            </a:extLst>
          </p:cNvPr>
          <p:cNvSpPr/>
          <p:nvPr userDrawn="1"/>
        </p:nvSpPr>
        <p:spPr>
          <a:xfrm>
            <a:off x="0" y="3076576"/>
            <a:ext cx="12192000" cy="3781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B273AC-4BC6-4769-A307-8A0B78D4AF2A}"/>
              </a:ext>
            </a:extLst>
          </p:cNvPr>
          <p:cNvSpPr/>
          <p:nvPr userDrawn="1"/>
        </p:nvSpPr>
        <p:spPr>
          <a:xfrm>
            <a:off x="0" y="0"/>
            <a:ext cx="12192000" cy="307657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5E49B8-E600-48E8-9682-4DD77ED3A43B}"/>
              </a:ext>
            </a:extLst>
          </p:cNvPr>
          <p:cNvSpPr/>
          <p:nvPr userDrawn="1"/>
        </p:nvSpPr>
        <p:spPr>
          <a:xfrm>
            <a:off x="9000987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46E35D-775E-4327-AE63-CB50E3385905}"/>
              </a:ext>
            </a:extLst>
          </p:cNvPr>
          <p:cNvSpPr/>
          <p:nvPr userDrawn="1"/>
        </p:nvSpPr>
        <p:spPr>
          <a:xfrm>
            <a:off x="3100525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6871" y="3458147"/>
            <a:ext cx="5717797" cy="2599875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7333" y="3458147"/>
            <a:ext cx="5717797" cy="2599875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8ADF9-7CA4-470A-B883-4609397975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871" y="2396052"/>
            <a:ext cx="5717797" cy="313933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978CDF8-C925-4D61-9940-B3351AE602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7333" y="2396052"/>
            <a:ext cx="5717797" cy="313933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95961A0C-28AA-4437-8872-42BA27CC46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8" name="Titre 6">
            <a:extLst>
              <a:ext uri="{FF2B5EF4-FFF2-40B4-BE49-F238E27FC236}">
                <a16:creationId xmlns:a16="http://schemas.microsoft.com/office/drawing/2014/main" id="{AB6C1BD7-7818-4650-8484-BCDBEB25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44E2BE-2E04-4CEE-909B-DF347CD0D444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F884BF-02B6-4167-829F-5C88FE2A3545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Graphique 26">
              <a:extLst>
                <a:ext uri="{FF2B5EF4-FFF2-40B4-BE49-F238E27FC236}">
                  <a16:creationId xmlns:a16="http://schemas.microsoft.com/office/drawing/2014/main" id="{0DB18E8A-F9A1-4C72-88FB-A72D180759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87454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93CE558-E6FA-490F-AAE4-B33216A97B80}"/>
              </a:ext>
            </a:extLst>
          </p:cNvPr>
          <p:cNvSpPr/>
          <p:nvPr userDrawn="1"/>
        </p:nvSpPr>
        <p:spPr>
          <a:xfrm>
            <a:off x="0" y="3076576"/>
            <a:ext cx="12192000" cy="3781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05B8FB-8ACA-4762-9383-C3F6674767F4}"/>
              </a:ext>
            </a:extLst>
          </p:cNvPr>
          <p:cNvSpPr/>
          <p:nvPr userDrawn="1"/>
        </p:nvSpPr>
        <p:spPr>
          <a:xfrm>
            <a:off x="0" y="0"/>
            <a:ext cx="12192000" cy="307657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44F7FE-33D9-47A9-ABE2-24E97A17C519}"/>
              </a:ext>
            </a:extLst>
          </p:cNvPr>
          <p:cNvSpPr/>
          <p:nvPr userDrawn="1"/>
        </p:nvSpPr>
        <p:spPr>
          <a:xfrm>
            <a:off x="9984397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5E49B8-E600-48E8-9682-4DD77ED3A43B}"/>
              </a:ext>
            </a:extLst>
          </p:cNvPr>
          <p:cNvSpPr/>
          <p:nvPr userDrawn="1"/>
        </p:nvSpPr>
        <p:spPr>
          <a:xfrm>
            <a:off x="6050755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46E35D-775E-4327-AE63-CB50E3385905}"/>
              </a:ext>
            </a:extLst>
          </p:cNvPr>
          <p:cNvSpPr/>
          <p:nvPr userDrawn="1"/>
        </p:nvSpPr>
        <p:spPr>
          <a:xfrm>
            <a:off x="2117114" y="3031620"/>
            <a:ext cx="90488" cy="90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6871" y="3458148"/>
            <a:ext cx="3750975" cy="2525932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C633BD9-CFDC-4BD2-BF2F-E5A3B9B449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20512" y="3458147"/>
            <a:ext cx="3750975" cy="2525932"/>
          </a:xfrm>
        </p:spPr>
        <p:txBody>
          <a:bodyPr/>
          <a:lstStyle>
            <a:lvl1pPr marL="0" indent="0" algn="ctr">
              <a:buNone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lvl="0"/>
            <a:r>
              <a:rPr lang="fr-FR" dirty="0"/>
              <a:t>Votre texte ici </a:t>
            </a:r>
          </a:p>
        </p:txBody>
      </p:sp>
      <p:sp>
        <p:nvSpPr>
          <p:cNvPr id="13" name="Content Placeholder 19">
            <a:extLst>
              <a:ext uri="{FF2B5EF4-FFF2-40B4-BE49-F238E27FC236}">
                <a16:creationId xmlns:a16="http://schemas.microsoft.com/office/drawing/2014/main" id="{C2084594-E06B-467F-9657-79AE515FD00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54154" y="3458147"/>
            <a:ext cx="3750975" cy="2525932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/>
            </a:lvl1pPr>
            <a:lvl2pPr marL="90488" indent="0" algn="ctr">
              <a:buNone/>
              <a:defRPr/>
            </a:lvl2pPr>
            <a:lvl3pPr marL="361950" indent="0" algn="ctr">
              <a:buNone/>
              <a:defRPr/>
            </a:lvl3pPr>
            <a:lvl4pPr marL="625475" indent="0" algn="ctr">
              <a:buNone/>
              <a:defRPr/>
            </a:lvl4pPr>
            <a:lvl5pPr marL="896938" indent="0" algn="ctr">
              <a:buNone/>
              <a:defRPr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Votre texte ici </a:t>
            </a:r>
          </a:p>
          <a:p>
            <a:pPr lvl="0"/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8ADF9-7CA4-470A-B883-4609397975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871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978CDF8-C925-4D61-9940-B3351AE602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0511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03FD105-A51C-45E7-B0D4-87C8321FFC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54154" y="2396052"/>
            <a:ext cx="3750975" cy="313932"/>
          </a:xfrm>
        </p:spPr>
        <p:txBody>
          <a:bodyPr anchor="b">
            <a:spAutoFit/>
          </a:bodyPr>
          <a:lstStyle>
            <a:lvl1pPr marL="0" indent="0" algn="ctr">
              <a:buNone/>
              <a:defRPr cap="all" baseline="0">
                <a:latin typeface="+mj-lt"/>
              </a:defRPr>
            </a:lvl1pPr>
            <a:lvl2pPr marL="90488" indent="0" algn="ctr">
              <a:buNone/>
              <a:defRPr cap="all" baseline="0">
                <a:latin typeface="+mj-lt"/>
              </a:defRPr>
            </a:lvl2pPr>
            <a:lvl3pPr marL="361950" indent="0" algn="ctr">
              <a:buNone/>
              <a:defRPr cap="all" baseline="0">
                <a:latin typeface="+mj-lt"/>
              </a:defRPr>
            </a:lvl3pPr>
            <a:lvl4pPr marL="625475" indent="0" algn="ctr">
              <a:buNone/>
              <a:defRPr cap="all" baseline="0">
                <a:latin typeface="+mj-lt"/>
              </a:defRPr>
            </a:lvl4pPr>
            <a:lvl5pPr marL="896938" indent="0" algn="ctr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6884F028-7252-4AF2-A749-C6488939A0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30" name="Titre 6">
            <a:extLst>
              <a:ext uri="{FF2B5EF4-FFF2-40B4-BE49-F238E27FC236}">
                <a16:creationId xmlns:a16="http://schemas.microsoft.com/office/drawing/2014/main" id="{AE53A607-6E27-48E3-8A6E-D88475353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8334603-5802-43C8-9FE7-C2F7201C2D5D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E07CBA4-79F0-4132-9100-395B3A56309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AA4CEA48-1D99-4796-808B-D342D74152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62912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72" y="1818299"/>
            <a:ext cx="5666256" cy="4226844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6872" y="1818299"/>
            <a:ext cx="5666256" cy="42268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EC149537-ABD1-4B5C-A3EF-7152276472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1CD6E1EB-B9AE-4F2B-B1F4-A15973EC2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300289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72" y="2846380"/>
            <a:ext cx="5666256" cy="3174174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6872" y="1818299"/>
            <a:ext cx="5666256" cy="4212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394CE-E53B-42F7-A7EC-0163498502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872" y="1818298"/>
            <a:ext cx="5666258" cy="648896"/>
          </a:xfrm>
        </p:spPr>
        <p:txBody>
          <a:bodyPr wrap="square">
            <a:spAutoFit/>
          </a:bodyPr>
          <a:lstStyle>
            <a:lvl1pPr marL="85725" indent="-85725">
              <a:lnSpc>
                <a:spcPct val="100000"/>
              </a:lnSpc>
              <a:buFont typeface="Arial" panose="020B0604020202020204" pitchFamily="34" charset="0"/>
              <a:buChar char=" "/>
              <a:defRPr sz="1800" b="0">
                <a:latin typeface="+mj-lt"/>
              </a:defRPr>
            </a:lvl1pPr>
            <a:lvl2pPr marL="90488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2pPr>
            <a:lvl3pPr marL="361950" indent="0">
              <a:buNone/>
              <a:defRPr/>
            </a:lvl3pPr>
            <a:lvl4pPr marL="625475" indent="0">
              <a:buNone/>
              <a:defRPr/>
            </a:lvl4pPr>
            <a:lvl5pPr marL="896938" indent="0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D0579007-A05B-4AD7-95D7-83410086A9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741BBFB2-731B-44F2-8DC9-5E9EA2B93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89402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à gauche [V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E8947AF-BE7E-4B89-84CA-6A6C9EF7D1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C65B999-CB93-48F8-BD6E-A6B876995D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32886" y="3809999"/>
            <a:ext cx="4872242" cy="2457449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394CE-E53B-42F7-A7EC-0163498502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2886" y="2565194"/>
            <a:ext cx="4872244" cy="648896"/>
          </a:xfrm>
        </p:spPr>
        <p:txBody>
          <a:bodyPr wrap="square" anchor="b">
            <a:spAutoFit/>
          </a:bodyPr>
          <a:lstStyle>
            <a:lvl1pPr marL="85725" indent="-85725">
              <a:lnSpc>
                <a:spcPct val="100000"/>
              </a:lnSpc>
              <a:buFont typeface="Arial" panose="020B0604020202020204" pitchFamily="34" charset="0"/>
              <a:buChar char=" "/>
              <a:defRPr sz="1800" b="0">
                <a:latin typeface="+mj-lt"/>
              </a:defRPr>
            </a:lvl1pPr>
            <a:lvl2pPr marL="90488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2pPr>
            <a:lvl3pPr marL="361950" indent="0">
              <a:buNone/>
              <a:defRPr/>
            </a:lvl3pPr>
            <a:lvl4pPr marL="625475" indent="0">
              <a:buNone/>
              <a:defRPr/>
            </a:lvl4pPr>
            <a:lvl5pPr marL="896938" indent="0">
              <a:buNone/>
              <a:defRPr/>
            </a:lvl5pPr>
          </a:lstStyle>
          <a:p>
            <a:pPr lvl="0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F172AC48-8977-4F9C-952D-E395685745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812858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CA30DF3C-5643-444A-9902-C08DD903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42912"/>
            <a:ext cx="11618258" cy="4801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EF182D2-C322-45B2-8513-FDCD787EEF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19D6FBD-B6F6-43CD-A5BA-35AB34E705D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Graphique 17">
              <a:extLst>
                <a:ext uri="{FF2B5EF4-FFF2-40B4-BE49-F238E27FC236}">
                  <a16:creationId xmlns:a16="http://schemas.microsoft.com/office/drawing/2014/main" id="{68D10134-FEDE-445D-BAF0-609C55F053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37750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5832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1"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0496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 #1"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9918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 #1"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38B00-872F-4C34-8736-E603D52A57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761F3-2032-4D96-A468-180AB610BBDA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35BAF5-F501-41CB-A838-160487C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835590"/>
            <a:ext cx="11618258" cy="480131"/>
          </a:xfrm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86A3008-8510-4551-BEE4-C93553FB2C0E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20628-982F-482A-A7BE-4107AE8CE21D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8F84C4B9-CF38-40CD-80EB-FB791420A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768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EBC43A-2D1C-4A87-A8AB-AF64EE0BA5FD}"/>
              </a:ext>
            </a:extLst>
          </p:cNvPr>
          <p:cNvSpPr/>
          <p:nvPr userDrawn="1"/>
        </p:nvSpPr>
        <p:spPr>
          <a:xfrm>
            <a:off x="0" y="0"/>
            <a:ext cx="41624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F0F08-5F98-4611-929E-9A54847C4405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3D11913-55B5-44FB-8C4D-D11CBC1AF742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804350-16D5-42AB-A569-901892B2CCE2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E5D4D72A-2DEF-484C-A722-09E90AA405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3069C93-F69C-45AC-8459-4FA3313D0CE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63364"/>
            <a:ext cx="12041980" cy="565864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4" name="Titre 11">
            <a:extLst>
              <a:ext uri="{FF2B5EF4-FFF2-40B4-BE49-F238E27FC236}">
                <a16:creationId xmlns:a16="http://schemas.microsoft.com/office/drawing/2014/main" id="{E6D547CD-4C67-4B57-BFEA-76597899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046" y="4985190"/>
            <a:ext cx="9714615" cy="480131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209819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E58A7C9-5E6D-48D4-87D5-2D5D4DD69897}"/>
              </a:ext>
            </a:extLst>
          </p:cNvPr>
          <p:cNvSpPr/>
          <p:nvPr userDrawn="1"/>
        </p:nvSpPr>
        <p:spPr>
          <a:xfrm>
            <a:off x="5344346" y="0"/>
            <a:ext cx="5183953" cy="6858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1B715-FBE1-4C60-B7C8-C4ADDC4E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5E9A18-73E9-48F1-887B-C8F5E7E5D1A7}"/>
              </a:ext>
            </a:extLst>
          </p:cNvPr>
          <p:cNvSpPr/>
          <p:nvPr userDrawn="1"/>
        </p:nvSpPr>
        <p:spPr>
          <a:xfrm>
            <a:off x="0" y="1028700"/>
            <a:ext cx="4648200" cy="319018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A0C583F8-3DF4-4061-B81F-78F4CAC8F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028700"/>
            <a:ext cx="4648200" cy="31901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15" name="Titre 11">
            <a:extLst>
              <a:ext uri="{FF2B5EF4-FFF2-40B4-BE49-F238E27FC236}">
                <a16:creationId xmlns:a16="http://schemas.microsoft.com/office/drawing/2014/main" id="{3BBFC26D-D896-401E-8D49-22F9006978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81" y="5492271"/>
            <a:ext cx="4504041" cy="480131"/>
          </a:xfrm>
        </p:spPr>
        <p:txBody>
          <a:bodyPr/>
          <a:lstStyle>
            <a:lvl1pPr algn="r">
              <a:defRPr sz="66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 court</a:t>
            </a:r>
          </a:p>
        </p:txBody>
      </p:sp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BA12D96A-47CD-47CF-B2E5-FCE607D28F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52764" y="164534"/>
            <a:ext cx="7339235" cy="580786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91666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4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50F17F86-1ED6-4934-8D8C-2A97B53C55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52401 w 12192000"/>
              <a:gd name="connsiteY0" fmla="*/ 436592 h 6858000"/>
              <a:gd name="connsiteX1" fmla="*/ 152401 w 12192000"/>
              <a:gd name="connsiteY1" fmla="*/ 5957888 h 6858000"/>
              <a:gd name="connsiteX2" fmla="*/ 12041983 w 12192000"/>
              <a:gd name="connsiteY2" fmla="*/ 5957888 h 6858000"/>
              <a:gd name="connsiteX3" fmla="*/ 12041983 w 12192000"/>
              <a:gd name="connsiteY3" fmla="*/ 436592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52401" y="436592"/>
                </a:moveTo>
                <a:lnTo>
                  <a:pt x="152401" y="5957888"/>
                </a:lnTo>
                <a:lnTo>
                  <a:pt x="12041983" y="5957888"/>
                </a:lnTo>
                <a:lnTo>
                  <a:pt x="12041983" y="43659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F01B35-7C10-4E15-B1B9-B4E4354F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DF85D34-4AB1-4B02-9181-81006E7E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818378-2AE0-4749-8C2A-2DEE591E1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itle 12">
            <a:extLst>
              <a:ext uri="{FF2B5EF4-FFF2-40B4-BE49-F238E27FC236}">
                <a16:creationId xmlns:a16="http://schemas.microsoft.com/office/drawing/2014/main" id="{63F620FA-EF0B-495C-90DC-7E1DA01F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913" y="0"/>
            <a:ext cx="5227126" cy="6858000"/>
          </a:xfrm>
          <a:solidFill>
            <a:srgbClr val="E30613">
              <a:alpha val="45882"/>
            </a:srgbClr>
          </a:solidFill>
        </p:spPr>
        <p:txBody>
          <a:bodyPr anchor="ctr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6C2F27-ECA0-4F2D-9437-B72CDA97C173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0D7A53-1F64-4D26-A590-FB97D9C3B6AA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8B3C20-C423-440B-8AC9-7BD549F3F8DA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2AD07E8E-F31C-4C40-8500-B80CA790FF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14392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49FBF7-435C-4FBC-9487-A523068B11AF}"/>
              </a:ext>
            </a:extLst>
          </p:cNvPr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5A01C75F-537A-421E-9FD0-820F81D367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975101" y="0"/>
            <a:ext cx="8216897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412B459D-E337-4E9D-8DF5-9DF07B004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8" y="1335743"/>
            <a:ext cx="3855212" cy="480131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CD53FFE-E283-46B0-996F-A3849242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AC90DB-5826-452D-8540-C181A57B2D5C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9A20F1-DFE2-4505-9088-7EAD92CBACB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03791CCB-9D7E-452D-A88D-4C3C92771A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50CBBA6-E4E4-48D0-98FC-77436FF5DA0C}"/>
              </a:ext>
            </a:extLst>
          </p:cNvPr>
          <p:cNvSpPr/>
          <p:nvPr userDrawn="1"/>
        </p:nvSpPr>
        <p:spPr>
          <a:xfrm>
            <a:off x="11609151" y="6223001"/>
            <a:ext cx="233366" cy="233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D52F85-671C-48A3-8DEF-3727EED2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4BEBBE2-F677-44B8-BC80-27F1A95493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75100" y="0"/>
            <a:ext cx="8216900" cy="6858000"/>
          </a:xfrm>
          <a:solidFill>
            <a:schemeClr val="tx2">
              <a:alpha val="44000"/>
            </a:schemeClr>
          </a:solidFill>
        </p:spPr>
        <p:txBody>
          <a:bodyPr lIns="720000" bIns="1080000" anchor="b" anchorCtr="0">
            <a:no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endParaRPr lang="fr-FR" dirty="0"/>
          </a:p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873327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C030F86-533E-46F9-AB71-23BDBFE355D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60800" y="0"/>
            <a:ext cx="8331199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0BF7075-5764-43B5-B4A0-487F8F85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0F08-5F98-4611-929E-9A54847C4405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6B64D3-FFD6-429F-AD45-2E36A417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DFA93C2-9915-41DF-A0A7-B9081B8860DB}"/>
              </a:ext>
            </a:extLst>
          </p:cNvPr>
          <p:cNvCxnSpPr>
            <a:cxnSpLocks/>
          </p:cNvCxnSpPr>
          <p:nvPr userDrawn="1"/>
        </p:nvCxnSpPr>
        <p:spPr>
          <a:xfrm flipH="1">
            <a:off x="324971" y="3102203"/>
            <a:ext cx="4465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re 16">
            <a:extLst>
              <a:ext uri="{FF2B5EF4-FFF2-40B4-BE49-F238E27FC236}">
                <a16:creationId xmlns:a16="http://schemas.microsoft.com/office/drawing/2014/main" id="{7DE17870-FB0E-49BA-8444-8F0873F9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8" y="2277710"/>
            <a:ext cx="3566283" cy="480131"/>
          </a:xfrm>
        </p:spPr>
        <p:txBody>
          <a:bodyPr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2FC35258-6E67-44EC-9C86-F6B193DBCD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9888" y="3394017"/>
            <a:ext cx="3566283" cy="612988"/>
          </a:xfrm>
        </p:spPr>
        <p:txBody>
          <a:bodyPr wrap="square" lIns="198000">
            <a:sp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  <a:lvl2pPr marL="90488" indent="0">
              <a:buNone/>
              <a:defRPr sz="1600"/>
            </a:lvl2pPr>
            <a:lvl3pPr marL="361950" indent="0">
              <a:buNone/>
              <a:defRPr sz="1600"/>
            </a:lvl3pPr>
            <a:lvl4pPr marL="625475" indent="0">
              <a:buNone/>
              <a:defRPr sz="1600"/>
            </a:lvl4pPr>
            <a:lvl5pPr marL="896938" indent="0">
              <a:buNone/>
              <a:defRPr sz="1600"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9159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pour une image  68">
            <a:extLst>
              <a:ext uri="{FF2B5EF4-FFF2-40B4-BE49-F238E27FC236}">
                <a16:creationId xmlns:a16="http://schemas.microsoft.com/office/drawing/2014/main" id="{B445BB7E-323F-43BE-9747-56900C27538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67544" y="3605430"/>
            <a:ext cx="5006708" cy="2544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D0428DBD-7E87-40EE-82A1-B498436F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4E160259-F6EC-4C19-9D1A-F87287F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1FADD-6E1E-45FA-A289-9649B65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0CFC0DD-A9BA-4F4B-8171-7486F372A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21" name="Titre 20">
            <a:extLst>
              <a:ext uri="{FF2B5EF4-FFF2-40B4-BE49-F238E27FC236}">
                <a16:creationId xmlns:a16="http://schemas.microsoft.com/office/drawing/2014/main" id="{EA7CCBEC-79CB-4843-937D-FB77DFF5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0DECCBF1-B953-4748-AA30-D6E5221E01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6871" y="1608721"/>
            <a:ext cx="5997743" cy="1923604"/>
          </a:xfrm>
        </p:spPr>
        <p:txBody>
          <a:bodyPr>
            <a:spAutoFit/>
          </a:bodyPr>
          <a:lstStyle>
            <a:lvl1pPr marL="127000" indent="-127000">
              <a:defRPr sz="2400" cap="all" baseline="0">
                <a:latin typeface="+mj-lt"/>
              </a:defRPr>
            </a:lvl1pPr>
            <a:lvl2pPr marL="112713" indent="-112713">
              <a:spcBef>
                <a:spcPts val="900"/>
              </a:spcBef>
              <a:buFont typeface="Arial" panose="020B0604020202020204" pitchFamily="34" charset="0"/>
              <a:buChar char=" "/>
              <a:defRPr sz="1400">
                <a:solidFill>
                  <a:schemeClr val="tx2"/>
                </a:solidFill>
              </a:defRPr>
            </a:lvl2pPr>
            <a:lvl3pPr marL="266700" indent="-153988">
              <a:buFont typeface="Wingdings" panose="05000000000000000000" pitchFamily="2" charset="2"/>
              <a:buChar char="§"/>
              <a:defRPr/>
            </a:lvl3pPr>
            <a:lvl4pPr marL="533400" indent="-180975">
              <a:buFont typeface="Arial" panose="020B0604020202020204" pitchFamily="34" charset="0"/>
              <a:buChar char="̶"/>
              <a:tabLst/>
              <a:defRPr/>
            </a:lvl4pPr>
            <a:lvl5pPr marL="812800" indent="-180975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61F4148-27EE-42DD-B525-DB01CBA24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29474" y="2233828"/>
            <a:ext cx="3848101" cy="119517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fr-FR" dirty="0"/>
              <a:t>Citation</a:t>
            </a:r>
          </a:p>
        </p:txBody>
      </p:sp>
    </p:spTree>
    <p:extLst>
      <p:ext uri="{BB962C8B-B14F-4D97-AF65-F5344CB8AC3E}">
        <p14:creationId xmlns:p14="http://schemas.microsoft.com/office/powerpoint/2010/main" val="21987967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F118F9-3D2C-4FDB-8631-E83DDEBA806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2272E2-0E09-4304-86DB-69DE499FAB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6000" cy="2952747"/>
          </a:xfrm>
          <a:custGeom>
            <a:avLst/>
            <a:gdLst>
              <a:gd name="connsiteX0" fmla="*/ 0 w 6096000"/>
              <a:gd name="connsiteY0" fmla="*/ 0 h 2952747"/>
              <a:gd name="connsiteX1" fmla="*/ 5222081 w 6096000"/>
              <a:gd name="connsiteY1" fmla="*/ 0 h 2952747"/>
              <a:gd name="connsiteX2" fmla="*/ 5222081 w 6096000"/>
              <a:gd name="connsiteY2" fmla="*/ 873919 h 2952747"/>
              <a:gd name="connsiteX3" fmla="*/ 6096000 w 6096000"/>
              <a:gd name="connsiteY3" fmla="*/ 873919 h 2952747"/>
              <a:gd name="connsiteX4" fmla="*/ 6096000 w 6096000"/>
              <a:gd name="connsiteY4" fmla="*/ 2952747 h 2952747"/>
              <a:gd name="connsiteX5" fmla="*/ 0 w 6096000"/>
              <a:gd name="connsiteY5" fmla="*/ 2952747 h 295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2952747">
                <a:moveTo>
                  <a:pt x="0" y="0"/>
                </a:moveTo>
                <a:lnTo>
                  <a:pt x="5222081" y="0"/>
                </a:lnTo>
                <a:lnTo>
                  <a:pt x="5222081" y="873919"/>
                </a:lnTo>
                <a:lnTo>
                  <a:pt x="6096000" y="873919"/>
                </a:lnTo>
                <a:lnTo>
                  <a:pt x="6096000" y="2952747"/>
                </a:lnTo>
                <a:lnTo>
                  <a:pt x="0" y="29527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EC9107-11BF-4B1A-B691-78781628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1ECC3F-5204-4951-B8A3-FB8992EB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2E9E02-A507-43D4-895D-90DB9823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8C6739-54ED-4EDD-B6D2-766CA61B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9D711D5D-C57A-4AF1-A30C-982A4FA5A6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71" y="1048236"/>
            <a:ext cx="11618258" cy="313932"/>
          </a:xfrm>
        </p:spPr>
        <p:txBody>
          <a:bodyPr wrap="square" lIns="165600">
            <a:spAutoFit/>
          </a:bodyPr>
          <a:lstStyle>
            <a:lvl1pPr marL="0" indent="0">
              <a:buNone/>
              <a:defRPr b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Sous-titre de la slide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D678E4D1-57E1-4837-903D-D632DDD49E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6872" y="3292207"/>
            <a:ext cx="5547872" cy="2139047"/>
          </a:xfrm>
        </p:spPr>
        <p:txBody>
          <a:bodyPr wrap="square" anchor="b">
            <a:spAutoFit/>
          </a:bodyPr>
          <a:lstStyle>
            <a:lvl1pPr marL="127000" indent="-127000">
              <a:defRPr sz="3000" cap="all" baseline="0">
                <a:latin typeface="+mj-lt"/>
              </a:defRPr>
            </a:lvl1pPr>
            <a:lvl2pPr marL="112713" indent="-112713">
              <a:spcBef>
                <a:spcPts val="900"/>
              </a:spcBef>
              <a:buFont typeface="Arial" panose="020B0604020202020204" pitchFamily="34" charset="0"/>
              <a:buChar char=" "/>
              <a:defRPr sz="1600">
                <a:solidFill>
                  <a:schemeClr val="tx2"/>
                </a:solidFill>
              </a:defRPr>
            </a:lvl2pPr>
            <a:lvl3pPr marL="266700" indent="-153988">
              <a:buFont typeface="Wingdings" panose="05000000000000000000" pitchFamily="2" charset="2"/>
              <a:buChar char="§"/>
              <a:defRPr/>
            </a:lvl3pPr>
            <a:lvl4pPr marL="533400" indent="-180975">
              <a:buFont typeface="Arial" panose="020B0604020202020204" pitchFamily="34" charset="0"/>
              <a:buChar char="̶"/>
              <a:tabLst/>
              <a:defRPr/>
            </a:lvl4pPr>
            <a:lvl5pPr marL="812800" indent="-180975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BDE6836-A6D9-4741-963B-9620A63641B9}"/>
              </a:ext>
            </a:extLst>
          </p:cNvPr>
          <p:cNvCxnSpPr/>
          <p:nvPr userDrawn="1"/>
        </p:nvCxnSpPr>
        <p:spPr>
          <a:xfrm>
            <a:off x="481665" y="5652533"/>
            <a:ext cx="7115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8BBA83C-180A-45AB-9625-3B43612AB26D}"/>
              </a:ext>
            </a:extLst>
          </p:cNvPr>
          <p:cNvGrpSpPr/>
          <p:nvPr userDrawn="1"/>
        </p:nvGrpSpPr>
        <p:grpSpPr>
          <a:xfrm>
            <a:off x="0" y="5984080"/>
            <a:ext cx="873919" cy="873919"/>
            <a:chOff x="11318081" y="0"/>
            <a:chExt cx="873919" cy="87391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E91278-AE23-4E28-9180-C020FE2E3088}"/>
                </a:ext>
              </a:extLst>
            </p:cNvPr>
            <p:cNvSpPr/>
            <p:nvPr userDrawn="1"/>
          </p:nvSpPr>
          <p:spPr>
            <a:xfrm>
              <a:off x="11318081" y="0"/>
              <a:ext cx="873919" cy="873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3DD7C53C-9F1A-40FE-B863-C8C2226073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3338" y="150019"/>
              <a:ext cx="578644" cy="578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15592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5BA265-6B56-4D00-B07B-9E4EAAA6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24EA3-2261-42EF-BE24-4DB5744D3CC6}" type="datetime4">
              <a:rPr lang="fr-FR" smtClean="0"/>
              <a:t>24 avril 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4CA3F6-CA1A-4844-B5D6-A371DAC3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12D757-2ACE-4A38-BD0E-FF4071E7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497F1A0-8C96-4454-A7F6-A72960EA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498328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uverture avec dégrad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5513" y="3717686"/>
            <a:ext cx="8538353" cy="1215000"/>
          </a:xfrm>
        </p:spPr>
        <p:txBody>
          <a:bodyPr anchor="b"/>
          <a:lstStyle>
            <a:lvl1pPr algn="l">
              <a:lnSpc>
                <a:spcPct val="95000"/>
              </a:lnSpc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5513" y="5039182"/>
            <a:ext cx="8538353" cy="3645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025">
                <a:solidFill>
                  <a:schemeClr val="bg1"/>
                </a:solidFill>
              </a:defRPr>
            </a:lvl1pPr>
            <a:lvl2pPr marL="455406" indent="0" algn="ctr">
              <a:buNone/>
              <a:defRPr sz="1992"/>
            </a:lvl2pPr>
            <a:lvl3pPr marL="910811" indent="0" algn="ctr">
              <a:buNone/>
              <a:defRPr sz="1793"/>
            </a:lvl3pPr>
            <a:lvl4pPr marL="1366217" indent="0" algn="ctr">
              <a:buNone/>
              <a:defRPr sz="1594"/>
            </a:lvl4pPr>
            <a:lvl5pPr marL="1821623" indent="0" algn="ctr">
              <a:buNone/>
              <a:defRPr sz="1594"/>
            </a:lvl5pPr>
            <a:lvl6pPr marL="2277027" indent="0" algn="ctr">
              <a:buNone/>
              <a:defRPr sz="1594"/>
            </a:lvl6pPr>
            <a:lvl7pPr marL="2732433" indent="0" algn="ctr">
              <a:buNone/>
              <a:defRPr sz="1594"/>
            </a:lvl7pPr>
            <a:lvl8pPr marL="3187838" indent="0" algn="ctr">
              <a:buNone/>
              <a:defRPr sz="1594"/>
            </a:lvl8pPr>
            <a:lvl9pPr marL="3643244" indent="0" algn="ctr">
              <a:buNone/>
              <a:defRPr sz="159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E3FFBA-D9C5-497E-9F7F-E80F568D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5513" y="5368674"/>
            <a:ext cx="8538353" cy="405000"/>
          </a:xfrm>
        </p:spPr>
        <p:txBody>
          <a:bodyPr/>
          <a:lstStyle>
            <a:lvl1pPr>
              <a:defRPr sz="2025">
                <a:solidFill>
                  <a:schemeClr val="bg1"/>
                </a:solidFill>
              </a:defRPr>
            </a:lvl1pPr>
          </a:lstStyle>
          <a:p>
            <a:r>
              <a:rPr lang="fr-FR"/>
              <a:t>Date et émetteur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476368833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Green Book Pro - BPCE Lease</a:t>
            </a:r>
            <a:r>
              <a:rPr lang="fr-FR" dirty="0"/>
              <a:t> – Document à usage interne et confidentiel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87C1ACF-C013-401D-9223-1799C1AD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517" y="277301"/>
            <a:ext cx="10778444" cy="81000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978" y="1523979"/>
            <a:ext cx="10778443" cy="445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575"/>
            </a:lvl2pPr>
            <a:lvl3pPr>
              <a:spcBef>
                <a:spcPts val="1688"/>
              </a:spcBef>
              <a:buClr>
                <a:schemeClr val="tx2"/>
              </a:buClr>
              <a:defRPr/>
            </a:lvl3pPr>
            <a:lvl4pPr>
              <a:spcBef>
                <a:spcPts val="1463"/>
              </a:spcBef>
              <a:defRPr/>
            </a:lvl4pPr>
            <a:lvl5pPr>
              <a:spcBef>
                <a:spcPts val="1463"/>
              </a:spcBef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95107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4" y="816001"/>
            <a:ext cx="10272131" cy="38404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2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7193" indent="0">
              <a:buNone/>
              <a:defRPr sz="1594" b="0">
                <a:solidFill>
                  <a:schemeClr val="bg1"/>
                </a:solidFill>
              </a:defRPr>
            </a:lvl2pPr>
            <a:lvl3pPr marL="1214385" indent="0">
              <a:buNone/>
              <a:defRPr sz="1594" b="0">
                <a:solidFill>
                  <a:schemeClr val="bg1"/>
                </a:solidFill>
              </a:defRPr>
            </a:lvl3pPr>
            <a:lvl4pPr marL="1821576" indent="0">
              <a:buNone/>
              <a:defRPr sz="1594" b="0">
                <a:solidFill>
                  <a:schemeClr val="bg1"/>
                </a:solidFill>
              </a:defRPr>
            </a:lvl4pPr>
            <a:lvl5pPr marL="2428768" indent="0">
              <a:buNone/>
              <a:defRPr sz="1594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7" y="1508787"/>
            <a:ext cx="10273141" cy="49500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6116273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Green Book Pro - BPCE Lease</a:t>
            </a:r>
            <a:r>
              <a:rPr lang="fr-FR" dirty="0"/>
              <a:t> – Document à usage interne et confidentiel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87C1ACF-C013-401D-9223-1799C1AD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517" y="277301"/>
            <a:ext cx="10778444" cy="81000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978" y="1523979"/>
            <a:ext cx="10778443" cy="445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575"/>
            </a:lvl2pPr>
            <a:lvl3pPr>
              <a:spcBef>
                <a:spcPts val="1688"/>
              </a:spcBef>
              <a:buClr>
                <a:schemeClr val="tx2"/>
              </a:buClr>
              <a:defRPr/>
            </a:lvl3pPr>
            <a:lvl4pPr>
              <a:spcBef>
                <a:spcPts val="1463"/>
              </a:spcBef>
              <a:defRPr/>
            </a:lvl4pPr>
            <a:lvl5pPr>
              <a:spcBef>
                <a:spcPts val="1463"/>
              </a:spcBef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1918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497EBA-4C79-4135-8C8B-1DEB2389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578290"/>
            <a:ext cx="11618258" cy="480131"/>
          </a:xfrm>
          <a:prstGeom prst="rect">
            <a:avLst/>
          </a:prstGeom>
        </p:spPr>
        <p:txBody>
          <a:bodyPr vert="horz" lIns="165600" tIns="45720" rIns="91440" bIns="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A7E2E5-C620-44EC-84D1-9F4158E93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871" y="1528367"/>
            <a:ext cx="11618258" cy="4648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58BA0-B043-4E89-930D-A033CF18C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000" y="6356350"/>
            <a:ext cx="20140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7D0ED2-906F-41B7-A215-52AFA50A73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8484" y="6356350"/>
            <a:ext cx="845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Green BOOK PRO – BPCE LEASE – Document à usage interne et confidentiel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30E96F-508E-4D09-90F7-EE876D33F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12388" y="6424613"/>
            <a:ext cx="229594" cy="228600"/>
          </a:xfrm>
          <a:prstGeom prst="rect">
            <a:avLst/>
          </a:prstGeom>
          <a:solidFill>
            <a:schemeClr val="tx2"/>
          </a:solidFill>
        </p:spPr>
        <p:txBody>
          <a:bodyPr vert="horz" wrap="none" lIns="0" tIns="0" rIns="0" bIns="0" rtlCol="0" anchor="ctr"/>
          <a:lstStyle>
            <a:lvl1pPr algn="ctr">
              <a:defRPr sz="900" cap="all" baseline="0">
                <a:solidFill>
                  <a:schemeClr val="bg1"/>
                </a:solidFill>
              </a:defRPr>
            </a:lvl1pPr>
          </a:lstStyle>
          <a:p>
            <a:fld id="{DADB589F-FF01-4CF2-B7C7-7296AC883C2A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FD4616DE-2D87-4C39-80CC-3525F4C7BC91}"/>
              </a:ext>
            </a:extLst>
          </p:cNvPr>
          <p:cNvPicPr>
            <a:picLocks noChangeAspect="1"/>
          </p:cNvPicPr>
          <p:nvPr userDrawn="1"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150018" y="6128546"/>
            <a:ext cx="578644" cy="5786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D51525-B32E-4941-826B-26062909D372}"/>
              </a:ext>
            </a:extLst>
          </p:cNvPr>
          <p:cNvSpPr/>
          <p:nvPr userDrawn="1"/>
        </p:nvSpPr>
        <p:spPr>
          <a:xfrm>
            <a:off x="11677415" y="6291263"/>
            <a:ext cx="96837" cy="968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5FCE049C-FC88-4833-9179-8A27223FE446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BA6A4D-B5EA-41EF-ACE8-52EF38AD9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" t="12836" r="71214" b="12244"/>
          <a:stretch/>
        </p:blipFill>
        <p:spPr>
          <a:xfrm>
            <a:off x="119579" y="6110263"/>
            <a:ext cx="630000" cy="62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1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91" r:id="rId3"/>
    <p:sldLayoutId id="2147483694" r:id="rId4"/>
    <p:sldLayoutId id="2147483697" r:id="rId5"/>
    <p:sldLayoutId id="2147483698" r:id="rId6"/>
    <p:sldLayoutId id="2147483693" r:id="rId7"/>
    <p:sldLayoutId id="2147483695" r:id="rId8"/>
    <p:sldLayoutId id="2147483692" r:id="rId9"/>
    <p:sldLayoutId id="2147483696" r:id="rId10"/>
    <p:sldLayoutId id="2147483699" r:id="rId11"/>
    <p:sldLayoutId id="2147483701" r:id="rId12"/>
    <p:sldLayoutId id="2147483700" r:id="rId13"/>
    <p:sldLayoutId id="2147483649" r:id="rId14"/>
    <p:sldLayoutId id="2147483651" r:id="rId15"/>
    <p:sldLayoutId id="2147483659" r:id="rId16"/>
    <p:sldLayoutId id="2147483658" r:id="rId17"/>
    <p:sldLayoutId id="2147483660" r:id="rId18"/>
    <p:sldLayoutId id="2147483661" r:id="rId19"/>
    <p:sldLayoutId id="2147483662" r:id="rId20"/>
    <p:sldLayoutId id="2147483663" r:id="rId21"/>
    <p:sldLayoutId id="2147483704" r:id="rId22"/>
    <p:sldLayoutId id="2147483665" r:id="rId23"/>
    <p:sldLayoutId id="2147483666" r:id="rId24"/>
    <p:sldLayoutId id="2147483667" r:id="rId25"/>
    <p:sldLayoutId id="2147483668" r:id="rId26"/>
    <p:sldLayoutId id="2147483669" r:id="rId27"/>
    <p:sldLayoutId id="2147483654" r:id="rId28"/>
    <p:sldLayoutId id="2147483679" r:id="rId29"/>
    <p:sldLayoutId id="2147483678" r:id="rId30"/>
    <p:sldLayoutId id="2147483680" r:id="rId31"/>
    <p:sldLayoutId id="2147483676" r:id="rId32"/>
    <p:sldLayoutId id="2147483673" r:id="rId33"/>
    <p:sldLayoutId id="2147483672" r:id="rId34"/>
    <p:sldLayoutId id="2147483674" r:id="rId35"/>
    <p:sldLayoutId id="2147483675" r:id="rId36"/>
    <p:sldLayoutId id="2147483705" r:id="rId37"/>
    <p:sldLayoutId id="2147483671" r:id="rId38"/>
    <p:sldLayoutId id="2147483677" r:id="rId39"/>
    <p:sldLayoutId id="2147483655" r:id="rId40"/>
    <p:sldLayoutId id="2147483681" r:id="rId41"/>
    <p:sldLayoutId id="2147483689" r:id="rId42"/>
    <p:sldLayoutId id="2147483690" r:id="rId43"/>
    <p:sldLayoutId id="2147483682" r:id="rId44"/>
    <p:sldLayoutId id="2147483683" r:id="rId45"/>
    <p:sldLayoutId id="2147483684" r:id="rId46"/>
    <p:sldLayoutId id="2147483685" r:id="rId47"/>
    <p:sldLayoutId id="2147483686" r:id="rId48"/>
    <p:sldLayoutId id="2147483687" r:id="rId49"/>
    <p:sldLayoutId id="2147483688" r:id="rId50"/>
    <p:sldLayoutId id="2147483656" r:id="rId51"/>
    <p:sldLayoutId id="2147483702" r:id="rId52"/>
    <p:sldLayoutId id="2147483703" r:id="rId53"/>
    <p:sldLayoutId id="2147483706" r:id="rId54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kern="1200" cap="all" baseline="0">
          <a:solidFill>
            <a:srgbClr val="E30613"/>
          </a:solidFill>
          <a:latin typeface="+mj-lt"/>
          <a:ea typeface="+mj-ea"/>
          <a:cs typeface="+mj-cs"/>
        </a:defRPr>
      </a:lvl1pPr>
    </p:titleStyle>
    <p:bodyStyle>
      <a:lvl1pPr marL="90488" indent="-904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 "/>
        <a:defRPr sz="16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271463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533400" indent="-17145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̶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806450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200" kern="1200">
          <a:solidFill>
            <a:schemeClr val="bg2"/>
          </a:solidFill>
          <a:latin typeface="+mn-lt"/>
          <a:ea typeface="+mn-ea"/>
          <a:cs typeface="+mn-cs"/>
        </a:defRPr>
      </a:lvl4pPr>
      <a:lvl5pPr marL="1077913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D6AEA17-4F7C-466D-935D-15DCE41B1A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59614" y="6225778"/>
            <a:ext cx="1105349" cy="377726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517" y="682308"/>
            <a:ext cx="10778444" cy="405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8454" y="6369743"/>
            <a:ext cx="4879059" cy="283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defRPr sz="897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Green Book Pro - BPCE Lease</a:t>
            </a:r>
            <a:r>
              <a:rPr lang="fr-FR" dirty="0"/>
              <a:t> – Document à usage interne et confidentiel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089" y="6369743"/>
            <a:ext cx="487906" cy="283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defRPr sz="897">
                <a:solidFill>
                  <a:schemeClr val="tx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0897F58-C9D7-4F68-9C5C-52416A85B943}"/>
              </a:ext>
            </a:extLst>
          </p:cNvPr>
          <p:cNvCxnSpPr/>
          <p:nvPr userDrawn="1"/>
        </p:nvCxnSpPr>
        <p:spPr>
          <a:xfrm>
            <a:off x="788781" y="1106058"/>
            <a:ext cx="1061195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SIPCMContentMarking" descr="{&quot;HashCode&quot;:-929196920,&quot;Placement&quot;:&quot;Footer&quot;}">
            <a:extLst>
              <a:ext uri="{FF2B5EF4-FFF2-40B4-BE49-F238E27FC236}">
                <a16:creationId xmlns:a16="http://schemas.microsoft.com/office/drawing/2014/main" id="{B857E41A-962F-4926-8A58-7C23BCA90C86}"/>
              </a:ext>
            </a:extLst>
          </p:cNvPr>
          <p:cNvSpPr txBox="1"/>
          <p:nvPr userDrawn="1"/>
        </p:nvSpPr>
        <p:spPr>
          <a:xfrm>
            <a:off x="0" y="6749469"/>
            <a:ext cx="212491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06976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/>
  <p:txStyles>
    <p:titleStyle>
      <a:lvl1pPr algn="l" defTabSz="809610" rtl="0" eaLnBrk="1" latinLnBrk="0" hangingPunct="1">
        <a:lnSpc>
          <a:spcPct val="95000"/>
        </a:lnSpc>
        <a:spcBef>
          <a:spcPct val="0"/>
        </a:spcBef>
        <a:buNone/>
        <a:defRPr sz="20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0961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09610" rtl="0" eaLnBrk="1" latinLnBrk="0" hangingPunct="1">
        <a:lnSpc>
          <a:spcPct val="95000"/>
        </a:lnSpc>
        <a:spcBef>
          <a:spcPts val="1300"/>
        </a:spcBef>
        <a:buFont typeface="Arial" panose="020B0604020202020204" pitchFamily="34" charset="0"/>
        <a:buNone/>
        <a:defRPr lang="fr-FR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809610" rtl="0" eaLnBrk="1" latinLnBrk="0" hangingPunct="1">
        <a:lnSpc>
          <a:spcPct val="95000"/>
        </a:lnSpc>
        <a:spcBef>
          <a:spcPts val="1100"/>
        </a:spcBef>
        <a:buFont typeface="Arial" panose="020B0604020202020204" pitchFamily="34" charset="0"/>
        <a:buChar char="■"/>
        <a:defRPr lang="fr-FR" sz="1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108000" algn="l" defTabSz="809610" rtl="0" eaLnBrk="1" latinLnBrk="0" hangingPunct="1">
        <a:lnSpc>
          <a:spcPct val="95000"/>
        </a:lnSpc>
        <a:spcBef>
          <a:spcPts val="1000"/>
        </a:spcBef>
        <a:buFont typeface="Arial" panose="020B0604020202020204" pitchFamily="34" charset="0"/>
        <a:buChar char="•"/>
        <a:defRPr lang="fr-FR" sz="12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531450" indent="-171450" algn="l" defTabSz="809610" rtl="0" eaLnBrk="1" latinLnBrk="0" hangingPunct="1">
        <a:lnSpc>
          <a:spcPct val="95000"/>
        </a:lnSpc>
        <a:spcBef>
          <a:spcPts val="1000"/>
        </a:spcBef>
        <a:buFont typeface="Calibri" panose="020F0502020204030204" pitchFamily="34" charset="0"/>
        <a:buChar char="‐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26427" indent="-202402" algn="l" defTabSz="809610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1232" indent="-202402" algn="l" defTabSz="809610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6037" indent="-202402" algn="l" defTabSz="809610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0841" indent="-202402" algn="l" defTabSz="809610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805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610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415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220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024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8829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3634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8439" algn="l" defTabSz="809610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microsoft.com/office/2007/relationships/hdphoto" Target="../media/hdphoto2.wdp"/><Relationship Id="rId3" Type="http://schemas.openxmlformats.org/officeDocument/2006/relationships/slide" Target="slide6.xml"/><Relationship Id="rId7" Type="http://schemas.openxmlformats.org/officeDocument/2006/relationships/image" Target="../media/image27.svg"/><Relationship Id="rId12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slide" Target="slide10.xml"/><Relationship Id="rId5" Type="http://schemas.openxmlformats.org/officeDocument/2006/relationships/image" Target="../media/image25.svg"/><Relationship Id="rId10" Type="http://schemas.openxmlformats.org/officeDocument/2006/relationships/slide" Target="slide7.xml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ofip.impots.gouv.fr/bofip/10079-PGP.html/identifiant=BOI-BIC-BASE-100-20-20210113" TargetMode="External"/><Relationship Id="rId5" Type="http://schemas.openxmlformats.org/officeDocument/2006/relationships/image" Target="../media/image3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38.sv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4.xml"/><Relationship Id="rId3" Type="http://schemas.openxmlformats.org/officeDocument/2006/relationships/image" Target="../media/image53.png"/><Relationship Id="rId7" Type="http://schemas.microsoft.com/office/2007/relationships/hdphoto" Target="../media/hdphoto4.wdp"/><Relationship Id="rId12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slide" Target="slide12.xml"/><Relationship Id="rId5" Type="http://schemas.openxmlformats.org/officeDocument/2006/relationships/image" Target="../media/image55.png"/><Relationship Id="rId10" Type="http://schemas.openxmlformats.org/officeDocument/2006/relationships/slide" Target="slide17.xml"/><Relationship Id="rId4" Type="http://schemas.openxmlformats.org/officeDocument/2006/relationships/image" Target="../media/image54.png"/><Relationship Id="rId9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sa-conso.fr/tout-savoir-sur-l-eclairage-led,305021" TargetMode="External"/><Relationship Id="rId3" Type="http://schemas.openxmlformats.org/officeDocument/2006/relationships/image" Target="../media/image62.png"/><Relationship Id="rId7" Type="http://schemas.openxmlformats.org/officeDocument/2006/relationships/image" Target="../media/image38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57.png"/><Relationship Id="rId4" Type="http://schemas.openxmlformats.org/officeDocument/2006/relationships/image" Target="../media/image6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20.xml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pg.asso.fr/wp-content/uploads/2020/09/ETUDE_APFG_2020_web.pdf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deme.fr/expertises/energies-renouvelables-enr-production-reseaux-stockage/elements-contexte/marches-emplois" TargetMode="External"/><Relationship Id="rId5" Type="http://schemas.openxmlformats.org/officeDocument/2006/relationships/hyperlink" Target="https://conseils-thermiques.org/contenu/eolienne_domestique.php" TargetMode="External"/><Relationship Id="rId4" Type="http://schemas.openxmlformats.org/officeDocument/2006/relationships/hyperlink" Target="http://www.biogaz-energie-renouvelable.info/installations_biogaz_investissements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4.png"/><Relationship Id="rId7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2E49E-F361-B94D-97CF-423053167C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Green Book Pro - BPCE Lease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8B4922-E2E2-7943-9FD2-1555540834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Présentation des produits et services Green – Marché des Professionnels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1675EA-9FBE-6843-B3C1-DF9D99E25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FEF8F-4854-4E9B-8862-F3E8EC18B6C1}" type="datetime4">
              <a:rPr lang="fr-FR" smtClean="0"/>
              <a:t>24 avril 2023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E698D8-44B9-7544-9040-54492BDAB5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193" y="5694325"/>
            <a:ext cx="3560288" cy="919835"/>
          </a:xfrm>
        </p:spPr>
        <p:txBody>
          <a:bodyPr wrap="square">
            <a:noAutofit/>
          </a:bodyPr>
          <a:lstStyle/>
          <a:p>
            <a:r>
              <a:rPr lang="fr-FR" dirty="0"/>
              <a:t>Direction de l’expérience client et collaborateurs BPCE Lease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3F217A8D-02F8-4387-BBB0-CED3C866C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r="229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038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E191B6-C472-3A41-A38A-82790AE7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771A4D-A7A0-2140-B47B-131D2EC35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Green BOOK PRO – BPCE LEASE – Document à usage interne et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907FB9-0DBB-EB45-82AA-0DA81069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D77DCF-1219-F546-8854-00EB3C5A16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Découvrez comment BPCE Lease peut vous aider !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4003CD73-3BB7-4244-8ABB-89895D28FE9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sz="1400" b="0" dirty="0">
                <a:solidFill>
                  <a:prstClr val="black"/>
                </a:solidFill>
              </a:rPr>
              <a:t>En réponse aux enjeux du changement climatique, la transition énergétique est devenue un sujet central en France. C’est dans ce contexte que depuis 2005 </a:t>
            </a:r>
            <a:r>
              <a:rPr lang="fr-FR" sz="1400" dirty="0">
                <a:solidFill>
                  <a:prstClr val="black"/>
                </a:solidFill>
              </a:rPr>
              <a:t>l’appareil législatif régissant les objectifs de réduction de notre empreinte carbone s’est renforcé. </a:t>
            </a:r>
            <a:r>
              <a:rPr lang="fr-FR" sz="1400" b="0" dirty="0">
                <a:solidFill>
                  <a:prstClr val="black"/>
                </a:solidFill>
              </a:rPr>
              <a:t>Dernièrement, </a:t>
            </a:r>
            <a:r>
              <a:rPr lang="fr-FR" sz="1400" dirty="0">
                <a:solidFill>
                  <a:prstClr val="black"/>
                </a:solidFill>
              </a:rPr>
              <a:t>le décret tertiaire de 2020 a fixé des objectifs ambitieux de réduction énergétique des bâtiments tertiaires. </a:t>
            </a:r>
            <a:r>
              <a:rPr lang="fr-FR" sz="1400" b="0" dirty="0">
                <a:solidFill>
                  <a:prstClr val="black"/>
                </a:solidFill>
              </a:rPr>
              <a:t>En parallèle, de nombreux </a:t>
            </a:r>
            <a:r>
              <a:rPr lang="fr-FR" sz="1400" dirty="0">
                <a:solidFill>
                  <a:prstClr val="black"/>
                </a:solidFill>
              </a:rPr>
              <a:t>mécanismes incitatifs </a:t>
            </a:r>
            <a:r>
              <a:rPr lang="fr-FR" sz="1400" b="0" dirty="0">
                <a:solidFill>
                  <a:prstClr val="black"/>
                </a:solidFill>
              </a:rPr>
              <a:t>(bonus écologique, prime à la conversation, aides à l’achat de vélos électriques et à l’installation de bornes de recharge pour véhicules électriques) incitent nos clients à </a:t>
            </a:r>
            <a:r>
              <a:rPr lang="fr-FR" sz="1400" dirty="0">
                <a:solidFill>
                  <a:prstClr val="black"/>
                </a:solidFill>
              </a:rPr>
              <a:t>verdir leurs flottes et basculer vers une mobilité plus douce</a:t>
            </a:r>
            <a:r>
              <a:rPr lang="fr-FR" sz="1400" b="0" dirty="0">
                <a:solidFill>
                  <a:prstClr val="black"/>
                </a:solidFill>
              </a:rPr>
              <a:t>.</a:t>
            </a: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dirty="0">
                <a:solidFill>
                  <a:schemeClr val="accent3"/>
                </a:solidFill>
              </a:rPr>
              <a:t>C’est le bon moment pour accompagner nos clients communs dans leurs projets Green !</a:t>
            </a:r>
          </a:p>
          <a:p>
            <a:endParaRPr lang="fr-FR" sz="1400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CE57A51-75DC-474E-9573-AB8D38CA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Envie d’accompagner vos clients sur le chemin de la transition énergétique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286B8-7C2D-48AA-85A5-9E095D7088A0}"/>
              </a:ext>
            </a:extLst>
          </p:cNvPr>
          <p:cNvSpPr/>
          <p:nvPr/>
        </p:nvSpPr>
        <p:spPr>
          <a:xfrm>
            <a:off x="378023" y="1405527"/>
            <a:ext cx="11543301" cy="2832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597"/>
              </a:spcAft>
            </a:pPr>
            <a:endParaRPr lang="fr-FR" sz="1594" b="1" dirty="0">
              <a:solidFill>
                <a:schemeClr val="accent2"/>
              </a:solidFill>
            </a:endParaRPr>
          </a:p>
          <a:p>
            <a:pPr algn="ctr">
              <a:spcAft>
                <a:spcPts val="597"/>
              </a:spcAft>
            </a:pPr>
            <a:endParaRPr lang="fr-FR" sz="1395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44229D-E0DB-4984-8521-D518B338A44B}"/>
              </a:ext>
            </a:extLst>
          </p:cNvPr>
          <p:cNvSpPr/>
          <p:nvPr/>
        </p:nvSpPr>
        <p:spPr>
          <a:xfrm>
            <a:off x="555129" y="3293806"/>
            <a:ext cx="5237262" cy="23833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3438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597"/>
              </a:spcAft>
            </a:pPr>
            <a:r>
              <a:rPr lang="fr-FR" sz="1600" b="1" dirty="0">
                <a:solidFill>
                  <a:schemeClr val="tx1"/>
                </a:solidFill>
              </a:rPr>
              <a:t>BPCE Lease dispose de toute l’expertise nécessaire …</a:t>
            </a:r>
          </a:p>
          <a:p>
            <a:pPr marL="284628" indent="-284628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Une </a:t>
            </a:r>
            <a:r>
              <a:rPr lang="fr-FR" sz="1400" b="1" dirty="0">
                <a:solidFill>
                  <a:schemeClr val="tx1"/>
                </a:solidFill>
              </a:rPr>
              <a:t>connaissance fine des actifs </a:t>
            </a:r>
            <a:r>
              <a:rPr lang="fr-FR" sz="1400" dirty="0">
                <a:solidFill>
                  <a:schemeClr val="tx1"/>
                </a:solidFill>
              </a:rPr>
              <a:t>et des méthodes éprouvées d’analyse </a:t>
            </a:r>
            <a:r>
              <a:rPr lang="fr-FR" sz="1400" b="1" dirty="0">
                <a:solidFill>
                  <a:schemeClr val="tx1"/>
                </a:solidFill>
              </a:rPr>
              <a:t>du bien et du marché </a:t>
            </a:r>
            <a:r>
              <a:rPr lang="fr-FR" sz="1400" dirty="0">
                <a:solidFill>
                  <a:schemeClr val="tx1"/>
                </a:solidFill>
              </a:rPr>
              <a:t>permettant une valorisation au plus juste des actifs</a:t>
            </a:r>
          </a:p>
          <a:p>
            <a:pPr marL="284628" indent="-284628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Un accompagnement à chaque étape clé par des spécialistes (assistance technique, fiscale, juridique, financière et réglementaire)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AEF7B2-5162-4FD4-AA2E-4A11F67E6577}"/>
              </a:ext>
            </a:extLst>
          </p:cNvPr>
          <p:cNvSpPr/>
          <p:nvPr/>
        </p:nvSpPr>
        <p:spPr>
          <a:xfrm>
            <a:off x="6307804" y="3293806"/>
            <a:ext cx="5237262" cy="23833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3438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597"/>
              </a:spcAft>
            </a:pPr>
            <a:r>
              <a:rPr lang="fr-FR" sz="1600" b="1" dirty="0">
                <a:solidFill>
                  <a:schemeClr val="tx1"/>
                </a:solidFill>
              </a:rPr>
              <a:t>… pour accompagner nos clients dans leurs projets Green</a:t>
            </a:r>
          </a:p>
          <a:p>
            <a:pPr marL="284628" indent="-284628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Une capacité à </a:t>
            </a:r>
            <a:r>
              <a:rPr lang="fr-FR" sz="1400" b="1" dirty="0">
                <a:solidFill>
                  <a:schemeClr val="tx1"/>
                </a:solidFill>
              </a:rPr>
              <a:t>combiner nos expertises </a:t>
            </a:r>
            <a:r>
              <a:rPr lang="fr-FR" sz="1400" dirty="0">
                <a:solidFill>
                  <a:schemeClr val="tx1"/>
                </a:solidFill>
              </a:rPr>
              <a:t>pour assembler une solution verte complète et 100% personnalisable </a:t>
            </a:r>
          </a:p>
          <a:p>
            <a:pPr marL="284628" indent="-284628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Qui permette de </a:t>
            </a:r>
            <a:r>
              <a:rPr lang="fr-FR" sz="1400" b="1" dirty="0">
                <a:solidFill>
                  <a:schemeClr val="tx1"/>
                </a:solidFill>
              </a:rPr>
              <a:t>répondre aux enjeux propres de nos clients </a:t>
            </a:r>
            <a:r>
              <a:rPr lang="fr-FR" sz="1400" dirty="0">
                <a:solidFill>
                  <a:schemeClr val="tx1"/>
                </a:solidFill>
              </a:rPr>
              <a:t>et de les aider à l’atteinte de leurs objectifs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2CCFD1C-54AA-4086-91CE-B7DE69C350EF}"/>
              </a:ext>
            </a:extLst>
          </p:cNvPr>
          <p:cNvGrpSpPr/>
          <p:nvPr/>
        </p:nvGrpSpPr>
        <p:grpSpPr>
          <a:xfrm>
            <a:off x="5935461" y="4970621"/>
            <a:ext cx="279874" cy="426841"/>
            <a:chOff x="4265628" y="3622785"/>
            <a:chExt cx="555086" cy="360000"/>
          </a:xfrm>
        </p:grpSpPr>
        <p:sp>
          <p:nvSpPr>
            <p:cNvPr id="19" name="Flèche : pentagone 18">
              <a:extLst>
                <a:ext uri="{FF2B5EF4-FFF2-40B4-BE49-F238E27FC236}">
                  <a16:creationId xmlns:a16="http://schemas.microsoft.com/office/drawing/2014/main" id="{7537C7A4-640F-4CEE-83FB-90C973CCADF1}"/>
                </a:ext>
              </a:extLst>
            </p:cNvPr>
            <p:cNvSpPr/>
            <p:nvPr/>
          </p:nvSpPr>
          <p:spPr>
            <a:xfrm>
              <a:off x="4596702" y="3622785"/>
              <a:ext cx="224012" cy="360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7477D0-FC5D-4D6F-9BF0-01208DC84379}"/>
                </a:ext>
              </a:extLst>
            </p:cNvPr>
            <p:cNvSpPr/>
            <p:nvPr/>
          </p:nvSpPr>
          <p:spPr>
            <a:xfrm>
              <a:off x="4265628" y="3622785"/>
              <a:ext cx="36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6794DF9-B3DD-4084-9388-19BFBD8C941E}"/>
                </a:ext>
              </a:extLst>
            </p:cNvPr>
            <p:cNvSpPr/>
            <p:nvPr/>
          </p:nvSpPr>
          <p:spPr>
            <a:xfrm>
              <a:off x="4339986" y="3622785"/>
              <a:ext cx="72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EAE3A13-A4D0-4398-811D-81DB4AF5CE7A}"/>
                </a:ext>
              </a:extLst>
            </p:cNvPr>
            <p:cNvSpPr/>
            <p:nvPr/>
          </p:nvSpPr>
          <p:spPr>
            <a:xfrm>
              <a:off x="4450344" y="3622785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FC15E3A-4BA9-4858-8C93-EB35A4A1C2B1}"/>
              </a:ext>
            </a:extLst>
          </p:cNvPr>
          <p:cNvGrpSpPr/>
          <p:nvPr/>
        </p:nvGrpSpPr>
        <p:grpSpPr>
          <a:xfrm>
            <a:off x="5935461" y="3819435"/>
            <a:ext cx="279874" cy="426841"/>
            <a:chOff x="4265628" y="3622785"/>
            <a:chExt cx="555086" cy="360000"/>
          </a:xfrm>
        </p:grpSpPr>
        <p:sp>
          <p:nvSpPr>
            <p:cNvPr id="24" name="Flèche : pentagone 23">
              <a:extLst>
                <a:ext uri="{FF2B5EF4-FFF2-40B4-BE49-F238E27FC236}">
                  <a16:creationId xmlns:a16="http://schemas.microsoft.com/office/drawing/2014/main" id="{DE4B4E1A-49A2-468B-9062-2FEAC22D8173}"/>
                </a:ext>
              </a:extLst>
            </p:cNvPr>
            <p:cNvSpPr/>
            <p:nvPr/>
          </p:nvSpPr>
          <p:spPr>
            <a:xfrm>
              <a:off x="4596702" y="3622785"/>
              <a:ext cx="224012" cy="360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C117892-3C9A-4B1F-953D-A36ECD5205E2}"/>
                </a:ext>
              </a:extLst>
            </p:cNvPr>
            <p:cNvSpPr/>
            <p:nvPr/>
          </p:nvSpPr>
          <p:spPr>
            <a:xfrm>
              <a:off x="4265628" y="3622785"/>
              <a:ext cx="36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BF1FB54-E350-4D7A-B3EC-4FB726DD8A84}"/>
                </a:ext>
              </a:extLst>
            </p:cNvPr>
            <p:cNvSpPr/>
            <p:nvPr/>
          </p:nvSpPr>
          <p:spPr>
            <a:xfrm>
              <a:off x="4339986" y="3622785"/>
              <a:ext cx="72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C30D92D-FC36-40C5-A7C3-B0BD229AA569}"/>
                </a:ext>
              </a:extLst>
            </p:cNvPr>
            <p:cNvSpPr/>
            <p:nvPr/>
          </p:nvSpPr>
          <p:spPr>
            <a:xfrm>
              <a:off x="4450344" y="3622785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59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0713472-6D10-4BE8-A81C-2A8DA54360C8}"/>
              </a:ext>
            </a:extLst>
          </p:cNvPr>
          <p:cNvSpPr/>
          <p:nvPr/>
        </p:nvSpPr>
        <p:spPr>
          <a:xfrm>
            <a:off x="6399612" y="4933579"/>
            <a:ext cx="5056172" cy="6333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3" tIns="71719" rIns="91083" bIns="45541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7"/>
              </a:spcAft>
            </a:pPr>
            <a:r>
              <a:rPr lang="fr-FR" sz="1594" b="1" dirty="0">
                <a:solidFill>
                  <a:schemeClr val="bg1"/>
                </a:solidFill>
              </a:rPr>
              <a:t>Le     : </a:t>
            </a:r>
            <a:r>
              <a:rPr lang="fr-FR" sz="1395" dirty="0">
                <a:solidFill>
                  <a:schemeClr val="bg1"/>
                </a:solidFill>
              </a:rPr>
              <a:t>Trois métiers à votre service pour composer une solution complète …</a:t>
            </a:r>
            <a:endParaRPr lang="fr-FR" sz="1594" b="1" u="sng" dirty="0">
              <a:solidFill>
                <a:schemeClr val="bg1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1B57F95-D33F-48A1-8128-8DA5B7C355AB}"/>
              </a:ext>
            </a:extLst>
          </p:cNvPr>
          <p:cNvSpPr/>
          <p:nvPr/>
        </p:nvSpPr>
        <p:spPr>
          <a:xfrm>
            <a:off x="6845615" y="4990748"/>
            <a:ext cx="286875" cy="286875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3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92323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F263D0-89B2-4AFC-822C-19C46B70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7E65C-68D6-4BE9-B450-B9F0187DC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CB00A9-8226-4AFE-90B6-763E7B9C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D2B59E-1609-42E1-9812-EA2752ADA4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Découvrez comment BPCE Lease peut vous aider !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53DC3893-0BE9-4A12-AB3C-B5D0B475BF7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sz="1400" b="0" dirty="0">
                <a:solidFill>
                  <a:schemeClr val="tx1"/>
                </a:solidFill>
              </a:rPr>
              <a:t>BPCE Lease propose aux professionnels un accompagnement complet pour </a:t>
            </a:r>
            <a:r>
              <a:rPr lang="fr-FR" sz="1400" dirty="0">
                <a:solidFill>
                  <a:schemeClr val="tx1"/>
                </a:solidFill>
              </a:rPr>
              <a:t>passer le cap de cette transition verte, avec l’opportunité de rationaliser leur gestion énergétique et d’augmenter leur compétitivité. </a:t>
            </a:r>
            <a:r>
              <a:rPr lang="fr-FR" sz="1400" b="0" dirty="0">
                <a:solidFill>
                  <a:schemeClr val="tx1"/>
                </a:solidFill>
              </a:rPr>
              <a:t>BPCE Lease est fort d’une expérience reconnue dans le financement d’actifs mobiliers et immobiliers, au travers notamment de ses métiers complémentaires : </a:t>
            </a: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sz="1575" dirty="0">
                <a:solidFill>
                  <a:schemeClr val="accent3"/>
                </a:solidFill>
              </a:rPr>
              <a:t>Crédit-bail mobilier  / Crédit-bail immobilier  / Location Longue Durée </a:t>
            </a: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338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sz="1594" dirty="0">
                <a:solidFill>
                  <a:schemeClr val="tx1"/>
                </a:solidFill>
              </a:rPr>
              <a:t>L’offre de produits et services BPCE Lease est présentée selon 3 univers de besoin, en cohérence avec l’architecture de la gamme financement en crédit moyen long terme :</a:t>
            </a: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endParaRPr lang="fr-FR" sz="1395" b="0" dirty="0">
              <a:solidFill>
                <a:schemeClr val="tx1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597"/>
              </a:spcAft>
              <a:buClrTx/>
              <a:buNone/>
            </a:pPr>
            <a:r>
              <a:rPr lang="fr-FR" sz="1395" b="0" dirty="0">
                <a:solidFill>
                  <a:schemeClr val="tx1"/>
                </a:solidFill>
              </a:rPr>
              <a:t> </a:t>
            </a:r>
            <a:r>
              <a:rPr lang="fr-FR" sz="1594" dirty="0">
                <a:solidFill>
                  <a:schemeClr val="tx1"/>
                </a:solidFill>
              </a:rPr>
              <a:t>N’hésitez pas à les combiner pour proposer une offre complète à nos clients !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34459C-79E3-4C99-BC9C-661EB847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Envie d’accompagner vos clients sur le chemin de la transition énergétique ?</a:t>
            </a:r>
          </a:p>
        </p:txBody>
      </p:sp>
      <p:sp>
        <p:nvSpPr>
          <p:cNvPr id="14" name="Rectangle 13">
            <a:hlinkClick r:id="rId2" action="ppaction://hlinksldjump"/>
            <a:extLst>
              <a:ext uri="{FF2B5EF4-FFF2-40B4-BE49-F238E27FC236}">
                <a16:creationId xmlns:a16="http://schemas.microsoft.com/office/drawing/2014/main" id="{C095F263-F05A-495F-AB43-1E81BE987297}"/>
              </a:ext>
            </a:extLst>
          </p:cNvPr>
          <p:cNvSpPr/>
          <p:nvPr/>
        </p:nvSpPr>
        <p:spPr>
          <a:xfrm>
            <a:off x="180853" y="5059669"/>
            <a:ext cx="3651992" cy="354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 Accès direct à l’univers Mobilité</a:t>
            </a:r>
          </a:p>
        </p:txBody>
      </p:sp>
      <p:sp>
        <p:nvSpPr>
          <p:cNvPr id="15" name="Rectangle 14">
            <a:hlinkClick r:id="rId3" action="ppaction://hlinksldjump"/>
            <a:extLst>
              <a:ext uri="{FF2B5EF4-FFF2-40B4-BE49-F238E27FC236}">
                <a16:creationId xmlns:a16="http://schemas.microsoft.com/office/drawing/2014/main" id="{163BF4B6-7B32-43CE-98C5-E2A63DEB62F7}"/>
              </a:ext>
            </a:extLst>
          </p:cNvPr>
          <p:cNvSpPr/>
          <p:nvPr/>
        </p:nvSpPr>
        <p:spPr>
          <a:xfrm>
            <a:off x="3309767" y="5059669"/>
            <a:ext cx="5165052" cy="354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 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Accès direct à l’univers Efficacité énergétique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DD8D78-C9BD-44E9-BBC9-C020DD1EAC3A}"/>
              </a:ext>
            </a:extLst>
          </p:cNvPr>
          <p:cNvSpPr/>
          <p:nvPr/>
        </p:nvSpPr>
        <p:spPr>
          <a:xfrm>
            <a:off x="829913" y="3478468"/>
            <a:ext cx="2589539" cy="15060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endParaRPr lang="fr-FR" sz="1063" kern="0">
              <a:solidFill>
                <a:srgbClr val="000000">
                  <a:lumMod val="75000"/>
                  <a:lumOff val="25000"/>
                </a:srgbClr>
              </a:solidFill>
              <a:latin typeface="Montserrat" pitchFamily="2" charset="77"/>
              <a:cs typeface="Arial"/>
              <a:sym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E5A9AE4-E633-4E3A-8F08-90B44E12319C}"/>
              </a:ext>
            </a:extLst>
          </p:cNvPr>
          <p:cNvSpPr txBox="1"/>
          <p:nvPr/>
        </p:nvSpPr>
        <p:spPr>
          <a:xfrm>
            <a:off x="926057" y="3667345"/>
            <a:ext cx="1697397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defRPr/>
            </a:pPr>
            <a:r>
              <a:rPr lang="en-US" sz="1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MOBILITÉ VERTE</a:t>
            </a:r>
            <a:endParaRPr lang="en-US" sz="1800" b="1" kern="0" dirty="0">
              <a:latin typeface="Arial Narrow" panose="020B0604020202020204" pitchFamily="34" charset="0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48A40-13EA-48E8-91BF-82BDADC9F297}"/>
              </a:ext>
            </a:extLst>
          </p:cNvPr>
          <p:cNvSpPr/>
          <p:nvPr/>
        </p:nvSpPr>
        <p:spPr>
          <a:xfrm>
            <a:off x="830503" y="3468350"/>
            <a:ext cx="2589539" cy="1194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9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833B10-F082-48D6-A98B-5365DAAC7726}"/>
              </a:ext>
            </a:extLst>
          </p:cNvPr>
          <p:cNvSpPr/>
          <p:nvPr/>
        </p:nvSpPr>
        <p:spPr>
          <a:xfrm>
            <a:off x="939260" y="3942493"/>
            <a:ext cx="2500293" cy="623248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214385"/>
            <a:r>
              <a:rPr lang="fr-FR" sz="1125" b="1" kern="0" dirty="0">
                <a:solidFill>
                  <a:schemeClr val="accent2"/>
                </a:solidFill>
                <a:latin typeface="Montserrat SemiBold" pitchFamily="2" charset="77"/>
                <a:cs typeface="Arial"/>
              </a:rPr>
              <a:t>Réduire l’impact environnemental de ses déplacements en favorisant les alternatives vertes </a:t>
            </a:r>
            <a:endParaRPr lang="fr-FR" sz="1125" b="1" kern="0" dirty="0">
              <a:solidFill>
                <a:schemeClr val="accent2"/>
              </a:solidFill>
              <a:latin typeface="+mj-lt"/>
              <a:cs typeface="Arial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5755E6D-269C-4030-82FA-76C3A37570A9}"/>
              </a:ext>
            </a:extLst>
          </p:cNvPr>
          <p:cNvGrpSpPr/>
          <p:nvPr/>
        </p:nvGrpSpPr>
        <p:grpSpPr>
          <a:xfrm>
            <a:off x="3579870" y="3468350"/>
            <a:ext cx="5305764" cy="1580087"/>
            <a:chOff x="4198539" y="1432975"/>
            <a:chExt cx="6526246" cy="1586284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5E17A74-16F6-4100-A073-BD6D98D5E233}"/>
                </a:ext>
              </a:extLst>
            </p:cNvPr>
            <p:cNvGrpSpPr/>
            <p:nvPr/>
          </p:nvGrpSpPr>
          <p:grpSpPr>
            <a:xfrm>
              <a:off x="4201363" y="1432975"/>
              <a:ext cx="6523422" cy="1586284"/>
              <a:chOff x="431800" y="1097400"/>
              <a:chExt cx="2903820" cy="1159255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79249C1-FA36-4DDB-A8F1-BE804E99452B}"/>
                  </a:ext>
                </a:extLst>
              </p:cNvPr>
              <p:cNvSpPr/>
              <p:nvPr/>
            </p:nvSpPr>
            <p:spPr>
              <a:xfrm>
                <a:off x="431800" y="1097400"/>
                <a:ext cx="2903820" cy="11049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81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4385">
                  <a:spcAft>
                    <a:spcPts val="266"/>
                  </a:spcAft>
                </a:pPr>
                <a:endParaRPr lang="fr-FR" sz="1063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itchFamily="2" charset="77"/>
                  <a:cs typeface="Arial"/>
                  <a:sym typeface="Arial"/>
                </a:endParaRPr>
              </a:p>
            </p:txBody>
          </p: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08130B93-BCAE-4904-A9D0-DE446069555C}"/>
                  </a:ext>
                </a:extLst>
              </p:cNvPr>
              <p:cNvGrpSpPr/>
              <p:nvPr/>
            </p:nvGrpSpPr>
            <p:grpSpPr>
              <a:xfrm>
                <a:off x="463116" y="1225767"/>
                <a:ext cx="2828034" cy="1030888"/>
                <a:chOff x="283730" y="1117930"/>
                <a:chExt cx="3156017" cy="1030888"/>
              </a:xfrm>
            </p:grpSpPr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E58FB552-E31A-426F-B5F2-06B5A4C723BA}"/>
                    </a:ext>
                  </a:extLst>
                </p:cNvPr>
                <p:cNvSpPr txBox="1"/>
                <p:nvPr/>
              </p:nvSpPr>
              <p:spPr>
                <a:xfrm>
                  <a:off x="283730" y="1117930"/>
                  <a:ext cx="1559049" cy="2032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214385">
                    <a:defRPr/>
                  </a:pPr>
                  <a:r>
                    <a:rPr lang="fr-FR" sz="1800" b="1" cap="all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Efficacité énergétique</a:t>
                  </a:r>
                  <a:endParaRPr lang="fr-FR" sz="1800" b="1" kern="0" cap="all" dirty="0">
                    <a:latin typeface="Arial Narrow" panose="020B0604020202020204" pitchFamily="34" charset="0"/>
                    <a:cs typeface="Arial Narrow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AECEEF-6D67-4D12-92C7-6D390CC79A9C}"/>
                    </a:ext>
                  </a:extLst>
                </p:cNvPr>
                <p:cNvSpPr/>
                <p:nvPr/>
              </p:nvSpPr>
              <p:spPr>
                <a:xfrm>
                  <a:off x="283732" y="1310517"/>
                  <a:ext cx="3156015" cy="838301"/>
                </a:xfrm>
                <a:prstGeom prst="rect">
                  <a:avLst/>
                </a:prstGeom>
              </p:spPr>
              <p:txBody>
                <a:bodyPr wrap="square" lIns="0">
                  <a:spAutoFit/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 defTabSz="1214385"/>
                  <a:r>
                    <a:rPr lang="fr-FR" sz="1125" b="1" dirty="0">
                      <a:solidFill>
                        <a:schemeClr val="accent3"/>
                      </a:solidFill>
                      <a:latin typeface="Montserrat SemiBold"/>
                    </a:rPr>
                    <a:t>Optimiser l’efficacité énergétique de ses bâtiments </a:t>
                  </a:r>
                  <a:r>
                    <a:rPr lang="fr-FR" sz="1125" b="1" dirty="0">
                      <a:latin typeface="Montserrat SemiBold"/>
                    </a:rPr>
                    <a:t>(</a:t>
                  </a:r>
                  <a:r>
                    <a:rPr lang="fr-FR" sz="1125" b="1" cap="small" dirty="0">
                      <a:latin typeface="Montserrat SemiBold"/>
                    </a:rPr>
                    <a:t>Rénovation énergétique </a:t>
                  </a:r>
                  <a:r>
                    <a:rPr lang="fr-FR" sz="1125" b="1" cap="small" baseline="30000" dirty="0">
                      <a:latin typeface="Montserrat SemiBold"/>
                    </a:rPr>
                    <a:t>1</a:t>
                  </a:r>
                  <a:r>
                    <a:rPr lang="fr-FR" sz="1125" b="1" cap="small" dirty="0">
                      <a:latin typeface="Montserrat SemiBold"/>
                    </a:rPr>
                    <a:t>) </a:t>
                  </a:r>
                  <a:r>
                    <a:rPr lang="fr-FR" sz="1125" b="1" dirty="0">
                      <a:solidFill>
                        <a:schemeClr val="accent3"/>
                      </a:solidFill>
                      <a:latin typeface="Montserrat SemiBold"/>
                    </a:rPr>
                    <a:t>et de son matériel </a:t>
                  </a:r>
                  <a:r>
                    <a:rPr lang="fr-FR" sz="1125" b="1" cap="small" dirty="0">
                      <a:latin typeface="Montserrat SemiBold"/>
                    </a:rPr>
                    <a:t>(transition d’activité </a:t>
                  </a:r>
                  <a:r>
                    <a:rPr lang="fr-FR" sz="1125" b="1" cap="small" baseline="30000" dirty="0">
                      <a:latin typeface="Montserrat SemiBold"/>
                    </a:rPr>
                    <a:t>1</a:t>
                  </a:r>
                  <a:r>
                    <a:rPr lang="fr-FR" sz="1125" b="1" cap="small" dirty="0">
                      <a:latin typeface="Montserrat SemiBold"/>
                    </a:rPr>
                    <a:t>) </a:t>
                  </a:r>
                  <a:r>
                    <a:rPr lang="fr-FR" sz="1125" b="1" dirty="0">
                      <a:solidFill>
                        <a:schemeClr val="accent3"/>
                      </a:solidFill>
                      <a:latin typeface="Montserrat SemiBold"/>
                    </a:rPr>
                    <a:t>pour faire des économies, réduire son impact énergétique et valoriser son patrimoine immobilier et d’entreprise. Acquérir un bâtiment éco-responsable.</a:t>
                  </a:r>
                </a:p>
                <a:p>
                  <a:pPr algn="just" defTabSz="1214385"/>
                  <a:endParaRPr lang="fr-FR" sz="1125" b="1" kern="0" dirty="0">
                    <a:solidFill>
                      <a:schemeClr val="accent6">
                        <a:lumMod val="75000"/>
                      </a:schemeClr>
                    </a:solidFill>
                    <a:latin typeface="Montserrat SemiBold"/>
                    <a:cs typeface="Arial"/>
                    <a:sym typeface="Arial"/>
                  </a:endParaRPr>
                </a:p>
                <a:p>
                  <a:pPr algn="just" defTabSz="1214385"/>
                  <a:endParaRPr lang="fr-FR" sz="1125" b="1" kern="0" dirty="0">
                    <a:solidFill>
                      <a:schemeClr val="accent2"/>
                    </a:solidFill>
                    <a:latin typeface="Montserrat SemiBold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0F9EF82-3313-4D88-8239-B88B1260A685}"/>
                </a:ext>
              </a:extLst>
            </p:cNvPr>
            <p:cNvSpPr/>
            <p:nvPr/>
          </p:nvSpPr>
          <p:spPr>
            <a:xfrm>
              <a:off x="4198539" y="1432975"/>
              <a:ext cx="6523421" cy="1188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9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E26BCB4-EBEF-4F5C-8517-313F9B250804}"/>
              </a:ext>
            </a:extLst>
          </p:cNvPr>
          <p:cNvGrpSpPr/>
          <p:nvPr/>
        </p:nvGrpSpPr>
        <p:grpSpPr>
          <a:xfrm>
            <a:off x="9039242" y="3416902"/>
            <a:ext cx="2698188" cy="1557536"/>
            <a:chOff x="4198540" y="1381326"/>
            <a:chExt cx="3186412" cy="1563643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9A8A0D8-4954-4BD4-A3EA-9347C262CA02}"/>
                </a:ext>
              </a:extLst>
            </p:cNvPr>
            <p:cNvGrpSpPr/>
            <p:nvPr/>
          </p:nvGrpSpPr>
          <p:grpSpPr>
            <a:xfrm>
              <a:off x="4201365" y="1381326"/>
              <a:ext cx="3183587" cy="1563643"/>
              <a:chOff x="431801" y="1059658"/>
              <a:chExt cx="1417134" cy="1142710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26EBB3D-8D9A-4777-99B0-876B91CABD19}"/>
                  </a:ext>
                </a:extLst>
              </p:cNvPr>
              <p:cNvSpPr/>
              <p:nvPr/>
            </p:nvSpPr>
            <p:spPr>
              <a:xfrm>
                <a:off x="431801" y="1097400"/>
                <a:ext cx="1417134" cy="11049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81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4385">
                  <a:spcAft>
                    <a:spcPts val="266"/>
                  </a:spcAft>
                </a:pPr>
                <a:endParaRPr lang="fr-FR" sz="1063" kern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itchFamily="2" charset="77"/>
                  <a:cs typeface="Arial"/>
                  <a:sym typeface="Arial"/>
                </a:endParaRPr>
              </a:p>
            </p:txBody>
          </p:sp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D9985045-D977-4AD9-8EA6-707E8AE9D1F7}"/>
                  </a:ext>
                </a:extLst>
              </p:cNvPr>
              <p:cNvGrpSpPr/>
              <p:nvPr/>
            </p:nvGrpSpPr>
            <p:grpSpPr>
              <a:xfrm>
                <a:off x="461488" y="1059658"/>
                <a:ext cx="1353612" cy="1069981"/>
                <a:chOff x="281913" y="951821"/>
                <a:chExt cx="1510598" cy="1069981"/>
              </a:xfrm>
            </p:grpSpPr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58D42B2B-47DE-44F7-BED2-EA837BE1B567}"/>
                    </a:ext>
                  </a:extLst>
                </p:cNvPr>
                <p:cNvSpPr txBox="1"/>
                <p:nvPr/>
              </p:nvSpPr>
              <p:spPr>
                <a:xfrm>
                  <a:off x="283733" y="951821"/>
                  <a:ext cx="1508778" cy="6096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214385">
                    <a:defRPr/>
                  </a:pPr>
                  <a:r>
                    <a:rPr lang="en-US" sz="1800" b="1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PRODUCTION D’ENERGIES RENOUVELABLES</a:t>
                  </a:r>
                  <a:endParaRPr lang="en-US" sz="1800" b="1" kern="0" dirty="0">
                    <a:latin typeface="Arial Narrow" panose="020B0604020202020204" pitchFamily="34" charset="0"/>
                    <a:cs typeface="Arial Narrow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DA41CDF-5048-4105-8C49-5131F1135EF0}"/>
                    </a:ext>
                  </a:extLst>
                </p:cNvPr>
                <p:cNvSpPr/>
                <p:nvPr/>
              </p:nvSpPr>
              <p:spPr>
                <a:xfrm>
                  <a:off x="281913" y="1437532"/>
                  <a:ext cx="1510598" cy="584270"/>
                </a:xfrm>
                <a:prstGeom prst="rect">
                  <a:avLst/>
                </a:prstGeom>
              </p:spPr>
              <p:txBody>
                <a:bodyPr wrap="square" lIns="0">
                  <a:spAutoFit/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 defTabSz="1214385"/>
                  <a:r>
                    <a:rPr lang="fr-FR" sz="1125" b="1" dirty="0">
                      <a:solidFill>
                        <a:schemeClr val="accent1"/>
                      </a:solidFill>
                      <a:latin typeface="Montserrat SemiBold"/>
                    </a:rPr>
                    <a:t>Produire de l’énergie renouvelable, pour des besoins d’autoconsommation ou pour réinjecter dans le réseau</a:t>
                  </a:r>
                  <a:endParaRPr lang="fr-FR" sz="1125" b="1" kern="0" dirty="0">
                    <a:solidFill>
                      <a:schemeClr val="accent1"/>
                    </a:solidFill>
                    <a:latin typeface="Montserrat SemiBold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370138F-2446-48AD-9719-41020C66974E}"/>
                </a:ext>
              </a:extLst>
            </p:cNvPr>
            <p:cNvSpPr/>
            <p:nvPr/>
          </p:nvSpPr>
          <p:spPr>
            <a:xfrm>
              <a:off x="4198540" y="1432975"/>
              <a:ext cx="3183586" cy="1188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90"/>
            </a:p>
          </p:txBody>
        </p:sp>
      </p:grpSp>
      <p:sp>
        <p:nvSpPr>
          <p:cNvPr id="34" name="Rectangle 33">
            <a:hlinkClick r:id="rId4" action="ppaction://hlinksldjump"/>
            <a:extLst>
              <a:ext uri="{FF2B5EF4-FFF2-40B4-BE49-F238E27FC236}">
                <a16:creationId xmlns:a16="http://schemas.microsoft.com/office/drawing/2014/main" id="{A052D76D-D671-44F3-A32E-26CF127C9C9E}"/>
              </a:ext>
            </a:extLst>
          </p:cNvPr>
          <p:cNvSpPr/>
          <p:nvPr/>
        </p:nvSpPr>
        <p:spPr>
          <a:xfrm>
            <a:off x="8698513" y="5059669"/>
            <a:ext cx="3005036" cy="354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 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Accès direct à l’univers Production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2BAF95-BF2A-4FF9-AC43-D268BA00A691}"/>
              </a:ext>
            </a:extLst>
          </p:cNvPr>
          <p:cNvSpPr/>
          <p:nvPr/>
        </p:nvSpPr>
        <p:spPr>
          <a:xfrm>
            <a:off x="3582164" y="4667568"/>
            <a:ext cx="2819589" cy="35454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88" i="1" dirty="0">
                <a:solidFill>
                  <a:schemeClr val="tx1"/>
                </a:solidFill>
              </a:rPr>
              <a:t>1. Equivalences avec les libellés de Prêts MLT</a:t>
            </a:r>
          </a:p>
        </p:txBody>
      </p:sp>
    </p:spTree>
    <p:extLst>
      <p:ext uri="{BB962C8B-B14F-4D97-AF65-F5344CB8AC3E}">
        <p14:creationId xmlns:p14="http://schemas.microsoft.com/office/powerpoint/2010/main" val="69778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      La mobilité verte</a:t>
            </a:r>
            <a:br>
              <a:rPr lang="fr-FR" dirty="0">
                <a:solidFill>
                  <a:schemeClr val="accent2"/>
                </a:solidFill>
              </a:rPr>
            </a:b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281201-6CE3-49FF-B3BA-CC237D764F9A}"/>
              </a:ext>
            </a:extLst>
          </p:cNvPr>
          <p:cNvSpPr/>
          <p:nvPr/>
        </p:nvSpPr>
        <p:spPr>
          <a:xfrm>
            <a:off x="1061145" y="1598264"/>
            <a:ext cx="5085457" cy="839870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/>
            <a:r>
              <a:rPr lang="fr-FR" sz="1594" b="1" kern="0" dirty="0">
                <a:solidFill>
                  <a:schemeClr val="accent2"/>
                </a:solidFill>
                <a:latin typeface="Montserrat SemiBold" pitchFamily="2" charset="77"/>
                <a:cs typeface="Arial"/>
              </a:rPr>
              <a:t>Accompagner nos clients dans le verdissement de leurs véhicules, trouver des solutions simples et efficaces pour diminuer leurs coûts de mobilité</a:t>
            </a:r>
            <a:endParaRPr lang="fr-FR" sz="1594" b="1" kern="0" dirty="0">
              <a:solidFill>
                <a:schemeClr val="accent2"/>
              </a:solidFill>
              <a:latin typeface="Montserrat" pitchFamily="2" charset="77"/>
              <a:cs typeface="Arial"/>
              <a:sym typeface="Arial"/>
            </a:endParaRPr>
          </a:p>
        </p:txBody>
      </p:sp>
      <p:sp>
        <p:nvSpPr>
          <p:cNvPr id="10" name="Flèche : chevron 9">
            <a:extLst>
              <a:ext uri="{FF2B5EF4-FFF2-40B4-BE49-F238E27FC236}">
                <a16:creationId xmlns:a16="http://schemas.microsoft.com/office/drawing/2014/main" id="{EE8AC0EB-14F9-4E9D-8A2B-20213105EEBD}"/>
              </a:ext>
            </a:extLst>
          </p:cNvPr>
          <p:cNvSpPr/>
          <p:nvPr/>
        </p:nvSpPr>
        <p:spPr>
          <a:xfrm>
            <a:off x="1206395" y="2829865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1" name="Flèche : chevron 10">
            <a:extLst>
              <a:ext uri="{FF2B5EF4-FFF2-40B4-BE49-F238E27FC236}">
                <a16:creationId xmlns:a16="http://schemas.microsoft.com/office/drawing/2014/main" id="{83B08702-0099-405B-B721-AE492DAB917B}"/>
              </a:ext>
            </a:extLst>
          </p:cNvPr>
          <p:cNvSpPr/>
          <p:nvPr/>
        </p:nvSpPr>
        <p:spPr>
          <a:xfrm rot="10800000">
            <a:off x="5742165" y="2801685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146EDD-A03B-4F90-9D46-1F87B4F5C85A}"/>
              </a:ext>
            </a:extLst>
          </p:cNvPr>
          <p:cNvSpPr/>
          <p:nvPr/>
        </p:nvSpPr>
        <p:spPr>
          <a:xfrm>
            <a:off x="1609670" y="2587640"/>
            <a:ext cx="3980391" cy="9108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95">
                <a:solidFill>
                  <a:schemeClr val="tx1"/>
                </a:solidFill>
              </a:rPr>
              <a:t>Des </a:t>
            </a:r>
            <a:r>
              <a:rPr lang="fr-FR" sz="1395" b="1">
                <a:solidFill>
                  <a:schemeClr val="tx1"/>
                </a:solidFill>
              </a:rPr>
              <a:t>produits et services innovants </a:t>
            </a:r>
            <a:r>
              <a:rPr lang="fr-FR" sz="1395">
                <a:solidFill>
                  <a:schemeClr val="tx1"/>
                </a:solidFill>
              </a:rPr>
              <a:t>permettant à nos clients de </a:t>
            </a:r>
            <a:r>
              <a:rPr lang="fr-FR" sz="1395" b="1">
                <a:solidFill>
                  <a:schemeClr val="tx1"/>
                </a:solidFill>
              </a:rPr>
              <a:t>maximiser l’impact </a:t>
            </a:r>
            <a:r>
              <a:rPr lang="fr-FR" sz="1395">
                <a:solidFill>
                  <a:schemeClr val="tx1"/>
                </a:solidFill>
              </a:rPr>
              <a:t>de leur démarche green</a:t>
            </a:r>
          </a:p>
        </p:txBody>
      </p:sp>
      <p:sp>
        <p:nvSpPr>
          <p:cNvPr id="13" name="Flèche : chevron 12">
            <a:extLst>
              <a:ext uri="{FF2B5EF4-FFF2-40B4-BE49-F238E27FC236}">
                <a16:creationId xmlns:a16="http://schemas.microsoft.com/office/drawing/2014/main" id="{FFAB8973-C5F8-4816-8C6A-1F86626EA1CF}"/>
              </a:ext>
            </a:extLst>
          </p:cNvPr>
          <p:cNvSpPr/>
          <p:nvPr/>
        </p:nvSpPr>
        <p:spPr>
          <a:xfrm>
            <a:off x="1191030" y="3867197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4" name="Flèche : chevron 13">
            <a:extLst>
              <a:ext uri="{FF2B5EF4-FFF2-40B4-BE49-F238E27FC236}">
                <a16:creationId xmlns:a16="http://schemas.microsoft.com/office/drawing/2014/main" id="{AB4800BF-CBFA-4B46-B4A4-42C73FE91C72}"/>
              </a:ext>
            </a:extLst>
          </p:cNvPr>
          <p:cNvSpPr/>
          <p:nvPr/>
        </p:nvSpPr>
        <p:spPr>
          <a:xfrm rot="10800000">
            <a:off x="5726799" y="3839017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BA3545-A8E7-4AAE-AC68-ABFF52B19F5F}"/>
              </a:ext>
            </a:extLst>
          </p:cNvPr>
          <p:cNvSpPr/>
          <p:nvPr/>
        </p:nvSpPr>
        <p:spPr>
          <a:xfrm>
            <a:off x="1609670" y="3624972"/>
            <a:ext cx="3980391" cy="9108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95">
                <a:solidFill>
                  <a:schemeClr val="tx1"/>
                </a:solidFill>
              </a:rPr>
              <a:t>Des </a:t>
            </a:r>
            <a:r>
              <a:rPr lang="fr-FR" sz="1395" b="1">
                <a:solidFill>
                  <a:schemeClr val="tx1"/>
                </a:solidFill>
              </a:rPr>
              <a:t>partenariats avec des acteurs de renom</a:t>
            </a:r>
            <a:r>
              <a:rPr lang="fr-FR" sz="1395">
                <a:solidFill>
                  <a:schemeClr val="tx1"/>
                </a:solidFill>
              </a:rPr>
              <a:t>, spécialistes de la mobilité verte</a:t>
            </a:r>
          </a:p>
        </p:txBody>
      </p:sp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5AAD68E3-0ED1-45AA-BB76-406379A238B1}"/>
              </a:ext>
            </a:extLst>
          </p:cNvPr>
          <p:cNvSpPr/>
          <p:nvPr/>
        </p:nvSpPr>
        <p:spPr>
          <a:xfrm>
            <a:off x="1201214" y="5081634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ED868246-1CA3-4DC3-8A3A-088CA44A3149}"/>
              </a:ext>
            </a:extLst>
          </p:cNvPr>
          <p:cNvSpPr/>
          <p:nvPr/>
        </p:nvSpPr>
        <p:spPr>
          <a:xfrm rot="10800000">
            <a:off x="5736985" y="5053454"/>
            <a:ext cx="251016" cy="4827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C3032F-0FE3-476F-899A-077C80C145AF}"/>
              </a:ext>
            </a:extLst>
          </p:cNvPr>
          <p:cNvSpPr/>
          <p:nvPr/>
        </p:nvSpPr>
        <p:spPr>
          <a:xfrm>
            <a:off x="1609669" y="4839410"/>
            <a:ext cx="3980391" cy="9108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95" dirty="0">
                <a:solidFill>
                  <a:schemeClr val="tx1"/>
                </a:solidFill>
              </a:rPr>
              <a:t>Des </a:t>
            </a:r>
            <a:r>
              <a:rPr lang="fr-FR" sz="1395" b="1" dirty="0">
                <a:solidFill>
                  <a:schemeClr val="tx1"/>
                </a:solidFill>
              </a:rPr>
              <a:t>offres simples répondant aux attentes de nos clients : </a:t>
            </a:r>
            <a:r>
              <a:rPr lang="fr-FR" sz="1395" dirty="0">
                <a:solidFill>
                  <a:schemeClr val="tx1"/>
                </a:solidFill>
              </a:rPr>
              <a:t>les avantages du clé en main avec la LLD et de la personnalisation en CBM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136068-872D-4BD4-BB2F-3284D6DAB445}"/>
              </a:ext>
            </a:extLst>
          </p:cNvPr>
          <p:cNvSpPr/>
          <p:nvPr/>
        </p:nvSpPr>
        <p:spPr>
          <a:xfrm>
            <a:off x="7436841" y="1749073"/>
            <a:ext cx="3374807" cy="42205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endParaRPr lang="fr-FR" sz="1063" kern="0">
              <a:solidFill>
                <a:srgbClr val="000000">
                  <a:lumMod val="75000"/>
                  <a:lumOff val="25000"/>
                </a:srgbClr>
              </a:solidFill>
              <a:latin typeface="Montserrat" pitchFamily="2" charset="77"/>
              <a:cs typeface="Arial"/>
              <a:sym typeface="Arial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E101C7C-B2C2-42DB-8C73-B11F2ADB93C1}"/>
              </a:ext>
            </a:extLst>
          </p:cNvPr>
          <p:cNvGrpSpPr/>
          <p:nvPr/>
        </p:nvGrpSpPr>
        <p:grpSpPr>
          <a:xfrm>
            <a:off x="7579802" y="1956315"/>
            <a:ext cx="3055547" cy="486694"/>
            <a:chOff x="6716435" y="1773089"/>
            <a:chExt cx="2716042" cy="432617"/>
          </a:xfrm>
        </p:grpSpPr>
        <p:sp>
          <p:nvSpPr>
            <p:cNvPr id="21" name="Rectangle 20">
              <a:hlinkClick r:id="rId3" action="ppaction://hlinksldjump"/>
              <a:extLst>
                <a:ext uri="{FF2B5EF4-FFF2-40B4-BE49-F238E27FC236}">
                  <a16:creationId xmlns:a16="http://schemas.microsoft.com/office/drawing/2014/main" id="{1805DC86-FAB4-45CE-B94E-972FA33FCF82}"/>
                </a:ext>
              </a:extLst>
            </p:cNvPr>
            <p:cNvSpPr/>
            <p:nvPr/>
          </p:nvSpPr>
          <p:spPr>
            <a:xfrm>
              <a:off x="7353195" y="1786489"/>
              <a:ext cx="2079282" cy="419217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4385">
                <a:spcAft>
                  <a:spcPts val="797"/>
                </a:spcAft>
              </a:pPr>
              <a:r>
                <a:rPr lang="fr-FR" sz="1195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Offre complète de </a:t>
              </a:r>
              <a:r>
                <a:rPr lang="fr-FR" sz="1195" b="1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véhicules de tourisme</a:t>
              </a:r>
              <a:r>
                <a:rPr lang="fr-FR" sz="1195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 </a:t>
              </a:r>
              <a:r>
                <a:rPr lang="fr-FR" sz="1195" b="1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propres </a:t>
              </a:r>
              <a:r>
                <a:rPr lang="fr-FR" sz="1195" b="1" kern="0" dirty="0">
                  <a:solidFill>
                    <a:schemeClr val="accent2"/>
                  </a:solidFill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- en LLD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9B99B281-5F7D-4139-8019-5FFCAE6AE262}"/>
                </a:ext>
              </a:extLst>
            </p:cNvPr>
            <p:cNvGrpSpPr/>
            <p:nvPr/>
          </p:nvGrpSpPr>
          <p:grpSpPr>
            <a:xfrm>
              <a:off x="6716435" y="1773089"/>
              <a:ext cx="500476" cy="426089"/>
              <a:chOff x="4797331" y="3357345"/>
              <a:chExt cx="357678" cy="328743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D47359BD-CB65-45F4-A7A7-68E7631A4457}"/>
                  </a:ext>
                </a:extLst>
              </p:cNvPr>
              <p:cNvSpPr/>
              <p:nvPr/>
            </p:nvSpPr>
            <p:spPr>
              <a:xfrm>
                <a:off x="4882424" y="3357345"/>
                <a:ext cx="272585" cy="270377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4385"/>
                <a:endParaRPr lang="fr-FR" sz="1860" kern="0">
                  <a:solidFill>
                    <a:srgbClr val="FFFFFF"/>
                  </a:solidFill>
                  <a:latin typeface="Arial" panose="020B0604020202020204"/>
                  <a:sym typeface="Arial"/>
                </a:endParaRPr>
              </a:p>
            </p:txBody>
          </p:sp>
          <p:pic>
            <p:nvPicPr>
              <p:cNvPr id="24" name="Graphique 23">
                <a:hlinkClick r:id="" action="ppaction://noaction"/>
                <a:extLst>
                  <a:ext uri="{FF2B5EF4-FFF2-40B4-BE49-F238E27FC236}">
                    <a16:creationId xmlns:a16="http://schemas.microsoft.com/office/drawing/2014/main" id="{A0FCDB7E-66E4-4665-83FB-CD75C2B2A4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4797331" y="3429000"/>
                <a:ext cx="257088" cy="257088"/>
              </a:xfrm>
              <a:prstGeom prst="rect">
                <a:avLst/>
              </a:prstGeom>
            </p:spPr>
          </p:pic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EC02FBB-5657-437C-ADB1-6B6ACD9B2561}"/>
              </a:ext>
            </a:extLst>
          </p:cNvPr>
          <p:cNvGrpSpPr/>
          <p:nvPr/>
        </p:nvGrpSpPr>
        <p:grpSpPr>
          <a:xfrm>
            <a:off x="7621865" y="3900006"/>
            <a:ext cx="2731790" cy="471619"/>
            <a:chOff x="6767006" y="2839546"/>
            <a:chExt cx="2428258" cy="419217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942811F6-D42A-4030-AC79-94657CFC8F3B}"/>
                </a:ext>
              </a:extLst>
            </p:cNvPr>
            <p:cNvGrpSpPr/>
            <p:nvPr/>
          </p:nvGrpSpPr>
          <p:grpSpPr>
            <a:xfrm>
              <a:off x="6767006" y="2859441"/>
              <a:ext cx="443552" cy="397987"/>
              <a:chOff x="879460" y="3555729"/>
              <a:chExt cx="500953" cy="449491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60E4907A-2D30-4C09-A4DB-098A6A7213CA}"/>
                  </a:ext>
                </a:extLst>
              </p:cNvPr>
              <p:cNvSpPr/>
              <p:nvPr/>
            </p:nvSpPr>
            <p:spPr>
              <a:xfrm>
                <a:off x="949643" y="3555729"/>
                <a:ext cx="430770" cy="39579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4385"/>
                <a:endParaRPr lang="fr-FR" sz="1860" kern="0">
                  <a:solidFill>
                    <a:srgbClr val="FFFFFF"/>
                  </a:solidFill>
                  <a:latin typeface="Arial" panose="020B0604020202020204"/>
                  <a:sym typeface="Arial"/>
                </a:endParaRPr>
              </a:p>
            </p:txBody>
          </p:sp>
          <p:pic>
            <p:nvPicPr>
              <p:cNvPr id="29" name="Graphique 28">
                <a:hlinkClick r:id="" action="ppaction://noaction"/>
                <a:extLst>
                  <a:ext uri="{FF2B5EF4-FFF2-40B4-BE49-F238E27FC236}">
                    <a16:creationId xmlns:a16="http://schemas.microsoft.com/office/drawing/2014/main" id="{D0F28862-52DA-46EC-9BFE-FAD69D2D5C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79460" y="3641168"/>
                <a:ext cx="364053" cy="364052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hlinkClick r:id="rId8" action="ppaction://hlinksldjump"/>
              <a:extLst>
                <a:ext uri="{FF2B5EF4-FFF2-40B4-BE49-F238E27FC236}">
                  <a16:creationId xmlns:a16="http://schemas.microsoft.com/office/drawing/2014/main" id="{29F05EA2-23F8-4814-B764-D08CC861BB66}"/>
                </a:ext>
              </a:extLst>
            </p:cNvPr>
            <p:cNvSpPr/>
            <p:nvPr/>
          </p:nvSpPr>
          <p:spPr>
            <a:xfrm>
              <a:off x="7353195" y="2839546"/>
              <a:ext cx="1842069" cy="419217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4385">
                <a:spcAft>
                  <a:spcPts val="797"/>
                </a:spcAft>
              </a:pPr>
              <a:r>
                <a:rPr lang="fr-FR" sz="1195" b="1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Bornes de recharge </a:t>
              </a:r>
              <a:r>
                <a:rPr lang="fr-FR" sz="1195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électriques - </a:t>
              </a:r>
              <a:r>
                <a:rPr lang="fr-FR" sz="1195" b="1" kern="0" dirty="0">
                  <a:solidFill>
                    <a:schemeClr val="accent2"/>
                  </a:solidFill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en LLD ou en CBM</a:t>
              </a:r>
              <a:r>
                <a:rPr lang="fr-FR" sz="1195" kern="0" dirty="0">
                  <a:solidFill>
                    <a:schemeClr val="accent2"/>
                  </a:solidFill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 </a:t>
              </a:r>
              <a:endParaRPr lang="fr-FR" sz="1195" kern="0" dirty="0">
                <a:solidFill>
                  <a:schemeClr val="accent2"/>
                </a:solidFill>
                <a:latin typeface="Montserrat" pitchFamily="2" charset="77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AE0F359-268C-41B0-A7D5-8941643987EB}"/>
              </a:ext>
            </a:extLst>
          </p:cNvPr>
          <p:cNvGrpSpPr/>
          <p:nvPr/>
        </p:nvGrpSpPr>
        <p:grpSpPr>
          <a:xfrm>
            <a:off x="7482121" y="2918065"/>
            <a:ext cx="3151297" cy="684412"/>
            <a:chOff x="6629607" y="2203829"/>
            <a:chExt cx="2801153" cy="608366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52C07000-D98D-40C3-85FF-B5C6C91E3BAE}"/>
                </a:ext>
              </a:extLst>
            </p:cNvPr>
            <p:cNvGrpSpPr/>
            <p:nvPr/>
          </p:nvGrpSpPr>
          <p:grpSpPr>
            <a:xfrm>
              <a:off x="6629607" y="2244926"/>
              <a:ext cx="559313" cy="567269"/>
              <a:chOff x="3637808" y="3567946"/>
              <a:chExt cx="631694" cy="640680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5DA9AC3-BED5-4D98-8E04-80B9CF186D9C}"/>
                  </a:ext>
                </a:extLst>
              </p:cNvPr>
              <p:cNvSpPr/>
              <p:nvPr/>
            </p:nvSpPr>
            <p:spPr>
              <a:xfrm>
                <a:off x="3814798" y="3567946"/>
                <a:ext cx="454704" cy="43878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4385"/>
                <a:endParaRPr lang="fr-FR" sz="1860" kern="0">
                  <a:solidFill>
                    <a:srgbClr val="FFFFFF"/>
                  </a:solidFill>
                  <a:latin typeface="Arial" panose="020B0604020202020204"/>
                  <a:sym typeface="Arial"/>
                </a:endParaRPr>
              </a:p>
            </p:txBody>
          </p:sp>
          <p:pic>
            <p:nvPicPr>
              <p:cNvPr id="34" name="Picture 16" descr="Projet Pancanadien de Démonstration et d'Intégration des Bus Électriques à  Pile à Combustible à Hydrogène – CRITUC">
                <a:hlinkClick r:id="" action="ppaction://noaction"/>
                <a:extLst>
                  <a:ext uri="{FF2B5EF4-FFF2-40B4-BE49-F238E27FC236}">
                    <a16:creationId xmlns:a16="http://schemas.microsoft.com/office/drawing/2014/main" id="{D7E27084-2EE0-4F27-820F-0BAF2DBC92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tx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67" t="14145" r="10421" b="9958"/>
              <a:stretch/>
            </p:blipFill>
            <p:spPr bwMode="auto">
              <a:xfrm>
                <a:off x="3637808" y="3579827"/>
                <a:ext cx="594959" cy="6287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Rectangle 31">
              <a:hlinkClick r:id="rId10" action="ppaction://hlinksldjump"/>
              <a:extLst>
                <a:ext uri="{FF2B5EF4-FFF2-40B4-BE49-F238E27FC236}">
                  <a16:creationId xmlns:a16="http://schemas.microsoft.com/office/drawing/2014/main" id="{AC1C40C5-9935-48AC-8A29-8AFFD80E48F8}"/>
                </a:ext>
              </a:extLst>
            </p:cNvPr>
            <p:cNvSpPr/>
            <p:nvPr/>
          </p:nvSpPr>
          <p:spPr>
            <a:xfrm>
              <a:off x="7353195" y="2203829"/>
              <a:ext cx="2077565" cy="582660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4385">
                <a:spcAft>
                  <a:spcPts val="797"/>
                </a:spcAft>
              </a:pPr>
              <a:r>
                <a:rPr lang="fr-FR" sz="1195" b="1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Véhicules de tourisme, de transport et véhicules industriels à faible impact carbone - </a:t>
              </a:r>
              <a:r>
                <a:rPr lang="fr-FR" sz="1195" b="1" kern="0" dirty="0">
                  <a:solidFill>
                    <a:schemeClr val="accent2"/>
                  </a:solidFill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en CBM</a:t>
              </a:r>
              <a:endParaRPr lang="fr-FR" sz="1195" kern="0" dirty="0">
                <a:solidFill>
                  <a:schemeClr val="accent2"/>
                </a:solidFill>
                <a:latin typeface="Montserrat" pitchFamily="2" charset="77"/>
                <a:cs typeface="Arial Narrow" panose="020B0604020202020204" pitchFamily="34" charset="0"/>
                <a:sym typeface="Arial"/>
              </a:endParaRPr>
            </a:p>
          </p:txBody>
        </p:sp>
      </p:grpSp>
      <p:sp>
        <p:nvSpPr>
          <p:cNvPr id="35" name="Rectangle 34">
            <a:hlinkClick r:id="" action="ppaction://noaction"/>
            <a:extLst>
              <a:ext uri="{FF2B5EF4-FFF2-40B4-BE49-F238E27FC236}">
                <a16:creationId xmlns:a16="http://schemas.microsoft.com/office/drawing/2014/main" id="{1DE99302-8B65-4CB6-A8B4-1DD9D44F4A7C}"/>
              </a:ext>
            </a:extLst>
          </p:cNvPr>
          <p:cNvSpPr/>
          <p:nvPr/>
        </p:nvSpPr>
        <p:spPr>
          <a:xfrm>
            <a:off x="7501811" y="5209826"/>
            <a:ext cx="3244867" cy="759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 Accès direct à chaque offre en cliquant sur le titre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90ACAEA-C971-4DF6-B70C-683E3B6F64FC}"/>
              </a:ext>
            </a:extLst>
          </p:cNvPr>
          <p:cNvGrpSpPr/>
          <p:nvPr/>
        </p:nvGrpSpPr>
        <p:grpSpPr>
          <a:xfrm>
            <a:off x="7728328" y="4719800"/>
            <a:ext cx="2661882" cy="471619"/>
            <a:chOff x="6829147" y="2839546"/>
            <a:chExt cx="2366117" cy="419217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47ACFB6-7887-41FD-87ED-B5CE4ABB5685}"/>
                </a:ext>
              </a:extLst>
            </p:cNvPr>
            <p:cNvSpPr/>
            <p:nvPr/>
          </p:nvSpPr>
          <p:spPr>
            <a:xfrm>
              <a:off x="6829147" y="2859441"/>
              <a:ext cx="381411" cy="3504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4385"/>
              <a:endParaRPr lang="fr-FR" sz="1860" kern="0">
                <a:solidFill>
                  <a:srgbClr val="FFFFFF"/>
                </a:solidFill>
                <a:latin typeface="Arial" panose="020B0604020202020204"/>
                <a:sym typeface="Arial"/>
              </a:endParaRPr>
            </a:p>
          </p:txBody>
        </p:sp>
        <p:sp>
          <p:nvSpPr>
            <p:cNvPr id="38" name="Rectangle 37">
              <a:hlinkClick r:id="rId11" action="ppaction://hlinksldjump"/>
              <a:extLst>
                <a:ext uri="{FF2B5EF4-FFF2-40B4-BE49-F238E27FC236}">
                  <a16:creationId xmlns:a16="http://schemas.microsoft.com/office/drawing/2014/main" id="{33639BDB-13CF-4F65-A116-467148F707E5}"/>
                </a:ext>
              </a:extLst>
            </p:cNvPr>
            <p:cNvSpPr/>
            <p:nvPr/>
          </p:nvSpPr>
          <p:spPr>
            <a:xfrm>
              <a:off x="7353195" y="2839546"/>
              <a:ext cx="1842069" cy="419217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4385">
                <a:spcAft>
                  <a:spcPts val="797"/>
                </a:spcAft>
              </a:pPr>
              <a:r>
                <a:rPr lang="fr-FR" sz="1195" b="1" kern="0" dirty="0"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Formation à l’écoconduite – </a:t>
              </a:r>
              <a:r>
                <a:rPr lang="fr-FR" sz="1195" b="1" kern="0" dirty="0">
                  <a:solidFill>
                    <a:schemeClr val="accent2"/>
                  </a:solidFill>
                  <a:latin typeface="Montserrat" pitchFamily="2" charset="77"/>
                  <a:cs typeface="Arial Narrow" panose="020B0604020202020204" pitchFamily="34" charset="0"/>
                  <a:sym typeface="Arial"/>
                </a:rPr>
                <a:t>service LLD</a:t>
              </a:r>
              <a:endParaRPr lang="fr-FR" sz="1195" kern="0" dirty="0">
                <a:solidFill>
                  <a:schemeClr val="accent2"/>
                </a:solidFill>
                <a:latin typeface="Montserrat" pitchFamily="2" charset="77"/>
                <a:sym typeface="Arial"/>
              </a:endParaRPr>
            </a:p>
          </p:txBody>
        </p:sp>
      </p:grpSp>
      <p:pic>
        <p:nvPicPr>
          <p:cNvPr id="39" name="Picture 2" descr="Volant De Voiture Vectoriels et illustrations libres de droits - iStock">
            <a:extLst>
              <a:ext uri="{FF2B5EF4-FFF2-40B4-BE49-F238E27FC236}">
                <a16:creationId xmlns:a16="http://schemas.microsoft.com/office/drawing/2014/main" id="{90C2C372-883D-4BED-9B69-A4CACDC98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758" y1="45425" x2="37092" y2="47876"/>
                        <a14:foregroundMark x1="37092" y1="47876" x2="39869" y2="47712"/>
                        <a14:foregroundMark x1="49673" y1="47059" x2="49837" y2="513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650" y="4724017"/>
            <a:ext cx="486000" cy="4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198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</a:t>
            </a:r>
            <a:r>
              <a:rPr lang="fr-FR" dirty="0">
                <a:solidFill>
                  <a:schemeClr val="accent2"/>
                </a:solidFill>
              </a:rPr>
              <a:t>Contexte règlementaire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026E2C0-850C-4205-8F57-4DF22658E10A}"/>
              </a:ext>
            </a:extLst>
          </p:cNvPr>
          <p:cNvSpPr/>
          <p:nvPr/>
        </p:nvSpPr>
        <p:spPr>
          <a:xfrm>
            <a:off x="719887" y="1173233"/>
            <a:ext cx="5380341" cy="32941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7"/>
              </a:spcAft>
            </a:pPr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Loi d'orientation et des mobilités (fin 2019)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6E93294B-D609-49BA-B6B6-FE4428E7B326}"/>
              </a:ext>
            </a:extLst>
          </p:cNvPr>
          <p:cNvCxnSpPr>
            <a:cxnSpLocks/>
          </p:cNvCxnSpPr>
          <p:nvPr/>
        </p:nvCxnSpPr>
        <p:spPr>
          <a:xfrm>
            <a:off x="831857" y="1715655"/>
            <a:ext cx="0" cy="26473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15884EDD-8C9B-44EB-9462-40A995197EE0}"/>
              </a:ext>
            </a:extLst>
          </p:cNvPr>
          <p:cNvSpPr/>
          <p:nvPr/>
        </p:nvSpPr>
        <p:spPr>
          <a:xfrm>
            <a:off x="872307" y="1715656"/>
            <a:ext cx="4991983" cy="57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Un forfait mobilité de 500€ par an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exonéré d'impôts et de cotisations sociales pour les salariés qui utilisent un vélo pour leur trajet domicile/-travail ou pour des frais de déplacement en covoiturage </a:t>
            </a:r>
            <a:endParaRPr lang="fr-FR" sz="1195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D7E0912B-074E-4D7B-AF05-8BA16B8EE3CC}"/>
              </a:ext>
            </a:extLst>
          </p:cNvPr>
          <p:cNvSpPr/>
          <p:nvPr/>
        </p:nvSpPr>
        <p:spPr>
          <a:xfrm>
            <a:off x="742209" y="1767819"/>
            <a:ext cx="179297" cy="17929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A9FD7DB-9BB7-493C-A9B9-F798D79553A1}"/>
              </a:ext>
            </a:extLst>
          </p:cNvPr>
          <p:cNvSpPr/>
          <p:nvPr/>
        </p:nvSpPr>
        <p:spPr>
          <a:xfrm>
            <a:off x="877486" y="2395270"/>
            <a:ext cx="4907778" cy="57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Multiplier par 5 les points de recharge électrique d'ici 2022</a:t>
            </a:r>
            <a:r>
              <a:rPr lang="fr-FR" sz="1195" dirty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les utilisateurs pourront en bénéficier dans les parkings de plus de 10 places et dans les bâtiments neufs ou rénovés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4D54A383-1D3A-4F71-A5D0-93B63821743D}"/>
              </a:ext>
            </a:extLst>
          </p:cNvPr>
          <p:cNvSpPr/>
          <p:nvPr/>
        </p:nvSpPr>
        <p:spPr>
          <a:xfrm>
            <a:off x="742209" y="2445933"/>
            <a:ext cx="179297" cy="17929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4503FF-A1BF-4196-A4C0-D661C9910882}"/>
              </a:ext>
            </a:extLst>
          </p:cNvPr>
          <p:cNvSpPr/>
          <p:nvPr/>
        </p:nvSpPr>
        <p:spPr>
          <a:xfrm>
            <a:off x="872307" y="3074885"/>
            <a:ext cx="4907778" cy="567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Plus de véhicules propres en entreprises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Obligation d'intégrer des véhicules propres lors du renouvellement annuel de la flotte. Cela concerne les parcs de plus de 100 véhicules. </a:t>
            </a:r>
            <a:endParaRPr lang="fr-FR" sz="1195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1B4724F2-E1CB-4DD5-A874-1BD7D17057E8}"/>
              </a:ext>
            </a:extLst>
          </p:cNvPr>
          <p:cNvSpPr/>
          <p:nvPr/>
        </p:nvSpPr>
        <p:spPr>
          <a:xfrm>
            <a:off x="742209" y="3120020"/>
            <a:ext cx="179297" cy="17929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95052C4-E019-48A5-803C-27575FCA2ADB}"/>
              </a:ext>
            </a:extLst>
          </p:cNvPr>
          <p:cNvSpPr/>
          <p:nvPr/>
        </p:nvSpPr>
        <p:spPr>
          <a:xfrm>
            <a:off x="865110" y="3750633"/>
            <a:ext cx="4907777" cy="567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Zones à Faibles Emissions (ZFE)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Zones réservées aux véhicules les moins polluants lors d'un pic de pollution. Elles concernent les agglomérations de plus de 100 000 habitants. 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D49DC1E7-49B1-4EB0-A57C-6E55F7662B21}"/>
              </a:ext>
            </a:extLst>
          </p:cNvPr>
          <p:cNvSpPr/>
          <p:nvPr/>
        </p:nvSpPr>
        <p:spPr>
          <a:xfrm>
            <a:off x="742209" y="3799400"/>
            <a:ext cx="179297" cy="17929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59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1A87E2F-D446-4BC5-B17D-C64D4CFACECD}"/>
              </a:ext>
            </a:extLst>
          </p:cNvPr>
          <p:cNvSpPr txBox="1"/>
          <p:nvPr/>
        </p:nvSpPr>
        <p:spPr>
          <a:xfrm>
            <a:off x="742209" y="5748616"/>
            <a:ext cx="1844515" cy="9355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96" b="1" dirty="0">
                <a:latin typeface="Arial Narrow" panose="020B0606020202030204" pitchFamily="34" charset="0"/>
              </a:rPr>
              <a:t>ZFE opérationnelles </a:t>
            </a:r>
          </a:p>
          <a:p>
            <a:pPr marL="170777" indent="-170777">
              <a:buFont typeface="Arial" panose="020B0604020202020204" pitchFamily="34" charset="0"/>
              <a:buChar char="•"/>
            </a:pPr>
            <a:r>
              <a:rPr lang="fr-FR" sz="1096" dirty="0">
                <a:latin typeface="Arial Narrow" panose="020B0606020202030204" pitchFamily="34" charset="0"/>
              </a:rPr>
              <a:t>Métropole de Lyon,</a:t>
            </a:r>
          </a:p>
          <a:p>
            <a:pPr marL="170777" indent="-170777">
              <a:buFont typeface="Arial" panose="020B0604020202020204" pitchFamily="34" charset="0"/>
              <a:buChar char="•"/>
            </a:pPr>
            <a:r>
              <a:rPr lang="fr-FR" sz="1096" dirty="0">
                <a:latin typeface="Arial Narrow" panose="020B0606020202030204" pitchFamily="34" charset="0"/>
              </a:rPr>
              <a:t>Métropole de Grenoble-Alpes</a:t>
            </a:r>
          </a:p>
          <a:p>
            <a:pPr marL="170777" indent="-170777">
              <a:buFont typeface="Arial" panose="020B0604020202020204" pitchFamily="34" charset="0"/>
              <a:buChar char="•"/>
            </a:pPr>
            <a:r>
              <a:rPr lang="fr-FR" sz="1096" dirty="0">
                <a:latin typeface="Arial Narrow" panose="020B0606020202030204" pitchFamily="34" charset="0"/>
              </a:rPr>
              <a:t>Métropole du Grand Paris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3B38143-8B06-4AAC-86C5-75C28CBF6074}"/>
              </a:ext>
            </a:extLst>
          </p:cNvPr>
          <p:cNvGrpSpPr/>
          <p:nvPr/>
        </p:nvGrpSpPr>
        <p:grpSpPr>
          <a:xfrm>
            <a:off x="2586724" y="5763309"/>
            <a:ext cx="4577322" cy="935052"/>
            <a:chOff x="2581382" y="5317041"/>
            <a:chExt cx="4595273" cy="938719"/>
          </a:xfrm>
          <a:solidFill>
            <a:schemeClr val="bg1"/>
          </a:solidFill>
        </p:grpSpPr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CE0B2D0A-7CC6-4C62-AFC5-4BA706AAB28E}"/>
                </a:ext>
              </a:extLst>
            </p:cNvPr>
            <p:cNvSpPr txBox="1"/>
            <p:nvPr/>
          </p:nvSpPr>
          <p:spPr>
            <a:xfrm>
              <a:off x="2581382" y="5317041"/>
              <a:ext cx="2529770" cy="9387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96" b="1" dirty="0">
                  <a:latin typeface="Arial Narrow" panose="020B0606020202030204" pitchFamily="34" charset="0"/>
                </a:rPr>
                <a:t>ZFE en projet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Métropole d’Aix-Marseille-Provence 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Métropole Nice-Côte d’Azur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Métropole Toulon-Provence-Méditerranée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Métropole Rouen-Normandie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72A7780-595B-4767-B3AF-F7E9D0A4F342}"/>
                </a:ext>
              </a:extLst>
            </p:cNvPr>
            <p:cNvSpPr/>
            <p:nvPr/>
          </p:nvSpPr>
          <p:spPr>
            <a:xfrm>
              <a:off x="4997611" y="5497583"/>
              <a:ext cx="217904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Toulouse Métropole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Montpellier-Méditerranée Métropole</a:t>
              </a:r>
            </a:p>
            <a:p>
              <a:pPr marL="170777" indent="-170777">
                <a:buFont typeface="Arial" panose="020B0604020202020204" pitchFamily="34" charset="0"/>
                <a:buChar char="•"/>
              </a:pPr>
              <a:r>
                <a:rPr lang="fr-FR" sz="1096" dirty="0">
                  <a:latin typeface="Arial Narrow" panose="020B0606020202030204" pitchFamily="34" charset="0"/>
                </a:rPr>
                <a:t>Eurométropole de Strasbourg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31B455B2-2E60-493E-B4E1-C06F401B587D}"/>
              </a:ext>
            </a:extLst>
          </p:cNvPr>
          <p:cNvGrpSpPr/>
          <p:nvPr/>
        </p:nvGrpSpPr>
        <p:grpSpPr>
          <a:xfrm>
            <a:off x="6440044" y="2090813"/>
            <a:ext cx="4872457" cy="3197143"/>
            <a:chOff x="7277520" y="4897065"/>
            <a:chExt cx="4891565" cy="3209682"/>
          </a:xfrm>
          <a:solidFill>
            <a:schemeClr val="bg1"/>
          </a:solidFill>
        </p:grpSpPr>
        <p:pic>
          <p:nvPicPr>
            <p:cNvPr id="61" name="Graphique 60" descr="Ligne fléchée : légère courbe">
              <a:extLst>
                <a:ext uri="{FF2B5EF4-FFF2-40B4-BE49-F238E27FC236}">
                  <a16:creationId xmlns:a16="http://schemas.microsoft.com/office/drawing/2014/main" id="{172E6D53-2D58-4845-B74D-E61AB6405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77520" y="4897065"/>
              <a:ext cx="914400" cy="914400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DAA9E5D-90D4-44BB-A497-2C0831DF40CA}"/>
                </a:ext>
              </a:extLst>
            </p:cNvPr>
            <p:cNvSpPr/>
            <p:nvPr/>
          </p:nvSpPr>
          <p:spPr>
            <a:xfrm>
              <a:off x="8284577" y="5082570"/>
              <a:ext cx="3884508" cy="30241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3150" b="1" dirty="0">
                  <a:latin typeface="Arial Narrow" panose="020B0606020202030204" pitchFamily="34" charset="0"/>
                  <a:sym typeface="Wingdings" panose="05000000000000000000" pitchFamily="2" charset="2"/>
                </a:rPr>
                <a:t>Un lot d’opportunités :</a:t>
              </a:r>
            </a:p>
            <a:p>
              <a:pPr marL="385763" indent="-385763" algn="ctr">
                <a:buFontTx/>
                <a:buChar char="-"/>
              </a:pPr>
              <a:r>
                <a:rPr lang="fr-FR" sz="2250" dirty="0">
                  <a:latin typeface="Arial Narrow" panose="020B0606020202030204" pitchFamily="34" charset="0"/>
                  <a:sym typeface="Wingdings" panose="05000000000000000000" pitchFamily="2" charset="2"/>
                </a:rPr>
                <a:t>Financement de vélos électriques, vélos cargo …</a:t>
              </a:r>
            </a:p>
            <a:p>
              <a:pPr marL="385763" indent="-385763" algn="ctr">
                <a:buFontTx/>
                <a:buChar char="-"/>
              </a:pPr>
              <a:r>
                <a:rPr lang="fr-FR" sz="2250" dirty="0">
                  <a:latin typeface="Arial Narrow" panose="020B0606020202030204" pitchFamily="34" charset="0"/>
                  <a:sym typeface="Wingdings" panose="05000000000000000000" pitchFamily="2" charset="2"/>
                </a:rPr>
                <a:t>Financement de l’installation de bornes de recharge </a:t>
              </a:r>
            </a:p>
            <a:p>
              <a:pPr marL="385763" indent="-385763" algn="ctr">
                <a:buFontTx/>
                <a:buChar char="-"/>
              </a:pPr>
              <a:r>
                <a:rPr lang="fr-FR" sz="2250" dirty="0">
                  <a:latin typeface="Arial Narrow" panose="020B0606020202030204" pitchFamily="34" charset="0"/>
                  <a:sym typeface="Wingdings" panose="05000000000000000000" pitchFamily="2" charset="2"/>
                </a:rPr>
                <a:t>Renouvellement des flottes </a:t>
              </a:r>
            </a:p>
            <a:p>
              <a:pPr marL="385763" indent="-385763" algn="ctr">
                <a:buFontTx/>
                <a:buChar char="-"/>
              </a:pPr>
              <a:r>
                <a:rPr lang="fr-FR" sz="2250" dirty="0">
                  <a:latin typeface="Arial Narrow" panose="020B0606020202030204" pitchFamily="34" charset="0"/>
                  <a:sym typeface="Wingdings" panose="05000000000000000000" pitchFamily="2" charset="2"/>
                </a:rPr>
                <a:t>Renouvellement des véhicules professionnels 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A6D158E7-FD32-4C4B-8E19-503E206764E6}"/>
              </a:ext>
            </a:extLst>
          </p:cNvPr>
          <p:cNvSpPr/>
          <p:nvPr/>
        </p:nvSpPr>
        <p:spPr>
          <a:xfrm>
            <a:off x="742210" y="4551789"/>
            <a:ext cx="5380340" cy="11211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99"/>
              </a:spcAft>
            </a:pPr>
            <a:r>
              <a:rPr lang="fr-FR" sz="1395" b="1" dirty="0">
                <a:solidFill>
                  <a:schemeClr val="accent2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Focus - Zone à faibles émissions</a:t>
            </a:r>
          </a:p>
          <a:p>
            <a:r>
              <a:rPr lang="fr-FR" sz="1195" dirty="0">
                <a:latin typeface="Arial Narrow" panose="020B0606020202030204" pitchFamily="34" charset="0"/>
                <a:cs typeface="Calibri" panose="020F0502020204030204" pitchFamily="34" charset="0"/>
              </a:rPr>
              <a:t>Dispositif, soutenu par l’Etat, destiné à faire baisser les émissions polluantes notamment dans les grandes agglomérations, pour améliorer la qualité de l’air et garantir aux habitants de respirer un air qui ne nuise pas à leur santé. Le principe d’une ZFE repose sur le système des vignettes </a:t>
            </a:r>
            <a:r>
              <a:rPr lang="fr-FR" sz="1350" b="1" dirty="0">
                <a:latin typeface="Arial Narrow" panose="020B0606020202030204" pitchFamily="34" charset="0"/>
                <a:cs typeface="Calibri" panose="020F0502020204030204" pitchFamily="34" charset="0"/>
              </a:rPr>
              <a:t>Crit’Air</a:t>
            </a:r>
            <a:endParaRPr lang="fr-FR" sz="1195" b="1" dirty="0">
              <a:latin typeface="Arial Narrow" panose="020B0606020202030204" pitchFamily="34" charset="0"/>
            </a:endParaRPr>
          </a:p>
        </p:txBody>
      </p:sp>
      <p:pic>
        <p:nvPicPr>
          <p:cNvPr id="64" name="Graphique 63" descr="Ligne fléchée : légère courbe">
            <a:extLst>
              <a:ext uri="{FF2B5EF4-FFF2-40B4-BE49-F238E27FC236}">
                <a16:creationId xmlns:a16="http://schemas.microsoft.com/office/drawing/2014/main" id="{C88C34A7-DF57-453B-8730-242FF67FA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1943" y="3248498"/>
            <a:ext cx="910828" cy="910828"/>
          </a:xfrm>
          <a:prstGeom prst="rect">
            <a:avLst/>
          </a:prstGeom>
        </p:spPr>
      </p:pic>
      <p:pic>
        <p:nvPicPr>
          <p:cNvPr id="65" name="Graphique 64" descr="Ligne fléchée : légère courbe">
            <a:extLst>
              <a:ext uri="{FF2B5EF4-FFF2-40B4-BE49-F238E27FC236}">
                <a16:creationId xmlns:a16="http://schemas.microsoft.com/office/drawing/2014/main" id="{462A3076-C9BC-4BBB-B261-B4D030470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1941" y="4373222"/>
            <a:ext cx="910828" cy="9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7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25475"/>
            <a:r>
              <a:rPr lang="fr-FR" dirty="0">
                <a:solidFill>
                  <a:schemeClr val="accent2"/>
                </a:solidFill>
              </a:rPr>
              <a:t>Une Offre complète de véhicules De tourisme </a:t>
            </a:r>
            <a:r>
              <a:rPr lang="fr-FR" sz="1600" dirty="0">
                <a:solidFill>
                  <a:schemeClr val="accent2"/>
                </a:solidFill>
              </a:rPr>
              <a:t>(particuliers, de société et de petits utilitaires) </a:t>
            </a:r>
            <a:r>
              <a:rPr lang="fr-FR" dirty="0">
                <a:solidFill>
                  <a:schemeClr val="accent2"/>
                </a:solidFill>
              </a:rPr>
              <a:t>propres – </a:t>
            </a:r>
            <a:r>
              <a:rPr lang="fr-FR" dirty="0">
                <a:solidFill>
                  <a:schemeClr val="tx1"/>
                </a:solidFill>
              </a:rPr>
              <a:t>LLD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36D59B5-3D3C-4744-B06E-7461A085944C}"/>
              </a:ext>
            </a:extLst>
          </p:cNvPr>
          <p:cNvSpPr/>
          <p:nvPr/>
        </p:nvSpPr>
        <p:spPr>
          <a:xfrm>
            <a:off x="3039022" y="1259036"/>
            <a:ext cx="3020779" cy="2308500"/>
          </a:xfrm>
          <a:prstGeom prst="rect">
            <a:avLst/>
          </a:prstGeom>
          <a:solidFill>
            <a:schemeClr val="accent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proposition</a:t>
            </a:r>
            <a:r>
              <a:rPr lang="fr-FR" sz="1594" b="1" cap="all" dirty="0">
                <a:solidFill>
                  <a:schemeClr val="tx1"/>
                </a:solidFill>
                <a:latin typeface="Arial Narrow" panose="020B0606020202030204" pitchFamily="34" charset="0"/>
              </a:rPr>
              <a:t> :</a:t>
            </a:r>
          </a:p>
          <a:p>
            <a:pPr algn="just"/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Accompagner tous nos clients Professionnels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 dans leurs projets de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transition énergique, leur mettre à disposition un catalogue étoffé de véhicules green.</a:t>
            </a:r>
          </a:p>
          <a:p>
            <a:pPr algn="just"/>
            <a:endParaRPr lang="fr-FR" sz="1395" b="1" dirty="0">
              <a:latin typeface="Arial Narrow" panose="020B0606020202030204" pitchFamily="34" charset="0"/>
            </a:endParaRPr>
          </a:p>
          <a:p>
            <a:pPr algn="just"/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Choisir la meilleure offre de financement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(LLD, CBM, Crédit) grâce à la plateforme web Hub Auto</a:t>
            </a:r>
            <a:r>
              <a:rPr lang="fr-FR" sz="1395" dirty="0">
                <a:latin typeface="Arial Narrow" panose="020B0606020202030204" pitchFamily="34" charset="0"/>
              </a:rPr>
              <a:t>.</a:t>
            </a:r>
            <a:endParaRPr lang="fr-FR" sz="1395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6C1EA36-6E72-435C-8045-73A8493C6151}"/>
              </a:ext>
            </a:extLst>
          </p:cNvPr>
          <p:cNvGrpSpPr/>
          <p:nvPr/>
        </p:nvGrpSpPr>
        <p:grpSpPr>
          <a:xfrm>
            <a:off x="490246" y="1967087"/>
            <a:ext cx="2481221" cy="545304"/>
            <a:chOff x="969430" y="1731255"/>
            <a:chExt cx="2490951" cy="547443"/>
          </a:xfrm>
        </p:grpSpPr>
        <p:sp>
          <p:nvSpPr>
            <p:cNvPr id="29" name="Shape 190">
              <a:extLst>
                <a:ext uri="{FF2B5EF4-FFF2-40B4-BE49-F238E27FC236}">
                  <a16:creationId xmlns:a16="http://schemas.microsoft.com/office/drawing/2014/main" id="{78175301-6281-4312-9215-6BB8928851E9}"/>
                </a:ext>
              </a:extLst>
            </p:cNvPr>
            <p:cNvSpPr txBox="1">
              <a:spLocks/>
            </p:cNvSpPr>
            <p:nvPr/>
          </p:nvSpPr>
          <p:spPr>
            <a:xfrm>
              <a:off x="1732381" y="1731255"/>
              <a:ext cx="1728000" cy="521410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Tout secteur d’activité :</a:t>
              </a:r>
            </a:p>
            <a:p>
              <a:pPr algn="l">
                <a:lnSpc>
                  <a:spcPts val="1295"/>
                </a:lnSpc>
              </a:pPr>
              <a:r>
                <a:rPr lang="fr-FR" sz="1238" b="0" cap="none" dirty="0">
                  <a:ea typeface="Cabin"/>
                  <a:cs typeface="Cabin"/>
                  <a:sym typeface="Cabin"/>
                </a:rPr>
                <a:t>tertiaire, industrie, secteur public</a:t>
              </a:r>
              <a:endParaRPr lang="en" sz="1238" b="0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A1D7D12-FFCA-41E7-B751-E21E290B7CAD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034D43F9-9BF2-4493-8BD3-C4EE9DDBA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id="{BBEA8867-D71F-4561-8F20-9AD8215B5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F8542889-B3BA-45EB-B376-2CA63E0C9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7" name="Line 8">
                <a:extLst>
                  <a:ext uri="{FF2B5EF4-FFF2-40B4-BE49-F238E27FC236}">
                    <a16:creationId xmlns:a16="http://schemas.microsoft.com/office/drawing/2014/main" id="{D372B272-CEC1-4E83-B3C1-7724B06329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8" name="Line 9">
                <a:extLst>
                  <a:ext uri="{FF2B5EF4-FFF2-40B4-BE49-F238E27FC236}">
                    <a16:creationId xmlns:a16="http://schemas.microsoft.com/office/drawing/2014/main" id="{BEC64542-374E-4DE7-9D20-58DF8141C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9" name="Freeform 10">
                <a:extLst>
                  <a:ext uri="{FF2B5EF4-FFF2-40B4-BE49-F238E27FC236}">
                    <a16:creationId xmlns:a16="http://schemas.microsoft.com/office/drawing/2014/main" id="{92BE2C97-C241-42FC-9DA4-EB6CE2C21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BE25AB4A-91D9-4EF6-B367-FA92FCFBC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92FD9048-ADBE-445B-BED4-36894935C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42" name="Freeform 13">
                <a:extLst>
                  <a:ext uri="{FF2B5EF4-FFF2-40B4-BE49-F238E27FC236}">
                    <a16:creationId xmlns:a16="http://schemas.microsoft.com/office/drawing/2014/main" id="{BD9D349B-4FE6-4649-BF9E-C70611970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96846467-F8F7-495D-A794-79A27CD08BFE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2FAB0EA6-8827-44DD-9B46-61505A9C6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F3D84A56-E2FF-4096-8460-D694E5F85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27EBD508-55AA-4D60-950C-64A9D8038007}"/>
              </a:ext>
            </a:extLst>
          </p:cNvPr>
          <p:cNvSpPr/>
          <p:nvPr/>
        </p:nvSpPr>
        <p:spPr>
          <a:xfrm>
            <a:off x="350493" y="1303262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310EBD4-3F31-4AAC-B240-9BE0D4D1189B}"/>
              </a:ext>
            </a:extLst>
          </p:cNvPr>
          <p:cNvGrpSpPr/>
          <p:nvPr/>
        </p:nvGrpSpPr>
        <p:grpSpPr>
          <a:xfrm>
            <a:off x="483355" y="2798493"/>
            <a:ext cx="2525288" cy="380873"/>
            <a:chOff x="887060" y="3413853"/>
            <a:chExt cx="2535191" cy="382367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090F8721-92D8-4EE0-B4CC-A3E1BF33BD40}"/>
                </a:ext>
              </a:extLst>
            </p:cNvPr>
            <p:cNvGrpSpPr/>
            <p:nvPr/>
          </p:nvGrpSpPr>
          <p:grpSpPr>
            <a:xfrm>
              <a:off x="887060" y="3436643"/>
              <a:ext cx="201112" cy="186289"/>
              <a:chOff x="970560" y="3586864"/>
              <a:chExt cx="201112" cy="186289"/>
            </a:xfrm>
          </p:grpSpPr>
          <p:sp>
            <p:nvSpPr>
              <p:cNvPr id="71" name="Freeform 14">
                <a:extLst>
                  <a:ext uri="{FF2B5EF4-FFF2-40B4-BE49-F238E27FC236}">
                    <a16:creationId xmlns:a16="http://schemas.microsoft.com/office/drawing/2014/main" id="{9A517063-6B0C-4761-8E49-D828FA775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560" y="3591049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72" name="Freeform 15">
                <a:extLst>
                  <a:ext uri="{FF2B5EF4-FFF2-40B4-BE49-F238E27FC236}">
                    <a16:creationId xmlns:a16="http://schemas.microsoft.com/office/drawing/2014/main" id="{8E4263B8-5777-412B-B3AE-7902D7838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577" y="3586864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66" name="Shape 190">
              <a:extLst>
                <a:ext uri="{FF2B5EF4-FFF2-40B4-BE49-F238E27FC236}">
                  <a16:creationId xmlns:a16="http://schemas.microsoft.com/office/drawing/2014/main" id="{3751BF25-ABF1-431F-B7D7-AB94492590B3}"/>
                </a:ext>
              </a:extLst>
            </p:cNvPr>
            <p:cNvSpPr txBox="1">
              <a:spLocks/>
            </p:cNvSpPr>
            <p:nvPr/>
          </p:nvSpPr>
          <p:spPr>
            <a:xfrm>
              <a:off x="1628272" y="3413853"/>
              <a:ext cx="1793979" cy="38236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238" dirty="0">
                  <a:sym typeface="Cabin"/>
                </a:rPr>
                <a:t>Véhicules hybrides, électriques</a:t>
              </a:r>
              <a:endParaRPr lang="en" sz="1238" dirty="0">
                <a:sym typeface="Cabin"/>
              </a:endParaRPr>
            </a:p>
          </p:txBody>
        </p:sp>
        <p:grpSp>
          <p:nvGrpSpPr>
            <p:cNvPr id="67" name="Graphique 115">
              <a:extLst>
                <a:ext uri="{FF2B5EF4-FFF2-40B4-BE49-F238E27FC236}">
                  <a16:creationId xmlns:a16="http://schemas.microsoft.com/office/drawing/2014/main" id="{9FF2CD43-F62A-41CA-808C-8A5BBE25BC0D}"/>
                </a:ext>
              </a:extLst>
            </p:cNvPr>
            <p:cNvGrpSpPr/>
            <p:nvPr/>
          </p:nvGrpSpPr>
          <p:grpSpPr>
            <a:xfrm>
              <a:off x="1126595" y="3423013"/>
              <a:ext cx="364052" cy="364052"/>
              <a:chOff x="811481" y="3855427"/>
              <a:chExt cx="364052" cy="364052"/>
            </a:xfrm>
            <a:solidFill>
              <a:schemeClr val="tx1"/>
            </a:solidFill>
          </p:grpSpPr>
          <p:sp>
            <p:nvSpPr>
              <p:cNvPr id="68" name="Forme libre : forme 67">
                <a:extLst>
                  <a:ext uri="{FF2B5EF4-FFF2-40B4-BE49-F238E27FC236}">
                    <a16:creationId xmlns:a16="http://schemas.microsoft.com/office/drawing/2014/main" id="{CFB2C3F9-3FDF-4F57-B854-E792F9F99428}"/>
                  </a:ext>
                </a:extLst>
              </p:cNvPr>
              <p:cNvSpPr/>
              <p:nvPr/>
            </p:nvSpPr>
            <p:spPr>
              <a:xfrm>
                <a:off x="918846" y="3920130"/>
                <a:ext cx="149321" cy="234643"/>
              </a:xfrm>
              <a:custGeom>
                <a:avLst/>
                <a:gdLst>
                  <a:gd name="connsiteX0" fmla="*/ 149039 w 149321"/>
                  <a:gd name="connsiteY0" fmla="*/ 114875 h 234643"/>
                  <a:gd name="connsiteX1" fmla="*/ 142029 w 149321"/>
                  <a:gd name="connsiteY1" fmla="*/ 107209 h 234643"/>
                  <a:gd name="connsiteX2" fmla="*/ 89701 w 149321"/>
                  <a:gd name="connsiteY2" fmla="*/ 89763 h 234643"/>
                  <a:gd name="connsiteX3" fmla="*/ 126864 w 149321"/>
                  <a:gd name="connsiteY3" fmla="*/ 15438 h 234643"/>
                  <a:gd name="connsiteX4" fmla="*/ 123562 w 149321"/>
                  <a:gd name="connsiteY4" fmla="*/ 2012 h 234643"/>
                  <a:gd name="connsiteX5" fmla="*/ 109782 w 149321"/>
                  <a:gd name="connsiteY5" fmla="*/ 3126 h 234643"/>
                  <a:gd name="connsiteX6" fmla="*/ 3126 w 149321"/>
                  <a:gd name="connsiteY6" fmla="*/ 109782 h 234643"/>
                  <a:gd name="connsiteX7" fmla="*/ 283 w 149321"/>
                  <a:gd name="connsiteY7" fmla="*/ 119771 h 234643"/>
                  <a:gd name="connsiteX8" fmla="*/ 7292 w 149321"/>
                  <a:gd name="connsiteY8" fmla="*/ 127436 h 234643"/>
                  <a:gd name="connsiteX9" fmla="*/ 59620 w 149321"/>
                  <a:gd name="connsiteY9" fmla="*/ 144882 h 234643"/>
                  <a:gd name="connsiteX10" fmla="*/ 22457 w 149321"/>
                  <a:gd name="connsiteY10" fmla="*/ 219208 h 234643"/>
                  <a:gd name="connsiteX11" fmla="*/ 25759 w 149321"/>
                  <a:gd name="connsiteY11" fmla="*/ 232634 h 234643"/>
                  <a:gd name="connsiteX12" fmla="*/ 39539 w 149321"/>
                  <a:gd name="connsiteY12" fmla="*/ 231520 h 234643"/>
                  <a:gd name="connsiteX13" fmla="*/ 146195 w 149321"/>
                  <a:gd name="connsiteY13" fmla="*/ 124864 h 234643"/>
                  <a:gd name="connsiteX14" fmla="*/ 149039 w 149321"/>
                  <a:gd name="connsiteY14" fmla="*/ 114875 h 234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9321" h="234643">
                    <a:moveTo>
                      <a:pt x="149039" y="114875"/>
                    </a:moveTo>
                    <a:cubicBezTo>
                      <a:pt x="148185" y="111272"/>
                      <a:pt x="145539" y="108375"/>
                      <a:pt x="142029" y="107209"/>
                    </a:cubicBezTo>
                    <a:lnTo>
                      <a:pt x="89701" y="89763"/>
                    </a:lnTo>
                    <a:lnTo>
                      <a:pt x="126864" y="15438"/>
                    </a:lnTo>
                    <a:cubicBezTo>
                      <a:pt x="129197" y="10761"/>
                      <a:pt x="127801" y="5074"/>
                      <a:pt x="123562" y="2012"/>
                    </a:cubicBezTo>
                    <a:cubicBezTo>
                      <a:pt x="119302" y="-1040"/>
                      <a:pt x="113470" y="-581"/>
                      <a:pt x="109782" y="3126"/>
                    </a:cubicBezTo>
                    <a:lnTo>
                      <a:pt x="3126" y="109782"/>
                    </a:lnTo>
                    <a:cubicBezTo>
                      <a:pt x="512" y="112396"/>
                      <a:pt x="-561" y="116177"/>
                      <a:pt x="283" y="119771"/>
                    </a:cubicBezTo>
                    <a:cubicBezTo>
                      <a:pt x="1137" y="123374"/>
                      <a:pt x="3783" y="126270"/>
                      <a:pt x="7292" y="127436"/>
                    </a:cubicBezTo>
                    <a:lnTo>
                      <a:pt x="59620" y="144882"/>
                    </a:lnTo>
                    <a:lnTo>
                      <a:pt x="22457" y="219208"/>
                    </a:lnTo>
                    <a:cubicBezTo>
                      <a:pt x="20124" y="223884"/>
                      <a:pt x="21520" y="229571"/>
                      <a:pt x="25759" y="232634"/>
                    </a:cubicBezTo>
                    <a:cubicBezTo>
                      <a:pt x="30005" y="235676"/>
                      <a:pt x="35826" y="235231"/>
                      <a:pt x="39539" y="231520"/>
                    </a:cubicBezTo>
                    <a:lnTo>
                      <a:pt x="146195" y="124864"/>
                    </a:lnTo>
                    <a:cubicBezTo>
                      <a:pt x="148810" y="122249"/>
                      <a:pt x="149883" y="118469"/>
                      <a:pt x="149039" y="114875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69" name="Forme libre : forme 68">
                <a:extLst>
                  <a:ext uri="{FF2B5EF4-FFF2-40B4-BE49-F238E27FC236}">
                    <a16:creationId xmlns:a16="http://schemas.microsoft.com/office/drawing/2014/main" id="{1CFBE041-EE24-4359-9CA7-8B9D7B03051B}"/>
                  </a:ext>
                </a:extLst>
              </p:cNvPr>
              <p:cNvSpPr/>
              <p:nvPr/>
            </p:nvSpPr>
            <p:spPr>
              <a:xfrm>
                <a:off x="832812" y="3855427"/>
                <a:ext cx="342720" cy="192691"/>
              </a:xfrm>
              <a:custGeom>
                <a:avLst/>
                <a:gdLst>
                  <a:gd name="connsiteX0" fmla="*/ 160695 w 342720"/>
                  <a:gd name="connsiteY0" fmla="*/ 0 h 192691"/>
                  <a:gd name="connsiteX1" fmla="*/ 21331 w 342720"/>
                  <a:gd name="connsiteY1" fmla="*/ 65792 h 192691"/>
                  <a:gd name="connsiteX2" fmla="*/ 21331 w 342720"/>
                  <a:gd name="connsiteY2" fmla="*/ 54039 h 192691"/>
                  <a:gd name="connsiteX3" fmla="*/ 10666 w 342720"/>
                  <a:gd name="connsiteY3" fmla="*/ 43373 h 192691"/>
                  <a:gd name="connsiteX4" fmla="*/ 0 w 342720"/>
                  <a:gd name="connsiteY4" fmla="*/ 54039 h 192691"/>
                  <a:gd name="connsiteX5" fmla="*/ 0 w 342720"/>
                  <a:gd name="connsiteY5" fmla="*/ 99347 h 192691"/>
                  <a:gd name="connsiteX6" fmla="*/ 10666 w 342720"/>
                  <a:gd name="connsiteY6" fmla="*/ 110013 h 192691"/>
                  <a:gd name="connsiteX7" fmla="*/ 11322 w 342720"/>
                  <a:gd name="connsiteY7" fmla="*/ 109992 h 192691"/>
                  <a:gd name="connsiteX8" fmla="*/ 53984 w 342720"/>
                  <a:gd name="connsiteY8" fmla="*/ 107346 h 192691"/>
                  <a:gd name="connsiteX9" fmla="*/ 63973 w 342720"/>
                  <a:gd name="connsiteY9" fmla="*/ 96045 h 192691"/>
                  <a:gd name="connsiteX10" fmla="*/ 52672 w 342720"/>
                  <a:gd name="connsiteY10" fmla="*/ 86056 h 192691"/>
                  <a:gd name="connsiteX11" fmla="*/ 31060 w 342720"/>
                  <a:gd name="connsiteY11" fmla="*/ 87400 h 192691"/>
                  <a:gd name="connsiteX12" fmla="*/ 160695 w 342720"/>
                  <a:gd name="connsiteY12" fmla="*/ 21331 h 192691"/>
                  <a:gd name="connsiteX13" fmla="*/ 321390 w 342720"/>
                  <a:gd name="connsiteY13" fmla="*/ 182026 h 192691"/>
                  <a:gd name="connsiteX14" fmla="*/ 332055 w 342720"/>
                  <a:gd name="connsiteY14" fmla="*/ 192692 h 192691"/>
                  <a:gd name="connsiteX15" fmla="*/ 342721 w 342720"/>
                  <a:gd name="connsiteY15" fmla="*/ 182026 h 192691"/>
                  <a:gd name="connsiteX16" fmla="*/ 160695 w 342720"/>
                  <a:gd name="connsiteY16" fmla="*/ 0 h 19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2720" h="192691">
                    <a:moveTo>
                      <a:pt x="160695" y="0"/>
                    </a:moveTo>
                    <a:cubicBezTo>
                      <a:pt x="106563" y="0"/>
                      <a:pt x="55433" y="25175"/>
                      <a:pt x="21331" y="65792"/>
                    </a:cubicBezTo>
                    <a:lnTo>
                      <a:pt x="21331" y="54039"/>
                    </a:lnTo>
                    <a:cubicBezTo>
                      <a:pt x="21331" y="48144"/>
                      <a:pt x="16561" y="43373"/>
                      <a:pt x="10666" y="43373"/>
                    </a:cubicBezTo>
                    <a:cubicBezTo>
                      <a:pt x="4770" y="43373"/>
                      <a:pt x="0" y="48144"/>
                      <a:pt x="0" y="54039"/>
                    </a:cubicBezTo>
                    <a:lnTo>
                      <a:pt x="0" y="99347"/>
                    </a:lnTo>
                    <a:cubicBezTo>
                      <a:pt x="0" y="109526"/>
                      <a:pt x="13147" y="110983"/>
                      <a:pt x="10666" y="110013"/>
                    </a:cubicBezTo>
                    <a:cubicBezTo>
                      <a:pt x="10885" y="110013"/>
                      <a:pt x="11103" y="110002"/>
                      <a:pt x="11322" y="109992"/>
                    </a:cubicBezTo>
                    <a:lnTo>
                      <a:pt x="53984" y="107346"/>
                    </a:lnTo>
                    <a:cubicBezTo>
                      <a:pt x="59869" y="106982"/>
                      <a:pt x="64338" y="101920"/>
                      <a:pt x="63973" y="96045"/>
                    </a:cubicBezTo>
                    <a:cubicBezTo>
                      <a:pt x="63608" y="90170"/>
                      <a:pt x="58474" y="85744"/>
                      <a:pt x="52672" y="86056"/>
                    </a:cubicBezTo>
                    <a:lnTo>
                      <a:pt x="31060" y="87400"/>
                    </a:lnTo>
                    <a:cubicBezTo>
                      <a:pt x="60995" y="46680"/>
                      <a:pt x="109429" y="21331"/>
                      <a:pt x="160695" y="21331"/>
                    </a:cubicBezTo>
                    <a:cubicBezTo>
                      <a:pt x="248915" y="21331"/>
                      <a:pt x="321390" y="93806"/>
                      <a:pt x="321390" y="182026"/>
                    </a:cubicBezTo>
                    <a:cubicBezTo>
                      <a:pt x="321390" y="187921"/>
                      <a:pt x="326160" y="192692"/>
                      <a:pt x="332055" y="192692"/>
                    </a:cubicBezTo>
                    <a:cubicBezTo>
                      <a:pt x="337950" y="192692"/>
                      <a:pt x="342721" y="187921"/>
                      <a:pt x="342721" y="182026"/>
                    </a:cubicBezTo>
                    <a:cubicBezTo>
                      <a:pt x="342721" y="82047"/>
                      <a:pt x="260674" y="0"/>
                      <a:pt x="160695" y="0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70" name="Forme libre : forme 69">
                <a:extLst>
                  <a:ext uri="{FF2B5EF4-FFF2-40B4-BE49-F238E27FC236}">
                    <a16:creationId xmlns:a16="http://schemas.microsoft.com/office/drawing/2014/main" id="{CEE5A9FE-DE94-4875-919C-B59D006623A0}"/>
                  </a:ext>
                </a:extLst>
              </p:cNvPr>
              <p:cNvSpPr/>
              <p:nvPr/>
            </p:nvSpPr>
            <p:spPr>
              <a:xfrm>
                <a:off x="811481" y="4026787"/>
                <a:ext cx="342720" cy="192691"/>
              </a:xfrm>
              <a:custGeom>
                <a:avLst/>
                <a:gdLst>
                  <a:gd name="connsiteX0" fmla="*/ 331399 w 342720"/>
                  <a:gd name="connsiteY0" fmla="*/ 82700 h 192691"/>
                  <a:gd name="connsiteX1" fmla="*/ 288737 w 342720"/>
                  <a:gd name="connsiteY1" fmla="*/ 85345 h 192691"/>
                  <a:gd name="connsiteX2" fmla="*/ 278748 w 342720"/>
                  <a:gd name="connsiteY2" fmla="*/ 96647 h 192691"/>
                  <a:gd name="connsiteX3" fmla="*/ 290049 w 342720"/>
                  <a:gd name="connsiteY3" fmla="*/ 106635 h 192691"/>
                  <a:gd name="connsiteX4" fmla="*/ 311661 w 342720"/>
                  <a:gd name="connsiteY4" fmla="*/ 105291 h 192691"/>
                  <a:gd name="connsiteX5" fmla="*/ 182026 w 342720"/>
                  <a:gd name="connsiteY5" fmla="*/ 171360 h 192691"/>
                  <a:gd name="connsiteX6" fmla="*/ 21331 w 342720"/>
                  <a:gd name="connsiteY6" fmla="*/ 10666 h 192691"/>
                  <a:gd name="connsiteX7" fmla="*/ 10666 w 342720"/>
                  <a:gd name="connsiteY7" fmla="*/ 0 h 192691"/>
                  <a:gd name="connsiteX8" fmla="*/ 0 w 342720"/>
                  <a:gd name="connsiteY8" fmla="*/ 10666 h 192691"/>
                  <a:gd name="connsiteX9" fmla="*/ 182026 w 342720"/>
                  <a:gd name="connsiteY9" fmla="*/ 192692 h 192691"/>
                  <a:gd name="connsiteX10" fmla="*/ 321390 w 342720"/>
                  <a:gd name="connsiteY10" fmla="*/ 126900 h 192691"/>
                  <a:gd name="connsiteX11" fmla="*/ 321390 w 342720"/>
                  <a:gd name="connsiteY11" fmla="*/ 138653 h 192691"/>
                  <a:gd name="connsiteX12" fmla="*/ 332055 w 342720"/>
                  <a:gd name="connsiteY12" fmla="*/ 149318 h 192691"/>
                  <a:gd name="connsiteX13" fmla="*/ 342721 w 342720"/>
                  <a:gd name="connsiteY13" fmla="*/ 138653 h 192691"/>
                  <a:gd name="connsiteX14" fmla="*/ 342721 w 342720"/>
                  <a:gd name="connsiteY14" fmla="*/ 93344 h 192691"/>
                  <a:gd name="connsiteX15" fmla="*/ 331399 w 342720"/>
                  <a:gd name="connsiteY15" fmla="*/ 82700 h 19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720" h="192691">
                    <a:moveTo>
                      <a:pt x="331399" y="82700"/>
                    </a:moveTo>
                    <a:lnTo>
                      <a:pt x="288737" y="85345"/>
                    </a:lnTo>
                    <a:cubicBezTo>
                      <a:pt x="282852" y="85710"/>
                      <a:pt x="278383" y="90772"/>
                      <a:pt x="278748" y="96647"/>
                    </a:cubicBezTo>
                    <a:cubicBezTo>
                      <a:pt x="279113" y="102521"/>
                      <a:pt x="284362" y="107000"/>
                      <a:pt x="290049" y="106635"/>
                    </a:cubicBezTo>
                    <a:lnTo>
                      <a:pt x="311661" y="105291"/>
                    </a:lnTo>
                    <a:cubicBezTo>
                      <a:pt x="281726" y="146011"/>
                      <a:pt x="233292" y="171360"/>
                      <a:pt x="182026" y="171360"/>
                    </a:cubicBezTo>
                    <a:cubicBezTo>
                      <a:pt x="93806" y="171360"/>
                      <a:pt x="21331" y="98886"/>
                      <a:pt x="21331" y="10666"/>
                    </a:cubicBezTo>
                    <a:cubicBezTo>
                      <a:pt x="21331" y="4770"/>
                      <a:pt x="16561" y="0"/>
                      <a:pt x="10666" y="0"/>
                    </a:cubicBezTo>
                    <a:cubicBezTo>
                      <a:pt x="4770" y="0"/>
                      <a:pt x="0" y="4770"/>
                      <a:pt x="0" y="10666"/>
                    </a:cubicBezTo>
                    <a:cubicBezTo>
                      <a:pt x="0" y="110645"/>
                      <a:pt x="82047" y="192692"/>
                      <a:pt x="182026" y="192692"/>
                    </a:cubicBezTo>
                    <a:cubicBezTo>
                      <a:pt x="236157" y="192692"/>
                      <a:pt x="287288" y="167517"/>
                      <a:pt x="321390" y="126900"/>
                    </a:cubicBezTo>
                    <a:lnTo>
                      <a:pt x="321390" y="138653"/>
                    </a:lnTo>
                    <a:cubicBezTo>
                      <a:pt x="321390" y="144548"/>
                      <a:pt x="326160" y="149318"/>
                      <a:pt x="332055" y="149318"/>
                    </a:cubicBezTo>
                    <a:cubicBezTo>
                      <a:pt x="337950" y="149318"/>
                      <a:pt x="342721" y="144548"/>
                      <a:pt x="342721" y="138653"/>
                    </a:cubicBezTo>
                    <a:lnTo>
                      <a:pt x="342721" y="93344"/>
                    </a:lnTo>
                    <a:cubicBezTo>
                      <a:pt x="342721" y="87486"/>
                      <a:pt x="337103" y="82378"/>
                      <a:pt x="331399" y="82700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pic>
        <p:nvPicPr>
          <p:cNvPr id="73" name="Picture 2" descr="eco vert banner">
            <a:extLst>
              <a:ext uri="{FF2B5EF4-FFF2-40B4-BE49-F238E27FC236}">
                <a16:creationId xmlns:a16="http://schemas.microsoft.com/office/drawing/2014/main" id="{D1662FF0-B197-47FB-9706-E39933192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" y="4961676"/>
            <a:ext cx="2689706" cy="8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support banner">
            <a:extLst>
              <a:ext uri="{FF2B5EF4-FFF2-40B4-BE49-F238E27FC236}">
                <a16:creationId xmlns:a16="http://schemas.microsoft.com/office/drawing/2014/main" id="{B34D2DBB-7015-45F0-AA0B-5ED754862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137" y="5327695"/>
            <a:ext cx="2811966" cy="9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26C7C86-7AC1-49DC-B212-1F52B631CC13}"/>
              </a:ext>
            </a:extLst>
          </p:cNvPr>
          <p:cNvSpPr/>
          <p:nvPr/>
        </p:nvSpPr>
        <p:spPr>
          <a:xfrm>
            <a:off x="4007963" y="3751209"/>
            <a:ext cx="5213081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Une vitrine commerciale : </a:t>
            </a:r>
            <a:r>
              <a:rPr lang="fr-FR" sz="1594" b="1" u="sng" cap="all" dirty="0" err="1">
                <a:solidFill>
                  <a:schemeClr val="tx1"/>
                </a:solidFill>
                <a:latin typeface="Arial Narrow" panose="020B0606020202030204" pitchFamily="34" charset="0"/>
              </a:rPr>
              <a:t>MyCarLease</a:t>
            </a:r>
            <a:endParaRPr lang="fr-FR" sz="1594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6" name="Shape 190">
            <a:extLst>
              <a:ext uri="{FF2B5EF4-FFF2-40B4-BE49-F238E27FC236}">
                <a16:creationId xmlns:a16="http://schemas.microsoft.com/office/drawing/2014/main" id="{51209D17-84B6-415C-9E23-AC9704C57D7E}"/>
              </a:ext>
            </a:extLst>
          </p:cNvPr>
          <p:cNvSpPr txBox="1">
            <a:spLocks/>
          </p:cNvSpPr>
          <p:nvPr/>
        </p:nvSpPr>
        <p:spPr>
          <a:xfrm>
            <a:off x="470703" y="4276663"/>
            <a:ext cx="5265000" cy="8309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350" b="1" dirty="0">
                <a:solidFill>
                  <a:schemeClr val="accent2"/>
                </a:solidFill>
                <a:latin typeface="Arial Narrow" panose="020B0606020202030204" pitchFamily="34" charset="0"/>
                <a:sym typeface="Cabin"/>
              </a:rPr>
              <a:t>Des encarts dédiés au green </a:t>
            </a:r>
            <a:r>
              <a:rPr lang="fr-FR" sz="1350" dirty="0">
                <a:solidFill>
                  <a:srgbClr val="000000"/>
                </a:solidFill>
                <a:latin typeface="Arial Narrow" panose="020B0606020202030204" pitchFamily="34" charset="0"/>
                <a:sym typeface="Cabin"/>
              </a:rPr>
              <a:t>et demain (T2 2021) </a:t>
            </a:r>
            <a:r>
              <a:rPr lang="fr-FR" sz="1350" b="1" dirty="0">
                <a:solidFill>
                  <a:schemeClr val="accent2"/>
                </a:solidFill>
                <a:latin typeface="Arial Narrow" panose="020B0606020202030204" pitchFamily="34" charset="0"/>
                <a:sym typeface="Cabin"/>
              </a:rPr>
              <a:t>une page dédiée, sur </a:t>
            </a:r>
            <a:r>
              <a:rPr lang="fr-FR" sz="1350" b="1" dirty="0" err="1">
                <a:solidFill>
                  <a:schemeClr val="accent2"/>
                </a:solidFill>
                <a:latin typeface="Arial Narrow" panose="020B0606020202030204" pitchFamily="34" charset="0"/>
                <a:sym typeface="Cabin"/>
              </a:rPr>
              <a:t>MyCarLease</a:t>
            </a:r>
            <a:r>
              <a:rPr lang="fr-FR" sz="1350" b="1" dirty="0">
                <a:solidFill>
                  <a:schemeClr val="accent2"/>
                </a:solidFill>
                <a:latin typeface="Arial Narrow" panose="020B0606020202030204" pitchFamily="34" charset="0"/>
                <a:sym typeface="Cabin"/>
              </a:rPr>
              <a:t>, aux véhicules électriques avec des informations synthétiques relatives à la conversion</a:t>
            </a:r>
          </a:p>
          <a:p>
            <a:pPr algn="just"/>
            <a:endParaRPr lang="en" sz="1350" b="1" dirty="0">
              <a:sym typeface="Cabin"/>
            </a:endParaRPr>
          </a:p>
        </p:txBody>
      </p:sp>
      <p:sp>
        <p:nvSpPr>
          <p:cNvPr id="77" name="Shape 190">
            <a:extLst>
              <a:ext uri="{FF2B5EF4-FFF2-40B4-BE49-F238E27FC236}">
                <a16:creationId xmlns:a16="http://schemas.microsoft.com/office/drawing/2014/main" id="{4A8EC0C5-DCD5-48F5-8DC8-53B602C76EF7}"/>
              </a:ext>
            </a:extLst>
          </p:cNvPr>
          <p:cNvSpPr txBox="1">
            <a:spLocks/>
          </p:cNvSpPr>
          <p:nvPr/>
        </p:nvSpPr>
        <p:spPr>
          <a:xfrm>
            <a:off x="6381604" y="4256142"/>
            <a:ext cx="5265000" cy="10387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350" b="1" dirty="0">
                <a:solidFill>
                  <a:schemeClr val="accent2"/>
                </a:solidFill>
                <a:latin typeface="Arial Narrow" panose="020B0606020202030204" pitchFamily="34" charset="0"/>
                <a:sym typeface="Arial"/>
              </a:rPr>
              <a:t>L’accès à l’ensemble des véhicules électriques ou hybrides rechargeables neufs du marché </a:t>
            </a:r>
            <a:r>
              <a:rPr lang="fr-FR" sz="1350" dirty="0">
                <a:solidFill>
                  <a:srgbClr val="000000"/>
                </a:solidFill>
                <a:latin typeface="Arial Narrow" panose="020B0606020202030204" pitchFamily="34" charset="0"/>
                <a:sym typeface="Arial"/>
              </a:rPr>
              <a:t>(plus de 580 références électriques et 800 hybrides à fév. 21)</a:t>
            </a:r>
            <a:r>
              <a:rPr lang="fr-FR" sz="1350" dirty="0">
                <a:solidFill>
                  <a:schemeClr val="accent2"/>
                </a:solidFill>
                <a:latin typeface="Arial Narrow" panose="020B0606020202030204" pitchFamily="34" charset="0"/>
                <a:sym typeface="Arial"/>
              </a:rPr>
              <a:t> </a:t>
            </a:r>
            <a:r>
              <a:rPr lang="fr-FR" sz="1350" dirty="0">
                <a:solidFill>
                  <a:srgbClr val="000000"/>
                </a:solidFill>
                <a:latin typeface="Arial Narrow" panose="020B0606020202030204" pitchFamily="34" charset="0"/>
                <a:sym typeface="Arial"/>
              </a:rPr>
              <a:t>facilement identifiables avec une pastille green (mise en production prévue au T2 2021 pour les 100% électriques) + la possibilité pour le client de configurer lui-même son véhicule</a:t>
            </a:r>
            <a:endParaRPr lang="en" sz="1238" b="1" dirty="0">
              <a:sym typeface="Cabin"/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05B89CD2-5409-431B-BB9B-C65E3A91B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317" y="5164810"/>
            <a:ext cx="3406595" cy="110782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BB078E2D-350B-4394-88BF-D0D4D76C5DC8}"/>
              </a:ext>
            </a:extLst>
          </p:cNvPr>
          <p:cNvSpPr/>
          <p:nvPr/>
        </p:nvSpPr>
        <p:spPr>
          <a:xfrm>
            <a:off x="6293154" y="1241011"/>
            <a:ext cx="5327735" cy="2308500"/>
          </a:xfrm>
          <a:custGeom>
            <a:avLst/>
            <a:gdLst>
              <a:gd name="connsiteX0" fmla="*/ 0 w 5327735"/>
              <a:gd name="connsiteY0" fmla="*/ 0 h 2308500"/>
              <a:gd name="connsiteX1" fmla="*/ 538693 w 5327735"/>
              <a:gd name="connsiteY1" fmla="*/ 0 h 2308500"/>
              <a:gd name="connsiteX2" fmla="*/ 970832 w 5327735"/>
              <a:gd name="connsiteY2" fmla="*/ 0 h 2308500"/>
              <a:gd name="connsiteX3" fmla="*/ 1669357 w 5327735"/>
              <a:gd name="connsiteY3" fmla="*/ 0 h 2308500"/>
              <a:gd name="connsiteX4" fmla="*/ 2208050 w 5327735"/>
              <a:gd name="connsiteY4" fmla="*/ 0 h 2308500"/>
              <a:gd name="connsiteX5" fmla="*/ 2746743 w 5327735"/>
              <a:gd name="connsiteY5" fmla="*/ 0 h 2308500"/>
              <a:gd name="connsiteX6" fmla="*/ 3445269 w 5327735"/>
              <a:gd name="connsiteY6" fmla="*/ 0 h 2308500"/>
              <a:gd name="connsiteX7" fmla="*/ 3930684 w 5327735"/>
              <a:gd name="connsiteY7" fmla="*/ 0 h 2308500"/>
              <a:gd name="connsiteX8" fmla="*/ 4629210 w 5327735"/>
              <a:gd name="connsiteY8" fmla="*/ 0 h 2308500"/>
              <a:gd name="connsiteX9" fmla="*/ 5327735 w 5327735"/>
              <a:gd name="connsiteY9" fmla="*/ 0 h 2308500"/>
              <a:gd name="connsiteX10" fmla="*/ 5327735 w 5327735"/>
              <a:gd name="connsiteY10" fmla="*/ 577125 h 2308500"/>
              <a:gd name="connsiteX11" fmla="*/ 5327735 w 5327735"/>
              <a:gd name="connsiteY11" fmla="*/ 1154250 h 2308500"/>
              <a:gd name="connsiteX12" fmla="*/ 5327735 w 5327735"/>
              <a:gd name="connsiteY12" fmla="*/ 1754460 h 2308500"/>
              <a:gd name="connsiteX13" fmla="*/ 5327735 w 5327735"/>
              <a:gd name="connsiteY13" fmla="*/ 2308500 h 2308500"/>
              <a:gd name="connsiteX14" fmla="*/ 4735764 w 5327735"/>
              <a:gd name="connsiteY14" fmla="*/ 2308500 h 2308500"/>
              <a:gd name="connsiteX15" fmla="*/ 4250349 w 5327735"/>
              <a:gd name="connsiteY15" fmla="*/ 2308500 h 2308500"/>
              <a:gd name="connsiteX16" fmla="*/ 3658378 w 5327735"/>
              <a:gd name="connsiteY16" fmla="*/ 2308500 h 2308500"/>
              <a:gd name="connsiteX17" fmla="*/ 2959853 w 5327735"/>
              <a:gd name="connsiteY17" fmla="*/ 2308500 h 2308500"/>
              <a:gd name="connsiteX18" fmla="*/ 2367882 w 5327735"/>
              <a:gd name="connsiteY18" fmla="*/ 2308500 h 2308500"/>
              <a:gd name="connsiteX19" fmla="*/ 1935744 w 5327735"/>
              <a:gd name="connsiteY19" fmla="*/ 2308500 h 2308500"/>
              <a:gd name="connsiteX20" fmla="*/ 1450328 w 5327735"/>
              <a:gd name="connsiteY20" fmla="*/ 2308500 h 2308500"/>
              <a:gd name="connsiteX21" fmla="*/ 751803 w 5327735"/>
              <a:gd name="connsiteY21" fmla="*/ 2308500 h 2308500"/>
              <a:gd name="connsiteX22" fmla="*/ 0 w 5327735"/>
              <a:gd name="connsiteY22" fmla="*/ 2308500 h 2308500"/>
              <a:gd name="connsiteX23" fmla="*/ 0 w 5327735"/>
              <a:gd name="connsiteY23" fmla="*/ 1777545 h 2308500"/>
              <a:gd name="connsiteX24" fmla="*/ 0 w 5327735"/>
              <a:gd name="connsiteY24" fmla="*/ 1223505 h 2308500"/>
              <a:gd name="connsiteX25" fmla="*/ 0 w 5327735"/>
              <a:gd name="connsiteY25" fmla="*/ 715635 h 2308500"/>
              <a:gd name="connsiteX26" fmla="*/ 0 w 5327735"/>
              <a:gd name="connsiteY26" fmla="*/ 0 h 230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27735" h="2308500" extrusionOk="0">
                <a:moveTo>
                  <a:pt x="0" y="0"/>
                </a:moveTo>
                <a:cubicBezTo>
                  <a:pt x="235676" y="-37027"/>
                  <a:pt x="425443" y="19941"/>
                  <a:pt x="538693" y="0"/>
                </a:cubicBezTo>
                <a:cubicBezTo>
                  <a:pt x="651943" y="-19941"/>
                  <a:pt x="869685" y="16702"/>
                  <a:pt x="970832" y="0"/>
                </a:cubicBezTo>
                <a:cubicBezTo>
                  <a:pt x="1071979" y="-16702"/>
                  <a:pt x="1420211" y="45098"/>
                  <a:pt x="1669357" y="0"/>
                </a:cubicBezTo>
                <a:cubicBezTo>
                  <a:pt x="1918504" y="-45098"/>
                  <a:pt x="2049846" y="23692"/>
                  <a:pt x="2208050" y="0"/>
                </a:cubicBezTo>
                <a:cubicBezTo>
                  <a:pt x="2366254" y="-23692"/>
                  <a:pt x="2486669" y="41362"/>
                  <a:pt x="2746743" y="0"/>
                </a:cubicBezTo>
                <a:cubicBezTo>
                  <a:pt x="3006817" y="-41362"/>
                  <a:pt x="3116613" y="32725"/>
                  <a:pt x="3445269" y="0"/>
                </a:cubicBezTo>
                <a:cubicBezTo>
                  <a:pt x="3773925" y="-32725"/>
                  <a:pt x="3719256" y="3661"/>
                  <a:pt x="3930684" y="0"/>
                </a:cubicBezTo>
                <a:cubicBezTo>
                  <a:pt x="4142112" y="-3661"/>
                  <a:pt x="4372746" y="60766"/>
                  <a:pt x="4629210" y="0"/>
                </a:cubicBezTo>
                <a:cubicBezTo>
                  <a:pt x="4885674" y="-60766"/>
                  <a:pt x="5125313" y="8707"/>
                  <a:pt x="5327735" y="0"/>
                </a:cubicBezTo>
                <a:cubicBezTo>
                  <a:pt x="5364064" y="257661"/>
                  <a:pt x="5281607" y="358975"/>
                  <a:pt x="5327735" y="577125"/>
                </a:cubicBezTo>
                <a:cubicBezTo>
                  <a:pt x="5373863" y="795276"/>
                  <a:pt x="5322674" y="873422"/>
                  <a:pt x="5327735" y="1154250"/>
                </a:cubicBezTo>
                <a:cubicBezTo>
                  <a:pt x="5332796" y="1435078"/>
                  <a:pt x="5310862" y="1619141"/>
                  <a:pt x="5327735" y="1754460"/>
                </a:cubicBezTo>
                <a:cubicBezTo>
                  <a:pt x="5344608" y="1889779"/>
                  <a:pt x="5296604" y="2037594"/>
                  <a:pt x="5327735" y="2308500"/>
                </a:cubicBezTo>
                <a:cubicBezTo>
                  <a:pt x="5044755" y="2374435"/>
                  <a:pt x="4908366" y="2253419"/>
                  <a:pt x="4735764" y="2308500"/>
                </a:cubicBezTo>
                <a:cubicBezTo>
                  <a:pt x="4563162" y="2363581"/>
                  <a:pt x="4354520" y="2253306"/>
                  <a:pt x="4250349" y="2308500"/>
                </a:cubicBezTo>
                <a:cubicBezTo>
                  <a:pt x="4146179" y="2363694"/>
                  <a:pt x="3884766" y="2257125"/>
                  <a:pt x="3658378" y="2308500"/>
                </a:cubicBezTo>
                <a:cubicBezTo>
                  <a:pt x="3431990" y="2359875"/>
                  <a:pt x="3260906" y="2304613"/>
                  <a:pt x="2959853" y="2308500"/>
                </a:cubicBezTo>
                <a:cubicBezTo>
                  <a:pt x="2658801" y="2312387"/>
                  <a:pt x="2536298" y="2282169"/>
                  <a:pt x="2367882" y="2308500"/>
                </a:cubicBezTo>
                <a:cubicBezTo>
                  <a:pt x="2199466" y="2334831"/>
                  <a:pt x="2104555" y="2282903"/>
                  <a:pt x="1935744" y="2308500"/>
                </a:cubicBezTo>
                <a:cubicBezTo>
                  <a:pt x="1766933" y="2334097"/>
                  <a:pt x="1623032" y="2289841"/>
                  <a:pt x="1450328" y="2308500"/>
                </a:cubicBezTo>
                <a:cubicBezTo>
                  <a:pt x="1277624" y="2327159"/>
                  <a:pt x="932856" y="2225149"/>
                  <a:pt x="751803" y="2308500"/>
                </a:cubicBezTo>
                <a:cubicBezTo>
                  <a:pt x="570750" y="2391851"/>
                  <a:pt x="262773" y="2274407"/>
                  <a:pt x="0" y="2308500"/>
                </a:cubicBezTo>
                <a:cubicBezTo>
                  <a:pt x="-43861" y="2197108"/>
                  <a:pt x="7025" y="1964803"/>
                  <a:pt x="0" y="1777545"/>
                </a:cubicBezTo>
                <a:cubicBezTo>
                  <a:pt x="-7025" y="1590288"/>
                  <a:pt x="13649" y="1401266"/>
                  <a:pt x="0" y="1223505"/>
                </a:cubicBezTo>
                <a:cubicBezTo>
                  <a:pt x="-13649" y="1045744"/>
                  <a:pt x="41692" y="874828"/>
                  <a:pt x="0" y="715635"/>
                </a:cubicBezTo>
                <a:cubicBezTo>
                  <a:pt x="-41692" y="556442"/>
                  <a:pt x="12114" y="346413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LES            De la Location longue durée 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 Une formule tout compris (véhicule + service) </a:t>
            </a:r>
            <a:r>
              <a:rPr lang="fr-FR" sz="1395" dirty="0">
                <a:latin typeface="Arial Narrow" panose="020B0606020202030204" pitchFamily="34" charset="0"/>
              </a:rPr>
              <a:t>avec un loyer mensuel fixe (ajustable sans surcoût), défini par la durée, le kilométrage et les services souscrits 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Un parcours client optimisé </a:t>
            </a:r>
            <a:r>
              <a:rPr lang="fr-FR" sz="1395" dirty="0">
                <a:latin typeface="Arial Narrow" panose="020B0606020202030204" pitchFamily="34" charset="0"/>
              </a:rPr>
              <a:t>grâce à </a:t>
            </a:r>
            <a:r>
              <a:rPr lang="fr-FR" sz="1395" dirty="0" err="1">
                <a:latin typeface="Arial Narrow" panose="020B0606020202030204" pitchFamily="34" charset="0"/>
              </a:rPr>
              <a:t>MyCarLease</a:t>
            </a:r>
            <a:r>
              <a:rPr lang="fr-FR" sz="1395" dirty="0">
                <a:latin typeface="Arial Narrow" panose="020B0606020202030204" pitchFamily="34" charset="0"/>
              </a:rPr>
              <a:t> permettant un parcours 100% digital de la simulation à la souscription (possibilité de configurer son véhicule, faire une demande de devis et souscrire en ligne) </a:t>
            </a:r>
            <a:r>
              <a:rPr lang="fr-FR" sz="1395" baseline="30000" dirty="0">
                <a:latin typeface="Arial Narrow" panose="020B0606020202030204" pitchFamily="34" charset="0"/>
              </a:rPr>
              <a:t>(1)</a:t>
            </a:r>
            <a:endParaRPr lang="fr-FR" sz="1395" dirty="0">
              <a:latin typeface="Arial Narrow" panose="020B0606020202030204" pitchFamily="34" charset="0"/>
            </a:endParaRP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Un accompagnement par des experts pour être conseillé sur le choix du véhicule et des prestations de service</a:t>
            </a:r>
            <a:endParaRPr lang="fr-FR" sz="1395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4F12CF06-0D77-421B-B683-E1CF2F3016E9}"/>
              </a:ext>
            </a:extLst>
          </p:cNvPr>
          <p:cNvSpPr/>
          <p:nvPr/>
        </p:nvSpPr>
        <p:spPr>
          <a:xfrm>
            <a:off x="6852530" y="1362516"/>
            <a:ext cx="286875" cy="2868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2"/>
                </a:solidFill>
              </a:rPr>
              <a:t>+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98DEC8E-9A1F-4CDA-B51A-56878BA8DE85}"/>
              </a:ext>
            </a:extLst>
          </p:cNvPr>
          <p:cNvSpPr/>
          <p:nvPr/>
        </p:nvSpPr>
        <p:spPr>
          <a:xfrm>
            <a:off x="6293154" y="3589080"/>
            <a:ext cx="5428447" cy="28079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i="1" dirty="0">
                <a:solidFill>
                  <a:schemeClr val="tx1"/>
                </a:solidFill>
              </a:rPr>
              <a:t>(1)  Possibilité de configurer jusqu’à 6 véhicules via </a:t>
            </a:r>
            <a:r>
              <a:rPr lang="fr-FR" sz="900" i="1" dirty="0" err="1">
                <a:solidFill>
                  <a:schemeClr val="tx1"/>
                </a:solidFill>
              </a:rPr>
              <a:t>MyCarLease</a:t>
            </a:r>
            <a:r>
              <a:rPr lang="fr-FR" sz="900" i="1" dirty="0">
                <a:solidFill>
                  <a:schemeClr val="tx1"/>
                </a:solidFill>
              </a:rPr>
              <a:t>. Pour les flottes de plus grande ampleur, mise en relation avec un chargé d’affaires BPCE </a:t>
            </a:r>
            <a:r>
              <a:rPr lang="fr-FR" sz="900" i="1" dirty="0" err="1">
                <a:solidFill>
                  <a:schemeClr val="tx1"/>
                </a:solidFill>
              </a:rPr>
              <a:t>CarLease</a:t>
            </a:r>
            <a:endParaRPr lang="fr-FR" sz="9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9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25475"/>
            <a:r>
              <a:rPr lang="fr-FR" dirty="0">
                <a:solidFill>
                  <a:schemeClr val="accent2"/>
                </a:solidFill>
              </a:rPr>
              <a:t>Véhicules de tourisme et professionnels à faible impact carbone – </a:t>
            </a:r>
            <a:r>
              <a:rPr lang="fr-FR" dirty="0">
                <a:solidFill>
                  <a:schemeClr val="tx1"/>
                </a:solidFill>
              </a:rPr>
              <a:t>Crédit-bail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D58657-8852-409E-94B6-11A7ABF671E5}"/>
              </a:ext>
            </a:extLst>
          </p:cNvPr>
          <p:cNvSpPr/>
          <p:nvPr/>
        </p:nvSpPr>
        <p:spPr>
          <a:xfrm>
            <a:off x="3100103" y="1253549"/>
            <a:ext cx="2227500" cy="2713500"/>
          </a:xfrm>
          <a:prstGeom prst="rect">
            <a:avLst/>
          </a:prstGeom>
          <a:solidFill>
            <a:schemeClr val="accent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Proposition</a:t>
            </a:r>
            <a:r>
              <a:rPr lang="fr-FR" sz="1594" b="1" cap="all" dirty="0">
                <a:solidFill>
                  <a:schemeClr val="tx1"/>
                </a:solidFill>
                <a:latin typeface="Arial Narrow" panose="020B0606020202030204" pitchFamily="34" charset="0"/>
              </a:rPr>
              <a:t> :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Aider nos clients à diminuer leur empreinte carbone pour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renforcer leur image de marque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auprès de leur clients et salariés, à remporter des marchés et à répondre aux obligations réglementaires</a:t>
            </a:r>
            <a:r>
              <a:rPr lang="fr-FR" sz="1594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Bénéficier des aides gouvernementales favorisant la mobilité verte.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D356F7C-A0E1-41A4-AE21-036C7BCC7A5C}"/>
              </a:ext>
            </a:extLst>
          </p:cNvPr>
          <p:cNvSpPr/>
          <p:nvPr/>
        </p:nvSpPr>
        <p:spPr>
          <a:xfrm>
            <a:off x="6008822" y="1353488"/>
            <a:ext cx="286875" cy="2868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2"/>
                </a:solidFill>
              </a:rPr>
              <a:t>+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17A3F3-194A-4C87-925F-1EBE419B21F5}"/>
              </a:ext>
            </a:extLst>
          </p:cNvPr>
          <p:cNvGrpSpPr/>
          <p:nvPr/>
        </p:nvGrpSpPr>
        <p:grpSpPr>
          <a:xfrm>
            <a:off x="639480" y="1865548"/>
            <a:ext cx="2481221" cy="545304"/>
            <a:chOff x="969430" y="1731255"/>
            <a:chExt cx="2490951" cy="547443"/>
          </a:xfrm>
        </p:grpSpPr>
        <p:sp>
          <p:nvSpPr>
            <p:cNvPr id="12" name="Shape 190">
              <a:extLst>
                <a:ext uri="{FF2B5EF4-FFF2-40B4-BE49-F238E27FC236}">
                  <a16:creationId xmlns:a16="http://schemas.microsoft.com/office/drawing/2014/main" id="{63559E89-86D5-40B3-BB80-BDD448C06AE1}"/>
                </a:ext>
              </a:extLst>
            </p:cNvPr>
            <p:cNvSpPr txBox="1">
              <a:spLocks/>
            </p:cNvSpPr>
            <p:nvPr/>
          </p:nvSpPr>
          <p:spPr>
            <a:xfrm>
              <a:off x="1732381" y="1731255"/>
              <a:ext cx="1728000" cy="521410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Tout secteur d’activité :</a:t>
              </a:r>
            </a:p>
            <a:p>
              <a:pPr algn="l">
                <a:lnSpc>
                  <a:spcPts val="1295"/>
                </a:lnSpc>
              </a:pPr>
              <a:r>
                <a:rPr lang="fr-FR" sz="1238" b="0" cap="none" dirty="0">
                  <a:ea typeface="Cabin"/>
                  <a:cs typeface="Cabin"/>
                  <a:sym typeface="Cabin"/>
                </a:rPr>
                <a:t>tertiaire, industrie, secteur public</a:t>
              </a:r>
              <a:endParaRPr lang="en" sz="1238" b="0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CB8E5A2-294D-4B4E-9CDA-CA45F3D6708A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251609E6-B324-4596-BF62-D4DDA780F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id="{2119B513-7BCA-4F7D-879E-D89B33EA7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9" name="Freeform 7">
                <a:extLst>
                  <a:ext uri="{FF2B5EF4-FFF2-40B4-BE49-F238E27FC236}">
                    <a16:creationId xmlns:a16="http://schemas.microsoft.com/office/drawing/2014/main" id="{6878B541-1B5E-4B1C-8FFF-C731872AF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0" name="Line 8">
                <a:extLst>
                  <a:ext uri="{FF2B5EF4-FFF2-40B4-BE49-F238E27FC236}">
                    <a16:creationId xmlns:a16="http://schemas.microsoft.com/office/drawing/2014/main" id="{B14E3050-6937-4839-AA3C-B0B58463A2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1" name="Line 9">
                <a:extLst>
                  <a:ext uri="{FF2B5EF4-FFF2-40B4-BE49-F238E27FC236}">
                    <a16:creationId xmlns:a16="http://schemas.microsoft.com/office/drawing/2014/main" id="{A19F91C8-196F-45D4-9353-11138BD6BF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62F5F3E0-40FB-4559-988B-A9E001854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6D0037E0-C04F-4D35-8651-9B4E97A96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id="{D3AC1A0F-2DC6-493B-A3BE-53018A52E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5" name="Freeform 13">
                <a:extLst>
                  <a:ext uri="{FF2B5EF4-FFF2-40B4-BE49-F238E27FC236}">
                    <a16:creationId xmlns:a16="http://schemas.microsoft.com/office/drawing/2014/main" id="{13970125-8513-46FA-8D51-84615A9C1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80F157D-2214-42BB-B737-1B354961A1EA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B1855EDA-EAFC-4AC7-A1FC-B5777FCFA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5215E4D-3D5B-4D98-B502-8308ADACA2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5F18F20-9DC6-4171-8E5C-81F7BD6699F6}"/>
              </a:ext>
            </a:extLst>
          </p:cNvPr>
          <p:cNvGrpSpPr/>
          <p:nvPr/>
        </p:nvGrpSpPr>
        <p:grpSpPr>
          <a:xfrm>
            <a:off x="628274" y="2936528"/>
            <a:ext cx="2522760" cy="690176"/>
            <a:chOff x="887060" y="2462442"/>
            <a:chExt cx="2532653" cy="692883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81A9956A-D640-4573-8271-98815078FC56}"/>
                </a:ext>
              </a:extLst>
            </p:cNvPr>
            <p:cNvGrpSpPr/>
            <p:nvPr/>
          </p:nvGrpSpPr>
          <p:grpSpPr>
            <a:xfrm>
              <a:off x="887060" y="2462442"/>
              <a:ext cx="201112" cy="186289"/>
              <a:chOff x="973127" y="2574563"/>
              <a:chExt cx="201112" cy="186289"/>
            </a:xfrm>
          </p:grpSpPr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77ACAD42-576D-4F0A-94F6-132840DC2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127" y="2578748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3DD6DD8C-2F90-48AA-8330-FD0CC6174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44" y="2574563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28" name="Shape 190">
              <a:extLst>
                <a:ext uri="{FF2B5EF4-FFF2-40B4-BE49-F238E27FC236}">
                  <a16:creationId xmlns:a16="http://schemas.microsoft.com/office/drawing/2014/main" id="{51A94F8B-B710-4143-82BC-D54748025795}"/>
                </a:ext>
              </a:extLst>
            </p:cNvPr>
            <p:cNvSpPr txBox="1">
              <a:spLocks/>
            </p:cNvSpPr>
            <p:nvPr/>
          </p:nvSpPr>
          <p:spPr>
            <a:xfrm>
              <a:off x="1691713" y="2489132"/>
              <a:ext cx="1728000" cy="573745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238" dirty="0">
                  <a:sym typeface="Cabin"/>
                </a:rPr>
                <a:t>Tout type de véhicule (tourisme ou professionnel)</a:t>
              </a:r>
              <a:endParaRPr lang="en" sz="1238" dirty="0">
                <a:sym typeface="Cabin"/>
              </a:endParaRPr>
            </a:p>
          </p:txBody>
        </p:sp>
        <p:pic>
          <p:nvPicPr>
            <p:cNvPr id="29" name="Picture 16" descr="Projet Pancanadien de Démonstration et d'Intégration des Bus Électriques à  Pile à Combustible à Hydrogène – CRITUC">
              <a:extLst>
                <a:ext uri="{FF2B5EF4-FFF2-40B4-BE49-F238E27FC236}">
                  <a16:creationId xmlns:a16="http://schemas.microsoft.com/office/drawing/2014/main" id="{327746A5-75ED-4A47-A0BF-8B2EA3D028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7" t="14145" r="10421" b="9958"/>
            <a:stretch/>
          </p:blipFill>
          <p:spPr bwMode="auto">
            <a:xfrm>
              <a:off x="1045484" y="2526526"/>
              <a:ext cx="594959" cy="628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9748040-3882-4647-A6E9-E885DD92C5B6}"/>
              </a:ext>
            </a:extLst>
          </p:cNvPr>
          <p:cNvGrpSpPr/>
          <p:nvPr/>
        </p:nvGrpSpPr>
        <p:grpSpPr>
          <a:xfrm>
            <a:off x="628274" y="4201887"/>
            <a:ext cx="2507495" cy="761747"/>
            <a:chOff x="887060" y="3376065"/>
            <a:chExt cx="2517328" cy="76473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56F2F885-FCF2-4E14-8238-BCFC921E6E37}"/>
                </a:ext>
              </a:extLst>
            </p:cNvPr>
            <p:cNvGrpSpPr/>
            <p:nvPr/>
          </p:nvGrpSpPr>
          <p:grpSpPr>
            <a:xfrm>
              <a:off x="887060" y="3436643"/>
              <a:ext cx="201112" cy="186289"/>
              <a:chOff x="970560" y="3586864"/>
              <a:chExt cx="201112" cy="186289"/>
            </a:xfrm>
          </p:grpSpPr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A18EB005-5415-4408-AEAD-D4B3C162A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560" y="3591049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40" name="Freeform 15">
                <a:extLst>
                  <a:ext uri="{FF2B5EF4-FFF2-40B4-BE49-F238E27FC236}">
                    <a16:creationId xmlns:a16="http://schemas.microsoft.com/office/drawing/2014/main" id="{409419C4-C2B1-49B8-B099-B4D33F7A7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577" y="3586864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34" name="Shape 190">
              <a:extLst>
                <a:ext uri="{FF2B5EF4-FFF2-40B4-BE49-F238E27FC236}">
                  <a16:creationId xmlns:a16="http://schemas.microsoft.com/office/drawing/2014/main" id="{7AD7A5EA-C6A7-46B8-9AE8-C43A87AEBAAD}"/>
                </a:ext>
              </a:extLst>
            </p:cNvPr>
            <p:cNvSpPr txBox="1">
              <a:spLocks/>
            </p:cNvSpPr>
            <p:nvPr/>
          </p:nvSpPr>
          <p:spPr>
            <a:xfrm>
              <a:off x="1610409" y="3376065"/>
              <a:ext cx="1793979" cy="764734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238" dirty="0">
                  <a:sym typeface="Cabin"/>
                </a:rPr>
                <a:t>Véhicules hybrides, électriques, ou fonctionnant au gaz naturel ou à l’hydrogène</a:t>
              </a:r>
              <a:endParaRPr lang="en" sz="1238" dirty="0">
                <a:sym typeface="Cabin"/>
              </a:endParaRPr>
            </a:p>
          </p:txBody>
        </p:sp>
        <p:grpSp>
          <p:nvGrpSpPr>
            <p:cNvPr id="35" name="Graphique 115">
              <a:extLst>
                <a:ext uri="{FF2B5EF4-FFF2-40B4-BE49-F238E27FC236}">
                  <a16:creationId xmlns:a16="http://schemas.microsoft.com/office/drawing/2014/main" id="{C2912D4D-8B6B-4136-96D7-47464D7AF60D}"/>
                </a:ext>
              </a:extLst>
            </p:cNvPr>
            <p:cNvGrpSpPr/>
            <p:nvPr/>
          </p:nvGrpSpPr>
          <p:grpSpPr>
            <a:xfrm>
              <a:off x="1126595" y="3423013"/>
              <a:ext cx="364052" cy="364052"/>
              <a:chOff x="811481" y="3855427"/>
              <a:chExt cx="364052" cy="364052"/>
            </a:xfrm>
            <a:solidFill>
              <a:schemeClr val="tx1"/>
            </a:solidFill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9B0731A9-E12F-4456-BB38-7A95E8B35795}"/>
                  </a:ext>
                </a:extLst>
              </p:cNvPr>
              <p:cNvSpPr/>
              <p:nvPr/>
            </p:nvSpPr>
            <p:spPr>
              <a:xfrm>
                <a:off x="918846" y="3920130"/>
                <a:ext cx="149321" cy="234643"/>
              </a:xfrm>
              <a:custGeom>
                <a:avLst/>
                <a:gdLst>
                  <a:gd name="connsiteX0" fmla="*/ 149039 w 149321"/>
                  <a:gd name="connsiteY0" fmla="*/ 114875 h 234643"/>
                  <a:gd name="connsiteX1" fmla="*/ 142029 w 149321"/>
                  <a:gd name="connsiteY1" fmla="*/ 107209 h 234643"/>
                  <a:gd name="connsiteX2" fmla="*/ 89701 w 149321"/>
                  <a:gd name="connsiteY2" fmla="*/ 89763 h 234643"/>
                  <a:gd name="connsiteX3" fmla="*/ 126864 w 149321"/>
                  <a:gd name="connsiteY3" fmla="*/ 15438 h 234643"/>
                  <a:gd name="connsiteX4" fmla="*/ 123562 w 149321"/>
                  <a:gd name="connsiteY4" fmla="*/ 2012 h 234643"/>
                  <a:gd name="connsiteX5" fmla="*/ 109782 w 149321"/>
                  <a:gd name="connsiteY5" fmla="*/ 3126 h 234643"/>
                  <a:gd name="connsiteX6" fmla="*/ 3126 w 149321"/>
                  <a:gd name="connsiteY6" fmla="*/ 109782 h 234643"/>
                  <a:gd name="connsiteX7" fmla="*/ 283 w 149321"/>
                  <a:gd name="connsiteY7" fmla="*/ 119771 h 234643"/>
                  <a:gd name="connsiteX8" fmla="*/ 7292 w 149321"/>
                  <a:gd name="connsiteY8" fmla="*/ 127436 h 234643"/>
                  <a:gd name="connsiteX9" fmla="*/ 59620 w 149321"/>
                  <a:gd name="connsiteY9" fmla="*/ 144882 h 234643"/>
                  <a:gd name="connsiteX10" fmla="*/ 22457 w 149321"/>
                  <a:gd name="connsiteY10" fmla="*/ 219208 h 234643"/>
                  <a:gd name="connsiteX11" fmla="*/ 25759 w 149321"/>
                  <a:gd name="connsiteY11" fmla="*/ 232634 h 234643"/>
                  <a:gd name="connsiteX12" fmla="*/ 39539 w 149321"/>
                  <a:gd name="connsiteY12" fmla="*/ 231520 h 234643"/>
                  <a:gd name="connsiteX13" fmla="*/ 146195 w 149321"/>
                  <a:gd name="connsiteY13" fmla="*/ 124864 h 234643"/>
                  <a:gd name="connsiteX14" fmla="*/ 149039 w 149321"/>
                  <a:gd name="connsiteY14" fmla="*/ 114875 h 234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9321" h="234643">
                    <a:moveTo>
                      <a:pt x="149039" y="114875"/>
                    </a:moveTo>
                    <a:cubicBezTo>
                      <a:pt x="148185" y="111272"/>
                      <a:pt x="145539" y="108375"/>
                      <a:pt x="142029" y="107209"/>
                    </a:cubicBezTo>
                    <a:lnTo>
                      <a:pt x="89701" y="89763"/>
                    </a:lnTo>
                    <a:lnTo>
                      <a:pt x="126864" y="15438"/>
                    </a:lnTo>
                    <a:cubicBezTo>
                      <a:pt x="129197" y="10761"/>
                      <a:pt x="127801" y="5074"/>
                      <a:pt x="123562" y="2012"/>
                    </a:cubicBezTo>
                    <a:cubicBezTo>
                      <a:pt x="119302" y="-1040"/>
                      <a:pt x="113470" y="-581"/>
                      <a:pt x="109782" y="3126"/>
                    </a:cubicBezTo>
                    <a:lnTo>
                      <a:pt x="3126" y="109782"/>
                    </a:lnTo>
                    <a:cubicBezTo>
                      <a:pt x="512" y="112396"/>
                      <a:pt x="-561" y="116177"/>
                      <a:pt x="283" y="119771"/>
                    </a:cubicBezTo>
                    <a:cubicBezTo>
                      <a:pt x="1137" y="123374"/>
                      <a:pt x="3783" y="126270"/>
                      <a:pt x="7292" y="127436"/>
                    </a:cubicBezTo>
                    <a:lnTo>
                      <a:pt x="59620" y="144882"/>
                    </a:lnTo>
                    <a:lnTo>
                      <a:pt x="22457" y="219208"/>
                    </a:lnTo>
                    <a:cubicBezTo>
                      <a:pt x="20124" y="223884"/>
                      <a:pt x="21520" y="229571"/>
                      <a:pt x="25759" y="232634"/>
                    </a:cubicBezTo>
                    <a:cubicBezTo>
                      <a:pt x="30005" y="235676"/>
                      <a:pt x="35826" y="235231"/>
                      <a:pt x="39539" y="231520"/>
                    </a:cubicBezTo>
                    <a:lnTo>
                      <a:pt x="146195" y="124864"/>
                    </a:lnTo>
                    <a:cubicBezTo>
                      <a:pt x="148810" y="122249"/>
                      <a:pt x="149883" y="118469"/>
                      <a:pt x="149039" y="114875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73F84F12-E230-48D7-99E6-C3092E8DE0E2}"/>
                  </a:ext>
                </a:extLst>
              </p:cNvPr>
              <p:cNvSpPr/>
              <p:nvPr/>
            </p:nvSpPr>
            <p:spPr>
              <a:xfrm>
                <a:off x="832812" y="3855427"/>
                <a:ext cx="342720" cy="192691"/>
              </a:xfrm>
              <a:custGeom>
                <a:avLst/>
                <a:gdLst>
                  <a:gd name="connsiteX0" fmla="*/ 160695 w 342720"/>
                  <a:gd name="connsiteY0" fmla="*/ 0 h 192691"/>
                  <a:gd name="connsiteX1" fmla="*/ 21331 w 342720"/>
                  <a:gd name="connsiteY1" fmla="*/ 65792 h 192691"/>
                  <a:gd name="connsiteX2" fmla="*/ 21331 w 342720"/>
                  <a:gd name="connsiteY2" fmla="*/ 54039 h 192691"/>
                  <a:gd name="connsiteX3" fmla="*/ 10666 w 342720"/>
                  <a:gd name="connsiteY3" fmla="*/ 43373 h 192691"/>
                  <a:gd name="connsiteX4" fmla="*/ 0 w 342720"/>
                  <a:gd name="connsiteY4" fmla="*/ 54039 h 192691"/>
                  <a:gd name="connsiteX5" fmla="*/ 0 w 342720"/>
                  <a:gd name="connsiteY5" fmla="*/ 99347 h 192691"/>
                  <a:gd name="connsiteX6" fmla="*/ 10666 w 342720"/>
                  <a:gd name="connsiteY6" fmla="*/ 110013 h 192691"/>
                  <a:gd name="connsiteX7" fmla="*/ 11322 w 342720"/>
                  <a:gd name="connsiteY7" fmla="*/ 109992 h 192691"/>
                  <a:gd name="connsiteX8" fmla="*/ 53984 w 342720"/>
                  <a:gd name="connsiteY8" fmla="*/ 107346 h 192691"/>
                  <a:gd name="connsiteX9" fmla="*/ 63973 w 342720"/>
                  <a:gd name="connsiteY9" fmla="*/ 96045 h 192691"/>
                  <a:gd name="connsiteX10" fmla="*/ 52672 w 342720"/>
                  <a:gd name="connsiteY10" fmla="*/ 86056 h 192691"/>
                  <a:gd name="connsiteX11" fmla="*/ 31060 w 342720"/>
                  <a:gd name="connsiteY11" fmla="*/ 87400 h 192691"/>
                  <a:gd name="connsiteX12" fmla="*/ 160695 w 342720"/>
                  <a:gd name="connsiteY12" fmla="*/ 21331 h 192691"/>
                  <a:gd name="connsiteX13" fmla="*/ 321390 w 342720"/>
                  <a:gd name="connsiteY13" fmla="*/ 182026 h 192691"/>
                  <a:gd name="connsiteX14" fmla="*/ 332055 w 342720"/>
                  <a:gd name="connsiteY14" fmla="*/ 192692 h 192691"/>
                  <a:gd name="connsiteX15" fmla="*/ 342721 w 342720"/>
                  <a:gd name="connsiteY15" fmla="*/ 182026 h 192691"/>
                  <a:gd name="connsiteX16" fmla="*/ 160695 w 342720"/>
                  <a:gd name="connsiteY16" fmla="*/ 0 h 19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2720" h="192691">
                    <a:moveTo>
                      <a:pt x="160695" y="0"/>
                    </a:moveTo>
                    <a:cubicBezTo>
                      <a:pt x="106563" y="0"/>
                      <a:pt x="55433" y="25175"/>
                      <a:pt x="21331" y="65792"/>
                    </a:cubicBezTo>
                    <a:lnTo>
                      <a:pt x="21331" y="54039"/>
                    </a:lnTo>
                    <a:cubicBezTo>
                      <a:pt x="21331" y="48144"/>
                      <a:pt x="16561" y="43373"/>
                      <a:pt x="10666" y="43373"/>
                    </a:cubicBezTo>
                    <a:cubicBezTo>
                      <a:pt x="4770" y="43373"/>
                      <a:pt x="0" y="48144"/>
                      <a:pt x="0" y="54039"/>
                    </a:cubicBezTo>
                    <a:lnTo>
                      <a:pt x="0" y="99347"/>
                    </a:lnTo>
                    <a:cubicBezTo>
                      <a:pt x="0" y="109526"/>
                      <a:pt x="13147" y="110983"/>
                      <a:pt x="10666" y="110013"/>
                    </a:cubicBezTo>
                    <a:cubicBezTo>
                      <a:pt x="10885" y="110013"/>
                      <a:pt x="11103" y="110002"/>
                      <a:pt x="11322" y="109992"/>
                    </a:cubicBezTo>
                    <a:lnTo>
                      <a:pt x="53984" y="107346"/>
                    </a:lnTo>
                    <a:cubicBezTo>
                      <a:pt x="59869" y="106982"/>
                      <a:pt x="64338" y="101920"/>
                      <a:pt x="63973" y="96045"/>
                    </a:cubicBezTo>
                    <a:cubicBezTo>
                      <a:pt x="63608" y="90170"/>
                      <a:pt x="58474" y="85744"/>
                      <a:pt x="52672" y="86056"/>
                    </a:cubicBezTo>
                    <a:lnTo>
                      <a:pt x="31060" y="87400"/>
                    </a:lnTo>
                    <a:cubicBezTo>
                      <a:pt x="60995" y="46680"/>
                      <a:pt x="109429" y="21331"/>
                      <a:pt x="160695" y="21331"/>
                    </a:cubicBezTo>
                    <a:cubicBezTo>
                      <a:pt x="248915" y="21331"/>
                      <a:pt x="321390" y="93806"/>
                      <a:pt x="321390" y="182026"/>
                    </a:cubicBezTo>
                    <a:cubicBezTo>
                      <a:pt x="321390" y="187921"/>
                      <a:pt x="326160" y="192692"/>
                      <a:pt x="332055" y="192692"/>
                    </a:cubicBezTo>
                    <a:cubicBezTo>
                      <a:pt x="337950" y="192692"/>
                      <a:pt x="342721" y="187921"/>
                      <a:pt x="342721" y="182026"/>
                    </a:cubicBezTo>
                    <a:cubicBezTo>
                      <a:pt x="342721" y="82047"/>
                      <a:pt x="260674" y="0"/>
                      <a:pt x="160695" y="0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04EEFB04-26FF-44B3-BAB3-D2BE7D74EE36}"/>
                  </a:ext>
                </a:extLst>
              </p:cNvPr>
              <p:cNvSpPr/>
              <p:nvPr/>
            </p:nvSpPr>
            <p:spPr>
              <a:xfrm>
                <a:off x="811481" y="4026787"/>
                <a:ext cx="342720" cy="192691"/>
              </a:xfrm>
              <a:custGeom>
                <a:avLst/>
                <a:gdLst>
                  <a:gd name="connsiteX0" fmla="*/ 331399 w 342720"/>
                  <a:gd name="connsiteY0" fmla="*/ 82700 h 192691"/>
                  <a:gd name="connsiteX1" fmla="*/ 288737 w 342720"/>
                  <a:gd name="connsiteY1" fmla="*/ 85345 h 192691"/>
                  <a:gd name="connsiteX2" fmla="*/ 278748 w 342720"/>
                  <a:gd name="connsiteY2" fmla="*/ 96647 h 192691"/>
                  <a:gd name="connsiteX3" fmla="*/ 290049 w 342720"/>
                  <a:gd name="connsiteY3" fmla="*/ 106635 h 192691"/>
                  <a:gd name="connsiteX4" fmla="*/ 311661 w 342720"/>
                  <a:gd name="connsiteY4" fmla="*/ 105291 h 192691"/>
                  <a:gd name="connsiteX5" fmla="*/ 182026 w 342720"/>
                  <a:gd name="connsiteY5" fmla="*/ 171360 h 192691"/>
                  <a:gd name="connsiteX6" fmla="*/ 21331 w 342720"/>
                  <a:gd name="connsiteY6" fmla="*/ 10666 h 192691"/>
                  <a:gd name="connsiteX7" fmla="*/ 10666 w 342720"/>
                  <a:gd name="connsiteY7" fmla="*/ 0 h 192691"/>
                  <a:gd name="connsiteX8" fmla="*/ 0 w 342720"/>
                  <a:gd name="connsiteY8" fmla="*/ 10666 h 192691"/>
                  <a:gd name="connsiteX9" fmla="*/ 182026 w 342720"/>
                  <a:gd name="connsiteY9" fmla="*/ 192692 h 192691"/>
                  <a:gd name="connsiteX10" fmla="*/ 321390 w 342720"/>
                  <a:gd name="connsiteY10" fmla="*/ 126900 h 192691"/>
                  <a:gd name="connsiteX11" fmla="*/ 321390 w 342720"/>
                  <a:gd name="connsiteY11" fmla="*/ 138653 h 192691"/>
                  <a:gd name="connsiteX12" fmla="*/ 332055 w 342720"/>
                  <a:gd name="connsiteY12" fmla="*/ 149318 h 192691"/>
                  <a:gd name="connsiteX13" fmla="*/ 342721 w 342720"/>
                  <a:gd name="connsiteY13" fmla="*/ 138653 h 192691"/>
                  <a:gd name="connsiteX14" fmla="*/ 342721 w 342720"/>
                  <a:gd name="connsiteY14" fmla="*/ 93344 h 192691"/>
                  <a:gd name="connsiteX15" fmla="*/ 331399 w 342720"/>
                  <a:gd name="connsiteY15" fmla="*/ 82700 h 19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2720" h="192691">
                    <a:moveTo>
                      <a:pt x="331399" y="82700"/>
                    </a:moveTo>
                    <a:lnTo>
                      <a:pt x="288737" y="85345"/>
                    </a:lnTo>
                    <a:cubicBezTo>
                      <a:pt x="282852" y="85710"/>
                      <a:pt x="278383" y="90772"/>
                      <a:pt x="278748" y="96647"/>
                    </a:cubicBezTo>
                    <a:cubicBezTo>
                      <a:pt x="279113" y="102521"/>
                      <a:pt x="284362" y="107000"/>
                      <a:pt x="290049" y="106635"/>
                    </a:cubicBezTo>
                    <a:lnTo>
                      <a:pt x="311661" y="105291"/>
                    </a:lnTo>
                    <a:cubicBezTo>
                      <a:pt x="281726" y="146011"/>
                      <a:pt x="233292" y="171360"/>
                      <a:pt x="182026" y="171360"/>
                    </a:cubicBezTo>
                    <a:cubicBezTo>
                      <a:pt x="93806" y="171360"/>
                      <a:pt x="21331" y="98886"/>
                      <a:pt x="21331" y="10666"/>
                    </a:cubicBezTo>
                    <a:cubicBezTo>
                      <a:pt x="21331" y="4770"/>
                      <a:pt x="16561" y="0"/>
                      <a:pt x="10666" y="0"/>
                    </a:cubicBezTo>
                    <a:cubicBezTo>
                      <a:pt x="4770" y="0"/>
                      <a:pt x="0" y="4770"/>
                      <a:pt x="0" y="10666"/>
                    </a:cubicBezTo>
                    <a:cubicBezTo>
                      <a:pt x="0" y="110645"/>
                      <a:pt x="82047" y="192692"/>
                      <a:pt x="182026" y="192692"/>
                    </a:cubicBezTo>
                    <a:cubicBezTo>
                      <a:pt x="236157" y="192692"/>
                      <a:pt x="287288" y="167517"/>
                      <a:pt x="321390" y="126900"/>
                    </a:cubicBezTo>
                    <a:lnTo>
                      <a:pt x="321390" y="138653"/>
                    </a:lnTo>
                    <a:cubicBezTo>
                      <a:pt x="321390" y="144548"/>
                      <a:pt x="326160" y="149318"/>
                      <a:pt x="332055" y="149318"/>
                    </a:cubicBezTo>
                    <a:cubicBezTo>
                      <a:pt x="337950" y="149318"/>
                      <a:pt x="342721" y="144548"/>
                      <a:pt x="342721" y="138653"/>
                    </a:cubicBezTo>
                    <a:lnTo>
                      <a:pt x="342721" y="93344"/>
                    </a:lnTo>
                    <a:cubicBezTo>
                      <a:pt x="342721" y="87486"/>
                      <a:pt x="337103" y="82378"/>
                      <a:pt x="331399" y="82700"/>
                    </a:cubicBezTo>
                    <a:close/>
                  </a:path>
                </a:pathLst>
              </a:custGeom>
              <a:grpFill/>
              <a:ln w="70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31B25C2-7318-4394-9A1E-311A0BF15214}"/>
              </a:ext>
            </a:extLst>
          </p:cNvPr>
          <p:cNvGrpSpPr/>
          <p:nvPr/>
        </p:nvGrpSpPr>
        <p:grpSpPr>
          <a:xfrm>
            <a:off x="624355" y="5342300"/>
            <a:ext cx="2475608" cy="538578"/>
            <a:chOff x="883127" y="5109883"/>
            <a:chExt cx="2485316" cy="540690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58BDF459-6770-49B0-89E0-45212E08E6E4}"/>
                </a:ext>
              </a:extLst>
            </p:cNvPr>
            <p:cNvGrpSpPr/>
            <p:nvPr/>
          </p:nvGrpSpPr>
          <p:grpSpPr>
            <a:xfrm>
              <a:off x="883127" y="5245031"/>
              <a:ext cx="2485316" cy="405542"/>
              <a:chOff x="969430" y="4346546"/>
              <a:chExt cx="2485316" cy="405542"/>
            </a:xfrm>
          </p:grpSpPr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E4BDAECA-0B24-431D-9A37-3CD6F5B6361E}"/>
                  </a:ext>
                </a:extLst>
              </p:cNvPr>
              <p:cNvGrpSpPr/>
              <p:nvPr/>
            </p:nvGrpSpPr>
            <p:grpSpPr>
              <a:xfrm>
                <a:off x="969430" y="4367367"/>
                <a:ext cx="201112" cy="186289"/>
                <a:chOff x="973816" y="4367367"/>
                <a:chExt cx="201112" cy="186289"/>
              </a:xfrm>
            </p:grpSpPr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CC81979D-CB2E-4C54-896D-6564B953CB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816" y="4371552"/>
                  <a:ext cx="174097" cy="182104"/>
                </a:xfrm>
                <a:custGeom>
                  <a:avLst/>
                  <a:gdLst>
                    <a:gd name="T0" fmla="*/ 86 w 86"/>
                    <a:gd name="T1" fmla="*/ 34 h 86"/>
                    <a:gd name="T2" fmla="*/ 86 w 86"/>
                    <a:gd name="T3" fmla="*/ 75 h 86"/>
                    <a:gd name="T4" fmla="*/ 75 w 86"/>
                    <a:gd name="T5" fmla="*/ 86 h 86"/>
                    <a:gd name="T6" fmla="*/ 11 w 86"/>
                    <a:gd name="T7" fmla="*/ 86 h 86"/>
                    <a:gd name="T8" fmla="*/ 0 w 86"/>
                    <a:gd name="T9" fmla="*/ 75 h 86"/>
                    <a:gd name="T10" fmla="*/ 0 w 86"/>
                    <a:gd name="T11" fmla="*/ 11 h 86"/>
                    <a:gd name="T12" fmla="*/ 11 w 86"/>
                    <a:gd name="T13" fmla="*/ 0 h 86"/>
                    <a:gd name="T14" fmla="*/ 75 w 86"/>
                    <a:gd name="T1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6" h="86">
                      <a:moveTo>
                        <a:pt x="86" y="34"/>
                      </a:moveTo>
                      <a:cubicBezTo>
                        <a:pt x="86" y="75"/>
                        <a:pt x="86" y="75"/>
                        <a:pt x="86" y="75"/>
                      </a:cubicBezTo>
                      <a:cubicBezTo>
                        <a:pt x="86" y="81"/>
                        <a:pt x="81" y="86"/>
                        <a:pt x="75" y="86"/>
                      </a:cubicBezTo>
                      <a:cubicBezTo>
                        <a:pt x="11" y="86"/>
                        <a:pt x="11" y="86"/>
                        <a:pt x="11" y="86"/>
                      </a:cubicBezTo>
                      <a:cubicBezTo>
                        <a:pt x="5" y="86"/>
                        <a:pt x="0" y="81"/>
                        <a:pt x="0" y="75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75" y="0"/>
                        <a:pt x="75" y="0"/>
                        <a:pt x="75" y="0"/>
                      </a:cubicBezTo>
                    </a:path>
                  </a:pathLst>
                </a:custGeom>
                <a:solidFill>
                  <a:schemeClr val="bg1"/>
                </a:solidFill>
                <a:ln w="19050" cap="rnd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083" tIns="45541" rIns="91083" bIns="4554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 sz="1590"/>
                </a:p>
              </p:txBody>
            </p:sp>
            <p:sp>
              <p:nvSpPr>
                <p:cNvPr id="47" name="Freeform 15">
                  <a:extLst>
                    <a:ext uri="{FF2B5EF4-FFF2-40B4-BE49-F238E27FC236}">
                      <a16:creationId xmlns:a16="http://schemas.microsoft.com/office/drawing/2014/main" id="{9E16A0E7-1A6F-4A13-BD3B-EAA8D02AEC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833" y="4367367"/>
                  <a:ext cx="171095" cy="123497"/>
                </a:xfrm>
                <a:custGeom>
                  <a:avLst/>
                  <a:gdLst>
                    <a:gd name="T0" fmla="*/ 171 w 171"/>
                    <a:gd name="T1" fmla="*/ 0 h 118"/>
                    <a:gd name="T2" fmla="*/ 53 w 171"/>
                    <a:gd name="T3" fmla="*/ 118 h 118"/>
                    <a:gd name="T4" fmla="*/ 0 w 171"/>
                    <a:gd name="T5" fmla="*/ 67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1" h="118">
                      <a:moveTo>
                        <a:pt x="171" y="0"/>
                      </a:moveTo>
                      <a:lnTo>
                        <a:pt x="53" y="118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FFFFFF"/>
                </a:solidFill>
                <a:ln w="22225" cap="rnd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083" tIns="45541" rIns="91083" bIns="4554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fr-FR" sz="1590"/>
                </a:p>
              </p:txBody>
            </p:sp>
          </p:grpSp>
          <p:sp>
            <p:nvSpPr>
              <p:cNvPr id="45" name="Shape 190">
                <a:extLst>
                  <a:ext uri="{FF2B5EF4-FFF2-40B4-BE49-F238E27FC236}">
                    <a16:creationId xmlns:a16="http://schemas.microsoft.com/office/drawing/2014/main" id="{A78ADB39-B2C6-4594-88ED-D651796434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6746" y="4346546"/>
                <a:ext cx="1728000" cy="405542"/>
              </a:xfrm>
              <a:prstGeom prst="rect">
                <a:avLst/>
              </a:prstGeom>
            </p:spPr>
            <p:txBody>
              <a:bodyPr vert="horz" wrap="square" lIns="0" tIns="0" rIns="0" bIns="0" rtlCol="0" anchor="b" anchorCtr="0">
                <a:spAutoFit/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295"/>
                  </a:lnSpc>
                  <a:spcAft>
                    <a:spcPts val="398"/>
                  </a:spcAft>
                </a:pPr>
                <a:r>
                  <a:rPr lang="fr-FR" sz="1238" dirty="0">
                    <a:sym typeface="Cabin"/>
                  </a:rPr>
                  <a:t>Constructeur de renom</a:t>
                </a:r>
              </a:p>
              <a:p>
                <a:pPr>
                  <a:lnSpc>
                    <a:spcPts val="1295"/>
                  </a:lnSpc>
                  <a:spcAft>
                    <a:spcPts val="398"/>
                  </a:spcAft>
                </a:pPr>
                <a:r>
                  <a:rPr lang="fr-FR" sz="1238" dirty="0">
                    <a:sym typeface="Cabin"/>
                  </a:rPr>
                  <a:t>Libre choix du client</a:t>
                </a:r>
                <a:endParaRPr lang="en" sz="1238" dirty="0">
                  <a:sym typeface="Cabin"/>
                </a:endParaRPr>
              </a:p>
            </p:txBody>
          </p:sp>
        </p:grp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E7EEC7B1-4710-4B88-BE63-B47A4E2A3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1415" t="-16210" r="1415" b="16210"/>
            <a:stretch/>
          </p:blipFill>
          <p:spPr>
            <a:xfrm>
              <a:off x="1076724" y="5109883"/>
              <a:ext cx="477693" cy="506179"/>
            </a:xfrm>
            <a:prstGeom prst="rect">
              <a:avLst/>
            </a:prstGeom>
          </p:spPr>
        </p:pic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EAC12B87-9291-4A66-A0C9-6AA25C6BA427}"/>
              </a:ext>
            </a:extLst>
          </p:cNvPr>
          <p:cNvSpPr/>
          <p:nvPr/>
        </p:nvSpPr>
        <p:spPr>
          <a:xfrm>
            <a:off x="3439324" y="3973979"/>
            <a:ext cx="7527627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Des modalités de financement adaptées à la typologie de véhicule: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EB29FCA-CCB5-4DEE-BDF4-D781C6789501}"/>
              </a:ext>
            </a:extLst>
          </p:cNvPr>
          <p:cNvSpPr/>
          <p:nvPr/>
        </p:nvSpPr>
        <p:spPr>
          <a:xfrm>
            <a:off x="7410988" y="4490856"/>
            <a:ext cx="2065500" cy="1336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Autobus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Durée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de 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3 à 7 ans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Délégation Réseau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: clients Pro avec note NIO ≤ 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290D62-99A6-49A6-807F-B5A1B2C317E5}"/>
              </a:ext>
            </a:extLst>
          </p:cNvPr>
          <p:cNvSpPr/>
          <p:nvPr/>
        </p:nvSpPr>
        <p:spPr>
          <a:xfrm>
            <a:off x="3100103" y="4490856"/>
            <a:ext cx="2065500" cy="1336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Voitures particulières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Durée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de 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3 à 5 ans</a:t>
            </a:r>
            <a:endParaRPr lang="fr-FR" sz="1295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Délégation Réseau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: clients Pro avec note NIO ≤ 7</a:t>
            </a: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 defTabSz="1214385">
              <a:spcAft>
                <a:spcPts val="266"/>
              </a:spcAft>
            </a:pP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FD25CAD-6015-4D37-A972-39EBBE6A3C91}"/>
              </a:ext>
            </a:extLst>
          </p:cNvPr>
          <p:cNvSpPr/>
          <p:nvPr/>
        </p:nvSpPr>
        <p:spPr>
          <a:xfrm>
            <a:off x="5255545" y="4490856"/>
            <a:ext cx="2065500" cy="1336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latin typeface="Arial Narrow" panose="020B0606020202030204" pitchFamily="34" charset="0"/>
              </a:rPr>
              <a:t>Utilitaires légers / camionnettes </a:t>
            </a:r>
          </a:p>
          <a:p>
            <a:pPr algn="ctr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Durée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de 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3 à 7 ans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Délégation Réseau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:  clients Pro avec note NIO ≤ 7</a:t>
            </a:r>
          </a:p>
          <a:p>
            <a:pPr algn="ctr" defTabSz="1214385">
              <a:spcAft>
                <a:spcPts val="266"/>
              </a:spcAft>
            </a:pP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C2BCD8B-5C50-4BEC-8545-7BE01EAC686B}"/>
              </a:ext>
            </a:extLst>
          </p:cNvPr>
          <p:cNvSpPr/>
          <p:nvPr/>
        </p:nvSpPr>
        <p:spPr>
          <a:xfrm>
            <a:off x="3120702" y="5866672"/>
            <a:ext cx="8511229" cy="270874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83" tIns="45541" rIns="91083" bIns="45541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95" b="1" dirty="0">
                <a:solidFill>
                  <a:srgbClr val="FFFFFF"/>
                </a:solidFill>
                <a:latin typeface="Arial Narrow" panose="020B0606020202030204" pitchFamily="34" charset="0"/>
              </a:rPr>
              <a:t>+ La possibilité d’intégrer un premier loyer majoré correspondant au maximum à 30% de la valeur de l’actif financé</a:t>
            </a:r>
            <a:endParaRPr kumimoji="0" lang="fr-FR" sz="11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sym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1D43BAD-3C3D-4C28-ADEA-0F2D6B5C2924}"/>
              </a:ext>
            </a:extLst>
          </p:cNvPr>
          <p:cNvSpPr/>
          <p:nvPr/>
        </p:nvSpPr>
        <p:spPr>
          <a:xfrm>
            <a:off x="973818" y="6175136"/>
            <a:ext cx="10800434" cy="383301"/>
          </a:xfrm>
          <a:prstGeom prst="rect">
            <a:avLst/>
          </a:prstGeom>
          <a:noFill/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25" i="1" dirty="0">
                <a:solidFill>
                  <a:schemeClr val="tx1"/>
                </a:solidFill>
                <a:latin typeface="Arial Narrow" panose="020B0606020202030204" pitchFamily="34" charset="0"/>
                <a:sym typeface="Arial"/>
              </a:rPr>
              <a:t>(1) suramortissement de 20 à 60% pour les véhicules </a:t>
            </a:r>
            <a:r>
              <a:rPr lang="fr-FR" sz="1125" i="1" dirty="0">
                <a:latin typeface="Arial Narrow" panose="020B0606020202030204" pitchFamily="34" charset="0"/>
                <a:sym typeface="Arial"/>
              </a:rPr>
              <a:t>utilitaires (</a:t>
            </a:r>
            <a:r>
              <a:rPr lang="fr-FR" sz="1125" i="1" dirty="0">
                <a:latin typeface="Arial Narrow" panose="020B0606020202030204" pitchFamily="34" charset="0"/>
              </a:rPr>
              <a:t>camions, bus, autocars, camionnettes)</a:t>
            </a:r>
            <a:r>
              <a:rPr lang="fr-FR" sz="1125" i="1" dirty="0">
                <a:latin typeface="Arial Narrow" panose="020B0606020202030204" pitchFamily="34" charset="0"/>
                <a:sym typeface="Arial"/>
              </a:rPr>
              <a:t> propres permis </a:t>
            </a:r>
            <a:r>
              <a:rPr lang="fr-FR" sz="1125" i="1" dirty="0">
                <a:solidFill>
                  <a:schemeClr val="tx1"/>
                </a:solidFill>
                <a:latin typeface="Arial Narrow" panose="020B0606020202030204" pitchFamily="34" charset="0"/>
                <a:sym typeface="Arial"/>
              </a:rPr>
              <a:t>jusqu’au 31 décembre 2021) – source </a:t>
            </a:r>
            <a:r>
              <a:rPr lang="fr-FR" sz="1125" i="1" dirty="0">
                <a:solidFill>
                  <a:schemeClr val="tx1"/>
                </a:solidFill>
                <a:latin typeface="Arial Narrow" panose="020B0606020202030204" pitchFamily="34" charset="0"/>
                <a:sym typeface="Arial"/>
                <a:hlinkClick r:id="rId6"/>
              </a:rPr>
              <a:t>BOI-BIC-BASE-100-20</a:t>
            </a:r>
            <a:endParaRPr lang="fr-FR" sz="1125" i="1" dirty="0">
              <a:solidFill>
                <a:schemeClr val="tx1"/>
              </a:solidFill>
              <a:latin typeface="Arial Narrow" panose="020B0606020202030204" pitchFamily="34" charset="0"/>
              <a:sym typeface="Aria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ABF0F75-17F6-422E-A8ED-030BD55786D0}"/>
              </a:ext>
            </a:extLst>
          </p:cNvPr>
          <p:cNvSpPr/>
          <p:nvPr/>
        </p:nvSpPr>
        <p:spPr>
          <a:xfrm>
            <a:off x="9566430" y="4490856"/>
            <a:ext cx="2065500" cy="1336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Camions et porteurs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Durée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de </a:t>
            </a: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3 à 7 ans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 defTabSz="1214385">
              <a:spcAft>
                <a:spcPts val="266"/>
              </a:spcAft>
            </a:pPr>
            <a:r>
              <a:rPr lang="fr-FR" sz="1295" b="1" dirty="0">
                <a:solidFill>
                  <a:schemeClr val="accent2"/>
                </a:solidFill>
                <a:latin typeface="Arial Narrow" panose="020B0606020202030204" pitchFamily="34" charset="0"/>
              </a:rPr>
              <a:t>Délégation Réseau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:  clients Pro avec note NIO ≤ 7 (avec garantie complémentaire pour les NIO 7)</a:t>
            </a: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 defTabSz="1214385">
              <a:spcAft>
                <a:spcPts val="266"/>
              </a:spcAft>
            </a:pPr>
            <a:endParaRPr lang="fr-FR" sz="1295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 defTabSz="1214385">
              <a:spcAft>
                <a:spcPts val="266"/>
              </a:spcAft>
            </a:pP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42DAABB-7068-4CF1-B973-4FE462ABBAE5}"/>
              </a:ext>
            </a:extLst>
          </p:cNvPr>
          <p:cNvSpPr/>
          <p:nvPr/>
        </p:nvSpPr>
        <p:spPr>
          <a:xfrm>
            <a:off x="5472243" y="1231983"/>
            <a:ext cx="6159688" cy="2713500"/>
          </a:xfrm>
          <a:custGeom>
            <a:avLst/>
            <a:gdLst>
              <a:gd name="connsiteX0" fmla="*/ 0 w 6159688"/>
              <a:gd name="connsiteY0" fmla="*/ 0 h 2713500"/>
              <a:gd name="connsiteX1" fmla="*/ 498375 w 6159688"/>
              <a:gd name="connsiteY1" fmla="*/ 0 h 2713500"/>
              <a:gd name="connsiteX2" fmla="*/ 873556 w 6159688"/>
              <a:gd name="connsiteY2" fmla="*/ 0 h 2713500"/>
              <a:gd name="connsiteX3" fmla="*/ 1556721 w 6159688"/>
              <a:gd name="connsiteY3" fmla="*/ 0 h 2713500"/>
              <a:gd name="connsiteX4" fmla="*/ 2055096 w 6159688"/>
              <a:gd name="connsiteY4" fmla="*/ 0 h 2713500"/>
              <a:gd name="connsiteX5" fmla="*/ 2553471 w 6159688"/>
              <a:gd name="connsiteY5" fmla="*/ 0 h 2713500"/>
              <a:gd name="connsiteX6" fmla="*/ 3236636 w 6159688"/>
              <a:gd name="connsiteY6" fmla="*/ 0 h 2713500"/>
              <a:gd name="connsiteX7" fmla="*/ 3673414 w 6159688"/>
              <a:gd name="connsiteY7" fmla="*/ 0 h 2713500"/>
              <a:gd name="connsiteX8" fmla="*/ 4356579 w 6159688"/>
              <a:gd name="connsiteY8" fmla="*/ 0 h 2713500"/>
              <a:gd name="connsiteX9" fmla="*/ 5039745 w 6159688"/>
              <a:gd name="connsiteY9" fmla="*/ 0 h 2713500"/>
              <a:gd name="connsiteX10" fmla="*/ 5599716 w 6159688"/>
              <a:gd name="connsiteY10" fmla="*/ 0 h 2713500"/>
              <a:gd name="connsiteX11" fmla="*/ 6159688 w 6159688"/>
              <a:gd name="connsiteY11" fmla="*/ 0 h 2713500"/>
              <a:gd name="connsiteX12" fmla="*/ 6159688 w 6159688"/>
              <a:gd name="connsiteY12" fmla="*/ 515565 h 2713500"/>
              <a:gd name="connsiteX13" fmla="*/ 6159688 w 6159688"/>
              <a:gd name="connsiteY13" fmla="*/ 976860 h 2713500"/>
              <a:gd name="connsiteX14" fmla="*/ 6159688 w 6159688"/>
              <a:gd name="connsiteY14" fmla="*/ 1519560 h 2713500"/>
              <a:gd name="connsiteX15" fmla="*/ 6159688 w 6159688"/>
              <a:gd name="connsiteY15" fmla="*/ 2062260 h 2713500"/>
              <a:gd name="connsiteX16" fmla="*/ 6159688 w 6159688"/>
              <a:gd name="connsiteY16" fmla="*/ 2713500 h 2713500"/>
              <a:gd name="connsiteX17" fmla="*/ 5538119 w 6159688"/>
              <a:gd name="connsiteY17" fmla="*/ 2713500 h 2713500"/>
              <a:gd name="connsiteX18" fmla="*/ 4978148 w 6159688"/>
              <a:gd name="connsiteY18" fmla="*/ 2713500 h 2713500"/>
              <a:gd name="connsiteX19" fmla="*/ 4602967 w 6159688"/>
              <a:gd name="connsiteY19" fmla="*/ 2713500 h 2713500"/>
              <a:gd name="connsiteX20" fmla="*/ 4166189 w 6159688"/>
              <a:gd name="connsiteY20" fmla="*/ 2713500 h 2713500"/>
              <a:gd name="connsiteX21" fmla="*/ 3483024 w 6159688"/>
              <a:gd name="connsiteY21" fmla="*/ 2713500 h 2713500"/>
              <a:gd name="connsiteX22" fmla="*/ 2923052 w 6159688"/>
              <a:gd name="connsiteY22" fmla="*/ 2713500 h 2713500"/>
              <a:gd name="connsiteX23" fmla="*/ 2486274 w 6159688"/>
              <a:gd name="connsiteY23" fmla="*/ 2713500 h 2713500"/>
              <a:gd name="connsiteX24" fmla="*/ 1926302 w 6159688"/>
              <a:gd name="connsiteY24" fmla="*/ 2713500 h 2713500"/>
              <a:gd name="connsiteX25" fmla="*/ 1551121 w 6159688"/>
              <a:gd name="connsiteY25" fmla="*/ 2713500 h 2713500"/>
              <a:gd name="connsiteX26" fmla="*/ 1175940 w 6159688"/>
              <a:gd name="connsiteY26" fmla="*/ 2713500 h 2713500"/>
              <a:gd name="connsiteX27" fmla="*/ 615969 w 6159688"/>
              <a:gd name="connsiteY27" fmla="*/ 2713500 h 2713500"/>
              <a:gd name="connsiteX28" fmla="*/ 0 w 6159688"/>
              <a:gd name="connsiteY28" fmla="*/ 2713500 h 2713500"/>
              <a:gd name="connsiteX29" fmla="*/ 0 w 6159688"/>
              <a:gd name="connsiteY29" fmla="*/ 2143665 h 2713500"/>
              <a:gd name="connsiteX30" fmla="*/ 0 w 6159688"/>
              <a:gd name="connsiteY30" fmla="*/ 1628100 h 2713500"/>
              <a:gd name="connsiteX31" fmla="*/ 0 w 6159688"/>
              <a:gd name="connsiteY31" fmla="*/ 1166805 h 2713500"/>
              <a:gd name="connsiteX32" fmla="*/ 0 w 6159688"/>
              <a:gd name="connsiteY32" fmla="*/ 596970 h 2713500"/>
              <a:gd name="connsiteX33" fmla="*/ 0 w 6159688"/>
              <a:gd name="connsiteY33" fmla="*/ 0 h 271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159688" h="2713500" extrusionOk="0">
                <a:moveTo>
                  <a:pt x="0" y="0"/>
                </a:moveTo>
                <a:cubicBezTo>
                  <a:pt x="158163" y="-48658"/>
                  <a:pt x="261076" y="48947"/>
                  <a:pt x="498375" y="0"/>
                </a:cubicBezTo>
                <a:cubicBezTo>
                  <a:pt x="735675" y="-48947"/>
                  <a:pt x="701887" y="3066"/>
                  <a:pt x="873556" y="0"/>
                </a:cubicBezTo>
                <a:cubicBezTo>
                  <a:pt x="1045225" y="-3066"/>
                  <a:pt x="1360205" y="12943"/>
                  <a:pt x="1556721" y="0"/>
                </a:cubicBezTo>
                <a:cubicBezTo>
                  <a:pt x="1753238" y="-12943"/>
                  <a:pt x="1860283" y="44523"/>
                  <a:pt x="2055096" y="0"/>
                </a:cubicBezTo>
                <a:cubicBezTo>
                  <a:pt x="2249910" y="-44523"/>
                  <a:pt x="2355085" y="18223"/>
                  <a:pt x="2553471" y="0"/>
                </a:cubicBezTo>
                <a:cubicBezTo>
                  <a:pt x="2751857" y="-18223"/>
                  <a:pt x="2964765" y="56533"/>
                  <a:pt x="3236636" y="0"/>
                </a:cubicBezTo>
                <a:cubicBezTo>
                  <a:pt x="3508508" y="-56533"/>
                  <a:pt x="3512183" y="1622"/>
                  <a:pt x="3673414" y="0"/>
                </a:cubicBezTo>
                <a:cubicBezTo>
                  <a:pt x="3834645" y="-1622"/>
                  <a:pt x="4130101" y="59402"/>
                  <a:pt x="4356579" y="0"/>
                </a:cubicBezTo>
                <a:cubicBezTo>
                  <a:pt x="4583057" y="-59402"/>
                  <a:pt x="4869473" y="75856"/>
                  <a:pt x="5039745" y="0"/>
                </a:cubicBezTo>
                <a:cubicBezTo>
                  <a:pt x="5210017" y="-75856"/>
                  <a:pt x="5374922" y="37203"/>
                  <a:pt x="5599716" y="0"/>
                </a:cubicBezTo>
                <a:cubicBezTo>
                  <a:pt x="5824510" y="-37203"/>
                  <a:pt x="5976636" y="23997"/>
                  <a:pt x="6159688" y="0"/>
                </a:cubicBezTo>
                <a:cubicBezTo>
                  <a:pt x="6218128" y="134387"/>
                  <a:pt x="6113266" y="367998"/>
                  <a:pt x="6159688" y="515565"/>
                </a:cubicBezTo>
                <a:cubicBezTo>
                  <a:pt x="6206110" y="663132"/>
                  <a:pt x="6132348" y="871744"/>
                  <a:pt x="6159688" y="976860"/>
                </a:cubicBezTo>
                <a:cubicBezTo>
                  <a:pt x="6187028" y="1081977"/>
                  <a:pt x="6156377" y="1381261"/>
                  <a:pt x="6159688" y="1519560"/>
                </a:cubicBezTo>
                <a:cubicBezTo>
                  <a:pt x="6162999" y="1657859"/>
                  <a:pt x="6121977" y="1805060"/>
                  <a:pt x="6159688" y="2062260"/>
                </a:cubicBezTo>
                <a:cubicBezTo>
                  <a:pt x="6197399" y="2319460"/>
                  <a:pt x="6152881" y="2478293"/>
                  <a:pt x="6159688" y="2713500"/>
                </a:cubicBezTo>
                <a:cubicBezTo>
                  <a:pt x="6001441" y="2767000"/>
                  <a:pt x="5837181" y="2672280"/>
                  <a:pt x="5538119" y="2713500"/>
                </a:cubicBezTo>
                <a:cubicBezTo>
                  <a:pt x="5239057" y="2754720"/>
                  <a:pt x="5119242" y="2672594"/>
                  <a:pt x="4978148" y="2713500"/>
                </a:cubicBezTo>
                <a:cubicBezTo>
                  <a:pt x="4837054" y="2754406"/>
                  <a:pt x="4702418" y="2680240"/>
                  <a:pt x="4602967" y="2713500"/>
                </a:cubicBezTo>
                <a:cubicBezTo>
                  <a:pt x="4503516" y="2746760"/>
                  <a:pt x="4301764" y="2710297"/>
                  <a:pt x="4166189" y="2713500"/>
                </a:cubicBezTo>
                <a:cubicBezTo>
                  <a:pt x="4030614" y="2716703"/>
                  <a:pt x="3816384" y="2641859"/>
                  <a:pt x="3483024" y="2713500"/>
                </a:cubicBezTo>
                <a:cubicBezTo>
                  <a:pt x="3149664" y="2785141"/>
                  <a:pt x="3149791" y="2671305"/>
                  <a:pt x="2923052" y="2713500"/>
                </a:cubicBezTo>
                <a:cubicBezTo>
                  <a:pt x="2696313" y="2755695"/>
                  <a:pt x="2638867" y="2692112"/>
                  <a:pt x="2486274" y="2713500"/>
                </a:cubicBezTo>
                <a:cubicBezTo>
                  <a:pt x="2333681" y="2734888"/>
                  <a:pt x="2084950" y="2695876"/>
                  <a:pt x="1926302" y="2713500"/>
                </a:cubicBezTo>
                <a:cubicBezTo>
                  <a:pt x="1767654" y="2731124"/>
                  <a:pt x="1679582" y="2671661"/>
                  <a:pt x="1551121" y="2713500"/>
                </a:cubicBezTo>
                <a:cubicBezTo>
                  <a:pt x="1422660" y="2755339"/>
                  <a:pt x="1279219" y="2674344"/>
                  <a:pt x="1175940" y="2713500"/>
                </a:cubicBezTo>
                <a:cubicBezTo>
                  <a:pt x="1072661" y="2752656"/>
                  <a:pt x="865019" y="2653482"/>
                  <a:pt x="615969" y="2713500"/>
                </a:cubicBezTo>
                <a:cubicBezTo>
                  <a:pt x="366919" y="2773518"/>
                  <a:pt x="225222" y="2647032"/>
                  <a:pt x="0" y="2713500"/>
                </a:cubicBezTo>
                <a:cubicBezTo>
                  <a:pt x="-34189" y="2502369"/>
                  <a:pt x="56911" y="2293840"/>
                  <a:pt x="0" y="2143665"/>
                </a:cubicBezTo>
                <a:cubicBezTo>
                  <a:pt x="-56911" y="1993490"/>
                  <a:pt x="32334" y="1786130"/>
                  <a:pt x="0" y="1628100"/>
                </a:cubicBezTo>
                <a:cubicBezTo>
                  <a:pt x="-32334" y="1470070"/>
                  <a:pt x="24356" y="1370586"/>
                  <a:pt x="0" y="1166805"/>
                </a:cubicBezTo>
                <a:cubicBezTo>
                  <a:pt x="-24356" y="963025"/>
                  <a:pt x="7721" y="748637"/>
                  <a:pt x="0" y="596970"/>
                </a:cubicBezTo>
                <a:cubicBezTo>
                  <a:pt x="-7721" y="445303"/>
                  <a:pt x="60516" y="172062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LES            du crédit bail mobilier       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L’avantage du sur-mesure : </a:t>
            </a:r>
            <a:r>
              <a:rPr lang="fr-FR" sz="1395" dirty="0">
                <a:latin typeface="Arial Narrow" panose="020B0606020202030204" pitchFamily="34" charset="0"/>
              </a:rPr>
              <a:t>des loyers modulables et un prix de cession fixé à l’avance, une trésorerie et des équilibres bilantiels optimisés, la possibilité d’un amortissement accéléré et d’une levée d’option anticipée.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Une liberté totale quant au choix du véhicule: </a:t>
            </a:r>
            <a:r>
              <a:rPr lang="fr-FR" sz="1395" dirty="0">
                <a:latin typeface="Arial Narrow" panose="020B0606020202030204" pitchFamily="34" charset="0"/>
              </a:rPr>
              <a:t>Le client choisit son véhicule et ses options, auprès d’un concessionnaire de son choix.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latin typeface="Arial Narrow" panose="020B0606020202030204" pitchFamily="34" charset="0"/>
              </a:rPr>
              <a:t>Notre longue expérience </a:t>
            </a:r>
            <a:r>
              <a:rPr lang="fr-FR" sz="1395" dirty="0">
                <a:latin typeface="Arial Narrow" panose="020B0606020202030204" pitchFamily="34" charset="0"/>
              </a:rPr>
              <a:t>dans le financement de véhicules de tourisme et industriels. </a:t>
            </a:r>
            <a:r>
              <a:rPr lang="fr-FR" sz="1395" b="1" dirty="0">
                <a:latin typeface="Arial Narrow" panose="020B0606020202030204" pitchFamily="34" charset="0"/>
              </a:rPr>
              <a:t>Financement de leurs 1ers  équivalents green</a:t>
            </a:r>
            <a:endParaRPr lang="fr-FR" sz="1395" dirty="0">
              <a:latin typeface="Arial Narrow" panose="020B0606020202030204" pitchFamily="34" charset="0"/>
            </a:endParaRP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Possibilité de financer le montant total du véhicule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et choix pour le client d’affecter le bonus écologique éventuel à un loyer majoré ou de le garder en trésorerie</a:t>
            </a:r>
          </a:p>
          <a:p>
            <a:pPr marL="170777" indent="-170777" algn="just">
              <a:spcAft>
                <a:spcPts val="199"/>
              </a:spcAft>
              <a:buFont typeface="Arial" panose="020B0604020202020204" pitchFamily="34" charset="0"/>
              <a:buChar char="•"/>
            </a:pP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Fiscalité adaptée, possibilité de suramortissement (1)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96D6623-D6CA-4F55-AE82-839D1BD7A2D6}"/>
              </a:ext>
            </a:extLst>
          </p:cNvPr>
          <p:cNvSpPr/>
          <p:nvPr/>
        </p:nvSpPr>
        <p:spPr>
          <a:xfrm>
            <a:off x="499727" y="1201723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</p:spTree>
    <p:extLst>
      <p:ext uri="{BB962C8B-B14F-4D97-AF65-F5344CB8AC3E}">
        <p14:creationId xmlns:p14="http://schemas.microsoft.com/office/powerpoint/2010/main" val="262026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2"/>
                </a:solidFill>
              </a:rPr>
              <a:t>BORNES DE RECHARGE ELECTRIQUES et gaz naturel Véhicule (GNV) – </a:t>
            </a:r>
            <a:r>
              <a:rPr lang="fr-FR" dirty="0">
                <a:solidFill>
                  <a:schemeClr val="tx1"/>
                </a:solidFill>
              </a:rPr>
              <a:t>Crédit-bail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5186DA-9FA2-432B-8D0D-110E5E68CE72}"/>
              </a:ext>
            </a:extLst>
          </p:cNvPr>
          <p:cNvSpPr/>
          <p:nvPr/>
        </p:nvSpPr>
        <p:spPr>
          <a:xfrm>
            <a:off x="3710643" y="1205673"/>
            <a:ext cx="3543091" cy="2389300"/>
          </a:xfrm>
          <a:prstGeom prst="rect">
            <a:avLst/>
          </a:prstGeom>
          <a:solidFill>
            <a:schemeClr val="accent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Proposition :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Accompagner la transition énergétique de nos clients et leur conversion vers les véhicules électriques en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finançant également les infrastructures de recharge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Proposer une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offre complète de financement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en CBM, en intégrant le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matériel de recharge, son installation, mais aussi les frais de génie de civil et d’alimentation électrique.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2A7193-279F-40F2-832E-450456A0E72A}"/>
              </a:ext>
            </a:extLst>
          </p:cNvPr>
          <p:cNvSpPr/>
          <p:nvPr/>
        </p:nvSpPr>
        <p:spPr>
          <a:xfrm>
            <a:off x="7485382" y="1240207"/>
            <a:ext cx="3752889" cy="2354766"/>
          </a:xfrm>
          <a:custGeom>
            <a:avLst/>
            <a:gdLst>
              <a:gd name="connsiteX0" fmla="*/ 0 w 3752889"/>
              <a:gd name="connsiteY0" fmla="*/ 0 h 2354766"/>
              <a:gd name="connsiteX1" fmla="*/ 498598 w 3752889"/>
              <a:gd name="connsiteY1" fmla="*/ 0 h 2354766"/>
              <a:gd name="connsiteX2" fmla="*/ 922138 w 3752889"/>
              <a:gd name="connsiteY2" fmla="*/ 0 h 2354766"/>
              <a:gd name="connsiteX3" fmla="*/ 1533323 w 3752889"/>
              <a:gd name="connsiteY3" fmla="*/ 0 h 2354766"/>
              <a:gd name="connsiteX4" fmla="*/ 2031921 w 3752889"/>
              <a:gd name="connsiteY4" fmla="*/ 0 h 2354766"/>
              <a:gd name="connsiteX5" fmla="*/ 2530519 w 3752889"/>
              <a:gd name="connsiteY5" fmla="*/ 0 h 2354766"/>
              <a:gd name="connsiteX6" fmla="*/ 3141704 w 3752889"/>
              <a:gd name="connsiteY6" fmla="*/ 0 h 2354766"/>
              <a:gd name="connsiteX7" fmla="*/ 3752889 w 3752889"/>
              <a:gd name="connsiteY7" fmla="*/ 0 h 2354766"/>
              <a:gd name="connsiteX8" fmla="*/ 3752889 w 3752889"/>
              <a:gd name="connsiteY8" fmla="*/ 635787 h 2354766"/>
              <a:gd name="connsiteX9" fmla="*/ 3752889 w 3752889"/>
              <a:gd name="connsiteY9" fmla="*/ 1177383 h 2354766"/>
              <a:gd name="connsiteX10" fmla="*/ 3752889 w 3752889"/>
              <a:gd name="connsiteY10" fmla="*/ 1718979 h 2354766"/>
              <a:gd name="connsiteX11" fmla="*/ 3752889 w 3752889"/>
              <a:gd name="connsiteY11" fmla="*/ 2354766 h 2354766"/>
              <a:gd name="connsiteX12" fmla="*/ 3179233 w 3752889"/>
              <a:gd name="connsiteY12" fmla="*/ 2354766 h 2354766"/>
              <a:gd name="connsiteX13" fmla="*/ 2568048 w 3752889"/>
              <a:gd name="connsiteY13" fmla="*/ 2354766 h 2354766"/>
              <a:gd name="connsiteX14" fmla="*/ 1956864 w 3752889"/>
              <a:gd name="connsiteY14" fmla="*/ 2354766 h 2354766"/>
              <a:gd name="connsiteX15" fmla="*/ 1495794 w 3752889"/>
              <a:gd name="connsiteY15" fmla="*/ 2354766 h 2354766"/>
              <a:gd name="connsiteX16" fmla="*/ 959667 w 3752889"/>
              <a:gd name="connsiteY16" fmla="*/ 2354766 h 2354766"/>
              <a:gd name="connsiteX17" fmla="*/ 0 w 3752889"/>
              <a:gd name="connsiteY17" fmla="*/ 2354766 h 2354766"/>
              <a:gd name="connsiteX18" fmla="*/ 0 w 3752889"/>
              <a:gd name="connsiteY18" fmla="*/ 1766075 h 2354766"/>
              <a:gd name="connsiteX19" fmla="*/ 0 w 3752889"/>
              <a:gd name="connsiteY19" fmla="*/ 1224478 h 2354766"/>
              <a:gd name="connsiteX20" fmla="*/ 0 w 3752889"/>
              <a:gd name="connsiteY20" fmla="*/ 682882 h 2354766"/>
              <a:gd name="connsiteX21" fmla="*/ 0 w 3752889"/>
              <a:gd name="connsiteY21" fmla="*/ 0 h 235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52889" h="2354766" extrusionOk="0">
                <a:moveTo>
                  <a:pt x="0" y="0"/>
                </a:moveTo>
                <a:cubicBezTo>
                  <a:pt x="198248" y="-52257"/>
                  <a:pt x="284963" y="52300"/>
                  <a:pt x="498598" y="0"/>
                </a:cubicBezTo>
                <a:cubicBezTo>
                  <a:pt x="712233" y="-52300"/>
                  <a:pt x="729878" y="4635"/>
                  <a:pt x="922138" y="0"/>
                </a:cubicBezTo>
                <a:cubicBezTo>
                  <a:pt x="1114398" y="-4635"/>
                  <a:pt x="1283069" y="23325"/>
                  <a:pt x="1533323" y="0"/>
                </a:cubicBezTo>
                <a:cubicBezTo>
                  <a:pt x="1783578" y="-23325"/>
                  <a:pt x="1792944" y="39760"/>
                  <a:pt x="2031921" y="0"/>
                </a:cubicBezTo>
                <a:cubicBezTo>
                  <a:pt x="2270898" y="-39760"/>
                  <a:pt x="2323769" y="29016"/>
                  <a:pt x="2530519" y="0"/>
                </a:cubicBezTo>
                <a:cubicBezTo>
                  <a:pt x="2737269" y="-29016"/>
                  <a:pt x="2991236" y="27936"/>
                  <a:pt x="3141704" y="0"/>
                </a:cubicBezTo>
                <a:cubicBezTo>
                  <a:pt x="3292173" y="-27936"/>
                  <a:pt x="3538872" y="59027"/>
                  <a:pt x="3752889" y="0"/>
                </a:cubicBezTo>
                <a:cubicBezTo>
                  <a:pt x="3782639" y="149420"/>
                  <a:pt x="3752373" y="461284"/>
                  <a:pt x="3752889" y="635787"/>
                </a:cubicBezTo>
                <a:cubicBezTo>
                  <a:pt x="3753405" y="810290"/>
                  <a:pt x="3742524" y="964364"/>
                  <a:pt x="3752889" y="1177383"/>
                </a:cubicBezTo>
                <a:cubicBezTo>
                  <a:pt x="3763254" y="1390402"/>
                  <a:pt x="3719973" y="1510936"/>
                  <a:pt x="3752889" y="1718979"/>
                </a:cubicBezTo>
                <a:cubicBezTo>
                  <a:pt x="3785805" y="1927022"/>
                  <a:pt x="3752504" y="2059341"/>
                  <a:pt x="3752889" y="2354766"/>
                </a:cubicBezTo>
                <a:cubicBezTo>
                  <a:pt x="3513648" y="2411739"/>
                  <a:pt x="3444770" y="2309318"/>
                  <a:pt x="3179233" y="2354766"/>
                </a:cubicBezTo>
                <a:cubicBezTo>
                  <a:pt x="2913696" y="2400214"/>
                  <a:pt x="2748509" y="2340971"/>
                  <a:pt x="2568048" y="2354766"/>
                </a:cubicBezTo>
                <a:cubicBezTo>
                  <a:pt x="2387588" y="2368561"/>
                  <a:pt x="2197702" y="2339787"/>
                  <a:pt x="1956864" y="2354766"/>
                </a:cubicBezTo>
                <a:cubicBezTo>
                  <a:pt x="1716026" y="2369745"/>
                  <a:pt x="1676618" y="2334213"/>
                  <a:pt x="1495794" y="2354766"/>
                </a:cubicBezTo>
                <a:cubicBezTo>
                  <a:pt x="1314970" y="2375319"/>
                  <a:pt x="1156239" y="2348398"/>
                  <a:pt x="959667" y="2354766"/>
                </a:cubicBezTo>
                <a:cubicBezTo>
                  <a:pt x="763095" y="2361134"/>
                  <a:pt x="228352" y="2307200"/>
                  <a:pt x="0" y="2354766"/>
                </a:cubicBezTo>
                <a:cubicBezTo>
                  <a:pt x="-116" y="2182116"/>
                  <a:pt x="42853" y="1947776"/>
                  <a:pt x="0" y="1766075"/>
                </a:cubicBezTo>
                <a:cubicBezTo>
                  <a:pt x="-42853" y="1584374"/>
                  <a:pt x="34389" y="1457796"/>
                  <a:pt x="0" y="1224478"/>
                </a:cubicBezTo>
                <a:cubicBezTo>
                  <a:pt x="-34389" y="991160"/>
                  <a:pt x="39884" y="792281"/>
                  <a:pt x="0" y="682882"/>
                </a:cubicBezTo>
                <a:cubicBezTo>
                  <a:pt x="-39884" y="573483"/>
                  <a:pt x="66528" y="202124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LES       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Une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offre tout compris qui permet de financer l’intégralité des coûts du projet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Comme si il auto-finançait sa borne,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le client perçoit le montant de la subvention ADVENIR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, si il y est éligible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Libre choix de l’installateur / constructeur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(à condition qu’il soit certifié IRVE)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F59747D-D27B-4C4A-B35C-6A76A79A8A19}"/>
              </a:ext>
            </a:extLst>
          </p:cNvPr>
          <p:cNvSpPr/>
          <p:nvPr/>
        </p:nvSpPr>
        <p:spPr>
          <a:xfrm>
            <a:off x="7958849" y="1361711"/>
            <a:ext cx="286875" cy="2868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2"/>
                </a:solidFill>
              </a:rPr>
              <a:t>+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A5D6152-B943-4D63-B205-C4908E642C45}"/>
              </a:ext>
            </a:extLst>
          </p:cNvPr>
          <p:cNvGrpSpPr/>
          <p:nvPr/>
        </p:nvGrpSpPr>
        <p:grpSpPr>
          <a:xfrm>
            <a:off x="989456" y="1835304"/>
            <a:ext cx="2481221" cy="544382"/>
            <a:chOff x="969430" y="1732181"/>
            <a:chExt cx="2490951" cy="546517"/>
          </a:xfrm>
        </p:grpSpPr>
        <p:sp>
          <p:nvSpPr>
            <p:cNvPr id="13" name="Shape 190">
              <a:extLst>
                <a:ext uri="{FF2B5EF4-FFF2-40B4-BE49-F238E27FC236}">
                  <a16:creationId xmlns:a16="http://schemas.microsoft.com/office/drawing/2014/main" id="{899F1901-1B9A-41F1-93F1-2646DFED9BCD}"/>
                </a:ext>
              </a:extLst>
            </p:cNvPr>
            <p:cNvSpPr txBox="1">
              <a:spLocks/>
            </p:cNvSpPr>
            <p:nvPr/>
          </p:nvSpPr>
          <p:spPr>
            <a:xfrm>
              <a:off x="1732381" y="1782635"/>
              <a:ext cx="1728000" cy="34760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95" cap="none" dirty="0">
                  <a:ea typeface="Cabin"/>
                  <a:cs typeface="Cabin"/>
                  <a:sym typeface="Cabin"/>
                </a:rPr>
                <a:t>Tout client Professionnel</a:t>
              </a:r>
              <a:endParaRPr lang="en" sz="1295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127179-8D2B-4914-95D6-269943DA63DB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58F37D60-9880-4A21-86C5-DE0C516BE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8E46AD06-C421-4A52-B65E-02D3189FD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B516D8A7-1E18-4055-BD5B-4D02A3716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1" name="Line 8">
                <a:extLst>
                  <a:ext uri="{FF2B5EF4-FFF2-40B4-BE49-F238E27FC236}">
                    <a16:creationId xmlns:a16="http://schemas.microsoft.com/office/drawing/2014/main" id="{E1C2E4B5-44B0-4E73-BB9D-A29BD37814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2" name="Line 9">
                <a:extLst>
                  <a:ext uri="{FF2B5EF4-FFF2-40B4-BE49-F238E27FC236}">
                    <a16:creationId xmlns:a16="http://schemas.microsoft.com/office/drawing/2014/main" id="{9014E769-473F-4437-8891-0E1B3AEEE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99549F72-9C8D-4C71-BF18-B7C371E5B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5295E153-941B-4106-B1E5-396995E95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D6D461D7-FCF4-4969-8374-4B92E7CC1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6" name="Freeform 13">
                <a:extLst>
                  <a:ext uri="{FF2B5EF4-FFF2-40B4-BE49-F238E27FC236}">
                    <a16:creationId xmlns:a16="http://schemas.microsoft.com/office/drawing/2014/main" id="{EA99AFA1-C35E-4B06-82FE-B5969F3FA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CDD7DF90-38B9-4EF5-B0B6-385721BAB74E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ED544F43-947E-4BF8-AFA2-E093B1B2D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994BCB64-2012-43E9-8163-3079C68C2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88BE58E-5641-45C7-944B-FDDDC44575DF}"/>
              </a:ext>
            </a:extLst>
          </p:cNvPr>
          <p:cNvSpPr/>
          <p:nvPr/>
        </p:nvSpPr>
        <p:spPr>
          <a:xfrm>
            <a:off x="849704" y="1241399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8A8759E-C131-420E-9C1F-77FCC1D2BFBC}"/>
              </a:ext>
            </a:extLst>
          </p:cNvPr>
          <p:cNvGrpSpPr/>
          <p:nvPr/>
        </p:nvGrpSpPr>
        <p:grpSpPr>
          <a:xfrm>
            <a:off x="989456" y="3363690"/>
            <a:ext cx="2461655" cy="664244"/>
            <a:chOff x="969430" y="4342904"/>
            <a:chExt cx="2471309" cy="666849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CE7E928-BC96-43B2-AA22-8A25D1338058}"/>
                </a:ext>
              </a:extLst>
            </p:cNvPr>
            <p:cNvGrpSpPr/>
            <p:nvPr/>
          </p:nvGrpSpPr>
          <p:grpSpPr>
            <a:xfrm>
              <a:off x="969430" y="4367367"/>
              <a:ext cx="201112" cy="186289"/>
              <a:chOff x="973816" y="4367367"/>
              <a:chExt cx="201112" cy="186289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548E734D-413A-495A-ADF2-568DE7278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816" y="4371552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5AE877AC-2784-4A26-B75A-B2B61D354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833" y="4367367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30" name="Shape 190">
              <a:extLst>
                <a:ext uri="{FF2B5EF4-FFF2-40B4-BE49-F238E27FC236}">
                  <a16:creationId xmlns:a16="http://schemas.microsoft.com/office/drawing/2014/main" id="{21BE3A1F-7ABD-4CD4-86F4-035ABA5A6F43}"/>
                </a:ext>
              </a:extLst>
            </p:cNvPr>
            <p:cNvSpPr txBox="1">
              <a:spLocks/>
            </p:cNvSpPr>
            <p:nvPr/>
          </p:nvSpPr>
          <p:spPr>
            <a:xfrm>
              <a:off x="1712739" y="4342904"/>
              <a:ext cx="1728000" cy="666849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398"/>
                </a:spcAft>
              </a:pPr>
              <a:r>
                <a:rPr lang="fr-FR" sz="1295" cap="none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Sur un terrain privé, </a:t>
              </a:r>
              <a:r>
                <a:rPr lang="fr-FR" sz="1295" b="0" cap="none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dont le client est obligatoirement propriétaire ou co-propriétaire</a:t>
              </a:r>
              <a:endParaRPr lang="en" sz="1295" b="0" cap="none">
                <a:solidFill>
                  <a:srgbClr val="000000"/>
                </a:solidFill>
                <a:ea typeface="Cabin"/>
                <a:cs typeface="Cabin"/>
                <a:sym typeface="Cabin"/>
              </a:endParaRPr>
            </a:p>
          </p:txBody>
        </p:sp>
        <p:pic>
          <p:nvPicPr>
            <p:cNvPr id="31" name="Graphique 30" descr="Contrat">
              <a:extLst>
                <a:ext uri="{FF2B5EF4-FFF2-40B4-BE49-F238E27FC236}">
                  <a16:creationId xmlns:a16="http://schemas.microsoft.com/office/drawing/2014/main" id="{E3727970-4625-41A3-A40D-8CC35BE0C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2538" y="4387543"/>
              <a:ext cx="540000" cy="540000"/>
            </a:xfrm>
            <a:prstGeom prst="rect">
              <a:avLst/>
            </a:prstGeom>
          </p:spPr>
        </p:pic>
      </p:grpSp>
      <p:pic>
        <p:nvPicPr>
          <p:cNvPr id="34" name="Graphique 33">
            <a:extLst>
              <a:ext uri="{FF2B5EF4-FFF2-40B4-BE49-F238E27FC236}">
                <a16:creationId xmlns:a16="http://schemas.microsoft.com/office/drawing/2014/main" id="{5E2739F8-4413-4573-ACCD-B1656B40F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4640" y="2695148"/>
            <a:ext cx="362630" cy="362630"/>
          </a:xfrm>
          <a:prstGeom prst="rect">
            <a:avLst/>
          </a:prstGeom>
        </p:spPr>
      </p:pic>
      <p:sp>
        <p:nvSpPr>
          <p:cNvPr id="35" name="Freeform 14">
            <a:extLst>
              <a:ext uri="{FF2B5EF4-FFF2-40B4-BE49-F238E27FC236}">
                <a16:creationId xmlns:a16="http://schemas.microsoft.com/office/drawing/2014/main" id="{A831B8AF-C276-4228-9597-38F49CBB81CA}"/>
              </a:ext>
            </a:extLst>
          </p:cNvPr>
          <p:cNvSpPr>
            <a:spLocks/>
          </p:cNvSpPr>
          <p:nvPr/>
        </p:nvSpPr>
        <p:spPr bwMode="auto">
          <a:xfrm>
            <a:off x="974657" y="2645336"/>
            <a:ext cx="178869" cy="190973"/>
          </a:xfrm>
          <a:custGeom>
            <a:avLst/>
            <a:gdLst>
              <a:gd name="T0" fmla="*/ 86 w 86"/>
              <a:gd name="T1" fmla="*/ 34 h 86"/>
              <a:gd name="T2" fmla="*/ 86 w 86"/>
              <a:gd name="T3" fmla="*/ 75 h 86"/>
              <a:gd name="T4" fmla="*/ 75 w 86"/>
              <a:gd name="T5" fmla="*/ 86 h 86"/>
              <a:gd name="T6" fmla="*/ 11 w 86"/>
              <a:gd name="T7" fmla="*/ 86 h 86"/>
              <a:gd name="T8" fmla="*/ 0 w 86"/>
              <a:gd name="T9" fmla="*/ 75 h 86"/>
              <a:gd name="T10" fmla="*/ 0 w 86"/>
              <a:gd name="T11" fmla="*/ 11 h 86"/>
              <a:gd name="T12" fmla="*/ 11 w 86"/>
              <a:gd name="T13" fmla="*/ 0 h 86"/>
              <a:gd name="T14" fmla="*/ 75 w 86"/>
              <a:gd name="T1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" h="86">
                <a:moveTo>
                  <a:pt x="86" y="34"/>
                </a:moveTo>
                <a:cubicBezTo>
                  <a:pt x="86" y="75"/>
                  <a:pt x="86" y="75"/>
                  <a:pt x="86" y="75"/>
                </a:cubicBezTo>
                <a:cubicBezTo>
                  <a:pt x="86" y="81"/>
                  <a:pt x="81" y="86"/>
                  <a:pt x="75" y="86"/>
                </a:cubicBezTo>
                <a:cubicBezTo>
                  <a:pt x="11" y="86"/>
                  <a:pt x="11" y="86"/>
                  <a:pt x="11" y="86"/>
                </a:cubicBezTo>
                <a:cubicBezTo>
                  <a:pt x="5" y="86"/>
                  <a:pt x="0" y="81"/>
                  <a:pt x="0" y="7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75" y="0"/>
                  <a:pt x="75" y="0"/>
                  <a:pt x="75" y="0"/>
                </a:cubicBez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083" tIns="45541" rIns="91083" bIns="45541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590"/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D367776E-06CE-4813-9DFE-450761EBB320}"/>
              </a:ext>
            </a:extLst>
          </p:cNvPr>
          <p:cNvSpPr>
            <a:spLocks/>
          </p:cNvSpPr>
          <p:nvPr/>
        </p:nvSpPr>
        <p:spPr bwMode="auto">
          <a:xfrm>
            <a:off x="1005495" y="2640947"/>
            <a:ext cx="175785" cy="129510"/>
          </a:xfrm>
          <a:custGeom>
            <a:avLst/>
            <a:gdLst>
              <a:gd name="T0" fmla="*/ 171 w 171"/>
              <a:gd name="T1" fmla="*/ 0 h 118"/>
              <a:gd name="T2" fmla="*/ 53 w 171"/>
              <a:gd name="T3" fmla="*/ 118 h 118"/>
              <a:gd name="T4" fmla="*/ 0 w 171"/>
              <a:gd name="T5" fmla="*/ 67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" h="118">
                <a:moveTo>
                  <a:pt x="171" y="0"/>
                </a:moveTo>
                <a:lnTo>
                  <a:pt x="53" y="118"/>
                </a:lnTo>
                <a:lnTo>
                  <a:pt x="0" y="67"/>
                </a:lnTo>
              </a:path>
            </a:pathLst>
          </a:custGeom>
          <a:solidFill>
            <a:srgbClr val="FFFFFF"/>
          </a:solidFill>
          <a:ln w="19050" cap="rnd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083" tIns="45541" rIns="91083" bIns="45541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590"/>
          </a:p>
        </p:txBody>
      </p:sp>
      <p:sp>
        <p:nvSpPr>
          <p:cNvPr id="37" name="Shape 190">
            <a:extLst>
              <a:ext uri="{FF2B5EF4-FFF2-40B4-BE49-F238E27FC236}">
                <a16:creationId xmlns:a16="http://schemas.microsoft.com/office/drawing/2014/main" id="{8EC6FD36-6D45-43BA-9021-673F92DD398F}"/>
              </a:ext>
            </a:extLst>
          </p:cNvPr>
          <p:cNvSpPr txBox="1">
            <a:spLocks/>
          </p:cNvSpPr>
          <p:nvPr/>
        </p:nvSpPr>
        <p:spPr>
          <a:xfrm>
            <a:off x="1749426" y="2658772"/>
            <a:ext cx="1721250" cy="34624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95"/>
              </a:lnSpc>
            </a:pPr>
            <a:r>
              <a:rPr lang="fr-FR" sz="1295" cap="none" dirty="0">
                <a:ea typeface="Cabin"/>
                <a:cs typeface="Cabin"/>
                <a:sym typeface="Cabin"/>
              </a:rPr>
              <a:t>Installation à domicile ou au bureau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5AD9F15-E4D5-440C-8BA7-9060ED04B115}"/>
              </a:ext>
            </a:extLst>
          </p:cNvPr>
          <p:cNvGrpSpPr/>
          <p:nvPr/>
        </p:nvGrpSpPr>
        <p:grpSpPr>
          <a:xfrm>
            <a:off x="940161" y="5342829"/>
            <a:ext cx="2475608" cy="549279"/>
            <a:chOff x="969430" y="4200655"/>
            <a:chExt cx="2485316" cy="551433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2BB43B8C-6C5A-4D4C-9B10-32E7EF46DC00}"/>
                </a:ext>
              </a:extLst>
            </p:cNvPr>
            <p:cNvGrpSpPr/>
            <p:nvPr/>
          </p:nvGrpSpPr>
          <p:grpSpPr>
            <a:xfrm>
              <a:off x="969430" y="4367367"/>
              <a:ext cx="201112" cy="186289"/>
              <a:chOff x="973816" y="4367367"/>
              <a:chExt cx="201112" cy="186289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9E295923-5B7C-49B4-93F8-4EDD586C6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816" y="4371552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42" name="Freeform 15">
                <a:extLst>
                  <a:ext uri="{FF2B5EF4-FFF2-40B4-BE49-F238E27FC236}">
                    <a16:creationId xmlns:a16="http://schemas.microsoft.com/office/drawing/2014/main" id="{64C9D719-DB3F-4BDE-9D44-EEA8B53AB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833" y="4367367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40" name="Shape 190">
              <a:extLst>
                <a:ext uri="{FF2B5EF4-FFF2-40B4-BE49-F238E27FC236}">
                  <a16:creationId xmlns:a16="http://schemas.microsoft.com/office/drawing/2014/main" id="{A1501445-5CEF-4C5A-837D-1FBA6ADD35F7}"/>
                </a:ext>
              </a:extLst>
            </p:cNvPr>
            <p:cNvSpPr txBox="1">
              <a:spLocks/>
            </p:cNvSpPr>
            <p:nvPr/>
          </p:nvSpPr>
          <p:spPr>
            <a:xfrm>
              <a:off x="1726746" y="4200655"/>
              <a:ext cx="1728000" cy="551433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398"/>
                </a:spcAft>
              </a:pPr>
              <a:r>
                <a:rPr lang="fr-FR" sz="1295" cap="none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Partenaire de renom et certifié IRVE</a:t>
              </a:r>
            </a:p>
            <a:p>
              <a:pPr algn="l">
                <a:lnSpc>
                  <a:spcPts val="1295"/>
                </a:lnSpc>
                <a:spcAft>
                  <a:spcPts val="398"/>
                </a:spcAft>
              </a:pPr>
              <a:r>
                <a:rPr lang="fr-FR" sz="1295" cap="none">
                  <a:solidFill>
                    <a:schemeClr val="tx1"/>
                  </a:solidFill>
                  <a:ea typeface="Cabin"/>
                  <a:cs typeface="Cabin"/>
                  <a:sym typeface="Cabin"/>
                </a:rPr>
                <a:t>Libre choix du client </a:t>
              </a:r>
              <a:endParaRPr lang="en" sz="1295" cap="none">
                <a:solidFill>
                  <a:schemeClr val="tx1"/>
                </a:solidFill>
                <a:ea typeface="Cabin"/>
                <a:cs typeface="Cabin"/>
                <a:sym typeface="Cabin"/>
              </a:endParaRPr>
            </a:p>
          </p:txBody>
        </p: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758B1EA9-BEA4-4398-A676-E563FF8826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415" t="-16210" r="1415" b="16210"/>
          <a:stretch/>
        </p:blipFill>
        <p:spPr>
          <a:xfrm>
            <a:off x="1133003" y="5313050"/>
            <a:ext cx="475827" cy="504201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CD24DBB2-8AF7-44AC-9861-BB3E580CB1AD}"/>
              </a:ext>
            </a:extLst>
          </p:cNvPr>
          <p:cNvGrpSpPr/>
          <p:nvPr/>
        </p:nvGrpSpPr>
        <p:grpSpPr>
          <a:xfrm>
            <a:off x="975437" y="4256626"/>
            <a:ext cx="2522305" cy="764632"/>
            <a:chOff x="969430" y="5202225"/>
            <a:chExt cx="2532196" cy="767630"/>
          </a:xfrm>
        </p:grpSpPr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9E55B995-039D-4630-BF1C-DB6E066766C7}"/>
                </a:ext>
              </a:extLst>
            </p:cNvPr>
            <p:cNvSpPr/>
            <p:nvPr/>
          </p:nvSpPr>
          <p:spPr>
            <a:xfrm>
              <a:off x="1438706" y="5693616"/>
              <a:ext cx="86143" cy="88806"/>
            </a:xfrm>
            <a:custGeom>
              <a:avLst/>
              <a:gdLst>
                <a:gd name="connsiteX0" fmla="*/ 82029 w 86143"/>
                <a:gd name="connsiteY0" fmla="*/ 524 h 88806"/>
                <a:gd name="connsiteX1" fmla="*/ 74768 w 86143"/>
                <a:gd name="connsiteY1" fmla="*/ 2012 h 88806"/>
                <a:gd name="connsiteX2" fmla="*/ 1951 w 86143"/>
                <a:gd name="connsiteY2" fmla="*/ 77080 h 88806"/>
                <a:gd name="connsiteX3" fmla="*/ 508 w 86143"/>
                <a:gd name="connsiteY3" fmla="*/ 84566 h 88806"/>
                <a:gd name="connsiteX4" fmla="*/ 6664 w 86143"/>
                <a:gd name="connsiteY4" fmla="*/ 88807 h 88806"/>
                <a:gd name="connsiteX5" fmla="*/ 79480 w 86143"/>
                <a:gd name="connsiteY5" fmla="*/ 88807 h 88806"/>
                <a:gd name="connsiteX6" fmla="*/ 86143 w 86143"/>
                <a:gd name="connsiteY6" fmla="*/ 81937 h 88806"/>
                <a:gd name="connsiteX7" fmla="*/ 86143 w 86143"/>
                <a:gd name="connsiteY7" fmla="*/ 6869 h 88806"/>
                <a:gd name="connsiteX8" fmla="*/ 82029 w 86143"/>
                <a:gd name="connsiteY8" fmla="*/ 524 h 88806"/>
                <a:gd name="connsiteX9" fmla="*/ 22748 w 86143"/>
                <a:gd name="connsiteY9" fmla="*/ 75069 h 88806"/>
                <a:gd name="connsiteX10" fmla="*/ 72815 w 86143"/>
                <a:gd name="connsiteY10" fmla="*/ 23453 h 88806"/>
                <a:gd name="connsiteX11" fmla="*/ 72815 w 86143"/>
                <a:gd name="connsiteY11" fmla="*/ 75069 h 88806"/>
                <a:gd name="connsiteX12" fmla="*/ 22748 w 86143"/>
                <a:gd name="connsiteY12" fmla="*/ 75069 h 8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143" h="88806">
                  <a:moveTo>
                    <a:pt x="82029" y="524"/>
                  </a:moveTo>
                  <a:cubicBezTo>
                    <a:pt x="79540" y="-540"/>
                    <a:pt x="76674" y="47"/>
                    <a:pt x="74768" y="2012"/>
                  </a:cubicBezTo>
                  <a:lnTo>
                    <a:pt x="1951" y="77080"/>
                  </a:lnTo>
                  <a:cubicBezTo>
                    <a:pt x="46" y="79045"/>
                    <a:pt x="-524" y="82000"/>
                    <a:pt x="508" y="84566"/>
                  </a:cubicBezTo>
                  <a:cubicBezTo>
                    <a:pt x="1538" y="87134"/>
                    <a:pt x="3969" y="88807"/>
                    <a:pt x="6664" y="88807"/>
                  </a:cubicBezTo>
                  <a:lnTo>
                    <a:pt x="79480" y="88807"/>
                  </a:lnTo>
                  <a:cubicBezTo>
                    <a:pt x="83161" y="88807"/>
                    <a:pt x="86143" y="85732"/>
                    <a:pt x="86143" y="81937"/>
                  </a:cubicBezTo>
                  <a:lnTo>
                    <a:pt x="86143" y="6869"/>
                  </a:lnTo>
                  <a:cubicBezTo>
                    <a:pt x="86142" y="4091"/>
                    <a:pt x="84519" y="1587"/>
                    <a:pt x="82029" y="524"/>
                  </a:cubicBezTo>
                  <a:close/>
                  <a:moveTo>
                    <a:pt x="22748" y="75069"/>
                  </a:moveTo>
                  <a:lnTo>
                    <a:pt x="72815" y="23453"/>
                  </a:lnTo>
                  <a:lnTo>
                    <a:pt x="72815" y="75069"/>
                  </a:lnTo>
                  <a:lnTo>
                    <a:pt x="22748" y="75069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B1CB3CD2-FC9D-4F92-94B6-3EACA80CA25B}"/>
                </a:ext>
              </a:extLst>
            </p:cNvPr>
            <p:cNvSpPr/>
            <p:nvPr/>
          </p:nvSpPr>
          <p:spPr>
            <a:xfrm>
              <a:off x="1119057" y="5364618"/>
              <a:ext cx="453960" cy="466499"/>
            </a:xfrm>
            <a:custGeom>
              <a:avLst/>
              <a:gdLst>
                <a:gd name="connsiteX0" fmla="*/ 449847 w 453960"/>
                <a:gd name="connsiteY0" fmla="*/ 219418 h 466499"/>
                <a:gd name="connsiteX1" fmla="*/ 442585 w 453960"/>
                <a:gd name="connsiteY1" fmla="*/ 220906 h 466499"/>
                <a:gd name="connsiteX2" fmla="*/ 422630 w 453960"/>
                <a:gd name="connsiteY2" fmla="*/ 241479 h 466499"/>
                <a:gd name="connsiteX3" fmla="*/ 422630 w 453960"/>
                <a:gd name="connsiteY3" fmla="*/ 101599 h 466499"/>
                <a:gd name="connsiteX4" fmla="*/ 415967 w 453960"/>
                <a:gd name="connsiteY4" fmla="*/ 94730 h 466499"/>
                <a:gd name="connsiteX5" fmla="*/ 364771 w 453960"/>
                <a:gd name="connsiteY5" fmla="*/ 94730 h 466499"/>
                <a:gd name="connsiteX6" fmla="*/ 383355 w 453960"/>
                <a:gd name="connsiteY6" fmla="*/ 75571 h 466499"/>
                <a:gd name="connsiteX7" fmla="*/ 383363 w 453960"/>
                <a:gd name="connsiteY7" fmla="*/ 75562 h 466499"/>
                <a:gd name="connsiteX8" fmla="*/ 401270 w 453960"/>
                <a:gd name="connsiteY8" fmla="*/ 57101 h 466499"/>
                <a:gd name="connsiteX9" fmla="*/ 407219 w 453960"/>
                <a:gd name="connsiteY9" fmla="*/ 42291 h 466499"/>
                <a:gd name="connsiteX10" fmla="*/ 401270 w 453960"/>
                <a:gd name="connsiteY10" fmla="*/ 27480 h 466499"/>
                <a:gd name="connsiteX11" fmla="*/ 380563 w 453960"/>
                <a:gd name="connsiteY11" fmla="*/ 6133 h 466499"/>
                <a:gd name="connsiteX12" fmla="*/ 366197 w 453960"/>
                <a:gd name="connsiteY12" fmla="*/ 0 h 466499"/>
                <a:gd name="connsiteX13" fmla="*/ 351831 w 453960"/>
                <a:gd name="connsiteY13" fmla="*/ 6133 h 466499"/>
                <a:gd name="connsiteX14" fmla="*/ 333915 w 453960"/>
                <a:gd name="connsiteY14" fmla="*/ 24603 h 466499"/>
                <a:gd name="connsiteX15" fmla="*/ 312267 w 453960"/>
                <a:gd name="connsiteY15" fmla="*/ 46921 h 466499"/>
                <a:gd name="connsiteX16" fmla="*/ 265893 w 453960"/>
                <a:gd name="connsiteY16" fmla="*/ 94729 h 466499"/>
                <a:gd name="connsiteX17" fmla="*/ 59068 w 453960"/>
                <a:gd name="connsiteY17" fmla="*/ 94729 h 466499"/>
                <a:gd name="connsiteX18" fmla="*/ 59068 w 453960"/>
                <a:gd name="connsiteY18" fmla="*/ 26773 h 466499"/>
                <a:gd name="connsiteX19" fmla="*/ 52405 w 453960"/>
                <a:gd name="connsiteY19" fmla="*/ 19904 h 466499"/>
                <a:gd name="connsiteX20" fmla="*/ 0 w 453960"/>
                <a:gd name="connsiteY20" fmla="*/ 73931 h 466499"/>
                <a:gd name="connsiteX21" fmla="*/ 0 w 453960"/>
                <a:gd name="connsiteY21" fmla="*/ 365687 h 466499"/>
                <a:gd name="connsiteX22" fmla="*/ 158 w 453960"/>
                <a:gd name="connsiteY22" fmla="*/ 367163 h 466499"/>
                <a:gd name="connsiteX23" fmla="*/ 15248 w 453960"/>
                <a:gd name="connsiteY23" fmla="*/ 400465 h 466499"/>
                <a:gd name="connsiteX24" fmla="*/ 50474 w 453960"/>
                <a:gd name="connsiteY24" fmla="*/ 415240 h 466499"/>
                <a:gd name="connsiteX25" fmla="*/ 254080 w 453960"/>
                <a:gd name="connsiteY25" fmla="*/ 415240 h 466499"/>
                <a:gd name="connsiteX26" fmla="*/ 215734 w 453960"/>
                <a:gd name="connsiteY26" fmla="*/ 454773 h 466499"/>
                <a:gd name="connsiteX27" fmla="*/ 214290 w 453960"/>
                <a:gd name="connsiteY27" fmla="*/ 462259 h 466499"/>
                <a:gd name="connsiteX28" fmla="*/ 220445 w 453960"/>
                <a:gd name="connsiteY28" fmla="*/ 466499 h 466499"/>
                <a:gd name="connsiteX29" fmla="*/ 447297 w 453960"/>
                <a:gd name="connsiteY29" fmla="*/ 466499 h 466499"/>
                <a:gd name="connsiteX30" fmla="*/ 453960 w 453960"/>
                <a:gd name="connsiteY30" fmla="*/ 459630 h 466499"/>
                <a:gd name="connsiteX31" fmla="*/ 453960 w 453960"/>
                <a:gd name="connsiteY31" fmla="*/ 225764 h 466499"/>
                <a:gd name="connsiteX32" fmla="*/ 449847 w 453960"/>
                <a:gd name="connsiteY32" fmla="*/ 219418 h 466499"/>
                <a:gd name="connsiteX33" fmla="*/ 361256 w 453960"/>
                <a:gd name="connsiteY33" fmla="*/ 15849 h 466499"/>
                <a:gd name="connsiteX34" fmla="*/ 371141 w 453960"/>
                <a:gd name="connsiteY34" fmla="*/ 15849 h 466499"/>
                <a:gd name="connsiteX35" fmla="*/ 391848 w 453960"/>
                <a:gd name="connsiteY35" fmla="*/ 37197 h 466499"/>
                <a:gd name="connsiteX36" fmla="*/ 391848 w 453960"/>
                <a:gd name="connsiteY36" fmla="*/ 47389 h 466499"/>
                <a:gd name="connsiteX37" fmla="*/ 378645 w 453960"/>
                <a:gd name="connsiteY37" fmla="*/ 61001 h 466499"/>
                <a:gd name="connsiteX38" fmla="*/ 348051 w 453960"/>
                <a:gd name="connsiteY38" fmla="*/ 29461 h 466499"/>
                <a:gd name="connsiteX39" fmla="*/ 361256 w 453960"/>
                <a:gd name="connsiteY39" fmla="*/ 15849 h 466499"/>
                <a:gd name="connsiteX40" fmla="*/ 338628 w 453960"/>
                <a:gd name="connsiteY40" fmla="*/ 39176 h 466499"/>
                <a:gd name="connsiteX41" fmla="*/ 369221 w 453960"/>
                <a:gd name="connsiteY41" fmla="*/ 70715 h 466499"/>
                <a:gd name="connsiteX42" fmla="*/ 356995 w 453960"/>
                <a:gd name="connsiteY42" fmla="*/ 83319 h 466499"/>
                <a:gd name="connsiteX43" fmla="*/ 326403 w 453960"/>
                <a:gd name="connsiteY43" fmla="*/ 51780 h 466499"/>
                <a:gd name="connsiteX44" fmla="*/ 338628 w 453960"/>
                <a:gd name="connsiteY44" fmla="*/ 39176 h 466499"/>
                <a:gd name="connsiteX45" fmla="*/ 440636 w 453960"/>
                <a:gd name="connsiteY45" fmla="*/ 302950 h 466499"/>
                <a:gd name="connsiteX46" fmla="*/ 428342 w 453960"/>
                <a:gd name="connsiteY46" fmla="*/ 302950 h 466499"/>
                <a:gd name="connsiteX47" fmla="*/ 421679 w 453960"/>
                <a:gd name="connsiteY47" fmla="*/ 309819 h 466499"/>
                <a:gd name="connsiteX48" fmla="*/ 428342 w 453960"/>
                <a:gd name="connsiteY48" fmla="*/ 316688 h 466499"/>
                <a:gd name="connsiteX49" fmla="*/ 440636 w 453960"/>
                <a:gd name="connsiteY49" fmla="*/ 316688 h 466499"/>
                <a:gd name="connsiteX50" fmla="*/ 440636 w 453960"/>
                <a:gd name="connsiteY50" fmla="*/ 337388 h 466499"/>
                <a:gd name="connsiteX51" fmla="*/ 428342 w 453960"/>
                <a:gd name="connsiteY51" fmla="*/ 337388 h 466499"/>
                <a:gd name="connsiteX52" fmla="*/ 421679 w 453960"/>
                <a:gd name="connsiteY52" fmla="*/ 344257 h 466499"/>
                <a:gd name="connsiteX53" fmla="*/ 428342 w 453960"/>
                <a:gd name="connsiteY53" fmla="*/ 351126 h 466499"/>
                <a:gd name="connsiteX54" fmla="*/ 440636 w 453960"/>
                <a:gd name="connsiteY54" fmla="*/ 351126 h 466499"/>
                <a:gd name="connsiteX55" fmla="*/ 440636 w 453960"/>
                <a:gd name="connsiteY55" fmla="*/ 371825 h 466499"/>
                <a:gd name="connsiteX56" fmla="*/ 428342 w 453960"/>
                <a:gd name="connsiteY56" fmla="*/ 371825 h 466499"/>
                <a:gd name="connsiteX57" fmla="*/ 421679 w 453960"/>
                <a:gd name="connsiteY57" fmla="*/ 378694 h 466499"/>
                <a:gd name="connsiteX58" fmla="*/ 428342 w 453960"/>
                <a:gd name="connsiteY58" fmla="*/ 385563 h 466499"/>
                <a:gd name="connsiteX59" fmla="*/ 440636 w 453960"/>
                <a:gd name="connsiteY59" fmla="*/ 385563 h 466499"/>
                <a:gd name="connsiteX60" fmla="*/ 440636 w 453960"/>
                <a:gd name="connsiteY60" fmla="*/ 406263 h 466499"/>
                <a:gd name="connsiteX61" fmla="*/ 428342 w 453960"/>
                <a:gd name="connsiteY61" fmla="*/ 406263 h 466499"/>
                <a:gd name="connsiteX62" fmla="*/ 421679 w 453960"/>
                <a:gd name="connsiteY62" fmla="*/ 413133 h 466499"/>
                <a:gd name="connsiteX63" fmla="*/ 428342 w 453960"/>
                <a:gd name="connsiteY63" fmla="*/ 420002 h 466499"/>
                <a:gd name="connsiteX64" fmla="*/ 440636 w 453960"/>
                <a:gd name="connsiteY64" fmla="*/ 420002 h 466499"/>
                <a:gd name="connsiteX65" fmla="*/ 440636 w 453960"/>
                <a:gd name="connsiteY65" fmla="*/ 452764 h 466499"/>
                <a:gd name="connsiteX66" fmla="*/ 236531 w 453960"/>
                <a:gd name="connsiteY66" fmla="*/ 452764 h 466499"/>
                <a:gd name="connsiteX67" fmla="*/ 303834 w 453960"/>
                <a:gd name="connsiteY67" fmla="*/ 383380 h 466499"/>
                <a:gd name="connsiteX68" fmla="*/ 303834 w 453960"/>
                <a:gd name="connsiteY68" fmla="*/ 373665 h 466499"/>
                <a:gd name="connsiteX69" fmla="*/ 302878 w 453960"/>
                <a:gd name="connsiteY69" fmla="*/ 372852 h 466499"/>
                <a:gd name="connsiteX70" fmla="*/ 294410 w 453960"/>
                <a:gd name="connsiteY70" fmla="*/ 373665 h 466499"/>
                <a:gd name="connsiteX71" fmla="*/ 267406 w 453960"/>
                <a:gd name="connsiteY71" fmla="*/ 401504 h 466499"/>
                <a:gd name="connsiteX72" fmla="*/ 50475 w 453960"/>
                <a:gd name="connsiteY72" fmla="*/ 401504 h 466499"/>
                <a:gd name="connsiteX73" fmla="*/ 13358 w 453960"/>
                <a:gd name="connsiteY73" fmla="*/ 364443 h 466499"/>
                <a:gd name="connsiteX74" fmla="*/ 13652 w 453960"/>
                <a:gd name="connsiteY74" fmla="*/ 360564 h 466499"/>
                <a:gd name="connsiteX75" fmla="*/ 13655 w 453960"/>
                <a:gd name="connsiteY75" fmla="*/ 360542 h 466499"/>
                <a:gd name="connsiteX76" fmla="*/ 13921 w 453960"/>
                <a:gd name="connsiteY76" fmla="*/ 358727 h 466499"/>
                <a:gd name="connsiteX77" fmla="*/ 13957 w 453960"/>
                <a:gd name="connsiteY77" fmla="*/ 358522 h 466499"/>
                <a:gd name="connsiteX78" fmla="*/ 14269 w 453960"/>
                <a:gd name="connsiteY78" fmla="*/ 356919 h 466499"/>
                <a:gd name="connsiteX79" fmla="*/ 14368 w 453960"/>
                <a:gd name="connsiteY79" fmla="*/ 356476 h 466499"/>
                <a:gd name="connsiteX80" fmla="*/ 14695 w 453960"/>
                <a:gd name="connsiteY80" fmla="*/ 355134 h 466499"/>
                <a:gd name="connsiteX81" fmla="*/ 14894 w 453960"/>
                <a:gd name="connsiteY81" fmla="*/ 354414 h 466499"/>
                <a:gd name="connsiteX82" fmla="*/ 15200 w 453960"/>
                <a:gd name="connsiteY82" fmla="*/ 353372 h 466499"/>
                <a:gd name="connsiteX83" fmla="*/ 15537 w 453960"/>
                <a:gd name="connsiteY83" fmla="*/ 352346 h 466499"/>
                <a:gd name="connsiteX84" fmla="*/ 15785 w 453960"/>
                <a:gd name="connsiteY84" fmla="*/ 351632 h 466499"/>
                <a:gd name="connsiteX85" fmla="*/ 16296 w 453960"/>
                <a:gd name="connsiteY85" fmla="*/ 350295 h 466499"/>
                <a:gd name="connsiteX86" fmla="*/ 16449 w 453960"/>
                <a:gd name="connsiteY86" fmla="*/ 349912 h 466499"/>
                <a:gd name="connsiteX87" fmla="*/ 17164 w 453960"/>
                <a:gd name="connsiteY87" fmla="*/ 348286 h 466499"/>
                <a:gd name="connsiteX88" fmla="*/ 17195 w 453960"/>
                <a:gd name="connsiteY88" fmla="*/ 348218 h 466499"/>
                <a:gd name="connsiteX89" fmla="*/ 44459 w 453960"/>
                <a:gd name="connsiteY89" fmla="*/ 326237 h 466499"/>
                <a:gd name="connsiteX90" fmla="*/ 44560 w 453960"/>
                <a:gd name="connsiteY90" fmla="*/ 326214 h 466499"/>
                <a:gd name="connsiteX91" fmla="*/ 46229 w 453960"/>
                <a:gd name="connsiteY91" fmla="*/ 325906 h 466499"/>
                <a:gd name="connsiteX92" fmla="*/ 46510 w 453960"/>
                <a:gd name="connsiteY92" fmla="*/ 325857 h 466499"/>
                <a:gd name="connsiteX93" fmla="*/ 48039 w 453960"/>
                <a:gd name="connsiteY93" fmla="*/ 325656 h 466499"/>
                <a:gd name="connsiteX94" fmla="*/ 48470 w 453960"/>
                <a:gd name="connsiteY94" fmla="*/ 325602 h 466499"/>
                <a:gd name="connsiteX95" fmla="*/ 49960 w 453960"/>
                <a:gd name="connsiteY95" fmla="*/ 325485 h 466499"/>
                <a:gd name="connsiteX96" fmla="*/ 50434 w 453960"/>
                <a:gd name="connsiteY96" fmla="*/ 325449 h 466499"/>
                <a:gd name="connsiteX97" fmla="*/ 52405 w 453960"/>
                <a:gd name="connsiteY97" fmla="*/ 325398 h 466499"/>
                <a:gd name="connsiteX98" fmla="*/ 59068 w 453960"/>
                <a:gd name="connsiteY98" fmla="*/ 318529 h 466499"/>
                <a:gd name="connsiteX99" fmla="*/ 59068 w 453960"/>
                <a:gd name="connsiteY99" fmla="*/ 268723 h 466499"/>
                <a:gd name="connsiteX100" fmla="*/ 52405 w 453960"/>
                <a:gd name="connsiteY100" fmla="*/ 261853 h 466499"/>
                <a:gd name="connsiteX101" fmla="*/ 45742 w 453960"/>
                <a:gd name="connsiteY101" fmla="*/ 268723 h 466499"/>
                <a:gd name="connsiteX102" fmla="*/ 45742 w 453960"/>
                <a:gd name="connsiteY102" fmla="*/ 312092 h 466499"/>
                <a:gd name="connsiteX103" fmla="*/ 15811 w 453960"/>
                <a:gd name="connsiteY103" fmla="*/ 327023 h 466499"/>
                <a:gd name="connsiteX104" fmla="*/ 13324 w 453960"/>
                <a:gd name="connsiteY104" fmla="*/ 329723 h 466499"/>
                <a:gd name="connsiteX105" fmla="*/ 13324 w 453960"/>
                <a:gd name="connsiteY105" fmla="*/ 73931 h 466499"/>
                <a:gd name="connsiteX106" fmla="*/ 45741 w 453960"/>
                <a:gd name="connsiteY106" fmla="*/ 34228 h 466499"/>
                <a:gd name="connsiteX107" fmla="*/ 45741 w 453960"/>
                <a:gd name="connsiteY107" fmla="*/ 101599 h 466499"/>
                <a:gd name="connsiteX108" fmla="*/ 45741 w 453960"/>
                <a:gd name="connsiteY108" fmla="*/ 241247 h 466499"/>
                <a:gd name="connsiteX109" fmla="*/ 45741 w 453960"/>
                <a:gd name="connsiteY109" fmla="*/ 241248 h 466499"/>
                <a:gd name="connsiteX110" fmla="*/ 52404 w 453960"/>
                <a:gd name="connsiteY110" fmla="*/ 248117 h 466499"/>
                <a:gd name="connsiteX111" fmla="*/ 59067 w 453960"/>
                <a:gd name="connsiteY111" fmla="*/ 241248 h 466499"/>
                <a:gd name="connsiteX112" fmla="*/ 59067 w 453960"/>
                <a:gd name="connsiteY112" fmla="*/ 241247 h 466499"/>
                <a:gd name="connsiteX113" fmla="*/ 59067 w 453960"/>
                <a:gd name="connsiteY113" fmla="*/ 108468 h 466499"/>
                <a:gd name="connsiteX114" fmla="*/ 252568 w 453960"/>
                <a:gd name="connsiteY114" fmla="*/ 108468 h 466499"/>
                <a:gd name="connsiteX115" fmla="*/ 215733 w 453960"/>
                <a:gd name="connsiteY115" fmla="*/ 146442 h 466499"/>
                <a:gd name="connsiteX116" fmla="*/ 215733 w 453960"/>
                <a:gd name="connsiteY116" fmla="*/ 156157 h 466499"/>
                <a:gd name="connsiteX117" fmla="*/ 225155 w 453960"/>
                <a:gd name="connsiteY117" fmla="*/ 156157 h 466499"/>
                <a:gd name="connsiteX118" fmla="*/ 273365 w 453960"/>
                <a:gd name="connsiteY118" fmla="*/ 106456 h 466499"/>
                <a:gd name="connsiteX119" fmla="*/ 273369 w 453960"/>
                <a:gd name="connsiteY119" fmla="*/ 106452 h 466499"/>
                <a:gd name="connsiteX120" fmla="*/ 316978 w 453960"/>
                <a:gd name="connsiteY120" fmla="*/ 61494 h 466499"/>
                <a:gd name="connsiteX121" fmla="*/ 347570 w 453960"/>
                <a:gd name="connsiteY121" fmla="*/ 93033 h 466499"/>
                <a:gd name="connsiteX122" fmla="*/ 343981 w 453960"/>
                <a:gd name="connsiteY122" fmla="*/ 96733 h 466499"/>
                <a:gd name="connsiteX123" fmla="*/ 343972 w 453960"/>
                <a:gd name="connsiteY123" fmla="*/ 96742 h 466499"/>
                <a:gd name="connsiteX124" fmla="*/ 209621 w 453960"/>
                <a:gd name="connsiteY124" fmla="*/ 235250 h 466499"/>
                <a:gd name="connsiteX125" fmla="*/ 179029 w 453960"/>
                <a:gd name="connsiteY125" fmla="*/ 203711 h 466499"/>
                <a:gd name="connsiteX126" fmla="*/ 205511 w 453960"/>
                <a:gd name="connsiteY126" fmla="*/ 176410 h 466499"/>
                <a:gd name="connsiteX127" fmla="*/ 205511 w 453960"/>
                <a:gd name="connsiteY127" fmla="*/ 166695 h 466499"/>
                <a:gd name="connsiteX128" fmla="*/ 196089 w 453960"/>
                <a:gd name="connsiteY128" fmla="*/ 166695 h 466499"/>
                <a:gd name="connsiteX129" fmla="*/ 164894 w 453960"/>
                <a:gd name="connsiteY129" fmla="*/ 198853 h 466499"/>
                <a:gd name="connsiteX130" fmla="*/ 164425 w 453960"/>
                <a:gd name="connsiteY130" fmla="*/ 199394 h 466499"/>
                <a:gd name="connsiteX131" fmla="*/ 164287 w 453960"/>
                <a:gd name="connsiteY131" fmla="*/ 199587 h 466499"/>
                <a:gd name="connsiteX132" fmla="*/ 164014 w 453960"/>
                <a:gd name="connsiteY132" fmla="*/ 199981 h 466499"/>
                <a:gd name="connsiteX133" fmla="*/ 163875 w 453960"/>
                <a:gd name="connsiteY133" fmla="*/ 200222 h 466499"/>
                <a:gd name="connsiteX134" fmla="*/ 163666 w 453960"/>
                <a:gd name="connsiteY134" fmla="*/ 200612 h 466499"/>
                <a:gd name="connsiteX135" fmla="*/ 163546 w 453960"/>
                <a:gd name="connsiteY135" fmla="*/ 200874 h 466499"/>
                <a:gd name="connsiteX136" fmla="*/ 163381 w 453960"/>
                <a:gd name="connsiteY136" fmla="*/ 201283 h 466499"/>
                <a:gd name="connsiteX137" fmla="*/ 163324 w 453960"/>
                <a:gd name="connsiteY137" fmla="*/ 201426 h 466499"/>
                <a:gd name="connsiteX138" fmla="*/ 150342 w 453960"/>
                <a:gd name="connsiteY138" fmla="*/ 239336 h 466499"/>
                <a:gd name="connsiteX139" fmla="*/ 141492 w 453960"/>
                <a:gd name="connsiteY139" fmla="*/ 265185 h 466499"/>
                <a:gd name="connsiteX140" fmla="*/ 141228 w 453960"/>
                <a:gd name="connsiteY140" fmla="*/ 266230 h 466499"/>
                <a:gd name="connsiteX141" fmla="*/ 119069 w 453960"/>
                <a:gd name="connsiteY141" fmla="*/ 266230 h 466499"/>
                <a:gd name="connsiteX142" fmla="*/ 112406 w 453960"/>
                <a:gd name="connsiteY142" fmla="*/ 273099 h 466499"/>
                <a:gd name="connsiteX143" fmla="*/ 119069 w 453960"/>
                <a:gd name="connsiteY143" fmla="*/ 279968 h 466499"/>
                <a:gd name="connsiteX144" fmla="*/ 303591 w 453960"/>
                <a:gd name="connsiteY144" fmla="*/ 279968 h 466499"/>
                <a:gd name="connsiteX145" fmla="*/ 310254 w 453960"/>
                <a:gd name="connsiteY145" fmla="*/ 273099 h 466499"/>
                <a:gd name="connsiteX146" fmla="*/ 303591 w 453960"/>
                <a:gd name="connsiteY146" fmla="*/ 266230 h 466499"/>
                <a:gd name="connsiteX147" fmla="*/ 171204 w 453960"/>
                <a:gd name="connsiteY147" fmla="*/ 266230 h 466499"/>
                <a:gd name="connsiteX148" fmla="*/ 211839 w 453960"/>
                <a:gd name="connsiteY148" fmla="*/ 251442 h 466499"/>
                <a:gd name="connsiteX149" fmla="*/ 211938 w 453960"/>
                <a:gd name="connsiteY149" fmla="*/ 251399 h 466499"/>
                <a:gd name="connsiteX150" fmla="*/ 212405 w 453960"/>
                <a:gd name="connsiteY150" fmla="*/ 251199 h 466499"/>
                <a:gd name="connsiteX151" fmla="*/ 212586 w 453960"/>
                <a:gd name="connsiteY151" fmla="*/ 251112 h 466499"/>
                <a:gd name="connsiteX152" fmla="*/ 213057 w 453960"/>
                <a:gd name="connsiteY152" fmla="*/ 250843 h 466499"/>
                <a:gd name="connsiteX153" fmla="*/ 213207 w 453960"/>
                <a:gd name="connsiteY153" fmla="*/ 250751 h 466499"/>
                <a:gd name="connsiteX154" fmla="*/ 213677 w 453960"/>
                <a:gd name="connsiteY154" fmla="*/ 250407 h 466499"/>
                <a:gd name="connsiteX155" fmla="*/ 213792 w 453960"/>
                <a:gd name="connsiteY155" fmla="*/ 250319 h 466499"/>
                <a:gd name="connsiteX156" fmla="*/ 214331 w 453960"/>
                <a:gd name="connsiteY156" fmla="*/ 249822 h 466499"/>
                <a:gd name="connsiteX157" fmla="*/ 351445 w 453960"/>
                <a:gd name="connsiteY157" fmla="*/ 108469 h 466499"/>
                <a:gd name="connsiteX158" fmla="*/ 409303 w 453960"/>
                <a:gd name="connsiteY158" fmla="*/ 108469 h 466499"/>
                <a:gd name="connsiteX159" fmla="*/ 409303 w 453960"/>
                <a:gd name="connsiteY159" fmla="*/ 255218 h 466499"/>
                <a:gd name="connsiteX160" fmla="*/ 313992 w 453960"/>
                <a:gd name="connsiteY160" fmla="*/ 353477 h 466499"/>
                <a:gd name="connsiteX161" fmla="*/ 313992 w 453960"/>
                <a:gd name="connsiteY161" fmla="*/ 363192 h 466499"/>
                <a:gd name="connsiteX162" fmla="*/ 314499 w 453960"/>
                <a:gd name="connsiteY162" fmla="*/ 363663 h 466499"/>
                <a:gd name="connsiteX163" fmla="*/ 318704 w 453960"/>
                <a:gd name="connsiteY163" fmla="*/ 365204 h 466499"/>
                <a:gd name="connsiteX164" fmla="*/ 322909 w 453960"/>
                <a:gd name="connsiteY164" fmla="*/ 363663 h 466499"/>
                <a:gd name="connsiteX165" fmla="*/ 323415 w 453960"/>
                <a:gd name="connsiteY165" fmla="*/ 363192 h 466499"/>
                <a:gd name="connsiteX166" fmla="*/ 323418 w 453960"/>
                <a:gd name="connsiteY166" fmla="*/ 363189 h 466499"/>
                <a:gd name="connsiteX167" fmla="*/ 440636 w 453960"/>
                <a:gd name="connsiteY167" fmla="*/ 242345 h 466499"/>
                <a:gd name="connsiteX168" fmla="*/ 440636 w 453960"/>
                <a:gd name="connsiteY168" fmla="*/ 302950 h 466499"/>
                <a:gd name="connsiteX169" fmla="*/ 197434 w 453960"/>
                <a:gd name="connsiteY169" fmla="*/ 242113 h 466499"/>
                <a:gd name="connsiteX170" fmla="*/ 178349 w 453960"/>
                <a:gd name="connsiteY170" fmla="*/ 249059 h 466499"/>
                <a:gd name="connsiteX171" fmla="*/ 165632 w 453960"/>
                <a:gd name="connsiteY171" fmla="*/ 235950 h 466499"/>
                <a:gd name="connsiteX172" fmla="*/ 172370 w 453960"/>
                <a:gd name="connsiteY172" fmla="*/ 216274 h 466499"/>
                <a:gd name="connsiteX173" fmla="*/ 197434 w 453960"/>
                <a:gd name="connsiteY173" fmla="*/ 242113 h 46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453960" h="466499">
                  <a:moveTo>
                    <a:pt x="449847" y="219418"/>
                  </a:moveTo>
                  <a:cubicBezTo>
                    <a:pt x="447357" y="218354"/>
                    <a:pt x="444492" y="218942"/>
                    <a:pt x="442585" y="220906"/>
                  </a:cubicBezTo>
                  <a:lnTo>
                    <a:pt x="422630" y="241479"/>
                  </a:lnTo>
                  <a:lnTo>
                    <a:pt x="422630" y="101599"/>
                  </a:lnTo>
                  <a:cubicBezTo>
                    <a:pt x="422630" y="97805"/>
                    <a:pt x="419646" y="94730"/>
                    <a:pt x="415967" y="94730"/>
                  </a:cubicBezTo>
                  <a:lnTo>
                    <a:pt x="364771" y="94730"/>
                  </a:lnTo>
                  <a:lnTo>
                    <a:pt x="383355" y="75571"/>
                  </a:lnTo>
                  <a:cubicBezTo>
                    <a:pt x="383358" y="75568"/>
                    <a:pt x="383360" y="75565"/>
                    <a:pt x="383363" y="75562"/>
                  </a:cubicBezTo>
                  <a:lnTo>
                    <a:pt x="401270" y="57101"/>
                  </a:lnTo>
                  <a:cubicBezTo>
                    <a:pt x="405106" y="53146"/>
                    <a:pt x="407219" y="47885"/>
                    <a:pt x="407219" y="42291"/>
                  </a:cubicBezTo>
                  <a:cubicBezTo>
                    <a:pt x="407219" y="36697"/>
                    <a:pt x="405106" y="31437"/>
                    <a:pt x="401270" y="27480"/>
                  </a:cubicBezTo>
                  <a:lnTo>
                    <a:pt x="380563" y="6133"/>
                  </a:lnTo>
                  <a:cubicBezTo>
                    <a:pt x="376727" y="2178"/>
                    <a:pt x="371623" y="0"/>
                    <a:pt x="366197" y="0"/>
                  </a:cubicBezTo>
                  <a:cubicBezTo>
                    <a:pt x="360771" y="0"/>
                    <a:pt x="355668" y="2178"/>
                    <a:pt x="351831" y="6133"/>
                  </a:cubicBezTo>
                  <a:lnTo>
                    <a:pt x="333915" y="24603"/>
                  </a:lnTo>
                  <a:lnTo>
                    <a:pt x="312267" y="46921"/>
                  </a:lnTo>
                  <a:lnTo>
                    <a:pt x="265893" y="94729"/>
                  </a:lnTo>
                  <a:lnTo>
                    <a:pt x="59068" y="94729"/>
                  </a:lnTo>
                  <a:lnTo>
                    <a:pt x="59068" y="26773"/>
                  </a:lnTo>
                  <a:cubicBezTo>
                    <a:pt x="59068" y="22979"/>
                    <a:pt x="56084" y="19904"/>
                    <a:pt x="52405" y="19904"/>
                  </a:cubicBezTo>
                  <a:cubicBezTo>
                    <a:pt x="23509" y="19906"/>
                    <a:pt x="0" y="44140"/>
                    <a:pt x="0" y="73931"/>
                  </a:cubicBezTo>
                  <a:lnTo>
                    <a:pt x="0" y="365687"/>
                  </a:lnTo>
                  <a:cubicBezTo>
                    <a:pt x="0" y="366194"/>
                    <a:pt x="57" y="366688"/>
                    <a:pt x="158" y="367163"/>
                  </a:cubicBezTo>
                  <a:cubicBezTo>
                    <a:pt x="1078" y="379804"/>
                    <a:pt x="6383" y="391549"/>
                    <a:pt x="15248" y="400465"/>
                  </a:cubicBezTo>
                  <a:cubicBezTo>
                    <a:pt x="24725" y="409993"/>
                    <a:pt x="37234" y="415240"/>
                    <a:pt x="50474" y="415240"/>
                  </a:cubicBezTo>
                  <a:lnTo>
                    <a:pt x="254080" y="415240"/>
                  </a:lnTo>
                  <a:lnTo>
                    <a:pt x="215734" y="454773"/>
                  </a:lnTo>
                  <a:cubicBezTo>
                    <a:pt x="213828" y="456738"/>
                    <a:pt x="213258" y="459691"/>
                    <a:pt x="214290" y="462259"/>
                  </a:cubicBezTo>
                  <a:cubicBezTo>
                    <a:pt x="215321" y="464825"/>
                    <a:pt x="217751" y="466499"/>
                    <a:pt x="220445" y="466499"/>
                  </a:cubicBezTo>
                  <a:lnTo>
                    <a:pt x="447297" y="466499"/>
                  </a:lnTo>
                  <a:cubicBezTo>
                    <a:pt x="450976" y="466499"/>
                    <a:pt x="453960" y="463424"/>
                    <a:pt x="453960" y="459630"/>
                  </a:cubicBezTo>
                  <a:lnTo>
                    <a:pt x="453960" y="225764"/>
                  </a:lnTo>
                  <a:cubicBezTo>
                    <a:pt x="453960" y="222986"/>
                    <a:pt x="452336" y="220481"/>
                    <a:pt x="449847" y="219418"/>
                  </a:cubicBezTo>
                  <a:close/>
                  <a:moveTo>
                    <a:pt x="361256" y="15849"/>
                  </a:moveTo>
                  <a:cubicBezTo>
                    <a:pt x="363979" y="13039"/>
                    <a:pt x="368417" y="13039"/>
                    <a:pt x="371141" y="15849"/>
                  </a:cubicBezTo>
                  <a:lnTo>
                    <a:pt x="391848" y="37197"/>
                  </a:lnTo>
                  <a:cubicBezTo>
                    <a:pt x="394574" y="40006"/>
                    <a:pt x="394574" y="44579"/>
                    <a:pt x="391848" y="47389"/>
                  </a:cubicBezTo>
                  <a:lnTo>
                    <a:pt x="378645" y="61001"/>
                  </a:lnTo>
                  <a:lnTo>
                    <a:pt x="348051" y="29461"/>
                  </a:lnTo>
                  <a:lnTo>
                    <a:pt x="361256" y="15849"/>
                  </a:lnTo>
                  <a:close/>
                  <a:moveTo>
                    <a:pt x="338628" y="39176"/>
                  </a:moveTo>
                  <a:lnTo>
                    <a:pt x="369221" y="70715"/>
                  </a:lnTo>
                  <a:lnTo>
                    <a:pt x="356995" y="83319"/>
                  </a:lnTo>
                  <a:lnTo>
                    <a:pt x="326403" y="51780"/>
                  </a:lnTo>
                  <a:lnTo>
                    <a:pt x="338628" y="39176"/>
                  </a:lnTo>
                  <a:close/>
                  <a:moveTo>
                    <a:pt x="440636" y="302950"/>
                  </a:moveTo>
                  <a:lnTo>
                    <a:pt x="428342" y="302950"/>
                  </a:lnTo>
                  <a:cubicBezTo>
                    <a:pt x="424662" y="302950"/>
                    <a:pt x="421679" y="306024"/>
                    <a:pt x="421679" y="309819"/>
                  </a:cubicBezTo>
                  <a:cubicBezTo>
                    <a:pt x="421679" y="313613"/>
                    <a:pt x="424662" y="316688"/>
                    <a:pt x="428342" y="316688"/>
                  </a:cubicBezTo>
                  <a:lnTo>
                    <a:pt x="440636" y="316688"/>
                  </a:lnTo>
                  <a:lnTo>
                    <a:pt x="440636" y="337388"/>
                  </a:lnTo>
                  <a:lnTo>
                    <a:pt x="428342" y="337388"/>
                  </a:lnTo>
                  <a:cubicBezTo>
                    <a:pt x="424662" y="337388"/>
                    <a:pt x="421679" y="340463"/>
                    <a:pt x="421679" y="344257"/>
                  </a:cubicBezTo>
                  <a:cubicBezTo>
                    <a:pt x="421679" y="348051"/>
                    <a:pt x="424662" y="351126"/>
                    <a:pt x="428342" y="351126"/>
                  </a:cubicBezTo>
                  <a:lnTo>
                    <a:pt x="440636" y="351126"/>
                  </a:lnTo>
                  <a:lnTo>
                    <a:pt x="440636" y="371825"/>
                  </a:lnTo>
                  <a:lnTo>
                    <a:pt x="428342" y="371825"/>
                  </a:lnTo>
                  <a:cubicBezTo>
                    <a:pt x="424662" y="371825"/>
                    <a:pt x="421679" y="374900"/>
                    <a:pt x="421679" y="378694"/>
                  </a:cubicBezTo>
                  <a:cubicBezTo>
                    <a:pt x="421679" y="382489"/>
                    <a:pt x="424662" y="385563"/>
                    <a:pt x="428342" y="385563"/>
                  </a:cubicBezTo>
                  <a:lnTo>
                    <a:pt x="440636" y="385563"/>
                  </a:lnTo>
                  <a:lnTo>
                    <a:pt x="440636" y="406263"/>
                  </a:lnTo>
                  <a:lnTo>
                    <a:pt x="428342" y="406263"/>
                  </a:lnTo>
                  <a:cubicBezTo>
                    <a:pt x="424662" y="406263"/>
                    <a:pt x="421679" y="409339"/>
                    <a:pt x="421679" y="413133"/>
                  </a:cubicBezTo>
                  <a:cubicBezTo>
                    <a:pt x="421679" y="416927"/>
                    <a:pt x="424662" y="420002"/>
                    <a:pt x="428342" y="420002"/>
                  </a:cubicBezTo>
                  <a:lnTo>
                    <a:pt x="440636" y="420002"/>
                  </a:lnTo>
                  <a:lnTo>
                    <a:pt x="440636" y="452764"/>
                  </a:lnTo>
                  <a:lnTo>
                    <a:pt x="236531" y="452764"/>
                  </a:lnTo>
                  <a:lnTo>
                    <a:pt x="303834" y="383380"/>
                  </a:lnTo>
                  <a:cubicBezTo>
                    <a:pt x="306436" y="380696"/>
                    <a:pt x="306436" y="376348"/>
                    <a:pt x="303834" y="373665"/>
                  </a:cubicBezTo>
                  <a:cubicBezTo>
                    <a:pt x="303535" y="373357"/>
                    <a:pt x="303214" y="373090"/>
                    <a:pt x="302878" y="372852"/>
                  </a:cubicBezTo>
                  <a:cubicBezTo>
                    <a:pt x="300284" y="371021"/>
                    <a:pt x="296714" y="371290"/>
                    <a:pt x="294410" y="373665"/>
                  </a:cubicBezTo>
                  <a:lnTo>
                    <a:pt x="267406" y="401504"/>
                  </a:lnTo>
                  <a:lnTo>
                    <a:pt x="50475" y="401504"/>
                  </a:lnTo>
                  <a:cubicBezTo>
                    <a:pt x="30266" y="401504"/>
                    <a:pt x="13998" y="385239"/>
                    <a:pt x="13358" y="364443"/>
                  </a:cubicBezTo>
                  <a:cubicBezTo>
                    <a:pt x="13396" y="363138"/>
                    <a:pt x="13495" y="361844"/>
                    <a:pt x="13652" y="360564"/>
                  </a:cubicBezTo>
                  <a:cubicBezTo>
                    <a:pt x="13653" y="360557"/>
                    <a:pt x="13654" y="360549"/>
                    <a:pt x="13655" y="360542"/>
                  </a:cubicBezTo>
                  <a:cubicBezTo>
                    <a:pt x="13730" y="359934"/>
                    <a:pt x="13819" y="359329"/>
                    <a:pt x="13921" y="358727"/>
                  </a:cubicBezTo>
                  <a:cubicBezTo>
                    <a:pt x="13933" y="358659"/>
                    <a:pt x="13945" y="358590"/>
                    <a:pt x="13957" y="358522"/>
                  </a:cubicBezTo>
                  <a:cubicBezTo>
                    <a:pt x="14050" y="357985"/>
                    <a:pt x="14154" y="357451"/>
                    <a:pt x="14269" y="356919"/>
                  </a:cubicBezTo>
                  <a:cubicBezTo>
                    <a:pt x="14301" y="356771"/>
                    <a:pt x="14334" y="356623"/>
                    <a:pt x="14368" y="356476"/>
                  </a:cubicBezTo>
                  <a:cubicBezTo>
                    <a:pt x="14469" y="356026"/>
                    <a:pt x="14578" y="355579"/>
                    <a:pt x="14695" y="355134"/>
                  </a:cubicBezTo>
                  <a:cubicBezTo>
                    <a:pt x="14759" y="354893"/>
                    <a:pt x="14826" y="354654"/>
                    <a:pt x="14894" y="354414"/>
                  </a:cubicBezTo>
                  <a:cubicBezTo>
                    <a:pt x="14991" y="354065"/>
                    <a:pt x="15092" y="353717"/>
                    <a:pt x="15200" y="353372"/>
                  </a:cubicBezTo>
                  <a:cubicBezTo>
                    <a:pt x="15307" y="353027"/>
                    <a:pt x="15421" y="352686"/>
                    <a:pt x="15537" y="352346"/>
                  </a:cubicBezTo>
                  <a:cubicBezTo>
                    <a:pt x="15618" y="352107"/>
                    <a:pt x="15698" y="351868"/>
                    <a:pt x="15785" y="351632"/>
                  </a:cubicBezTo>
                  <a:cubicBezTo>
                    <a:pt x="15947" y="351182"/>
                    <a:pt x="16119" y="350737"/>
                    <a:pt x="16296" y="350295"/>
                  </a:cubicBezTo>
                  <a:cubicBezTo>
                    <a:pt x="16347" y="350168"/>
                    <a:pt x="16397" y="350039"/>
                    <a:pt x="16449" y="349912"/>
                  </a:cubicBezTo>
                  <a:cubicBezTo>
                    <a:pt x="16677" y="349364"/>
                    <a:pt x="16914" y="348822"/>
                    <a:pt x="17164" y="348286"/>
                  </a:cubicBezTo>
                  <a:cubicBezTo>
                    <a:pt x="17174" y="348263"/>
                    <a:pt x="17184" y="348240"/>
                    <a:pt x="17195" y="348218"/>
                  </a:cubicBezTo>
                  <a:cubicBezTo>
                    <a:pt x="22406" y="337099"/>
                    <a:pt x="32430" y="328809"/>
                    <a:pt x="44459" y="326237"/>
                  </a:cubicBezTo>
                  <a:cubicBezTo>
                    <a:pt x="44493" y="326230"/>
                    <a:pt x="44526" y="326222"/>
                    <a:pt x="44560" y="326214"/>
                  </a:cubicBezTo>
                  <a:cubicBezTo>
                    <a:pt x="45111" y="326098"/>
                    <a:pt x="45668" y="325999"/>
                    <a:pt x="46229" y="325906"/>
                  </a:cubicBezTo>
                  <a:cubicBezTo>
                    <a:pt x="46322" y="325891"/>
                    <a:pt x="46415" y="325872"/>
                    <a:pt x="46510" y="325857"/>
                  </a:cubicBezTo>
                  <a:cubicBezTo>
                    <a:pt x="47016" y="325777"/>
                    <a:pt x="47527" y="325715"/>
                    <a:pt x="48039" y="325656"/>
                  </a:cubicBezTo>
                  <a:cubicBezTo>
                    <a:pt x="48183" y="325639"/>
                    <a:pt x="48325" y="325616"/>
                    <a:pt x="48470" y="325602"/>
                  </a:cubicBezTo>
                  <a:cubicBezTo>
                    <a:pt x="48964" y="325551"/>
                    <a:pt x="49462" y="325517"/>
                    <a:pt x="49960" y="325485"/>
                  </a:cubicBezTo>
                  <a:cubicBezTo>
                    <a:pt x="50118" y="325475"/>
                    <a:pt x="50276" y="325457"/>
                    <a:pt x="50434" y="325449"/>
                  </a:cubicBezTo>
                  <a:cubicBezTo>
                    <a:pt x="51086" y="325415"/>
                    <a:pt x="51744" y="325398"/>
                    <a:pt x="52405" y="325398"/>
                  </a:cubicBezTo>
                  <a:cubicBezTo>
                    <a:pt x="56084" y="325398"/>
                    <a:pt x="59068" y="322323"/>
                    <a:pt x="59068" y="318529"/>
                  </a:cubicBezTo>
                  <a:lnTo>
                    <a:pt x="59068" y="268723"/>
                  </a:lnTo>
                  <a:cubicBezTo>
                    <a:pt x="59068" y="264928"/>
                    <a:pt x="56084" y="261853"/>
                    <a:pt x="52405" y="261853"/>
                  </a:cubicBezTo>
                  <a:cubicBezTo>
                    <a:pt x="48725" y="261853"/>
                    <a:pt x="45742" y="264928"/>
                    <a:pt x="45742" y="268723"/>
                  </a:cubicBezTo>
                  <a:lnTo>
                    <a:pt x="45742" y="312092"/>
                  </a:lnTo>
                  <a:cubicBezTo>
                    <a:pt x="34490" y="313559"/>
                    <a:pt x="24047" y="318733"/>
                    <a:pt x="15811" y="327023"/>
                  </a:cubicBezTo>
                  <a:cubicBezTo>
                    <a:pt x="14945" y="327895"/>
                    <a:pt x="14124" y="328802"/>
                    <a:pt x="13324" y="329723"/>
                  </a:cubicBezTo>
                  <a:lnTo>
                    <a:pt x="13324" y="73931"/>
                  </a:lnTo>
                  <a:cubicBezTo>
                    <a:pt x="13324" y="54059"/>
                    <a:pt x="27356" y="37499"/>
                    <a:pt x="45741" y="34228"/>
                  </a:cubicBezTo>
                  <a:lnTo>
                    <a:pt x="45741" y="101599"/>
                  </a:lnTo>
                  <a:lnTo>
                    <a:pt x="45741" y="241247"/>
                  </a:lnTo>
                  <a:lnTo>
                    <a:pt x="45741" y="241248"/>
                  </a:lnTo>
                  <a:cubicBezTo>
                    <a:pt x="45741" y="245041"/>
                    <a:pt x="48724" y="248117"/>
                    <a:pt x="52404" y="248117"/>
                  </a:cubicBezTo>
                  <a:cubicBezTo>
                    <a:pt x="56084" y="248117"/>
                    <a:pt x="59067" y="245041"/>
                    <a:pt x="59067" y="241248"/>
                  </a:cubicBezTo>
                  <a:lnTo>
                    <a:pt x="59067" y="241247"/>
                  </a:lnTo>
                  <a:lnTo>
                    <a:pt x="59067" y="108468"/>
                  </a:lnTo>
                  <a:lnTo>
                    <a:pt x="252568" y="108468"/>
                  </a:lnTo>
                  <a:lnTo>
                    <a:pt x="215733" y="146442"/>
                  </a:lnTo>
                  <a:cubicBezTo>
                    <a:pt x="213131" y="149126"/>
                    <a:pt x="213131" y="153474"/>
                    <a:pt x="215733" y="156157"/>
                  </a:cubicBezTo>
                  <a:cubicBezTo>
                    <a:pt x="218335" y="158838"/>
                    <a:pt x="222554" y="158838"/>
                    <a:pt x="225155" y="156157"/>
                  </a:cubicBezTo>
                  <a:lnTo>
                    <a:pt x="273365" y="106456"/>
                  </a:lnTo>
                  <a:cubicBezTo>
                    <a:pt x="273366" y="106454"/>
                    <a:pt x="273367" y="106453"/>
                    <a:pt x="273369" y="106452"/>
                  </a:cubicBezTo>
                  <a:lnTo>
                    <a:pt x="316978" y="61494"/>
                  </a:lnTo>
                  <a:lnTo>
                    <a:pt x="347570" y="93033"/>
                  </a:lnTo>
                  <a:lnTo>
                    <a:pt x="343981" y="96733"/>
                  </a:lnTo>
                  <a:cubicBezTo>
                    <a:pt x="343978" y="96736"/>
                    <a:pt x="343975" y="96739"/>
                    <a:pt x="343972" y="96742"/>
                  </a:cubicBezTo>
                  <a:lnTo>
                    <a:pt x="209621" y="235250"/>
                  </a:lnTo>
                  <a:lnTo>
                    <a:pt x="179029" y="203711"/>
                  </a:lnTo>
                  <a:lnTo>
                    <a:pt x="205511" y="176410"/>
                  </a:lnTo>
                  <a:cubicBezTo>
                    <a:pt x="208113" y="173726"/>
                    <a:pt x="208113" y="169378"/>
                    <a:pt x="205511" y="166695"/>
                  </a:cubicBezTo>
                  <a:cubicBezTo>
                    <a:pt x="202909" y="164013"/>
                    <a:pt x="198690" y="164013"/>
                    <a:pt x="196089" y="166695"/>
                  </a:cubicBezTo>
                  <a:lnTo>
                    <a:pt x="164894" y="198853"/>
                  </a:lnTo>
                  <a:cubicBezTo>
                    <a:pt x="164727" y="199025"/>
                    <a:pt x="164571" y="199207"/>
                    <a:pt x="164425" y="199394"/>
                  </a:cubicBezTo>
                  <a:cubicBezTo>
                    <a:pt x="164376" y="199456"/>
                    <a:pt x="164333" y="199522"/>
                    <a:pt x="164287" y="199587"/>
                  </a:cubicBezTo>
                  <a:cubicBezTo>
                    <a:pt x="164193" y="199716"/>
                    <a:pt x="164100" y="199846"/>
                    <a:pt x="164014" y="199981"/>
                  </a:cubicBezTo>
                  <a:cubicBezTo>
                    <a:pt x="163966" y="200060"/>
                    <a:pt x="163921" y="200140"/>
                    <a:pt x="163875" y="200222"/>
                  </a:cubicBezTo>
                  <a:cubicBezTo>
                    <a:pt x="163802" y="200350"/>
                    <a:pt x="163731" y="200480"/>
                    <a:pt x="163666" y="200612"/>
                  </a:cubicBezTo>
                  <a:cubicBezTo>
                    <a:pt x="163623" y="200698"/>
                    <a:pt x="163585" y="200785"/>
                    <a:pt x="163546" y="200874"/>
                  </a:cubicBezTo>
                  <a:cubicBezTo>
                    <a:pt x="163487" y="201009"/>
                    <a:pt x="163432" y="201146"/>
                    <a:pt x="163381" y="201283"/>
                  </a:cubicBezTo>
                  <a:cubicBezTo>
                    <a:pt x="163364" y="201331"/>
                    <a:pt x="163340" y="201377"/>
                    <a:pt x="163324" y="201426"/>
                  </a:cubicBezTo>
                  <a:lnTo>
                    <a:pt x="150342" y="239336"/>
                  </a:lnTo>
                  <a:lnTo>
                    <a:pt x="141492" y="265185"/>
                  </a:lnTo>
                  <a:cubicBezTo>
                    <a:pt x="141375" y="265529"/>
                    <a:pt x="141291" y="265878"/>
                    <a:pt x="141228" y="266230"/>
                  </a:cubicBezTo>
                  <a:lnTo>
                    <a:pt x="119069" y="266230"/>
                  </a:lnTo>
                  <a:cubicBezTo>
                    <a:pt x="115389" y="266230"/>
                    <a:pt x="112406" y="269305"/>
                    <a:pt x="112406" y="273099"/>
                  </a:cubicBezTo>
                  <a:cubicBezTo>
                    <a:pt x="112406" y="276893"/>
                    <a:pt x="115389" y="279968"/>
                    <a:pt x="119069" y="279968"/>
                  </a:cubicBezTo>
                  <a:lnTo>
                    <a:pt x="303591" y="279968"/>
                  </a:lnTo>
                  <a:cubicBezTo>
                    <a:pt x="307272" y="279968"/>
                    <a:pt x="310254" y="276893"/>
                    <a:pt x="310254" y="273099"/>
                  </a:cubicBezTo>
                  <a:cubicBezTo>
                    <a:pt x="310254" y="269305"/>
                    <a:pt x="307272" y="266230"/>
                    <a:pt x="303591" y="266230"/>
                  </a:cubicBezTo>
                  <a:lnTo>
                    <a:pt x="171204" y="266230"/>
                  </a:lnTo>
                  <a:lnTo>
                    <a:pt x="211839" y="251442"/>
                  </a:lnTo>
                  <a:cubicBezTo>
                    <a:pt x="211873" y="251429"/>
                    <a:pt x="211904" y="251412"/>
                    <a:pt x="211938" y="251399"/>
                  </a:cubicBezTo>
                  <a:cubicBezTo>
                    <a:pt x="212096" y="251339"/>
                    <a:pt x="212251" y="251271"/>
                    <a:pt x="212405" y="251199"/>
                  </a:cubicBezTo>
                  <a:cubicBezTo>
                    <a:pt x="212466" y="251170"/>
                    <a:pt x="212527" y="251142"/>
                    <a:pt x="212586" y="251112"/>
                  </a:cubicBezTo>
                  <a:cubicBezTo>
                    <a:pt x="212746" y="251030"/>
                    <a:pt x="212903" y="250939"/>
                    <a:pt x="213057" y="250843"/>
                  </a:cubicBezTo>
                  <a:cubicBezTo>
                    <a:pt x="213107" y="250811"/>
                    <a:pt x="213158" y="250783"/>
                    <a:pt x="213207" y="250751"/>
                  </a:cubicBezTo>
                  <a:cubicBezTo>
                    <a:pt x="213367" y="250645"/>
                    <a:pt x="213523" y="250529"/>
                    <a:pt x="213677" y="250407"/>
                  </a:cubicBezTo>
                  <a:cubicBezTo>
                    <a:pt x="213715" y="250376"/>
                    <a:pt x="213755" y="250350"/>
                    <a:pt x="213792" y="250319"/>
                  </a:cubicBezTo>
                  <a:cubicBezTo>
                    <a:pt x="213977" y="250165"/>
                    <a:pt x="214159" y="250000"/>
                    <a:pt x="214331" y="249822"/>
                  </a:cubicBezTo>
                  <a:lnTo>
                    <a:pt x="351445" y="108469"/>
                  </a:lnTo>
                  <a:lnTo>
                    <a:pt x="409303" y="108469"/>
                  </a:lnTo>
                  <a:lnTo>
                    <a:pt x="409303" y="255218"/>
                  </a:lnTo>
                  <a:lnTo>
                    <a:pt x="313992" y="353477"/>
                  </a:lnTo>
                  <a:cubicBezTo>
                    <a:pt x="311390" y="356161"/>
                    <a:pt x="311390" y="360509"/>
                    <a:pt x="313992" y="363192"/>
                  </a:cubicBezTo>
                  <a:cubicBezTo>
                    <a:pt x="314155" y="363359"/>
                    <a:pt x="314324" y="363516"/>
                    <a:pt x="314499" y="363663"/>
                  </a:cubicBezTo>
                  <a:cubicBezTo>
                    <a:pt x="315720" y="364690"/>
                    <a:pt x="317213" y="365204"/>
                    <a:pt x="318704" y="365204"/>
                  </a:cubicBezTo>
                  <a:cubicBezTo>
                    <a:pt x="320195" y="365204"/>
                    <a:pt x="321688" y="364690"/>
                    <a:pt x="322909" y="363663"/>
                  </a:cubicBezTo>
                  <a:cubicBezTo>
                    <a:pt x="323084" y="363517"/>
                    <a:pt x="323253" y="363359"/>
                    <a:pt x="323415" y="363192"/>
                  </a:cubicBezTo>
                  <a:cubicBezTo>
                    <a:pt x="323418" y="363189"/>
                    <a:pt x="323415" y="363192"/>
                    <a:pt x="323418" y="363189"/>
                  </a:cubicBezTo>
                  <a:lnTo>
                    <a:pt x="440636" y="242345"/>
                  </a:lnTo>
                  <a:lnTo>
                    <a:pt x="440636" y="302950"/>
                  </a:lnTo>
                  <a:close/>
                  <a:moveTo>
                    <a:pt x="197434" y="242113"/>
                  </a:moveTo>
                  <a:lnTo>
                    <a:pt x="178349" y="249059"/>
                  </a:lnTo>
                  <a:lnTo>
                    <a:pt x="165632" y="235950"/>
                  </a:lnTo>
                  <a:lnTo>
                    <a:pt x="172370" y="216274"/>
                  </a:lnTo>
                  <a:lnTo>
                    <a:pt x="197434" y="242113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47" name="Shape 190">
              <a:extLst>
                <a:ext uri="{FF2B5EF4-FFF2-40B4-BE49-F238E27FC236}">
                  <a16:creationId xmlns:a16="http://schemas.microsoft.com/office/drawing/2014/main" id="{15DD8213-1553-4DDA-8894-F660D08621C0}"/>
                </a:ext>
              </a:extLst>
            </p:cNvPr>
            <p:cNvSpPr txBox="1">
              <a:spLocks/>
            </p:cNvSpPr>
            <p:nvPr/>
          </p:nvSpPr>
          <p:spPr>
            <a:xfrm>
              <a:off x="1743622" y="5202225"/>
              <a:ext cx="1758004" cy="767630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597"/>
                </a:spcAft>
              </a:pPr>
              <a:r>
                <a:rPr lang="fr-FR" sz="1295" b="0" cap="none" dirty="0">
                  <a:ea typeface="Cabin"/>
                  <a:cs typeface="Cabin"/>
                  <a:sym typeface="Cabin"/>
                </a:rPr>
                <a:t>Pour un </a:t>
              </a:r>
              <a:r>
                <a:rPr lang="fr-FR" sz="1295" cap="none" dirty="0">
                  <a:ea typeface="Cabin"/>
                  <a:cs typeface="Cabin"/>
                  <a:sym typeface="Cabin"/>
                </a:rPr>
                <a:t>usage priv</a:t>
              </a:r>
              <a:r>
                <a:rPr lang="fr-FR" sz="1295" b="0" cap="none" dirty="0">
                  <a:ea typeface="Cabin"/>
                  <a:cs typeface="Cabin"/>
                  <a:sym typeface="Cabin"/>
                </a:rPr>
                <a:t>é ou </a:t>
              </a:r>
              <a:r>
                <a:rPr lang="fr-FR" sz="1295" cap="none" dirty="0">
                  <a:ea typeface="Cabin"/>
                  <a:cs typeface="Cabin"/>
                  <a:sym typeface="Cabin"/>
                </a:rPr>
                <a:t>ouvert au public</a:t>
              </a:r>
            </a:p>
            <a:p>
              <a:pPr algn="l">
                <a:lnSpc>
                  <a:spcPts val="1295"/>
                </a:lnSpc>
                <a:spcAft>
                  <a:spcPts val="597"/>
                </a:spcAft>
              </a:pPr>
              <a:r>
                <a:rPr lang="fr-FR" sz="1295" cap="none" dirty="0">
                  <a:ea typeface="Cabin"/>
                  <a:cs typeface="Cabin"/>
                  <a:sym typeface="Cabin"/>
                </a:rPr>
                <a:t>Service gratuit ou monétisé</a:t>
              </a:r>
              <a:endParaRPr lang="en" sz="1295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D07A788-03A3-44FA-BC18-134E9D3836D2}"/>
                </a:ext>
              </a:extLst>
            </p:cNvPr>
            <p:cNvGrpSpPr/>
            <p:nvPr/>
          </p:nvGrpSpPr>
          <p:grpSpPr>
            <a:xfrm>
              <a:off x="969430" y="5272771"/>
              <a:ext cx="201112" cy="186289"/>
              <a:chOff x="986973" y="5272771"/>
              <a:chExt cx="201112" cy="186289"/>
            </a:xfrm>
          </p:grpSpPr>
          <p:sp>
            <p:nvSpPr>
              <p:cNvPr id="49" name="Freeform 14">
                <a:extLst>
                  <a:ext uri="{FF2B5EF4-FFF2-40B4-BE49-F238E27FC236}">
                    <a16:creationId xmlns:a16="http://schemas.microsoft.com/office/drawing/2014/main" id="{0E3B7E79-BA2F-45FF-B733-D021C0526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73" y="5276956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50" name="Freeform 15">
                <a:extLst>
                  <a:ext uri="{FF2B5EF4-FFF2-40B4-BE49-F238E27FC236}">
                    <a16:creationId xmlns:a16="http://schemas.microsoft.com/office/drawing/2014/main" id="{FAD08708-5133-4287-A031-81CFA5C99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990" y="5272771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24B2D9C-11A7-4A14-B73A-55A2B3B210BD}"/>
              </a:ext>
            </a:extLst>
          </p:cNvPr>
          <p:cNvSpPr/>
          <p:nvPr/>
        </p:nvSpPr>
        <p:spPr>
          <a:xfrm>
            <a:off x="3729888" y="3552744"/>
            <a:ext cx="7527627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Une proposition unique par l’étendue des prestations financées en CBM: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36EA772-6C8C-4CE8-9BF7-13BB8CC49BDA}"/>
              </a:ext>
            </a:extLst>
          </p:cNvPr>
          <p:cNvSpPr/>
          <p:nvPr/>
        </p:nvSpPr>
        <p:spPr>
          <a:xfrm>
            <a:off x="3470677" y="4145268"/>
            <a:ext cx="2546016" cy="13885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Matériel de recharge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b="1">
                <a:solidFill>
                  <a:schemeClr val="tx1"/>
                </a:solidFill>
                <a:latin typeface="Arial Narrow" panose="020B0606020202030204" pitchFamily="34" charset="0"/>
              </a:rPr>
              <a:t>Bornes de recharge électriques</a:t>
            </a:r>
            <a:r>
              <a:rPr lang="fr-FR" sz="1295">
                <a:solidFill>
                  <a:schemeClr val="tx1"/>
                </a:solidFill>
                <a:latin typeface="Arial Narrow" panose="020B0606020202030204" pitchFamily="34" charset="0"/>
              </a:rPr>
              <a:t>, que le mode de recharge soit rapide ou lent et quel qu’en soit l’usage visé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b="1">
                <a:solidFill>
                  <a:schemeClr val="tx1"/>
                </a:solidFill>
                <a:latin typeface="Arial Narrow" panose="020B0606020202030204" pitchFamily="34" charset="0"/>
              </a:rPr>
              <a:t>Unités de recharge GNV 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BD4FE03-4536-4D90-BBC5-724D861EDFCC}"/>
              </a:ext>
            </a:extLst>
          </p:cNvPr>
          <p:cNvSpPr/>
          <p:nvPr/>
        </p:nvSpPr>
        <p:spPr>
          <a:xfrm>
            <a:off x="6082735" y="4134460"/>
            <a:ext cx="2623881" cy="13857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Génie civil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Câbles d’alimentation électrique 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Matériel de cheminement 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Gros œuvre (si nécessaire) :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adaptation du parking et/ ou du bâti, création de tranchées</a:t>
            </a:r>
          </a:p>
          <a:p>
            <a:pPr algn="ctr" defTabSz="1214385">
              <a:spcAft>
                <a:spcPts val="266"/>
              </a:spcAft>
            </a:pPr>
            <a:endParaRPr lang="fr-FR" sz="1295" b="1" u="sng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7867515-341C-4F93-AFB9-D2C71D6CE328}"/>
              </a:ext>
            </a:extLst>
          </p:cNvPr>
          <p:cNvSpPr/>
          <p:nvPr/>
        </p:nvSpPr>
        <p:spPr>
          <a:xfrm>
            <a:off x="8753911" y="4122152"/>
            <a:ext cx="3164246" cy="13980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Installation électrique / gaz naturel Véhicule (GNV)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Armoire électrique ou compresseur de GNV 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b="1" dirty="0">
                <a:solidFill>
                  <a:schemeClr val="tx1"/>
                </a:solidFill>
                <a:latin typeface="Arial Narrow" panose="020B0606020202030204" pitchFamily="34" charset="0"/>
              </a:rPr>
              <a:t>Sécurisation du site </a:t>
            </a: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(protections électriques, régulateur de tension ou de débit si GNV)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7AD7AC0-052F-491F-B1B7-36DE05BB0972}"/>
              </a:ext>
            </a:extLst>
          </p:cNvPr>
          <p:cNvSpPr/>
          <p:nvPr/>
        </p:nvSpPr>
        <p:spPr>
          <a:xfrm>
            <a:off x="4656323" y="5615869"/>
            <a:ext cx="2653594" cy="7511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Gestion de puissance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>
                <a:solidFill>
                  <a:schemeClr val="tx1"/>
                </a:solidFill>
                <a:latin typeface="Arial Narrow" panose="020B0606020202030204" pitchFamily="34" charset="0"/>
              </a:rPr>
              <a:t>Modules de gestion de la puissance et de communication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1EFB328-E984-4E3D-8A26-17A3491C7A91}"/>
              </a:ext>
            </a:extLst>
          </p:cNvPr>
          <p:cNvSpPr/>
          <p:nvPr/>
        </p:nvSpPr>
        <p:spPr>
          <a:xfrm>
            <a:off x="7387806" y="5615869"/>
            <a:ext cx="2887534" cy="7511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295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Etudes, frais annexes</a:t>
            </a:r>
          </a:p>
          <a:p>
            <a:pPr marL="284628" indent="-284628" algn="just" defTabSz="1214385">
              <a:spcAft>
                <a:spcPts val="266"/>
              </a:spcAft>
              <a:buFont typeface="Arial" panose="020B0604020202020204" pitchFamily="34" charset="0"/>
              <a:buChar char="•"/>
            </a:pPr>
            <a:r>
              <a:rPr lang="fr-FR" sz="1295" dirty="0">
                <a:solidFill>
                  <a:schemeClr val="tx1"/>
                </a:solidFill>
                <a:latin typeface="Arial Narrow" panose="020B0606020202030204" pitchFamily="34" charset="0"/>
              </a:rPr>
              <a:t>Suivi de projet, tests règlementaires, frais de maintenance</a:t>
            </a:r>
          </a:p>
        </p:txBody>
      </p:sp>
    </p:spTree>
    <p:extLst>
      <p:ext uri="{BB962C8B-B14F-4D97-AF65-F5344CB8AC3E}">
        <p14:creationId xmlns:p14="http://schemas.microsoft.com/office/powerpoint/2010/main" val="248167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2"/>
                </a:solidFill>
              </a:rPr>
              <a:t>BORNES DE RECHARGE ELECTRIQUES – </a:t>
            </a:r>
            <a:r>
              <a:rPr lang="fr-FR" dirty="0">
                <a:solidFill>
                  <a:schemeClr val="tx1"/>
                </a:solidFill>
              </a:rPr>
              <a:t>Location longue durée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7C9513-A872-4FC8-86D7-945375332500}"/>
              </a:ext>
            </a:extLst>
          </p:cNvPr>
          <p:cNvSpPr/>
          <p:nvPr/>
        </p:nvSpPr>
        <p:spPr>
          <a:xfrm>
            <a:off x="4018072" y="1170201"/>
            <a:ext cx="3543091" cy="2389300"/>
          </a:xfrm>
          <a:prstGeom prst="rect">
            <a:avLst/>
          </a:prstGeom>
          <a:solidFill>
            <a:schemeClr val="accent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Proposition :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Proposer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une offre clé en main à nos clients 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qui souhaitent se doter d’un véhicule électrique ou hybride rechargeable et d’une borne, via la souscription d’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un pack borne électrique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Une mise en relation avec un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installateur certifié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, afin de leur permettre de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bénéficier de la prime ADVENIR, si l’installation y est éligible.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190F22-6EA3-42DC-904C-5A10961850EC}"/>
              </a:ext>
            </a:extLst>
          </p:cNvPr>
          <p:cNvSpPr/>
          <p:nvPr/>
        </p:nvSpPr>
        <p:spPr>
          <a:xfrm>
            <a:off x="7792811" y="1204736"/>
            <a:ext cx="3752889" cy="2354766"/>
          </a:xfrm>
          <a:custGeom>
            <a:avLst/>
            <a:gdLst>
              <a:gd name="connsiteX0" fmla="*/ 0 w 3752889"/>
              <a:gd name="connsiteY0" fmla="*/ 0 h 2354766"/>
              <a:gd name="connsiteX1" fmla="*/ 498598 w 3752889"/>
              <a:gd name="connsiteY1" fmla="*/ 0 h 2354766"/>
              <a:gd name="connsiteX2" fmla="*/ 922138 w 3752889"/>
              <a:gd name="connsiteY2" fmla="*/ 0 h 2354766"/>
              <a:gd name="connsiteX3" fmla="*/ 1533323 w 3752889"/>
              <a:gd name="connsiteY3" fmla="*/ 0 h 2354766"/>
              <a:gd name="connsiteX4" fmla="*/ 2031921 w 3752889"/>
              <a:gd name="connsiteY4" fmla="*/ 0 h 2354766"/>
              <a:gd name="connsiteX5" fmla="*/ 2530519 w 3752889"/>
              <a:gd name="connsiteY5" fmla="*/ 0 h 2354766"/>
              <a:gd name="connsiteX6" fmla="*/ 3141704 w 3752889"/>
              <a:gd name="connsiteY6" fmla="*/ 0 h 2354766"/>
              <a:gd name="connsiteX7" fmla="*/ 3752889 w 3752889"/>
              <a:gd name="connsiteY7" fmla="*/ 0 h 2354766"/>
              <a:gd name="connsiteX8" fmla="*/ 3752889 w 3752889"/>
              <a:gd name="connsiteY8" fmla="*/ 635787 h 2354766"/>
              <a:gd name="connsiteX9" fmla="*/ 3752889 w 3752889"/>
              <a:gd name="connsiteY9" fmla="*/ 1177383 h 2354766"/>
              <a:gd name="connsiteX10" fmla="*/ 3752889 w 3752889"/>
              <a:gd name="connsiteY10" fmla="*/ 1718979 h 2354766"/>
              <a:gd name="connsiteX11" fmla="*/ 3752889 w 3752889"/>
              <a:gd name="connsiteY11" fmla="*/ 2354766 h 2354766"/>
              <a:gd name="connsiteX12" fmla="*/ 3179233 w 3752889"/>
              <a:gd name="connsiteY12" fmla="*/ 2354766 h 2354766"/>
              <a:gd name="connsiteX13" fmla="*/ 2568048 w 3752889"/>
              <a:gd name="connsiteY13" fmla="*/ 2354766 h 2354766"/>
              <a:gd name="connsiteX14" fmla="*/ 1956864 w 3752889"/>
              <a:gd name="connsiteY14" fmla="*/ 2354766 h 2354766"/>
              <a:gd name="connsiteX15" fmla="*/ 1495794 w 3752889"/>
              <a:gd name="connsiteY15" fmla="*/ 2354766 h 2354766"/>
              <a:gd name="connsiteX16" fmla="*/ 959667 w 3752889"/>
              <a:gd name="connsiteY16" fmla="*/ 2354766 h 2354766"/>
              <a:gd name="connsiteX17" fmla="*/ 0 w 3752889"/>
              <a:gd name="connsiteY17" fmla="*/ 2354766 h 2354766"/>
              <a:gd name="connsiteX18" fmla="*/ 0 w 3752889"/>
              <a:gd name="connsiteY18" fmla="*/ 1766075 h 2354766"/>
              <a:gd name="connsiteX19" fmla="*/ 0 w 3752889"/>
              <a:gd name="connsiteY19" fmla="*/ 1224478 h 2354766"/>
              <a:gd name="connsiteX20" fmla="*/ 0 w 3752889"/>
              <a:gd name="connsiteY20" fmla="*/ 682882 h 2354766"/>
              <a:gd name="connsiteX21" fmla="*/ 0 w 3752889"/>
              <a:gd name="connsiteY21" fmla="*/ 0 h 235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52889" h="2354766" extrusionOk="0">
                <a:moveTo>
                  <a:pt x="0" y="0"/>
                </a:moveTo>
                <a:cubicBezTo>
                  <a:pt x="198248" y="-52257"/>
                  <a:pt x="284963" y="52300"/>
                  <a:pt x="498598" y="0"/>
                </a:cubicBezTo>
                <a:cubicBezTo>
                  <a:pt x="712233" y="-52300"/>
                  <a:pt x="729878" y="4635"/>
                  <a:pt x="922138" y="0"/>
                </a:cubicBezTo>
                <a:cubicBezTo>
                  <a:pt x="1114398" y="-4635"/>
                  <a:pt x="1283069" y="23325"/>
                  <a:pt x="1533323" y="0"/>
                </a:cubicBezTo>
                <a:cubicBezTo>
                  <a:pt x="1783578" y="-23325"/>
                  <a:pt x="1792944" y="39760"/>
                  <a:pt x="2031921" y="0"/>
                </a:cubicBezTo>
                <a:cubicBezTo>
                  <a:pt x="2270898" y="-39760"/>
                  <a:pt x="2323769" y="29016"/>
                  <a:pt x="2530519" y="0"/>
                </a:cubicBezTo>
                <a:cubicBezTo>
                  <a:pt x="2737269" y="-29016"/>
                  <a:pt x="2991236" y="27936"/>
                  <a:pt x="3141704" y="0"/>
                </a:cubicBezTo>
                <a:cubicBezTo>
                  <a:pt x="3292173" y="-27936"/>
                  <a:pt x="3538872" y="59027"/>
                  <a:pt x="3752889" y="0"/>
                </a:cubicBezTo>
                <a:cubicBezTo>
                  <a:pt x="3782639" y="149420"/>
                  <a:pt x="3752373" y="461284"/>
                  <a:pt x="3752889" y="635787"/>
                </a:cubicBezTo>
                <a:cubicBezTo>
                  <a:pt x="3753405" y="810290"/>
                  <a:pt x="3742524" y="964364"/>
                  <a:pt x="3752889" y="1177383"/>
                </a:cubicBezTo>
                <a:cubicBezTo>
                  <a:pt x="3763254" y="1390402"/>
                  <a:pt x="3719973" y="1510936"/>
                  <a:pt x="3752889" y="1718979"/>
                </a:cubicBezTo>
                <a:cubicBezTo>
                  <a:pt x="3785805" y="1927022"/>
                  <a:pt x="3752504" y="2059341"/>
                  <a:pt x="3752889" y="2354766"/>
                </a:cubicBezTo>
                <a:cubicBezTo>
                  <a:pt x="3513648" y="2411739"/>
                  <a:pt x="3444770" y="2309318"/>
                  <a:pt x="3179233" y="2354766"/>
                </a:cubicBezTo>
                <a:cubicBezTo>
                  <a:pt x="2913696" y="2400214"/>
                  <a:pt x="2748509" y="2340971"/>
                  <a:pt x="2568048" y="2354766"/>
                </a:cubicBezTo>
                <a:cubicBezTo>
                  <a:pt x="2387588" y="2368561"/>
                  <a:pt x="2197702" y="2339787"/>
                  <a:pt x="1956864" y="2354766"/>
                </a:cubicBezTo>
                <a:cubicBezTo>
                  <a:pt x="1716026" y="2369745"/>
                  <a:pt x="1676618" y="2334213"/>
                  <a:pt x="1495794" y="2354766"/>
                </a:cubicBezTo>
                <a:cubicBezTo>
                  <a:pt x="1314970" y="2375319"/>
                  <a:pt x="1156239" y="2348398"/>
                  <a:pt x="959667" y="2354766"/>
                </a:cubicBezTo>
                <a:cubicBezTo>
                  <a:pt x="763095" y="2361134"/>
                  <a:pt x="228352" y="2307200"/>
                  <a:pt x="0" y="2354766"/>
                </a:cubicBezTo>
                <a:cubicBezTo>
                  <a:pt x="-116" y="2182116"/>
                  <a:pt x="42853" y="1947776"/>
                  <a:pt x="0" y="1766075"/>
                </a:cubicBezTo>
                <a:cubicBezTo>
                  <a:pt x="-42853" y="1584374"/>
                  <a:pt x="34389" y="1457796"/>
                  <a:pt x="0" y="1224478"/>
                </a:cubicBezTo>
                <a:cubicBezTo>
                  <a:pt x="-34389" y="991160"/>
                  <a:pt x="39884" y="792281"/>
                  <a:pt x="0" y="682882"/>
                </a:cubicBezTo>
                <a:cubicBezTo>
                  <a:pt x="-39884" y="573483"/>
                  <a:pt x="66528" y="202124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LES       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Une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offre clé en main intégrant dans un même loyer le financement du véhicule et de la borne</a:t>
            </a:r>
            <a:endParaRPr lang="fr-FR" sz="1395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Un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partenaire de confiance et agréé capable d’intervenir partout en France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Un devis estimatif des frais d’installation pour une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vision complète du coût du projet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Un processus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simple et transparent </a:t>
            </a: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: le coût du génie civil est refacturé en une fois au coût réel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B201679-2166-4EB0-AD0E-B23EC57DE210}"/>
              </a:ext>
            </a:extLst>
          </p:cNvPr>
          <p:cNvSpPr/>
          <p:nvPr/>
        </p:nvSpPr>
        <p:spPr>
          <a:xfrm>
            <a:off x="8266278" y="1326240"/>
            <a:ext cx="286875" cy="2868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2"/>
                </a:solidFill>
              </a:rPr>
              <a:t>+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450DB16-4740-418C-8BF1-D82B0616AF7E}"/>
              </a:ext>
            </a:extLst>
          </p:cNvPr>
          <p:cNvGrpSpPr/>
          <p:nvPr/>
        </p:nvGrpSpPr>
        <p:grpSpPr>
          <a:xfrm>
            <a:off x="859392" y="1642174"/>
            <a:ext cx="2492418" cy="600737"/>
            <a:chOff x="969430" y="1675605"/>
            <a:chExt cx="2502192" cy="603093"/>
          </a:xfrm>
        </p:grpSpPr>
        <p:sp>
          <p:nvSpPr>
            <p:cNvPr id="13" name="Shape 190">
              <a:extLst>
                <a:ext uri="{FF2B5EF4-FFF2-40B4-BE49-F238E27FC236}">
                  <a16:creationId xmlns:a16="http://schemas.microsoft.com/office/drawing/2014/main" id="{31C74B3E-50E1-4754-90C0-27A66E61DE24}"/>
                </a:ext>
              </a:extLst>
            </p:cNvPr>
            <p:cNvSpPr txBox="1">
              <a:spLocks/>
            </p:cNvSpPr>
            <p:nvPr/>
          </p:nvSpPr>
          <p:spPr>
            <a:xfrm>
              <a:off x="1743622" y="1675605"/>
              <a:ext cx="1728000" cy="34760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295"/>
                </a:lnSpc>
              </a:pPr>
              <a:r>
                <a:rPr lang="fr-FR" sz="1295" dirty="0">
                  <a:ea typeface="Cabin"/>
                  <a:cs typeface="Cabin"/>
                  <a:sym typeface="Cabin"/>
                </a:rPr>
                <a:t>Tout client LLD BPCE Lease (Car Lease)</a:t>
              </a:r>
              <a:endParaRPr lang="en" sz="1295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04B8643-D920-435F-A5DC-4E2AD831D9A0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673D3B14-6730-4A19-AE9B-FD0738BDA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22D4817-9DA1-4E88-A902-0FFA914DE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B00F5FF3-5E89-4926-B80D-D87447D3B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1" name="Line 8">
                <a:extLst>
                  <a:ext uri="{FF2B5EF4-FFF2-40B4-BE49-F238E27FC236}">
                    <a16:creationId xmlns:a16="http://schemas.microsoft.com/office/drawing/2014/main" id="{B2DB1588-BF95-4425-A20B-0C38C77FA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2" name="Line 9">
                <a:extLst>
                  <a:ext uri="{FF2B5EF4-FFF2-40B4-BE49-F238E27FC236}">
                    <a16:creationId xmlns:a16="http://schemas.microsoft.com/office/drawing/2014/main" id="{C45EE0C8-327E-4950-8EE2-3832DF71CD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D3758C09-FD2E-4976-84B7-0CD389DEA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E3024780-3827-47D9-BAB7-EC3AB4F8B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50787351-6FC1-42F7-BE00-C9EBB3764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6" name="Freeform 13">
                <a:extLst>
                  <a:ext uri="{FF2B5EF4-FFF2-40B4-BE49-F238E27FC236}">
                    <a16:creationId xmlns:a16="http://schemas.microsoft.com/office/drawing/2014/main" id="{86EB2825-231C-4BFB-82C2-DD26B3714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4D7B0E2-ED13-4DDB-83D1-7A03A4C6A21C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C0241807-FF2E-404F-B2EF-829B7678E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EDCDFDDD-0659-4DD5-AE5E-06011C024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566A22C-4115-4B02-8FBB-F66E88B1ABCB}"/>
              </a:ext>
            </a:extLst>
          </p:cNvPr>
          <p:cNvSpPr/>
          <p:nvPr/>
        </p:nvSpPr>
        <p:spPr>
          <a:xfrm>
            <a:off x="719640" y="1158633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13CCBBF-9907-4EF7-966C-763B0DBF735C}"/>
              </a:ext>
            </a:extLst>
          </p:cNvPr>
          <p:cNvGrpSpPr/>
          <p:nvPr/>
        </p:nvGrpSpPr>
        <p:grpSpPr>
          <a:xfrm>
            <a:off x="859393" y="3013068"/>
            <a:ext cx="3071756" cy="663134"/>
            <a:chOff x="969430" y="4261808"/>
            <a:chExt cx="3083803" cy="665735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4E67872-8CF4-4534-9AE0-4A60BB4F250A}"/>
                </a:ext>
              </a:extLst>
            </p:cNvPr>
            <p:cNvGrpSpPr/>
            <p:nvPr/>
          </p:nvGrpSpPr>
          <p:grpSpPr>
            <a:xfrm>
              <a:off x="969430" y="4367367"/>
              <a:ext cx="201112" cy="186289"/>
              <a:chOff x="973816" y="4367367"/>
              <a:chExt cx="201112" cy="186289"/>
            </a:xfrm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49AAD741-F82E-4BA2-8409-73C026D75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816" y="4371552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9E2D6290-ECD1-458E-B0FB-7A409F4CBD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833" y="4367367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30" name="Shape 190">
              <a:extLst>
                <a:ext uri="{FF2B5EF4-FFF2-40B4-BE49-F238E27FC236}">
                  <a16:creationId xmlns:a16="http://schemas.microsoft.com/office/drawing/2014/main" id="{B77B924B-1374-4D37-B773-051452BE8C75}"/>
                </a:ext>
              </a:extLst>
            </p:cNvPr>
            <p:cNvSpPr txBox="1">
              <a:spLocks/>
            </p:cNvSpPr>
            <p:nvPr/>
          </p:nvSpPr>
          <p:spPr>
            <a:xfrm>
              <a:off x="1743622" y="4261808"/>
              <a:ext cx="2309611" cy="521411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398"/>
                </a:spcAft>
              </a:pPr>
              <a:r>
                <a:rPr lang="fr-FR" sz="1295" dirty="0">
                  <a:sym typeface="Cabin"/>
                </a:rPr>
                <a:t>Prestation supplémentaire rattachée à un contrat</a:t>
              </a:r>
              <a:r>
                <a:rPr lang="fr-FR" sz="1395" cap="none" dirty="0">
                  <a:ea typeface="Cabin"/>
                  <a:cs typeface="Cabin"/>
                  <a:sym typeface="Cabin"/>
                </a:rPr>
                <a:t> </a:t>
              </a:r>
              <a:r>
                <a:rPr lang="fr-FR" sz="1594" cap="none" dirty="0">
                  <a:solidFill>
                    <a:schemeClr val="accent2"/>
                  </a:solidFill>
                  <a:ea typeface="Cabin"/>
                  <a:cs typeface="Cabin"/>
                  <a:sym typeface="Cabin"/>
                </a:rPr>
                <a:t>LLD</a:t>
              </a:r>
              <a:r>
                <a:rPr lang="fr-FR" sz="1590" cap="none" dirty="0">
                  <a:solidFill>
                    <a:schemeClr val="accent2"/>
                  </a:solidFill>
                  <a:ea typeface="Cabin"/>
                  <a:cs typeface="Cabin"/>
                  <a:sym typeface="Cabin"/>
                </a:rPr>
                <a:t> </a:t>
              </a:r>
              <a:r>
                <a:rPr lang="fr-FR" sz="1295" cap="none" dirty="0">
                  <a:ea typeface="Cabin"/>
                  <a:cs typeface="Cabin"/>
                  <a:sym typeface="Cabin"/>
                </a:rPr>
                <a:t>signé concomitamment</a:t>
              </a:r>
              <a:endParaRPr lang="en" sz="1295" cap="none" dirty="0">
                <a:ea typeface="Cabin"/>
                <a:cs typeface="Cabin"/>
                <a:sym typeface="Cabin"/>
              </a:endParaRPr>
            </a:p>
          </p:txBody>
        </p:sp>
        <p:pic>
          <p:nvPicPr>
            <p:cNvPr id="31" name="Graphique 30" descr="Contrat">
              <a:extLst>
                <a:ext uri="{FF2B5EF4-FFF2-40B4-BE49-F238E27FC236}">
                  <a16:creationId xmlns:a16="http://schemas.microsoft.com/office/drawing/2014/main" id="{7170B0F1-6581-4986-8AF8-34FA4C7B1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2538" y="4387543"/>
              <a:ext cx="540000" cy="540000"/>
            </a:xfrm>
            <a:prstGeom prst="rect">
              <a:avLst/>
            </a:prstGeom>
          </p:spPr>
        </p:pic>
      </p:grpSp>
      <p:sp>
        <p:nvSpPr>
          <p:cNvPr id="34" name="Shape 190">
            <a:extLst>
              <a:ext uri="{FF2B5EF4-FFF2-40B4-BE49-F238E27FC236}">
                <a16:creationId xmlns:a16="http://schemas.microsoft.com/office/drawing/2014/main" id="{36CCC2E6-CCBF-47BB-BA79-9147AA182417}"/>
              </a:ext>
            </a:extLst>
          </p:cNvPr>
          <p:cNvSpPr txBox="1">
            <a:spLocks/>
          </p:cNvSpPr>
          <p:nvPr/>
        </p:nvSpPr>
        <p:spPr>
          <a:xfrm>
            <a:off x="1619362" y="3551891"/>
            <a:ext cx="2300589" cy="34624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95"/>
              </a:lnSpc>
            </a:pPr>
            <a:r>
              <a:rPr lang="fr-FR" sz="1125" b="0" i="1" cap="none" dirty="0">
                <a:ea typeface="Cabin"/>
                <a:cs typeface="Cabin"/>
                <a:sym typeface="Cabin"/>
              </a:rPr>
              <a:t>(pas d’avenant possible si contrat préexistant)</a:t>
            </a:r>
            <a:endParaRPr lang="en" sz="1238" i="1" cap="none" dirty="0">
              <a:ea typeface="Cabin"/>
              <a:cs typeface="Cabin"/>
              <a:sym typeface="Cabin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213D8C-9C15-47CF-B0D0-98EC574E3038}"/>
              </a:ext>
            </a:extLst>
          </p:cNvPr>
          <p:cNvSpPr/>
          <p:nvPr/>
        </p:nvSpPr>
        <p:spPr>
          <a:xfrm>
            <a:off x="794941" y="4046725"/>
            <a:ext cx="2788958" cy="23938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NOTRE PARTENAIRE</a:t>
            </a:r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39723F0-662E-43D6-8E49-39D406392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576" y="2458874"/>
            <a:ext cx="362630" cy="362630"/>
          </a:xfrm>
          <a:prstGeom prst="rect">
            <a:avLst/>
          </a:prstGeom>
        </p:spPr>
      </p:pic>
      <p:sp>
        <p:nvSpPr>
          <p:cNvPr id="37" name="Freeform 14">
            <a:extLst>
              <a:ext uri="{FF2B5EF4-FFF2-40B4-BE49-F238E27FC236}">
                <a16:creationId xmlns:a16="http://schemas.microsoft.com/office/drawing/2014/main" id="{83FD0691-D2D4-487C-8CD3-B450C703AC3F}"/>
              </a:ext>
            </a:extLst>
          </p:cNvPr>
          <p:cNvSpPr>
            <a:spLocks/>
          </p:cNvSpPr>
          <p:nvPr/>
        </p:nvSpPr>
        <p:spPr bwMode="auto">
          <a:xfrm>
            <a:off x="844593" y="2409063"/>
            <a:ext cx="178869" cy="190973"/>
          </a:xfrm>
          <a:custGeom>
            <a:avLst/>
            <a:gdLst>
              <a:gd name="T0" fmla="*/ 86 w 86"/>
              <a:gd name="T1" fmla="*/ 34 h 86"/>
              <a:gd name="T2" fmla="*/ 86 w 86"/>
              <a:gd name="T3" fmla="*/ 75 h 86"/>
              <a:gd name="T4" fmla="*/ 75 w 86"/>
              <a:gd name="T5" fmla="*/ 86 h 86"/>
              <a:gd name="T6" fmla="*/ 11 w 86"/>
              <a:gd name="T7" fmla="*/ 86 h 86"/>
              <a:gd name="T8" fmla="*/ 0 w 86"/>
              <a:gd name="T9" fmla="*/ 75 h 86"/>
              <a:gd name="T10" fmla="*/ 0 w 86"/>
              <a:gd name="T11" fmla="*/ 11 h 86"/>
              <a:gd name="T12" fmla="*/ 11 w 86"/>
              <a:gd name="T13" fmla="*/ 0 h 86"/>
              <a:gd name="T14" fmla="*/ 75 w 86"/>
              <a:gd name="T1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" h="86">
                <a:moveTo>
                  <a:pt x="86" y="34"/>
                </a:moveTo>
                <a:cubicBezTo>
                  <a:pt x="86" y="75"/>
                  <a:pt x="86" y="75"/>
                  <a:pt x="86" y="75"/>
                </a:cubicBezTo>
                <a:cubicBezTo>
                  <a:pt x="86" y="81"/>
                  <a:pt x="81" y="86"/>
                  <a:pt x="75" y="86"/>
                </a:cubicBezTo>
                <a:cubicBezTo>
                  <a:pt x="11" y="86"/>
                  <a:pt x="11" y="86"/>
                  <a:pt x="11" y="86"/>
                </a:cubicBezTo>
                <a:cubicBezTo>
                  <a:pt x="5" y="86"/>
                  <a:pt x="0" y="81"/>
                  <a:pt x="0" y="7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75" y="0"/>
                  <a:pt x="75" y="0"/>
                  <a:pt x="75" y="0"/>
                </a:cubicBez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083" tIns="45541" rIns="91083" bIns="45541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590"/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1290E831-4FFB-4CB5-B8F4-66958C7C9811}"/>
              </a:ext>
            </a:extLst>
          </p:cNvPr>
          <p:cNvSpPr>
            <a:spLocks/>
          </p:cNvSpPr>
          <p:nvPr/>
        </p:nvSpPr>
        <p:spPr bwMode="auto">
          <a:xfrm>
            <a:off x="875431" y="2404673"/>
            <a:ext cx="175785" cy="129510"/>
          </a:xfrm>
          <a:custGeom>
            <a:avLst/>
            <a:gdLst>
              <a:gd name="T0" fmla="*/ 171 w 171"/>
              <a:gd name="T1" fmla="*/ 0 h 118"/>
              <a:gd name="T2" fmla="*/ 53 w 171"/>
              <a:gd name="T3" fmla="*/ 118 h 118"/>
              <a:gd name="T4" fmla="*/ 0 w 171"/>
              <a:gd name="T5" fmla="*/ 67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" h="118">
                <a:moveTo>
                  <a:pt x="171" y="0"/>
                </a:moveTo>
                <a:lnTo>
                  <a:pt x="53" y="118"/>
                </a:lnTo>
                <a:lnTo>
                  <a:pt x="0" y="67"/>
                </a:lnTo>
              </a:path>
            </a:pathLst>
          </a:custGeom>
          <a:solidFill>
            <a:srgbClr val="FFFFFF"/>
          </a:solidFill>
          <a:ln w="19050" cap="rnd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083" tIns="45541" rIns="91083" bIns="45541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590"/>
          </a:p>
        </p:txBody>
      </p:sp>
      <p:sp>
        <p:nvSpPr>
          <p:cNvPr id="39" name="Shape 190">
            <a:extLst>
              <a:ext uri="{FF2B5EF4-FFF2-40B4-BE49-F238E27FC236}">
                <a16:creationId xmlns:a16="http://schemas.microsoft.com/office/drawing/2014/main" id="{0F1B2BFB-814E-465B-A69F-9E2273BFF4DA}"/>
              </a:ext>
            </a:extLst>
          </p:cNvPr>
          <p:cNvSpPr txBox="1">
            <a:spLocks/>
          </p:cNvSpPr>
          <p:nvPr/>
        </p:nvSpPr>
        <p:spPr>
          <a:xfrm>
            <a:off x="1619364" y="2372481"/>
            <a:ext cx="2311786" cy="51937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95"/>
              </a:lnSpc>
            </a:pPr>
            <a:r>
              <a:rPr lang="fr-FR" sz="1295" cap="none" dirty="0">
                <a:ea typeface="Cabin"/>
                <a:cs typeface="Cabin"/>
                <a:sym typeface="Cabin"/>
              </a:rPr>
              <a:t>Installation à domicile </a:t>
            </a:r>
            <a:r>
              <a:rPr lang="fr-FR" sz="1295" b="0" cap="none" dirty="0">
                <a:ea typeface="Cabin"/>
                <a:cs typeface="Cabin"/>
                <a:sym typeface="Cabin"/>
              </a:rPr>
              <a:t>(copropriétés comprises) ou dans des locaux </a:t>
            </a:r>
            <a:r>
              <a:rPr lang="fr-FR" sz="1295" cap="none" dirty="0">
                <a:ea typeface="Cabin"/>
                <a:cs typeface="Cabin"/>
                <a:sym typeface="Cabin"/>
              </a:rPr>
              <a:t>d’entreprise</a:t>
            </a:r>
            <a:endParaRPr lang="en" sz="1295" cap="none" dirty="0">
              <a:ea typeface="Cabin"/>
              <a:cs typeface="Cabin"/>
              <a:sym typeface="Cabin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BD58388-6C74-4181-97F2-45F96BE64409}"/>
              </a:ext>
            </a:extLst>
          </p:cNvPr>
          <p:cNvSpPr/>
          <p:nvPr/>
        </p:nvSpPr>
        <p:spPr>
          <a:xfrm>
            <a:off x="4343683" y="3815761"/>
            <a:ext cx="7020536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1594" b="1" u="sng" cap="all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2E3647-D936-4CA4-ADA5-9EADF1BD1182}"/>
              </a:ext>
            </a:extLst>
          </p:cNvPr>
          <p:cNvSpPr/>
          <p:nvPr/>
        </p:nvSpPr>
        <p:spPr>
          <a:xfrm>
            <a:off x="794941" y="4046725"/>
            <a:ext cx="2788958" cy="23938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NOTRE PARTENAIRE</a:t>
            </a:r>
          </a:p>
        </p:txBody>
      </p:sp>
      <p:sp>
        <p:nvSpPr>
          <p:cNvPr id="42" name="Shape 190">
            <a:extLst>
              <a:ext uri="{FF2B5EF4-FFF2-40B4-BE49-F238E27FC236}">
                <a16:creationId xmlns:a16="http://schemas.microsoft.com/office/drawing/2014/main" id="{1C40678A-036A-43BE-9C3A-534BF58629B3}"/>
              </a:ext>
            </a:extLst>
          </p:cNvPr>
          <p:cNvSpPr txBox="1">
            <a:spLocks/>
          </p:cNvSpPr>
          <p:nvPr/>
        </p:nvSpPr>
        <p:spPr>
          <a:xfrm>
            <a:off x="974507" y="5101178"/>
            <a:ext cx="2462507" cy="121187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95"/>
              </a:lnSpc>
            </a:pPr>
            <a:r>
              <a:rPr lang="fr-FR" sz="1295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Avec </a:t>
            </a:r>
            <a:r>
              <a:rPr lang="fr-FR" sz="1295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10 ans d’expérience </a:t>
            </a:r>
            <a:r>
              <a:rPr lang="fr-FR" sz="1295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dans l’installation de bornes de recharge, et </a:t>
            </a:r>
            <a:r>
              <a:rPr lang="fr-FR" sz="1295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intégré depuis 2017 au groupe Shell, </a:t>
            </a:r>
            <a:r>
              <a:rPr lang="fr-FR" sz="1295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NewMotion est fort d’un réseau de 200</a:t>
            </a:r>
            <a:r>
              <a:rPr lang="fr-FR" sz="1295" b="0" cap="none" dirty="0">
                <a:solidFill>
                  <a:schemeClr val="bg1"/>
                </a:solidFill>
                <a:ea typeface="Cabin"/>
                <a:cs typeface="Cabin"/>
                <a:sym typeface="Cabin"/>
              </a:rPr>
              <a:t>□</a:t>
            </a:r>
            <a:r>
              <a:rPr lang="fr-FR" sz="1295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000 bornes de recharge dans 35 pays.</a:t>
            </a:r>
            <a:endParaRPr lang="en" sz="1295" b="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  <p:pic>
        <p:nvPicPr>
          <p:cNvPr id="43" name="Picture 4" descr="Résultat de recherche d'images pour &quot;newmotion&quot;">
            <a:extLst>
              <a:ext uri="{FF2B5EF4-FFF2-40B4-BE49-F238E27FC236}">
                <a16:creationId xmlns:a16="http://schemas.microsoft.com/office/drawing/2014/main" id="{EFE9FDA8-D869-4E38-85B5-C88951EC4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7" b="33386"/>
          <a:stretch/>
        </p:blipFill>
        <p:spPr bwMode="auto">
          <a:xfrm>
            <a:off x="884847" y="4379744"/>
            <a:ext cx="2609143" cy="65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02C1FD8-D373-4B80-BD9F-A5A649D9811D}"/>
              </a:ext>
            </a:extLst>
          </p:cNvPr>
          <p:cNvSpPr/>
          <p:nvPr/>
        </p:nvSpPr>
        <p:spPr>
          <a:xfrm>
            <a:off x="3882215" y="3513341"/>
            <a:ext cx="7527627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Un Parcours client adapté: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DD31E45-10C9-4287-AD82-2DF6021C651A}"/>
              </a:ext>
            </a:extLst>
          </p:cNvPr>
          <p:cNvSpPr/>
          <p:nvPr/>
        </p:nvSpPr>
        <p:spPr>
          <a:xfrm>
            <a:off x="3937907" y="4122634"/>
            <a:ext cx="1893819" cy="6052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0313" tIns="35859" rIns="35859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96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Un Lead LLD à chaque demande de véhicule électrique ou hybride rechargeable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1E8B278-5901-42FD-A860-9B5465CCDDDB}"/>
              </a:ext>
            </a:extLst>
          </p:cNvPr>
          <p:cNvSpPr/>
          <p:nvPr/>
        </p:nvSpPr>
        <p:spPr>
          <a:xfrm>
            <a:off x="5974005" y="4122634"/>
            <a:ext cx="2804801" cy="6052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0313" tIns="35859" rIns="35859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96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La VAD accompagne le client dans le choix de son Pack Borne et réalise un devis estimatif des travaux sur la base de questions simples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3E4513-C2A0-48AD-A76F-F48341BADAF9}"/>
              </a:ext>
            </a:extLst>
          </p:cNvPr>
          <p:cNvSpPr/>
          <p:nvPr/>
        </p:nvSpPr>
        <p:spPr>
          <a:xfrm>
            <a:off x="8922734" y="4122634"/>
            <a:ext cx="1613799" cy="6052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0313" tIns="35859" rIns="35859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96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Signature du contrat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98C37B-5996-4934-AE79-42FB3C3781F4}"/>
              </a:ext>
            </a:extLst>
          </p:cNvPr>
          <p:cNvSpPr/>
          <p:nvPr/>
        </p:nvSpPr>
        <p:spPr>
          <a:xfrm>
            <a:off x="9274753" y="4881447"/>
            <a:ext cx="2252367" cy="5378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859" tIns="35859" rIns="394453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96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Envoi d’un Lead à </a:t>
            </a:r>
            <a:r>
              <a:rPr kumimoji="0" lang="fr-FR" sz="996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Newmotion</a:t>
            </a:r>
            <a:r>
              <a:rPr kumimoji="0" lang="fr-FR" sz="996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par BPCE Car Lease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9C4A895-0F3F-41D4-AC08-6EAD4D84F66E}"/>
              </a:ext>
            </a:extLst>
          </p:cNvPr>
          <p:cNvSpPr/>
          <p:nvPr/>
        </p:nvSpPr>
        <p:spPr>
          <a:xfrm>
            <a:off x="6781096" y="5800164"/>
            <a:ext cx="2079844" cy="3944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859" tIns="35859" rIns="394453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96" kern="0">
                <a:solidFill>
                  <a:schemeClr val="tx1"/>
                </a:solidFill>
                <a:latin typeface="Arial" panose="020B0604020202020204"/>
                <a:sym typeface="Arial"/>
              </a:rPr>
              <a:t>Installation et travaux </a:t>
            </a:r>
          </a:p>
          <a:p>
            <a:r>
              <a:rPr lang="fr-FR" sz="996" kern="0">
                <a:solidFill>
                  <a:schemeClr val="tx1"/>
                </a:solidFill>
                <a:latin typeface="Arial" panose="020B0604020202020204"/>
                <a:sym typeface="Arial"/>
              </a:rPr>
              <a:t>(1 mois avant livraison)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6894E69-5983-478E-9844-0A78DFC3FBBE}"/>
              </a:ext>
            </a:extLst>
          </p:cNvPr>
          <p:cNvSpPr/>
          <p:nvPr/>
        </p:nvSpPr>
        <p:spPr>
          <a:xfrm>
            <a:off x="9062298" y="5605612"/>
            <a:ext cx="2464822" cy="7048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859" tIns="35859" rIns="394453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996" kern="0" dirty="0">
                <a:solidFill>
                  <a:schemeClr val="tx1"/>
                </a:solidFill>
                <a:latin typeface="Arial" panose="020B0604020202020204"/>
                <a:sym typeface="Arial"/>
              </a:rPr>
              <a:t>Diagnostic technique à distance ou déplacement sur site pour valider le coût d’installation et organiser les travaux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AF202AA-75B5-4442-BAEC-87F89A8CD0CE}"/>
              </a:ext>
            </a:extLst>
          </p:cNvPr>
          <p:cNvSpPr/>
          <p:nvPr/>
        </p:nvSpPr>
        <p:spPr>
          <a:xfrm>
            <a:off x="4218054" y="5799093"/>
            <a:ext cx="2079844" cy="395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859" tIns="35859" rIns="394453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96" kern="0">
                <a:solidFill>
                  <a:schemeClr val="tx1"/>
                </a:solidFill>
                <a:latin typeface="Arial" panose="020B0604020202020204"/>
                <a:sym typeface="Arial"/>
              </a:rPr>
              <a:t>Refacturation du forfait génie civil au coût réel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39066DC-3B04-4F8D-9759-12176312B4E6}"/>
              </a:ext>
            </a:extLst>
          </p:cNvPr>
          <p:cNvSpPr/>
          <p:nvPr/>
        </p:nvSpPr>
        <p:spPr>
          <a:xfrm>
            <a:off x="4218054" y="5263714"/>
            <a:ext cx="2079844" cy="395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859" tIns="35859" rIns="394453" bIns="3585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96" kern="0">
                <a:solidFill>
                  <a:schemeClr val="tx1"/>
                </a:solidFill>
                <a:latin typeface="Arial" panose="020B0604020202020204"/>
                <a:sym typeface="Arial"/>
              </a:rPr>
              <a:t>Mise en loyer de la LLD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F9BDDC1C-6FE6-431E-8EFC-C0C91DDB9523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1211" y="4251688"/>
            <a:ext cx="466172" cy="46617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061F3843-28A9-4E97-AFAE-65BADA7C450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9897" y="4249682"/>
            <a:ext cx="466172" cy="4661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39AEF13A-930D-4964-9C64-4422DB0DF1CA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22734" y="4234400"/>
            <a:ext cx="466172" cy="4661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78769E8-3AFE-4A54-B8C3-31CB5F45B73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62503" y="4932575"/>
            <a:ext cx="466172" cy="466172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A2E8624D-798B-4FE7-9321-494C2AC94DFB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63184" y="5693030"/>
            <a:ext cx="466172" cy="466172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7D31B945-8356-4953-B2DE-3C8B8D7CA0F8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78867" y="5745653"/>
            <a:ext cx="466172" cy="466172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25EE3967-C667-4082-8F14-43507CC05BFF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31726" y="5745653"/>
            <a:ext cx="466172" cy="466172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A6FB742B-FD0D-4B28-AF6D-6EE71317B2DE}"/>
              </a:ext>
            </a:extLst>
          </p:cNvPr>
          <p:cNvSpPr/>
          <p:nvPr/>
        </p:nvSpPr>
        <p:spPr>
          <a:xfrm>
            <a:off x="5514467" y="5280232"/>
            <a:ext cx="963893" cy="358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08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0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€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96300DEE-7CDF-4816-A0B3-3838E7391EEC}"/>
              </a:ext>
            </a:extLst>
          </p:cNvPr>
          <p:cNvCxnSpPr>
            <a:cxnSpLocks/>
            <a:stCxn id="45" idx="3"/>
            <a:endCxn id="46" idx="1"/>
          </p:cNvCxnSpPr>
          <p:nvPr/>
        </p:nvCxnSpPr>
        <p:spPr>
          <a:xfrm>
            <a:off x="5831726" y="4425270"/>
            <a:ext cx="1422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A0E84368-C7D2-4BE7-837F-2E1DAB39A870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>
            <a:off x="8778806" y="4425270"/>
            <a:ext cx="1439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1470F6BF-0B6E-4539-BE2B-2D125DBA7205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10213099" y="5461477"/>
            <a:ext cx="81611" cy="1441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17588113-FC56-4466-83B6-2FB2925D6838}"/>
              </a:ext>
            </a:extLst>
          </p:cNvPr>
          <p:cNvCxnSpPr>
            <a:cxnSpLocks/>
            <a:stCxn id="50" idx="1"/>
            <a:endCxn id="49" idx="3"/>
          </p:cNvCxnSpPr>
          <p:nvPr/>
        </p:nvCxnSpPr>
        <p:spPr>
          <a:xfrm flipH="1">
            <a:off x="8860940" y="5958047"/>
            <a:ext cx="201358" cy="393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 : en angle 64">
            <a:extLst>
              <a:ext uri="{FF2B5EF4-FFF2-40B4-BE49-F238E27FC236}">
                <a16:creationId xmlns:a16="http://schemas.microsoft.com/office/drawing/2014/main" id="{19E836BD-D076-4A6A-93D4-EE22C29F0BA6}"/>
              </a:ext>
            </a:extLst>
          </p:cNvPr>
          <p:cNvCxnSpPr>
            <a:cxnSpLocks/>
            <a:stCxn id="49" idx="1"/>
            <a:endCxn id="52" idx="3"/>
          </p:cNvCxnSpPr>
          <p:nvPr/>
        </p:nvCxnSpPr>
        <p:spPr>
          <a:xfrm rot="10800000">
            <a:off x="6297899" y="5461477"/>
            <a:ext cx="483198" cy="53591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 : en angle 65">
            <a:extLst>
              <a:ext uri="{FF2B5EF4-FFF2-40B4-BE49-F238E27FC236}">
                <a16:creationId xmlns:a16="http://schemas.microsoft.com/office/drawing/2014/main" id="{E99888AB-F2AA-49A3-8ADF-16B0292E29E9}"/>
              </a:ext>
            </a:extLst>
          </p:cNvPr>
          <p:cNvCxnSpPr>
            <a:cxnSpLocks/>
            <a:stCxn id="49" idx="1"/>
            <a:endCxn id="51" idx="3"/>
          </p:cNvCxnSpPr>
          <p:nvPr/>
        </p:nvCxnSpPr>
        <p:spPr>
          <a:xfrm rot="10800000">
            <a:off x="6297899" y="5996855"/>
            <a:ext cx="483198" cy="53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 : en angle 66">
            <a:extLst>
              <a:ext uri="{FF2B5EF4-FFF2-40B4-BE49-F238E27FC236}">
                <a16:creationId xmlns:a16="http://schemas.microsoft.com/office/drawing/2014/main" id="{50440DFF-8D23-4192-97C3-452740A0C476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10536533" y="4425270"/>
            <a:ext cx="226647" cy="4561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E57C3E-C1F1-4F6A-90C9-95CF833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1155" y="6379653"/>
            <a:ext cx="2014071" cy="365125"/>
          </a:xfrm>
        </p:spPr>
        <p:txBody>
          <a:bodyPr/>
          <a:lstStyle/>
          <a:p>
            <a:fld id="{0304C159-75DC-49E0-9C9A-EE2F48706F69}" type="datetime4">
              <a:rPr lang="fr-FR" smtClean="0"/>
              <a:pPr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4F4D56-A086-41A2-BC38-C3680E3E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23A0D4-0886-489C-90A1-FACE332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DA8D08-9E14-4A60-AD8E-D83CB41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2"/>
                </a:solidFill>
              </a:rPr>
              <a:t>FORMATION A L’ECOCONDUITE – </a:t>
            </a:r>
            <a:r>
              <a:rPr lang="fr-FR" dirty="0">
                <a:solidFill>
                  <a:schemeClr val="tx1"/>
                </a:solidFill>
              </a:rPr>
              <a:t>Location longue durée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186983-E64B-44F1-BEF0-6FB89A3A3B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r="7768" b="5109"/>
          <a:stretch/>
        </p:blipFill>
        <p:spPr>
          <a:xfrm>
            <a:off x="147353" y="159639"/>
            <a:ext cx="803864" cy="68249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2651ABD-1A2C-42C7-AFAC-B6AA71F0A242}"/>
              </a:ext>
            </a:extLst>
          </p:cNvPr>
          <p:cNvGrpSpPr/>
          <p:nvPr/>
        </p:nvGrpSpPr>
        <p:grpSpPr>
          <a:xfrm>
            <a:off x="989456" y="1892519"/>
            <a:ext cx="2481221" cy="544382"/>
            <a:chOff x="969430" y="1732181"/>
            <a:chExt cx="2490951" cy="546517"/>
          </a:xfrm>
        </p:grpSpPr>
        <p:sp>
          <p:nvSpPr>
            <p:cNvPr id="10" name="Shape 190">
              <a:extLst>
                <a:ext uri="{FF2B5EF4-FFF2-40B4-BE49-F238E27FC236}">
                  <a16:creationId xmlns:a16="http://schemas.microsoft.com/office/drawing/2014/main" id="{1BE90A2C-FFDF-49E3-85CF-58873460863C}"/>
                </a:ext>
              </a:extLst>
            </p:cNvPr>
            <p:cNvSpPr txBox="1">
              <a:spLocks/>
            </p:cNvSpPr>
            <p:nvPr/>
          </p:nvSpPr>
          <p:spPr>
            <a:xfrm>
              <a:off x="1732381" y="1803459"/>
              <a:ext cx="1728000" cy="34760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95" cap="none" dirty="0">
                  <a:ea typeface="Cabin"/>
                  <a:cs typeface="Cabin"/>
                  <a:sym typeface="Cabin"/>
                </a:rPr>
                <a:t>Tout client LLD BPCE Lease (Car Lease)</a:t>
              </a:r>
              <a:endParaRPr lang="en" sz="1295" b="0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B71289F-C42F-4190-864E-6E42F414DF77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8A7FF090-7B42-440A-A127-294A2094E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1BEC31EC-5FA5-40B6-B642-CA1FCE3CB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350C143D-2D2F-401F-9F3A-ECD9A9129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8" name="Line 8">
                <a:extLst>
                  <a:ext uri="{FF2B5EF4-FFF2-40B4-BE49-F238E27FC236}">
                    <a16:creationId xmlns:a16="http://schemas.microsoft.com/office/drawing/2014/main" id="{A64CE8F4-E658-458F-A95A-DE2C707FC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9" name="Line 9">
                <a:extLst>
                  <a:ext uri="{FF2B5EF4-FFF2-40B4-BE49-F238E27FC236}">
                    <a16:creationId xmlns:a16="http://schemas.microsoft.com/office/drawing/2014/main" id="{0054A8DE-A904-4F07-B2E3-439C303321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60AC8616-12C9-48D0-AF6D-917EC01F3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72FDF762-192C-4BF2-9C7C-110AE06D3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2" name="Freeform 12">
                <a:extLst>
                  <a:ext uri="{FF2B5EF4-FFF2-40B4-BE49-F238E27FC236}">
                    <a16:creationId xmlns:a16="http://schemas.microsoft.com/office/drawing/2014/main" id="{379A7248-AB27-4DDE-8C7A-24AA1ABBC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3" name="Freeform 13">
                <a:extLst>
                  <a:ext uri="{FF2B5EF4-FFF2-40B4-BE49-F238E27FC236}">
                    <a16:creationId xmlns:a16="http://schemas.microsoft.com/office/drawing/2014/main" id="{5BB768FF-B42F-44F4-A07F-3A4E28774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DEB2353-2ACA-4E7D-9332-99F0194014F9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6E30AE66-3516-4B52-B089-DCE88EAF0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A8A2E858-7B82-471B-8A23-783B2B8AA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3C573E1-DC5E-4BA4-8A7A-046D8FF3AB4A}"/>
              </a:ext>
            </a:extLst>
          </p:cNvPr>
          <p:cNvSpPr/>
          <p:nvPr/>
        </p:nvSpPr>
        <p:spPr>
          <a:xfrm>
            <a:off x="849704" y="1227772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3AA273-F548-4582-94C7-DE69D651F57E}"/>
              </a:ext>
            </a:extLst>
          </p:cNvPr>
          <p:cNvSpPr/>
          <p:nvPr/>
        </p:nvSpPr>
        <p:spPr>
          <a:xfrm>
            <a:off x="3710643" y="1192044"/>
            <a:ext cx="3543091" cy="2519044"/>
          </a:xfrm>
          <a:prstGeom prst="rect">
            <a:avLst/>
          </a:prstGeom>
          <a:solidFill>
            <a:schemeClr val="accent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Proposition</a:t>
            </a:r>
            <a:r>
              <a:rPr lang="fr-FR" sz="1594" b="1" cap="all" dirty="0">
                <a:solidFill>
                  <a:schemeClr val="tx1"/>
                </a:solidFill>
                <a:latin typeface="Arial Narrow" panose="020B0606020202030204" pitchFamily="34" charset="0"/>
              </a:rPr>
              <a:t> :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Proposer une offre pour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accompagner nos clients dans la promotion de l’écoconduite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Les aider à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sensibiliser leurs conducteurs à la prévention du risque routier, dans le respect de l’environnement.</a:t>
            </a:r>
          </a:p>
          <a:p>
            <a:pPr algn="just"/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Coconstruire avec le client, un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programme de prévention personnalisé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, lui donner les moyens d’en suivre les résultats, de </a:t>
            </a:r>
            <a:r>
              <a:rPr lang="fr-FR" sz="1395" b="1" dirty="0">
                <a:solidFill>
                  <a:schemeClr val="tx1"/>
                </a:solidFill>
                <a:latin typeface="Arial Narrow" panose="020B0606020202030204" pitchFamily="34" charset="0"/>
              </a:rPr>
              <a:t>piloter la diminution de son empreinte carbone</a:t>
            </a:r>
            <a:r>
              <a:rPr lang="fr-FR" sz="1395" dirty="0">
                <a:solidFill>
                  <a:schemeClr val="tx1"/>
                </a:solidFill>
                <a:latin typeface="Arial Narrow" panose="020B0606020202030204" pitchFamily="34" charset="0"/>
              </a:rPr>
              <a:t> et de ses coûts.</a:t>
            </a:r>
            <a:endParaRPr lang="fr-FR" sz="1395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F70412-122B-4A4E-BF0D-6FBB761297E5}"/>
              </a:ext>
            </a:extLst>
          </p:cNvPr>
          <p:cNvSpPr/>
          <p:nvPr/>
        </p:nvSpPr>
        <p:spPr>
          <a:xfrm>
            <a:off x="7485382" y="1226579"/>
            <a:ext cx="3752889" cy="2482633"/>
          </a:xfrm>
          <a:custGeom>
            <a:avLst/>
            <a:gdLst>
              <a:gd name="connsiteX0" fmla="*/ 0 w 3752889"/>
              <a:gd name="connsiteY0" fmla="*/ 0 h 2482633"/>
              <a:gd name="connsiteX1" fmla="*/ 498598 w 3752889"/>
              <a:gd name="connsiteY1" fmla="*/ 0 h 2482633"/>
              <a:gd name="connsiteX2" fmla="*/ 922138 w 3752889"/>
              <a:gd name="connsiteY2" fmla="*/ 0 h 2482633"/>
              <a:gd name="connsiteX3" fmla="*/ 1533323 w 3752889"/>
              <a:gd name="connsiteY3" fmla="*/ 0 h 2482633"/>
              <a:gd name="connsiteX4" fmla="*/ 2031921 w 3752889"/>
              <a:gd name="connsiteY4" fmla="*/ 0 h 2482633"/>
              <a:gd name="connsiteX5" fmla="*/ 2530519 w 3752889"/>
              <a:gd name="connsiteY5" fmla="*/ 0 h 2482633"/>
              <a:gd name="connsiteX6" fmla="*/ 3141704 w 3752889"/>
              <a:gd name="connsiteY6" fmla="*/ 0 h 2482633"/>
              <a:gd name="connsiteX7" fmla="*/ 3752889 w 3752889"/>
              <a:gd name="connsiteY7" fmla="*/ 0 h 2482633"/>
              <a:gd name="connsiteX8" fmla="*/ 3752889 w 3752889"/>
              <a:gd name="connsiteY8" fmla="*/ 546179 h 2482633"/>
              <a:gd name="connsiteX9" fmla="*/ 3752889 w 3752889"/>
              <a:gd name="connsiteY9" fmla="*/ 993053 h 2482633"/>
              <a:gd name="connsiteX10" fmla="*/ 3752889 w 3752889"/>
              <a:gd name="connsiteY10" fmla="*/ 1439927 h 2482633"/>
              <a:gd name="connsiteX11" fmla="*/ 3752889 w 3752889"/>
              <a:gd name="connsiteY11" fmla="*/ 1936454 h 2482633"/>
              <a:gd name="connsiteX12" fmla="*/ 3752889 w 3752889"/>
              <a:gd name="connsiteY12" fmla="*/ 2482633 h 2482633"/>
              <a:gd name="connsiteX13" fmla="*/ 3329349 w 3752889"/>
              <a:gd name="connsiteY13" fmla="*/ 2482633 h 2482633"/>
              <a:gd name="connsiteX14" fmla="*/ 2718164 w 3752889"/>
              <a:gd name="connsiteY14" fmla="*/ 2482633 h 2482633"/>
              <a:gd name="connsiteX15" fmla="*/ 2257095 w 3752889"/>
              <a:gd name="connsiteY15" fmla="*/ 2482633 h 2482633"/>
              <a:gd name="connsiteX16" fmla="*/ 1720968 w 3752889"/>
              <a:gd name="connsiteY16" fmla="*/ 2482633 h 2482633"/>
              <a:gd name="connsiteX17" fmla="*/ 1109783 w 3752889"/>
              <a:gd name="connsiteY17" fmla="*/ 2482633 h 2482633"/>
              <a:gd name="connsiteX18" fmla="*/ 573656 w 3752889"/>
              <a:gd name="connsiteY18" fmla="*/ 2482633 h 2482633"/>
              <a:gd name="connsiteX19" fmla="*/ 0 w 3752889"/>
              <a:gd name="connsiteY19" fmla="*/ 2482633 h 2482633"/>
              <a:gd name="connsiteX20" fmla="*/ 0 w 3752889"/>
              <a:gd name="connsiteY20" fmla="*/ 2035759 h 2482633"/>
              <a:gd name="connsiteX21" fmla="*/ 0 w 3752889"/>
              <a:gd name="connsiteY21" fmla="*/ 1564059 h 2482633"/>
              <a:gd name="connsiteX22" fmla="*/ 0 w 3752889"/>
              <a:gd name="connsiteY22" fmla="*/ 1017880 h 2482633"/>
              <a:gd name="connsiteX23" fmla="*/ 0 w 3752889"/>
              <a:gd name="connsiteY23" fmla="*/ 521353 h 2482633"/>
              <a:gd name="connsiteX24" fmla="*/ 0 w 3752889"/>
              <a:gd name="connsiteY24" fmla="*/ 0 h 2482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2889" h="2482633" extrusionOk="0">
                <a:moveTo>
                  <a:pt x="0" y="0"/>
                </a:moveTo>
                <a:cubicBezTo>
                  <a:pt x="198248" y="-52257"/>
                  <a:pt x="284963" y="52300"/>
                  <a:pt x="498598" y="0"/>
                </a:cubicBezTo>
                <a:cubicBezTo>
                  <a:pt x="712233" y="-52300"/>
                  <a:pt x="729878" y="4635"/>
                  <a:pt x="922138" y="0"/>
                </a:cubicBezTo>
                <a:cubicBezTo>
                  <a:pt x="1114398" y="-4635"/>
                  <a:pt x="1283069" y="23325"/>
                  <a:pt x="1533323" y="0"/>
                </a:cubicBezTo>
                <a:cubicBezTo>
                  <a:pt x="1783578" y="-23325"/>
                  <a:pt x="1792944" y="39760"/>
                  <a:pt x="2031921" y="0"/>
                </a:cubicBezTo>
                <a:cubicBezTo>
                  <a:pt x="2270898" y="-39760"/>
                  <a:pt x="2323769" y="29016"/>
                  <a:pt x="2530519" y="0"/>
                </a:cubicBezTo>
                <a:cubicBezTo>
                  <a:pt x="2737269" y="-29016"/>
                  <a:pt x="2991236" y="27936"/>
                  <a:pt x="3141704" y="0"/>
                </a:cubicBezTo>
                <a:cubicBezTo>
                  <a:pt x="3292173" y="-27936"/>
                  <a:pt x="3538872" y="59027"/>
                  <a:pt x="3752889" y="0"/>
                </a:cubicBezTo>
                <a:cubicBezTo>
                  <a:pt x="3767760" y="126204"/>
                  <a:pt x="3690389" y="393376"/>
                  <a:pt x="3752889" y="546179"/>
                </a:cubicBezTo>
                <a:cubicBezTo>
                  <a:pt x="3815389" y="698982"/>
                  <a:pt x="3725980" y="871036"/>
                  <a:pt x="3752889" y="993053"/>
                </a:cubicBezTo>
                <a:cubicBezTo>
                  <a:pt x="3779798" y="1115070"/>
                  <a:pt x="3748714" y="1237383"/>
                  <a:pt x="3752889" y="1439927"/>
                </a:cubicBezTo>
                <a:cubicBezTo>
                  <a:pt x="3757064" y="1642471"/>
                  <a:pt x="3705653" y="1733507"/>
                  <a:pt x="3752889" y="1936454"/>
                </a:cubicBezTo>
                <a:cubicBezTo>
                  <a:pt x="3800125" y="2139401"/>
                  <a:pt x="3726743" y="2299434"/>
                  <a:pt x="3752889" y="2482633"/>
                </a:cubicBezTo>
                <a:cubicBezTo>
                  <a:pt x="3592332" y="2513732"/>
                  <a:pt x="3416393" y="2457799"/>
                  <a:pt x="3329349" y="2482633"/>
                </a:cubicBezTo>
                <a:cubicBezTo>
                  <a:pt x="3242305" y="2507467"/>
                  <a:pt x="2965670" y="2468603"/>
                  <a:pt x="2718164" y="2482633"/>
                </a:cubicBezTo>
                <a:cubicBezTo>
                  <a:pt x="2470658" y="2496663"/>
                  <a:pt x="2433908" y="2461213"/>
                  <a:pt x="2257095" y="2482633"/>
                </a:cubicBezTo>
                <a:cubicBezTo>
                  <a:pt x="2080282" y="2504053"/>
                  <a:pt x="1917540" y="2476265"/>
                  <a:pt x="1720968" y="2482633"/>
                </a:cubicBezTo>
                <a:cubicBezTo>
                  <a:pt x="1524396" y="2489001"/>
                  <a:pt x="1347195" y="2466264"/>
                  <a:pt x="1109783" y="2482633"/>
                </a:cubicBezTo>
                <a:cubicBezTo>
                  <a:pt x="872371" y="2499002"/>
                  <a:pt x="717037" y="2471751"/>
                  <a:pt x="573656" y="2482633"/>
                </a:cubicBezTo>
                <a:cubicBezTo>
                  <a:pt x="430275" y="2493515"/>
                  <a:pt x="213662" y="2459713"/>
                  <a:pt x="0" y="2482633"/>
                </a:cubicBezTo>
                <a:cubicBezTo>
                  <a:pt x="-38456" y="2314584"/>
                  <a:pt x="6828" y="2195422"/>
                  <a:pt x="0" y="2035759"/>
                </a:cubicBezTo>
                <a:cubicBezTo>
                  <a:pt x="-6828" y="1876096"/>
                  <a:pt x="49628" y="1747042"/>
                  <a:pt x="0" y="1564059"/>
                </a:cubicBezTo>
                <a:cubicBezTo>
                  <a:pt x="-49628" y="1381076"/>
                  <a:pt x="55284" y="1262720"/>
                  <a:pt x="0" y="1017880"/>
                </a:cubicBezTo>
                <a:cubicBezTo>
                  <a:pt x="-55284" y="773040"/>
                  <a:pt x="26526" y="623896"/>
                  <a:pt x="0" y="521353"/>
                </a:cubicBezTo>
                <a:cubicBezTo>
                  <a:pt x="-26526" y="418810"/>
                  <a:pt x="57197" y="158561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LES       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Des dépenses de carburant diminuées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Réduction à terme de la sinistralité et des frais d’assurance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Baisse des frais d’entretien et de remise en état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Une conduite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plus respectueuse de l’environnement </a:t>
            </a: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: </a:t>
            </a: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diminution des émissions de CO2</a:t>
            </a:r>
            <a:endParaRPr lang="fr-FR" sz="1395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>
                <a:solidFill>
                  <a:schemeClr val="tx1"/>
                </a:solidFill>
                <a:latin typeface="Arial Narrow" panose="020B0606020202030204" pitchFamily="34" charset="0"/>
              </a:rPr>
              <a:t>Amélioration du confort de conduite</a:t>
            </a:r>
          </a:p>
          <a:p>
            <a:pPr marL="170777" indent="-170777" algn="just">
              <a:buFont typeface="Arial" panose="020B0604020202020204" pitchFamily="34" charset="0"/>
              <a:buChar char="•"/>
            </a:pPr>
            <a:r>
              <a:rPr lang="fr-FR" sz="1395" b="1">
                <a:solidFill>
                  <a:schemeClr val="tx1"/>
                </a:solidFill>
                <a:latin typeface="Arial Narrow" panose="020B0606020202030204" pitchFamily="34" charset="0"/>
              </a:rPr>
              <a:t>Une image écocitoyenne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0976C34-9C0C-4FF4-9160-E69E859F4BC9}"/>
              </a:ext>
            </a:extLst>
          </p:cNvPr>
          <p:cNvSpPr/>
          <p:nvPr/>
        </p:nvSpPr>
        <p:spPr>
          <a:xfrm>
            <a:off x="7958849" y="1348084"/>
            <a:ext cx="286875" cy="286875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91" b="1">
                <a:solidFill>
                  <a:schemeClr val="accent2"/>
                </a:solidFill>
              </a:rPr>
              <a:t>+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4C94E14-D71E-4B4F-B1DB-51EF9E2101A3}"/>
              </a:ext>
            </a:extLst>
          </p:cNvPr>
          <p:cNvGrpSpPr/>
          <p:nvPr/>
        </p:nvGrpSpPr>
        <p:grpSpPr>
          <a:xfrm>
            <a:off x="1169923" y="2759580"/>
            <a:ext cx="417464" cy="436438"/>
            <a:chOff x="2773601" y="3813096"/>
            <a:chExt cx="419101" cy="438150"/>
          </a:xfrm>
        </p:grpSpPr>
        <p:sp>
          <p:nvSpPr>
            <p:cNvPr id="29" name="Freeform 179">
              <a:extLst>
                <a:ext uri="{FF2B5EF4-FFF2-40B4-BE49-F238E27FC236}">
                  <a16:creationId xmlns:a16="http://schemas.microsoft.com/office/drawing/2014/main" id="{CCBC5C3A-E540-45B2-8122-E970A73BD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564" y="3813096"/>
              <a:ext cx="211138" cy="438150"/>
            </a:xfrm>
            <a:custGeom>
              <a:avLst/>
              <a:gdLst>
                <a:gd name="T0" fmla="*/ 0 w 121"/>
                <a:gd name="T1" fmla="*/ 20 h 238"/>
                <a:gd name="T2" fmla="*/ 11 w 121"/>
                <a:gd name="T3" fmla="*/ 0 h 238"/>
                <a:gd name="T4" fmla="*/ 24 w 121"/>
                <a:gd name="T5" fmla="*/ 0 h 238"/>
                <a:gd name="T6" fmla="*/ 114 w 121"/>
                <a:gd name="T7" fmla="*/ 55 h 238"/>
                <a:gd name="T8" fmla="*/ 109 w 121"/>
                <a:gd name="T9" fmla="*/ 93 h 238"/>
                <a:gd name="T10" fmla="*/ 86 w 121"/>
                <a:gd name="T11" fmla="*/ 126 h 238"/>
                <a:gd name="T12" fmla="*/ 99 w 121"/>
                <a:gd name="T13" fmla="*/ 164 h 238"/>
                <a:gd name="T14" fmla="*/ 121 w 121"/>
                <a:gd name="T15" fmla="*/ 185 h 238"/>
                <a:gd name="T16" fmla="*/ 91 w 121"/>
                <a:gd name="T17" fmla="*/ 216 h 238"/>
                <a:gd name="T18" fmla="*/ 49 w 121"/>
                <a:gd name="T19" fmla="*/ 199 h 238"/>
                <a:gd name="T20" fmla="*/ 25 w 121"/>
                <a:gd name="T21" fmla="*/ 238 h 238"/>
                <a:gd name="T22" fmla="*/ 9 w 121"/>
                <a:gd name="T23" fmla="*/ 2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" h="238">
                  <a:moveTo>
                    <a:pt x="0" y="20"/>
                  </a:moveTo>
                  <a:cubicBezTo>
                    <a:pt x="6" y="13"/>
                    <a:pt x="10" y="6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51" y="50"/>
                    <a:pt x="114" y="55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6" y="126"/>
                    <a:pt x="105" y="129"/>
                    <a:pt x="99" y="164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91" y="216"/>
                    <a:pt x="91" y="216"/>
                    <a:pt x="91" y="216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5" y="238"/>
                    <a:pt x="19" y="235"/>
                    <a:pt x="9" y="23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30" name="Freeform 180">
              <a:extLst>
                <a:ext uri="{FF2B5EF4-FFF2-40B4-BE49-F238E27FC236}">
                  <a16:creationId xmlns:a16="http://schemas.microsoft.com/office/drawing/2014/main" id="{D8B5FABE-2B08-429D-AF25-920EBFA8A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151" y="4021058"/>
              <a:ext cx="104775" cy="200025"/>
            </a:xfrm>
            <a:custGeom>
              <a:avLst/>
              <a:gdLst>
                <a:gd name="T0" fmla="*/ 11 w 60"/>
                <a:gd name="T1" fmla="*/ 0 h 109"/>
                <a:gd name="T2" fmla="*/ 10 w 60"/>
                <a:gd name="T3" fmla="*/ 78 h 109"/>
                <a:gd name="T4" fmla="*/ 0 w 60"/>
                <a:gd name="T5" fmla="*/ 97 h 109"/>
                <a:gd name="T6" fmla="*/ 60 w 60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09">
                  <a:moveTo>
                    <a:pt x="11" y="0"/>
                  </a:moveTo>
                  <a:cubicBezTo>
                    <a:pt x="14" y="11"/>
                    <a:pt x="22" y="48"/>
                    <a:pt x="10" y="78"/>
                  </a:cubicBezTo>
                  <a:cubicBezTo>
                    <a:pt x="6" y="89"/>
                    <a:pt x="0" y="97"/>
                    <a:pt x="0" y="97"/>
                  </a:cubicBezTo>
                  <a:cubicBezTo>
                    <a:pt x="22" y="98"/>
                    <a:pt x="43" y="103"/>
                    <a:pt x="60" y="109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31" name="Freeform 183">
              <a:extLst>
                <a:ext uri="{FF2B5EF4-FFF2-40B4-BE49-F238E27FC236}">
                  <a16:creationId xmlns:a16="http://schemas.microsoft.com/office/drawing/2014/main" id="{ADF283A8-95DD-4EA6-BA8F-1F73CC30A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601" y="3870246"/>
              <a:ext cx="185738" cy="141288"/>
            </a:xfrm>
            <a:custGeom>
              <a:avLst/>
              <a:gdLst>
                <a:gd name="T0" fmla="*/ 106 w 106"/>
                <a:gd name="T1" fmla="*/ 0 h 77"/>
                <a:gd name="T2" fmla="*/ 81 w 106"/>
                <a:gd name="T3" fmla="*/ 18 h 77"/>
                <a:gd name="T4" fmla="*/ 54 w 106"/>
                <a:gd name="T5" fmla="*/ 3 h 77"/>
                <a:gd name="T6" fmla="*/ 54 w 106"/>
                <a:gd name="T7" fmla="*/ 35 h 77"/>
                <a:gd name="T8" fmla="*/ 0 w 106"/>
                <a:gd name="T9" fmla="*/ 33 h 77"/>
                <a:gd name="T10" fmla="*/ 50 w 106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77">
                  <a:moveTo>
                    <a:pt x="106" y="0"/>
                  </a:moveTo>
                  <a:cubicBezTo>
                    <a:pt x="94" y="11"/>
                    <a:pt x="81" y="18"/>
                    <a:pt x="81" y="18"/>
                  </a:cubicBezTo>
                  <a:cubicBezTo>
                    <a:pt x="81" y="18"/>
                    <a:pt x="58" y="1"/>
                    <a:pt x="54" y="3"/>
                  </a:cubicBezTo>
                  <a:cubicBezTo>
                    <a:pt x="50" y="4"/>
                    <a:pt x="54" y="35"/>
                    <a:pt x="54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57"/>
                    <a:pt x="35" y="72"/>
                    <a:pt x="50" y="77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</p:grpSp>
      <p:sp>
        <p:nvSpPr>
          <p:cNvPr id="32" name="Shape 190">
            <a:extLst>
              <a:ext uri="{FF2B5EF4-FFF2-40B4-BE49-F238E27FC236}">
                <a16:creationId xmlns:a16="http://schemas.microsoft.com/office/drawing/2014/main" id="{FE21F907-2995-42BF-933D-3F7C86749699}"/>
              </a:ext>
            </a:extLst>
          </p:cNvPr>
          <p:cNvSpPr txBox="1">
            <a:spLocks/>
          </p:cNvSpPr>
          <p:nvPr/>
        </p:nvSpPr>
        <p:spPr>
          <a:xfrm>
            <a:off x="1741184" y="2791906"/>
            <a:ext cx="1721250" cy="34624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95"/>
              </a:lnSpc>
            </a:pPr>
            <a:r>
              <a:rPr lang="fr-FR" sz="1295" cap="none" dirty="0">
                <a:ea typeface="Cabin"/>
                <a:cs typeface="Cabin"/>
                <a:sym typeface="Cabin"/>
              </a:rPr>
              <a:t>Formations dispensées partout en France</a:t>
            </a:r>
            <a:endParaRPr lang="en" sz="1295" b="0" cap="none" dirty="0">
              <a:ea typeface="Cabin"/>
              <a:cs typeface="Cabin"/>
              <a:sym typeface="Cabin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BCDD576-2B2D-4E5E-A1DA-0A7FC4B3BC81}"/>
              </a:ext>
            </a:extLst>
          </p:cNvPr>
          <p:cNvGrpSpPr/>
          <p:nvPr/>
        </p:nvGrpSpPr>
        <p:grpSpPr>
          <a:xfrm>
            <a:off x="981214" y="2727491"/>
            <a:ext cx="206624" cy="195363"/>
            <a:chOff x="969430" y="1738792"/>
            <a:chExt cx="207435" cy="196129"/>
          </a:xfrm>
        </p:grpSpPr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64923A7A-7D61-4CB2-A7AB-633C9E1CE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430" y="1743199"/>
              <a:ext cx="179571" cy="191722"/>
            </a:xfrm>
            <a:custGeom>
              <a:avLst/>
              <a:gdLst>
                <a:gd name="T0" fmla="*/ 86 w 86"/>
                <a:gd name="T1" fmla="*/ 34 h 86"/>
                <a:gd name="T2" fmla="*/ 86 w 86"/>
                <a:gd name="T3" fmla="*/ 75 h 86"/>
                <a:gd name="T4" fmla="*/ 75 w 86"/>
                <a:gd name="T5" fmla="*/ 86 h 86"/>
                <a:gd name="T6" fmla="*/ 11 w 86"/>
                <a:gd name="T7" fmla="*/ 86 h 86"/>
                <a:gd name="T8" fmla="*/ 0 w 86"/>
                <a:gd name="T9" fmla="*/ 75 h 86"/>
                <a:gd name="T10" fmla="*/ 0 w 86"/>
                <a:gd name="T11" fmla="*/ 11 h 86"/>
                <a:gd name="T12" fmla="*/ 11 w 86"/>
                <a:gd name="T13" fmla="*/ 0 h 86"/>
                <a:gd name="T14" fmla="*/ 75 w 86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6">
                  <a:moveTo>
                    <a:pt x="86" y="34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86" y="81"/>
                    <a:pt x="81" y="86"/>
                    <a:pt x="75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5" y="86"/>
                    <a:pt x="0" y="81"/>
                    <a:pt x="0" y="7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5E8ED82-244D-4C5A-B0C0-15A37D76B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391" y="1738792"/>
              <a:ext cx="176474" cy="130018"/>
            </a:xfrm>
            <a:custGeom>
              <a:avLst/>
              <a:gdLst>
                <a:gd name="T0" fmla="*/ 171 w 171"/>
                <a:gd name="T1" fmla="*/ 0 h 118"/>
                <a:gd name="T2" fmla="*/ 53 w 171"/>
                <a:gd name="T3" fmla="*/ 118 h 118"/>
                <a:gd name="T4" fmla="*/ 0 w 171"/>
                <a:gd name="T5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18">
                  <a:moveTo>
                    <a:pt x="171" y="0"/>
                  </a:moveTo>
                  <a:lnTo>
                    <a:pt x="53" y="118"/>
                  </a:lnTo>
                  <a:lnTo>
                    <a:pt x="0" y="67"/>
                  </a:lnTo>
                </a:path>
              </a:pathLst>
            </a:custGeom>
            <a:solidFill>
              <a:srgbClr val="FFFFFF"/>
            </a:solidFill>
            <a:ln w="1905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D595B72-151D-4789-AEA2-2C8DC2A1CDE2}"/>
              </a:ext>
            </a:extLst>
          </p:cNvPr>
          <p:cNvSpPr/>
          <p:nvPr/>
        </p:nvSpPr>
        <p:spPr>
          <a:xfrm>
            <a:off x="794941" y="4073827"/>
            <a:ext cx="3438827" cy="19722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>
              <a:spcAft>
                <a:spcPts val="266"/>
              </a:spcAft>
            </a:pPr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NOTRE PARTENAIRE …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714246E-2513-4BD8-ABD2-527558A52FF9}"/>
              </a:ext>
            </a:extLst>
          </p:cNvPr>
          <p:cNvSpPr/>
          <p:nvPr/>
        </p:nvSpPr>
        <p:spPr>
          <a:xfrm>
            <a:off x="4675008" y="4099950"/>
            <a:ext cx="6555678" cy="19461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594" b="1" u="sng" cap="all">
                <a:solidFill>
                  <a:schemeClr val="tx1"/>
                </a:solidFill>
                <a:latin typeface="Arial Narrow" panose="020B0606020202030204" pitchFamily="34" charset="0"/>
              </a:rPr>
              <a:t>… Vous propose DES FORMATIONS SUR-MESURE, à composer Parmi :</a:t>
            </a:r>
            <a:endParaRPr lang="fr-FR" sz="1594" b="1">
              <a:solidFill>
                <a:schemeClr val="accent2"/>
              </a:solidFill>
              <a:latin typeface="Arial Narrow" panose="020B0606020202030204" pitchFamily="34" charset="0"/>
              <a:sym typeface="Arial"/>
            </a:endParaRPr>
          </a:p>
          <a:p>
            <a:pPr>
              <a:spcAft>
                <a:spcPts val="299"/>
              </a:spcAft>
            </a:pPr>
            <a:endParaRPr lang="fr-FR" sz="1395" b="1">
              <a:solidFill>
                <a:schemeClr val="accent2"/>
              </a:solidFill>
              <a:latin typeface="Arial Narrow" panose="020B0606020202030204" pitchFamily="34" charset="0"/>
              <a:sym typeface="Arial"/>
            </a:endParaRPr>
          </a:p>
          <a:p>
            <a:pPr marL="284628" indent="-284628">
              <a:spcAft>
                <a:spcPts val="299"/>
              </a:spcAft>
              <a:buFont typeface="Wingdings" panose="05000000000000000000" pitchFamily="2" charset="2"/>
              <a:buChar char="Ø"/>
            </a:pPr>
            <a:r>
              <a:rPr lang="fr-FR" sz="1395" b="1">
                <a:solidFill>
                  <a:schemeClr val="accent2"/>
                </a:solidFill>
                <a:latin typeface="Arial Narrow" panose="020B0606020202030204" pitchFamily="34" charset="0"/>
                <a:sym typeface="Arial"/>
              </a:rPr>
              <a:t>Module écoconduite </a:t>
            </a:r>
            <a:r>
              <a:rPr lang="fr-FR" sz="1395">
                <a:solidFill>
                  <a:srgbClr val="000000"/>
                </a:solidFill>
                <a:latin typeface="Arial Narrow" panose="020B0606020202030204" pitchFamily="34" charset="0"/>
                <a:sym typeface="Arial"/>
              </a:rPr>
              <a:t>: comment mettre en pratique les principes de la conduite écocitoyenne (responsable, économique, écologique) et réduire sa consommation de carburant ?</a:t>
            </a:r>
          </a:p>
          <a:p>
            <a:pPr marL="284628" indent="-284628">
              <a:spcAft>
                <a:spcPts val="299"/>
              </a:spcAft>
              <a:buFont typeface="Wingdings" panose="05000000000000000000" pitchFamily="2" charset="2"/>
              <a:buChar char="Ø"/>
            </a:pPr>
            <a:r>
              <a:rPr lang="fr-FR" sz="1395" b="1">
                <a:solidFill>
                  <a:schemeClr val="accent2"/>
                </a:solidFill>
                <a:latin typeface="Arial Narrow" panose="020B0606020202030204" pitchFamily="34" charset="0"/>
                <a:sym typeface="Arial"/>
              </a:rPr>
              <a:t>Module véhicule électrique ou hybride </a:t>
            </a:r>
            <a:r>
              <a:rPr lang="fr-FR" sz="1395">
                <a:solidFill>
                  <a:srgbClr val="000000"/>
                </a:solidFill>
                <a:latin typeface="Arial Narrow" panose="020B0606020202030204" pitchFamily="34" charset="0"/>
                <a:sym typeface="Arial"/>
              </a:rPr>
              <a:t>: comment appréhender la conduite d’un véhicule hybride ou électrique pour maximiser les performances économiques et écologiques du véhicule et optimiser l’autonomie ?</a:t>
            </a:r>
            <a:endParaRPr lang="fr-FR" sz="1295">
              <a:solidFill>
                <a:srgbClr val="000000"/>
              </a:solidFill>
              <a:latin typeface="Arial Narrow" panose="020B0606020202030204" pitchFamily="34" charset="0"/>
              <a:sym typeface="Arial"/>
            </a:endParaRPr>
          </a:p>
          <a:p>
            <a:pPr marL="284628" indent="-284628">
              <a:buFont typeface="Wingdings" panose="05000000000000000000" pitchFamily="2" charset="2"/>
              <a:buChar char="Ø"/>
            </a:pPr>
            <a:endParaRPr lang="fr-FR" sz="1295">
              <a:solidFill>
                <a:srgbClr val="000000"/>
              </a:solidFill>
              <a:latin typeface="Arial Narrow" panose="020B0606020202030204" pitchFamily="34" charset="0"/>
              <a:sym typeface="Arial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691E657-FA33-4B32-BC56-28CA5CA70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832" y="4354980"/>
            <a:ext cx="1379044" cy="628503"/>
          </a:xfrm>
          <a:prstGeom prst="rect">
            <a:avLst/>
          </a:prstGeom>
        </p:spPr>
      </p:pic>
      <p:sp>
        <p:nvSpPr>
          <p:cNvPr id="39" name="Shape 190">
            <a:extLst>
              <a:ext uri="{FF2B5EF4-FFF2-40B4-BE49-F238E27FC236}">
                <a16:creationId xmlns:a16="http://schemas.microsoft.com/office/drawing/2014/main" id="{62B2B0B6-B38F-4FC9-ABA4-4FCDCDE3273D}"/>
              </a:ext>
            </a:extLst>
          </p:cNvPr>
          <p:cNvSpPr txBox="1">
            <a:spLocks/>
          </p:cNvSpPr>
          <p:nvPr/>
        </p:nvSpPr>
        <p:spPr>
          <a:xfrm>
            <a:off x="888078" y="4905276"/>
            <a:ext cx="3345690" cy="10387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95"/>
              </a:lnSpc>
            </a:pPr>
            <a:r>
              <a:rPr lang="fr-FR" sz="1238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Organisme de formation agréé</a:t>
            </a:r>
            <a:r>
              <a:rPr lang="fr-FR" sz="1238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, </a:t>
            </a:r>
            <a:r>
              <a:rPr lang="fr-FR" sz="1238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CEC conseil</a:t>
            </a:r>
            <a:r>
              <a:rPr lang="fr-FR" sz="1238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 exerce depuis plus de 11 ans. Sa </a:t>
            </a:r>
            <a:r>
              <a:rPr lang="fr-FR" sz="1238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spécialisation automobile</a:t>
            </a:r>
            <a:r>
              <a:rPr lang="fr-FR" sz="1238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, sa très bonne connaissance des </a:t>
            </a:r>
            <a:r>
              <a:rPr lang="fr-FR" sz="1238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nouvelles technologies</a:t>
            </a:r>
            <a:r>
              <a:rPr lang="fr-FR" sz="1238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 du secteur et sa capacité à déployer des programmes de formation </a:t>
            </a:r>
            <a:r>
              <a:rPr lang="fr-FR" sz="1238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sur-mesure </a:t>
            </a:r>
            <a:r>
              <a:rPr lang="fr-FR" sz="1238" b="0" cap="none" dirty="0">
                <a:solidFill>
                  <a:srgbClr val="000000"/>
                </a:solidFill>
                <a:ea typeface="Cabin"/>
                <a:cs typeface="Cabin"/>
                <a:sym typeface="Cabin"/>
              </a:rPr>
              <a:t>sont de réels atouts.</a:t>
            </a:r>
            <a:endParaRPr lang="en" sz="1238" b="0" cap="none" dirty="0">
              <a:solidFill>
                <a:srgbClr val="000000"/>
              </a:solidFill>
              <a:ea typeface="Cabin"/>
              <a:cs typeface="Cabin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426922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Efficacité énergétique</a:t>
            </a:r>
            <a:br>
              <a:rPr lang="fr-FR" dirty="0">
                <a:solidFill>
                  <a:schemeClr val="accent3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4D953F-701D-4429-9C92-358F1304C14D}"/>
              </a:ext>
            </a:extLst>
          </p:cNvPr>
          <p:cNvSpPr/>
          <p:nvPr/>
        </p:nvSpPr>
        <p:spPr>
          <a:xfrm>
            <a:off x="1061145" y="1374301"/>
            <a:ext cx="5085457" cy="962571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Accompagner nos clients dans l’optimisation de l’efficacité énergétique de leurs bâtiments et équipements  professionnels</a:t>
            </a:r>
            <a:endParaRPr kumimoji="0" lang="fr-FR" sz="1395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Montserrat SemiBold" pitchFamily="2" charset="77"/>
              <a:ea typeface="+mn-ea"/>
              <a:cs typeface="Arial"/>
            </a:endParaRPr>
          </a:p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Montserrat" pitchFamily="2" charset="77"/>
              <a:ea typeface="+mn-ea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F8E17A-6769-420E-A05D-6B062D876BC7}"/>
              </a:ext>
            </a:extLst>
          </p:cNvPr>
          <p:cNvSpPr/>
          <p:nvPr/>
        </p:nvSpPr>
        <p:spPr>
          <a:xfrm>
            <a:off x="6604813" y="1466277"/>
            <a:ext cx="4914496" cy="440752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endParaRPr kumimoji="0" lang="fr-FR" sz="1063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ontserrat" pitchFamily="2" charset="77"/>
              <a:ea typeface="+mn-ea"/>
              <a:cs typeface="Arial"/>
              <a:sym typeface="Arial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23AE43-43C3-45B7-9ECC-05343A8458B8}"/>
              </a:ext>
            </a:extLst>
          </p:cNvPr>
          <p:cNvGrpSpPr/>
          <p:nvPr/>
        </p:nvGrpSpPr>
        <p:grpSpPr>
          <a:xfrm>
            <a:off x="6665679" y="2421388"/>
            <a:ext cx="537617" cy="511329"/>
            <a:chOff x="4536945" y="4037103"/>
            <a:chExt cx="539726" cy="513335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54EF932-1587-481A-9165-6A93B1160B87}"/>
                </a:ext>
              </a:extLst>
            </p:cNvPr>
            <p:cNvSpPr/>
            <p:nvPr/>
          </p:nvSpPr>
          <p:spPr>
            <a:xfrm>
              <a:off x="4621967" y="4037103"/>
              <a:ext cx="454704" cy="438781"/>
            </a:xfrm>
            <a:prstGeom prst="ellipse">
              <a:avLst/>
            </a:prstGeom>
            <a:solidFill>
              <a:srgbClr val="BAD25F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3" name="Picture 6" descr="Icône De Chaudière De Maison De L'eau, Style D'ensemble Illustration de  Vecteur - Illustration du ensemble, style: 132563016">
              <a:extLst>
                <a:ext uri="{FF2B5EF4-FFF2-40B4-BE49-F238E27FC236}">
                  <a16:creationId xmlns:a16="http://schemas.microsoft.com/office/drawing/2014/main" id="{D88D4B83-32C2-4B65-8E12-E90E05DB1A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64"/>
            <a:stretch/>
          </p:blipFill>
          <p:spPr bwMode="auto">
            <a:xfrm>
              <a:off x="4536945" y="4129243"/>
              <a:ext cx="424506" cy="4211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BA359FC-576B-4A9B-AEA2-155091F5C7AA}"/>
              </a:ext>
            </a:extLst>
          </p:cNvPr>
          <p:cNvGrpSpPr/>
          <p:nvPr/>
        </p:nvGrpSpPr>
        <p:grpSpPr>
          <a:xfrm>
            <a:off x="6690921" y="4183135"/>
            <a:ext cx="529219" cy="494899"/>
            <a:chOff x="9087047" y="3224663"/>
            <a:chExt cx="531295" cy="49684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AD166EC-4D6B-4F1D-9300-9456073F8783}"/>
                </a:ext>
              </a:extLst>
            </p:cNvPr>
            <p:cNvSpPr/>
            <p:nvPr/>
          </p:nvSpPr>
          <p:spPr>
            <a:xfrm>
              <a:off x="9163638" y="3224663"/>
              <a:ext cx="454704" cy="438781"/>
            </a:xfrm>
            <a:prstGeom prst="ellipse">
              <a:avLst/>
            </a:prstGeom>
            <a:solidFill>
              <a:srgbClr val="BAD25F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6" name="Picture 8" descr="To Do List Icons - Download Free Vector Icons | Noun Project">
              <a:extLst>
                <a:ext uri="{FF2B5EF4-FFF2-40B4-BE49-F238E27FC236}">
                  <a16:creationId xmlns:a16="http://schemas.microsoft.com/office/drawing/2014/main" id="{F0A69162-644F-4921-97DC-8F12A87E1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7047" y="3321363"/>
              <a:ext cx="400140" cy="40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24DA3DF-0DB3-43A8-B65A-268625651124}"/>
              </a:ext>
            </a:extLst>
          </p:cNvPr>
          <p:cNvGrpSpPr/>
          <p:nvPr/>
        </p:nvGrpSpPr>
        <p:grpSpPr>
          <a:xfrm>
            <a:off x="6688799" y="4840868"/>
            <a:ext cx="533460" cy="576592"/>
            <a:chOff x="9093109" y="5058118"/>
            <a:chExt cx="535552" cy="578853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94998D7-7D6C-4407-9E09-7E34231A3CD4}"/>
                </a:ext>
              </a:extLst>
            </p:cNvPr>
            <p:cNvSpPr/>
            <p:nvPr/>
          </p:nvSpPr>
          <p:spPr>
            <a:xfrm>
              <a:off x="9159443" y="5058118"/>
              <a:ext cx="454704" cy="438781"/>
            </a:xfrm>
            <a:prstGeom prst="ellipse">
              <a:avLst/>
            </a:prstGeom>
            <a:solidFill>
              <a:srgbClr val="BAD25F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9" name="Picture 14" descr="Signe Et Symbole De Vecteur D'icône D'immeuble De Bureaux D'isolement Sur  Le Ba Blanc Illustration de Vecteur - Illustration du symbole, isolement:  133803906">
              <a:extLst>
                <a:ext uri="{FF2B5EF4-FFF2-40B4-BE49-F238E27FC236}">
                  <a16:creationId xmlns:a16="http://schemas.microsoft.com/office/drawing/2014/main" id="{325D3386-F6C4-49F6-944F-B4171733A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3109" y="5101419"/>
              <a:ext cx="535552" cy="535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Flèche : chevron 19">
            <a:extLst>
              <a:ext uri="{FF2B5EF4-FFF2-40B4-BE49-F238E27FC236}">
                <a16:creationId xmlns:a16="http://schemas.microsoft.com/office/drawing/2014/main" id="{5FB9D51D-EF54-4A69-89E5-2D09B7CFF90D}"/>
              </a:ext>
            </a:extLst>
          </p:cNvPr>
          <p:cNvSpPr/>
          <p:nvPr/>
        </p:nvSpPr>
        <p:spPr>
          <a:xfrm>
            <a:off x="1206395" y="2777584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5AA48430-9282-46F6-9C44-316B60A8C4B6}"/>
              </a:ext>
            </a:extLst>
          </p:cNvPr>
          <p:cNvSpPr/>
          <p:nvPr/>
        </p:nvSpPr>
        <p:spPr>
          <a:xfrm rot="10800000">
            <a:off x="5742165" y="2749403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FE07B3-F3B9-485D-B6A8-AA47AF08678E}"/>
              </a:ext>
            </a:extLst>
          </p:cNvPr>
          <p:cNvSpPr/>
          <p:nvPr/>
        </p:nvSpPr>
        <p:spPr>
          <a:xfrm>
            <a:off x="1772616" y="2535358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étendue de 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solutions concrètes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qui répondent aux problématiques actuelles de nos clients </a:t>
            </a:r>
          </a:p>
        </p:txBody>
      </p:sp>
      <p:sp>
        <p:nvSpPr>
          <p:cNvPr id="23" name="Flèche : chevron 22">
            <a:extLst>
              <a:ext uri="{FF2B5EF4-FFF2-40B4-BE49-F238E27FC236}">
                <a16:creationId xmlns:a16="http://schemas.microsoft.com/office/drawing/2014/main" id="{853470F5-7DA5-42DC-8BB7-EBAA9AA39B09}"/>
              </a:ext>
            </a:extLst>
          </p:cNvPr>
          <p:cNvSpPr/>
          <p:nvPr/>
        </p:nvSpPr>
        <p:spPr>
          <a:xfrm>
            <a:off x="1191030" y="3814916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Flèche : chevron 23">
            <a:extLst>
              <a:ext uri="{FF2B5EF4-FFF2-40B4-BE49-F238E27FC236}">
                <a16:creationId xmlns:a16="http://schemas.microsoft.com/office/drawing/2014/main" id="{68C7FAA6-5D09-4071-A4BE-52DC2B71370D}"/>
              </a:ext>
            </a:extLst>
          </p:cNvPr>
          <p:cNvSpPr/>
          <p:nvPr/>
        </p:nvSpPr>
        <p:spPr>
          <a:xfrm rot="10800000">
            <a:off x="5726799" y="3786735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247BD4-8DA2-4770-BA46-3140E131A552}"/>
              </a:ext>
            </a:extLst>
          </p:cNvPr>
          <p:cNvSpPr/>
          <p:nvPr/>
        </p:nvSpPr>
        <p:spPr>
          <a:xfrm>
            <a:off x="1757249" y="3572690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dans le financement des actifs 100% green ou économes en énergie</a:t>
            </a:r>
          </a:p>
        </p:txBody>
      </p:sp>
      <p:sp>
        <p:nvSpPr>
          <p:cNvPr id="26" name="Flèche : chevron 25">
            <a:extLst>
              <a:ext uri="{FF2B5EF4-FFF2-40B4-BE49-F238E27FC236}">
                <a16:creationId xmlns:a16="http://schemas.microsoft.com/office/drawing/2014/main" id="{2257E5B0-1203-42D0-B596-03FD10D5D065}"/>
              </a:ext>
            </a:extLst>
          </p:cNvPr>
          <p:cNvSpPr/>
          <p:nvPr/>
        </p:nvSpPr>
        <p:spPr>
          <a:xfrm>
            <a:off x="1201214" y="5029354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Flèche : chevron 26">
            <a:extLst>
              <a:ext uri="{FF2B5EF4-FFF2-40B4-BE49-F238E27FC236}">
                <a16:creationId xmlns:a16="http://schemas.microsoft.com/office/drawing/2014/main" id="{324B6C1C-C9D0-4F49-93C0-76A08D7E8792}"/>
              </a:ext>
            </a:extLst>
          </p:cNvPr>
          <p:cNvSpPr/>
          <p:nvPr/>
        </p:nvSpPr>
        <p:spPr>
          <a:xfrm rot="10800000">
            <a:off x="5736985" y="5001172"/>
            <a:ext cx="251016" cy="482739"/>
          </a:xfrm>
          <a:prstGeom prst="chevron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7D501F-9D17-457F-9A6C-51E683691C09}"/>
              </a:ext>
            </a:extLst>
          </p:cNvPr>
          <p:cNvSpPr/>
          <p:nvPr/>
        </p:nvSpPr>
        <p:spPr>
          <a:xfrm>
            <a:off x="1767434" y="4787128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soutien des délégués CBI et des experts BPCE Lease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dans le montage de dossiers complexes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5B636EB-DF6D-4E29-8A02-16A40321D3A0}"/>
              </a:ext>
            </a:extLst>
          </p:cNvPr>
          <p:cNvGrpSpPr/>
          <p:nvPr/>
        </p:nvGrpSpPr>
        <p:grpSpPr>
          <a:xfrm>
            <a:off x="6672301" y="1855869"/>
            <a:ext cx="524375" cy="533670"/>
            <a:chOff x="7239222" y="1409277"/>
            <a:chExt cx="526431" cy="535762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E696050-13D1-409F-8D95-C299AF4C7634}"/>
                </a:ext>
              </a:extLst>
            </p:cNvPr>
            <p:cNvSpPr/>
            <p:nvPr/>
          </p:nvSpPr>
          <p:spPr>
            <a:xfrm>
              <a:off x="7310949" y="1409277"/>
              <a:ext cx="454704" cy="438781"/>
            </a:xfrm>
            <a:prstGeom prst="ellipse">
              <a:avLst/>
            </a:prstGeom>
            <a:solidFill>
              <a:srgbClr val="BAD25F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1" name="Picture 2" descr="Résultat de recherche d'images pour &quot;clipart terre noir et blanc&quot;">
              <a:extLst>
                <a:ext uri="{FF2B5EF4-FFF2-40B4-BE49-F238E27FC236}">
                  <a16:creationId xmlns:a16="http://schemas.microsoft.com/office/drawing/2014/main" id="{CB99EA8A-ACF2-4E46-8F77-5E6D80AB8D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222" y="1444976"/>
              <a:ext cx="500063" cy="500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A009295-10D3-493E-92A6-A95DD35F6A3D}"/>
              </a:ext>
            </a:extLst>
          </p:cNvPr>
          <p:cNvSpPr/>
          <p:nvPr/>
        </p:nvSpPr>
        <p:spPr>
          <a:xfrm>
            <a:off x="6511973" y="5519254"/>
            <a:ext cx="3960052" cy="354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 Accès direct à chaque offre en cliquant sur le titre</a:t>
            </a:r>
          </a:p>
        </p:txBody>
      </p:sp>
      <p:sp>
        <p:nvSpPr>
          <p:cNvPr id="33" name="Rectangle 32">
            <a:hlinkClick r:id="rId8" action="ppaction://hlinksldjump"/>
            <a:extLst>
              <a:ext uri="{FF2B5EF4-FFF2-40B4-BE49-F238E27FC236}">
                <a16:creationId xmlns:a16="http://schemas.microsoft.com/office/drawing/2014/main" id="{CC09F40E-58CD-4F39-8D97-FE9F863E60F5}"/>
              </a:ext>
            </a:extLst>
          </p:cNvPr>
          <p:cNvSpPr/>
          <p:nvPr/>
        </p:nvSpPr>
        <p:spPr>
          <a:xfrm>
            <a:off x="7340149" y="2405264"/>
            <a:ext cx="4103839" cy="51937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Équipements professionnels basse consommation 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(chaudières, pompes à chaleur, matériels frigorifiques labellisés basse consommation et/ou éco-responsable) </a:t>
            </a:r>
            <a:r>
              <a:rPr lang="fr-FR" sz="1125" b="1" kern="0" dirty="0">
                <a:solidFill>
                  <a:schemeClr val="accent3"/>
                </a:solidFill>
                <a:cs typeface="Arial Narrow" panose="020B0604020202020204" pitchFamily="34" charset="0"/>
                <a:sym typeface="Arial"/>
              </a:rPr>
              <a:t>– en CBM</a:t>
            </a:r>
            <a:endParaRPr lang="fr-FR" sz="1125" kern="0" dirty="0">
              <a:solidFill>
                <a:schemeClr val="accent3"/>
              </a:solidFill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34" name="Rectangle 33">
            <a:hlinkClick r:id="rId9" action="ppaction://hlinksldjump"/>
            <a:extLst>
              <a:ext uri="{FF2B5EF4-FFF2-40B4-BE49-F238E27FC236}">
                <a16:creationId xmlns:a16="http://schemas.microsoft.com/office/drawing/2014/main" id="{C7F65E48-3CCD-4FE2-B025-4C0B293CA241}"/>
              </a:ext>
            </a:extLst>
          </p:cNvPr>
          <p:cNvSpPr/>
          <p:nvPr/>
        </p:nvSpPr>
        <p:spPr>
          <a:xfrm>
            <a:off x="7361191" y="4194405"/>
            <a:ext cx="4103839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Diagnostic d’efficacité énergétique et décret tertiaire : 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accompagne-ment dans le décryptage et le respect du dispositif Eco Energie tertiaire</a:t>
            </a:r>
          </a:p>
          <a:p>
            <a:endParaRPr lang="fr-FR" sz="1125" kern="0" dirty="0"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35" name="Rectangle 34">
            <a:hlinkClick r:id="rId10" action="ppaction://hlinksldjump"/>
            <a:extLst>
              <a:ext uri="{FF2B5EF4-FFF2-40B4-BE49-F238E27FC236}">
                <a16:creationId xmlns:a16="http://schemas.microsoft.com/office/drawing/2014/main" id="{F9A2C5F2-AE78-4FA3-BAC6-517482024F8A}"/>
              </a:ext>
            </a:extLst>
          </p:cNvPr>
          <p:cNvSpPr/>
          <p:nvPr/>
        </p:nvSpPr>
        <p:spPr>
          <a:xfrm>
            <a:off x="7361191" y="4794899"/>
            <a:ext cx="4103839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Acquisition d’un bâtiment éco-responsable 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(notamment labellisé) </a:t>
            </a: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et Financement des travaux de rénovation énergétique 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(amélioration énergétique ou production d’énergies alternatives) </a:t>
            </a:r>
            <a:r>
              <a:rPr lang="fr-FR" sz="1125" b="1" kern="0" dirty="0">
                <a:solidFill>
                  <a:schemeClr val="accent3"/>
                </a:solidFill>
                <a:cs typeface="Arial Narrow" panose="020B0604020202020204" pitchFamily="34" charset="0"/>
                <a:sym typeface="Arial"/>
              </a:rPr>
              <a:t>– en CBI</a:t>
            </a:r>
            <a:endParaRPr lang="fr-FR" sz="1125" kern="0" dirty="0">
              <a:solidFill>
                <a:schemeClr val="accent3"/>
              </a:solidFill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36" name="Rectangle 35">
            <a:hlinkClick r:id="rId11" action="ppaction://hlinksldjump"/>
            <a:extLst>
              <a:ext uri="{FF2B5EF4-FFF2-40B4-BE49-F238E27FC236}">
                <a16:creationId xmlns:a16="http://schemas.microsoft.com/office/drawing/2014/main" id="{D266ADC9-79A3-4C67-9ABE-26E72DE9F750}"/>
              </a:ext>
            </a:extLst>
          </p:cNvPr>
          <p:cNvSpPr/>
          <p:nvPr/>
        </p:nvSpPr>
        <p:spPr>
          <a:xfrm>
            <a:off x="7340149" y="1931942"/>
            <a:ext cx="4103839" cy="3462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Equipements green par nature 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(dépollution de l’eau, de l’air ou des sols) </a:t>
            </a:r>
            <a:r>
              <a:rPr lang="fr-FR" sz="1125" b="1" kern="0" dirty="0">
                <a:solidFill>
                  <a:schemeClr val="accent3"/>
                </a:solidFill>
                <a:cs typeface="Arial Narrow" panose="020B0604020202020204" pitchFamily="34" charset="0"/>
                <a:sym typeface="Arial"/>
              </a:rPr>
              <a:t>– en CBM</a:t>
            </a:r>
            <a:endParaRPr lang="fr-FR" sz="1125" b="1" kern="0" dirty="0">
              <a:solidFill>
                <a:schemeClr val="accent3"/>
              </a:solidFill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EF5DF6-D501-4D60-99CF-94B4D29DBE47}"/>
              </a:ext>
            </a:extLst>
          </p:cNvPr>
          <p:cNvSpPr/>
          <p:nvPr/>
        </p:nvSpPr>
        <p:spPr>
          <a:xfrm>
            <a:off x="6524061" y="1246107"/>
            <a:ext cx="1698436" cy="931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13" i="1" cap="small" dirty="0"/>
              <a:t>Transition d’activité (1) 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FD550F-9A25-4F2F-9C81-FA11E98FFCA6}"/>
              </a:ext>
            </a:extLst>
          </p:cNvPr>
          <p:cNvSpPr/>
          <p:nvPr/>
        </p:nvSpPr>
        <p:spPr>
          <a:xfrm>
            <a:off x="6533405" y="2742310"/>
            <a:ext cx="5159724" cy="931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13" i="1" cap="small" dirty="0"/>
              <a:t>Rénovation énergétique (1) et acquisition de bâtiment(s) éco-responsable(s) 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0D3DD35-405A-4F40-82AE-83238CD9D610}"/>
              </a:ext>
            </a:extLst>
          </p:cNvPr>
          <p:cNvGrpSpPr/>
          <p:nvPr/>
        </p:nvGrpSpPr>
        <p:grpSpPr>
          <a:xfrm>
            <a:off x="6647842" y="3463769"/>
            <a:ext cx="573293" cy="494083"/>
            <a:chOff x="4501130" y="3183416"/>
            <a:chExt cx="575541" cy="496021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C797E53-D529-4C0E-8916-37695F2E71E7}"/>
                </a:ext>
              </a:extLst>
            </p:cNvPr>
            <p:cNvSpPr/>
            <p:nvPr/>
          </p:nvSpPr>
          <p:spPr>
            <a:xfrm>
              <a:off x="4621967" y="3183416"/>
              <a:ext cx="454704" cy="438781"/>
            </a:xfrm>
            <a:prstGeom prst="ellipse">
              <a:avLst/>
            </a:prstGeom>
            <a:solidFill>
              <a:srgbClr val="BAD25F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1" name="Picture 4" descr="Icône Luminaire LED - Téléchargement gratuit en PNG et vecteurs">
              <a:extLst>
                <a:ext uri="{FF2B5EF4-FFF2-40B4-BE49-F238E27FC236}">
                  <a16:creationId xmlns:a16="http://schemas.microsoft.com/office/drawing/2014/main" id="{580DFCBE-8EB3-4A38-9277-644ED5215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130" y="3208543"/>
              <a:ext cx="470894" cy="470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Rectangle 41">
            <a:hlinkClick r:id="rId13" action="ppaction://hlinksldjump"/>
            <a:extLst>
              <a:ext uri="{FF2B5EF4-FFF2-40B4-BE49-F238E27FC236}">
                <a16:creationId xmlns:a16="http://schemas.microsoft.com/office/drawing/2014/main" id="{E8C3BDF8-084F-4063-A829-379D79A31514}"/>
              </a:ext>
            </a:extLst>
          </p:cNvPr>
          <p:cNvSpPr/>
          <p:nvPr/>
        </p:nvSpPr>
        <p:spPr>
          <a:xfrm>
            <a:off x="7340149" y="3473090"/>
            <a:ext cx="4103839" cy="3462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Dispositifs d’éclairage basse consommation (LED)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 </a:t>
            </a:r>
            <a:r>
              <a:rPr lang="fr-FR" sz="1125" b="1" kern="0" dirty="0">
                <a:solidFill>
                  <a:schemeClr val="accent3"/>
                </a:solidFill>
                <a:cs typeface="Arial Narrow" panose="020B0604020202020204" pitchFamily="34" charset="0"/>
                <a:sym typeface="Arial"/>
              </a:rPr>
              <a:t>– en CBM</a:t>
            </a:r>
            <a:r>
              <a:rPr lang="fr-FR" sz="1125" kern="0" dirty="0">
                <a:cs typeface="Arial Narrow" panose="020B0604020202020204" pitchFamily="34" charset="0"/>
                <a:sym typeface="Arial"/>
              </a:rPr>
              <a:t> afin de réduire la consommation énergétique du bâtiment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00C9F21-1660-4F2D-84D6-FD169022F557}"/>
              </a:ext>
            </a:extLst>
          </p:cNvPr>
          <p:cNvSpPr/>
          <p:nvPr/>
        </p:nvSpPr>
        <p:spPr>
          <a:xfrm>
            <a:off x="6346762" y="5972731"/>
            <a:ext cx="4860000" cy="284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13" i="1" dirty="0"/>
              <a:t>(1) Correspondance Architecture de gamme prêts verts moyen long terme</a:t>
            </a:r>
          </a:p>
        </p:txBody>
      </p:sp>
    </p:spTree>
    <p:extLst>
      <p:ext uri="{BB962C8B-B14F-4D97-AF65-F5344CB8AC3E}">
        <p14:creationId xmlns:p14="http://schemas.microsoft.com/office/powerpoint/2010/main" val="100643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Les équipements green par nature – </a:t>
            </a:r>
            <a:r>
              <a:rPr lang="fr-FR" dirty="0">
                <a:solidFill>
                  <a:schemeClr val="tx1"/>
                </a:solidFill>
              </a:rPr>
              <a:t>Crédit-bail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90261E7-FADC-4828-BC83-485014B8D389}"/>
              </a:ext>
            </a:extLst>
          </p:cNvPr>
          <p:cNvSpPr/>
          <p:nvPr/>
        </p:nvSpPr>
        <p:spPr>
          <a:xfrm>
            <a:off x="849704" y="1256229"/>
            <a:ext cx="2791014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ELIGIBILITE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A3A57-4C04-4266-A7E2-61B42A1E8FB5}"/>
              </a:ext>
            </a:extLst>
          </p:cNvPr>
          <p:cNvSpPr/>
          <p:nvPr/>
        </p:nvSpPr>
        <p:spPr>
          <a:xfrm>
            <a:off x="2556806" y="1243138"/>
            <a:ext cx="2995839" cy="2020348"/>
          </a:xfrm>
          <a:prstGeom prst="rect">
            <a:avLst/>
          </a:prstGeom>
          <a:solidFill>
            <a:schemeClr val="accent3">
              <a:alpha val="22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proposition</a:t>
            </a:r>
            <a:r>
              <a:rPr kumimoji="0" lang="fr-FR" sz="1594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Être en capacité de financer des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équipements placés directement au service de l’écologie.</a:t>
            </a: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Accompagner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nos clients engagés pour la défense de l’environnement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les aider à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réduire la pollution émise par leurs activités.</a:t>
            </a: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9BDB7-8521-461C-A4AB-165173273A6B}"/>
              </a:ext>
            </a:extLst>
          </p:cNvPr>
          <p:cNvSpPr/>
          <p:nvPr/>
        </p:nvSpPr>
        <p:spPr>
          <a:xfrm>
            <a:off x="5748917" y="1255037"/>
            <a:ext cx="5648144" cy="2018927"/>
          </a:xfrm>
          <a:custGeom>
            <a:avLst/>
            <a:gdLst>
              <a:gd name="connsiteX0" fmla="*/ 0 w 5648144"/>
              <a:gd name="connsiteY0" fmla="*/ 0 h 2018927"/>
              <a:gd name="connsiteX1" fmla="*/ 508333 w 5648144"/>
              <a:gd name="connsiteY1" fmla="*/ 0 h 2018927"/>
              <a:gd name="connsiteX2" fmla="*/ 903703 w 5648144"/>
              <a:gd name="connsiteY2" fmla="*/ 0 h 2018927"/>
              <a:gd name="connsiteX3" fmla="*/ 1581480 w 5648144"/>
              <a:gd name="connsiteY3" fmla="*/ 0 h 2018927"/>
              <a:gd name="connsiteX4" fmla="*/ 2089813 w 5648144"/>
              <a:gd name="connsiteY4" fmla="*/ 0 h 2018927"/>
              <a:gd name="connsiteX5" fmla="*/ 2598146 w 5648144"/>
              <a:gd name="connsiteY5" fmla="*/ 0 h 2018927"/>
              <a:gd name="connsiteX6" fmla="*/ 3275924 w 5648144"/>
              <a:gd name="connsiteY6" fmla="*/ 0 h 2018927"/>
              <a:gd name="connsiteX7" fmla="*/ 3727775 w 5648144"/>
              <a:gd name="connsiteY7" fmla="*/ 0 h 2018927"/>
              <a:gd name="connsiteX8" fmla="*/ 4405552 w 5648144"/>
              <a:gd name="connsiteY8" fmla="*/ 0 h 2018927"/>
              <a:gd name="connsiteX9" fmla="*/ 5083330 w 5648144"/>
              <a:gd name="connsiteY9" fmla="*/ 0 h 2018927"/>
              <a:gd name="connsiteX10" fmla="*/ 5648144 w 5648144"/>
              <a:gd name="connsiteY10" fmla="*/ 0 h 2018927"/>
              <a:gd name="connsiteX11" fmla="*/ 5648144 w 5648144"/>
              <a:gd name="connsiteY11" fmla="*/ 545110 h 2018927"/>
              <a:gd name="connsiteX12" fmla="*/ 5648144 w 5648144"/>
              <a:gd name="connsiteY12" fmla="*/ 1070031 h 2018927"/>
              <a:gd name="connsiteX13" fmla="*/ 5648144 w 5648144"/>
              <a:gd name="connsiteY13" fmla="*/ 1514195 h 2018927"/>
              <a:gd name="connsiteX14" fmla="*/ 5648144 w 5648144"/>
              <a:gd name="connsiteY14" fmla="*/ 2018927 h 2018927"/>
              <a:gd name="connsiteX15" fmla="*/ 5083330 w 5648144"/>
              <a:gd name="connsiteY15" fmla="*/ 2018927 h 2018927"/>
              <a:gd name="connsiteX16" fmla="*/ 4518515 w 5648144"/>
              <a:gd name="connsiteY16" fmla="*/ 2018927 h 2018927"/>
              <a:gd name="connsiteX17" fmla="*/ 3840738 w 5648144"/>
              <a:gd name="connsiteY17" fmla="*/ 2018927 h 2018927"/>
              <a:gd name="connsiteX18" fmla="*/ 3275924 w 5648144"/>
              <a:gd name="connsiteY18" fmla="*/ 2018927 h 2018927"/>
              <a:gd name="connsiteX19" fmla="*/ 2880553 w 5648144"/>
              <a:gd name="connsiteY19" fmla="*/ 2018927 h 2018927"/>
              <a:gd name="connsiteX20" fmla="*/ 2428702 w 5648144"/>
              <a:gd name="connsiteY20" fmla="*/ 2018927 h 2018927"/>
              <a:gd name="connsiteX21" fmla="*/ 1750925 w 5648144"/>
              <a:gd name="connsiteY21" fmla="*/ 2018927 h 2018927"/>
              <a:gd name="connsiteX22" fmla="*/ 1186110 w 5648144"/>
              <a:gd name="connsiteY22" fmla="*/ 2018927 h 2018927"/>
              <a:gd name="connsiteX23" fmla="*/ 734259 w 5648144"/>
              <a:gd name="connsiteY23" fmla="*/ 2018927 h 2018927"/>
              <a:gd name="connsiteX24" fmla="*/ 0 w 5648144"/>
              <a:gd name="connsiteY24" fmla="*/ 2018927 h 2018927"/>
              <a:gd name="connsiteX25" fmla="*/ 0 w 5648144"/>
              <a:gd name="connsiteY25" fmla="*/ 1574763 h 2018927"/>
              <a:gd name="connsiteX26" fmla="*/ 0 w 5648144"/>
              <a:gd name="connsiteY26" fmla="*/ 1130599 h 2018927"/>
              <a:gd name="connsiteX27" fmla="*/ 0 w 5648144"/>
              <a:gd name="connsiteY27" fmla="*/ 605678 h 2018927"/>
              <a:gd name="connsiteX28" fmla="*/ 0 w 5648144"/>
              <a:gd name="connsiteY28" fmla="*/ 0 h 201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648144" h="2018927" extrusionOk="0">
                <a:moveTo>
                  <a:pt x="0" y="0"/>
                </a:moveTo>
                <a:cubicBezTo>
                  <a:pt x="240449" y="-13843"/>
                  <a:pt x="260628" y="16256"/>
                  <a:pt x="508333" y="0"/>
                </a:cubicBezTo>
                <a:cubicBezTo>
                  <a:pt x="756038" y="-16256"/>
                  <a:pt x="706129" y="660"/>
                  <a:pt x="903703" y="0"/>
                </a:cubicBezTo>
                <a:cubicBezTo>
                  <a:pt x="1101277" y="-660"/>
                  <a:pt x="1258887" y="29650"/>
                  <a:pt x="1581480" y="0"/>
                </a:cubicBezTo>
                <a:cubicBezTo>
                  <a:pt x="1904073" y="-29650"/>
                  <a:pt x="1875175" y="14820"/>
                  <a:pt x="2089813" y="0"/>
                </a:cubicBezTo>
                <a:cubicBezTo>
                  <a:pt x="2304451" y="-14820"/>
                  <a:pt x="2422972" y="12731"/>
                  <a:pt x="2598146" y="0"/>
                </a:cubicBezTo>
                <a:cubicBezTo>
                  <a:pt x="2773320" y="-12731"/>
                  <a:pt x="3086422" y="42231"/>
                  <a:pt x="3275924" y="0"/>
                </a:cubicBezTo>
                <a:cubicBezTo>
                  <a:pt x="3465426" y="-42231"/>
                  <a:pt x="3617706" y="52181"/>
                  <a:pt x="3727775" y="0"/>
                </a:cubicBezTo>
                <a:cubicBezTo>
                  <a:pt x="3837844" y="-52181"/>
                  <a:pt x="4168213" y="27607"/>
                  <a:pt x="4405552" y="0"/>
                </a:cubicBezTo>
                <a:cubicBezTo>
                  <a:pt x="4642891" y="-27607"/>
                  <a:pt x="4919752" y="61943"/>
                  <a:pt x="5083330" y="0"/>
                </a:cubicBezTo>
                <a:cubicBezTo>
                  <a:pt x="5246908" y="-61943"/>
                  <a:pt x="5431193" y="16018"/>
                  <a:pt x="5648144" y="0"/>
                </a:cubicBezTo>
                <a:cubicBezTo>
                  <a:pt x="5702767" y="175355"/>
                  <a:pt x="5591053" y="406197"/>
                  <a:pt x="5648144" y="545110"/>
                </a:cubicBezTo>
                <a:cubicBezTo>
                  <a:pt x="5705235" y="684023"/>
                  <a:pt x="5606787" y="857856"/>
                  <a:pt x="5648144" y="1070031"/>
                </a:cubicBezTo>
                <a:cubicBezTo>
                  <a:pt x="5689501" y="1282206"/>
                  <a:pt x="5633231" y="1422538"/>
                  <a:pt x="5648144" y="1514195"/>
                </a:cubicBezTo>
                <a:cubicBezTo>
                  <a:pt x="5663057" y="1605852"/>
                  <a:pt x="5602899" y="1884177"/>
                  <a:pt x="5648144" y="2018927"/>
                </a:cubicBezTo>
                <a:cubicBezTo>
                  <a:pt x="5423089" y="2059368"/>
                  <a:pt x="5351874" y="2015890"/>
                  <a:pt x="5083330" y="2018927"/>
                </a:cubicBezTo>
                <a:cubicBezTo>
                  <a:pt x="4814786" y="2021964"/>
                  <a:pt x="4726620" y="2018734"/>
                  <a:pt x="4518515" y="2018927"/>
                </a:cubicBezTo>
                <a:cubicBezTo>
                  <a:pt x="4310410" y="2019120"/>
                  <a:pt x="4123754" y="2008109"/>
                  <a:pt x="3840738" y="2018927"/>
                </a:cubicBezTo>
                <a:cubicBezTo>
                  <a:pt x="3557722" y="2029745"/>
                  <a:pt x="3480726" y="1998449"/>
                  <a:pt x="3275924" y="2018927"/>
                </a:cubicBezTo>
                <a:cubicBezTo>
                  <a:pt x="3071122" y="2039405"/>
                  <a:pt x="3051705" y="1985999"/>
                  <a:pt x="2880553" y="2018927"/>
                </a:cubicBezTo>
                <a:cubicBezTo>
                  <a:pt x="2709401" y="2051855"/>
                  <a:pt x="2584622" y="1994393"/>
                  <a:pt x="2428702" y="2018927"/>
                </a:cubicBezTo>
                <a:cubicBezTo>
                  <a:pt x="2272782" y="2043461"/>
                  <a:pt x="1941876" y="1941426"/>
                  <a:pt x="1750925" y="2018927"/>
                </a:cubicBezTo>
                <a:cubicBezTo>
                  <a:pt x="1559974" y="2096428"/>
                  <a:pt x="1418891" y="1969685"/>
                  <a:pt x="1186110" y="2018927"/>
                </a:cubicBezTo>
                <a:cubicBezTo>
                  <a:pt x="953330" y="2068169"/>
                  <a:pt x="836553" y="1967341"/>
                  <a:pt x="734259" y="2018927"/>
                </a:cubicBezTo>
                <a:cubicBezTo>
                  <a:pt x="631965" y="2070513"/>
                  <a:pt x="281909" y="2003481"/>
                  <a:pt x="0" y="2018927"/>
                </a:cubicBezTo>
                <a:cubicBezTo>
                  <a:pt x="-28460" y="1926588"/>
                  <a:pt x="29326" y="1727631"/>
                  <a:pt x="0" y="1574763"/>
                </a:cubicBezTo>
                <a:cubicBezTo>
                  <a:pt x="-29326" y="1421895"/>
                  <a:pt x="4781" y="1329975"/>
                  <a:pt x="0" y="1130599"/>
                </a:cubicBezTo>
                <a:cubicBezTo>
                  <a:pt x="-4781" y="931223"/>
                  <a:pt x="52732" y="763068"/>
                  <a:pt x="0" y="605678"/>
                </a:cubicBezTo>
                <a:cubicBezTo>
                  <a:pt x="-52732" y="448288"/>
                  <a:pt x="21270" y="277415"/>
                  <a:pt x="0" y="0"/>
                </a:cubicBezTo>
                <a:close/>
              </a:path>
            </a:pathLst>
          </a:custGeom>
          <a:noFill/>
          <a:ln w="12700" cap="flat" cmpd="sng" algn="ctr">
            <a:solidFill>
              <a:schemeClr val="bg2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     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capacité de BPCE Lease de </a:t>
            </a:r>
            <a:r>
              <a:rPr kumimoji="0" lang="fr-FR" sz="1395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financer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tout type de matériel professionnel green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Tous les avantages du crédit bail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</a:t>
            </a:r>
          </a:p>
          <a:p>
            <a:pPr marL="362112" marR="0" lvl="0" indent="-191334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loyers fixés d’avance et la possibilité de les adapter à la saisonnalité</a:t>
            </a:r>
          </a:p>
          <a:p>
            <a:pPr marL="362112" marR="0" lvl="0" indent="-191334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avantages fiscaux (possibilité de suramortissement)</a:t>
            </a:r>
          </a:p>
          <a:p>
            <a:pPr marL="362112" marR="0" lvl="0" indent="-191334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financement de l’investissement en TTC, sans supporter l’avance de TVA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3C26622-6AA4-4064-8737-25DF84A15550}"/>
              </a:ext>
            </a:extLst>
          </p:cNvPr>
          <p:cNvSpPr/>
          <p:nvPr/>
        </p:nvSpPr>
        <p:spPr>
          <a:xfrm>
            <a:off x="6232873" y="1376541"/>
            <a:ext cx="286875" cy="286875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91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4A6F5F-7A30-4965-A15B-E54F438055FD}"/>
              </a:ext>
            </a:extLst>
          </p:cNvPr>
          <p:cNvSpPr/>
          <p:nvPr/>
        </p:nvSpPr>
        <p:spPr>
          <a:xfrm>
            <a:off x="2044601" y="3393219"/>
            <a:ext cx="7527627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matériels variés – Principalement à destination des agriculteurs :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28DEDDF-73AA-4831-AC6A-6C917842A20E}"/>
              </a:ext>
            </a:extLst>
          </p:cNvPr>
          <p:cNvGrpSpPr/>
          <p:nvPr/>
        </p:nvGrpSpPr>
        <p:grpSpPr>
          <a:xfrm>
            <a:off x="794939" y="1826804"/>
            <a:ext cx="1721250" cy="1519570"/>
            <a:chOff x="595080" y="1732181"/>
            <a:chExt cx="1728000" cy="1525530"/>
          </a:xfrm>
        </p:grpSpPr>
        <p:sp>
          <p:nvSpPr>
            <p:cNvPr id="15" name="Shape 190">
              <a:extLst>
                <a:ext uri="{FF2B5EF4-FFF2-40B4-BE49-F238E27FC236}">
                  <a16:creationId xmlns:a16="http://schemas.microsoft.com/office/drawing/2014/main" id="{04EC5E5F-C84B-4407-A1A2-2A4D253F95EF}"/>
                </a:ext>
              </a:extLst>
            </p:cNvPr>
            <p:cNvSpPr txBox="1">
              <a:spLocks/>
            </p:cNvSpPr>
            <p:nvPr/>
          </p:nvSpPr>
          <p:spPr>
            <a:xfrm>
              <a:off x="595080" y="2388695"/>
              <a:ext cx="1728000" cy="869016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95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Client Professionnel</a:t>
              </a:r>
            </a:p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95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secteur d’activité – notamment Agri</a:t>
              </a:r>
              <a:endParaRPr kumimoji="0" lang="en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C22498F-AAC9-4020-A117-F0E95ED01C1D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282FE94A-FD22-49C7-BBCD-94A30DB4F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id="{02DC6FB4-45E7-4A2A-9028-23C6EF1E0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80A8491D-6B92-4B27-AC61-94164B202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Line 8">
                <a:extLst>
                  <a:ext uri="{FF2B5EF4-FFF2-40B4-BE49-F238E27FC236}">
                    <a16:creationId xmlns:a16="http://schemas.microsoft.com/office/drawing/2014/main" id="{1CA02031-30C7-4211-8E54-9E9D269CFB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Line 9">
                <a:extLst>
                  <a:ext uri="{FF2B5EF4-FFF2-40B4-BE49-F238E27FC236}">
                    <a16:creationId xmlns:a16="http://schemas.microsoft.com/office/drawing/2014/main" id="{6C2F41E8-9237-4773-9A1A-C48411C0FE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D74764F9-3799-4C62-AB24-48B98A1F8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4ABE55F1-A6FF-48FF-991E-1B8616774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id="{B1F8467A-9301-468E-89D1-028FF5EFF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Freeform 13">
                <a:extLst>
                  <a:ext uri="{FF2B5EF4-FFF2-40B4-BE49-F238E27FC236}">
                    <a16:creationId xmlns:a16="http://schemas.microsoft.com/office/drawing/2014/main" id="{EBA4E89C-067C-4DAE-A9B8-519117E92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1A55767F-817C-4316-8564-218C5267C67E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1BAD248E-95A4-4200-854D-886F5632AE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 15">
                <a:extLst>
                  <a:ext uri="{FF2B5EF4-FFF2-40B4-BE49-F238E27FC236}">
                    <a16:creationId xmlns:a16="http://schemas.microsoft.com/office/drawing/2014/main" id="{C9398605-A0AC-4586-8166-1E18DA736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EE9729B-255B-44AF-8A21-4333FAF3D818}"/>
              </a:ext>
            </a:extLst>
          </p:cNvPr>
          <p:cNvSpPr/>
          <p:nvPr/>
        </p:nvSpPr>
        <p:spPr>
          <a:xfrm>
            <a:off x="8116812" y="3998351"/>
            <a:ext cx="3483000" cy="22293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Traitement de l’air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Cible :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équipements permettant de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purifier l’air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pour le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bien-être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des salariés ou pour assainir une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chaine de production polluante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laveurs de gaz (notamment par la chaux), épurateurs, filtres régulateurs, extracteurs et systèmes d’aspiration, unités de traitement des odeurs …</a:t>
            </a:r>
            <a:endParaRPr kumimoji="0" lang="fr-FR" sz="1295" b="1" i="0" u="sng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7E42C8D-8020-4CDB-AB73-3167E32371FE}"/>
              </a:ext>
            </a:extLst>
          </p:cNvPr>
          <p:cNvSpPr/>
          <p:nvPr/>
        </p:nvSpPr>
        <p:spPr>
          <a:xfrm>
            <a:off x="4463954" y="3998352"/>
            <a:ext cx="3483000" cy="22293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ASSAINISSEMENT DES EAUX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Cible :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équipements permettant le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traitement des eaux pluviales, maritimes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nappes phréatiques et des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eaux usées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  <a:p>
            <a:pPr lvl="0" algn="just">
              <a:spcBef>
                <a:spcPts val="299"/>
              </a:spcBef>
              <a:defRPr/>
            </a:pPr>
            <a:r>
              <a:rPr lang="fr-FR" sz="1295" b="1" dirty="0">
                <a:solidFill>
                  <a:schemeClr val="accent3"/>
                </a:solidFill>
                <a:latin typeface="Arial Narrow" panose="020B0606020202030204" pitchFamily="34" charset="0"/>
              </a:rPr>
              <a:t>Système de gestion d’effluents phytosanitaires </a:t>
            </a:r>
            <a:r>
              <a:rPr lang="fr-FR" sz="1295" dirty="0">
                <a:latin typeface="Arial Narrow" panose="020B0606020202030204" pitchFamily="34" charset="0"/>
              </a:rPr>
              <a:t>(éviter les risques de contamination au moment du lavage des pulvérisateurs)</a:t>
            </a:r>
            <a:endParaRPr kumimoji="0" lang="fr-FR" sz="1295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microstation d’épuration, décanteurs centrifuge, pompes, dispositifs de lavage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CC2DC00-18E1-4A91-9D86-48457811AB91}"/>
              </a:ext>
            </a:extLst>
          </p:cNvPr>
          <p:cNvSpPr/>
          <p:nvPr/>
        </p:nvSpPr>
        <p:spPr>
          <a:xfrm>
            <a:off x="811095" y="3998351"/>
            <a:ext cx="3523500" cy="222935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Travail et Protection des sols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Cible :</a:t>
            </a:r>
            <a:r>
              <a:rPr lang="fr-FR" sz="1295" dirty="0">
                <a:latin typeface="Arial Narrow" panose="020B0606020202030204" pitchFamily="34" charset="0"/>
              </a:rPr>
              <a:t> équipements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spécialisés dans la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protection des sols par oxygénation, étanchéité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prélèvement, drainage et réhabilitation.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Matériel agricole permettant une gestion durable des sols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(perturbation minimum, de l’ensemencement à la récolte en passant par la lutte contre les parasites)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néo-charrues, herses, unités de rétention, matériels agricoles certifiés « éco-épandage », robots fonctionnant à l’énergie solaire</a:t>
            </a:r>
          </a:p>
        </p:txBody>
      </p:sp>
    </p:spTree>
    <p:extLst>
      <p:ext uri="{BB962C8B-B14F-4D97-AF65-F5344CB8AC3E}">
        <p14:creationId xmlns:p14="http://schemas.microsoft.com/office/powerpoint/2010/main" val="18479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EQUIPEMENTS PROFESSIONNELS BASSE CONSOMMATION – </a:t>
            </a:r>
            <a:r>
              <a:rPr lang="fr-FR" dirty="0">
                <a:solidFill>
                  <a:schemeClr val="tx1"/>
                </a:solidFill>
              </a:rPr>
              <a:t>Crédit-bail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444B46-6E9B-4C74-90DB-6F12D16BBA86}"/>
              </a:ext>
            </a:extLst>
          </p:cNvPr>
          <p:cNvSpPr/>
          <p:nvPr/>
        </p:nvSpPr>
        <p:spPr>
          <a:xfrm>
            <a:off x="7950269" y="2117892"/>
            <a:ext cx="2474297" cy="3678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spcAft>
                <a:spcPts val="797"/>
              </a:spcAft>
            </a:pPr>
            <a:br>
              <a:rPr lang="fr-FR" sz="1195" b="1" kern="0">
                <a:latin typeface="Montserrat" pitchFamily="2" charset="77"/>
                <a:cs typeface="Arial Narrow" panose="020B0604020202020204" pitchFamily="34" charset="0"/>
                <a:sym typeface="Arial"/>
              </a:rPr>
            </a:br>
            <a:endParaRPr lang="fr-FR" sz="1195" kern="0">
              <a:latin typeface="Montserrat" pitchFamily="2" charset="77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B6AC59-1E79-4D91-8FEB-4FBC61C7B084}"/>
              </a:ext>
            </a:extLst>
          </p:cNvPr>
          <p:cNvSpPr/>
          <p:nvPr/>
        </p:nvSpPr>
        <p:spPr>
          <a:xfrm>
            <a:off x="849704" y="1204125"/>
            <a:ext cx="2791014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ELIGIBILITE 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636973-6B25-401D-A365-08C996DAC4C3}"/>
              </a:ext>
            </a:extLst>
          </p:cNvPr>
          <p:cNvSpPr/>
          <p:nvPr/>
        </p:nvSpPr>
        <p:spPr>
          <a:xfrm>
            <a:off x="2556806" y="1191033"/>
            <a:ext cx="4251309" cy="2244683"/>
          </a:xfrm>
          <a:prstGeom prst="rect">
            <a:avLst/>
          </a:prstGeom>
          <a:solidFill>
            <a:schemeClr val="accent3">
              <a:alpha val="22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proposition</a:t>
            </a:r>
            <a:r>
              <a:rPr kumimoji="0" lang="fr-FR" sz="1594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Être en capacité de financer les équivalents « green » des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équipements professionnels de nos clients.</a:t>
            </a: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Permettre à nos clients investis dans les problématiques environnementales de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bénéficier des avantages du crédit bail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quand ils font le choix d’un matériel basse consommation. Le surcoût éventuel induit par les hautes performances de l’actif est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lissé sur toute la durée du crédit bail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7D091-AEA8-4F9B-B6C2-99242A24479D}"/>
              </a:ext>
            </a:extLst>
          </p:cNvPr>
          <p:cNvSpPr/>
          <p:nvPr/>
        </p:nvSpPr>
        <p:spPr>
          <a:xfrm>
            <a:off x="6994178" y="1202932"/>
            <a:ext cx="4244093" cy="2212238"/>
          </a:xfrm>
          <a:custGeom>
            <a:avLst/>
            <a:gdLst>
              <a:gd name="connsiteX0" fmla="*/ 0 w 4244093"/>
              <a:gd name="connsiteY0" fmla="*/ 0 h 2212238"/>
              <a:gd name="connsiteX1" fmla="*/ 488071 w 4244093"/>
              <a:gd name="connsiteY1" fmla="*/ 0 h 2212238"/>
              <a:gd name="connsiteX2" fmla="*/ 891260 w 4244093"/>
              <a:gd name="connsiteY2" fmla="*/ 0 h 2212238"/>
              <a:gd name="connsiteX3" fmla="*/ 1506653 w 4244093"/>
              <a:gd name="connsiteY3" fmla="*/ 0 h 2212238"/>
              <a:gd name="connsiteX4" fmla="*/ 1994724 w 4244093"/>
              <a:gd name="connsiteY4" fmla="*/ 0 h 2212238"/>
              <a:gd name="connsiteX5" fmla="*/ 2482794 w 4244093"/>
              <a:gd name="connsiteY5" fmla="*/ 0 h 2212238"/>
              <a:gd name="connsiteX6" fmla="*/ 3098188 w 4244093"/>
              <a:gd name="connsiteY6" fmla="*/ 0 h 2212238"/>
              <a:gd name="connsiteX7" fmla="*/ 3543818 w 4244093"/>
              <a:gd name="connsiteY7" fmla="*/ 0 h 2212238"/>
              <a:gd name="connsiteX8" fmla="*/ 4244093 w 4244093"/>
              <a:gd name="connsiteY8" fmla="*/ 0 h 2212238"/>
              <a:gd name="connsiteX9" fmla="*/ 4244093 w 4244093"/>
              <a:gd name="connsiteY9" fmla="*/ 597304 h 2212238"/>
              <a:gd name="connsiteX10" fmla="*/ 4244093 w 4244093"/>
              <a:gd name="connsiteY10" fmla="*/ 1106119 h 2212238"/>
              <a:gd name="connsiteX11" fmla="*/ 4244093 w 4244093"/>
              <a:gd name="connsiteY11" fmla="*/ 1659179 h 2212238"/>
              <a:gd name="connsiteX12" fmla="*/ 4244093 w 4244093"/>
              <a:gd name="connsiteY12" fmla="*/ 2212238 h 2212238"/>
              <a:gd name="connsiteX13" fmla="*/ 3840904 w 4244093"/>
              <a:gd name="connsiteY13" fmla="*/ 2212238 h 2212238"/>
              <a:gd name="connsiteX14" fmla="*/ 3225511 w 4244093"/>
              <a:gd name="connsiteY14" fmla="*/ 2212238 h 2212238"/>
              <a:gd name="connsiteX15" fmla="*/ 2779881 w 4244093"/>
              <a:gd name="connsiteY15" fmla="*/ 2212238 h 2212238"/>
              <a:gd name="connsiteX16" fmla="*/ 2249369 w 4244093"/>
              <a:gd name="connsiteY16" fmla="*/ 2212238 h 2212238"/>
              <a:gd name="connsiteX17" fmla="*/ 1633976 w 4244093"/>
              <a:gd name="connsiteY17" fmla="*/ 2212238 h 2212238"/>
              <a:gd name="connsiteX18" fmla="*/ 1103464 w 4244093"/>
              <a:gd name="connsiteY18" fmla="*/ 2212238 h 2212238"/>
              <a:gd name="connsiteX19" fmla="*/ 700275 w 4244093"/>
              <a:gd name="connsiteY19" fmla="*/ 2212238 h 2212238"/>
              <a:gd name="connsiteX20" fmla="*/ 0 w 4244093"/>
              <a:gd name="connsiteY20" fmla="*/ 2212238 h 2212238"/>
              <a:gd name="connsiteX21" fmla="*/ 0 w 4244093"/>
              <a:gd name="connsiteY21" fmla="*/ 1614934 h 2212238"/>
              <a:gd name="connsiteX22" fmla="*/ 0 w 4244093"/>
              <a:gd name="connsiteY22" fmla="*/ 1017629 h 2212238"/>
              <a:gd name="connsiteX23" fmla="*/ 0 w 4244093"/>
              <a:gd name="connsiteY23" fmla="*/ 0 h 221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44093" h="2212238" extrusionOk="0">
                <a:moveTo>
                  <a:pt x="0" y="0"/>
                </a:moveTo>
                <a:cubicBezTo>
                  <a:pt x="181841" y="-44512"/>
                  <a:pt x="330788" y="14517"/>
                  <a:pt x="488071" y="0"/>
                </a:cubicBezTo>
                <a:cubicBezTo>
                  <a:pt x="645354" y="-14517"/>
                  <a:pt x="770551" y="7757"/>
                  <a:pt x="891260" y="0"/>
                </a:cubicBezTo>
                <a:cubicBezTo>
                  <a:pt x="1011969" y="-7757"/>
                  <a:pt x="1239057" y="58781"/>
                  <a:pt x="1506653" y="0"/>
                </a:cubicBezTo>
                <a:cubicBezTo>
                  <a:pt x="1774249" y="-58781"/>
                  <a:pt x="1763038" y="30342"/>
                  <a:pt x="1994724" y="0"/>
                </a:cubicBezTo>
                <a:cubicBezTo>
                  <a:pt x="2226410" y="-30342"/>
                  <a:pt x="2322829" y="55461"/>
                  <a:pt x="2482794" y="0"/>
                </a:cubicBezTo>
                <a:cubicBezTo>
                  <a:pt x="2642759" y="-55461"/>
                  <a:pt x="2854465" y="27470"/>
                  <a:pt x="3098188" y="0"/>
                </a:cubicBezTo>
                <a:cubicBezTo>
                  <a:pt x="3341911" y="-27470"/>
                  <a:pt x="3390334" y="11581"/>
                  <a:pt x="3543818" y="0"/>
                </a:cubicBezTo>
                <a:cubicBezTo>
                  <a:pt x="3697302" y="-11581"/>
                  <a:pt x="4033026" y="51612"/>
                  <a:pt x="4244093" y="0"/>
                </a:cubicBezTo>
                <a:cubicBezTo>
                  <a:pt x="4273606" y="215066"/>
                  <a:pt x="4173975" y="415562"/>
                  <a:pt x="4244093" y="597304"/>
                </a:cubicBezTo>
                <a:cubicBezTo>
                  <a:pt x="4314211" y="779046"/>
                  <a:pt x="4211589" y="954208"/>
                  <a:pt x="4244093" y="1106119"/>
                </a:cubicBezTo>
                <a:cubicBezTo>
                  <a:pt x="4276597" y="1258030"/>
                  <a:pt x="4187721" y="1501041"/>
                  <a:pt x="4244093" y="1659179"/>
                </a:cubicBezTo>
                <a:cubicBezTo>
                  <a:pt x="4300465" y="1817317"/>
                  <a:pt x="4226406" y="2059855"/>
                  <a:pt x="4244093" y="2212238"/>
                </a:cubicBezTo>
                <a:cubicBezTo>
                  <a:pt x="4046741" y="2229646"/>
                  <a:pt x="3973161" y="2185504"/>
                  <a:pt x="3840904" y="2212238"/>
                </a:cubicBezTo>
                <a:cubicBezTo>
                  <a:pt x="3708647" y="2238972"/>
                  <a:pt x="3469888" y="2202170"/>
                  <a:pt x="3225511" y="2212238"/>
                </a:cubicBezTo>
                <a:cubicBezTo>
                  <a:pt x="2981134" y="2222306"/>
                  <a:pt x="2935511" y="2172253"/>
                  <a:pt x="2779881" y="2212238"/>
                </a:cubicBezTo>
                <a:cubicBezTo>
                  <a:pt x="2624251" y="2252223"/>
                  <a:pt x="2474398" y="2155319"/>
                  <a:pt x="2249369" y="2212238"/>
                </a:cubicBezTo>
                <a:cubicBezTo>
                  <a:pt x="2024340" y="2269157"/>
                  <a:pt x="1858656" y="2207516"/>
                  <a:pt x="1633976" y="2212238"/>
                </a:cubicBezTo>
                <a:cubicBezTo>
                  <a:pt x="1409296" y="2216960"/>
                  <a:pt x="1366727" y="2163041"/>
                  <a:pt x="1103464" y="2212238"/>
                </a:cubicBezTo>
                <a:cubicBezTo>
                  <a:pt x="840201" y="2261435"/>
                  <a:pt x="856521" y="2203180"/>
                  <a:pt x="700275" y="2212238"/>
                </a:cubicBezTo>
                <a:cubicBezTo>
                  <a:pt x="544029" y="2221296"/>
                  <a:pt x="224375" y="2181373"/>
                  <a:pt x="0" y="2212238"/>
                </a:cubicBezTo>
                <a:cubicBezTo>
                  <a:pt x="-62524" y="1934991"/>
                  <a:pt x="49959" y="1829042"/>
                  <a:pt x="0" y="1614934"/>
                </a:cubicBezTo>
                <a:cubicBezTo>
                  <a:pt x="-49959" y="1400826"/>
                  <a:pt x="13436" y="1285510"/>
                  <a:pt x="0" y="1017629"/>
                </a:cubicBezTo>
                <a:cubicBezTo>
                  <a:pt x="-13436" y="749749"/>
                  <a:pt x="23119" y="348872"/>
                  <a:pt x="0" y="0"/>
                </a:cubicBezTo>
                <a:close/>
              </a:path>
            </a:pathLst>
          </a:custGeom>
          <a:noFill/>
          <a:ln w="12700" cap="flat" cmpd="sng" algn="ctr">
            <a:solidFill>
              <a:schemeClr val="bg2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     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capacité de BPCE Lease de financer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tout type de matériel professionnel basse consommation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Tous les avantages du crédit bail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loyers fixés d’avance, possibilité de les adapter à la saisonnalité, avantages comptables (pas de remise en question des équilibres bilantiels) et fiscaux (possibilité de suramortissement)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… pour accompagner le client dans sa démarche de frugalité énergétique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076456A-FB90-4B03-BA2E-065CA0E68E0F}"/>
              </a:ext>
            </a:extLst>
          </p:cNvPr>
          <p:cNvSpPr/>
          <p:nvPr/>
        </p:nvSpPr>
        <p:spPr>
          <a:xfrm>
            <a:off x="7478133" y="1324437"/>
            <a:ext cx="286875" cy="286875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91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E7DF37-11C3-40F6-90D9-B611F3797511}"/>
              </a:ext>
            </a:extLst>
          </p:cNvPr>
          <p:cNvSpPr/>
          <p:nvPr/>
        </p:nvSpPr>
        <p:spPr>
          <a:xfrm>
            <a:off x="2044601" y="3448271"/>
            <a:ext cx="7527627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matériels variés, tout secteur d’activité confondu :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57C78C4-2081-47BE-8AE1-920185BCCAF3}"/>
              </a:ext>
            </a:extLst>
          </p:cNvPr>
          <p:cNvGrpSpPr/>
          <p:nvPr/>
        </p:nvGrpSpPr>
        <p:grpSpPr>
          <a:xfrm>
            <a:off x="794939" y="1774701"/>
            <a:ext cx="1721250" cy="1294030"/>
            <a:chOff x="595080" y="1732181"/>
            <a:chExt cx="1728000" cy="1299105"/>
          </a:xfrm>
        </p:grpSpPr>
        <p:sp>
          <p:nvSpPr>
            <p:cNvPr id="16" name="Shape 190">
              <a:extLst>
                <a:ext uri="{FF2B5EF4-FFF2-40B4-BE49-F238E27FC236}">
                  <a16:creationId xmlns:a16="http://schemas.microsoft.com/office/drawing/2014/main" id="{2BABDEF8-D78C-4B7E-B5B1-3C7A6ADD0EC5}"/>
                </a:ext>
              </a:extLst>
            </p:cNvPr>
            <p:cNvSpPr txBox="1">
              <a:spLocks/>
            </p:cNvSpPr>
            <p:nvPr/>
          </p:nvSpPr>
          <p:spPr>
            <a:xfrm>
              <a:off x="595080" y="2336073"/>
              <a:ext cx="1728000" cy="695213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95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client professionnel</a:t>
              </a:r>
            </a:p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95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secteur d’activité</a:t>
              </a:r>
              <a:endParaRPr kumimoji="0" lang="en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B52E59A-4A84-49AD-9CB9-A89DEF476561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063ACE26-F0B5-48BA-B7C5-709F5F946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FB4E8E65-4937-4700-9024-75FCCAB3A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B6BFDF8D-7884-4588-8484-AB479515E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Line 8">
                <a:extLst>
                  <a:ext uri="{FF2B5EF4-FFF2-40B4-BE49-F238E27FC236}">
                    <a16:creationId xmlns:a16="http://schemas.microsoft.com/office/drawing/2014/main" id="{6F186E5E-2002-4FC1-92B8-07B322D38B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Line 9">
                <a:extLst>
                  <a:ext uri="{FF2B5EF4-FFF2-40B4-BE49-F238E27FC236}">
                    <a16:creationId xmlns:a16="http://schemas.microsoft.com/office/drawing/2014/main" id="{2DFD3A67-B1D4-408B-A262-CE1EE545E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8528A9AB-AFB8-4369-BBCE-631430857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7397B6C1-CE85-4200-B8DD-CE0280103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BE489122-806D-4D27-99B7-28CC0B19F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9696238D-051C-4932-9A34-49944D40B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43CB7FE-6835-49C2-92A0-7817268EC8F2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F257165D-25F1-4C86-BBDC-28CF3E60F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D151114E-E910-4B82-B22C-0470EC808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EED1907-C412-4593-9117-4135ED7F753B}"/>
              </a:ext>
            </a:extLst>
          </p:cNvPr>
          <p:cNvSpPr/>
          <p:nvPr/>
        </p:nvSpPr>
        <p:spPr>
          <a:xfrm>
            <a:off x="1525859" y="4000749"/>
            <a:ext cx="2956500" cy="116038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AGRICULTURE / ELEVAGE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pompes à chaleur, ventilateurs basse consommation, chaudière gaz à condensation ou électrique basse consommation, éclairage LED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626E03-2ADE-4D73-8562-61FC826966E0}"/>
              </a:ext>
            </a:extLst>
          </p:cNvPr>
          <p:cNvSpPr/>
          <p:nvPr/>
        </p:nvSpPr>
        <p:spPr>
          <a:xfrm>
            <a:off x="7838409" y="4000749"/>
            <a:ext cx="2956500" cy="116038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Focus : Commerce alimentaire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unités frigorifiques économes en énergie, installation de systèmes de récupération d’énergie sur les groupes froid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DAFFD12-BEFA-4AC3-B61C-8A603EA0EEC1}"/>
              </a:ext>
            </a:extLst>
          </p:cNvPr>
          <p:cNvSpPr/>
          <p:nvPr/>
        </p:nvSpPr>
        <p:spPr>
          <a:xfrm>
            <a:off x="4682134" y="4000749"/>
            <a:ext cx="2956500" cy="116038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Artisan / Commerçant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Exemples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lampes à économie d’énergie, unités frigorifiques basse consommation, chaudières économes en énergie</a:t>
            </a:r>
          </a:p>
        </p:txBody>
      </p:sp>
      <p:sp>
        <p:nvSpPr>
          <p:cNvPr id="33" name="Flèche : chevron 32">
            <a:extLst>
              <a:ext uri="{FF2B5EF4-FFF2-40B4-BE49-F238E27FC236}">
                <a16:creationId xmlns:a16="http://schemas.microsoft.com/office/drawing/2014/main" id="{7FBC17C1-6733-4F60-8DE8-1929F4528E62}"/>
              </a:ext>
            </a:extLst>
          </p:cNvPr>
          <p:cNvSpPr/>
          <p:nvPr/>
        </p:nvSpPr>
        <p:spPr>
          <a:xfrm>
            <a:off x="7378570" y="5472141"/>
            <a:ext cx="165335" cy="482739"/>
          </a:xfrm>
          <a:prstGeom prst="chevron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Flèche : chevron 33">
            <a:extLst>
              <a:ext uri="{FF2B5EF4-FFF2-40B4-BE49-F238E27FC236}">
                <a16:creationId xmlns:a16="http://schemas.microsoft.com/office/drawing/2014/main" id="{A2149879-996E-4442-A5AA-D1ABA1520012}"/>
              </a:ext>
            </a:extLst>
          </p:cNvPr>
          <p:cNvSpPr/>
          <p:nvPr/>
        </p:nvSpPr>
        <p:spPr>
          <a:xfrm rot="10800000">
            <a:off x="11047265" y="5465493"/>
            <a:ext cx="165335" cy="482739"/>
          </a:xfrm>
          <a:prstGeom prst="chevron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Shape 190">
            <a:extLst>
              <a:ext uri="{FF2B5EF4-FFF2-40B4-BE49-F238E27FC236}">
                <a16:creationId xmlns:a16="http://schemas.microsoft.com/office/drawing/2014/main" id="{61C37E04-5803-4006-B00B-15026DB89F56}"/>
              </a:ext>
            </a:extLst>
          </p:cNvPr>
          <p:cNvSpPr txBox="1">
            <a:spLocks/>
          </p:cNvSpPr>
          <p:nvPr/>
        </p:nvSpPr>
        <p:spPr>
          <a:xfrm>
            <a:off x="4832555" y="5596373"/>
            <a:ext cx="2546015" cy="34624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95" u="sng" dirty="0">
                <a:ea typeface="Cabin"/>
                <a:cs typeface="Cabin"/>
                <a:sym typeface="Cabin"/>
              </a:rPr>
              <a:t>Une série de labels pour vous repérer</a:t>
            </a:r>
            <a:endParaRPr lang="en" sz="1295" u="sng" dirty="0">
              <a:ea typeface="Cabin"/>
              <a:cs typeface="Cabin"/>
              <a:sym typeface="Cabin"/>
            </a:endParaRPr>
          </a:p>
        </p:txBody>
      </p:sp>
      <p:pic>
        <p:nvPicPr>
          <p:cNvPr id="36" name="Picture 2" descr="TCO Certified Logo">
            <a:extLst>
              <a:ext uri="{FF2B5EF4-FFF2-40B4-BE49-F238E27FC236}">
                <a16:creationId xmlns:a16="http://schemas.microsoft.com/office/drawing/2014/main" id="{FE0EEC57-022D-463B-BFE9-2C9F4F3C2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25" y="5465493"/>
            <a:ext cx="607219" cy="3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Shape 190">
            <a:extLst>
              <a:ext uri="{FF2B5EF4-FFF2-40B4-BE49-F238E27FC236}">
                <a16:creationId xmlns:a16="http://schemas.microsoft.com/office/drawing/2014/main" id="{4D451370-37C4-4218-AEF3-A2AD5F8F247D}"/>
              </a:ext>
            </a:extLst>
          </p:cNvPr>
          <p:cNvSpPr txBox="1">
            <a:spLocks/>
          </p:cNvSpPr>
          <p:nvPr/>
        </p:nvSpPr>
        <p:spPr>
          <a:xfrm>
            <a:off x="1196311" y="5842277"/>
            <a:ext cx="1522055" cy="17312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5"/>
              </a:lnSpc>
            </a:pPr>
            <a:r>
              <a:rPr lang="fr-FR" sz="1195" i="1">
                <a:ea typeface="Cabin"/>
                <a:cs typeface="Cabin"/>
                <a:sym typeface="Cabin"/>
              </a:rPr>
              <a:t>Matériel informatique</a:t>
            </a:r>
            <a:endParaRPr lang="en" sz="1195" i="1">
              <a:ea typeface="Cabin"/>
              <a:cs typeface="Cabin"/>
              <a:sym typeface="Cabin"/>
            </a:endParaRPr>
          </a:p>
        </p:txBody>
      </p:sp>
      <p:sp>
        <p:nvSpPr>
          <p:cNvPr id="38" name="Flèche : chevron 37">
            <a:extLst>
              <a:ext uri="{FF2B5EF4-FFF2-40B4-BE49-F238E27FC236}">
                <a16:creationId xmlns:a16="http://schemas.microsoft.com/office/drawing/2014/main" id="{0A5F42AA-305B-4D7E-A6CD-00F4C43A75EC}"/>
              </a:ext>
            </a:extLst>
          </p:cNvPr>
          <p:cNvSpPr/>
          <p:nvPr/>
        </p:nvSpPr>
        <p:spPr>
          <a:xfrm>
            <a:off x="762970" y="5490999"/>
            <a:ext cx="165335" cy="482739"/>
          </a:xfrm>
          <a:prstGeom prst="chevron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Flèche : chevron 38">
            <a:extLst>
              <a:ext uri="{FF2B5EF4-FFF2-40B4-BE49-F238E27FC236}">
                <a16:creationId xmlns:a16="http://schemas.microsoft.com/office/drawing/2014/main" id="{2BB5D53C-DEB4-40E3-9991-68F95D782EF1}"/>
              </a:ext>
            </a:extLst>
          </p:cNvPr>
          <p:cNvSpPr/>
          <p:nvPr/>
        </p:nvSpPr>
        <p:spPr>
          <a:xfrm rot="10800000">
            <a:off x="4431666" y="5484351"/>
            <a:ext cx="165335" cy="482739"/>
          </a:xfrm>
          <a:prstGeom prst="chevron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377AFFD6-FD55-4C2C-A931-E787557E9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548" y="5465493"/>
            <a:ext cx="515693" cy="375687"/>
          </a:xfrm>
          <a:prstGeom prst="rect">
            <a:avLst/>
          </a:prstGeom>
        </p:spPr>
      </p:pic>
      <p:sp>
        <p:nvSpPr>
          <p:cNvPr id="41" name="Shape 190">
            <a:extLst>
              <a:ext uri="{FF2B5EF4-FFF2-40B4-BE49-F238E27FC236}">
                <a16:creationId xmlns:a16="http://schemas.microsoft.com/office/drawing/2014/main" id="{EDC7EFB0-306E-4983-B865-7491D087BC0C}"/>
              </a:ext>
            </a:extLst>
          </p:cNvPr>
          <p:cNvSpPr txBox="1">
            <a:spLocks/>
          </p:cNvSpPr>
          <p:nvPr/>
        </p:nvSpPr>
        <p:spPr>
          <a:xfrm>
            <a:off x="2904829" y="5853596"/>
            <a:ext cx="1522055" cy="17312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5"/>
              </a:lnSpc>
            </a:pPr>
            <a:r>
              <a:rPr lang="fr-FR" sz="1195" i="1">
                <a:ea typeface="Cabin"/>
                <a:cs typeface="Cabin"/>
                <a:sym typeface="Cabin"/>
              </a:rPr>
              <a:t>Matériel électronique</a:t>
            </a:r>
            <a:endParaRPr lang="en" sz="1195" i="1">
              <a:ea typeface="Cabin"/>
              <a:cs typeface="Cabin"/>
              <a:sym typeface="Cabin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9DFF4036-5CA0-4114-B2BC-52DE3A83AC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417" t="4506" r="16141" b="3648"/>
          <a:stretch/>
        </p:blipFill>
        <p:spPr>
          <a:xfrm>
            <a:off x="7814677" y="5500591"/>
            <a:ext cx="428652" cy="451850"/>
          </a:xfrm>
          <a:prstGeom prst="rect">
            <a:avLst/>
          </a:prstGeom>
        </p:spPr>
      </p:pic>
      <p:sp>
        <p:nvSpPr>
          <p:cNvPr id="43" name="Shape 190">
            <a:extLst>
              <a:ext uri="{FF2B5EF4-FFF2-40B4-BE49-F238E27FC236}">
                <a16:creationId xmlns:a16="http://schemas.microsoft.com/office/drawing/2014/main" id="{2D2EE06E-C862-4D01-B7E0-E91187C7CDB5}"/>
              </a:ext>
            </a:extLst>
          </p:cNvPr>
          <p:cNvSpPr txBox="1">
            <a:spLocks/>
          </p:cNvSpPr>
          <p:nvPr/>
        </p:nvSpPr>
        <p:spPr>
          <a:xfrm>
            <a:off x="8287521" y="5454365"/>
            <a:ext cx="976110" cy="51937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5"/>
              </a:lnSpc>
            </a:pPr>
            <a:r>
              <a:rPr lang="fr-FR" sz="1195" i="1" dirty="0">
                <a:ea typeface="Cabin"/>
                <a:cs typeface="Cabin"/>
                <a:sym typeface="Cabin"/>
              </a:rPr>
              <a:t>Matériel électronique (yc chauffage)</a:t>
            </a:r>
            <a:endParaRPr lang="en" sz="1195" i="1" dirty="0">
              <a:ea typeface="Cabin"/>
              <a:cs typeface="Cabin"/>
              <a:sym typeface="Cabin"/>
            </a:endParaRPr>
          </a:p>
        </p:txBody>
      </p:sp>
      <p:sp>
        <p:nvSpPr>
          <p:cNvPr id="44" name="Shape 190">
            <a:extLst>
              <a:ext uri="{FF2B5EF4-FFF2-40B4-BE49-F238E27FC236}">
                <a16:creationId xmlns:a16="http://schemas.microsoft.com/office/drawing/2014/main" id="{13642A00-705A-4D78-B000-A7A36AF89890}"/>
              </a:ext>
            </a:extLst>
          </p:cNvPr>
          <p:cNvSpPr txBox="1">
            <a:spLocks/>
          </p:cNvSpPr>
          <p:nvPr/>
        </p:nvSpPr>
        <p:spPr>
          <a:xfrm>
            <a:off x="10033391" y="5404595"/>
            <a:ext cx="976110" cy="6924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5"/>
              </a:lnSpc>
            </a:pPr>
            <a:r>
              <a:rPr lang="fr-FR" sz="1195" i="1" dirty="0">
                <a:ea typeface="Cabin"/>
                <a:cs typeface="Cabin"/>
                <a:sym typeface="Cabin"/>
              </a:rPr>
              <a:t>Equipements (yc lampes, circuits chaud/froid)</a:t>
            </a:r>
            <a:endParaRPr lang="en" sz="1195" i="1" dirty="0">
              <a:ea typeface="Cabin"/>
              <a:cs typeface="Cabin"/>
              <a:sym typeface="Cabin"/>
            </a:endParaRPr>
          </a:p>
        </p:txBody>
      </p:sp>
      <p:pic>
        <p:nvPicPr>
          <p:cNvPr id="45" name="Picture 4" descr="Energy Star — Wikipédia">
            <a:extLst>
              <a:ext uri="{FF2B5EF4-FFF2-40B4-BE49-F238E27FC236}">
                <a16:creationId xmlns:a16="http://schemas.microsoft.com/office/drawing/2014/main" id="{62698548-DC78-400C-9897-A375D4CD3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70" y="5461336"/>
            <a:ext cx="455507" cy="46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159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Dispositifs d’éclairage basse consommation (LED) – </a:t>
            </a:r>
            <a:r>
              <a:rPr lang="fr-FR" dirty="0">
                <a:solidFill>
                  <a:schemeClr val="tx1"/>
                </a:solidFill>
              </a:rPr>
              <a:t>Crédit-bail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B55920-EFE0-466C-BD4E-078EA2CD5697}"/>
              </a:ext>
            </a:extLst>
          </p:cNvPr>
          <p:cNvSpPr/>
          <p:nvPr/>
        </p:nvSpPr>
        <p:spPr>
          <a:xfrm>
            <a:off x="7950269" y="2141539"/>
            <a:ext cx="2474297" cy="3678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spcAft>
                <a:spcPts val="797"/>
              </a:spcAft>
            </a:pPr>
            <a:br>
              <a:rPr lang="fr-FR" sz="1195" b="1" kern="0">
                <a:latin typeface="Montserrat" pitchFamily="2" charset="77"/>
                <a:cs typeface="Arial Narrow" panose="020B0604020202020204" pitchFamily="34" charset="0"/>
                <a:sym typeface="Arial"/>
              </a:rPr>
            </a:br>
            <a:endParaRPr lang="fr-FR" sz="1195" kern="0">
              <a:latin typeface="Montserrat" pitchFamily="2" charset="77"/>
              <a:cs typeface="Arial Narrow" panose="020B0604020202020204" pitchFamily="34" charset="0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1AB8BB2-EDF9-4532-A114-54BEA04F1A3D}"/>
              </a:ext>
            </a:extLst>
          </p:cNvPr>
          <p:cNvGrpSpPr/>
          <p:nvPr/>
        </p:nvGrpSpPr>
        <p:grpSpPr>
          <a:xfrm>
            <a:off x="857893" y="1868474"/>
            <a:ext cx="2712945" cy="865621"/>
            <a:chOff x="969430" y="1708036"/>
            <a:chExt cx="2723585" cy="869014"/>
          </a:xfrm>
        </p:grpSpPr>
        <p:sp>
          <p:nvSpPr>
            <p:cNvPr id="11" name="Shape 190">
              <a:extLst>
                <a:ext uri="{FF2B5EF4-FFF2-40B4-BE49-F238E27FC236}">
                  <a16:creationId xmlns:a16="http://schemas.microsoft.com/office/drawing/2014/main" id="{F184928C-08F9-4842-84A9-2DB91CD82315}"/>
                </a:ext>
              </a:extLst>
            </p:cNvPr>
            <p:cNvSpPr txBox="1">
              <a:spLocks/>
            </p:cNvSpPr>
            <p:nvPr/>
          </p:nvSpPr>
          <p:spPr>
            <a:xfrm>
              <a:off x="1703459" y="1708036"/>
              <a:ext cx="1989556" cy="869014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8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client professionnel</a:t>
              </a:r>
            </a:p>
            <a:p>
              <a:pPr marL="0" marR="0" lvl="0" indent="0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3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  <a:p>
              <a:pPr marL="0" marR="0" lvl="0" indent="0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8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Tout secteur d’activité (tertiaire, industrie, secteur public, commerces, …)</a:t>
              </a:r>
              <a:endParaRPr kumimoji="0" lang="en" sz="123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1BD057D0-9CAB-40C7-B771-B521135F0966}"/>
                </a:ext>
              </a:extLst>
            </p:cNvPr>
            <p:cNvGrpSpPr/>
            <p:nvPr/>
          </p:nvGrpSpPr>
          <p:grpSpPr>
            <a:xfrm>
              <a:off x="1134142" y="1732181"/>
              <a:ext cx="476792" cy="546517"/>
              <a:chOff x="1134142" y="1732181"/>
              <a:chExt cx="476792" cy="546517"/>
            </a:xfrm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B8B23A82-DEC4-43F1-85F6-2F65FF6C2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4257F11F-7FD4-4091-BE6E-71C76CC22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E5372E16-4A7F-48EE-B043-545335648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Line 8">
                <a:extLst>
                  <a:ext uri="{FF2B5EF4-FFF2-40B4-BE49-F238E27FC236}">
                    <a16:creationId xmlns:a16="http://schemas.microsoft.com/office/drawing/2014/main" id="{5A806ACF-A182-489B-91BB-9664DF17EB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Line 9">
                <a:extLst>
                  <a:ext uri="{FF2B5EF4-FFF2-40B4-BE49-F238E27FC236}">
                    <a16:creationId xmlns:a16="http://schemas.microsoft.com/office/drawing/2014/main" id="{EB961F1E-1F21-44B6-9681-19FB2867DF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C3C4ED8B-A7F9-43AA-8B93-18911920B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D460693F-27A7-4B8E-BF87-936929CFA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EDA70975-45DD-437B-A487-EEFBDE764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Freeform 13">
                <a:extLst>
                  <a:ext uri="{FF2B5EF4-FFF2-40B4-BE49-F238E27FC236}">
                    <a16:creationId xmlns:a16="http://schemas.microsoft.com/office/drawing/2014/main" id="{ADCF1090-2EE4-4970-B6FC-12A7C9324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626103E-0378-490C-B5AB-C6903E9A82F5}"/>
                </a:ext>
              </a:extLst>
            </p:cNvPr>
            <p:cNvGrpSpPr/>
            <p:nvPr/>
          </p:nvGrpSpPr>
          <p:grpSpPr>
            <a:xfrm>
              <a:off x="969430" y="1738792"/>
              <a:ext cx="207435" cy="196129"/>
              <a:chOff x="969430" y="1738792"/>
              <a:chExt cx="207435" cy="196129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279BF15-4077-4703-AC12-078A48BC3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3CFF024F-83C9-4BF8-8D48-79BCB79FE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4E91EAB-0260-4576-B7C2-C4676D873503}"/>
              </a:ext>
            </a:extLst>
          </p:cNvPr>
          <p:cNvSpPr/>
          <p:nvPr/>
        </p:nvSpPr>
        <p:spPr>
          <a:xfrm>
            <a:off x="718139" y="1227772"/>
            <a:ext cx="2791014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ELIGIBILITE 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86959C0-DBDC-4CE4-81A3-BA907B4D59DB}"/>
              </a:ext>
            </a:extLst>
          </p:cNvPr>
          <p:cNvGrpSpPr/>
          <p:nvPr/>
        </p:nvGrpSpPr>
        <p:grpSpPr>
          <a:xfrm>
            <a:off x="846603" y="5118389"/>
            <a:ext cx="2705086" cy="587237"/>
            <a:chOff x="969430" y="3586864"/>
            <a:chExt cx="2715694" cy="589539"/>
          </a:xfrm>
        </p:grpSpPr>
        <p:pic>
          <p:nvPicPr>
            <p:cNvPr id="27" name="Graphique 26">
              <a:extLst>
                <a:ext uri="{FF2B5EF4-FFF2-40B4-BE49-F238E27FC236}">
                  <a16:creationId xmlns:a16="http://schemas.microsoft.com/office/drawing/2014/main" id="{92BC1099-FB8F-418B-8FE0-29B587276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057" y="3611223"/>
              <a:ext cx="523801" cy="540000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AF6BFF4A-1304-42ED-B0BD-FD9B6FE5F5A1}"/>
                </a:ext>
              </a:extLst>
            </p:cNvPr>
            <p:cNvGrpSpPr/>
            <p:nvPr/>
          </p:nvGrpSpPr>
          <p:grpSpPr>
            <a:xfrm>
              <a:off x="969430" y="3586864"/>
              <a:ext cx="201112" cy="186289"/>
              <a:chOff x="970560" y="3586864"/>
              <a:chExt cx="201112" cy="186289"/>
            </a:xfrm>
          </p:grpSpPr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E659A445-2678-4906-96BE-A7BCFB08F9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560" y="3591049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D3F5FCB1-9259-4B67-B034-CF58467783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577" y="3586864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Shape 190">
              <a:extLst>
                <a:ext uri="{FF2B5EF4-FFF2-40B4-BE49-F238E27FC236}">
                  <a16:creationId xmlns:a16="http://schemas.microsoft.com/office/drawing/2014/main" id="{EEB9DEA4-6930-474C-B71C-43A347D70A58}"/>
                </a:ext>
              </a:extLst>
            </p:cNvPr>
            <p:cNvSpPr txBox="1">
              <a:spLocks/>
            </p:cNvSpPr>
            <p:nvPr/>
          </p:nvSpPr>
          <p:spPr>
            <a:xfrm>
              <a:off x="1791103" y="3654993"/>
              <a:ext cx="1894021" cy="521410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39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8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Cabin"/>
                </a:rPr>
                <a:t>Choix du fournisseur / installateur libre pour le client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869D6C5-1A7D-4A89-BE89-0DC6BD81C80D}"/>
              </a:ext>
            </a:extLst>
          </p:cNvPr>
          <p:cNvGrpSpPr/>
          <p:nvPr/>
        </p:nvGrpSpPr>
        <p:grpSpPr>
          <a:xfrm>
            <a:off x="844437" y="2917794"/>
            <a:ext cx="2664506" cy="517591"/>
            <a:chOff x="823842" y="2609023"/>
            <a:chExt cx="2674955" cy="519621"/>
          </a:xfrm>
        </p:grpSpPr>
        <p:pic>
          <p:nvPicPr>
            <p:cNvPr id="33" name="Picture 4" descr="Icône Luminaire LED - Téléchargement gratuit en PNG et vecteurs">
              <a:extLst>
                <a:ext uri="{FF2B5EF4-FFF2-40B4-BE49-F238E27FC236}">
                  <a16:creationId xmlns:a16="http://schemas.microsoft.com/office/drawing/2014/main" id="{BBA3E6F4-26EB-407D-9068-94CD58267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996" y="2632704"/>
              <a:ext cx="495940" cy="4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25302BE-7245-467E-BCB7-4953605A9DC3}"/>
                </a:ext>
              </a:extLst>
            </p:cNvPr>
            <p:cNvGrpSpPr/>
            <p:nvPr/>
          </p:nvGrpSpPr>
          <p:grpSpPr>
            <a:xfrm>
              <a:off x="823842" y="2609023"/>
              <a:ext cx="201112" cy="186289"/>
              <a:chOff x="1121830" y="3739264"/>
              <a:chExt cx="201112" cy="186289"/>
            </a:xfrm>
          </p:grpSpPr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138E96AE-2234-415F-9340-6575EABF4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1830" y="3743449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rgbClr val="192A6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5C0B4D23-E4CE-433C-8C0E-05C6B9ADC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1847" y="3739264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59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5" name="Shape 190">
              <a:extLst>
                <a:ext uri="{FF2B5EF4-FFF2-40B4-BE49-F238E27FC236}">
                  <a16:creationId xmlns:a16="http://schemas.microsoft.com/office/drawing/2014/main" id="{124E0475-C033-479F-A61A-B23E42D4C89D}"/>
                </a:ext>
              </a:extLst>
            </p:cNvPr>
            <p:cNvSpPr txBox="1">
              <a:spLocks/>
            </p:cNvSpPr>
            <p:nvPr/>
          </p:nvSpPr>
          <p:spPr>
            <a:xfrm>
              <a:off x="1600090" y="2656589"/>
              <a:ext cx="1898707" cy="34760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2045" rtl="0" eaLnBrk="1" fontAlgn="auto" latinLnBrk="0" hangingPunct="1">
                <a:lnSpc>
                  <a:spcPts val="12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38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Installation en intérieur ou en extérieur</a:t>
              </a:r>
              <a:endParaRPr kumimoji="0" lang="en" sz="123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A8FF3E5-CEFE-465C-80A2-E266621F475C}"/>
              </a:ext>
            </a:extLst>
          </p:cNvPr>
          <p:cNvGrpSpPr/>
          <p:nvPr/>
        </p:nvGrpSpPr>
        <p:grpSpPr>
          <a:xfrm>
            <a:off x="849078" y="3796520"/>
            <a:ext cx="2694357" cy="1042102"/>
            <a:chOff x="828501" y="3483907"/>
            <a:chExt cx="2704923" cy="868672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9A8C39A1-C383-4745-8279-7CE16E69199F}"/>
                </a:ext>
              </a:extLst>
            </p:cNvPr>
            <p:cNvGrpSpPr/>
            <p:nvPr/>
          </p:nvGrpSpPr>
          <p:grpSpPr>
            <a:xfrm>
              <a:off x="828501" y="3483907"/>
              <a:ext cx="2502192" cy="519489"/>
              <a:chOff x="969430" y="4367367"/>
              <a:chExt cx="2502192" cy="51948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A9AF0781-7677-4D0C-88C4-200AD8B28A71}"/>
                  </a:ext>
                </a:extLst>
              </p:cNvPr>
              <p:cNvGrpSpPr/>
              <p:nvPr/>
            </p:nvGrpSpPr>
            <p:grpSpPr>
              <a:xfrm>
                <a:off x="969430" y="4367367"/>
                <a:ext cx="201112" cy="186289"/>
                <a:chOff x="973816" y="4367367"/>
                <a:chExt cx="201112" cy="186289"/>
              </a:xfrm>
            </p:grpSpPr>
            <p:sp>
              <p:nvSpPr>
                <p:cNvPr id="44" name="Freeform 14">
                  <a:extLst>
                    <a:ext uri="{FF2B5EF4-FFF2-40B4-BE49-F238E27FC236}">
                      <a16:creationId xmlns:a16="http://schemas.microsoft.com/office/drawing/2014/main" id="{4E09D722-B1F3-4FC0-AFAB-E3AE3558DC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816" y="4371552"/>
                  <a:ext cx="174097" cy="182104"/>
                </a:xfrm>
                <a:custGeom>
                  <a:avLst/>
                  <a:gdLst>
                    <a:gd name="T0" fmla="*/ 86 w 86"/>
                    <a:gd name="T1" fmla="*/ 34 h 86"/>
                    <a:gd name="T2" fmla="*/ 86 w 86"/>
                    <a:gd name="T3" fmla="*/ 75 h 86"/>
                    <a:gd name="T4" fmla="*/ 75 w 86"/>
                    <a:gd name="T5" fmla="*/ 86 h 86"/>
                    <a:gd name="T6" fmla="*/ 11 w 86"/>
                    <a:gd name="T7" fmla="*/ 86 h 86"/>
                    <a:gd name="T8" fmla="*/ 0 w 86"/>
                    <a:gd name="T9" fmla="*/ 75 h 86"/>
                    <a:gd name="T10" fmla="*/ 0 w 86"/>
                    <a:gd name="T11" fmla="*/ 11 h 86"/>
                    <a:gd name="T12" fmla="*/ 11 w 86"/>
                    <a:gd name="T13" fmla="*/ 0 h 86"/>
                    <a:gd name="T14" fmla="*/ 75 w 86"/>
                    <a:gd name="T1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6" h="86">
                      <a:moveTo>
                        <a:pt x="86" y="34"/>
                      </a:moveTo>
                      <a:cubicBezTo>
                        <a:pt x="86" y="75"/>
                        <a:pt x="86" y="75"/>
                        <a:pt x="86" y="75"/>
                      </a:cubicBezTo>
                      <a:cubicBezTo>
                        <a:pt x="86" y="81"/>
                        <a:pt x="81" y="86"/>
                        <a:pt x="75" y="86"/>
                      </a:cubicBezTo>
                      <a:cubicBezTo>
                        <a:pt x="11" y="86"/>
                        <a:pt x="11" y="86"/>
                        <a:pt x="11" y="86"/>
                      </a:cubicBezTo>
                      <a:cubicBezTo>
                        <a:pt x="5" y="86"/>
                        <a:pt x="0" y="81"/>
                        <a:pt x="0" y="75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75" y="0"/>
                        <a:pt x="75" y="0"/>
                        <a:pt x="75" y="0"/>
                      </a:cubicBezTo>
                    </a:path>
                  </a:pathLst>
                </a:custGeom>
                <a:solidFill>
                  <a:srgbClr val="FFFFFF"/>
                </a:solidFill>
                <a:ln w="19050" cap="rnd">
                  <a:solidFill>
                    <a:srgbClr val="192A6B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083" tIns="45541" rIns="91083" bIns="4554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204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59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15">
                  <a:extLst>
                    <a:ext uri="{FF2B5EF4-FFF2-40B4-BE49-F238E27FC236}">
                      <a16:creationId xmlns:a16="http://schemas.microsoft.com/office/drawing/2014/main" id="{76F12438-C86C-45F0-8E37-8B2495280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833" y="4367367"/>
                  <a:ext cx="171095" cy="123497"/>
                </a:xfrm>
                <a:custGeom>
                  <a:avLst/>
                  <a:gdLst>
                    <a:gd name="T0" fmla="*/ 171 w 171"/>
                    <a:gd name="T1" fmla="*/ 0 h 118"/>
                    <a:gd name="T2" fmla="*/ 53 w 171"/>
                    <a:gd name="T3" fmla="*/ 118 h 118"/>
                    <a:gd name="T4" fmla="*/ 0 w 171"/>
                    <a:gd name="T5" fmla="*/ 67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1" h="118">
                      <a:moveTo>
                        <a:pt x="171" y="0"/>
                      </a:moveTo>
                      <a:lnTo>
                        <a:pt x="53" y="118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rgbClr val="FFFFFF"/>
                </a:solidFill>
                <a:ln w="22225" cap="rnd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083" tIns="45541" rIns="91083" bIns="4554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58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15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47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63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789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946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104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261" algn="l" defTabSz="91431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204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59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2" name="Shape 190">
                <a:extLst>
                  <a:ext uri="{FF2B5EF4-FFF2-40B4-BE49-F238E27FC236}">
                    <a16:creationId xmlns:a16="http://schemas.microsoft.com/office/drawing/2014/main" id="{9B87928F-ABAE-425E-A53B-CC3789E403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43622" y="4720402"/>
                <a:ext cx="1728000" cy="138967"/>
              </a:xfrm>
              <a:prstGeom prst="rect">
                <a:avLst/>
              </a:prstGeom>
            </p:spPr>
            <p:txBody>
              <a:bodyPr vert="horz" wrap="square" lIns="0" tIns="0" rIns="0" bIns="0" rtlCol="0" anchor="b" anchorCtr="0">
                <a:spAutoFit/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2045" rtl="0" eaLnBrk="1" fontAlgn="auto" latinLnBrk="0" hangingPunct="1">
                  <a:lnSpc>
                    <a:spcPts val="1295"/>
                  </a:lnSpc>
                  <a:spcBef>
                    <a:spcPts val="0"/>
                  </a:spcBef>
                  <a:spcAft>
                    <a:spcPts val="398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295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endParaRPr>
              </a:p>
            </p:txBody>
          </p:sp>
          <p:pic>
            <p:nvPicPr>
              <p:cNvPr id="43" name="Graphique 42" descr="Contrat">
                <a:extLst>
                  <a:ext uri="{FF2B5EF4-FFF2-40B4-BE49-F238E27FC236}">
                    <a16:creationId xmlns:a16="http://schemas.microsoft.com/office/drawing/2014/main" id="{0E6B6D03-60EF-4956-AEBB-7C640ADB6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102538" y="4387543"/>
                <a:ext cx="540000" cy="499313"/>
              </a:xfrm>
              <a:prstGeom prst="rect">
                <a:avLst/>
              </a:prstGeom>
            </p:spPr>
          </p:pic>
        </p:grpSp>
        <p:sp>
          <p:nvSpPr>
            <p:cNvPr id="40" name="Shape 190">
              <a:extLst>
                <a:ext uri="{FF2B5EF4-FFF2-40B4-BE49-F238E27FC236}">
                  <a16:creationId xmlns:a16="http://schemas.microsoft.com/office/drawing/2014/main" id="{B3084AA2-A934-48D3-8051-90D97C03F27B}"/>
                </a:ext>
              </a:extLst>
            </p:cNvPr>
            <p:cNvSpPr txBox="1">
              <a:spLocks/>
            </p:cNvSpPr>
            <p:nvPr/>
          </p:nvSpPr>
          <p:spPr>
            <a:xfrm>
              <a:off x="1634717" y="3484119"/>
              <a:ext cx="1898707" cy="868460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295"/>
                </a:lnSpc>
              </a:pPr>
              <a:r>
                <a:rPr kumimoji="0" lang="fr-FR" sz="1238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Cabin"/>
                  <a:cs typeface="Cabin"/>
                  <a:sym typeface="Cabin"/>
                </a:rPr>
                <a:t>Projets : installation et maintenance d’éclairages, luminaires LED, systèmes de gestion automatique de la </a:t>
              </a:r>
              <a:r>
                <a:rPr lang="fr-FR" sz="1238" dirty="0">
                  <a:ea typeface="Cabin"/>
                  <a:cs typeface="Cabin"/>
                  <a:sym typeface="Cabin"/>
                </a:rPr>
                <a:t>lumière pour un minimum de </a:t>
              </a:r>
              <a:r>
                <a:rPr lang="fr-FR" sz="1590" b="1" dirty="0">
                  <a:sym typeface="Cabin"/>
                </a:rPr>
                <a:t>5k€</a:t>
              </a:r>
              <a:endParaRPr lang="en" sz="1590" b="1" dirty="0">
                <a:sym typeface="Cabin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D49E66D1-0FFF-4A09-9BDD-9E2FCD2D6BC1}"/>
              </a:ext>
            </a:extLst>
          </p:cNvPr>
          <p:cNvSpPr/>
          <p:nvPr/>
        </p:nvSpPr>
        <p:spPr>
          <a:xfrm>
            <a:off x="3710643" y="1192046"/>
            <a:ext cx="3543091" cy="2587212"/>
          </a:xfrm>
          <a:prstGeom prst="rect">
            <a:avLst/>
          </a:prstGeom>
          <a:solidFill>
            <a:schemeClr val="accent3">
              <a:alpha val="22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latin typeface="Arial Narrow" panose="020B0606020202030204" pitchFamily="34" charset="0"/>
              </a:rPr>
              <a:t>proposition :</a:t>
            </a:r>
          </a:p>
          <a:p>
            <a:pPr algn="just"/>
            <a:r>
              <a:rPr lang="fr-FR" sz="1395" dirty="0">
                <a:latin typeface="Arial Narrow" panose="020B0606020202030204" pitchFamily="34" charset="0"/>
              </a:rPr>
              <a:t>Les diodes électroluminescentes (LED en anglais) sont des lampes qui présentent un fort intérêt en</a:t>
            </a:r>
          </a:p>
          <a:p>
            <a:pPr algn="just"/>
            <a:r>
              <a:rPr lang="fr-FR" sz="1395" dirty="0">
                <a:latin typeface="Arial Narrow" panose="020B0606020202030204" pitchFamily="34" charset="0"/>
              </a:rPr>
              <a:t>termes de </a:t>
            </a:r>
            <a:r>
              <a:rPr lang="fr-FR" sz="1395" b="1" dirty="0">
                <a:latin typeface="Arial Narrow" panose="020B0606020202030204" pitchFamily="34" charset="0"/>
              </a:rPr>
              <a:t>consommation électrique, de durée de vie et de sécurité électrique. </a:t>
            </a:r>
          </a:p>
          <a:p>
            <a:pPr algn="just"/>
            <a:r>
              <a:rPr lang="fr-FR" sz="1395" dirty="0">
                <a:latin typeface="Arial Narrow" panose="020B0606020202030204" pitchFamily="34" charset="0"/>
              </a:rPr>
              <a:t>Proposer une offre pour les financer permet d’accompagner le client dans l’atteinte de ses objectifs écologiques (réduction de sa consommation d’électricité jusqu’à 30% selon l’ADEME</a:t>
            </a:r>
            <a:r>
              <a:rPr lang="fr-FR" sz="1395" baseline="30000" dirty="0">
                <a:latin typeface="Arial Narrow" panose="020B0606020202030204" pitchFamily="34" charset="0"/>
              </a:rPr>
              <a:t>(1)</a:t>
            </a:r>
            <a:r>
              <a:rPr lang="fr-FR" sz="1395" dirty="0">
                <a:latin typeface="Arial Narrow" panose="020B0606020202030204" pitchFamily="34" charset="0"/>
              </a:rPr>
              <a:t>)et économique. En bref, un ROI</a:t>
            </a:r>
            <a:r>
              <a:rPr lang="fr-FR" sz="1395" baseline="30000" dirty="0">
                <a:latin typeface="Arial Narrow" panose="020B0606020202030204" pitchFamily="34" charset="0"/>
              </a:rPr>
              <a:t>(2) </a:t>
            </a:r>
            <a:r>
              <a:rPr lang="fr-FR" sz="1395" dirty="0">
                <a:latin typeface="Arial Narrow" panose="020B0606020202030204" pitchFamily="34" charset="0"/>
              </a:rPr>
              <a:t>positif atteint en 6 à 8 ans dans la majorité des situations.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2D8A58-2A3F-4E3F-9B06-A15E4B13036B}"/>
              </a:ext>
            </a:extLst>
          </p:cNvPr>
          <p:cNvSpPr/>
          <p:nvPr/>
        </p:nvSpPr>
        <p:spPr>
          <a:xfrm>
            <a:off x="7485382" y="1226578"/>
            <a:ext cx="3752889" cy="2552677"/>
          </a:xfrm>
          <a:custGeom>
            <a:avLst/>
            <a:gdLst>
              <a:gd name="connsiteX0" fmla="*/ 0 w 3752889"/>
              <a:gd name="connsiteY0" fmla="*/ 0 h 2552677"/>
              <a:gd name="connsiteX1" fmla="*/ 498598 w 3752889"/>
              <a:gd name="connsiteY1" fmla="*/ 0 h 2552677"/>
              <a:gd name="connsiteX2" fmla="*/ 922138 w 3752889"/>
              <a:gd name="connsiteY2" fmla="*/ 0 h 2552677"/>
              <a:gd name="connsiteX3" fmla="*/ 1533323 w 3752889"/>
              <a:gd name="connsiteY3" fmla="*/ 0 h 2552677"/>
              <a:gd name="connsiteX4" fmla="*/ 2031921 w 3752889"/>
              <a:gd name="connsiteY4" fmla="*/ 0 h 2552677"/>
              <a:gd name="connsiteX5" fmla="*/ 2530519 w 3752889"/>
              <a:gd name="connsiteY5" fmla="*/ 0 h 2552677"/>
              <a:gd name="connsiteX6" fmla="*/ 3141704 w 3752889"/>
              <a:gd name="connsiteY6" fmla="*/ 0 h 2552677"/>
              <a:gd name="connsiteX7" fmla="*/ 3752889 w 3752889"/>
              <a:gd name="connsiteY7" fmla="*/ 0 h 2552677"/>
              <a:gd name="connsiteX8" fmla="*/ 3752889 w 3752889"/>
              <a:gd name="connsiteY8" fmla="*/ 561589 h 2552677"/>
              <a:gd name="connsiteX9" fmla="*/ 3752889 w 3752889"/>
              <a:gd name="connsiteY9" fmla="*/ 1021071 h 2552677"/>
              <a:gd name="connsiteX10" fmla="*/ 3752889 w 3752889"/>
              <a:gd name="connsiteY10" fmla="*/ 1480553 h 2552677"/>
              <a:gd name="connsiteX11" fmla="*/ 3752889 w 3752889"/>
              <a:gd name="connsiteY11" fmla="*/ 1991088 h 2552677"/>
              <a:gd name="connsiteX12" fmla="*/ 3752889 w 3752889"/>
              <a:gd name="connsiteY12" fmla="*/ 2552677 h 2552677"/>
              <a:gd name="connsiteX13" fmla="*/ 3329349 w 3752889"/>
              <a:gd name="connsiteY13" fmla="*/ 2552677 h 2552677"/>
              <a:gd name="connsiteX14" fmla="*/ 2718164 w 3752889"/>
              <a:gd name="connsiteY14" fmla="*/ 2552677 h 2552677"/>
              <a:gd name="connsiteX15" fmla="*/ 2257095 w 3752889"/>
              <a:gd name="connsiteY15" fmla="*/ 2552677 h 2552677"/>
              <a:gd name="connsiteX16" fmla="*/ 1720968 w 3752889"/>
              <a:gd name="connsiteY16" fmla="*/ 2552677 h 2552677"/>
              <a:gd name="connsiteX17" fmla="*/ 1109783 w 3752889"/>
              <a:gd name="connsiteY17" fmla="*/ 2552677 h 2552677"/>
              <a:gd name="connsiteX18" fmla="*/ 573656 w 3752889"/>
              <a:gd name="connsiteY18" fmla="*/ 2552677 h 2552677"/>
              <a:gd name="connsiteX19" fmla="*/ 0 w 3752889"/>
              <a:gd name="connsiteY19" fmla="*/ 2552677 h 2552677"/>
              <a:gd name="connsiteX20" fmla="*/ 0 w 3752889"/>
              <a:gd name="connsiteY20" fmla="*/ 2093195 h 2552677"/>
              <a:gd name="connsiteX21" fmla="*/ 0 w 3752889"/>
              <a:gd name="connsiteY21" fmla="*/ 1608187 h 2552677"/>
              <a:gd name="connsiteX22" fmla="*/ 0 w 3752889"/>
              <a:gd name="connsiteY22" fmla="*/ 1046598 h 2552677"/>
              <a:gd name="connsiteX23" fmla="*/ 0 w 3752889"/>
              <a:gd name="connsiteY23" fmla="*/ 536062 h 2552677"/>
              <a:gd name="connsiteX24" fmla="*/ 0 w 3752889"/>
              <a:gd name="connsiteY24" fmla="*/ 0 h 255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2889" h="2552677" extrusionOk="0">
                <a:moveTo>
                  <a:pt x="0" y="0"/>
                </a:moveTo>
                <a:cubicBezTo>
                  <a:pt x="198248" y="-52257"/>
                  <a:pt x="284963" y="52300"/>
                  <a:pt x="498598" y="0"/>
                </a:cubicBezTo>
                <a:cubicBezTo>
                  <a:pt x="712233" y="-52300"/>
                  <a:pt x="729878" y="4635"/>
                  <a:pt x="922138" y="0"/>
                </a:cubicBezTo>
                <a:cubicBezTo>
                  <a:pt x="1114398" y="-4635"/>
                  <a:pt x="1283069" y="23325"/>
                  <a:pt x="1533323" y="0"/>
                </a:cubicBezTo>
                <a:cubicBezTo>
                  <a:pt x="1783578" y="-23325"/>
                  <a:pt x="1792944" y="39760"/>
                  <a:pt x="2031921" y="0"/>
                </a:cubicBezTo>
                <a:cubicBezTo>
                  <a:pt x="2270898" y="-39760"/>
                  <a:pt x="2323769" y="29016"/>
                  <a:pt x="2530519" y="0"/>
                </a:cubicBezTo>
                <a:cubicBezTo>
                  <a:pt x="2737269" y="-29016"/>
                  <a:pt x="2991236" y="27936"/>
                  <a:pt x="3141704" y="0"/>
                </a:cubicBezTo>
                <a:cubicBezTo>
                  <a:pt x="3292173" y="-27936"/>
                  <a:pt x="3538872" y="59027"/>
                  <a:pt x="3752889" y="0"/>
                </a:cubicBezTo>
                <a:cubicBezTo>
                  <a:pt x="3809095" y="187540"/>
                  <a:pt x="3740808" y="340656"/>
                  <a:pt x="3752889" y="561589"/>
                </a:cubicBezTo>
                <a:cubicBezTo>
                  <a:pt x="3764970" y="782522"/>
                  <a:pt x="3705933" y="794395"/>
                  <a:pt x="3752889" y="1021071"/>
                </a:cubicBezTo>
                <a:cubicBezTo>
                  <a:pt x="3799845" y="1247747"/>
                  <a:pt x="3705673" y="1280156"/>
                  <a:pt x="3752889" y="1480553"/>
                </a:cubicBezTo>
                <a:cubicBezTo>
                  <a:pt x="3800105" y="1680950"/>
                  <a:pt x="3727287" y="1773479"/>
                  <a:pt x="3752889" y="1991088"/>
                </a:cubicBezTo>
                <a:cubicBezTo>
                  <a:pt x="3778491" y="2208698"/>
                  <a:pt x="3714751" y="2385596"/>
                  <a:pt x="3752889" y="2552677"/>
                </a:cubicBezTo>
                <a:cubicBezTo>
                  <a:pt x="3592332" y="2583776"/>
                  <a:pt x="3416393" y="2527843"/>
                  <a:pt x="3329349" y="2552677"/>
                </a:cubicBezTo>
                <a:cubicBezTo>
                  <a:pt x="3242305" y="2577511"/>
                  <a:pt x="2965670" y="2538647"/>
                  <a:pt x="2718164" y="2552677"/>
                </a:cubicBezTo>
                <a:cubicBezTo>
                  <a:pt x="2470658" y="2566707"/>
                  <a:pt x="2433908" y="2531257"/>
                  <a:pt x="2257095" y="2552677"/>
                </a:cubicBezTo>
                <a:cubicBezTo>
                  <a:pt x="2080282" y="2574097"/>
                  <a:pt x="1917540" y="2546309"/>
                  <a:pt x="1720968" y="2552677"/>
                </a:cubicBezTo>
                <a:cubicBezTo>
                  <a:pt x="1524396" y="2559045"/>
                  <a:pt x="1347195" y="2536308"/>
                  <a:pt x="1109783" y="2552677"/>
                </a:cubicBezTo>
                <a:cubicBezTo>
                  <a:pt x="872371" y="2569046"/>
                  <a:pt x="717037" y="2541795"/>
                  <a:pt x="573656" y="2552677"/>
                </a:cubicBezTo>
                <a:cubicBezTo>
                  <a:pt x="430275" y="2563559"/>
                  <a:pt x="213662" y="2529757"/>
                  <a:pt x="0" y="2552677"/>
                </a:cubicBezTo>
                <a:cubicBezTo>
                  <a:pt x="-37225" y="2456819"/>
                  <a:pt x="7278" y="2234499"/>
                  <a:pt x="0" y="2093195"/>
                </a:cubicBezTo>
                <a:cubicBezTo>
                  <a:pt x="-7278" y="1951891"/>
                  <a:pt x="39587" y="1792258"/>
                  <a:pt x="0" y="1608187"/>
                </a:cubicBezTo>
                <a:cubicBezTo>
                  <a:pt x="-39587" y="1424116"/>
                  <a:pt x="18704" y="1183268"/>
                  <a:pt x="0" y="1046598"/>
                </a:cubicBezTo>
                <a:cubicBezTo>
                  <a:pt x="-18704" y="909928"/>
                  <a:pt x="10782" y="790363"/>
                  <a:pt x="0" y="536062"/>
                </a:cubicBezTo>
                <a:cubicBezTo>
                  <a:pt x="-10782" y="281761"/>
                  <a:pt x="31793" y="121216"/>
                  <a:pt x="0" y="0"/>
                </a:cubicBezTo>
                <a:close/>
              </a:path>
            </a:pathLst>
          </a:custGeom>
          <a:noFill/>
          <a:ln w="12700" cap="flat" cmpd="sng" algn="ctr">
            <a:solidFill>
              <a:schemeClr val="bg2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     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Longue expérience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sur le financement de projets LED, pour des clients publics et privés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 financement facilité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avec un loyer mensuel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durées adaptées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jusqu’à 6 ans pour les entités privées et jusqu’à 10 ans dans le secteur public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L’apport de 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conseil pour sécuriser la viabilité du projet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(conseil sur le fournisseur, analyse des contrats)</a:t>
            </a:r>
            <a:endParaRPr kumimoji="0" lang="fr-FR" sz="1395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F8BEE9A2-CBBC-419F-A4ED-48F5BF609AEE}"/>
              </a:ext>
            </a:extLst>
          </p:cNvPr>
          <p:cNvSpPr/>
          <p:nvPr/>
        </p:nvSpPr>
        <p:spPr>
          <a:xfrm>
            <a:off x="7958849" y="1348084"/>
            <a:ext cx="286875" cy="286875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91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1D3E6B9-33D9-48BB-8F7A-D85594121DE1}"/>
              </a:ext>
            </a:extLst>
          </p:cNvPr>
          <p:cNvSpPr/>
          <p:nvPr/>
        </p:nvSpPr>
        <p:spPr>
          <a:xfrm>
            <a:off x="3710644" y="4391725"/>
            <a:ext cx="2466321" cy="1887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Financières 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Montant minimum de l’opération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5K€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(hors frais de dossier)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Valeur résiduelle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1€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Durée de financement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jusqu’à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6 ans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B115D95-BB90-453D-B403-F2AF80B65F30}"/>
              </a:ext>
            </a:extLst>
          </p:cNvPr>
          <p:cNvSpPr/>
          <p:nvPr/>
        </p:nvSpPr>
        <p:spPr>
          <a:xfrm>
            <a:off x="3752154" y="3766449"/>
            <a:ext cx="7527627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Quelques spécificités :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BDBFCBF-829D-413C-B25D-0F07153ACD22}"/>
              </a:ext>
            </a:extLst>
          </p:cNvPr>
          <p:cNvSpPr/>
          <p:nvPr/>
        </p:nvSpPr>
        <p:spPr>
          <a:xfrm>
            <a:off x="6265029" y="4391724"/>
            <a:ext cx="2466321" cy="1887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Techniques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Libre choix du / des partenaire(s) par le client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Vérification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par le chargé d’affaire du niveau de risque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des acteurs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Ordre d’idée de l’investissement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: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25€/m2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– soit env. 200m2 pour atteindre 5K€ (source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LSA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B736D3-AED5-407D-8457-7006D250E494}"/>
              </a:ext>
            </a:extLst>
          </p:cNvPr>
          <p:cNvSpPr/>
          <p:nvPr/>
        </p:nvSpPr>
        <p:spPr>
          <a:xfrm>
            <a:off x="8809296" y="4391723"/>
            <a:ext cx="2466321" cy="1887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Juridiques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Contrat de fourniture/maintenance recommandé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d’une durée au moins équivalente à la durée du financement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Vérification par BPCE Lease de la qualité des mainteneurs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95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76361B5-3983-4001-9DF1-BB8F57B858A6}"/>
              </a:ext>
            </a:extLst>
          </p:cNvPr>
          <p:cNvSpPr/>
          <p:nvPr/>
        </p:nvSpPr>
        <p:spPr>
          <a:xfrm>
            <a:off x="5211543" y="6362183"/>
            <a:ext cx="3405552" cy="3462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5"/>
              </a:lnSpc>
              <a:spcAft>
                <a:spcPts val="398"/>
              </a:spcAft>
            </a:pPr>
            <a:r>
              <a:rPr lang="fr-FR" sz="1181" dirty="0">
                <a:solidFill>
                  <a:srgbClr val="000000"/>
                </a:solidFill>
                <a:latin typeface="Arial Narrow" panose="020B0606020202030204" pitchFamily="34" charset="0"/>
                <a:cs typeface="Arial"/>
              </a:rPr>
              <a:t>(1) L'Agence de l'environnement et de la maîtrise de l'énergie ; (2) Retour sur investissement</a:t>
            </a:r>
          </a:p>
        </p:txBody>
      </p:sp>
    </p:spTree>
    <p:extLst>
      <p:ext uri="{BB962C8B-B14F-4D97-AF65-F5344CB8AC3E}">
        <p14:creationId xmlns:p14="http://schemas.microsoft.com/office/powerpoint/2010/main" val="177760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DECRET TERTIAIRE (FOCUS Règlementaire) – </a:t>
            </a:r>
            <a:r>
              <a:rPr lang="fr-FR" dirty="0">
                <a:solidFill>
                  <a:schemeClr val="tx1"/>
                </a:solidFill>
              </a:rPr>
              <a:t>Crédit-bail immobilier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AEF6B0-AF9F-46AB-807D-2F70553429F8}"/>
              </a:ext>
            </a:extLst>
          </p:cNvPr>
          <p:cNvSpPr/>
          <p:nvPr/>
        </p:nvSpPr>
        <p:spPr>
          <a:xfrm>
            <a:off x="1066350" y="2180581"/>
            <a:ext cx="9819590" cy="31242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Objectifs : </a:t>
            </a: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196F96-C12E-4480-AFDD-44C62E5BD1C3}"/>
              </a:ext>
            </a:extLst>
          </p:cNvPr>
          <p:cNvSpPr/>
          <p:nvPr/>
        </p:nvSpPr>
        <p:spPr>
          <a:xfrm>
            <a:off x="1121136" y="2662853"/>
            <a:ext cx="2617734" cy="96257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95">
                <a:latin typeface="Arial Narrow" panose="020B0606020202030204" pitchFamily="34" charset="0"/>
              </a:rPr>
              <a:t>Réduire la consommation énergétique du bâtiment par rapport à une année de référence comprise entre 2010 et 2018 de 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F08690-08F6-4CC9-BEBD-EBAB6AC9DB86}"/>
              </a:ext>
            </a:extLst>
          </p:cNvPr>
          <p:cNvSpPr/>
          <p:nvPr/>
        </p:nvSpPr>
        <p:spPr>
          <a:xfrm>
            <a:off x="1196642" y="3685666"/>
            <a:ext cx="2617734" cy="355092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92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40%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au 1</a:t>
            </a:r>
            <a:r>
              <a:rPr kumimoji="0" lang="fr-FR" sz="1395" b="1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janvier 2030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3B5313-3840-44FD-8CA3-AC711AFF0481}"/>
              </a:ext>
            </a:extLst>
          </p:cNvPr>
          <p:cNvSpPr/>
          <p:nvPr/>
        </p:nvSpPr>
        <p:spPr>
          <a:xfrm>
            <a:off x="1196642" y="4168169"/>
            <a:ext cx="2617734" cy="355092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92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50%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au 1</a:t>
            </a:r>
            <a:r>
              <a:rPr kumimoji="0" lang="fr-FR" sz="1395" b="1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janvier 2040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11A877-C681-483A-A9BA-6AE390C85049}"/>
              </a:ext>
            </a:extLst>
          </p:cNvPr>
          <p:cNvSpPr/>
          <p:nvPr/>
        </p:nvSpPr>
        <p:spPr>
          <a:xfrm>
            <a:off x="1196642" y="4650674"/>
            <a:ext cx="2617734" cy="355092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92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60%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au 1</a:t>
            </a:r>
            <a:r>
              <a:rPr kumimoji="0" lang="fr-FR" sz="1395" b="1" i="0" u="none" strike="noStrike" kern="120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</a:t>
            </a: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janvier 2050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7C8476-41A6-472C-82EC-56966FD66B50}"/>
              </a:ext>
            </a:extLst>
          </p:cNvPr>
          <p:cNvSpPr/>
          <p:nvPr/>
        </p:nvSpPr>
        <p:spPr>
          <a:xfrm>
            <a:off x="3814376" y="2874433"/>
            <a:ext cx="721335" cy="4104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992" b="1">
                <a:latin typeface="Arial Narrow" panose="020B0606020202030204" pitchFamily="34" charset="0"/>
              </a:rPr>
              <a:t>OU</a:t>
            </a:r>
            <a:endParaRPr lang="fr-FR" sz="1590" b="1">
              <a:latin typeface="Arial Narrow" panose="020B0606020202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95302E-0A66-468B-8653-110C067DA67F}"/>
              </a:ext>
            </a:extLst>
          </p:cNvPr>
          <p:cNvSpPr/>
          <p:nvPr/>
        </p:nvSpPr>
        <p:spPr>
          <a:xfrm>
            <a:off x="4430150" y="2696206"/>
            <a:ext cx="2295000" cy="7478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95">
                <a:latin typeface="Arial Narrow" panose="020B0606020202030204" pitchFamily="34" charset="0"/>
              </a:rPr>
              <a:t>Atteindre le seuil en valeur absolue qui dépend du bâtiment au </a:t>
            </a:r>
            <a:r>
              <a:rPr lang="fr-FR" sz="1395" b="1">
                <a:latin typeface="Arial Narrow" panose="020B0606020202030204" pitchFamily="34" charset="0"/>
              </a:rPr>
              <a:t>1</a:t>
            </a:r>
            <a:r>
              <a:rPr lang="fr-FR" sz="1395" b="1" baseline="30000">
                <a:latin typeface="Arial Narrow" panose="020B0606020202030204" pitchFamily="34" charset="0"/>
              </a:rPr>
              <a:t>er</a:t>
            </a:r>
            <a:r>
              <a:rPr lang="fr-FR" sz="1395" b="1">
                <a:latin typeface="Arial Narrow" panose="020B0606020202030204" pitchFamily="34" charset="0"/>
              </a:rPr>
              <a:t> janvier 2030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C8C357-23CB-4651-8840-13B7B021B970}"/>
              </a:ext>
            </a:extLst>
          </p:cNvPr>
          <p:cNvSpPr/>
          <p:nvPr/>
        </p:nvSpPr>
        <p:spPr>
          <a:xfrm>
            <a:off x="1057678" y="1243794"/>
            <a:ext cx="9819590" cy="80406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Périmètre : </a:t>
            </a: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Actifs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: </a:t>
            </a:r>
            <a:r>
              <a:rPr lang="fr-FR" sz="1395" dirty="0">
                <a:latin typeface="Arial Narrow" panose="020B0606020202030204" pitchFamily="34" charset="0"/>
              </a:rPr>
              <a:t>b</a:t>
            </a:r>
            <a:r>
              <a:rPr kumimoji="0" lang="fr-FR" sz="1395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âtiments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tertiaires (bureaux, hôtels, restaurants, commerces, entrepôts, locaux d’activité…) </a:t>
            </a:r>
            <a:r>
              <a:rPr kumimoji="0" lang="fr-FR" sz="159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&gt; 1 000 m²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 surface plancher</a:t>
            </a: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Propriétaires &amp; locataires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 </a:t>
            </a:r>
            <a:r>
              <a:rPr lang="fr-FR" sz="1395" dirty="0">
                <a:latin typeface="Arial Narrow" panose="020B0606020202030204" pitchFamily="34" charset="0"/>
              </a:rPr>
              <a:t>l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es propriétaires, les preneurs à crédit-bail, les preneurs à bail</a:t>
            </a:r>
          </a:p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7EFEDB-1003-4C56-8B53-D9B38F6AEA17}"/>
              </a:ext>
            </a:extLst>
          </p:cNvPr>
          <p:cNvSpPr/>
          <p:nvPr/>
        </p:nvSpPr>
        <p:spPr>
          <a:xfrm>
            <a:off x="7224550" y="2336847"/>
            <a:ext cx="3487530" cy="132679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sng" strike="noStrike" kern="1200" cap="all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OBLIGATION DE DECLARATION</a:t>
            </a:r>
          </a:p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consommations annuelles devront être communiquées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chaque année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pour l'année précédente sur la plateforme OPERAT</a:t>
            </a:r>
          </a:p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 partir du 30 septembre 2021</a:t>
            </a:r>
          </a:p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E99AE5-4B91-44D4-A15C-D955122F74CD}"/>
              </a:ext>
            </a:extLst>
          </p:cNvPr>
          <p:cNvSpPr/>
          <p:nvPr/>
        </p:nvSpPr>
        <p:spPr>
          <a:xfrm>
            <a:off x="4430150" y="3974333"/>
            <a:ext cx="2295000" cy="10232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i="1">
                <a:latin typeface="Arial Narrow" panose="020B0606020202030204" pitchFamily="34" charset="0"/>
              </a:rPr>
              <a:t>Les objectifs peuvent être modulés en fonction des contraintes architecturales, du coût éventuellement disproportionné des travaux...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BB8E5C-39DA-4498-8BDA-A6438068115E}"/>
              </a:ext>
            </a:extLst>
          </p:cNvPr>
          <p:cNvSpPr/>
          <p:nvPr/>
        </p:nvSpPr>
        <p:spPr>
          <a:xfrm>
            <a:off x="7224550" y="3799661"/>
            <a:ext cx="3487530" cy="132679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7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sng" strike="noStrike" kern="1200" cap="all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Obligation de publicité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Affichage de l’objectif et des consommations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dans un lieu accessible au personnel et aux clients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Données annexées à tout acte de vente, promesse de vente, bail de location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C841F2-CDE0-458F-B9FC-A50DB6D75820}"/>
              </a:ext>
            </a:extLst>
          </p:cNvPr>
          <p:cNvSpPr/>
          <p:nvPr/>
        </p:nvSpPr>
        <p:spPr>
          <a:xfrm>
            <a:off x="1057679" y="5414483"/>
            <a:ext cx="9828262" cy="80406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7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Sanctions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7 500 € par établissement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si objectifs non atteints (- 40 %, - 50 %, - 60 %) ou si non transmission d’un plan d’action,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Publication sur un site internet des noms </a:t>
            </a:r>
            <a:r>
              <a:rPr kumimoji="0" lang="fr-FR" sz="13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assujettis n’ayant pas atteint leur objectif.</a:t>
            </a:r>
          </a:p>
        </p:txBody>
      </p:sp>
    </p:spTree>
    <p:extLst>
      <p:ext uri="{BB962C8B-B14F-4D97-AF65-F5344CB8AC3E}">
        <p14:creationId xmlns:p14="http://schemas.microsoft.com/office/powerpoint/2010/main" val="344437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dirty="0">
                <a:solidFill>
                  <a:schemeClr val="accent3"/>
                </a:solidFill>
              </a:rPr>
              <a:t>DECRET TERTIAIRE et DIAGNOSTIC d’EFFICACITE ENERGETIQUE – </a:t>
            </a:r>
            <a:r>
              <a:rPr lang="fr-FR" dirty="0">
                <a:solidFill>
                  <a:schemeClr val="tx1"/>
                </a:solidFill>
              </a:rPr>
              <a:t>Crédit-bail immobilier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624385-3DAD-4F6A-B40D-342C52879671}"/>
              </a:ext>
            </a:extLst>
          </p:cNvPr>
          <p:cNvSpPr/>
          <p:nvPr/>
        </p:nvSpPr>
        <p:spPr>
          <a:xfrm>
            <a:off x="7950269" y="2037019"/>
            <a:ext cx="2474297" cy="3678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spcAft>
                <a:spcPts val="797"/>
              </a:spcAft>
            </a:pPr>
            <a:br>
              <a:rPr lang="fr-FR" sz="1195" b="1" kern="0">
                <a:latin typeface="Montserrat" pitchFamily="2" charset="77"/>
                <a:cs typeface="Arial Narrow" panose="020B0604020202020204" pitchFamily="34" charset="0"/>
                <a:sym typeface="Arial"/>
              </a:rPr>
            </a:br>
            <a:endParaRPr lang="fr-FR" sz="1195" kern="0">
              <a:latin typeface="Montserrat" pitchFamily="2" charset="77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772F31-77F1-47E6-B1E3-1326293AD0D1}"/>
              </a:ext>
            </a:extLst>
          </p:cNvPr>
          <p:cNvSpPr/>
          <p:nvPr/>
        </p:nvSpPr>
        <p:spPr>
          <a:xfrm>
            <a:off x="940160" y="1163305"/>
            <a:ext cx="4953422" cy="2294867"/>
          </a:xfrm>
          <a:prstGeom prst="rect">
            <a:avLst/>
          </a:prstGeom>
          <a:solidFill>
            <a:schemeClr val="accent3">
              <a:alpha val="31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proposition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Accompagner nos clients concernés dans le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décryptage et le respect du dispositif Eco Energie tertiaire.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aider à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optimiser la consommation d’énergie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 leurs bâtiments,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développer une production alternative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et à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valoriser leur patrimoine dans la durée.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Leur permettre de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s’insérer dans la dynamique de la transition énergétique.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fidéliser.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A8DB3D-1F21-4E1D-AE71-8A2BDF2CAD79}"/>
              </a:ext>
            </a:extLst>
          </p:cNvPr>
          <p:cNvSpPr/>
          <p:nvPr/>
        </p:nvSpPr>
        <p:spPr>
          <a:xfrm>
            <a:off x="6298415" y="1122058"/>
            <a:ext cx="4939856" cy="2336114"/>
          </a:xfrm>
          <a:custGeom>
            <a:avLst/>
            <a:gdLst>
              <a:gd name="connsiteX0" fmla="*/ 0 w 4939856"/>
              <a:gd name="connsiteY0" fmla="*/ 0 h 2336114"/>
              <a:gd name="connsiteX1" fmla="*/ 499474 w 4939856"/>
              <a:gd name="connsiteY1" fmla="*/ 0 h 2336114"/>
              <a:gd name="connsiteX2" fmla="*/ 900152 w 4939856"/>
              <a:gd name="connsiteY2" fmla="*/ 0 h 2336114"/>
              <a:gd name="connsiteX3" fmla="*/ 1547822 w 4939856"/>
              <a:gd name="connsiteY3" fmla="*/ 0 h 2336114"/>
              <a:gd name="connsiteX4" fmla="*/ 2047296 w 4939856"/>
              <a:gd name="connsiteY4" fmla="*/ 0 h 2336114"/>
              <a:gd name="connsiteX5" fmla="*/ 2546770 w 4939856"/>
              <a:gd name="connsiteY5" fmla="*/ 0 h 2336114"/>
              <a:gd name="connsiteX6" fmla="*/ 3194440 w 4939856"/>
              <a:gd name="connsiteY6" fmla="*/ 0 h 2336114"/>
              <a:gd name="connsiteX7" fmla="*/ 3644516 w 4939856"/>
              <a:gd name="connsiteY7" fmla="*/ 0 h 2336114"/>
              <a:gd name="connsiteX8" fmla="*/ 4292186 w 4939856"/>
              <a:gd name="connsiteY8" fmla="*/ 0 h 2336114"/>
              <a:gd name="connsiteX9" fmla="*/ 4939856 w 4939856"/>
              <a:gd name="connsiteY9" fmla="*/ 0 h 2336114"/>
              <a:gd name="connsiteX10" fmla="*/ 4939856 w 4939856"/>
              <a:gd name="connsiteY10" fmla="*/ 584029 h 2336114"/>
              <a:gd name="connsiteX11" fmla="*/ 4939856 w 4939856"/>
              <a:gd name="connsiteY11" fmla="*/ 1168057 h 2336114"/>
              <a:gd name="connsiteX12" fmla="*/ 4939856 w 4939856"/>
              <a:gd name="connsiteY12" fmla="*/ 1775447 h 2336114"/>
              <a:gd name="connsiteX13" fmla="*/ 4939856 w 4939856"/>
              <a:gd name="connsiteY13" fmla="*/ 2336114 h 2336114"/>
              <a:gd name="connsiteX14" fmla="*/ 4390983 w 4939856"/>
              <a:gd name="connsiteY14" fmla="*/ 2336114 h 2336114"/>
              <a:gd name="connsiteX15" fmla="*/ 3940907 w 4939856"/>
              <a:gd name="connsiteY15" fmla="*/ 2336114 h 2336114"/>
              <a:gd name="connsiteX16" fmla="*/ 3392034 w 4939856"/>
              <a:gd name="connsiteY16" fmla="*/ 2336114 h 2336114"/>
              <a:gd name="connsiteX17" fmla="*/ 2744364 w 4939856"/>
              <a:gd name="connsiteY17" fmla="*/ 2336114 h 2336114"/>
              <a:gd name="connsiteX18" fmla="*/ 2195492 w 4939856"/>
              <a:gd name="connsiteY18" fmla="*/ 2336114 h 2336114"/>
              <a:gd name="connsiteX19" fmla="*/ 1794814 w 4939856"/>
              <a:gd name="connsiteY19" fmla="*/ 2336114 h 2336114"/>
              <a:gd name="connsiteX20" fmla="*/ 1344739 w 4939856"/>
              <a:gd name="connsiteY20" fmla="*/ 2336114 h 2336114"/>
              <a:gd name="connsiteX21" fmla="*/ 697069 w 4939856"/>
              <a:gd name="connsiteY21" fmla="*/ 2336114 h 2336114"/>
              <a:gd name="connsiteX22" fmla="*/ 0 w 4939856"/>
              <a:gd name="connsiteY22" fmla="*/ 2336114 h 2336114"/>
              <a:gd name="connsiteX23" fmla="*/ 0 w 4939856"/>
              <a:gd name="connsiteY23" fmla="*/ 1798808 h 2336114"/>
              <a:gd name="connsiteX24" fmla="*/ 0 w 4939856"/>
              <a:gd name="connsiteY24" fmla="*/ 1238140 h 2336114"/>
              <a:gd name="connsiteX25" fmla="*/ 0 w 4939856"/>
              <a:gd name="connsiteY25" fmla="*/ 724195 h 2336114"/>
              <a:gd name="connsiteX26" fmla="*/ 0 w 4939856"/>
              <a:gd name="connsiteY26" fmla="*/ 0 h 233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39856" h="2336114" extrusionOk="0">
                <a:moveTo>
                  <a:pt x="0" y="0"/>
                </a:moveTo>
                <a:cubicBezTo>
                  <a:pt x="104213" y="-13390"/>
                  <a:pt x="289189" y="41968"/>
                  <a:pt x="499474" y="0"/>
                </a:cubicBezTo>
                <a:cubicBezTo>
                  <a:pt x="709759" y="-41968"/>
                  <a:pt x="760593" y="27651"/>
                  <a:pt x="900152" y="0"/>
                </a:cubicBezTo>
                <a:cubicBezTo>
                  <a:pt x="1039711" y="-27651"/>
                  <a:pt x="1228231" y="55629"/>
                  <a:pt x="1547822" y="0"/>
                </a:cubicBezTo>
                <a:cubicBezTo>
                  <a:pt x="1867413" y="-55629"/>
                  <a:pt x="1832861" y="21048"/>
                  <a:pt x="2047296" y="0"/>
                </a:cubicBezTo>
                <a:cubicBezTo>
                  <a:pt x="2261731" y="-21048"/>
                  <a:pt x="2343302" y="47907"/>
                  <a:pt x="2546770" y="0"/>
                </a:cubicBezTo>
                <a:cubicBezTo>
                  <a:pt x="2750238" y="-47907"/>
                  <a:pt x="2998915" y="60884"/>
                  <a:pt x="3194440" y="0"/>
                </a:cubicBezTo>
                <a:cubicBezTo>
                  <a:pt x="3389965" y="-60884"/>
                  <a:pt x="3431713" y="25968"/>
                  <a:pt x="3644516" y="0"/>
                </a:cubicBezTo>
                <a:cubicBezTo>
                  <a:pt x="3857319" y="-25968"/>
                  <a:pt x="4060646" y="50159"/>
                  <a:pt x="4292186" y="0"/>
                </a:cubicBezTo>
                <a:cubicBezTo>
                  <a:pt x="4523726" y="-50159"/>
                  <a:pt x="4737026" y="26016"/>
                  <a:pt x="4939856" y="0"/>
                </a:cubicBezTo>
                <a:cubicBezTo>
                  <a:pt x="4951455" y="235138"/>
                  <a:pt x="4921345" y="357772"/>
                  <a:pt x="4939856" y="584029"/>
                </a:cubicBezTo>
                <a:cubicBezTo>
                  <a:pt x="4958367" y="810286"/>
                  <a:pt x="4874404" y="882324"/>
                  <a:pt x="4939856" y="1168057"/>
                </a:cubicBezTo>
                <a:cubicBezTo>
                  <a:pt x="5005308" y="1453790"/>
                  <a:pt x="4892822" y="1604418"/>
                  <a:pt x="4939856" y="1775447"/>
                </a:cubicBezTo>
                <a:cubicBezTo>
                  <a:pt x="4986890" y="1946476"/>
                  <a:pt x="4936547" y="2072163"/>
                  <a:pt x="4939856" y="2336114"/>
                </a:cubicBezTo>
                <a:cubicBezTo>
                  <a:pt x="4723114" y="2381938"/>
                  <a:pt x="4586570" y="2293611"/>
                  <a:pt x="4390983" y="2336114"/>
                </a:cubicBezTo>
                <a:cubicBezTo>
                  <a:pt x="4195396" y="2378617"/>
                  <a:pt x="4046953" y="2288049"/>
                  <a:pt x="3940907" y="2336114"/>
                </a:cubicBezTo>
                <a:cubicBezTo>
                  <a:pt x="3834861" y="2384179"/>
                  <a:pt x="3581560" y="2325623"/>
                  <a:pt x="3392034" y="2336114"/>
                </a:cubicBezTo>
                <a:cubicBezTo>
                  <a:pt x="3202508" y="2346605"/>
                  <a:pt x="2965641" y="2285773"/>
                  <a:pt x="2744364" y="2336114"/>
                </a:cubicBezTo>
                <a:cubicBezTo>
                  <a:pt x="2523087" y="2386455"/>
                  <a:pt x="2352682" y="2326952"/>
                  <a:pt x="2195492" y="2336114"/>
                </a:cubicBezTo>
                <a:cubicBezTo>
                  <a:pt x="2038302" y="2345276"/>
                  <a:pt x="1923932" y="2328060"/>
                  <a:pt x="1794814" y="2336114"/>
                </a:cubicBezTo>
                <a:cubicBezTo>
                  <a:pt x="1665696" y="2344168"/>
                  <a:pt x="1523514" y="2308534"/>
                  <a:pt x="1344739" y="2336114"/>
                </a:cubicBezTo>
                <a:cubicBezTo>
                  <a:pt x="1165965" y="2363694"/>
                  <a:pt x="885352" y="2308241"/>
                  <a:pt x="697069" y="2336114"/>
                </a:cubicBezTo>
                <a:cubicBezTo>
                  <a:pt x="508786" y="2363987"/>
                  <a:pt x="240697" y="2318723"/>
                  <a:pt x="0" y="2336114"/>
                </a:cubicBezTo>
                <a:cubicBezTo>
                  <a:pt x="-19102" y="2217999"/>
                  <a:pt x="63317" y="2019093"/>
                  <a:pt x="0" y="1798808"/>
                </a:cubicBezTo>
                <a:cubicBezTo>
                  <a:pt x="-63317" y="1578523"/>
                  <a:pt x="27104" y="1464696"/>
                  <a:pt x="0" y="1238140"/>
                </a:cubicBezTo>
                <a:cubicBezTo>
                  <a:pt x="-27104" y="1011584"/>
                  <a:pt x="2180" y="975558"/>
                  <a:pt x="0" y="724195"/>
                </a:cubicBezTo>
                <a:cubicBezTo>
                  <a:pt x="-2180" y="472832"/>
                  <a:pt x="74076" y="307278"/>
                  <a:pt x="0" y="0"/>
                </a:cubicBezTo>
                <a:close/>
              </a:path>
            </a:pathLst>
          </a:custGeom>
          <a:noFill/>
          <a:ln w="12700" cap="flat" cmpd="sng" algn="ctr">
            <a:solidFill>
              <a:schemeClr val="accent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     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Expertise immobilière reconnue de BPCE </a:t>
            </a:r>
            <a:r>
              <a:rPr kumimoji="0" lang="fr-FR" sz="13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Lease</a:t>
            </a: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développement d’une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approche globale des besoins et attentes de nos clients,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articulée entre nos métiers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partenaires approuvés par des Etablissements Réseaux (BPGO et </a:t>
            </a:r>
            <a:r>
              <a:rPr kumimoji="0" lang="fr-FR" sz="13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BPSud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</a:p>
          <a:p>
            <a:pPr marL="177102" marR="0" lvl="0" indent="-177102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Diagnostics et audits énergétiques, certification  (ALTEREA)</a:t>
            </a:r>
          </a:p>
          <a:p>
            <a:pPr marL="177102" marR="0" lvl="0" indent="-177102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Étude de faisabilité, conception, suivi réception des travaux (TECSOL)</a:t>
            </a:r>
          </a:p>
          <a:p>
            <a:pPr marL="177102" marR="0" lvl="0" indent="-177102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1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Pilotage énergétique multisites, exploitation des données collectées, alimentation de la plateforme OPERAT (DEEPKI)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6B844D-3891-4B8E-BBE7-0EC8F6B6344E}"/>
              </a:ext>
            </a:extLst>
          </p:cNvPr>
          <p:cNvSpPr/>
          <p:nvPr/>
        </p:nvSpPr>
        <p:spPr>
          <a:xfrm>
            <a:off x="6867757" y="1263697"/>
            <a:ext cx="286875" cy="286875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91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2F9DD2-79FF-4A1A-BA08-1818E24B24B2}"/>
              </a:ext>
            </a:extLst>
          </p:cNvPr>
          <p:cNvSpPr/>
          <p:nvPr/>
        </p:nvSpPr>
        <p:spPr>
          <a:xfrm>
            <a:off x="2332187" y="3424475"/>
            <a:ext cx="7527627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leviers proposés par BPCE Lease pour agir: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1DDF37-56E4-4E9D-9D62-12BB2C9ADFEE}"/>
              </a:ext>
            </a:extLst>
          </p:cNvPr>
          <p:cNvSpPr/>
          <p:nvPr/>
        </p:nvSpPr>
        <p:spPr>
          <a:xfrm>
            <a:off x="794938" y="4150206"/>
            <a:ext cx="2868750" cy="198039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Conseils pour élaborer la </a:t>
            </a: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stratégie en matière de développement durable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FD0854-8B99-411F-8E7C-AF3141291DCC}"/>
              </a:ext>
            </a:extLst>
          </p:cNvPr>
          <p:cNvSpPr/>
          <p:nvPr/>
        </p:nvSpPr>
        <p:spPr>
          <a:xfrm>
            <a:off x="794938" y="3920646"/>
            <a:ext cx="2868750" cy="215156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Définition de la stratégie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DA83BE-E376-4123-A72B-AF190FBB2E27}"/>
              </a:ext>
            </a:extLst>
          </p:cNvPr>
          <p:cNvSpPr/>
          <p:nvPr/>
        </p:nvSpPr>
        <p:spPr>
          <a:xfrm>
            <a:off x="3750522" y="4150206"/>
            <a:ext cx="4554141" cy="83233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Performance du bâtiment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(travaux)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des équipements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(remplacement)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Contrôle, gestion des bâtiments / équipements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(dispositifs)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Adaptation des locaux et des comportements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6E2DB4-8996-4177-937B-78223EFAFC5F}"/>
              </a:ext>
            </a:extLst>
          </p:cNvPr>
          <p:cNvSpPr/>
          <p:nvPr/>
        </p:nvSpPr>
        <p:spPr>
          <a:xfrm>
            <a:off x="3750522" y="3920646"/>
            <a:ext cx="4554141" cy="215156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Diminuer la consommation énergétique du bâtiment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73DCDE-8463-4F5D-919C-65A3307891A4}"/>
              </a:ext>
            </a:extLst>
          </p:cNvPr>
          <p:cNvSpPr/>
          <p:nvPr/>
        </p:nvSpPr>
        <p:spPr>
          <a:xfrm>
            <a:off x="794938" y="5108187"/>
            <a:ext cx="2868750" cy="96257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3153" indent="-713153" algn="just"/>
            <a:r>
              <a:rPr lang="fr-FR" sz="1395" dirty="0">
                <a:latin typeface="Arial Narrow" panose="020B0606020202030204" pitchFamily="34" charset="0"/>
              </a:rPr>
              <a:t>Identification des leviers d’action, des ROI, aide à la planification : </a:t>
            </a:r>
            <a:r>
              <a:rPr lang="fr-FR" sz="1395" b="1" dirty="0">
                <a:latin typeface="Arial Narrow" panose="020B0606020202030204" pitchFamily="34" charset="0"/>
              </a:rPr>
              <a:t>réalisation de diagnostics, audits, certifications </a:t>
            </a:r>
            <a:r>
              <a:rPr lang="fr-FR" sz="1395" dirty="0">
                <a:latin typeface="Arial Narrow" panose="020B0606020202030204" pitchFamily="34" charset="0"/>
              </a:rPr>
              <a:t>…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C832BD-9951-4D7A-8E0C-51E53D885712}"/>
              </a:ext>
            </a:extLst>
          </p:cNvPr>
          <p:cNvSpPr/>
          <p:nvPr/>
        </p:nvSpPr>
        <p:spPr>
          <a:xfrm>
            <a:off x="8369519" y="4150207"/>
            <a:ext cx="2868750" cy="198039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Assistance au </a:t>
            </a: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décryptage du décret tertiaire </a:t>
            </a:r>
            <a:r>
              <a:rPr kumimoji="0" lang="fr-FR" sz="12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(éligibilité, risque de sanctions, calendrier à respecter, données à utiliser) </a:t>
            </a:r>
            <a:endParaRPr kumimoji="0" lang="fr-FR" sz="1295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Suivi et pilotage des actions lancées afin de garantir l’atteinte des objectifs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51CB9C-2BF1-47FB-9745-37C7C8741604}"/>
              </a:ext>
            </a:extLst>
          </p:cNvPr>
          <p:cNvSpPr/>
          <p:nvPr/>
        </p:nvSpPr>
        <p:spPr>
          <a:xfrm>
            <a:off x="8369519" y="3920646"/>
            <a:ext cx="2868750" cy="215156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Règlementaire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139264-D0B4-482B-B551-B8DE8139A4D3}"/>
              </a:ext>
            </a:extLst>
          </p:cNvPr>
          <p:cNvSpPr/>
          <p:nvPr/>
        </p:nvSpPr>
        <p:spPr>
          <a:xfrm>
            <a:off x="3756617" y="5751451"/>
            <a:ext cx="4554141" cy="369156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5859" bIns="3585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Autoconsommation, revente</a:t>
            </a:r>
            <a:endParaRPr kumimoji="0" lang="fr-FR" sz="1295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A0D2C5-AB96-4BEE-9161-3FF4D411A16D}"/>
              </a:ext>
            </a:extLst>
          </p:cNvPr>
          <p:cNvSpPr/>
          <p:nvPr/>
        </p:nvSpPr>
        <p:spPr>
          <a:xfrm>
            <a:off x="3756617" y="5565261"/>
            <a:ext cx="4554141" cy="215156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Produire de l’énergie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7A17B8-6D2F-40E3-BC93-A4E952DD70DC}"/>
              </a:ext>
            </a:extLst>
          </p:cNvPr>
          <p:cNvSpPr/>
          <p:nvPr/>
        </p:nvSpPr>
        <p:spPr>
          <a:xfrm>
            <a:off x="3668785" y="5026489"/>
            <a:ext cx="2427216" cy="5155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95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Partenariats possibles (études de faisabilité, réalisation des travaux) </a:t>
            </a:r>
          </a:p>
        </p:txBody>
      </p:sp>
      <p:sp>
        <p:nvSpPr>
          <p:cNvPr id="24" name="Flèche : double flèche verticale 23">
            <a:extLst>
              <a:ext uri="{FF2B5EF4-FFF2-40B4-BE49-F238E27FC236}">
                <a16:creationId xmlns:a16="http://schemas.microsoft.com/office/drawing/2014/main" id="{C499991B-DA9C-4932-A0B3-CC664CA9CFC4}"/>
              </a:ext>
            </a:extLst>
          </p:cNvPr>
          <p:cNvSpPr/>
          <p:nvPr/>
        </p:nvSpPr>
        <p:spPr>
          <a:xfrm>
            <a:off x="5875280" y="4946077"/>
            <a:ext cx="282647" cy="628622"/>
          </a:xfrm>
          <a:prstGeom prst="upDownArrow">
            <a:avLst>
              <a:gd name="adj1" fmla="val 37421"/>
              <a:gd name="adj2" fmla="val 50000"/>
            </a:avLst>
          </a:prstGeom>
          <a:gradFill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 w="63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2AD0651-BDD7-4D49-AB08-DA67066B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004" y="5140451"/>
            <a:ext cx="511590" cy="2932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6D940B7-D01B-4225-AA24-9DB10B186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567" y="5456068"/>
            <a:ext cx="813193" cy="46617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659A70-D9EC-4031-80A6-4D5829D60A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400" b="36877"/>
          <a:stretch/>
        </p:blipFill>
        <p:spPr>
          <a:xfrm>
            <a:off x="1695947" y="4647748"/>
            <a:ext cx="948778" cy="29149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44D044F-D92E-4224-8507-956A09079D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400" b="36877"/>
          <a:stretch/>
        </p:blipFill>
        <p:spPr>
          <a:xfrm>
            <a:off x="9134398" y="5216486"/>
            <a:ext cx="948778" cy="29149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2AD7555-6C4D-4612-ABD9-1F70ECB04212}"/>
              </a:ext>
            </a:extLst>
          </p:cNvPr>
          <p:cNvSpPr/>
          <p:nvPr/>
        </p:nvSpPr>
        <p:spPr>
          <a:xfrm>
            <a:off x="8382782" y="5539861"/>
            <a:ext cx="1853625" cy="5023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95" b="1">
                <a:latin typeface="Arial Narrow" panose="020B0606020202030204" pitchFamily="34" charset="0"/>
              </a:rPr>
              <a:t>Documentation de la plateforme OPERAT</a:t>
            </a:r>
          </a:p>
        </p:txBody>
      </p:sp>
      <p:pic>
        <p:nvPicPr>
          <p:cNvPr id="30" name="Picture 2" descr="Altéréa annonce une hausse de son...">
            <a:extLst>
              <a:ext uri="{FF2B5EF4-FFF2-40B4-BE49-F238E27FC236}">
                <a16:creationId xmlns:a16="http://schemas.microsoft.com/office/drawing/2014/main" id="{439E6F5F-2E96-4B1D-B2F9-C041DBA25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24" y="5419906"/>
            <a:ext cx="734277" cy="3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Altéréa annonce une hausse de son...">
            <a:extLst>
              <a:ext uri="{FF2B5EF4-FFF2-40B4-BE49-F238E27FC236}">
                <a16:creationId xmlns:a16="http://schemas.microsoft.com/office/drawing/2014/main" id="{B3CE8CC4-BE83-406E-B0C8-DCC272D89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26" y="5123814"/>
            <a:ext cx="734277" cy="3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Altéréa annonce une hausse de son...">
            <a:extLst>
              <a:ext uri="{FF2B5EF4-FFF2-40B4-BE49-F238E27FC236}">
                <a16:creationId xmlns:a16="http://schemas.microsoft.com/office/drawing/2014/main" id="{A8F24800-5916-499D-B37A-B49F2689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399" y="5677954"/>
            <a:ext cx="734277" cy="3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4DD1284-8343-4791-97A4-B4566835B7BC}"/>
              </a:ext>
            </a:extLst>
          </p:cNvPr>
          <p:cNvSpPr/>
          <p:nvPr/>
        </p:nvSpPr>
        <p:spPr>
          <a:xfrm>
            <a:off x="5958053" y="6176543"/>
            <a:ext cx="6072188" cy="2455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96" b="1" baseline="30000" dirty="0">
                <a:latin typeface="Arial Narrow" panose="020B0606020202030204" pitchFamily="34" charset="0"/>
              </a:rPr>
              <a:t>(1)</a:t>
            </a:r>
            <a:r>
              <a:rPr lang="fr-FR" sz="996" b="1" dirty="0">
                <a:latin typeface="Arial Narrow" panose="020B0606020202030204" pitchFamily="34" charset="0"/>
              </a:rPr>
              <a:t> Plus d’informations sur le site de l’ADEME : </a:t>
            </a:r>
            <a:r>
              <a:rPr lang="fr-FR" sz="996" dirty="0">
                <a:latin typeface="Arial Narrow" panose="020B0606020202030204" pitchFamily="34" charset="0"/>
              </a:rPr>
              <a:t>https://operat.ademe.fr/#/public/accueil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4FFC67B0-A71F-4F08-A3BB-16056ACDE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762" y="5108253"/>
            <a:ext cx="838932" cy="37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DDF97DEB-F5AA-4A80-BE80-22014AB07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350" b="16542"/>
          <a:stretch/>
        </p:blipFill>
        <p:spPr bwMode="auto">
          <a:xfrm>
            <a:off x="845503" y="5756898"/>
            <a:ext cx="718538" cy="3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06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43F0F5-772C-4865-88F5-96C714BA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A563CE-DADD-4112-94E5-F6615894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A11DF7-8805-4B0F-A337-A191AAC9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6E48C8-0525-4539-91BF-9C17B7F8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1813"/>
            <a:r>
              <a:rPr lang="fr-FR" sz="2400" dirty="0">
                <a:solidFill>
                  <a:schemeClr val="accent3"/>
                </a:solidFill>
              </a:rPr>
              <a:t>ACQUISITION d’UN BATIMENT ECO-RESPONSABLE / Travaux d’amélioration énergétique – </a:t>
            </a:r>
            <a:r>
              <a:rPr lang="fr-FR" sz="2400" dirty="0">
                <a:solidFill>
                  <a:schemeClr val="tx1"/>
                </a:solidFill>
              </a:rPr>
              <a:t>Crédit-bail immobilier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BF8CF1-DF80-47C5-A015-CDEA97DA04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844" t="10947" r="5714" b="7242"/>
          <a:stretch/>
        </p:blipFill>
        <p:spPr>
          <a:xfrm>
            <a:off x="120393" y="103397"/>
            <a:ext cx="704730" cy="66086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98133FB-DBF4-4A13-83A1-FC234DF8F007}"/>
              </a:ext>
            </a:extLst>
          </p:cNvPr>
          <p:cNvSpPr/>
          <p:nvPr/>
        </p:nvSpPr>
        <p:spPr>
          <a:xfrm>
            <a:off x="6277132" y="2265439"/>
            <a:ext cx="2474297" cy="3678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spcAft>
                <a:spcPts val="797"/>
              </a:spcAft>
            </a:pPr>
            <a:br>
              <a:rPr lang="fr-FR" sz="1195" b="1" kern="0">
                <a:latin typeface="Montserrat" pitchFamily="2" charset="77"/>
                <a:cs typeface="Arial Narrow" panose="020B0604020202020204" pitchFamily="34" charset="0"/>
                <a:sym typeface="Arial"/>
              </a:rPr>
            </a:br>
            <a:endParaRPr lang="fr-FR" sz="1195" kern="0">
              <a:latin typeface="Montserrat" pitchFamily="2" charset="77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D53027-35CA-4FAD-B6E6-D3F4BDF8ECF4}"/>
              </a:ext>
            </a:extLst>
          </p:cNvPr>
          <p:cNvSpPr/>
          <p:nvPr/>
        </p:nvSpPr>
        <p:spPr>
          <a:xfrm>
            <a:off x="6277132" y="2159176"/>
            <a:ext cx="2474297" cy="3678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85">
              <a:spcAft>
                <a:spcPts val="797"/>
              </a:spcAft>
            </a:pPr>
            <a:br>
              <a:rPr lang="fr-FR" sz="1195" b="1" kern="0">
                <a:latin typeface="Montserrat" pitchFamily="2" charset="77"/>
                <a:cs typeface="Arial Narrow" panose="020B0604020202020204" pitchFamily="34" charset="0"/>
                <a:sym typeface="Arial"/>
              </a:rPr>
            </a:br>
            <a:endParaRPr lang="fr-FR" sz="1195" kern="0">
              <a:latin typeface="Montserrat" pitchFamily="2" charset="77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64A2A8-D84B-4D33-9F6E-305E7B7945B7}"/>
              </a:ext>
            </a:extLst>
          </p:cNvPr>
          <p:cNvSpPr/>
          <p:nvPr/>
        </p:nvSpPr>
        <p:spPr>
          <a:xfrm>
            <a:off x="825123" y="1257180"/>
            <a:ext cx="5097794" cy="2356444"/>
          </a:xfrm>
          <a:prstGeom prst="rect">
            <a:avLst/>
          </a:prstGeom>
          <a:solidFill>
            <a:schemeClr val="accent3">
              <a:alpha val="31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proposition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Accompagner nos clients dans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leurs projets de construction / acquisition / rénovation de bâtiments.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aider à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comprendre les règlementations auxquelles ils sont soumis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à réduire l’impact énergétique de leurs actifs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de leur construction à leur mise en service et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leur proposer des solutions de financement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adaptées, et ce - quelques soient les solutions choisies.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Leur permettre d’optimiser leurs consommations énergétiques tout en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valorisant leur investissement immobilier.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536E56-25FD-4E4A-AC62-82FBE76ABF37}"/>
              </a:ext>
            </a:extLst>
          </p:cNvPr>
          <p:cNvSpPr/>
          <p:nvPr/>
        </p:nvSpPr>
        <p:spPr>
          <a:xfrm>
            <a:off x="6096000" y="1244216"/>
            <a:ext cx="5270877" cy="2356444"/>
          </a:xfrm>
          <a:custGeom>
            <a:avLst/>
            <a:gdLst>
              <a:gd name="connsiteX0" fmla="*/ 0 w 5270877"/>
              <a:gd name="connsiteY0" fmla="*/ 0 h 2356444"/>
              <a:gd name="connsiteX1" fmla="*/ 532944 w 5270877"/>
              <a:gd name="connsiteY1" fmla="*/ 0 h 2356444"/>
              <a:gd name="connsiteX2" fmla="*/ 960471 w 5270877"/>
              <a:gd name="connsiteY2" fmla="*/ 0 h 2356444"/>
              <a:gd name="connsiteX3" fmla="*/ 1651541 w 5270877"/>
              <a:gd name="connsiteY3" fmla="*/ 0 h 2356444"/>
              <a:gd name="connsiteX4" fmla="*/ 2184486 w 5270877"/>
              <a:gd name="connsiteY4" fmla="*/ 0 h 2356444"/>
              <a:gd name="connsiteX5" fmla="*/ 2717430 w 5270877"/>
              <a:gd name="connsiteY5" fmla="*/ 0 h 2356444"/>
              <a:gd name="connsiteX6" fmla="*/ 3408500 w 5270877"/>
              <a:gd name="connsiteY6" fmla="*/ 0 h 2356444"/>
              <a:gd name="connsiteX7" fmla="*/ 3888736 w 5270877"/>
              <a:gd name="connsiteY7" fmla="*/ 0 h 2356444"/>
              <a:gd name="connsiteX8" fmla="*/ 4579806 w 5270877"/>
              <a:gd name="connsiteY8" fmla="*/ 0 h 2356444"/>
              <a:gd name="connsiteX9" fmla="*/ 5270877 w 5270877"/>
              <a:gd name="connsiteY9" fmla="*/ 0 h 2356444"/>
              <a:gd name="connsiteX10" fmla="*/ 5270877 w 5270877"/>
              <a:gd name="connsiteY10" fmla="*/ 589111 h 2356444"/>
              <a:gd name="connsiteX11" fmla="*/ 5270877 w 5270877"/>
              <a:gd name="connsiteY11" fmla="*/ 1178222 h 2356444"/>
              <a:gd name="connsiteX12" fmla="*/ 5270877 w 5270877"/>
              <a:gd name="connsiteY12" fmla="*/ 1790897 h 2356444"/>
              <a:gd name="connsiteX13" fmla="*/ 5270877 w 5270877"/>
              <a:gd name="connsiteY13" fmla="*/ 2356444 h 2356444"/>
              <a:gd name="connsiteX14" fmla="*/ 4685224 w 5270877"/>
              <a:gd name="connsiteY14" fmla="*/ 2356444 h 2356444"/>
              <a:gd name="connsiteX15" fmla="*/ 4204989 w 5270877"/>
              <a:gd name="connsiteY15" fmla="*/ 2356444 h 2356444"/>
              <a:gd name="connsiteX16" fmla="*/ 3619336 w 5270877"/>
              <a:gd name="connsiteY16" fmla="*/ 2356444 h 2356444"/>
              <a:gd name="connsiteX17" fmla="*/ 2928265 w 5270877"/>
              <a:gd name="connsiteY17" fmla="*/ 2356444 h 2356444"/>
              <a:gd name="connsiteX18" fmla="*/ 2342612 w 5270877"/>
              <a:gd name="connsiteY18" fmla="*/ 2356444 h 2356444"/>
              <a:gd name="connsiteX19" fmla="*/ 1915085 w 5270877"/>
              <a:gd name="connsiteY19" fmla="*/ 2356444 h 2356444"/>
              <a:gd name="connsiteX20" fmla="*/ 1434850 w 5270877"/>
              <a:gd name="connsiteY20" fmla="*/ 2356444 h 2356444"/>
              <a:gd name="connsiteX21" fmla="*/ 743779 w 5270877"/>
              <a:gd name="connsiteY21" fmla="*/ 2356444 h 2356444"/>
              <a:gd name="connsiteX22" fmla="*/ 0 w 5270877"/>
              <a:gd name="connsiteY22" fmla="*/ 2356444 h 2356444"/>
              <a:gd name="connsiteX23" fmla="*/ 0 w 5270877"/>
              <a:gd name="connsiteY23" fmla="*/ 1814462 h 2356444"/>
              <a:gd name="connsiteX24" fmla="*/ 0 w 5270877"/>
              <a:gd name="connsiteY24" fmla="*/ 1248915 h 2356444"/>
              <a:gd name="connsiteX25" fmla="*/ 0 w 5270877"/>
              <a:gd name="connsiteY25" fmla="*/ 730498 h 2356444"/>
              <a:gd name="connsiteX26" fmla="*/ 0 w 5270877"/>
              <a:gd name="connsiteY26" fmla="*/ 0 h 235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270877" h="2356444" extrusionOk="0">
                <a:moveTo>
                  <a:pt x="0" y="0"/>
                </a:moveTo>
                <a:cubicBezTo>
                  <a:pt x="118937" y="-50413"/>
                  <a:pt x="424496" y="21731"/>
                  <a:pt x="532944" y="0"/>
                </a:cubicBezTo>
                <a:cubicBezTo>
                  <a:pt x="641392" y="-21731"/>
                  <a:pt x="776151" y="44322"/>
                  <a:pt x="960471" y="0"/>
                </a:cubicBezTo>
                <a:cubicBezTo>
                  <a:pt x="1144791" y="-44322"/>
                  <a:pt x="1363080" y="37582"/>
                  <a:pt x="1651541" y="0"/>
                </a:cubicBezTo>
                <a:cubicBezTo>
                  <a:pt x="1940002" y="-37582"/>
                  <a:pt x="1998089" y="9595"/>
                  <a:pt x="2184486" y="0"/>
                </a:cubicBezTo>
                <a:cubicBezTo>
                  <a:pt x="2370883" y="-9595"/>
                  <a:pt x="2488208" y="57023"/>
                  <a:pt x="2717430" y="0"/>
                </a:cubicBezTo>
                <a:cubicBezTo>
                  <a:pt x="2946652" y="-57023"/>
                  <a:pt x="3178035" y="16814"/>
                  <a:pt x="3408500" y="0"/>
                </a:cubicBezTo>
                <a:cubicBezTo>
                  <a:pt x="3638965" y="-16814"/>
                  <a:pt x="3779025" y="16674"/>
                  <a:pt x="3888736" y="0"/>
                </a:cubicBezTo>
                <a:cubicBezTo>
                  <a:pt x="3998447" y="-16674"/>
                  <a:pt x="4310778" y="43379"/>
                  <a:pt x="4579806" y="0"/>
                </a:cubicBezTo>
                <a:cubicBezTo>
                  <a:pt x="4848834" y="-43379"/>
                  <a:pt x="5010893" y="3866"/>
                  <a:pt x="5270877" y="0"/>
                </a:cubicBezTo>
                <a:cubicBezTo>
                  <a:pt x="5281856" y="163545"/>
                  <a:pt x="5262083" y="301226"/>
                  <a:pt x="5270877" y="589111"/>
                </a:cubicBezTo>
                <a:cubicBezTo>
                  <a:pt x="5279671" y="876996"/>
                  <a:pt x="5222061" y="939120"/>
                  <a:pt x="5270877" y="1178222"/>
                </a:cubicBezTo>
                <a:cubicBezTo>
                  <a:pt x="5319693" y="1417324"/>
                  <a:pt x="5255986" y="1513394"/>
                  <a:pt x="5270877" y="1790897"/>
                </a:cubicBezTo>
                <a:cubicBezTo>
                  <a:pt x="5285768" y="2068401"/>
                  <a:pt x="5207470" y="2105871"/>
                  <a:pt x="5270877" y="2356444"/>
                </a:cubicBezTo>
                <a:cubicBezTo>
                  <a:pt x="4988287" y="2419629"/>
                  <a:pt x="4935650" y="2298515"/>
                  <a:pt x="4685224" y="2356444"/>
                </a:cubicBezTo>
                <a:cubicBezTo>
                  <a:pt x="4434798" y="2414373"/>
                  <a:pt x="4314781" y="2299696"/>
                  <a:pt x="4204989" y="2356444"/>
                </a:cubicBezTo>
                <a:cubicBezTo>
                  <a:pt x="4095197" y="2413192"/>
                  <a:pt x="3832533" y="2339187"/>
                  <a:pt x="3619336" y="2356444"/>
                </a:cubicBezTo>
                <a:cubicBezTo>
                  <a:pt x="3406139" y="2373701"/>
                  <a:pt x="3097484" y="2310964"/>
                  <a:pt x="2928265" y="2356444"/>
                </a:cubicBezTo>
                <a:cubicBezTo>
                  <a:pt x="2759046" y="2401924"/>
                  <a:pt x="2523859" y="2344918"/>
                  <a:pt x="2342612" y="2356444"/>
                </a:cubicBezTo>
                <a:cubicBezTo>
                  <a:pt x="2161365" y="2367970"/>
                  <a:pt x="2071033" y="2341044"/>
                  <a:pt x="1915085" y="2356444"/>
                </a:cubicBezTo>
                <a:cubicBezTo>
                  <a:pt x="1759137" y="2371844"/>
                  <a:pt x="1579487" y="2343212"/>
                  <a:pt x="1434850" y="2356444"/>
                </a:cubicBezTo>
                <a:cubicBezTo>
                  <a:pt x="1290213" y="2369676"/>
                  <a:pt x="883549" y="2325832"/>
                  <a:pt x="743779" y="2356444"/>
                </a:cubicBezTo>
                <a:cubicBezTo>
                  <a:pt x="604009" y="2387056"/>
                  <a:pt x="200126" y="2271338"/>
                  <a:pt x="0" y="2356444"/>
                </a:cubicBezTo>
                <a:cubicBezTo>
                  <a:pt x="-11238" y="2157803"/>
                  <a:pt x="19744" y="2077452"/>
                  <a:pt x="0" y="1814462"/>
                </a:cubicBezTo>
                <a:cubicBezTo>
                  <a:pt x="-19744" y="1551472"/>
                  <a:pt x="52395" y="1372334"/>
                  <a:pt x="0" y="1248915"/>
                </a:cubicBezTo>
                <a:cubicBezTo>
                  <a:pt x="-52395" y="1125496"/>
                  <a:pt x="13140" y="986944"/>
                  <a:pt x="0" y="730498"/>
                </a:cubicBezTo>
                <a:cubicBezTo>
                  <a:pt x="-13140" y="474052"/>
                  <a:pt x="67477" y="265735"/>
                  <a:pt x="0" y="0"/>
                </a:cubicBezTo>
                <a:close/>
              </a:path>
            </a:pathLst>
          </a:custGeom>
          <a:noFill/>
          <a:ln w="12700" cap="flat" cmpd="sng" algn="ctr">
            <a:solidFill>
              <a:schemeClr val="accent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      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2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Expertise immobilière reconnue de BPCE Lease</a:t>
            </a:r>
            <a:endParaRPr kumimoji="0" lang="fr-FR" sz="13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développement d’une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approche globale des besoins et attentes de nos clients,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articulée entre nos métiers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 accompagnement complet de nos clients,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 la phase de recherche à la livraison du projet</a:t>
            </a:r>
          </a:p>
          <a:p>
            <a:pPr marL="170777" marR="0" lvl="0" indent="-170777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395" b="1" dirty="0">
                <a:latin typeface="Arial Narrow" panose="020B0606020202030204" pitchFamily="34" charset="0"/>
              </a:rPr>
              <a:t>Une connaissance fine des réglementations thermiques</a:t>
            </a:r>
            <a:endParaRPr kumimoji="0" lang="fr-FR" sz="1195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4D443A0-377A-4441-B324-C2A3E1842106}"/>
              </a:ext>
            </a:extLst>
          </p:cNvPr>
          <p:cNvSpPr/>
          <p:nvPr/>
        </p:nvSpPr>
        <p:spPr>
          <a:xfrm>
            <a:off x="6580446" y="1365721"/>
            <a:ext cx="286875" cy="286875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91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9AC998D-BB91-479A-BF21-EA9A1A59A535}"/>
              </a:ext>
            </a:extLst>
          </p:cNvPr>
          <p:cNvSpPr/>
          <p:nvPr/>
        </p:nvSpPr>
        <p:spPr>
          <a:xfrm>
            <a:off x="3374020" y="3622020"/>
            <a:ext cx="5097794" cy="4981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Plusieurs solutions proposées :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4870283-DDDF-4830-B01F-9DA4F4810B06}"/>
              </a:ext>
            </a:extLst>
          </p:cNvPr>
          <p:cNvSpPr/>
          <p:nvPr/>
        </p:nvSpPr>
        <p:spPr>
          <a:xfrm>
            <a:off x="2827666" y="4114940"/>
            <a:ext cx="3147948" cy="204775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7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Acquisition</a:t>
            </a:r>
          </a:p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Financement de bâtiments labellisés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</a:t>
            </a:r>
            <a:endParaRPr kumimoji="0" lang="fr-FR" sz="1295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927D93-A365-4BEA-979A-AE527BDF1E7F}"/>
              </a:ext>
            </a:extLst>
          </p:cNvPr>
          <p:cNvSpPr/>
          <p:nvPr/>
        </p:nvSpPr>
        <p:spPr>
          <a:xfrm>
            <a:off x="6159366" y="4125294"/>
            <a:ext cx="3147948" cy="204775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Rénovation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</a:t>
            </a:r>
            <a:endParaRPr kumimoji="0" lang="fr-FR" sz="1295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C778D2-2795-488D-8525-16B52FD86E7C}"/>
              </a:ext>
            </a:extLst>
          </p:cNvPr>
          <p:cNvSpPr/>
          <p:nvPr/>
        </p:nvSpPr>
        <p:spPr>
          <a:xfrm>
            <a:off x="2955954" y="5628315"/>
            <a:ext cx="2891369" cy="286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Bâtiment à énergie positive (BEPOS)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92E82B8-757A-4092-A6F2-0D9A3439FA6C}"/>
              </a:ext>
            </a:extLst>
          </p:cNvPr>
          <p:cNvSpPr/>
          <p:nvPr/>
        </p:nvSpPr>
        <p:spPr>
          <a:xfrm>
            <a:off x="2955954" y="5168796"/>
            <a:ext cx="2891369" cy="286875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Haute qualité environnementale (HQE)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F9FA994-BE7C-4CA9-B8B0-21F2071F466A}"/>
              </a:ext>
            </a:extLst>
          </p:cNvPr>
          <p:cNvSpPr/>
          <p:nvPr/>
        </p:nvSpPr>
        <p:spPr>
          <a:xfrm>
            <a:off x="2955954" y="4709276"/>
            <a:ext cx="2891369" cy="286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Bâtiment basse consommation (BBC)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632053-D0F8-453E-B91E-7E0F84238E80}"/>
              </a:ext>
            </a:extLst>
          </p:cNvPr>
          <p:cNvSpPr/>
          <p:nvPr/>
        </p:nvSpPr>
        <p:spPr>
          <a:xfrm>
            <a:off x="6321379" y="4458769"/>
            <a:ext cx="2891369" cy="669247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Financement de travaux d’amélioration énergétique (LED, chaudière, isolation…) 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DE62E7-A073-46DD-96EE-0944328FC3D5}"/>
              </a:ext>
            </a:extLst>
          </p:cNvPr>
          <p:cNvSpPr/>
          <p:nvPr/>
        </p:nvSpPr>
        <p:spPr>
          <a:xfrm>
            <a:off x="6321379" y="5305633"/>
            <a:ext cx="2891369" cy="6692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Installation de sources d’énergie alternatives (panneaux solaires, biomasse…)</a:t>
            </a:r>
            <a:endParaRPr kumimoji="0" lang="fr-FR" sz="13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907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1F9E9A5-375B-453C-8062-191CC55C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ED50ED-58F2-44DE-A6C6-8DB831FB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15F355-9CCF-46CC-A4BF-DA40394D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190230E-6487-45A3-8B7D-29731CEF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2925"/>
            <a:r>
              <a:rPr lang="fr-FR" dirty="0">
                <a:solidFill>
                  <a:schemeClr val="accent1"/>
                </a:solidFill>
              </a:rPr>
              <a:t>Production d’énergie verte</a:t>
            </a:r>
            <a:br>
              <a:rPr lang="fr-FR" dirty="0">
                <a:solidFill>
                  <a:schemeClr val="accent1"/>
                </a:solidFill>
              </a:rPr>
            </a:b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20584-16B7-45F8-BD74-8DD57FDCA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337" t="6043" r="5159" b="6694"/>
          <a:stretch/>
        </p:blipFill>
        <p:spPr>
          <a:xfrm>
            <a:off x="134309" y="73329"/>
            <a:ext cx="816909" cy="84286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18592C-883C-40BE-84D1-EA9A29F53D48}"/>
              </a:ext>
            </a:extLst>
          </p:cNvPr>
          <p:cNvSpPr/>
          <p:nvPr/>
        </p:nvSpPr>
        <p:spPr>
          <a:xfrm>
            <a:off x="1055963" y="1272930"/>
            <a:ext cx="5085457" cy="117724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Accompagner nos clients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dans leur transition verte en leur permettant de produire eux-mêmes l’énergie nécessaire à leur activité ou de générer des revenus additionnels permis par la revente d’énergie</a:t>
            </a:r>
            <a:endParaRPr kumimoji="0" lang="fr-FR" sz="1395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SemiBold" pitchFamily="2" charset="77"/>
              <a:ea typeface="+mn-ea"/>
              <a:cs typeface="Arial"/>
            </a:endParaRPr>
          </a:p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95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 pitchFamily="2" charset="77"/>
              <a:ea typeface="+mn-ea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9BB13-FD82-4F0B-8D70-8712603497DD}"/>
              </a:ext>
            </a:extLst>
          </p:cNvPr>
          <p:cNvSpPr/>
          <p:nvPr/>
        </p:nvSpPr>
        <p:spPr>
          <a:xfrm>
            <a:off x="7386590" y="2099207"/>
            <a:ext cx="3361500" cy="400008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schemeClr val="accent1">
                <a:alpha val="59000"/>
              </a:scheme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66"/>
              </a:spcAft>
              <a:buClrTx/>
              <a:buSzTx/>
              <a:buFontTx/>
              <a:buNone/>
              <a:tabLst/>
              <a:defRPr/>
            </a:pPr>
            <a:endParaRPr kumimoji="0" lang="fr-FR" sz="1063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ontserrat" pitchFamily="2" charset="77"/>
              <a:ea typeface="+mn-ea"/>
              <a:cs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53C99CB-0946-4131-8440-1F5948C85286}"/>
              </a:ext>
            </a:extLst>
          </p:cNvPr>
          <p:cNvSpPr/>
          <p:nvPr/>
        </p:nvSpPr>
        <p:spPr>
          <a:xfrm>
            <a:off x="7568770" y="3873060"/>
            <a:ext cx="452928" cy="43706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2" name="Flèche : chevron 11">
            <a:extLst>
              <a:ext uri="{FF2B5EF4-FFF2-40B4-BE49-F238E27FC236}">
                <a16:creationId xmlns:a16="http://schemas.microsoft.com/office/drawing/2014/main" id="{63AD24CE-3D3C-46BE-8988-6F89CC51D772}"/>
              </a:ext>
            </a:extLst>
          </p:cNvPr>
          <p:cNvSpPr/>
          <p:nvPr/>
        </p:nvSpPr>
        <p:spPr>
          <a:xfrm>
            <a:off x="1206395" y="3090101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Flèche : chevron 12">
            <a:extLst>
              <a:ext uri="{FF2B5EF4-FFF2-40B4-BE49-F238E27FC236}">
                <a16:creationId xmlns:a16="http://schemas.microsoft.com/office/drawing/2014/main" id="{3752E393-2B50-481C-90C5-CC269CA54638}"/>
              </a:ext>
            </a:extLst>
          </p:cNvPr>
          <p:cNvSpPr/>
          <p:nvPr/>
        </p:nvSpPr>
        <p:spPr>
          <a:xfrm rot="10800000">
            <a:off x="5742165" y="3061920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DE56C8-A8A5-49B5-ABB1-893CA325E8DB}"/>
              </a:ext>
            </a:extLst>
          </p:cNvPr>
          <p:cNvSpPr/>
          <p:nvPr/>
        </p:nvSpPr>
        <p:spPr>
          <a:xfrm>
            <a:off x="1772616" y="2847875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de financement adaptée,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quel que soit le modèle choisi par le client 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(autoconsommation ou cogénération)</a:t>
            </a:r>
          </a:p>
        </p:txBody>
      </p:sp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BFA4E5AF-9109-4305-9A79-0E8B933BF66F}"/>
              </a:ext>
            </a:extLst>
          </p:cNvPr>
          <p:cNvSpPr/>
          <p:nvPr/>
        </p:nvSpPr>
        <p:spPr>
          <a:xfrm>
            <a:off x="1191030" y="4127433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E54825C9-8B10-4E20-BD4B-36EAEEE9A133}"/>
              </a:ext>
            </a:extLst>
          </p:cNvPr>
          <p:cNvSpPr/>
          <p:nvPr/>
        </p:nvSpPr>
        <p:spPr>
          <a:xfrm rot="10800000">
            <a:off x="5726799" y="4099252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822C54-C70E-461C-A26F-8E747C19BBAF}"/>
              </a:ext>
            </a:extLst>
          </p:cNvPr>
          <p:cNvSpPr/>
          <p:nvPr/>
        </p:nvSpPr>
        <p:spPr>
          <a:xfrm>
            <a:off x="1757249" y="3885207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395" dirty="0"/>
              <a:t>L’apport de conseils </a:t>
            </a:r>
            <a:r>
              <a:rPr lang="fr-FR" sz="1395" b="1" dirty="0"/>
              <a:t>techniques</a:t>
            </a:r>
            <a:r>
              <a:rPr lang="fr-FR" sz="1395" dirty="0"/>
              <a:t> (qualité du site et du matériel, validation des intervenants), </a:t>
            </a:r>
            <a:r>
              <a:rPr lang="fr-FR" sz="1395" b="1" dirty="0"/>
              <a:t>financiers</a:t>
            </a:r>
            <a:r>
              <a:rPr lang="fr-FR" sz="1395" dirty="0"/>
              <a:t> (analyse de la rentabilité du projet) et </a:t>
            </a:r>
            <a:r>
              <a:rPr lang="fr-FR" sz="1395" b="1" dirty="0"/>
              <a:t>juridiques</a:t>
            </a:r>
            <a:r>
              <a:rPr lang="fr-FR" sz="1395" dirty="0"/>
              <a:t> (respect de la règlementation, analyse des contrats)</a:t>
            </a:r>
          </a:p>
        </p:txBody>
      </p:sp>
      <p:sp>
        <p:nvSpPr>
          <p:cNvPr id="18" name="Flèche : chevron 17">
            <a:extLst>
              <a:ext uri="{FF2B5EF4-FFF2-40B4-BE49-F238E27FC236}">
                <a16:creationId xmlns:a16="http://schemas.microsoft.com/office/drawing/2014/main" id="{14DDD6E2-3CAD-42C3-8F4A-07F8C8CE9577}"/>
              </a:ext>
            </a:extLst>
          </p:cNvPr>
          <p:cNvSpPr/>
          <p:nvPr/>
        </p:nvSpPr>
        <p:spPr>
          <a:xfrm>
            <a:off x="1201214" y="5341871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Flèche : chevron 18">
            <a:extLst>
              <a:ext uri="{FF2B5EF4-FFF2-40B4-BE49-F238E27FC236}">
                <a16:creationId xmlns:a16="http://schemas.microsoft.com/office/drawing/2014/main" id="{98F8D9C8-2989-4CA0-9E6E-F11D07D6E432}"/>
              </a:ext>
            </a:extLst>
          </p:cNvPr>
          <p:cNvSpPr/>
          <p:nvPr/>
        </p:nvSpPr>
        <p:spPr>
          <a:xfrm rot="10800000">
            <a:off x="5736985" y="5313689"/>
            <a:ext cx="251016" cy="482739"/>
          </a:xfrm>
          <a:prstGeom prst="chevr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90" b="0" i="0" u="none" strike="noStrike" kern="1200" cap="none" spc="0" normalizeH="0" baseline="0" noProof="0">
              <a:ln>
                <a:noFill/>
              </a:ln>
              <a:solidFill>
                <a:srgbClr val="192A6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C4B7FE-86CD-4CED-BC37-93CFFC57EF0F}"/>
              </a:ext>
            </a:extLst>
          </p:cNvPr>
          <p:cNvSpPr/>
          <p:nvPr/>
        </p:nvSpPr>
        <p:spPr>
          <a:xfrm>
            <a:off x="1767434" y="5099645"/>
            <a:ext cx="3662517" cy="91082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r-FR" sz="1395" b="1" dirty="0"/>
              <a:t>Des experts des actifs mobiliers </a:t>
            </a:r>
            <a:r>
              <a:rPr lang="fr-FR" sz="1395" dirty="0"/>
              <a:t>à vos côtés, grâce à notre réseau de délégués CBM répartis sur toute la France et à nos experts Métiers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1FA607-E44D-4291-B84D-5DA56E373283}"/>
              </a:ext>
            </a:extLst>
          </p:cNvPr>
          <p:cNvGrpSpPr/>
          <p:nvPr/>
        </p:nvGrpSpPr>
        <p:grpSpPr>
          <a:xfrm>
            <a:off x="7401957" y="2608595"/>
            <a:ext cx="666181" cy="613905"/>
            <a:chOff x="7138507" y="1900415"/>
            <a:chExt cx="668794" cy="616312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15EDE64D-B228-435F-AB51-79C024827F47}"/>
                </a:ext>
              </a:extLst>
            </p:cNvPr>
            <p:cNvSpPr/>
            <p:nvPr/>
          </p:nvSpPr>
          <p:spPr>
            <a:xfrm>
              <a:off x="7352597" y="1926754"/>
              <a:ext cx="454704" cy="43878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43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E39CDAE-6B2B-43B7-90BD-71DEF4E9D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31111" y1="27111" x2="34222" y2="23556"/>
                          <a14:foregroundMark x1="50667" y1="16000" x2="64889" y2="17778"/>
                          <a14:foregroundMark x1="64889" y1="17778" x2="69333" y2="20444"/>
                          <a14:foregroundMark x1="72444" y1="28889" x2="82222" y2="26667"/>
                          <a14:foregroundMark x1="83111" y1="38667" x2="88444" y2="50667"/>
                          <a14:foregroundMark x1="88444" y1="50667" x2="85778" y2="52444"/>
                          <a14:foregroundMark x1="80444" y1="66222" x2="84000" y2="73778"/>
                          <a14:foregroundMark x1="70222" y1="80000" x2="69778" y2="83111"/>
                          <a14:foregroundMark x1="18222" y1="55556" x2="20000" y2="69333"/>
                          <a14:foregroundMark x1="20000" y1="69333" x2="19111" y2="74222"/>
                          <a14:foregroundMark x1="28000" y1="68889" x2="13333" y2="65333"/>
                          <a14:foregroundMark x1="13333" y1="65333" x2="14222" y2="66667"/>
                          <a14:foregroundMark x1="19556" y1="33333" x2="16889" y2="45333"/>
                          <a14:foregroundMark x1="23111" y1="16889" x2="28000" y2="21778"/>
                          <a14:foregroundMark x1="30667" y1="13333" x2="32000" y2="22222"/>
                          <a14:foregroundMark x1="39111" y1="15556" x2="34667" y2="22222"/>
                          <a14:foregroundMark x1="44444" y1="21778" x2="36889" y2="24000"/>
                          <a14:foregroundMark x1="41778" y1="32000" x2="36889" y2="27556"/>
                          <a14:foregroundMark x1="34222" y1="35556" x2="32444" y2="29333"/>
                          <a14:foregroundMark x1="26222" y1="34667" x2="28889" y2="31111"/>
                          <a14:foregroundMark x1="20889" y1="26667" x2="28000" y2="26222"/>
                          <a14:foregroundMark x1="49333" y1="53778" x2="56000" y2="57333"/>
                        </a14:backgroundRemoval>
                      </a14:imgEffect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38507" y="1900415"/>
              <a:ext cx="616312" cy="616312"/>
            </a:xfrm>
            <a:prstGeom prst="rect">
              <a:avLst/>
            </a:prstGeom>
          </p:spPr>
        </p:pic>
      </p:grpSp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39505EF0-DFEB-43D0-8F8D-966DBC2AD7B6}"/>
              </a:ext>
            </a:extLst>
          </p:cNvPr>
          <p:cNvSpPr/>
          <p:nvPr/>
        </p:nvSpPr>
        <p:spPr>
          <a:xfrm>
            <a:off x="7503210" y="5009227"/>
            <a:ext cx="2880767" cy="91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95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▶</a:t>
            </a:r>
            <a:r>
              <a:rPr lang="fr-FR" sz="1195" i="1" dirty="0">
                <a:solidFill>
                  <a:schemeClr val="accent1">
                    <a:lumMod val="75000"/>
                  </a:schemeClr>
                </a:solidFill>
              </a:rPr>
              <a:t> Accès direct à chaque offre en cliquant sur le titre</a:t>
            </a:r>
          </a:p>
        </p:txBody>
      </p:sp>
      <p:sp>
        <p:nvSpPr>
          <p:cNvPr id="25" name="Rectangle 24">
            <a:hlinkClick r:id="rId5" action="ppaction://hlinksldjump"/>
            <a:extLst>
              <a:ext uri="{FF2B5EF4-FFF2-40B4-BE49-F238E27FC236}">
                <a16:creationId xmlns:a16="http://schemas.microsoft.com/office/drawing/2014/main" id="{A5193CD0-865B-4B1E-80A8-10D80288355E}"/>
              </a:ext>
            </a:extLst>
          </p:cNvPr>
          <p:cNvSpPr/>
          <p:nvPr/>
        </p:nvSpPr>
        <p:spPr>
          <a:xfrm>
            <a:off x="8203876" y="3810781"/>
            <a:ext cx="2410133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cs typeface="Arial Narrow" panose="020B0604020202020204" pitchFamily="34" charset="0"/>
                <a:sym typeface="Arial"/>
              </a:rPr>
              <a:t>Autres solutions réservées aux Large Pro et aux Entreprises </a:t>
            </a:r>
            <a:r>
              <a:rPr lang="fr-FR" sz="1125" b="1" kern="0" dirty="0">
                <a:solidFill>
                  <a:schemeClr val="accent1"/>
                </a:solidFill>
                <a:cs typeface="Arial Narrow" panose="020B0604020202020204" pitchFamily="34" charset="0"/>
                <a:sym typeface="Arial"/>
              </a:rPr>
              <a:t>– en CBM, CBI ou financement de projets sans recours</a:t>
            </a:r>
            <a:endParaRPr lang="fr-FR" sz="1125" kern="0" dirty="0">
              <a:solidFill>
                <a:schemeClr val="accent1"/>
              </a:solidFill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26" name="Rectangle 25">
            <a:hlinkClick r:id="rId6" action="ppaction://hlinksldjump"/>
            <a:extLst>
              <a:ext uri="{FF2B5EF4-FFF2-40B4-BE49-F238E27FC236}">
                <a16:creationId xmlns:a16="http://schemas.microsoft.com/office/drawing/2014/main" id="{A01BE120-4CDF-41BA-A135-0917F405DFA8}"/>
              </a:ext>
            </a:extLst>
          </p:cNvPr>
          <p:cNvSpPr/>
          <p:nvPr/>
        </p:nvSpPr>
        <p:spPr>
          <a:xfrm>
            <a:off x="8140711" y="2517814"/>
            <a:ext cx="2350125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4355">
              <a:spcAft>
                <a:spcPts val="797"/>
              </a:spcAft>
            </a:pPr>
            <a:r>
              <a:rPr lang="fr-FR" sz="1125" b="1" kern="0" dirty="0">
                <a:sym typeface="Arial"/>
              </a:rPr>
              <a:t>Dispositifs de production d’ENR destinés à l’autoconsommation </a:t>
            </a:r>
            <a:r>
              <a:rPr lang="fr-FR" sz="1125" kern="0" dirty="0">
                <a:sym typeface="Arial"/>
              </a:rPr>
              <a:t>(petit ou moyen éolien, unités de géothermie) </a:t>
            </a:r>
            <a:r>
              <a:rPr lang="fr-FR" sz="1125" b="1" kern="0" dirty="0">
                <a:solidFill>
                  <a:schemeClr val="accent1"/>
                </a:solidFill>
                <a:cs typeface="Arial Narrow" panose="020B0604020202020204" pitchFamily="34" charset="0"/>
                <a:sym typeface="Arial"/>
              </a:rPr>
              <a:t>– en CBM</a:t>
            </a:r>
            <a:endParaRPr lang="fr-FR" sz="1125" kern="0" dirty="0">
              <a:solidFill>
                <a:schemeClr val="accent1"/>
              </a:solidFill>
              <a:sym typeface="Arial"/>
            </a:endParaRPr>
          </a:p>
        </p:txBody>
      </p:sp>
      <p:pic>
        <p:nvPicPr>
          <p:cNvPr id="27" name="Picture 14" descr="Icône Solaire, panneau Gratuit de Selman Icons">
            <a:extLst>
              <a:ext uri="{FF2B5EF4-FFF2-40B4-BE49-F238E27FC236}">
                <a16:creationId xmlns:a16="http://schemas.microsoft.com/office/drawing/2014/main" id="{5E495E53-E36B-4A09-8426-026064640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10" y="3786103"/>
            <a:ext cx="520882" cy="52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379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1F9E9A5-375B-453C-8062-191CC55C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ED50ED-58F2-44DE-A6C6-8DB831FB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15F355-9CCF-46CC-A4BF-DA40394D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190230E-6487-45A3-8B7D-29731CEF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2925"/>
            <a:r>
              <a:rPr lang="fr-FR" dirty="0">
                <a:solidFill>
                  <a:schemeClr val="accent1"/>
                </a:solidFill>
              </a:rPr>
              <a:t>Production d’énergie verte </a:t>
            </a:r>
            <a:r>
              <a:rPr lang="fr-FR" dirty="0">
                <a:solidFill>
                  <a:schemeClr val="tx1"/>
                </a:solidFill>
              </a:rPr>
              <a:t>– crédit bail mobilier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20584-16B7-45F8-BD74-8DD57FDCA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337" t="6043" r="5159" b="6694"/>
          <a:stretch/>
        </p:blipFill>
        <p:spPr>
          <a:xfrm>
            <a:off x="134309" y="73329"/>
            <a:ext cx="816909" cy="84286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5EB59CA-4101-47A0-A74A-3404B9B262CD}"/>
              </a:ext>
            </a:extLst>
          </p:cNvPr>
          <p:cNvSpPr/>
          <p:nvPr/>
        </p:nvSpPr>
        <p:spPr>
          <a:xfrm>
            <a:off x="2007798" y="1247128"/>
            <a:ext cx="9508359" cy="1409725"/>
          </a:xfrm>
          <a:prstGeom prst="rect">
            <a:avLst/>
          </a:prstGeom>
          <a:solidFill>
            <a:schemeClr val="accent1">
              <a:alpha val="22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1719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Proposition</a:t>
            </a:r>
            <a:r>
              <a:rPr kumimoji="0" lang="fr-FR" sz="1594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Fournies par le vent, la chaleur de la terre, les marées ou la croissance des végétaux, les énergies renouvelables n’engendrent pas ou peu d’émissions polluantes. Elles participent à la lutte contre l’effet de serre,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facilitent la gestion raisonnée des ressources locales et génèrent des emplois</a:t>
            </a:r>
            <a:r>
              <a:rPr kumimoji="0" lang="fr-FR" sz="1395" b="1" i="0" u="non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(1)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De plus,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nombre d’entre elles peuvent être captées et transformées, pour chauffer les locaux des nos clients, venir compléter ou remplacer leur fournisseur habituel d’énergie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BPCE Lease  les </a:t>
            </a:r>
            <a:r>
              <a:rPr kumimoji="0" lang="fr-FR" sz="13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accompagne dans le financement de leurs projets de transition vers un modèle de production d’électricité à des fins d’autoconsommation ou de cogénération</a:t>
            </a:r>
            <a:r>
              <a:rPr kumimoji="0" lang="fr-FR" sz="13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B0D302-667C-4293-B4C1-E2F597C57AD3}"/>
              </a:ext>
            </a:extLst>
          </p:cNvPr>
          <p:cNvSpPr/>
          <p:nvPr/>
        </p:nvSpPr>
        <p:spPr>
          <a:xfrm>
            <a:off x="680636" y="2726991"/>
            <a:ext cx="3564000" cy="317991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77800" sx="103000" sy="103000" algn="ctr" rotWithShape="0">
              <a:schemeClr val="accent1">
                <a:lumMod val="40000"/>
                <a:lumOff val="60000"/>
                <a:alpha val="46000"/>
              </a:scheme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Géothermie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Conversion de l’énergie de la Terre en chaleur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Usage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: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chauffage et rafraichissement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de locaux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Technologies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: la plus répandue est la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pompe à chaleur géothermique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: elle prélève la chaleur présente dans un milieu naturel – air, eau, sol – pour le transférer dans un autre. D’autres solutions existent.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Rendement : </a:t>
            </a:r>
            <a:r>
              <a:rPr lang="fr-FR" sz="1295" b="1" dirty="0">
                <a:latin typeface="Arial Narrow" panose="020B0606020202030204" pitchFamily="34" charset="0"/>
                <a:sym typeface="Arial"/>
              </a:rPr>
              <a:t>p</a:t>
            </a:r>
            <a:r>
              <a:rPr kumimoji="0" lang="fr-FR" sz="12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roduit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en moyenne 4 fois plus de chaleur qu’il ne consomme d’électricité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(ADEME)  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Investissement : à partir de 15K€ </a:t>
            </a:r>
            <a:r>
              <a:rPr lang="fr-FR" sz="1295" dirty="0">
                <a:latin typeface="Arial Narrow" panose="020B0606020202030204" pitchFamily="34" charset="0"/>
                <a:sym typeface="Arial"/>
              </a:rPr>
              <a:t>(pour une puissance de 12kW) – </a:t>
            </a:r>
            <a:r>
              <a:rPr lang="fr-FR" sz="1181" dirty="0">
                <a:latin typeface="Arial Narrow" panose="020B0606020202030204" pitchFamily="34" charset="0"/>
                <a:sym typeface="Arial"/>
              </a:rPr>
              <a:t>source </a:t>
            </a:r>
            <a:r>
              <a:rPr lang="fr-FR" sz="1181" dirty="0">
                <a:latin typeface="Arial Narrow" panose="020B0606020202030204" pitchFamily="34" charset="0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AFPG </a:t>
            </a:r>
            <a:r>
              <a:rPr lang="fr-FR" sz="1181" dirty="0">
                <a:latin typeface="Arial Narrow" panose="020B0606020202030204" pitchFamily="34" charset="0"/>
                <a:sym typeface="Arial"/>
              </a:rPr>
              <a:t> 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Exemples par secteur d’activité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: 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a</a:t>
            </a:r>
            <a:r>
              <a:rPr kumimoji="0" lang="fr-FR" sz="12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griculture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et élevage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(pisciculture, chauffage de serre, séchage de produits agricoles)</a:t>
            </a:r>
          </a:p>
        </p:txBody>
      </p:sp>
      <p:sp>
        <p:nvSpPr>
          <p:cNvPr id="30" name="Shape 190">
            <a:extLst>
              <a:ext uri="{FF2B5EF4-FFF2-40B4-BE49-F238E27FC236}">
                <a16:creationId xmlns:a16="http://schemas.microsoft.com/office/drawing/2014/main" id="{D6B52811-0AB8-4C8C-A8C4-FB5B60459C9E}"/>
              </a:ext>
            </a:extLst>
          </p:cNvPr>
          <p:cNvSpPr txBox="1">
            <a:spLocks/>
          </p:cNvSpPr>
          <p:nvPr/>
        </p:nvSpPr>
        <p:spPr>
          <a:xfrm>
            <a:off x="313637" y="1913696"/>
            <a:ext cx="1673715" cy="57150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38" dirty="0">
                <a:sym typeface="Cabin"/>
              </a:rPr>
              <a:t>Tout secteur d’activité (et notamment agriculture et élevage)</a:t>
            </a:r>
            <a:endParaRPr lang="en" sz="1238" dirty="0">
              <a:sym typeface="Cabin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7972CA8-9F8F-4398-A22F-DC900D0C4C0E}"/>
              </a:ext>
            </a:extLst>
          </p:cNvPr>
          <p:cNvGrpSpPr/>
          <p:nvPr/>
        </p:nvGrpSpPr>
        <p:grpSpPr>
          <a:xfrm>
            <a:off x="976764" y="1320735"/>
            <a:ext cx="474930" cy="544382"/>
            <a:chOff x="1134142" y="1732181"/>
            <a:chExt cx="476792" cy="546517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CE1E54DA-2D85-487D-BB47-386AACEE2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073" y="1803802"/>
              <a:ext cx="158931" cy="78232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9123737A-79AD-4E1F-BA3C-A2D62DDAD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376" y="1732181"/>
              <a:ext cx="140354" cy="323944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3769A2E6-30BD-4B14-A4B6-CFFCAE938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58" y="1747607"/>
              <a:ext cx="136226" cy="308518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Line 8">
              <a:extLst>
                <a:ext uri="{FF2B5EF4-FFF2-40B4-BE49-F238E27FC236}">
                  <a16:creationId xmlns:a16="http://schemas.microsoft.com/office/drawing/2014/main" id="{8539CAAE-4DDE-459D-89F1-7F0D7E6FE0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2289" y="1910681"/>
              <a:ext cx="0" cy="19833"/>
            </a:xfrm>
            <a:prstGeom prst="line">
              <a:avLst/>
            </a:pr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Line 9">
              <a:extLst>
                <a:ext uri="{FF2B5EF4-FFF2-40B4-BE49-F238E27FC236}">
                  <a16:creationId xmlns:a16="http://schemas.microsoft.com/office/drawing/2014/main" id="{1E1C7C61-7471-4C1D-8906-F59E22378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5883" y="1908477"/>
              <a:ext cx="0" cy="22037"/>
            </a:xfrm>
            <a:prstGeom prst="line">
              <a:avLst/>
            </a:pr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9A4A6FB5-D49F-4748-B80A-5C1F5CD5B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54" y="1988912"/>
              <a:ext cx="35089" cy="11018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74A7EC5C-3EA0-4C73-9628-D9177066A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142" y="2056125"/>
              <a:ext cx="246652" cy="222573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1CDF622B-27F3-459F-A111-77FDECF7F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58" y="2056125"/>
              <a:ext cx="215691" cy="146546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FC25689C-43AF-42E3-970D-8D7102317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870" y="2252254"/>
              <a:ext cx="2064" cy="2644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9A669936-67C3-4770-A165-6BE15DF85BAB}"/>
              </a:ext>
            </a:extLst>
          </p:cNvPr>
          <p:cNvGrpSpPr/>
          <p:nvPr/>
        </p:nvGrpSpPr>
        <p:grpSpPr>
          <a:xfrm>
            <a:off x="812696" y="1327320"/>
            <a:ext cx="206624" cy="195363"/>
            <a:chOff x="969430" y="1738792"/>
            <a:chExt cx="207435" cy="196129"/>
          </a:xfrm>
        </p:grpSpPr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BCD53DE8-5EC5-4172-AFDD-D0C44AFCE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430" y="1743199"/>
              <a:ext cx="179571" cy="191722"/>
            </a:xfrm>
            <a:custGeom>
              <a:avLst/>
              <a:gdLst>
                <a:gd name="T0" fmla="*/ 86 w 86"/>
                <a:gd name="T1" fmla="*/ 34 h 86"/>
                <a:gd name="T2" fmla="*/ 86 w 86"/>
                <a:gd name="T3" fmla="*/ 75 h 86"/>
                <a:gd name="T4" fmla="*/ 75 w 86"/>
                <a:gd name="T5" fmla="*/ 86 h 86"/>
                <a:gd name="T6" fmla="*/ 11 w 86"/>
                <a:gd name="T7" fmla="*/ 86 h 86"/>
                <a:gd name="T8" fmla="*/ 0 w 86"/>
                <a:gd name="T9" fmla="*/ 75 h 86"/>
                <a:gd name="T10" fmla="*/ 0 w 86"/>
                <a:gd name="T11" fmla="*/ 11 h 86"/>
                <a:gd name="T12" fmla="*/ 11 w 86"/>
                <a:gd name="T13" fmla="*/ 0 h 86"/>
                <a:gd name="T14" fmla="*/ 75 w 86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6">
                  <a:moveTo>
                    <a:pt x="86" y="34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86" y="81"/>
                    <a:pt x="81" y="86"/>
                    <a:pt x="75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5" y="86"/>
                    <a:pt x="0" y="81"/>
                    <a:pt x="0" y="7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noFill/>
            <a:ln w="19050" cap="rnd">
              <a:solidFill>
                <a:srgbClr val="192A6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C8103FD8-864A-492D-8D00-DF350A0E3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391" y="1738792"/>
              <a:ext cx="176474" cy="130018"/>
            </a:xfrm>
            <a:custGeom>
              <a:avLst/>
              <a:gdLst>
                <a:gd name="T0" fmla="*/ 171 w 171"/>
                <a:gd name="T1" fmla="*/ 0 h 118"/>
                <a:gd name="T2" fmla="*/ 53 w 171"/>
                <a:gd name="T3" fmla="*/ 118 h 118"/>
                <a:gd name="T4" fmla="*/ 0 w 171"/>
                <a:gd name="T5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18">
                  <a:moveTo>
                    <a:pt x="171" y="0"/>
                  </a:moveTo>
                  <a:lnTo>
                    <a:pt x="53" y="118"/>
                  </a:lnTo>
                  <a:lnTo>
                    <a:pt x="0" y="67"/>
                  </a:lnTo>
                </a:path>
              </a:pathLst>
            </a:custGeom>
            <a:solidFill>
              <a:srgbClr val="FFFFFF"/>
            </a:solidFill>
            <a:ln w="19050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1C1D3F6F-4F50-4297-A8AC-82C0FC9DD6EF}"/>
              </a:ext>
            </a:extLst>
          </p:cNvPr>
          <p:cNvSpPr/>
          <p:nvPr/>
        </p:nvSpPr>
        <p:spPr>
          <a:xfrm>
            <a:off x="4310582" y="2726990"/>
            <a:ext cx="3564000" cy="317991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77800" sx="103000" sy="103000" algn="ctr" rotWithShape="0">
              <a:schemeClr val="accent1">
                <a:lumMod val="40000"/>
                <a:lumOff val="60000"/>
                <a:alpha val="46000"/>
              </a:scheme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Méthanisation / Biomasse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Transformation de déchets organiques en électricité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Usage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: 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production d’électricité, chauffage, …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Technologies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: l’unité de méthanisation est alimentée de déchets agroalimentaires / déjections animales. Sous l’action de la chaleur, la fermentation produit un biogaz utilisé pour chauffer l’unité de méthanisation et transformé en chaleur, en électricité ou en carburant  </a:t>
            </a:r>
          </a:p>
          <a:p>
            <a:pPr algn="just">
              <a:spcAft>
                <a:spcPts val="299"/>
              </a:spcAft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Investissement : à partir de 240K€ </a:t>
            </a:r>
            <a:r>
              <a:rPr lang="fr-FR" sz="1295" dirty="0">
                <a:latin typeface="Arial Narrow" panose="020B0606020202030204" pitchFamily="34" charset="0"/>
                <a:sym typeface="Arial"/>
              </a:rPr>
              <a:t>(pour une puissance de 30kW) – </a:t>
            </a:r>
            <a:r>
              <a:rPr lang="fr-FR" sz="1181" dirty="0">
                <a:latin typeface="Arial Narrow" panose="020B0606020202030204" pitchFamily="34" charset="0"/>
                <a:sym typeface="Arial"/>
              </a:rPr>
              <a:t>source </a:t>
            </a:r>
            <a:r>
              <a:rPr lang="fr-FR" sz="1181" dirty="0">
                <a:latin typeface="Arial Narrow" panose="020B0606020202030204" pitchFamily="34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biogaz-</a:t>
            </a:r>
            <a:r>
              <a:rPr lang="fr-FR" sz="1181" dirty="0" err="1">
                <a:latin typeface="Arial Narrow" panose="020B0606020202030204" pitchFamily="34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energie</a:t>
            </a:r>
            <a:r>
              <a:rPr lang="fr-FR" sz="1181" dirty="0">
                <a:latin typeface="Arial Narrow" panose="020B0606020202030204" pitchFamily="34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-renouvelable</a:t>
            </a:r>
            <a:endParaRPr kumimoji="0" lang="fr-FR" sz="1181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sym typeface="Arial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Exemples par secteur d’activité :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a</a:t>
            </a:r>
            <a:r>
              <a:rPr kumimoji="0" lang="fr-FR" sz="12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griculture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et élevage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(séchage du bois ou autre produit de la biomasse, chauffage de serres et de locaux divers)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0202B32-8272-47B3-9AA9-77287B18BDD9}"/>
              </a:ext>
            </a:extLst>
          </p:cNvPr>
          <p:cNvSpPr/>
          <p:nvPr/>
        </p:nvSpPr>
        <p:spPr>
          <a:xfrm>
            <a:off x="7940529" y="2726992"/>
            <a:ext cx="3564000" cy="365193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77800" sx="103000" sy="103000" algn="ctr" rotWithShape="0">
              <a:schemeClr val="accent1">
                <a:lumMod val="40000"/>
                <a:lumOff val="60000"/>
                <a:alpha val="46000"/>
              </a:scheme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94" b="1" i="0" u="sng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Petit ou moyen EOLIEN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597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Conversion de l’énergie cinétique du vent en électricité ou énergie mécanique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Technologies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: des éoliennes très compactes peuvent permettre d’optimiser le mix énergétique du client. (machines de puissance inférieure à 36 kW)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Rendement : 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(ADEME) selon la qualité du site et la technologie, un petit aérogénérateur peut produire entre 1 000 et 3 000 kWh par kW installé et par an. </a:t>
            </a:r>
          </a:p>
          <a:p>
            <a:pPr algn="just">
              <a:spcAft>
                <a:spcPts val="299"/>
              </a:spcAft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Investissement : à partir de 10K€ </a:t>
            </a:r>
            <a:r>
              <a:rPr lang="fr-FR" sz="1295" dirty="0">
                <a:latin typeface="Arial Narrow" panose="020B0606020202030204" pitchFamily="34" charset="0"/>
                <a:sym typeface="Arial"/>
              </a:rPr>
              <a:t>(pour une puissance de 2kW) – </a:t>
            </a:r>
            <a:r>
              <a:rPr lang="fr-FR" sz="1181" dirty="0">
                <a:latin typeface="Arial Narrow" panose="020B0606020202030204" pitchFamily="34" charset="0"/>
                <a:sym typeface="Arial"/>
              </a:rPr>
              <a:t>s</a:t>
            </a:r>
            <a:r>
              <a:rPr lang="fr-FR" sz="1181" dirty="0">
                <a:latin typeface="Arial Narrow" panose="020B0606020202030204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ource conseils-thermiques.org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sym typeface="Arial"/>
            </a:endParaRP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Exemples par secteur d’activité : 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a</a:t>
            </a:r>
            <a:r>
              <a:rPr kumimoji="0" lang="fr-FR" sz="1295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griculture</a:t>
            </a:r>
            <a:r>
              <a:rPr kumimoji="0" lang="fr-FR" sz="129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 et élevage </a:t>
            </a:r>
            <a:r>
              <a:rPr kumimoji="0" lang="fr-FR" sz="129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  <a:sym typeface="Arial"/>
              </a:rPr>
              <a:t>(éoliennes de pompage pour irriguer une exploitation ou abreuver le bétail)</a:t>
            </a:r>
          </a:p>
          <a:p>
            <a:pPr marL="0" marR="0" lvl="0" indent="0" algn="just" defTabSz="9120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99"/>
              </a:spcAft>
              <a:buClrTx/>
              <a:buSzTx/>
              <a:buFontTx/>
              <a:buNone/>
              <a:tabLst/>
              <a:defRPr/>
            </a:pPr>
            <a:r>
              <a:rPr lang="fr-FR" sz="1295" b="1" dirty="0">
                <a:latin typeface="Arial Narrow" panose="020B0606020202030204" pitchFamily="34" charset="0"/>
                <a:sym typeface="Arial"/>
              </a:rPr>
              <a:t>tourisme /</a:t>
            </a:r>
            <a:r>
              <a:rPr lang="fr-FR" sz="1295" dirty="0">
                <a:latin typeface="Arial Narrow" panose="020B0606020202030204" pitchFamily="34" charset="0"/>
                <a:sym typeface="Arial"/>
              </a:rPr>
              <a:t> </a:t>
            </a:r>
            <a:r>
              <a:rPr lang="fr-FR" sz="1295" b="1" dirty="0">
                <a:latin typeface="Arial Narrow" panose="020B0606020202030204" pitchFamily="34" charset="0"/>
                <a:sym typeface="Arial"/>
              </a:rPr>
              <a:t>autre secteur d’activité </a:t>
            </a:r>
            <a:r>
              <a:rPr lang="fr-FR" sz="1295" dirty="0">
                <a:latin typeface="Arial Narrow" panose="020B0606020202030204" pitchFamily="34" charset="0"/>
                <a:sym typeface="Arial"/>
              </a:rPr>
              <a:t>avec implantation en site isolé </a:t>
            </a:r>
            <a:r>
              <a:rPr lang="fr-FR" sz="1238" dirty="0">
                <a:latin typeface="Arial Narrow" panose="020B0606020202030204" pitchFamily="34" charset="0"/>
                <a:sym typeface="Arial"/>
              </a:rPr>
              <a:t>(</a:t>
            </a:r>
            <a:r>
              <a:rPr lang="fr-FR" sz="1350" dirty="0">
                <a:latin typeface="Arial Narrow" panose="020B0606020202030204" pitchFamily="34" charset="0"/>
                <a:sym typeface="Arial"/>
              </a:rPr>
              <a:t>éviter le coût du raccordement réseau)</a:t>
            </a:r>
            <a:endParaRPr kumimoji="0" lang="fr-FR" sz="129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sym typeface="Arial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88412A5-9B08-471A-82E4-0835C1A55905}"/>
              </a:ext>
            </a:extLst>
          </p:cNvPr>
          <p:cNvSpPr/>
          <p:nvPr/>
        </p:nvSpPr>
        <p:spPr>
          <a:xfrm>
            <a:off x="680637" y="5945870"/>
            <a:ext cx="7193946" cy="43305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77800" sx="103000" sy="103000" algn="ctr" rotWithShape="0">
              <a:schemeClr val="accent1">
                <a:lumMod val="40000"/>
                <a:lumOff val="60000"/>
                <a:alpha val="46000"/>
              </a:schemeClr>
            </a:outerShdw>
          </a:effectLst>
        </p:spPr>
        <p:txBody>
          <a:bodyPr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latin typeface="Arial Narrow" panose="020B0606020202030204" pitchFamily="34" charset="0"/>
              </a:rPr>
              <a:t>+ SOLAIRE </a:t>
            </a:r>
            <a:r>
              <a:rPr lang="fr-FR" sz="1238" cap="all" dirty="0">
                <a:latin typeface="Arial Narrow" panose="020B0606020202030204" pitchFamily="34" charset="0"/>
              </a:rPr>
              <a:t>(</a:t>
            </a:r>
            <a:r>
              <a:rPr lang="fr-FR" sz="1295" dirty="0">
                <a:latin typeface="Arial Narrow" panose="020B0606020202030204" pitchFamily="34" charset="0"/>
              </a:rPr>
              <a:t>uniquement pour les Pro dont le CA &gt; 1,5M€) – cf slide suivant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89ADCF9-B58C-44D2-A05F-7A6BE4AEEC15}"/>
              </a:ext>
            </a:extLst>
          </p:cNvPr>
          <p:cNvSpPr txBox="1"/>
          <p:nvPr/>
        </p:nvSpPr>
        <p:spPr>
          <a:xfrm>
            <a:off x="10096733" y="2414923"/>
            <a:ext cx="140779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25" baseline="30000" dirty="0"/>
              <a:t>(1)</a:t>
            </a:r>
            <a:r>
              <a:rPr lang="fr-FR" sz="1125" dirty="0"/>
              <a:t>Source : </a:t>
            </a:r>
            <a:r>
              <a:rPr lang="fr-FR" sz="1125" dirty="0">
                <a:hlinkClick r:id="rId6"/>
              </a:rPr>
              <a:t>ADEME</a:t>
            </a:r>
            <a:endParaRPr lang="fr-FR" sz="1125" dirty="0"/>
          </a:p>
        </p:txBody>
      </p:sp>
    </p:spTree>
    <p:extLst>
      <p:ext uri="{BB962C8B-B14F-4D97-AF65-F5344CB8AC3E}">
        <p14:creationId xmlns:p14="http://schemas.microsoft.com/office/powerpoint/2010/main" val="752468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1F9E9A5-375B-453C-8062-191CC55C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ED50ED-58F2-44DE-A6C6-8DB831FB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Green BOOK PRO – BPCE LEASE – Document à usage interne et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15F355-9CCF-46CC-A4BF-DA40394D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190230E-6487-45A3-8B7D-29731CEF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2925"/>
            <a:r>
              <a:rPr lang="fr-FR" dirty="0">
                <a:solidFill>
                  <a:schemeClr val="accent1"/>
                </a:solidFill>
              </a:rPr>
              <a:t>Autres dispositifs de production d’énergie (éligibles aux Large Pro &amp; Entreprises)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20584-16B7-45F8-BD74-8DD57FDCA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337" t="6043" r="5159" b="6694"/>
          <a:stretch/>
        </p:blipFill>
        <p:spPr>
          <a:xfrm>
            <a:off x="134309" y="73329"/>
            <a:ext cx="816909" cy="842868"/>
          </a:xfrm>
          <a:prstGeom prst="rect">
            <a:avLst/>
          </a:prstGeom>
        </p:spPr>
      </p:pic>
      <p:sp>
        <p:nvSpPr>
          <p:cNvPr id="9" name="Shape 190">
            <a:extLst>
              <a:ext uri="{FF2B5EF4-FFF2-40B4-BE49-F238E27FC236}">
                <a16:creationId xmlns:a16="http://schemas.microsoft.com/office/drawing/2014/main" id="{0A45C348-E0DF-4A69-A2EB-F27E5441A279}"/>
              </a:ext>
            </a:extLst>
          </p:cNvPr>
          <p:cNvSpPr txBox="1">
            <a:spLocks/>
          </p:cNvSpPr>
          <p:nvPr/>
        </p:nvSpPr>
        <p:spPr>
          <a:xfrm>
            <a:off x="490961" y="1505943"/>
            <a:ext cx="2280968" cy="1374024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cap="none" dirty="0">
                <a:ea typeface="Cabin"/>
                <a:cs typeface="Cabin"/>
                <a:sym typeface="Cabin"/>
              </a:rPr>
              <a:t>Panneaux photovoltaïques</a:t>
            </a:r>
          </a:p>
          <a:p>
            <a:pPr algn="ctr">
              <a:lnSpc>
                <a:spcPts val="1295"/>
              </a:lnSpc>
            </a:pPr>
            <a:r>
              <a:rPr lang="fr-FR" sz="1238" b="1" cap="none" dirty="0">
                <a:ea typeface="Cabin"/>
                <a:cs typeface="Cabin"/>
                <a:sym typeface="Cabin"/>
              </a:rPr>
              <a:t>Ombrières</a:t>
            </a:r>
          </a:p>
          <a:p>
            <a:pPr algn="ctr">
              <a:lnSpc>
                <a:spcPts val="1295"/>
              </a:lnSpc>
            </a:pPr>
            <a:r>
              <a:rPr lang="fr-FR" sz="1238" b="1" cap="none" dirty="0">
                <a:ea typeface="Cabin"/>
                <a:cs typeface="Cabin"/>
                <a:sym typeface="Cabin"/>
              </a:rPr>
              <a:t>Panneaux au sol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FFA0BC-D1A7-41AE-B415-2E3AA42CE90A}"/>
              </a:ext>
            </a:extLst>
          </p:cNvPr>
          <p:cNvSpPr/>
          <p:nvPr/>
        </p:nvSpPr>
        <p:spPr>
          <a:xfrm>
            <a:off x="7328415" y="1374310"/>
            <a:ext cx="2791014" cy="49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9297" rtlCol="0" anchor="t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94" b="1" u="sng" cap="all" dirty="0">
                <a:solidFill>
                  <a:schemeClr val="tx1"/>
                </a:solidFill>
                <a:latin typeface="Arial Narrow" panose="020B0606020202030204" pitchFamily="34" charset="0"/>
              </a:rPr>
              <a:t>ELIGIBILITE :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505A5CD-AFD0-42AC-B3C0-61693289B867}"/>
              </a:ext>
            </a:extLst>
          </p:cNvPr>
          <p:cNvGrpSpPr/>
          <p:nvPr/>
        </p:nvGrpSpPr>
        <p:grpSpPr>
          <a:xfrm>
            <a:off x="7235514" y="2148317"/>
            <a:ext cx="2159000" cy="569412"/>
            <a:chOff x="969430" y="5272771"/>
            <a:chExt cx="2167466" cy="571646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A1F3BA3-1D81-44C4-A9E2-A222C2B0065C}"/>
                </a:ext>
              </a:extLst>
            </p:cNvPr>
            <p:cNvSpPr/>
            <p:nvPr/>
          </p:nvSpPr>
          <p:spPr>
            <a:xfrm>
              <a:off x="1438706" y="5693616"/>
              <a:ext cx="86143" cy="88806"/>
            </a:xfrm>
            <a:custGeom>
              <a:avLst/>
              <a:gdLst>
                <a:gd name="connsiteX0" fmla="*/ 82029 w 86143"/>
                <a:gd name="connsiteY0" fmla="*/ 524 h 88806"/>
                <a:gd name="connsiteX1" fmla="*/ 74768 w 86143"/>
                <a:gd name="connsiteY1" fmla="*/ 2012 h 88806"/>
                <a:gd name="connsiteX2" fmla="*/ 1951 w 86143"/>
                <a:gd name="connsiteY2" fmla="*/ 77080 h 88806"/>
                <a:gd name="connsiteX3" fmla="*/ 508 w 86143"/>
                <a:gd name="connsiteY3" fmla="*/ 84566 h 88806"/>
                <a:gd name="connsiteX4" fmla="*/ 6664 w 86143"/>
                <a:gd name="connsiteY4" fmla="*/ 88807 h 88806"/>
                <a:gd name="connsiteX5" fmla="*/ 79480 w 86143"/>
                <a:gd name="connsiteY5" fmla="*/ 88807 h 88806"/>
                <a:gd name="connsiteX6" fmla="*/ 86143 w 86143"/>
                <a:gd name="connsiteY6" fmla="*/ 81937 h 88806"/>
                <a:gd name="connsiteX7" fmla="*/ 86143 w 86143"/>
                <a:gd name="connsiteY7" fmla="*/ 6869 h 88806"/>
                <a:gd name="connsiteX8" fmla="*/ 82029 w 86143"/>
                <a:gd name="connsiteY8" fmla="*/ 524 h 88806"/>
                <a:gd name="connsiteX9" fmla="*/ 22748 w 86143"/>
                <a:gd name="connsiteY9" fmla="*/ 75069 h 88806"/>
                <a:gd name="connsiteX10" fmla="*/ 72815 w 86143"/>
                <a:gd name="connsiteY10" fmla="*/ 23453 h 88806"/>
                <a:gd name="connsiteX11" fmla="*/ 72815 w 86143"/>
                <a:gd name="connsiteY11" fmla="*/ 75069 h 88806"/>
                <a:gd name="connsiteX12" fmla="*/ 22748 w 86143"/>
                <a:gd name="connsiteY12" fmla="*/ 75069 h 8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143" h="88806">
                  <a:moveTo>
                    <a:pt x="82029" y="524"/>
                  </a:moveTo>
                  <a:cubicBezTo>
                    <a:pt x="79540" y="-540"/>
                    <a:pt x="76674" y="47"/>
                    <a:pt x="74768" y="2012"/>
                  </a:cubicBezTo>
                  <a:lnTo>
                    <a:pt x="1951" y="77080"/>
                  </a:lnTo>
                  <a:cubicBezTo>
                    <a:pt x="46" y="79045"/>
                    <a:pt x="-524" y="82000"/>
                    <a:pt x="508" y="84566"/>
                  </a:cubicBezTo>
                  <a:cubicBezTo>
                    <a:pt x="1538" y="87134"/>
                    <a:pt x="3969" y="88807"/>
                    <a:pt x="6664" y="88807"/>
                  </a:cubicBezTo>
                  <a:lnTo>
                    <a:pt x="79480" y="88807"/>
                  </a:lnTo>
                  <a:cubicBezTo>
                    <a:pt x="83161" y="88807"/>
                    <a:pt x="86143" y="85732"/>
                    <a:pt x="86143" y="81937"/>
                  </a:cubicBezTo>
                  <a:lnTo>
                    <a:pt x="86143" y="6869"/>
                  </a:lnTo>
                  <a:cubicBezTo>
                    <a:pt x="86142" y="4091"/>
                    <a:pt x="84519" y="1587"/>
                    <a:pt x="82029" y="524"/>
                  </a:cubicBezTo>
                  <a:close/>
                  <a:moveTo>
                    <a:pt x="22748" y="75069"/>
                  </a:moveTo>
                  <a:lnTo>
                    <a:pt x="72815" y="23453"/>
                  </a:lnTo>
                  <a:lnTo>
                    <a:pt x="72815" y="75069"/>
                  </a:lnTo>
                  <a:lnTo>
                    <a:pt x="22748" y="75069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D3CF114-33E6-4207-A873-E35DA6BF8D0A}"/>
                </a:ext>
              </a:extLst>
            </p:cNvPr>
            <p:cNvSpPr/>
            <p:nvPr/>
          </p:nvSpPr>
          <p:spPr>
            <a:xfrm>
              <a:off x="1119057" y="5364618"/>
              <a:ext cx="453960" cy="466499"/>
            </a:xfrm>
            <a:custGeom>
              <a:avLst/>
              <a:gdLst>
                <a:gd name="connsiteX0" fmla="*/ 449847 w 453960"/>
                <a:gd name="connsiteY0" fmla="*/ 219418 h 466499"/>
                <a:gd name="connsiteX1" fmla="*/ 442585 w 453960"/>
                <a:gd name="connsiteY1" fmla="*/ 220906 h 466499"/>
                <a:gd name="connsiteX2" fmla="*/ 422630 w 453960"/>
                <a:gd name="connsiteY2" fmla="*/ 241479 h 466499"/>
                <a:gd name="connsiteX3" fmla="*/ 422630 w 453960"/>
                <a:gd name="connsiteY3" fmla="*/ 101599 h 466499"/>
                <a:gd name="connsiteX4" fmla="*/ 415967 w 453960"/>
                <a:gd name="connsiteY4" fmla="*/ 94730 h 466499"/>
                <a:gd name="connsiteX5" fmla="*/ 364771 w 453960"/>
                <a:gd name="connsiteY5" fmla="*/ 94730 h 466499"/>
                <a:gd name="connsiteX6" fmla="*/ 383355 w 453960"/>
                <a:gd name="connsiteY6" fmla="*/ 75571 h 466499"/>
                <a:gd name="connsiteX7" fmla="*/ 383363 w 453960"/>
                <a:gd name="connsiteY7" fmla="*/ 75562 h 466499"/>
                <a:gd name="connsiteX8" fmla="*/ 401270 w 453960"/>
                <a:gd name="connsiteY8" fmla="*/ 57101 h 466499"/>
                <a:gd name="connsiteX9" fmla="*/ 407219 w 453960"/>
                <a:gd name="connsiteY9" fmla="*/ 42291 h 466499"/>
                <a:gd name="connsiteX10" fmla="*/ 401270 w 453960"/>
                <a:gd name="connsiteY10" fmla="*/ 27480 h 466499"/>
                <a:gd name="connsiteX11" fmla="*/ 380563 w 453960"/>
                <a:gd name="connsiteY11" fmla="*/ 6133 h 466499"/>
                <a:gd name="connsiteX12" fmla="*/ 366197 w 453960"/>
                <a:gd name="connsiteY12" fmla="*/ 0 h 466499"/>
                <a:gd name="connsiteX13" fmla="*/ 351831 w 453960"/>
                <a:gd name="connsiteY13" fmla="*/ 6133 h 466499"/>
                <a:gd name="connsiteX14" fmla="*/ 333915 w 453960"/>
                <a:gd name="connsiteY14" fmla="*/ 24603 h 466499"/>
                <a:gd name="connsiteX15" fmla="*/ 312267 w 453960"/>
                <a:gd name="connsiteY15" fmla="*/ 46921 h 466499"/>
                <a:gd name="connsiteX16" fmla="*/ 265893 w 453960"/>
                <a:gd name="connsiteY16" fmla="*/ 94729 h 466499"/>
                <a:gd name="connsiteX17" fmla="*/ 59068 w 453960"/>
                <a:gd name="connsiteY17" fmla="*/ 94729 h 466499"/>
                <a:gd name="connsiteX18" fmla="*/ 59068 w 453960"/>
                <a:gd name="connsiteY18" fmla="*/ 26773 h 466499"/>
                <a:gd name="connsiteX19" fmla="*/ 52405 w 453960"/>
                <a:gd name="connsiteY19" fmla="*/ 19904 h 466499"/>
                <a:gd name="connsiteX20" fmla="*/ 0 w 453960"/>
                <a:gd name="connsiteY20" fmla="*/ 73931 h 466499"/>
                <a:gd name="connsiteX21" fmla="*/ 0 w 453960"/>
                <a:gd name="connsiteY21" fmla="*/ 365687 h 466499"/>
                <a:gd name="connsiteX22" fmla="*/ 158 w 453960"/>
                <a:gd name="connsiteY22" fmla="*/ 367163 h 466499"/>
                <a:gd name="connsiteX23" fmla="*/ 15248 w 453960"/>
                <a:gd name="connsiteY23" fmla="*/ 400465 h 466499"/>
                <a:gd name="connsiteX24" fmla="*/ 50474 w 453960"/>
                <a:gd name="connsiteY24" fmla="*/ 415240 h 466499"/>
                <a:gd name="connsiteX25" fmla="*/ 254080 w 453960"/>
                <a:gd name="connsiteY25" fmla="*/ 415240 h 466499"/>
                <a:gd name="connsiteX26" fmla="*/ 215734 w 453960"/>
                <a:gd name="connsiteY26" fmla="*/ 454773 h 466499"/>
                <a:gd name="connsiteX27" fmla="*/ 214290 w 453960"/>
                <a:gd name="connsiteY27" fmla="*/ 462259 h 466499"/>
                <a:gd name="connsiteX28" fmla="*/ 220445 w 453960"/>
                <a:gd name="connsiteY28" fmla="*/ 466499 h 466499"/>
                <a:gd name="connsiteX29" fmla="*/ 447297 w 453960"/>
                <a:gd name="connsiteY29" fmla="*/ 466499 h 466499"/>
                <a:gd name="connsiteX30" fmla="*/ 453960 w 453960"/>
                <a:gd name="connsiteY30" fmla="*/ 459630 h 466499"/>
                <a:gd name="connsiteX31" fmla="*/ 453960 w 453960"/>
                <a:gd name="connsiteY31" fmla="*/ 225764 h 466499"/>
                <a:gd name="connsiteX32" fmla="*/ 449847 w 453960"/>
                <a:gd name="connsiteY32" fmla="*/ 219418 h 466499"/>
                <a:gd name="connsiteX33" fmla="*/ 361256 w 453960"/>
                <a:gd name="connsiteY33" fmla="*/ 15849 h 466499"/>
                <a:gd name="connsiteX34" fmla="*/ 371141 w 453960"/>
                <a:gd name="connsiteY34" fmla="*/ 15849 h 466499"/>
                <a:gd name="connsiteX35" fmla="*/ 391848 w 453960"/>
                <a:gd name="connsiteY35" fmla="*/ 37197 h 466499"/>
                <a:gd name="connsiteX36" fmla="*/ 391848 w 453960"/>
                <a:gd name="connsiteY36" fmla="*/ 47389 h 466499"/>
                <a:gd name="connsiteX37" fmla="*/ 378645 w 453960"/>
                <a:gd name="connsiteY37" fmla="*/ 61001 h 466499"/>
                <a:gd name="connsiteX38" fmla="*/ 348051 w 453960"/>
                <a:gd name="connsiteY38" fmla="*/ 29461 h 466499"/>
                <a:gd name="connsiteX39" fmla="*/ 361256 w 453960"/>
                <a:gd name="connsiteY39" fmla="*/ 15849 h 466499"/>
                <a:gd name="connsiteX40" fmla="*/ 338628 w 453960"/>
                <a:gd name="connsiteY40" fmla="*/ 39176 h 466499"/>
                <a:gd name="connsiteX41" fmla="*/ 369221 w 453960"/>
                <a:gd name="connsiteY41" fmla="*/ 70715 h 466499"/>
                <a:gd name="connsiteX42" fmla="*/ 356995 w 453960"/>
                <a:gd name="connsiteY42" fmla="*/ 83319 h 466499"/>
                <a:gd name="connsiteX43" fmla="*/ 326403 w 453960"/>
                <a:gd name="connsiteY43" fmla="*/ 51780 h 466499"/>
                <a:gd name="connsiteX44" fmla="*/ 338628 w 453960"/>
                <a:gd name="connsiteY44" fmla="*/ 39176 h 466499"/>
                <a:gd name="connsiteX45" fmla="*/ 440636 w 453960"/>
                <a:gd name="connsiteY45" fmla="*/ 302950 h 466499"/>
                <a:gd name="connsiteX46" fmla="*/ 428342 w 453960"/>
                <a:gd name="connsiteY46" fmla="*/ 302950 h 466499"/>
                <a:gd name="connsiteX47" fmla="*/ 421679 w 453960"/>
                <a:gd name="connsiteY47" fmla="*/ 309819 h 466499"/>
                <a:gd name="connsiteX48" fmla="*/ 428342 w 453960"/>
                <a:gd name="connsiteY48" fmla="*/ 316688 h 466499"/>
                <a:gd name="connsiteX49" fmla="*/ 440636 w 453960"/>
                <a:gd name="connsiteY49" fmla="*/ 316688 h 466499"/>
                <a:gd name="connsiteX50" fmla="*/ 440636 w 453960"/>
                <a:gd name="connsiteY50" fmla="*/ 337388 h 466499"/>
                <a:gd name="connsiteX51" fmla="*/ 428342 w 453960"/>
                <a:gd name="connsiteY51" fmla="*/ 337388 h 466499"/>
                <a:gd name="connsiteX52" fmla="*/ 421679 w 453960"/>
                <a:gd name="connsiteY52" fmla="*/ 344257 h 466499"/>
                <a:gd name="connsiteX53" fmla="*/ 428342 w 453960"/>
                <a:gd name="connsiteY53" fmla="*/ 351126 h 466499"/>
                <a:gd name="connsiteX54" fmla="*/ 440636 w 453960"/>
                <a:gd name="connsiteY54" fmla="*/ 351126 h 466499"/>
                <a:gd name="connsiteX55" fmla="*/ 440636 w 453960"/>
                <a:gd name="connsiteY55" fmla="*/ 371825 h 466499"/>
                <a:gd name="connsiteX56" fmla="*/ 428342 w 453960"/>
                <a:gd name="connsiteY56" fmla="*/ 371825 h 466499"/>
                <a:gd name="connsiteX57" fmla="*/ 421679 w 453960"/>
                <a:gd name="connsiteY57" fmla="*/ 378694 h 466499"/>
                <a:gd name="connsiteX58" fmla="*/ 428342 w 453960"/>
                <a:gd name="connsiteY58" fmla="*/ 385563 h 466499"/>
                <a:gd name="connsiteX59" fmla="*/ 440636 w 453960"/>
                <a:gd name="connsiteY59" fmla="*/ 385563 h 466499"/>
                <a:gd name="connsiteX60" fmla="*/ 440636 w 453960"/>
                <a:gd name="connsiteY60" fmla="*/ 406263 h 466499"/>
                <a:gd name="connsiteX61" fmla="*/ 428342 w 453960"/>
                <a:gd name="connsiteY61" fmla="*/ 406263 h 466499"/>
                <a:gd name="connsiteX62" fmla="*/ 421679 w 453960"/>
                <a:gd name="connsiteY62" fmla="*/ 413133 h 466499"/>
                <a:gd name="connsiteX63" fmla="*/ 428342 w 453960"/>
                <a:gd name="connsiteY63" fmla="*/ 420002 h 466499"/>
                <a:gd name="connsiteX64" fmla="*/ 440636 w 453960"/>
                <a:gd name="connsiteY64" fmla="*/ 420002 h 466499"/>
                <a:gd name="connsiteX65" fmla="*/ 440636 w 453960"/>
                <a:gd name="connsiteY65" fmla="*/ 452764 h 466499"/>
                <a:gd name="connsiteX66" fmla="*/ 236531 w 453960"/>
                <a:gd name="connsiteY66" fmla="*/ 452764 h 466499"/>
                <a:gd name="connsiteX67" fmla="*/ 303834 w 453960"/>
                <a:gd name="connsiteY67" fmla="*/ 383380 h 466499"/>
                <a:gd name="connsiteX68" fmla="*/ 303834 w 453960"/>
                <a:gd name="connsiteY68" fmla="*/ 373665 h 466499"/>
                <a:gd name="connsiteX69" fmla="*/ 302878 w 453960"/>
                <a:gd name="connsiteY69" fmla="*/ 372852 h 466499"/>
                <a:gd name="connsiteX70" fmla="*/ 294410 w 453960"/>
                <a:gd name="connsiteY70" fmla="*/ 373665 h 466499"/>
                <a:gd name="connsiteX71" fmla="*/ 267406 w 453960"/>
                <a:gd name="connsiteY71" fmla="*/ 401504 h 466499"/>
                <a:gd name="connsiteX72" fmla="*/ 50475 w 453960"/>
                <a:gd name="connsiteY72" fmla="*/ 401504 h 466499"/>
                <a:gd name="connsiteX73" fmla="*/ 13358 w 453960"/>
                <a:gd name="connsiteY73" fmla="*/ 364443 h 466499"/>
                <a:gd name="connsiteX74" fmla="*/ 13652 w 453960"/>
                <a:gd name="connsiteY74" fmla="*/ 360564 h 466499"/>
                <a:gd name="connsiteX75" fmla="*/ 13655 w 453960"/>
                <a:gd name="connsiteY75" fmla="*/ 360542 h 466499"/>
                <a:gd name="connsiteX76" fmla="*/ 13921 w 453960"/>
                <a:gd name="connsiteY76" fmla="*/ 358727 h 466499"/>
                <a:gd name="connsiteX77" fmla="*/ 13957 w 453960"/>
                <a:gd name="connsiteY77" fmla="*/ 358522 h 466499"/>
                <a:gd name="connsiteX78" fmla="*/ 14269 w 453960"/>
                <a:gd name="connsiteY78" fmla="*/ 356919 h 466499"/>
                <a:gd name="connsiteX79" fmla="*/ 14368 w 453960"/>
                <a:gd name="connsiteY79" fmla="*/ 356476 h 466499"/>
                <a:gd name="connsiteX80" fmla="*/ 14695 w 453960"/>
                <a:gd name="connsiteY80" fmla="*/ 355134 h 466499"/>
                <a:gd name="connsiteX81" fmla="*/ 14894 w 453960"/>
                <a:gd name="connsiteY81" fmla="*/ 354414 h 466499"/>
                <a:gd name="connsiteX82" fmla="*/ 15200 w 453960"/>
                <a:gd name="connsiteY82" fmla="*/ 353372 h 466499"/>
                <a:gd name="connsiteX83" fmla="*/ 15537 w 453960"/>
                <a:gd name="connsiteY83" fmla="*/ 352346 h 466499"/>
                <a:gd name="connsiteX84" fmla="*/ 15785 w 453960"/>
                <a:gd name="connsiteY84" fmla="*/ 351632 h 466499"/>
                <a:gd name="connsiteX85" fmla="*/ 16296 w 453960"/>
                <a:gd name="connsiteY85" fmla="*/ 350295 h 466499"/>
                <a:gd name="connsiteX86" fmla="*/ 16449 w 453960"/>
                <a:gd name="connsiteY86" fmla="*/ 349912 h 466499"/>
                <a:gd name="connsiteX87" fmla="*/ 17164 w 453960"/>
                <a:gd name="connsiteY87" fmla="*/ 348286 h 466499"/>
                <a:gd name="connsiteX88" fmla="*/ 17195 w 453960"/>
                <a:gd name="connsiteY88" fmla="*/ 348218 h 466499"/>
                <a:gd name="connsiteX89" fmla="*/ 44459 w 453960"/>
                <a:gd name="connsiteY89" fmla="*/ 326237 h 466499"/>
                <a:gd name="connsiteX90" fmla="*/ 44560 w 453960"/>
                <a:gd name="connsiteY90" fmla="*/ 326214 h 466499"/>
                <a:gd name="connsiteX91" fmla="*/ 46229 w 453960"/>
                <a:gd name="connsiteY91" fmla="*/ 325906 h 466499"/>
                <a:gd name="connsiteX92" fmla="*/ 46510 w 453960"/>
                <a:gd name="connsiteY92" fmla="*/ 325857 h 466499"/>
                <a:gd name="connsiteX93" fmla="*/ 48039 w 453960"/>
                <a:gd name="connsiteY93" fmla="*/ 325656 h 466499"/>
                <a:gd name="connsiteX94" fmla="*/ 48470 w 453960"/>
                <a:gd name="connsiteY94" fmla="*/ 325602 h 466499"/>
                <a:gd name="connsiteX95" fmla="*/ 49960 w 453960"/>
                <a:gd name="connsiteY95" fmla="*/ 325485 h 466499"/>
                <a:gd name="connsiteX96" fmla="*/ 50434 w 453960"/>
                <a:gd name="connsiteY96" fmla="*/ 325449 h 466499"/>
                <a:gd name="connsiteX97" fmla="*/ 52405 w 453960"/>
                <a:gd name="connsiteY97" fmla="*/ 325398 h 466499"/>
                <a:gd name="connsiteX98" fmla="*/ 59068 w 453960"/>
                <a:gd name="connsiteY98" fmla="*/ 318529 h 466499"/>
                <a:gd name="connsiteX99" fmla="*/ 59068 w 453960"/>
                <a:gd name="connsiteY99" fmla="*/ 268723 h 466499"/>
                <a:gd name="connsiteX100" fmla="*/ 52405 w 453960"/>
                <a:gd name="connsiteY100" fmla="*/ 261853 h 466499"/>
                <a:gd name="connsiteX101" fmla="*/ 45742 w 453960"/>
                <a:gd name="connsiteY101" fmla="*/ 268723 h 466499"/>
                <a:gd name="connsiteX102" fmla="*/ 45742 w 453960"/>
                <a:gd name="connsiteY102" fmla="*/ 312092 h 466499"/>
                <a:gd name="connsiteX103" fmla="*/ 15811 w 453960"/>
                <a:gd name="connsiteY103" fmla="*/ 327023 h 466499"/>
                <a:gd name="connsiteX104" fmla="*/ 13324 w 453960"/>
                <a:gd name="connsiteY104" fmla="*/ 329723 h 466499"/>
                <a:gd name="connsiteX105" fmla="*/ 13324 w 453960"/>
                <a:gd name="connsiteY105" fmla="*/ 73931 h 466499"/>
                <a:gd name="connsiteX106" fmla="*/ 45741 w 453960"/>
                <a:gd name="connsiteY106" fmla="*/ 34228 h 466499"/>
                <a:gd name="connsiteX107" fmla="*/ 45741 w 453960"/>
                <a:gd name="connsiteY107" fmla="*/ 101599 h 466499"/>
                <a:gd name="connsiteX108" fmla="*/ 45741 w 453960"/>
                <a:gd name="connsiteY108" fmla="*/ 241247 h 466499"/>
                <a:gd name="connsiteX109" fmla="*/ 45741 w 453960"/>
                <a:gd name="connsiteY109" fmla="*/ 241248 h 466499"/>
                <a:gd name="connsiteX110" fmla="*/ 52404 w 453960"/>
                <a:gd name="connsiteY110" fmla="*/ 248117 h 466499"/>
                <a:gd name="connsiteX111" fmla="*/ 59067 w 453960"/>
                <a:gd name="connsiteY111" fmla="*/ 241248 h 466499"/>
                <a:gd name="connsiteX112" fmla="*/ 59067 w 453960"/>
                <a:gd name="connsiteY112" fmla="*/ 241247 h 466499"/>
                <a:gd name="connsiteX113" fmla="*/ 59067 w 453960"/>
                <a:gd name="connsiteY113" fmla="*/ 108468 h 466499"/>
                <a:gd name="connsiteX114" fmla="*/ 252568 w 453960"/>
                <a:gd name="connsiteY114" fmla="*/ 108468 h 466499"/>
                <a:gd name="connsiteX115" fmla="*/ 215733 w 453960"/>
                <a:gd name="connsiteY115" fmla="*/ 146442 h 466499"/>
                <a:gd name="connsiteX116" fmla="*/ 215733 w 453960"/>
                <a:gd name="connsiteY116" fmla="*/ 156157 h 466499"/>
                <a:gd name="connsiteX117" fmla="*/ 225155 w 453960"/>
                <a:gd name="connsiteY117" fmla="*/ 156157 h 466499"/>
                <a:gd name="connsiteX118" fmla="*/ 273365 w 453960"/>
                <a:gd name="connsiteY118" fmla="*/ 106456 h 466499"/>
                <a:gd name="connsiteX119" fmla="*/ 273369 w 453960"/>
                <a:gd name="connsiteY119" fmla="*/ 106452 h 466499"/>
                <a:gd name="connsiteX120" fmla="*/ 316978 w 453960"/>
                <a:gd name="connsiteY120" fmla="*/ 61494 h 466499"/>
                <a:gd name="connsiteX121" fmla="*/ 347570 w 453960"/>
                <a:gd name="connsiteY121" fmla="*/ 93033 h 466499"/>
                <a:gd name="connsiteX122" fmla="*/ 343981 w 453960"/>
                <a:gd name="connsiteY122" fmla="*/ 96733 h 466499"/>
                <a:gd name="connsiteX123" fmla="*/ 343972 w 453960"/>
                <a:gd name="connsiteY123" fmla="*/ 96742 h 466499"/>
                <a:gd name="connsiteX124" fmla="*/ 209621 w 453960"/>
                <a:gd name="connsiteY124" fmla="*/ 235250 h 466499"/>
                <a:gd name="connsiteX125" fmla="*/ 179029 w 453960"/>
                <a:gd name="connsiteY125" fmla="*/ 203711 h 466499"/>
                <a:gd name="connsiteX126" fmla="*/ 205511 w 453960"/>
                <a:gd name="connsiteY126" fmla="*/ 176410 h 466499"/>
                <a:gd name="connsiteX127" fmla="*/ 205511 w 453960"/>
                <a:gd name="connsiteY127" fmla="*/ 166695 h 466499"/>
                <a:gd name="connsiteX128" fmla="*/ 196089 w 453960"/>
                <a:gd name="connsiteY128" fmla="*/ 166695 h 466499"/>
                <a:gd name="connsiteX129" fmla="*/ 164894 w 453960"/>
                <a:gd name="connsiteY129" fmla="*/ 198853 h 466499"/>
                <a:gd name="connsiteX130" fmla="*/ 164425 w 453960"/>
                <a:gd name="connsiteY130" fmla="*/ 199394 h 466499"/>
                <a:gd name="connsiteX131" fmla="*/ 164287 w 453960"/>
                <a:gd name="connsiteY131" fmla="*/ 199587 h 466499"/>
                <a:gd name="connsiteX132" fmla="*/ 164014 w 453960"/>
                <a:gd name="connsiteY132" fmla="*/ 199981 h 466499"/>
                <a:gd name="connsiteX133" fmla="*/ 163875 w 453960"/>
                <a:gd name="connsiteY133" fmla="*/ 200222 h 466499"/>
                <a:gd name="connsiteX134" fmla="*/ 163666 w 453960"/>
                <a:gd name="connsiteY134" fmla="*/ 200612 h 466499"/>
                <a:gd name="connsiteX135" fmla="*/ 163546 w 453960"/>
                <a:gd name="connsiteY135" fmla="*/ 200874 h 466499"/>
                <a:gd name="connsiteX136" fmla="*/ 163381 w 453960"/>
                <a:gd name="connsiteY136" fmla="*/ 201283 h 466499"/>
                <a:gd name="connsiteX137" fmla="*/ 163324 w 453960"/>
                <a:gd name="connsiteY137" fmla="*/ 201426 h 466499"/>
                <a:gd name="connsiteX138" fmla="*/ 150342 w 453960"/>
                <a:gd name="connsiteY138" fmla="*/ 239336 h 466499"/>
                <a:gd name="connsiteX139" fmla="*/ 141492 w 453960"/>
                <a:gd name="connsiteY139" fmla="*/ 265185 h 466499"/>
                <a:gd name="connsiteX140" fmla="*/ 141228 w 453960"/>
                <a:gd name="connsiteY140" fmla="*/ 266230 h 466499"/>
                <a:gd name="connsiteX141" fmla="*/ 119069 w 453960"/>
                <a:gd name="connsiteY141" fmla="*/ 266230 h 466499"/>
                <a:gd name="connsiteX142" fmla="*/ 112406 w 453960"/>
                <a:gd name="connsiteY142" fmla="*/ 273099 h 466499"/>
                <a:gd name="connsiteX143" fmla="*/ 119069 w 453960"/>
                <a:gd name="connsiteY143" fmla="*/ 279968 h 466499"/>
                <a:gd name="connsiteX144" fmla="*/ 303591 w 453960"/>
                <a:gd name="connsiteY144" fmla="*/ 279968 h 466499"/>
                <a:gd name="connsiteX145" fmla="*/ 310254 w 453960"/>
                <a:gd name="connsiteY145" fmla="*/ 273099 h 466499"/>
                <a:gd name="connsiteX146" fmla="*/ 303591 w 453960"/>
                <a:gd name="connsiteY146" fmla="*/ 266230 h 466499"/>
                <a:gd name="connsiteX147" fmla="*/ 171204 w 453960"/>
                <a:gd name="connsiteY147" fmla="*/ 266230 h 466499"/>
                <a:gd name="connsiteX148" fmla="*/ 211839 w 453960"/>
                <a:gd name="connsiteY148" fmla="*/ 251442 h 466499"/>
                <a:gd name="connsiteX149" fmla="*/ 211938 w 453960"/>
                <a:gd name="connsiteY149" fmla="*/ 251399 h 466499"/>
                <a:gd name="connsiteX150" fmla="*/ 212405 w 453960"/>
                <a:gd name="connsiteY150" fmla="*/ 251199 h 466499"/>
                <a:gd name="connsiteX151" fmla="*/ 212586 w 453960"/>
                <a:gd name="connsiteY151" fmla="*/ 251112 h 466499"/>
                <a:gd name="connsiteX152" fmla="*/ 213057 w 453960"/>
                <a:gd name="connsiteY152" fmla="*/ 250843 h 466499"/>
                <a:gd name="connsiteX153" fmla="*/ 213207 w 453960"/>
                <a:gd name="connsiteY153" fmla="*/ 250751 h 466499"/>
                <a:gd name="connsiteX154" fmla="*/ 213677 w 453960"/>
                <a:gd name="connsiteY154" fmla="*/ 250407 h 466499"/>
                <a:gd name="connsiteX155" fmla="*/ 213792 w 453960"/>
                <a:gd name="connsiteY155" fmla="*/ 250319 h 466499"/>
                <a:gd name="connsiteX156" fmla="*/ 214331 w 453960"/>
                <a:gd name="connsiteY156" fmla="*/ 249822 h 466499"/>
                <a:gd name="connsiteX157" fmla="*/ 351445 w 453960"/>
                <a:gd name="connsiteY157" fmla="*/ 108469 h 466499"/>
                <a:gd name="connsiteX158" fmla="*/ 409303 w 453960"/>
                <a:gd name="connsiteY158" fmla="*/ 108469 h 466499"/>
                <a:gd name="connsiteX159" fmla="*/ 409303 w 453960"/>
                <a:gd name="connsiteY159" fmla="*/ 255218 h 466499"/>
                <a:gd name="connsiteX160" fmla="*/ 313992 w 453960"/>
                <a:gd name="connsiteY160" fmla="*/ 353477 h 466499"/>
                <a:gd name="connsiteX161" fmla="*/ 313992 w 453960"/>
                <a:gd name="connsiteY161" fmla="*/ 363192 h 466499"/>
                <a:gd name="connsiteX162" fmla="*/ 314499 w 453960"/>
                <a:gd name="connsiteY162" fmla="*/ 363663 h 466499"/>
                <a:gd name="connsiteX163" fmla="*/ 318704 w 453960"/>
                <a:gd name="connsiteY163" fmla="*/ 365204 h 466499"/>
                <a:gd name="connsiteX164" fmla="*/ 322909 w 453960"/>
                <a:gd name="connsiteY164" fmla="*/ 363663 h 466499"/>
                <a:gd name="connsiteX165" fmla="*/ 323415 w 453960"/>
                <a:gd name="connsiteY165" fmla="*/ 363192 h 466499"/>
                <a:gd name="connsiteX166" fmla="*/ 323418 w 453960"/>
                <a:gd name="connsiteY166" fmla="*/ 363189 h 466499"/>
                <a:gd name="connsiteX167" fmla="*/ 440636 w 453960"/>
                <a:gd name="connsiteY167" fmla="*/ 242345 h 466499"/>
                <a:gd name="connsiteX168" fmla="*/ 440636 w 453960"/>
                <a:gd name="connsiteY168" fmla="*/ 302950 h 466499"/>
                <a:gd name="connsiteX169" fmla="*/ 197434 w 453960"/>
                <a:gd name="connsiteY169" fmla="*/ 242113 h 466499"/>
                <a:gd name="connsiteX170" fmla="*/ 178349 w 453960"/>
                <a:gd name="connsiteY170" fmla="*/ 249059 h 466499"/>
                <a:gd name="connsiteX171" fmla="*/ 165632 w 453960"/>
                <a:gd name="connsiteY171" fmla="*/ 235950 h 466499"/>
                <a:gd name="connsiteX172" fmla="*/ 172370 w 453960"/>
                <a:gd name="connsiteY172" fmla="*/ 216274 h 466499"/>
                <a:gd name="connsiteX173" fmla="*/ 197434 w 453960"/>
                <a:gd name="connsiteY173" fmla="*/ 242113 h 46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453960" h="466499">
                  <a:moveTo>
                    <a:pt x="449847" y="219418"/>
                  </a:moveTo>
                  <a:cubicBezTo>
                    <a:pt x="447357" y="218354"/>
                    <a:pt x="444492" y="218942"/>
                    <a:pt x="442585" y="220906"/>
                  </a:cubicBezTo>
                  <a:lnTo>
                    <a:pt x="422630" y="241479"/>
                  </a:lnTo>
                  <a:lnTo>
                    <a:pt x="422630" y="101599"/>
                  </a:lnTo>
                  <a:cubicBezTo>
                    <a:pt x="422630" y="97805"/>
                    <a:pt x="419646" y="94730"/>
                    <a:pt x="415967" y="94730"/>
                  </a:cubicBezTo>
                  <a:lnTo>
                    <a:pt x="364771" y="94730"/>
                  </a:lnTo>
                  <a:lnTo>
                    <a:pt x="383355" y="75571"/>
                  </a:lnTo>
                  <a:cubicBezTo>
                    <a:pt x="383358" y="75568"/>
                    <a:pt x="383360" y="75565"/>
                    <a:pt x="383363" y="75562"/>
                  </a:cubicBezTo>
                  <a:lnTo>
                    <a:pt x="401270" y="57101"/>
                  </a:lnTo>
                  <a:cubicBezTo>
                    <a:pt x="405106" y="53146"/>
                    <a:pt x="407219" y="47885"/>
                    <a:pt x="407219" y="42291"/>
                  </a:cubicBezTo>
                  <a:cubicBezTo>
                    <a:pt x="407219" y="36697"/>
                    <a:pt x="405106" y="31437"/>
                    <a:pt x="401270" y="27480"/>
                  </a:cubicBezTo>
                  <a:lnTo>
                    <a:pt x="380563" y="6133"/>
                  </a:lnTo>
                  <a:cubicBezTo>
                    <a:pt x="376727" y="2178"/>
                    <a:pt x="371623" y="0"/>
                    <a:pt x="366197" y="0"/>
                  </a:cubicBezTo>
                  <a:cubicBezTo>
                    <a:pt x="360771" y="0"/>
                    <a:pt x="355668" y="2178"/>
                    <a:pt x="351831" y="6133"/>
                  </a:cubicBezTo>
                  <a:lnTo>
                    <a:pt x="333915" y="24603"/>
                  </a:lnTo>
                  <a:lnTo>
                    <a:pt x="312267" y="46921"/>
                  </a:lnTo>
                  <a:lnTo>
                    <a:pt x="265893" y="94729"/>
                  </a:lnTo>
                  <a:lnTo>
                    <a:pt x="59068" y="94729"/>
                  </a:lnTo>
                  <a:lnTo>
                    <a:pt x="59068" y="26773"/>
                  </a:lnTo>
                  <a:cubicBezTo>
                    <a:pt x="59068" y="22979"/>
                    <a:pt x="56084" y="19904"/>
                    <a:pt x="52405" y="19904"/>
                  </a:cubicBezTo>
                  <a:cubicBezTo>
                    <a:pt x="23509" y="19906"/>
                    <a:pt x="0" y="44140"/>
                    <a:pt x="0" y="73931"/>
                  </a:cubicBezTo>
                  <a:lnTo>
                    <a:pt x="0" y="365687"/>
                  </a:lnTo>
                  <a:cubicBezTo>
                    <a:pt x="0" y="366194"/>
                    <a:pt x="57" y="366688"/>
                    <a:pt x="158" y="367163"/>
                  </a:cubicBezTo>
                  <a:cubicBezTo>
                    <a:pt x="1078" y="379804"/>
                    <a:pt x="6383" y="391549"/>
                    <a:pt x="15248" y="400465"/>
                  </a:cubicBezTo>
                  <a:cubicBezTo>
                    <a:pt x="24725" y="409993"/>
                    <a:pt x="37234" y="415240"/>
                    <a:pt x="50474" y="415240"/>
                  </a:cubicBezTo>
                  <a:lnTo>
                    <a:pt x="254080" y="415240"/>
                  </a:lnTo>
                  <a:lnTo>
                    <a:pt x="215734" y="454773"/>
                  </a:lnTo>
                  <a:cubicBezTo>
                    <a:pt x="213828" y="456738"/>
                    <a:pt x="213258" y="459691"/>
                    <a:pt x="214290" y="462259"/>
                  </a:cubicBezTo>
                  <a:cubicBezTo>
                    <a:pt x="215321" y="464825"/>
                    <a:pt x="217751" y="466499"/>
                    <a:pt x="220445" y="466499"/>
                  </a:cubicBezTo>
                  <a:lnTo>
                    <a:pt x="447297" y="466499"/>
                  </a:lnTo>
                  <a:cubicBezTo>
                    <a:pt x="450976" y="466499"/>
                    <a:pt x="453960" y="463424"/>
                    <a:pt x="453960" y="459630"/>
                  </a:cubicBezTo>
                  <a:lnTo>
                    <a:pt x="453960" y="225764"/>
                  </a:lnTo>
                  <a:cubicBezTo>
                    <a:pt x="453960" y="222986"/>
                    <a:pt x="452336" y="220481"/>
                    <a:pt x="449847" y="219418"/>
                  </a:cubicBezTo>
                  <a:close/>
                  <a:moveTo>
                    <a:pt x="361256" y="15849"/>
                  </a:moveTo>
                  <a:cubicBezTo>
                    <a:pt x="363979" y="13039"/>
                    <a:pt x="368417" y="13039"/>
                    <a:pt x="371141" y="15849"/>
                  </a:cubicBezTo>
                  <a:lnTo>
                    <a:pt x="391848" y="37197"/>
                  </a:lnTo>
                  <a:cubicBezTo>
                    <a:pt x="394574" y="40006"/>
                    <a:pt x="394574" y="44579"/>
                    <a:pt x="391848" y="47389"/>
                  </a:cubicBezTo>
                  <a:lnTo>
                    <a:pt x="378645" y="61001"/>
                  </a:lnTo>
                  <a:lnTo>
                    <a:pt x="348051" y="29461"/>
                  </a:lnTo>
                  <a:lnTo>
                    <a:pt x="361256" y="15849"/>
                  </a:lnTo>
                  <a:close/>
                  <a:moveTo>
                    <a:pt x="338628" y="39176"/>
                  </a:moveTo>
                  <a:lnTo>
                    <a:pt x="369221" y="70715"/>
                  </a:lnTo>
                  <a:lnTo>
                    <a:pt x="356995" y="83319"/>
                  </a:lnTo>
                  <a:lnTo>
                    <a:pt x="326403" y="51780"/>
                  </a:lnTo>
                  <a:lnTo>
                    <a:pt x="338628" y="39176"/>
                  </a:lnTo>
                  <a:close/>
                  <a:moveTo>
                    <a:pt x="440636" y="302950"/>
                  </a:moveTo>
                  <a:lnTo>
                    <a:pt x="428342" y="302950"/>
                  </a:lnTo>
                  <a:cubicBezTo>
                    <a:pt x="424662" y="302950"/>
                    <a:pt x="421679" y="306024"/>
                    <a:pt x="421679" y="309819"/>
                  </a:cubicBezTo>
                  <a:cubicBezTo>
                    <a:pt x="421679" y="313613"/>
                    <a:pt x="424662" y="316688"/>
                    <a:pt x="428342" y="316688"/>
                  </a:cubicBezTo>
                  <a:lnTo>
                    <a:pt x="440636" y="316688"/>
                  </a:lnTo>
                  <a:lnTo>
                    <a:pt x="440636" y="337388"/>
                  </a:lnTo>
                  <a:lnTo>
                    <a:pt x="428342" y="337388"/>
                  </a:lnTo>
                  <a:cubicBezTo>
                    <a:pt x="424662" y="337388"/>
                    <a:pt x="421679" y="340463"/>
                    <a:pt x="421679" y="344257"/>
                  </a:cubicBezTo>
                  <a:cubicBezTo>
                    <a:pt x="421679" y="348051"/>
                    <a:pt x="424662" y="351126"/>
                    <a:pt x="428342" y="351126"/>
                  </a:cubicBezTo>
                  <a:lnTo>
                    <a:pt x="440636" y="351126"/>
                  </a:lnTo>
                  <a:lnTo>
                    <a:pt x="440636" y="371825"/>
                  </a:lnTo>
                  <a:lnTo>
                    <a:pt x="428342" y="371825"/>
                  </a:lnTo>
                  <a:cubicBezTo>
                    <a:pt x="424662" y="371825"/>
                    <a:pt x="421679" y="374900"/>
                    <a:pt x="421679" y="378694"/>
                  </a:cubicBezTo>
                  <a:cubicBezTo>
                    <a:pt x="421679" y="382489"/>
                    <a:pt x="424662" y="385563"/>
                    <a:pt x="428342" y="385563"/>
                  </a:cubicBezTo>
                  <a:lnTo>
                    <a:pt x="440636" y="385563"/>
                  </a:lnTo>
                  <a:lnTo>
                    <a:pt x="440636" y="406263"/>
                  </a:lnTo>
                  <a:lnTo>
                    <a:pt x="428342" y="406263"/>
                  </a:lnTo>
                  <a:cubicBezTo>
                    <a:pt x="424662" y="406263"/>
                    <a:pt x="421679" y="409339"/>
                    <a:pt x="421679" y="413133"/>
                  </a:cubicBezTo>
                  <a:cubicBezTo>
                    <a:pt x="421679" y="416927"/>
                    <a:pt x="424662" y="420002"/>
                    <a:pt x="428342" y="420002"/>
                  </a:cubicBezTo>
                  <a:lnTo>
                    <a:pt x="440636" y="420002"/>
                  </a:lnTo>
                  <a:lnTo>
                    <a:pt x="440636" y="452764"/>
                  </a:lnTo>
                  <a:lnTo>
                    <a:pt x="236531" y="452764"/>
                  </a:lnTo>
                  <a:lnTo>
                    <a:pt x="303834" y="383380"/>
                  </a:lnTo>
                  <a:cubicBezTo>
                    <a:pt x="306436" y="380696"/>
                    <a:pt x="306436" y="376348"/>
                    <a:pt x="303834" y="373665"/>
                  </a:cubicBezTo>
                  <a:cubicBezTo>
                    <a:pt x="303535" y="373357"/>
                    <a:pt x="303214" y="373090"/>
                    <a:pt x="302878" y="372852"/>
                  </a:cubicBezTo>
                  <a:cubicBezTo>
                    <a:pt x="300284" y="371021"/>
                    <a:pt x="296714" y="371290"/>
                    <a:pt x="294410" y="373665"/>
                  </a:cubicBezTo>
                  <a:lnTo>
                    <a:pt x="267406" y="401504"/>
                  </a:lnTo>
                  <a:lnTo>
                    <a:pt x="50475" y="401504"/>
                  </a:lnTo>
                  <a:cubicBezTo>
                    <a:pt x="30266" y="401504"/>
                    <a:pt x="13998" y="385239"/>
                    <a:pt x="13358" y="364443"/>
                  </a:cubicBezTo>
                  <a:cubicBezTo>
                    <a:pt x="13396" y="363138"/>
                    <a:pt x="13495" y="361844"/>
                    <a:pt x="13652" y="360564"/>
                  </a:cubicBezTo>
                  <a:cubicBezTo>
                    <a:pt x="13653" y="360557"/>
                    <a:pt x="13654" y="360549"/>
                    <a:pt x="13655" y="360542"/>
                  </a:cubicBezTo>
                  <a:cubicBezTo>
                    <a:pt x="13730" y="359934"/>
                    <a:pt x="13819" y="359329"/>
                    <a:pt x="13921" y="358727"/>
                  </a:cubicBezTo>
                  <a:cubicBezTo>
                    <a:pt x="13933" y="358659"/>
                    <a:pt x="13945" y="358590"/>
                    <a:pt x="13957" y="358522"/>
                  </a:cubicBezTo>
                  <a:cubicBezTo>
                    <a:pt x="14050" y="357985"/>
                    <a:pt x="14154" y="357451"/>
                    <a:pt x="14269" y="356919"/>
                  </a:cubicBezTo>
                  <a:cubicBezTo>
                    <a:pt x="14301" y="356771"/>
                    <a:pt x="14334" y="356623"/>
                    <a:pt x="14368" y="356476"/>
                  </a:cubicBezTo>
                  <a:cubicBezTo>
                    <a:pt x="14469" y="356026"/>
                    <a:pt x="14578" y="355579"/>
                    <a:pt x="14695" y="355134"/>
                  </a:cubicBezTo>
                  <a:cubicBezTo>
                    <a:pt x="14759" y="354893"/>
                    <a:pt x="14826" y="354654"/>
                    <a:pt x="14894" y="354414"/>
                  </a:cubicBezTo>
                  <a:cubicBezTo>
                    <a:pt x="14991" y="354065"/>
                    <a:pt x="15092" y="353717"/>
                    <a:pt x="15200" y="353372"/>
                  </a:cubicBezTo>
                  <a:cubicBezTo>
                    <a:pt x="15307" y="353027"/>
                    <a:pt x="15421" y="352686"/>
                    <a:pt x="15537" y="352346"/>
                  </a:cubicBezTo>
                  <a:cubicBezTo>
                    <a:pt x="15618" y="352107"/>
                    <a:pt x="15698" y="351868"/>
                    <a:pt x="15785" y="351632"/>
                  </a:cubicBezTo>
                  <a:cubicBezTo>
                    <a:pt x="15947" y="351182"/>
                    <a:pt x="16119" y="350737"/>
                    <a:pt x="16296" y="350295"/>
                  </a:cubicBezTo>
                  <a:cubicBezTo>
                    <a:pt x="16347" y="350168"/>
                    <a:pt x="16397" y="350039"/>
                    <a:pt x="16449" y="349912"/>
                  </a:cubicBezTo>
                  <a:cubicBezTo>
                    <a:pt x="16677" y="349364"/>
                    <a:pt x="16914" y="348822"/>
                    <a:pt x="17164" y="348286"/>
                  </a:cubicBezTo>
                  <a:cubicBezTo>
                    <a:pt x="17174" y="348263"/>
                    <a:pt x="17184" y="348240"/>
                    <a:pt x="17195" y="348218"/>
                  </a:cubicBezTo>
                  <a:cubicBezTo>
                    <a:pt x="22406" y="337099"/>
                    <a:pt x="32430" y="328809"/>
                    <a:pt x="44459" y="326237"/>
                  </a:cubicBezTo>
                  <a:cubicBezTo>
                    <a:pt x="44493" y="326230"/>
                    <a:pt x="44526" y="326222"/>
                    <a:pt x="44560" y="326214"/>
                  </a:cubicBezTo>
                  <a:cubicBezTo>
                    <a:pt x="45111" y="326098"/>
                    <a:pt x="45668" y="325999"/>
                    <a:pt x="46229" y="325906"/>
                  </a:cubicBezTo>
                  <a:cubicBezTo>
                    <a:pt x="46322" y="325891"/>
                    <a:pt x="46415" y="325872"/>
                    <a:pt x="46510" y="325857"/>
                  </a:cubicBezTo>
                  <a:cubicBezTo>
                    <a:pt x="47016" y="325777"/>
                    <a:pt x="47527" y="325715"/>
                    <a:pt x="48039" y="325656"/>
                  </a:cubicBezTo>
                  <a:cubicBezTo>
                    <a:pt x="48183" y="325639"/>
                    <a:pt x="48325" y="325616"/>
                    <a:pt x="48470" y="325602"/>
                  </a:cubicBezTo>
                  <a:cubicBezTo>
                    <a:pt x="48964" y="325551"/>
                    <a:pt x="49462" y="325517"/>
                    <a:pt x="49960" y="325485"/>
                  </a:cubicBezTo>
                  <a:cubicBezTo>
                    <a:pt x="50118" y="325475"/>
                    <a:pt x="50276" y="325457"/>
                    <a:pt x="50434" y="325449"/>
                  </a:cubicBezTo>
                  <a:cubicBezTo>
                    <a:pt x="51086" y="325415"/>
                    <a:pt x="51744" y="325398"/>
                    <a:pt x="52405" y="325398"/>
                  </a:cubicBezTo>
                  <a:cubicBezTo>
                    <a:pt x="56084" y="325398"/>
                    <a:pt x="59068" y="322323"/>
                    <a:pt x="59068" y="318529"/>
                  </a:cubicBezTo>
                  <a:lnTo>
                    <a:pt x="59068" y="268723"/>
                  </a:lnTo>
                  <a:cubicBezTo>
                    <a:pt x="59068" y="264928"/>
                    <a:pt x="56084" y="261853"/>
                    <a:pt x="52405" y="261853"/>
                  </a:cubicBezTo>
                  <a:cubicBezTo>
                    <a:pt x="48725" y="261853"/>
                    <a:pt x="45742" y="264928"/>
                    <a:pt x="45742" y="268723"/>
                  </a:cubicBezTo>
                  <a:lnTo>
                    <a:pt x="45742" y="312092"/>
                  </a:lnTo>
                  <a:cubicBezTo>
                    <a:pt x="34490" y="313559"/>
                    <a:pt x="24047" y="318733"/>
                    <a:pt x="15811" y="327023"/>
                  </a:cubicBezTo>
                  <a:cubicBezTo>
                    <a:pt x="14945" y="327895"/>
                    <a:pt x="14124" y="328802"/>
                    <a:pt x="13324" y="329723"/>
                  </a:cubicBezTo>
                  <a:lnTo>
                    <a:pt x="13324" y="73931"/>
                  </a:lnTo>
                  <a:cubicBezTo>
                    <a:pt x="13324" y="54059"/>
                    <a:pt x="27356" y="37499"/>
                    <a:pt x="45741" y="34228"/>
                  </a:cubicBezTo>
                  <a:lnTo>
                    <a:pt x="45741" y="101599"/>
                  </a:lnTo>
                  <a:lnTo>
                    <a:pt x="45741" y="241247"/>
                  </a:lnTo>
                  <a:lnTo>
                    <a:pt x="45741" y="241248"/>
                  </a:lnTo>
                  <a:cubicBezTo>
                    <a:pt x="45741" y="245041"/>
                    <a:pt x="48724" y="248117"/>
                    <a:pt x="52404" y="248117"/>
                  </a:cubicBezTo>
                  <a:cubicBezTo>
                    <a:pt x="56084" y="248117"/>
                    <a:pt x="59067" y="245041"/>
                    <a:pt x="59067" y="241248"/>
                  </a:cubicBezTo>
                  <a:lnTo>
                    <a:pt x="59067" y="241247"/>
                  </a:lnTo>
                  <a:lnTo>
                    <a:pt x="59067" y="108468"/>
                  </a:lnTo>
                  <a:lnTo>
                    <a:pt x="252568" y="108468"/>
                  </a:lnTo>
                  <a:lnTo>
                    <a:pt x="215733" y="146442"/>
                  </a:lnTo>
                  <a:cubicBezTo>
                    <a:pt x="213131" y="149126"/>
                    <a:pt x="213131" y="153474"/>
                    <a:pt x="215733" y="156157"/>
                  </a:cubicBezTo>
                  <a:cubicBezTo>
                    <a:pt x="218335" y="158838"/>
                    <a:pt x="222554" y="158838"/>
                    <a:pt x="225155" y="156157"/>
                  </a:cubicBezTo>
                  <a:lnTo>
                    <a:pt x="273365" y="106456"/>
                  </a:lnTo>
                  <a:cubicBezTo>
                    <a:pt x="273366" y="106454"/>
                    <a:pt x="273367" y="106453"/>
                    <a:pt x="273369" y="106452"/>
                  </a:cubicBezTo>
                  <a:lnTo>
                    <a:pt x="316978" y="61494"/>
                  </a:lnTo>
                  <a:lnTo>
                    <a:pt x="347570" y="93033"/>
                  </a:lnTo>
                  <a:lnTo>
                    <a:pt x="343981" y="96733"/>
                  </a:lnTo>
                  <a:cubicBezTo>
                    <a:pt x="343978" y="96736"/>
                    <a:pt x="343975" y="96739"/>
                    <a:pt x="343972" y="96742"/>
                  </a:cubicBezTo>
                  <a:lnTo>
                    <a:pt x="209621" y="235250"/>
                  </a:lnTo>
                  <a:lnTo>
                    <a:pt x="179029" y="203711"/>
                  </a:lnTo>
                  <a:lnTo>
                    <a:pt x="205511" y="176410"/>
                  </a:lnTo>
                  <a:cubicBezTo>
                    <a:pt x="208113" y="173726"/>
                    <a:pt x="208113" y="169378"/>
                    <a:pt x="205511" y="166695"/>
                  </a:cubicBezTo>
                  <a:cubicBezTo>
                    <a:pt x="202909" y="164013"/>
                    <a:pt x="198690" y="164013"/>
                    <a:pt x="196089" y="166695"/>
                  </a:cubicBezTo>
                  <a:lnTo>
                    <a:pt x="164894" y="198853"/>
                  </a:lnTo>
                  <a:cubicBezTo>
                    <a:pt x="164727" y="199025"/>
                    <a:pt x="164571" y="199207"/>
                    <a:pt x="164425" y="199394"/>
                  </a:cubicBezTo>
                  <a:cubicBezTo>
                    <a:pt x="164376" y="199456"/>
                    <a:pt x="164333" y="199522"/>
                    <a:pt x="164287" y="199587"/>
                  </a:cubicBezTo>
                  <a:cubicBezTo>
                    <a:pt x="164193" y="199716"/>
                    <a:pt x="164100" y="199846"/>
                    <a:pt x="164014" y="199981"/>
                  </a:cubicBezTo>
                  <a:cubicBezTo>
                    <a:pt x="163966" y="200060"/>
                    <a:pt x="163921" y="200140"/>
                    <a:pt x="163875" y="200222"/>
                  </a:cubicBezTo>
                  <a:cubicBezTo>
                    <a:pt x="163802" y="200350"/>
                    <a:pt x="163731" y="200480"/>
                    <a:pt x="163666" y="200612"/>
                  </a:cubicBezTo>
                  <a:cubicBezTo>
                    <a:pt x="163623" y="200698"/>
                    <a:pt x="163585" y="200785"/>
                    <a:pt x="163546" y="200874"/>
                  </a:cubicBezTo>
                  <a:cubicBezTo>
                    <a:pt x="163487" y="201009"/>
                    <a:pt x="163432" y="201146"/>
                    <a:pt x="163381" y="201283"/>
                  </a:cubicBezTo>
                  <a:cubicBezTo>
                    <a:pt x="163364" y="201331"/>
                    <a:pt x="163340" y="201377"/>
                    <a:pt x="163324" y="201426"/>
                  </a:cubicBezTo>
                  <a:lnTo>
                    <a:pt x="150342" y="239336"/>
                  </a:lnTo>
                  <a:lnTo>
                    <a:pt x="141492" y="265185"/>
                  </a:lnTo>
                  <a:cubicBezTo>
                    <a:pt x="141375" y="265529"/>
                    <a:pt x="141291" y="265878"/>
                    <a:pt x="141228" y="266230"/>
                  </a:cubicBezTo>
                  <a:lnTo>
                    <a:pt x="119069" y="266230"/>
                  </a:lnTo>
                  <a:cubicBezTo>
                    <a:pt x="115389" y="266230"/>
                    <a:pt x="112406" y="269305"/>
                    <a:pt x="112406" y="273099"/>
                  </a:cubicBezTo>
                  <a:cubicBezTo>
                    <a:pt x="112406" y="276893"/>
                    <a:pt x="115389" y="279968"/>
                    <a:pt x="119069" y="279968"/>
                  </a:cubicBezTo>
                  <a:lnTo>
                    <a:pt x="303591" y="279968"/>
                  </a:lnTo>
                  <a:cubicBezTo>
                    <a:pt x="307272" y="279968"/>
                    <a:pt x="310254" y="276893"/>
                    <a:pt x="310254" y="273099"/>
                  </a:cubicBezTo>
                  <a:cubicBezTo>
                    <a:pt x="310254" y="269305"/>
                    <a:pt x="307272" y="266230"/>
                    <a:pt x="303591" y="266230"/>
                  </a:cubicBezTo>
                  <a:lnTo>
                    <a:pt x="171204" y="266230"/>
                  </a:lnTo>
                  <a:lnTo>
                    <a:pt x="211839" y="251442"/>
                  </a:lnTo>
                  <a:cubicBezTo>
                    <a:pt x="211873" y="251429"/>
                    <a:pt x="211904" y="251412"/>
                    <a:pt x="211938" y="251399"/>
                  </a:cubicBezTo>
                  <a:cubicBezTo>
                    <a:pt x="212096" y="251339"/>
                    <a:pt x="212251" y="251271"/>
                    <a:pt x="212405" y="251199"/>
                  </a:cubicBezTo>
                  <a:cubicBezTo>
                    <a:pt x="212466" y="251170"/>
                    <a:pt x="212527" y="251142"/>
                    <a:pt x="212586" y="251112"/>
                  </a:cubicBezTo>
                  <a:cubicBezTo>
                    <a:pt x="212746" y="251030"/>
                    <a:pt x="212903" y="250939"/>
                    <a:pt x="213057" y="250843"/>
                  </a:cubicBezTo>
                  <a:cubicBezTo>
                    <a:pt x="213107" y="250811"/>
                    <a:pt x="213158" y="250783"/>
                    <a:pt x="213207" y="250751"/>
                  </a:cubicBezTo>
                  <a:cubicBezTo>
                    <a:pt x="213367" y="250645"/>
                    <a:pt x="213523" y="250529"/>
                    <a:pt x="213677" y="250407"/>
                  </a:cubicBezTo>
                  <a:cubicBezTo>
                    <a:pt x="213715" y="250376"/>
                    <a:pt x="213755" y="250350"/>
                    <a:pt x="213792" y="250319"/>
                  </a:cubicBezTo>
                  <a:cubicBezTo>
                    <a:pt x="213977" y="250165"/>
                    <a:pt x="214159" y="250000"/>
                    <a:pt x="214331" y="249822"/>
                  </a:cubicBezTo>
                  <a:lnTo>
                    <a:pt x="351445" y="108469"/>
                  </a:lnTo>
                  <a:lnTo>
                    <a:pt x="409303" y="108469"/>
                  </a:lnTo>
                  <a:lnTo>
                    <a:pt x="409303" y="255218"/>
                  </a:lnTo>
                  <a:lnTo>
                    <a:pt x="313992" y="353477"/>
                  </a:lnTo>
                  <a:cubicBezTo>
                    <a:pt x="311390" y="356161"/>
                    <a:pt x="311390" y="360509"/>
                    <a:pt x="313992" y="363192"/>
                  </a:cubicBezTo>
                  <a:cubicBezTo>
                    <a:pt x="314155" y="363359"/>
                    <a:pt x="314324" y="363516"/>
                    <a:pt x="314499" y="363663"/>
                  </a:cubicBezTo>
                  <a:cubicBezTo>
                    <a:pt x="315720" y="364690"/>
                    <a:pt x="317213" y="365204"/>
                    <a:pt x="318704" y="365204"/>
                  </a:cubicBezTo>
                  <a:cubicBezTo>
                    <a:pt x="320195" y="365204"/>
                    <a:pt x="321688" y="364690"/>
                    <a:pt x="322909" y="363663"/>
                  </a:cubicBezTo>
                  <a:cubicBezTo>
                    <a:pt x="323084" y="363517"/>
                    <a:pt x="323253" y="363359"/>
                    <a:pt x="323415" y="363192"/>
                  </a:cubicBezTo>
                  <a:cubicBezTo>
                    <a:pt x="323418" y="363189"/>
                    <a:pt x="323415" y="363192"/>
                    <a:pt x="323418" y="363189"/>
                  </a:cubicBezTo>
                  <a:lnTo>
                    <a:pt x="440636" y="242345"/>
                  </a:lnTo>
                  <a:lnTo>
                    <a:pt x="440636" y="302950"/>
                  </a:lnTo>
                  <a:close/>
                  <a:moveTo>
                    <a:pt x="197434" y="242113"/>
                  </a:moveTo>
                  <a:lnTo>
                    <a:pt x="178349" y="249059"/>
                  </a:lnTo>
                  <a:lnTo>
                    <a:pt x="165632" y="235950"/>
                  </a:lnTo>
                  <a:lnTo>
                    <a:pt x="172370" y="216274"/>
                  </a:lnTo>
                  <a:lnTo>
                    <a:pt x="197434" y="242113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14" name="Shape 190">
              <a:extLst>
                <a:ext uri="{FF2B5EF4-FFF2-40B4-BE49-F238E27FC236}">
                  <a16:creationId xmlns:a16="http://schemas.microsoft.com/office/drawing/2014/main" id="{D7A27D52-CCA3-4C8D-A203-E05CCA93968B}"/>
                </a:ext>
              </a:extLst>
            </p:cNvPr>
            <p:cNvSpPr txBox="1">
              <a:spLocks/>
            </p:cNvSpPr>
            <p:nvPr/>
          </p:nvSpPr>
          <p:spPr>
            <a:xfrm>
              <a:off x="1702995" y="5323006"/>
              <a:ext cx="1433901" cy="521411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597"/>
                </a:spcAft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Revente d’électricité ou </a:t>
              </a:r>
              <a:r>
                <a:rPr lang="fr-FR" sz="1238" b="0" cap="none" dirty="0">
                  <a:ea typeface="Cabin"/>
                  <a:cs typeface="Cabin"/>
                  <a:sym typeface="Cabin"/>
                </a:rPr>
                <a:t>autoconsommation</a:t>
              </a:r>
              <a:endParaRPr lang="en" sz="1238" b="0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8B51648-1814-4956-B09F-5C8EC5E0B509}"/>
                </a:ext>
              </a:extLst>
            </p:cNvPr>
            <p:cNvGrpSpPr/>
            <p:nvPr/>
          </p:nvGrpSpPr>
          <p:grpSpPr>
            <a:xfrm>
              <a:off x="969430" y="5272771"/>
              <a:ext cx="201112" cy="186289"/>
              <a:chOff x="986973" y="5272771"/>
              <a:chExt cx="201112" cy="186289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79FAB834-4B7B-46B4-90F5-92C82BF2B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73" y="5276956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C7F72A38-5A9B-4DBB-8A11-715A76629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990" y="5272771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9DAECDB-BF45-480D-A0BA-131787A8EED6}"/>
              </a:ext>
            </a:extLst>
          </p:cNvPr>
          <p:cNvGrpSpPr/>
          <p:nvPr/>
        </p:nvGrpSpPr>
        <p:grpSpPr>
          <a:xfrm>
            <a:off x="4269268" y="1907356"/>
            <a:ext cx="2664412" cy="831890"/>
            <a:chOff x="3599142" y="1474342"/>
            <a:chExt cx="2368366" cy="739458"/>
          </a:xfrm>
        </p:grpSpPr>
        <p:sp>
          <p:nvSpPr>
            <p:cNvPr id="19" name="Shape 190">
              <a:extLst>
                <a:ext uri="{FF2B5EF4-FFF2-40B4-BE49-F238E27FC236}">
                  <a16:creationId xmlns:a16="http://schemas.microsoft.com/office/drawing/2014/main" id="{80329EBF-B79C-484A-A272-696BA37FDBBC}"/>
                </a:ext>
              </a:extLst>
            </p:cNvPr>
            <p:cNvSpPr txBox="1">
              <a:spLocks/>
            </p:cNvSpPr>
            <p:nvPr/>
          </p:nvSpPr>
          <p:spPr>
            <a:xfrm>
              <a:off x="4394589" y="1474342"/>
              <a:ext cx="1530000" cy="307777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Corporate et </a:t>
              </a:r>
            </a:p>
            <a:p>
              <a:pPr algn="l">
                <a:lnSpc>
                  <a:spcPts val="1295"/>
                </a:lnSpc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Large Pro. (CA&gt;1,5M€)</a:t>
              </a:r>
              <a:endParaRPr lang="en" sz="1238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221DC3D-E36F-45A4-8913-04CF81489BEB}"/>
                </a:ext>
              </a:extLst>
            </p:cNvPr>
            <p:cNvGrpSpPr/>
            <p:nvPr/>
          </p:nvGrpSpPr>
          <p:grpSpPr>
            <a:xfrm>
              <a:off x="3744980" y="1729905"/>
              <a:ext cx="422160" cy="483895"/>
              <a:chOff x="1134142" y="1732181"/>
              <a:chExt cx="476792" cy="546517"/>
            </a:xfrm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EE07218C-7AE7-4241-B91C-85408B70B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073" y="1803802"/>
                <a:ext cx="158931" cy="78232"/>
              </a:xfrm>
              <a:custGeom>
                <a:avLst/>
                <a:gdLst>
                  <a:gd name="T0" fmla="*/ 0 w 76"/>
                  <a:gd name="T1" fmla="*/ 16 h 35"/>
                  <a:gd name="T2" fmla="*/ 65 w 76"/>
                  <a:gd name="T3" fmla="*/ 0 h 35"/>
                  <a:gd name="T4" fmla="*/ 64 w 76"/>
                  <a:gd name="T5" fmla="*/ 16 h 35"/>
                  <a:gd name="T6" fmla="*/ 76 w 76"/>
                  <a:gd name="T7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5">
                    <a:moveTo>
                      <a:pt x="0" y="16"/>
                    </a:moveTo>
                    <a:cubicBezTo>
                      <a:pt x="0" y="16"/>
                      <a:pt x="38" y="35"/>
                      <a:pt x="65" y="0"/>
                    </a:cubicBezTo>
                    <a:cubicBezTo>
                      <a:pt x="65" y="0"/>
                      <a:pt x="68" y="7"/>
                      <a:pt x="64" y="16"/>
                    </a:cubicBezTo>
                    <a:cubicBezTo>
                      <a:pt x="64" y="16"/>
                      <a:pt x="70" y="19"/>
                      <a:pt x="76" y="12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4C8B5AC5-669E-4690-A002-5C85B9029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376" y="1732181"/>
                <a:ext cx="140354" cy="323944"/>
              </a:xfrm>
              <a:custGeom>
                <a:avLst/>
                <a:gdLst>
                  <a:gd name="T0" fmla="*/ 67 w 67"/>
                  <a:gd name="T1" fmla="*/ 145 h 145"/>
                  <a:gd name="T2" fmla="*/ 21 w 67"/>
                  <a:gd name="T3" fmla="*/ 104 h 145"/>
                  <a:gd name="T4" fmla="*/ 11 w 67"/>
                  <a:gd name="T5" fmla="*/ 94 h 145"/>
                  <a:gd name="T6" fmla="*/ 18 w 67"/>
                  <a:gd name="T7" fmla="*/ 81 h 145"/>
                  <a:gd name="T8" fmla="*/ 64 w 67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145">
                    <a:moveTo>
                      <a:pt x="67" y="145"/>
                    </a:moveTo>
                    <a:cubicBezTo>
                      <a:pt x="33" y="145"/>
                      <a:pt x="21" y="104"/>
                      <a:pt x="21" y="104"/>
                    </a:cubicBezTo>
                    <a:cubicBezTo>
                      <a:pt x="21" y="104"/>
                      <a:pt x="13" y="105"/>
                      <a:pt x="11" y="94"/>
                    </a:cubicBezTo>
                    <a:cubicBezTo>
                      <a:pt x="9" y="84"/>
                      <a:pt x="18" y="81"/>
                      <a:pt x="18" y="81"/>
                    </a:cubicBezTo>
                    <a:cubicBezTo>
                      <a:pt x="18" y="81"/>
                      <a:pt x="0" y="18"/>
                      <a:pt x="64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55E0B2B7-DBDE-49BA-BD7D-AEEA8E61F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1747607"/>
                <a:ext cx="136226" cy="308518"/>
              </a:xfrm>
              <a:custGeom>
                <a:avLst/>
                <a:gdLst>
                  <a:gd name="T0" fmla="*/ 0 w 65"/>
                  <a:gd name="T1" fmla="*/ 138 h 138"/>
                  <a:gd name="T2" fmla="*/ 47 w 65"/>
                  <a:gd name="T3" fmla="*/ 97 h 138"/>
                  <a:gd name="T4" fmla="*/ 58 w 65"/>
                  <a:gd name="T5" fmla="*/ 87 h 138"/>
                  <a:gd name="T6" fmla="*/ 50 w 65"/>
                  <a:gd name="T7" fmla="*/ 74 h 138"/>
                  <a:gd name="T8" fmla="*/ 21 w 6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38">
                    <a:moveTo>
                      <a:pt x="0" y="138"/>
                    </a:moveTo>
                    <a:cubicBezTo>
                      <a:pt x="35" y="138"/>
                      <a:pt x="47" y="97"/>
                      <a:pt x="47" y="97"/>
                    </a:cubicBezTo>
                    <a:cubicBezTo>
                      <a:pt x="47" y="97"/>
                      <a:pt x="55" y="98"/>
                      <a:pt x="58" y="87"/>
                    </a:cubicBezTo>
                    <a:cubicBezTo>
                      <a:pt x="60" y="77"/>
                      <a:pt x="50" y="74"/>
                      <a:pt x="50" y="74"/>
                    </a:cubicBezTo>
                    <a:cubicBezTo>
                      <a:pt x="50" y="74"/>
                      <a:pt x="65" y="23"/>
                      <a:pt x="21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8" name="Line 8">
                <a:extLst>
                  <a:ext uri="{FF2B5EF4-FFF2-40B4-BE49-F238E27FC236}">
                    <a16:creationId xmlns:a16="http://schemas.microsoft.com/office/drawing/2014/main" id="{9D8D6DB2-A421-40CE-B71C-B185E4FBD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289" y="1910681"/>
                <a:ext cx="0" cy="19833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B6F2A3F0-EEFE-45F2-B752-8463B460F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5883" y="1908477"/>
                <a:ext cx="0" cy="22037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D8EE6011-CF8A-4F51-B331-3D2F92839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54" y="1988912"/>
                <a:ext cx="35089" cy="11018"/>
              </a:xfrm>
              <a:custGeom>
                <a:avLst/>
                <a:gdLst>
                  <a:gd name="T0" fmla="*/ 17 w 17"/>
                  <a:gd name="T1" fmla="*/ 0 h 5"/>
                  <a:gd name="T2" fmla="*/ 0 w 17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3" y="5"/>
                      <a:pt x="4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id="{07B818B0-6E92-4A6F-97C4-B7ED3A571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4142" y="2056125"/>
                <a:ext cx="246652" cy="222573"/>
              </a:xfrm>
              <a:custGeom>
                <a:avLst/>
                <a:gdLst>
                  <a:gd name="T0" fmla="*/ 10 w 118"/>
                  <a:gd name="T1" fmla="*/ 100 h 100"/>
                  <a:gd name="T2" fmla="*/ 72 w 118"/>
                  <a:gd name="T3" fmla="*/ 19 h 100"/>
                  <a:gd name="T4" fmla="*/ 85 w 118"/>
                  <a:gd name="T5" fmla="*/ 0 h 100"/>
                  <a:gd name="T6" fmla="*/ 118 w 118"/>
                  <a:gd name="T7" fmla="*/ 26 h 100"/>
                  <a:gd name="T8" fmla="*/ 100 w 118"/>
                  <a:gd name="T9" fmla="*/ 47 h 100"/>
                  <a:gd name="T10" fmla="*/ 83 w 118"/>
                  <a:gd name="T11" fmla="*/ 3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00">
                    <a:moveTo>
                      <a:pt x="10" y="100"/>
                    </a:moveTo>
                    <a:cubicBezTo>
                      <a:pt x="10" y="100"/>
                      <a:pt x="0" y="37"/>
                      <a:pt x="72" y="19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83" y="30"/>
                      <a:pt x="83" y="30"/>
                      <a:pt x="83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E8D62213-2A52-4659-980C-824C665D8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2858" y="2056125"/>
                <a:ext cx="215691" cy="146546"/>
              </a:xfrm>
              <a:custGeom>
                <a:avLst/>
                <a:gdLst>
                  <a:gd name="T0" fmla="*/ 103 w 103"/>
                  <a:gd name="T1" fmla="*/ 66 h 66"/>
                  <a:gd name="T2" fmla="*/ 45 w 103"/>
                  <a:gd name="T3" fmla="*/ 19 h 66"/>
                  <a:gd name="T4" fmla="*/ 32 w 103"/>
                  <a:gd name="T5" fmla="*/ 0 h 66"/>
                  <a:gd name="T6" fmla="*/ 0 w 103"/>
                  <a:gd name="T7" fmla="*/ 27 h 66"/>
                  <a:gd name="T8" fmla="*/ 17 w 103"/>
                  <a:gd name="T9" fmla="*/ 48 h 66"/>
                  <a:gd name="T10" fmla="*/ 35 w 103"/>
                  <a:gd name="T11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6">
                    <a:moveTo>
                      <a:pt x="103" y="66"/>
                    </a:moveTo>
                    <a:cubicBezTo>
                      <a:pt x="96" y="48"/>
                      <a:pt x="81" y="28"/>
                      <a:pt x="45" y="1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337E465C-2AC1-4FD8-B3D7-727FFD3A9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8870" y="2252254"/>
                <a:ext cx="2064" cy="26444"/>
              </a:xfrm>
              <a:custGeom>
                <a:avLst/>
                <a:gdLst>
                  <a:gd name="T0" fmla="*/ 0 w 1"/>
                  <a:gd name="T1" fmla="*/ 12 h 12"/>
                  <a:gd name="T2" fmla="*/ 0 w 1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0" y="12"/>
                    </a:moveTo>
                    <a:cubicBezTo>
                      <a:pt x="0" y="12"/>
                      <a:pt x="1" y="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870C3BB-F584-421E-8B9C-35171D92C03F}"/>
                </a:ext>
              </a:extLst>
            </p:cNvPr>
            <p:cNvGrpSpPr/>
            <p:nvPr/>
          </p:nvGrpSpPr>
          <p:grpSpPr>
            <a:xfrm>
              <a:off x="3599142" y="1735758"/>
              <a:ext cx="183666" cy="173656"/>
              <a:chOff x="969430" y="1738792"/>
              <a:chExt cx="207435" cy="196129"/>
            </a:xfrm>
          </p:grpSpPr>
          <p:sp>
            <p:nvSpPr>
              <p:cNvPr id="23" name="Freeform 14">
                <a:extLst>
                  <a:ext uri="{FF2B5EF4-FFF2-40B4-BE49-F238E27FC236}">
                    <a16:creationId xmlns:a16="http://schemas.microsoft.com/office/drawing/2014/main" id="{FAD806DA-297B-44FA-AA55-48FBE3B09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430" y="1743199"/>
                <a:ext cx="179571" cy="191722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24" name="Freeform 15">
                <a:extLst>
                  <a:ext uri="{FF2B5EF4-FFF2-40B4-BE49-F238E27FC236}">
                    <a16:creationId xmlns:a16="http://schemas.microsoft.com/office/drawing/2014/main" id="{15785E96-3F33-4907-93AB-345B74938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391" y="1738792"/>
                <a:ext cx="176474" cy="130018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22" name="Shape 190">
              <a:extLst>
                <a:ext uri="{FF2B5EF4-FFF2-40B4-BE49-F238E27FC236}">
                  <a16:creationId xmlns:a16="http://schemas.microsoft.com/office/drawing/2014/main" id="{2D5E9044-6BDC-4258-8623-2AC8CDD53F2C}"/>
                </a:ext>
              </a:extLst>
            </p:cNvPr>
            <p:cNvSpPr txBox="1">
              <a:spLocks/>
            </p:cNvSpPr>
            <p:nvPr/>
          </p:nvSpPr>
          <p:spPr>
            <a:xfrm>
              <a:off x="4392061" y="1811691"/>
              <a:ext cx="1575447" cy="334793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299"/>
                </a:spcAft>
              </a:pPr>
              <a:r>
                <a:rPr lang="fr-FR" sz="1238" b="0" cap="none" dirty="0">
                  <a:ea typeface="Cabin"/>
                  <a:cs typeface="Cabin"/>
                  <a:sym typeface="Cabin"/>
                </a:rPr>
                <a:t>avec une note NIE</a:t>
              </a:r>
              <a:r>
                <a:rPr lang="fr-FR" sz="1238" cap="none" dirty="0">
                  <a:ea typeface="Cabin"/>
                  <a:cs typeface="Cabin"/>
                  <a:sym typeface="Cabin"/>
                </a:rPr>
                <a:t>  </a:t>
              </a:r>
              <a:r>
                <a:rPr lang="fr-FR" sz="1590" b="1" cap="none" dirty="0">
                  <a:solidFill>
                    <a:schemeClr val="accent1"/>
                  </a:solidFill>
                  <a:sym typeface="Cabin"/>
                </a:rPr>
                <a:t>≤10 </a:t>
              </a:r>
            </a:p>
            <a:p>
              <a:pPr algn="l">
                <a:lnSpc>
                  <a:spcPts val="1295"/>
                </a:lnSpc>
                <a:spcAft>
                  <a:spcPts val="299"/>
                </a:spcAft>
              </a:pPr>
              <a:r>
                <a:rPr lang="fr-FR" sz="1238" b="0" cap="none" dirty="0">
                  <a:sym typeface="Cabin"/>
                </a:rPr>
                <a:t>ou NIO </a:t>
              </a:r>
              <a:r>
                <a:rPr lang="fr-FR" sz="1590" b="1" cap="none" dirty="0">
                  <a:solidFill>
                    <a:schemeClr val="accent1"/>
                  </a:solidFill>
                  <a:sym typeface="Cabin"/>
                </a:rPr>
                <a:t>≤4</a:t>
              </a:r>
              <a:endParaRPr lang="en" sz="1590" b="1" cap="none" dirty="0">
                <a:solidFill>
                  <a:schemeClr val="accent1"/>
                </a:solidFill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4A7A0EE-8DE0-4791-BEEA-032772B68BE2}"/>
              </a:ext>
            </a:extLst>
          </p:cNvPr>
          <p:cNvGrpSpPr/>
          <p:nvPr/>
        </p:nvGrpSpPr>
        <p:grpSpPr>
          <a:xfrm>
            <a:off x="9841313" y="2139273"/>
            <a:ext cx="1771871" cy="652149"/>
            <a:chOff x="969430" y="2564099"/>
            <a:chExt cx="1778819" cy="654706"/>
          </a:xfrm>
        </p:grpSpPr>
        <p:pic>
          <p:nvPicPr>
            <p:cNvPr id="35" name="Picture 4" descr="Icône Panneau solaire - Téléchargement gratuit en PNG et vecteurs">
              <a:extLst>
                <a:ext uri="{FF2B5EF4-FFF2-40B4-BE49-F238E27FC236}">
                  <a16:creationId xmlns:a16="http://schemas.microsoft.com/office/drawing/2014/main" id="{8F11DCC3-2B1F-4F8F-B81F-B4AB849E4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876" y="2564099"/>
              <a:ext cx="622791" cy="654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229DDCA3-2BE8-49F2-9307-92937CB5D14E}"/>
                </a:ext>
              </a:extLst>
            </p:cNvPr>
            <p:cNvGrpSpPr/>
            <p:nvPr/>
          </p:nvGrpSpPr>
          <p:grpSpPr>
            <a:xfrm>
              <a:off x="969430" y="2574563"/>
              <a:ext cx="201112" cy="186289"/>
              <a:chOff x="973127" y="2574563"/>
              <a:chExt cx="201112" cy="186289"/>
            </a:xfrm>
          </p:grpSpPr>
          <p:sp>
            <p:nvSpPr>
              <p:cNvPr id="38" name="Freeform 14">
                <a:extLst>
                  <a:ext uri="{FF2B5EF4-FFF2-40B4-BE49-F238E27FC236}">
                    <a16:creationId xmlns:a16="http://schemas.microsoft.com/office/drawing/2014/main" id="{EDC97CB7-82A5-41E1-BF4E-AD75E86A8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127" y="2578748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BDA5C6AD-B075-4CDF-A0FC-EBA2723A5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44" y="2574563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  <p:sp>
          <p:nvSpPr>
            <p:cNvPr id="37" name="Shape 190">
              <a:extLst>
                <a:ext uri="{FF2B5EF4-FFF2-40B4-BE49-F238E27FC236}">
                  <a16:creationId xmlns:a16="http://schemas.microsoft.com/office/drawing/2014/main" id="{0B6C2DBC-6E20-459C-92B2-A7CBCC1C6495}"/>
                </a:ext>
              </a:extLst>
            </p:cNvPr>
            <p:cNvSpPr txBox="1">
              <a:spLocks/>
            </p:cNvSpPr>
            <p:nvPr/>
          </p:nvSpPr>
          <p:spPr>
            <a:xfrm>
              <a:off x="1828646" y="2622267"/>
              <a:ext cx="919603" cy="350721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</a:pPr>
              <a:r>
                <a:rPr lang="fr-FR" sz="1238" b="0" cap="none" dirty="0">
                  <a:ea typeface="Cabin"/>
                  <a:cs typeface="Cabin"/>
                  <a:sym typeface="Cabin"/>
                </a:rPr>
                <a:t>Valeur  </a:t>
              </a:r>
              <a:r>
                <a:rPr lang="fr-FR" sz="1590" b="1" cap="none" dirty="0">
                  <a:solidFill>
                    <a:schemeClr val="accent1"/>
                  </a:solidFill>
                  <a:sym typeface="Cabin"/>
                </a:rPr>
                <a:t>≥50k€</a:t>
              </a:r>
              <a:endParaRPr lang="en" sz="1590" b="1" cap="none" dirty="0">
                <a:solidFill>
                  <a:schemeClr val="accent1"/>
                </a:solidFill>
                <a:sym typeface="Cabin"/>
              </a:endParaRPr>
            </a:p>
          </p:txBody>
        </p:sp>
      </p:grpSp>
      <p:sp>
        <p:nvSpPr>
          <p:cNvPr id="40" name="Shape 190">
            <a:extLst>
              <a:ext uri="{FF2B5EF4-FFF2-40B4-BE49-F238E27FC236}">
                <a16:creationId xmlns:a16="http://schemas.microsoft.com/office/drawing/2014/main" id="{DD47A081-95FB-4255-9806-21D6A8E4D7CC}"/>
              </a:ext>
            </a:extLst>
          </p:cNvPr>
          <p:cNvSpPr txBox="1">
            <a:spLocks/>
          </p:cNvSpPr>
          <p:nvPr/>
        </p:nvSpPr>
        <p:spPr>
          <a:xfrm>
            <a:off x="2890397" y="1505944"/>
            <a:ext cx="1174500" cy="7475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dirty="0">
                <a:ea typeface="Cabin"/>
                <a:cs typeface="Cabin"/>
                <a:sym typeface="Cabin"/>
              </a:rPr>
              <a:t>En CBI </a:t>
            </a:r>
            <a:r>
              <a:rPr lang="fr-FR" sz="1013" dirty="0">
                <a:ea typeface="Cabin"/>
                <a:cs typeface="Cabin"/>
                <a:sym typeface="Cabin"/>
              </a:rPr>
              <a:t>si contrat de CBI existant ou contracté concomitamment</a:t>
            </a:r>
            <a:endParaRPr lang="fr-FR" sz="1238" cap="none" dirty="0">
              <a:ea typeface="Cabin"/>
              <a:cs typeface="Cabin"/>
              <a:sym typeface="Cabin"/>
            </a:endParaRPr>
          </a:p>
        </p:txBody>
      </p:sp>
      <p:sp>
        <p:nvSpPr>
          <p:cNvPr id="41" name="Shape 190">
            <a:extLst>
              <a:ext uri="{FF2B5EF4-FFF2-40B4-BE49-F238E27FC236}">
                <a16:creationId xmlns:a16="http://schemas.microsoft.com/office/drawing/2014/main" id="{863B8AAD-88A5-4102-B989-BB1D30F723EF}"/>
              </a:ext>
            </a:extLst>
          </p:cNvPr>
          <p:cNvSpPr txBox="1">
            <a:spLocks/>
          </p:cNvSpPr>
          <p:nvPr/>
        </p:nvSpPr>
        <p:spPr>
          <a:xfrm>
            <a:off x="2890397" y="2610689"/>
            <a:ext cx="1174500" cy="2855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dirty="0">
                <a:ea typeface="Cabin"/>
                <a:cs typeface="Cabin"/>
                <a:sym typeface="Cabin"/>
              </a:rPr>
              <a:t>En CBM</a:t>
            </a:r>
            <a:endParaRPr lang="fr-FR" sz="1238" cap="none" dirty="0">
              <a:ea typeface="Cabin"/>
              <a:cs typeface="Cabin"/>
              <a:sym typeface="Cabin"/>
            </a:endParaRPr>
          </a:p>
        </p:txBody>
      </p:sp>
      <p:sp>
        <p:nvSpPr>
          <p:cNvPr id="42" name="Shape 190">
            <a:extLst>
              <a:ext uri="{FF2B5EF4-FFF2-40B4-BE49-F238E27FC236}">
                <a16:creationId xmlns:a16="http://schemas.microsoft.com/office/drawing/2014/main" id="{CB930BA0-27EC-4595-8993-A96428CD4EC2}"/>
              </a:ext>
            </a:extLst>
          </p:cNvPr>
          <p:cNvSpPr txBox="1">
            <a:spLocks/>
          </p:cNvSpPr>
          <p:nvPr/>
        </p:nvSpPr>
        <p:spPr>
          <a:xfrm>
            <a:off x="2890397" y="2373441"/>
            <a:ext cx="1174500" cy="17312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dirty="0">
                <a:ea typeface="Cabin"/>
                <a:cs typeface="Cabin"/>
                <a:sym typeface="Cabin"/>
              </a:rPr>
              <a:t>ou</a:t>
            </a:r>
            <a:endParaRPr lang="fr-FR" sz="1238" cap="none" dirty="0">
              <a:ea typeface="Cabin"/>
              <a:cs typeface="Cabin"/>
              <a:sym typeface="Cabin"/>
            </a:endParaRPr>
          </a:p>
        </p:txBody>
      </p:sp>
      <p:sp>
        <p:nvSpPr>
          <p:cNvPr id="43" name="Shape 190">
            <a:extLst>
              <a:ext uri="{FF2B5EF4-FFF2-40B4-BE49-F238E27FC236}">
                <a16:creationId xmlns:a16="http://schemas.microsoft.com/office/drawing/2014/main" id="{8F5D5B95-1E89-4B70-85C0-8B3822003B5A}"/>
              </a:ext>
            </a:extLst>
          </p:cNvPr>
          <p:cNvSpPr txBox="1">
            <a:spLocks/>
          </p:cNvSpPr>
          <p:nvPr/>
        </p:nvSpPr>
        <p:spPr>
          <a:xfrm>
            <a:off x="490961" y="3119514"/>
            <a:ext cx="2280968" cy="1374024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dirty="0">
                <a:ea typeface="Cabin"/>
                <a:cs typeface="Cabin"/>
                <a:sym typeface="Cabin"/>
              </a:rPr>
              <a:t>Projets de transition énergétique (Offre ENERGECO)</a:t>
            </a:r>
            <a:endParaRPr lang="fr-FR" sz="1238" b="1" cap="none" dirty="0">
              <a:ea typeface="Cabin"/>
              <a:cs typeface="Cabin"/>
              <a:sym typeface="Cabin"/>
            </a:endParaRPr>
          </a:p>
        </p:txBody>
      </p:sp>
      <p:sp>
        <p:nvSpPr>
          <p:cNvPr id="44" name="Shape 190">
            <a:extLst>
              <a:ext uri="{FF2B5EF4-FFF2-40B4-BE49-F238E27FC236}">
                <a16:creationId xmlns:a16="http://schemas.microsoft.com/office/drawing/2014/main" id="{D9FCABC4-5BC5-4E0B-88FB-C59F1C0C768D}"/>
              </a:ext>
            </a:extLst>
          </p:cNvPr>
          <p:cNvSpPr txBox="1">
            <a:spLocks/>
          </p:cNvSpPr>
          <p:nvPr/>
        </p:nvSpPr>
        <p:spPr>
          <a:xfrm>
            <a:off x="2890397" y="3141003"/>
            <a:ext cx="1174500" cy="13525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95"/>
              </a:lnSpc>
            </a:pPr>
            <a:r>
              <a:rPr lang="fr-FR" sz="1238" b="1" dirty="0">
                <a:ea typeface="Cabin"/>
                <a:cs typeface="Cabin"/>
                <a:sym typeface="Cabin"/>
              </a:rPr>
              <a:t>Financement de projets sans recours</a:t>
            </a:r>
            <a:endParaRPr lang="fr-FR" sz="1238" cap="none" dirty="0">
              <a:ea typeface="Cabin"/>
              <a:cs typeface="Cabin"/>
              <a:sym typeface="Cabin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417316C-2366-4D20-B95C-B60C02D5F902}"/>
              </a:ext>
            </a:extLst>
          </p:cNvPr>
          <p:cNvGrpSpPr/>
          <p:nvPr/>
        </p:nvGrpSpPr>
        <p:grpSpPr>
          <a:xfrm>
            <a:off x="9841313" y="3570372"/>
            <a:ext cx="1614697" cy="556166"/>
            <a:chOff x="969430" y="5272771"/>
            <a:chExt cx="1621029" cy="558346"/>
          </a:xfrm>
        </p:grpSpPr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DF0CF5E-94F4-4F10-B728-1A109EE5F70D}"/>
                </a:ext>
              </a:extLst>
            </p:cNvPr>
            <p:cNvSpPr/>
            <p:nvPr/>
          </p:nvSpPr>
          <p:spPr>
            <a:xfrm>
              <a:off x="1438706" y="5693616"/>
              <a:ext cx="86143" cy="88806"/>
            </a:xfrm>
            <a:custGeom>
              <a:avLst/>
              <a:gdLst>
                <a:gd name="connsiteX0" fmla="*/ 82029 w 86143"/>
                <a:gd name="connsiteY0" fmla="*/ 524 h 88806"/>
                <a:gd name="connsiteX1" fmla="*/ 74768 w 86143"/>
                <a:gd name="connsiteY1" fmla="*/ 2012 h 88806"/>
                <a:gd name="connsiteX2" fmla="*/ 1951 w 86143"/>
                <a:gd name="connsiteY2" fmla="*/ 77080 h 88806"/>
                <a:gd name="connsiteX3" fmla="*/ 508 w 86143"/>
                <a:gd name="connsiteY3" fmla="*/ 84566 h 88806"/>
                <a:gd name="connsiteX4" fmla="*/ 6664 w 86143"/>
                <a:gd name="connsiteY4" fmla="*/ 88807 h 88806"/>
                <a:gd name="connsiteX5" fmla="*/ 79480 w 86143"/>
                <a:gd name="connsiteY5" fmla="*/ 88807 h 88806"/>
                <a:gd name="connsiteX6" fmla="*/ 86143 w 86143"/>
                <a:gd name="connsiteY6" fmla="*/ 81937 h 88806"/>
                <a:gd name="connsiteX7" fmla="*/ 86143 w 86143"/>
                <a:gd name="connsiteY7" fmla="*/ 6869 h 88806"/>
                <a:gd name="connsiteX8" fmla="*/ 82029 w 86143"/>
                <a:gd name="connsiteY8" fmla="*/ 524 h 88806"/>
                <a:gd name="connsiteX9" fmla="*/ 22748 w 86143"/>
                <a:gd name="connsiteY9" fmla="*/ 75069 h 88806"/>
                <a:gd name="connsiteX10" fmla="*/ 72815 w 86143"/>
                <a:gd name="connsiteY10" fmla="*/ 23453 h 88806"/>
                <a:gd name="connsiteX11" fmla="*/ 72815 w 86143"/>
                <a:gd name="connsiteY11" fmla="*/ 75069 h 88806"/>
                <a:gd name="connsiteX12" fmla="*/ 22748 w 86143"/>
                <a:gd name="connsiteY12" fmla="*/ 75069 h 8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143" h="88806">
                  <a:moveTo>
                    <a:pt x="82029" y="524"/>
                  </a:moveTo>
                  <a:cubicBezTo>
                    <a:pt x="79540" y="-540"/>
                    <a:pt x="76674" y="47"/>
                    <a:pt x="74768" y="2012"/>
                  </a:cubicBezTo>
                  <a:lnTo>
                    <a:pt x="1951" y="77080"/>
                  </a:lnTo>
                  <a:cubicBezTo>
                    <a:pt x="46" y="79045"/>
                    <a:pt x="-524" y="82000"/>
                    <a:pt x="508" y="84566"/>
                  </a:cubicBezTo>
                  <a:cubicBezTo>
                    <a:pt x="1538" y="87134"/>
                    <a:pt x="3969" y="88807"/>
                    <a:pt x="6664" y="88807"/>
                  </a:cubicBezTo>
                  <a:lnTo>
                    <a:pt x="79480" y="88807"/>
                  </a:lnTo>
                  <a:cubicBezTo>
                    <a:pt x="83161" y="88807"/>
                    <a:pt x="86143" y="85732"/>
                    <a:pt x="86143" y="81937"/>
                  </a:cubicBezTo>
                  <a:lnTo>
                    <a:pt x="86143" y="6869"/>
                  </a:lnTo>
                  <a:cubicBezTo>
                    <a:pt x="86142" y="4091"/>
                    <a:pt x="84519" y="1587"/>
                    <a:pt x="82029" y="524"/>
                  </a:cubicBezTo>
                  <a:close/>
                  <a:moveTo>
                    <a:pt x="22748" y="75069"/>
                  </a:moveTo>
                  <a:lnTo>
                    <a:pt x="72815" y="23453"/>
                  </a:lnTo>
                  <a:lnTo>
                    <a:pt x="72815" y="75069"/>
                  </a:lnTo>
                  <a:lnTo>
                    <a:pt x="22748" y="75069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75F4EDC1-099E-4654-B88A-EB9D2C58FF1A}"/>
                </a:ext>
              </a:extLst>
            </p:cNvPr>
            <p:cNvSpPr/>
            <p:nvPr/>
          </p:nvSpPr>
          <p:spPr>
            <a:xfrm>
              <a:off x="1119057" y="5364618"/>
              <a:ext cx="453960" cy="466499"/>
            </a:xfrm>
            <a:custGeom>
              <a:avLst/>
              <a:gdLst>
                <a:gd name="connsiteX0" fmla="*/ 449847 w 453960"/>
                <a:gd name="connsiteY0" fmla="*/ 219418 h 466499"/>
                <a:gd name="connsiteX1" fmla="*/ 442585 w 453960"/>
                <a:gd name="connsiteY1" fmla="*/ 220906 h 466499"/>
                <a:gd name="connsiteX2" fmla="*/ 422630 w 453960"/>
                <a:gd name="connsiteY2" fmla="*/ 241479 h 466499"/>
                <a:gd name="connsiteX3" fmla="*/ 422630 w 453960"/>
                <a:gd name="connsiteY3" fmla="*/ 101599 h 466499"/>
                <a:gd name="connsiteX4" fmla="*/ 415967 w 453960"/>
                <a:gd name="connsiteY4" fmla="*/ 94730 h 466499"/>
                <a:gd name="connsiteX5" fmla="*/ 364771 w 453960"/>
                <a:gd name="connsiteY5" fmla="*/ 94730 h 466499"/>
                <a:gd name="connsiteX6" fmla="*/ 383355 w 453960"/>
                <a:gd name="connsiteY6" fmla="*/ 75571 h 466499"/>
                <a:gd name="connsiteX7" fmla="*/ 383363 w 453960"/>
                <a:gd name="connsiteY7" fmla="*/ 75562 h 466499"/>
                <a:gd name="connsiteX8" fmla="*/ 401270 w 453960"/>
                <a:gd name="connsiteY8" fmla="*/ 57101 h 466499"/>
                <a:gd name="connsiteX9" fmla="*/ 407219 w 453960"/>
                <a:gd name="connsiteY9" fmla="*/ 42291 h 466499"/>
                <a:gd name="connsiteX10" fmla="*/ 401270 w 453960"/>
                <a:gd name="connsiteY10" fmla="*/ 27480 h 466499"/>
                <a:gd name="connsiteX11" fmla="*/ 380563 w 453960"/>
                <a:gd name="connsiteY11" fmla="*/ 6133 h 466499"/>
                <a:gd name="connsiteX12" fmla="*/ 366197 w 453960"/>
                <a:gd name="connsiteY12" fmla="*/ 0 h 466499"/>
                <a:gd name="connsiteX13" fmla="*/ 351831 w 453960"/>
                <a:gd name="connsiteY13" fmla="*/ 6133 h 466499"/>
                <a:gd name="connsiteX14" fmla="*/ 333915 w 453960"/>
                <a:gd name="connsiteY14" fmla="*/ 24603 h 466499"/>
                <a:gd name="connsiteX15" fmla="*/ 312267 w 453960"/>
                <a:gd name="connsiteY15" fmla="*/ 46921 h 466499"/>
                <a:gd name="connsiteX16" fmla="*/ 265893 w 453960"/>
                <a:gd name="connsiteY16" fmla="*/ 94729 h 466499"/>
                <a:gd name="connsiteX17" fmla="*/ 59068 w 453960"/>
                <a:gd name="connsiteY17" fmla="*/ 94729 h 466499"/>
                <a:gd name="connsiteX18" fmla="*/ 59068 w 453960"/>
                <a:gd name="connsiteY18" fmla="*/ 26773 h 466499"/>
                <a:gd name="connsiteX19" fmla="*/ 52405 w 453960"/>
                <a:gd name="connsiteY19" fmla="*/ 19904 h 466499"/>
                <a:gd name="connsiteX20" fmla="*/ 0 w 453960"/>
                <a:gd name="connsiteY20" fmla="*/ 73931 h 466499"/>
                <a:gd name="connsiteX21" fmla="*/ 0 w 453960"/>
                <a:gd name="connsiteY21" fmla="*/ 365687 h 466499"/>
                <a:gd name="connsiteX22" fmla="*/ 158 w 453960"/>
                <a:gd name="connsiteY22" fmla="*/ 367163 h 466499"/>
                <a:gd name="connsiteX23" fmla="*/ 15248 w 453960"/>
                <a:gd name="connsiteY23" fmla="*/ 400465 h 466499"/>
                <a:gd name="connsiteX24" fmla="*/ 50474 w 453960"/>
                <a:gd name="connsiteY24" fmla="*/ 415240 h 466499"/>
                <a:gd name="connsiteX25" fmla="*/ 254080 w 453960"/>
                <a:gd name="connsiteY25" fmla="*/ 415240 h 466499"/>
                <a:gd name="connsiteX26" fmla="*/ 215734 w 453960"/>
                <a:gd name="connsiteY26" fmla="*/ 454773 h 466499"/>
                <a:gd name="connsiteX27" fmla="*/ 214290 w 453960"/>
                <a:gd name="connsiteY27" fmla="*/ 462259 h 466499"/>
                <a:gd name="connsiteX28" fmla="*/ 220445 w 453960"/>
                <a:gd name="connsiteY28" fmla="*/ 466499 h 466499"/>
                <a:gd name="connsiteX29" fmla="*/ 447297 w 453960"/>
                <a:gd name="connsiteY29" fmla="*/ 466499 h 466499"/>
                <a:gd name="connsiteX30" fmla="*/ 453960 w 453960"/>
                <a:gd name="connsiteY30" fmla="*/ 459630 h 466499"/>
                <a:gd name="connsiteX31" fmla="*/ 453960 w 453960"/>
                <a:gd name="connsiteY31" fmla="*/ 225764 h 466499"/>
                <a:gd name="connsiteX32" fmla="*/ 449847 w 453960"/>
                <a:gd name="connsiteY32" fmla="*/ 219418 h 466499"/>
                <a:gd name="connsiteX33" fmla="*/ 361256 w 453960"/>
                <a:gd name="connsiteY33" fmla="*/ 15849 h 466499"/>
                <a:gd name="connsiteX34" fmla="*/ 371141 w 453960"/>
                <a:gd name="connsiteY34" fmla="*/ 15849 h 466499"/>
                <a:gd name="connsiteX35" fmla="*/ 391848 w 453960"/>
                <a:gd name="connsiteY35" fmla="*/ 37197 h 466499"/>
                <a:gd name="connsiteX36" fmla="*/ 391848 w 453960"/>
                <a:gd name="connsiteY36" fmla="*/ 47389 h 466499"/>
                <a:gd name="connsiteX37" fmla="*/ 378645 w 453960"/>
                <a:gd name="connsiteY37" fmla="*/ 61001 h 466499"/>
                <a:gd name="connsiteX38" fmla="*/ 348051 w 453960"/>
                <a:gd name="connsiteY38" fmla="*/ 29461 h 466499"/>
                <a:gd name="connsiteX39" fmla="*/ 361256 w 453960"/>
                <a:gd name="connsiteY39" fmla="*/ 15849 h 466499"/>
                <a:gd name="connsiteX40" fmla="*/ 338628 w 453960"/>
                <a:gd name="connsiteY40" fmla="*/ 39176 h 466499"/>
                <a:gd name="connsiteX41" fmla="*/ 369221 w 453960"/>
                <a:gd name="connsiteY41" fmla="*/ 70715 h 466499"/>
                <a:gd name="connsiteX42" fmla="*/ 356995 w 453960"/>
                <a:gd name="connsiteY42" fmla="*/ 83319 h 466499"/>
                <a:gd name="connsiteX43" fmla="*/ 326403 w 453960"/>
                <a:gd name="connsiteY43" fmla="*/ 51780 h 466499"/>
                <a:gd name="connsiteX44" fmla="*/ 338628 w 453960"/>
                <a:gd name="connsiteY44" fmla="*/ 39176 h 466499"/>
                <a:gd name="connsiteX45" fmla="*/ 440636 w 453960"/>
                <a:gd name="connsiteY45" fmla="*/ 302950 h 466499"/>
                <a:gd name="connsiteX46" fmla="*/ 428342 w 453960"/>
                <a:gd name="connsiteY46" fmla="*/ 302950 h 466499"/>
                <a:gd name="connsiteX47" fmla="*/ 421679 w 453960"/>
                <a:gd name="connsiteY47" fmla="*/ 309819 h 466499"/>
                <a:gd name="connsiteX48" fmla="*/ 428342 w 453960"/>
                <a:gd name="connsiteY48" fmla="*/ 316688 h 466499"/>
                <a:gd name="connsiteX49" fmla="*/ 440636 w 453960"/>
                <a:gd name="connsiteY49" fmla="*/ 316688 h 466499"/>
                <a:gd name="connsiteX50" fmla="*/ 440636 w 453960"/>
                <a:gd name="connsiteY50" fmla="*/ 337388 h 466499"/>
                <a:gd name="connsiteX51" fmla="*/ 428342 w 453960"/>
                <a:gd name="connsiteY51" fmla="*/ 337388 h 466499"/>
                <a:gd name="connsiteX52" fmla="*/ 421679 w 453960"/>
                <a:gd name="connsiteY52" fmla="*/ 344257 h 466499"/>
                <a:gd name="connsiteX53" fmla="*/ 428342 w 453960"/>
                <a:gd name="connsiteY53" fmla="*/ 351126 h 466499"/>
                <a:gd name="connsiteX54" fmla="*/ 440636 w 453960"/>
                <a:gd name="connsiteY54" fmla="*/ 351126 h 466499"/>
                <a:gd name="connsiteX55" fmla="*/ 440636 w 453960"/>
                <a:gd name="connsiteY55" fmla="*/ 371825 h 466499"/>
                <a:gd name="connsiteX56" fmla="*/ 428342 w 453960"/>
                <a:gd name="connsiteY56" fmla="*/ 371825 h 466499"/>
                <a:gd name="connsiteX57" fmla="*/ 421679 w 453960"/>
                <a:gd name="connsiteY57" fmla="*/ 378694 h 466499"/>
                <a:gd name="connsiteX58" fmla="*/ 428342 w 453960"/>
                <a:gd name="connsiteY58" fmla="*/ 385563 h 466499"/>
                <a:gd name="connsiteX59" fmla="*/ 440636 w 453960"/>
                <a:gd name="connsiteY59" fmla="*/ 385563 h 466499"/>
                <a:gd name="connsiteX60" fmla="*/ 440636 w 453960"/>
                <a:gd name="connsiteY60" fmla="*/ 406263 h 466499"/>
                <a:gd name="connsiteX61" fmla="*/ 428342 w 453960"/>
                <a:gd name="connsiteY61" fmla="*/ 406263 h 466499"/>
                <a:gd name="connsiteX62" fmla="*/ 421679 w 453960"/>
                <a:gd name="connsiteY62" fmla="*/ 413133 h 466499"/>
                <a:gd name="connsiteX63" fmla="*/ 428342 w 453960"/>
                <a:gd name="connsiteY63" fmla="*/ 420002 h 466499"/>
                <a:gd name="connsiteX64" fmla="*/ 440636 w 453960"/>
                <a:gd name="connsiteY64" fmla="*/ 420002 h 466499"/>
                <a:gd name="connsiteX65" fmla="*/ 440636 w 453960"/>
                <a:gd name="connsiteY65" fmla="*/ 452764 h 466499"/>
                <a:gd name="connsiteX66" fmla="*/ 236531 w 453960"/>
                <a:gd name="connsiteY66" fmla="*/ 452764 h 466499"/>
                <a:gd name="connsiteX67" fmla="*/ 303834 w 453960"/>
                <a:gd name="connsiteY67" fmla="*/ 383380 h 466499"/>
                <a:gd name="connsiteX68" fmla="*/ 303834 w 453960"/>
                <a:gd name="connsiteY68" fmla="*/ 373665 h 466499"/>
                <a:gd name="connsiteX69" fmla="*/ 302878 w 453960"/>
                <a:gd name="connsiteY69" fmla="*/ 372852 h 466499"/>
                <a:gd name="connsiteX70" fmla="*/ 294410 w 453960"/>
                <a:gd name="connsiteY70" fmla="*/ 373665 h 466499"/>
                <a:gd name="connsiteX71" fmla="*/ 267406 w 453960"/>
                <a:gd name="connsiteY71" fmla="*/ 401504 h 466499"/>
                <a:gd name="connsiteX72" fmla="*/ 50475 w 453960"/>
                <a:gd name="connsiteY72" fmla="*/ 401504 h 466499"/>
                <a:gd name="connsiteX73" fmla="*/ 13358 w 453960"/>
                <a:gd name="connsiteY73" fmla="*/ 364443 h 466499"/>
                <a:gd name="connsiteX74" fmla="*/ 13652 w 453960"/>
                <a:gd name="connsiteY74" fmla="*/ 360564 h 466499"/>
                <a:gd name="connsiteX75" fmla="*/ 13655 w 453960"/>
                <a:gd name="connsiteY75" fmla="*/ 360542 h 466499"/>
                <a:gd name="connsiteX76" fmla="*/ 13921 w 453960"/>
                <a:gd name="connsiteY76" fmla="*/ 358727 h 466499"/>
                <a:gd name="connsiteX77" fmla="*/ 13957 w 453960"/>
                <a:gd name="connsiteY77" fmla="*/ 358522 h 466499"/>
                <a:gd name="connsiteX78" fmla="*/ 14269 w 453960"/>
                <a:gd name="connsiteY78" fmla="*/ 356919 h 466499"/>
                <a:gd name="connsiteX79" fmla="*/ 14368 w 453960"/>
                <a:gd name="connsiteY79" fmla="*/ 356476 h 466499"/>
                <a:gd name="connsiteX80" fmla="*/ 14695 w 453960"/>
                <a:gd name="connsiteY80" fmla="*/ 355134 h 466499"/>
                <a:gd name="connsiteX81" fmla="*/ 14894 w 453960"/>
                <a:gd name="connsiteY81" fmla="*/ 354414 h 466499"/>
                <a:gd name="connsiteX82" fmla="*/ 15200 w 453960"/>
                <a:gd name="connsiteY82" fmla="*/ 353372 h 466499"/>
                <a:gd name="connsiteX83" fmla="*/ 15537 w 453960"/>
                <a:gd name="connsiteY83" fmla="*/ 352346 h 466499"/>
                <a:gd name="connsiteX84" fmla="*/ 15785 w 453960"/>
                <a:gd name="connsiteY84" fmla="*/ 351632 h 466499"/>
                <a:gd name="connsiteX85" fmla="*/ 16296 w 453960"/>
                <a:gd name="connsiteY85" fmla="*/ 350295 h 466499"/>
                <a:gd name="connsiteX86" fmla="*/ 16449 w 453960"/>
                <a:gd name="connsiteY86" fmla="*/ 349912 h 466499"/>
                <a:gd name="connsiteX87" fmla="*/ 17164 w 453960"/>
                <a:gd name="connsiteY87" fmla="*/ 348286 h 466499"/>
                <a:gd name="connsiteX88" fmla="*/ 17195 w 453960"/>
                <a:gd name="connsiteY88" fmla="*/ 348218 h 466499"/>
                <a:gd name="connsiteX89" fmla="*/ 44459 w 453960"/>
                <a:gd name="connsiteY89" fmla="*/ 326237 h 466499"/>
                <a:gd name="connsiteX90" fmla="*/ 44560 w 453960"/>
                <a:gd name="connsiteY90" fmla="*/ 326214 h 466499"/>
                <a:gd name="connsiteX91" fmla="*/ 46229 w 453960"/>
                <a:gd name="connsiteY91" fmla="*/ 325906 h 466499"/>
                <a:gd name="connsiteX92" fmla="*/ 46510 w 453960"/>
                <a:gd name="connsiteY92" fmla="*/ 325857 h 466499"/>
                <a:gd name="connsiteX93" fmla="*/ 48039 w 453960"/>
                <a:gd name="connsiteY93" fmla="*/ 325656 h 466499"/>
                <a:gd name="connsiteX94" fmla="*/ 48470 w 453960"/>
                <a:gd name="connsiteY94" fmla="*/ 325602 h 466499"/>
                <a:gd name="connsiteX95" fmla="*/ 49960 w 453960"/>
                <a:gd name="connsiteY95" fmla="*/ 325485 h 466499"/>
                <a:gd name="connsiteX96" fmla="*/ 50434 w 453960"/>
                <a:gd name="connsiteY96" fmla="*/ 325449 h 466499"/>
                <a:gd name="connsiteX97" fmla="*/ 52405 w 453960"/>
                <a:gd name="connsiteY97" fmla="*/ 325398 h 466499"/>
                <a:gd name="connsiteX98" fmla="*/ 59068 w 453960"/>
                <a:gd name="connsiteY98" fmla="*/ 318529 h 466499"/>
                <a:gd name="connsiteX99" fmla="*/ 59068 w 453960"/>
                <a:gd name="connsiteY99" fmla="*/ 268723 h 466499"/>
                <a:gd name="connsiteX100" fmla="*/ 52405 w 453960"/>
                <a:gd name="connsiteY100" fmla="*/ 261853 h 466499"/>
                <a:gd name="connsiteX101" fmla="*/ 45742 w 453960"/>
                <a:gd name="connsiteY101" fmla="*/ 268723 h 466499"/>
                <a:gd name="connsiteX102" fmla="*/ 45742 w 453960"/>
                <a:gd name="connsiteY102" fmla="*/ 312092 h 466499"/>
                <a:gd name="connsiteX103" fmla="*/ 15811 w 453960"/>
                <a:gd name="connsiteY103" fmla="*/ 327023 h 466499"/>
                <a:gd name="connsiteX104" fmla="*/ 13324 w 453960"/>
                <a:gd name="connsiteY104" fmla="*/ 329723 h 466499"/>
                <a:gd name="connsiteX105" fmla="*/ 13324 w 453960"/>
                <a:gd name="connsiteY105" fmla="*/ 73931 h 466499"/>
                <a:gd name="connsiteX106" fmla="*/ 45741 w 453960"/>
                <a:gd name="connsiteY106" fmla="*/ 34228 h 466499"/>
                <a:gd name="connsiteX107" fmla="*/ 45741 w 453960"/>
                <a:gd name="connsiteY107" fmla="*/ 101599 h 466499"/>
                <a:gd name="connsiteX108" fmla="*/ 45741 w 453960"/>
                <a:gd name="connsiteY108" fmla="*/ 241247 h 466499"/>
                <a:gd name="connsiteX109" fmla="*/ 45741 w 453960"/>
                <a:gd name="connsiteY109" fmla="*/ 241248 h 466499"/>
                <a:gd name="connsiteX110" fmla="*/ 52404 w 453960"/>
                <a:gd name="connsiteY110" fmla="*/ 248117 h 466499"/>
                <a:gd name="connsiteX111" fmla="*/ 59067 w 453960"/>
                <a:gd name="connsiteY111" fmla="*/ 241248 h 466499"/>
                <a:gd name="connsiteX112" fmla="*/ 59067 w 453960"/>
                <a:gd name="connsiteY112" fmla="*/ 241247 h 466499"/>
                <a:gd name="connsiteX113" fmla="*/ 59067 w 453960"/>
                <a:gd name="connsiteY113" fmla="*/ 108468 h 466499"/>
                <a:gd name="connsiteX114" fmla="*/ 252568 w 453960"/>
                <a:gd name="connsiteY114" fmla="*/ 108468 h 466499"/>
                <a:gd name="connsiteX115" fmla="*/ 215733 w 453960"/>
                <a:gd name="connsiteY115" fmla="*/ 146442 h 466499"/>
                <a:gd name="connsiteX116" fmla="*/ 215733 w 453960"/>
                <a:gd name="connsiteY116" fmla="*/ 156157 h 466499"/>
                <a:gd name="connsiteX117" fmla="*/ 225155 w 453960"/>
                <a:gd name="connsiteY117" fmla="*/ 156157 h 466499"/>
                <a:gd name="connsiteX118" fmla="*/ 273365 w 453960"/>
                <a:gd name="connsiteY118" fmla="*/ 106456 h 466499"/>
                <a:gd name="connsiteX119" fmla="*/ 273369 w 453960"/>
                <a:gd name="connsiteY119" fmla="*/ 106452 h 466499"/>
                <a:gd name="connsiteX120" fmla="*/ 316978 w 453960"/>
                <a:gd name="connsiteY120" fmla="*/ 61494 h 466499"/>
                <a:gd name="connsiteX121" fmla="*/ 347570 w 453960"/>
                <a:gd name="connsiteY121" fmla="*/ 93033 h 466499"/>
                <a:gd name="connsiteX122" fmla="*/ 343981 w 453960"/>
                <a:gd name="connsiteY122" fmla="*/ 96733 h 466499"/>
                <a:gd name="connsiteX123" fmla="*/ 343972 w 453960"/>
                <a:gd name="connsiteY123" fmla="*/ 96742 h 466499"/>
                <a:gd name="connsiteX124" fmla="*/ 209621 w 453960"/>
                <a:gd name="connsiteY124" fmla="*/ 235250 h 466499"/>
                <a:gd name="connsiteX125" fmla="*/ 179029 w 453960"/>
                <a:gd name="connsiteY125" fmla="*/ 203711 h 466499"/>
                <a:gd name="connsiteX126" fmla="*/ 205511 w 453960"/>
                <a:gd name="connsiteY126" fmla="*/ 176410 h 466499"/>
                <a:gd name="connsiteX127" fmla="*/ 205511 w 453960"/>
                <a:gd name="connsiteY127" fmla="*/ 166695 h 466499"/>
                <a:gd name="connsiteX128" fmla="*/ 196089 w 453960"/>
                <a:gd name="connsiteY128" fmla="*/ 166695 h 466499"/>
                <a:gd name="connsiteX129" fmla="*/ 164894 w 453960"/>
                <a:gd name="connsiteY129" fmla="*/ 198853 h 466499"/>
                <a:gd name="connsiteX130" fmla="*/ 164425 w 453960"/>
                <a:gd name="connsiteY130" fmla="*/ 199394 h 466499"/>
                <a:gd name="connsiteX131" fmla="*/ 164287 w 453960"/>
                <a:gd name="connsiteY131" fmla="*/ 199587 h 466499"/>
                <a:gd name="connsiteX132" fmla="*/ 164014 w 453960"/>
                <a:gd name="connsiteY132" fmla="*/ 199981 h 466499"/>
                <a:gd name="connsiteX133" fmla="*/ 163875 w 453960"/>
                <a:gd name="connsiteY133" fmla="*/ 200222 h 466499"/>
                <a:gd name="connsiteX134" fmla="*/ 163666 w 453960"/>
                <a:gd name="connsiteY134" fmla="*/ 200612 h 466499"/>
                <a:gd name="connsiteX135" fmla="*/ 163546 w 453960"/>
                <a:gd name="connsiteY135" fmla="*/ 200874 h 466499"/>
                <a:gd name="connsiteX136" fmla="*/ 163381 w 453960"/>
                <a:gd name="connsiteY136" fmla="*/ 201283 h 466499"/>
                <a:gd name="connsiteX137" fmla="*/ 163324 w 453960"/>
                <a:gd name="connsiteY137" fmla="*/ 201426 h 466499"/>
                <a:gd name="connsiteX138" fmla="*/ 150342 w 453960"/>
                <a:gd name="connsiteY138" fmla="*/ 239336 h 466499"/>
                <a:gd name="connsiteX139" fmla="*/ 141492 w 453960"/>
                <a:gd name="connsiteY139" fmla="*/ 265185 h 466499"/>
                <a:gd name="connsiteX140" fmla="*/ 141228 w 453960"/>
                <a:gd name="connsiteY140" fmla="*/ 266230 h 466499"/>
                <a:gd name="connsiteX141" fmla="*/ 119069 w 453960"/>
                <a:gd name="connsiteY141" fmla="*/ 266230 h 466499"/>
                <a:gd name="connsiteX142" fmla="*/ 112406 w 453960"/>
                <a:gd name="connsiteY142" fmla="*/ 273099 h 466499"/>
                <a:gd name="connsiteX143" fmla="*/ 119069 w 453960"/>
                <a:gd name="connsiteY143" fmla="*/ 279968 h 466499"/>
                <a:gd name="connsiteX144" fmla="*/ 303591 w 453960"/>
                <a:gd name="connsiteY144" fmla="*/ 279968 h 466499"/>
                <a:gd name="connsiteX145" fmla="*/ 310254 w 453960"/>
                <a:gd name="connsiteY145" fmla="*/ 273099 h 466499"/>
                <a:gd name="connsiteX146" fmla="*/ 303591 w 453960"/>
                <a:gd name="connsiteY146" fmla="*/ 266230 h 466499"/>
                <a:gd name="connsiteX147" fmla="*/ 171204 w 453960"/>
                <a:gd name="connsiteY147" fmla="*/ 266230 h 466499"/>
                <a:gd name="connsiteX148" fmla="*/ 211839 w 453960"/>
                <a:gd name="connsiteY148" fmla="*/ 251442 h 466499"/>
                <a:gd name="connsiteX149" fmla="*/ 211938 w 453960"/>
                <a:gd name="connsiteY149" fmla="*/ 251399 h 466499"/>
                <a:gd name="connsiteX150" fmla="*/ 212405 w 453960"/>
                <a:gd name="connsiteY150" fmla="*/ 251199 h 466499"/>
                <a:gd name="connsiteX151" fmla="*/ 212586 w 453960"/>
                <a:gd name="connsiteY151" fmla="*/ 251112 h 466499"/>
                <a:gd name="connsiteX152" fmla="*/ 213057 w 453960"/>
                <a:gd name="connsiteY152" fmla="*/ 250843 h 466499"/>
                <a:gd name="connsiteX153" fmla="*/ 213207 w 453960"/>
                <a:gd name="connsiteY153" fmla="*/ 250751 h 466499"/>
                <a:gd name="connsiteX154" fmla="*/ 213677 w 453960"/>
                <a:gd name="connsiteY154" fmla="*/ 250407 h 466499"/>
                <a:gd name="connsiteX155" fmla="*/ 213792 w 453960"/>
                <a:gd name="connsiteY155" fmla="*/ 250319 h 466499"/>
                <a:gd name="connsiteX156" fmla="*/ 214331 w 453960"/>
                <a:gd name="connsiteY156" fmla="*/ 249822 h 466499"/>
                <a:gd name="connsiteX157" fmla="*/ 351445 w 453960"/>
                <a:gd name="connsiteY157" fmla="*/ 108469 h 466499"/>
                <a:gd name="connsiteX158" fmla="*/ 409303 w 453960"/>
                <a:gd name="connsiteY158" fmla="*/ 108469 h 466499"/>
                <a:gd name="connsiteX159" fmla="*/ 409303 w 453960"/>
                <a:gd name="connsiteY159" fmla="*/ 255218 h 466499"/>
                <a:gd name="connsiteX160" fmla="*/ 313992 w 453960"/>
                <a:gd name="connsiteY160" fmla="*/ 353477 h 466499"/>
                <a:gd name="connsiteX161" fmla="*/ 313992 w 453960"/>
                <a:gd name="connsiteY161" fmla="*/ 363192 h 466499"/>
                <a:gd name="connsiteX162" fmla="*/ 314499 w 453960"/>
                <a:gd name="connsiteY162" fmla="*/ 363663 h 466499"/>
                <a:gd name="connsiteX163" fmla="*/ 318704 w 453960"/>
                <a:gd name="connsiteY163" fmla="*/ 365204 h 466499"/>
                <a:gd name="connsiteX164" fmla="*/ 322909 w 453960"/>
                <a:gd name="connsiteY164" fmla="*/ 363663 h 466499"/>
                <a:gd name="connsiteX165" fmla="*/ 323415 w 453960"/>
                <a:gd name="connsiteY165" fmla="*/ 363192 h 466499"/>
                <a:gd name="connsiteX166" fmla="*/ 323418 w 453960"/>
                <a:gd name="connsiteY166" fmla="*/ 363189 h 466499"/>
                <a:gd name="connsiteX167" fmla="*/ 440636 w 453960"/>
                <a:gd name="connsiteY167" fmla="*/ 242345 h 466499"/>
                <a:gd name="connsiteX168" fmla="*/ 440636 w 453960"/>
                <a:gd name="connsiteY168" fmla="*/ 302950 h 466499"/>
                <a:gd name="connsiteX169" fmla="*/ 197434 w 453960"/>
                <a:gd name="connsiteY169" fmla="*/ 242113 h 466499"/>
                <a:gd name="connsiteX170" fmla="*/ 178349 w 453960"/>
                <a:gd name="connsiteY170" fmla="*/ 249059 h 466499"/>
                <a:gd name="connsiteX171" fmla="*/ 165632 w 453960"/>
                <a:gd name="connsiteY171" fmla="*/ 235950 h 466499"/>
                <a:gd name="connsiteX172" fmla="*/ 172370 w 453960"/>
                <a:gd name="connsiteY172" fmla="*/ 216274 h 466499"/>
                <a:gd name="connsiteX173" fmla="*/ 197434 w 453960"/>
                <a:gd name="connsiteY173" fmla="*/ 242113 h 46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453960" h="466499">
                  <a:moveTo>
                    <a:pt x="449847" y="219418"/>
                  </a:moveTo>
                  <a:cubicBezTo>
                    <a:pt x="447357" y="218354"/>
                    <a:pt x="444492" y="218942"/>
                    <a:pt x="442585" y="220906"/>
                  </a:cubicBezTo>
                  <a:lnTo>
                    <a:pt x="422630" y="241479"/>
                  </a:lnTo>
                  <a:lnTo>
                    <a:pt x="422630" y="101599"/>
                  </a:lnTo>
                  <a:cubicBezTo>
                    <a:pt x="422630" y="97805"/>
                    <a:pt x="419646" y="94730"/>
                    <a:pt x="415967" y="94730"/>
                  </a:cubicBezTo>
                  <a:lnTo>
                    <a:pt x="364771" y="94730"/>
                  </a:lnTo>
                  <a:lnTo>
                    <a:pt x="383355" y="75571"/>
                  </a:lnTo>
                  <a:cubicBezTo>
                    <a:pt x="383358" y="75568"/>
                    <a:pt x="383360" y="75565"/>
                    <a:pt x="383363" y="75562"/>
                  </a:cubicBezTo>
                  <a:lnTo>
                    <a:pt x="401270" y="57101"/>
                  </a:lnTo>
                  <a:cubicBezTo>
                    <a:pt x="405106" y="53146"/>
                    <a:pt x="407219" y="47885"/>
                    <a:pt x="407219" y="42291"/>
                  </a:cubicBezTo>
                  <a:cubicBezTo>
                    <a:pt x="407219" y="36697"/>
                    <a:pt x="405106" y="31437"/>
                    <a:pt x="401270" y="27480"/>
                  </a:cubicBezTo>
                  <a:lnTo>
                    <a:pt x="380563" y="6133"/>
                  </a:lnTo>
                  <a:cubicBezTo>
                    <a:pt x="376727" y="2178"/>
                    <a:pt x="371623" y="0"/>
                    <a:pt x="366197" y="0"/>
                  </a:cubicBezTo>
                  <a:cubicBezTo>
                    <a:pt x="360771" y="0"/>
                    <a:pt x="355668" y="2178"/>
                    <a:pt x="351831" y="6133"/>
                  </a:cubicBezTo>
                  <a:lnTo>
                    <a:pt x="333915" y="24603"/>
                  </a:lnTo>
                  <a:lnTo>
                    <a:pt x="312267" y="46921"/>
                  </a:lnTo>
                  <a:lnTo>
                    <a:pt x="265893" y="94729"/>
                  </a:lnTo>
                  <a:lnTo>
                    <a:pt x="59068" y="94729"/>
                  </a:lnTo>
                  <a:lnTo>
                    <a:pt x="59068" y="26773"/>
                  </a:lnTo>
                  <a:cubicBezTo>
                    <a:pt x="59068" y="22979"/>
                    <a:pt x="56084" y="19904"/>
                    <a:pt x="52405" y="19904"/>
                  </a:cubicBezTo>
                  <a:cubicBezTo>
                    <a:pt x="23509" y="19906"/>
                    <a:pt x="0" y="44140"/>
                    <a:pt x="0" y="73931"/>
                  </a:cubicBezTo>
                  <a:lnTo>
                    <a:pt x="0" y="365687"/>
                  </a:lnTo>
                  <a:cubicBezTo>
                    <a:pt x="0" y="366194"/>
                    <a:pt x="57" y="366688"/>
                    <a:pt x="158" y="367163"/>
                  </a:cubicBezTo>
                  <a:cubicBezTo>
                    <a:pt x="1078" y="379804"/>
                    <a:pt x="6383" y="391549"/>
                    <a:pt x="15248" y="400465"/>
                  </a:cubicBezTo>
                  <a:cubicBezTo>
                    <a:pt x="24725" y="409993"/>
                    <a:pt x="37234" y="415240"/>
                    <a:pt x="50474" y="415240"/>
                  </a:cubicBezTo>
                  <a:lnTo>
                    <a:pt x="254080" y="415240"/>
                  </a:lnTo>
                  <a:lnTo>
                    <a:pt x="215734" y="454773"/>
                  </a:lnTo>
                  <a:cubicBezTo>
                    <a:pt x="213828" y="456738"/>
                    <a:pt x="213258" y="459691"/>
                    <a:pt x="214290" y="462259"/>
                  </a:cubicBezTo>
                  <a:cubicBezTo>
                    <a:pt x="215321" y="464825"/>
                    <a:pt x="217751" y="466499"/>
                    <a:pt x="220445" y="466499"/>
                  </a:cubicBezTo>
                  <a:lnTo>
                    <a:pt x="447297" y="466499"/>
                  </a:lnTo>
                  <a:cubicBezTo>
                    <a:pt x="450976" y="466499"/>
                    <a:pt x="453960" y="463424"/>
                    <a:pt x="453960" y="459630"/>
                  </a:cubicBezTo>
                  <a:lnTo>
                    <a:pt x="453960" y="225764"/>
                  </a:lnTo>
                  <a:cubicBezTo>
                    <a:pt x="453960" y="222986"/>
                    <a:pt x="452336" y="220481"/>
                    <a:pt x="449847" y="219418"/>
                  </a:cubicBezTo>
                  <a:close/>
                  <a:moveTo>
                    <a:pt x="361256" y="15849"/>
                  </a:moveTo>
                  <a:cubicBezTo>
                    <a:pt x="363979" y="13039"/>
                    <a:pt x="368417" y="13039"/>
                    <a:pt x="371141" y="15849"/>
                  </a:cubicBezTo>
                  <a:lnTo>
                    <a:pt x="391848" y="37197"/>
                  </a:lnTo>
                  <a:cubicBezTo>
                    <a:pt x="394574" y="40006"/>
                    <a:pt x="394574" y="44579"/>
                    <a:pt x="391848" y="47389"/>
                  </a:cubicBezTo>
                  <a:lnTo>
                    <a:pt x="378645" y="61001"/>
                  </a:lnTo>
                  <a:lnTo>
                    <a:pt x="348051" y="29461"/>
                  </a:lnTo>
                  <a:lnTo>
                    <a:pt x="361256" y="15849"/>
                  </a:lnTo>
                  <a:close/>
                  <a:moveTo>
                    <a:pt x="338628" y="39176"/>
                  </a:moveTo>
                  <a:lnTo>
                    <a:pt x="369221" y="70715"/>
                  </a:lnTo>
                  <a:lnTo>
                    <a:pt x="356995" y="83319"/>
                  </a:lnTo>
                  <a:lnTo>
                    <a:pt x="326403" y="51780"/>
                  </a:lnTo>
                  <a:lnTo>
                    <a:pt x="338628" y="39176"/>
                  </a:lnTo>
                  <a:close/>
                  <a:moveTo>
                    <a:pt x="440636" y="302950"/>
                  </a:moveTo>
                  <a:lnTo>
                    <a:pt x="428342" y="302950"/>
                  </a:lnTo>
                  <a:cubicBezTo>
                    <a:pt x="424662" y="302950"/>
                    <a:pt x="421679" y="306024"/>
                    <a:pt x="421679" y="309819"/>
                  </a:cubicBezTo>
                  <a:cubicBezTo>
                    <a:pt x="421679" y="313613"/>
                    <a:pt x="424662" y="316688"/>
                    <a:pt x="428342" y="316688"/>
                  </a:cubicBezTo>
                  <a:lnTo>
                    <a:pt x="440636" y="316688"/>
                  </a:lnTo>
                  <a:lnTo>
                    <a:pt x="440636" y="337388"/>
                  </a:lnTo>
                  <a:lnTo>
                    <a:pt x="428342" y="337388"/>
                  </a:lnTo>
                  <a:cubicBezTo>
                    <a:pt x="424662" y="337388"/>
                    <a:pt x="421679" y="340463"/>
                    <a:pt x="421679" y="344257"/>
                  </a:cubicBezTo>
                  <a:cubicBezTo>
                    <a:pt x="421679" y="348051"/>
                    <a:pt x="424662" y="351126"/>
                    <a:pt x="428342" y="351126"/>
                  </a:cubicBezTo>
                  <a:lnTo>
                    <a:pt x="440636" y="351126"/>
                  </a:lnTo>
                  <a:lnTo>
                    <a:pt x="440636" y="371825"/>
                  </a:lnTo>
                  <a:lnTo>
                    <a:pt x="428342" y="371825"/>
                  </a:lnTo>
                  <a:cubicBezTo>
                    <a:pt x="424662" y="371825"/>
                    <a:pt x="421679" y="374900"/>
                    <a:pt x="421679" y="378694"/>
                  </a:cubicBezTo>
                  <a:cubicBezTo>
                    <a:pt x="421679" y="382489"/>
                    <a:pt x="424662" y="385563"/>
                    <a:pt x="428342" y="385563"/>
                  </a:cubicBezTo>
                  <a:lnTo>
                    <a:pt x="440636" y="385563"/>
                  </a:lnTo>
                  <a:lnTo>
                    <a:pt x="440636" y="406263"/>
                  </a:lnTo>
                  <a:lnTo>
                    <a:pt x="428342" y="406263"/>
                  </a:lnTo>
                  <a:cubicBezTo>
                    <a:pt x="424662" y="406263"/>
                    <a:pt x="421679" y="409339"/>
                    <a:pt x="421679" y="413133"/>
                  </a:cubicBezTo>
                  <a:cubicBezTo>
                    <a:pt x="421679" y="416927"/>
                    <a:pt x="424662" y="420002"/>
                    <a:pt x="428342" y="420002"/>
                  </a:cubicBezTo>
                  <a:lnTo>
                    <a:pt x="440636" y="420002"/>
                  </a:lnTo>
                  <a:lnTo>
                    <a:pt x="440636" y="452764"/>
                  </a:lnTo>
                  <a:lnTo>
                    <a:pt x="236531" y="452764"/>
                  </a:lnTo>
                  <a:lnTo>
                    <a:pt x="303834" y="383380"/>
                  </a:lnTo>
                  <a:cubicBezTo>
                    <a:pt x="306436" y="380696"/>
                    <a:pt x="306436" y="376348"/>
                    <a:pt x="303834" y="373665"/>
                  </a:cubicBezTo>
                  <a:cubicBezTo>
                    <a:pt x="303535" y="373357"/>
                    <a:pt x="303214" y="373090"/>
                    <a:pt x="302878" y="372852"/>
                  </a:cubicBezTo>
                  <a:cubicBezTo>
                    <a:pt x="300284" y="371021"/>
                    <a:pt x="296714" y="371290"/>
                    <a:pt x="294410" y="373665"/>
                  </a:cubicBezTo>
                  <a:lnTo>
                    <a:pt x="267406" y="401504"/>
                  </a:lnTo>
                  <a:lnTo>
                    <a:pt x="50475" y="401504"/>
                  </a:lnTo>
                  <a:cubicBezTo>
                    <a:pt x="30266" y="401504"/>
                    <a:pt x="13998" y="385239"/>
                    <a:pt x="13358" y="364443"/>
                  </a:cubicBezTo>
                  <a:cubicBezTo>
                    <a:pt x="13396" y="363138"/>
                    <a:pt x="13495" y="361844"/>
                    <a:pt x="13652" y="360564"/>
                  </a:cubicBezTo>
                  <a:cubicBezTo>
                    <a:pt x="13653" y="360557"/>
                    <a:pt x="13654" y="360549"/>
                    <a:pt x="13655" y="360542"/>
                  </a:cubicBezTo>
                  <a:cubicBezTo>
                    <a:pt x="13730" y="359934"/>
                    <a:pt x="13819" y="359329"/>
                    <a:pt x="13921" y="358727"/>
                  </a:cubicBezTo>
                  <a:cubicBezTo>
                    <a:pt x="13933" y="358659"/>
                    <a:pt x="13945" y="358590"/>
                    <a:pt x="13957" y="358522"/>
                  </a:cubicBezTo>
                  <a:cubicBezTo>
                    <a:pt x="14050" y="357985"/>
                    <a:pt x="14154" y="357451"/>
                    <a:pt x="14269" y="356919"/>
                  </a:cubicBezTo>
                  <a:cubicBezTo>
                    <a:pt x="14301" y="356771"/>
                    <a:pt x="14334" y="356623"/>
                    <a:pt x="14368" y="356476"/>
                  </a:cubicBezTo>
                  <a:cubicBezTo>
                    <a:pt x="14469" y="356026"/>
                    <a:pt x="14578" y="355579"/>
                    <a:pt x="14695" y="355134"/>
                  </a:cubicBezTo>
                  <a:cubicBezTo>
                    <a:pt x="14759" y="354893"/>
                    <a:pt x="14826" y="354654"/>
                    <a:pt x="14894" y="354414"/>
                  </a:cubicBezTo>
                  <a:cubicBezTo>
                    <a:pt x="14991" y="354065"/>
                    <a:pt x="15092" y="353717"/>
                    <a:pt x="15200" y="353372"/>
                  </a:cubicBezTo>
                  <a:cubicBezTo>
                    <a:pt x="15307" y="353027"/>
                    <a:pt x="15421" y="352686"/>
                    <a:pt x="15537" y="352346"/>
                  </a:cubicBezTo>
                  <a:cubicBezTo>
                    <a:pt x="15618" y="352107"/>
                    <a:pt x="15698" y="351868"/>
                    <a:pt x="15785" y="351632"/>
                  </a:cubicBezTo>
                  <a:cubicBezTo>
                    <a:pt x="15947" y="351182"/>
                    <a:pt x="16119" y="350737"/>
                    <a:pt x="16296" y="350295"/>
                  </a:cubicBezTo>
                  <a:cubicBezTo>
                    <a:pt x="16347" y="350168"/>
                    <a:pt x="16397" y="350039"/>
                    <a:pt x="16449" y="349912"/>
                  </a:cubicBezTo>
                  <a:cubicBezTo>
                    <a:pt x="16677" y="349364"/>
                    <a:pt x="16914" y="348822"/>
                    <a:pt x="17164" y="348286"/>
                  </a:cubicBezTo>
                  <a:cubicBezTo>
                    <a:pt x="17174" y="348263"/>
                    <a:pt x="17184" y="348240"/>
                    <a:pt x="17195" y="348218"/>
                  </a:cubicBezTo>
                  <a:cubicBezTo>
                    <a:pt x="22406" y="337099"/>
                    <a:pt x="32430" y="328809"/>
                    <a:pt x="44459" y="326237"/>
                  </a:cubicBezTo>
                  <a:cubicBezTo>
                    <a:pt x="44493" y="326230"/>
                    <a:pt x="44526" y="326222"/>
                    <a:pt x="44560" y="326214"/>
                  </a:cubicBezTo>
                  <a:cubicBezTo>
                    <a:pt x="45111" y="326098"/>
                    <a:pt x="45668" y="325999"/>
                    <a:pt x="46229" y="325906"/>
                  </a:cubicBezTo>
                  <a:cubicBezTo>
                    <a:pt x="46322" y="325891"/>
                    <a:pt x="46415" y="325872"/>
                    <a:pt x="46510" y="325857"/>
                  </a:cubicBezTo>
                  <a:cubicBezTo>
                    <a:pt x="47016" y="325777"/>
                    <a:pt x="47527" y="325715"/>
                    <a:pt x="48039" y="325656"/>
                  </a:cubicBezTo>
                  <a:cubicBezTo>
                    <a:pt x="48183" y="325639"/>
                    <a:pt x="48325" y="325616"/>
                    <a:pt x="48470" y="325602"/>
                  </a:cubicBezTo>
                  <a:cubicBezTo>
                    <a:pt x="48964" y="325551"/>
                    <a:pt x="49462" y="325517"/>
                    <a:pt x="49960" y="325485"/>
                  </a:cubicBezTo>
                  <a:cubicBezTo>
                    <a:pt x="50118" y="325475"/>
                    <a:pt x="50276" y="325457"/>
                    <a:pt x="50434" y="325449"/>
                  </a:cubicBezTo>
                  <a:cubicBezTo>
                    <a:pt x="51086" y="325415"/>
                    <a:pt x="51744" y="325398"/>
                    <a:pt x="52405" y="325398"/>
                  </a:cubicBezTo>
                  <a:cubicBezTo>
                    <a:pt x="56084" y="325398"/>
                    <a:pt x="59068" y="322323"/>
                    <a:pt x="59068" y="318529"/>
                  </a:cubicBezTo>
                  <a:lnTo>
                    <a:pt x="59068" y="268723"/>
                  </a:lnTo>
                  <a:cubicBezTo>
                    <a:pt x="59068" y="264928"/>
                    <a:pt x="56084" y="261853"/>
                    <a:pt x="52405" y="261853"/>
                  </a:cubicBezTo>
                  <a:cubicBezTo>
                    <a:pt x="48725" y="261853"/>
                    <a:pt x="45742" y="264928"/>
                    <a:pt x="45742" y="268723"/>
                  </a:cubicBezTo>
                  <a:lnTo>
                    <a:pt x="45742" y="312092"/>
                  </a:lnTo>
                  <a:cubicBezTo>
                    <a:pt x="34490" y="313559"/>
                    <a:pt x="24047" y="318733"/>
                    <a:pt x="15811" y="327023"/>
                  </a:cubicBezTo>
                  <a:cubicBezTo>
                    <a:pt x="14945" y="327895"/>
                    <a:pt x="14124" y="328802"/>
                    <a:pt x="13324" y="329723"/>
                  </a:cubicBezTo>
                  <a:lnTo>
                    <a:pt x="13324" y="73931"/>
                  </a:lnTo>
                  <a:cubicBezTo>
                    <a:pt x="13324" y="54059"/>
                    <a:pt x="27356" y="37499"/>
                    <a:pt x="45741" y="34228"/>
                  </a:cubicBezTo>
                  <a:lnTo>
                    <a:pt x="45741" y="101599"/>
                  </a:lnTo>
                  <a:lnTo>
                    <a:pt x="45741" y="241247"/>
                  </a:lnTo>
                  <a:lnTo>
                    <a:pt x="45741" y="241248"/>
                  </a:lnTo>
                  <a:cubicBezTo>
                    <a:pt x="45741" y="245041"/>
                    <a:pt x="48724" y="248117"/>
                    <a:pt x="52404" y="248117"/>
                  </a:cubicBezTo>
                  <a:cubicBezTo>
                    <a:pt x="56084" y="248117"/>
                    <a:pt x="59067" y="245041"/>
                    <a:pt x="59067" y="241248"/>
                  </a:cubicBezTo>
                  <a:lnTo>
                    <a:pt x="59067" y="241247"/>
                  </a:lnTo>
                  <a:lnTo>
                    <a:pt x="59067" y="108468"/>
                  </a:lnTo>
                  <a:lnTo>
                    <a:pt x="252568" y="108468"/>
                  </a:lnTo>
                  <a:lnTo>
                    <a:pt x="215733" y="146442"/>
                  </a:lnTo>
                  <a:cubicBezTo>
                    <a:pt x="213131" y="149126"/>
                    <a:pt x="213131" y="153474"/>
                    <a:pt x="215733" y="156157"/>
                  </a:cubicBezTo>
                  <a:cubicBezTo>
                    <a:pt x="218335" y="158838"/>
                    <a:pt x="222554" y="158838"/>
                    <a:pt x="225155" y="156157"/>
                  </a:cubicBezTo>
                  <a:lnTo>
                    <a:pt x="273365" y="106456"/>
                  </a:lnTo>
                  <a:cubicBezTo>
                    <a:pt x="273366" y="106454"/>
                    <a:pt x="273367" y="106453"/>
                    <a:pt x="273369" y="106452"/>
                  </a:cubicBezTo>
                  <a:lnTo>
                    <a:pt x="316978" y="61494"/>
                  </a:lnTo>
                  <a:lnTo>
                    <a:pt x="347570" y="93033"/>
                  </a:lnTo>
                  <a:lnTo>
                    <a:pt x="343981" y="96733"/>
                  </a:lnTo>
                  <a:cubicBezTo>
                    <a:pt x="343978" y="96736"/>
                    <a:pt x="343975" y="96739"/>
                    <a:pt x="343972" y="96742"/>
                  </a:cubicBezTo>
                  <a:lnTo>
                    <a:pt x="209621" y="235250"/>
                  </a:lnTo>
                  <a:lnTo>
                    <a:pt x="179029" y="203711"/>
                  </a:lnTo>
                  <a:lnTo>
                    <a:pt x="205511" y="176410"/>
                  </a:lnTo>
                  <a:cubicBezTo>
                    <a:pt x="208113" y="173726"/>
                    <a:pt x="208113" y="169378"/>
                    <a:pt x="205511" y="166695"/>
                  </a:cubicBezTo>
                  <a:cubicBezTo>
                    <a:pt x="202909" y="164013"/>
                    <a:pt x="198690" y="164013"/>
                    <a:pt x="196089" y="166695"/>
                  </a:cubicBezTo>
                  <a:lnTo>
                    <a:pt x="164894" y="198853"/>
                  </a:lnTo>
                  <a:cubicBezTo>
                    <a:pt x="164727" y="199025"/>
                    <a:pt x="164571" y="199207"/>
                    <a:pt x="164425" y="199394"/>
                  </a:cubicBezTo>
                  <a:cubicBezTo>
                    <a:pt x="164376" y="199456"/>
                    <a:pt x="164333" y="199522"/>
                    <a:pt x="164287" y="199587"/>
                  </a:cubicBezTo>
                  <a:cubicBezTo>
                    <a:pt x="164193" y="199716"/>
                    <a:pt x="164100" y="199846"/>
                    <a:pt x="164014" y="199981"/>
                  </a:cubicBezTo>
                  <a:cubicBezTo>
                    <a:pt x="163966" y="200060"/>
                    <a:pt x="163921" y="200140"/>
                    <a:pt x="163875" y="200222"/>
                  </a:cubicBezTo>
                  <a:cubicBezTo>
                    <a:pt x="163802" y="200350"/>
                    <a:pt x="163731" y="200480"/>
                    <a:pt x="163666" y="200612"/>
                  </a:cubicBezTo>
                  <a:cubicBezTo>
                    <a:pt x="163623" y="200698"/>
                    <a:pt x="163585" y="200785"/>
                    <a:pt x="163546" y="200874"/>
                  </a:cubicBezTo>
                  <a:cubicBezTo>
                    <a:pt x="163487" y="201009"/>
                    <a:pt x="163432" y="201146"/>
                    <a:pt x="163381" y="201283"/>
                  </a:cubicBezTo>
                  <a:cubicBezTo>
                    <a:pt x="163364" y="201331"/>
                    <a:pt x="163340" y="201377"/>
                    <a:pt x="163324" y="201426"/>
                  </a:cubicBezTo>
                  <a:lnTo>
                    <a:pt x="150342" y="239336"/>
                  </a:lnTo>
                  <a:lnTo>
                    <a:pt x="141492" y="265185"/>
                  </a:lnTo>
                  <a:cubicBezTo>
                    <a:pt x="141375" y="265529"/>
                    <a:pt x="141291" y="265878"/>
                    <a:pt x="141228" y="266230"/>
                  </a:cubicBezTo>
                  <a:lnTo>
                    <a:pt x="119069" y="266230"/>
                  </a:lnTo>
                  <a:cubicBezTo>
                    <a:pt x="115389" y="266230"/>
                    <a:pt x="112406" y="269305"/>
                    <a:pt x="112406" y="273099"/>
                  </a:cubicBezTo>
                  <a:cubicBezTo>
                    <a:pt x="112406" y="276893"/>
                    <a:pt x="115389" y="279968"/>
                    <a:pt x="119069" y="279968"/>
                  </a:cubicBezTo>
                  <a:lnTo>
                    <a:pt x="303591" y="279968"/>
                  </a:lnTo>
                  <a:cubicBezTo>
                    <a:pt x="307272" y="279968"/>
                    <a:pt x="310254" y="276893"/>
                    <a:pt x="310254" y="273099"/>
                  </a:cubicBezTo>
                  <a:cubicBezTo>
                    <a:pt x="310254" y="269305"/>
                    <a:pt x="307272" y="266230"/>
                    <a:pt x="303591" y="266230"/>
                  </a:cubicBezTo>
                  <a:lnTo>
                    <a:pt x="171204" y="266230"/>
                  </a:lnTo>
                  <a:lnTo>
                    <a:pt x="211839" y="251442"/>
                  </a:lnTo>
                  <a:cubicBezTo>
                    <a:pt x="211873" y="251429"/>
                    <a:pt x="211904" y="251412"/>
                    <a:pt x="211938" y="251399"/>
                  </a:cubicBezTo>
                  <a:cubicBezTo>
                    <a:pt x="212096" y="251339"/>
                    <a:pt x="212251" y="251271"/>
                    <a:pt x="212405" y="251199"/>
                  </a:cubicBezTo>
                  <a:cubicBezTo>
                    <a:pt x="212466" y="251170"/>
                    <a:pt x="212527" y="251142"/>
                    <a:pt x="212586" y="251112"/>
                  </a:cubicBezTo>
                  <a:cubicBezTo>
                    <a:pt x="212746" y="251030"/>
                    <a:pt x="212903" y="250939"/>
                    <a:pt x="213057" y="250843"/>
                  </a:cubicBezTo>
                  <a:cubicBezTo>
                    <a:pt x="213107" y="250811"/>
                    <a:pt x="213158" y="250783"/>
                    <a:pt x="213207" y="250751"/>
                  </a:cubicBezTo>
                  <a:cubicBezTo>
                    <a:pt x="213367" y="250645"/>
                    <a:pt x="213523" y="250529"/>
                    <a:pt x="213677" y="250407"/>
                  </a:cubicBezTo>
                  <a:cubicBezTo>
                    <a:pt x="213715" y="250376"/>
                    <a:pt x="213755" y="250350"/>
                    <a:pt x="213792" y="250319"/>
                  </a:cubicBezTo>
                  <a:cubicBezTo>
                    <a:pt x="213977" y="250165"/>
                    <a:pt x="214159" y="250000"/>
                    <a:pt x="214331" y="249822"/>
                  </a:cubicBezTo>
                  <a:lnTo>
                    <a:pt x="351445" y="108469"/>
                  </a:lnTo>
                  <a:lnTo>
                    <a:pt x="409303" y="108469"/>
                  </a:lnTo>
                  <a:lnTo>
                    <a:pt x="409303" y="255218"/>
                  </a:lnTo>
                  <a:lnTo>
                    <a:pt x="313992" y="353477"/>
                  </a:lnTo>
                  <a:cubicBezTo>
                    <a:pt x="311390" y="356161"/>
                    <a:pt x="311390" y="360509"/>
                    <a:pt x="313992" y="363192"/>
                  </a:cubicBezTo>
                  <a:cubicBezTo>
                    <a:pt x="314155" y="363359"/>
                    <a:pt x="314324" y="363516"/>
                    <a:pt x="314499" y="363663"/>
                  </a:cubicBezTo>
                  <a:cubicBezTo>
                    <a:pt x="315720" y="364690"/>
                    <a:pt x="317213" y="365204"/>
                    <a:pt x="318704" y="365204"/>
                  </a:cubicBezTo>
                  <a:cubicBezTo>
                    <a:pt x="320195" y="365204"/>
                    <a:pt x="321688" y="364690"/>
                    <a:pt x="322909" y="363663"/>
                  </a:cubicBezTo>
                  <a:cubicBezTo>
                    <a:pt x="323084" y="363517"/>
                    <a:pt x="323253" y="363359"/>
                    <a:pt x="323415" y="363192"/>
                  </a:cubicBezTo>
                  <a:cubicBezTo>
                    <a:pt x="323418" y="363189"/>
                    <a:pt x="323415" y="363192"/>
                    <a:pt x="323418" y="363189"/>
                  </a:cubicBezTo>
                  <a:lnTo>
                    <a:pt x="440636" y="242345"/>
                  </a:lnTo>
                  <a:lnTo>
                    <a:pt x="440636" y="302950"/>
                  </a:lnTo>
                  <a:close/>
                  <a:moveTo>
                    <a:pt x="197434" y="242113"/>
                  </a:moveTo>
                  <a:lnTo>
                    <a:pt x="178349" y="249059"/>
                  </a:lnTo>
                  <a:lnTo>
                    <a:pt x="165632" y="235950"/>
                  </a:lnTo>
                  <a:lnTo>
                    <a:pt x="172370" y="216274"/>
                  </a:lnTo>
                  <a:lnTo>
                    <a:pt x="197434" y="242113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48" name="Shape 190">
              <a:extLst>
                <a:ext uri="{FF2B5EF4-FFF2-40B4-BE49-F238E27FC236}">
                  <a16:creationId xmlns:a16="http://schemas.microsoft.com/office/drawing/2014/main" id="{0BE59578-1E5A-44E4-9D07-435B829868CA}"/>
                </a:ext>
              </a:extLst>
            </p:cNvPr>
            <p:cNvSpPr txBox="1">
              <a:spLocks/>
            </p:cNvSpPr>
            <p:nvPr/>
          </p:nvSpPr>
          <p:spPr>
            <a:xfrm>
              <a:off x="1828768" y="5446102"/>
              <a:ext cx="761691" cy="356731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597"/>
                </a:spcAft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Projets </a:t>
              </a:r>
              <a:r>
                <a:rPr lang="fr-FR" sz="1793" b="1" cap="none" dirty="0">
                  <a:solidFill>
                    <a:schemeClr val="accent1"/>
                  </a:solidFill>
                  <a:ea typeface="Cabin"/>
                  <a:cs typeface="Cabin"/>
                  <a:sym typeface="Cabin"/>
                </a:rPr>
                <a:t>≥ 5M€</a:t>
              </a:r>
              <a:endParaRPr lang="en" sz="1295" b="1" cap="none" dirty="0">
                <a:solidFill>
                  <a:schemeClr val="accent1"/>
                </a:solidFill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D0879B4E-A60A-44F0-B10D-A63A2AB902A6}"/>
                </a:ext>
              </a:extLst>
            </p:cNvPr>
            <p:cNvGrpSpPr/>
            <p:nvPr/>
          </p:nvGrpSpPr>
          <p:grpSpPr>
            <a:xfrm>
              <a:off x="969430" y="5272771"/>
              <a:ext cx="201112" cy="186289"/>
              <a:chOff x="986973" y="5272771"/>
              <a:chExt cx="201112" cy="186289"/>
            </a:xfrm>
          </p:grpSpPr>
          <p:sp>
            <p:nvSpPr>
              <p:cNvPr id="50" name="Freeform 14">
                <a:extLst>
                  <a:ext uri="{FF2B5EF4-FFF2-40B4-BE49-F238E27FC236}">
                    <a16:creationId xmlns:a16="http://schemas.microsoft.com/office/drawing/2014/main" id="{EB03D082-9615-4508-AF83-0477D3C11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73" y="5276956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51" name="Freeform 15">
                <a:extLst>
                  <a:ext uri="{FF2B5EF4-FFF2-40B4-BE49-F238E27FC236}">
                    <a16:creationId xmlns:a16="http://schemas.microsoft.com/office/drawing/2014/main" id="{5AD61021-047B-4879-BBC0-AB4B2660D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990" y="5272771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52" name="Shape 190">
            <a:extLst>
              <a:ext uri="{FF2B5EF4-FFF2-40B4-BE49-F238E27FC236}">
                <a16:creationId xmlns:a16="http://schemas.microsoft.com/office/drawing/2014/main" id="{E26B23FF-BA01-4D6A-97EA-196C49DECF13}"/>
              </a:ext>
            </a:extLst>
          </p:cNvPr>
          <p:cNvSpPr txBox="1">
            <a:spLocks/>
          </p:cNvSpPr>
          <p:nvPr/>
        </p:nvSpPr>
        <p:spPr>
          <a:xfrm>
            <a:off x="5161268" y="3542158"/>
            <a:ext cx="1721250" cy="69249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95"/>
              </a:lnSpc>
            </a:pPr>
            <a:r>
              <a:rPr lang="fr-FR" sz="1238" cap="none" dirty="0">
                <a:ea typeface="Cabin"/>
                <a:cs typeface="Cabin"/>
                <a:sym typeface="Cabin"/>
              </a:rPr>
              <a:t>Entreprises, Family offices, Collectivités locales, Projets citoyens, Institutionnels</a:t>
            </a:r>
            <a:endParaRPr lang="en" sz="1238" cap="none" dirty="0">
              <a:ea typeface="Cabin"/>
              <a:cs typeface="Cabin"/>
              <a:sym typeface="Cabin"/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85F2C267-AE5A-4D53-BC96-A3E3701D1487}"/>
              </a:ext>
            </a:extLst>
          </p:cNvPr>
          <p:cNvGrpSpPr/>
          <p:nvPr/>
        </p:nvGrpSpPr>
        <p:grpSpPr>
          <a:xfrm>
            <a:off x="4591012" y="3657875"/>
            <a:ext cx="474930" cy="544382"/>
            <a:chOff x="1134142" y="1732181"/>
            <a:chExt cx="476792" cy="546517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7D0088C9-51D6-4922-8DAE-B95AF112D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073" y="1803802"/>
              <a:ext cx="158931" cy="78232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B5090929-2B17-4A88-B40D-CCA5777DD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376" y="1732181"/>
              <a:ext cx="140354" cy="323944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996CAF40-1B00-4599-91F5-A2C61FD55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58" y="1747607"/>
              <a:ext cx="136226" cy="308518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57" name="Line 8">
              <a:extLst>
                <a:ext uri="{FF2B5EF4-FFF2-40B4-BE49-F238E27FC236}">
                  <a16:creationId xmlns:a16="http://schemas.microsoft.com/office/drawing/2014/main" id="{4D3C7C69-9584-42D8-BFCF-A95E1623CF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2289" y="1910681"/>
              <a:ext cx="0" cy="19833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58" name="Line 9">
              <a:extLst>
                <a:ext uri="{FF2B5EF4-FFF2-40B4-BE49-F238E27FC236}">
                  <a16:creationId xmlns:a16="http://schemas.microsoft.com/office/drawing/2014/main" id="{AB0C5FB6-8C63-4782-94EF-98E9D8A3D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5883" y="1908477"/>
              <a:ext cx="0" cy="22037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D26F477E-AE62-44A2-ACF9-E668083A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54" y="1988912"/>
              <a:ext cx="35089" cy="11018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D2639A3E-6113-4380-9812-C2F07FCA9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142" y="2056125"/>
              <a:ext cx="246652" cy="222573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4A505A3D-581E-49C4-8F5B-293715DAA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858" y="2056125"/>
              <a:ext cx="215691" cy="146546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634835BA-C1A7-4DB5-B8EC-0B0C4E82F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870" y="2252254"/>
              <a:ext cx="2064" cy="2644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BBD3593A-3D1D-49A0-A2B0-F749CF321841}"/>
              </a:ext>
            </a:extLst>
          </p:cNvPr>
          <p:cNvGrpSpPr/>
          <p:nvPr/>
        </p:nvGrpSpPr>
        <p:grpSpPr>
          <a:xfrm>
            <a:off x="4426944" y="3664460"/>
            <a:ext cx="206624" cy="195363"/>
            <a:chOff x="969430" y="1738792"/>
            <a:chExt cx="207435" cy="196129"/>
          </a:xfrm>
        </p:grpSpPr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B9E9CABB-79F2-47EF-BEAF-5262749AB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430" y="1743199"/>
              <a:ext cx="179571" cy="191722"/>
            </a:xfrm>
            <a:custGeom>
              <a:avLst/>
              <a:gdLst>
                <a:gd name="T0" fmla="*/ 86 w 86"/>
                <a:gd name="T1" fmla="*/ 34 h 86"/>
                <a:gd name="T2" fmla="*/ 86 w 86"/>
                <a:gd name="T3" fmla="*/ 75 h 86"/>
                <a:gd name="T4" fmla="*/ 75 w 86"/>
                <a:gd name="T5" fmla="*/ 86 h 86"/>
                <a:gd name="T6" fmla="*/ 11 w 86"/>
                <a:gd name="T7" fmla="*/ 86 h 86"/>
                <a:gd name="T8" fmla="*/ 0 w 86"/>
                <a:gd name="T9" fmla="*/ 75 h 86"/>
                <a:gd name="T10" fmla="*/ 0 w 86"/>
                <a:gd name="T11" fmla="*/ 11 h 86"/>
                <a:gd name="T12" fmla="*/ 11 w 86"/>
                <a:gd name="T13" fmla="*/ 0 h 86"/>
                <a:gd name="T14" fmla="*/ 75 w 86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6">
                  <a:moveTo>
                    <a:pt x="86" y="34"/>
                  </a:moveTo>
                  <a:cubicBezTo>
                    <a:pt x="86" y="75"/>
                    <a:pt x="86" y="75"/>
                    <a:pt x="86" y="75"/>
                  </a:cubicBezTo>
                  <a:cubicBezTo>
                    <a:pt x="86" y="81"/>
                    <a:pt x="81" y="86"/>
                    <a:pt x="75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5" y="86"/>
                    <a:pt x="0" y="81"/>
                    <a:pt x="0" y="7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5" name="Freeform 15">
              <a:extLst>
                <a:ext uri="{FF2B5EF4-FFF2-40B4-BE49-F238E27FC236}">
                  <a16:creationId xmlns:a16="http://schemas.microsoft.com/office/drawing/2014/main" id="{FDB2AFD4-2EEE-4980-BE49-652287318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391" y="1738792"/>
              <a:ext cx="176474" cy="130018"/>
            </a:xfrm>
            <a:custGeom>
              <a:avLst/>
              <a:gdLst>
                <a:gd name="T0" fmla="*/ 171 w 171"/>
                <a:gd name="T1" fmla="*/ 0 h 118"/>
                <a:gd name="T2" fmla="*/ 53 w 171"/>
                <a:gd name="T3" fmla="*/ 118 h 118"/>
                <a:gd name="T4" fmla="*/ 0 w 171"/>
                <a:gd name="T5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18">
                  <a:moveTo>
                    <a:pt x="171" y="0"/>
                  </a:moveTo>
                  <a:lnTo>
                    <a:pt x="53" y="118"/>
                  </a:lnTo>
                  <a:lnTo>
                    <a:pt x="0" y="67"/>
                  </a:lnTo>
                </a:path>
              </a:pathLst>
            </a:custGeom>
            <a:solidFill>
              <a:srgbClr val="FFFFFF"/>
            </a:solidFill>
            <a:ln w="19050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AD43F006-32E2-43A7-889A-7CFE831C8D02}"/>
              </a:ext>
            </a:extLst>
          </p:cNvPr>
          <p:cNvGrpSpPr/>
          <p:nvPr/>
        </p:nvGrpSpPr>
        <p:grpSpPr>
          <a:xfrm>
            <a:off x="7297365" y="3606504"/>
            <a:ext cx="2125762" cy="556164"/>
            <a:chOff x="969430" y="5272771"/>
            <a:chExt cx="2134097" cy="558346"/>
          </a:xfrm>
        </p:grpSpPr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70C059E5-E68A-4F3E-8529-59DE1279628C}"/>
                </a:ext>
              </a:extLst>
            </p:cNvPr>
            <p:cNvSpPr/>
            <p:nvPr/>
          </p:nvSpPr>
          <p:spPr>
            <a:xfrm>
              <a:off x="1438706" y="5693616"/>
              <a:ext cx="86143" cy="88806"/>
            </a:xfrm>
            <a:custGeom>
              <a:avLst/>
              <a:gdLst>
                <a:gd name="connsiteX0" fmla="*/ 82029 w 86143"/>
                <a:gd name="connsiteY0" fmla="*/ 524 h 88806"/>
                <a:gd name="connsiteX1" fmla="*/ 74768 w 86143"/>
                <a:gd name="connsiteY1" fmla="*/ 2012 h 88806"/>
                <a:gd name="connsiteX2" fmla="*/ 1951 w 86143"/>
                <a:gd name="connsiteY2" fmla="*/ 77080 h 88806"/>
                <a:gd name="connsiteX3" fmla="*/ 508 w 86143"/>
                <a:gd name="connsiteY3" fmla="*/ 84566 h 88806"/>
                <a:gd name="connsiteX4" fmla="*/ 6664 w 86143"/>
                <a:gd name="connsiteY4" fmla="*/ 88807 h 88806"/>
                <a:gd name="connsiteX5" fmla="*/ 79480 w 86143"/>
                <a:gd name="connsiteY5" fmla="*/ 88807 h 88806"/>
                <a:gd name="connsiteX6" fmla="*/ 86143 w 86143"/>
                <a:gd name="connsiteY6" fmla="*/ 81937 h 88806"/>
                <a:gd name="connsiteX7" fmla="*/ 86143 w 86143"/>
                <a:gd name="connsiteY7" fmla="*/ 6869 h 88806"/>
                <a:gd name="connsiteX8" fmla="*/ 82029 w 86143"/>
                <a:gd name="connsiteY8" fmla="*/ 524 h 88806"/>
                <a:gd name="connsiteX9" fmla="*/ 22748 w 86143"/>
                <a:gd name="connsiteY9" fmla="*/ 75069 h 88806"/>
                <a:gd name="connsiteX10" fmla="*/ 72815 w 86143"/>
                <a:gd name="connsiteY10" fmla="*/ 23453 h 88806"/>
                <a:gd name="connsiteX11" fmla="*/ 72815 w 86143"/>
                <a:gd name="connsiteY11" fmla="*/ 75069 h 88806"/>
                <a:gd name="connsiteX12" fmla="*/ 22748 w 86143"/>
                <a:gd name="connsiteY12" fmla="*/ 75069 h 8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143" h="88806">
                  <a:moveTo>
                    <a:pt x="82029" y="524"/>
                  </a:moveTo>
                  <a:cubicBezTo>
                    <a:pt x="79540" y="-540"/>
                    <a:pt x="76674" y="47"/>
                    <a:pt x="74768" y="2012"/>
                  </a:cubicBezTo>
                  <a:lnTo>
                    <a:pt x="1951" y="77080"/>
                  </a:lnTo>
                  <a:cubicBezTo>
                    <a:pt x="46" y="79045"/>
                    <a:pt x="-524" y="82000"/>
                    <a:pt x="508" y="84566"/>
                  </a:cubicBezTo>
                  <a:cubicBezTo>
                    <a:pt x="1538" y="87134"/>
                    <a:pt x="3969" y="88807"/>
                    <a:pt x="6664" y="88807"/>
                  </a:cubicBezTo>
                  <a:lnTo>
                    <a:pt x="79480" y="88807"/>
                  </a:lnTo>
                  <a:cubicBezTo>
                    <a:pt x="83161" y="88807"/>
                    <a:pt x="86143" y="85732"/>
                    <a:pt x="86143" y="81937"/>
                  </a:cubicBezTo>
                  <a:lnTo>
                    <a:pt x="86143" y="6869"/>
                  </a:lnTo>
                  <a:cubicBezTo>
                    <a:pt x="86142" y="4091"/>
                    <a:pt x="84519" y="1587"/>
                    <a:pt x="82029" y="524"/>
                  </a:cubicBezTo>
                  <a:close/>
                  <a:moveTo>
                    <a:pt x="22748" y="75069"/>
                  </a:moveTo>
                  <a:lnTo>
                    <a:pt x="72815" y="23453"/>
                  </a:lnTo>
                  <a:lnTo>
                    <a:pt x="72815" y="75069"/>
                  </a:lnTo>
                  <a:lnTo>
                    <a:pt x="22748" y="75069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9FFF55F-67A2-4ACB-BD91-ED8763070924}"/>
                </a:ext>
              </a:extLst>
            </p:cNvPr>
            <p:cNvSpPr/>
            <p:nvPr/>
          </p:nvSpPr>
          <p:spPr>
            <a:xfrm>
              <a:off x="1119057" y="5364618"/>
              <a:ext cx="453960" cy="466499"/>
            </a:xfrm>
            <a:custGeom>
              <a:avLst/>
              <a:gdLst>
                <a:gd name="connsiteX0" fmla="*/ 449847 w 453960"/>
                <a:gd name="connsiteY0" fmla="*/ 219418 h 466499"/>
                <a:gd name="connsiteX1" fmla="*/ 442585 w 453960"/>
                <a:gd name="connsiteY1" fmla="*/ 220906 h 466499"/>
                <a:gd name="connsiteX2" fmla="*/ 422630 w 453960"/>
                <a:gd name="connsiteY2" fmla="*/ 241479 h 466499"/>
                <a:gd name="connsiteX3" fmla="*/ 422630 w 453960"/>
                <a:gd name="connsiteY3" fmla="*/ 101599 h 466499"/>
                <a:gd name="connsiteX4" fmla="*/ 415967 w 453960"/>
                <a:gd name="connsiteY4" fmla="*/ 94730 h 466499"/>
                <a:gd name="connsiteX5" fmla="*/ 364771 w 453960"/>
                <a:gd name="connsiteY5" fmla="*/ 94730 h 466499"/>
                <a:gd name="connsiteX6" fmla="*/ 383355 w 453960"/>
                <a:gd name="connsiteY6" fmla="*/ 75571 h 466499"/>
                <a:gd name="connsiteX7" fmla="*/ 383363 w 453960"/>
                <a:gd name="connsiteY7" fmla="*/ 75562 h 466499"/>
                <a:gd name="connsiteX8" fmla="*/ 401270 w 453960"/>
                <a:gd name="connsiteY8" fmla="*/ 57101 h 466499"/>
                <a:gd name="connsiteX9" fmla="*/ 407219 w 453960"/>
                <a:gd name="connsiteY9" fmla="*/ 42291 h 466499"/>
                <a:gd name="connsiteX10" fmla="*/ 401270 w 453960"/>
                <a:gd name="connsiteY10" fmla="*/ 27480 h 466499"/>
                <a:gd name="connsiteX11" fmla="*/ 380563 w 453960"/>
                <a:gd name="connsiteY11" fmla="*/ 6133 h 466499"/>
                <a:gd name="connsiteX12" fmla="*/ 366197 w 453960"/>
                <a:gd name="connsiteY12" fmla="*/ 0 h 466499"/>
                <a:gd name="connsiteX13" fmla="*/ 351831 w 453960"/>
                <a:gd name="connsiteY13" fmla="*/ 6133 h 466499"/>
                <a:gd name="connsiteX14" fmla="*/ 333915 w 453960"/>
                <a:gd name="connsiteY14" fmla="*/ 24603 h 466499"/>
                <a:gd name="connsiteX15" fmla="*/ 312267 w 453960"/>
                <a:gd name="connsiteY15" fmla="*/ 46921 h 466499"/>
                <a:gd name="connsiteX16" fmla="*/ 265893 w 453960"/>
                <a:gd name="connsiteY16" fmla="*/ 94729 h 466499"/>
                <a:gd name="connsiteX17" fmla="*/ 59068 w 453960"/>
                <a:gd name="connsiteY17" fmla="*/ 94729 h 466499"/>
                <a:gd name="connsiteX18" fmla="*/ 59068 w 453960"/>
                <a:gd name="connsiteY18" fmla="*/ 26773 h 466499"/>
                <a:gd name="connsiteX19" fmla="*/ 52405 w 453960"/>
                <a:gd name="connsiteY19" fmla="*/ 19904 h 466499"/>
                <a:gd name="connsiteX20" fmla="*/ 0 w 453960"/>
                <a:gd name="connsiteY20" fmla="*/ 73931 h 466499"/>
                <a:gd name="connsiteX21" fmla="*/ 0 w 453960"/>
                <a:gd name="connsiteY21" fmla="*/ 365687 h 466499"/>
                <a:gd name="connsiteX22" fmla="*/ 158 w 453960"/>
                <a:gd name="connsiteY22" fmla="*/ 367163 h 466499"/>
                <a:gd name="connsiteX23" fmla="*/ 15248 w 453960"/>
                <a:gd name="connsiteY23" fmla="*/ 400465 h 466499"/>
                <a:gd name="connsiteX24" fmla="*/ 50474 w 453960"/>
                <a:gd name="connsiteY24" fmla="*/ 415240 h 466499"/>
                <a:gd name="connsiteX25" fmla="*/ 254080 w 453960"/>
                <a:gd name="connsiteY25" fmla="*/ 415240 h 466499"/>
                <a:gd name="connsiteX26" fmla="*/ 215734 w 453960"/>
                <a:gd name="connsiteY26" fmla="*/ 454773 h 466499"/>
                <a:gd name="connsiteX27" fmla="*/ 214290 w 453960"/>
                <a:gd name="connsiteY27" fmla="*/ 462259 h 466499"/>
                <a:gd name="connsiteX28" fmla="*/ 220445 w 453960"/>
                <a:gd name="connsiteY28" fmla="*/ 466499 h 466499"/>
                <a:gd name="connsiteX29" fmla="*/ 447297 w 453960"/>
                <a:gd name="connsiteY29" fmla="*/ 466499 h 466499"/>
                <a:gd name="connsiteX30" fmla="*/ 453960 w 453960"/>
                <a:gd name="connsiteY30" fmla="*/ 459630 h 466499"/>
                <a:gd name="connsiteX31" fmla="*/ 453960 w 453960"/>
                <a:gd name="connsiteY31" fmla="*/ 225764 h 466499"/>
                <a:gd name="connsiteX32" fmla="*/ 449847 w 453960"/>
                <a:gd name="connsiteY32" fmla="*/ 219418 h 466499"/>
                <a:gd name="connsiteX33" fmla="*/ 361256 w 453960"/>
                <a:gd name="connsiteY33" fmla="*/ 15849 h 466499"/>
                <a:gd name="connsiteX34" fmla="*/ 371141 w 453960"/>
                <a:gd name="connsiteY34" fmla="*/ 15849 h 466499"/>
                <a:gd name="connsiteX35" fmla="*/ 391848 w 453960"/>
                <a:gd name="connsiteY35" fmla="*/ 37197 h 466499"/>
                <a:gd name="connsiteX36" fmla="*/ 391848 w 453960"/>
                <a:gd name="connsiteY36" fmla="*/ 47389 h 466499"/>
                <a:gd name="connsiteX37" fmla="*/ 378645 w 453960"/>
                <a:gd name="connsiteY37" fmla="*/ 61001 h 466499"/>
                <a:gd name="connsiteX38" fmla="*/ 348051 w 453960"/>
                <a:gd name="connsiteY38" fmla="*/ 29461 h 466499"/>
                <a:gd name="connsiteX39" fmla="*/ 361256 w 453960"/>
                <a:gd name="connsiteY39" fmla="*/ 15849 h 466499"/>
                <a:gd name="connsiteX40" fmla="*/ 338628 w 453960"/>
                <a:gd name="connsiteY40" fmla="*/ 39176 h 466499"/>
                <a:gd name="connsiteX41" fmla="*/ 369221 w 453960"/>
                <a:gd name="connsiteY41" fmla="*/ 70715 h 466499"/>
                <a:gd name="connsiteX42" fmla="*/ 356995 w 453960"/>
                <a:gd name="connsiteY42" fmla="*/ 83319 h 466499"/>
                <a:gd name="connsiteX43" fmla="*/ 326403 w 453960"/>
                <a:gd name="connsiteY43" fmla="*/ 51780 h 466499"/>
                <a:gd name="connsiteX44" fmla="*/ 338628 w 453960"/>
                <a:gd name="connsiteY44" fmla="*/ 39176 h 466499"/>
                <a:gd name="connsiteX45" fmla="*/ 440636 w 453960"/>
                <a:gd name="connsiteY45" fmla="*/ 302950 h 466499"/>
                <a:gd name="connsiteX46" fmla="*/ 428342 w 453960"/>
                <a:gd name="connsiteY46" fmla="*/ 302950 h 466499"/>
                <a:gd name="connsiteX47" fmla="*/ 421679 w 453960"/>
                <a:gd name="connsiteY47" fmla="*/ 309819 h 466499"/>
                <a:gd name="connsiteX48" fmla="*/ 428342 w 453960"/>
                <a:gd name="connsiteY48" fmla="*/ 316688 h 466499"/>
                <a:gd name="connsiteX49" fmla="*/ 440636 w 453960"/>
                <a:gd name="connsiteY49" fmla="*/ 316688 h 466499"/>
                <a:gd name="connsiteX50" fmla="*/ 440636 w 453960"/>
                <a:gd name="connsiteY50" fmla="*/ 337388 h 466499"/>
                <a:gd name="connsiteX51" fmla="*/ 428342 w 453960"/>
                <a:gd name="connsiteY51" fmla="*/ 337388 h 466499"/>
                <a:gd name="connsiteX52" fmla="*/ 421679 w 453960"/>
                <a:gd name="connsiteY52" fmla="*/ 344257 h 466499"/>
                <a:gd name="connsiteX53" fmla="*/ 428342 w 453960"/>
                <a:gd name="connsiteY53" fmla="*/ 351126 h 466499"/>
                <a:gd name="connsiteX54" fmla="*/ 440636 w 453960"/>
                <a:gd name="connsiteY54" fmla="*/ 351126 h 466499"/>
                <a:gd name="connsiteX55" fmla="*/ 440636 w 453960"/>
                <a:gd name="connsiteY55" fmla="*/ 371825 h 466499"/>
                <a:gd name="connsiteX56" fmla="*/ 428342 w 453960"/>
                <a:gd name="connsiteY56" fmla="*/ 371825 h 466499"/>
                <a:gd name="connsiteX57" fmla="*/ 421679 w 453960"/>
                <a:gd name="connsiteY57" fmla="*/ 378694 h 466499"/>
                <a:gd name="connsiteX58" fmla="*/ 428342 w 453960"/>
                <a:gd name="connsiteY58" fmla="*/ 385563 h 466499"/>
                <a:gd name="connsiteX59" fmla="*/ 440636 w 453960"/>
                <a:gd name="connsiteY59" fmla="*/ 385563 h 466499"/>
                <a:gd name="connsiteX60" fmla="*/ 440636 w 453960"/>
                <a:gd name="connsiteY60" fmla="*/ 406263 h 466499"/>
                <a:gd name="connsiteX61" fmla="*/ 428342 w 453960"/>
                <a:gd name="connsiteY61" fmla="*/ 406263 h 466499"/>
                <a:gd name="connsiteX62" fmla="*/ 421679 w 453960"/>
                <a:gd name="connsiteY62" fmla="*/ 413133 h 466499"/>
                <a:gd name="connsiteX63" fmla="*/ 428342 w 453960"/>
                <a:gd name="connsiteY63" fmla="*/ 420002 h 466499"/>
                <a:gd name="connsiteX64" fmla="*/ 440636 w 453960"/>
                <a:gd name="connsiteY64" fmla="*/ 420002 h 466499"/>
                <a:gd name="connsiteX65" fmla="*/ 440636 w 453960"/>
                <a:gd name="connsiteY65" fmla="*/ 452764 h 466499"/>
                <a:gd name="connsiteX66" fmla="*/ 236531 w 453960"/>
                <a:gd name="connsiteY66" fmla="*/ 452764 h 466499"/>
                <a:gd name="connsiteX67" fmla="*/ 303834 w 453960"/>
                <a:gd name="connsiteY67" fmla="*/ 383380 h 466499"/>
                <a:gd name="connsiteX68" fmla="*/ 303834 w 453960"/>
                <a:gd name="connsiteY68" fmla="*/ 373665 h 466499"/>
                <a:gd name="connsiteX69" fmla="*/ 302878 w 453960"/>
                <a:gd name="connsiteY69" fmla="*/ 372852 h 466499"/>
                <a:gd name="connsiteX70" fmla="*/ 294410 w 453960"/>
                <a:gd name="connsiteY70" fmla="*/ 373665 h 466499"/>
                <a:gd name="connsiteX71" fmla="*/ 267406 w 453960"/>
                <a:gd name="connsiteY71" fmla="*/ 401504 h 466499"/>
                <a:gd name="connsiteX72" fmla="*/ 50475 w 453960"/>
                <a:gd name="connsiteY72" fmla="*/ 401504 h 466499"/>
                <a:gd name="connsiteX73" fmla="*/ 13358 w 453960"/>
                <a:gd name="connsiteY73" fmla="*/ 364443 h 466499"/>
                <a:gd name="connsiteX74" fmla="*/ 13652 w 453960"/>
                <a:gd name="connsiteY74" fmla="*/ 360564 h 466499"/>
                <a:gd name="connsiteX75" fmla="*/ 13655 w 453960"/>
                <a:gd name="connsiteY75" fmla="*/ 360542 h 466499"/>
                <a:gd name="connsiteX76" fmla="*/ 13921 w 453960"/>
                <a:gd name="connsiteY76" fmla="*/ 358727 h 466499"/>
                <a:gd name="connsiteX77" fmla="*/ 13957 w 453960"/>
                <a:gd name="connsiteY77" fmla="*/ 358522 h 466499"/>
                <a:gd name="connsiteX78" fmla="*/ 14269 w 453960"/>
                <a:gd name="connsiteY78" fmla="*/ 356919 h 466499"/>
                <a:gd name="connsiteX79" fmla="*/ 14368 w 453960"/>
                <a:gd name="connsiteY79" fmla="*/ 356476 h 466499"/>
                <a:gd name="connsiteX80" fmla="*/ 14695 w 453960"/>
                <a:gd name="connsiteY80" fmla="*/ 355134 h 466499"/>
                <a:gd name="connsiteX81" fmla="*/ 14894 w 453960"/>
                <a:gd name="connsiteY81" fmla="*/ 354414 h 466499"/>
                <a:gd name="connsiteX82" fmla="*/ 15200 w 453960"/>
                <a:gd name="connsiteY82" fmla="*/ 353372 h 466499"/>
                <a:gd name="connsiteX83" fmla="*/ 15537 w 453960"/>
                <a:gd name="connsiteY83" fmla="*/ 352346 h 466499"/>
                <a:gd name="connsiteX84" fmla="*/ 15785 w 453960"/>
                <a:gd name="connsiteY84" fmla="*/ 351632 h 466499"/>
                <a:gd name="connsiteX85" fmla="*/ 16296 w 453960"/>
                <a:gd name="connsiteY85" fmla="*/ 350295 h 466499"/>
                <a:gd name="connsiteX86" fmla="*/ 16449 w 453960"/>
                <a:gd name="connsiteY86" fmla="*/ 349912 h 466499"/>
                <a:gd name="connsiteX87" fmla="*/ 17164 w 453960"/>
                <a:gd name="connsiteY87" fmla="*/ 348286 h 466499"/>
                <a:gd name="connsiteX88" fmla="*/ 17195 w 453960"/>
                <a:gd name="connsiteY88" fmla="*/ 348218 h 466499"/>
                <a:gd name="connsiteX89" fmla="*/ 44459 w 453960"/>
                <a:gd name="connsiteY89" fmla="*/ 326237 h 466499"/>
                <a:gd name="connsiteX90" fmla="*/ 44560 w 453960"/>
                <a:gd name="connsiteY90" fmla="*/ 326214 h 466499"/>
                <a:gd name="connsiteX91" fmla="*/ 46229 w 453960"/>
                <a:gd name="connsiteY91" fmla="*/ 325906 h 466499"/>
                <a:gd name="connsiteX92" fmla="*/ 46510 w 453960"/>
                <a:gd name="connsiteY92" fmla="*/ 325857 h 466499"/>
                <a:gd name="connsiteX93" fmla="*/ 48039 w 453960"/>
                <a:gd name="connsiteY93" fmla="*/ 325656 h 466499"/>
                <a:gd name="connsiteX94" fmla="*/ 48470 w 453960"/>
                <a:gd name="connsiteY94" fmla="*/ 325602 h 466499"/>
                <a:gd name="connsiteX95" fmla="*/ 49960 w 453960"/>
                <a:gd name="connsiteY95" fmla="*/ 325485 h 466499"/>
                <a:gd name="connsiteX96" fmla="*/ 50434 w 453960"/>
                <a:gd name="connsiteY96" fmla="*/ 325449 h 466499"/>
                <a:gd name="connsiteX97" fmla="*/ 52405 w 453960"/>
                <a:gd name="connsiteY97" fmla="*/ 325398 h 466499"/>
                <a:gd name="connsiteX98" fmla="*/ 59068 w 453960"/>
                <a:gd name="connsiteY98" fmla="*/ 318529 h 466499"/>
                <a:gd name="connsiteX99" fmla="*/ 59068 w 453960"/>
                <a:gd name="connsiteY99" fmla="*/ 268723 h 466499"/>
                <a:gd name="connsiteX100" fmla="*/ 52405 w 453960"/>
                <a:gd name="connsiteY100" fmla="*/ 261853 h 466499"/>
                <a:gd name="connsiteX101" fmla="*/ 45742 w 453960"/>
                <a:gd name="connsiteY101" fmla="*/ 268723 h 466499"/>
                <a:gd name="connsiteX102" fmla="*/ 45742 w 453960"/>
                <a:gd name="connsiteY102" fmla="*/ 312092 h 466499"/>
                <a:gd name="connsiteX103" fmla="*/ 15811 w 453960"/>
                <a:gd name="connsiteY103" fmla="*/ 327023 h 466499"/>
                <a:gd name="connsiteX104" fmla="*/ 13324 w 453960"/>
                <a:gd name="connsiteY104" fmla="*/ 329723 h 466499"/>
                <a:gd name="connsiteX105" fmla="*/ 13324 w 453960"/>
                <a:gd name="connsiteY105" fmla="*/ 73931 h 466499"/>
                <a:gd name="connsiteX106" fmla="*/ 45741 w 453960"/>
                <a:gd name="connsiteY106" fmla="*/ 34228 h 466499"/>
                <a:gd name="connsiteX107" fmla="*/ 45741 w 453960"/>
                <a:gd name="connsiteY107" fmla="*/ 101599 h 466499"/>
                <a:gd name="connsiteX108" fmla="*/ 45741 w 453960"/>
                <a:gd name="connsiteY108" fmla="*/ 241247 h 466499"/>
                <a:gd name="connsiteX109" fmla="*/ 45741 w 453960"/>
                <a:gd name="connsiteY109" fmla="*/ 241248 h 466499"/>
                <a:gd name="connsiteX110" fmla="*/ 52404 w 453960"/>
                <a:gd name="connsiteY110" fmla="*/ 248117 h 466499"/>
                <a:gd name="connsiteX111" fmla="*/ 59067 w 453960"/>
                <a:gd name="connsiteY111" fmla="*/ 241248 h 466499"/>
                <a:gd name="connsiteX112" fmla="*/ 59067 w 453960"/>
                <a:gd name="connsiteY112" fmla="*/ 241247 h 466499"/>
                <a:gd name="connsiteX113" fmla="*/ 59067 w 453960"/>
                <a:gd name="connsiteY113" fmla="*/ 108468 h 466499"/>
                <a:gd name="connsiteX114" fmla="*/ 252568 w 453960"/>
                <a:gd name="connsiteY114" fmla="*/ 108468 h 466499"/>
                <a:gd name="connsiteX115" fmla="*/ 215733 w 453960"/>
                <a:gd name="connsiteY115" fmla="*/ 146442 h 466499"/>
                <a:gd name="connsiteX116" fmla="*/ 215733 w 453960"/>
                <a:gd name="connsiteY116" fmla="*/ 156157 h 466499"/>
                <a:gd name="connsiteX117" fmla="*/ 225155 w 453960"/>
                <a:gd name="connsiteY117" fmla="*/ 156157 h 466499"/>
                <a:gd name="connsiteX118" fmla="*/ 273365 w 453960"/>
                <a:gd name="connsiteY118" fmla="*/ 106456 h 466499"/>
                <a:gd name="connsiteX119" fmla="*/ 273369 w 453960"/>
                <a:gd name="connsiteY119" fmla="*/ 106452 h 466499"/>
                <a:gd name="connsiteX120" fmla="*/ 316978 w 453960"/>
                <a:gd name="connsiteY120" fmla="*/ 61494 h 466499"/>
                <a:gd name="connsiteX121" fmla="*/ 347570 w 453960"/>
                <a:gd name="connsiteY121" fmla="*/ 93033 h 466499"/>
                <a:gd name="connsiteX122" fmla="*/ 343981 w 453960"/>
                <a:gd name="connsiteY122" fmla="*/ 96733 h 466499"/>
                <a:gd name="connsiteX123" fmla="*/ 343972 w 453960"/>
                <a:gd name="connsiteY123" fmla="*/ 96742 h 466499"/>
                <a:gd name="connsiteX124" fmla="*/ 209621 w 453960"/>
                <a:gd name="connsiteY124" fmla="*/ 235250 h 466499"/>
                <a:gd name="connsiteX125" fmla="*/ 179029 w 453960"/>
                <a:gd name="connsiteY125" fmla="*/ 203711 h 466499"/>
                <a:gd name="connsiteX126" fmla="*/ 205511 w 453960"/>
                <a:gd name="connsiteY126" fmla="*/ 176410 h 466499"/>
                <a:gd name="connsiteX127" fmla="*/ 205511 w 453960"/>
                <a:gd name="connsiteY127" fmla="*/ 166695 h 466499"/>
                <a:gd name="connsiteX128" fmla="*/ 196089 w 453960"/>
                <a:gd name="connsiteY128" fmla="*/ 166695 h 466499"/>
                <a:gd name="connsiteX129" fmla="*/ 164894 w 453960"/>
                <a:gd name="connsiteY129" fmla="*/ 198853 h 466499"/>
                <a:gd name="connsiteX130" fmla="*/ 164425 w 453960"/>
                <a:gd name="connsiteY130" fmla="*/ 199394 h 466499"/>
                <a:gd name="connsiteX131" fmla="*/ 164287 w 453960"/>
                <a:gd name="connsiteY131" fmla="*/ 199587 h 466499"/>
                <a:gd name="connsiteX132" fmla="*/ 164014 w 453960"/>
                <a:gd name="connsiteY132" fmla="*/ 199981 h 466499"/>
                <a:gd name="connsiteX133" fmla="*/ 163875 w 453960"/>
                <a:gd name="connsiteY133" fmla="*/ 200222 h 466499"/>
                <a:gd name="connsiteX134" fmla="*/ 163666 w 453960"/>
                <a:gd name="connsiteY134" fmla="*/ 200612 h 466499"/>
                <a:gd name="connsiteX135" fmla="*/ 163546 w 453960"/>
                <a:gd name="connsiteY135" fmla="*/ 200874 h 466499"/>
                <a:gd name="connsiteX136" fmla="*/ 163381 w 453960"/>
                <a:gd name="connsiteY136" fmla="*/ 201283 h 466499"/>
                <a:gd name="connsiteX137" fmla="*/ 163324 w 453960"/>
                <a:gd name="connsiteY137" fmla="*/ 201426 h 466499"/>
                <a:gd name="connsiteX138" fmla="*/ 150342 w 453960"/>
                <a:gd name="connsiteY138" fmla="*/ 239336 h 466499"/>
                <a:gd name="connsiteX139" fmla="*/ 141492 w 453960"/>
                <a:gd name="connsiteY139" fmla="*/ 265185 h 466499"/>
                <a:gd name="connsiteX140" fmla="*/ 141228 w 453960"/>
                <a:gd name="connsiteY140" fmla="*/ 266230 h 466499"/>
                <a:gd name="connsiteX141" fmla="*/ 119069 w 453960"/>
                <a:gd name="connsiteY141" fmla="*/ 266230 h 466499"/>
                <a:gd name="connsiteX142" fmla="*/ 112406 w 453960"/>
                <a:gd name="connsiteY142" fmla="*/ 273099 h 466499"/>
                <a:gd name="connsiteX143" fmla="*/ 119069 w 453960"/>
                <a:gd name="connsiteY143" fmla="*/ 279968 h 466499"/>
                <a:gd name="connsiteX144" fmla="*/ 303591 w 453960"/>
                <a:gd name="connsiteY144" fmla="*/ 279968 h 466499"/>
                <a:gd name="connsiteX145" fmla="*/ 310254 w 453960"/>
                <a:gd name="connsiteY145" fmla="*/ 273099 h 466499"/>
                <a:gd name="connsiteX146" fmla="*/ 303591 w 453960"/>
                <a:gd name="connsiteY146" fmla="*/ 266230 h 466499"/>
                <a:gd name="connsiteX147" fmla="*/ 171204 w 453960"/>
                <a:gd name="connsiteY147" fmla="*/ 266230 h 466499"/>
                <a:gd name="connsiteX148" fmla="*/ 211839 w 453960"/>
                <a:gd name="connsiteY148" fmla="*/ 251442 h 466499"/>
                <a:gd name="connsiteX149" fmla="*/ 211938 w 453960"/>
                <a:gd name="connsiteY149" fmla="*/ 251399 h 466499"/>
                <a:gd name="connsiteX150" fmla="*/ 212405 w 453960"/>
                <a:gd name="connsiteY150" fmla="*/ 251199 h 466499"/>
                <a:gd name="connsiteX151" fmla="*/ 212586 w 453960"/>
                <a:gd name="connsiteY151" fmla="*/ 251112 h 466499"/>
                <a:gd name="connsiteX152" fmla="*/ 213057 w 453960"/>
                <a:gd name="connsiteY152" fmla="*/ 250843 h 466499"/>
                <a:gd name="connsiteX153" fmla="*/ 213207 w 453960"/>
                <a:gd name="connsiteY153" fmla="*/ 250751 h 466499"/>
                <a:gd name="connsiteX154" fmla="*/ 213677 w 453960"/>
                <a:gd name="connsiteY154" fmla="*/ 250407 h 466499"/>
                <a:gd name="connsiteX155" fmla="*/ 213792 w 453960"/>
                <a:gd name="connsiteY155" fmla="*/ 250319 h 466499"/>
                <a:gd name="connsiteX156" fmla="*/ 214331 w 453960"/>
                <a:gd name="connsiteY156" fmla="*/ 249822 h 466499"/>
                <a:gd name="connsiteX157" fmla="*/ 351445 w 453960"/>
                <a:gd name="connsiteY157" fmla="*/ 108469 h 466499"/>
                <a:gd name="connsiteX158" fmla="*/ 409303 w 453960"/>
                <a:gd name="connsiteY158" fmla="*/ 108469 h 466499"/>
                <a:gd name="connsiteX159" fmla="*/ 409303 w 453960"/>
                <a:gd name="connsiteY159" fmla="*/ 255218 h 466499"/>
                <a:gd name="connsiteX160" fmla="*/ 313992 w 453960"/>
                <a:gd name="connsiteY160" fmla="*/ 353477 h 466499"/>
                <a:gd name="connsiteX161" fmla="*/ 313992 w 453960"/>
                <a:gd name="connsiteY161" fmla="*/ 363192 h 466499"/>
                <a:gd name="connsiteX162" fmla="*/ 314499 w 453960"/>
                <a:gd name="connsiteY162" fmla="*/ 363663 h 466499"/>
                <a:gd name="connsiteX163" fmla="*/ 318704 w 453960"/>
                <a:gd name="connsiteY163" fmla="*/ 365204 h 466499"/>
                <a:gd name="connsiteX164" fmla="*/ 322909 w 453960"/>
                <a:gd name="connsiteY164" fmla="*/ 363663 h 466499"/>
                <a:gd name="connsiteX165" fmla="*/ 323415 w 453960"/>
                <a:gd name="connsiteY165" fmla="*/ 363192 h 466499"/>
                <a:gd name="connsiteX166" fmla="*/ 323418 w 453960"/>
                <a:gd name="connsiteY166" fmla="*/ 363189 h 466499"/>
                <a:gd name="connsiteX167" fmla="*/ 440636 w 453960"/>
                <a:gd name="connsiteY167" fmla="*/ 242345 h 466499"/>
                <a:gd name="connsiteX168" fmla="*/ 440636 w 453960"/>
                <a:gd name="connsiteY168" fmla="*/ 302950 h 466499"/>
                <a:gd name="connsiteX169" fmla="*/ 197434 w 453960"/>
                <a:gd name="connsiteY169" fmla="*/ 242113 h 466499"/>
                <a:gd name="connsiteX170" fmla="*/ 178349 w 453960"/>
                <a:gd name="connsiteY170" fmla="*/ 249059 h 466499"/>
                <a:gd name="connsiteX171" fmla="*/ 165632 w 453960"/>
                <a:gd name="connsiteY171" fmla="*/ 235950 h 466499"/>
                <a:gd name="connsiteX172" fmla="*/ 172370 w 453960"/>
                <a:gd name="connsiteY172" fmla="*/ 216274 h 466499"/>
                <a:gd name="connsiteX173" fmla="*/ 197434 w 453960"/>
                <a:gd name="connsiteY173" fmla="*/ 242113 h 46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453960" h="466499">
                  <a:moveTo>
                    <a:pt x="449847" y="219418"/>
                  </a:moveTo>
                  <a:cubicBezTo>
                    <a:pt x="447357" y="218354"/>
                    <a:pt x="444492" y="218942"/>
                    <a:pt x="442585" y="220906"/>
                  </a:cubicBezTo>
                  <a:lnTo>
                    <a:pt x="422630" y="241479"/>
                  </a:lnTo>
                  <a:lnTo>
                    <a:pt x="422630" y="101599"/>
                  </a:lnTo>
                  <a:cubicBezTo>
                    <a:pt x="422630" y="97805"/>
                    <a:pt x="419646" y="94730"/>
                    <a:pt x="415967" y="94730"/>
                  </a:cubicBezTo>
                  <a:lnTo>
                    <a:pt x="364771" y="94730"/>
                  </a:lnTo>
                  <a:lnTo>
                    <a:pt x="383355" y="75571"/>
                  </a:lnTo>
                  <a:cubicBezTo>
                    <a:pt x="383358" y="75568"/>
                    <a:pt x="383360" y="75565"/>
                    <a:pt x="383363" y="75562"/>
                  </a:cubicBezTo>
                  <a:lnTo>
                    <a:pt x="401270" y="57101"/>
                  </a:lnTo>
                  <a:cubicBezTo>
                    <a:pt x="405106" y="53146"/>
                    <a:pt x="407219" y="47885"/>
                    <a:pt x="407219" y="42291"/>
                  </a:cubicBezTo>
                  <a:cubicBezTo>
                    <a:pt x="407219" y="36697"/>
                    <a:pt x="405106" y="31437"/>
                    <a:pt x="401270" y="27480"/>
                  </a:cubicBezTo>
                  <a:lnTo>
                    <a:pt x="380563" y="6133"/>
                  </a:lnTo>
                  <a:cubicBezTo>
                    <a:pt x="376727" y="2178"/>
                    <a:pt x="371623" y="0"/>
                    <a:pt x="366197" y="0"/>
                  </a:cubicBezTo>
                  <a:cubicBezTo>
                    <a:pt x="360771" y="0"/>
                    <a:pt x="355668" y="2178"/>
                    <a:pt x="351831" y="6133"/>
                  </a:cubicBezTo>
                  <a:lnTo>
                    <a:pt x="333915" y="24603"/>
                  </a:lnTo>
                  <a:lnTo>
                    <a:pt x="312267" y="46921"/>
                  </a:lnTo>
                  <a:lnTo>
                    <a:pt x="265893" y="94729"/>
                  </a:lnTo>
                  <a:lnTo>
                    <a:pt x="59068" y="94729"/>
                  </a:lnTo>
                  <a:lnTo>
                    <a:pt x="59068" y="26773"/>
                  </a:lnTo>
                  <a:cubicBezTo>
                    <a:pt x="59068" y="22979"/>
                    <a:pt x="56084" y="19904"/>
                    <a:pt x="52405" y="19904"/>
                  </a:cubicBezTo>
                  <a:cubicBezTo>
                    <a:pt x="23509" y="19906"/>
                    <a:pt x="0" y="44140"/>
                    <a:pt x="0" y="73931"/>
                  </a:cubicBezTo>
                  <a:lnTo>
                    <a:pt x="0" y="365687"/>
                  </a:lnTo>
                  <a:cubicBezTo>
                    <a:pt x="0" y="366194"/>
                    <a:pt x="57" y="366688"/>
                    <a:pt x="158" y="367163"/>
                  </a:cubicBezTo>
                  <a:cubicBezTo>
                    <a:pt x="1078" y="379804"/>
                    <a:pt x="6383" y="391549"/>
                    <a:pt x="15248" y="400465"/>
                  </a:cubicBezTo>
                  <a:cubicBezTo>
                    <a:pt x="24725" y="409993"/>
                    <a:pt x="37234" y="415240"/>
                    <a:pt x="50474" y="415240"/>
                  </a:cubicBezTo>
                  <a:lnTo>
                    <a:pt x="254080" y="415240"/>
                  </a:lnTo>
                  <a:lnTo>
                    <a:pt x="215734" y="454773"/>
                  </a:lnTo>
                  <a:cubicBezTo>
                    <a:pt x="213828" y="456738"/>
                    <a:pt x="213258" y="459691"/>
                    <a:pt x="214290" y="462259"/>
                  </a:cubicBezTo>
                  <a:cubicBezTo>
                    <a:pt x="215321" y="464825"/>
                    <a:pt x="217751" y="466499"/>
                    <a:pt x="220445" y="466499"/>
                  </a:cubicBezTo>
                  <a:lnTo>
                    <a:pt x="447297" y="466499"/>
                  </a:lnTo>
                  <a:cubicBezTo>
                    <a:pt x="450976" y="466499"/>
                    <a:pt x="453960" y="463424"/>
                    <a:pt x="453960" y="459630"/>
                  </a:cubicBezTo>
                  <a:lnTo>
                    <a:pt x="453960" y="225764"/>
                  </a:lnTo>
                  <a:cubicBezTo>
                    <a:pt x="453960" y="222986"/>
                    <a:pt x="452336" y="220481"/>
                    <a:pt x="449847" y="219418"/>
                  </a:cubicBezTo>
                  <a:close/>
                  <a:moveTo>
                    <a:pt x="361256" y="15849"/>
                  </a:moveTo>
                  <a:cubicBezTo>
                    <a:pt x="363979" y="13039"/>
                    <a:pt x="368417" y="13039"/>
                    <a:pt x="371141" y="15849"/>
                  </a:cubicBezTo>
                  <a:lnTo>
                    <a:pt x="391848" y="37197"/>
                  </a:lnTo>
                  <a:cubicBezTo>
                    <a:pt x="394574" y="40006"/>
                    <a:pt x="394574" y="44579"/>
                    <a:pt x="391848" y="47389"/>
                  </a:cubicBezTo>
                  <a:lnTo>
                    <a:pt x="378645" y="61001"/>
                  </a:lnTo>
                  <a:lnTo>
                    <a:pt x="348051" y="29461"/>
                  </a:lnTo>
                  <a:lnTo>
                    <a:pt x="361256" y="15849"/>
                  </a:lnTo>
                  <a:close/>
                  <a:moveTo>
                    <a:pt x="338628" y="39176"/>
                  </a:moveTo>
                  <a:lnTo>
                    <a:pt x="369221" y="70715"/>
                  </a:lnTo>
                  <a:lnTo>
                    <a:pt x="356995" y="83319"/>
                  </a:lnTo>
                  <a:lnTo>
                    <a:pt x="326403" y="51780"/>
                  </a:lnTo>
                  <a:lnTo>
                    <a:pt x="338628" y="39176"/>
                  </a:lnTo>
                  <a:close/>
                  <a:moveTo>
                    <a:pt x="440636" y="302950"/>
                  </a:moveTo>
                  <a:lnTo>
                    <a:pt x="428342" y="302950"/>
                  </a:lnTo>
                  <a:cubicBezTo>
                    <a:pt x="424662" y="302950"/>
                    <a:pt x="421679" y="306024"/>
                    <a:pt x="421679" y="309819"/>
                  </a:cubicBezTo>
                  <a:cubicBezTo>
                    <a:pt x="421679" y="313613"/>
                    <a:pt x="424662" y="316688"/>
                    <a:pt x="428342" y="316688"/>
                  </a:cubicBezTo>
                  <a:lnTo>
                    <a:pt x="440636" y="316688"/>
                  </a:lnTo>
                  <a:lnTo>
                    <a:pt x="440636" y="337388"/>
                  </a:lnTo>
                  <a:lnTo>
                    <a:pt x="428342" y="337388"/>
                  </a:lnTo>
                  <a:cubicBezTo>
                    <a:pt x="424662" y="337388"/>
                    <a:pt x="421679" y="340463"/>
                    <a:pt x="421679" y="344257"/>
                  </a:cubicBezTo>
                  <a:cubicBezTo>
                    <a:pt x="421679" y="348051"/>
                    <a:pt x="424662" y="351126"/>
                    <a:pt x="428342" y="351126"/>
                  </a:cubicBezTo>
                  <a:lnTo>
                    <a:pt x="440636" y="351126"/>
                  </a:lnTo>
                  <a:lnTo>
                    <a:pt x="440636" y="371825"/>
                  </a:lnTo>
                  <a:lnTo>
                    <a:pt x="428342" y="371825"/>
                  </a:lnTo>
                  <a:cubicBezTo>
                    <a:pt x="424662" y="371825"/>
                    <a:pt x="421679" y="374900"/>
                    <a:pt x="421679" y="378694"/>
                  </a:cubicBezTo>
                  <a:cubicBezTo>
                    <a:pt x="421679" y="382489"/>
                    <a:pt x="424662" y="385563"/>
                    <a:pt x="428342" y="385563"/>
                  </a:cubicBezTo>
                  <a:lnTo>
                    <a:pt x="440636" y="385563"/>
                  </a:lnTo>
                  <a:lnTo>
                    <a:pt x="440636" y="406263"/>
                  </a:lnTo>
                  <a:lnTo>
                    <a:pt x="428342" y="406263"/>
                  </a:lnTo>
                  <a:cubicBezTo>
                    <a:pt x="424662" y="406263"/>
                    <a:pt x="421679" y="409339"/>
                    <a:pt x="421679" y="413133"/>
                  </a:cubicBezTo>
                  <a:cubicBezTo>
                    <a:pt x="421679" y="416927"/>
                    <a:pt x="424662" y="420002"/>
                    <a:pt x="428342" y="420002"/>
                  </a:cubicBezTo>
                  <a:lnTo>
                    <a:pt x="440636" y="420002"/>
                  </a:lnTo>
                  <a:lnTo>
                    <a:pt x="440636" y="452764"/>
                  </a:lnTo>
                  <a:lnTo>
                    <a:pt x="236531" y="452764"/>
                  </a:lnTo>
                  <a:lnTo>
                    <a:pt x="303834" y="383380"/>
                  </a:lnTo>
                  <a:cubicBezTo>
                    <a:pt x="306436" y="380696"/>
                    <a:pt x="306436" y="376348"/>
                    <a:pt x="303834" y="373665"/>
                  </a:cubicBezTo>
                  <a:cubicBezTo>
                    <a:pt x="303535" y="373357"/>
                    <a:pt x="303214" y="373090"/>
                    <a:pt x="302878" y="372852"/>
                  </a:cubicBezTo>
                  <a:cubicBezTo>
                    <a:pt x="300284" y="371021"/>
                    <a:pt x="296714" y="371290"/>
                    <a:pt x="294410" y="373665"/>
                  </a:cubicBezTo>
                  <a:lnTo>
                    <a:pt x="267406" y="401504"/>
                  </a:lnTo>
                  <a:lnTo>
                    <a:pt x="50475" y="401504"/>
                  </a:lnTo>
                  <a:cubicBezTo>
                    <a:pt x="30266" y="401504"/>
                    <a:pt x="13998" y="385239"/>
                    <a:pt x="13358" y="364443"/>
                  </a:cubicBezTo>
                  <a:cubicBezTo>
                    <a:pt x="13396" y="363138"/>
                    <a:pt x="13495" y="361844"/>
                    <a:pt x="13652" y="360564"/>
                  </a:cubicBezTo>
                  <a:cubicBezTo>
                    <a:pt x="13653" y="360557"/>
                    <a:pt x="13654" y="360549"/>
                    <a:pt x="13655" y="360542"/>
                  </a:cubicBezTo>
                  <a:cubicBezTo>
                    <a:pt x="13730" y="359934"/>
                    <a:pt x="13819" y="359329"/>
                    <a:pt x="13921" y="358727"/>
                  </a:cubicBezTo>
                  <a:cubicBezTo>
                    <a:pt x="13933" y="358659"/>
                    <a:pt x="13945" y="358590"/>
                    <a:pt x="13957" y="358522"/>
                  </a:cubicBezTo>
                  <a:cubicBezTo>
                    <a:pt x="14050" y="357985"/>
                    <a:pt x="14154" y="357451"/>
                    <a:pt x="14269" y="356919"/>
                  </a:cubicBezTo>
                  <a:cubicBezTo>
                    <a:pt x="14301" y="356771"/>
                    <a:pt x="14334" y="356623"/>
                    <a:pt x="14368" y="356476"/>
                  </a:cubicBezTo>
                  <a:cubicBezTo>
                    <a:pt x="14469" y="356026"/>
                    <a:pt x="14578" y="355579"/>
                    <a:pt x="14695" y="355134"/>
                  </a:cubicBezTo>
                  <a:cubicBezTo>
                    <a:pt x="14759" y="354893"/>
                    <a:pt x="14826" y="354654"/>
                    <a:pt x="14894" y="354414"/>
                  </a:cubicBezTo>
                  <a:cubicBezTo>
                    <a:pt x="14991" y="354065"/>
                    <a:pt x="15092" y="353717"/>
                    <a:pt x="15200" y="353372"/>
                  </a:cubicBezTo>
                  <a:cubicBezTo>
                    <a:pt x="15307" y="353027"/>
                    <a:pt x="15421" y="352686"/>
                    <a:pt x="15537" y="352346"/>
                  </a:cubicBezTo>
                  <a:cubicBezTo>
                    <a:pt x="15618" y="352107"/>
                    <a:pt x="15698" y="351868"/>
                    <a:pt x="15785" y="351632"/>
                  </a:cubicBezTo>
                  <a:cubicBezTo>
                    <a:pt x="15947" y="351182"/>
                    <a:pt x="16119" y="350737"/>
                    <a:pt x="16296" y="350295"/>
                  </a:cubicBezTo>
                  <a:cubicBezTo>
                    <a:pt x="16347" y="350168"/>
                    <a:pt x="16397" y="350039"/>
                    <a:pt x="16449" y="349912"/>
                  </a:cubicBezTo>
                  <a:cubicBezTo>
                    <a:pt x="16677" y="349364"/>
                    <a:pt x="16914" y="348822"/>
                    <a:pt x="17164" y="348286"/>
                  </a:cubicBezTo>
                  <a:cubicBezTo>
                    <a:pt x="17174" y="348263"/>
                    <a:pt x="17184" y="348240"/>
                    <a:pt x="17195" y="348218"/>
                  </a:cubicBezTo>
                  <a:cubicBezTo>
                    <a:pt x="22406" y="337099"/>
                    <a:pt x="32430" y="328809"/>
                    <a:pt x="44459" y="326237"/>
                  </a:cubicBezTo>
                  <a:cubicBezTo>
                    <a:pt x="44493" y="326230"/>
                    <a:pt x="44526" y="326222"/>
                    <a:pt x="44560" y="326214"/>
                  </a:cubicBezTo>
                  <a:cubicBezTo>
                    <a:pt x="45111" y="326098"/>
                    <a:pt x="45668" y="325999"/>
                    <a:pt x="46229" y="325906"/>
                  </a:cubicBezTo>
                  <a:cubicBezTo>
                    <a:pt x="46322" y="325891"/>
                    <a:pt x="46415" y="325872"/>
                    <a:pt x="46510" y="325857"/>
                  </a:cubicBezTo>
                  <a:cubicBezTo>
                    <a:pt x="47016" y="325777"/>
                    <a:pt x="47527" y="325715"/>
                    <a:pt x="48039" y="325656"/>
                  </a:cubicBezTo>
                  <a:cubicBezTo>
                    <a:pt x="48183" y="325639"/>
                    <a:pt x="48325" y="325616"/>
                    <a:pt x="48470" y="325602"/>
                  </a:cubicBezTo>
                  <a:cubicBezTo>
                    <a:pt x="48964" y="325551"/>
                    <a:pt x="49462" y="325517"/>
                    <a:pt x="49960" y="325485"/>
                  </a:cubicBezTo>
                  <a:cubicBezTo>
                    <a:pt x="50118" y="325475"/>
                    <a:pt x="50276" y="325457"/>
                    <a:pt x="50434" y="325449"/>
                  </a:cubicBezTo>
                  <a:cubicBezTo>
                    <a:pt x="51086" y="325415"/>
                    <a:pt x="51744" y="325398"/>
                    <a:pt x="52405" y="325398"/>
                  </a:cubicBezTo>
                  <a:cubicBezTo>
                    <a:pt x="56084" y="325398"/>
                    <a:pt x="59068" y="322323"/>
                    <a:pt x="59068" y="318529"/>
                  </a:cubicBezTo>
                  <a:lnTo>
                    <a:pt x="59068" y="268723"/>
                  </a:lnTo>
                  <a:cubicBezTo>
                    <a:pt x="59068" y="264928"/>
                    <a:pt x="56084" y="261853"/>
                    <a:pt x="52405" y="261853"/>
                  </a:cubicBezTo>
                  <a:cubicBezTo>
                    <a:pt x="48725" y="261853"/>
                    <a:pt x="45742" y="264928"/>
                    <a:pt x="45742" y="268723"/>
                  </a:cubicBezTo>
                  <a:lnTo>
                    <a:pt x="45742" y="312092"/>
                  </a:lnTo>
                  <a:cubicBezTo>
                    <a:pt x="34490" y="313559"/>
                    <a:pt x="24047" y="318733"/>
                    <a:pt x="15811" y="327023"/>
                  </a:cubicBezTo>
                  <a:cubicBezTo>
                    <a:pt x="14945" y="327895"/>
                    <a:pt x="14124" y="328802"/>
                    <a:pt x="13324" y="329723"/>
                  </a:cubicBezTo>
                  <a:lnTo>
                    <a:pt x="13324" y="73931"/>
                  </a:lnTo>
                  <a:cubicBezTo>
                    <a:pt x="13324" y="54059"/>
                    <a:pt x="27356" y="37499"/>
                    <a:pt x="45741" y="34228"/>
                  </a:cubicBezTo>
                  <a:lnTo>
                    <a:pt x="45741" y="101599"/>
                  </a:lnTo>
                  <a:lnTo>
                    <a:pt x="45741" y="241247"/>
                  </a:lnTo>
                  <a:lnTo>
                    <a:pt x="45741" y="241248"/>
                  </a:lnTo>
                  <a:cubicBezTo>
                    <a:pt x="45741" y="245041"/>
                    <a:pt x="48724" y="248117"/>
                    <a:pt x="52404" y="248117"/>
                  </a:cubicBezTo>
                  <a:cubicBezTo>
                    <a:pt x="56084" y="248117"/>
                    <a:pt x="59067" y="245041"/>
                    <a:pt x="59067" y="241248"/>
                  </a:cubicBezTo>
                  <a:lnTo>
                    <a:pt x="59067" y="241247"/>
                  </a:lnTo>
                  <a:lnTo>
                    <a:pt x="59067" y="108468"/>
                  </a:lnTo>
                  <a:lnTo>
                    <a:pt x="252568" y="108468"/>
                  </a:lnTo>
                  <a:lnTo>
                    <a:pt x="215733" y="146442"/>
                  </a:lnTo>
                  <a:cubicBezTo>
                    <a:pt x="213131" y="149126"/>
                    <a:pt x="213131" y="153474"/>
                    <a:pt x="215733" y="156157"/>
                  </a:cubicBezTo>
                  <a:cubicBezTo>
                    <a:pt x="218335" y="158838"/>
                    <a:pt x="222554" y="158838"/>
                    <a:pt x="225155" y="156157"/>
                  </a:cubicBezTo>
                  <a:lnTo>
                    <a:pt x="273365" y="106456"/>
                  </a:lnTo>
                  <a:cubicBezTo>
                    <a:pt x="273366" y="106454"/>
                    <a:pt x="273367" y="106453"/>
                    <a:pt x="273369" y="106452"/>
                  </a:cubicBezTo>
                  <a:lnTo>
                    <a:pt x="316978" y="61494"/>
                  </a:lnTo>
                  <a:lnTo>
                    <a:pt x="347570" y="93033"/>
                  </a:lnTo>
                  <a:lnTo>
                    <a:pt x="343981" y="96733"/>
                  </a:lnTo>
                  <a:cubicBezTo>
                    <a:pt x="343978" y="96736"/>
                    <a:pt x="343975" y="96739"/>
                    <a:pt x="343972" y="96742"/>
                  </a:cubicBezTo>
                  <a:lnTo>
                    <a:pt x="209621" y="235250"/>
                  </a:lnTo>
                  <a:lnTo>
                    <a:pt x="179029" y="203711"/>
                  </a:lnTo>
                  <a:lnTo>
                    <a:pt x="205511" y="176410"/>
                  </a:lnTo>
                  <a:cubicBezTo>
                    <a:pt x="208113" y="173726"/>
                    <a:pt x="208113" y="169378"/>
                    <a:pt x="205511" y="166695"/>
                  </a:cubicBezTo>
                  <a:cubicBezTo>
                    <a:pt x="202909" y="164013"/>
                    <a:pt x="198690" y="164013"/>
                    <a:pt x="196089" y="166695"/>
                  </a:cubicBezTo>
                  <a:lnTo>
                    <a:pt x="164894" y="198853"/>
                  </a:lnTo>
                  <a:cubicBezTo>
                    <a:pt x="164727" y="199025"/>
                    <a:pt x="164571" y="199207"/>
                    <a:pt x="164425" y="199394"/>
                  </a:cubicBezTo>
                  <a:cubicBezTo>
                    <a:pt x="164376" y="199456"/>
                    <a:pt x="164333" y="199522"/>
                    <a:pt x="164287" y="199587"/>
                  </a:cubicBezTo>
                  <a:cubicBezTo>
                    <a:pt x="164193" y="199716"/>
                    <a:pt x="164100" y="199846"/>
                    <a:pt x="164014" y="199981"/>
                  </a:cubicBezTo>
                  <a:cubicBezTo>
                    <a:pt x="163966" y="200060"/>
                    <a:pt x="163921" y="200140"/>
                    <a:pt x="163875" y="200222"/>
                  </a:cubicBezTo>
                  <a:cubicBezTo>
                    <a:pt x="163802" y="200350"/>
                    <a:pt x="163731" y="200480"/>
                    <a:pt x="163666" y="200612"/>
                  </a:cubicBezTo>
                  <a:cubicBezTo>
                    <a:pt x="163623" y="200698"/>
                    <a:pt x="163585" y="200785"/>
                    <a:pt x="163546" y="200874"/>
                  </a:cubicBezTo>
                  <a:cubicBezTo>
                    <a:pt x="163487" y="201009"/>
                    <a:pt x="163432" y="201146"/>
                    <a:pt x="163381" y="201283"/>
                  </a:cubicBezTo>
                  <a:cubicBezTo>
                    <a:pt x="163364" y="201331"/>
                    <a:pt x="163340" y="201377"/>
                    <a:pt x="163324" y="201426"/>
                  </a:cubicBezTo>
                  <a:lnTo>
                    <a:pt x="150342" y="239336"/>
                  </a:lnTo>
                  <a:lnTo>
                    <a:pt x="141492" y="265185"/>
                  </a:lnTo>
                  <a:cubicBezTo>
                    <a:pt x="141375" y="265529"/>
                    <a:pt x="141291" y="265878"/>
                    <a:pt x="141228" y="266230"/>
                  </a:cubicBezTo>
                  <a:lnTo>
                    <a:pt x="119069" y="266230"/>
                  </a:lnTo>
                  <a:cubicBezTo>
                    <a:pt x="115389" y="266230"/>
                    <a:pt x="112406" y="269305"/>
                    <a:pt x="112406" y="273099"/>
                  </a:cubicBezTo>
                  <a:cubicBezTo>
                    <a:pt x="112406" y="276893"/>
                    <a:pt x="115389" y="279968"/>
                    <a:pt x="119069" y="279968"/>
                  </a:cubicBezTo>
                  <a:lnTo>
                    <a:pt x="303591" y="279968"/>
                  </a:lnTo>
                  <a:cubicBezTo>
                    <a:pt x="307272" y="279968"/>
                    <a:pt x="310254" y="276893"/>
                    <a:pt x="310254" y="273099"/>
                  </a:cubicBezTo>
                  <a:cubicBezTo>
                    <a:pt x="310254" y="269305"/>
                    <a:pt x="307272" y="266230"/>
                    <a:pt x="303591" y="266230"/>
                  </a:cubicBezTo>
                  <a:lnTo>
                    <a:pt x="171204" y="266230"/>
                  </a:lnTo>
                  <a:lnTo>
                    <a:pt x="211839" y="251442"/>
                  </a:lnTo>
                  <a:cubicBezTo>
                    <a:pt x="211873" y="251429"/>
                    <a:pt x="211904" y="251412"/>
                    <a:pt x="211938" y="251399"/>
                  </a:cubicBezTo>
                  <a:cubicBezTo>
                    <a:pt x="212096" y="251339"/>
                    <a:pt x="212251" y="251271"/>
                    <a:pt x="212405" y="251199"/>
                  </a:cubicBezTo>
                  <a:cubicBezTo>
                    <a:pt x="212466" y="251170"/>
                    <a:pt x="212527" y="251142"/>
                    <a:pt x="212586" y="251112"/>
                  </a:cubicBezTo>
                  <a:cubicBezTo>
                    <a:pt x="212746" y="251030"/>
                    <a:pt x="212903" y="250939"/>
                    <a:pt x="213057" y="250843"/>
                  </a:cubicBezTo>
                  <a:cubicBezTo>
                    <a:pt x="213107" y="250811"/>
                    <a:pt x="213158" y="250783"/>
                    <a:pt x="213207" y="250751"/>
                  </a:cubicBezTo>
                  <a:cubicBezTo>
                    <a:pt x="213367" y="250645"/>
                    <a:pt x="213523" y="250529"/>
                    <a:pt x="213677" y="250407"/>
                  </a:cubicBezTo>
                  <a:cubicBezTo>
                    <a:pt x="213715" y="250376"/>
                    <a:pt x="213755" y="250350"/>
                    <a:pt x="213792" y="250319"/>
                  </a:cubicBezTo>
                  <a:cubicBezTo>
                    <a:pt x="213977" y="250165"/>
                    <a:pt x="214159" y="250000"/>
                    <a:pt x="214331" y="249822"/>
                  </a:cubicBezTo>
                  <a:lnTo>
                    <a:pt x="351445" y="108469"/>
                  </a:lnTo>
                  <a:lnTo>
                    <a:pt x="409303" y="108469"/>
                  </a:lnTo>
                  <a:lnTo>
                    <a:pt x="409303" y="255218"/>
                  </a:lnTo>
                  <a:lnTo>
                    <a:pt x="313992" y="353477"/>
                  </a:lnTo>
                  <a:cubicBezTo>
                    <a:pt x="311390" y="356161"/>
                    <a:pt x="311390" y="360509"/>
                    <a:pt x="313992" y="363192"/>
                  </a:cubicBezTo>
                  <a:cubicBezTo>
                    <a:pt x="314155" y="363359"/>
                    <a:pt x="314324" y="363516"/>
                    <a:pt x="314499" y="363663"/>
                  </a:cubicBezTo>
                  <a:cubicBezTo>
                    <a:pt x="315720" y="364690"/>
                    <a:pt x="317213" y="365204"/>
                    <a:pt x="318704" y="365204"/>
                  </a:cubicBezTo>
                  <a:cubicBezTo>
                    <a:pt x="320195" y="365204"/>
                    <a:pt x="321688" y="364690"/>
                    <a:pt x="322909" y="363663"/>
                  </a:cubicBezTo>
                  <a:cubicBezTo>
                    <a:pt x="323084" y="363517"/>
                    <a:pt x="323253" y="363359"/>
                    <a:pt x="323415" y="363192"/>
                  </a:cubicBezTo>
                  <a:cubicBezTo>
                    <a:pt x="323418" y="363189"/>
                    <a:pt x="323415" y="363192"/>
                    <a:pt x="323418" y="363189"/>
                  </a:cubicBezTo>
                  <a:lnTo>
                    <a:pt x="440636" y="242345"/>
                  </a:lnTo>
                  <a:lnTo>
                    <a:pt x="440636" y="302950"/>
                  </a:lnTo>
                  <a:close/>
                  <a:moveTo>
                    <a:pt x="197434" y="242113"/>
                  </a:moveTo>
                  <a:lnTo>
                    <a:pt x="178349" y="249059"/>
                  </a:lnTo>
                  <a:lnTo>
                    <a:pt x="165632" y="235950"/>
                  </a:lnTo>
                  <a:lnTo>
                    <a:pt x="172370" y="216274"/>
                  </a:lnTo>
                  <a:lnTo>
                    <a:pt x="197434" y="242113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590"/>
            </a:p>
          </p:txBody>
        </p:sp>
        <p:sp>
          <p:nvSpPr>
            <p:cNvPr id="69" name="Shape 190">
              <a:extLst>
                <a:ext uri="{FF2B5EF4-FFF2-40B4-BE49-F238E27FC236}">
                  <a16:creationId xmlns:a16="http://schemas.microsoft.com/office/drawing/2014/main" id="{5E970248-0310-4C77-8AEB-23168E06BE19}"/>
                </a:ext>
              </a:extLst>
            </p:cNvPr>
            <p:cNvSpPr txBox="1">
              <a:spLocks/>
            </p:cNvSpPr>
            <p:nvPr/>
          </p:nvSpPr>
          <p:spPr>
            <a:xfrm>
              <a:off x="1669626" y="5499625"/>
              <a:ext cx="1433901" cy="173803"/>
            </a:xfrm>
            <a:prstGeom prst="rect">
              <a:avLst/>
            </a:prstGeom>
          </p:spPr>
          <p:txBody>
            <a:bodyPr vert="horz" wrap="square" lIns="0" tIns="0" rIns="0" bIns="0" rtlCol="0" anchor="b" anchorCtr="0">
              <a:spAutoFit/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295"/>
                </a:lnSpc>
                <a:spcAft>
                  <a:spcPts val="597"/>
                </a:spcAft>
              </a:pPr>
              <a:r>
                <a:rPr lang="fr-FR" sz="1238" cap="none" dirty="0">
                  <a:ea typeface="Cabin"/>
                  <a:cs typeface="Cabin"/>
                  <a:sym typeface="Cabin"/>
                </a:rPr>
                <a:t>Revente d’électricité</a:t>
              </a:r>
              <a:endParaRPr lang="en" sz="1238" b="0" cap="none" dirty="0">
                <a:ea typeface="Cabin"/>
                <a:cs typeface="Cabin"/>
                <a:sym typeface="Cabin"/>
              </a:endParaRPr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09FBAD3C-6FA6-47FA-A051-DE581CF38D55}"/>
                </a:ext>
              </a:extLst>
            </p:cNvPr>
            <p:cNvGrpSpPr/>
            <p:nvPr/>
          </p:nvGrpSpPr>
          <p:grpSpPr>
            <a:xfrm>
              <a:off x="969430" y="5272771"/>
              <a:ext cx="201112" cy="186289"/>
              <a:chOff x="986973" y="5272771"/>
              <a:chExt cx="201112" cy="186289"/>
            </a:xfrm>
          </p:grpSpPr>
          <p:sp>
            <p:nvSpPr>
              <p:cNvPr id="71" name="Freeform 14">
                <a:extLst>
                  <a:ext uri="{FF2B5EF4-FFF2-40B4-BE49-F238E27FC236}">
                    <a16:creationId xmlns:a16="http://schemas.microsoft.com/office/drawing/2014/main" id="{8C70E7B1-EA6A-4221-B4E1-6084DEE4F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73" y="5276956"/>
                <a:ext cx="174097" cy="182104"/>
              </a:xfrm>
              <a:custGeom>
                <a:avLst/>
                <a:gdLst>
                  <a:gd name="T0" fmla="*/ 86 w 86"/>
                  <a:gd name="T1" fmla="*/ 34 h 86"/>
                  <a:gd name="T2" fmla="*/ 86 w 86"/>
                  <a:gd name="T3" fmla="*/ 75 h 86"/>
                  <a:gd name="T4" fmla="*/ 75 w 86"/>
                  <a:gd name="T5" fmla="*/ 86 h 86"/>
                  <a:gd name="T6" fmla="*/ 11 w 86"/>
                  <a:gd name="T7" fmla="*/ 86 h 86"/>
                  <a:gd name="T8" fmla="*/ 0 w 86"/>
                  <a:gd name="T9" fmla="*/ 75 h 86"/>
                  <a:gd name="T10" fmla="*/ 0 w 86"/>
                  <a:gd name="T11" fmla="*/ 11 h 86"/>
                  <a:gd name="T12" fmla="*/ 11 w 86"/>
                  <a:gd name="T13" fmla="*/ 0 h 86"/>
                  <a:gd name="T14" fmla="*/ 75 w 86"/>
                  <a:gd name="T1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6">
                    <a:moveTo>
                      <a:pt x="86" y="34"/>
                    </a:move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81"/>
                      <a:pt x="81" y="86"/>
                      <a:pt x="75" y="86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5" y="86"/>
                      <a:pt x="0" y="81"/>
                      <a:pt x="0" y="7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chemeClr val="bg1"/>
              </a:solidFill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  <p:sp>
            <p:nvSpPr>
              <p:cNvPr id="72" name="Freeform 15">
                <a:extLst>
                  <a:ext uri="{FF2B5EF4-FFF2-40B4-BE49-F238E27FC236}">
                    <a16:creationId xmlns:a16="http://schemas.microsoft.com/office/drawing/2014/main" id="{5ADB3E33-2280-4D52-9284-2A015A688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990" y="5272771"/>
                <a:ext cx="171095" cy="123497"/>
              </a:xfrm>
              <a:custGeom>
                <a:avLst/>
                <a:gdLst>
                  <a:gd name="T0" fmla="*/ 171 w 171"/>
                  <a:gd name="T1" fmla="*/ 0 h 118"/>
                  <a:gd name="T2" fmla="*/ 53 w 171"/>
                  <a:gd name="T3" fmla="*/ 118 h 118"/>
                  <a:gd name="T4" fmla="*/ 0 w 171"/>
                  <a:gd name="T5" fmla="*/ 6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118">
                    <a:moveTo>
                      <a:pt x="171" y="0"/>
                    </a:moveTo>
                    <a:lnTo>
                      <a:pt x="53" y="118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FFFFFF"/>
              </a:solidFill>
              <a:ln w="22225" cap="rnd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083" tIns="45541" rIns="91083" bIns="4554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58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15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7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3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789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46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04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261" algn="l" defTabSz="91431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590"/>
              </a:p>
            </p:txBody>
          </p:sp>
        </p:grp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4CA8FCFA-7C71-478D-A012-A352350648FF}"/>
              </a:ext>
            </a:extLst>
          </p:cNvPr>
          <p:cNvSpPr/>
          <p:nvPr/>
        </p:nvSpPr>
        <p:spPr>
          <a:xfrm>
            <a:off x="1281190" y="4824401"/>
            <a:ext cx="9135515" cy="56163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1719" tIns="35859" rIns="71719" bIns="35859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/>
            <a:r>
              <a:rPr lang="fr-FR" sz="1590" b="1" kern="0" dirty="0">
                <a:latin typeface="Montserrat" pitchFamily="2" charset="77"/>
              </a:rPr>
              <a:t>Pour en savoir plus sur l’offre dédiée aux Entreprises, </a:t>
            </a:r>
            <a:r>
              <a:rPr lang="fr-FR" sz="1590" b="1" kern="0" dirty="0">
                <a:solidFill>
                  <a:schemeClr val="accent1"/>
                </a:solidFill>
                <a:latin typeface="Montserrat" pitchFamily="2" charset="77"/>
              </a:rPr>
              <a:t>référez vous au </a:t>
            </a:r>
            <a:r>
              <a:rPr lang="fr-FR" sz="1590" b="1" i="1" kern="0" dirty="0">
                <a:solidFill>
                  <a:schemeClr val="accent1"/>
                </a:solidFill>
                <a:latin typeface="Montserrat" pitchFamily="2" charset="77"/>
              </a:rPr>
              <a:t>green book Entreprise </a:t>
            </a:r>
            <a:r>
              <a:rPr lang="fr-FR" sz="1590" b="1" kern="0" dirty="0">
                <a:solidFill>
                  <a:schemeClr val="accent1"/>
                </a:solidFill>
                <a:latin typeface="Montserrat" pitchFamily="2" charset="77"/>
              </a:rPr>
              <a:t>ou contactez votre interlocuteur habituel BPCE Lease</a:t>
            </a:r>
            <a:endParaRPr lang="fr-FR" sz="996" kern="0" dirty="0">
              <a:solidFill>
                <a:schemeClr val="accent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2216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33EA90A-9D39-4C1C-9629-8873961C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4C159-75DC-49E0-9C9A-EE2F48706F69}" type="datetime4">
              <a:rPr lang="fr-FR" smtClean="0"/>
              <a:t>24 avril 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D29BD3-E066-4C9F-BD0E-A0280A57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Green BOOK PRO – BPCE LEASE – Document à usage interne et confidentiel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7E2245-306B-4B1F-ACAD-571811C9D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589F-FF01-4CF2-B7C7-7296AC883C2A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8576773-BE2D-4912-8782-2C3196FF4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Partenaires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60AB3C-99B5-45EB-9BFC-5A8D686786F7}"/>
              </a:ext>
            </a:extLst>
          </p:cNvPr>
          <p:cNvSpPr/>
          <p:nvPr/>
        </p:nvSpPr>
        <p:spPr>
          <a:xfrm>
            <a:off x="9754104" y="3007506"/>
            <a:ext cx="2033559" cy="129547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1719" tIns="35859" rIns="71719" bIns="35859" anchor="ctr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4385"/>
            <a:r>
              <a:rPr lang="fr-FR" sz="1590" b="1" kern="0">
                <a:latin typeface="Montserrat" pitchFamily="2" charset="77"/>
              </a:rPr>
              <a:t>Pour être mis en relation avec l’un de nos partenaires, </a:t>
            </a:r>
            <a:r>
              <a:rPr lang="fr-FR" sz="1590" b="1" kern="0">
                <a:solidFill>
                  <a:schemeClr val="bg2"/>
                </a:solidFill>
                <a:latin typeface="Montserrat" pitchFamily="2" charset="77"/>
              </a:rPr>
              <a:t>contactez votre interlocuteur habituel</a:t>
            </a:r>
            <a:endParaRPr lang="fr-FR" sz="996" kern="0">
              <a:solidFill>
                <a:schemeClr val="bg2"/>
              </a:solidFill>
              <a:latin typeface="Montserrat" pitchFamily="2" charset="77"/>
            </a:endParaRPr>
          </a:p>
        </p:txBody>
      </p:sp>
      <p:pic>
        <p:nvPicPr>
          <p:cNvPr id="9" name="Picture 2" descr="Altéréa annonce une hausse de son...">
            <a:extLst>
              <a:ext uri="{FF2B5EF4-FFF2-40B4-BE49-F238E27FC236}">
                <a16:creationId xmlns:a16="http://schemas.microsoft.com/office/drawing/2014/main" id="{C6ABECE8-E900-42B3-9875-C412CF443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02" y="5036656"/>
            <a:ext cx="2310966" cy="11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7A6FFA-AA8F-4883-A39C-1BDF1F899DA9}"/>
              </a:ext>
            </a:extLst>
          </p:cNvPr>
          <p:cNvSpPr/>
          <p:nvPr/>
        </p:nvSpPr>
        <p:spPr>
          <a:xfrm>
            <a:off x="3119641" y="5082781"/>
            <a:ext cx="4006087" cy="932344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>
                <a:solidFill>
                  <a:schemeClr val="tx1"/>
                </a:solidFill>
                <a:latin typeface="Arial Narrow" panose="020B0606020202030204" pitchFamily="34" charset="0"/>
              </a:rPr>
              <a:t>Bureau d’études thermiques tous corps d'état (1)​</a:t>
            </a:r>
          </a:p>
          <a:p>
            <a:pPr algn="just"/>
            <a:r>
              <a:rPr lang="fr-FR" sz="1195">
                <a:solidFill>
                  <a:schemeClr val="tx1"/>
                </a:solidFill>
                <a:latin typeface="Arial Narrow" panose="020B0606020202030204" pitchFamily="34" charset="0"/>
              </a:rPr>
              <a:t>Spécialités : Diagnostics, audits​, élaboration de plans d’action, certification​, conduite de travaux (AMO, MOE)​, conseil règlementaire (Décret tertiaire)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A08D41-993F-4CEF-9730-AAFAD4059781}"/>
              </a:ext>
            </a:extLst>
          </p:cNvPr>
          <p:cNvSpPr/>
          <p:nvPr/>
        </p:nvSpPr>
        <p:spPr>
          <a:xfrm>
            <a:off x="3131263" y="1242350"/>
            <a:ext cx="4006088" cy="932344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latin typeface="Arial Narrow" panose="020B0606020202030204" pitchFamily="34" charset="0"/>
              </a:rPr>
              <a:t>Plateforme de conseil / mise en relation avec des partenaires</a:t>
            </a:r>
          </a:p>
          <a:p>
            <a:pPr algn="just"/>
            <a:r>
              <a:rPr lang="fr-FR" sz="1195" dirty="0">
                <a:latin typeface="Arial Narrow" panose="020B0606020202030204" pitchFamily="34" charset="0"/>
              </a:rPr>
              <a:t>Spécialités : Apport d’information ; accompagnement dans les différentes démarches, dossiers, et demandes de subvention, renégociation de contrat (Partenariat BPCE SA – en cours)</a:t>
            </a:r>
            <a:endParaRPr lang="fr-FR" sz="1195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9D461-2E93-46CD-B8DA-EBA9AF4E1699}"/>
              </a:ext>
            </a:extLst>
          </p:cNvPr>
          <p:cNvSpPr/>
          <p:nvPr/>
        </p:nvSpPr>
        <p:spPr>
          <a:xfrm>
            <a:off x="7735943" y="1249992"/>
            <a:ext cx="1895084" cy="932344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u="sng" dirty="0">
                <a:solidFill>
                  <a:schemeClr val="tx1"/>
                </a:solidFill>
                <a:latin typeface="Arial Narrow" panose="020B0606020202030204" pitchFamily="34" charset="0"/>
              </a:rPr>
              <a:t>Cible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Client Particulier, </a:t>
            </a:r>
            <a:r>
              <a:rPr lang="fr-FR" sz="1195" b="1" dirty="0">
                <a:solidFill>
                  <a:schemeClr val="tx1"/>
                </a:solidFill>
                <a:latin typeface="Arial Narrow" panose="020B0606020202030204" pitchFamily="34" charset="0"/>
              </a:rPr>
              <a:t>Client Professionnel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FEEDC0-5FA6-4DBE-A59D-2B6DA97D0088}"/>
              </a:ext>
            </a:extLst>
          </p:cNvPr>
          <p:cNvSpPr/>
          <p:nvPr/>
        </p:nvSpPr>
        <p:spPr>
          <a:xfrm>
            <a:off x="3131263" y="2238388"/>
            <a:ext cx="4006088" cy="932344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tx1"/>
                </a:solidFill>
                <a:latin typeface="Arial Narrow" panose="020B0606020202030204" pitchFamily="34" charset="0"/>
              </a:rPr>
              <a:t>Plateforme de collecte et d’analyse des données relatives à l’efficacité énergétique​</a:t>
            </a:r>
          </a:p>
          <a:p>
            <a:pPr algn="just"/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Spécialités : Pilotage énergétique </a:t>
            </a:r>
            <a:r>
              <a:rPr lang="fr-FR" sz="1195" dirty="0" err="1">
                <a:solidFill>
                  <a:schemeClr val="tx1"/>
                </a:solidFill>
                <a:latin typeface="Arial Narrow" panose="020B0606020202030204" pitchFamily="34" charset="0"/>
              </a:rPr>
              <a:t>multi-sites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 multi-fluides (leader français)​, alimentation de la plateforme OPERAT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68FC89-38CD-426A-9983-11170F8CA60C}"/>
              </a:ext>
            </a:extLst>
          </p:cNvPr>
          <p:cNvSpPr/>
          <p:nvPr/>
        </p:nvSpPr>
        <p:spPr>
          <a:xfrm>
            <a:off x="7735943" y="2219695"/>
            <a:ext cx="1895085" cy="932344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u="sng" dirty="0">
                <a:latin typeface="Arial Narrow" panose="020B0606020202030204" pitchFamily="34" charset="0"/>
              </a:rPr>
              <a:t>Cible </a:t>
            </a:r>
            <a:r>
              <a:rPr lang="fr-FR" sz="1195" dirty="0">
                <a:latin typeface="Arial Narrow" panose="020B0606020202030204" pitchFamily="34" charset="0"/>
              </a:rPr>
              <a:t>: Client Entreprise, Foncière, Institutionnel ou </a:t>
            </a:r>
            <a:r>
              <a:rPr lang="fr-FR" sz="1195" b="1" dirty="0">
                <a:latin typeface="Arial Narrow" panose="020B0606020202030204" pitchFamily="34" charset="0"/>
              </a:rPr>
              <a:t>Professionnel avec patrimoine immobilier conséquent </a:t>
            </a:r>
            <a:r>
              <a:rPr lang="fr-FR" sz="1195" dirty="0">
                <a:latin typeface="Arial Narrow" panose="020B0606020202030204" pitchFamily="34" charset="0"/>
              </a:rPr>
              <a:t>(&gt;10 immeubles)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5879C6-37BC-4D35-9A6F-19CC43423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23" y="2043936"/>
            <a:ext cx="2088691" cy="11973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68C0545-7213-440B-B66E-CDC0C3CFEB36}"/>
              </a:ext>
            </a:extLst>
          </p:cNvPr>
          <p:cNvSpPr/>
          <p:nvPr/>
        </p:nvSpPr>
        <p:spPr>
          <a:xfrm>
            <a:off x="787523" y="6124036"/>
            <a:ext cx="10828735" cy="2609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1096" i="1" dirty="0">
                <a:solidFill>
                  <a:srgbClr val="7F7F7F"/>
                </a:solidFill>
                <a:latin typeface="Montserrat"/>
              </a:rPr>
              <a:t>(1 ) Autres bureaux d’études à implantation nationale, référencés par BPCE Lease : ACCEO (client CEPAC), NEPSEN (client BPRI) </a:t>
            </a:r>
            <a:r>
              <a:rPr lang="en-US" sz="1096" i="1" dirty="0">
                <a:solidFill>
                  <a:srgbClr val="7F7F7F"/>
                </a:solidFill>
                <a:latin typeface="Montserrat"/>
              </a:rPr>
              <a:t>​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496C93-3AAB-4635-A005-92B72156B3A7}"/>
              </a:ext>
            </a:extLst>
          </p:cNvPr>
          <p:cNvSpPr/>
          <p:nvPr/>
        </p:nvSpPr>
        <p:spPr>
          <a:xfrm>
            <a:off x="3131262" y="4230465"/>
            <a:ext cx="4006089" cy="736460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tx1"/>
                </a:solidFill>
                <a:latin typeface="Arial Narrow" panose="020B0606020202030204" pitchFamily="34" charset="0"/>
              </a:rPr>
              <a:t>Offre de captation de carbone permettant de réduire l’empreinte écologique du client de favoriser le  développement de la biodiversité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83A74C-1FDD-4480-A0FC-FE9CDF4F9ABB}"/>
              </a:ext>
            </a:extLst>
          </p:cNvPr>
          <p:cNvSpPr/>
          <p:nvPr/>
        </p:nvSpPr>
        <p:spPr>
          <a:xfrm>
            <a:off x="7735943" y="4136753"/>
            <a:ext cx="1895085" cy="932344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u="sng" dirty="0">
                <a:solidFill>
                  <a:schemeClr val="tx1"/>
                </a:solidFill>
                <a:latin typeface="Arial Narrow" panose="020B0606020202030204" pitchFamily="34" charset="0"/>
              </a:rPr>
              <a:t>Cible :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Client Particulier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9BB8D2B-0D72-4475-B333-4E6B45E9E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987" y="4096801"/>
            <a:ext cx="970849" cy="970853"/>
          </a:xfrm>
          <a:prstGeom prst="rect">
            <a:avLst/>
          </a:prstGeom>
        </p:spPr>
      </p:pic>
      <p:pic>
        <p:nvPicPr>
          <p:cNvPr id="20" name="Graphique 19" descr="Enveloppe">
            <a:extLst>
              <a:ext uri="{FF2B5EF4-FFF2-40B4-BE49-F238E27FC236}">
                <a16:creationId xmlns:a16="http://schemas.microsoft.com/office/drawing/2014/main" id="{3C52A3A9-D4C1-4189-B832-8D48B5254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3886" y="2263982"/>
            <a:ext cx="613997" cy="61399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7089C873-FDBF-4E48-89F4-672590B4936D}"/>
              </a:ext>
            </a:extLst>
          </p:cNvPr>
          <p:cNvGrpSpPr/>
          <p:nvPr/>
        </p:nvGrpSpPr>
        <p:grpSpPr>
          <a:xfrm>
            <a:off x="7243378" y="5243521"/>
            <a:ext cx="474930" cy="544382"/>
            <a:chOff x="6230520" y="1324911"/>
            <a:chExt cx="422160" cy="483895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A2904E24-8441-473E-80E7-066A5C955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240" y="1388325"/>
              <a:ext cx="140720" cy="69268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791E9E89-F616-4957-8BED-6AED185DE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2811" y="1324911"/>
              <a:ext cx="124272" cy="2868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B55AE9C9-9870-4B82-9468-7E62D52EB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738" y="1338569"/>
              <a:ext cx="120617" cy="273167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Line 8">
              <a:extLst>
                <a:ext uri="{FF2B5EF4-FFF2-40B4-BE49-F238E27FC236}">
                  <a16:creationId xmlns:a16="http://schemas.microsoft.com/office/drawing/2014/main" id="{4AEE322B-707A-4435-B7AC-29DFAE0AF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5963" y="1482958"/>
              <a:ext cx="0" cy="1756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id="{02637B54-8937-4449-A0B4-E1004A1F66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9978" y="1481006"/>
              <a:ext cx="0" cy="1951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23E82319-FF75-4861-9F2A-6347AE487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0635" y="1552225"/>
              <a:ext cx="31068" cy="9756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0EB97FF8-4D4A-4E45-BC96-A90E997A5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520" y="1611736"/>
              <a:ext cx="218390" cy="197070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6D0AB527-DEF2-48EE-A91F-7FE3515F5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738" y="1611736"/>
              <a:ext cx="190977" cy="129754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A10E9BFF-AE98-4FCF-B747-3F10953C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0852" y="1785392"/>
              <a:ext cx="1828" cy="2341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C958064F-D1C9-4F65-8A42-4F21A2F644C1}"/>
              </a:ext>
            </a:extLst>
          </p:cNvPr>
          <p:cNvSpPr/>
          <p:nvPr/>
        </p:nvSpPr>
        <p:spPr>
          <a:xfrm>
            <a:off x="7724322" y="5080177"/>
            <a:ext cx="1906705" cy="932344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95" u="sng" dirty="0">
                <a:latin typeface="Arial Narrow" panose="020B0606020202030204" pitchFamily="34" charset="0"/>
              </a:rPr>
              <a:t>Cible </a:t>
            </a:r>
            <a:r>
              <a:rPr lang="fr-FR" sz="1195" dirty="0">
                <a:latin typeface="Arial Narrow" panose="020B0606020202030204" pitchFamily="34" charset="0"/>
              </a:rPr>
              <a:t>: Client Entreprise, Foncière, Institutionnel ou </a:t>
            </a:r>
            <a:r>
              <a:rPr lang="fr-FR" sz="1195" b="1" dirty="0">
                <a:latin typeface="Arial Narrow" panose="020B0606020202030204" pitchFamily="34" charset="0"/>
              </a:rPr>
              <a:t>Professionnel avec patrimoine immobilier conséquent </a:t>
            </a:r>
            <a:r>
              <a:rPr lang="fr-FR" sz="1195" dirty="0">
                <a:latin typeface="Arial Narrow" panose="020B0606020202030204" pitchFamily="34" charset="0"/>
              </a:rPr>
              <a:t>(&gt;10 immeubles) </a:t>
            </a:r>
            <a:endParaRPr lang="fr-FR" sz="1195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D84143E-02D9-4B33-862F-023DD1E9DCC6}"/>
              </a:ext>
            </a:extLst>
          </p:cNvPr>
          <p:cNvGrpSpPr/>
          <p:nvPr/>
        </p:nvGrpSpPr>
        <p:grpSpPr>
          <a:xfrm>
            <a:off x="7254999" y="1457626"/>
            <a:ext cx="474930" cy="544382"/>
            <a:chOff x="6220482" y="2258755"/>
            <a:chExt cx="422160" cy="483895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41180AA5-F569-41BA-B4CC-9A733D424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202" y="2322169"/>
              <a:ext cx="140720" cy="69268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01A1F23E-1057-4947-A5C4-C627A8BFC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773" y="2258755"/>
              <a:ext cx="124272" cy="2868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093B2DC5-3594-4264-A1FD-2651A61C9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700" y="2272413"/>
              <a:ext cx="120617" cy="273167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Line 8">
              <a:extLst>
                <a:ext uri="{FF2B5EF4-FFF2-40B4-BE49-F238E27FC236}">
                  <a16:creationId xmlns:a16="http://schemas.microsoft.com/office/drawing/2014/main" id="{0A9BC402-F42F-4E1C-965F-F414110A57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5925" y="2416802"/>
              <a:ext cx="0" cy="1756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Line 9">
              <a:extLst>
                <a:ext uri="{FF2B5EF4-FFF2-40B4-BE49-F238E27FC236}">
                  <a16:creationId xmlns:a16="http://schemas.microsoft.com/office/drawing/2014/main" id="{DB187695-A8AF-442C-BAF3-4912EC7EC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9940" y="2414850"/>
              <a:ext cx="0" cy="1951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CFC4E1F7-B289-4874-B7EE-2B9251809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0597" y="2486069"/>
              <a:ext cx="31068" cy="9756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034A3C7D-D33A-4EEF-8961-CFD5D8DCC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0482" y="2545580"/>
              <a:ext cx="218390" cy="197070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D28B2AB9-DB71-49B3-85F4-7904EFF0E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700" y="2545580"/>
              <a:ext cx="190977" cy="129754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0347E40-FD5F-4A32-8FF1-55266AEDE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814" y="2719236"/>
              <a:ext cx="1828" cy="2341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D639647-72DF-4B1B-9166-692FF9EEA84C}"/>
              </a:ext>
            </a:extLst>
          </p:cNvPr>
          <p:cNvGrpSpPr/>
          <p:nvPr/>
        </p:nvGrpSpPr>
        <p:grpSpPr>
          <a:xfrm>
            <a:off x="7254999" y="2389030"/>
            <a:ext cx="474930" cy="544382"/>
            <a:chOff x="6209517" y="3286695"/>
            <a:chExt cx="422160" cy="483895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20D1F4C7-A374-49A3-B9D0-536570D04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237" y="3350109"/>
              <a:ext cx="140720" cy="69268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3CB73F8A-A08A-4932-9109-A6C35C2A2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1808" y="3286695"/>
              <a:ext cx="124272" cy="2868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244458F9-B459-4353-89FB-FF7DE9662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735" y="3300353"/>
              <a:ext cx="120617" cy="273167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Line 8">
              <a:extLst>
                <a:ext uri="{FF2B5EF4-FFF2-40B4-BE49-F238E27FC236}">
                  <a16:creationId xmlns:a16="http://schemas.microsoft.com/office/drawing/2014/main" id="{8060CEE9-3B53-47E3-9F27-4EDBA3E6B2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4960" y="3444742"/>
              <a:ext cx="0" cy="1756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Line 9">
              <a:extLst>
                <a:ext uri="{FF2B5EF4-FFF2-40B4-BE49-F238E27FC236}">
                  <a16:creationId xmlns:a16="http://schemas.microsoft.com/office/drawing/2014/main" id="{F3D78FA2-2B04-4AC5-B3F3-D4A92136D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8975" y="3442790"/>
              <a:ext cx="0" cy="1951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96351030-3F5E-408B-BC58-92FACAFC5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9632" y="3514009"/>
              <a:ext cx="31068" cy="9756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0CEEDC5-EF3B-4730-922E-17426A130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9517" y="3573520"/>
              <a:ext cx="218390" cy="197070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A68765-E325-4CB4-A3E3-AF5483992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735" y="3573520"/>
              <a:ext cx="190977" cy="129754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4CD6F48F-B791-41AB-A611-E5F94118D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849" y="3747176"/>
              <a:ext cx="1828" cy="2341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65FE34D-7C50-430A-A7E9-BCB54F25A93A}"/>
              </a:ext>
            </a:extLst>
          </p:cNvPr>
          <p:cNvGrpSpPr/>
          <p:nvPr/>
        </p:nvGrpSpPr>
        <p:grpSpPr>
          <a:xfrm>
            <a:off x="7254999" y="4326500"/>
            <a:ext cx="474930" cy="544382"/>
            <a:chOff x="6169095" y="4808865"/>
            <a:chExt cx="422160" cy="483895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71E30F4C-AA94-4EF3-868E-DE78A562D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9815" y="4872279"/>
              <a:ext cx="140720" cy="69268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3B847344-D517-499C-9251-9E9DF5858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386" y="4808865"/>
              <a:ext cx="124272" cy="2868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ADF393FE-4A0B-43C1-94D9-222083201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313" y="4822523"/>
              <a:ext cx="120617" cy="273167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Line 8">
              <a:extLst>
                <a:ext uri="{FF2B5EF4-FFF2-40B4-BE49-F238E27FC236}">
                  <a16:creationId xmlns:a16="http://schemas.microsoft.com/office/drawing/2014/main" id="{87424B9B-F9BD-4B97-8B96-55AA2ECD1D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44538" y="4966912"/>
              <a:ext cx="0" cy="1756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Line 9">
              <a:extLst>
                <a:ext uri="{FF2B5EF4-FFF2-40B4-BE49-F238E27FC236}">
                  <a16:creationId xmlns:a16="http://schemas.microsoft.com/office/drawing/2014/main" id="{7ACFC182-2EF2-41C0-A6CB-BED2BB21B7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8553" y="4964960"/>
              <a:ext cx="0" cy="1951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9D132C17-9A16-4C80-9DF7-B2A255476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9210" y="5036179"/>
              <a:ext cx="31068" cy="9756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7F25FEDD-9ED8-497C-BF31-603C8ED80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095" y="5095690"/>
              <a:ext cx="218390" cy="197070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7081E1BA-0404-45FA-8182-D064DD4C5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313" y="5095690"/>
              <a:ext cx="190977" cy="129754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D1400C09-4098-42D7-808E-AA4BACC87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427" y="5269346"/>
              <a:ext cx="1828" cy="2341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62" name="Picture 2">
            <a:extLst>
              <a:ext uri="{FF2B5EF4-FFF2-40B4-BE49-F238E27FC236}">
                <a16:creationId xmlns:a16="http://schemas.microsoft.com/office/drawing/2014/main" id="{AABAF009-1490-47B6-8643-DF62F3443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08" y="1204666"/>
            <a:ext cx="2353762" cy="105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4AE70301-2418-4016-AF9D-06772BBBA2A7}"/>
              </a:ext>
            </a:extLst>
          </p:cNvPr>
          <p:cNvSpPr/>
          <p:nvPr/>
        </p:nvSpPr>
        <p:spPr>
          <a:xfrm>
            <a:off x="3131263" y="3234425"/>
            <a:ext cx="4006088" cy="932344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b="1" dirty="0">
                <a:solidFill>
                  <a:schemeClr val="tx1"/>
                </a:solidFill>
                <a:latin typeface="Arial Narrow" panose="020B0606020202030204" pitchFamily="34" charset="0"/>
              </a:rPr>
              <a:t>Plateforme de management énergétique</a:t>
            </a:r>
          </a:p>
          <a:p>
            <a:pPr algn="just"/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Spécialités : Pilotage énergétique, suivi technique du bâtiment, conseil en efficacité énergétique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3423D9B-777C-42B9-BA93-E233AC84A0E7}"/>
              </a:ext>
            </a:extLst>
          </p:cNvPr>
          <p:cNvSpPr/>
          <p:nvPr/>
        </p:nvSpPr>
        <p:spPr>
          <a:xfrm>
            <a:off x="7735943" y="3216376"/>
            <a:ext cx="1895085" cy="932344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1719" bIns="71719" rtlCol="0" anchor="ctr"/>
          <a:lstStyle>
            <a:defPPr>
              <a:defRPr lang="fr-FR"/>
            </a:defPPr>
            <a:lvl1pPr marL="0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8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5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9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6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95" u="sng" dirty="0">
                <a:solidFill>
                  <a:schemeClr val="tx1"/>
                </a:solidFill>
                <a:latin typeface="Arial Narrow" panose="020B0606020202030204" pitchFamily="34" charset="0"/>
              </a:rPr>
              <a:t>Cible </a:t>
            </a:r>
            <a:r>
              <a:rPr lang="fr-FR" sz="1195" dirty="0">
                <a:solidFill>
                  <a:schemeClr val="tx1"/>
                </a:solidFill>
                <a:latin typeface="Arial Narrow" panose="020B0606020202030204" pitchFamily="34" charset="0"/>
              </a:rPr>
              <a:t>: Client Entreprise ou </a:t>
            </a:r>
            <a:r>
              <a:rPr lang="fr-FR" sz="1195" b="1" dirty="0">
                <a:solidFill>
                  <a:schemeClr val="tx1"/>
                </a:solidFill>
                <a:latin typeface="Arial Narrow" panose="020B0606020202030204" pitchFamily="34" charset="0"/>
              </a:rPr>
              <a:t>Professionnel </a:t>
            </a:r>
            <a:r>
              <a:rPr lang="fr-FR" sz="1195" b="1" dirty="0">
                <a:latin typeface="Arial Narrow" panose="020B0606020202030204" pitchFamily="34" charset="0"/>
              </a:rPr>
              <a:t>avec patrimoine immobilier </a:t>
            </a:r>
            <a:r>
              <a:rPr lang="fr-FR" sz="1195" dirty="0">
                <a:latin typeface="Arial Narrow" panose="020B0606020202030204" pitchFamily="34" charset="0"/>
              </a:rPr>
              <a:t>(surface plancher &gt; 1000m</a:t>
            </a:r>
            <a:r>
              <a:rPr lang="fr-FR" sz="1195" baseline="30000" dirty="0">
                <a:latin typeface="Arial Narrow" panose="020B0606020202030204" pitchFamily="34" charset="0"/>
              </a:rPr>
              <a:t>2</a:t>
            </a:r>
            <a:r>
              <a:rPr lang="fr-FR" sz="1195" dirty="0">
                <a:latin typeface="Arial Narrow" panose="020B0606020202030204" pitchFamily="34" charset="0"/>
              </a:rPr>
              <a:t> pour éligibilité décret tertiaire)</a:t>
            </a:r>
            <a:endParaRPr lang="fr-FR" sz="1195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854AF714-FDEE-4144-95D2-C8506D51379B}"/>
              </a:ext>
            </a:extLst>
          </p:cNvPr>
          <p:cNvGrpSpPr/>
          <p:nvPr/>
        </p:nvGrpSpPr>
        <p:grpSpPr>
          <a:xfrm>
            <a:off x="7254999" y="3385712"/>
            <a:ext cx="474930" cy="544382"/>
            <a:chOff x="6194916" y="3972609"/>
            <a:chExt cx="422160" cy="48389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92833762-E2E7-43E9-9722-B4DC9958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636" y="4036023"/>
              <a:ext cx="140720" cy="69268"/>
            </a:xfrm>
            <a:custGeom>
              <a:avLst/>
              <a:gdLst>
                <a:gd name="T0" fmla="*/ 0 w 76"/>
                <a:gd name="T1" fmla="*/ 16 h 35"/>
                <a:gd name="T2" fmla="*/ 65 w 76"/>
                <a:gd name="T3" fmla="*/ 0 h 35"/>
                <a:gd name="T4" fmla="*/ 64 w 76"/>
                <a:gd name="T5" fmla="*/ 16 h 35"/>
                <a:gd name="T6" fmla="*/ 76 w 76"/>
                <a:gd name="T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5">
                  <a:moveTo>
                    <a:pt x="0" y="16"/>
                  </a:moveTo>
                  <a:cubicBezTo>
                    <a:pt x="0" y="16"/>
                    <a:pt x="38" y="35"/>
                    <a:pt x="65" y="0"/>
                  </a:cubicBezTo>
                  <a:cubicBezTo>
                    <a:pt x="65" y="0"/>
                    <a:pt x="68" y="7"/>
                    <a:pt x="64" y="16"/>
                  </a:cubicBezTo>
                  <a:cubicBezTo>
                    <a:pt x="64" y="16"/>
                    <a:pt x="70" y="19"/>
                    <a:pt x="76" y="12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A0FB06B0-C592-4197-98FD-2E1BFBF9C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207" y="3972609"/>
              <a:ext cx="124272" cy="286825"/>
            </a:xfrm>
            <a:custGeom>
              <a:avLst/>
              <a:gdLst>
                <a:gd name="T0" fmla="*/ 67 w 67"/>
                <a:gd name="T1" fmla="*/ 145 h 145"/>
                <a:gd name="T2" fmla="*/ 21 w 67"/>
                <a:gd name="T3" fmla="*/ 104 h 145"/>
                <a:gd name="T4" fmla="*/ 11 w 67"/>
                <a:gd name="T5" fmla="*/ 94 h 145"/>
                <a:gd name="T6" fmla="*/ 18 w 67"/>
                <a:gd name="T7" fmla="*/ 81 h 145"/>
                <a:gd name="T8" fmla="*/ 64 w 67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45">
                  <a:moveTo>
                    <a:pt x="67" y="145"/>
                  </a:moveTo>
                  <a:cubicBezTo>
                    <a:pt x="33" y="145"/>
                    <a:pt x="21" y="104"/>
                    <a:pt x="21" y="104"/>
                  </a:cubicBezTo>
                  <a:cubicBezTo>
                    <a:pt x="21" y="104"/>
                    <a:pt x="13" y="105"/>
                    <a:pt x="11" y="94"/>
                  </a:cubicBezTo>
                  <a:cubicBezTo>
                    <a:pt x="9" y="84"/>
                    <a:pt x="18" y="81"/>
                    <a:pt x="18" y="81"/>
                  </a:cubicBezTo>
                  <a:cubicBezTo>
                    <a:pt x="18" y="81"/>
                    <a:pt x="0" y="18"/>
                    <a:pt x="64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3CD64359-DDF7-4ECD-8BEF-93277CA6C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134" y="3986267"/>
              <a:ext cx="120617" cy="273167"/>
            </a:xfrm>
            <a:custGeom>
              <a:avLst/>
              <a:gdLst>
                <a:gd name="T0" fmla="*/ 0 w 65"/>
                <a:gd name="T1" fmla="*/ 138 h 138"/>
                <a:gd name="T2" fmla="*/ 47 w 65"/>
                <a:gd name="T3" fmla="*/ 97 h 138"/>
                <a:gd name="T4" fmla="*/ 58 w 65"/>
                <a:gd name="T5" fmla="*/ 87 h 138"/>
                <a:gd name="T6" fmla="*/ 50 w 65"/>
                <a:gd name="T7" fmla="*/ 74 h 138"/>
                <a:gd name="T8" fmla="*/ 21 w 65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8">
                  <a:moveTo>
                    <a:pt x="0" y="138"/>
                  </a:moveTo>
                  <a:cubicBezTo>
                    <a:pt x="35" y="138"/>
                    <a:pt x="47" y="97"/>
                    <a:pt x="47" y="97"/>
                  </a:cubicBezTo>
                  <a:cubicBezTo>
                    <a:pt x="47" y="97"/>
                    <a:pt x="55" y="98"/>
                    <a:pt x="58" y="87"/>
                  </a:cubicBezTo>
                  <a:cubicBezTo>
                    <a:pt x="60" y="77"/>
                    <a:pt x="50" y="74"/>
                    <a:pt x="50" y="74"/>
                  </a:cubicBezTo>
                  <a:cubicBezTo>
                    <a:pt x="50" y="74"/>
                    <a:pt x="65" y="23"/>
                    <a:pt x="21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Line 8">
              <a:extLst>
                <a:ext uri="{FF2B5EF4-FFF2-40B4-BE49-F238E27FC236}">
                  <a16:creationId xmlns:a16="http://schemas.microsoft.com/office/drawing/2014/main" id="{0BBD7D8F-034F-4994-984F-A12CA8419F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70359" y="4130656"/>
              <a:ext cx="0" cy="1756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Line 9">
              <a:extLst>
                <a:ext uri="{FF2B5EF4-FFF2-40B4-BE49-F238E27FC236}">
                  <a16:creationId xmlns:a16="http://schemas.microsoft.com/office/drawing/2014/main" id="{2A3E3C14-7FB8-4A9E-958A-225F4B880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4374" y="4128704"/>
              <a:ext cx="0" cy="1951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A9836A44-8132-47C9-A955-A1309CCFC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031" y="4199923"/>
              <a:ext cx="31068" cy="9756"/>
            </a:xfrm>
            <a:custGeom>
              <a:avLst/>
              <a:gdLst>
                <a:gd name="T0" fmla="*/ 17 w 17"/>
                <a:gd name="T1" fmla="*/ 0 h 5"/>
                <a:gd name="T2" fmla="*/ 0 w 17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13" y="5"/>
                    <a:pt x="4" y="5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7B2FA091-17F5-4B6D-BB7C-9FAF9B287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916" y="4259434"/>
              <a:ext cx="218390" cy="197070"/>
            </a:xfrm>
            <a:custGeom>
              <a:avLst/>
              <a:gdLst>
                <a:gd name="T0" fmla="*/ 10 w 118"/>
                <a:gd name="T1" fmla="*/ 100 h 100"/>
                <a:gd name="T2" fmla="*/ 72 w 118"/>
                <a:gd name="T3" fmla="*/ 19 h 100"/>
                <a:gd name="T4" fmla="*/ 85 w 118"/>
                <a:gd name="T5" fmla="*/ 0 h 100"/>
                <a:gd name="T6" fmla="*/ 118 w 118"/>
                <a:gd name="T7" fmla="*/ 26 h 100"/>
                <a:gd name="T8" fmla="*/ 100 w 118"/>
                <a:gd name="T9" fmla="*/ 47 h 100"/>
                <a:gd name="T10" fmla="*/ 83 w 118"/>
                <a:gd name="T11" fmla="*/ 3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0">
                  <a:moveTo>
                    <a:pt x="10" y="100"/>
                  </a:moveTo>
                  <a:cubicBezTo>
                    <a:pt x="10" y="100"/>
                    <a:pt x="0" y="37"/>
                    <a:pt x="72" y="19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83" y="30"/>
                    <a:pt x="83" y="30"/>
                    <a:pt x="83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911A9088-D138-4D41-9645-70DD646AE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134" y="4259434"/>
              <a:ext cx="190977" cy="129754"/>
            </a:xfrm>
            <a:custGeom>
              <a:avLst/>
              <a:gdLst>
                <a:gd name="T0" fmla="*/ 103 w 103"/>
                <a:gd name="T1" fmla="*/ 66 h 66"/>
                <a:gd name="T2" fmla="*/ 45 w 103"/>
                <a:gd name="T3" fmla="*/ 19 h 66"/>
                <a:gd name="T4" fmla="*/ 32 w 103"/>
                <a:gd name="T5" fmla="*/ 0 h 66"/>
                <a:gd name="T6" fmla="*/ 0 w 103"/>
                <a:gd name="T7" fmla="*/ 27 h 66"/>
                <a:gd name="T8" fmla="*/ 17 w 103"/>
                <a:gd name="T9" fmla="*/ 48 h 66"/>
                <a:gd name="T10" fmla="*/ 35 w 103"/>
                <a:gd name="T11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66">
                  <a:moveTo>
                    <a:pt x="103" y="66"/>
                  </a:moveTo>
                  <a:cubicBezTo>
                    <a:pt x="96" y="48"/>
                    <a:pt x="81" y="28"/>
                    <a:pt x="45" y="1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872842A5-CF2B-4F0E-9D95-6DFA5DA95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248" y="4433090"/>
              <a:ext cx="1828" cy="23414"/>
            </a:xfrm>
            <a:custGeom>
              <a:avLst/>
              <a:gdLst>
                <a:gd name="T0" fmla="*/ 0 w 1"/>
                <a:gd name="T1" fmla="*/ 12 h 12"/>
                <a:gd name="T2" fmla="*/ 0 w 1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cubicBezTo>
                    <a:pt x="0" y="12"/>
                    <a:pt x="1" y="7"/>
                    <a:pt x="0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083" tIns="45541" rIns="91083" bIns="45541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8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5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9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6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0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90" b="0" i="0" u="none" strike="noStrike" kern="1200" cap="none" spc="0" normalizeH="0" baseline="0" noProof="0">
                <a:ln>
                  <a:noFill/>
                </a:ln>
                <a:solidFill>
                  <a:srgbClr val="192A6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75" name="Picture 2" descr="Citron® | LinkedIn">
            <a:extLst>
              <a:ext uri="{FF2B5EF4-FFF2-40B4-BE49-F238E27FC236}">
                <a16:creationId xmlns:a16="http://schemas.microsoft.com/office/drawing/2014/main" id="{782E8CEC-D1E5-42E2-8D51-01A3C66AE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9" b="28638"/>
          <a:stretch/>
        </p:blipFill>
        <p:spPr bwMode="auto">
          <a:xfrm>
            <a:off x="684725" y="3190070"/>
            <a:ext cx="2143125" cy="9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9841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PCE">
      <a:dk1>
        <a:sysClr val="windowText" lastClr="000000"/>
      </a:dk1>
      <a:lt1>
        <a:sysClr val="window" lastClr="FFFFFF"/>
      </a:lt1>
      <a:dk2>
        <a:srgbClr val="E30613"/>
      </a:dk2>
      <a:lt2>
        <a:srgbClr val="706F6F"/>
      </a:lt2>
      <a:accent1>
        <a:srgbClr val="9AACBD"/>
      </a:accent1>
      <a:accent2>
        <a:srgbClr val="EBC457"/>
      </a:accent2>
      <a:accent3>
        <a:srgbClr val="538368"/>
      </a:accent3>
      <a:accent4>
        <a:srgbClr val="4C6F86"/>
      </a:accent4>
      <a:accent5>
        <a:srgbClr val="294154"/>
      </a:accent5>
      <a:accent6>
        <a:srgbClr val="D8CF9C"/>
      </a:accent6>
      <a:hlink>
        <a:srgbClr val="866D73"/>
      </a:hlink>
      <a:folHlink>
        <a:srgbClr val="954F72"/>
      </a:folHlink>
    </a:clrScheme>
    <a:fontScheme name="BPC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nque Populaire - Bleu ciel">
  <a:themeElements>
    <a:clrScheme name="Banque Populaire - Bleu ciel">
      <a:dk1>
        <a:srgbClr val="192A6B"/>
      </a:dk1>
      <a:lt1>
        <a:srgbClr val="FFFFFF"/>
      </a:lt1>
      <a:dk2>
        <a:srgbClr val="00C1F2"/>
      </a:dk2>
      <a:lt2>
        <a:srgbClr val="00A4C3"/>
      </a:lt2>
      <a:accent1>
        <a:srgbClr val="D0BEB6"/>
      </a:accent1>
      <a:accent2>
        <a:srgbClr val="00A4C3"/>
      </a:accent2>
      <a:accent3>
        <a:srgbClr val="AEAAD0"/>
      </a:accent3>
      <a:accent4>
        <a:srgbClr val="0075AA"/>
      </a:accent4>
      <a:accent5>
        <a:srgbClr val="89ABD7"/>
      </a:accent5>
      <a:accent6>
        <a:srgbClr val="BAD25F"/>
      </a:accent6>
      <a:hlink>
        <a:srgbClr val="A6C5CB"/>
      </a:hlink>
      <a:folHlink>
        <a:srgbClr val="3B27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181002_Banque-Populaire-Template-PowerPoint-v1.potx [Lecture seule]" id="{A537549A-037B-489C-B64B-4D16198796D6}" vid="{75E96E65-AF01-4F54-A895-7D0F0571A8D3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BPCE">
    <a:dk1>
      <a:sysClr val="windowText" lastClr="000000"/>
    </a:dk1>
    <a:lt1>
      <a:sysClr val="window" lastClr="FFFFFF"/>
    </a:lt1>
    <a:dk2>
      <a:srgbClr val="E30613"/>
    </a:dk2>
    <a:lt2>
      <a:srgbClr val="706F6F"/>
    </a:lt2>
    <a:accent1>
      <a:srgbClr val="9AACBD"/>
    </a:accent1>
    <a:accent2>
      <a:srgbClr val="EBC457"/>
    </a:accent2>
    <a:accent3>
      <a:srgbClr val="538368"/>
    </a:accent3>
    <a:accent4>
      <a:srgbClr val="4C6F86"/>
    </a:accent4>
    <a:accent5>
      <a:srgbClr val="294154"/>
    </a:accent5>
    <a:accent6>
      <a:srgbClr val="D8CF9C"/>
    </a:accent6>
    <a:hlink>
      <a:srgbClr val="866D73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A5E35A-0B84-4C64-8B4E-8CC685D5F4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85D81E4-7B0B-40BF-A6F9-0010EDE5431C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C07D292-E291-48A6-935E-E30D5C7B93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3744</TotalTime>
  <Words>5536</Words>
  <Application>Microsoft Office PowerPoint</Application>
  <PresentationFormat>Grand écran</PresentationFormat>
  <Paragraphs>521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Arial</vt:lpstr>
      <vt:lpstr>Arial Black</vt:lpstr>
      <vt:lpstr>Arial Narrow</vt:lpstr>
      <vt:lpstr>Calibri</vt:lpstr>
      <vt:lpstr>Cambria Math</vt:lpstr>
      <vt:lpstr>Montserrat</vt:lpstr>
      <vt:lpstr>Montserrat SemiBold</vt:lpstr>
      <vt:lpstr>Wingdings</vt:lpstr>
      <vt:lpstr>Thème Office</vt:lpstr>
      <vt:lpstr>Banque Populaire - Bleu ciel</vt:lpstr>
      <vt:lpstr>Green Book Pro - BPCE Lease</vt:lpstr>
      <vt:lpstr>Envie d’accompagner vos clients sur le chemin de la transition énergétique ?</vt:lpstr>
      <vt:lpstr>Envie d’accompagner vos clients sur le chemin de la transition énergétique ?</vt:lpstr>
      <vt:lpstr>      La mobilité verte </vt:lpstr>
      <vt:lpstr>      Contexte règlementaire</vt:lpstr>
      <vt:lpstr>Une Offre complète de véhicules De tourisme (particuliers, de société et de petits utilitaires) propres – LLD</vt:lpstr>
      <vt:lpstr>Véhicules de tourisme et professionnels à faible impact carbone – Crédit-bail mobilier</vt:lpstr>
      <vt:lpstr>BORNES DE RECHARGE ELECTRIQUES et gaz naturel Véhicule (GNV) – Crédit-bail mobilier</vt:lpstr>
      <vt:lpstr>BORNES DE RECHARGE ELECTRIQUES – Location longue durée</vt:lpstr>
      <vt:lpstr>FORMATION A L’ECOCONDUITE – Location longue durée</vt:lpstr>
      <vt:lpstr>Efficacité énergétique </vt:lpstr>
      <vt:lpstr>Les équipements green par nature – Crédit-bail mobilier</vt:lpstr>
      <vt:lpstr>EQUIPEMENTS PROFESSIONNELS BASSE CONSOMMATION – Crédit-bail mobilier</vt:lpstr>
      <vt:lpstr>Dispositifs d’éclairage basse consommation (LED) – Crédit-bail mobilier</vt:lpstr>
      <vt:lpstr>DECRET TERTIAIRE (FOCUS Règlementaire) – Crédit-bail immobilier</vt:lpstr>
      <vt:lpstr>DECRET TERTIAIRE et DIAGNOSTIC d’EFFICACITE ENERGETIQUE – Crédit-bail immobilier</vt:lpstr>
      <vt:lpstr>ACQUISITION d’UN BATIMENT ECO-RESPONSABLE / Travaux d’amélioration énergétique – Crédit-bail immobilier</vt:lpstr>
      <vt:lpstr>Production d’énergie verte </vt:lpstr>
      <vt:lpstr>Production d’énergie verte – crédit bail mobilier</vt:lpstr>
      <vt:lpstr>Autres dispositifs de production d’énergie (éligibles aux Large Pro &amp; Entreprises)</vt:lpstr>
      <vt:lpstr>Partenaires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DOUTRELEAU Julie</dc:creator>
  <cp:lastModifiedBy>REFFORT Didier [CEGEE]</cp:lastModifiedBy>
  <cp:revision>206</cp:revision>
  <dcterms:created xsi:type="dcterms:W3CDTF">2018-08-09T09:38:24Z</dcterms:created>
  <dcterms:modified xsi:type="dcterms:W3CDTF">2023-04-24T15:24:11Z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Owner">
    <vt:lpwstr>florian.pineau@natixis.com</vt:lpwstr>
  </property>
  <property fmtid="{D5CDD505-2E9C-101B-9397-08002B2CF9AE}" pid="5" name="MSIP_Label_797e4f81-4b1c-4a3a-b237-8636707719dc_SetDate">
    <vt:lpwstr>2021-06-21T14:02:16.5870748Z</vt:lpwstr>
  </property>
  <property fmtid="{D5CDD505-2E9C-101B-9397-08002B2CF9AE}" pid="6" name="MSIP_Label_797e4f81-4b1c-4a3a-b237-8636707719dc_Name">
    <vt:lpwstr>C2 - Internal Natixis</vt:lpwstr>
  </property>
  <property fmtid="{D5CDD505-2E9C-101B-9397-08002B2CF9AE}" pid="7" name="MSIP_Label_797e4f81-4b1c-4a3a-b237-8636707719dc_Application">
    <vt:lpwstr>Microsoft Azure Information Protection</vt:lpwstr>
  </property>
  <property fmtid="{D5CDD505-2E9C-101B-9397-08002B2CF9AE}" pid="8" name="MSIP_Label_797e4f81-4b1c-4a3a-b237-8636707719dc_ActionId">
    <vt:lpwstr>fff35ea1-996f-4581-9492-293b2982bec3</vt:lpwstr>
  </property>
  <property fmtid="{D5CDD505-2E9C-101B-9397-08002B2CF9AE}" pid="9" name="MSIP_Label_797e4f81-4b1c-4a3a-b237-8636707719dc_Extended_MSFT_Method">
    <vt:lpwstr>Manual</vt:lpwstr>
  </property>
  <property fmtid="{D5CDD505-2E9C-101B-9397-08002B2CF9AE}" pid="10" name="Sensitivity">
    <vt:lpwstr>C2 - Internal Natixis</vt:lpwstr>
  </property>
  <property fmtid="{D5CDD505-2E9C-101B-9397-08002B2CF9AE}" pid="11" name="ContentTypeId">
    <vt:lpwstr>0x0101007DDF063ED5DFB0459A557595B005E4F4</vt:lpwstr>
  </property>
</Properties>
</file>