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2.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743" r:id="rId4"/>
    <p:sldMasterId id="2147483891" r:id="rId5"/>
    <p:sldMasterId id="2147483917" r:id="rId6"/>
    <p:sldMasterId id="2147483930" r:id="rId7"/>
    <p:sldMasterId id="2147483943" r:id="rId8"/>
    <p:sldMasterId id="2147483956" r:id="rId9"/>
    <p:sldMasterId id="2147483969" r:id="rId10"/>
    <p:sldMasterId id="2147483982" r:id="rId11"/>
    <p:sldMasterId id="2147483995" r:id="rId12"/>
    <p:sldMasterId id="2147484008" r:id="rId13"/>
    <p:sldMasterId id="2147484043" r:id="rId14"/>
  </p:sldMasterIdLst>
  <p:notesMasterIdLst>
    <p:notesMasterId r:id="rId28"/>
  </p:notesMasterIdLst>
  <p:handoutMasterIdLst>
    <p:handoutMasterId r:id="rId29"/>
  </p:handoutMasterIdLst>
  <p:sldIdLst>
    <p:sldId id="293" r:id="rId15"/>
    <p:sldId id="303" r:id="rId16"/>
    <p:sldId id="294" r:id="rId17"/>
    <p:sldId id="296" r:id="rId18"/>
    <p:sldId id="299" r:id="rId19"/>
    <p:sldId id="297" r:id="rId20"/>
    <p:sldId id="575" r:id="rId21"/>
    <p:sldId id="298" r:id="rId22"/>
    <p:sldId id="576" r:id="rId23"/>
    <p:sldId id="573" r:id="rId24"/>
    <p:sldId id="300" r:id="rId25"/>
    <p:sldId id="735" r:id="rId26"/>
    <p:sldId id="734" r:id="rId27"/>
  </p:sldIdLst>
  <p:sldSz cx="10369550" cy="7251700"/>
  <p:notesSz cx="6797675" cy="9928225"/>
  <p:defaultTextStyle>
    <a:defPPr>
      <a:defRPr lang="en-GB"/>
    </a:defPPr>
    <a:lvl1pPr algn="ctr" rtl="0" eaLnBrk="0" fontAlgn="base" hangingPunct="0">
      <a:spcBef>
        <a:spcPct val="0"/>
      </a:spcBef>
      <a:spcAft>
        <a:spcPct val="0"/>
      </a:spcAft>
      <a:defRPr sz="1200" b="1" kern="1200">
        <a:solidFill>
          <a:schemeClr val="tx1"/>
        </a:solidFill>
        <a:latin typeface="Arial" charset="0"/>
        <a:ea typeface="+mn-ea"/>
        <a:cs typeface="Arial" charset="0"/>
      </a:defRPr>
    </a:lvl1pPr>
    <a:lvl2pPr marL="457200" algn="ctr" rtl="0" eaLnBrk="0" fontAlgn="base" hangingPunct="0">
      <a:spcBef>
        <a:spcPct val="0"/>
      </a:spcBef>
      <a:spcAft>
        <a:spcPct val="0"/>
      </a:spcAft>
      <a:defRPr sz="1200" b="1" kern="1200">
        <a:solidFill>
          <a:schemeClr val="tx1"/>
        </a:solidFill>
        <a:latin typeface="Arial" charset="0"/>
        <a:ea typeface="+mn-ea"/>
        <a:cs typeface="Arial" charset="0"/>
      </a:defRPr>
    </a:lvl2pPr>
    <a:lvl3pPr marL="914400" algn="ctr" rtl="0" eaLnBrk="0" fontAlgn="base" hangingPunct="0">
      <a:spcBef>
        <a:spcPct val="0"/>
      </a:spcBef>
      <a:spcAft>
        <a:spcPct val="0"/>
      </a:spcAft>
      <a:defRPr sz="1200" b="1" kern="1200">
        <a:solidFill>
          <a:schemeClr val="tx1"/>
        </a:solidFill>
        <a:latin typeface="Arial" charset="0"/>
        <a:ea typeface="+mn-ea"/>
        <a:cs typeface="Arial" charset="0"/>
      </a:defRPr>
    </a:lvl3pPr>
    <a:lvl4pPr marL="1371600" algn="ctr" rtl="0" eaLnBrk="0" fontAlgn="base" hangingPunct="0">
      <a:spcBef>
        <a:spcPct val="0"/>
      </a:spcBef>
      <a:spcAft>
        <a:spcPct val="0"/>
      </a:spcAft>
      <a:defRPr sz="1200" b="1" kern="1200">
        <a:solidFill>
          <a:schemeClr val="tx1"/>
        </a:solidFill>
        <a:latin typeface="Arial" charset="0"/>
        <a:ea typeface="+mn-ea"/>
        <a:cs typeface="Arial" charset="0"/>
      </a:defRPr>
    </a:lvl4pPr>
    <a:lvl5pPr marL="1828800" algn="ctr" rtl="0" eaLnBrk="0" fontAlgn="base" hangingPunct="0">
      <a:spcBef>
        <a:spcPct val="0"/>
      </a:spcBef>
      <a:spcAft>
        <a:spcPct val="0"/>
      </a:spcAft>
      <a:defRPr sz="1200" b="1" kern="1200">
        <a:solidFill>
          <a:schemeClr val="tx1"/>
        </a:solidFill>
        <a:latin typeface="Arial" charset="0"/>
        <a:ea typeface="+mn-ea"/>
        <a:cs typeface="Arial" charset="0"/>
      </a:defRPr>
    </a:lvl5pPr>
    <a:lvl6pPr marL="2286000" algn="l" defTabSz="914400" rtl="0" eaLnBrk="1" latinLnBrk="0" hangingPunct="1">
      <a:defRPr sz="1200" b="1" kern="1200">
        <a:solidFill>
          <a:schemeClr val="tx1"/>
        </a:solidFill>
        <a:latin typeface="Arial" charset="0"/>
        <a:ea typeface="+mn-ea"/>
        <a:cs typeface="Arial" charset="0"/>
      </a:defRPr>
    </a:lvl6pPr>
    <a:lvl7pPr marL="2743200" algn="l" defTabSz="914400" rtl="0" eaLnBrk="1" latinLnBrk="0" hangingPunct="1">
      <a:defRPr sz="1200" b="1" kern="1200">
        <a:solidFill>
          <a:schemeClr val="tx1"/>
        </a:solidFill>
        <a:latin typeface="Arial" charset="0"/>
        <a:ea typeface="+mn-ea"/>
        <a:cs typeface="Arial" charset="0"/>
      </a:defRPr>
    </a:lvl7pPr>
    <a:lvl8pPr marL="3200400" algn="l" defTabSz="914400" rtl="0" eaLnBrk="1" latinLnBrk="0" hangingPunct="1">
      <a:defRPr sz="1200" b="1" kern="1200">
        <a:solidFill>
          <a:schemeClr val="tx1"/>
        </a:solidFill>
        <a:latin typeface="Arial" charset="0"/>
        <a:ea typeface="+mn-ea"/>
        <a:cs typeface="Arial" charset="0"/>
      </a:defRPr>
    </a:lvl8pPr>
    <a:lvl9pPr marL="3657600" algn="l" defTabSz="914400" rtl="0" eaLnBrk="1" latinLnBrk="0" hangingPunct="1">
      <a:defRPr sz="1200" b="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3" orient="horz" pos="4568" userDrawn="1">
          <p15:clr>
            <a:srgbClr val="A4A3A4"/>
          </p15:clr>
        </p15:guide>
        <p15:guide id="4" pos="1542" userDrawn="1">
          <p15:clr>
            <a:srgbClr val="A4A3A4"/>
          </p15:clr>
        </p15:guide>
        <p15:guide id="5" orient="horz" pos="217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tadthaus Thu Huyen" initials="STH" lastIdx="14" clrIdx="6">
    <p:extLst>
      <p:ext uri="{19B8F6BF-5375-455C-9EA6-DF929625EA0E}">
        <p15:presenceInfo xmlns:p15="http://schemas.microsoft.com/office/powerpoint/2012/main" userId="Stadthaus Thu Huyen" providerId="None"/>
      </p:ext>
    </p:extLst>
  </p:cmAuthor>
  <p:cmAuthor id="1" name="Yacine SLIMAN" initials="YS" lastIdx="6" clrIdx="0">
    <p:extLst>
      <p:ext uri="{19B8F6BF-5375-455C-9EA6-DF929625EA0E}">
        <p15:presenceInfo xmlns:p15="http://schemas.microsoft.com/office/powerpoint/2012/main" userId="Yacine SLIMAN" providerId="None"/>
      </p:ext>
    </p:extLst>
  </p:cmAuthor>
  <p:cmAuthor id="8" name="Gomez Benedicte" initials="GB" lastIdx="18" clrIdx="7">
    <p:extLst>
      <p:ext uri="{19B8F6BF-5375-455C-9EA6-DF929625EA0E}">
        <p15:presenceInfo xmlns:p15="http://schemas.microsoft.com/office/powerpoint/2012/main" userId="Gomez Benedicte" providerId="None"/>
      </p:ext>
    </p:extLst>
  </p:cmAuthor>
  <p:cmAuthor id="2" name="El Cheikh Adam" initials="ECA" lastIdx="4" clrIdx="1"/>
  <p:cmAuthor id="9" name="LAROCHE JOUBERT Anne-claire (EXT)" initials="LJA(" lastIdx="22" clrIdx="8">
    <p:extLst>
      <p:ext uri="{19B8F6BF-5375-455C-9EA6-DF929625EA0E}">
        <p15:presenceInfo xmlns:p15="http://schemas.microsoft.com/office/powerpoint/2012/main" userId="S-1-5-21-3019584756-1612224902-2092370849-248463" providerId="AD"/>
      </p:ext>
    </p:extLst>
  </p:cmAuthor>
  <p:cmAuthor id="3" name="Nguyen Thi Thu Huyen" initials="NTTH" lastIdx="14" clrIdx="2">
    <p:extLst>
      <p:ext uri="{19B8F6BF-5375-455C-9EA6-DF929625EA0E}">
        <p15:presenceInfo xmlns:p15="http://schemas.microsoft.com/office/powerpoint/2012/main" userId="Nguyen Thi Thu Huyen" providerId="None"/>
      </p:ext>
    </p:extLst>
  </p:cmAuthor>
  <p:cmAuthor id="4" name="Audrey THELOT" initials="AT" lastIdx="4" clrIdx="3">
    <p:extLst>
      <p:ext uri="{19B8F6BF-5375-455C-9EA6-DF929625EA0E}">
        <p15:presenceInfo xmlns:p15="http://schemas.microsoft.com/office/powerpoint/2012/main" userId="Audrey THELOT" providerId="None"/>
      </p:ext>
    </p:extLst>
  </p:cmAuthor>
  <p:cmAuthor id="5" name="Matern Sandra" initials="MS" lastIdx="19" clrIdx="4">
    <p:extLst>
      <p:ext uri="{19B8F6BF-5375-455C-9EA6-DF929625EA0E}">
        <p15:presenceInfo xmlns:p15="http://schemas.microsoft.com/office/powerpoint/2012/main" userId="Matern Sandra" providerId="None"/>
      </p:ext>
    </p:extLst>
  </p:cmAuthor>
  <p:cmAuthor id="6" name="SLIMAN Yacine" initials="SY" lastIdx="4" clrIdx="5">
    <p:extLst>
      <p:ext uri="{19B8F6BF-5375-455C-9EA6-DF929625EA0E}">
        <p15:presenceInfo xmlns:p15="http://schemas.microsoft.com/office/powerpoint/2012/main" userId="S-1-5-21-3019584756-1612224902-2092370849-1970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A3D3"/>
    <a:srgbClr val="E4E4E4"/>
    <a:srgbClr val="DCDCDC"/>
    <a:srgbClr val="767676"/>
    <a:srgbClr val="B57E10"/>
    <a:srgbClr val="4E48C7"/>
    <a:srgbClr val="488F29"/>
    <a:srgbClr val="0F79D6"/>
    <a:srgbClr val="008580"/>
    <a:srgbClr val="91C6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064" autoAdjust="0"/>
  </p:normalViewPr>
  <p:slideViewPr>
    <p:cSldViewPr snapToGrid="0" showGuides="1">
      <p:cViewPr varScale="1">
        <p:scale>
          <a:sx n="104" d="100"/>
          <a:sy n="104" d="100"/>
        </p:scale>
        <p:origin x="1464" y="108"/>
      </p:cViewPr>
      <p:guideLst>
        <p:guide orient="horz" pos="4568"/>
        <p:guide pos="1542"/>
        <p:guide orient="horz" pos="2171"/>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00" d="100"/>
        <a:sy n="100" d="100"/>
      </p:scale>
      <p:origin x="0" y="-4374"/>
    </p:cViewPr>
  </p:sorterViewPr>
  <p:notesViewPr>
    <p:cSldViewPr snapToGrid="0" showGuides="1">
      <p:cViewPr varScale="1">
        <p:scale>
          <a:sx n="72" d="100"/>
          <a:sy n="72" d="100"/>
        </p:scale>
        <p:origin x="2508" y="66"/>
      </p:cViewPr>
      <p:guideLst/>
    </p:cSldViewPr>
  </p:notesViewPr>
  <p:gridSpacing cx="73152" cy="73152"/>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48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44075" cy="496175"/>
          </a:xfrm>
          <a:prstGeom prst="rect">
            <a:avLst/>
          </a:prstGeom>
          <a:noFill/>
          <a:ln w="9525">
            <a:noFill/>
            <a:miter lim="800000"/>
            <a:headEnd/>
            <a:tailEnd/>
          </a:ln>
          <a:effectLst/>
        </p:spPr>
        <p:txBody>
          <a:bodyPr vert="horz" wrap="square" lIns="19445" tIns="0" rIns="19445" bIns="0" numCol="1" anchor="t" anchorCtr="0" compatLnSpc="1">
            <a:prstTxWarp prst="textNoShape">
              <a:avLst/>
            </a:prstTxWarp>
          </a:bodyPr>
          <a:lstStyle>
            <a:lvl1pPr algn="l" defTabSz="933408">
              <a:spcBef>
                <a:spcPct val="0"/>
              </a:spcBef>
              <a:defRPr sz="1000" b="0" i="1">
                <a:latin typeface="Times New Roman" pitchFamily="18" charset="0"/>
                <a:cs typeface="+mn-cs"/>
              </a:defRPr>
            </a:lvl1pPr>
          </a:lstStyle>
          <a:p>
            <a:pPr>
              <a:defRPr/>
            </a:pPr>
            <a:endParaRPr lang="en-GB" dirty="0"/>
          </a:p>
        </p:txBody>
      </p:sp>
      <p:sp>
        <p:nvSpPr>
          <p:cNvPr id="2051" name="Rectangle 3"/>
          <p:cNvSpPr>
            <a:spLocks noGrp="1" noChangeArrowheads="1"/>
          </p:cNvSpPr>
          <p:nvPr>
            <p:ph type="dt" idx="1"/>
          </p:nvPr>
        </p:nvSpPr>
        <p:spPr bwMode="auto">
          <a:xfrm>
            <a:off x="3853601" y="0"/>
            <a:ext cx="2944075" cy="496175"/>
          </a:xfrm>
          <a:prstGeom prst="rect">
            <a:avLst/>
          </a:prstGeom>
          <a:noFill/>
          <a:ln w="9525">
            <a:noFill/>
            <a:miter lim="800000"/>
            <a:headEnd/>
            <a:tailEnd/>
          </a:ln>
          <a:effectLst/>
        </p:spPr>
        <p:txBody>
          <a:bodyPr vert="horz" wrap="square" lIns="19445" tIns="0" rIns="19445" bIns="0" numCol="1" anchor="t" anchorCtr="0" compatLnSpc="1">
            <a:prstTxWarp prst="textNoShape">
              <a:avLst/>
            </a:prstTxWarp>
          </a:bodyPr>
          <a:lstStyle>
            <a:lvl1pPr algn="r" defTabSz="933408">
              <a:spcBef>
                <a:spcPct val="0"/>
              </a:spcBef>
              <a:defRPr sz="1000" b="0" i="1">
                <a:latin typeface="Times New Roman" pitchFamily="18" charset="0"/>
                <a:cs typeface="+mn-cs"/>
              </a:defRPr>
            </a:lvl1pPr>
          </a:lstStyle>
          <a:p>
            <a:pPr>
              <a:defRPr/>
            </a:pPr>
            <a:endParaRPr lang="en-GB" dirty="0"/>
          </a:p>
        </p:txBody>
      </p:sp>
      <p:sp>
        <p:nvSpPr>
          <p:cNvPr id="27652" name="Rectangle 4"/>
          <p:cNvSpPr>
            <a:spLocks noGrp="1" noRot="1" noChangeAspect="1" noChangeArrowheads="1" noTextEdit="1"/>
          </p:cNvSpPr>
          <p:nvPr>
            <p:ph type="sldImg" idx="2"/>
          </p:nvPr>
        </p:nvSpPr>
        <p:spPr bwMode="auto">
          <a:xfrm>
            <a:off x="747713" y="750888"/>
            <a:ext cx="5302250" cy="37099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06358" y="4714440"/>
            <a:ext cx="4984962" cy="4468732"/>
          </a:xfrm>
          <a:prstGeom prst="rect">
            <a:avLst/>
          </a:prstGeom>
          <a:noFill/>
          <a:ln w="9525">
            <a:noFill/>
            <a:miter lim="800000"/>
            <a:headEnd/>
            <a:tailEnd/>
          </a:ln>
          <a:effectLst/>
        </p:spPr>
        <p:txBody>
          <a:bodyPr vert="horz" wrap="square" lIns="93984" tIns="46992" rIns="93984" bIns="46992"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54" name="Rectangle 6"/>
          <p:cNvSpPr>
            <a:spLocks noGrp="1" noChangeArrowheads="1"/>
          </p:cNvSpPr>
          <p:nvPr>
            <p:ph type="ftr" sz="quarter" idx="4"/>
          </p:nvPr>
        </p:nvSpPr>
        <p:spPr bwMode="auto">
          <a:xfrm>
            <a:off x="0" y="9432050"/>
            <a:ext cx="2944075" cy="496175"/>
          </a:xfrm>
          <a:prstGeom prst="rect">
            <a:avLst/>
          </a:prstGeom>
          <a:noFill/>
          <a:ln w="9525">
            <a:noFill/>
            <a:miter lim="800000"/>
            <a:headEnd/>
            <a:tailEnd/>
          </a:ln>
          <a:effectLst/>
        </p:spPr>
        <p:txBody>
          <a:bodyPr vert="horz" wrap="square" lIns="19445" tIns="0" rIns="19445" bIns="0" numCol="1" anchor="b" anchorCtr="0" compatLnSpc="1">
            <a:prstTxWarp prst="textNoShape">
              <a:avLst/>
            </a:prstTxWarp>
          </a:bodyPr>
          <a:lstStyle>
            <a:lvl1pPr algn="l" defTabSz="933408">
              <a:spcBef>
                <a:spcPct val="0"/>
              </a:spcBef>
              <a:defRPr sz="1000" b="0" i="1">
                <a:latin typeface="Times New Roman" pitchFamily="18" charset="0"/>
                <a:cs typeface="+mn-cs"/>
              </a:defRPr>
            </a:lvl1pPr>
          </a:lstStyle>
          <a:p>
            <a:pPr>
              <a:defRPr/>
            </a:pPr>
            <a:endParaRPr lang="en-GB" dirty="0"/>
          </a:p>
        </p:txBody>
      </p:sp>
      <p:sp>
        <p:nvSpPr>
          <p:cNvPr id="2055" name="Rectangle 7"/>
          <p:cNvSpPr>
            <a:spLocks noGrp="1" noChangeArrowheads="1"/>
          </p:cNvSpPr>
          <p:nvPr>
            <p:ph type="sldNum" sz="quarter" idx="5"/>
          </p:nvPr>
        </p:nvSpPr>
        <p:spPr bwMode="auto">
          <a:xfrm>
            <a:off x="3853601" y="9432050"/>
            <a:ext cx="2944075" cy="496175"/>
          </a:xfrm>
          <a:prstGeom prst="rect">
            <a:avLst/>
          </a:prstGeom>
          <a:noFill/>
          <a:ln w="9525">
            <a:noFill/>
            <a:miter lim="800000"/>
            <a:headEnd/>
            <a:tailEnd/>
          </a:ln>
          <a:effectLst/>
        </p:spPr>
        <p:txBody>
          <a:bodyPr vert="horz" wrap="square" lIns="19445" tIns="0" rIns="19445" bIns="0" numCol="1" anchor="b" anchorCtr="0" compatLnSpc="1">
            <a:prstTxWarp prst="textNoShape">
              <a:avLst/>
            </a:prstTxWarp>
          </a:bodyPr>
          <a:lstStyle>
            <a:lvl1pPr algn="r" defTabSz="933408">
              <a:spcBef>
                <a:spcPct val="0"/>
              </a:spcBef>
              <a:defRPr sz="1000" b="0" i="1">
                <a:latin typeface="Times New Roman" pitchFamily="18" charset="0"/>
                <a:cs typeface="+mn-cs"/>
              </a:defRPr>
            </a:lvl1pPr>
          </a:lstStyle>
          <a:p>
            <a:pPr>
              <a:defRPr/>
            </a:pPr>
            <a:fld id="{786A273B-193D-41A5-95FA-F2E3931E7CE8}" type="slidenum">
              <a:rPr lang="en-GB"/>
              <a:pPr>
                <a:defRPr/>
              </a:pPr>
              <a:t>‹N°›</a:t>
            </a:fld>
            <a:endParaRPr lang="en-GB" dirty="0"/>
          </a:p>
        </p:txBody>
      </p:sp>
    </p:spTree>
    <p:extLst>
      <p:ext uri="{BB962C8B-B14F-4D97-AF65-F5344CB8AC3E}">
        <p14:creationId xmlns:p14="http://schemas.microsoft.com/office/powerpoint/2010/main" val="1188824708"/>
      </p:ext>
    </p:extLst>
  </p:cSld>
  <p:clrMap bg1="lt1" tx1="dk1" bg2="lt2" tx2="dk2" accent1="accent1" accent2="accent2" accent3="accent3" accent4="accent4" accent5="accent5" accent6="accent6" hlink="hlink" folHlink="folHlink"/>
  <p:hf sldNum="0" hdr="0" dt="0"/>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36600" y="744538"/>
            <a:ext cx="5324475" cy="3722687"/>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8684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289C13-E2C5-400B-BC93-919FAC9F7B15}"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369370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4.emf"/><Relationship Id="rId26" Type="http://schemas.openxmlformats.org/officeDocument/2006/relationships/image" Target="../media/image12.emf"/><Relationship Id="rId3" Type="http://schemas.openxmlformats.org/officeDocument/2006/relationships/tags" Target="../tags/tag3.xml"/><Relationship Id="rId21" Type="http://schemas.openxmlformats.org/officeDocument/2006/relationships/image" Target="../media/image7.emf"/><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3.emf"/><Relationship Id="rId25" Type="http://schemas.openxmlformats.org/officeDocument/2006/relationships/image" Target="../media/image11.emf"/><Relationship Id="rId2" Type="http://schemas.openxmlformats.org/officeDocument/2006/relationships/tags" Target="../tags/tag2.xml"/><Relationship Id="rId16" Type="http://schemas.openxmlformats.org/officeDocument/2006/relationships/image" Target="../media/image2.wmf"/><Relationship Id="rId20" Type="http://schemas.openxmlformats.org/officeDocument/2006/relationships/image" Target="../media/image6.emf"/><Relationship Id="rId29" Type="http://schemas.openxmlformats.org/officeDocument/2006/relationships/image" Target="../media/image15.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10.emf"/><Relationship Id="rId5" Type="http://schemas.openxmlformats.org/officeDocument/2006/relationships/tags" Target="../tags/tag5.xml"/><Relationship Id="rId15" Type="http://schemas.openxmlformats.org/officeDocument/2006/relationships/image" Target="../media/image1.png"/><Relationship Id="rId23" Type="http://schemas.openxmlformats.org/officeDocument/2006/relationships/image" Target="../media/image9.emf"/><Relationship Id="rId28" Type="http://schemas.openxmlformats.org/officeDocument/2006/relationships/image" Target="../media/image14.emf"/><Relationship Id="rId10" Type="http://schemas.openxmlformats.org/officeDocument/2006/relationships/tags" Target="../tags/tag10.xml"/><Relationship Id="rId19" Type="http://schemas.openxmlformats.org/officeDocument/2006/relationships/image" Target="../media/image5.emf"/><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Master" Target="../slideMasters/slideMaster1.xml"/><Relationship Id="rId22" Type="http://schemas.openxmlformats.org/officeDocument/2006/relationships/image" Target="../media/image8.emf"/><Relationship Id="rId27" Type="http://schemas.openxmlformats.org/officeDocument/2006/relationships/image" Target="../media/image13.emf"/></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image" Target="../media/image4.emf"/><Relationship Id="rId26" Type="http://schemas.openxmlformats.org/officeDocument/2006/relationships/image" Target="../media/image12.emf"/><Relationship Id="rId3" Type="http://schemas.openxmlformats.org/officeDocument/2006/relationships/tags" Target="../tags/tag16.xml"/><Relationship Id="rId21" Type="http://schemas.openxmlformats.org/officeDocument/2006/relationships/image" Target="../media/image7.emf"/><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image" Target="../media/image3.emf"/><Relationship Id="rId25" Type="http://schemas.openxmlformats.org/officeDocument/2006/relationships/image" Target="../media/image11.emf"/><Relationship Id="rId2" Type="http://schemas.openxmlformats.org/officeDocument/2006/relationships/tags" Target="../tags/tag15.xml"/><Relationship Id="rId16" Type="http://schemas.openxmlformats.org/officeDocument/2006/relationships/image" Target="../media/image2.wmf"/><Relationship Id="rId20" Type="http://schemas.openxmlformats.org/officeDocument/2006/relationships/image" Target="../media/image6.emf"/><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image" Target="../media/image10.emf"/><Relationship Id="rId5" Type="http://schemas.openxmlformats.org/officeDocument/2006/relationships/tags" Target="../tags/tag18.xml"/><Relationship Id="rId15" Type="http://schemas.openxmlformats.org/officeDocument/2006/relationships/image" Target="../media/image16.jpg"/><Relationship Id="rId23" Type="http://schemas.openxmlformats.org/officeDocument/2006/relationships/image" Target="../media/image9.emf"/><Relationship Id="rId28" Type="http://schemas.openxmlformats.org/officeDocument/2006/relationships/image" Target="../media/image14.emf"/><Relationship Id="rId10" Type="http://schemas.openxmlformats.org/officeDocument/2006/relationships/tags" Target="../tags/tag23.xml"/><Relationship Id="rId19" Type="http://schemas.openxmlformats.org/officeDocument/2006/relationships/image" Target="../media/image5.emf"/><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slideMaster" Target="../slideMasters/slideMaster1.xml"/><Relationship Id="rId22" Type="http://schemas.openxmlformats.org/officeDocument/2006/relationships/image" Target="../media/image8.emf"/><Relationship Id="rId27" Type="http://schemas.openxmlformats.org/officeDocument/2006/relationships/image" Target="../media/image1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9.jpe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9.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9.jpe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19.jpe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19.jpe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7.xml"/><Relationship Id="rId4" Type="http://schemas.openxmlformats.org/officeDocument/2006/relationships/image" Target="../media/image19.jpe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8.xml"/><Relationship Id="rId4" Type="http://schemas.openxmlformats.org/officeDocument/2006/relationships/image" Target="../media/image19.jpe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9.xml"/><Relationship Id="rId4" Type="http://schemas.openxmlformats.org/officeDocument/2006/relationships/image" Target="../media/image19.jpe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0.xml"/><Relationship Id="rId5" Type="http://schemas.openxmlformats.org/officeDocument/2006/relationships/image" Target="../media/image28.jpeg"/><Relationship Id="rId4" Type="http://schemas.openxmlformats.org/officeDocument/2006/relationships/image" Target="../media/image18.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1.xml"/><Relationship Id="rId4" Type="http://schemas.openxmlformats.org/officeDocument/2006/relationships/image" Target="../media/image44.jpe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Master" Target="../slideMasters/slideMaster11.xml"/><Relationship Id="rId4" Type="http://schemas.openxmlformats.org/officeDocument/2006/relationships/image" Target="../media/image44.jpe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1.xml"/><Relationship Id="rId5" Type="http://schemas.openxmlformats.org/officeDocument/2006/relationships/image" Target="../media/image44.jpeg"/><Relationship Id="rId4" Type="http://schemas.openxmlformats.org/officeDocument/2006/relationships/image" Target="../media/image18.png"/></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1">
    <p:bg>
      <p:bgPr>
        <a:solidFill>
          <a:srgbClr val="FFFFFF"/>
        </a:solidFill>
        <a:effectLst/>
      </p:bgPr>
    </p:bg>
    <p:spTree>
      <p:nvGrpSpPr>
        <p:cNvPr id="1" name=""/>
        <p:cNvGrpSpPr/>
        <p:nvPr/>
      </p:nvGrpSpPr>
      <p:grpSpPr>
        <a:xfrm>
          <a:off x="0" y="0"/>
          <a:ext cx="0" cy="0"/>
          <a:chOff x="0" y="0"/>
          <a:chExt cx="0" cy="0"/>
        </a:xfrm>
      </p:grpSpPr>
      <p:pic>
        <p:nvPicPr>
          <p:cNvPr id="25" name="Espace réservé du contenu 4"/>
          <p:cNvPicPr>
            <a:picLocks noChangeAspect="1"/>
          </p:cNvPicPr>
          <p:nvPr userDrawn="1"/>
        </p:nvPicPr>
        <p:blipFill rotWithShape="1">
          <a:blip r:embed="rId15"/>
          <a:srcRect l="-247" r="2" b="4853"/>
          <a:stretch/>
        </p:blipFill>
        <p:spPr bwMode="gray">
          <a:xfrm>
            <a:off x="-7091" y="0"/>
            <a:ext cx="10369550" cy="7251700"/>
          </a:xfrm>
          <a:prstGeom prst="rect">
            <a:avLst/>
          </a:prstGeom>
        </p:spPr>
      </p:pic>
      <p:pic>
        <p:nvPicPr>
          <p:cNvPr id="28" name="HSBC Private Bank" descr="HSBC Private Bank_RGB" hidden="1"/>
          <p:cNvPicPr>
            <a:picLocks noChangeAspect="1" noChangeArrowheads="1"/>
          </p:cNvPicPr>
          <p:nvPr userDrawn="1">
            <p:custDataLst>
              <p:tags r:id="rId1"/>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8052711" y="6088669"/>
            <a:ext cx="1703203" cy="653945"/>
          </a:xfrm>
          <a:prstGeom prst="rect">
            <a:avLst/>
          </a:prstGeom>
          <a:noFill/>
          <a:extLst>
            <a:ext uri="{909E8E84-426E-40DD-AFC4-6F175D3DCCD1}">
              <a14:hiddenFill xmlns:a14="http://schemas.microsoft.com/office/drawing/2010/main">
                <a:solidFill>
                  <a:srgbClr val="FFFFFF"/>
                </a:solidFill>
              </a14:hiddenFill>
            </a:ext>
          </a:extLst>
        </p:spPr>
      </p:pic>
      <p:pic>
        <p:nvPicPr>
          <p:cNvPr id="30" name="HSBC Premier" descr="HSBC Premier_RGB" hidden="1"/>
          <p:cNvPicPr>
            <a:picLocks noChangeAspect="1" noChangeArrowheads="1"/>
          </p:cNvPicPr>
          <p:nvPr userDrawn="1">
            <p:custDataLst>
              <p:tags r:id="rId2"/>
            </p:custDataLst>
          </p:nvPr>
        </p:nvPicPr>
        <p:blipFill>
          <a:blip r:embed="rId17">
            <a:extLst>
              <a:ext uri="{28A0092B-C50C-407E-A947-70E740481C1C}">
                <a14:useLocalDpi xmlns:a14="http://schemas.microsoft.com/office/drawing/2010/main" val="0"/>
              </a:ext>
            </a:extLst>
          </a:blip>
          <a:srcRect/>
          <a:stretch>
            <a:fillRect/>
          </a:stretch>
        </p:blipFill>
        <p:spPr bwMode="auto">
          <a:xfrm>
            <a:off x="8055886" y="6088669"/>
            <a:ext cx="1700028" cy="652357"/>
          </a:xfrm>
          <a:prstGeom prst="rect">
            <a:avLst/>
          </a:prstGeom>
          <a:noFill/>
          <a:extLst>
            <a:ext uri="{909E8E84-426E-40DD-AFC4-6F175D3DCCD1}">
              <a14:hiddenFill xmlns:a14="http://schemas.microsoft.com/office/drawing/2010/main">
                <a:solidFill>
                  <a:srgbClr val="FFFFFF"/>
                </a:solidFill>
              </a14:hiddenFill>
            </a:ext>
          </a:extLst>
        </p:spPr>
      </p:pic>
      <p:pic>
        <p:nvPicPr>
          <p:cNvPr id="31" name="HSBC Master Brand (Trad Chinese)" descr="Trad_Hex_RGB" hidden="1"/>
          <p:cNvPicPr>
            <a:picLocks noChangeAspect="1" noChangeArrowheads="1"/>
          </p:cNvPicPr>
          <p:nvPr userDrawn="1">
            <p:custDataLst>
              <p:tags r:id="rId3"/>
            </p:custDataLst>
          </p:nvPr>
        </p:nvPicPr>
        <p:blipFill>
          <a:blip r:embed="rId18">
            <a:extLst>
              <a:ext uri="{28A0092B-C50C-407E-A947-70E740481C1C}">
                <a14:useLocalDpi xmlns:a14="http://schemas.microsoft.com/office/drawing/2010/main" val="0"/>
              </a:ext>
            </a:extLst>
          </a:blip>
          <a:stretch>
            <a:fillRect/>
          </a:stretch>
        </p:blipFill>
        <p:spPr bwMode="auto">
          <a:xfrm>
            <a:off x="8055130" y="6088669"/>
            <a:ext cx="1700784" cy="301967"/>
          </a:xfrm>
          <a:prstGeom prst="rect">
            <a:avLst/>
          </a:prstGeom>
          <a:noFill/>
          <a:extLst>
            <a:ext uri="{909E8E84-426E-40DD-AFC4-6F175D3DCCD1}">
              <a14:hiddenFill xmlns:a14="http://schemas.microsoft.com/office/drawing/2010/main">
                <a:solidFill>
                  <a:srgbClr val="FFFFFF"/>
                </a:solidFill>
              </a14:hiddenFill>
            </a:ext>
          </a:extLst>
        </p:spPr>
      </p:pic>
      <p:pic>
        <p:nvPicPr>
          <p:cNvPr id="32" name="HSBC Master Brand (Sim Chinese)" descr="Sim_Hex_RGB" hidden="1"/>
          <p:cNvPicPr>
            <a:picLocks noChangeAspect="1" noChangeArrowheads="1"/>
          </p:cNvPicPr>
          <p:nvPr userDrawn="1">
            <p:custDataLst>
              <p:tags r:id="rId4"/>
            </p:custDataLst>
          </p:nvPr>
        </p:nvPicPr>
        <p:blipFill>
          <a:blip r:embed="rId19" cstate="print">
            <a:extLst>
              <a:ext uri="{28A0092B-C50C-407E-A947-70E740481C1C}">
                <a14:useLocalDpi xmlns:a14="http://schemas.microsoft.com/office/drawing/2010/main" val="0"/>
              </a:ext>
            </a:extLst>
          </a:blip>
          <a:srcRect/>
          <a:stretch>
            <a:fillRect/>
          </a:stretch>
        </p:blipFill>
        <p:spPr bwMode="gray">
          <a:xfrm>
            <a:off x="8059060" y="6083907"/>
            <a:ext cx="1696854" cy="304751"/>
          </a:xfrm>
          <a:prstGeom prst="rect">
            <a:avLst/>
          </a:prstGeom>
          <a:noFill/>
          <a:extLst>
            <a:ext uri="{909E8E84-426E-40DD-AFC4-6F175D3DCCD1}">
              <a14:hiddenFill xmlns:a14="http://schemas.microsoft.com/office/drawing/2010/main">
                <a:solidFill>
                  <a:srgbClr val="FFFFFF"/>
                </a:solidFill>
              </a14:hiddenFill>
            </a:ext>
          </a:extLst>
        </p:spPr>
      </p:pic>
      <p:pic>
        <p:nvPicPr>
          <p:cNvPr id="34" name="HSBC Insurance" descr="H:\Production\Logo\HSBC LOGO\HSBC Insurance_RGB.emf" hidden="1"/>
          <p:cNvPicPr>
            <a:picLocks noChangeAspect="1" noChangeArrowheads="1"/>
          </p:cNvPicPr>
          <p:nvPr userDrawn="1">
            <p:custDataLst>
              <p:tags r:id="rId5"/>
            </p:custDataLst>
          </p:nvPr>
        </p:nvPicPr>
        <p:blipFill>
          <a:blip r:embed="rId20">
            <a:extLst>
              <a:ext uri="{28A0092B-C50C-407E-A947-70E740481C1C}">
                <a14:useLocalDpi xmlns:a14="http://schemas.microsoft.com/office/drawing/2010/main" val="0"/>
              </a:ext>
            </a:extLst>
          </a:blip>
          <a:srcRect/>
          <a:stretch>
            <a:fillRect/>
          </a:stretch>
        </p:blipFill>
        <p:spPr bwMode="auto">
          <a:xfrm>
            <a:off x="8055315" y="6088669"/>
            <a:ext cx="1700599" cy="652815"/>
          </a:xfrm>
          <a:prstGeom prst="rect">
            <a:avLst/>
          </a:prstGeom>
          <a:noFill/>
          <a:extLst>
            <a:ext uri="{909E8E84-426E-40DD-AFC4-6F175D3DCCD1}">
              <a14:hiddenFill xmlns:a14="http://schemas.microsoft.com/office/drawing/2010/main">
                <a:solidFill>
                  <a:srgbClr val="FFFFFF"/>
                </a:solidFill>
              </a14:hiddenFill>
            </a:ext>
          </a:extLst>
        </p:spPr>
      </p:pic>
      <p:pic>
        <p:nvPicPr>
          <p:cNvPr id="35" name="HSBC GBM (Trad Chinese)" descr="T:\PresFormat\Logos\HSBC GBM_Trad_Chi.emf" hidden="1"/>
          <p:cNvPicPr>
            <a:picLocks noChangeAspect="1" noChangeArrowheads="1"/>
          </p:cNvPicPr>
          <p:nvPr userDrawn="1">
            <p:custDataLst>
              <p:tags r:id="rId6"/>
            </p:custDataLst>
          </p:nvPr>
        </p:nvPicPr>
        <p:blipFill>
          <a:blip r:embed="rId21">
            <a:extLst>
              <a:ext uri="{28A0092B-C50C-407E-A947-70E740481C1C}">
                <a14:useLocalDpi xmlns:a14="http://schemas.microsoft.com/office/drawing/2010/main" val="0"/>
              </a:ext>
            </a:extLst>
          </a:blip>
          <a:srcRect/>
          <a:stretch>
            <a:fillRect/>
          </a:stretch>
        </p:blipFill>
        <p:spPr bwMode="auto">
          <a:xfrm>
            <a:off x="8055130" y="6083301"/>
            <a:ext cx="1700784" cy="593592"/>
          </a:xfrm>
          <a:prstGeom prst="rect">
            <a:avLst/>
          </a:prstGeom>
          <a:noFill/>
          <a:extLst>
            <a:ext uri="{909E8E84-426E-40DD-AFC4-6F175D3DCCD1}">
              <a14:hiddenFill xmlns:a14="http://schemas.microsoft.com/office/drawing/2010/main">
                <a:solidFill>
                  <a:srgbClr val="FFFFFF"/>
                </a:solidFill>
              </a14:hiddenFill>
            </a:ext>
          </a:extLst>
        </p:spPr>
      </p:pic>
      <p:pic>
        <p:nvPicPr>
          <p:cNvPr id="36" name="HSBC GBM (Sim Chinese)" descr="T:\PresFormat\Logos\HSBC GBM_Sim_Chi.emf" hidden="1"/>
          <p:cNvPicPr>
            <a:picLocks noChangeAspect="1" noChangeArrowheads="1"/>
          </p:cNvPicPr>
          <p:nvPr userDrawn="1">
            <p:custDataLst>
              <p:tags r:id="rId7"/>
            </p:custDataLst>
          </p:nvPr>
        </p:nvPicPr>
        <p:blipFill>
          <a:blip r:embed="rId22">
            <a:extLst>
              <a:ext uri="{28A0092B-C50C-407E-A947-70E740481C1C}">
                <a14:useLocalDpi xmlns:a14="http://schemas.microsoft.com/office/drawing/2010/main" val="0"/>
              </a:ext>
            </a:extLst>
          </a:blip>
          <a:srcRect/>
          <a:stretch>
            <a:fillRect/>
          </a:stretch>
        </p:blipFill>
        <p:spPr bwMode="auto">
          <a:xfrm>
            <a:off x="8055130" y="6083301"/>
            <a:ext cx="1700784" cy="602480"/>
          </a:xfrm>
          <a:prstGeom prst="rect">
            <a:avLst/>
          </a:prstGeom>
          <a:noFill/>
          <a:extLst>
            <a:ext uri="{909E8E84-426E-40DD-AFC4-6F175D3DCCD1}">
              <a14:hiddenFill xmlns:a14="http://schemas.microsoft.com/office/drawing/2010/main">
                <a:solidFill>
                  <a:srgbClr val="FFFFFF"/>
                </a:solidFill>
              </a14:hiddenFill>
            </a:ext>
          </a:extLst>
        </p:spPr>
      </p:pic>
      <p:pic>
        <p:nvPicPr>
          <p:cNvPr id="37" name="HSBC GBM" descr="HSBC GBM_Black_CMYK" hidden="1"/>
          <p:cNvPicPr>
            <a:picLocks noChangeAspect="1" noChangeArrowheads="1"/>
          </p:cNvPicPr>
          <p:nvPr userDrawn="1">
            <p:custDataLst>
              <p:tags r:id="rId8"/>
            </p:custDataLst>
          </p:nvPr>
        </p:nvPicPr>
        <p:blipFill>
          <a:blip r:embed="rId23" cstate="print">
            <a:extLst>
              <a:ext uri="{28A0092B-C50C-407E-A947-70E740481C1C}">
                <a14:useLocalDpi xmlns:a14="http://schemas.microsoft.com/office/drawing/2010/main" val="0"/>
              </a:ext>
            </a:extLst>
          </a:blip>
          <a:srcRect/>
          <a:stretch>
            <a:fillRect/>
          </a:stretch>
        </p:blipFill>
        <p:spPr bwMode="auto">
          <a:xfrm>
            <a:off x="8054299" y="6088669"/>
            <a:ext cx="1701615" cy="588869"/>
          </a:xfrm>
          <a:prstGeom prst="rect">
            <a:avLst/>
          </a:prstGeom>
          <a:noFill/>
          <a:extLst>
            <a:ext uri="{909E8E84-426E-40DD-AFC4-6F175D3DCCD1}">
              <a14:hiddenFill xmlns:a14="http://schemas.microsoft.com/office/drawing/2010/main">
                <a:solidFill>
                  <a:srgbClr val="FFFFFF"/>
                </a:solidFill>
              </a14:hiddenFill>
            </a:ext>
          </a:extLst>
        </p:spPr>
      </p:pic>
      <p:pic>
        <p:nvPicPr>
          <p:cNvPr id="38" name="HSBC Corporate" descr="HSBC Corporate_RGB" hidden="1"/>
          <p:cNvPicPr>
            <a:picLocks noChangeAspect="1" noChangeArrowheads="1"/>
          </p:cNvPicPr>
          <p:nvPr userDrawn="1">
            <p:custDataLst>
              <p:tags r:id="rId9"/>
            </p:custDataLst>
          </p:nvPr>
        </p:nvPicPr>
        <p:blipFill>
          <a:blip r:embed="rId24">
            <a:extLst>
              <a:ext uri="{28A0092B-C50C-407E-A947-70E740481C1C}">
                <a14:useLocalDpi xmlns:a14="http://schemas.microsoft.com/office/drawing/2010/main" val="0"/>
              </a:ext>
            </a:extLst>
          </a:blip>
          <a:srcRect/>
          <a:stretch>
            <a:fillRect/>
          </a:stretch>
        </p:blipFill>
        <p:spPr bwMode="auto">
          <a:xfrm>
            <a:off x="8055886" y="6086288"/>
            <a:ext cx="1700028" cy="701562"/>
          </a:xfrm>
          <a:prstGeom prst="rect">
            <a:avLst/>
          </a:prstGeom>
          <a:noFill/>
          <a:extLst>
            <a:ext uri="{909E8E84-426E-40DD-AFC4-6F175D3DCCD1}">
              <a14:hiddenFill xmlns:a14="http://schemas.microsoft.com/office/drawing/2010/main">
                <a:solidFill>
                  <a:srgbClr val="FFFFFF"/>
                </a:solidFill>
              </a14:hiddenFill>
            </a:ext>
          </a:extLst>
        </p:spPr>
      </p:pic>
      <p:pic>
        <p:nvPicPr>
          <p:cNvPr id="39" name="HSBC Commercial Banking" descr="HSBC Commercial Banking_Black_RGB" hidden="1"/>
          <p:cNvPicPr>
            <a:picLocks noChangeAspect="1" noChangeArrowheads="1"/>
          </p:cNvPicPr>
          <p:nvPr userDrawn="1">
            <p:custDataLst>
              <p:tags r:id="rId10"/>
            </p:custDataLst>
          </p:nvPr>
        </p:nvPicPr>
        <p:blipFill>
          <a:blip r:embed="rId25">
            <a:extLst>
              <a:ext uri="{28A0092B-C50C-407E-A947-70E740481C1C}">
                <a14:useLocalDpi xmlns:a14="http://schemas.microsoft.com/office/drawing/2010/main" val="0"/>
              </a:ext>
            </a:extLst>
          </a:blip>
          <a:stretch>
            <a:fillRect/>
          </a:stretch>
        </p:blipFill>
        <p:spPr bwMode="auto">
          <a:xfrm>
            <a:off x="8055130" y="6086288"/>
            <a:ext cx="1700784" cy="637233"/>
          </a:xfrm>
          <a:prstGeom prst="rect">
            <a:avLst/>
          </a:prstGeom>
          <a:noFill/>
          <a:extLst>
            <a:ext uri="{909E8E84-426E-40DD-AFC4-6F175D3DCCD1}">
              <a14:hiddenFill xmlns:a14="http://schemas.microsoft.com/office/drawing/2010/main">
                <a:solidFill>
                  <a:srgbClr val="FFFFFF"/>
                </a:solidFill>
              </a14:hiddenFill>
            </a:ext>
          </a:extLst>
        </p:spPr>
      </p:pic>
      <p:pic>
        <p:nvPicPr>
          <p:cNvPr id="40" name="HSBC Business" descr="HSBC Business_RGB" hidden="1"/>
          <p:cNvPicPr>
            <a:picLocks noChangeAspect="1" noChangeArrowheads="1"/>
          </p:cNvPicPr>
          <p:nvPr userDrawn="1">
            <p:custDataLst>
              <p:tags r:id="rId11"/>
            </p:custDataLst>
          </p:nvPr>
        </p:nvPicPr>
        <p:blipFill>
          <a:blip r:embed="rId26">
            <a:extLst>
              <a:ext uri="{28A0092B-C50C-407E-A947-70E740481C1C}">
                <a14:useLocalDpi xmlns:a14="http://schemas.microsoft.com/office/drawing/2010/main" val="0"/>
              </a:ext>
            </a:extLst>
          </a:blip>
          <a:srcRect/>
          <a:stretch>
            <a:fillRect/>
          </a:stretch>
        </p:blipFill>
        <p:spPr bwMode="auto">
          <a:xfrm>
            <a:off x="8055886" y="6088857"/>
            <a:ext cx="1700028" cy="653945"/>
          </a:xfrm>
          <a:prstGeom prst="rect">
            <a:avLst/>
          </a:prstGeom>
          <a:noFill/>
          <a:extLst>
            <a:ext uri="{909E8E84-426E-40DD-AFC4-6F175D3DCCD1}">
              <a14:hiddenFill xmlns:a14="http://schemas.microsoft.com/office/drawing/2010/main">
                <a:solidFill>
                  <a:srgbClr val="FFFFFF"/>
                </a:solidFill>
              </a14:hiddenFill>
            </a:ext>
          </a:extLst>
        </p:spPr>
      </p:pic>
      <p:pic>
        <p:nvPicPr>
          <p:cNvPr id="42" name="HSBC AMG" descr="J:\Production\Library\Logo\HSBC LOGO\HSBC AMG_RGB.emf" hidden="1"/>
          <p:cNvPicPr>
            <a:picLocks noChangeAspect="1" noChangeArrowheads="1"/>
          </p:cNvPicPr>
          <p:nvPr userDrawn="1">
            <p:custDataLst>
              <p:tags r:id="rId12"/>
            </p:custDataLst>
          </p:nvPr>
        </p:nvPicPr>
        <p:blipFill>
          <a:blip r:embed="rId27">
            <a:extLst>
              <a:ext uri="{28A0092B-C50C-407E-A947-70E740481C1C}">
                <a14:useLocalDpi xmlns:a14="http://schemas.microsoft.com/office/drawing/2010/main" val="0"/>
              </a:ext>
            </a:extLst>
          </a:blip>
          <a:srcRect/>
          <a:stretch>
            <a:fillRect/>
          </a:stretch>
        </p:blipFill>
        <p:spPr bwMode="auto">
          <a:xfrm>
            <a:off x="8055130" y="6088669"/>
            <a:ext cx="1700784" cy="598036"/>
          </a:xfrm>
          <a:prstGeom prst="rect">
            <a:avLst/>
          </a:prstGeom>
          <a:noFill/>
          <a:extLst>
            <a:ext uri="{909E8E84-426E-40DD-AFC4-6F175D3DCCD1}">
              <a14:hiddenFill xmlns:a14="http://schemas.microsoft.com/office/drawing/2010/main">
                <a:solidFill>
                  <a:srgbClr val="FFFFFF"/>
                </a:solidFill>
              </a14:hiddenFill>
            </a:ext>
          </a:extLst>
        </p:spPr>
      </p:pic>
      <p:pic>
        <p:nvPicPr>
          <p:cNvPr id="41" name="HSBC Advance" descr="H:\Production\Logo\HSBC LOGO\HSBC Advance_RGB.emf" hidden="1"/>
          <p:cNvPicPr>
            <a:picLocks noChangeAspect="1" noChangeArrowheads="1"/>
          </p:cNvPicPr>
          <p:nvPr userDrawn="1">
            <p:custDataLst>
              <p:tags r:id="rId13"/>
            </p:custDataLst>
          </p:nvPr>
        </p:nvPicPr>
        <p:blipFill>
          <a:blip r:embed="rId28">
            <a:extLst>
              <a:ext uri="{28A0092B-C50C-407E-A947-70E740481C1C}">
                <a14:useLocalDpi xmlns:a14="http://schemas.microsoft.com/office/drawing/2010/main" val="0"/>
              </a:ext>
            </a:extLst>
          </a:blip>
          <a:srcRect/>
          <a:stretch>
            <a:fillRect/>
          </a:stretch>
        </p:blipFill>
        <p:spPr bwMode="auto">
          <a:xfrm>
            <a:off x="8055315" y="6089650"/>
            <a:ext cx="1700599" cy="652815"/>
          </a:xfrm>
          <a:prstGeom prst="rect">
            <a:avLst/>
          </a:prstGeom>
          <a:noFill/>
          <a:extLst>
            <a:ext uri="{909E8E84-426E-40DD-AFC4-6F175D3DCCD1}">
              <a14:hiddenFill xmlns:a14="http://schemas.microsoft.com/office/drawing/2010/main">
                <a:solidFill>
                  <a:srgbClr val="FFFFFF"/>
                </a:solidFill>
              </a14:hiddenFill>
            </a:ext>
          </a:extLst>
        </p:spPr>
      </p:pic>
      <p:sp>
        <p:nvSpPr>
          <p:cNvPr id="27" name="Date"/>
          <p:cNvSpPr>
            <a:spLocks noGrp="1"/>
          </p:cNvSpPr>
          <p:nvPr userDrawn="1">
            <p:ph type="body" sz="quarter" idx="11" hasCustomPrompt="1"/>
          </p:nvPr>
        </p:nvSpPr>
        <p:spPr>
          <a:xfrm>
            <a:off x="409089" y="1781873"/>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eaLnBrk="0" hangingPunct="0">
              <a:spcBef>
                <a:spcPct val="20000"/>
              </a:spcBef>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Date: XXXX</a:t>
            </a:r>
          </a:p>
        </p:txBody>
      </p:sp>
      <p:sp>
        <p:nvSpPr>
          <p:cNvPr id="26" name="Prepared by"/>
          <p:cNvSpPr>
            <a:spLocks noGrp="1"/>
          </p:cNvSpPr>
          <p:nvPr userDrawn="1">
            <p:ph type="body" sz="quarter" idx="10" hasCustomPrompt="1"/>
          </p:nvPr>
        </p:nvSpPr>
        <p:spPr>
          <a:xfrm>
            <a:off x="409089" y="2130419"/>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Prepared by: XXXX</a:t>
            </a:r>
          </a:p>
        </p:txBody>
      </p:sp>
      <p:cxnSp>
        <p:nvCxnSpPr>
          <p:cNvPr id="44" name="Straight Connector 43"/>
          <p:cNvCxnSpPr/>
          <p:nvPr userDrawn="1"/>
        </p:nvCxnSpPr>
        <p:spPr bwMode="auto">
          <a:xfrm flipH="1">
            <a:off x="2780826" y="6296568"/>
            <a:ext cx="1" cy="694113"/>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43" name="Master subtitle"/>
          <p:cNvSpPr>
            <a:spLocks noGrp="1" noChangeArrowheads="1"/>
          </p:cNvSpPr>
          <p:nvPr userDrawn="1">
            <p:ph type="subTitle" sz="quarter" idx="1"/>
          </p:nvPr>
        </p:nvSpPr>
        <p:spPr>
          <a:xfrm>
            <a:off x="409088" y="939802"/>
            <a:ext cx="9537192" cy="400110"/>
          </a:xfrm>
          <a:prstGeom prst="rect">
            <a:avLst/>
          </a:prstGeom>
        </p:spPr>
        <p:txBody>
          <a:bodyPr wrap="square" tIns="0">
            <a:noAutofit/>
          </a:bodyPr>
          <a:lstStyle>
            <a:lvl1pPr marL="0" indent="0">
              <a:buClrTx/>
              <a:buFontTx/>
              <a:buNone/>
              <a:defRPr sz="2600" b="0" smtClean="0">
                <a:solidFill>
                  <a:schemeClr val="tx1"/>
                </a:solidFill>
                <a:latin typeface="+mj-lt"/>
              </a:defRPr>
            </a:lvl1pPr>
          </a:lstStyle>
          <a:p>
            <a:pPr lvl="0"/>
            <a:r>
              <a:rPr lang="en-US" noProof="0" dirty="0"/>
              <a:t>Click to edit Master subtitle style</a:t>
            </a:r>
            <a:endParaRPr lang="en-GB" noProof="0" dirty="0"/>
          </a:p>
        </p:txBody>
      </p:sp>
      <p:sp>
        <p:nvSpPr>
          <p:cNvPr id="2" name="Title 1"/>
          <p:cNvSpPr>
            <a:spLocks noGrp="1"/>
          </p:cNvSpPr>
          <p:nvPr userDrawn="1">
            <p:ph type="title"/>
          </p:nvPr>
        </p:nvSpPr>
        <p:spPr>
          <a:xfrm>
            <a:off x="409088" y="415436"/>
            <a:ext cx="9540875" cy="400110"/>
          </a:xfrm>
        </p:spPr>
        <p:txBody>
          <a:bodyPr/>
          <a:lstStyle>
            <a:lvl1pPr>
              <a:defRPr lang="en-US" sz="2600" b="1" baseline="0" dirty="0" smtClean="0">
                <a:solidFill>
                  <a:schemeClr val="tx1"/>
                </a:solidFill>
                <a:latin typeface="+mj-lt"/>
                <a:ea typeface="SimHei"/>
                <a:cs typeface="+mj-cs"/>
              </a:defRPr>
            </a:lvl1pPr>
          </a:lstStyle>
          <a:p>
            <a:pPr lvl="0" algn="l" defTabSz="1165225" rtl="0" eaLnBrk="0" fontAlgn="base" hangingPunct="0">
              <a:lnSpc>
                <a:spcPct val="100000"/>
              </a:lnSpc>
              <a:spcBef>
                <a:spcPct val="0"/>
              </a:spcBef>
              <a:spcAft>
                <a:spcPct val="0"/>
              </a:spcAft>
            </a:pPr>
            <a:r>
              <a:rPr lang="en-US" dirty="0"/>
              <a:t>Click to edit Master title style</a:t>
            </a:r>
          </a:p>
        </p:txBody>
      </p:sp>
      <p:sp>
        <p:nvSpPr>
          <p:cNvPr id="3" name="Footer Placeholder 2"/>
          <p:cNvSpPr>
            <a:spLocks noGrp="1"/>
          </p:cNvSpPr>
          <p:nvPr userDrawn="1">
            <p:ph type="ftr" sz="quarter" idx="12"/>
          </p:nvPr>
        </p:nvSpPr>
        <p:spPr/>
        <p:txBody>
          <a:bodyPr/>
          <a:lstStyle/>
          <a:p>
            <a:endParaRPr lang="en-US" dirty="0"/>
          </a:p>
        </p:txBody>
      </p:sp>
      <p:pic>
        <p:nvPicPr>
          <p:cNvPr id="4" name="Image 3"/>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 y="5828166"/>
            <a:ext cx="2290618" cy="1201868"/>
          </a:xfrm>
          <a:prstGeom prst="rect">
            <a:avLst/>
          </a:prstGeom>
        </p:spPr>
      </p:pic>
    </p:spTree>
    <p:extLst>
      <p:ext uri="{BB962C8B-B14F-4D97-AF65-F5344CB8AC3E}">
        <p14:creationId xmlns:p14="http://schemas.microsoft.com/office/powerpoint/2010/main" val="1680705747"/>
      </p:ext>
    </p:extLst>
  </p:cSld>
  <p:clrMapOvr>
    <a:masterClrMapping/>
  </p:clrMapOvr>
  <p:hf sldNum="0" hd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PAGE 2">
    <p:bg>
      <p:bgPr>
        <a:solidFill>
          <a:srgbClr val="FFFFFF"/>
        </a:solidFill>
        <a:effectLst/>
      </p:bgPr>
    </p:bg>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2846"/>
            <a:ext cx="10369550" cy="7246008"/>
          </a:xfrm>
          <a:prstGeom prst="rect">
            <a:avLst/>
          </a:prstGeom>
        </p:spPr>
      </p:pic>
      <p:pic>
        <p:nvPicPr>
          <p:cNvPr id="28" name="HSBC Private Bank" descr="HSBC Private Bank_RGB" hidden="1"/>
          <p:cNvPicPr>
            <a:picLocks noChangeAspect="1" noChangeArrowheads="1"/>
          </p:cNvPicPr>
          <p:nvPr userDrawn="1">
            <p:custDataLst>
              <p:tags r:id="rId1"/>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8052711" y="6088669"/>
            <a:ext cx="1703203" cy="653945"/>
          </a:xfrm>
          <a:prstGeom prst="rect">
            <a:avLst/>
          </a:prstGeom>
          <a:noFill/>
          <a:extLst>
            <a:ext uri="{909E8E84-426E-40DD-AFC4-6F175D3DCCD1}">
              <a14:hiddenFill xmlns:a14="http://schemas.microsoft.com/office/drawing/2010/main">
                <a:solidFill>
                  <a:srgbClr val="FFFFFF"/>
                </a:solidFill>
              </a14:hiddenFill>
            </a:ext>
          </a:extLst>
        </p:spPr>
      </p:pic>
      <p:pic>
        <p:nvPicPr>
          <p:cNvPr id="30" name="HSBC Premier" descr="HSBC Premier_RGB" hidden="1"/>
          <p:cNvPicPr>
            <a:picLocks noChangeAspect="1" noChangeArrowheads="1"/>
          </p:cNvPicPr>
          <p:nvPr userDrawn="1">
            <p:custDataLst>
              <p:tags r:id="rId2"/>
            </p:custDataLst>
          </p:nvPr>
        </p:nvPicPr>
        <p:blipFill>
          <a:blip r:embed="rId17">
            <a:extLst>
              <a:ext uri="{28A0092B-C50C-407E-A947-70E740481C1C}">
                <a14:useLocalDpi xmlns:a14="http://schemas.microsoft.com/office/drawing/2010/main" val="0"/>
              </a:ext>
            </a:extLst>
          </a:blip>
          <a:srcRect/>
          <a:stretch>
            <a:fillRect/>
          </a:stretch>
        </p:blipFill>
        <p:spPr bwMode="auto">
          <a:xfrm>
            <a:off x="8055886" y="6088669"/>
            <a:ext cx="1700028" cy="652357"/>
          </a:xfrm>
          <a:prstGeom prst="rect">
            <a:avLst/>
          </a:prstGeom>
          <a:noFill/>
          <a:extLst>
            <a:ext uri="{909E8E84-426E-40DD-AFC4-6F175D3DCCD1}">
              <a14:hiddenFill xmlns:a14="http://schemas.microsoft.com/office/drawing/2010/main">
                <a:solidFill>
                  <a:srgbClr val="FFFFFF"/>
                </a:solidFill>
              </a14:hiddenFill>
            </a:ext>
          </a:extLst>
        </p:spPr>
      </p:pic>
      <p:pic>
        <p:nvPicPr>
          <p:cNvPr id="31" name="HSBC Master Brand (Trad Chinese)" descr="Trad_Hex_RGB" hidden="1"/>
          <p:cNvPicPr>
            <a:picLocks noChangeAspect="1" noChangeArrowheads="1"/>
          </p:cNvPicPr>
          <p:nvPr userDrawn="1">
            <p:custDataLst>
              <p:tags r:id="rId3"/>
            </p:custDataLst>
          </p:nvPr>
        </p:nvPicPr>
        <p:blipFill>
          <a:blip r:embed="rId18">
            <a:extLst>
              <a:ext uri="{28A0092B-C50C-407E-A947-70E740481C1C}">
                <a14:useLocalDpi xmlns:a14="http://schemas.microsoft.com/office/drawing/2010/main" val="0"/>
              </a:ext>
            </a:extLst>
          </a:blip>
          <a:stretch>
            <a:fillRect/>
          </a:stretch>
        </p:blipFill>
        <p:spPr bwMode="auto">
          <a:xfrm>
            <a:off x="8055130" y="6088669"/>
            <a:ext cx="1700784" cy="301967"/>
          </a:xfrm>
          <a:prstGeom prst="rect">
            <a:avLst/>
          </a:prstGeom>
          <a:noFill/>
          <a:extLst>
            <a:ext uri="{909E8E84-426E-40DD-AFC4-6F175D3DCCD1}">
              <a14:hiddenFill xmlns:a14="http://schemas.microsoft.com/office/drawing/2010/main">
                <a:solidFill>
                  <a:srgbClr val="FFFFFF"/>
                </a:solidFill>
              </a14:hiddenFill>
            </a:ext>
          </a:extLst>
        </p:spPr>
      </p:pic>
      <p:pic>
        <p:nvPicPr>
          <p:cNvPr id="32" name="HSBC Master Brand (Sim Chinese)" descr="Sim_Hex_RGB" hidden="1"/>
          <p:cNvPicPr>
            <a:picLocks noChangeAspect="1" noChangeArrowheads="1"/>
          </p:cNvPicPr>
          <p:nvPr userDrawn="1">
            <p:custDataLst>
              <p:tags r:id="rId4"/>
            </p:custDataLst>
          </p:nvPr>
        </p:nvPicPr>
        <p:blipFill>
          <a:blip r:embed="rId19" cstate="print">
            <a:extLst>
              <a:ext uri="{28A0092B-C50C-407E-A947-70E740481C1C}">
                <a14:useLocalDpi xmlns:a14="http://schemas.microsoft.com/office/drawing/2010/main" val="0"/>
              </a:ext>
            </a:extLst>
          </a:blip>
          <a:srcRect/>
          <a:stretch>
            <a:fillRect/>
          </a:stretch>
        </p:blipFill>
        <p:spPr bwMode="gray">
          <a:xfrm>
            <a:off x="8059060" y="6083907"/>
            <a:ext cx="1696854" cy="304751"/>
          </a:xfrm>
          <a:prstGeom prst="rect">
            <a:avLst/>
          </a:prstGeom>
          <a:noFill/>
          <a:extLst>
            <a:ext uri="{909E8E84-426E-40DD-AFC4-6F175D3DCCD1}">
              <a14:hiddenFill xmlns:a14="http://schemas.microsoft.com/office/drawing/2010/main">
                <a:solidFill>
                  <a:srgbClr val="FFFFFF"/>
                </a:solidFill>
              </a14:hiddenFill>
            </a:ext>
          </a:extLst>
        </p:spPr>
      </p:pic>
      <p:pic>
        <p:nvPicPr>
          <p:cNvPr id="34" name="HSBC Insurance" descr="H:\Production\Logo\HSBC LOGO\HSBC Insurance_RGB.emf" hidden="1"/>
          <p:cNvPicPr>
            <a:picLocks noChangeAspect="1" noChangeArrowheads="1"/>
          </p:cNvPicPr>
          <p:nvPr userDrawn="1">
            <p:custDataLst>
              <p:tags r:id="rId5"/>
            </p:custDataLst>
          </p:nvPr>
        </p:nvPicPr>
        <p:blipFill>
          <a:blip r:embed="rId20">
            <a:extLst>
              <a:ext uri="{28A0092B-C50C-407E-A947-70E740481C1C}">
                <a14:useLocalDpi xmlns:a14="http://schemas.microsoft.com/office/drawing/2010/main" val="0"/>
              </a:ext>
            </a:extLst>
          </a:blip>
          <a:srcRect/>
          <a:stretch>
            <a:fillRect/>
          </a:stretch>
        </p:blipFill>
        <p:spPr bwMode="auto">
          <a:xfrm>
            <a:off x="8055315" y="6088669"/>
            <a:ext cx="1700599" cy="652815"/>
          </a:xfrm>
          <a:prstGeom prst="rect">
            <a:avLst/>
          </a:prstGeom>
          <a:noFill/>
          <a:extLst>
            <a:ext uri="{909E8E84-426E-40DD-AFC4-6F175D3DCCD1}">
              <a14:hiddenFill xmlns:a14="http://schemas.microsoft.com/office/drawing/2010/main">
                <a:solidFill>
                  <a:srgbClr val="FFFFFF"/>
                </a:solidFill>
              </a14:hiddenFill>
            </a:ext>
          </a:extLst>
        </p:spPr>
      </p:pic>
      <p:pic>
        <p:nvPicPr>
          <p:cNvPr id="35" name="HSBC GBM (Trad Chinese)" descr="T:\PresFormat\Logos\HSBC GBM_Trad_Chi.emf" hidden="1"/>
          <p:cNvPicPr>
            <a:picLocks noChangeAspect="1" noChangeArrowheads="1"/>
          </p:cNvPicPr>
          <p:nvPr userDrawn="1">
            <p:custDataLst>
              <p:tags r:id="rId6"/>
            </p:custDataLst>
          </p:nvPr>
        </p:nvPicPr>
        <p:blipFill>
          <a:blip r:embed="rId21">
            <a:extLst>
              <a:ext uri="{28A0092B-C50C-407E-A947-70E740481C1C}">
                <a14:useLocalDpi xmlns:a14="http://schemas.microsoft.com/office/drawing/2010/main" val="0"/>
              </a:ext>
            </a:extLst>
          </a:blip>
          <a:srcRect/>
          <a:stretch>
            <a:fillRect/>
          </a:stretch>
        </p:blipFill>
        <p:spPr bwMode="auto">
          <a:xfrm>
            <a:off x="8055130" y="6083301"/>
            <a:ext cx="1700784" cy="593592"/>
          </a:xfrm>
          <a:prstGeom prst="rect">
            <a:avLst/>
          </a:prstGeom>
          <a:noFill/>
          <a:extLst>
            <a:ext uri="{909E8E84-426E-40DD-AFC4-6F175D3DCCD1}">
              <a14:hiddenFill xmlns:a14="http://schemas.microsoft.com/office/drawing/2010/main">
                <a:solidFill>
                  <a:srgbClr val="FFFFFF"/>
                </a:solidFill>
              </a14:hiddenFill>
            </a:ext>
          </a:extLst>
        </p:spPr>
      </p:pic>
      <p:pic>
        <p:nvPicPr>
          <p:cNvPr id="36" name="HSBC GBM (Sim Chinese)" descr="T:\PresFormat\Logos\HSBC GBM_Sim_Chi.emf" hidden="1"/>
          <p:cNvPicPr>
            <a:picLocks noChangeAspect="1" noChangeArrowheads="1"/>
          </p:cNvPicPr>
          <p:nvPr userDrawn="1">
            <p:custDataLst>
              <p:tags r:id="rId7"/>
            </p:custDataLst>
          </p:nvPr>
        </p:nvPicPr>
        <p:blipFill>
          <a:blip r:embed="rId22">
            <a:extLst>
              <a:ext uri="{28A0092B-C50C-407E-A947-70E740481C1C}">
                <a14:useLocalDpi xmlns:a14="http://schemas.microsoft.com/office/drawing/2010/main" val="0"/>
              </a:ext>
            </a:extLst>
          </a:blip>
          <a:srcRect/>
          <a:stretch>
            <a:fillRect/>
          </a:stretch>
        </p:blipFill>
        <p:spPr bwMode="auto">
          <a:xfrm>
            <a:off x="8055130" y="6083301"/>
            <a:ext cx="1700784" cy="602480"/>
          </a:xfrm>
          <a:prstGeom prst="rect">
            <a:avLst/>
          </a:prstGeom>
          <a:noFill/>
          <a:extLst>
            <a:ext uri="{909E8E84-426E-40DD-AFC4-6F175D3DCCD1}">
              <a14:hiddenFill xmlns:a14="http://schemas.microsoft.com/office/drawing/2010/main">
                <a:solidFill>
                  <a:srgbClr val="FFFFFF"/>
                </a:solidFill>
              </a14:hiddenFill>
            </a:ext>
          </a:extLst>
        </p:spPr>
      </p:pic>
      <p:pic>
        <p:nvPicPr>
          <p:cNvPr id="37" name="HSBC GBM" descr="HSBC GBM_Black_CMYK" hidden="1"/>
          <p:cNvPicPr>
            <a:picLocks noChangeAspect="1" noChangeArrowheads="1"/>
          </p:cNvPicPr>
          <p:nvPr userDrawn="1">
            <p:custDataLst>
              <p:tags r:id="rId8"/>
            </p:custDataLst>
          </p:nvPr>
        </p:nvPicPr>
        <p:blipFill>
          <a:blip r:embed="rId23" cstate="print">
            <a:extLst>
              <a:ext uri="{28A0092B-C50C-407E-A947-70E740481C1C}">
                <a14:useLocalDpi xmlns:a14="http://schemas.microsoft.com/office/drawing/2010/main" val="0"/>
              </a:ext>
            </a:extLst>
          </a:blip>
          <a:srcRect/>
          <a:stretch>
            <a:fillRect/>
          </a:stretch>
        </p:blipFill>
        <p:spPr bwMode="auto">
          <a:xfrm>
            <a:off x="8054299" y="6088669"/>
            <a:ext cx="1701615" cy="588869"/>
          </a:xfrm>
          <a:prstGeom prst="rect">
            <a:avLst/>
          </a:prstGeom>
          <a:noFill/>
          <a:extLst>
            <a:ext uri="{909E8E84-426E-40DD-AFC4-6F175D3DCCD1}">
              <a14:hiddenFill xmlns:a14="http://schemas.microsoft.com/office/drawing/2010/main">
                <a:solidFill>
                  <a:srgbClr val="FFFFFF"/>
                </a:solidFill>
              </a14:hiddenFill>
            </a:ext>
          </a:extLst>
        </p:spPr>
      </p:pic>
      <p:pic>
        <p:nvPicPr>
          <p:cNvPr id="38" name="HSBC Corporate" descr="HSBC Corporate_RGB" hidden="1"/>
          <p:cNvPicPr>
            <a:picLocks noChangeAspect="1" noChangeArrowheads="1"/>
          </p:cNvPicPr>
          <p:nvPr userDrawn="1">
            <p:custDataLst>
              <p:tags r:id="rId9"/>
            </p:custDataLst>
          </p:nvPr>
        </p:nvPicPr>
        <p:blipFill>
          <a:blip r:embed="rId24">
            <a:extLst>
              <a:ext uri="{28A0092B-C50C-407E-A947-70E740481C1C}">
                <a14:useLocalDpi xmlns:a14="http://schemas.microsoft.com/office/drawing/2010/main" val="0"/>
              </a:ext>
            </a:extLst>
          </a:blip>
          <a:srcRect/>
          <a:stretch>
            <a:fillRect/>
          </a:stretch>
        </p:blipFill>
        <p:spPr bwMode="auto">
          <a:xfrm>
            <a:off x="8055886" y="6086288"/>
            <a:ext cx="1700028" cy="701562"/>
          </a:xfrm>
          <a:prstGeom prst="rect">
            <a:avLst/>
          </a:prstGeom>
          <a:noFill/>
          <a:extLst>
            <a:ext uri="{909E8E84-426E-40DD-AFC4-6F175D3DCCD1}">
              <a14:hiddenFill xmlns:a14="http://schemas.microsoft.com/office/drawing/2010/main">
                <a:solidFill>
                  <a:srgbClr val="FFFFFF"/>
                </a:solidFill>
              </a14:hiddenFill>
            </a:ext>
          </a:extLst>
        </p:spPr>
      </p:pic>
      <p:pic>
        <p:nvPicPr>
          <p:cNvPr id="39" name="HSBC Commercial Banking" descr="HSBC Commercial Banking_Black_RGB" hidden="1"/>
          <p:cNvPicPr>
            <a:picLocks noChangeAspect="1" noChangeArrowheads="1"/>
          </p:cNvPicPr>
          <p:nvPr userDrawn="1">
            <p:custDataLst>
              <p:tags r:id="rId10"/>
            </p:custDataLst>
          </p:nvPr>
        </p:nvPicPr>
        <p:blipFill>
          <a:blip r:embed="rId25">
            <a:extLst>
              <a:ext uri="{28A0092B-C50C-407E-A947-70E740481C1C}">
                <a14:useLocalDpi xmlns:a14="http://schemas.microsoft.com/office/drawing/2010/main" val="0"/>
              </a:ext>
            </a:extLst>
          </a:blip>
          <a:stretch>
            <a:fillRect/>
          </a:stretch>
        </p:blipFill>
        <p:spPr bwMode="auto">
          <a:xfrm>
            <a:off x="8055130" y="6086288"/>
            <a:ext cx="1700784" cy="637233"/>
          </a:xfrm>
          <a:prstGeom prst="rect">
            <a:avLst/>
          </a:prstGeom>
          <a:noFill/>
          <a:extLst>
            <a:ext uri="{909E8E84-426E-40DD-AFC4-6F175D3DCCD1}">
              <a14:hiddenFill xmlns:a14="http://schemas.microsoft.com/office/drawing/2010/main">
                <a:solidFill>
                  <a:srgbClr val="FFFFFF"/>
                </a:solidFill>
              </a14:hiddenFill>
            </a:ext>
          </a:extLst>
        </p:spPr>
      </p:pic>
      <p:pic>
        <p:nvPicPr>
          <p:cNvPr id="40" name="HSBC Business" descr="HSBC Business_RGB" hidden="1"/>
          <p:cNvPicPr>
            <a:picLocks noChangeAspect="1" noChangeArrowheads="1"/>
          </p:cNvPicPr>
          <p:nvPr userDrawn="1">
            <p:custDataLst>
              <p:tags r:id="rId11"/>
            </p:custDataLst>
          </p:nvPr>
        </p:nvPicPr>
        <p:blipFill>
          <a:blip r:embed="rId26">
            <a:extLst>
              <a:ext uri="{28A0092B-C50C-407E-A947-70E740481C1C}">
                <a14:useLocalDpi xmlns:a14="http://schemas.microsoft.com/office/drawing/2010/main" val="0"/>
              </a:ext>
            </a:extLst>
          </a:blip>
          <a:srcRect/>
          <a:stretch>
            <a:fillRect/>
          </a:stretch>
        </p:blipFill>
        <p:spPr bwMode="auto">
          <a:xfrm>
            <a:off x="8055886" y="6088857"/>
            <a:ext cx="1700028" cy="653945"/>
          </a:xfrm>
          <a:prstGeom prst="rect">
            <a:avLst/>
          </a:prstGeom>
          <a:noFill/>
          <a:extLst>
            <a:ext uri="{909E8E84-426E-40DD-AFC4-6F175D3DCCD1}">
              <a14:hiddenFill xmlns:a14="http://schemas.microsoft.com/office/drawing/2010/main">
                <a:solidFill>
                  <a:srgbClr val="FFFFFF"/>
                </a:solidFill>
              </a14:hiddenFill>
            </a:ext>
          </a:extLst>
        </p:spPr>
      </p:pic>
      <p:pic>
        <p:nvPicPr>
          <p:cNvPr id="42" name="HSBC AMG" descr="J:\Production\Library\Logo\HSBC LOGO\HSBC AMG_RGB.emf" hidden="1"/>
          <p:cNvPicPr>
            <a:picLocks noChangeAspect="1" noChangeArrowheads="1"/>
          </p:cNvPicPr>
          <p:nvPr userDrawn="1">
            <p:custDataLst>
              <p:tags r:id="rId12"/>
            </p:custDataLst>
          </p:nvPr>
        </p:nvPicPr>
        <p:blipFill>
          <a:blip r:embed="rId27">
            <a:extLst>
              <a:ext uri="{28A0092B-C50C-407E-A947-70E740481C1C}">
                <a14:useLocalDpi xmlns:a14="http://schemas.microsoft.com/office/drawing/2010/main" val="0"/>
              </a:ext>
            </a:extLst>
          </a:blip>
          <a:srcRect/>
          <a:stretch>
            <a:fillRect/>
          </a:stretch>
        </p:blipFill>
        <p:spPr bwMode="auto">
          <a:xfrm>
            <a:off x="8055130" y="6088669"/>
            <a:ext cx="1700784" cy="598036"/>
          </a:xfrm>
          <a:prstGeom prst="rect">
            <a:avLst/>
          </a:prstGeom>
          <a:noFill/>
          <a:extLst>
            <a:ext uri="{909E8E84-426E-40DD-AFC4-6F175D3DCCD1}">
              <a14:hiddenFill xmlns:a14="http://schemas.microsoft.com/office/drawing/2010/main">
                <a:solidFill>
                  <a:srgbClr val="FFFFFF"/>
                </a:solidFill>
              </a14:hiddenFill>
            </a:ext>
          </a:extLst>
        </p:spPr>
      </p:pic>
      <p:pic>
        <p:nvPicPr>
          <p:cNvPr id="41" name="HSBC Advance" descr="H:\Production\Logo\HSBC LOGO\HSBC Advance_RGB.emf" hidden="1"/>
          <p:cNvPicPr>
            <a:picLocks noChangeAspect="1" noChangeArrowheads="1"/>
          </p:cNvPicPr>
          <p:nvPr userDrawn="1">
            <p:custDataLst>
              <p:tags r:id="rId13"/>
            </p:custDataLst>
          </p:nvPr>
        </p:nvPicPr>
        <p:blipFill>
          <a:blip r:embed="rId28">
            <a:extLst>
              <a:ext uri="{28A0092B-C50C-407E-A947-70E740481C1C}">
                <a14:useLocalDpi xmlns:a14="http://schemas.microsoft.com/office/drawing/2010/main" val="0"/>
              </a:ext>
            </a:extLst>
          </a:blip>
          <a:srcRect/>
          <a:stretch>
            <a:fillRect/>
          </a:stretch>
        </p:blipFill>
        <p:spPr bwMode="auto">
          <a:xfrm>
            <a:off x="8055315" y="6089650"/>
            <a:ext cx="1700599" cy="652815"/>
          </a:xfrm>
          <a:prstGeom prst="rect">
            <a:avLst/>
          </a:prstGeom>
          <a:noFill/>
          <a:extLst>
            <a:ext uri="{909E8E84-426E-40DD-AFC4-6F175D3DCCD1}">
              <a14:hiddenFill xmlns:a14="http://schemas.microsoft.com/office/drawing/2010/main">
                <a:solidFill>
                  <a:srgbClr val="FFFFFF"/>
                </a:solidFill>
              </a14:hiddenFill>
            </a:ext>
          </a:extLst>
        </p:spPr>
      </p:pic>
      <p:sp>
        <p:nvSpPr>
          <p:cNvPr id="27" name="Date"/>
          <p:cNvSpPr>
            <a:spLocks noGrp="1"/>
          </p:cNvSpPr>
          <p:nvPr userDrawn="1">
            <p:ph type="body" sz="quarter" idx="11" hasCustomPrompt="1"/>
          </p:nvPr>
        </p:nvSpPr>
        <p:spPr>
          <a:xfrm>
            <a:off x="409089" y="1781873"/>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eaLnBrk="0" hangingPunct="0">
              <a:spcBef>
                <a:spcPct val="20000"/>
              </a:spcBef>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Date: XXXX</a:t>
            </a:r>
          </a:p>
        </p:txBody>
      </p:sp>
      <p:sp>
        <p:nvSpPr>
          <p:cNvPr id="26" name="Prepared by"/>
          <p:cNvSpPr>
            <a:spLocks noGrp="1"/>
          </p:cNvSpPr>
          <p:nvPr userDrawn="1">
            <p:ph type="body" sz="quarter" idx="10" hasCustomPrompt="1"/>
          </p:nvPr>
        </p:nvSpPr>
        <p:spPr>
          <a:xfrm>
            <a:off x="409089" y="2130419"/>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Prepared by: XXXX</a:t>
            </a:r>
          </a:p>
        </p:txBody>
      </p:sp>
      <p:sp>
        <p:nvSpPr>
          <p:cNvPr id="43" name="Master subtitle"/>
          <p:cNvSpPr>
            <a:spLocks noGrp="1" noChangeArrowheads="1"/>
          </p:cNvSpPr>
          <p:nvPr userDrawn="1">
            <p:ph type="subTitle" sz="quarter" idx="1"/>
          </p:nvPr>
        </p:nvSpPr>
        <p:spPr>
          <a:xfrm>
            <a:off x="409088" y="939802"/>
            <a:ext cx="9537192" cy="400110"/>
          </a:xfrm>
          <a:prstGeom prst="rect">
            <a:avLst/>
          </a:prstGeom>
        </p:spPr>
        <p:txBody>
          <a:bodyPr wrap="square" tIns="0">
            <a:noAutofit/>
          </a:bodyPr>
          <a:lstStyle>
            <a:lvl1pPr marL="0" indent="0">
              <a:buClrTx/>
              <a:buFontTx/>
              <a:buNone/>
              <a:defRPr sz="2600" b="0" smtClean="0">
                <a:solidFill>
                  <a:schemeClr val="tx1"/>
                </a:solidFill>
                <a:latin typeface="+mj-lt"/>
              </a:defRPr>
            </a:lvl1pPr>
          </a:lstStyle>
          <a:p>
            <a:pPr lvl="0"/>
            <a:r>
              <a:rPr lang="en-US" noProof="0" dirty="0"/>
              <a:t>Click to edit Master subtitle style</a:t>
            </a:r>
            <a:endParaRPr lang="en-GB" noProof="0" dirty="0"/>
          </a:p>
        </p:txBody>
      </p:sp>
      <p:sp>
        <p:nvSpPr>
          <p:cNvPr id="2" name="Title 1"/>
          <p:cNvSpPr>
            <a:spLocks noGrp="1"/>
          </p:cNvSpPr>
          <p:nvPr userDrawn="1">
            <p:ph type="title"/>
          </p:nvPr>
        </p:nvSpPr>
        <p:spPr>
          <a:xfrm>
            <a:off x="409088" y="415436"/>
            <a:ext cx="9540875" cy="400110"/>
          </a:xfrm>
        </p:spPr>
        <p:txBody>
          <a:bodyPr/>
          <a:lstStyle>
            <a:lvl1pPr>
              <a:defRPr lang="en-US" sz="2600" b="1" baseline="0" dirty="0" smtClean="0">
                <a:solidFill>
                  <a:schemeClr val="tx1"/>
                </a:solidFill>
                <a:latin typeface="+mj-lt"/>
                <a:ea typeface="SimHei"/>
                <a:cs typeface="+mj-cs"/>
              </a:defRPr>
            </a:lvl1pPr>
          </a:lstStyle>
          <a:p>
            <a:pPr lvl="0" algn="l" defTabSz="1165225" rtl="0" eaLnBrk="0" fontAlgn="base" hangingPunct="0">
              <a:lnSpc>
                <a:spcPct val="100000"/>
              </a:lnSpc>
              <a:spcBef>
                <a:spcPct val="0"/>
              </a:spcBef>
              <a:spcAft>
                <a:spcPct val="0"/>
              </a:spcAft>
            </a:pPr>
            <a:r>
              <a:rPr lang="en-US" dirty="0"/>
              <a:t>Click to edit Master title style</a:t>
            </a:r>
          </a:p>
        </p:txBody>
      </p:sp>
      <p:sp>
        <p:nvSpPr>
          <p:cNvPr id="3" name="Footer Placeholder 2"/>
          <p:cNvSpPr>
            <a:spLocks noGrp="1"/>
          </p:cNvSpPr>
          <p:nvPr userDrawn="1">
            <p:ph type="ftr" sz="quarter" idx="12"/>
          </p:nvPr>
        </p:nvSpPr>
        <p:spPr/>
        <p:txBody>
          <a:bodyPr/>
          <a:lstStyle/>
          <a:p>
            <a:endParaRPr lang="en-US" dirty="0"/>
          </a:p>
        </p:txBody>
      </p:sp>
    </p:spTree>
    <p:extLst>
      <p:ext uri="{BB962C8B-B14F-4D97-AF65-F5344CB8AC3E}">
        <p14:creationId xmlns:p14="http://schemas.microsoft.com/office/powerpoint/2010/main" val="3214585042"/>
      </p:ext>
    </p:extLst>
  </p:cSld>
  <p:clrMapOvr>
    <a:masterClrMapping/>
  </p:clrMapOvr>
  <p:hf sldNum="0" hdr="0" dt="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AIMER PAGE">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12750" y="699318"/>
            <a:ext cx="9540875" cy="276999"/>
          </a:xfrm>
          <a:prstGeom prst="rect">
            <a:avLst/>
          </a:prstGeom>
        </p:spPr>
        <p:txBody>
          <a:bodyPr wrap="square" lIns="0" tIns="0" rIns="0" bIns="0">
            <a:spAutoFit/>
          </a:bodyPr>
          <a:lstStyle>
            <a:lvl1pPr>
              <a:defRPr sz="1800" b="0">
                <a:solidFill>
                  <a:schemeClr val="tx1"/>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10" name="Text Placeholder 5"/>
          <p:cNvSpPr>
            <a:spLocks noGrp="1"/>
          </p:cNvSpPr>
          <p:nvPr>
            <p:ph type="body" sz="quarter" idx="21"/>
          </p:nvPr>
        </p:nvSpPr>
        <p:spPr>
          <a:xfrm>
            <a:off x="412750" y="1320800"/>
            <a:ext cx="9540874" cy="424732"/>
          </a:xfrm>
        </p:spPr>
        <p:txBody>
          <a:bodyPr vert="horz" wrap="square" lIns="0" tIns="0" rIns="0" bIns="0" rtlCol="0">
            <a:spAutoFit/>
          </a:bodyPr>
          <a:lstStyle>
            <a:lvl1pPr algn="ctr">
              <a:spcBef>
                <a:spcPts val="600"/>
              </a:spcBef>
              <a:defRPr lang="en-US" sz="1000" dirty="0" smtClean="0"/>
            </a:lvl1pPr>
            <a:lvl2pPr marL="0" indent="0" algn="ctr">
              <a:spcBef>
                <a:spcPts val="600"/>
              </a:spcBef>
              <a:buNone/>
              <a:defRPr lang="en-US" sz="1000" dirty="0" smtClean="0"/>
            </a:lvl2pPr>
            <a:lvl3pPr marL="207963" indent="-207963" algn="ctr">
              <a:lnSpc>
                <a:spcPct val="113000"/>
              </a:lnSpc>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gn="ctr">
              <a:lnSpc>
                <a:spcPct val="113000"/>
              </a:lnSpc>
              <a:spcBef>
                <a:spcPts val="300"/>
              </a:spcBef>
              <a:buFont typeface="Wingdings 2" panose="05020102010507070707" pitchFamily="18" charset="2"/>
              <a:buChar char=""/>
              <a:defRPr lang="en-US" sz="900" dirty="0" smtClean="0"/>
            </a:lvl4pPr>
            <a:lvl5pPr marL="498475" indent="-141288" algn="ctr">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p:txBody>
      </p:sp>
    </p:spTree>
    <p:extLst>
      <p:ext uri="{BB962C8B-B14F-4D97-AF65-F5344CB8AC3E}">
        <p14:creationId xmlns:p14="http://schemas.microsoft.com/office/powerpoint/2010/main" val="2828388772"/>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6">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12750" y="699318"/>
            <a:ext cx="9540875" cy="276999"/>
          </a:xfrm>
          <a:prstGeom prst="rect">
            <a:avLst/>
          </a:prstGeom>
        </p:spPr>
        <p:txBody>
          <a:bodyPr wrap="square" lIns="0" tIns="0" rIns="0" bIns="0">
            <a:spAutoFit/>
          </a:bodyPr>
          <a:lstStyle>
            <a:lvl1pPr>
              <a:defRPr sz="1800" b="0">
                <a:solidFill>
                  <a:schemeClr val="tx1"/>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4" name="Text Placeholder 3"/>
          <p:cNvSpPr>
            <a:spLocks noGrp="1"/>
          </p:cNvSpPr>
          <p:nvPr>
            <p:ph type="body" sz="quarter" idx="15" hasCustomPrompt="1"/>
          </p:nvPr>
        </p:nvSpPr>
        <p:spPr>
          <a:xfrm>
            <a:off x="412749" y="6180138"/>
            <a:ext cx="9540875" cy="416396"/>
          </a:xfrm>
        </p:spPr>
        <p:txBody>
          <a:bodyPr wrap="square" anchor="b" anchorCtr="0">
            <a:spAutoFit/>
          </a:bodyPr>
          <a:lstStyle>
            <a:lvl1pPr>
              <a:spcBef>
                <a:spcPts val="0"/>
              </a:spcBef>
              <a:spcAft>
                <a:spcPts val="200"/>
              </a:spcAft>
              <a:defRPr sz="700" b="0" baseline="0"/>
            </a:lvl1pPr>
            <a:lvl2pPr marL="0" indent="0">
              <a:spcBef>
                <a:spcPts val="0"/>
              </a:spcBef>
              <a:spcAft>
                <a:spcPts val="200"/>
              </a:spcAft>
              <a:buFontTx/>
              <a:buNone/>
              <a:defRPr sz="700" b="1" baseline="0"/>
            </a:lvl2pPr>
            <a:lvl3pPr marL="112713" indent="-112713">
              <a:spcBef>
                <a:spcPts val="0"/>
              </a:spcBef>
              <a:spcAft>
                <a:spcPts val="200"/>
              </a:spcAft>
              <a:buClr>
                <a:schemeClr val="tx1"/>
              </a:buClr>
              <a:buFont typeface="+mj-lt"/>
              <a:buAutoNum type="arabicPeriod"/>
              <a:defRPr sz="700"/>
            </a:lvl3pPr>
            <a:lvl4pPr marL="461963" indent="0">
              <a:buFontTx/>
              <a:buNone/>
              <a:defRPr sz="700"/>
            </a:lvl4pPr>
            <a:lvl5pPr marL="684212" indent="0">
              <a:buFontTx/>
              <a:buNone/>
              <a:defRPr sz="700"/>
            </a:lvl5pPr>
          </a:lstStyle>
          <a:p>
            <a:pPr lvl="0"/>
            <a:r>
              <a:rPr lang="en-US" dirty="0"/>
              <a:t>Source/Notes text</a:t>
            </a:r>
          </a:p>
          <a:p>
            <a:pPr lvl="1"/>
            <a:r>
              <a:rPr lang="en-US" dirty="0"/>
              <a:t>Source/Notes text BOLD</a:t>
            </a:r>
          </a:p>
          <a:p>
            <a:pPr lvl="2"/>
            <a:r>
              <a:rPr lang="en-US" dirty="0"/>
              <a:t>Numbered note</a:t>
            </a:r>
          </a:p>
        </p:txBody>
      </p:sp>
      <p:sp>
        <p:nvSpPr>
          <p:cNvPr id="9" name="Text Placeholder 5"/>
          <p:cNvSpPr>
            <a:spLocks noGrp="1"/>
          </p:cNvSpPr>
          <p:nvPr>
            <p:ph type="body" sz="quarter" idx="21"/>
          </p:nvPr>
        </p:nvSpPr>
        <p:spPr>
          <a:xfrm>
            <a:off x="5257801" y="1320800"/>
            <a:ext cx="4695825"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
        <p:nvSpPr>
          <p:cNvPr id="10" name="Text Placeholder 5"/>
          <p:cNvSpPr>
            <a:spLocks noGrp="1"/>
          </p:cNvSpPr>
          <p:nvPr>
            <p:ph type="body" sz="quarter" idx="22"/>
          </p:nvPr>
        </p:nvSpPr>
        <p:spPr>
          <a:xfrm>
            <a:off x="412751" y="1320800"/>
            <a:ext cx="4695825"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
        <p:nvSpPr>
          <p:cNvPr id="11" name="Text Placeholder 5"/>
          <p:cNvSpPr>
            <a:spLocks noGrp="1"/>
          </p:cNvSpPr>
          <p:nvPr>
            <p:ph type="body" sz="quarter" idx="23"/>
          </p:nvPr>
        </p:nvSpPr>
        <p:spPr>
          <a:xfrm>
            <a:off x="412750" y="3708400"/>
            <a:ext cx="9540874"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Tree>
    <p:extLst>
      <p:ext uri="{BB962C8B-B14F-4D97-AF65-F5344CB8AC3E}">
        <p14:creationId xmlns:p14="http://schemas.microsoft.com/office/powerpoint/2010/main" val="826578536"/>
      </p:ext>
    </p:extLst>
  </p:cSld>
  <p:clrMapOvr>
    <a:masterClrMapping/>
  </p:clrMapOvr>
  <p:hf sldNum="0" hdr="0" dt="0"/>
  <p:extLst>
    <p:ext uri="{DCECCB84-F9BA-43D5-87BE-67443E8EF086}">
      <p15:sldGuideLst xmlns:p15="http://schemas.microsoft.com/office/powerpoint/2012/main">
        <p15:guide id="1" orient="horz" pos="2284" userDrawn="1">
          <p15:clr>
            <a:srgbClr val="FBAE40"/>
          </p15:clr>
        </p15:guide>
        <p15:guide id="2" orient="horz" pos="31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4">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12750" y="699318"/>
            <a:ext cx="9540875" cy="276999"/>
          </a:xfrm>
          <a:prstGeom prst="rect">
            <a:avLst/>
          </a:prstGeom>
        </p:spPr>
        <p:txBody>
          <a:bodyPr wrap="square" lIns="0" tIns="0" rIns="0" bIns="0">
            <a:spAutoFit/>
          </a:bodyPr>
          <a:lstStyle>
            <a:lvl1pPr>
              <a:defRPr sz="1800" b="0">
                <a:solidFill>
                  <a:schemeClr val="tx1"/>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8" name="Text Placeholder 3"/>
          <p:cNvSpPr>
            <a:spLocks noGrp="1"/>
          </p:cNvSpPr>
          <p:nvPr>
            <p:ph type="body" sz="quarter" idx="15" hasCustomPrompt="1"/>
          </p:nvPr>
        </p:nvSpPr>
        <p:spPr>
          <a:xfrm>
            <a:off x="412749" y="6180138"/>
            <a:ext cx="9540875" cy="416396"/>
          </a:xfrm>
        </p:spPr>
        <p:txBody>
          <a:bodyPr wrap="square" anchor="b" anchorCtr="0">
            <a:spAutoFit/>
          </a:bodyPr>
          <a:lstStyle>
            <a:lvl1pPr>
              <a:spcBef>
                <a:spcPts val="0"/>
              </a:spcBef>
              <a:spcAft>
                <a:spcPts val="200"/>
              </a:spcAft>
              <a:defRPr sz="700" b="0" baseline="0"/>
            </a:lvl1pPr>
            <a:lvl2pPr marL="0" indent="0">
              <a:spcBef>
                <a:spcPts val="0"/>
              </a:spcBef>
              <a:spcAft>
                <a:spcPts val="200"/>
              </a:spcAft>
              <a:buFontTx/>
              <a:buNone/>
              <a:defRPr sz="700" b="1" baseline="0"/>
            </a:lvl2pPr>
            <a:lvl3pPr marL="112713" indent="-112713">
              <a:spcBef>
                <a:spcPts val="0"/>
              </a:spcBef>
              <a:spcAft>
                <a:spcPts val="200"/>
              </a:spcAft>
              <a:buClr>
                <a:schemeClr val="tx1"/>
              </a:buClr>
              <a:buFont typeface="+mj-lt"/>
              <a:buAutoNum type="arabicPeriod"/>
              <a:defRPr sz="700"/>
            </a:lvl3pPr>
            <a:lvl4pPr marL="461963" indent="0">
              <a:buFontTx/>
              <a:buNone/>
              <a:defRPr sz="700"/>
            </a:lvl4pPr>
            <a:lvl5pPr marL="684212" indent="0">
              <a:buFontTx/>
              <a:buNone/>
              <a:defRPr sz="700"/>
            </a:lvl5pPr>
          </a:lstStyle>
          <a:p>
            <a:pPr lvl="0"/>
            <a:r>
              <a:rPr lang="en-US" dirty="0"/>
              <a:t>Source/Notes text</a:t>
            </a:r>
          </a:p>
          <a:p>
            <a:pPr lvl="1"/>
            <a:r>
              <a:rPr lang="en-US" dirty="0"/>
              <a:t>Source/Notes text BOLD</a:t>
            </a:r>
          </a:p>
          <a:p>
            <a:pPr lvl="2"/>
            <a:r>
              <a:rPr lang="en-US" dirty="0"/>
              <a:t>Numbered note</a:t>
            </a:r>
          </a:p>
        </p:txBody>
      </p:sp>
      <p:sp>
        <p:nvSpPr>
          <p:cNvPr id="11" name="Text Placeholder 5"/>
          <p:cNvSpPr>
            <a:spLocks noGrp="1"/>
          </p:cNvSpPr>
          <p:nvPr>
            <p:ph type="body" sz="quarter" idx="21"/>
          </p:nvPr>
        </p:nvSpPr>
        <p:spPr>
          <a:xfrm>
            <a:off x="412750" y="1320800"/>
            <a:ext cx="9540874"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
        <p:nvSpPr>
          <p:cNvPr id="12" name="Text Placeholder 5"/>
          <p:cNvSpPr>
            <a:spLocks noGrp="1"/>
          </p:cNvSpPr>
          <p:nvPr>
            <p:ph type="body" sz="quarter" idx="22"/>
          </p:nvPr>
        </p:nvSpPr>
        <p:spPr>
          <a:xfrm>
            <a:off x="412750" y="3708400"/>
            <a:ext cx="9540874"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Tree>
    <p:extLst>
      <p:ext uri="{BB962C8B-B14F-4D97-AF65-F5344CB8AC3E}">
        <p14:creationId xmlns:p14="http://schemas.microsoft.com/office/powerpoint/2010/main" val="3619635087"/>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24889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2853887841"/>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399406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574159194"/>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26011376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28615832"/>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7098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41308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212040D0-5B53-4EBE-89DB-357D909B1A64}"/>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B16D7893-86D2-44D5-91A6-178821229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7B488CB3-7AE8-4EBB-9BCF-90A3AF734C6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46920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021989F1-3809-4244-8CAE-950881157DBE}"/>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45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07490435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4178658513"/>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1366127878"/>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2317443669"/>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145665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574097943"/>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108239325"/>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62229949"/>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34507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96941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A34C41C1-77DA-4FA1-80B6-7F0DFF736C17}"/>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2BDE44E9-B212-412E-967C-F6C0219CA66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94AF959B-2DDD-499C-8DF9-A6DE5FC9634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831410"/>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20385736-F6CE-4A88-892D-058F69E60A67}"/>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95375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59927659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3616015037"/>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2953229880"/>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3228237973"/>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107359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389729573"/>
      </p:ext>
    </p:extLst>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742814835"/>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883654024"/>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726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05486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AE322179-F05C-47A1-B6D6-1C1CA20346D1}"/>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F0896F34-199A-46C5-8FE5-52E7A86B38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3F514800-9B02-490D-9282-187BE52FB4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560927"/>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28026971-9D6A-41B9-919F-13B50F555030}"/>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04344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809858265"/>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1683009725"/>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1467207420"/>
      </p:ext>
    </p:extLst>
  </p:cSld>
  <p:clrMapOvr>
    <a:masterClrMapping/>
  </p:clrMapOvr>
  <p:hf sldNum="0"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472234496"/>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326437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855114037"/>
      </p:ext>
    </p:extLst>
  </p:cSld>
  <p:clrMapOvr>
    <a:masterClrMapping/>
  </p:clrMapOvr>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64948041"/>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373092390"/>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72212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52448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816A8845-74E2-4F10-BBC9-0ED30759CA93}"/>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CB244862-7A72-4651-B86C-A86A3CE1E48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D014420F-E91B-48B3-92D7-23C0C159240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473004"/>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1E7270FC-62B3-4151-8AF6-1B653D295EF2}"/>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0947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236831028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2083368681"/>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294710345"/>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4236955807"/>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217268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05415167"/>
      </p:ext>
    </p:extLst>
  </p:cSld>
  <p:clrMapOvr>
    <a:masterClrMapping/>
  </p:clrMapOvr>
  <p:hf sldNum="0"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888709952"/>
      </p:ext>
    </p:extLst>
  </p:cSld>
  <p:clrMapOvr>
    <a:masterClrMapping/>
  </p:clrMapOvr>
  <p:hf sldNum="0"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004079304"/>
      </p:ext>
    </p:extLst>
  </p:cSld>
  <p:clrMapOvr>
    <a:masterClrMapping/>
  </p:clrMapOvr>
  <p:hf sldNum="0"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80188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52963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C18FD0ED-8509-48AE-98B1-2C5612A3CBDB}"/>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39884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207016673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2952415381"/>
      </p:ext>
    </p:extLst>
  </p:cSld>
  <p:clrMapOvr>
    <a:masterClrMapping/>
  </p:clrMapOvr>
  <p:hf sldNum="0" hdr="0" dt="0"/>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753357255"/>
      </p:ext>
    </p:extLst>
  </p:cSld>
  <p:clrMapOvr>
    <a:masterClrMapping/>
  </p:clrMapOvr>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1097900989"/>
      </p:ext>
    </p:extLst>
  </p:cSld>
  <p:clrMapOvr>
    <a:masterClrMapping/>
  </p:clrMapOvr>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74809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190910697"/>
      </p:ext>
    </p:extLst>
  </p:cSld>
  <p:clrMapOvr>
    <a:masterClrMapping/>
  </p:clrMapOvr>
  <p:hf sldNum="0" hd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213330156"/>
      </p:ext>
    </p:extLst>
  </p:cSld>
  <p:clrMapOvr>
    <a:masterClrMapping/>
  </p:clrMapOvr>
  <p:hf sldNum="0" hd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202305463"/>
      </p:ext>
    </p:extLst>
  </p:cSld>
  <p:clrMapOvr>
    <a:masterClrMapping/>
  </p:clrMapOvr>
  <p:hf sldNum="0" hd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99327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326991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22DA59A2-F3F0-4197-B51F-89068DC09A95}"/>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55435F2D-D921-48E1-AEFD-CA3D1F21E7A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A86A585F-C23C-4CFF-8D07-4B4E4895293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285817"/>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AE440F5A-4D23-42BB-B94D-07D09C9C0F3C}"/>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04069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282908652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3628877713"/>
      </p:ext>
    </p:extLst>
  </p:cSld>
  <p:clrMapOvr>
    <a:masterClrMapping/>
  </p:clrMapOvr>
  <p:hf sldNum="0" hdr="0" dt="0"/>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614019283"/>
      </p:ext>
    </p:extLst>
  </p:cSld>
  <p:clrMapOvr>
    <a:masterClrMapping/>
  </p:clrMapOvr>
  <p:hf sldNum="0" hd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2121345656"/>
      </p:ext>
    </p:extLst>
  </p:cSld>
  <p:clrMapOvr>
    <a:masterClrMapping/>
  </p:clrMapOvr>
  <p:hf sldNum="0" hd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55243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628877876"/>
      </p:ext>
    </p:extLst>
  </p:cSld>
  <p:clrMapOvr>
    <a:masterClrMapping/>
  </p:clrMapOvr>
  <p:hf sldNum="0" hd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89256806"/>
      </p:ext>
    </p:extLst>
  </p:cSld>
  <p:clrMapOvr>
    <a:masterClrMapping/>
  </p:clrMapOvr>
  <p:hf sldNum="0" hd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250988688"/>
      </p:ext>
    </p:extLst>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48278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354572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72DA3C74-E8D7-473F-9678-AC3318D7C9F6}"/>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D01752FC-3D87-4346-8E1B-038A0BB416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ACE0CB21-437B-4674-A06E-3E23A4180CC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100600"/>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2BFB9897-ED66-4128-8967-C4A0EF045059}"/>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4529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47276926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636675092"/>
      </p:ext>
    </p:extLst>
  </p:cSld>
  <p:clrMapOvr>
    <a:masterClrMapping/>
  </p:clrMapOvr>
  <p:hf sldNum="0" hdr="0" dt="0"/>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2341973008"/>
      </p:ext>
    </p:extLst>
  </p:cSld>
  <p:clrMapOvr>
    <a:masterClrMapping/>
  </p:clrMapOvr>
  <p:hf sldNum="0" hd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4186604235"/>
      </p:ext>
    </p:extLst>
  </p:cSld>
  <p:clrMapOvr>
    <a:masterClrMapping/>
  </p:clrMapOvr>
  <p:hf sldNum="0" hd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273163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247959201"/>
      </p:ext>
    </p:extLst>
  </p:cSld>
  <p:clrMapOvr>
    <a:masterClrMapping/>
  </p:clrMapOvr>
  <p:hf sldNum="0" hd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389648587"/>
      </p:ext>
    </p:extLst>
  </p:cSld>
  <p:clrMapOvr>
    <a:masterClrMapping/>
  </p:clrMapOvr>
  <p:hf sldNum="0" hd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690386155"/>
      </p:ext>
    </p:extLst>
  </p:cSld>
  <p:clrMapOvr>
    <a:masterClrMapping/>
  </p:clrMapOvr>
  <p:hf sldNum="0" hd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58661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429342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A2513334-80C9-4888-9C0D-4AD0C65D73FE}"/>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2B2E73D0-BE46-4B4C-AF5D-F36E7D5099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74AA9F28-DD3C-4857-8E65-1FE73574173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281196"/>
      </p:ext>
    </p:extLst>
  </p:cSld>
  <p:clrMapOvr>
    <a:masterClrMapping/>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00515B5C-7BCD-45F0-8ACE-E02852386406}"/>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73139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734201565"/>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3743658456"/>
      </p:ext>
    </p:extLst>
  </p:cSld>
  <p:clrMapOvr>
    <a:masterClrMapping/>
  </p:clrMapOvr>
  <p:hf sldNum="0" hdr="0" dt="0"/>
</p:sldLayout>
</file>

<file path=ppt/slideLayouts/slideLayout101.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465547445"/>
      </p:ext>
    </p:extLst>
  </p:cSld>
  <p:clrMapOvr>
    <a:masterClrMapping/>
  </p:clrMapOvr>
  <p:hf sldNum="0" hdr="0" dt="0"/>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3808822"/>
            <a:ext cx="3497181" cy="211596"/>
          </a:xfrm>
        </p:spPr>
        <p:txBody>
          <a:bodyPr>
            <a:spAutoFit/>
          </a:bodyPr>
          <a:lstStyle>
            <a:lvl1pPr marL="0" indent="0" algn="ctr">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sp>
        <p:nvSpPr>
          <p:cNvPr id="8" name="object 24"/>
          <p:cNvSpPr/>
          <p:nvPr userDrawn="1"/>
        </p:nvSpPr>
        <p:spPr>
          <a:xfrm>
            <a:off x="4027345" y="4414459"/>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1" y="6664784"/>
            <a:ext cx="1369848" cy="183373"/>
          </a:xfrm>
          <a:prstGeom prst="rect">
            <a:avLst/>
          </a:prstGeom>
        </p:spPr>
      </p:pic>
      <p:sp>
        <p:nvSpPr>
          <p:cNvPr id="5"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2" y="319399"/>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714242"/>
      </p:ext>
    </p:extLst>
  </p:cSld>
  <p:clrMapOvr>
    <a:masterClrMapping/>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368063" y="2291613"/>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454896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68832" y="6664784"/>
            <a:ext cx="1369848" cy="183373"/>
          </a:xfrm>
          <a:prstGeom prst="rect">
            <a:avLst/>
          </a:prstGeom>
        </p:spPr>
      </p:pic>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294936">
            <a:off x="-513824" y="2233489"/>
            <a:ext cx="4349175" cy="2121077"/>
          </a:xfrm>
          <a:prstGeom prst="rect">
            <a:avLst/>
          </a:prstGeom>
        </p:spPr>
      </p:pic>
      <p:sp>
        <p:nvSpPr>
          <p:cNvPr id="13"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028822" y="320292"/>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3945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7" name="Image 16"/>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rot="8169872">
            <a:off x="-464886" y="-2616741"/>
            <a:ext cx="9649525" cy="6660597"/>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23" name="Image 22"/>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rot="6768274">
            <a:off x="2073751" y="-124246"/>
            <a:ext cx="10052371" cy="858958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24" name="Rectangle 23"/>
          <p:cNvSpPr/>
          <p:nvPr userDrawn="1"/>
        </p:nvSpPr>
        <p:spPr bwMode="auto">
          <a:xfrm>
            <a:off x="653498" y="828766"/>
            <a:ext cx="8745597" cy="5527863"/>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6689" tIns="48345" rIns="96689" bIns="48345" numCol="1" rtlCol="0" anchor="ctr" anchorCtr="0" compatLnSpc="1">
            <a:prstTxWarp prst="textNoShape">
              <a:avLst/>
            </a:prstTxWarp>
          </a:bodyPr>
          <a:lstStyle/>
          <a:p>
            <a:pPr algn="ctr" eaLnBrk="0" hangingPunct="0"/>
            <a:endParaRPr lang="fr-FR" sz="1269" b="1" dirty="0">
              <a:solidFill>
                <a:schemeClr val="bg1"/>
              </a:solidFill>
            </a:endParaRPr>
          </a:p>
        </p:txBody>
      </p:sp>
      <p:sp>
        <p:nvSpPr>
          <p:cNvPr id="2" name="Titre 1"/>
          <p:cNvSpPr>
            <a:spLocks noGrp="1"/>
          </p:cNvSpPr>
          <p:nvPr>
            <p:ph type="ctrTitle" hasCustomPrompt="1"/>
          </p:nvPr>
        </p:nvSpPr>
        <p:spPr>
          <a:xfrm>
            <a:off x="1224750" y="2641827"/>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70884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25" name="Image 2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93252" y="6664784"/>
            <a:ext cx="1369848" cy="183373"/>
          </a:xfrm>
          <a:prstGeom prst="rect">
            <a:avLst/>
          </a:prstGeom>
        </p:spPr>
      </p:pic>
      <p:sp>
        <p:nvSpPr>
          <p:cNvPr id="11"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2" name="Picture 4" descr="D:\BLOC MARQUES\JPG\BB_Q_NATIXIS_ASSURANCES_10CM.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40133" y="982726"/>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88874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31" name="Espace réservé pour une image  30"/>
          <p:cNvSpPr>
            <a:spLocks noGrp="1"/>
          </p:cNvSpPr>
          <p:nvPr>
            <p:ph type="pic" sz="quarter" idx="10"/>
          </p:nvPr>
        </p:nvSpPr>
        <p:spPr>
          <a:xfrm>
            <a:off x="5160967" y="1837516"/>
            <a:ext cx="4910076" cy="4040064"/>
          </a:xfrm>
          <a:custGeom>
            <a:avLst/>
            <a:gdLst>
              <a:gd name="connsiteX0" fmla="*/ 3945598 w 4329767"/>
              <a:gd name="connsiteY0" fmla="*/ 791 h 3820726"/>
              <a:gd name="connsiteX1" fmla="*/ 4022345 w 4329767"/>
              <a:gd name="connsiteY1" fmla="*/ 79230 h 3820726"/>
              <a:gd name="connsiteX2" fmla="*/ 4023978 w 4329767"/>
              <a:gd name="connsiteY2" fmla="*/ 120084 h 3820726"/>
              <a:gd name="connsiteX3" fmla="*/ 4025611 w 4329767"/>
              <a:gd name="connsiteY3" fmla="*/ 120084 h 3820726"/>
              <a:gd name="connsiteX4" fmla="*/ 4032143 w 4329767"/>
              <a:gd name="connsiteY4" fmla="*/ 218133 h 3820726"/>
              <a:gd name="connsiteX5" fmla="*/ 4043573 w 4329767"/>
              <a:gd name="connsiteY5" fmla="*/ 324353 h 3820726"/>
              <a:gd name="connsiteX6" fmla="*/ 4010915 w 4329767"/>
              <a:gd name="connsiteY6" fmla="*/ 394621 h 3820726"/>
              <a:gd name="connsiteX7" fmla="*/ 3984788 w 4329767"/>
              <a:gd name="connsiteY7" fmla="*/ 476329 h 3820726"/>
              <a:gd name="connsiteX8" fmla="*/ 3965193 w 4329767"/>
              <a:gd name="connsiteY8" fmla="*/ 505744 h 3820726"/>
              <a:gd name="connsiteX9" fmla="*/ 3885180 w 4329767"/>
              <a:gd name="connsiteY9" fmla="*/ 870160 h 3820726"/>
              <a:gd name="connsiteX10" fmla="*/ 3725153 w 4329767"/>
              <a:gd name="connsiteY10" fmla="*/ 1157770 h 3820726"/>
              <a:gd name="connsiteX11" fmla="*/ 3707191 w 4329767"/>
              <a:gd name="connsiteY11" fmla="*/ 1187185 h 3820726"/>
              <a:gd name="connsiteX12" fmla="*/ 3664735 w 4329767"/>
              <a:gd name="connsiteY12" fmla="*/ 1226405 h 3820726"/>
              <a:gd name="connsiteX13" fmla="*/ 3723520 w 4329767"/>
              <a:gd name="connsiteY13" fmla="*/ 1249283 h 3820726"/>
              <a:gd name="connsiteX14" fmla="*/ 3723520 w 4329767"/>
              <a:gd name="connsiteY14" fmla="*/ 1247649 h 3820726"/>
              <a:gd name="connsiteX15" fmla="*/ 3723520 w 4329767"/>
              <a:gd name="connsiteY15" fmla="*/ 1246014 h 3820726"/>
              <a:gd name="connsiteX16" fmla="*/ 3795369 w 4329767"/>
              <a:gd name="connsiteY16" fmla="*/ 1218234 h 3820726"/>
              <a:gd name="connsiteX17" fmla="*/ 3873749 w 4329767"/>
              <a:gd name="connsiteY17" fmla="*/ 1213331 h 3820726"/>
              <a:gd name="connsiteX18" fmla="*/ 3935800 w 4329767"/>
              <a:gd name="connsiteY18" fmla="*/ 1221502 h 3820726"/>
              <a:gd name="connsiteX19" fmla="*/ 3948864 w 4329767"/>
              <a:gd name="connsiteY19" fmla="*/ 1226405 h 3820726"/>
              <a:gd name="connsiteX20" fmla="*/ 4081131 w 4329767"/>
              <a:gd name="connsiteY20" fmla="*/ 1152868 h 3820726"/>
              <a:gd name="connsiteX21" fmla="*/ 4138283 w 4329767"/>
              <a:gd name="connsiteY21" fmla="*/ 1156136 h 3820726"/>
              <a:gd name="connsiteX22" fmla="*/ 4174207 w 4329767"/>
              <a:gd name="connsiteY22" fmla="*/ 1228039 h 3820726"/>
              <a:gd name="connsiteX23" fmla="*/ 4152979 w 4329767"/>
              <a:gd name="connsiteY23" fmla="*/ 1286868 h 3820726"/>
              <a:gd name="connsiteX24" fmla="*/ 4148080 w 4329767"/>
              <a:gd name="connsiteY24" fmla="*/ 1344064 h 3820726"/>
              <a:gd name="connsiteX25" fmla="*/ 4121954 w 4329767"/>
              <a:gd name="connsiteY25" fmla="*/ 1376747 h 3820726"/>
              <a:gd name="connsiteX26" fmla="*/ 4139916 w 4329767"/>
              <a:gd name="connsiteY26" fmla="*/ 1383283 h 3820726"/>
              <a:gd name="connsiteX27" fmla="*/ 4288512 w 4329767"/>
              <a:gd name="connsiteY27" fmla="*/ 1277063 h 3820726"/>
              <a:gd name="connsiteX28" fmla="*/ 4317905 w 4329767"/>
              <a:gd name="connsiteY28" fmla="*/ 1280332 h 3820726"/>
              <a:gd name="connsiteX29" fmla="*/ 4326069 w 4329767"/>
              <a:gd name="connsiteY29" fmla="*/ 1330990 h 3820726"/>
              <a:gd name="connsiteX30" fmla="*/ 4285246 w 4329767"/>
              <a:gd name="connsiteY30" fmla="*/ 1535259 h 3820726"/>
              <a:gd name="connsiteX31" fmla="*/ 4221562 w 4329767"/>
              <a:gd name="connsiteY31" fmla="*/ 1628406 h 3820726"/>
              <a:gd name="connsiteX32" fmla="*/ 4221562 w 4329767"/>
              <a:gd name="connsiteY32" fmla="*/ 1625138 h 3820726"/>
              <a:gd name="connsiteX33" fmla="*/ 4193802 w 4329767"/>
              <a:gd name="connsiteY33" fmla="*/ 1703577 h 3820726"/>
              <a:gd name="connsiteX34" fmla="*/ 4149713 w 4329767"/>
              <a:gd name="connsiteY34" fmla="*/ 1793455 h 3820726"/>
              <a:gd name="connsiteX35" fmla="*/ 4115422 w 4329767"/>
              <a:gd name="connsiteY35" fmla="*/ 1857187 h 3820726"/>
              <a:gd name="connsiteX36" fmla="*/ 4089295 w 4329767"/>
              <a:gd name="connsiteY36" fmla="*/ 1914382 h 3820726"/>
              <a:gd name="connsiteX37" fmla="*/ 4064801 w 4329767"/>
              <a:gd name="connsiteY37" fmla="*/ 1997724 h 3820726"/>
              <a:gd name="connsiteX38" fmla="*/ 3974990 w 4329767"/>
              <a:gd name="connsiteY38" fmla="*/ 2236310 h 3820726"/>
              <a:gd name="connsiteX39" fmla="*/ 3930901 w 4329767"/>
              <a:gd name="connsiteY39" fmla="*/ 2368677 h 3820726"/>
              <a:gd name="connsiteX40" fmla="*/ 3899876 w 4329767"/>
              <a:gd name="connsiteY40" fmla="*/ 2399726 h 3820726"/>
              <a:gd name="connsiteX41" fmla="*/ 3855787 w 4329767"/>
              <a:gd name="connsiteY41" fmla="*/ 2469994 h 3820726"/>
              <a:gd name="connsiteX42" fmla="*/ 3699026 w 4329767"/>
              <a:gd name="connsiteY42" fmla="*/ 2481433 h 3820726"/>
              <a:gd name="connsiteX43" fmla="*/ 3556962 w 4329767"/>
              <a:gd name="connsiteY43" fmla="*/ 2487970 h 3820726"/>
              <a:gd name="connsiteX44" fmla="*/ 3429594 w 4329767"/>
              <a:gd name="connsiteY44" fmla="*/ 2517384 h 3820726"/>
              <a:gd name="connsiteX45" fmla="*/ 3429594 w 4329767"/>
              <a:gd name="connsiteY45" fmla="*/ 2515750 h 3820726"/>
              <a:gd name="connsiteX46" fmla="*/ 2890728 w 4329767"/>
              <a:gd name="connsiteY46" fmla="*/ 2667726 h 3820726"/>
              <a:gd name="connsiteX47" fmla="*/ 2426977 w 4329767"/>
              <a:gd name="connsiteY47" fmla="*/ 2840946 h 3820726"/>
              <a:gd name="connsiteX48" fmla="*/ 1845656 w 4329767"/>
              <a:gd name="connsiteY48" fmla="*/ 3099142 h 3820726"/>
              <a:gd name="connsiteX49" fmla="*/ 1541932 w 4329767"/>
              <a:gd name="connsiteY49" fmla="*/ 3265826 h 3820726"/>
              <a:gd name="connsiteX50" fmla="*/ 1409665 w 4329767"/>
              <a:gd name="connsiteY50" fmla="*/ 3352436 h 3820726"/>
              <a:gd name="connsiteX51" fmla="*/ 1182688 w 4329767"/>
              <a:gd name="connsiteY51" fmla="*/ 3507680 h 3820726"/>
              <a:gd name="connsiteX52" fmla="*/ 952446 w 4329767"/>
              <a:gd name="connsiteY52" fmla="*/ 3682535 h 3820726"/>
              <a:gd name="connsiteX53" fmla="*/ 923053 w 4329767"/>
              <a:gd name="connsiteY53" fmla="*/ 3698876 h 3820726"/>
              <a:gd name="connsiteX54" fmla="*/ 702608 w 4329767"/>
              <a:gd name="connsiteY54" fmla="*/ 3813267 h 3820726"/>
              <a:gd name="connsiteX55" fmla="*/ 509923 w 4329767"/>
              <a:gd name="connsiteY55" fmla="*/ 3818169 h 3820726"/>
              <a:gd name="connsiteX56" fmla="*/ 459302 w 4329767"/>
              <a:gd name="connsiteY56" fmla="*/ 3739730 h 3820726"/>
              <a:gd name="connsiteX57" fmla="*/ 410314 w 4329767"/>
              <a:gd name="connsiteY57" fmla="*/ 3703779 h 3820726"/>
              <a:gd name="connsiteX58" fmla="*/ 496859 w 4329767"/>
              <a:gd name="connsiteY58" fmla="*/ 3612266 h 3820726"/>
              <a:gd name="connsiteX59" fmla="*/ 425011 w 4329767"/>
              <a:gd name="connsiteY59" fmla="*/ 3630242 h 3820726"/>
              <a:gd name="connsiteX60" fmla="*/ 483796 w 4329767"/>
              <a:gd name="connsiteY60" fmla="*/ 3528924 h 3820726"/>
              <a:gd name="connsiteX61" fmla="*/ 518087 w 4329767"/>
              <a:gd name="connsiteY61" fmla="*/ 3481534 h 3820726"/>
              <a:gd name="connsiteX62" fmla="*/ 565442 w 4329767"/>
              <a:gd name="connsiteY62" fmla="*/ 3425973 h 3820726"/>
              <a:gd name="connsiteX63" fmla="*/ 567075 w 4329767"/>
              <a:gd name="connsiteY63" fmla="*/ 3425973 h 3820726"/>
              <a:gd name="connsiteX64" fmla="*/ 508290 w 4329767"/>
              <a:gd name="connsiteY64" fmla="*/ 3326290 h 3820726"/>
              <a:gd name="connsiteX65" fmla="*/ 568708 w 4329767"/>
              <a:gd name="connsiteY65" fmla="*/ 3290338 h 3820726"/>
              <a:gd name="connsiteX66" fmla="*/ 661785 w 4329767"/>
              <a:gd name="connsiteY66" fmla="*/ 3193923 h 3820726"/>
              <a:gd name="connsiteX67" fmla="*/ 663418 w 4329767"/>
              <a:gd name="connsiteY67" fmla="*/ 3193923 h 3820726"/>
              <a:gd name="connsiteX68" fmla="*/ 617696 w 4329767"/>
              <a:gd name="connsiteY68" fmla="*/ 3190655 h 3820726"/>
              <a:gd name="connsiteX69" fmla="*/ 803849 w 4329767"/>
              <a:gd name="connsiteY69" fmla="*/ 3066459 h 3820726"/>
              <a:gd name="connsiteX70" fmla="*/ 794052 w 4329767"/>
              <a:gd name="connsiteY70" fmla="*/ 3058289 h 3820726"/>
              <a:gd name="connsiteX71" fmla="*/ 728735 w 4329767"/>
              <a:gd name="connsiteY71" fmla="*/ 3037045 h 3820726"/>
              <a:gd name="connsiteX72" fmla="*/ 780988 w 4329767"/>
              <a:gd name="connsiteY72" fmla="*/ 2974947 h 3820726"/>
              <a:gd name="connsiteX73" fmla="*/ 1004699 w 4329767"/>
              <a:gd name="connsiteY73" fmla="*/ 2793556 h 3820726"/>
              <a:gd name="connsiteX74" fmla="*/ 1034092 w 4329767"/>
              <a:gd name="connsiteY74" fmla="*/ 2721653 h 3820726"/>
              <a:gd name="connsiteX75" fmla="*/ 1042256 w 4329767"/>
              <a:gd name="connsiteY75" fmla="*/ 2690605 h 3820726"/>
              <a:gd name="connsiteX76" fmla="*/ 1011231 w 4329767"/>
              <a:gd name="connsiteY76" fmla="*/ 2687336 h 3820726"/>
              <a:gd name="connsiteX77" fmla="*/ 932850 w 4329767"/>
              <a:gd name="connsiteY77" fmla="*/ 2687336 h 3820726"/>
              <a:gd name="connsiteX78" fmla="*/ 681380 w 4329767"/>
              <a:gd name="connsiteY78" fmla="*/ 2860556 h 3820726"/>
              <a:gd name="connsiteX79" fmla="*/ 630759 w 4329767"/>
              <a:gd name="connsiteY79" fmla="*/ 2881800 h 3820726"/>
              <a:gd name="connsiteX80" fmla="*/ 828343 w 4329767"/>
              <a:gd name="connsiteY80" fmla="*/ 2726556 h 3820726"/>
              <a:gd name="connsiteX81" fmla="*/ 993269 w 4329767"/>
              <a:gd name="connsiteY81" fmla="*/ 2543531 h 3820726"/>
              <a:gd name="connsiteX82" fmla="*/ 980205 w 4329767"/>
              <a:gd name="connsiteY82" fmla="*/ 2453653 h 3820726"/>
              <a:gd name="connsiteX83" fmla="*/ 962243 w 4329767"/>
              <a:gd name="connsiteY83" fmla="*/ 2414433 h 3820726"/>
              <a:gd name="connsiteX84" fmla="*/ 962243 w 4329767"/>
              <a:gd name="connsiteY84" fmla="*/ 2412799 h 3820726"/>
              <a:gd name="connsiteX85" fmla="*/ 955711 w 4329767"/>
              <a:gd name="connsiteY85" fmla="*/ 2409530 h 3820726"/>
              <a:gd name="connsiteX86" fmla="*/ 957344 w 4329767"/>
              <a:gd name="connsiteY86" fmla="*/ 2409530 h 3820726"/>
              <a:gd name="connsiteX87" fmla="*/ 829976 w 4329767"/>
              <a:gd name="connsiteY87" fmla="*/ 2267359 h 3820726"/>
              <a:gd name="connsiteX88" fmla="*/ 650354 w 4329767"/>
              <a:gd name="connsiteY88" fmla="*/ 2152969 h 3820726"/>
              <a:gd name="connsiteX89" fmla="*/ 544214 w 4329767"/>
              <a:gd name="connsiteY89" fmla="*/ 2053285 h 3820726"/>
              <a:gd name="connsiteX90" fmla="*/ 442973 w 4329767"/>
              <a:gd name="connsiteY90" fmla="*/ 1960139 h 3820726"/>
              <a:gd name="connsiteX91" fmla="*/ 413580 w 4329767"/>
              <a:gd name="connsiteY91" fmla="*/ 1924187 h 3820726"/>
              <a:gd name="connsiteX92" fmla="*/ 379289 w 4329767"/>
              <a:gd name="connsiteY92" fmla="*/ 1888236 h 3820726"/>
              <a:gd name="connsiteX93" fmla="*/ 362959 w 4329767"/>
              <a:gd name="connsiteY93" fmla="*/ 1866992 h 3820726"/>
              <a:gd name="connsiteX94" fmla="*/ 243756 w 4329767"/>
              <a:gd name="connsiteY94" fmla="*/ 1831041 h 3820726"/>
              <a:gd name="connsiteX95" fmla="*/ 95160 w 4329767"/>
              <a:gd name="connsiteY95" fmla="*/ 1803260 h 3820726"/>
              <a:gd name="connsiteX96" fmla="*/ 450 w 4329767"/>
              <a:gd name="connsiteY96" fmla="*/ 1731357 h 3820726"/>
              <a:gd name="connsiteX97" fmla="*/ 39640 w 4329767"/>
              <a:gd name="connsiteY97" fmla="*/ 1679065 h 3820726"/>
              <a:gd name="connsiteX98" fmla="*/ 157211 w 4329767"/>
              <a:gd name="connsiteY98" fmla="*/ 1652918 h 3820726"/>
              <a:gd name="connsiteX99" fmla="*/ 212730 w 4329767"/>
              <a:gd name="connsiteY99" fmla="*/ 1616967 h 3820726"/>
              <a:gd name="connsiteX100" fmla="*/ 268250 w 4329767"/>
              <a:gd name="connsiteY100" fmla="*/ 1567942 h 3820726"/>
              <a:gd name="connsiteX101" fmla="*/ 266617 w 4329767"/>
              <a:gd name="connsiteY101" fmla="*/ 1566308 h 3820726"/>
              <a:gd name="connsiteX102" fmla="*/ 258452 w 4329767"/>
              <a:gd name="connsiteY102" fmla="*/ 1481332 h 3820726"/>
              <a:gd name="connsiteX103" fmla="*/ 271516 w 4329767"/>
              <a:gd name="connsiteY103" fmla="*/ 1401259 h 3820726"/>
              <a:gd name="connsiteX104" fmla="*/ 359694 w 4329767"/>
              <a:gd name="connsiteY104" fmla="*/ 1417600 h 3820726"/>
              <a:gd name="connsiteX105" fmla="*/ 379289 w 4329767"/>
              <a:gd name="connsiteY105" fmla="*/ 1393088 h 3820726"/>
              <a:gd name="connsiteX106" fmla="*/ 460935 w 4329767"/>
              <a:gd name="connsiteY106" fmla="*/ 1293405 h 3820726"/>
              <a:gd name="connsiteX107" fmla="*/ 387453 w 4329767"/>
              <a:gd name="connsiteY107" fmla="*/ 1219868 h 3820726"/>
              <a:gd name="connsiteX108" fmla="*/ 376023 w 4329767"/>
              <a:gd name="connsiteY108" fmla="*/ 1123453 h 3820726"/>
              <a:gd name="connsiteX109" fmla="*/ 444606 w 4329767"/>
              <a:gd name="connsiteY109" fmla="*/ 1141429 h 3820726"/>
              <a:gd name="connsiteX110" fmla="*/ 540948 w 4329767"/>
              <a:gd name="connsiteY110" fmla="*/ 1102209 h 3820726"/>
              <a:gd name="connsiteX111" fmla="*/ 580139 w 4329767"/>
              <a:gd name="connsiteY111" fmla="*/ 1082599 h 3820726"/>
              <a:gd name="connsiteX112" fmla="*/ 588303 w 4329767"/>
              <a:gd name="connsiteY112" fmla="*/ 1105477 h 3820726"/>
              <a:gd name="connsiteX113" fmla="*/ 673215 w 4329767"/>
              <a:gd name="connsiteY113" fmla="*/ 1076063 h 3820726"/>
              <a:gd name="connsiteX114" fmla="*/ 705874 w 4329767"/>
              <a:gd name="connsiteY114" fmla="*/ 1036843 h 3820726"/>
              <a:gd name="connsiteX115" fmla="*/ 700975 w 4329767"/>
              <a:gd name="connsiteY115" fmla="*/ 1012331 h 3820726"/>
              <a:gd name="connsiteX116" fmla="*/ 802216 w 4329767"/>
              <a:gd name="connsiteY116" fmla="*/ 951867 h 3820726"/>
              <a:gd name="connsiteX117" fmla="*/ 932850 w 4329767"/>
              <a:gd name="connsiteY117" fmla="*/ 928989 h 3820726"/>
              <a:gd name="connsiteX118" fmla="*/ 934483 w 4329767"/>
              <a:gd name="connsiteY118" fmla="*/ 928989 h 3820726"/>
              <a:gd name="connsiteX119" fmla="*/ 1003066 w 4329767"/>
              <a:gd name="connsiteY119" fmla="*/ 853818 h 3820726"/>
              <a:gd name="connsiteX120" fmla="*/ 1153295 w 4329767"/>
              <a:gd name="connsiteY120" fmla="*/ 791720 h 3820726"/>
              <a:gd name="connsiteX121" fmla="*/ 1182688 w 4329767"/>
              <a:gd name="connsiteY121" fmla="*/ 786818 h 3820726"/>
              <a:gd name="connsiteX122" fmla="*/ 1656236 w 4329767"/>
              <a:gd name="connsiteY122" fmla="*/ 582549 h 3820726"/>
              <a:gd name="connsiteX123" fmla="*/ 1631743 w 4329767"/>
              <a:gd name="connsiteY123" fmla="*/ 571110 h 3820726"/>
              <a:gd name="connsiteX124" fmla="*/ 1561527 w 4329767"/>
              <a:gd name="connsiteY124" fmla="*/ 580915 h 3820726"/>
              <a:gd name="connsiteX125" fmla="*/ 1646439 w 4329767"/>
              <a:gd name="connsiteY125" fmla="*/ 540061 h 3820726"/>
              <a:gd name="connsiteX126" fmla="*/ 1860352 w 4329767"/>
              <a:gd name="connsiteY126" fmla="*/ 479597 h 3820726"/>
              <a:gd name="connsiteX127" fmla="*/ 1977923 w 4329767"/>
              <a:gd name="connsiteY127" fmla="*/ 430573 h 3820726"/>
              <a:gd name="connsiteX128" fmla="*/ 2061202 w 4329767"/>
              <a:gd name="connsiteY128" fmla="*/ 379914 h 3820726"/>
              <a:gd name="connsiteX129" fmla="*/ 2234292 w 4329767"/>
              <a:gd name="connsiteY129" fmla="*/ 357036 h 3820726"/>
              <a:gd name="connsiteX130" fmla="*/ 2384521 w 4329767"/>
              <a:gd name="connsiteY130" fmla="*/ 311280 h 3820726"/>
              <a:gd name="connsiteX131" fmla="*/ 2381255 w 4329767"/>
              <a:gd name="connsiteY131" fmla="*/ 311280 h 3820726"/>
              <a:gd name="connsiteX132" fmla="*/ 2676815 w 4329767"/>
              <a:gd name="connsiteY132" fmla="*/ 237743 h 3820726"/>
              <a:gd name="connsiteX133" fmla="*/ 2867867 w 4329767"/>
              <a:gd name="connsiteY133" fmla="*/ 172377 h 3820726"/>
              <a:gd name="connsiteX134" fmla="*/ 2874399 w 4329767"/>
              <a:gd name="connsiteY134" fmla="*/ 170743 h 3820726"/>
              <a:gd name="connsiteX135" fmla="*/ 2879298 w 4329767"/>
              <a:gd name="connsiteY135" fmla="*/ 172377 h 3820726"/>
              <a:gd name="connsiteX136" fmla="*/ 3117705 w 4329767"/>
              <a:gd name="connsiteY136" fmla="*/ 156035 h 3820726"/>
              <a:gd name="connsiteX137" fmla="*/ 3547164 w 4329767"/>
              <a:gd name="connsiteY137" fmla="*/ 31840 h 3820726"/>
              <a:gd name="connsiteX138" fmla="*/ 3707191 w 4329767"/>
              <a:gd name="connsiteY138" fmla="*/ 41645 h 3820726"/>
              <a:gd name="connsiteX139" fmla="*/ 3829660 w 4329767"/>
              <a:gd name="connsiteY139" fmla="*/ 49815 h 3820726"/>
              <a:gd name="connsiteX140" fmla="*/ 3945598 w 4329767"/>
              <a:gd name="connsiteY140" fmla="*/ 791 h 382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329767" h="3820726">
                <a:moveTo>
                  <a:pt x="3945598" y="791"/>
                </a:moveTo>
                <a:cubicBezTo>
                  <a:pt x="3988054" y="-7380"/>
                  <a:pt x="3999484" y="49815"/>
                  <a:pt x="4022345" y="79230"/>
                </a:cubicBezTo>
                <a:cubicBezTo>
                  <a:pt x="4028877" y="89035"/>
                  <a:pt x="4023978" y="107011"/>
                  <a:pt x="4023978" y="120084"/>
                </a:cubicBezTo>
                <a:cubicBezTo>
                  <a:pt x="4023978" y="120084"/>
                  <a:pt x="4025611" y="120084"/>
                  <a:pt x="4025611" y="120084"/>
                </a:cubicBezTo>
                <a:cubicBezTo>
                  <a:pt x="4058270" y="151133"/>
                  <a:pt x="4064801" y="182182"/>
                  <a:pt x="4032143" y="218133"/>
                </a:cubicBezTo>
                <a:cubicBezTo>
                  <a:pt x="4027244" y="254084"/>
                  <a:pt x="4056637" y="286767"/>
                  <a:pt x="4043573" y="324353"/>
                </a:cubicBezTo>
                <a:cubicBezTo>
                  <a:pt x="4045206" y="353768"/>
                  <a:pt x="4017446" y="366841"/>
                  <a:pt x="4010915" y="394621"/>
                </a:cubicBezTo>
                <a:cubicBezTo>
                  <a:pt x="3991320" y="417500"/>
                  <a:pt x="4009282" y="453451"/>
                  <a:pt x="3984788" y="476329"/>
                </a:cubicBezTo>
                <a:cubicBezTo>
                  <a:pt x="3979889" y="486134"/>
                  <a:pt x="3965193" y="495939"/>
                  <a:pt x="3965193" y="505744"/>
                </a:cubicBezTo>
                <a:cubicBezTo>
                  <a:pt x="3960294" y="633208"/>
                  <a:pt x="3901509" y="745964"/>
                  <a:pt x="3885180" y="870160"/>
                </a:cubicBezTo>
                <a:cubicBezTo>
                  <a:pt x="3870483" y="989453"/>
                  <a:pt x="3800268" y="1074428"/>
                  <a:pt x="3725153" y="1157770"/>
                </a:cubicBezTo>
                <a:cubicBezTo>
                  <a:pt x="3718621" y="1165941"/>
                  <a:pt x="3713723" y="1174112"/>
                  <a:pt x="3707191" y="1187185"/>
                </a:cubicBezTo>
                <a:cubicBezTo>
                  <a:pt x="3695760" y="1200258"/>
                  <a:pt x="3671266" y="1205161"/>
                  <a:pt x="3664735" y="1226405"/>
                </a:cubicBezTo>
                <a:cubicBezTo>
                  <a:pt x="3677798" y="1257453"/>
                  <a:pt x="3702292" y="1244380"/>
                  <a:pt x="3723520" y="1249283"/>
                </a:cubicBezTo>
                <a:cubicBezTo>
                  <a:pt x="3723520" y="1249283"/>
                  <a:pt x="3721887" y="1247649"/>
                  <a:pt x="3723520" y="1247649"/>
                </a:cubicBezTo>
                <a:cubicBezTo>
                  <a:pt x="3723520" y="1247649"/>
                  <a:pt x="3723520" y="1246014"/>
                  <a:pt x="3723520" y="1246014"/>
                </a:cubicBezTo>
                <a:cubicBezTo>
                  <a:pt x="3741482" y="1219868"/>
                  <a:pt x="3764343" y="1203526"/>
                  <a:pt x="3795369" y="1218234"/>
                </a:cubicBezTo>
                <a:cubicBezTo>
                  <a:pt x="3823129" y="1232941"/>
                  <a:pt x="3847622" y="1226405"/>
                  <a:pt x="3873749" y="1213331"/>
                </a:cubicBezTo>
                <a:cubicBezTo>
                  <a:pt x="3894977" y="1200258"/>
                  <a:pt x="3914572" y="1226405"/>
                  <a:pt x="3935800" y="1221502"/>
                </a:cubicBezTo>
                <a:cubicBezTo>
                  <a:pt x="3940699" y="1221502"/>
                  <a:pt x="3943965" y="1226405"/>
                  <a:pt x="3948864" y="1226405"/>
                </a:cubicBezTo>
                <a:cubicBezTo>
                  <a:pt x="3989687" y="1193722"/>
                  <a:pt x="4041940" y="1188819"/>
                  <a:pt x="4081131" y="1152868"/>
                </a:cubicBezTo>
                <a:cubicBezTo>
                  <a:pt x="4099093" y="1134892"/>
                  <a:pt x="4121954" y="1139795"/>
                  <a:pt x="4138283" y="1156136"/>
                </a:cubicBezTo>
                <a:cubicBezTo>
                  <a:pt x="4157878" y="1174112"/>
                  <a:pt x="4180739" y="1195356"/>
                  <a:pt x="4174207" y="1228039"/>
                </a:cubicBezTo>
                <a:cubicBezTo>
                  <a:pt x="4170941" y="1249283"/>
                  <a:pt x="4167676" y="1270527"/>
                  <a:pt x="4152979" y="1286868"/>
                </a:cubicBezTo>
                <a:cubicBezTo>
                  <a:pt x="4172574" y="1309746"/>
                  <a:pt x="4170941" y="1329356"/>
                  <a:pt x="4148080" y="1344064"/>
                </a:cubicBezTo>
                <a:cubicBezTo>
                  <a:pt x="4135017" y="1353868"/>
                  <a:pt x="4121954" y="1358771"/>
                  <a:pt x="4121954" y="1376747"/>
                </a:cubicBezTo>
                <a:cubicBezTo>
                  <a:pt x="4128485" y="1380015"/>
                  <a:pt x="4131751" y="1383283"/>
                  <a:pt x="4139916" y="1383283"/>
                </a:cubicBezTo>
                <a:cubicBezTo>
                  <a:pt x="4198701" y="1363673"/>
                  <a:pt x="4267284" y="1355503"/>
                  <a:pt x="4288512" y="1277063"/>
                </a:cubicBezTo>
                <a:cubicBezTo>
                  <a:pt x="4293411" y="1259088"/>
                  <a:pt x="4308107" y="1265624"/>
                  <a:pt x="4317905" y="1280332"/>
                </a:cubicBezTo>
                <a:cubicBezTo>
                  <a:pt x="4327702" y="1296673"/>
                  <a:pt x="4334234" y="1317917"/>
                  <a:pt x="4326069" y="1330990"/>
                </a:cubicBezTo>
                <a:cubicBezTo>
                  <a:pt x="4286879" y="1394722"/>
                  <a:pt x="4288512" y="1464991"/>
                  <a:pt x="4285246" y="1535259"/>
                </a:cubicBezTo>
                <a:cubicBezTo>
                  <a:pt x="4272183" y="1571211"/>
                  <a:pt x="4252588" y="1603894"/>
                  <a:pt x="4221562" y="1628406"/>
                </a:cubicBezTo>
                <a:cubicBezTo>
                  <a:pt x="4221562" y="1625138"/>
                  <a:pt x="4221562" y="1625138"/>
                  <a:pt x="4221562" y="1625138"/>
                </a:cubicBezTo>
                <a:cubicBezTo>
                  <a:pt x="4210132" y="1652918"/>
                  <a:pt x="4213398" y="1683967"/>
                  <a:pt x="4193802" y="1703577"/>
                </a:cubicBezTo>
                <a:cubicBezTo>
                  <a:pt x="4180739" y="1736260"/>
                  <a:pt x="4174207" y="1770577"/>
                  <a:pt x="4149713" y="1793455"/>
                </a:cubicBezTo>
                <a:cubicBezTo>
                  <a:pt x="4139916" y="1814699"/>
                  <a:pt x="4154612" y="1849016"/>
                  <a:pt x="4115422" y="1857187"/>
                </a:cubicBezTo>
                <a:cubicBezTo>
                  <a:pt x="4115422" y="1880065"/>
                  <a:pt x="4100726" y="1896407"/>
                  <a:pt x="4089295" y="1914382"/>
                </a:cubicBezTo>
                <a:cubicBezTo>
                  <a:pt x="4081131" y="1942163"/>
                  <a:pt x="4072966" y="1969944"/>
                  <a:pt x="4064801" y="1997724"/>
                </a:cubicBezTo>
                <a:cubicBezTo>
                  <a:pt x="4041940" y="2079432"/>
                  <a:pt x="4028877" y="2166042"/>
                  <a:pt x="3974990" y="2236310"/>
                </a:cubicBezTo>
                <a:cubicBezTo>
                  <a:pt x="3958661" y="2280432"/>
                  <a:pt x="3955395" y="2327823"/>
                  <a:pt x="3930901" y="2368677"/>
                </a:cubicBezTo>
                <a:cubicBezTo>
                  <a:pt x="3922737" y="2383384"/>
                  <a:pt x="3914572" y="2393189"/>
                  <a:pt x="3899876" y="2399726"/>
                </a:cubicBezTo>
                <a:cubicBezTo>
                  <a:pt x="3885180" y="2424238"/>
                  <a:pt x="3870483" y="2447116"/>
                  <a:pt x="3855787" y="2469994"/>
                </a:cubicBezTo>
                <a:cubicBezTo>
                  <a:pt x="3805166" y="2501043"/>
                  <a:pt x="3752913" y="2501043"/>
                  <a:pt x="3699026" y="2481433"/>
                </a:cubicBezTo>
                <a:cubicBezTo>
                  <a:pt x="3651671" y="2481433"/>
                  <a:pt x="3604317" y="2481433"/>
                  <a:pt x="3556962" y="2487970"/>
                </a:cubicBezTo>
                <a:cubicBezTo>
                  <a:pt x="3514506" y="2494506"/>
                  <a:pt x="3468784" y="2510848"/>
                  <a:pt x="3429594" y="2517384"/>
                </a:cubicBezTo>
                <a:cubicBezTo>
                  <a:pt x="3429594" y="2515750"/>
                  <a:pt x="3429594" y="2515750"/>
                  <a:pt x="3429594" y="2515750"/>
                </a:cubicBezTo>
                <a:cubicBezTo>
                  <a:pt x="3246706" y="2554970"/>
                  <a:pt x="3067084" y="2607263"/>
                  <a:pt x="2890728" y="2667726"/>
                </a:cubicBezTo>
                <a:cubicBezTo>
                  <a:pt x="2735600" y="2723288"/>
                  <a:pt x="2580472" y="2782117"/>
                  <a:pt x="2426977" y="2840946"/>
                </a:cubicBezTo>
                <a:cubicBezTo>
                  <a:pt x="2227760" y="2917752"/>
                  <a:pt x="2033442" y="2999459"/>
                  <a:pt x="1845656" y="3099142"/>
                </a:cubicBezTo>
                <a:cubicBezTo>
                  <a:pt x="1744414" y="3153069"/>
                  <a:pt x="1639907" y="3205362"/>
                  <a:pt x="1541932" y="3265826"/>
                </a:cubicBezTo>
                <a:cubicBezTo>
                  <a:pt x="1496210" y="3293606"/>
                  <a:pt x="1453754" y="3324655"/>
                  <a:pt x="1409665" y="3352436"/>
                </a:cubicBezTo>
                <a:cubicBezTo>
                  <a:pt x="1332917" y="3404729"/>
                  <a:pt x="1257803" y="3455388"/>
                  <a:pt x="1182688" y="3507680"/>
                </a:cubicBezTo>
                <a:cubicBezTo>
                  <a:pt x="1105941" y="3559973"/>
                  <a:pt x="1029193" y="3625339"/>
                  <a:pt x="952446" y="3682535"/>
                </a:cubicBezTo>
                <a:cubicBezTo>
                  <a:pt x="944281" y="3690705"/>
                  <a:pt x="932850" y="3693974"/>
                  <a:pt x="923053" y="3698876"/>
                </a:cubicBezTo>
                <a:cubicBezTo>
                  <a:pt x="856103" y="3749535"/>
                  <a:pt x="784254" y="3790389"/>
                  <a:pt x="702608" y="3813267"/>
                </a:cubicBezTo>
                <a:cubicBezTo>
                  <a:pt x="638924" y="3829608"/>
                  <a:pt x="581771" y="3813267"/>
                  <a:pt x="509923" y="3818169"/>
                </a:cubicBezTo>
                <a:cubicBezTo>
                  <a:pt x="477264" y="3801828"/>
                  <a:pt x="439707" y="3788754"/>
                  <a:pt x="459302" y="3739730"/>
                </a:cubicBezTo>
                <a:cubicBezTo>
                  <a:pt x="465834" y="3725023"/>
                  <a:pt x="460935" y="3723388"/>
                  <a:pt x="410314" y="3703779"/>
                </a:cubicBezTo>
                <a:cubicBezTo>
                  <a:pt x="475631" y="3698876"/>
                  <a:pt x="490328" y="3656388"/>
                  <a:pt x="496859" y="3612266"/>
                </a:cubicBezTo>
                <a:cubicBezTo>
                  <a:pt x="470733" y="3618803"/>
                  <a:pt x="449504" y="3623705"/>
                  <a:pt x="425011" y="3630242"/>
                </a:cubicBezTo>
                <a:cubicBezTo>
                  <a:pt x="473998" y="3612266"/>
                  <a:pt x="431542" y="3543632"/>
                  <a:pt x="483796" y="3528924"/>
                </a:cubicBezTo>
                <a:cubicBezTo>
                  <a:pt x="444606" y="3476631"/>
                  <a:pt x="506657" y="3494607"/>
                  <a:pt x="518087" y="3481534"/>
                </a:cubicBezTo>
                <a:cubicBezTo>
                  <a:pt x="539315" y="3468461"/>
                  <a:pt x="565442" y="3458656"/>
                  <a:pt x="565442" y="3425973"/>
                </a:cubicBezTo>
                <a:cubicBezTo>
                  <a:pt x="565442" y="3425973"/>
                  <a:pt x="567075" y="3425973"/>
                  <a:pt x="567075" y="3425973"/>
                </a:cubicBezTo>
                <a:cubicBezTo>
                  <a:pt x="490328" y="3399826"/>
                  <a:pt x="475631" y="3370412"/>
                  <a:pt x="508290" y="3326290"/>
                </a:cubicBezTo>
                <a:cubicBezTo>
                  <a:pt x="527885" y="3313216"/>
                  <a:pt x="549113" y="3301777"/>
                  <a:pt x="568708" y="3290338"/>
                </a:cubicBezTo>
                <a:cubicBezTo>
                  <a:pt x="601367" y="3260923"/>
                  <a:pt x="640557" y="3239679"/>
                  <a:pt x="661785" y="3193923"/>
                </a:cubicBezTo>
                <a:cubicBezTo>
                  <a:pt x="663418" y="3193923"/>
                  <a:pt x="663418" y="3193923"/>
                  <a:pt x="663418" y="3193923"/>
                </a:cubicBezTo>
                <a:cubicBezTo>
                  <a:pt x="651987" y="3187387"/>
                  <a:pt x="640557" y="3192289"/>
                  <a:pt x="617696" y="3190655"/>
                </a:cubicBezTo>
                <a:cubicBezTo>
                  <a:pt x="684646" y="3143265"/>
                  <a:pt x="761393" y="3131825"/>
                  <a:pt x="803849" y="3066459"/>
                </a:cubicBezTo>
                <a:cubicBezTo>
                  <a:pt x="800583" y="3064825"/>
                  <a:pt x="797318" y="3061557"/>
                  <a:pt x="794052" y="3058289"/>
                </a:cubicBezTo>
                <a:cubicBezTo>
                  <a:pt x="772824" y="3048484"/>
                  <a:pt x="733634" y="3084435"/>
                  <a:pt x="728735" y="3037045"/>
                </a:cubicBezTo>
                <a:cubicBezTo>
                  <a:pt x="725469" y="3002727"/>
                  <a:pt x="758127" y="2988020"/>
                  <a:pt x="780988" y="2974947"/>
                </a:cubicBezTo>
                <a:cubicBezTo>
                  <a:pt x="864268" y="2924288"/>
                  <a:pt x="936116" y="2862190"/>
                  <a:pt x="1004699" y="2793556"/>
                </a:cubicBezTo>
                <a:cubicBezTo>
                  <a:pt x="1001433" y="2764141"/>
                  <a:pt x="1014497" y="2741263"/>
                  <a:pt x="1034092" y="2721653"/>
                </a:cubicBezTo>
                <a:cubicBezTo>
                  <a:pt x="1042256" y="2713483"/>
                  <a:pt x="1048788" y="2700409"/>
                  <a:pt x="1042256" y="2690605"/>
                </a:cubicBezTo>
                <a:cubicBezTo>
                  <a:pt x="1034092" y="2675897"/>
                  <a:pt x="1019395" y="2682434"/>
                  <a:pt x="1011231" y="2687336"/>
                </a:cubicBezTo>
                <a:cubicBezTo>
                  <a:pt x="985104" y="2705312"/>
                  <a:pt x="958977" y="2687336"/>
                  <a:pt x="932850" y="2687336"/>
                </a:cubicBezTo>
                <a:cubicBezTo>
                  <a:pt x="849571" y="2744532"/>
                  <a:pt x="772824" y="2813166"/>
                  <a:pt x="681380" y="2860556"/>
                </a:cubicBezTo>
                <a:cubicBezTo>
                  <a:pt x="665051" y="2870361"/>
                  <a:pt x="648721" y="2878532"/>
                  <a:pt x="630759" y="2881800"/>
                </a:cubicBezTo>
                <a:cubicBezTo>
                  <a:pt x="689545" y="2821337"/>
                  <a:pt x="766292" y="2780483"/>
                  <a:pt x="828343" y="2726556"/>
                </a:cubicBezTo>
                <a:cubicBezTo>
                  <a:pt x="888761" y="2675897"/>
                  <a:pt x="985104" y="2644848"/>
                  <a:pt x="993269" y="2543531"/>
                </a:cubicBezTo>
                <a:cubicBezTo>
                  <a:pt x="1012864" y="2510848"/>
                  <a:pt x="1021028" y="2479799"/>
                  <a:pt x="980205" y="2453653"/>
                </a:cubicBezTo>
                <a:cubicBezTo>
                  <a:pt x="968775" y="2447116"/>
                  <a:pt x="958977" y="2430774"/>
                  <a:pt x="962243" y="2414433"/>
                </a:cubicBezTo>
                <a:cubicBezTo>
                  <a:pt x="962243" y="2414433"/>
                  <a:pt x="962243" y="2412799"/>
                  <a:pt x="962243" y="2412799"/>
                </a:cubicBezTo>
                <a:cubicBezTo>
                  <a:pt x="960610" y="2412799"/>
                  <a:pt x="957344" y="2409530"/>
                  <a:pt x="955711" y="2409530"/>
                </a:cubicBezTo>
                <a:cubicBezTo>
                  <a:pt x="957344" y="2409530"/>
                  <a:pt x="957344" y="2409530"/>
                  <a:pt x="957344" y="2409530"/>
                </a:cubicBezTo>
                <a:cubicBezTo>
                  <a:pt x="906724" y="2373579"/>
                  <a:pt x="865900" y="2322920"/>
                  <a:pt x="829976" y="2267359"/>
                </a:cubicBezTo>
                <a:cubicBezTo>
                  <a:pt x="790786" y="2205261"/>
                  <a:pt x="709140" y="2193822"/>
                  <a:pt x="650354" y="2152969"/>
                </a:cubicBezTo>
                <a:cubicBezTo>
                  <a:pt x="609531" y="2125188"/>
                  <a:pt x="570341" y="2097407"/>
                  <a:pt x="544214" y="2053285"/>
                </a:cubicBezTo>
                <a:cubicBezTo>
                  <a:pt x="521353" y="2012432"/>
                  <a:pt x="469100" y="2000993"/>
                  <a:pt x="442973" y="1960139"/>
                </a:cubicBezTo>
                <a:cubicBezTo>
                  <a:pt x="434808" y="1947066"/>
                  <a:pt x="423378" y="1935626"/>
                  <a:pt x="413580" y="1924187"/>
                </a:cubicBezTo>
                <a:cubicBezTo>
                  <a:pt x="397251" y="1916017"/>
                  <a:pt x="384187" y="1907846"/>
                  <a:pt x="379289" y="1888236"/>
                </a:cubicBezTo>
                <a:cubicBezTo>
                  <a:pt x="374390" y="1881699"/>
                  <a:pt x="367858" y="1875163"/>
                  <a:pt x="362959" y="1866992"/>
                </a:cubicBezTo>
                <a:cubicBezTo>
                  <a:pt x="315605" y="1878431"/>
                  <a:pt x="281313" y="1847382"/>
                  <a:pt x="243756" y="1831041"/>
                </a:cubicBezTo>
                <a:cubicBezTo>
                  <a:pt x="196401" y="1809797"/>
                  <a:pt x="149046" y="1801626"/>
                  <a:pt x="95160" y="1803260"/>
                </a:cubicBezTo>
                <a:cubicBezTo>
                  <a:pt x="51071" y="1804894"/>
                  <a:pt x="5349" y="1795089"/>
                  <a:pt x="450" y="1731357"/>
                </a:cubicBezTo>
                <a:cubicBezTo>
                  <a:pt x="-2816" y="1693772"/>
                  <a:pt x="11881" y="1665991"/>
                  <a:pt x="39640" y="1679065"/>
                </a:cubicBezTo>
                <a:cubicBezTo>
                  <a:pt x="90261" y="1700309"/>
                  <a:pt x="118021" y="1656186"/>
                  <a:pt x="157211" y="1652918"/>
                </a:cubicBezTo>
                <a:cubicBezTo>
                  <a:pt x="163743" y="1623503"/>
                  <a:pt x="189869" y="1623503"/>
                  <a:pt x="212730" y="1616967"/>
                </a:cubicBezTo>
                <a:cubicBezTo>
                  <a:pt x="225794" y="1592455"/>
                  <a:pt x="230692" y="1563040"/>
                  <a:pt x="268250" y="1567942"/>
                </a:cubicBezTo>
                <a:cubicBezTo>
                  <a:pt x="266617" y="1566308"/>
                  <a:pt x="266617" y="1566308"/>
                  <a:pt x="266617" y="1566308"/>
                </a:cubicBezTo>
                <a:cubicBezTo>
                  <a:pt x="269883" y="1540162"/>
                  <a:pt x="238857" y="1514015"/>
                  <a:pt x="258452" y="1481332"/>
                </a:cubicBezTo>
                <a:cubicBezTo>
                  <a:pt x="258452" y="1455186"/>
                  <a:pt x="256819" y="1427405"/>
                  <a:pt x="271516" y="1401259"/>
                </a:cubicBezTo>
                <a:cubicBezTo>
                  <a:pt x="304174" y="1378381"/>
                  <a:pt x="327035" y="1417600"/>
                  <a:pt x="359694" y="1417600"/>
                </a:cubicBezTo>
                <a:cubicBezTo>
                  <a:pt x="366225" y="1409430"/>
                  <a:pt x="371124" y="1401259"/>
                  <a:pt x="379289" y="1393088"/>
                </a:cubicBezTo>
                <a:cubicBezTo>
                  <a:pt x="403783" y="1355503"/>
                  <a:pt x="447872" y="1339161"/>
                  <a:pt x="460935" y="1293405"/>
                </a:cubicBezTo>
                <a:cubicBezTo>
                  <a:pt x="436441" y="1268893"/>
                  <a:pt x="405415" y="1249283"/>
                  <a:pt x="387453" y="1219868"/>
                </a:cubicBezTo>
                <a:cubicBezTo>
                  <a:pt x="369491" y="1192087"/>
                  <a:pt x="346630" y="1154502"/>
                  <a:pt x="376023" y="1123453"/>
                </a:cubicBezTo>
                <a:cubicBezTo>
                  <a:pt x="402150" y="1095672"/>
                  <a:pt x="421745" y="1128355"/>
                  <a:pt x="444606" y="1141429"/>
                </a:cubicBezTo>
                <a:cubicBezTo>
                  <a:pt x="480530" y="1134892"/>
                  <a:pt x="498492" y="1082599"/>
                  <a:pt x="540948" y="1102209"/>
                </a:cubicBezTo>
                <a:cubicBezTo>
                  <a:pt x="554012" y="1095672"/>
                  <a:pt x="567075" y="1085868"/>
                  <a:pt x="580139" y="1082599"/>
                </a:cubicBezTo>
                <a:cubicBezTo>
                  <a:pt x="606265" y="1077697"/>
                  <a:pt x="588303" y="1097307"/>
                  <a:pt x="588303" y="1105477"/>
                </a:cubicBezTo>
                <a:cubicBezTo>
                  <a:pt x="620962" y="1098941"/>
                  <a:pt x="645456" y="1082599"/>
                  <a:pt x="673215" y="1076063"/>
                </a:cubicBezTo>
                <a:cubicBezTo>
                  <a:pt x="679747" y="1062989"/>
                  <a:pt x="692810" y="1053185"/>
                  <a:pt x="705874" y="1036843"/>
                </a:cubicBezTo>
                <a:cubicBezTo>
                  <a:pt x="679747" y="1028672"/>
                  <a:pt x="686279" y="1020501"/>
                  <a:pt x="700975" y="1012331"/>
                </a:cubicBezTo>
                <a:cubicBezTo>
                  <a:pt x="736899" y="991087"/>
                  <a:pt x="766292" y="971477"/>
                  <a:pt x="802216" y="951867"/>
                </a:cubicBezTo>
                <a:cubicBezTo>
                  <a:pt x="844672" y="937160"/>
                  <a:pt x="885496" y="917550"/>
                  <a:pt x="932850" y="928989"/>
                </a:cubicBezTo>
                <a:cubicBezTo>
                  <a:pt x="934483" y="928989"/>
                  <a:pt x="934483" y="928989"/>
                  <a:pt x="934483" y="928989"/>
                </a:cubicBezTo>
                <a:cubicBezTo>
                  <a:pt x="932850" y="881599"/>
                  <a:pt x="970408" y="857086"/>
                  <a:pt x="1003066" y="853818"/>
                </a:cubicBezTo>
                <a:cubicBezTo>
                  <a:pt x="1061852" y="847281"/>
                  <a:pt x="1102675" y="811330"/>
                  <a:pt x="1153295" y="791720"/>
                </a:cubicBezTo>
                <a:cubicBezTo>
                  <a:pt x="1163093" y="788452"/>
                  <a:pt x="1172890" y="788452"/>
                  <a:pt x="1182688" y="786818"/>
                </a:cubicBezTo>
                <a:cubicBezTo>
                  <a:pt x="1339449" y="718183"/>
                  <a:pt x="1497843" y="649549"/>
                  <a:pt x="1656236" y="582549"/>
                </a:cubicBezTo>
                <a:cubicBezTo>
                  <a:pt x="1648072" y="577646"/>
                  <a:pt x="1639907" y="574378"/>
                  <a:pt x="1631743" y="571110"/>
                </a:cubicBezTo>
                <a:cubicBezTo>
                  <a:pt x="1608882" y="574378"/>
                  <a:pt x="1587654" y="577646"/>
                  <a:pt x="1561527" y="580915"/>
                </a:cubicBezTo>
                <a:cubicBezTo>
                  <a:pt x="1576223" y="531890"/>
                  <a:pt x="1615413" y="546598"/>
                  <a:pt x="1646439" y="540061"/>
                </a:cubicBezTo>
                <a:cubicBezTo>
                  <a:pt x="1713389" y="504110"/>
                  <a:pt x="1788503" y="495939"/>
                  <a:pt x="1860352" y="479597"/>
                </a:cubicBezTo>
                <a:cubicBezTo>
                  <a:pt x="1894644" y="451817"/>
                  <a:pt x="1935467" y="432207"/>
                  <a:pt x="1977923" y="430573"/>
                </a:cubicBezTo>
                <a:cubicBezTo>
                  <a:pt x="2018746" y="428939"/>
                  <a:pt x="2028543" y="388085"/>
                  <a:pt x="2061202" y="379914"/>
                </a:cubicBezTo>
                <a:cubicBezTo>
                  <a:pt x="2116721" y="365207"/>
                  <a:pt x="2168975" y="334158"/>
                  <a:pt x="2234292" y="357036"/>
                </a:cubicBezTo>
                <a:cubicBezTo>
                  <a:pt x="2286546" y="339060"/>
                  <a:pt x="2330635" y="319450"/>
                  <a:pt x="2384521" y="311280"/>
                </a:cubicBezTo>
                <a:cubicBezTo>
                  <a:pt x="2384521" y="311280"/>
                  <a:pt x="2381255" y="311280"/>
                  <a:pt x="2381255" y="311280"/>
                </a:cubicBezTo>
                <a:cubicBezTo>
                  <a:pt x="2467800" y="239377"/>
                  <a:pt x="2570675" y="231206"/>
                  <a:pt x="2676815" y="237743"/>
                </a:cubicBezTo>
                <a:cubicBezTo>
                  <a:pt x="2735600" y="198523"/>
                  <a:pt x="2802550" y="187084"/>
                  <a:pt x="2867867" y="172377"/>
                </a:cubicBezTo>
                <a:cubicBezTo>
                  <a:pt x="2874399" y="170743"/>
                  <a:pt x="2874399" y="170743"/>
                  <a:pt x="2874399" y="170743"/>
                </a:cubicBezTo>
                <a:cubicBezTo>
                  <a:pt x="2879298" y="172377"/>
                  <a:pt x="2879298" y="172377"/>
                  <a:pt x="2879298" y="172377"/>
                </a:cubicBezTo>
                <a:cubicBezTo>
                  <a:pt x="2957678" y="146230"/>
                  <a:pt x="3037691" y="152767"/>
                  <a:pt x="3117705" y="156035"/>
                </a:cubicBezTo>
                <a:cubicBezTo>
                  <a:pt x="3259769" y="115181"/>
                  <a:pt x="3403467" y="71059"/>
                  <a:pt x="3547164" y="31840"/>
                </a:cubicBezTo>
                <a:cubicBezTo>
                  <a:pt x="3599418" y="17132"/>
                  <a:pt x="3653304" y="18767"/>
                  <a:pt x="3707191" y="41645"/>
                </a:cubicBezTo>
                <a:cubicBezTo>
                  <a:pt x="3746381" y="56352"/>
                  <a:pt x="3787204" y="59620"/>
                  <a:pt x="3829660" y="49815"/>
                </a:cubicBezTo>
                <a:cubicBezTo>
                  <a:pt x="3862319" y="18767"/>
                  <a:pt x="3908040" y="8962"/>
                  <a:pt x="3945598" y="791"/>
                </a:cubicBezTo>
                <a:close/>
              </a:path>
            </a:pathLst>
          </a:custGeom>
        </p:spPr>
        <p:txBody>
          <a:bodyPr wrap="square" anchor="ctr" anchorCtr="0">
            <a:noAutofit/>
          </a:bodyPr>
          <a:lstStyle>
            <a:lvl1pPr algn="ctr">
              <a:defRPr/>
            </a:lvl1pPr>
          </a:lstStyle>
          <a:p>
            <a:r>
              <a:rPr lang="fr-FR"/>
              <a:t>Cliquez sur l'icône pour ajouter une image</a:t>
            </a:r>
          </a:p>
        </p:txBody>
      </p:sp>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9" name="Picture 4" descr="D:\BLOC MARQUES\JPG\BB_Q_NATIXIS_ASSURANCES_10CM.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22986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1707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Couverture imag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5133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Couverture image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907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Couverture image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6314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uverture image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7716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uverture image 6">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3183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uverture image 7">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07765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uverture image 8">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9313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25851" y="478412"/>
            <a:ext cx="9718856" cy="6208662"/>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10" name="object 11"/>
          <p:cNvSpPr/>
          <p:nvPr userDrawn="1"/>
        </p:nvSpPr>
        <p:spPr>
          <a:xfrm>
            <a:off x="0" y="92347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64150" y="1324720"/>
            <a:ext cx="54531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Modifiez les styles du texte du masque</a:t>
            </a:r>
          </a:p>
          <a:p>
            <a:pPr lvl="1"/>
            <a:r>
              <a:rPr lang="fr-FR"/>
              <a:t>Deuxième niveau</a:t>
            </a:r>
          </a:p>
        </p:txBody>
      </p:sp>
      <p:sp>
        <p:nvSpPr>
          <p:cNvPr id="14" name="Espace réservé de la date 13"/>
          <p:cNvSpPr>
            <a:spLocks noGrp="1"/>
          </p:cNvSpPr>
          <p:nvPr>
            <p:ph type="dt" sz="half" idx="14"/>
          </p:nvPr>
        </p:nvSpPr>
        <p:spPr/>
        <p:txBody>
          <a:bodyPr/>
          <a:lstStyle/>
          <a:p>
            <a:fld id="{43BE43B2-C1DA-4C80-896E-E8DC2B9F6916}" type="datetime1">
              <a:rPr lang="fr-FR" smtClean="0"/>
              <a:t>27/12/2021</a:t>
            </a:fld>
            <a:endParaRPr lang="fr-FR" dirty="0"/>
          </a:p>
        </p:txBody>
      </p:sp>
      <p:sp>
        <p:nvSpPr>
          <p:cNvPr id="15" name="Espace réservé du pied de page 14"/>
          <p:cNvSpPr>
            <a:spLocks noGrp="1"/>
          </p:cNvSpPr>
          <p:nvPr>
            <p:ph type="ftr" sz="quarter" idx="15"/>
          </p:nvPr>
        </p:nvSpPr>
        <p:spPr/>
        <p:txBody>
          <a:bodyPr/>
          <a:lstStyle/>
          <a:p>
            <a:r>
              <a:rPr lang="fr-FR"/>
              <a:t>Appel d'offre EDF retraite - Kick-off</a:t>
            </a:r>
            <a:endParaRPr lang="fr-FR" dirty="0"/>
          </a:p>
        </p:txBody>
      </p:sp>
      <p:sp>
        <p:nvSpPr>
          <p:cNvPr id="16" name="Espace réservé du numéro de diapositive 15"/>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8017655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Modifiez les styles du texte du masque</a:t>
            </a:r>
          </a:p>
          <a:p>
            <a:pPr lvl="1"/>
            <a:r>
              <a:rPr lang="fr-FR"/>
              <a:t>Deuxième niveau</a:t>
            </a:r>
          </a:p>
        </p:txBody>
      </p:sp>
      <p:sp>
        <p:nvSpPr>
          <p:cNvPr id="7" name="object 11"/>
          <p:cNvSpPr/>
          <p:nvPr userDrawn="1"/>
        </p:nvSpPr>
        <p:spPr>
          <a:xfrm>
            <a:off x="1" y="836091"/>
            <a:ext cx="1166121" cy="66245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17" name="Espace réservé de la date 16"/>
          <p:cNvSpPr>
            <a:spLocks noGrp="1"/>
          </p:cNvSpPr>
          <p:nvPr>
            <p:ph type="dt" sz="half" idx="14"/>
          </p:nvPr>
        </p:nvSpPr>
        <p:spPr/>
        <p:txBody>
          <a:bodyPr/>
          <a:lstStyle/>
          <a:p>
            <a:fld id="{13072156-922A-45FF-83C9-F9E4772F027D}" type="datetime1">
              <a:rPr lang="fr-FR" smtClean="0"/>
              <a:t>27/12/2021</a:t>
            </a:fld>
            <a:endParaRPr lang="fr-FR" dirty="0"/>
          </a:p>
        </p:txBody>
      </p:sp>
      <p:sp>
        <p:nvSpPr>
          <p:cNvPr id="18" name="Espace réservé du pied de page 17"/>
          <p:cNvSpPr>
            <a:spLocks noGrp="1"/>
          </p:cNvSpPr>
          <p:nvPr>
            <p:ph type="ftr" sz="quarter" idx="15"/>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4052120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4164150" y="478412"/>
            <a:ext cx="5890353"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4723453" y="1339947"/>
            <a:ext cx="4954794" cy="5035922"/>
          </a:xfrm>
        </p:spPr>
        <p:txBody>
          <a:bodyPr>
            <a:noAutofit/>
          </a:bodyPr>
          <a:lstStyle>
            <a:lvl1pPr marL="362582" indent="-362582">
              <a:spcBef>
                <a:spcPts val="2961"/>
              </a:spcBef>
              <a:buClr>
                <a:schemeClr val="tx1"/>
              </a:buClr>
              <a:buFont typeface="+mj-lt"/>
              <a:buAutoNum type="arabicPeriod"/>
              <a:defRPr sz="1692" b="1" cap="all" baseline="0">
                <a:solidFill>
                  <a:schemeClr val="tx2"/>
                </a:solidFill>
              </a:defRPr>
            </a:lvl1pPr>
            <a:lvl2pPr>
              <a:lnSpc>
                <a:spcPct val="120000"/>
              </a:lnSpc>
              <a:defRPr sz="1480" b="0"/>
            </a:lvl2pPr>
          </a:lstStyle>
          <a:p>
            <a:pPr lvl="0"/>
            <a:r>
              <a:rPr lang="fr-FR"/>
              <a:t>Modifiez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0" name="object 13"/>
          <p:cNvSpPr/>
          <p:nvPr userDrawn="1"/>
        </p:nvSpPr>
        <p:spPr>
          <a:xfrm>
            <a:off x="0" y="90800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4" name="Espace réservé du texte 3"/>
          <p:cNvSpPr>
            <a:spLocks noGrp="1"/>
          </p:cNvSpPr>
          <p:nvPr>
            <p:ph type="body" sz="quarter" idx="14" hasCustomPrompt="1"/>
          </p:nvPr>
        </p:nvSpPr>
        <p:spPr>
          <a:xfrm>
            <a:off x="518362" y="1840072"/>
            <a:ext cx="2327025" cy="455623"/>
          </a:xfrm>
        </p:spPr>
        <p:txBody>
          <a:bodyPr wrap="square">
            <a:spAutoFit/>
          </a:bodyPr>
          <a:lstStyle>
            <a:lvl1pPr>
              <a:defRPr sz="2961" b="1" cap="all" baseline="0">
                <a:solidFill>
                  <a:schemeClr val="bg1"/>
                </a:solidFill>
              </a:defRPr>
            </a:lvl1pPr>
            <a:lvl2pPr>
              <a:defRPr sz="2961"/>
            </a:lvl2pPr>
            <a:lvl3pPr>
              <a:defRPr sz="2961"/>
            </a:lvl3pPr>
            <a:lvl4pPr>
              <a:defRPr sz="2961"/>
            </a:lvl4pPr>
            <a:lvl5pPr>
              <a:defRPr sz="2961"/>
            </a:lvl5pPr>
          </a:lstStyle>
          <a:p>
            <a:pPr lvl="0"/>
            <a:r>
              <a:rPr lang="fr-FR"/>
              <a:t>texte</a:t>
            </a:r>
          </a:p>
        </p:txBody>
      </p:sp>
      <p:sp>
        <p:nvSpPr>
          <p:cNvPr id="17" name="Espace réservé de la date 16"/>
          <p:cNvSpPr>
            <a:spLocks noGrp="1"/>
          </p:cNvSpPr>
          <p:nvPr>
            <p:ph type="dt" sz="half" idx="16"/>
          </p:nvPr>
        </p:nvSpPr>
        <p:spPr/>
        <p:txBody>
          <a:bodyPr/>
          <a:lstStyle/>
          <a:p>
            <a:fld id="{E1AC7302-DC45-413D-9B58-7356C2B335BC}" type="datetime1">
              <a:rPr lang="fr-FR" smtClean="0"/>
              <a:t>27/12/2021</a:t>
            </a:fld>
            <a:endParaRPr lang="fr-FR" dirty="0"/>
          </a:p>
        </p:txBody>
      </p:sp>
      <p:sp>
        <p:nvSpPr>
          <p:cNvPr id="18" name="Espace réservé du pied de page 17"/>
          <p:cNvSpPr>
            <a:spLocks noGrp="1"/>
          </p:cNvSpPr>
          <p:nvPr>
            <p:ph type="ftr" sz="quarter" idx="17"/>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35795026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433349" y="758409"/>
            <a:ext cx="3461568" cy="265181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88121" y="4518514"/>
            <a:ext cx="5490126" cy="297197"/>
          </a:xfrm>
        </p:spPr>
        <p:txBody>
          <a:bodyPr>
            <a:spAutoFit/>
          </a:bodyPr>
          <a:lstStyle>
            <a:lvl1pPr>
              <a:lnSpc>
                <a:spcPct val="110000"/>
              </a:lnSpc>
              <a:spcBef>
                <a:spcPts val="0"/>
              </a:spcBef>
              <a:defRPr sz="1903" b="0" cap="none" baseline="0">
                <a:solidFill>
                  <a:schemeClr val="accent1"/>
                </a:solidFill>
              </a:defRPr>
            </a:lvl1pPr>
            <a:lvl2pPr>
              <a:lnSpc>
                <a:spcPct val="120000"/>
              </a:lnSpc>
              <a:defRPr sz="1480" b="0"/>
            </a:lvl2pPr>
          </a:lstStyle>
          <a:p>
            <a:pPr lvl="0"/>
            <a:r>
              <a:rPr lang="fr-FR"/>
              <a:t>Modifiez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4" name="Espace réservé du texte 3"/>
          <p:cNvSpPr>
            <a:spLocks noGrp="1"/>
          </p:cNvSpPr>
          <p:nvPr>
            <p:ph type="body" sz="quarter" idx="14" hasCustomPrompt="1"/>
          </p:nvPr>
        </p:nvSpPr>
        <p:spPr>
          <a:xfrm>
            <a:off x="2330179" y="1168411"/>
            <a:ext cx="969723" cy="1708587"/>
          </a:xfrm>
        </p:spPr>
        <p:txBody>
          <a:bodyPr wrap="square">
            <a:spAutoFit/>
          </a:bodyPr>
          <a:lstStyle>
            <a:lvl1pPr algn="r">
              <a:defRPr sz="11103" b="1" cap="all" baseline="0">
                <a:solidFill>
                  <a:schemeClr val="bg1"/>
                </a:solidFill>
              </a:defRPr>
            </a:lvl1pPr>
            <a:lvl2pPr>
              <a:defRPr sz="2961"/>
            </a:lvl2pPr>
            <a:lvl3pPr>
              <a:defRPr sz="2961"/>
            </a:lvl3pPr>
            <a:lvl4pPr>
              <a:defRPr sz="2961"/>
            </a:lvl4pPr>
            <a:lvl5pPr>
              <a:defRPr sz="2961"/>
            </a:lvl5pPr>
          </a:lstStyle>
          <a:p>
            <a:pPr lvl="0"/>
            <a:r>
              <a:rPr lang="fr-FR"/>
              <a:t>#</a:t>
            </a:r>
          </a:p>
        </p:txBody>
      </p:sp>
      <p:sp>
        <p:nvSpPr>
          <p:cNvPr id="13"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3" name="Titre 2"/>
          <p:cNvSpPr>
            <a:spLocks noGrp="1"/>
          </p:cNvSpPr>
          <p:nvPr>
            <p:ph type="title"/>
          </p:nvPr>
        </p:nvSpPr>
        <p:spPr>
          <a:xfrm>
            <a:off x="4164151" y="1282847"/>
            <a:ext cx="4777027" cy="976336"/>
          </a:xfrm>
        </p:spPr>
        <p:txBody>
          <a:bodyPr>
            <a:spAutoFit/>
          </a:bodyPr>
          <a:lstStyle>
            <a:lvl1pPr>
              <a:lnSpc>
                <a:spcPct val="100000"/>
              </a:lnSpc>
              <a:defRPr sz="3172" b="0" cap="all" baseline="0"/>
            </a:lvl1pPr>
          </a:lstStyle>
          <a:p>
            <a:r>
              <a:rPr lang="fr-FR"/>
              <a:t>Modifiez le style du titre</a:t>
            </a:r>
          </a:p>
        </p:txBody>
      </p:sp>
      <p:sp>
        <p:nvSpPr>
          <p:cNvPr id="15" name="object 6"/>
          <p:cNvSpPr/>
          <p:nvPr userDrawn="1"/>
        </p:nvSpPr>
        <p:spPr>
          <a:xfrm>
            <a:off x="4188121" y="4281398"/>
            <a:ext cx="488233" cy="76546"/>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endParaRPr sz="1269"/>
          </a:p>
        </p:txBody>
      </p:sp>
      <p:sp>
        <p:nvSpPr>
          <p:cNvPr id="18" name="Espace réservé de la date 17"/>
          <p:cNvSpPr>
            <a:spLocks noGrp="1"/>
          </p:cNvSpPr>
          <p:nvPr>
            <p:ph type="dt" sz="half" idx="15"/>
          </p:nvPr>
        </p:nvSpPr>
        <p:spPr/>
        <p:txBody>
          <a:bodyPr/>
          <a:lstStyle/>
          <a:p>
            <a:fld id="{B7594844-25D0-4F9C-A1F0-ADE75C3BC2E8}" type="datetime1">
              <a:rPr lang="fr-FR" smtClean="0"/>
              <a:t>27/12/2021</a:t>
            </a:fld>
            <a:endParaRPr lang="fr-FR" dirty="0"/>
          </a:p>
        </p:txBody>
      </p:sp>
      <p:sp>
        <p:nvSpPr>
          <p:cNvPr id="19" name="Espace réservé du pied de page 18"/>
          <p:cNvSpPr>
            <a:spLocks noGrp="1"/>
          </p:cNvSpPr>
          <p:nvPr>
            <p:ph type="ftr" sz="quarter" idx="16"/>
          </p:nvPr>
        </p:nvSpPr>
        <p:spPr/>
        <p:txBody>
          <a:bodyPr/>
          <a:lstStyle/>
          <a:p>
            <a:r>
              <a:rPr lang="fr-FR"/>
              <a:t>Appel d'offre EDF retraite - Kick-off</a:t>
            </a:r>
            <a:endParaRPr lang="fr-FR" dirty="0"/>
          </a:p>
        </p:txBody>
      </p:sp>
      <p:sp>
        <p:nvSpPr>
          <p:cNvPr id="20" name="Espace réservé du numéro de diapositive 19"/>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16371211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8823352" cy="4607851"/>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e la date 14"/>
          <p:cNvSpPr>
            <a:spLocks noGrp="1"/>
          </p:cNvSpPr>
          <p:nvPr>
            <p:ph type="dt" sz="half" idx="15"/>
          </p:nvPr>
        </p:nvSpPr>
        <p:spPr/>
        <p:txBody>
          <a:bodyPr/>
          <a:lstStyle/>
          <a:p>
            <a:fld id="{A5EE84C6-FF73-4F1F-98DF-EFA6D8978AF8}" type="datetime1">
              <a:rPr lang="fr-FR" smtClean="0"/>
              <a:t>27/12/2021</a:t>
            </a:fld>
            <a:endParaRPr lang="fr-FR" dirty="0"/>
          </a:p>
        </p:txBody>
      </p:sp>
      <p:sp>
        <p:nvSpPr>
          <p:cNvPr id="16" name="Espace réservé du pied de page 15"/>
          <p:cNvSpPr>
            <a:spLocks noGrp="1"/>
          </p:cNvSpPr>
          <p:nvPr>
            <p:ph type="ftr" sz="quarter" idx="16"/>
          </p:nvPr>
        </p:nvSpPr>
        <p:spPr/>
        <p:txBody>
          <a:bodyPr/>
          <a:lstStyle/>
          <a:p>
            <a:r>
              <a:rPr lang="fr-FR"/>
              <a:t>Appel d'offre EDF retraite - Kick-off</a:t>
            </a:r>
            <a:endParaRPr lang="fr-FR" dirty="0"/>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2960908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224182" y="1374207"/>
            <a:ext cx="8235989" cy="74916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5581230" y="2411157"/>
            <a:ext cx="3878942"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2411157"/>
            <a:ext cx="3878942"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e la date 16"/>
          <p:cNvSpPr>
            <a:spLocks noGrp="1"/>
          </p:cNvSpPr>
          <p:nvPr>
            <p:ph type="dt" sz="half" idx="17"/>
          </p:nvPr>
        </p:nvSpPr>
        <p:spPr/>
        <p:txBody>
          <a:bodyPr/>
          <a:lstStyle/>
          <a:p>
            <a:fld id="{509DF438-138A-434A-A1E9-BDD0FCA98520}" type="datetime1">
              <a:rPr lang="fr-FR" smtClean="0"/>
              <a:t>27/12/2021</a:t>
            </a:fld>
            <a:endParaRPr lang="fr-FR" dirty="0"/>
          </a:p>
        </p:txBody>
      </p:sp>
      <p:sp>
        <p:nvSpPr>
          <p:cNvPr id="18" name="Espace réservé du pied de page 17"/>
          <p:cNvSpPr>
            <a:spLocks noGrp="1"/>
          </p:cNvSpPr>
          <p:nvPr>
            <p:ph type="ftr" sz="quarter" idx="18"/>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191604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64149" y="1355174"/>
            <a:ext cx="5883385"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1"/>
          <p:cNvSpPr>
            <a:spLocks noGrp="1"/>
          </p:cNvSpPr>
          <p:nvPr>
            <p:ph type="body" sz="quarter" idx="16" hasCustomPrompt="1"/>
          </p:nvPr>
        </p:nvSpPr>
        <p:spPr>
          <a:xfrm>
            <a:off x="1224751" y="1391601"/>
            <a:ext cx="2572905" cy="2487555"/>
          </a:xfrm>
          <a:solidFill>
            <a:schemeClr val="accent1"/>
          </a:solidFill>
        </p:spPr>
        <p:txBody>
          <a:bodyPr lIns="180000" tIns="108000" rIns="180000" bIns="108000" anchor="ctr" anchorCtr="0">
            <a:noAutofit/>
          </a:bodyPr>
          <a:lstStyle>
            <a:lvl1pPr>
              <a:spcBef>
                <a:spcPts val="1903"/>
              </a:spcBef>
              <a:defRPr sz="3807">
                <a:solidFill>
                  <a:schemeClr val="bg1"/>
                </a:solidFill>
              </a:defRPr>
            </a:lvl1pPr>
            <a:lvl2pPr>
              <a:lnSpc>
                <a:spcPct val="80000"/>
              </a:lnSpc>
              <a:spcBef>
                <a:spcPts val="0"/>
              </a:spcBef>
              <a:defRPr sz="1269" b="0" cap="all" baseline="0">
                <a:solidFill>
                  <a:schemeClr val="bg1"/>
                </a:solidFill>
              </a:defRPr>
            </a:lvl2pPr>
            <a:lvl5pPr>
              <a:defRPr/>
            </a:lvl5pPr>
          </a:lstStyle>
          <a:p>
            <a:pPr lvl="0"/>
            <a:r>
              <a:rPr lang="fr-FR"/>
              <a:t>#</a:t>
            </a:r>
          </a:p>
          <a:p>
            <a:pPr lvl="1"/>
            <a:r>
              <a:rPr lang="fr-FR"/>
              <a:t>Deuxième niveau</a:t>
            </a:r>
          </a:p>
        </p:txBody>
      </p:sp>
      <p:sp>
        <p:nvSpPr>
          <p:cNvPr id="12" name="Espace réservé du texte 11"/>
          <p:cNvSpPr>
            <a:spLocks noGrp="1"/>
          </p:cNvSpPr>
          <p:nvPr>
            <p:ph type="body" sz="quarter" idx="14"/>
          </p:nvPr>
        </p:nvSpPr>
        <p:spPr>
          <a:xfrm>
            <a:off x="1224184" y="4013610"/>
            <a:ext cx="2573473" cy="1617122"/>
          </a:xfrm>
          <a:solidFill>
            <a:srgbClr val="EAEAEA"/>
          </a:solidFill>
        </p:spPr>
        <p:txBody>
          <a:bodyPr lIns="180000" tIns="108000" rIns="180000" bIns="108000" anchor="ctr" anchorCtr="0">
            <a:noAutofit/>
          </a:bodyPr>
          <a:lstStyle>
            <a:lvl1pPr>
              <a:spcBef>
                <a:spcPts val="0"/>
              </a:spcBef>
              <a:defRPr/>
            </a:lvl1pPr>
            <a:lvl5pPr>
              <a:defRPr/>
            </a:lvl5pPr>
          </a:lstStyle>
          <a:p>
            <a:pPr lvl="0"/>
            <a:r>
              <a:rPr lang="fr-FR"/>
              <a:t>Modifiez les styles du texte du masque</a:t>
            </a:r>
          </a:p>
        </p:txBody>
      </p:sp>
      <p:sp>
        <p:nvSpPr>
          <p:cNvPr id="17" name="Espace réservé de la date 16"/>
          <p:cNvSpPr>
            <a:spLocks noGrp="1"/>
          </p:cNvSpPr>
          <p:nvPr>
            <p:ph type="dt" sz="half" idx="17"/>
          </p:nvPr>
        </p:nvSpPr>
        <p:spPr/>
        <p:txBody>
          <a:bodyPr/>
          <a:lstStyle/>
          <a:p>
            <a:fld id="{51592DD6-4CB3-4A57-A5F1-352ECAB43CA6}" type="datetime1">
              <a:rPr lang="fr-FR" smtClean="0"/>
              <a:t>27/12/2021</a:t>
            </a:fld>
            <a:endParaRPr lang="fr-FR" dirty="0"/>
          </a:p>
        </p:txBody>
      </p:sp>
      <p:sp>
        <p:nvSpPr>
          <p:cNvPr id="18" name="Espace réservé du pied de page 17"/>
          <p:cNvSpPr>
            <a:spLocks noGrp="1"/>
          </p:cNvSpPr>
          <p:nvPr>
            <p:ph type="ftr" sz="quarter" idx="18"/>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77626764"/>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71649" y="1374207"/>
            <a:ext cx="2678120"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1374207"/>
            <a:ext cx="2678120"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7098461" y="1383193"/>
            <a:ext cx="3271088" cy="4758929"/>
          </a:xfrm>
        </p:spPr>
        <p:txBody>
          <a:bodyPr/>
          <a:lstStyle/>
          <a:p>
            <a:r>
              <a:rPr lang="fr-FR"/>
              <a:t>Cliquez sur l'icône pour ajouter une image</a:t>
            </a:r>
          </a:p>
        </p:txBody>
      </p:sp>
      <p:sp>
        <p:nvSpPr>
          <p:cNvPr id="14" name="Espace réservé de la date 13"/>
          <p:cNvSpPr>
            <a:spLocks noGrp="1"/>
          </p:cNvSpPr>
          <p:nvPr>
            <p:ph type="dt" sz="half" idx="17"/>
          </p:nvPr>
        </p:nvSpPr>
        <p:spPr/>
        <p:txBody>
          <a:bodyPr/>
          <a:lstStyle/>
          <a:p>
            <a:fld id="{3967A6E5-C679-4603-ABD6-4D2D49536E06}" type="datetime1">
              <a:rPr lang="fr-FR" smtClean="0"/>
              <a:t>27/12/2021</a:t>
            </a:fld>
            <a:endParaRPr lang="fr-FR" dirty="0"/>
          </a:p>
        </p:txBody>
      </p:sp>
      <p:sp>
        <p:nvSpPr>
          <p:cNvPr id="15" name="Espace réservé du pied de page 14"/>
          <p:cNvSpPr>
            <a:spLocks noGrp="1"/>
          </p:cNvSpPr>
          <p:nvPr>
            <p:ph type="ftr" sz="quarter" idx="18"/>
          </p:nvPr>
        </p:nvSpPr>
        <p:spPr/>
        <p:txBody>
          <a:bodyPr/>
          <a:lstStyle/>
          <a:p>
            <a:r>
              <a:rPr lang="fr-FR"/>
              <a:t>Appel d'offre EDF retraite - Kick-off</a:t>
            </a:r>
            <a:endParaRPr lang="fr-FR" dirty="0"/>
          </a:p>
        </p:txBody>
      </p:sp>
      <p:sp>
        <p:nvSpPr>
          <p:cNvPr id="16" name="Espace réservé du numéro de diapositive 15"/>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43492530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1224182" y="4751438"/>
            <a:ext cx="2939841" cy="1935637"/>
          </a:xfrm>
          <a:solidFill>
            <a:schemeClr val="accent1"/>
          </a:solidFill>
        </p:spPr>
        <p:txBody>
          <a:bodyPr lIns="180000" tIns="180000" rIns="180000" bIns="180000">
            <a:noAutofit/>
          </a:bodyPr>
          <a:lstStyle>
            <a:lvl1pPr>
              <a:spcBef>
                <a:spcPts val="0"/>
              </a:spcBef>
              <a:defRPr>
                <a:solidFill>
                  <a:schemeClr val="bg1"/>
                </a:solidFill>
              </a:defRPr>
            </a:lvl1pPr>
            <a:lvl5pPr>
              <a:defRPr/>
            </a:lvl5pPr>
          </a:lstStyle>
          <a:p>
            <a:pPr lvl="0"/>
            <a:r>
              <a:rPr lang="fr-FR"/>
              <a:t>Modifiez les styles du texte du masque</a:t>
            </a:r>
          </a:p>
        </p:txBody>
      </p:sp>
      <p:sp>
        <p:nvSpPr>
          <p:cNvPr id="12" name="Espace réservé du texte 11"/>
          <p:cNvSpPr>
            <a:spLocks noGrp="1"/>
          </p:cNvSpPr>
          <p:nvPr>
            <p:ph type="body" sz="quarter" idx="14"/>
          </p:nvPr>
        </p:nvSpPr>
        <p:spPr>
          <a:xfrm>
            <a:off x="1224183" y="1374207"/>
            <a:ext cx="2678120" cy="3075131"/>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4164023" y="1383193"/>
            <a:ext cx="5883512" cy="5303882"/>
          </a:xfrm>
        </p:spPr>
        <p:txBody>
          <a:bodyPr/>
          <a:lstStyle/>
          <a:p>
            <a:r>
              <a:rPr lang="fr-FR"/>
              <a:t>Cliquez sur l'icône pour ajouter une image</a:t>
            </a:r>
          </a:p>
        </p:txBody>
      </p:sp>
      <p:sp>
        <p:nvSpPr>
          <p:cNvPr id="13" name="Espace réservé de la date 12"/>
          <p:cNvSpPr>
            <a:spLocks noGrp="1"/>
          </p:cNvSpPr>
          <p:nvPr>
            <p:ph type="dt" sz="half" idx="17"/>
          </p:nvPr>
        </p:nvSpPr>
        <p:spPr/>
        <p:txBody>
          <a:bodyPr/>
          <a:lstStyle/>
          <a:p>
            <a:fld id="{2C843383-CF40-45DF-9A9B-F9F36AA679FF}" type="datetime1">
              <a:rPr lang="fr-FR" smtClean="0"/>
              <a:t>27/12/2021</a:t>
            </a:fld>
            <a:endParaRPr lang="fr-FR" dirty="0"/>
          </a:p>
        </p:txBody>
      </p:sp>
      <p:sp>
        <p:nvSpPr>
          <p:cNvPr id="14" name="Espace réservé du pied de page 13"/>
          <p:cNvSpPr>
            <a:spLocks noGrp="1"/>
          </p:cNvSpPr>
          <p:nvPr>
            <p:ph type="ftr" sz="quarter" idx="18"/>
          </p:nvPr>
        </p:nvSpPr>
        <p:spPr/>
        <p:txBody>
          <a:bodyPr/>
          <a:lstStyle/>
          <a:p>
            <a:r>
              <a:rPr lang="fr-FR"/>
              <a:t>Appel d'offre EDF retraite - Kick-off</a:t>
            </a:r>
            <a:endParaRPr lang="fr-FR" dirty="0"/>
          </a:p>
        </p:txBody>
      </p:sp>
      <p:sp>
        <p:nvSpPr>
          <p:cNvPr id="15" name="Espace réservé du numéro de diapositive 14"/>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1314299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4" name="Espace réservé pour une image  3"/>
          <p:cNvSpPr>
            <a:spLocks noGrp="1"/>
          </p:cNvSpPr>
          <p:nvPr>
            <p:ph type="pic" sz="quarter" idx="16"/>
          </p:nvPr>
        </p:nvSpPr>
        <p:spPr>
          <a:xfrm>
            <a:off x="1224183" y="1383193"/>
            <a:ext cx="8823353" cy="5303882"/>
          </a:xfrm>
        </p:spPr>
        <p:txBody>
          <a:bodyPr/>
          <a:lstStyle/>
          <a:p>
            <a:r>
              <a:rPr lang="fr-FR"/>
              <a:t>Cliquez sur l'icône pour ajouter une image</a:t>
            </a:r>
          </a:p>
        </p:txBody>
      </p:sp>
      <p:sp>
        <p:nvSpPr>
          <p:cNvPr id="11" name="Espace réservé du texte 11"/>
          <p:cNvSpPr>
            <a:spLocks noGrp="1"/>
          </p:cNvSpPr>
          <p:nvPr>
            <p:ph type="body" sz="quarter" idx="15"/>
          </p:nvPr>
        </p:nvSpPr>
        <p:spPr>
          <a:xfrm>
            <a:off x="7107698" y="3657041"/>
            <a:ext cx="2939839" cy="2479613"/>
          </a:xfrm>
          <a:solidFill>
            <a:srgbClr val="EAEAEA"/>
          </a:solidFill>
        </p:spPr>
        <p:txBody>
          <a:bodyPr lIns="180000" tIns="180000" rIns="180000" bIns="180000">
            <a:noAutofit/>
          </a:bodyPr>
          <a:lstStyle>
            <a:lvl1pPr>
              <a:spcBef>
                <a:spcPts val="0"/>
              </a:spcBef>
              <a:defRPr>
                <a:solidFill>
                  <a:schemeClr val="tx1">
                    <a:lumMod val="65000"/>
                    <a:lumOff val="35000"/>
                  </a:schemeClr>
                </a:solidFill>
              </a:defRPr>
            </a:lvl1pPr>
            <a:lvl5pPr>
              <a:defRPr/>
            </a:lvl5pPr>
          </a:lstStyle>
          <a:p>
            <a:pPr lvl="0"/>
            <a:r>
              <a:rPr lang="fr-FR"/>
              <a:t>Modifiez les styles du texte du masque</a:t>
            </a:r>
          </a:p>
        </p:txBody>
      </p:sp>
      <p:sp>
        <p:nvSpPr>
          <p:cNvPr id="12" name="Espace réservé de la date 11"/>
          <p:cNvSpPr>
            <a:spLocks noGrp="1"/>
          </p:cNvSpPr>
          <p:nvPr>
            <p:ph type="dt" sz="half" idx="17"/>
          </p:nvPr>
        </p:nvSpPr>
        <p:spPr/>
        <p:txBody>
          <a:bodyPr/>
          <a:lstStyle/>
          <a:p>
            <a:fld id="{767260AF-FC8F-4CA9-8914-27C37EECB110}" type="datetime1">
              <a:rPr lang="fr-FR" smtClean="0"/>
              <a:t>27/12/2021</a:t>
            </a:fld>
            <a:endParaRPr lang="fr-FR" dirty="0"/>
          </a:p>
        </p:txBody>
      </p:sp>
      <p:sp>
        <p:nvSpPr>
          <p:cNvPr id="13" name="Espace réservé du pied de page 12"/>
          <p:cNvSpPr>
            <a:spLocks noGrp="1"/>
          </p:cNvSpPr>
          <p:nvPr>
            <p:ph type="ftr" sz="quarter" idx="18"/>
          </p:nvPr>
        </p:nvSpPr>
        <p:spPr/>
        <p:txBody>
          <a:bodyPr/>
          <a:lstStyle/>
          <a:p>
            <a:r>
              <a:rPr lang="fr-FR"/>
              <a:t>Appel d'offre EDF retraite - Kick-off</a:t>
            </a:r>
            <a:endParaRPr lang="fr-FR" dirty="0"/>
          </a:p>
        </p:txBody>
      </p:sp>
      <p:sp>
        <p:nvSpPr>
          <p:cNvPr id="14" name="Espace réservé du numéro de diapositive 13"/>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01767861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1224183" y="470019"/>
            <a:ext cx="8823353"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fld id="{9787A257-B15F-49F0-B919-C5F41246DE51}" type="datetime1">
              <a:rPr lang="fr-FR" smtClean="0"/>
              <a:t>27/12/2021</a:t>
            </a:fld>
            <a:endParaRPr lang="fr-FR" dirty="0"/>
          </a:p>
        </p:txBody>
      </p:sp>
      <p:sp>
        <p:nvSpPr>
          <p:cNvPr id="11" name="Espace réservé du pied de page 10"/>
          <p:cNvSpPr>
            <a:spLocks noGrp="1"/>
          </p:cNvSpPr>
          <p:nvPr>
            <p:ph type="ftr" sz="quarter" idx="19"/>
          </p:nvPr>
        </p:nvSpPr>
        <p:spPr/>
        <p:txBody>
          <a:bodyPr/>
          <a:lstStyle/>
          <a:p>
            <a:r>
              <a:rPr lang="fr-FR"/>
              <a:t>Appel d'offre EDF retraite - Kick-off</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425304008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325849" y="470018"/>
            <a:ext cx="9721687"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fld id="{8EC3B64F-01BE-44F0-A7D8-09B36BA4C152}" type="datetime1">
              <a:rPr lang="fr-FR" smtClean="0"/>
              <a:t>27/12/2021</a:t>
            </a:fld>
            <a:endParaRPr lang="fr-FR" dirty="0"/>
          </a:p>
        </p:txBody>
      </p:sp>
      <p:sp>
        <p:nvSpPr>
          <p:cNvPr id="11" name="Espace réservé du pied de page 10"/>
          <p:cNvSpPr>
            <a:spLocks noGrp="1"/>
          </p:cNvSpPr>
          <p:nvPr>
            <p:ph type="ftr" sz="quarter" idx="19"/>
          </p:nvPr>
        </p:nvSpPr>
        <p:spPr/>
        <p:txBody>
          <a:bodyPr/>
          <a:lstStyle/>
          <a:p>
            <a:r>
              <a:rPr lang="fr-FR"/>
              <a:t>Appel d'offre EDF retraite - Kick-off</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39852899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4478502" y="3018687"/>
            <a:ext cx="5569032" cy="3075131"/>
          </a:xfrm>
        </p:spPr>
        <p:txBody>
          <a:bodyPr>
            <a:noAutofit/>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224182" y="1383193"/>
            <a:ext cx="2939400" cy="4758333"/>
          </a:xfrm>
        </p:spPr>
        <p:txBody>
          <a:bodyPr/>
          <a:lstStyle/>
          <a:p>
            <a:r>
              <a:rPr lang="fr-FR"/>
              <a:t>Cliquez sur l'icône pour ajouter une image</a:t>
            </a:r>
          </a:p>
        </p:txBody>
      </p:sp>
      <p:sp>
        <p:nvSpPr>
          <p:cNvPr id="10"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13" name="Espace réservé du texte 11"/>
          <p:cNvSpPr>
            <a:spLocks noGrp="1"/>
          </p:cNvSpPr>
          <p:nvPr>
            <p:ph type="body" sz="quarter" idx="17"/>
          </p:nvPr>
        </p:nvSpPr>
        <p:spPr>
          <a:xfrm>
            <a:off x="3584435" y="1952820"/>
            <a:ext cx="3510950" cy="699708"/>
          </a:xfrm>
          <a:solidFill>
            <a:srgbClr val="EAEAEA"/>
          </a:solidFill>
        </p:spPr>
        <p:txBody>
          <a:bodyPr lIns="180000" tIns="108000" rIns="180000" bIns="108000">
            <a:noAutofit/>
          </a:bodyPr>
          <a:lstStyle>
            <a:lvl1pPr>
              <a:defRPr sz="1269" cap="all" baseline="0">
                <a:solidFill>
                  <a:schemeClr val="tx1"/>
                </a:solidFill>
              </a:defRPr>
            </a:lvl1pPr>
            <a:lvl2pPr>
              <a:spcBef>
                <a:spcPts val="0"/>
              </a:spcBef>
              <a:defRPr sz="1692" cap="all" baseline="0">
                <a:solidFill>
                  <a:schemeClr val="accent1"/>
                </a:solidFill>
              </a:defRPr>
            </a:lvl2pPr>
            <a:lvl5pPr>
              <a:defRPr/>
            </a:lvl5pPr>
          </a:lstStyle>
          <a:p>
            <a:pPr lvl="0"/>
            <a:r>
              <a:rPr lang="fr-FR"/>
              <a:t>Modifiez les styles du texte du masque</a:t>
            </a:r>
          </a:p>
          <a:p>
            <a:pPr lvl="1"/>
            <a:r>
              <a:rPr lang="fr-FR"/>
              <a:t>Deuxième niveau</a:t>
            </a:r>
          </a:p>
        </p:txBody>
      </p:sp>
      <p:sp>
        <p:nvSpPr>
          <p:cNvPr id="14" name="Espace réservé de la date 13"/>
          <p:cNvSpPr>
            <a:spLocks noGrp="1"/>
          </p:cNvSpPr>
          <p:nvPr>
            <p:ph type="dt" sz="half" idx="18"/>
          </p:nvPr>
        </p:nvSpPr>
        <p:spPr/>
        <p:txBody>
          <a:bodyPr/>
          <a:lstStyle/>
          <a:p>
            <a:fld id="{9569F38C-D9EC-44D7-934D-67E7540A6DA5}" type="datetime1">
              <a:rPr lang="fr-FR" smtClean="0"/>
              <a:t>27/12/2021</a:t>
            </a:fld>
            <a:endParaRPr lang="fr-FR" dirty="0"/>
          </a:p>
        </p:txBody>
      </p:sp>
      <p:sp>
        <p:nvSpPr>
          <p:cNvPr id="15" name="Espace réservé du pied de page 14"/>
          <p:cNvSpPr>
            <a:spLocks noGrp="1"/>
          </p:cNvSpPr>
          <p:nvPr>
            <p:ph type="ftr" sz="quarter" idx="19"/>
          </p:nvPr>
        </p:nvSpPr>
        <p:spPr/>
        <p:txBody>
          <a:bodyPr/>
          <a:lstStyle/>
          <a:p>
            <a:r>
              <a:rPr lang="fr-FR"/>
              <a:t>Appel d'offre EDF retraite - Kick-off</a:t>
            </a:r>
            <a:endParaRPr lang="fr-FR" dirty="0"/>
          </a:p>
        </p:txBody>
      </p:sp>
      <p:sp>
        <p:nvSpPr>
          <p:cNvPr id="16" name="Espace réservé du numéro de diapositive 15"/>
          <p:cNvSpPr>
            <a:spLocks noGrp="1"/>
          </p:cNvSpPr>
          <p:nvPr>
            <p:ph type="sldNum" sz="quarter" idx="20"/>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24032455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3"/>
            <a:ext cx="8823353" cy="1069289"/>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925126" y="2737800"/>
            <a:ext cx="6203939" cy="3441487"/>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8080689" y="3045925"/>
            <a:ext cx="1966848" cy="742016"/>
          </a:xfrm>
          <a:noFill/>
        </p:spPr>
        <p:txBody>
          <a:bodyPr wrap="square" lIns="0" tIns="0" rIns="0" bIns="0" anchor="t" anchorCtr="0">
            <a:spAutoFit/>
          </a:bodyPr>
          <a:lstStyle>
            <a:lvl1pPr>
              <a:spcBef>
                <a:spcPts val="1903"/>
              </a:spcBef>
              <a:defRPr sz="3807">
                <a:solidFill>
                  <a:schemeClr val="accent3"/>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1224181" y="2737800"/>
            <a:ext cx="5904884" cy="308124"/>
          </a:xfrm>
        </p:spPr>
        <p:txBody>
          <a:bodyPr/>
          <a:lstStyle>
            <a:lvl1pPr>
              <a:defRPr sz="148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5" name="Espace réservé de la date 14"/>
          <p:cNvSpPr>
            <a:spLocks noGrp="1"/>
          </p:cNvSpPr>
          <p:nvPr>
            <p:ph type="dt" sz="half" idx="19"/>
          </p:nvPr>
        </p:nvSpPr>
        <p:spPr/>
        <p:txBody>
          <a:bodyPr/>
          <a:lstStyle/>
          <a:p>
            <a:fld id="{530424F9-585D-41FF-8BAB-8C389D98534B}" type="datetime1">
              <a:rPr lang="fr-FR" smtClean="0"/>
              <a:t>27/12/2021</a:t>
            </a:fld>
            <a:endParaRPr lang="fr-FR" dirty="0"/>
          </a:p>
        </p:txBody>
      </p:sp>
      <p:sp>
        <p:nvSpPr>
          <p:cNvPr id="17" name="Espace réservé du pied de page 16"/>
          <p:cNvSpPr>
            <a:spLocks noGrp="1"/>
          </p:cNvSpPr>
          <p:nvPr>
            <p:ph type="ftr" sz="quarter" idx="20"/>
          </p:nvPr>
        </p:nvSpPr>
        <p:spPr/>
        <p:txBody>
          <a:bodyPr/>
          <a:lstStyle/>
          <a:p>
            <a:r>
              <a:rPr lang="fr-FR"/>
              <a:t>Appel d'offre EDF retraite - Kick-off</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35937627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2674038" cy="4605230"/>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4429828" y="1861695"/>
            <a:ext cx="2412628" cy="2954093"/>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7354469" y="1374801"/>
            <a:ext cx="1966848" cy="742016"/>
          </a:xfrm>
          <a:noFill/>
        </p:spPr>
        <p:txBody>
          <a:bodyPr wrap="square" lIns="0" tIns="0" rIns="0" bIns="0" anchor="t" anchorCtr="0">
            <a:sp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4429828" y="1374803"/>
            <a:ext cx="2412628" cy="287637"/>
          </a:xfrm>
        </p:spPr>
        <p:txBody>
          <a:bodyPr/>
          <a:lstStyle>
            <a:lvl1pPr>
              <a:defRPr sz="1480"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4" name="Espace réservé de la date 13"/>
          <p:cNvSpPr>
            <a:spLocks noGrp="1"/>
          </p:cNvSpPr>
          <p:nvPr>
            <p:ph type="dt" sz="half" idx="19"/>
          </p:nvPr>
        </p:nvSpPr>
        <p:spPr/>
        <p:txBody>
          <a:bodyPr/>
          <a:lstStyle/>
          <a:p>
            <a:fld id="{8CB2D660-722E-47BD-B549-AF7518334D90}" type="datetime1">
              <a:rPr lang="fr-FR" smtClean="0"/>
              <a:t>27/12/2021</a:t>
            </a:fld>
            <a:endParaRPr lang="fr-FR" dirty="0"/>
          </a:p>
        </p:txBody>
      </p:sp>
      <p:sp>
        <p:nvSpPr>
          <p:cNvPr id="15" name="Espace réservé du pied de page 14"/>
          <p:cNvSpPr>
            <a:spLocks noGrp="1"/>
          </p:cNvSpPr>
          <p:nvPr>
            <p:ph type="ftr" sz="quarter" idx="20"/>
          </p:nvPr>
        </p:nvSpPr>
        <p:spPr/>
        <p:txBody>
          <a:bodyPr/>
          <a:lstStyle/>
          <a:p>
            <a:r>
              <a:rPr lang="fr-FR"/>
              <a:t>Appel d'offre EDF retraite - Kick-off</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57646463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1" y="4796401"/>
            <a:ext cx="8823354" cy="123087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4290140" y="1767544"/>
            <a:ext cx="2682203" cy="2613473"/>
          </a:xfrm>
        </p:spPr>
        <p:txBody>
          <a:bodyPr/>
          <a:lstStyle/>
          <a:p>
            <a:r>
              <a:rPr lang="fr-FR"/>
              <a:t>Cliquez sur l'icône pour ajouter un graphique</a:t>
            </a:r>
          </a:p>
        </p:txBody>
      </p:sp>
      <p:sp>
        <p:nvSpPr>
          <p:cNvPr id="15" name="Espace réservé du graphique 3"/>
          <p:cNvSpPr>
            <a:spLocks noGrp="1"/>
          </p:cNvSpPr>
          <p:nvPr>
            <p:ph type="chart" sz="quarter" idx="16"/>
          </p:nvPr>
        </p:nvSpPr>
        <p:spPr>
          <a:xfrm>
            <a:off x="1224180" y="1767544"/>
            <a:ext cx="2683837" cy="2613473"/>
          </a:xfrm>
        </p:spPr>
        <p:txBody>
          <a:bodyPr/>
          <a:lstStyle/>
          <a:p>
            <a:r>
              <a:rPr lang="fr-FR"/>
              <a:t>Cliquez sur l'icône pour ajouter un graphique</a:t>
            </a:r>
          </a:p>
        </p:txBody>
      </p:sp>
      <p:sp>
        <p:nvSpPr>
          <p:cNvPr id="16" name="Espace réservé du graphique 3"/>
          <p:cNvSpPr>
            <a:spLocks noGrp="1"/>
          </p:cNvSpPr>
          <p:nvPr>
            <p:ph type="chart" sz="quarter" idx="17"/>
          </p:nvPr>
        </p:nvSpPr>
        <p:spPr>
          <a:xfrm>
            <a:off x="7354469" y="1767544"/>
            <a:ext cx="2683837" cy="2613473"/>
          </a:xfrm>
        </p:spPr>
        <p:txBody>
          <a:bodyPr/>
          <a:lstStyle/>
          <a:p>
            <a:r>
              <a:rPr lang="fr-FR"/>
              <a:t>Cliquez sur l'icône pour ajouter un graphique</a:t>
            </a:r>
          </a:p>
        </p:txBody>
      </p:sp>
      <p:sp>
        <p:nvSpPr>
          <p:cNvPr id="17" name="Espace réservé du texte 11"/>
          <p:cNvSpPr>
            <a:spLocks noGrp="1"/>
          </p:cNvSpPr>
          <p:nvPr>
            <p:ph type="body" sz="quarter" idx="18"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8" name="Espace réservé du texte 11"/>
          <p:cNvSpPr>
            <a:spLocks noGrp="1"/>
          </p:cNvSpPr>
          <p:nvPr>
            <p:ph type="body" sz="quarter" idx="19" hasCustomPrompt="1"/>
          </p:nvPr>
        </p:nvSpPr>
        <p:spPr>
          <a:xfrm>
            <a:off x="1224181" y="6438897"/>
            <a:ext cx="8823354" cy="113906"/>
          </a:xfrm>
        </p:spPr>
        <p:txBody>
          <a:bodyPr>
            <a:spAutoFit/>
          </a:bodyPr>
          <a:lstStyle>
            <a:lvl1pPr>
              <a:defRPr sz="740" i="1"/>
            </a:lvl1pPr>
            <a:lvl5pPr>
              <a:defRPr/>
            </a:lvl5pPr>
          </a:lstStyle>
          <a:p>
            <a:pPr lvl="0"/>
            <a:r>
              <a:rPr lang="fr-FR" dirty="0"/>
              <a:t>Notes de bas de page</a:t>
            </a:r>
          </a:p>
        </p:txBody>
      </p:sp>
      <p:sp>
        <p:nvSpPr>
          <p:cNvPr id="13" name="Espace réservé de la date 12"/>
          <p:cNvSpPr>
            <a:spLocks noGrp="1"/>
          </p:cNvSpPr>
          <p:nvPr>
            <p:ph type="dt" sz="half" idx="20"/>
          </p:nvPr>
        </p:nvSpPr>
        <p:spPr/>
        <p:txBody>
          <a:bodyPr/>
          <a:lstStyle/>
          <a:p>
            <a:fld id="{35011121-07E9-480C-A633-1FAF59C47049}" type="datetime1">
              <a:rPr lang="fr-FR" smtClean="0"/>
              <a:t>27/12/2021</a:t>
            </a:fld>
            <a:endParaRPr lang="fr-FR" dirty="0"/>
          </a:p>
        </p:txBody>
      </p:sp>
      <p:sp>
        <p:nvSpPr>
          <p:cNvPr id="14" name="Espace réservé du pied de page 13"/>
          <p:cNvSpPr>
            <a:spLocks noGrp="1"/>
          </p:cNvSpPr>
          <p:nvPr>
            <p:ph type="ftr" sz="quarter" idx="21"/>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28774828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383195"/>
            <a:ext cx="8818951" cy="4648378"/>
          </a:xfrm>
        </p:spPr>
        <p:txBody>
          <a:bodyPr/>
          <a:lstStyle/>
          <a:p>
            <a:r>
              <a:rPr lang="fr-FR"/>
              <a:t>Cliquez sur l'icône pour ajouter un tableau</a:t>
            </a:r>
          </a:p>
        </p:txBody>
      </p:sp>
      <p:sp>
        <p:nvSpPr>
          <p:cNvPr id="13" name="Espace réservé de la date 12"/>
          <p:cNvSpPr>
            <a:spLocks noGrp="1"/>
          </p:cNvSpPr>
          <p:nvPr>
            <p:ph type="dt" sz="half" idx="16"/>
          </p:nvPr>
        </p:nvSpPr>
        <p:spPr/>
        <p:txBody>
          <a:bodyPr/>
          <a:lstStyle/>
          <a:p>
            <a:fld id="{0FE0BFE4-4A4A-4F7D-870C-09EC16CA733A}" type="datetime1">
              <a:rPr lang="fr-FR" smtClean="0"/>
              <a:t>27/12/2021</a:t>
            </a:fld>
            <a:endParaRPr lang="fr-FR" dirty="0"/>
          </a:p>
        </p:txBody>
      </p:sp>
      <p:sp>
        <p:nvSpPr>
          <p:cNvPr id="14" name="Espace réservé du pied de page 13"/>
          <p:cNvSpPr>
            <a:spLocks noGrp="1"/>
          </p:cNvSpPr>
          <p:nvPr>
            <p:ph type="ftr" sz="quarter" idx="17"/>
          </p:nvPr>
        </p:nvSpPr>
        <p:spPr/>
        <p:txBody>
          <a:bodyPr/>
          <a:lstStyle/>
          <a:p>
            <a:r>
              <a:rPr lang="fr-FR"/>
              <a:t>Appel d'offre EDF retraite - Kick-off</a:t>
            </a:r>
            <a:endParaRPr lang="fr-FR" dirty="0"/>
          </a:p>
        </p:txBody>
      </p:sp>
      <p:sp>
        <p:nvSpPr>
          <p:cNvPr id="15" name="Espace réservé du numéro de diapositive 14"/>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91493844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707955"/>
            <a:ext cx="8818951" cy="1956750"/>
          </a:xfrm>
        </p:spPr>
        <p:txBody>
          <a:bodyPr/>
          <a:lstStyle/>
          <a:p>
            <a:r>
              <a:rPr lang="fr-FR"/>
              <a:t>Cliquez sur l'icône pour ajouter un tableau</a:t>
            </a:r>
          </a:p>
        </p:txBody>
      </p:sp>
      <p:sp>
        <p:nvSpPr>
          <p:cNvPr id="13" name="Espace réservé du graphique 3"/>
          <p:cNvSpPr>
            <a:spLocks noGrp="1"/>
          </p:cNvSpPr>
          <p:nvPr>
            <p:ph type="chart" sz="quarter" idx="16"/>
          </p:nvPr>
        </p:nvSpPr>
        <p:spPr>
          <a:xfrm>
            <a:off x="1224181" y="4115715"/>
            <a:ext cx="8819520" cy="2118734"/>
          </a:xfrm>
        </p:spPr>
        <p:txBody>
          <a:bodyPr/>
          <a:lstStyle/>
          <a:p>
            <a:r>
              <a:rPr lang="fr-FR"/>
              <a:t>Cliquez sur l'icône pour ajouter un graphique</a:t>
            </a:r>
            <a:endParaRPr lang="fr-FR" dirty="0"/>
          </a:p>
        </p:txBody>
      </p:sp>
      <p:sp>
        <p:nvSpPr>
          <p:cNvPr id="14" name="Espace réservé du texte 11"/>
          <p:cNvSpPr>
            <a:spLocks noGrp="1"/>
          </p:cNvSpPr>
          <p:nvPr>
            <p:ph type="body" sz="quarter" idx="17"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5" name="Espace réservé du texte 11"/>
          <p:cNvSpPr>
            <a:spLocks noGrp="1"/>
          </p:cNvSpPr>
          <p:nvPr>
            <p:ph type="body" sz="quarter" idx="18" hasCustomPrompt="1"/>
          </p:nvPr>
        </p:nvSpPr>
        <p:spPr>
          <a:xfrm>
            <a:off x="1214499" y="3779758"/>
            <a:ext cx="8829202" cy="287637"/>
          </a:xfrm>
        </p:spPr>
        <p:txBody>
          <a:bodyPr/>
          <a:lstStyle>
            <a:lvl1pPr>
              <a:defRPr sz="1480" b="1" cap="all" baseline="0">
                <a:solidFill>
                  <a:schemeClr val="accent1"/>
                </a:solidFill>
              </a:defRPr>
            </a:lvl1pPr>
            <a:lvl5pPr>
              <a:defRPr/>
            </a:lvl5pPr>
          </a:lstStyle>
          <a:p>
            <a:pPr lvl="0"/>
            <a:r>
              <a:rPr lang="fr-FR" dirty="0"/>
              <a:t>Titre</a:t>
            </a:r>
          </a:p>
        </p:txBody>
      </p:sp>
      <p:sp>
        <p:nvSpPr>
          <p:cNvPr id="16" name="Espace réservé de la date 15"/>
          <p:cNvSpPr>
            <a:spLocks noGrp="1"/>
          </p:cNvSpPr>
          <p:nvPr>
            <p:ph type="dt" sz="half" idx="19"/>
          </p:nvPr>
        </p:nvSpPr>
        <p:spPr/>
        <p:txBody>
          <a:bodyPr/>
          <a:lstStyle/>
          <a:p>
            <a:fld id="{CDF5D230-1B78-46E1-B227-3928179EA12C}" type="datetime1">
              <a:rPr lang="fr-FR" smtClean="0"/>
              <a:t>27/12/2021</a:t>
            </a:fld>
            <a:endParaRPr lang="fr-FR" dirty="0"/>
          </a:p>
        </p:txBody>
      </p:sp>
      <p:sp>
        <p:nvSpPr>
          <p:cNvPr id="17" name="Espace réservé du pied de page 16"/>
          <p:cNvSpPr>
            <a:spLocks noGrp="1"/>
          </p:cNvSpPr>
          <p:nvPr>
            <p:ph type="ftr" sz="quarter" idx="20"/>
          </p:nvPr>
        </p:nvSpPr>
        <p:spPr/>
        <p:txBody>
          <a:bodyPr/>
          <a:lstStyle/>
          <a:p>
            <a:r>
              <a:rPr lang="fr-FR"/>
              <a:t>Appel d'offre EDF retraite - Kick-off</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54986254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245080"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Modifiez les styles du texte du masque</a:t>
            </a:r>
          </a:p>
        </p:txBody>
      </p:sp>
      <p:sp>
        <p:nvSpPr>
          <p:cNvPr id="24" name="Espace réservé du texte 11"/>
          <p:cNvSpPr>
            <a:spLocks noGrp="1"/>
          </p:cNvSpPr>
          <p:nvPr>
            <p:ph type="body" sz="quarter" idx="21"/>
          </p:nvPr>
        </p:nvSpPr>
        <p:spPr>
          <a:xfrm>
            <a:off x="7265983"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Modifiez les styles du texte du masque</a:t>
            </a:r>
          </a:p>
        </p:txBody>
      </p:sp>
      <p:sp>
        <p:nvSpPr>
          <p:cNvPr id="15" name="Espace réservé du texte 11"/>
          <p:cNvSpPr>
            <a:spLocks noGrp="1"/>
          </p:cNvSpPr>
          <p:nvPr>
            <p:ph type="body" sz="quarter" idx="16"/>
          </p:nvPr>
        </p:nvSpPr>
        <p:spPr>
          <a:xfrm>
            <a:off x="1224182"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Modifiez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224185"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7265986"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4245084"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1" name="Espace réservé de la date 10"/>
          <p:cNvSpPr>
            <a:spLocks noGrp="1"/>
          </p:cNvSpPr>
          <p:nvPr>
            <p:ph type="dt" sz="half" idx="22"/>
          </p:nvPr>
        </p:nvSpPr>
        <p:spPr/>
        <p:txBody>
          <a:bodyPr/>
          <a:lstStyle/>
          <a:p>
            <a:fld id="{B3329027-2F8A-4D86-A2F5-33AC75753157}" type="datetime1">
              <a:rPr lang="fr-FR" smtClean="0"/>
              <a:t>27/12/2021</a:t>
            </a:fld>
            <a:endParaRPr lang="fr-FR" dirty="0"/>
          </a:p>
        </p:txBody>
      </p:sp>
      <p:sp>
        <p:nvSpPr>
          <p:cNvPr id="13" name="Espace réservé du pied de page 12"/>
          <p:cNvSpPr>
            <a:spLocks noGrp="1"/>
          </p:cNvSpPr>
          <p:nvPr>
            <p:ph type="ftr" sz="quarter" idx="23"/>
          </p:nvPr>
        </p:nvSpPr>
        <p:spPr/>
        <p:txBody>
          <a:bodyPr/>
          <a:lstStyle/>
          <a:p>
            <a:r>
              <a:rPr lang="fr-FR"/>
              <a:t>Appel d'offre EDF retraite - Kick-off</a:t>
            </a:r>
            <a:endParaRPr lang="fr-FR" dirty="0"/>
          </a:p>
        </p:txBody>
      </p:sp>
      <p:sp>
        <p:nvSpPr>
          <p:cNvPr id="14" name="Espace réservé du numéro de diapositive 13"/>
          <p:cNvSpPr>
            <a:spLocks noGrp="1"/>
          </p:cNvSpPr>
          <p:nvPr>
            <p:ph type="sldNum" sz="quarter" idx="24"/>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90477626"/>
      </p:ext>
    </p:extLst>
  </p:cSld>
  <p:clrMapOvr>
    <a:masterClrMapping/>
  </p:clrMapOvr>
  <p:extLst>
    <p:ext uri="{DCECCB84-F9BA-43D5-87BE-67443E8EF086}">
      <p15:sldGuideLst xmlns:p15="http://schemas.microsoft.com/office/powerpoint/2012/main">
        <p15:guide id="1" orient="horz" pos="20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164023" y="2729459"/>
            <a:ext cx="2283355" cy="283812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3701" b="1">
                <a:solidFill>
                  <a:schemeClr val="accent1"/>
                </a:solidFill>
              </a:defRPr>
            </a:lvl1pPr>
            <a:lvl2pPr algn="l">
              <a:lnSpc>
                <a:spcPct val="85000"/>
              </a:lnSpc>
              <a:spcBef>
                <a:spcPts val="0"/>
              </a:spcBef>
              <a:defRPr sz="1163" b="0" cap="none" baseline="0">
                <a:solidFill>
                  <a:schemeClr val="tx1"/>
                </a:solidFill>
              </a:defRPr>
            </a:lvl2pPr>
            <a:lvl3pPr algn="l">
              <a:lnSpc>
                <a:spcPct val="85000"/>
              </a:lnSpc>
              <a:spcBef>
                <a:spcPts val="0"/>
              </a:spcBef>
              <a:defRPr sz="1057" b="0" cap="none" baseline="0">
                <a:solidFill>
                  <a:schemeClr val="tx1"/>
                </a:solidFill>
              </a:defRPr>
            </a:lvl3pPr>
            <a:lvl5pPr>
              <a:defRPr/>
            </a:lvl5pPr>
          </a:lstStyle>
          <a:p>
            <a:pPr lvl="0"/>
            <a:r>
              <a:rPr lang="fr-FR"/>
              <a:t>#</a:t>
            </a:r>
          </a:p>
          <a:p>
            <a:pPr lvl="1"/>
            <a:r>
              <a:rPr lang="fr-FR"/>
              <a:t>Deuxième niveau</a:t>
            </a:r>
          </a:p>
          <a:p>
            <a:pPr lvl="2"/>
            <a:r>
              <a:rPr lang="fr-FR"/>
              <a:t>Troisième niveau</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6" name="Espace réservé du texte 15"/>
          <p:cNvSpPr>
            <a:spLocks noGrp="1"/>
          </p:cNvSpPr>
          <p:nvPr>
            <p:ph type="body" sz="quarter" idx="15" hasCustomPrompt="1"/>
          </p:nvPr>
        </p:nvSpPr>
        <p:spPr>
          <a:xfrm>
            <a:off x="4164023" y="1374802"/>
            <a:ext cx="2283355" cy="1732545"/>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3701" b="1">
                <a:solidFill>
                  <a:schemeClr val="bg1"/>
                </a:solidFill>
              </a:defRPr>
            </a:lvl1pPr>
            <a:lvl2pPr algn="l">
              <a:lnSpc>
                <a:spcPct val="85000"/>
              </a:lnSpc>
              <a:spcBef>
                <a:spcPts val="0"/>
              </a:spcBef>
              <a:defRPr sz="1163" b="0" cap="none" baseline="0">
                <a:solidFill>
                  <a:schemeClr val="bg1"/>
                </a:solidFill>
              </a:defRPr>
            </a:lvl2pPr>
            <a:lvl3pPr algn="l">
              <a:lnSpc>
                <a:spcPct val="85000"/>
              </a:lnSpc>
              <a:spcBef>
                <a:spcPts val="0"/>
              </a:spcBef>
              <a:defRPr sz="1057" b="0" cap="none" baseline="0">
                <a:solidFill>
                  <a:schemeClr val="bg1"/>
                </a:solidFill>
              </a:defRPr>
            </a:lvl3pPr>
            <a:lvl5pPr>
              <a:defRPr/>
            </a:lvl5pPr>
          </a:lstStyle>
          <a:p>
            <a:pPr lvl="0"/>
            <a:r>
              <a:rPr lang="fr-FR"/>
              <a:t>#</a:t>
            </a:r>
          </a:p>
          <a:p>
            <a:pPr lvl="1"/>
            <a:r>
              <a:rPr lang="fr-FR"/>
              <a:t>Deuxième niveau</a:t>
            </a:r>
          </a:p>
          <a:p>
            <a:pPr lvl="2"/>
            <a:r>
              <a:rPr lang="fr-FR"/>
              <a:t>Troisième niveau</a:t>
            </a:r>
          </a:p>
        </p:txBody>
      </p:sp>
      <p:sp>
        <p:nvSpPr>
          <p:cNvPr id="4" name="Espace réservé du texte 3"/>
          <p:cNvSpPr>
            <a:spLocks noGrp="1"/>
          </p:cNvSpPr>
          <p:nvPr>
            <p:ph type="body" sz="quarter" idx="17"/>
          </p:nvPr>
        </p:nvSpPr>
        <p:spPr>
          <a:xfrm>
            <a:off x="1225598" y="1336256"/>
            <a:ext cx="2504118" cy="423132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3"/>
          <p:cNvSpPr>
            <a:spLocks noGrp="1"/>
          </p:cNvSpPr>
          <p:nvPr>
            <p:ph type="body" sz="quarter" idx="19" hasCustomPrompt="1"/>
          </p:nvPr>
        </p:nvSpPr>
        <p:spPr>
          <a:xfrm>
            <a:off x="6881686" y="1336256"/>
            <a:ext cx="3172818" cy="748524"/>
          </a:xfrm>
        </p:spPr>
        <p:txBody>
          <a:bodyPr>
            <a:spAutoFit/>
          </a:bodyPr>
          <a:lstStyle>
            <a:lvl1pPr>
              <a:spcBef>
                <a:spcPts val="2538"/>
              </a:spcBef>
              <a:defRPr sz="3807">
                <a:solidFill>
                  <a:schemeClr val="accent1"/>
                </a:solidFill>
              </a:defRPr>
            </a:lvl1pPr>
            <a:lvl2pPr>
              <a:spcBef>
                <a:spcPts val="0"/>
              </a:spcBef>
              <a:defRPr sz="1057" b="0" cap="all" baseline="0"/>
            </a:lvl2pPr>
          </a:lstStyle>
          <a:p>
            <a:pPr lvl="0"/>
            <a:r>
              <a:rPr lang="fr-FR"/>
              <a:t>#</a:t>
            </a:r>
          </a:p>
          <a:p>
            <a:pPr lvl="1"/>
            <a:r>
              <a:rPr lang="fr-FR"/>
              <a:t>Deuxième niveau</a:t>
            </a:r>
          </a:p>
        </p:txBody>
      </p:sp>
      <p:sp>
        <p:nvSpPr>
          <p:cNvPr id="12" name="Espace réservé de la date 11"/>
          <p:cNvSpPr>
            <a:spLocks noGrp="1"/>
          </p:cNvSpPr>
          <p:nvPr>
            <p:ph type="dt" sz="half" idx="20"/>
          </p:nvPr>
        </p:nvSpPr>
        <p:spPr/>
        <p:txBody>
          <a:bodyPr/>
          <a:lstStyle/>
          <a:p>
            <a:fld id="{6F6F0EB3-459A-407E-9222-FB8D2F4BBDD5}" type="datetime1">
              <a:rPr lang="fr-FR" smtClean="0"/>
              <a:t>27/12/2021</a:t>
            </a:fld>
            <a:endParaRPr lang="fr-FR" dirty="0"/>
          </a:p>
        </p:txBody>
      </p:sp>
      <p:sp>
        <p:nvSpPr>
          <p:cNvPr id="13" name="Espace réservé du pied de page 12"/>
          <p:cNvSpPr>
            <a:spLocks noGrp="1"/>
          </p:cNvSpPr>
          <p:nvPr>
            <p:ph type="ftr" sz="quarter" idx="21"/>
          </p:nvPr>
        </p:nvSpPr>
        <p:spPr/>
        <p:txBody>
          <a:bodyPr/>
          <a:lstStyle/>
          <a:p>
            <a:r>
              <a:rPr lang="fr-FR"/>
              <a:t>Appel d'offre EDF retraite - Kick-off</a:t>
            </a:r>
            <a:endParaRPr lang="fr-FR" dirty="0"/>
          </a:p>
        </p:txBody>
      </p:sp>
      <p:sp>
        <p:nvSpPr>
          <p:cNvPr id="14" name="Espace réservé du numéro de diapositive 13"/>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675280829"/>
      </p:ext>
    </p:extLst>
  </p:cSld>
  <p:clrMapOvr>
    <a:masterClrMapping/>
  </p:clrMapOvr>
  <p:extLst>
    <p:ext uri="{DCECCB84-F9BA-43D5-87BE-67443E8EF086}">
      <p15:sldGuideLst xmlns:p15="http://schemas.microsoft.com/office/powerpoint/2012/main">
        <p15:guide id="1" orient="horz" pos="2047">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692" b="1" cap="all" baseline="0">
                <a:solidFill>
                  <a:schemeClr val="tx2"/>
                </a:solidFill>
              </a:defRPr>
            </a:lvl1pPr>
            <a:lvl2pPr algn="just">
              <a:lnSpc>
                <a:spcPct val="110000"/>
              </a:lnSpc>
              <a:spcBef>
                <a:spcPts val="634"/>
              </a:spcBef>
              <a:defRPr sz="1057" b="0">
                <a:solidFill>
                  <a:schemeClr val="tx1"/>
                </a:solidFill>
              </a:defRPr>
            </a:lvl2pPr>
          </a:lstStyle>
          <a:p>
            <a:pPr lvl="0"/>
            <a:r>
              <a:rPr lang="fr-FR"/>
              <a:t>Modifiez les styles du texte du masque</a:t>
            </a:r>
          </a:p>
          <a:p>
            <a:pPr lvl="1"/>
            <a:r>
              <a:rPr lang="fr-FR"/>
              <a:t>Deuxième niveau</a:t>
            </a:r>
          </a:p>
        </p:txBody>
      </p:sp>
      <p:sp>
        <p:nvSpPr>
          <p:cNvPr id="10" name="Espace réservé de la date 9"/>
          <p:cNvSpPr>
            <a:spLocks noGrp="1"/>
          </p:cNvSpPr>
          <p:nvPr>
            <p:ph type="dt" sz="half" idx="14"/>
          </p:nvPr>
        </p:nvSpPr>
        <p:spPr/>
        <p:txBody>
          <a:bodyPr/>
          <a:lstStyle/>
          <a:p>
            <a:fld id="{D8696A6E-A1D5-4D58-8EA0-494EDE6B89F0}" type="datetime1">
              <a:rPr lang="fr-FR" smtClean="0"/>
              <a:t>27/12/2021</a:t>
            </a:fld>
            <a:endParaRPr lang="fr-FR" dirty="0"/>
          </a:p>
        </p:txBody>
      </p:sp>
      <p:sp>
        <p:nvSpPr>
          <p:cNvPr id="11" name="Espace réservé du pied de page 10"/>
          <p:cNvSpPr>
            <a:spLocks noGrp="1"/>
          </p:cNvSpPr>
          <p:nvPr>
            <p:ph type="ftr" sz="quarter" idx="15"/>
          </p:nvPr>
        </p:nvSpPr>
        <p:spPr/>
        <p:txBody>
          <a:bodyPr/>
          <a:lstStyle/>
          <a:p>
            <a:r>
              <a:rPr lang="fr-FR"/>
              <a:t>Appel d'offre EDF retraite - Kick-off</a:t>
            </a:r>
            <a:endParaRPr lang="fr-FR" dirty="0"/>
          </a:p>
        </p:txBody>
      </p:sp>
      <p:sp>
        <p:nvSpPr>
          <p:cNvPr id="12" name="Espace réservé du numéro de diapositive 11"/>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60989764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325851" y="478412"/>
            <a:ext cx="9718856" cy="6283129"/>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3" name="Espace réservé du texte 2"/>
          <p:cNvSpPr>
            <a:spLocks noGrp="1"/>
          </p:cNvSpPr>
          <p:nvPr>
            <p:ph type="body" sz="quarter" idx="10"/>
          </p:nvPr>
        </p:nvSpPr>
        <p:spPr>
          <a:xfrm>
            <a:off x="4156557" y="1355010"/>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Modifiez les styles du texte du masque</a:t>
            </a:r>
          </a:p>
          <a:p>
            <a:pPr lvl="1"/>
            <a:r>
              <a:rPr lang="fr-FR"/>
              <a:t>Deuxième niveau</a:t>
            </a:r>
          </a:p>
        </p:txBody>
      </p:sp>
      <p:sp>
        <p:nvSpPr>
          <p:cNvPr id="16" name="Espace réservé du texte 2"/>
          <p:cNvSpPr>
            <a:spLocks noGrp="1"/>
          </p:cNvSpPr>
          <p:nvPr>
            <p:ph type="body" sz="quarter" idx="11"/>
          </p:nvPr>
        </p:nvSpPr>
        <p:spPr>
          <a:xfrm>
            <a:off x="4156557" y="4852814"/>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Modifiez les styles du texte du masque</a:t>
            </a:r>
          </a:p>
          <a:p>
            <a:pPr lvl="1"/>
            <a:r>
              <a:rPr lang="fr-FR"/>
              <a:t>Deuxième niveau</a:t>
            </a:r>
          </a:p>
        </p:txBody>
      </p:sp>
      <p:sp>
        <p:nvSpPr>
          <p:cNvPr id="4" name="ZoneTexte 3"/>
          <p:cNvSpPr txBox="1"/>
          <p:nvPr userDrawn="1"/>
        </p:nvSpPr>
        <p:spPr>
          <a:xfrm>
            <a:off x="1210349" y="1283318"/>
            <a:ext cx="2551722" cy="520784"/>
          </a:xfrm>
          <a:prstGeom prst="rect">
            <a:avLst/>
          </a:prstGeom>
          <a:noFill/>
        </p:spPr>
        <p:txBody>
          <a:bodyPr wrap="square" lIns="0" tIns="0" rIns="0" bIns="0" rtlCol="0">
            <a:spAutoFit/>
          </a:bodyPr>
          <a:lstStyle/>
          <a:p>
            <a:r>
              <a:rPr lang="fr-FR" sz="3384" b="1">
                <a:solidFill>
                  <a:schemeClr val="bg1"/>
                </a:solidFill>
              </a:rPr>
              <a:t>CONTACT</a:t>
            </a:r>
          </a:p>
        </p:txBody>
      </p:sp>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4588" y="6242707"/>
            <a:ext cx="952583" cy="266466"/>
          </a:xfrm>
          <a:prstGeom prst="rect">
            <a:avLst/>
          </a:prstGeom>
        </p:spPr>
      </p:pic>
    </p:spTree>
    <p:extLst>
      <p:ext uri="{BB962C8B-B14F-4D97-AF65-F5344CB8AC3E}">
        <p14:creationId xmlns:p14="http://schemas.microsoft.com/office/powerpoint/2010/main" val="243857826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3808822"/>
            <a:ext cx="3497181" cy="211596"/>
          </a:xfrm>
        </p:spPr>
        <p:txBody>
          <a:bodyPr>
            <a:spAutoFit/>
          </a:bodyPr>
          <a:lstStyle>
            <a:lvl1pPr marL="0" indent="0" algn="ctr">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Modifier le style des sous-titres du masque</a:t>
            </a:r>
          </a:p>
        </p:txBody>
      </p:sp>
      <p:sp>
        <p:nvSpPr>
          <p:cNvPr id="8" name="object 24"/>
          <p:cNvSpPr/>
          <p:nvPr userDrawn="1"/>
        </p:nvSpPr>
        <p:spPr>
          <a:xfrm>
            <a:off x="4027345" y="4414459"/>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1" y="6664784"/>
            <a:ext cx="1369848" cy="183373"/>
          </a:xfrm>
          <a:prstGeom prst="rect">
            <a:avLst/>
          </a:prstGeom>
        </p:spPr>
      </p:pic>
      <p:sp>
        <p:nvSpPr>
          <p:cNvPr id="5"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668042" y="319399"/>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569674"/>
      </p:ext>
    </p:extLst>
  </p:cSld>
  <p:clrMapOvr>
    <a:masterClrMapping/>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368063" y="2291613"/>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454896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Modifier le style des sous-titres du masque</a:t>
            </a:r>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68832" y="6664784"/>
            <a:ext cx="1369848" cy="183373"/>
          </a:xfrm>
          <a:prstGeom prst="rect">
            <a:avLst/>
          </a:prstGeom>
        </p:spPr>
      </p:pic>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294936">
            <a:off x="-513824" y="2233489"/>
            <a:ext cx="4349175" cy="2121077"/>
          </a:xfrm>
          <a:prstGeom prst="rect">
            <a:avLst/>
          </a:prstGeom>
        </p:spPr>
      </p:pic>
      <p:sp>
        <p:nvSpPr>
          <p:cNvPr id="13"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28822" y="320292"/>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86292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7" name="Image 16"/>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rot="8169872">
            <a:off x="-464886" y="-2616741"/>
            <a:ext cx="9649525" cy="6660597"/>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23" name="Image 22"/>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rot="6768274">
            <a:off x="2073751" y="-124246"/>
            <a:ext cx="10052371" cy="858958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24" name="Rectangle 23"/>
          <p:cNvSpPr/>
          <p:nvPr userDrawn="1"/>
        </p:nvSpPr>
        <p:spPr bwMode="auto">
          <a:xfrm>
            <a:off x="653498" y="828766"/>
            <a:ext cx="8745597" cy="5527863"/>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6689" tIns="48345" rIns="96689" bIns="48345" numCol="1" rtlCol="0" anchor="ctr" anchorCtr="0" compatLnSpc="1">
            <a:prstTxWarp prst="textNoShape">
              <a:avLst/>
            </a:prstTxWarp>
          </a:bodyPr>
          <a:lstStyle/>
          <a:p>
            <a:pPr algn="ctr" eaLnBrk="0" hangingPunct="0"/>
            <a:endParaRPr lang="fr-FR" sz="1269" b="1" dirty="0">
              <a:solidFill>
                <a:schemeClr val="bg1"/>
              </a:solidFill>
            </a:endParaRPr>
          </a:p>
        </p:txBody>
      </p:sp>
      <p:sp>
        <p:nvSpPr>
          <p:cNvPr id="2" name="Titre 1"/>
          <p:cNvSpPr>
            <a:spLocks noGrp="1"/>
          </p:cNvSpPr>
          <p:nvPr>
            <p:ph type="ctrTitle" hasCustomPrompt="1"/>
          </p:nvPr>
        </p:nvSpPr>
        <p:spPr>
          <a:xfrm>
            <a:off x="1224750" y="2641827"/>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70884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Modifier le style des sous-titres du masque</a:t>
            </a:r>
          </a:p>
        </p:txBody>
      </p:sp>
      <p:pic>
        <p:nvPicPr>
          <p:cNvPr id="25" name="Image 2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93252" y="6664784"/>
            <a:ext cx="1369848" cy="183373"/>
          </a:xfrm>
          <a:prstGeom prst="rect">
            <a:avLst/>
          </a:prstGeom>
        </p:spPr>
      </p:pic>
      <p:sp>
        <p:nvSpPr>
          <p:cNvPr id="11"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2" name="Picture 4" descr="D:\BLOC MARQUES\JPG\BB_Q_NATIXIS_ASSURANCES_10CM.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40133" y="982726"/>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53971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25851" y="478412"/>
            <a:ext cx="9718856" cy="6208662"/>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10" name="object 11"/>
          <p:cNvSpPr/>
          <p:nvPr userDrawn="1"/>
        </p:nvSpPr>
        <p:spPr>
          <a:xfrm>
            <a:off x="0" y="92347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64150" y="1324720"/>
            <a:ext cx="54531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Modifier les styles du texte du masque</a:t>
            </a:r>
          </a:p>
          <a:p>
            <a:pPr lvl="1"/>
            <a:r>
              <a:rPr lang="fr-FR"/>
              <a:t>Deuxième niveau</a:t>
            </a:r>
          </a:p>
        </p:txBody>
      </p:sp>
      <p:sp>
        <p:nvSpPr>
          <p:cNvPr id="14" name="Espace réservé de la date 13"/>
          <p:cNvSpPr>
            <a:spLocks noGrp="1"/>
          </p:cNvSpPr>
          <p:nvPr>
            <p:ph type="dt" sz="half" idx="14"/>
          </p:nvPr>
        </p:nvSpPr>
        <p:spPr/>
        <p:txBody>
          <a:bodyPr/>
          <a:lstStyle/>
          <a:p>
            <a:r>
              <a:rPr lang="fr-FR"/>
              <a:t>Jj Mois Aaaa</a:t>
            </a:r>
            <a:endParaRPr lang="fr-FR" dirty="0"/>
          </a:p>
        </p:txBody>
      </p:sp>
      <p:sp>
        <p:nvSpPr>
          <p:cNvPr id="15" name="Espace réservé du pied de page 14"/>
          <p:cNvSpPr>
            <a:spLocks noGrp="1"/>
          </p:cNvSpPr>
          <p:nvPr>
            <p:ph type="ftr" sz="quarter" idx="15"/>
          </p:nvPr>
        </p:nvSpPr>
        <p:spPr/>
        <p:txBody>
          <a:bodyPr/>
          <a:lstStyle/>
          <a:p>
            <a:r>
              <a:rPr lang="fr-FR"/>
              <a:t>TITRE DE LA PRÉSENTATION</a:t>
            </a:r>
            <a:endParaRPr lang="fr-FR" dirty="0"/>
          </a:p>
        </p:txBody>
      </p:sp>
      <p:sp>
        <p:nvSpPr>
          <p:cNvPr id="16" name="Espace réservé du numéro de diapositive 15"/>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59738751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Modifier les styles du texte du masque</a:t>
            </a:r>
          </a:p>
          <a:p>
            <a:pPr lvl="1"/>
            <a:r>
              <a:rPr lang="fr-FR"/>
              <a:t>Deuxième niveau</a:t>
            </a:r>
          </a:p>
        </p:txBody>
      </p:sp>
      <p:sp>
        <p:nvSpPr>
          <p:cNvPr id="7" name="object 11"/>
          <p:cNvSpPr/>
          <p:nvPr userDrawn="1"/>
        </p:nvSpPr>
        <p:spPr>
          <a:xfrm>
            <a:off x="1" y="836091"/>
            <a:ext cx="1166121" cy="66245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17" name="Espace réservé de la date 16"/>
          <p:cNvSpPr>
            <a:spLocks noGrp="1"/>
          </p:cNvSpPr>
          <p:nvPr>
            <p:ph type="dt" sz="half" idx="14"/>
          </p:nvPr>
        </p:nvSpPr>
        <p:spPr/>
        <p:txBody>
          <a:bodyPr/>
          <a:lstStyle/>
          <a:p>
            <a:r>
              <a:rPr lang="fr-FR"/>
              <a:t>Jj Mois Aaaa</a:t>
            </a:r>
            <a:endParaRPr lang="fr-FR" dirty="0"/>
          </a:p>
        </p:txBody>
      </p:sp>
      <p:sp>
        <p:nvSpPr>
          <p:cNvPr id="18" name="Espace réservé du pied de page 17"/>
          <p:cNvSpPr>
            <a:spLocks noGrp="1"/>
          </p:cNvSpPr>
          <p:nvPr>
            <p:ph type="ftr" sz="quarter" idx="15"/>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26556387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4164150" y="478412"/>
            <a:ext cx="5890353"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4723453" y="1339947"/>
            <a:ext cx="4954794" cy="5035922"/>
          </a:xfrm>
        </p:spPr>
        <p:txBody>
          <a:bodyPr>
            <a:noAutofit/>
          </a:bodyPr>
          <a:lstStyle>
            <a:lvl1pPr marL="362582" indent="-362582">
              <a:spcBef>
                <a:spcPts val="2961"/>
              </a:spcBef>
              <a:buClr>
                <a:schemeClr val="tx1"/>
              </a:buClr>
              <a:buFont typeface="+mj-lt"/>
              <a:buAutoNum type="arabicPeriod"/>
              <a:defRPr sz="1692" b="1" cap="all" baseline="0">
                <a:solidFill>
                  <a:schemeClr val="tx2"/>
                </a:solidFill>
              </a:defRPr>
            </a:lvl1pPr>
            <a:lvl2pPr>
              <a:lnSpc>
                <a:spcPct val="120000"/>
              </a:lnSpc>
              <a:defRPr sz="1480" b="0"/>
            </a:lvl2pPr>
          </a:lstStyle>
          <a:p>
            <a:pPr lvl="0"/>
            <a:r>
              <a:rPr lang="fr-FR"/>
              <a:t>Modifier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0" name="object 13"/>
          <p:cNvSpPr/>
          <p:nvPr userDrawn="1"/>
        </p:nvSpPr>
        <p:spPr>
          <a:xfrm>
            <a:off x="0" y="90800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4" name="Espace réservé du texte 3"/>
          <p:cNvSpPr>
            <a:spLocks noGrp="1"/>
          </p:cNvSpPr>
          <p:nvPr>
            <p:ph type="body" sz="quarter" idx="14" hasCustomPrompt="1"/>
          </p:nvPr>
        </p:nvSpPr>
        <p:spPr>
          <a:xfrm>
            <a:off x="518362" y="1840072"/>
            <a:ext cx="2327025" cy="455623"/>
          </a:xfrm>
        </p:spPr>
        <p:txBody>
          <a:bodyPr wrap="square">
            <a:spAutoFit/>
          </a:bodyPr>
          <a:lstStyle>
            <a:lvl1pPr>
              <a:defRPr sz="2961" b="1" cap="all" baseline="0">
                <a:solidFill>
                  <a:schemeClr val="bg1"/>
                </a:solidFill>
              </a:defRPr>
            </a:lvl1pPr>
            <a:lvl2pPr>
              <a:defRPr sz="2961"/>
            </a:lvl2pPr>
            <a:lvl3pPr>
              <a:defRPr sz="2961"/>
            </a:lvl3pPr>
            <a:lvl4pPr>
              <a:defRPr sz="2961"/>
            </a:lvl4pPr>
            <a:lvl5pPr>
              <a:defRPr sz="2961"/>
            </a:lvl5pPr>
          </a:lstStyle>
          <a:p>
            <a:pPr lvl="0"/>
            <a:r>
              <a:rPr lang="fr-FR"/>
              <a:t>texte</a:t>
            </a:r>
          </a:p>
        </p:txBody>
      </p:sp>
      <p:sp>
        <p:nvSpPr>
          <p:cNvPr id="17" name="Espace réservé de la date 16"/>
          <p:cNvSpPr>
            <a:spLocks noGrp="1"/>
          </p:cNvSpPr>
          <p:nvPr>
            <p:ph type="dt" sz="half" idx="16"/>
          </p:nvPr>
        </p:nvSpPr>
        <p:spPr/>
        <p:txBody>
          <a:bodyPr/>
          <a:lstStyle/>
          <a:p>
            <a:r>
              <a:rPr lang="fr-FR"/>
              <a:t>Jj Mois Aaaa</a:t>
            </a:r>
            <a:endParaRPr lang="fr-FR" dirty="0"/>
          </a:p>
        </p:txBody>
      </p:sp>
      <p:sp>
        <p:nvSpPr>
          <p:cNvPr id="18" name="Espace réservé du pied de page 17"/>
          <p:cNvSpPr>
            <a:spLocks noGrp="1"/>
          </p:cNvSpPr>
          <p:nvPr>
            <p:ph type="ftr" sz="quarter" idx="17"/>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75987585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433349" y="758409"/>
            <a:ext cx="3461568" cy="265181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88121" y="4518514"/>
            <a:ext cx="5490126" cy="297197"/>
          </a:xfrm>
        </p:spPr>
        <p:txBody>
          <a:bodyPr>
            <a:spAutoFit/>
          </a:bodyPr>
          <a:lstStyle>
            <a:lvl1pPr>
              <a:lnSpc>
                <a:spcPct val="110000"/>
              </a:lnSpc>
              <a:spcBef>
                <a:spcPts val="0"/>
              </a:spcBef>
              <a:defRPr sz="1903" b="0" cap="none" baseline="0">
                <a:solidFill>
                  <a:schemeClr val="accent1"/>
                </a:solidFill>
              </a:defRPr>
            </a:lvl1pPr>
            <a:lvl2pPr>
              <a:lnSpc>
                <a:spcPct val="120000"/>
              </a:lnSpc>
              <a:defRPr sz="1480" b="0"/>
            </a:lvl2pPr>
          </a:lstStyle>
          <a:p>
            <a:pPr lvl="0"/>
            <a:r>
              <a:rPr lang="fr-FR"/>
              <a:t>Modifier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4" name="Espace réservé du texte 3"/>
          <p:cNvSpPr>
            <a:spLocks noGrp="1"/>
          </p:cNvSpPr>
          <p:nvPr>
            <p:ph type="body" sz="quarter" idx="14" hasCustomPrompt="1"/>
          </p:nvPr>
        </p:nvSpPr>
        <p:spPr>
          <a:xfrm>
            <a:off x="2330179" y="1168411"/>
            <a:ext cx="969723" cy="1708587"/>
          </a:xfrm>
        </p:spPr>
        <p:txBody>
          <a:bodyPr wrap="square">
            <a:spAutoFit/>
          </a:bodyPr>
          <a:lstStyle>
            <a:lvl1pPr algn="r">
              <a:defRPr sz="11103" b="1" cap="all" baseline="0">
                <a:solidFill>
                  <a:schemeClr val="bg1"/>
                </a:solidFill>
              </a:defRPr>
            </a:lvl1pPr>
            <a:lvl2pPr>
              <a:defRPr sz="2961"/>
            </a:lvl2pPr>
            <a:lvl3pPr>
              <a:defRPr sz="2961"/>
            </a:lvl3pPr>
            <a:lvl4pPr>
              <a:defRPr sz="2961"/>
            </a:lvl4pPr>
            <a:lvl5pPr>
              <a:defRPr sz="2961"/>
            </a:lvl5pPr>
          </a:lstStyle>
          <a:p>
            <a:pPr lvl="0"/>
            <a:r>
              <a:rPr lang="fr-FR"/>
              <a:t>#</a:t>
            </a:r>
          </a:p>
        </p:txBody>
      </p:sp>
      <p:sp>
        <p:nvSpPr>
          <p:cNvPr id="13"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3" name="Titre 2"/>
          <p:cNvSpPr>
            <a:spLocks noGrp="1"/>
          </p:cNvSpPr>
          <p:nvPr>
            <p:ph type="title"/>
          </p:nvPr>
        </p:nvSpPr>
        <p:spPr>
          <a:xfrm>
            <a:off x="4164151" y="1282847"/>
            <a:ext cx="4777027" cy="976336"/>
          </a:xfrm>
        </p:spPr>
        <p:txBody>
          <a:bodyPr>
            <a:spAutoFit/>
          </a:bodyPr>
          <a:lstStyle>
            <a:lvl1pPr>
              <a:lnSpc>
                <a:spcPct val="100000"/>
              </a:lnSpc>
              <a:defRPr sz="3172" b="0" cap="all" baseline="0"/>
            </a:lvl1pPr>
          </a:lstStyle>
          <a:p>
            <a:r>
              <a:rPr lang="fr-FR"/>
              <a:t>Modifiez le style du titre</a:t>
            </a:r>
          </a:p>
        </p:txBody>
      </p:sp>
      <p:sp>
        <p:nvSpPr>
          <p:cNvPr id="15" name="object 6"/>
          <p:cNvSpPr/>
          <p:nvPr userDrawn="1"/>
        </p:nvSpPr>
        <p:spPr>
          <a:xfrm>
            <a:off x="4188121" y="4281398"/>
            <a:ext cx="488233" cy="76546"/>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endParaRPr sz="1269"/>
          </a:p>
        </p:txBody>
      </p:sp>
      <p:sp>
        <p:nvSpPr>
          <p:cNvPr id="18" name="Espace réservé de la date 17"/>
          <p:cNvSpPr>
            <a:spLocks noGrp="1"/>
          </p:cNvSpPr>
          <p:nvPr>
            <p:ph type="dt" sz="half" idx="15"/>
          </p:nvPr>
        </p:nvSpPr>
        <p:spPr/>
        <p:txBody>
          <a:bodyPr/>
          <a:lstStyle/>
          <a:p>
            <a:r>
              <a:rPr lang="fr-FR"/>
              <a:t>Jj Mois Aaaa</a:t>
            </a:r>
            <a:endParaRPr lang="fr-FR" dirty="0"/>
          </a:p>
        </p:txBody>
      </p:sp>
      <p:sp>
        <p:nvSpPr>
          <p:cNvPr id="19" name="Espace réservé du pied de page 18"/>
          <p:cNvSpPr>
            <a:spLocks noGrp="1"/>
          </p:cNvSpPr>
          <p:nvPr>
            <p:ph type="ftr" sz="quarter" idx="16"/>
          </p:nvPr>
        </p:nvSpPr>
        <p:spPr/>
        <p:txBody>
          <a:bodyPr/>
          <a:lstStyle/>
          <a:p>
            <a:r>
              <a:rPr lang="fr-FR"/>
              <a:t>TITRE DE LA PRÉSENTATION</a:t>
            </a:r>
            <a:endParaRPr lang="fr-FR" dirty="0"/>
          </a:p>
        </p:txBody>
      </p:sp>
      <p:sp>
        <p:nvSpPr>
          <p:cNvPr id="20" name="Espace réservé du numéro de diapositive 19"/>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26036306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8823352" cy="4607851"/>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e la date 14"/>
          <p:cNvSpPr>
            <a:spLocks noGrp="1"/>
          </p:cNvSpPr>
          <p:nvPr>
            <p:ph type="dt" sz="half" idx="15"/>
          </p:nvPr>
        </p:nvSpPr>
        <p:spPr/>
        <p:txBody>
          <a:bodyPr/>
          <a:lstStyle/>
          <a:p>
            <a:r>
              <a:rPr lang="fr-FR"/>
              <a:t>Jj Mois Aaaa</a:t>
            </a:r>
            <a:endParaRPr lang="fr-FR" dirty="0"/>
          </a:p>
        </p:txBody>
      </p:sp>
      <p:sp>
        <p:nvSpPr>
          <p:cNvPr id="16" name="Espace réservé du pied de page 15"/>
          <p:cNvSpPr>
            <a:spLocks noGrp="1"/>
          </p:cNvSpPr>
          <p:nvPr>
            <p:ph type="ftr" sz="quarter" idx="16"/>
          </p:nvPr>
        </p:nvSpPr>
        <p:spPr/>
        <p:txBody>
          <a:bodyPr/>
          <a:lstStyle/>
          <a:p>
            <a:r>
              <a:rPr lang="fr-FR"/>
              <a:t>TITRE DE LA PRÉSENTATION</a:t>
            </a:r>
            <a:endParaRPr lang="fr-FR" dirty="0"/>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0886690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224182" y="1374207"/>
            <a:ext cx="8235989" cy="74916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5581230" y="2411157"/>
            <a:ext cx="3878942"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2411157"/>
            <a:ext cx="3878942"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e la date 16"/>
          <p:cNvSpPr>
            <a:spLocks noGrp="1"/>
          </p:cNvSpPr>
          <p:nvPr>
            <p:ph type="dt" sz="half" idx="17"/>
          </p:nvPr>
        </p:nvSpPr>
        <p:spPr/>
        <p:txBody>
          <a:bodyPr/>
          <a:lstStyle/>
          <a:p>
            <a:r>
              <a:rPr lang="fr-FR"/>
              <a:t>Jj Mois Aaaa</a:t>
            </a:r>
            <a:endParaRPr lang="fr-FR" dirty="0"/>
          </a:p>
        </p:txBody>
      </p:sp>
      <p:sp>
        <p:nvSpPr>
          <p:cNvPr id="18" name="Espace réservé du pied de page 17"/>
          <p:cNvSpPr>
            <a:spLocks noGrp="1"/>
          </p:cNvSpPr>
          <p:nvPr>
            <p:ph type="ftr" sz="quarter" idx="18"/>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93406491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64149" y="1355174"/>
            <a:ext cx="5883385"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1"/>
          <p:cNvSpPr>
            <a:spLocks noGrp="1"/>
          </p:cNvSpPr>
          <p:nvPr>
            <p:ph type="body" sz="quarter" idx="16" hasCustomPrompt="1"/>
          </p:nvPr>
        </p:nvSpPr>
        <p:spPr>
          <a:xfrm>
            <a:off x="1224751" y="1391601"/>
            <a:ext cx="2572905" cy="2487555"/>
          </a:xfrm>
          <a:solidFill>
            <a:schemeClr val="accent1"/>
          </a:solidFill>
        </p:spPr>
        <p:txBody>
          <a:bodyPr lIns="180000" tIns="108000" rIns="180000" bIns="108000" anchor="ctr" anchorCtr="0">
            <a:noAutofit/>
          </a:bodyPr>
          <a:lstStyle>
            <a:lvl1pPr>
              <a:spcBef>
                <a:spcPts val="1903"/>
              </a:spcBef>
              <a:defRPr sz="3807">
                <a:solidFill>
                  <a:schemeClr val="bg1"/>
                </a:solidFill>
              </a:defRPr>
            </a:lvl1pPr>
            <a:lvl2pPr>
              <a:lnSpc>
                <a:spcPct val="80000"/>
              </a:lnSpc>
              <a:spcBef>
                <a:spcPts val="0"/>
              </a:spcBef>
              <a:defRPr sz="1269" b="0" cap="all" baseline="0">
                <a:solidFill>
                  <a:schemeClr val="bg1"/>
                </a:solidFill>
              </a:defRPr>
            </a:lvl2pPr>
            <a:lvl5pPr>
              <a:defRPr/>
            </a:lvl5pPr>
          </a:lstStyle>
          <a:p>
            <a:pPr lvl="0"/>
            <a:r>
              <a:rPr lang="fr-FR"/>
              <a:t>#</a:t>
            </a:r>
          </a:p>
          <a:p>
            <a:pPr lvl="1"/>
            <a:r>
              <a:rPr lang="fr-FR"/>
              <a:t>Deuxième niveau</a:t>
            </a:r>
          </a:p>
        </p:txBody>
      </p:sp>
      <p:sp>
        <p:nvSpPr>
          <p:cNvPr id="12" name="Espace réservé du texte 11"/>
          <p:cNvSpPr>
            <a:spLocks noGrp="1"/>
          </p:cNvSpPr>
          <p:nvPr>
            <p:ph type="body" sz="quarter" idx="14"/>
          </p:nvPr>
        </p:nvSpPr>
        <p:spPr>
          <a:xfrm>
            <a:off x="1224184" y="4013610"/>
            <a:ext cx="2573473" cy="1617122"/>
          </a:xfrm>
          <a:solidFill>
            <a:srgbClr val="EAEAEA"/>
          </a:solidFill>
        </p:spPr>
        <p:txBody>
          <a:bodyPr lIns="180000" tIns="108000" rIns="180000" bIns="108000" anchor="ctr" anchorCtr="0">
            <a:noAutofit/>
          </a:bodyPr>
          <a:lstStyle>
            <a:lvl1pPr>
              <a:spcBef>
                <a:spcPts val="0"/>
              </a:spcBef>
              <a:defRPr/>
            </a:lvl1pPr>
            <a:lvl5pPr>
              <a:defRPr/>
            </a:lvl5pPr>
          </a:lstStyle>
          <a:p>
            <a:pPr lvl="0"/>
            <a:r>
              <a:rPr lang="fr-FR"/>
              <a:t>Modifier les styles du texte du masque</a:t>
            </a:r>
          </a:p>
        </p:txBody>
      </p:sp>
      <p:sp>
        <p:nvSpPr>
          <p:cNvPr id="17" name="Espace réservé de la date 16"/>
          <p:cNvSpPr>
            <a:spLocks noGrp="1"/>
          </p:cNvSpPr>
          <p:nvPr>
            <p:ph type="dt" sz="half" idx="17"/>
          </p:nvPr>
        </p:nvSpPr>
        <p:spPr/>
        <p:txBody>
          <a:bodyPr/>
          <a:lstStyle/>
          <a:p>
            <a:r>
              <a:rPr lang="fr-FR"/>
              <a:t>Jj Mois Aaaa</a:t>
            </a:r>
            <a:endParaRPr lang="fr-FR" dirty="0"/>
          </a:p>
        </p:txBody>
      </p:sp>
      <p:sp>
        <p:nvSpPr>
          <p:cNvPr id="18" name="Espace réservé du pied de page 17"/>
          <p:cNvSpPr>
            <a:spLocks noGrp="1"/>
          </p:cNvSpPr>
          <p:nvPr>
            <p:ph type="ftr" sz="quarter" idx="18"/>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518856405"/>
      </p:ext>
    </p:extLst>
  </p:cSld>
  <p:clrMapOvr>
    <a:masterClrMapping/>
  </p:clrMapOvr>
  <p:extLst>
    <p:ext uri="{DCECCB84-F9BA-43D5-87BE-67443E8EF086}">
      <p15:sldGuideLst xmlns:p15="http://schemas.microsoft.com/office/powerpoint/2012/main"/>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71649" y="1374207"/>
            <a:ext cx="2678120"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1374207"/>
            <a:ext cx="2678120"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7098461" y="1383193"/>
            <a:ext cx="3271088" cy="4758929"/>
          </a:xfrm>
        </p:spPr>
        <p:txBody>
          <a:bodyPr/>
          <a:lstStyle/>
          <a:p>
            <a:r>
              <a:rPr lang="fr-FR"/>
              <a:t>Cliquez sur l'icône pour ajouter une image</a:t>
            </a:r>
          </a:p>
        </p:txBody>
      </p:sp>
      <p:sp>
        <p:nvSpPr>
          <p:cNvPr id="14" name="Espace réservé de la date 13"/>
          <p:cNvSpPr>
            <a:spLocks noGrp="1"/>
          </p:cNvSpPr>
          <p:nvPr>
            <p:ph type="dt" sz="half" idx="17"/>
          </p:nvPr>
        </p:nvSpPr>
        <p:spPr/>
        <p:txBody>
          <a:bodyPr/>
          <a:lstStyle/>
          <a:p>
            <a:r>
              <a:rPr lang="fr-FR"/>
              <a:t>Jj Mois Aaaa</a:t>
            </a:r>
            <a:endParaRPr lang="fr-FR" dirty="0"/>
          </a:p>
        </p:txBody>
      </p:sp>
      <p:sp>
        <p:nvSpPr>
          <p:cNvPr id="15" name="Espace réservé du pied de page 14"/>
          <p:cNvSpPr>
            <a:spLocks noGrp="1"/>
          </p:cNvSpPr>
          <p:nvPr>
            <p:ph type="ftr" sz="quarter" idx="18"/>
          </p:nvPr>
        </p:nvSpPr>
        <p:spPr/>
        <p:txBody>
          <a:bodyPr/>
          <a:lstStyle/>
          <a:p>
            <a:r>
              <a:rPr lang="fr-FR"/>
              <a:t>TITRE DE LA PRÉSENTATION</a:t>
            </a:r>
            <a:endParaRPr lang="fr-FR" dirty="0"/>
          </a:p>
        </p:txBody>
      </p:sp>
      <p:sp>
        <p:nvSpPr>
          <p:cNvPr id="16" name="Espace réservé du numéro de diapositive 15"/>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3624774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1224182" y="4751438"/>
            <a:ext cx="2939841" cy="1935637"/>
          </a:xfrm>
          <a:solidFill>
            <a:schemeClr val="accent1"/>
          </a:solidFill>
        </p:spPr>
        <p:txBody>
          <a:bodyPr lIns="180000" tIns="180000" rIns="180000" bIns="180000">
            <a:noAutofit/>
          </a:bodyPr>
          <a:lstStyle>
            <a:lvl1pPr>
              <a:spcBef>
                <a:spcPts val="0"/>
              </a:spcBef>
              <a:defRPr>
                <a:solidFill>
                  <a:schemeClr val="bg1"/>
                </a:solidFill>
              </a:defRPr>
            </a:lvl1pPr>
            <a:lvl5pPr>
              <a:defRPr/>
            </a:lvl5pPr>
          </a:lstStyle>
          <a:p>
            <a:pPr lvl="0"/>
            <a:r>
              <a:rPr lang="fr-FR"/>
              <a:t>Modifier les styles du texte du masque</a:t>
            </a:r>
          </a:p>
        </p:txBody>
      </p:sp>
      <p:sp>
        <p:nvSpPr>
          <p:cNvPr id="12" name="Espace réservé du texte 11"/>
          <p:cNvSpPr>
            <a:spLocks noGrp="1"/>
          </p:cNvSpPr>
          <p:nvPr>
            <p:ph type="body" sz="quarter" idx="14"/>
          </p:nvPr>
        </p:nvSpPr>
        <p:spPr>
          <a:xfrm>
            <a:off x="1224183" y="1374207"/>
            <a:ext cx="2678120" cy="3075131"/>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4164023" y="1383193"/>
            <a:ext cx="5883512" cy="5303882"/>
          </a:xfrm>
        </p:spPr>
        <p:txBody>
          <a:bodyPr/>
          <a:lstStyle/>
          <a:p>
            <a:r>
              <a:rPr lang="fr-FR"/>
              <a:t>Cliquez sur l'icône pour ajouter une image</a:t>
            </a:r>
          </a:p>
        </p:txBody>
      </p:sp>
      <p:sp>
        <p:nvSpPr>
          <p:cNvPr id="13" name="Espace réservé de la date 12"/>
          <p:cNvSpPr>
            <a:spLocks noGrp="1"/>
          </p:cNvSpPr>
          <p:nvPr>
            <p:ph type="dt" sz="half" idx="17"/>
          </p:nvPr>
        </p:nvSpPr>
        <p:spPr/>
        <p:txBody>
          <a:bodyPr/>
          <a:lstStyle/>
          <a:p>
            <a:r>
              <a:rPr lang="fr-FR"/>
              <a:t>Jj Mois Aaaa</a:t>
            </a:r>
            <a:endParaRPr lang="fr-FR" dirty="0"/>
          </a:p>
        </p:txBody>
      </p:sp>
      <p:sp>
        <p:nvSpPr>
          <p:cNvPr id="14" name="Espace réservé du pied de page 13"/>
          <p:cNvSpPr>
            <a:spLocks noGrp="1"/>
          </p:cNvSpPr>
          <p:nvPr>
            <p:ph type="ftr" sz="quarter" idx="18"/>
          </p:nvPr>
        </p:nvSpPr>
        <p:spPr/>
        <p:txBody>
          <a:bodyPr/>
          <a:lstStyle/>
          <a:p>
            <a:r>
              <a:rPr lang="fr-FR"/>
              <a:t>TITRE DE LA PRÉSENTATION</a:t>
            </a:r>
            <a:endParaRPr lang="fr-FR" dirty="0"/>
          </a:p>
        </p:txBody>
      </p:sp>
      <p:sp>
        <p:nvSpPr>
          <p:cNvPr id="15" name="Espace réservé du numéro de diapositive 14"/>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82725276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4" name="Espace réservé pour une image  3"/>
          <p:cNvSpPr>
            <a:spLocks noGrp="1"/>
          </p:cNvSpPr>
          <p:nvPr>
            <p:ph type="pic" sz="quarter" idx="16"/>
          </p:nvPr>
        </p:nvSpPr>
        <p:spPr>
          <a:xfrm>
            <a:off x="1224183" y="1383193"/>
            <a:ext cx="8823353" cy="5303882"/>
          </a:xfrm>
        </p:spPr>
        <p:txBody>
          <a:bodyPr/>
          <a:lstStyle/>
          <a:p>
            <a:r>
              <a:rPr lang="fr-FR"/>
              <a:t>Cliquez sur l'icône pour ajouter une image</a:t>
            </a:r>
          </a:p>
        </p:txBody>
      </p:sp>
      <p:sp>
        <p:nvSpPr>
          <p:cNvPr id="11" name="Espace réservé du texte 11"/>
          <p:cNvSpPr>
            <a:spLocks noGrp="1"/>
          </p:cNvSpPr>
          <p:nvPr>
            <p:ph type="body" sz="quarter" idx="15"/>
          </p:nvPr>
        </p:nvSpPr>
        <p:spPr>
          <a:xfrm>
            <a:off x="7107698" y="3657041"/>
            <a:ext cx="2939839" cy="2479613"/>
          </a:xfrm>
          <a:solidFill>
            <a:srgbClr val="EAEAEA"/>
          </a:solidFill>
        </p:spPr>
        <p:txBody>
          <a:bodyPr lIns="180000" tIns="180000" rIns="180000" bIns="180000">
            <a:noAutofit/>
          </a:bodyPr>
          <a:lstStyle>
            <a:lvl1pPr>
              <a:spcBef>
                <a:spcPts val="0"/>
              </a:spcBef>
              <a:defRPr>
                <a:solidFill>
                  <a:schemeClr val="tx1">
                    <a:lumMod val="65000"/>
                    <a:lumOff val="35000"/>
                  </a:schemeClr>
                </a:solidFill>
              </a:defRPr>
            </a:lvl1pPr>
            <a:lvl5pPr>
              <a:defRPr/>
            </a:lvl5pPr>
          </a:lstStyle>
          <a:p>
            <a:pPr lvl="0"/>
            <a:r>
              <a:rPr lang="fr-FR"/>
              <a:t>Modifier les styles du texte du masque</a:t>
            </a:r>
          </a:p>
        </p:txBody>
      </p:sp>
      <p:sp>
        <p:nvSpPr>
          <p:cNvPr id="12" name="Espace réservé de la date 11"/>
          <p:cNvSpPr>
            <a:spLocks noGrp="1"/>
          </p:cNvSpPr>
          <p:nvPr>
            <p:ph type="dt" sz="half" idx="17"/>
          </p:nvPr>
        </p:nvSpPr>
        <p:spPr/>
        <p:txBody>
          <a:bodyPr/>
          <a:lstStyle/>
          <a:p>
            <a:r>
              <a:rPr lang="fr-FR"/>
              <a:t>Jj Mois Aaaa</a:t>
            </a:r>
            <a:endParaRPr lang="fr-FR" dirty="0"/>
          </a:p>
        </p:txBody>
      </p:sp>
      <p:sp>
        <p:nvSpPr>
          <p:cNvPr id="13" name="Espace réservé du pied de page 12"/>
          <p:cNvSpPr>
            <a:spLocks noGrp="1"/>
          </p:cNvSpPr>
          <p:nvPr>
            <p:ph type="ftr" sz="quarter" idx="18"/>
          </p:nvPr>
        </p:nvSpPr>
        <p:spPr/>
        <p:txBody>
          <a:bodyPr/>
          <a:lstStyle/>
          <a:p>
            <a:r>
              <a:rPr lang="fr-FR"/>
              <a:t>TITRE DE LA PRÉSENTATION</a:t>
            </a:r>
            <a:endParaRPr lang="fr-FR" dirty="0"/>
          </a:p>
        </p:txBody>
      </p:sp>
      <p:sp>
        <p:nvSpPr>
          <p:cNvPr id="14" name="Espace réservé du numéro de diapositive 13"/>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6520353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1224183" y="470019"/>
            <a:ext cx="8823353"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r>
              <a:rPr lang="fr-FR"/>
              <a:t>Jj Mois Aaaa</a:t>
            </a:r>
            <a:endParaRPr lang="fr-FR" dirty="0"/>
          </a:p>
        </p:txBody>
      </p:sp>
      <p:sp>
        <p:nvSpPr>
          <p:cNvPr id="11" name="Espace réservé du pied de page 10"/>
          <p:cNvSpPr>
            <a:spLocks noGrp="1"/>
          </p:cNvSpPr>
          <p:nvPr>
            <p:ph type="ftr" sz="quarter" idx="19"/>
          </p:nvPr>
        </p:nvSpPr>
        <p:spPr/>
        <p:txBody>
          <a:bodyPr/>
          <a:lstStyle/>
          <a:p>
            <a:r>
              <a:rPr lang="fr-FR"/>
              <a:t>TITRE DE LA PRÉSENTATION</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64204175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325849" y="470018"/>
            <a:ext cx="9721687"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r>
              <a:rPr lang="fr-FR"/>
              <a:t>Jj Mois Aaaa</a:t>
            </a:r>
            <a:endParaRPr lang="fr-FR" dirty="0"/>
          </a:p>
        </p:txBody>
      </p:sp>
      <p:sp>
        <p:nvSpPr>
          <p:cNvPr id="11" name="Espace réservé du pied de page 10"/>
          <p:cNvSpPr>
            <a:spLocks noGrp="1"/>
          </p:cNvSpPr>
          <p:nvPr>
            <p:ph type="ftr" sz="quarter" idx="19"/>
          </p:nvPr>
        </p:nvSpPr>
        <p:spPr/>
        <p:txBody>
          <a:bodyPr/>
          <a:lstStyle/>
          <a:p>
            <a:r>
              <a:rPr lang="fr-FR"/>
              <a:t>TITRE DE LA PRÉSENTATION</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75006141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4478502" y="3018687"/>
            <a:ext cx="5569032" cy="3075131"/>
          </a:xfrm>
        </p:spPr>
        <p:txBody>
          <a:bodyPr>
            <a:noAutofit/>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224182" y="1383193"/>
            <a:ext cx="2939400" cy="4758333"/>
          </a:xfrm>
        </p:spPr>
        <p:txBody>
          <a:bodyPr/>
          <a:lstStyle/>
          <a:p>
            <a:r>
              <a:rPr lang="fr-FR"/>
              <a:t>Cliquez sur l'icône pour ajouter une image</a:t>
            </a:r>
          </a:p>
        </p:txBody>
      </p:sp>
      <p:sp>
        <p:nvSpPr>
          <p:cNvPr id="10"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13" name="Espace réservé du texte 11"/>
          <p:cNvSpPr>
            <a:spLocks noGrp="1"/>
          </p:cNvSpPr>
          <p:nvPr>
            <p:ph type="body" sz="quarter" idx="17"/>
          </p:nvPr>
        </p:nvSpPr>
        <p:spPr>
          <a:xfrm>
            <a:off x="3584435" y="1952820"/>
            <a:ext cx="3510950" cy="699708"/>
          </a:xfrm>
          <a:solidFill>
            <a:srgbClr val="EAEAEA"/>
          </a:solidFill>
        </p:spPr>
        <p:txBody>
          <a:bodyPr lIns="180000" tIns="108000" rIns="180000" bIns="108000">
            <a:noAutofit/>
          </a:bodyPr>
          <a:lstStyle>
            <a:lvl1pPr>
              <a:defRPr sz="1269" cap="all" baseline="0">
                <a:solidFill>
                  <a:schemeClr val="tx1"/>
                </a:solidFill>
              </a:defRPr>
            </a:lvl1pPr>
            <a:lvl2pPr>
              <a:spcBef>
                <a:spcPts val="0"/>
              </a:spcBef>
              <a:defRPr sz="1692" cap="all" baseline="0">
                <a:solidFill>
                  <a:schemeClr val="accent1"/>
                </a:solidFill>
              </a:defRPr>
            </a:lvl2pPr>
            <a:lvl5pPr>
              <a:defRPr/>
            </a:lvl5pPr>
          </a:lstStyle>
          <a:p>
            <a:pPr lvl="0"/>
            <a:r>
              <a:rPr lang="fr-FR"/>
              <a:t>Modifier les styles du texte du masque</a:t>
            </a:r>
          </a:p>
          <a:p>
            <a:pPr lvl="1"/>
            <a:r>
              <a:rPr lang="fr-FR"/>
              <a:t>Deuxième niveau</a:t>
            </a:r>
          </a:p>
        </p:txBody>
      </p:sp>
      <p:sp>
        <p:nvSpPr>
          <p:cNvPr id="14" name="Espace réservé de la date 13"/>
          <p:cNvSpPr>
            <a:spLocks noGrp="1"/>
          </p:cNvSpPr>
          <p:nvPr>
            <p:ph type="dt" sz="half" idx="18"/>
          </p:nvPr>
        </p:nvSpPr>
        <p:spPr/>
        <p:txBody>
          <a:bodyPr/>
          <a:lstStyle/>
          <a:p>
            <a:r>
              <a:rPr lang="fr-FR"/>
              <a:t>Jj Mois Aaaa</a:t>
            </a:r>
            <a:endParaRPr lang="fr-FR" dirty="0"/>
          </a:p>
        </p:txBody>
      </p:sp>
      <p:sp>
        <p:nvSpPr>
          <p:cNvPr id="15" name="Espace réservé du pied de page 14"/>
          <p:cNvSpPr>
            <a:spLocks noGrp="1"/>
          </p:cNvSpPr>
          <p:nvPr>
            <p:ph type="ftr" sz="quarter" idx="19"/>
          </p:nvPr>
        </p:nvSpPr>
        <p:spPr/>
        <p:txBody>
          <a:bodyPr/>
          <a:lstStyle/>
          <a:p>
            <a:r>
              <a:rPr lang="fr-FR"/>
              <a:t>TITRE DE LA PRÉSENTATION</a:t>
            </a:r>
            <a:endParaRPr lang="fr-FR" dirty="0"/>
          </a:p>
        </p:txBody>
      </p:sp>
      <p:sp>
        <p:nvSpPr>
          <p:cNvPr id="16" name="Espace réservé du numéro de diapositive 15"/>
          <p:cNvSpPr>
            <a:spLocks noGrp="1"/>
          </p:cNvSpPr>
          <p:nvPr>
            <p:ph type="sldNum" sz="quarter" idx="20"/>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17313808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3"/>
            <a:ext cx="8823353" cy="1069289"/>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925126" y="2737800"/>
            <a:ext cx="6203939" cy="3441487"/>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8080689" y="3045925"/>
            <a:ext cx="1966848" cy="742016"/>
          </a:xfrm>
          <a:noFill/>
        </p:spPr>
        <p:txBody>
          <a:bodyPr wrap="square" lIns="0" tIns="0" rIns="0" bIns="0" anchor="t" anchorCtr="0">
            <a:spAutoFit/>
          </a:bodyPr>
          <a:lstStyle>
            <a:lvl1pPr>
              <a:spcBef>
                <a:spcPts val="1903"/>
              </a:spcBef>
              <a:defRPr sz="3807">
                <a:solidFill>
                  <a:schemeClr val="accent3"/>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1224181" y="2737800"/>
            <a:ext cx="5904884" cy="308124"/>
          </a:xfrm>
        </p:spPr>
        <p:txBody>
          <a:bodyPr/>
          <a:lstStyle>
            <a:lvl1pPr>
              <a:defRPr sz="148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5" name="Espace réservé de la date 14"/>
          <p:cNvSpPr>
            <a:spLocks noGrp="1"/>
          </p:cNvSpPr>
          <p:nvPr>
            <p:ph type="dt" sz="half" idx="19"/>
          </p:nvPr>
        </p:nvSpPr>
        <p:spPr/>
        <p:txBody>
          <a:bodyPr/>
          <a:lstStyle/>
          <a:p>
            <a:r>
              <a:rPr lang="fr-FR"/>
              <a:t>Jj Mois Aaaa</a:t>
            </a:r>
            <a:endParaRPr lang="fr-FR" dirty="0"/>
          </a:p>
        </p:txBody>
      </p:sp>
      <p:sp>
        <p:nvSpPr>
          <p:cNvPr id="17" name="Espace réservé du pied de page 16"/>
          <p:cNvSpPr>
            <a:spLocks noGrp="1"/>
          </p:cNvSpPr>
          <p:nvPr>
            <p:ph type="ftr" sz="quarter" idx="20"/>
          </p:nvPr>
        </p:nvSpPr>
        <p:spPr/>
        <p:txBody>
          <a:bodyPr/>
          <a:lstStyle/>
          <a:p>
            <a:r>
              <a:rPr lang="fr-FR"/>
              <a:t>TITRE DE LA PRÉSENTATION</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5114969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2674038" cy="4605230"/>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4429828" y="1861695"/>
            <a:ext cx="2412628" cy="2954093"/>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7354469" y="1374801"/>
            <a:ext cx="1966848" cy="742016"/>
          </a:xfrm>
          <a:noFill/>
        </p:spPr>
        <p:txBody>
          <a:bodyPr wrap="square" lIns="0" tIns="0" rIns="0" bIns="0" anchor="t" anchorCtr="0">
            <a:sp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4429828" y="1374803"/>
            <a:ext cx="2412628" cy="287637"/>
          </a:xfrm>
        </p:spPr>
        <p:txBody>
          <a:bodyPr/>
          <a:lstStyle>
            <a:lvl1pPr>
              <a:defRPr sz="1480"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4" name="Espace réservé de la date 13"/>
          <p:cNvSpPr>
            <a:spLocks noGrp="1"/>
          </p:cNvSpPr>
          <p:nvPr>
            <p:ph type="dt" sz="half" idx="19"/>
          </p:nvPr>
        </p:nvSpPr>
        <p:spPr/>
        <p:txBody>
          <a:bodyPr/>
          <a:lstStyle/>
          <a:p>
            <a:r>
              <a:rPr lang="fr-FR"/>
              <a:t>Jj Mois Aaaa</a:t>
            </a:r>
            <a:endParaRPr lang="fr-FR" dirty="0"/>
          </a:p>
        </p:txBody>
      </p:sp>
      <p:sp>
        <p:nvSpPr>
          <p:cNvPr id="15" name="Espace réservé du pied de page 14"/>
          <p:cNvSpPr>
            <a:spLocks noGrp="1"/>
          </p:cNvSpPr>
          <p:nvPr>
            <p:ph type="ftr" sz="quarter" idx="20"/>
          </p:nvPr>
        </p:nvSpPr>
        <p:spPr/>
        <p:txBody>
          <a:bodyPr/>
          <a:lstStyle/>
          <a:p>
            <a:r>
              <a:rPr lang="fr-FR"/>
              <a:t>TITRE DE LA PRÉSENTATION</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32241070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1" y="4796401"/>
            <a:ext cx="8823354" cy="123087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4290140" y="1767544"/>
            <a:ext cx="2682203" cy="2613473"/>
          </a:xfrm>
        </p:spPr>
        <p:txBody>
          <a:bodyPr/>
          <a:lstStyle/>
          <a:p>
            <a:r>
              <a:rPr lang="fr-FR"/>
              <a:t>Cliquez sur l'icône pour ajouter un graphique</a:t>
            </a:r>
          </a:p>
        </p:txBody>
      </p:sp>
      <p:sp>
        <p:nvSpPr>
          <p:cNvPr id="15" name="Espace réservé du graphique 3"/>
          <p:cNvSpPr>
            <a:spLocks noGrp="1"/>
          </p:cNvSpPr>
          <p:nvPr>
            <p:ph type="chart" sz="quarter" idx="16"/>
          </p:nvPr>
        </p:nvSpPr>
        <p:spPr>
          <a:xfrm>
            <a:off x="1224180" y="1767544"/>
            <a:ext cx="2683837" cy="2613473"/>
          </a:xfrm>
        </p:spPr>
        <p:txBody>
          <a:bodyPr/>
          <a:lstStyle/>
          <a:p>
            <a:r>
              <a:rPr lang="fr-FR"/>
              <a:t>Cliquez sur l'icône pour ajouter un graphique</a:t>
            </a:r>
          </a:p>
        </p:txBody>
      </p:sp>
      <p:sp>
        <p:nvSpPr>
          <p:cNvPr id="16" name="Espace réservé du graphique 3"/>
          <p:cNvSpPr>
            <a:spLocks noGrp="1"/>
          </p:cNvSpPr>
          <p:nvPr>
            <p:ph type="chart" sz="quarter" idx="17"/>
          </p:nvPr>
        </p:nvSpPr>
        <p:spPr>
          <a:xfrm>
            <a:off x="7354469" y="1767544"/>
            <a:ext cx="2683837" cy="2613473"/>
          </a:xfrm>
        </p:spPr>
        <p:txBody>
          <a:bodyPr/>
          <a:lstStyle/>
          <a:p>
            <a:r>
              <a:rPr lang="fr-FR"/>
              <a:t>Cliquez sur l'icône pour ajouter un graphique</a:t>
            </a:r>
          </a:p>
        </p:txBody>
      </p:sp>
      <p:sp>
        <p:nvSpPr>
          <p:cNvPr id="17" name="Espace réservé du texte 11"/>
          <p:cNvSpPr>
            <a:spLocks noGrp="1"/>
          </p:cNvSpPr>
          <p:nvPr>
            <p:ph type="body" sz="quarter" idx="18"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8" name="Espace réservé du texte 11"/>
          <p:cNvSpPr>
            <a:spLocks noGrp="1"/>
          </p:cNvSpPr>
          <p:nvPr>
            <p:ph type="body" sz="quarter" idx="19" hasCustomPrompt="1"/>
          </p:nvPr>
        </p:nvSpPr>
        <p:spPr>
          <a:xfrm>
            <a:off x="1224181" y="6438897"/>
            <a:ext cx="8823354" cy="113906"/>
          </a:xfrm>
        </p:spPr>
        <p:txBody>
          <a:bodyPr>
            <a:spAutoFit/>
          </a:bodyPr>
          <a:lstStyle>
            <a:lvl1pPr>
              <a:defRPr sz="740" i="1"/>
            </a:lvl1pPr>
            <a:lvl5pPr>
              <a:defRPr/>
            </a:lvl5pPr>
          </a:lstStyle>
          <a:p>
            <a:pPr lvl="0"/>
            <a:r>
              <a:rPr lang="fr-FR" dirty="0"/>
              <a:t>Notes de bas de page</a:t>
            </a:r>
          </a:p>
        </p:txBody>
      </p:sp>
      <p:sp>
        <p:nvSpPr>
          <p:cNvPr id="13" name="Espace réservé de la date 12"/>
          <p:cNvSpPr>
            <a:spLocks noGrp="1"/>
          </p:cNvSpPr>
          <p:nvPr>
            <p:ph type="dt" sz="half" idx="20"/>
          </p:nvPr>
        </p:nvSpPr>
        <p:spPr/>
        <p:txBody>
          <a:bodyPr/>
          <a:lstStyle/>
          <a:p>
            <a:r>
              <a:rPr lang="fr-FR"/>
              <a:t>Jj Mois Aaaa</a:t>
            </a:r>
            <a:endParaRPr lang="fr-FR" dirty="0"/>
          </a:p>
        </p:txBody>
      </p:sp>
      <p:sp>
        <p:nvSpPr>
          <p:cNvPr id="14" name="Espace réservé du pied de page 13"/>
          <p:cNvSpPr>
            <a:spLocks noGrp="1"/>
          </p:cNvSpPr>
          <p:nvPr>
            <p:ph type="ftr" sz="quarter" idx="21"/>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94236752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383195"/>
            <a:ext cx="8818951" cy="4648378"/>
          </a:xfrm>
        </p:spPr>
        <p:txBody>
          <a:bodyPr/>
          <a:lstStyle/>
          <a:p>
            <a:r>
              <a:rPr lang="fr-FR"/>
              <a:t>Cliquez sur l'icône pour ajouter un tableau</a:t>
            </a:r>
          </a:p>
        </p:txBody>
      </p:sp>
      <p:sp>
        <p:nvSpPr>
          <p:cNvPr id="13" name="Espace réservé de la date 12"/>
          <p:cNvSpPr>
            <a:spLocks noGrp="1"/>
          </p:cNvSpPr>
          <p:nvPr>
            <p:ph type="dt" sz="half" idx="16"/>
          </p:nvPr>
        </p:nvSpPr>
        <p:spPr/>
        <p:txBody>
          <a:bodyPr/>
          <a:lstStyle/>
          <a:p>
            <a:r>
              <a:rPr lang="fr-FR"/>
              <a:t>Jj Mois Aaaa</a:t>
            </a:r>
            <a:endParaRPr lang="fr-FR" dirty="0"/>
          </a:p>
        </p:txBody>
      </p:sp>
      <p:sp>
        <p:nvSpPr>
          <p:cNvPr id="14" name="Espace réservé du pied de page 13"/>
          <p:cNvSpPr>
            <a:spLocks noGrp="1"/>
          </p:cNvSpPr>
          <p:nvPr>
            <p:ph type="ftr" sz="quarter" idx="17"/>
          </p:nvPr>
        </p:nvSpPr>
        <p:spPr/>
        <p:txBody>
          <a:bodyPr/>
          <a:lstStyle/>
          <a:p>
            <a:r>
              <a:rPr lang="fr-FR"/>
              <a:t>TITRE DE LA PRÉSENTATION</a:t>
            </a:r>
            <a:endParaRPr lang="fr-FR" dirty="0"/>
          </a:p>
        </p:txBody>
      </p:sp>
      <p:sp>
        <p:nvSpPr>
          <p:cNvPr id="15" name="Espace réservé du numéro de diapositive 14"/>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0597025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707955"/>
            <a:ext cx="8818951" cy="1956750"/>
          </a:xfrm>
        </p:spPr>
        <p:txBody>
          <a:bodyPr/>
          <a:lstStyle/>
          <a:p>
            <a:r>
              <a:rPr lang="fr-FR"/>
              <a:t>Cliquez sur l'icône pour ajouter un tableau</a:t>
            </a:r>
          </a:p>
        </p:txBody>
      </p:sp>
      <p:sp>
        <p:nvSpPr>
          <p:cNvPr id="13" name="Espace réservé du graphique 3"/>
          <p:cNvSpPr>
            <a:spLocks noGrp="1"/>
          </p:cNvSpPr>
          <p:nvPr>
            <p:ph type="chart" sz="quarter" idx="16"/>
          </p:nvPr>
        </p:nvSpPr>
        <p:spPr>
          <a:xfrm>
            <a:off x="1224181" y="4115715"/>
            <a:ext cx="8819520" cy="2118734"/>
          </a:xfrm>
        </p:spPr>
        <p:txBody>
          <a:bodyPr/>
          <a:lstStyle/>
          <a:p>
            <a:r>
              <a:rPr lang="fr-FR"/>
              <a:t>Cliquez sur l'icône pour ajouter un graphique</a:t>
            </a:r>
            <a:endParaRPr lang="fr-FR" dirty="0"/>
          </a:p>
        </p:txBody>
      </p:sp>
      <p:sp>
        <p:nvSpPr>
          <p:cNvPr id="14" name="Espace réservé du texte 11"/>
          <p:cNvSpPr>
            <a:spLocks noGrp="1"/>
          </p:cNvSpPr>
          <p:nvPr>
            <p:ph type="body" sz="quarter" idx="17"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5" name="Espace réservé du texte 11"/>
          <p:cNvSpPr>
            <a:spLocks noGrp="1"/>
          </p:cNvSpPr>
          <p:nvPr>
            <p:ph type="body" sz="quarter" idx="18" hasCustomPrompt="1"/>
          </p:nvPr>
        </p:nvSpPr>
        <p:spPr>
          <a:xfrm>
            <a:off x="1214499" y="3779758"/>
            <a:ext cx="8829202" cy="287637"/>
          </a:xfrm>
        </p:spPr>
        <p:txBody>
          <a:bodyPr/>
          <a:lstStyle>
            <a:lvl1pPr>
              <a:defRPr sz="1480" b="1" cap="all" baseline="0">
                <a:solidFill>
                  <a:schemeClr val="accent1"/>
                </a:solidFill>
              </a:defRPr>
            </a:lvl1pPr>
            <a:lvl5pPr>
              <a:defRPr/>
            </a:lvl5pPr>
          </a:lstStyle>
          <a:p>
            <a:pPr lvl="0"/>
            <a:r>
              <a:rPr lang="fr-FR" dirty="0"/>
              <a:t>Titre</a:t>
            </a:r>
          </a:p>
        </p:txBody>
      </p:sp>
      <p:sp>
        <p:nvSpPr>
          <p:cNvPr id="16" name="Espace réservé de la date 15"/>
          <p:cNvSpPr>
            <a:spLocks noGrp="1"/>
          </p:cNvSpPr>
          <p:nvPr>
            <p:ph type="dt" sz="half" idx="19"/>
          </p:nvPr>
        </p:nvSpPr>
        <p:spPr/>
        <p:txBody>
          <a:bodyPr/>
          <a:lstStyle/>
          <a:p>
            <a:r>
              <a:rPr lang="fr-FR"/>
              <a:t>Jj Mois Aaaa</a:t>
            </a:r>
            <a:endParaRPr lang="fr-FR" dirty="0"/>
          </a:p>
        </p:txBody>
      </p:sp>
      <p:sp>
        <p:nvSpPr>
          <p:cNvPr id="17" name="Espace réservé du pied de page 16"/>
          <p:cNvSpPr>
            <a:spLocks noGrp="1"/>
          </p:cNvSpPr>
          <p:nvPr>
            <p:ph type="ftr" sz="quarter" idx="20"/>
          </p:nvPr>
        </p:nvSpPr>
        <p:spPr/>
        <p:txBody>
          <a:bodyPr/>
          <a:lstStyle/>
          <a:p>
            <a:r>
              <a:rPr lang="fr-FR"/>
              <a:t>TITRE DE LA PRÉSENTATION</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53225032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245080"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7265983"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224182"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224185"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7265986"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4245084"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1" name="Espace réservé de la date 10"/>
          <p:cNvSpPr>
            <a:spLocks noGrp="1"/>
          </p:cNvSpPr>
          <p:nvPr>
            <p:ph type="dt" sz="half" idx="22"/>
          </p:nvPr>
        </p:nvSpPr>
        <p:spPr/>
        <p:txBody>
          <a:bodyPr/>
          <a:lstStyle/>
          <a:p>
            <a:r>
              <a:rPr lang="fr-FR"/>
              <a:t>Jj Mois Aaaa</a:t>
            </a:r>
            <a:endParaRPr lang="fr-FR" dirty="0"/>
          </a:p>
        </p:txBody>
      </p:sp>
      <p:sp>
        <p:nvSpPr>
          <p:cNvPr id="13" name="Espace réservé du pied de page 12"/>
          <p:cNvSpPr>
            <a:spLocks noGrp="1"/>
          </p:cNvSpPr>
          <p:nvPr>
            <p:ph type="ftr" sz="quarter" idx="23"/>
          </p:nvPr>
        </p:nvSpPr>
        <p:spPr/>
        <p:txBody>
          <a:bodyPr/>
          <a:lstStyle/>
          <a:p>
            <a:r>
              <a:rPr lang="fr-FR"/>
              <a:t>TITRE DE LA PRÉSENTATION</a:t>
            </a:r>
            <a:endParaRPr lang="fr-FR" dirty="0"/>
          </a:p>
        </p:txBody>
      </p:sp>
      <p:sp>
        <p:nvSpPr>
          <p:cNvPr id="14" name="Espace réservé du numéro de diapositive 13"/>
          <p:cNvSpPr>
            <a:spLocks noGrp="1"/>
          </p:cNvSpPr>
          <p:nvPr>
            <p:ph type="sldNum" sz="quarter" idx="24"/>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03193455"/>
      </p:ext>
    </p:extLst>
  </p:cSld>
  <p:clrMapOvr>
    <a:masterClrMapping/>
  </p:clrMapOvr>
  <p:extLst>
    <p:ext uri="{DCECCB84-F9BA-43D5-87BE-67443E8EF086}">
      <p15:sldGuideLst xmlns:p15="http://schemas.microsoft.com/office/powerpoint/2012/main">
        <p15:guide id="1" orient="horz" pos="20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164023" y="2729459"/>
            <a:ext cx="2283355" cy="283812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3701" b="1">
                <a:solidFill>
                  <a:schemeClr val="accent1"/>
                </a:solidFill>
              </a:defRPr>
            </a:lvl1pPr>
            <a:lvl2pPr algn="l">
              <a:lnSpc>
                <a:spcPct val="85000"/>
              </a:lnSpc>
              <a:spcBef>
                <a:spcPts val="0"/>
              </a:spcBef>
              <a:defRPr sz="1163" b="0" cap="none" baseline="0">
                <a:solidFill>
                  <a:schemeClr val="tx1"/>
                </a:solidFill>
              </a:defRPr>
            </a:lvl2pPr>
            <a:lvl3pPr algn="l">
              <a:lnSpc>
                <a:spcPct val="85000"/>
              </a:lnSpc>
              <a:spcBef>
                <a:spcPts val="0"/>
              </a:spcBef>
              <a:defRPr sz="1057" b="0" cap="none" baseline="0">
                <a:solidFill>
                  <a:schemeClr val="tx1"/>
                </a:solidFill>
              </a:defRPr>
            </a:lvl3pPr>
            <a:lvl5pPr>
              <a:defRPr/>
            </a:lvl5pPr>
          </a:lstStyle>
          <a:p>
            <a:pPr lvl="0"/>
            <a:r>
              <a:rPr lang="fr-FR"/>
              <a:t>#</a:t>
            </a:r>
          </a:p>
          <a:p>
            <a:pPr lvl="1"/>
            <a:r>
              <a:rPr lang="fr-FR"/>
              <a:t>Deuxième niveau</a:t>
            </a:r>
          </a:p>
          <a:p>
            <a:pPr lvl="2"/>
            <a:r>
              <a:rPr lang="fr-FR"/>
              <a:t>Troisième niveau</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6" name="Espace réservé du texte 15"/>
          <p:cNvSpPr>
            <a:spLocks noGrp="1"/>
          </p:cNvSpPr>
          <p:nvPr>
            <p:ph type="body" sz="quarter" idx="15" hasCustomPrompt="1"/>
          </p:nvPr>
        </p:nvSpPr>
        <p:spPr>
          <a:xfrm>
            <a:off x="4164023" y="1374802"/>
            <a:ext cx="2283355" cy="1732545"/>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3701" b="1">
                <a:solidFill>
                  <a:schemeClr val="bg1"/>
                </a:solidFill>
              </a:defRPr>
            </a:lvl1pPr>
            <a:lvl2pPr algn="l">
              <a:lnSpc>
                <a:spcPct val="85000"/>
              </a:lnSpc>
              <a:spcBef>
                <a:spcPts val="0"/>
              </a:spcBef>
              <a:defRPr sz="1163" b="0" cap="none" baseline="0">
                <a:solidFill>
                  <a:schemeClr val="bg1"/>
                </a:solidFill>
              </a:defRPr>
            </a:lvl2pPr>
            <a:lvl3pPr algn="l">
              <a:lnSpc>
                <a:spcPct val="85000"/>
              </a:lnSpc>
              <a:spcBef>
                <a:spcPts val="0"/>
              </a:spcBef>
              <a:defRPr sz="1057" b="0" cap="none" baseline="0">
                <a:solidFill>
                  <a:schemeClr val="bg1"/>
                </a:solidFill>
              </a:defRPr>
            </a:lvl3pPr>
            <a:lvl5pPr>
              <a:defRPr/>
            </a:lvl5pPr>
          </a:lstStyle>
          <a:p>
            <a:pPr lvl="0"/>
            <a:r>
              <a:rPr lang="fr-FR"/>
              <a:t>#</a:t>
            </a:r>
          </a:p>
          <a:p>
            <a:pPr lvl="1"/>
            <a:r>
              <a:rPr lang="fr-FR"/>
              <a:t>Deuxième niveau</a:t>
            </a:r>
          </a:p>
          <a:p>
            <a:pPr lvl="2"/>
            <a:r>
              <a:rPr lang="fr-FR"/>
              <a:t>Troisième niveau</a:t>
            </a:r>
          </a:p>
        </p:txBody>
      </p:sp>
      <p:sp>
        <p:nvSpPr>
          <p:cNvPr id="4" name="Espace réservé du texte 3"/>
          <p:cNvSpPr>
            <a:spLocks noGrp="1"/>
          </p:cNvSpPr>
          <p:nvPr>
            <p:ph type="body" sz="quarter" idx="17"/>
          </p:nvPr>
        </p:nvSpPr>
        <p:spPr>
          <a:xfrm>
            <a:off x="1225598" y="1336256"/>
            <a:ext cx="2504118" cy="423132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3"/>
          <p:cNvSpPr>
            <a:spLocks noGrp="1"/>
          </p:cNvSpPr>
          <p:nvPr>
            <p:ph type="body" sz="quarter" idx="19" hasCustomPrompt="1"/>
          </p:nvPr>
        </p:nvSpPr>
        <p:spPr>
          <a:xfrm>
            <a:off x="6881686" y="1336256"/>
            <a:ext cx="3172818" cy="748524"/>
          </a:xfrm>
        </p:spPr>
        <p:txBody>
          <a:bodyPr>
            <a:spAutoFit/>
          </a:bodyPr>
          <a:lstStyle>
            <a:lvl1pPr>
              <a:spcBef>
                <a:spcPts val="2538"/>
              </a:spcBef>
              <a:defRPr sz="3807">
                <a:solidFill>
                  <a:schemeClr val="accent1"/>
                </a:solidFill>
              </a:defRPr>
            </a:lvl1pPr>
            <a:lvl2pPr>
              <a:spcBef>
                <a:spcPts val="0"/>
              </a:spcBef>
              <a:defRPr sz="1057" b="0" cap="all" baseline="0"/>
            </a:lvl2pPr>
          </a:lstStyle>
          <a:p>
            <a:pPr lvl="0"/>
            <a:r>
              <a:rPr lang="fr-FR"/>
              <a:t>#</a:t>
            </a:r>
          </a:p>
          <a:p>
            <a:pPr lvl="1"/>
            <a:r>
              <a:rPr lang="fr-FR"/>
              <a:t>Deuxième niveau</a:t>
            </a:r>
          </a:p>
        </p:txBody>
      </p:sp>
      <p:sp>
        <p:nvSpPr>
          <p:cNvPr id="12" name="Espace réservé de la date 11"/>
          <p:cNvSpPr>
            <a:spLocks noGrp="1"/>
          </p:cNvSpPr>
          <p:nvPr>
            <p:ph type="dt" sz="half" idx="20"/>
          </p:nvPr>
        </p:nvSpPr>
        <p:spPr/>
        <p:txBody>
          <a:bodyPr/>
          <a:lstStyle/>
          <a:p>
            <a:r>
              <a:rPr lang="fr-FR"/>
              <a:t>Jj Mois Aaaa</a:t>
            </a:r>
            <a:endParaRPr lang="fr-FR" dirty="0"/>
          </a:p>
        </p:txBody>
      </p:sp>
      <p:sp>
        <p:nvSpPr>
          <p:cNvPr id="13" name="Espace réservé du pied de page 12"/>
          <p:cNvSpPr>
            <a:spLocks noGrp="1"/>
          </p:cNvSpPr>
          <p:nvPr>
            <p:ph type="ftr" sz="quarter" idx="21"/>
          </p:nvPr>
        </p:nvSpPr>
        <p:spPr/>
        <p:txBody>
          <a:bodyPr/>
          <a:lstStyle/>
          <a:p>
            <a:r>
              <a:rPr lang="fr-FR"/>
              <a:t>TITRE DE LA PRÉSENTATION</a:t>
            </a:r>
            <a:endParaRPr lang="fr-FR" dirty="0"/>
          </a:p>
        </p:txBody>
      </p:sp>
      <p:sp>
        <p:nvSpPr>
          <p:cNvPr id="14" name="Espace réservé du numéro de diapositive 13"/>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58439469"/>
      </p:ext>
    </p:extLst>
  </p:cSld>
  <p:clrMapOvr>
    <a:masterClrMapping/>
  </p:clrMapOvr>
  <p:extLst>
    <p:ext uri="{DCECCB84-F9BA-43D5-87BE-67443E8EF086}">
      <p15:sldGuideLst xmlns:p15="http://schemas.microsoft.com/office/powerpoint/2012/main">
        <p15:guide id="1" orient="horz" pos="2047">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692" b="1" cap="all" baseline="0">
                <a:solidFill>
                  <a:schemeClr val="tx2"/>
                </a:solidFill>
              </a:defRPr>
            </a:lvl1pPr>
            <a:lvl2pPr algn="just">
              <a:lnSpc>
                <a:spcPct val="110000"/>
              </a:lnSpc>
              <a:spcBef>
                <a:spcPts val="634"/>
              </a:spcBef>
              <a:defRPr sz="1057" b="0">
                <a:solidFill>
                  <a:schemeClr val="tx1"/>
                </a:solidFill>
              </a:defRPr>
            </a:lvl2pPr>
          </a:lstStyle>
          <a:p>
            <a:pPr lvl="0"/>
            <a:r>
              <a:rPr lang="fr-FR"/>
              <a:t>Modifier les styles du texte du masque</a:t>
            </a:r>
          </a:p>
          <a:p>
            <a:pPr lvl="1"/>
            <a:r>
              <a:rPr lang="fr-FR"/>
              <a:t>Deuxième niveau</a:t>
            </a:r>
          </a:p>
        </p:txBody>
      </p:sp>
      <p:sp>
        <p:nvSpPr>
          <p:cNvPr id="10" name="Espace réservé de la date 9"/>
          <p:cNvSpPr>
            <a:spLocks noGrp="1"/>
          </p:cNvSpPr>
          <p:nvPr>
            <p:ph type="dt" sz="half" idx="14"/>
          </p:nvPr>
        </p:nvSpPr>
        <p:spPr/>
        <p:txBody>
          <a:bodyPr/>
          <a:lstStyle/>
          <a:p>
            <a:r>
              <a:rPr lang="fr-FR"/>
              <a:t>Jj Mois Aaaa</a:t>
            </a:r>
            <a:endParaRPr lang="fr-FR" dirty="0"/>
          </a:p>
        </p:txBody>
      </p:sp>
      <p:sp>
        <p:nvSpPr>
          <p:cNvPr id="11" name="Espace réservé du pied de page 10"/>
          <p:cNvSpPr>
            <a:spLocks noGrp="1"/>
          </p:cNvSpPr>
          <p:nvPr>
            <p:ph type="ftr" sz="quarter" idx="15"/>
          </p:nvPr>
        </p:nvSpPr>
        <p:spPr/>
        <p:txBody>
          <a:bodyPr/>
          <a:lstStyle/>
          <a:p>
            <a:r>
              <a:rPr lang="fr-FR"/>
              <a:t>TITRE DE LA PRÉSENTATION</a:t>
            </a:r>
            <a:endParaRPr lang="fr-FR" dirty="0"/>
          </a:p>
        </p:txBody>
      </p:sp>
      <p:sp>
        <p:nvSpPr>
          <p:cNvPr id="12" name="Espace réservé du numéro de diapositive 11"/>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32726824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325851" y="478412"/>
            <a:ext cx="9718856" cy="6283129"/>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3" name="Espace réservé du texte 2"/>
          <p:cNvSpPr>
            <a:spLocks noGrp="1"/>
          </p:cNvSpPr>
          <p:nvPr>
            <p:ph type="body" sz="quarter" idx="10"/>
          </p:nvPr>
        </p:nvSpPr>
        <p:spPr>
          <a:xfrm>
            <a:off x="4156557" y="1355010"/>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Modifier les styles du texte du masque</a:t>
            </a:r>
          </a:p>
          <a:p>
            <a:pPr lvl="1"/>
            <a:r>
              <a:rPr lang="fr-FR"/>
              <a:t>Deuxième niveau</a:t>
            </a:r>
          </a:p>
        </p:txBody>
      </p:sp>
      <p:sp>
        <p:nvSpPr>
          <p:cNvPr id="16" name="Espace réservé du texte 2"/>
          <p:cNvSpPr>
            <a:spLocks noGrp="1"/>
          </p:cNvSpPr>
          <p:nvPr>
            <p:ph type="body" sz="quarter" idx="11"/>
          </p:nvPr>
        </p:nvSpPr>
        <p:spPr>
          <a:xfrm>
            <a:off x="4156557" y="4852814"/>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Modifier les styles du texte du masque</a:t>
            </a:r>
          </a:p>
          <a:p>
            <a:pPr lvl="1"/>
            <a:r>
              <a:rPr lang="fr-FR"/>
              <a:t>Deuxième niveau</a:t>
            </a:r>
          </a:p>
        </p:txBody>
      </p:sp>
      <p:sp>
        <p:nvSpPr>
          <p:cNvPr id="4" name="ZoneTexte 3"/>
          <p:cNvSpPr txBox="1"/>
          <p:nvPr userDrawn="1"/>
        </p:nvSpPr>
        <p:spPr>
          <a:xfrm>
            <a:off x="1210349" y="1283318"/>
            <a:ext cx="2551722" cy="520784"/>
          </a:xfrm>
          <a:prstGeom prst="rect">
            <a:avLst/>
          </a:prstGeom>
          <a:noFill/>
        </p:spPr>
        <p:txBody>
          <a:bodyPr wrap="square" lIns="0" tIns="0" rIns="0" bIns="0" rtlCol="0">
            <a:spAutoFit/>
          </a:bodyPr>
          <a:lstStyle/>
          <a:p>
            <a:r>
              <a:rPr lang="fr-FR" sz="3384" b="1">
                <a:solidFill>
                  <a:schemeClr val="bg1"/>
                </a:solidFill>
              </a:rPr>
              <a:t>CONTACT</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4588" y="6242707"/>
            <a:ext cx="952583" cy="266466"/>
          </a:xfrm>
          <a:prstGeom prst="rect">
            <a:avLst/>
          </a:prstGeom>
        </p:spPr>
      </p:pic>
    </p:spTree>
    <p:extLst>
      <p:ext uri="{BB962C8B-B14F-4D97-AF65-F5344CB8AC3E}">
        <p14:creationId xmlns:p14="http://schemas.microsoft.com/office/powerpoint/2010/main" val="31111066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4.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theme" Target="../theme/theme7.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theme" Target="../theme/theme9.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26" Type="http://schemas.openxmlformats.org/officeDocument/2006/relationships/slideLayout" Target="../slideLayouts/slideLayout127.xml"/><Relationship Id="rId3" Type="http://schemas.openxmlformats.org/officeDocument/2006/relationships/slideLayout" Target="../slideLayouts/slideLayout104.xml"/><Relationship Id="rId21" Type="http://schemas.openxmlformats.org/officeDocument/2006/relationships/slideLayout" Target="../slideLayouts/slideLayout122.xml"/><Relationship Id="rId34" Type="http://schemas.openxmlformats.org/officeDocument/2006/relationships/slideLayout" Target="../slideLayouts/slideLayout135.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5" Type="http://schemas.openxmlformats.org/officeDocument/2006/relationships/slideLayout" Target="../slideLayouts/slideLayout126.xml"/><Relationship Id="rId33" Type="http://schemas.openxmlformats.org/officeDocument/2006/relationships/slideLayout" Target="../slideLayouts/slideLayout134.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29" Type="http://schemas.openxmlformats.org/officeDocument/2006/relationships/slideLayout" Target="../slideLayouts/slideLayout130.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24" Type="http://schemas.openxmlformats.org/officeDocument/2006/relationships/slideLayout" Target="../slideLayouts/slideLayout125.xml"/><Relationship Id="rId32" Type="http://schemas.openxmlformats.org/officeDocument/2006/relationships/slideLayout" Target="../slideLayouts/slideLayout133.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slideLayout" Target="../slideLayouts/slideLayout124.xml"/><Relationship Id="rId28" Type="http://schemas.openxmlformats.org/officeDocument/2006/relationships/slideLayout" Target="../slideLayouts/slideLayout129.xml"/><Relationship Id="rId36" Type="http://schemas.openxmlformats.org/officeDocument/2006/relationships/image" Target="../media/image27.jpeg"/><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31" Type="http://schemas.openxmlformats.org/officeDocument/2006/relationships/slideLayout" Target="../slideLayouts/slideLayout132.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 Id="rId27" Type="http://schemas.openxmlformats.org/officeDocument/2006/relationships/slideLayout" Target="../slideLayouts/slideLayout128.xml"/><Relationship Id="rId30" Type="http://schemas.openxmlformats.org/officeDocument/2006/relationships/slideLayout" Target="../slideLayouts/slideLayout131.xml"/><Relationship Id="rId35"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26" Type="http://schemas.openxmlformats.org/officeDocument/2006/relationships/theme" Target="../theme/theme11.xml"/><Relationship Id="rId3" Type="http://schemas.openxmlformats.org/officeDocument/2006/relationships/slideLayout" Target="../slideLayouts/slideLayout138.xml"/><Relationship Id="rId21" Type="http://schemas.openxmlformats.org/officeDocument/2006/relationships/slideLayout" Target="../slideLayouts/slideLayout156.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slideLayout" Target="../slideLayouts/slideLayout160.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slideLayout" Target="../slideLayouts/slideLayout155.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 Id="rId27" Type="http://schemas.openxmlformats.org/officeDocument/2006/relationships/image" Target="../media/image4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7" name="Slide number"/>
          <p:cNvSpPr>
            <a:spLocks noChangeArrowheads="1"/>
          </p:cNvSpPr>
          <p:nvPr/>
        </p:nvSpPr>
        <p:spPr bwMode="gray">
          <a:xfrm>
            <a:off x="5099014" y="6710062"/>
            <a:ext cx="171522" cy="17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oAutofit/>
          </a:bodyPr>
          <a:lstStyle/>
          <a:p>
            <a:pPr algn="ctr" defTabSz="901700" fontAlgn="base">
              <a:lnSpc>
                <a:spcPct val="100000"/>
              </a:lnSpc>
              <a:spcBef>
                <a:spcPts val="0"/>
              </a:spcBef>
              <a:spcAft>
                <a:spcPts val="0"/>
              </a:spcAft>
            </a:pPr>
            <a:fld id="{1CF9EA00-886D-43B8-A53F-CB3B22E97C6F}" type="slidenum">
              <a:rPr lang="en-GB" altLang="zh-TW" sz="1000" b="0" i="0" baseline="0" smtClean="0">
                <a:solidFill>
                  <a:srgbClr val="252525"/>
                </a:solidFill>
                <a:latin typeface="+mn-lt"/>
                <a:ea typeface="SimHei"/>
              </a:rPr>
              <a:pPr algn="ctr" defTabSz="901700" fontAlgn="base">
                <a:lnSpc>
                  <a:spcPct val="100000"/>
                </a:lnSpc>
                <a:spcBef>
                  <a:spcPts val="0"/>
                </a:spcBef>
                <a:spcAft>
                  <a:spcPts val="0"/>
                </a:spcAft>
              </a:pPr>
              <a:t>‹N°›</a:t>
            </a:fld>
            <a:endParaRPr lang="en-GB" altLang="zh-TW" sz="1000" b="0" i="0" baseline="0" dirty="0">
              <a:solidFill>
                <a:srgbClr val="252525"/>
              </a:solidFill>
              <a:latin typeface="+mn-lt"/>
              <a:ea typeface="SimHei"/>
            </a:endParaRPr>
          </a:p>
        </p:txBody>
      </p:sp>
      <p:sp>
        <p:nvSpPr>
          <p:cNvPr id="26" name="Slide title"/>
          <p:cNvSpPr>
            <a:spLocks noGrp="1" noChangeArrowheads="1"/>
          </p:cNvSpPr>
          <p:nvPr>
            <p:ph type="title"/>
          </p:nvPr>
        </p:nvSpPr>
        <p:spPr bwMode="gray">
          <a:xfrm>
            <a:off x="412749" y="374400"/>
            <a:ext cx="9540875"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spAutoFit/>
          </a:bodyPr>
          <a:lstStyle/>
          <a:p>
            <a:pPr lvl="0"/>
            <a:r>
              <a:rPr lang="en-GB" altLang="zh-TW" dirty="0"/>
              <a:t>Click to edit Master title style</a:t>
            </a:r>
          </a:p>
        </p:txBody>
      </p:sp>
      <p:sp>
        <p:nvSpPr>
          <p:cNvPr id="28" name="Footer Placeholder 2"/>
          <p:cNvSpPr>
            <a:spLocks noGrp="1"/>
          </p:cNvSpPr>
          <p:nvPr>
            <p:ph type="ftr" sz="quarter" idx="3"/>
          </p:nvPr>
        </p:nvSpPr>
        <p:spPr bwMode="gray">
          <a:xfrm>
            <a:off x="7638825" y="6712330"/>
            <a:ext cx="2314800" cy="1692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rtlCol="0" anchor="ctr">
            <a:noAutofit/>
          </a:bodyPr>
          <a:lstStyle>
            <a:lvl1pPr algn="r" rtl="0" eaLnBrk="0" fontAlgn="base" hangingPunct="0">
              <a:lnSpc>
                <a:spcPct val="100000"/>
              </a:lnSpc>
              <a:spcBef>
                <a:spcPts val="0"/>
              </a:spcBef>
              <a:spcAft>
                <a:spcPts val="0"/>
              </a:spcAft>
              <a:defRPr lang="en-GB" altLang="zh-TW" sz="1000" b="1" i="0" kern="1200" smtClean="0">
                <a:solidFill>
                  <a:srgbClr val="D7D8D6"/>
                </a:solidFill>
                <a:latin typeface="+mj-lt"/>
                <a:ea typeface="SimHei"/>
                <a:cs typeface="Arial" charset="0"/>
              </a:defRPr>
            </a:lvl1pPr>
          </a:lstStyle>
          <a:p>
            <a:endParaRPr lang="en-US" dirty="0"/>
          </a:p>
        </p:txBody>
      </p:sp>
      <p:grpSp>
        <p:nvGrpSpPr>
          <p:cNvPr id="2" name="Background grid" hidden="1"/>
          <p:cNvGrpSpPr/>
          <p:nvPr userDrawn="1"/>
        </p:nvGrpSpPr>
        <p:grpSpPr bwMode="gray">
          <a:xfrm>
            <a:off x="411683" y="415437"/>
            <a:ext cx="9541941" cy="6182472"/>
            <a:chOff x="411683" y="527051"/>
            <a:chExt cx="9541941" cy="6070857"/>
          </a:xfrm>
        </p:grpSpPr>
        <p:sp>
          <p:nvSpPr>
            <p:cNvPr id="7" name="Rectangle 6" hidden="1"/>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8" name="Group 7" hidden="1"/>
            <p:cNvGrpSpPr/>
            <p:nvPr userDrawn="1"/>
          </p:nvGrpSpPr>
          <p:grpSpPr bwMode="gray">
            <a:xfrm>
              <a:off x="411683" y="1416049"/>
              <a:ext cx="9541941" cy="5181859"/>
              <a:chOff x="411683" y="1416049"/>
              <a:chExt cx="9541941" cy="5181859"/>
            </a:xfrm>
          </p:grpSpPr>
          <p:sp>
            <p:nvSpPr>
              <p:cNvPr id="9" name="Rectangle 8" hidden="1"/>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0" name="Rectangle 11" hidden="1"/>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1" name="Rectangle 8" hidden="1"/>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3" name="Text Placeholder 4"/>
          <p:cNvSpPr>
            <a:spLocks noGrp="1"/>
          </p:cNvSpPr>
          <p:nvPr>
            <p:ph type="body" idx="1"/>
          </p:nvPr>
        </p:nvSpPr>
        <p:spPr bwMode="gray">
          <a:xfrm>
            <a:off x="411683" y="1321821"/>
            <a:ext cx="9546336" cy="1668855"/>
          </a:xfrm>
          <a:prstGeom prst="rect">
            <a:avLst/>
          </a:prstGeom>
        </p:spPr>
        <p:txBody>
          <a:bodyPr vert="horz" wrap="square" lIns="0" tIns="0" rIns="0" bIns="0" rtlCol="0">
            <a:spAutoFit/>
          </a:bodyPr>
          <a:lstStyle/>
          <a:p>
            <a:pPr lvl="0"/>
            <a:r>
              <a:rPr lang="en-US" dirty="0"/>
              <a:t>Click to edit Master text styles</a:t>
            </a:r>
          </a:p>
          <a:p>
            <a:pPr marL="0" lvl="1" indent="0">
              <a:buFontTx/>
              <a:buNone/>
            </a:pPr>
            <a:r>
              <a:rPr lang="en-US" dirty="0"/>
              <a:t>Second level</a:t>
            </a:r>
          </a:p>
          <a:p>
            <a:pPr marL="217488" lvl="2" indent="-217488">
              <a:buSzPct val="90000"/>
              <a:buFont typeface="Wingdings" panose="05000000000000000000" pitchFamily="2" charset="2"/>
              <a:buChar char=""/>
            </a:pPr>
            <a:r>
              <a:rPr lang="en-US" dirty="0"/>
              <a:t>Third level</a:t>
            </a:r>
          </a:p>
          <a:p>
            <a:pPr marL="374650" lvl="3" indent="-157163">
              <a:spcBef>
                <a:spcPts val="300"/>
              </a:spcBef>
              <a:buFont typeface="Wingdings 2" panose="05020102010507070707" pitchFamily="18" charset="2"/>
              <a:buChar char=""/>
            </a:pPr>
            <a:r>
              <a:rPr lang="en-US" dirty="0"/>
              <a:t>Fourth level</a:t>
            </a:r>
          </a:p>
          <a:p>
            <a:pPr marL="533400" lvl="4" indent="-157163">
              <a:spcBef>
                <a:spcPts val="300"/>
              </a:spcBef>
              <a:buFont typeface="Arial" panose="020B0604020202020204" pitchFamily="34" charset="0"/>
            </a:pPr>
            <a:r>
              <a:rPr lang="en-US" dirty="0"/>
              <a:t>Fifth level</a:t>
            </a:r>
            <a:endParaRPr lang="en-GB" dirty="0"/>
          </a:p>
          <a:p>
            <a:pPr lvl="0"/>
            <a:endParaRPr lang="en-US" dirty="0"/>
          </a:p>
        </p:txBody>
      </p:sp>
      <p:sp>
        <p:nvSpPr>
          <p:cNvPr id="3" name="MSIPCMContentMarking" descr="{&quot;HashCode&quot;:-929196920,&quot;Placement&quot;:&quot;Footer&quot;}">
            <a:extLst>
              <a:ext uri="{FF2B5EF4-FFF2-40B4-BE49-F238E27FC236}">
                <a16:creationId xmlns:a16="http://schemas.microsoft.com/office/drawing/2014/main" id="{58692F5B-D99B-4B43-B276-96DDE444E805}"/>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791" r:id="rId1"/>
    <p:sldLayoutId id="2147483832" r:id="rId2"/>
    <p:sldLayoutId id="2147483854" r:id="rId3"/>
    <p:sldLayoutId id="2147483830" r:id="rId4"/>
    <p:sldLayoutId id="2147483804" r:id="rId5"/>
    <p:sldLayoutId id="2147483876" r:id="rId6"/>
  </p:sldLayoutIdLst>
  <p:hf sldNum="0" hdr="0" dt="0"/>
  <p:txStyles>
    <p:titleStyle>
      <a:lvl1pPr algn="l" defTabSz="1165225" rtl="0" eaLnBrk="0" fontAlgn="base" hangingPunct="0">
        <a:lnSpc>
          <a:spcPct val="114000"/>
        </a:lnSpc>
        <a:spcBef>
          <a:spcPct val="0"/>
        </a:spcBef>
        <a:spcAft>
          <a:spcPct val="0"/>
        </a:spcAft>
        <a:defRPr sz="1800" b="1" baseline="0">
          <a:solidFill>
            <a:schemeClr val="tx1"/>
          </a:solidFill>
          <a:latin typeface="+mj-lt"/>
          <a:ea typeface="SimHei"/>
          <a:cs typeface="+mj-cs"/>
        </a:defRPr>
      </a:lvl1pPr>
      <a:lvl2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2pPr>
      <a:lvl3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3pPr>
      <a:lvl4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4pPr>
      <a:lvl5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5pPr>
      <a:lvl6pPr marL="457200" algn="l" defTabSz="1109663" rtl="0" fontAlgn="base">
        <a:spcBef>
          <a:spcPct val="0"/>
        </a:spcBef>
        <a:spcAft>
          <a:spcPct val="0"/>
        </a:spcAft>
        <a:defRPr sz="2400">
          <a:solidFill>
            <a:schemeClr val="accent1"/>
          </a:solidFill>
          <a:latin typeface="Arial" charset="0"/>
          <a:cs typeface="Arial" charset="0"/>
        </a:defRPr>
      </a:lvl6pPr>
      <a:lvl7pPr marL="914400" algn="l" defTabSz="1109663" rtl="0" fontAlgn="base">
        <a:spcBef>
          <a:spcPct val="0"/>
        </a:spcBef>
        <a:spcAft>
          <a:spcPct val="0"/>
        </a:spcAft>
        <a:defRPr sz="2400">
          <a:solidFill>
            <a:schemeClr val="accent1"/>
          </a:solidFill>
          <a:latin typeface="Arial" charset="0"/>
          <a:cs typeface="Arial" charset="0"/>
        </a:defRPr>
      </a:lvl7pPr>
      <a:lvl8pPr marL="1371600" algn="l" defTabSz="1109663" rtl="0" fontAlgn="base">
        <a:spcBef>
          <a:spcPct val="0"/>
        </a:spcBef>
        <a:spcAft>
          <a:spcPct val="0"/>
        </a:spcAft>
        <a:defRPr sz="2400">
          <a:solidFill>
            <a:schemeClr val="accent1"/>
          </a:solidFill>
          <a:latin typeface="Arial" charset="0"/>
          <a:cs typeface="Arial" charset="0"/>
        </a:defRPr>
      </a:lvl8pPr>
      <a:lvl9pPr marL="1828800" algn="l" defTabSz="1109663" rtl="0" fontAlgn="base">
        <a:spcBef>
          <a:spcPct val="0"/>
        </a:spcBef>
        <a:spcAft>
          <a:spcPct val="0"/>
        </a:spcAft>
        <a:defRPr sz="2400">
          <a:solidFill>
            <a:schemeClr val="accent1"/>
          </a:solidFill>
          <a:latin typeface="Arial" charset="0"/>
          <a:cs typeface="Arial" charset="0"/>
        </a:defRPr>
      </a:lvl9pPr>
    </p:titleStyle>
    <p:bodyStyle>
      <a:lvl1pPr marL="0" indent="0" algn="l" defTabSz="901700" rtl="0" eaLnBrk="0" fontAlgn="base" hangingPunct="0">
        <a:lnSpc>
          <a:spcPct val="113000"/>
        </a:lnSpc>
        <a:spcBef>
          <a:spcPts val="1800"/>
        </a:spcBef>
        <a:spcAft>
          <a:spcPct val="0"/>
        </a:spcAft>
        <a:buClr>
          <a:schemeClr val="tx2"/>
        </a:buClr>
        <a:buFont typeface="Symbol" pitchFamily="18" charset="2"/>
        <a:buNone/>
        <a:defRPr lang="en-US" altLang="zh-TW" sz="1200" b="1" baseline="0" dirty="0">
          <a:solidFill>
            <a:schemeClr val="tx1"/>
          </a:solidFill>
          <a:latin typeface="Arial"/>
          <a:ea typeface="SimHei"/>
          <a:cs typeface="+mn-cs"/>
        </a:defRPr>
      </a:lvl1pPr>
      <a:lvl2pPr marL="228600" indent="-228600" algn="l" defTabSz="901700" rtl="0" eaLnBrk="0" fontAlgn="base" hangingPunct="0">
        <a:lnSpc>
          <a:spcPct val="113000"/>
        </a:lnSpc>
        <a:spcBef>
          <a:spcPts val="900"/>
        </a:spcBef>
        <a:spcAft>
          <a:spcPct val="0"/>
        </a:spcAft>
        <a:buClr>
          <a:schemeClr val="accent1"/>
        </a:buClr>
        <a:buSzPct val="90000"/>
        <a:buFont typeface="Wingdings" panose="05000000000000000000" pitchFamily="2" charset="2"/>
        <a:buChar char="u"/>
        <a:defRPr lang="en-US" altLang="zh-TW" sz="1200" baseline="0" dirty="0" smtClean="0">
          <a:solidFill>
            <a:schemeClr val="tx1"/>
          </a:solidFill>
          <a:latin typeface="Arial"/>
          <a:ea typeface="SimHei"/>
          <a:cs typeface="+mn-cs"/>
        </a:defRPr>
      </a:lvl2pPr>
      <a:lvl3pPr marL="333375" indent="-333375" algn="l" defTabSz="901700" rtl="0" eaLnBrk="0" fontAlgn="base" hangingPunct="0">
        <a:lnSpc>
          <a:spcPct val="113000"/>
        </a:lnSpc>
        <a:spcBef>
          <a:spcPts val="900"/>
        </a:spcBef>
        <a:spcAft>
          <a:spcPct val="0"/>
        </a:spcAft>
        <a:buClr>
          <a:schemeClr val="accent1"/>
        </a:buClr>
        <a:buFont typeface="Wingdings 2" panose="05020102010507070707" pitchFamily="18" charset="2"/>
        <a:buChar char=""/>
        <a:defRPr lang="en-US" altLang="zh-TW" sz="1000" baseline="0" dirty="0" smtClean="0">
          <a:solidFill>
            <a:schemeClr val="tx1"/>
          </a:solidFill>
          <a:latin typeface="Arial"/>
          <a:ea typeface="SimHei"/>
          <a:cs typeface="+mn-cs"/>
        </a:defRPr>
      </a:lvl3pPr>
      <a:lvl4pPr marL="684213" indent="-222250" algn="l" defTabSz="901700" rtl="0" eaLnBrk="0" fontAlgn="base" hangingPunct="0">
        <a:lnSpc>
          <a:spcPct val="113000"/>
        </a:lnSpc>
        <a:spcBef>
          <a:spcPts val="200"/>
        </a:spcBef>
        <a:spcAft>
          <a:spcPct val="0"/>
        </a:spcAft>
        <a:buClr>
          <a:schemeClr val="accent1"/>
        </a:buClr>
        <a:buFont typeface="Helvetica Neue for HSBC Lt" panose="020B0404020202020204" pitchFamily="34" charset="0"/>
        <a:buChar char="–"/>
        <a:defRPr lang="en-US" altLang="zh-TW" sz="900" baseline="0" dirty="0" smtClean="0">
          <a:solidFill>
            <a:schemeClr val="tx1"/>
          </a:solidFill>
          <a:latin typeface="Arial"/>
          <a:ea typeface="SimHei"/>
          <a:cs typeface="+mn-cs"/>
        </a:defRPr>
      </a:lvl4pPr>
      <a:lvl5pPr marL="914400" indent="-230188" algn="l" defTabSz="1165225" rtl="0" eaLnBrk="0" fontAlgn="base" hangingPunct="0">
        <a:lnSpc>
          <a:spcPct val="113000"/>
        </a:lnSpc>
        <a:spcBef>
          <a:spcPts val="200"/>
        </a:spcBef>
        <a:spcAft>
          <a:spcPct val="0"/>
        </a:spcAft>
        <a:buClr>
          <a:schemeClr val="accent1"/>
        </a:buClr>
        <a:buFont typeface="Helvetica Neue for HSBC Lt" panose="020B0404020202020204" pitchFamily="34" charset="0"/>
        <a:buChar char="–"/>
        <a:defRPr lang="en-GB" altLang="zh-TW" sz="800" dirty="0" smtClean="0">
          <a:solidFill>
            <a:schemeClr val="tx1"/>
          </a:solidFill>
          <a:latin typeface="Arial"/>
          <a:ea typeface="SimHei"/>
          <a:cs typeface="+mn-cs"/>
        </a:defRPr>
      </a:lvl5pPr>
      <a:lvl6pPr marL="15446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6pPr>
      <a:lvl7pPr marL="20018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7pPr>
      <a:lvl8pPr marL="24590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8pPr>
      <a:lvl9pPr marL="29162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6270" userDrawn="1">
          <p15:clr>
            <a:srgbClr val="F26B43"/>
          </p15:clr>
        </p15:guide>
        <p15:guide id="5" pos="3311" userDrawn="1">
          <p15:clr>
            <a:srgbClr val="F26B43"/>
          </p15:clr>
        </p15:guide>
        <p15:guide id="6" orient="horz" pos="855" userDrawn="1">
          <p15:clr>
            <a:srgbClr val="F26B43"/>
          </p15:clr>
        </p15:guide>
        <p15:guide id="7" orient="horz" pos="4156" userDrawn="1">
          <p15:clr>
            <a:srgbClr val="F26B43"/>
          </p15:clr>
        </p15:guide>
        <p15:guide id="8" orient="horz" pos="256" userDrawn="1">
          <p15:clr>
            <a:srgbClr val="F26B43"/>
          </p15:clr>
        </p15:guide>
        <p15:guide id="9" orient="horz" pos="2444" userDrawn="1">
          <p15:clr>
            <a:srgbClr val="F26B43"/>
          </p15:clr>
        </p15:guide>
        <p15:guide id="10" orient="horz" pos="2543" userDrawn="1">
          <p15:clr>
            <a:srgbClr val="F26B43"/>
          </p15:clr>
        </p15:guide>
        <p15:guide id="11" pos="260" userDrawn="1">
          <p15:clr>
            <a:srgbClr val="F26B43"/>
          </p15:clr>
        </p15:guide>
        <p15:guide id="12" pos="32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F4351C61-6EC9-4D6C-B38F-F9D8FA88F924}"/>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0665B0AE-9F0C-433B-98E7-4412EA5A5145}"/>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FF6C2AD2-984E-47E3-A57D-2EC4997954C7}"/>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D91170BB-EF6C-4256-8ABC-7E096D515201}"/>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2033251E-00F0-4B3B-8877-6BBF82DB3BEE}"/>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00A5D78C-A32D-46BC-8F3A-2C4B3998225D}"/>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E9EB760C-4D2C-461F-998F-DF638C5167C6}"/>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5ECF0EB1-FE63-44E1-AF06-8C3E76CED7F0}"/>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86127781"/>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96ACAC62-D2F0-4A15-9642-57C3D4CE59F3}"/>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355E73C3-1CB2-47A0-B061-E063BB76998C}"/>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0755E5E2-B39F-4B1E-B193-C610389FA3FA}"/>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1A88DC57-0A89-489E-97C4-22B92C59EB5A}"/>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B8F3FE6E-A9FF-4FF6-97E8-A1C104A78B70}"/>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EBE32025-745F-4DC3-93B3-14E89152F63C}"/>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672C83DA-904D-494F-93C3-BA34EB49D9B2}"/>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6E62596D-155B-49D9-AFDC-5096734E90CC}"/>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81610544"/>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EEBD8482-8DAD-48D2-9208-75454A5D96D9}"/>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D0F3F2D9-151D-4782-980A-D3B670E68E5B}"/>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078EBF7D-BAD1-4C71-BE6D-2A8B94CA6C2D}"/>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A2618FFF-C44C-4AE2-973A-9749C89115BA}"/>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51CFF220-F6A1-4EEA-8E40-34AFC4C4644D}"/>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82518D2A-CAF4-42C4-913C-9C3AE8ED287E}"/>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ED3456E0-742B-4132-A57A-D84CAD24463D}"/>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8FDDAD90-27C7-49DD-906B-C637AB464F16}"/>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364820564"/>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4252BB8F-15CC-4890-9FB9-B132BB45D858}"/>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EBBE58AE-7899-4EB8-8BE4-D54BF1B6BBD1}"/>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13115717-3CA3-4590-92E5-82B393AFE504}"/>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002EFFAB-E5CF-4D3F-BA81-0B75E9B09C82}"/>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42692278-2C4E-4642-A622-02CBC1953CF1}"/>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692BC760-90ED-4A03-91D3-BB9FFAA2F7E4}"/>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800CE053-985D-4112-96A7-25EB1A68F8D0}"/>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09CD0CD9-2277-4528-A941-B692A3D0D46B}"/>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626081324"/>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BEB31E54-65EE-4AA5-9676-7D5875D05652}"/>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ECCCB540-C284-4DA7-BB4F-3D4CEDD8803E}"/>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C1DB5376-C38C-4E1A-A62C-BA16326A3AA0}"/>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0C608F22-F816-436F-93EC-7E6DFC923E1C}"/>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58317D84-A748-4ED8-B3C0-89973A764E5C}"/>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17B65EFC-3528-4326-8D53-F8D383D8EC03}"/>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7FC803A0-F1CE-4218-AF8C-784268BB1E41}"/>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81428C13-4DF7-493C-A764-23B9B8F2618F}"/>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4586683"/>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5" r:id="rId8"/>
    <p:sldLayoutId id="2147483966" r:id="rId9"/>
    <p:sldLayoutId id="2147483967" r:id="rId10"/>
    <p:sldLayoutId id="2147483968" r:id="rId11"/>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4C0A2595-FF4B-40FE-ABE8-5FBD7F1D19FE}"/>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1F484877-E779-487E-8940-7084E7A72F57}"/>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E2A415EE-CA57-4F09-88D0-6AC95583D354}"/>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B81F7DE2-CAD0-489C-85E6-0B79930C0908}"/>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42DF5BB6-D6E2-411A-ACC6-D92C727815DE}"/>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B8CB2820-D1CA-4318-AEC0-9E62FE02A7F5}"/>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14B995F4-2D76-496F-B7B3-89F3C03A121D}"/>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4D42A5F1-BE33-4307-B29C-BE4B67320238}"/>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2085483305"/>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610953A6-2350-4A2D-8177-340137EB3BA8}"/>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5E2E8AAC-18C1-4462-A01A-5565C616298E}"/>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4F843BC9-DFC4-4760-886F-390DA3D1A4CC}"/>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55C4D522-BEB8-4965-97A2-FE355BCC9421}"/>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CE216B8C-628F-41F1-9E62-BAEED80D1E6D}"/>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1A1F1B2D-1003-4A6B-AE24-AB4C3CCAA812}"/>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F5A02EB5-62A4-4D14-9458-EF811CC8864C}"/>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D8484845-2F10-4C7A-BAEA-343C3686E9B7}"/>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681399487"/>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23D83D9F-9591-4E41-88C4-7A900334C8A1}"/>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5CDA5697-C40C-45CD-B48C-666279C72A1F}"/>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8D231658-8489-4FBF-988F-A0FE822F8C03}"/>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4877A565-42EC-4D2C-B1E8-A0395B3E2079}"/>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0C1B7DF9-6E68-4697-82E5-EC23CE250DE8}"/>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E11F77E7-05EF-4413-8C10-5721195D8854}"/>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4E58A2C6-1882-4DD6-A35C-523139A0651E}"/>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678FAE5E-F8FE-41CC-81D5-D28324EC65F0}"/>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087114651"/>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224751" y="437767"/>
            <a:ext cx="8822785" cy="643327"/>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224751" y="1381820"/>
            <a:ext cx="8822785" cy="4601137"/>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946841" y="586612"/>
            <a:ext cx="555818" cy="29782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pied de page 4"/>
          <p:cNvSpPr>
            <a:spLocks noGrp="1"/>
          </p:cNvSpPr>
          <p:nvPr>
            <p:ph type="ftr" sz="quarter" idx="3"/>
          </p:nvPr>
        </p:nvSpPr>
        <p:spPr>
          <a:xfrm>
            <a:off x="2447835" y="6896187"/>
            <a:ext cx="5674675" cy="130178"/>
          </a:xfrm>
          <a:prstGeom prst="rect">
            <a:avLst/>
          </a:prstGeom>
        </p:spPr>
        <p:txBody>
          <a:bodyPr vert="horz" wrap="square" lIns="0" tIns="0" rIns="0" bIns="0" rtlCol="0" anchor="t" anchorCtr="0">
            <a:spAutoFit/>
          </a:bodyPr>
          <a:lstStyle>
            <a:lvl1pPr algn="l">
              <a:defRPr sz="846" b="0" cap="none" baseline="0">
                <a:solidFill>
                  <a:srgbClr val="7F7F7F"/>
                </a:solidFill>
              </a:defRPr>
            </a:lvl1pPr>
          </a:lstStyle>
          <a:p>
            <a:r>
              <a:rPr lang="fr-FR"/>
              <a:t>Appel d'offre EDF retraite - Kick-off</a:t>
            </a:r>
            <a:endParaRPr lang="fr-FR" dirty="0"/>
          </a:p>
        </p:txBody>
      </p:sp>
      <p:sp>
        <p:nvSpPr>
          <p:cNvPr id="10" name="Espace réservé du numéro de diapositive 5"/>
          <p:cNvSpPr>
            <a:spLocks noGrp="1"/>
          </p:cNvSpPr>
          <p:nvPr>
            <p:ph type="sldNum" sz="quarter" idx="4"/>
          </p:nvPr>
        </p:nvSpPr>
        <p:spPr>
          <a:xfrm>
            <a:off x="1224750" y="6896187"/>
            <a:ext cx="216373" cy="130178"/>
          </a:xfrm>
          <a:prstGeom prst="rect">
            <a:avLst/>
          </a:prstGeom>
        </p:spPr>
        <p:txBody>
          <a:bodyPr vert="horz" lIns="0" tIns="0" rIns="0" bIns="0" rtlCol="0" anchor="t" anchorCtr="0">
            <a:spAutoFit/>
          </a:bodyPr>
          <a:lstStyle>
            <a:lvl1pPr algn="l">
              <a:defRPr sz="846" b="1" cap="all" baseline="0">
                <a:solidFill>
                  <a:schemeClr val="tx2"/>
                </a:solidFill>
              </a:defRPr>
            </a:lvl1pPr>
          </a:lstStyle>
          <a:p>
            <a:fld id="{4F985FF9-ADA8-465B-B1B8-A5AF16A5E141}" type="slidenum">
              <a:rPr lang="fr-FR" smtClean="0"/>
              <a:pPr/>
              <a:t>‹N°›</a:t>
            </a:fld>
            <a:endParaRPr lang="fr-FR"/>
          </a:p>
        </p:txBody>
      </p:sp>
      <p:sp>
        <p:nvSpPr>
          <p:cNvPr id="13" name="Espace réservé de la date 3"/>
          <p:cNvSpPr>
            <a:spLocks noGrp="1"/>
          </p:cNvSpPr>
          <p:nvPr>
            <p:ph type="dt" sz="half" idx="2"/>
          </p:nvPr>
        </p:nvSpPr>
        <p:spPr>
          <a:xfrm>
            <a:off x="1528346" y="6899340"/>
            <a:ext cx="869938" cy="130178"/>
          </a:xfrm>
          <a:prstGeom prst="rect">
            <a:avLst/>
          </a:prstGeom>
        </p:spPr>
        <p:txBody>
          <a:bodyPr vert="horz" wrap="square" lIns="0" tIns="0" rIns="0" bIns="0" rtlCol="0" anchor="t" anchorCtr="0">
            <a:spAutoFit/>
          </a:bodyPr>
          <a:lstStyle>
            <a:lvl1pPr>
              <a:defRPr lang="fr-FR" sz="846" b="0" cap="all" baseline="0" smtClean="0">
                <a:solidFill>
                  <a:srgbClr val="7F7F7F"/>
                </a:solidFill>
              </a:defRPr>
            </a:lvl1pPr>
          </a:lstStyle>
          <a:p>
            <a:fld id="{BEDBF537-7A9B-49C2-AFF0-9196091DA211}" type="datetime1">
              <a:rPr lang="fr-FR" smtClean="0"/>
              <a:t>27/12/2021</a:t>
            </a:fld>
            <a:endParaRPr lang="fr-FR" dirty="0"/>
          </a:p>
        </p:txBody>
      </p:sp>
      <p:pic>
        <p:nvPicPr>
          <p:cNvPr id="12" name="Picture 4" descr="D:\BLOC MARQUES\JPG\BB_Q_NATIXIS_ASSURANCES_10CM.jpg"/>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8929076" y="6703545"/>
            <a:ext cx="1320134" cy="471534"/>
          </a:xfrm>
          <a:prstGeom prst="rect">
            <a:avLst/>
          </a:prstGeom>
          <a:noFill/>
          <a:extLst>
            <a:ext uri="{909E8E84-426E-40DD-AFC4-6F175D3DCCD1}">
              <a14:hiddenFill xmlns:a14="http://schemas.microsoft.com/office/drawing/2010/main">
                <a:solidFill>
                  <a:srgbClr val="FFFFFF"/>
                </a:solidFill>
              </a14:hiddenFill>
            </a:ext>
          </a:extLst>
        </p:spPr>
      </p:pic>
      <p:sp>
        <p:nvSpPr>
          <p:cNvPr id="4" name="MSIPCMContentMarking" descr="{&quot;HashCode&quot;:-929196920,&quot;Placement&quot;:&quot;Footer&quot;}">
            <a:extLst>
              <a:ext uri="{FF2B5EF4-FFF2-40B4-BE49-F238E27FC236}">
                <a16:creationId xmlns:a16="http://schemas.microsoft.com/office/drawing/2014/main" id="{258EDF2A-653E-4A8C-AA33-CCEC632A0174}"/>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41993123"/>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 id="2147484020" r:id="rId12"/>
    <p:sldLayoutId id="2147484021" r:id="rId13"/>
    <p:sldLayoutId id="2147484022" r:id="rId14"/>
    <p:sldLayoutId id="2147484023" r:id="rId15"/>
    <p:sldLayoutId id="2147484024" r:id="rId16"/>
    <p:sldLayoutId id="2147484025" r:id="rId17"/>
    <p:sldLayoutId id="2147484026" r:id="rId18"/>
    <p:sldLayoutId id="2147484027" r:id="rId19"/>
    <p:sldLayoutId id="2147484028" r:id="rId20"/>
    <p:sldLayoutId id="2147484029" r:id="rId21"/>
    <p:sldLayoutId id="2147484030" r:id="rId22"/>
    <p:sldLayoutId id="2147484031" r:id="rId23"/>
    <p:sldLayoutId id="2147484032" r:id="rId24"/>
    <p:sldLayoutId id="2147484033" r:id="rId25"/>
    <p:sldLayoutId id="2147484034" r:id="rId26"/>
    <p:sldLayoutId id="2147484035" r:id="rId27"/>
    <p:sldLayoutId id="2147484036" r:id="rId28"/>
    <p:sldLayoutId id="2147484037" r:id="rId29"/>
    <p:sldLayoutId id="2147484038" r:id="rId30"/>
    <p:sldLayoutId id="2147484039" r:id="rId31"/>
    <p:sldLayoutId id="2147484040" r:id="rId32"/>
    <p:sldLayoutId id="2147484041" r:id="rId33"/>
    <p:sldLayoutId id="2147484042" r:id="rId34"/>
  </p:sldLayoutIdLst>
  <p:hf hdr="0"/>
  <p:txStyles>
    <p:titleStyle>
      <a:lvl1pPr algn="l" defTabSz="725165" rtl="0" eaLnBrk="1" latinLnBrk="0" hangingPunct="1">
        <a:lnSpc>
          <a:spcPct val="90000"/>
        </a:lnSpc>
        <a:spcBef>
          <a:spcPct val="0"/>
        </a:spcBef>
        <a:buNone/>
        <a:defRPr sz="2326" b="1" kern="1200">
          <a:solidFill>
            <a:schemeClr val="tx2"/>
          </a:solidFill>
          <a:latin typeface="+mj-lt"/>
          <a:ea typeface="+mj-ea"/>
          <a:cs typeface="+mj-cs"/>
        </a:defRPr>
      </a:lvl1pPr>
    </p:titleStyle>
    <p:bodyStyle>
      <a:lvl1pPr marL="0" indent="0" algn="l" defTabSz="725165" rtl="0" eaLnBrk="1" latinLnBrk="0" hangingPunct="1">
        <a:lnSpc>
          <a:spcPct val="100000"/>
        </a:lnSpc>
        <a:spcBef>
          <a:spcPts val="1269"/>
        </a:spcBef>
        <a:buFont typeface="Arial" panose="020B0604020202020204" pitchFamily="34" charset="0"/>
        <a:buNone/>
        <a:defRPr sz="1692" kern="1200">
          <a:solidFill>
            <a:schemeClr val="tx1">
              <a:lumMod val="65000"/>
              <a:lumOff val="35000"/>
            </a:schemeClr>
          </a:solidFill>
          <a:latin typeface="+mn-lt"/>
          <a:ea typeface="+mn-ea"/>
          <a:cs typeface="+mn-cs"/>
        </a:defRPr>
      </a:lvl1pPr>
      <a:lvl2pPr marL="0" indent="0" algn="l" defTabSz="725165" rtl="0" eaLnBrk="1" latinLnBrk="0" hangingPunct="1">
        <a:lnSpc>
          <a:spcPct val="100000"/>
        </a:lnSpc>
        <a:spcBef>
          <a:spcPts val="1269"/>
        </a:spcBef>
        <a:buFont typeface="Arial" panose="020B0604020202020204" pitchFamily="34" charset="0"/>
        <a:buNone/>
        <a:defRPr sz="1798" b="1" kern="1200">
          <a:solidFill>
            <a:schemeClr val="accent1"/>
          </a:solidFill>
          <a:latin typeface="+mn-lt"/>
          <a:ea typeface="+mn-ea"/>
          <a:cs typeface="+mn-cs"/>
        </a:defRPr>
      </a:lvl2pPr>
      <a:lvl3pPr marL="0" indent="0" algn="l" defTabSz="725165" rtl="0" eaLnBrk="1" latinLnBrk="0" hangingPunct="1">
        <a:lnSpc>
          <a:spcPct val="100000"/>
        </a:lnSpc>
        <a:spcBef>
          <a:spcPts val="1692"/>
        </a:spcBef>
        <a:buFont typeface="Arial" panose="020B0604020202020204" pitchFamily="34" charset="0"/>
        <a:buNone/>
        <a:defRPr sz="1480" b="1" kern="1200" cap="all" baseline="0">
          <a:solidFill>
            <a:schemeClr val="tx1"/>
          </a:solidFill>
          <a:latin typeface="+mn-lt"/>
          <a:ea typeface="+mn-ea"/>
          <a:cs typeface="+mn-cs"/>
        </a:defRPr>
      </a:lvl3pPr>
      <a:lvl4pPr marL="0" indent="0" algn="l" defTabSz="725165" rtl="0" eaLnBrk="1" latinLnBrk="0" hangingPunct="1">
        <a:lnSpc>
          <a:spcPct val="100000"/>
        </a:lnSpc>
        <a:spcBef>
          <a:spcPts val="952"/>
        </a:spcBef>
        <a:buFont typeface="Arial" panose="020B0604020202020204" pitchFamily="34" charset="0"/>
        <a:buNone/>
        <a:defRPr sz="1480" kern="1200">
          <a:solidFill>
            <a:schemeClr val="tx1"/>
          </a:solidFill>
          <a:latin typeface="+mn-lt"/>
          <a:ea typeface="+mn-ea"/>
          <a:cs typeface="+mn-cs"/>
        </a:defRPr>
      </a:lvl4pPr>
      <a:lvl5pPr marL="475830" indent="-190332" algn="l" defTabSz="725165" rtl="0" eaLnBrk="1" latinLnBrk="0" hangingPunct="1">
        <a:lnSpc>
          <a:spcPct val="100000"/>
        </a:lnSpc>
        <a:spcBef>
          <a:spcPts val="634"/>
        </a:spcBef>
        <a:buClr>
          <a:schemeClr val="accent1"/>
        </a:buClr>
        <a:buSzPct val="80000"/>
        <a:buFont typeface="Wingdings 3" panose="05040102010807070707" pitchFamily="18" charset="2"/>
        <a:buChar char=""/>
        <a:defRPr sz="1480" kern="1200">
          <a:solidFill>
            <a:schemeClr val="tx1"/>
          </a:solidFill>
          <a:latin typeface="+mn-lt"/>
          <a:ea typeface="+mn-ea"/>
          <a:cs typeface="+mn-cs"/>
        </a:defRPr>
      </a:lvl5pPr>
      <a:lvl6pPr marL="616676" indent="-137039" algn="l" defTabSz="725165" rtl="0" eaLnBrk="1" latinLnBrk="0" hangingPunct="1">
        <a:lnSpc>
          <a:spcPct val="100000"/>
        </a:lnSpc>
        <a:spcBef>
          <a:spcPts val="634"/>
        </a:spcBef>
        <a:buClr>
          <a:schemeClr val="accent1"/>
        </a:buClr>
        <a:buFont typeface="Arial" panose="020B0604020202020204" pitchFamily="34" charset="0"/>
        <a:buChar char="•"/>
        <a:defRPr sz="1269" kern="1200">
          <a:solidFill>
            <a:schemeClr val="tx1"/>
          </a:solidFill>
          <a:latin typeface="+mn-lt"/>
          <a:ea typeface="+mn-ea"/>
          <a:cs typeface="+mn-cs"/>
        </a:defRPr>
      </a:lvl6pPr>
      <a:lvl7pPr marL="2356786"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7pPr>
      <a:lvl8pPr marL="2719368"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8pPr>
      <a:lvl9pPr marL="3081951"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9pPr>
    </p:bodyStyle>
    <p:otherStyle>
      <a:defPPr>
        <a:defRPr lang="fr-FR"/>
      </a:defPPr>
      <a:lvl1pPr marL="0" algn="l" defTabSz="725165" rtl="0" eaLnBrk="1" latinLnBrk="0" hangingPunct="1">
        <a:defRPr sz="1427" kern="1200">
          <a:solidFill>
            <a:schemeClr val="tx1"/>
          </a:solidFill>
          <a:latin typeface="+mn-lt"/>
          <a:ea typeface="+mn-ea"/>
          <a:cs typeface="+mn-cs"/>
        </a:defRPr>
      </a:lvl1pPr>
      <a:lvl2pPr marL="362582" algn="l" defTabSz="725165" rtl="0" eaLnBrk="1" latinLnBrk="0" hangingPunct="1">
        <a:defRPr sz="1427" kern="1200">
          <a:solidFill>
            <a:schemeClr val="tx1"/>
          </a:solidFill>
          <a:latin typeface="+mn-lt"/>
          <a:ea typeface="+mn-ea"/>
          <a:cs typeface="+mn-cs"/>
        </a:defRPr>
      </a:lvl2pPr>
      <a:lvl3pPr marL="725165" algn="l" defTabSz="725165" rtl="0" eaLnBrk="1" latinLnBrk="0" hangingPunct="1">
        <a:defRPr sz="1427" kern="1200">
          <a:solidFill>
            <a:schemeClr val="tx1"/>
          </a:solidFill>
          <a:latin typeface="+mn-lt"/>
          <a:ea typeface="+mn-ea"/>
          <a:cs typeface="+mn-cs"/>
        </a:defRPr>
      </a:lvl3pPr>
      <a:lvl4pPr marL="1087747" algn="l" defTabSz="725165" rtl="0" eaLnBrk="1" latinLnBrk="0" hangingPunct="1">
        <a:defRPr sz="1427" kern="1200">
          <a:solidFill>
            <a:schemeClr val="tx1"/>
          </a:solidFill>
          <a:latin typeface="+mn-lt"/>
          <a:ea typeface="+mn-ea"/>
          <a:cs typeface="+mn-cs"/>
        </a:defRPr>
      </a:lvl4pPr>
      <a:lvl5pPr marL="1450330" algn="l" defTabSz="725165" rtl="0" eaLnBrk="1" latinLnBrk="0" hangingPunct="1">
        <a:defRPr sz="1427" kern="1200">
          <a:solidFill>
            <a:schemeClr val="tx1"/>
          </a:solidFill>
          <a:latin typeface="+mn-lt"/>
          <a:ea typeface="+mn-ea"/>
          <a:cs typeface="+mn-cs"/>
        </a:defRPr>
      </a:lvl5pPr>
      <a:lvl6pPr marL="1812912" algn="l" defTabSz="725165" rtl="0" eaLnBrk="1" latinLnBrk="0" hangingPunct="1">
        <a:defRPr sz="1427" kern="1200">
          <a:solidFill>
            <a:schemeClr val="tx1"/>
          </a:solidFill>
          <a:latin typeface="+mn-lt"/>
          <a:ea typeface="+mn-ea"/>
          <a:cs typeface="+mn-cs"/>
        </a:defRPr>
      </a:lvl6pPr>
      <a:lvl7pPr marL="2175495" algn="l" defTabSz="725165" rtl="0" eaLnBrk="1" latinLnBrk="0" hangingPunct="1">
        <a:defRPr sz="1427" kern="1200">
          <a:solidFill>
            <a:schemeClr val="tx1"/>
          </a:solidFill>
          <a:latin typeface="+mn-lt"/>
          <a:ea typeface="+mn-ea"/>
          <a:cs typeface="+mn-cs"/>
        </a:defRPr>
      </a:lvl7pPr>
      <a:lvl8pPr marL="2538077" algn="l" defTabSz="725165" rtl="0" eaLnBrk="1" latinLnBrk="0" hangingPunct="1">
        <a:defRPr sz="1427" kern="1200">
          <a:solidFill>
            <a:schemeClr val="tx1"/>
          </a:solidFill>
          <a:latin typeface="+mn-lt"/>
          <a:ea typeface="+mn-ea"/>
          <a:cs typeface="+mn-cs"/>
        </a:defRPr>
      </a:lvl8pPr>
      <a:lvl9pPr marL="2900660" algn="l" defTabSz="725165" rtl="0" eaLnBrk="1" latinLnBrk="0" hangingPunct="1">
        <a:defRPr sz="142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224751" y="437767"/>
            <a:ext cx="8822785" cy="643327"/>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224751" y="1381820"/>
            <a:ext cx="8822785" cy="4601137"/>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946841" y="586612"/>
            <a:ext cx="555818" cy="29782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pied de page 4"/>
          <p:cNvSpPr>
            <a:spLocks noGrp="1"/>
          </p:cNvSpPr>
          <p:nvPr>
            <p:ph type="ftr" sz="quarter" idx="3"/>
          </p:nvPr>
        </p:nvSpPr>
        <p:spPr>
          <a:xfrm>
            <a:off x="2447835" y="6896187"/>
            <a:ext cx="5674675" cy="130178"/>
          </a:xfrm>
          <a:prstGeom prst="rect">
            <a:avLst/>
          </a:prstGeom>
        </p:spPr>
        <p:txBody>
          <a:bodyPr vert="horz" wrap="square" lIns="0" tIns="0" rIns="0" bIns="0" rtlCol="0" anchor="t" anchorCtr="0">
            <a:spAutoFit/>
          </a:bodyPr>
          <a:lstStyle>
            <a:lvl1pPr algn="l">
              <a:defRPr sz="846" b="0" cap="none" baseline="0">
                <a:solidFill>
                  <a:srgbClr val="7F7F7F"/>
                </a:solidFill>
              </a:defRPr>
            </a:lvl1pPr>
          </a:lstStyle>
          <a:p>
            <a:r>
              <a:rPr lang="fr-FR" dirty="0"/>
              <a:t>TITRE DE LA PRÉSENTATION</a:t>
            </a:r>
          </a:p>
        </p:txBody>
      </p:sp>
      <p:sp>
        <p:nvSpPr>
          <p:cNvPr id="10" name="Espace réservé du numéro de diapositive 5"/>
          <p:cNvSpPr>
            <a:spLocks noGrp="1"/>
          </p:cNvSpPr>
          <p:nvPr>
            <p:ph type="sldNum" sz="quarter" idx="4"/>
          </p:nvPr>
        </p:nvSpPr>
        <p:spPr>
          <a:xfrm>
            <a:off x="1224750" y="6896187"/>
            <a:ext cx="216373" cy="130178"/>
          </a:xfrm>
          <a:prstGeom prst="rect">
            <a:avLst/>
          </a:prstGeom>
        </p:spPr>
        <p:txBody>
          <a:bodyPr vert="horz" lIns="0" tIns="0" rIns="0" bIns="0" rtlCol="0" anchor="t" anchorCtr="0">
            <a:spAutoFit/>
          </a:bodyPr>
          <a:lstStyle>
            <a:lvl1pPr algn="l">
              <a:defRPr sz="846" b="1" cap="all" baseline="0">
                <a:solidFill>
                  <a:schemeClr val="tx2"/>
                </a:solidFill>
              </a:defRPr>
            </a:lvl1pPr>
          </a:lstStyle>
          <a:p>
            <a:fld id="{4F985FF9-ADA8-465B-B1B8-A5AF16A5E141}" type="slidenum">
              <a:rPr lang="fr-FR" smtClean="0"/>
              <a:pPr/>
              <a:t>‹N°›</a:t>
            </a:fld>
            <a:endParaRPr lang="fr-FR"/>
          </a:p>
        </p:txBody>
      </p:sp>
      <p:sp>
        <p:nvSpPr>
          <p:cNvPr id="13" name="Espace réservé de la date 3"/>
          <p:cNvSpPr>
            <a:spLocks noGrp="1"/>
          </p:cNvSpPr>
          <p:nvPr>
            <p:ph type="dt" sz="half" idx="2"/>
          </p:nvPr>
        </p:nvSpPr>
        <p:spPr>
          <a:xfrm>
            <a:off x="1528346" y="6899340"/>
            <a:ext cx="869938" cy="130178"/>
          </a:xfrm>
          <a:prstGeom prst="rect">
            <a:avLst/>
          </a:prstGeom>
        </p:spPr>
        <p:txBody>
          <a:bodyPr vert="horz" wrap="square" lIns="0" tIns="0" rIns="0" bIns="0" rtlCol="0" anchor="t" anchorCtr="0">
            <a:spAutoFit/>
          </a:bodyPr>
          <a:lstStyle>
            <a:lvl1pPr>
              <a:defRPr lang="fr-FR" sz="846" b="0" cap="all" baseline="0" smtClean="0">
                <a:solidFill>
                  <a:srgbClr val="7F7F7F"/>
                </a:solidFill>
              </a:defRPr>
            </a:lvl1pPr>
          </a:lstStyle>
          <a:p>
            <a:r>
              <a:rPr lang="fr-FR" dirty="0" err="1"/>
              <a:t>Jj</a:t>
            </a:r>
            <a:r>
              <a:rPr lang="fr-FR" dirty="0"/>
              <a:t> Mois </a:t>
            </a:r>
            <a:r>
              <a:rPr lang="fr-FR" dirty="0" err="1"/>
              <a:t>Aaaa</a:t>
            </a:r>
            <a:endParaRPr lang="fr-FR" dirty="0"/>
          </a:p>
        </p:txBody>
      </p:sp>
      <p:pic>
        <p:nvPicPr>
          <p:cNvPr id="12" name="Picture 4" descr="D:\BLOC MARQUES\JPG\BB_Q_NATIXIS_ASSURANCES_10CM.jp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929076" y="6703545"/>
            <a:ext cx="1320134" cy="471534"/>
          </a:xfrm>
          <a:prstGeom prst="rect">
            <a:avLst/>
          </a:prstGeom>
          <a:noFill/>
          <a:extLst>
            <a:ext uri="{909E8E84-426E-40DD-AFC4-6F175D3DCCD1}">
              <a14:hiddenFill xmlns:a14="http://schemas.microsoft.com/office/drawing/2010/main">
                <a:solidFill>
                  <a:srgbClr val="FFFFFF"/>
                </a:solidFill>
              </a14:hiddenFill>
            </a:ext>
          </a:extLst>
        </p:spPr>
      </p:pic>
      <p:sp>
        <p:nvSpPr>
          <p:cNvPr id="4" name="MSIPCMContentMarking" descr="{&quot;HashCode&quot;:-929196920,&quot;Placement&quot;:&quot;Footer&quot;}">
            <a:extLst>
              <a:ext uri="{FF2B5EF4-FFF2-40B4-BE49-F238E27FC236}">
                <a16:creationId xmlns:a16="http://schemas.microsoft.com/office/drawing/2014/main" id="{F28569CA-15BE-4495-A46B-1F7585D19E63}"/>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276744985"/>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 id="2147484056" r:id="rId13"/>
    <p:sldLayoutId id="2147484057" r:id="rId14"/>
    <p:sldLayoutId id="2147484058" r:id="rId15"/>
    <p:sldLayoutId id="2147484059" r:id="rId16"/>
    <p:sldLayoutId id="2147484060" r:id="rId17"/>
    <p:sldLayoutId id="2147484061" r:id="rId18"/>
    <p:sldLayoutId id="2147484062" r:id="rId19"/>
    <p:sldLayoutId id="2147484063" r:id="rId20"/>
    <p:sldLayoutId id="2147484064" r:id="rId21"/>
    <p:sldLayoutId id="2147484065" r:id="rId22"/>
    <p:sldLayoutId id="2147484066" r:id="rId23"/>
    <p:sldLayoutId id="2147484067" r:id="rId24"/>
    <p:sldLayoutId id="2147484068" r:id="rId25"/>
  </p:sldLayoutIdLst>
  <p:hf hdr="0"/>
  <p:txStyles>
    <p:titleStyle>
      <a:lvl1pPr algn="l" defTabSz="725165" rtl="0" eaLnBrk="1" latinLnBrk="0" hangingPunct="1">
        <a:lnSpc>
          <a:spcPct val="90000"/>
        </a:lnSpc>
        <a:spcBef>
          <a:spcPct val="0"/>
        </a:spcBef>
        <a:buNone/>
        <a:defRPr sz="2326" b="1" kern="1200">
          <a:solidFill>
            <a:schemeClr val="tx2"/>
          </a:solidFill>
          <a:latin typeface="+mj-lt"/>
          <a:ea typeface="+mj-ea"/>
          <a:cs typeface="+mj-cs"/>
        </a:defRPr>
      </a:lvl1pPr>
    </p:titleStyle>
    <p:bodyStyle>
      <a:lvl1pPr marL="0" indent="0" algn="l" defTabSz="725165" rtl="0" eaLnBrk="1" latinLnBrk="0" hangingPunct="1">
        <a:lnSpc>
          <a:spcPct val="100000"/>
        </a:lnSpc>
        <a:spcBef>
          <a:spcPts val="1269"/>
        </a:spcBef>
        <a:buFont typeface="Arial" panose="020B0604020202020204" pitchFamily="34" charset="0"/>
        <a:buNone/>
        <a:defRPr sz="1692" kern="1200">
          <a:solidFill>
            <a:schemeClr val="tx1">
              <a:lumMod val="65000"/>
              <a:lumOff val="35000"/>
            </a:schemeClr>
          </a:solidFill>
          <a:latin typeface="+mn-lt"/>
          <a:ea typeface="+mn-ea"/>
          <a:cs typeface="+mn-cs"/>
        </a:defRPr>
      </a:lvl1pPr>
      <a:lvl2pPr marL="0" indent="0" algn="l" defTabSz="725165" rtl="0" eaLnBrk="1" latinLnBrk="0" hangingPunct="1">
        <a:lnSpc>
          <a:spcPct val="100000"/>
        </a:lnSpc>
        <a:spcBef>
          <a:spcPts val="1269"/>
        </a:spcBef>
        <a:buFont typeface="Arial" panose="020B0604020202020204" pitchFamily="34" charset="0"/>
        <a:buNone/>
        <a:defRPr sz="1798" b="1" kern="1200">
          <a:solidFill>
            <a:schemeClr val="accent1"/>
          </a:solidFill>
          <a:latin typeface="+mn-lt"/>
          <a:ea typeface="+mn-ea"/>
          <a:cs typeface="+mn-cs"/>
        </a:defRPr>
      </a:lvl2pPr>
      <a:lvl3pPr marL="0" indent="0" algn="l" defTabSz="725165" rtl="0" eaLnBrk="1" latinLnBrk="0" hangingPunct="1">
        <a:lnSpc>
          <a:spcPct val="100000"/>
        </a:lnSpc>
        <a:spcBef>
          <a:spcPts val="1692"/>
        </a:spcBef>
        <a:buFont typeface="Arial" panose="020B0604020202020204" pitchFamily="34" charset="0"/>
        <a:buNone/>
        <a:defRPr sz="1480" b="1" kern="1200" cap="all" baseline="0">
          <a:solidFill>
            <a:schemeClr val="tx1"/>
          </a:solidFill>
          <a:latin typeface="+mn-lt"/>
          <a:ea typeface="+mn-ea"/>
          <a:cs typeface="+mn-cs"/>
        </a:defRPr>
      </a:lvl3pPr>
      <a:lvl4pPr marL="0" indent="0" algn="l" defTabSz="725165" rtl="0" eaLnBrk="1" latinLnBrk="0" hangingPunct="1">
        <a:lnSpc>
          <a:spcPct val="100000"/>
        </a:lnSpc>
        <a:spcBef>
          <a:spcPts val="952"/>
        </a:spcBef>
        <a:buFont typeface="Arial" panose="020B0604020202020204" pitchFamily="34" charset="0"/>
        <a:buNone/>
        <a:defRPr sz="1480" kern="1200">
          <a:solidFill>
            <a:schemeClr val="tx1"/>
          </a:solidFill>
          <a:latin typeface="+mn-lt"/>
          <a:ea typeface="+mn-ea"/>
          <a:cs typeface="+mn-cs"/>
        </a:defRPr>
      </a:lvl4pPr>
      <a:lvl5pPr marL="475830" indent="-190332" algn="l" defTabSz="725165" rtl="0" eaLnBrk="1" latinLnBrk="0" hangingPunct="1">
        <a:lnSpc>
          <a:spcPct val="100000"/>
        </a:lnSpc>
        <a:spcBef>
          <a:spcPts val="634"/>
        </a:spcBef>
        <a:buClr>
          <a:schemeClr val="accent1"/>
        </a:buClr>
        <a:buSzPct val="80000"/>
        <a:buFont typeface="Wingdings 3" panose="05040102010807070707" pitchFamily="18" charset="2"/>
        <a:buChar char=""/>
        <a:defRPr sz="1480" kern="1200">
          <a:solidFill>
            <a:schemeClr val="tx1"/>
          </a:solidFill>
          <a:latin typeface="+mn-lt"/>
          <a:ea typeface="+mn-ea"/>
          <a:cs typeface="+mn-cs"/>
        </a:defRPr>
      </a:lvl5pPr>
      <a:lvl6pPr marL="616676" indent="-137039" algn="l" defTabSz="725165" rtl="0" eaLnBrk="1" latinLnBrk="0" hangingPunct="1">
        <a:lnSpc>
          <a:spcPct val="100000"/>
        </a:lnSpc>
        <a:spcBef>
          <a:spcPts val="634"/>
        </a:spcBef>
        <a:buClr>
          <a:schemeClr val="accent1"/>
        </a:buClr>
        <a:buFont typeface="Arial" panose="020B0604020202020204" pitchFamily="34" charset="0"/>
        <a:buChar char="•"/>
        <a:defRPr sz="1269" kern="1200">
          <a:solidFill>
            <a:schemeClr val="tx1"/>
          </a:solidFill>
          <a:latin typeface="+mn-lt"/>
          <a:ea typeface="+mn-ea"/>
          <a:cs typeface="+mn-cs"/>
        </a:defRPr>
      </a:lvl6pPr>
      <a:lvl7pPr marL="2356786"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7pPr>
      <a:lvl8pPr marL="2719368"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8pPr>
      <a:lvl9pPr marL="3081951"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9pPr>
    </p:bodyStyle>
    <p:otherStyle>
      <a:defPPr>
        <a:defRPr lang="fr-FR"/>
      </a:defPPr>
      <a:lvl1pPr marL="0" algn="l" defTabSz="725165" rtl="0" eaLnBrk="1" latinLnBrk="0" hangingPunct="1">
        <a:defRPr sz="1427" kern="1200">
          <a:solidFill>
            <a:schemeClr val="tx1"/>
          </a:solidFill>
          <a:latin typeface="+mn-lt"/>
          <a:ea typeface="+mn-ea"/>
          <a:cs typeface="+mn-cs"/>
        </a:defRPr>
      </a:lvl1pPr>
      <a:lvl2pPr marL="362582" algn="l" defTabSz="725165" rtl="0" eaLnBrk="1" latinLnBrk="0" hangingPunct="1">
        <a:defRPr sz="1427" kern="1200">
          <a:solidFill>
            <a:schemeClr val="tx1"/>
          </a:solidFill>
          <a:latin typeface="+mn-lt"/>
          <a:ea typeface="+mn-ea"/>
          <a:cs typeface="+mn-cs"/>
        </a:defRPr>
      </a:lvl2pPr>
      <a:lvl3pPr marL="725165" algn="l" defTabSz="725165" rtl="0" eaLnBrk="1" latinLnBrk="0" hangingPunct="1">
        <a:defRPr sz="1427" kern="1200">
          <a:solidFill>
            <a:schemeClr val="tx1"/>
          </a:solidFill>
          <a:latin typeface="+mn-lt"/>
          <a:ea typeface="+mn-ea"/>
          <a:cs typeface="+mn-cs"/>
        </a:defRPr>
      </a:lvl3pPr>
      <a:lvl4pPr marL="1087747" algn="l" defTabSz="725165" rtl="0" eaLnBrk="1" latinLnBrk="0" hangingPunct="1">
        <a:defRPr sz="1427" kern="1200">
          <a:solidFill>
            <a:schemeClr val="tx1"/>
          </a:solidFill>
          <a:latin typeface="+mn-lt"/>
          <a:ea typeface="+mn-ea"/>
          <a:cs typeface="+mn-cs"/>
        </a:defRPr>
      </a:lvl4pPr>
      <a:lvl5pPr marL="1450330" algn="l" defTabSz="725165" rtl="0" eaLnBrk="1" latinLnBrk="0" hangingPunct="1">
        <a:defRPr sz="1427" kern="1200">
          <a:solidFill>
            <a:schemeClr val="tx1"/>
          </a:solidFill>
          <a:latin typeface="+mn-lt"/>
          <a:ea typeface="+mn-ea"/>
          <a:cs typeface="+mn-cs"/>
        </a:defRPr>
      </a:lvl5pPr>
      <a:lvl6pPr marL="1812912" algn="l" defTabSz="725165" rtl="0" eaLnBrk="1" latinLnBrk="0" hangingPunct="1">
        <a:defRPr sz="1427" kern="1200">
          <a:solidFill>
            <a:schemeClr val="tx1"/>
          </a:solidFill>
          <a:latin typeface="+mn-lt"/>
          <a:ea typeface="+mn-ea"/>
          <a:cs typeface="+mn-cs"/>
        </a:defRPr>
      </a:lvl6pPr>
      <a:lvl7pPr marL="2175495" algn="l" defTabSz="725165" rtl="0" eaLnBrk="1" latinLnBrk="0" hangingPunct="1">
        <a:defRPr sz="1427" kern="1200">
          <a:solidFill>
            <a:schemeClr val="tx1"/>
          </a:solidFill>
          <a:latin typeface="+mn-lt"/>
          <a:ea typeface="+mn-ea"/>
          <a:cs typeface="+mn-cs"/>
        </a:defRPr>
      </a:lvl7pPr>
      <a:lvl8pPr marL="2538077" algn="l" defTabSz="725165" rtl="0" eaLnBrk="1" latinLnBrk="0" hangingPunct="1">
        <a:defRPr sz="1427" kern="1200">
          <a:solidFill>
            <a:schemeClr val="tx1"/>
          </a:solidFill>
          <a:latin typeface="+mn-lt"/>
          <a:ea typeface="+mn-ea"/>
          <a:cs typeface="+mn-cs"/>
        </a:defRPr>
      </a:lvl8pPr>
      <a:lvl9pPr marL="2900660" algn="l" defTabSz="725165" rtl="0" eaLnBrk="1" latinLnBrk="0" hangingPunct="1">
        <a:defRPr sz="142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86.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4.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themeOverride" Target="../theme/themeOverride4.xml"/><Relationship Id="rId5" Type="http://schemas.openxmlformats.org/officeDocument/2006/relationships/image" Target="../media/image46.png"/><Relationship Id="rId4" Type="http://schemas.openxmlformats.org/officeDocument/2006/relationships/hyperlink" Target="https://www.fiducial-gerance.fr/Nos-SCPI/SCPI-BUROBOUTIC-Metropoles#tabs-5" TargetMode="Externa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9.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39.xml"/><Relationship Id="rId4"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51.xml"/><Relationship Id="rId1" Type="http://schemas.openxmlformats.org/officeDocument/2006/relationships/themeOverride" Target="../theme/themeOverride7.xml"/><Relationship Id="rId4" Type="http://schemas.openxmlformats.org/officeDocument/2006/relationships/image" Target="../media/image51.svg"/></Relationships>
</file>

<file path=ppt/slides/_rels/slide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hemeOverride" Target="../theme/themeOverr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ctrTitle"/>
          </p:nvPr>
        </p:nvSpPr>
        <p:spPr>
          <a:xfrm>
            <a:off x="0" y="2645941"/>
            <a:ext cx="10369550" cy="1086966"/>
          </a:xfrm>
        </p:spPr>
        <p:txBody>
          <a:bodyPr>
            <a:normAutofit/>
          </a:bodyPr>
          <a:lstStyle/>
          <a:p>
            <a:r>
              <a:rPr lang="fr-FR" sz="2722" b="1" dirty="0"/>
              <a:t>Mise en marché de la SCPI BUROBOUTIC</a:t>
            </a:r>
            <a:endParaRPr lang="fr-FR" sz="2722" dirty="0"/>
          </a:p>
        </p:txBody>
      </p:sp>
      <p:sp>
        <p:nvSpPr>
          <p:cNvPr id="3" name="Sous-titre 2"/>
          <p:cNvSpPr>
            <a:spLocks noGrp="1"/>
          </p:cNvSpPr>
          <p:nvPr>
            <p:ph type="subTitle" idx="1"/>
          </p:nvPr>
        </p:nvSpPr>
        <p:spPr>
          <a:xfrm>
            <a:off x="3436185" y="3773025"/>
            <a:ext cx="3497181" cy="558444"/>
          </a:xfrm>
        </p:spPr>
        <p:txBody>
          <a:bodyPr/>
          <a:lstStyle/>
          <a:p>
            <a:r>
              <a:rPr lang="fr-FR" b="1" u="sng" dirty="0"/>
              <a:t>Kit réseau CE</a:t>
            </a:r>
          </a:p>
          <a:p>
            <a:r>
              <a:rPr lang="fr-FR" dirty="0"/>
              <a:t>Novembre 2021</a:t>
            </a:r>
          </a:p>
        </p:txBody>
      </p:sp>
      <p:sp>
        <p:nvSpPr>
          <p:cNvPr id="7" name="Rectangle 6">
            <a:extLst>
              <a:ext uri="{FF2B5EF4-FFF2-40B4-BE49-F238E27FC236}">
                <a16:creationId xmlns:a16="http://schemas.microsoft.com/office/drawing/2014/main" id="{1C931F5B-C7ED-41E4-B5CE-C847D55EB8F5}"/>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25142824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a:t>
            </a:fld>
            <a:endParaRPr lang="fr-FR" b="0" dirty="0">
              <a:solidFill>
                <a:prstClr val="black">
                  <a:tint val="75000"/>
                </a:prstClr>
              </a:solidFill>
              <a:latin typeface="Calibri"/>
              <a:cs typeface="+mn-cs"/>
            </a:endParaRPr>
          </a:p>
        </p:txBody>
      </p:sp>
      <p:sp>
        <p:nvSpPr>
          <p:cNvPr id="16" name="ZoneTexte 15">
            <a:extLst>
              <a:ext uri="{FF2B5EF4-FFF2-40B4-BE49-F238E27FC236}">
                <a16:creationId xmlns:a16="http://schemas.microsoft.com/office/drawing/2014/main" id="{BC9CF5DE-BBD8-40B7-96C1-CCC8A85F4B79}"/>
              </a:ext>
            </a:extLst>
          </p:cNvPr>
          <p:cNvSpPr txBox="1"/>
          <p:nvPr/>
        </p:nvSpPr>
        <p:spPr>
          <a:xfrm>
            <a:off x="5616094" y="1026421"/>
            <a:ext cx="4001295" cy="336695"/>
          </a:xfrm>
          <a:prstGeom prst="rect">
            <a:avLst/>
          </a:prstGeom>
          <a:ln w="3175"/>
        </p:spPr>
        <p:style>
          <a:lnRef idx="2">
            <a:schemeClr val="accent2"/>
          </a:lnRef>
          <a:fillRef idx="1">
            <a:schemeClr val="lt1"/>
          </a:fillRef>
          <a:effectRef idx="0">
            <a:schemeClr val="accent2"/>
          </a:effectRef>
          <a:fontRef idx="minor">
            <a:schemeClr val="dk1"/>
          </a:fontRef>
        </p:style>
        <p:txBody>
          <a:bodyPr wrap="square" rtlCol="0">
            <a:spAutoFit/>
          </a:bodyPr>
          <a:lstStyle/>
          <a:p>
            <a:pPr defTabSz="1036930" eaLnBrk="1" fontAlgn="auto" hangingPunct="1">
              <a:spcBef>
                <a:spcPts val="0"/>
              </a:spcBef>
              <a:spcAft>
                <a:spcPts val="0"/>
              </a:spcAft>
            </a:pPr>
            <a:r>
              <a:rPr lang="fr-FR" sz="1588" dirty="0">
                <a:solidFill>
                  <a:prstClr val="black"/>
                </a:solidFill>
                <a:effectLst>
                  <a:outerShdw blurRad="38100" dist="38100" dir="2700000" algn="tl">
                    <a:srgbClr val="000000">
                      <a:alpha val="43137"/>
                    </a:srgbClr>
                  </a:outerShdw>
                </a:effectLst>
                <a:latin typeface="Calibri"/>
              </a:rPr>
              <a:t>Inconvénients</a:t>
            </a:r>
          </a:p>
        </p:txBody>
      </p:sp>
      <p:sp>
        <p:nvSpPr>
          <p:cNvPr id="17" name="ZoneTexte 16">
            <a:extLst>
              <a:ext uri="{FF2B5EF4-FFF2-40B4-BE49-F238E27FC236}">
                <a16:creationId xmlns:a16="http://schemas.microsoft.com/office/drawing/2014/main" id="{02FBC99E-2AA5-447C-A3FB-15FE72F0F0A7}"/>
              </a:ext>
            </a:extLst>
          </p:cNvPr>
          <p:cNvSpPr txBox="1"/>
          <p:nvPr/>
        </p:nvSpPr>
        <p:spPr>
          <a:xfrm>
            <a:off x="489377" y="1026420"/>
            <a:ext cx="4001295" cy="336695"/>
          </a:xfrm>
          <a:prstGeom prst="rect">
            <a:avLst/>
          </a:prstGeom>
          <a:ln w="3175">
            <a:solidFill>
              <a:schemeClr val="accent3"/>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defTabSz="1036930" eaLnBrk="1" fontAlgn="auto" hangingPunct="1">
              <a:spcBef>
                <a:spcPts val="0"/>
              </a:spcBef>
              <a:spcAft>
                <a:spcPts val="0"/>
              </a:spcAft>
            </a:pPr>
            <a:r>
              <a:rPr lang="fr-FR" sz="1588" dirty="0">
                <a:solidFill>
                  <a:prstClr val="black"/>
                </a:solidFill>
                <a:effectLst>
                  <a:outerShdw blurRad="38100" dist="38100" dir="2700000" algn="tl">
                    <a:srgbClr val="000000">
                      <a:alpha val="43137"/>
                    </a:srgbClr>
                  </a:outerShdw>
                </a:effectLst>
                <a:latin typeface="Calibri"/>
              </a:rPr>
              <a:t>Avantages</a:t>
            </a:r>
          </a:p>
        </p:txBody>
      </p:sp>
      <p:sp>
        <p:nvSpPr>
          <p:cNvPr id="18" name="ZoneTexte 17">
            <a:extLst>
              <a:ext uri="{FF2B5EF4-FFF2-40B4-BE49-F238E27FC236}">
                <a16:creationId xmlns:a16="http://schemas.microsoft.com/office/drawing/2014/main" id="{98175D84-6C50-4160-8DF7-D0BFD48CDD35}"/>
              </a:ext>
            </a:extLst>
          </p:cNvPr>
          <p:cNvSpPr txBox="1"/>
          <p:nvPr/>
        </p:nvSpPr>
        <p:spPr>
          <a:xfrm>
            <a:off x="285230" y="1409581"/>
            <a:ext cx="4409591" cy="1767407"/>
          </a:xfrm>
          <a:prstGeom prst="rect">
            <a:avLst/>
          </a:prstGeom>
          <a:ln w="3175">
            <a:solidFill>
              <a:schemeClr val="accent3"/>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907" u="sng" dirty="0">
                <a:solidFill>
                  <a:prstClr val="black"/>
                </a:solidFill>
                <a:latin typeface="Calibri"/>
              </a:rPr>
              <a:t>Réduction de la fiscalité </a:t>
            </a:r>
            <a:r>
              <a:rPr lang="fr-FR" sz="907" dirty="0">
                <a:solidFill>
                  <a:prstClr val="black"/>
                </a:solidFill>
                <a:latin typeface="Calibri"/>
              </a:rPr>
              <a:t>: </a:t>
            </a:r>
            <a:r>
              <a:rPr lang="fr-FR" sz="907" b="0" dirty="0">
                <a:solidFill>
                  <a:prstClr val="black"/>
                </a:solidFill>
                <a:latin typeface="Calibri"/>
              </a:rPr>
              <a:t>transformer la fiscalité des revenus et des plus values mobiliers en fiscalité de l’assurance vie (moins pénalisante sur le moyen ou long terme),</a:t>
            </a: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Atout « succession » </a:t>
            </a:r>
            <a:r>
              <a:rPr lang="fr-FR" sz="907" dirty="0">
                <a:solidFill>
                  <a:prstClr val="black"/>
                </a:solidFill>
                <a:latin typeface="Calibri"/>
              </a:rPr>
              <a:t>: </a:t>
            </a:r>
            <a:r>
              <a:rPr lang="fr-FR" sz="907" b="0" dirty="0">
                <a:solidFill>
                  <a:prstClr val="black"/>
                </a:solidFill>
              </a:rPr>
              <a:t>en cas de décès </a:t>
            </a:r>
            <a:r>
              <a:rPr lang="fr-FR" sz="907" b="0" dirty="0">
                <a:solidFill>
                  <a:schemeClr val="tx1"/>
                </a:solidFill>
              </a:rPr>
              <a:t>de l’assuré</a:t>
            </a:r>
            <a:r>
              <a:rPr lang="fr-FR" sz="907" b="0" dirty="0">
                <a:solidFill>
                  <a:prstClr val="black"/>
                </a:solidFill>
              </a:rPr>
              <a:t>, l’application du régime juridique et fiscal spécifique de l’assurance-vie,</a:t>
            </a: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Avantages de nos contrats </a:t>
            </a:r>
            <a:r>
              <a:rPr lang="fr-FR" sz="907" dirty="0">
                <a:solidFill>
                  <a:prstClr val="black"/>
                </a:solidFill>
                <a:latin typeface="Calibri"/>
              </a:rPr>
              <a:t>: </a:t>
            </a:r>
            <a:r>
              <a:rPr lang="fr-FR" sz="907" b="0" dirty="0">
                <a:solidFill>
                  <a:prstClr val="black"/>
                </a:solidFill>
                <a:latin typeface="Calibri"/>
              </a:rPr>
              <a:t>pour les SCPI, nous offrons le délai de jouissance à nos </a:t>
            </a:r>
            <a:r>
              <a:rPr lang="fr-FR" sz="907" b="0" dirty="0">
                <a:solidFill>
                  <a:schemeClr val="tx1"/>
                </a:solidFill>
                <a:latin typeface="Calibri"/>
              </a:rPr>
              <a:t>assurés qui bénéficient de la garantie plancher,</a:t>
            </a: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Diversification du patrimoine</a:t>
            </a:r>
            <a:r>
              <a:rPr lang="fr-FR" sz="907" b="0" dirty="0">
                <a:solidFill>
                  <a:prstClr val="black"/>
                </a:solidFill>
                <a:latin typeface="Calibri"/>
              </a:rPr>
              <a:t> : l’adhérent / souscripteur peut diversifier son capital en s’exposant à différents marchés (actions, obligations, immobiliers…) afin de ne pas être exposé uniquement aux fluctuations de marché d’un seul type d’actif.</a:t>
            </a:r>
          </a:p>
        </p:txBody>
      </p:sp>
      <p:sp>
        <p:nvSpPr>
          <p:cNvPr id="14" name="Titre 4">
            <a:extLst>
              <a:ext uri="{FF2B5EF4-FFF2-40B4-BE49-F238E27FC236}">
                <a16:creationId xmlns:a16="http://schemas.microsoft.com/office/drawing/2014/main" id="{CAB118FB-06E7-4727-B2E4-FCB20E704B1C}"/>
              </a:ext>
            </a:extLst>
          </p:cNvPr>
          <p:cNvSpPr>
            <a:spLocks noGrp="1"/>
          </p:cNvSpPr>
          <p:nvPr>
            <p:ph type="title"/>
          </p:nvPr>
        </p:nvSpPr>
        <p:spPr>
          <a:xfrm>
            <a:off x="33453" y="277787"/>
            <a:ext cx="10369549" cy="972145"/>
          </a:xfrm>
        </p:spPr>
        <p:txBody>
          <a:bodyPr rtlCol="0">
            <a:noAutofit/>
          </a:bodyPr>
          <a:lstStyle/>
          <a:p>
            <a:pPr defTabSz="1036877">
              <a:defRPr/>
            </a:pPr>
            <a:r>
              <a:rPr lang="fr-FR" sz="2268" dirty="0"/>
              <a:t>CARACTÉRISTIQUES DE LA SOUSCRIPTION DANS LES CONTRATS BPCE VIE</a:t>
            </a:r>
          </a:p>
        </p:txBody>
      </p:sp>
      <p:sp>
        <p:nvSpPr>
          <p:cNvPr id="23" name="Rectangle 22">
            <a:extLst>
              <a:ext uri="{FF2B5EF4-FFF2-40B4-BE49-F238E27FC236}">
                <a16:creationId xmlns:a16="http://schemas.microsoft.com/office/drawing/2014/main" id="{AA42E285-92F2-4EDD-BC20-503C50BFA00E}"/>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9" name="ZoneTexte 8">
            <a:extLst>
              <a:ext uri="{FF2B5EF4-FFF2-40B4-BE49-F238E27FC236}">
                <a16:creationId xmlns:a16="http://schemas.microsoft.com/office/drawing/2014/main" id="{086552CB-0C42-44A1-9182-7F6567D99664}"/>
              </a:ext>
            </a:extLst>
          </p:cNvPr>
          <p:cNvSpPr txBox="1"/>
          <p:nvPr/>
        </p:nvSpPr>
        <p:spPr>
          <a:xfrm>
            <a:off x="5096106" y="1414323"/>
            <a:ext cx="4906537" cy="5264638"/>
          </a:xfrm>
          <a:prstGeom prst="rect">
            <a:avLst/>
          </a:prstGeom>
          <a:ln w="3175"/>
        </p:spPr>
        <p:style>
          <a:lnRef idx="2">
            <a:schemeClr val="accent2"/>
          </a:lnRef>
          <a:fillRef idx="1">
            <a:schemeClr val="lt1"/>
          </a:fillRef>
          <a:effectRef idx="0">
            <a:schemeClr val="accent2"/>
          </a:effectRef>
          <a:fontRef idx="minor">
            <a:schemeClr val="dk1"/>
          </a:fontRef>
        </p:style>
        <p:txBody>
          <a:bodyPr wrap="square" rtlCol="0">
            <a:noAutofit/>
          </a:bodyPr>
          <a:lstStyle/>
          <a:p>
            <a:pPr algn="just" defTabSz="1036930" eaLnBrk="1" fontAlgn="auto" hangingPunct="1">
              <a:spcBef>
                <a:spcPts val="0"/>
              </a:spcBef>
              <a:spcAft>
                <a:spcPts val="0"/>
              </a:spcAft>
            </a:pPr>
            <a:r>
              <a:rPr lang="fr-FR" sz="907" u="sng" dirty="0">
                <a:solidFill>
                  <a:prstClr val="black"/>
                </a:solidFill>
                <a:latin typeface="Calibri"/>
              </a:rPr>
              <a:t>Frais du contrat d’assurance vie ou de capitalisation</a:t>
            </a:r>
            <a:r>
              <a:rPr lang="fr-FR" sz="907" dirty="0">
                <a:solidFill>
                  <a:prstClr val="black"/>
                </a:solidFill>
                <a:latin typeface="Calibri"/>
              </a:rPr>
              <a:t> :</a:t>
            </a:r>
            <a:r>
              <a:rPr lang="fr-FR" sz="907" b="0" dirty="0">
                <a:solidFill>
                  <a:prstClr val="black"/>
                </a:solidFill>
                <a:latin typeface="Calibri"/>
              </a:rPr>
              <a:t> sensibilité des clients aux frais venant réduire la performance (ex: frais d’entrée, de gestion…),</a:t>
            </a:r>
          </a:p>
          <a:p>
            <a:pPr algn="just"/>
            <a:endParaRPr lang="fr-FR" sz="400" dirty="0">
              <a:solidFill>
                <a:prstClr val="black"/>
              </a:solidFill>
            </a:endParaRPr>
          </a:p>
          <a:p>
            <a:pPr algn="just"/>
            <a:r>
              <a:rPr lang="fr-FR" sz="1000" u="sng" dirty="0"/>
              <a:t>Durée de placement recommandée</a:t>
            </a:r>
            <a:r>
              <a:rPr lang="fr-FR" sz="1000" dirty="0"/>
              <a:t> :</a:t>
            </a:r>
            <a:r>
              <a:rPr lang="fr-FR" sz="900" dirty="0"/>
              <a:t> </a:t>
            </a:r>
            <a:r>
              <a:rPr lang="fr-FR" sz="900" b="0" dirty="0">
                <a:solidFill>
                  <a:prstClr val="black"/>
                </a:solidFill>
              </a:rPr>
              <a:t>Les parts de SCPI doivent être acquises dans une optique de long terme et de diversification de son patrimoine. La durée de placement minimale recommandée est de 8 ans.</a:t>
            </a:r>
          </a:p>
          <a:p>
            <a:pPr algn="just" defTabSz="1036930" eaLnBrk="1" fontAlgn="auto" hangingPunct="1">
              <a:spcBef>
                <a:spcPts val="0"/>
              </a:spcBef>
              <a:spcAft>
                <a:spcPts val="0"/>
              </a:spcAft>
            </a:pPr>
            <a:endParaRPr lang="fr-FR" sz="400"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Facteurs de risques </a:t>
            </a:r>
            <a:r>
              <a:rPr lang="fr-FR" sz="907" dirty="0">
                <a:solidFill>
                  <a:prstClr val="black"/>
                </a:solidFill>
                <a:latin typeface="Calibri"/>
              </a:rPr>
              <a:t>:</a:t>
            </a:r>
          </a:p>
          <a:p>
            <a:pPr algn="just" defTabSz="1036930" eaLnBrk="1" fontAlgn="auto" hangingPunct="1">
              <a:spcBef>
                <a:spcPts val="0"/>
              </a:spcBef>
              <a:spcAft>
                <a:spcPts val="0"/>
              </a:spcAft>
            </a:pPr>
            <a:r>
              <a:rPr lang="fr-FR" sz="907" dirty="0">
                <a:solidFill>
                  <a:prstClr val="black"/>
                </a:solidFill>
                <a:latin typeface="Calibri"/>
              </a:rPr>
              <a:t>Le capital et le rendement de la SCPI ne sont pas garantis</a:t>
            </a:r>
            <a:r>
              <a:rPr lang="fr-FR" sz="907" b="0" dirty="0">
                <a:solidFill>
                  <a:prstClr val="black"/>
                </a:solidFill>
                <a:latin typeface="Calibri"/>
              </a:rPr>
              <a:t>. Ils peuvent évoluer à la hausse comme à la baisse. Les principaux </a:t>
            </a:r>
            <a:r>
              <a:rPr lang="fr-FR" sz="907" dirty="0">
                <a:solidFill>
                  <a:prstClr val="black"/>
                </a:solidFill>
                <a:latin typeface="Calibri"/>
              </a:rPr>
              <a:t>facteurs de risque </a:t>
            </a:r>
            <a:r>
              <a:rPr lang="fr-FR" sz="907" b="0" dirty="0">
                <a:solidFill>
                  <a:prstClr val="black"/>
                </a:solidFill>
                <a:latin typeface="Calibri"/>
              </a:rPr>
              <a:t>propres à la SCPI sont les suivants :</a:t>
            </a:r>
          </a:p>
          <a:p>
            <a:pPr algn="just" defTabSz="1036930" eaLnBrk="1" fontAlgn="auto" hangingPunct="1">
              <a:spcBef>
                <a:spcPts val="0"/>
              </a:spcBef>
              <a:spcAft>
                <a:spcPts val="0"/>
              </a:spcAft>
            </a:pPr>
            <a:endParaRPr lang="fr-FR" sz="400" dirty="0">
              <a:solidFill>
                <a:prstClr val="black"/>
              </a:solidFill>
              <a:latin typeface="Calibri"/>
            </a:endParaRPr>
          </a:p>
          <a:p>
            <a:pPr marL="90488" indent="-90488" algn="just" defTabSz="1036930" eaLnBrk="1" fontAlgn="auto" hangingPunct="1">
              <a:spcBef>
                <a:spcPts val="0"/>
              </a:spcBef>
              <a:spcAft>
                <a:spcPts val="0"/>
              </a:spcAft>
              <a:buFont typeface="Wingdings" panose="05000000000000000000" pitchFamily="2" charset="2"/>
              <a:buChar char="§"/>
            </a:pPr>
            <a:r>
              <a:rPr lang="fr-FR" sz="900" dirty="0">
                <a:solidFill>
                  <a:prstClr val="black"/>
                </a:solidFill>
                <a:latin typeface="Calibri"/>
              </a:rPr>
              <a:t>Les risques généraux </a:t>
            </a:r>
            <a:r>
              <a:rPr lang="fr-FR" sz="900" b="0" dirty="0">
                <a:solidFill>
                  <a:prstClr val="black"/>
                </a:solidFill>
                <a:latin typeface="Calibri"/>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p>
          <a:p>
            <a:pPr marL="90488" indent="-90488" algn="just" defTabSz="1036930" eaLnBrk="1" fontAlgn="auto" hangingPunct="1">
              <a:spcBef>
                <a:spcPts val="0"/>
              </a:spcBef>
              <a:spcAft>
                <a:spcPts val="0"/>
              </a:spcAft>
              <a:buFont typeface="Wingdings" panose="05000000000000000000" pitchFamily="2" charset="2"/>
              <a:buChar char="§"/>
            </a:pPr>
            <a:r>
              <a:rPr lang="fr-FR" sz="900" dirty="0">
                <a:solidFill>
                  <a:prstClr val="black"/>
                </a:solidFill>
                <a:latin typeface="Calibri"/>
              </a:rPr>
              <a:t>Le risque immobilier/risque de marché : </a:t>
            </a:r>
            <a:r>
              <a:rPr lang="fr-FR" sz="900" b="0" dirty="0">
                <a:solidFill>
                  <a:prstClr val="black"/>
                </a:solidFill>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 </a:t>
            </a:r>
            <a:r>
              <a:rPr lang="fr-FR" sz="900" dirty="0">
                <a:solidFill>
                  <a:prstClr val="black"/>
                </a:solidFill>
              </a:rPr>
              <a:t>A cet égard, les SCPI ne présentent aucune garantie de capital ou de performances</a:t>
            </a:r>
            <a:r>
              <a:rPr lang="fr-FR" sz="900" b="0" dirty="0">
                <a:solidFill>
                  <a:prstClr val="black"/>
                </a:solidFill>
              </a:rPr>
              <a:t>. Les investissements sur la SCPI </a:t>
            </a:r>
            <a:r>
              <a:rPr lang="fr-FR" sz="900" b="0" dirty="0" err="1">
                <a:solidFill>
                  <a:prstClr val="black"/>
                </a:solidFill>
              </a:rPr>
              <a:t>Buroboutic</a:t>
            </a:r>
            <a:r>
              <a:rPr lang="fr-FR" sz="900" b="0" dirty="0">
                <a:solidFill>
                  <a:prstClr val="black"/>
                </a:solidFill>
              </a:rPr>
              <a:t> sont donc exposés à un risque de perte en capital, notamment en cas de sortie du support.</a:t>
            </a:r>
          </a:p>
          <a:p>
            <a:pPr marL="90488" indent="-90488" algn="just" defTabSz="1036930" eaLnBrk="1" fontAlgn="auto" hangingPunct="1">
              <a:spcBef>
                <a:spcPts val="0"/>
              </a:spcBef>
              <a:spcAft>
                <a:spcPts val="0"/>
              </a:spcAft>
              <a:buFont typeface="Wingdings" panose="05000000000000000000" pitchFamily="2" charset="2"/>
              <a:buChar char="§"/>
            </a:pPr>
            <a:r>
              <a:rPr lang="fr-FR" sz="900" dirty="0">
                <a:solidFill>
                  <a:prstClr val="black"/>
                </a:solidFill>
                <a:latin typeface="Calibri"/>
              </a:rPr>
              <a:t>Le risque</a:t>
            </a:r>
            <a:r>
              <a:rPr lang="fr-FR" sz="900" dirty="0">
                <a:solidFill>
                  <a:srgbClr val="FF0000"/>
                </a:solidFill>
                <a:latin typeface="Calibri"/>
              </a:rPr>
              <a:t> </a:t>
            </a:r>
            <a:r>
              <a:rPr lang="fr-FR" sz="900" dirty="0">
                <a:solidFill>
                  <a:schemeClr val="tx1"/>
                </a:solidFill>
                <a:latin typeface="Calibri"/>
              </a:rPr>
              <a:t>lié à l’endettement : </a:t>
            </a:r>
            <a:r>
              <a:rPr lang="fr-FR" sz="900" b="0" dirty="0">
                <a:solidFill>
                  <a:schemeClr val="tx1"/>
                </a:solidFill>
              </a:rPr>
              <a:t>le financement par dette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accru. Cependant la société de gestion souhaite rester vigilante et l’endettement reste dans sa limite statutaire. </a:t>
            </a:r>
            <a:endParaRPr lang="fr-FR" sz="900" b="0" dirty="0">
              <a:solidFill>
                <a:schemeClr val="tx1"/>
              </a:solidFill>
              <a:latin typeface="Calibri"/>
            </a:endParaRPr>
          </a:p>
          <a:p>
            <a:pPr marL="90488" indent="-90488" algn="just" defTabSz="1036930" eaLnBrk="1" fontAlgn="auto" hangingPunct="1">
              <a:spcBef>
                <a:spcPts val="0"/>
              </a:spcBef>
              <a:spcAft>
                <a:spcPts val="0"/>
              </a:spcAft>
              <a:buFont typeface="Wingdings" panose="05000000000000000000" pitchFamily="2" charset="2"/>
              <a:buChar char="§"/>
            </a:pPr>
            <a:r>
              <a:rPr lang="fr-FR" sz="900" dirty="0">
                <a:solidFill>
                  <a:schemeClr val="tx1"/>
                </a:solidFill>
              </a:rPr>
              <a:t>Risque de liquidité </a:t>
            </a:r>
            <a:r>
              <a:rPr lang="fr-FR" sz="900" b="0" dirty="0">
                <a:solidFill>
                  <a:schemeClr val="tx1"/>
                </a:solidFill>
              </a:rPr>
              <a:t>: l’attention des investisseurs est attirée sur le fait que l’actif de la Société est très majoritairement investi en actifs immobiliers. La liquidité et la valeur du placement en parts de la SCPI sont donc corrélées à la nature des investissements immobiliers de la Société.</a:t>
            </a:r>
          </a:p>
          <a:p>
            <a:pPr marL="88900" algn="just" defTabSz="1036930" eaLnBrk="1" fontAlgn="auto" hangingPunct="1">
              <a:spcBef>
                <a:spcPts val="0"/>
              </a:spcBef>
              <a:spcAft>
                <a:spcPts val="0"/>
              </a:spcAft>
            </a:pPr>
            <a:r>
              <a:rPr lang="fr-FR" sz="900" b="0" dirty="0">
                <a:solidFill>
                  <a:schemeClr val="tx1"/>
                </a:solidFill>
              </a:rPr>
              <a:t>Pour plus de détails sur les risques, se reporter à la rubrique « facteurs de risque » de la note d’information.</a:t>
            </a:r>
            <a:endParaRPr lang="fr-FR" sz="900" b="0" dirty="0">
              <a:solidFill>
                <a:schemeClr val="tx1"/>
              </a:solidFill>
              <a:latin typeface="Calibri"/>
            </a:endParaRPr>
          </a:p>
          <a:p>
            <a:pPr marL="90488" indent="-90488" algn="just" defTabSz="1036930" eaLnBrk="1" fontAlgn="auto" hangingPunct="1">
              <a:spcBef>
                <a:spcPts val="0"/>
              </a:spcBef>
              <a:spcAft>
                <a:spcPts val="0"/>
              </a:spcAft>
              <a:buFont typeface="Wingdings" panose="05000000000000000000" pitchFamily="2" charset="2"/>
              <a:buChar char="§"/>
            </a:pPr>
            <a:r>
              <a:rPr lang="fr-FR" sz="900" dirty="0">
                <a:solidFill>
                  <a:schemeClr val="tx1"/>
                </a:solidFill>
              </a:rPr>
              <a:t>Le risque de perte en capital : </a:t>
            </a:r>
            <a:r>
              <a:rPr lang="fr-FR" sz="900" b="0" dirty="0">
                <a:solidFill>
                  <a:schemeClr val="tx1"/>
                </a:solidFill>
              </a:rPr>
              <a:t>Il existe des risques à investir sur les supports en unités de compte. La valeur de ces derniers est exposée à des fluctuations, à la hausse ou à la baisse, dont l’amplitude peut varier en fonction de la nature de l’unité de compte et en fonction de l’évolution des marchés immobiliers et financiers. L’assureur ne s’engage que sur le nombre et non sur la valeur de ces unités de compte, le risque de fluctuation est intégralement supporté par l’(les)adhérent(s)/souscripteur(s). </a:t>
            </a:r>
            <a:r>
              <a:rPr lang="fr-FR" sz="900" dirty="0">
                <a:solidFill>
                  <a:schemeClr val="tx1"/>
                </a:solidFill>
              </a:rPr>
              <a:t>De ce fait ni le capital ni les revenus ne sont garantis. </a:t>
            </a:r>
            <a:endParaRPr lang="fr-FR" altLang="fr-FR" sz="900" dirty="0">
              <a:solidFill>
                <a:schemeClr val="tx1"/>
              </a:solidFill>
            </a:endParaRPr>
          </a:p>
        </p:txBody>
      </p:sp>
    </p:spTree>
    <p:extLst>
      <p:ext uri="{BB962C8B-B14F-4D97-AF65-F5344CB8AC3E}">
        <p14:creationId xmlns:p14="http://schemas.microsoft.com/office/powerpoint/2010/main" val="409422066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2</a:t>
            </a:fld>
            <a:endParaRPr lang="fr-FR" b="0" dirty="0">
              <a:solidFill>
                <a:prstClr val="black">
                  <a:tint val="75000"/>
                </a:prstClr>
              </a:solidFill>
              <a:latin typeface="Calibri"/>
              <a:cs typeface="+mn-cs"/>
            </a:endParaRPr>
          </a:p>
        </p:txBody>
      </p:sp>
      <p:graphicFrame>
        <p:nvGraphicFramePr>
          <p:cNvPr id="10" name="Tableau 9"/>
          <p:cNvGraphicFramePr>
            <a:graphicFrameLocks noGrp="1"/>
          </p:cNvGraphicFramePr>
          <p:nvPr>
            <p:extLst>
              <p:ext uri="{D42A27DB-BD31-4B8C-83A1-F6EECF244321}">
                <p14:modId xmlns:p14="http://schemas.microsoft.com/office/powerpoint/2010/main" val="1099017991"/>
              </p:ext>
            </p:extLst>
          </p:nvPr>
        </p:nvGraphicFramePr>
        <p:xfrm>
          <a:off x="203571" y="2303768"/>
          <a:ext cx="9962407" cy="3268683"/>
        </p:xfrm>
        <a:graphic>
          <a:graphicData uri="http://schemas.openxmlformats.org/drawingml/2006/table">
            <a:tbl>
              <a:tblPr/>
              <a:tblGrid>
                <a:gridCol w="1306545">
                  <a:extLst>
                    <a:ext uri="{9D8B030D-6E8A-4147-A177-3AD203B41FA5}">
                      <a16:colId xmlns:a16="http://schemas.microsoft.com/office/drawing/2014/main" val="20000"/>
                    </a:ext>
                  </a:extLst>
                </a:gridCol>
                <a:gridCol w="8655862">
                  <a:extLst>
                    <a:ext uri="{9D8B030D-6E8A-4147-A177-3AD203B41FA5}">
                      <a16:colId xmlns:a16="http://schemas.microsoft.com/office/drawing/2014/main" val="20001"/>
                    </a:ext>
                  </a:extLst>
                </a:gridCol>
              </a:tblGrid>
              <a:tr h="5933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100" b="1" i="0" u="none" strike="noStrike" cap="none" normalizeH="0" baseline="0" dirty="0">
                          <a:ln>
                            <a:noFill/>
                          </a:ln>
                          <a:solidFill>
                            <a:schemeClr val="bg1"/>
                          </a:solidFill>
                          <a:effectLst/>
                          <a:latin typeface="+mn-lt"/>
                          <a:ea typeface="Open Sans" charset="0"/>
                          <a:cs typeface="Open Sans" charset="0"/>
                        </a:rPr>
                        <a:t>Pour les CE </a:t>
                      </a:r>
                      <a:r>
                        <a:rPr kumimoji="0" lang="fr-FR" altLang="fr-FR" sz="1100" b="1" i="0" u="none" strike="noStrike" cap="none" normalizeH="0" baseline="0" dirty="0">
                          <a:ln>
                            <a:noFill/>
                          </a:ln>
                          <a:solidFill>
                            <a:srgbClr val="FFFFFF"/>
                          </a:solidFill>
                          <a:effectLst/>
                          <a:latin typeface="+mn-lt"/>
                          <a:ea typeface="Open Sans" charset="0"/>
                          <a:cs typeface="Open Sans" charset="0"/>
                        </a:rPr>
                        <a:t>:</a:t>
                      </a:r>
                    </a:p>
                  </a:txBody>
                  <a:tcPr marL="81655" marR="81655" marT="8165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indent="-171450" algn="l" defTabSz="914400" rtl="0" eaLnBrk="1" latinLnBrk="0" hangingPunct="1">
                        <a:lnSpc>
                          <a:spcPct val="100000"/>
                        </a:lnSpc>
                        <a:buFont typeface="Arial" panose="020B0604020202020204" pitchFamily="34" charset="0"/>
                        <a:buChar char="•"/>
                      </a:pPr>
                      <a:r>
                        <a:rPr lang="fr-FR" sz="1100" b="0" kern="1200" dirty="0" err="1">
                          <a:solidFill>
                            <a:schemeClr val="tx1"/>
                          </a:solidFill>
                          <a:latin typeface="Arial" charset="0"/>
                          <a:ea typeface="+mn-ea"/>
                          <a:cs typeface="+mn-cs"/>
                        </a:rPr>
                        <a:t>Millevie</a:t>
                      </a:r>
                      <a:r>
                        <a:rPr lang="fr-FR" sz="1100" b="0" kern="1200" dirty="0">
                          <a:solidFill>
                            <a:schemeClr val="tx1"/>
                          </a:solidFill>
                          <a:latin typeface="Arial" charset="0"/>
                          <a:ea typeface="+mn-ea"/>
                          <a:cs typeface="+mn-cs"/>
                        </a:rPr>
                        <a:t> Premium / </a:t>
                      </a:r>
                      <a:r>
                        <a:rPr lang="fr-FR" sz="1100" b="0" kern="1200" dirty="0" err="1">
                          <a:solidFill>
                            <a:schemeClr val="tx1"/>
                          </a:solidFill>
                          <a:latin typeface="Arial" charset="0"/>
                          <a:ea typeface="+mn-ea"/>
                          <a:cs typeface="+mn-cs"/>
                        </a:rPr>
                        <a:t>Millevie</a:t>
                      </a:r>
                      <a:r>
                        <a:rPr lang="fr-FR" sz="1100" b="0" kern="1200" dirty="0">
                          <a:solidFill>
                            <a:schemeClr val="tx1"/>
                          </a:solidFill>
                          <a:latin typeface="Arial" charset="0"/>
                          <a:ea typeface="+mn-ea"/>
                          <a:cs typeface="+mn-cs"/>
                        </a:rPr>
                        <a:t> Premium 2 (en gestion libre et en parallèle des orientations de gestion)</a:t>
                      </a:r>
                    </a:p>
                    <a:p>
                      <a:pPr marL="0" indent="-171450" algn="l" defTabSz="914400" rtl="0" eaLnBrk="1" latinLnBrk="0" hangingPunct="1">
                        <a:lnSpc>
                          <a:spcPct val="100000"/>
                        </a:lnSpc>
                        <a:buFont typeface="Arial" panose="020B0604020202020204" pitchFamily="34" charset="0"/>
                        <a:buChar char="•"/>
                      </a:pPr>
                      <a:r>
                        <a:rPr lang="fr-FR" sz="1100" b="0" kern="1200" dirty="0" err="1">
                          <a:solidFill>
                            <a:schemeClr val="tx1"/>
                          </a:solidFill>
                          <a:latin typeface="Arial" charset="0"/>
                          <a:ea typeface="+mn-ea"/>
                          <a:cs typeface="+mn-cs"/>
                        </a:rPr>
                        <a:t>Millevie</a:t>
                      </a:r>
                      <a:r>
                        <a:rPr lang="fr-FR" sz="1100" b="0" kern="1200" dirty="0">
                          <a:solidFill>
                            <a:schemeClr val="tx1"/>
                          </a:solidFill>
                          <a:latin typeface="Arial" charset="0"/>
                          <a:ea typeface="+mn-ea"/>
                          <a:cs typeface="+mn-cs"/>
                        </a:rPr>
                        <a:t> Infinie / </a:t>
                      </a:r>
                      <a:r>
                        <a:rPr lang="fr-FR" sz="1100" b="0" kern="1200" dirty="0" err="1">
                          <a:solidFill>
                            <a:schemeClr val="tx1"/>
                          </a:solidFill>
                          <a:latin typeface="Arial" charset="0"/>
                          <a:ea typeface="+mn-ea"/>
                          <a:cs typeface="+mn-cs"/>
                        </a:rPr>
                        <a:t>Millevie</a:t>
                      </a:r>
                      <a:r>
                        <a:rPr lang="fr-FR" sz="1100" b="0" kern="1200" dirty="0">
                          <a:solidFill>
                            <a:schemeClr val="tx1"/>
                          </a:solidFill>
                          <a:latin typeface="Arial" charset="0"/>
                          <a:ea typeface="+mn-ea"/>
                          <a:cs typeface="+mn-cs"/>
                        </a:rPr>
                        <a:t> Infinie 2 (en gestion libre et en parallèle des orientations de gestion)</a:t>
                      </a:r>
                    </a:p>
                    <a:p>
                      <a:pPr marL="0" indent="-171450" algn="l" defTabSz="914400" rtl="0" eaLnBrk="1" latinLnBrk="0" hangingPunct="1">
                        <a:lnSpc>
                          <a:spcPct val="100000"/>
                        </a:lnSpc>
                        <a:buFont typeface="Arial" panose="020B0604020202020204" pitchFamily="34" charset="0"/>
                        <a:buChar char="•"/>
                      </a:pPr>
                      <a:r>
                        <a:rPr lang="fr-FR" sz="1100" b="0" kern="1200" dirty="0" err="1">
                          <a:solidFill>
                            <a:schemeClr val="tx1"/>
                          </a:solidFill>
                          <a:latin typeface="Arial" charset="0"/>
                          <a:ea typeface="+mn-ea"/>
                          <a:cs typeface="+mn-cs"/>
                        </a:rPr>
                        <a:t>Millevie</a:t>
                      </a:r>
                      <a:r>
                        <a:rPr lang="fr-FR" sz="1100" b="0" kern="1200" dirty="0">
                          <a:solidFill>
                            <a:schemeClr val="tx1"/>
                          </a:solidFill>
                          <a:latin typeface="Arial" charset="0"/>
                          <a:ea typeface="+mn-ea"/>
                          <a:cs typeface="+mn-cs"/>
                        </a:rPr>
                        <a:t> Capi / </a:t>
                      </a:r>
                      <a:r>
                        <a:rPr lang="fr-FR" sz="1100" b="0" kern="1200" dirty="0" err="1">
                          <a:solidFill>
                            <a:schemeClr val="tx1"/>
                          </a:solidFill>
                          <a:latin typeface="Arial" charset="0"/>
                          <a:ea typeface="+mn-ea"/>
                          <a:cs typeface="+mn-cs"/>
                        </a:rPr>
                        <a:t>Millevie</a:t>
                      </a:r>
                      <a:r>
                        <a:rPr lang="fr-FR" sz="1100" b="0" kern="1200" dirty="0">
                          <a:solidFill>
                            <a:schemeClr val="tx1"/>
                          </a:solidFill>
                          <a:latin typeface="Arial" charset="0"/>
                          <a:ea typeface="+mn-ea"/>
                          <a:cs typeface="+mn-cs"/>
                        </a:rPr>
                        <a:t> Capi 2 (en gestion libre et en parallèle des orientations de gestion)</a:t>
                      </a:r>
                    </a:p>
                  </a:txBody>
                  <a:tcPr marL="103701" marR="103701" marT="81650" marB="51640"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0"/>
                  </a:ext>
                </a:extLst>
              </a:tr>
              <a:tr h="949155">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100" b="1" i="0" u="none" strike="noStrike" cap="none" normalizeH="0" baseline="0" dirty="0">
                          <a:ln>
                            <a:noFill/>
                          </a:ln>
                          <a:solidFill>
                            <a:srgbClr val="FFFFFF"/>
                          </a:solidFill>
                          <a:effectLst/>
                          <a:latin typeface="+mn-lt"/>
                          <a:ea typeface="Open Sans" charset="0"/>
                          <a:cs typeface="Open Sans" charset="0"/>
                        </a:rPr>
                        <a:t>Cible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1100" b="0" dirty="0">
                          <a:solidFill>
                            <a:schemeClr val="tx1"/>
                          </a:solidFill>
                          <a:latin typeface="+mn-lt"/>
                        </a:rPr>
                        <a:t>Pour les CE : clientèles Gestion Privée (GP) et Patrimoniale (HDG)</a:t>
                      </a:r>
                    </a:p>
                    <a:p>
                      <a:pPr marL="171450" marR="0" lvl="0" indent="-171450" algn="just" defTabSz="10369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1200" cap="none" spc="0" normalizeH="0" baseline="0" noProof="0" dirty="0">
                          <a:ln>
                            <a:noFill/>
                          </a:ln>
                          <a:solidFill>
                            <a:schemeClr val="tx1"/>
                          </a:solidFill>
                          <a:effectLst/>
                          <a:uLnTx/>
                          <a:uFillTx/>
                          <a:latin typeface="Calibri"/>
                          <a:ea typeface="+mn-ea"/>
                          <a:cs typeface="+mn-cs"/>
                        </a:rPr>
                        <a:t>Profil des clients éligibles : </a:t>
                      </a:r>
                      <a:r>
                        <a:rPr kumimoji="0" lang="fr-FR" sz="1100" b="1" i="0" u="none" strike="noStrike" kern="1200" cap="none" spc="0" normalizeH="0" baseline="0" noProof="0" dirty="0">
                          <a:ln>
                            <a:noFill/>
                          </a:ln>
                          <a:solidFill>
                            <a:schemeClr val="tx1"/>
                          </a:solidFill>
                          <a:effectLst/>
                          <a:uLnTx/>
                          <a:uFillTx/>
                          <a:latin typeface="Calibri"/>
                          <a:ea typeface="+mn-ea"/>
                          <a:cs typeface="+mn-cs"/>
                        </a:rPr>
                        <a:t>périmètre exclusif du distributeur</a:t>
                      </a:r>
                      <a:r>
                        <a:rPr kumimoji="0" lang="fr-FR" sz="1100" b="0" i="0" u="none" strike="noStrike" kern="1200" cap="none" spc="0" normalizeH="0" baseline="0" noProof="0" dirty="0">
                          <a:ln>
                            <a:noFill/>
                          </a:ln>
                          <a:solidFill>
                            <a:schemeClr val="tx1"/>
                          </a:solidFill>
                          <a:effectLst/>
                          <a:uLnTx/>
                          <a:uFillTx/>
                          <a:latin typeface="Calibri"/>
                          <a:ea typeface="+mn-ea"/>
                          <a:cs typeface="+mn-cs"/>
                        </a:rPr>
                        <a:t>.  Pour information, conformément à la validation d’offres par BPCE, Il s’agit du profil des clients à partir du C1 – débutant.</a:t>
                      </a:r>
                      <a:endParaRPr lang="fr-FR" sz="1100" b="0" dirty="0">
                        <a:solidFill>
                          <a:schemeClr val="tx1"/>
                        </a:solidFill>
                        <a:latin typeface="+mn-lt"/>
                      </a:endParaRPr>
                    </a:p>
                    <a:p>
                      <a:pPr marL="171450" lvl="0" indent="-171450" algn="just">
                        <a:buFont typeface="Arial" panose="020B0604020202020204" pitchFamily="34" charset="0"/>
                        <a:buChar char="•"/>
                      </a:pPr>
                      <a:r>
                        <a:rPr lang="fr-FR" sz="1100" b="0" dirty="0">
                          <a:solidFill>
                            <a:schemeClr val="tx1"/>
                          </a:solidFill>
                          <a:latin typeface="+mn-lt"/>
                        </a:rPr>
                        <a:t>Adhérent(s)/souscripteur, personne physique, n’ayant pas besoin des liquidités investies sur ce support financier pendant une durée de 8 ans au moins </a:t>
                      </a:r>
                      <a:endParaRPr lang="en-US" sz="1100" b="0" dirty="0">
                        <a:solidFill>
                          <a:schemeClr val="tx1"/>
                        </a:solidFill>
                        <a:latin typeface="+mn-lt"/>
                      </a:endParaRPr>
                    </a:p>
                    <a:p>
                      <a:pPr marL="171450" lvl="0" indent="-171450" algn="just">
                        <a:buFont typeface="Arial" panose="020B0604020202020204" pitchFamily="34" charset="0"/>
                        <a:buChar char="•"/>
                      </a:pPr>
                      <a:r>
                        <a:rPr lang="fr-FR" sz="1100" b="0" kern="1200" dirty="0">
                          <a:solidFill>
                            <a:schemeClr val="tx1"/>
                          </a:solidFill>
                          <a:latin typeface="Arial" charset="0"/>
                          <a:ea typeface="+mn-ea"/>
                          <a:cs typeface="+mn-cs"/>
                        </a:rPr>
                        <a:t>Age maximum recommandé </a:t>
                      </a:r>
                      <a:r>
                        <a:rPr kumimoji="0" lang="fr-FR" sz="1100" b="0" i="0" u="none" strike="noStrike" kern="1200" cap="none" spc="0" normalizeH="0" baseline="0" noProof="0" dirty="0">
                          <a:ln>
                            <a:noFill/>
                          </a:ln>
                          <a:solidFill>
                            <a:schemeClr val="tx1"/>
                          </a:solidFill>
                          <a:effectLst/>
                          <a:uLnTx/>
                          <a:uFillTx/>
                          <a:latin typeface="Calibri"/>
                          <a:ea typeface="+mn-ea"/>
                          <a:cs typeface="+mn-cs"/>
                        </a:rPr>
                        <a:t>par l’assureur : </a:t>
                      </a:r>
                      <a:r>
                        <a:rPr kumimoji="0" lang="fr-FR" sz="1100" b="1" i="0" u="none" strike="noStrike" kern="1200" cap="none" spc="0" normalizeH="0" baseline="0" noProof="0" dirty="0">
                          <a:ln>
                            <a:noFill/>
                          </a:ln>
                          <a:solidFill>
                            <a:schemeClr val="tx1"/>
                          </a:solidFill>
                          <a:effectLst/>
                          <a:uLnTx/>
                          <a:uFillTx/>
                          <a:latin typeface="Calibri"/>
                          <a:ea typeface="+mn-ea"/>
                          <a:cs typeface="+mn-cs"/>
                        </a:rPr>
                        <a:t>80</a:t>
                      </a:r>
                      <a:r>
                        <a:rPr kumimoji="0" lang="fr-FR" sz="1100" b="0" i="0" u="none" strike="noStrike" kern="1200" cap="none" spc="0" normalizeH="0" baseline="0" noProof="0" dirty="0">
                          <a:ln>
                            <a:noFill/>
                          </a:ln>
                          <a:solidFill>
                            <a:schemeClr val="tx1"/>
                          </a:solidFill>
                          <a:effectLst/>
                          <a:uLnTx/>
                          <a:uFillTx/>
                          <a:latin typeface="Calibri"/>
                          <a:ea typeface="+mn-ea"/>
                          <a:cs typeface="+mn-cs"/>
                        </a:rPr>
                        <a:t> ans. </a:t>
                      </a:r>
                      <a:r>
                        <a:rPr kumimoji="0" lang="fr-FR" sz="1100" b="0" i="1" u="none" strike="noStrike" kern="1200" cap="none" spc="0" normalizeH="0" baseline="0" noProof="0" dirty="0">
                          <a:ln>
                            <a:noFill/>
                          </a:ln>
                          <a:solidFill>
                            <a:schemeClr val="tx1"/>
                          </a:solidFill>
                          <a:effectLst/>
                          <a:uLnTx/>
                          <a:uFillTx/>
                          <a:latin typeface="Calibri"/>
                          <a:ea typeface="+mn-ea"/>
                          <a:cs typeface="+mn-cs"/>
                        </a:rPr>
                        <a:t>Toutefois la politique Groupe BPCE est de ne pas empêcher la souscription de ce produit aux clients dont l’âge dépasse la limite recommandée par l'assureur sous certaines conditions. Ainsi, pour les clients âgés, notamment à compter de 80 ans, il convient d'attirer leur attention sur les conséquences liées à la souscription de certains instruments financiers présentant une maturité longue, une faible liquidité ou une période de blocage</a:t>
                      </a:r>
                      <a:r>
                        <a:rPr kumimoji="0" lang="fr-FR" sz="1100" b="0" i="1" u="none" strike="noStrike" kern="1200" cap="none" spc="0" normalizeH="0" baseline="0" noProof="0" dirty="0">
                          <a:ln>
                            <a:noFill/>
                          </a:ln>
                          <a:solidFill>
                            <a:srgbClr val="FF0000"/>
                          </a:solidFill>
                          <a:effectLst/>
                          <a:uLnTx/>
                          <a:uFillTx/>
                          <a:latin typeface="Calibri"/>
                          <a:ea typeface="+mn-ea"/>
                          <a:cs typeface="+mn-cs"/>
                        </a:rPr>
                        <a:t>…</a:t>
                      </a:r>
                      <a:r>
                        <a:rPr kumimoji="0" lang="fr-FR" sz="1100" b="0" i="1" u="none" strike="noStrike" kern="1200" cap="none" spc="0" normalizeH="0" baseline="0" noProof="0" dirty="0">
                          <a:ln>
                            <a:noFill/>
                          </a:ln>
                          <a:solidFill>
                            <a:schemeClr val="tx1"/>
                          </a:solidFill>
                          <a:effectLst/>
                          <a:uLnTx/>
                          <a:uFillTx/>
                          <a:latin typeface="Calibri"/>
                          <a:ea typeface="+mn-ea"/>
                          <a:cs typeface="+mn-cs"/>
                        </a:rPr>
                        <a:t>. Auquel cas, le Conseiller doit remplir avec le client concerné la fiche d’information spécifique.</a:t>
                      </a:r>
                      <a:endParaRPr lang="en-US" sz="1100" b="0" kern="1200" dirty="0">
                        <a:solidFill>
                          <a:schemeClr val="tx1"/>
                        </a:solidFill>
                        <a:latin typeface="Arial" charset="0"/>
                        <a:ea typeface="+mn-ea"/>
                        <a:cs typeface="+mn-cs"/>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75119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100" b="1" i="0" u="none" strike="noStrike" cap="none" normalizeH="0" baseline="0" dirty="0">
                          <a:ln>
                            <a:noFill/>
                          </a:ln>
                          <a:solidFill>
                            <a:srgbClr val="FFFFFF"/>
                          </a:solidFill>
                          <a:effectLst/>
                          <a:latin typeface="+mn-lt"/>
                          <a:ea typeface="Open Sans" charset="0"/>
                          <a:cs typeface="Open Sans" charset="0"/>
                        </a:rPr>
                        <a:t>Indicateur de risque 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1100" b="0" dirty="0">
                          <a:solidFill>
                            <a:schemeClr val="tx1"/>
                          </a:solidFill>
                          <a:latin typeface="+mn-lt"/>
                        </a:rPr>
                        <a:t>3/7 selon l’hypothèse que le produit est conservée pendant 8 ans (l’investissement dans ce fonds comporte des risques dont le risque de perte en capital). </a:t>
                      </a:r>
                      <a:endParaRPr lang="en-US" sz="1100" b="0" dirty="0">
                        <a:solidFill>
                          <a:schemeClr val="tx1"/>
                        </a:solidFill>
                        <a:latin typeface="+mn-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
        <p:nvSpPr>
          <p:cNvPr id="4" name="ZoneTexte 3"/>
          <p:cNvSpPr txBox="1"/>
          <p:nvPr/>
        </p:nvSpPr>
        <p:spPr>
          <a:xfrm>
            <a:off x="530208" y="1232958"/>
            <a:ext cx="9554111" cy="1057277"/>
          </a:xfrm>
          <a:prstGeom prst="rect">
            <a:avLst/>
          </a:prstGeom>
          <a:noFill/>
        </p:spPr>
        <p:txBody>
          <a:bodyPr wrap="square" rtlCol="0">
            <a:spAutoFit/>
          </a:bodyPr>
          <a:lstStyle/>
          <a:p>
            <a:pPr algn="l" defTabSz="1036930" eaLnBrk="1" fontAlgn="auto" hangingPunct="1">
              <a:spcBef>
                <a:spcPts val="0"/>
              </a:spcBef>
              <a:spcAft>
                <a:spcPts val="0"/>
              </a:spcAft>
            </a:pPr>
            <a:r>
              <a:rPr lang="fr-FR" sz="1588" b="0" u="sng" dirty="0">
                <a:solidFill>
                  <a:prstClr val="black"/>
                </a:solidFill>
                <a:latin typeface="Calibri"/>
                <a:cs typeface="+mn-cs"/>
              </a:rPr>
              <a:t>Fonctionnement </a:t>
            </a:r>
            <a:r>
              <a:rPr lang="fr-FR" sz="1588" b="0" dirty="0">
                <a:solidFill>
                  <a:prstClr val="black"/>
                </a:solidFill>
                <a:latin typeface="Calibri"/>
                <a:cs typeface="+mn-cs"/>
              </a:rPr>
              <a:t>:</a:t>
            </a:r>
          </a:p>
          <a:p>
            <a:pPr algn="l" defTabSz="1036930" eaLnBrk="1" fontAlgn="auto" hangingPunct="1">
              <a:spcBef>
                <a:spcPts val="0"/>
              </a:spcBef>
              <a:spcAft>
                <a:spcPts val="0"/>
              </a:spcAft>
            </a:pPr>
            <a:endParaRPr lang="fr-FR" sz="600" b="0" dirty="0">
              <a:solidFill>
                <a:prstClr val="black"/>
              </a:solidFill>
              <a:latin typeface="Calibri"/>
              <a:cs typeface="+mn-cs"/>
            </a:endParaRPr>
          </a:p>
          <a:p>
            <a:pPr algn="just" defTabSz="1036930" eaLnBrk="1" fontAlgn="auto" hangingPunct="1">
              <a:spcBef>
                <a:spcPts val="0"/>
              </a:spcBef>
              <a:spcAft>
                <a:spcPts val="0"/>
              </a:spcAft>
            </a:pPr>
            <a:r>
              <a:rPr lang="fr-FR" sz="1361" b="0" dirty="0">
                <a:solidFill>
                  <a:prstClr val="black"/>
                </a:solidFill>
                <a:latin typeface="Calibri"/>
                <a:cs typeface="+mn-cs"/>
              </a:rPr>
              <a:t>La souscription de la SCPI </a:t>
            </a:r>
            <a:r>
              <a:rPr lang="fr-FR" sz="1361" dirty="0">
                <a:solidFill>
                  <a:prstClr val="black"/>
                </a:solidFill>
                <a:latin typeface="Calibri"/>
                <a:cs typeface="+mn-cs"/>
              </a:rPr>
              <a:t>est limitée en montant</a:t>
            </a:r>
            <a:r>
              <a:rPr lang="fr-FR" sz="1361" b="0" dirty="0">
                <a:solidFill>
                  <a:prstClr val="black"/>
                </a:solidFill>
                <a:latin typeface="Calibri"/>
                <a:cs typeface="+mn-cs"/>
              </a:rPr>
              <a:t>. BPCE Vie mettra fin à la commercialisation de ces SCPI une fois le montant atteint. De ce fait, la totalité du versement de l’adhérent / souscripteur pourrait ne pas être pris en compte s’il intervient après l’atteinte de cette limite. </a:t>
            </a:r>
          </a:p>
        </p:txBody>
      </p:sp>
      <p:sp>
        <p:nvSpPr>
          <p:cNvPr id="9" name="Titre 4">
            <a:extLst>
              <a:ext uri="{FF2B5EF4-FFF2-40B4-BE49-F238E27FC236}">
                <a16:creationId xmlns:a16="http://schemas.microsoft.com/office/drawing/2014/main" id="{C74EB04E-F342-4FC0-9355-38012860F861}"/>
              </a:ext>
            </a:extLst>
          </p:cNvPr>
          <p:cNvSpPr>
            <a:spLocks noGrp="1"/>
          </p:cNvSpPr>
          <p:nvPr>
            <p:ph type="title"/>
          </p:nvPr>
        </p:nvSpPr>
        <p:spPr>
          <a:xfrm>
            <a:off x="33453" y="277787"/>
            <a:ext cx="10369549" cy="972145"/>
          </a:xfrm>
        </p:spPr>
        <p:txBody>
          <a:bodyPr rtlCol="0">
            <a:noAutofit/>
          </a:bodyPr>
          <a:lstStyle/>
          <a:p>
            <a:pPr defTabSz="1036877">
              <a:defRPr/>
            </a:pPr>
            <a:r>
              <a:rPr lang="fr-FR" sz="2268" dirty="0"/>
              <a:t>CARACTÉRISTIQUES DE LA SOUSCRIPTION DANS LES CONTRATS BPCE VIE</a:t>
            </a:r>
          </a:p>
        </p:txBody>
      </p:sp>
      <p:sp>
        <p:nvSpPr>
          <p:cNvPr id="11" name="Rectangle 10">
            <a:extLst>
              <a:ext uri="{FF2B5EF4-FFF2-40B4-BE49-F238E27FC236}">
                <a16:creationId xmlns:a16="http://schemas.microsoft.com/office/drawing/2014/main" id="{679294B5-AC0C-44D6-B372-2B6CDFB6B586}"/>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120294007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33453" y="277787"/>
            <a:ext cx="10369549" cy="972145"/>
          </a:xfrm>
        </p:spPr>
        <p:txBody>
          <a:bodyPr rtlCol="0">
            <a:noAutofit/>
          </a:bodyPr>
          <a:lstStyle/>
          <a:p>
            <a:pPr defTabSz="1036877">
              <a:defRPr/>
            </a:pPr>
            <a:r>
              <a:rPr lang="fr-FR" sz="2268" dirty="0"/>
              <a:t>CARACTÉRISTIQUES DE LA SOUSCRIPTION DANS LES CONTRATS BPCE VIE</a:t>
            </a:r>
          </a:p>
        </p:txBody>
      </p:sp>
      <p:sp>
        <p:nvSpPr>
          <p:cNvPr id="2" name="Espace réservé du numéro de diapositive 1"/>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3</a:t>
            </a:fld>
            <a:endParaRPr lang="fr-FR" b="0" dirty="0">
              <a:solidFill>
                <a:prstClr val="black">
                  <a:tint val="75000"/>
                </a:prstClr>
              </a:solidFill>
              <a:latin typeface="Calibri"/>
              <a:cs typeface="+mn-cs"/>
            </a:endParaRPr>
          </a:p>
        </p:txBody>
      </p:sp>
      <p:graphicFrame>
        <p:nvGraphicFramePr>
          <p:cNvPr id="10" name="Tableau 9"/>
          <p:cNvGraphicFramePr>
            <a:graphicFrameLocks noGrp="1"/>
          </p:cNvGraphicFramePr>
          <p:nvPr>
            <p:extLst>
              <p:ext uri="{D42A27DB-BD31-4B8C-83A1-F6EECF244321}">
                <p14:modId xmlns:p14="http://schemas.microsoft.com/office/powerpoint/2010/main" val="205595425"/>
              </p:ext>
            </p:extLst>
          </p:nvPr>
        </p:nvGraphicFramePr>
        <p:xfrm>
          <a:off x="448268" y="2074328"/>
          <a:ext cx="9473016" cy="4487016"/>
        </p:xfrm>
        <a:graphic>
          <a:graphicData uri="http://schemas.openxmlformats.org/drawingml/2006/table">
            <a:tbl>
              <a:tblPr/>
              <a:tblGrid>
                <a:gridCol w="2205076">
                  <a:extLst>
                    <a:ext uri="{9D8B030D-6E8A-4147-A177-3AD203B41FA5}">
                      <a16:colId xmlns:a16="http://schemas.microsoft.com/office/drawing/2014/main" val="20000"/>
                    </a:ext>
                  </a:extLst>
                </a:gridCol>
                <a:gridCol w="7267940">
                  <a:extLst>
                    <a:ext uri="{9D8B030D-6E8A-4147-A177-3AD203B41FA5}">
                      <a16:colId xmlns:a16="http://schemas.microsoft.com/office/drawing/2014/main" val="20001"/>
                    </a:ext>
                  </a:extLst>
                </a:gridCol>
              </a:tblGrid>
              <a:tr h="74837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1" i="0" u="none" strike="noStrike" cap="none" normalizeH="0" baseline="0" dirty="0">
                          <a:ln>
                            <a:noFill/>
                          </a:ln>
                          <a:solidFill>
                            <a:schemeClr val="tx1"/>
                          </a:solidFill>
                          <a:effectLst/>
                          <a:latin typeface="+mn-lt"/>
                          <a:ea typeface="Open Sans" charset="0"/>
                          <a:cs typeface="Open Sans" charset="0"/>
                        </a:rPr>
                        <a:t>Versement initial, versement libre et arbitrage </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Les SCPI ne sont pas éligibles aux :        - options d’arbitrages automatiques </a:t>
                      </a:r>
                    </a:p>
                    <a:p>
                      <a:pPr marL="2144712" marR="0" lvl="5" indent="0" algn="l" defTabSz="912813" rtl="0" eaLnBrk="1" fontAlgn="base" latinLnBrk="0" hangingPunct="1">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 plan de rachats partiel programmés</a:t>
                      </a:r>
                    </a:p>
                    <a:p>
                      <a:pPr marL="2144712" marR="0" lvl="5" indent="0" algn="l" defTabSz="912813" rtl="0" eaLnBrk="1" fontAlgn="base" latinLnBrk="0" hangingPunct="1">
                        <a:lnSpc>
                          <a:spcPct val="100000"/>
                        </a:lnSpc>
                        <a:spcBef>
                          <a:spcPct val="0"/>
                        </a:spcBef>
                        <a:spcAft>
                          <a:spcPct val="0"/>
                        </a:spcAft>
                        <a:buClrTx/>
                        <a:buSzTx/>
                        <a:buFontTx/>
                        <a:buNone/>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 plan de versements programmés</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8792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Le rachat /sortie est possible à tout moment sans pénalités avec un </a:t>
                      </a:r>
                      <a:r>
                        <a:rPr kumimoji="0" lang="fr-FR" altLang="fr-FR" sz="1000" b="1" i="0" u="none" strike="noStrike" cap="none" normalizeH="0" baseline="0" dirty="0">
                          <a:ln>
                            <a:noFill/>
                          </a:ln>
                          <a:solidFill>
                            <a:schemeClr val="tx1"/>
                          </a:solidFill>
                          <a:effectLst/>
                          <a:latin typeface="+mn-lt"/>
                          <a:ea typeface="Open Sans" charset="0"/>
                          <a:cs typeface="Open Sans" charset="0"/>
                        </a:rPr>
                        <a:t>risque de perte en capital pouvant être totale</a:t>
                      </a:r>
                      <a:r>
                        <a:rPr kumimoji="0" lang="fr-FR" altLang="fr-FR" sz="1000" b="0" i="0" u="none" strike="noStrike" cap="none" normalizeH="0" baseline="0" dirty="0">
                          <a:ln>
                            <a:noFill/>
                          </a:ln>
                          <a:solidFill>
                            <a:schemeClr val="tx1"/>
                          </a:solidFill>
                          <a:effectLst/>
                          <a:latin typeface="+mn-lt"/>
                          <a:ea typeface="Open Sans" charset="0"/>
                          <a:cs typeface="Open Sans" charset="0"/>
                        </a:rPr>
                        <a:t>.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Les demandes de rachat sont valorisées sur la base de la valeur de rachat/de retrait de l’unité de compte représentative de la part de SCPI à la prise d’effet du rachat. </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74837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Modalités de distribution des revenus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Versés par l’assureur après la fin de chaque trimestre, à compter de la date d’acquisition sans application du délai de jouissance. Réinvestissement sur le Fonds en euros du contrat. La distribution potentielle des dividendes est subordonnée à la décision des instances de la SCPI. L’attribution de revenus correspondante est effective si le client détient toujours des unités de compte de la SCPI au moment de la distribution des revenus par l’assureur sur son contrat.</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30266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Frais de gestion</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Prélevés mensuellement par réduction du nombre d’unités de compte</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4"/>
                  </a:ext>
                </a:extLst>
              </a:tr>
              <a:tr h="892624">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Valeurs au</a:t>
                      </a:r>
                      <a:r>
                        <a:rPr kumimoji="0" lang="fr-FR" altLang="fr-FR" sz="1200" b="1" i="0" u="none" strike="noStrike" cap="none" normalizeH="0" baseline="0" dirty="0">
                          <a:ln>
                            <a:noFill/>
                          </a:ln>
                          <a:solidFill>
                            <a:schemeClr val="bg1"/>
                          </a:solidFill>
                          <a:effectLst/>
                          <a:latin typeface="Open Sans" charset="0"/>
                          <a:ea typeface="Open Sans" charset="0"/>
                          <a:cs typeface="Open Sans" charset="0"/>
                        </a:rPr>
                        <a:t> </a:t>
                      </a:r>
                      <a:r>
                        <a:rPr kumimoji="0" lang="fr-FR" altLang="fr-FR" sz="1200" b="1" i="0" u="none" strike="noStrike" cap="none" normalizeH="0" baseline="0" dirty="0">
                          <a:ln>
                            <a:noFill/>
                          </a:ln>
                          <a:solidFill>
                            <a:schemeClr val="tx1"/>
                          </a:solidFill>
                          <a:effectLst/>
                          <a:latin typeface="Open Sans" charset="0"/>
                          <a:ea typeface="Open Sans" charset="0"/>
                          <a:cs typeface="Open Sans" charset="0"/>
                        </a:rPr>
                        <a:t>06/10/2021</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2 valorisations : une valeur de souscription (267€) et une valeur de rachat / retrait (240,30€) - L’écart 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1207056">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1000" b="0" i="1" u="none" strike="noStrike" cap="none" normalizeH="0" baseline="0" dirty="0">
                          <a:ln>
                            <a:noFill/>
                          </a:ln>
                          <a:solidFill>
                            <a:schemeClr val="tx1"/>
                          </a:solidFill>
                          <a:effectLst/>
                          <a:latin typeface="+mn-lt"/>
                          <a:ea typeface="Open Sans" charset="0"/>
                          <a:cs typeface="Open Sans" charset="0"/>
                          <a:sym typeface="Wingdings" charset="2"/>
                        </a:rPr>
                        <a:t> Vérifier que le devoir de conseil a été complété et signé </a:t>
                      </a:r>
                      <a:endParaRPr kumimoji="0" lang="fr-FR" altLang="fr-FR" sz="1000" b="0" i="1" u="none" strike="noStrike" cap="none" normalizeH="0" baseline="0" dirty="0">
                        <a:ln>
                          <a:noFill/>
                        </a:ln>
                        <a:solidFill>
                          <a:schemeClr val="tx1"/>
                        </a:solidFill>
                        <a:effectLst/>
                        <a:latin typeface="+mn-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1000" b="1" i="0" u="none" strike="noStrike" kern="1200" cap="none" spc="0" normalizeH="0" baseline="0" noProof="0" dirty="0">
                          <a:ln>
                            <a:noFill/>
                          </a:ln>
                          <a:solidFill>
                            <a:schemeClr val="tx1"/>
                          </a:solidFill>
                          <a:effectLst/>
                          <a:uLnTx/>
                          <a:uFillTx/>
                          <a:latin typeface="Calibri"/>
                          <a:ea typeface="Open Sans" charset="0"/>
                          <a:cs typeface="Open Sans" charset="0"/>
                        </a:rPr>
                        <a:t>Devoir de conseil : </a:t>
                      </a:r>
                      <a:r>
                        <a:rPr kumimoji="0" lang="fr-FR" altLang="fr-FR" sz="1000" b="0" i="0" u="none" strike="noStrike" kern="1200" cap="none" spc="0" normalizeH="0" baseline="0" noProof="0" dirty="0">
                          <a:ln>
                            <a:noFill/>
                          </a:ln>
                          <a:solidFill>
                            <a:schemeClr val="tx1"/>
                          </a:solidFill>
                          <a:effectLst/>
                          <a:uLnTx/>
                          <a:uFillTx/>
                          <a:latin typeface="Calibri"/>
                          <a:ea typeface="Open Sans" charset="0"/>
                          <a:cs typeface="Open Sans" charset="0"/>
                        </a:rPr>
                        <a:t>vérifier que le profil du client est à jour, sinon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1000" b="0" i="0" u="none" strike="noStrike" kern="1200" cap="none" spc="0" normalizeH="0" baseline="0" noProof="0" dirty="0">
                          <a:ln>
                            <a:noFill/>
                          </a:ln>
                          <a:solidFill>
                            <a:schemeClr val="tx1"/>
                          </a:solidFill>
                          <a:effectLst/>
                          <a:uLnTx/>
                          <a:uFillTx/>
                          <a:latin typeface="Calibri"/>
                          <a:ea typeface="Open Sans" charset="0"/>
                          <a:cs typeface="Open Sans" charset="0"/>
                        </a:rPr>
                        <a:t>La Fiche d’information assurance vie du support (</a:t>
                      </a:r>
                      <a:r>
                        <a:rPr kumimoji="0" lang="fr-FR" altLang="fr-FR" sz="1000" b="1" i="0" u="none" strike="noStrike" kern="1200" cap="none" spc="0" normalizeH="0" baseline="0" noProof="0" dirty="0">
                          <a:ln>
                            <a:noFill/>
                          </a:ln>
                          <a:solidFill>
                            <a:schemeClr val="tx1"/>
                          </a:solidFill>
                          <a:effectLst/>
                          <a:uLnTx/>
                          <a:uFillTx/>
                          <a:latin typeface="Calibri"/>
                          <a:ea typeface="Open Sans" charset="0"/>
                          <a:cs typeface="Open Sans" charset="0"/>
                        </a:rPr>
                        <a:t>FIS</a:t>
                      </a:r>
                      <a:r>
                        <a:rPr kumimoji="0" lang="fr-FR" altLang="fr-FR" sz="1000" b="0" i="0" u="none" strike="noStrike" kern="1200" cap="none" spc="0" normalizeH="0" baseline="0" noProof="0" dirty="0">
                          <a:ln>
                            <a:noFill/>
                          </a:ln>
                          <a:solidFill>
                            <a:schemeClr val="tx1"/>
                          </a:solidFill>
                          <a:effectLst/>
                          <a:uLnTx/>
                          <a:uFillTx/>
                          <a:latin typeface="Calibri"/>
                          <a:ea typeface="Open Sans" charset="0"/>
                          <a:cs typeface="Open Sans" charset="0"/>
                        </a:rPr>
                        <a:t>), le Document d’Informations Clés du support (</a:t>
                      </a:r>
                      <a:r>
                        <a:rPr kumimoji="0" lang="fr-FR" altLang="fr-FR" sz="1000" b="1" i="0" u="none" strike="noStrike" kern="1200" cap="none" spc="0" normalizeH="0" baseline="0" noProof="0" dirty="0">
                          <a:ln>
                            <a:noFill/>
                          </a:ln>
                          <a:solidFill>
                            <a:schemeClr val="tx1"/>
                          </a:solidFill>
                          <a:effectLst/>
                          <a:uLnTx/>
                          <a:uFillTx/>
                          <a:latin typeface="Calibri"/>
                          <a:ea typeface="Open Sans" charset="0"/>
                          <a:cs typeface="Open Sans" charset="0"/>
                        </a:rPr>
                        <a:t>DIC</a:t>
                      </a:r>
                      <a:r>
                        <a:rPr kumimoji="0" lang="fr-FR" altLang="fr-FR" sz="1000" b="0" i="0" u="none" strike="noStrike" kern="1200" cap="none" spc="0" normalizeH="0" baseline="0" noProof="0" dirty="0">
                          <a:ln>
                            <a:noFill/>
                          </a:ln>
                          <a:solidFill>
                            <a:schemeClr val="tx1"/>
                          </a:solidFill>
                          <a:effectLst/>
                          <a:uLnTx/>
                          <a:uFillTx/>
                          <a:latin typeface="Calibri"/>
                          <a:ea typeface="Open Sans" charset="0"/>
                          <a:cs typeface="Open Sans" charset="0"/>
                        </a:rPr>
                        <a:t>), la note d’information et les statuts ainsi que la plaquette commerciale sont remis au client avant souscription. </a:t>
                      </a:r>
                      <a:r>
                        <a:rPr kumimoji="0" lang="fr-FR" altLang="fr-FR" sz="1000" b="0" i="0" u="none" strike="noStrike" kern="1200" cap="none" spc="0" normalizeH="0" baseline="0" noProof="0" dirty="0">
                          <a:ln>
                            <a:noFill/>
                          </a:ln>
                          <a:solidFill>
                            <a:prstClr val="black"/>
                          </a:solidFill>
                          <a:effectLst/>
                          <a:uLnTx/>
                          <a:uFillTx/>
                          <a:latin typeface="Calibri"/>
                          <a:ea typeface="Open Sans" charset="0"/>
                          <a:cs typeface="Open Sans" charset="0"/>
                        </a:rPr>
                        <a:t>Ils sont également disponibles sur le site </a:t>
                      </a:r>
                      <a:r>
                        <a:rPr kumimoji="0" lang="fr-FR" altLang="fr-FR" sz="1000" b="0" i="0" u="none" strike="noStrike" kern="1200" cap="none" normalizeH="0" baseline="0" dirty="0">
                          <a:ln>
                            <a:noFill/>
                          </a:ln>
                          <a:solidFill>
                            <a:schemeClr val="tx1"/>
                          </a:solidFill>
                          <a:effectLst/>
                          <a:latin typeface="Arial" charset="0"/>
                          <a:ea typeface="Open Sans" charset="0"/>
                          <a:cs typeface="Open Sans" charset="0"/>
                          <a:hlinkClick r:id="rId4"/>
                        </a:rPr>
                        <a:t>https://www.fiducial-gerance.fr/Nos-SCPI/SCPI-BUROBOUTIC-Metropoles#tabs-5</a:t>
                      </a:r>
                      <a:r>
                        <a:rPr kumimoji="0" lang="fr-FR" altLang="fr-FR" sz="1000" b="0" i="0" u="none" strike="noStrike" kern="1200" cap="none" normalizeH="0" baseline="0" dirty="0">
                          <a:ln>
                            <a:noFill/>
                          </a:ln>
                          <a:solidFill>
                            <a:schemeClr val="tx1"/>
                          </a:solidFill>
                          <a:effectLst/>
                          <a:latin typeface="Arial" charset="0"/>
                          <a:ea typeface="Open Sans" charset="0"/>
                          <a:cs typeface="Open Sans" charset="0"/>
                        </a:rPr>
                        <a:t> </a:t>
                      </a:r>
                      <a:endParaRPr kumimoji="0" lang="fr-FR" altLang="fr-FR" sz="1000" b="0" i="0" u="none" strike="noStrike" cap="none" normalizeH="0" baseline="0" dirty="0">
                        <a:ln>
                          <a:noFill/>
                        </a:ln>
                        <a:solidFill>
                          <a:schemeClr val="tx1"/>
                        </a:solidFill>
                        <a:effectLst/>
                        <a:latin typeface="+mn-lt"/>
                        <a:ea typeface="Open Sans" charset="0"/>
                        <a:cs typeface="Open Sans" charset="0"/>
                      </a:endParaRP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
        <p:nvSpPr>
          <p:cNvPr id="9" name="Pentagone 4">
            <a:extLst>
              <a:ext uri="{FF2B5EF4-FFF2-40B4-BE49-F238E27FC236}">
                <a16:creationId xmlns:a16="http://schemas.microsoft.com/office/drawing/2014/main" id="{D4F97555-1DFA-4AB0-977B-15897161022A}"/>
              </a:ext>
            </a:extLst>
          </p:cNvPr>
          <p:cNvSpPr/>
          <p:nvPr/>
        </p:nvSpPr>
        <p:spPr>
          <a:xfrm rot="5400000">
            <a:off x="5594735" y="317326"/>
            <a:ext cx="530451" cy="3146870"/>
          </a:xfrm>
          <a:prstGeom prst="homePlate">
            <a:avLst>
              <a:gd name="adj" fmla="val 31006"/>
            </a:avLst>
          </a:prstGeom>
          <a:solidFill>
            <a:schemeClr val="accent4">
              <a:lumMod val="60000"/>
              <a:lumOff val="40000"/>
              <a:alpha val="72000"/>
            </a:schemeClr>
          </a:solidFill>
          <a:ln w="25400" cap="flat" cmpd="sng" algn="ctr">
            <a:noFill/>
            <a:prstDash val="solid"/>
          </a:ln>
          <a:effectLst/>
        </p:spPr>
        <p:txBody>
          <a:bodyPr vert="vert27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36930" fontAlgn="auto">
              <a:spcBef>
                <a:spcPts val="0"/>
              </a:spcBef>
              <a:spcAft>
                <a:spcPts val="0"/>
              </a:spcAft>
              <a:defRPr/>
            </a:pPr>
            <a:r>
              <a:rPr lang="fr-FR" sz="2041" b="0" dirty="0">
                <a:solidFill>
                  <a:sysClr val="window" lastClr="FFFFFF"/>
                </a:solidFill>
                <a:latin typeface="Trebuchet MS" panose="020B0603020202020204" pitchFamily="34" charset="0"/>
              </a:rPr>
              <a:t>BPCE Vie</a:t>
            </a:r>
          </a:p>
        </p:txBody>
      </p:sp>
      <p:pic>
        <p:nvPicPr>
          <p:cNvPr id="7" name="Image 6" descr="Description : http://upload.wikimedia.org/wikipedia/commons/c/c7/Attention.png">
            <a:extLst>
              <a:ext uri="{FF2B5EF4-FFF2-40B4-BE49-F238E27FC236}">
                <a16:creationId xmlns:a16="http://schemas.microsoft.com/office/drawing/2014/main" id="{B21E2702-C07C-4B61-BD8D-027F3EC49B3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6739" y="5604556"/>
            <a:ext cx="122555" cy="102235"/>
          </a:xfrm>
          <a:prstGeom prst="rect">
            <a:avLst/>
          </a:prstGeom>
          <a:noFill/>
          <a:ln>
            <a:noFill/>
          </a:ln>
        </p:spPr>
      </p:pic>
      <p:pic>
        <p:nvPicPr>
          <p:cNvPr id="8" name="Image 7" descr="Description : http://upload.wikimedia.org/wikipedia/commons/c/c7/Attention.png">
            <a:extLst>
              <a:ext uri="{FF2B5EF4-FFF2-40B4-BE49-F238E27FC236}">
                <a16:creationId xmlns:a16="http://schemas.microsoft.com/office/drawing/2014/main" id="{7E990A83-BCBA-4D6E-930C-61322C58B09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5576" y="5910678"/>
            <a:ext cx="122555" cy="102235"/>
          </a:xfrm>
          <a:prstGeom prst="rect">
            <a:avLst/>
          </a:prstGeom>
          <a:noFill/>
          <a:ln>
            <a:noFill/>
          </a:ln>
        </p:spPr>
      </p:pic>
      <p:sp>
        <p:nvSpPr>
          <p:cNvPr id="11" name="Rectangle 10">
            <a:extLst>
              <a:ext uri="{FF2B5EF4-FFF2-40B4-BE49-F238E27FC236}">
                <a16:creationId xmlns:a16="http://schemas.microsoft.com/office/drawing/2014/main" id="{16AD76CA-A746-4751-B362-E08C8A9C0EAF}"/>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60732712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ZoneTexte 3"/>
          <p:cNvSpPr txBox="1"/>
          <p:nvPr/>
        </p:nvSpPr>
        <p:spPr>
          <a:xfrm>
            <a:off x="2081731" y="2237646"/>
            <a:ext cx="6350491" cy="371512"/>
          </a:xfrm>
          <a:prstGeom prst="rect">
            <a:avLst/>
          </a:prstGeom>
          <a:ln>
            <a:solidFill>
              <a:srgbClr val="0070C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814" b="0" dirty="0">
                <a:solidFill>
                  <a:prstClr val="black"/>
                </a:solidFill>
                <a:latin typeface="Calibri"/>
              </a:rPr>
              <a:t>Un prix de souscription égal au prix d’acquisition en direct</a:t>
            </a:r>
          </a:p>
        </p:txBody>
      </p:sp>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18478" y="281729"/>
            <a:ext cx="9332595" cy="972145"/>
          </a:xfrm>
        </p:spPr>
        <p:txBody>
          <a:bodyPr rtlCol="0">
            <a:noAutofit/>
          </a:bodyPr>
          <a:lstStyle/>
          <a:p>
            <a:pPr defTabSz="1036877">
              <a:defRPr/>
            </a:pPr>
            <a:r>
              <a:rPr lang="fr-FR" sz="2268" dirty="0"/>
              <a:t>CONDITIONS FINANCIÈRES DANS LES CONTRATS BPCE VIE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4</a:t>
            </a:fld>
            <a:endParaRPr lang="fr-FR" b="0" dirty="0">
              <a:solidFill>
                <a:prstClr val="black">
                  <a:tint val="75000"/>
                </a:prstClr>
              </a:solidFill>
              <a:latin typeface="Calibri"/>
              <a:cs typeface="+mn-cs"/>
            </a:endParaRPr>
          </a:p>
        </p:txBody>
      </p:sp>
      <p:sp>
        <p:nvSpPr>
          <p:cNvPr id="10" name="ZoneTexte 9"/>
          <p:cNvSpPr txBox="1"/>
          <p:nvPr/>
        </p:nvSpPr>
        <p:spPr>
          <a:xfrm>
            <a:off x="2081731" y="2890918"/>
            <a:ext cx="6350491" cy="371512"/>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814" b="0" dirty="0">
                <a:solidFill>
                  <a:prstClr val="black"/>
                </a:solidFill>
                <a:latin typeface="Calibri"/>
              </a:rPr>
              <a:t>Un délai de jouissance offert par l’assureur</a:t>
            </a:r>
          </a:p>
        </p:txBody>
      </p:sp>
      <p:sp>
        <p:nvSpPr>
          <p:cNvPr id="14" name="ZoneTexte 13"/>
          <p:cNvSpPr txBox="1"/>
          <p:nvPr/>
        </p:nvSpPr>
        <p:spPr>
          <a:xfrm>
            <a:off x="2081731" y="3544191"/>
            <a:ext cx="6350491" cy="371512"/>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814" b="0" dirty="0">
                <a:solidFill>
                  <a:prstClr val="black"/>
                </a:solidFill>
                <a:latin typeface="Calibri"/>
              </a:rPr>
              <a:t>La distribution par Natixis Assurances de 100% du revenu locatif </a:t>
            </a:r>
          </a:p>
        </p:txBody>
      </p:sp>
      <p:sp>
        <p:nvSpPr>
          <p:cNvPr id="17" name="ZoneTexte 16"/>
          <p:cNvSpPr txBox="1"/>
          <p:nvPr/>
        </p:nvSpPr>
        <p:spPr>
          <a:xfrm>
            <a:off x="2081731" y="4197463"/>
            <a:ext cx="6350491" cy="371512"/>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814" b="0" dirty="0">
                <a:solidFill>
                  <a:prstClr val="black"/>
                </a:solidFill>
                <a:latin typeface="Calibri"/>
              </a:rPr>
              <a:t>La capitalisation des revenus distribués sur le Fonds en Euros</a:t>
            </a:r>
          </a:p>
        </p:txBody>
      </p:sp>
      <p:sp>
        <p:nvSpPr>
          <p:cNvPr id="18" name="ZoneTexte 17"/>
          <p:cNvSpPr txBox="1"/>
          <p:nvPr/>
        </p:nvSpPr>
        <p:spPr>
          <a:xfrm>
            <a:off x="2081731" y="4850736"/>
            <a:ext cx="6350491" cy="371512"/>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814" b="0" dirty="0">
                <a:solidFill>
                  <a:prstClr val="black"/>
                </a:solidFill>
                <a:latin typeface="Calibri"/>
              </a:rPr>
              <a:t>Pas de pénalité de rachat</a:t>
            </a:r>
          </a:p>
        </p:txBody>
      </p:sp>
      <p:sp>
        <p:nvSpPr>
          <p:cNvPr id="11" name="ZoneTexte 10">
            <a:extLst>
              <a:ext uri="{FF2B5EF4-FFF2-40B4-BE49-F238E27FC236}">
                <a16:creationId xmlns:a16="http://schemas.microsoft.com/office/drawing/2014/main" id="{261F7C83-349A-40E6-A6D6-2C15EC4304FD}"/>
              </a:ext>
            </a:extLst>
          </p:cNvPr>
          <p:cNvSpPr txBox="1"/>
          <p:nvPr/>
        </p:nvSpPr>
        <p:spPr>
          <a:xfrm>
            <a:off x="2081731" y="5414707"/>
            <a:ext cx="6350491" cy="650691"/>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814" b="0" dirty="0">
                <a:solidFill>
                  <a:prstClr val="black"/>
                </a:solidFill>
              </a:rPr>
              <a:t>La valorisation du support en fonction de l’évolution de la valeur de retrait</a:t>
            </a:r>
            <a:endParaRPr lang="fr-FR" sz="1814" b="0" dirty="0">
              <a:solidFill>
                <a:prstClr val="black"/>
              </a:solidFill>
              <a:latin typeface="Calibri"/>
            </a:endParaRPr>
          </a:p>
        </p:txBody>
      </p:sp>
      <p:sp>
        <p:nvSpPr>
          <p:cNvPr id="12" name="Rectangle 11">
            <a:extLst>
              <a:ext uri="{FF2B5EF4-FFF2-40B4-BE49-F238E27FC236}">
                <a16:creationId xmlns:a16="http://schemas.microsoft.com/office/drawing/2014/main" id="{F74305A6-ABB3-4AC4-800D-688BFB76732E}"/>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1452831682"/>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41388" y="281729"/>
            <a:ext cx="10143960" cy="972145"/>
          </a:xfrm>
        </p:spPr>
        <p:txBody>
          <a:bodyPr rtlCol="0">
            <a:noAutofit/>
          </a:bodyPr>
          <a:lstStyle/>
          <a:p>
            <a:pPr defTabSz="1036877">
              <a:defRPr/>
            </a:pPr>
            <a:r>
              <a:rPr lang="fr-FR" sz="2268" dirty="0"/>
              <a:t>FOCUS SUR LES FRAIS D’UNE SOUSCRIPTION DANS LES CONTRATS BPCE VIE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5</a:t>
            </a:fld>
            <a:endParaRPr lang="fr-FR" b="0" dirty="0">
              <a:solidFill>
                <a:prstClr val="black">
                  <a:tint val="75000"/>
                </a:prstClr>
              </a:solidFill>
              <a:latin typeface="Calibri"/>
              <a:cs typeface="+mn-cs"/>
            </a:endParaRPr>
          </a:p>
        </p:txBody>
      </p:sp>
      <p:sp>
        <p:nvSpPr>
          <p:cNvPr id="14" name="Rectangle à coins arrondis 7">
            <a:extLst>
              <a:ext uri="{FF2B5EF4-FFF2-40B4-BE49-F238E27FC236}">
                <a16:creationId xmlns:a16="http://schemas.microsoft.com/office/drawing/2014/main" id="{8A8A4950-97CF-4464-8CE8-6BE07CB21909}"/>
              </a:ext>
            </a:extLst>
          </p:cNvPr>
          <p:cNvSpPr/>
          <p:nvPr/>
        </p:nvSpPr>
        <p:spPr>
          <a:xfrm>
            <a:off x="225825" y="5516505"/>
            <a:ext cx="10143961" cy="96739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1100" b="0" dirty="0"/>
              <a:t>* N’étant pas indiqués les autres frais de gestion du support comme : Autres charges liées au patrimoine (travaux, entretien, impôts locaux …) et Charges d'exploitation de la société (Gestion, commercialisateurs, expertises, avocats…), l’impact de ces frais est neutre pour les adhérents / souscripteurs car déjà déduits de la performance du support communiqué par la société de gestion.</a:t>
            </a:r>
            <a:endParaRPr lang="fr-FR" sz="1100" u="sng" dirty="0"/>
          </a:p>
          <a:p>
            <a:pPr algn="l"/>
            <a:endParaRPr lang="fr-FR" sz="1100" u="sng" dirty="0"/>
          </a:p>
          <a:p>
            <a:pPr algn="l"/>
            <a:endParaRPr lang="fr-FR" sz="1100" dirty="0"/>
          </a:p>
          <a:p>
            <a:pPr algn="l"/>
            <a:endParaRPr lang="fr-FR" sz="1100" dirty="0"/>
          </a:p>
          <a:p>
            <a:pPr algn="l"/>
            <a:endParaRPr lang="fr-FR" sz="1100" u="sng" dirty="0"/>
          </a:p>
        </p:txBody>
      </p:sp>
      <p:graphicFrame>
        <p:nvGraphicFramePr>
          <p:cNvPr id="10" name="Tableau 9">
            <a:extLst>
              <a:ext uri="{FF2B5EF4-FFF2-40B4-BE49-F238E27FC236}">
                <a16:creationId xmlns:a16="http://schemas.microsoft.com/office/drawing/2014/main" id="{9D4850EB-07DA-4F73-A2D1-1E471B91FD8D}"/>
              </a:ext>
            </a:extLst>
          </p:cNvPr>
          <p:cNvGraphicFramePr>
            <a:graphicFrameLocks noGrp="1"/>
          </p:cNvGraphicFramePr>
          <p:nvPr>
            <p:extLst>
              <p:ext uri="{D42A27DB-BD31-4B8C-83A1-F6EECF244321}">
                <p14:modId xmlns:p14="http://schemas.microsoft.com/office/powerpoint/2010/main" val="4006340974"/>
              </p:ext>
            </p:extLst>
          </p:nvPr>
        </p:nvGraphicFramePr>
        <p:xfrm>
          <a:off x="1224937" y="1530863"/>
          <a:ext cx="7776863" cy="3792047"/>
        </p:xfrm>
        <a:graphic>
          <a:graphicData uri="http://schemas.openxmlformats.org/drawingml/2006/table">
            <a:tbl>
              <a:tblPr firstRow="1" firstCol="1" bandRow="1">
                <a:tableStyleId>{00A15C55-8517-42AA-B614-E9B94910E393}</a:tableStyleId>
              </a:tblPr>
              <a:tblGrid>
                <a:gridCol w="1888482">
                  <a:extLst>
                    <a:ext uri="{9D8B030D-6E8A-4147-A177-3AD203B41FA5}">
                      <a16:colId xmlns:a16="http://schemas.microsoft.com/office/drawing/2014/main" val="20000"/>
                    </a:ext>
                  </a:extLst>
                </a:gridCol>
                <a:gridCol w="1894640">
                  <a:extLst>
                    <a:ext uri="{9D8B030D-6E8A-4147-A177-3AD203B41FA5}">
                      <a16:colId xmlns:a16="http://schemas.microsoft.com/office/drawing/2014/main" val="20001"/>
                    </a:ext>
                  </a:extLst>
                </a:gridCol>
                <a:gridCol w="1993201">
                  <a:extLst>
                    <a:ext uri="{9D8B030D-6E8A-4147-A177-3AD203B41FA5}">
                      <a16:colId xmlns:a16="http://schemas.microsoft.com/office/drawing/2014/main" val="20002"/>
                    </a:ext>
                  </a:extLst>
                </a:gridCol>
                <a:gridCol w="2000540">
                  <a:extLst>
                    <a:ext uri="{9D8B030D-6E8A-4147-A177-3AD203B41FA5}">
                      <a16:colId xmlns:a16="http://schemas.microsoft.com/office/drawing/2014/main" val="20003"/>
                    </a:ext>
                  </a:extLst>
                </a:gridCol>
              </a:tblGrid>
              <a:tr h="604917">
                <a:tc gridSpan="2">
                  <a:txBody>
                    <a:bodyPr/>
                    <a:lstStyle/>
                    <a:p>
                      <a:pPr marL="72000" algn="ctr">
                        <a:spcAft>
                          <a:spcPts val="0"/>
                        </a:spcAft>
                      </a:pPr>
                      <a:r>
                        <a:rPr lang="fr-FR" sz="1588" kern="1200" dirty="0"/>
                        <a:t>SCPI</a:t>
                      </a:r>
                      <a:endParaRPr lang="fr-FR" sz="1588"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588" kern="1200" dirty="0"/>
                        <a:t>Tarification</a:t>
                      </a:r>
                      <a:endParaRPr lang="fr-FR" sz="1588"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588" kern="1200" dirty="0">
                          <a:solidFill>
                            <a:schemeClr val="bg1"/>
                          </a:solidFill>
                        </a:rPr>
                        <a:t>Commissionnement réseau CE</a:t>
                      </a:r>
                      <a:endParaRPr lang="fr-FR" sz="1588" b="0" kern="1200" dirty="0">
                        <a:solidFill>
                          <a:schemeClr val="bg1"/>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99213">
                <a:tc>
                  <a:txBody>
                    <a:bodyPr/>
                    <a:lstStyle/>
                    <a:p>
                      <a:pPr marL="72000" algn="l">
                        <a:spcAft>
                          <a:spcPts val="0"/>
                        </a:spcAft>
                      </a:pPr>
                      <a:r>
                        <a:rPr lang="fr-FR" sz="1588" kern="1200" dirty="0"/>
                        <a:t>Frais du support immobilier*</a:t>
                      </a:r>
                      <a:endParaRPr lang="fr-FR" sz="1588"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588" kern="1200" dirty="0"/>
                        <a:t>Commission de souscription</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588" kern="1200" dirty="0"/>
                        <a:t>10%</a:t>
                      </a:r>
                      <a:endParaRPr lang="fr-FR" sz="1588" b="0" kern="1200" dirty="0">
                        <a:solidFill>
                          <a:prstClr val="black"/>
                        </a:solidFill>
                        <a:latin typeface="+mn-lt"/>
                        <a:ea typeface="+mn-ea"/>
                        <a:cs typeface="+mn-cs"/>
                      </a:endParaRPr>
                    </a:p>
                  </a:txBody>
                  <a:tcPr marL="74295" marR="74295" marT="72000" marB="0" anchor="ctr"/>
                </a:tc>
                <a:tc>
                  <a:txBody>
                    <a:bodyPr/>
                    <a:lstStyle/>
                    <a:p>
                      <a:pPr marL="36000" algn="ctr">
                        <a:spcAft>
                          <a:spcPts val="0"/>
                        </a:spcAft>
                      </a:pPr>
                      <a:r>
                        <a:rPr lang="fr-FR" sz="1588" kern="1200" dirty="0"/>
                        <a:t>3,5% </a:t>
                      </a:r>
                      <a:endParaRPr lang="fr-FR" sz="1588" b="0"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10001"/>
                  </a:ext>
                </a:extLst>
              </a:tr>
              <a:tr h="480310">
                <a:tc rowSpan="3">
                  <a:txBody>
                    <a:bodyPr/>
                    <a:lstStyle/>
                    <a:p>
                      <a:pPr marL="72000" algn="l">
                        <a:spcAft>
                          <a:spcPts val="0"/>
                        </a:spcAft>
                      </a:pPr>
                      <a:r>
                        <a:rPr lang="fr-FR" sz="1588" kern="1200" dirty="0"/>
                        <a:t>Frais contrats d’assurance vie ou capitalisation</a:t>
                      </a:r>
                      <a:endParaRPr lang="fr-FR" sz="1588"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588" kern="1200" dirty="0"/>
                        <a:t>Frais sur versement</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588"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588" kern="1200" dirty="0"/>
                        <a:t>60%</a:t>
                      </a:r>
                      <a:endParaRPr lang="fr-FR" sz="1588"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2"/>
                  </a:ext>
                </a:extLst>
              </a:tr>
              <a:tr h="475801">
                <a:tc vMerge="1">
                  <a:txBody>
                    <a:bodyPr/>
                    <a:lstStyle/>
                    <a:p>
                      <a:endParaRPr lang="fr-FR"/>
                    </a:p>
                  </a:txBody>
                  <a:tcPr/>
                </a:tc>
                <a:tc>
                  <a:txBody>
                    <a:bodyPr/>
                    <a:lstStyle/>
                    <a:p>
                      <a:pPr marL="72000" algn="ctr">
                        <a:spcAft>
                          <a:spcPts val="0"/>
                        </a:spcAft>
                      </a:pPr>
                      <a:r>
                        <a:rPr lang="fr-FR" sz="1588" kern="1200" dirty="0"/>
                        <a:t>Frais de gestion </a:t>
                      </a:r>
                      <a:r>
                        <a:rPr lang="fr-FR" sz="1588" kern="1200" dirty="0" err="1"/>
                        <a:t>UC</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588" kern="1200" dirty="0"/>
                        <a:t>Frais UC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588" kern="1200" dirty="0"/>
                        <a:t>60%</a:t>
                      </a:r>
                      <a:endParaRPr lang="fr-FR" sz="1588"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3"/>
                  </a:ext>
                </a:extLst>
              </a:tr>
              <a:tr h="369925">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solidFill>
                      <a:schemeClr val="accent3"/>
                    </a:solidFill>
                  </a:tcPr>
                </a:tc>
                <a:tc>
                  <a:txBody>
                    <a:bodyPr/>
                    <a:lstStyle/>
                    <a:p>
                      <a:pPr marL="72000" algn="ctr">
                        <a:spcAft>
                          <a:spcPts val="0"/>
                        </a:spcAft>
                      </a:pPr>
                      <a:r>
                        <a:rPr lang="fr-FR" sz="1588" kern="1200" dirty="0"/>
                        <a:t>Frais sur arbitrage</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588"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588" kern="1200" dirty="0"/>
                        <a:t>50%</a:t>
                      </a:r>
                      <a:endParaRPr lang="fr-FR" sz="1588"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624053180"/>
                  </a:ext>
                </a:extLst>
              </a:tr>
            </a:tbl>
          </a:graphicData>
        </a:graphic>
      </p:graphicFrame>
      <p:sp>
        <p:nvSpPr>
          <p:cNvPr id="7" name="Rectangle 6">
            <a:extLst>
              <a:ext uri="{FF2B5EF4-FFF2-40B4-BE49-F238E27FC236}">
                <a16:creationId xmlns:a16="http://schemas.microsoft.com/office/drawing/2014/main" id="{432262E2-04A3-4177-9B66-1E9882A0A029}"/>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244419621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01386" y="442934"/>
            <a:ext cx="9332595" cy="650692"/>
          </a:xfrm>
        </p:spPr>
        <p:txBody>
          <a:bodyPr rtlCol="0">
            <a:noAutofit/>
          </a:bodyPr>
          <a:lstStyle/>
          <a:p>
            <a:pPr defTabSz="1036877">
              <a:defRPr/>
            </a:pPr>
            <a:r>
              <a:rPr lang="fr-FR" sz="2268" dirty="0"/>
              <a:t>FOCUS FRAIS D’ENTRÉE : INVESTISSEMENT EN SCPI VS EN IMMOBILIER DIRECT</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6</a:t>
            </a:fld>
            <a:endParaRPr lang="fr-FR" b="0" dirty="0">
              <a:solidFill>
                <a:prstClr val="black">
                  <a:tint val="75000"/>
                </a:prstClr>
              </a:solidFill>
              <a:latin typeface="Calibri"/>
              <a:cs typeface="+mn-cs"/>
            </a:endParaRPr>
          </a:p>
        </p:txBody>
      </p:sp>
      <p:sp>
        <p:nvSpPr>
          <p:cNvPr id="12" name="Espace réservé du texte 5">
            <a:extLst>
              <a:ext uri="{FF2B5EF4-FFF2-40B4-BE49-F238E27FC236}">
                <a16:creationId xmlns:a16="http://schemas.microsoft.com/office/drawing/2014/main" id="{2881E274-9CD3-4B12-A5BE-76AD9D383199}"/>
              </a:ext>
            </a:extLst>
          </p:cNvPr>
          <p:cNvSpPr txBox="1">
            <a:spLocks/>
          </p:cNvSpPr>
          <p:nvPr/>
        </p:nvSpPr>
        <p:spPr>
          <a:xfrm>
            <a:off x="501386" y="1940714"/>
            <a:ext cx="4478663" cy="4426241"/>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Frais d’entrée </a:t>
            </a:r>
            <a:r>
              <a:rPr lang="fr-FR" sz="1480" b="0" dirty="0">
                <a:latin typeface="Roboto" panose="02000000000000000000" pitchFamily="2" charset="0"/>
                <a:ea typeface="Roboto" panose="02000000000000000000" pitchFamily="2" charset="0"/>
                <a:cs typeface="Roboto" panose="02000000000000000000" pitchFamily="2" charset="0"/>
              </a:rPr>
              <a:t>: 10% </a:t>
            </a:r>
          </a:p>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Gestion : </a:t>
            </a:r>
            <a:r>
              <a:rPr lang="fr-FR" sz="1480" b="0" dirty="0">
                <a:latin typeface="Roboto" panose="02000000000000000000" pitchFamily="2" charset="0"/>
                <a:ea typeface="Roboto" panose="02000000000000000000" pitchFamily="2" charset="0"/>
                <a:cs typeface="Roboto" panose="02000000000000000000" pitchFamily="2" charset="0"/>
              </a:rPr>
              <a:t>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Réduction du risque </a:t>
            </a:r>
            <a:r>
              <a:rPr lang="fr-FR" sz="1480" b="0" dirty="0">
                <a:latin typeface="Roboto" panose="02000000000000000000" pitchFamily="2" charset="0"/>
                <a:ea typeface="Roboto" panose="02000000000000000000" pitchFamily="2" charset="0"/>
                <a:cs typeface="Roboto" panose="02000000000000000000" pitchFamily="2" charset="0"/>
              </a:rPr>
              <a:t>: Le risque est mutualisé Un risque mutualisé (diversité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Accessibilité facilitée </a:t>
            </a:r>
            <a:r>
              <a:rPr lang="fr-FR" sz="1480" b="0" dirty="0">
                <a:latin typeface="Roboto" panose="02000000000000000000" pitchFamily="2" charset="0"/>
                <a:ea typeface="Roboto" panose="02000000000000000000" pitchFamily="2" charset="0"/>
                <a:cs typeface="Roboto" panose="02000000000000000000" pitchFamily="2" charset="0"/>
              </a:rPr>
              <a:t>: L’investissement minimum pour investir dans une SCPI est très inférieur à celui d’un bien immobilier.</a:t>
            </a:r>
            <a:br>
              <a:rPr lang="fr-FR" sz="1480" b="0" dirty="0">
                <a:latin typeface="Roboto" panose="02000000000000000000" pitchFamily="2" charset="0"/>
                <a:ea typeface="Roboto" panose="02000000000000000000" pitchFamily="2" charset="0"/>
                <a:cs typeface="Roboto" panose="02000000000000000000" pitchFamily="2" charset="0"/>
              </a:rPr>
            </a:br>
            <a:br>
              <a:rPr lang="fr-FR" sz="1480" b="0" dirty="0">
                <a:latin typeface="Roboto" panose="02000000000000000000" pitchFamily="2" charset="0"/>
                <a:ea typeface="Roboto" panose="02000000000000000000" pitchFamily="2" charset="0"/>
                <a:cs typeface="Roboto" panose="02000000000000000000" pitchFamily="2" charset="0"/>
              </a:rPr>
            </a:br>
            <a:r>
              <a:rPr lang="fr-FR" sz="1480" b="0" dirty="0">
                <a:latin typeface="Roboto" panose="02000000000000000000" pitchFamily="2" charset="0"/>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480" b="0" dirty="0">
              <a:latin typeface="Roboto" panose="02000000000000000000" pitchFamily="2" charset="0"/>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Roboto" panose="02000000000000000000" pitchFamily="2" charset="0"/>
              <a:ea typeface="Roboto" panose="02000000000000000000" pitchFamily="2" charset="0"/>
              <a:cs typeface="Roboto" panose="02000000000000000000" pitchFamily="2" charset="0"/>
            </a:endParaRPr>
          </a:p>
        </p:txBody>
      </p:sp>
      <p:sp>
        <p:nvSpPr>
          <p:cNvPr id="15" name="ZoneTexte 14">
            <a:extLst>
              <a:ext uri="{FF2B5EF4-FFF2-40B4-BE49-F238E27FC236}">
                <a16:creationId xmlns:a16="http://schemas.microsoft.com/office/drawing/2014/main" id="{7C399501-328B-47A2-8514-E381AA84AA02}"/>
              </a:ext>
            </a:extLst>
          </p:cNvPr>
          <p:cNvSpPr txBox="1"/>
          <p:nvPr/>
        </p:nvSpPr>
        <p:spPr>
          <a:xfrm>
            <a:off x="1334789" y="1386029"/>
            <a:ext cx="2436537" cy="482889"/>
          </a:xfrm>
          <a:prstGeom prst="rect">
            <a:avLst/>
          </a:prstGeom>
          <a:noFill/>
        </p:spPr>
        <p:txBody>
          <a:bodyPr wrap="square" rtlCol="0">
            <a:spAutoFit/>
          </a:bodyPr>
          <a:lstStyle/>
          <a:p>
            <a:pPr defTabSz="966887" eaLnBrk="1" fontAlgn="auto" hangingPunct="1">
              <a:spcBef>
                <a:spcPts val="0"/>
              </a:spcBef>
              <a:spcAft>
                <a:spcPts val="0"/>
              </a:spcAft>
            </a:pPr>
            <a:r>
              <a:rPr lang="fr-FR" sz="2538"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6" name="ZoneTexte 15">
            <a:extLst>
              <a:ext uri="{FF2B5EF4-FFF2-40B4-BE49-F238E27FC236}">
                <a16:creationId xmlns:a16="http://schemas.microsoft.com/office/drawing/2014/main" id="{239B9F40-CC24-46DC-BF32-A061D3260947}"/>
              </a:ext>
            </a:extLst>
          </p:cNvPr>
          <p:cNvSpPr txBox="1"/>
          <p:nvPr/>
        </p:nvSpPr>
        <p:spPr>
          <a:xfrm>
            <a:off x="5989387" y="1384906"/>
            <a:ext cx="3099643" cy="482889"/>
          </a:xfrm>
          <a:prstGeom prst="rect">
            <a:avLst/>
          </a:prstGeom>
          <a:noFill/>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2538" b="0" dirty="0">
                <a:solidFill>
                  <a:srgbClr val="581D74"/>
                </a:solidFill>
                <a:latin typeface="Roboto" panose="02000000000000000000" pitchFamily="2" charset="0"/>
                <a:ea typeface="Roboto" panose="02000000000000000000" pitchFamily="2" charset="0"/>
                <a:cs typeface="Roboto" panose="02000000000000000000" pitchFamily="2" charset="0"/>
              </a:rPr>
              <a:t>Immobilier direct</a:t>
            </a:r>
          </a:p>
        </p:txBody>
      </p:sp>
      <p:sp>
        <p:nvSpPr>
          <p:cNvPr id="19" name="ZoneTexte 18">
            <a:extLst>
              <a:ext uri="{FF2B5EF4-FFF2-40B4-BE49-F238E27FC236}">
                <a16:creationId xmlns:a16="http://schemas.microsoft.com/office/drawing/2014/main" id="{F66960A4-A299-4D51-94BF-16114A813060}"/>
              </a:ext>
            </a:extLst>
          </p:cNvPr>
          <p:cNvSpPr txBox="1"/>
          <p:nvPr/>
        </p:nvSpPr>
        <p:spPr>
          <a:xfrm>
            <a:off x="5230491" y="1864975"/>
            <a:ext cx="4568508" cy="643253"/>
          </a:xfrm>
          <a:prstGeom prst="rect">
            <a:avLst/>
          </a:prstGeom>
          <a:noFill/>
        </p:spPr>
        <p:txBody>
          <a:bodyPr wrap="square" rtlCol="0">
            <a:spAutoFit/>
          </a:bodyPr>
          <a:lstStyle/>
          <a:p>
            <a:pPr defTabSz="966887" eaLnBrk="1" fontAlgn="auto" hangingPunct="1">
              <a:spcBef>
                <a:spcPts val="0"/>
              </a:spcBef>
              <a:spcAft>
                <a:spcPts val="0"/>
              </a:spcAft>
            </a:pPr>
            <a:r>
              <a:rPr lang="fr-FR" sz="1480" b="0" dirty="0">
                <a:solidFill>
                  <a:prstClr val="black"/>
                </a:solidFill>
                <a:latin typeface="Roboto" panose="02000000000000000000" pitchFamily="2" charset="0"/>
                <a:ea typeface="Roboto" panose="02000000000000000000" pitchFamily="2" charset="0"/>
                <a:cs typeface="Roboto" panose="02000000000000000000" pitchFamily="2" charset="0"/>
              </a:rPr>
              <a:t>Frais d’achat : 14%</a:t>
            </a:r>
          </a:p>
          <a:p>
            <a:pPr defTabSz="966887" eaLnBrk="1" fontAlgn="auto" hangingPunct="1">
              <a:spcBef>
                <a:spcPts val="0"/>
              </a:spcBef>
              <a:spcAft>
                <a:spcPts val="0"/>
              </a:spcAft>
            </a:pPr>
            <a:r>
              <a:rPr lang="fr-FR" sz="1050" i="1" dirty="0">
                <a:latin typeface="Roboto" panose="02000000000000000000" pitchFamily="2" charset="0"/>
                <a:ea typeface="Roboto" panose="02000000000000000000" pitchFamily="2" charset="0"/>
                <a:cs typeface="Roboto" panose="02000000000000000000" pitchFamily="2" charset="0"/>
              </a:rPr>
              <a:t>Simulation (à titre d’exemple) auprès </a:t>
            </a:r>
            <a:r>
              <a:rPr lang="fr-FR" sz="1050" i="1" dirty="0">
                <a:solidFill>
                  <a:prstClr val="black"/>
                </a:solidFill>
                <a:latin typeface="Roboto" panose="02000000000000000000" pitchFamily="2" charset="0"/>
                <a:ea typeface="Roboto" panose="02000000000000000000" pitchFamily="2" charset="0"/>
                <a:cs typeface="Roboto" panose="02000000000000000000" pitchFamily="2" charset="0"/>
              </a:rPr>
              <a:t>de la chambre des notaires de Paris en juillet 2019</a:t>
            </a:r>
          </a:p>
        </p:txBody>
      </p:sp>
      <p:cxnSp>
        <p:nvCxnSpPr>
          <p:cNvPr id="20" name="Connecteur droit 19">
            <a:extLst>
              <a:ext uri="{FF2B5EF4-FFF2-40B4-BE49-F238E27FC236}">
                <a16:creationId xmlns:a16="http://schemas.microsoft.com/office/drawing/2014/main" id="{9DDD3B72-97B5-4404-AA58-E521896236BB}"/>
              </a:ext>
            </a:extLst>
          </p:cNvPr>
          <p:cNvCxnSpPr>
            <a:cxnSpLocks/>
          </p:cNvCxnSpPr>
          <p:nvPr/>
        </p:nvCxnSpPr>
        <p:spPr>
          <a:xfrm>
            <a:off x="5069893" y="1798447"/>
            <a:ext cx="0" cy="4644649"/>
          </a:xfrm>
          <a:prstGeom prst="line">
            <a:avLst/>
          </a:prstGeom>
        </p:spPr>
        <p:style>
          <a:lnRef idx="1">
            <a:schemeClr val="dk1"/>
          </a:lnRef>
          <a:fillRef idx="0">
            <a:schemeClr val="dk1"/>
          </a:fillRef>
          <a:effectRef idx="0">
            <a:schemeClr val="dk1"/>
          </a:effectRef>
          <a:fontRef idx="minor">
            <a:schemeClr val="tx1"/>
          </a:fontRef>
        </p:style>
      </p:cxnSp>
      <p:sp>
        <p:nvSpPr>
          <p:cNvPr id="21" name="ZoneTexte 20">
            <a:extLst>
              <a:ext uri="{FF2B5EF4-FFF2-40B4-BE49-F238E27FC236}">
                <a16:creationId xmlns:a16="http://schemas.microsoft.com/office/drawing/2014/main" id="{4B67E9DB-925D-4308-9767-0231B694BF9F}"/>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grpSp>
        <p:nvGrpSpPr>
          <p:cNvPr id="22" name="Groupe 21">
            <a:extLst>
              <a:ext uri="{FF2B5EF4-FFF2-40B4-BE49-F238E27FC236}">
                <a16:creationId xmlns:a16="http://schemas.microsoft.com/office/drawing/2014/main" id="{52008955-471B-47D9-A6F0-DB1D1249BB04}"/>
              </a:ext>
            </a:extLst>
          </p:cNvPr>
          <p:cNvGrpSpPr/>
          <p:nvPr/>
        </p:nvGrpSpPr>
        <p:grpSpPr>
          <a:xfrm>
            <a:off x="5159738" y="2608386"/>
            <a:ext cx="4968462" cy="3802524"/>
            <a:chOff x="624988" y="1640020"/>
            <a:chExt cx="6005615" cy="3843125"/>
          </a:xfrm>
        </p:grpSpPr>
        <p:pic>
          <p:nvPicPr>
            <p:cNvPr id="23" name="Graphique 22" descr="Domicile">
              <a:extLst>
                <a:ext uri="{FF2B5EF4-FFF2-40B4-BE49-F238E27FC236}">
                  <a16:creationId xmlns:a16="http://schemas.microsoft.com/office/drawing/2014/main" id="{78840536-4EF1-4CFC-ABE8-5A907D9001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4988" y="1971509"/>
              <a:ext cx="3180148" cy="3180148"/>
            </a:xfrm>
            <a:prstGeom prst="rect">
              <a:avLst/>
            </a:prstGeom>
          </p:spPr>
        </p:pic>
        <p:sp>
          <p:nvSpPr>
            <p:cNvPr id="24" name="ZoneTexte 23">
              <a:extLst>
                <a:ext uri="{FF2B5EF4-FFF2-40B4-BE49-F238E27FC236}">
                  <a16:creationId xmlns:a16="http://schemas.microsoft.com/office/drawing/2014/main" id="{AC7AB699-5597-4FAF-89EB-A1C61F698113}"/>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25" name="ZoneTexte 24">
              <a:extLst>
                <a:ext uri="{FF2B5EF4-FFF2-40B4-BE49-F238E27FC236}">
                  <a16:creationId xmlns:a16="http://schemas.microsoft.com/office/drawing/2014/main" id="{0126A2C8-F177-489B-9AF9-74446ECAF267}"/>
                </a:ext>
              </a:extLst>
            </p:cNvPr>
            <p:cNvSpPr txBox="1"/>
            <p:nvPr/>
          </p:nvSpPr>
          <p:spPr>
            <a:xfrm>
              <a:off x="2998245" y="2060848"/>
              <a:ext cx="2376264" cy="276999"/>
            </a:xfrm>
            <a:prstGeom prst="rect">
              <a:avLst/>
            </a:prstGeom>
            <a:noFill/>
          </p:spPr>
          <p:txBody>
            <a:bodyPr wrap="square" rtlCol="0">
              <a:spAutoFit/>
            </a:bodyPr>
            <a:lstStyle/>
            <a:p>
              <a:pPr algn="ctr"/>
              <a:r>
                <a:rPr lang="fr-FR" dirty="0">
                  <a:solidFill>
                    <a:srgbClr val="7030A0"/>
                  </a:solidFill>
                  <a:latin typeface="Roboto" panose="02000000000000000000" pitchFamily="2" charset="0"/>
                  <a:ea typeface="Roboto" panose="02000000000000000000" pitchFamily="2" charset="0"/>
                  <a:cs typeface="Roboto" panose="02000000000000000000" pitchFamily="2" charset="0"/>
                </a:rPr>
                <a:t>Coût de l’acte </a:t>
              </a:r>
            </a:p>
          </p:txBody>
        </p:sp>
        <p:sp>
          <p:nvSpPr>
            <p:cNvPr id="26" name="Flèche : angle droit 25">
              <a:extLst>
                <a:ext uri="{FF2B5EF4-FFF2-40B4-BE49-F238E27FC236}">
                  <a16:creationId xmlns:a16="http://schemas.microsoft.com/office/drawing/2014/main" id="{D80683B8-19FD-4778-A186-0829B445221D}"/>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Ellipse 26">
              <a:extLst>
                <a:ext uri="{FF2B5EF4-FFF2-40B4-BE49-F238E27FC236}">
                  <a16:creationId xmlns:a16="http://schemas.microsoft.com/office/drawing/2014/main" id="{DEE74664-6F4A-4294-B9CF-0F08B44CDB0A}"/>
                </a:ext>
              </a:extLst>
            </p:cNvPr>
            <p:cNvSpPr/>
            <p:nvPr/>
          </p:nvSpPr>
          <p:spPr>
            <a:xfrm>
              <a:off x="4546252" y="1654486"/>
              <a:ext cx="1080120" cy="313630"/>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7,87%</a:t>
              </a:r>
            </a:p>
          </p:txBody>
        </p:sp>
        <p:sp>
          <p:nvSpPr>
            <p:cNvPr id="28" name="Flèche : angle droit 27">
              <a:extLst>
                <a:ext uri="{FF2B5EF4-FFF2-40B4-BE49-F238E27FC236}">
                  <a16:creationId xmlns:a16="http://schemas.microsoft.com/office/drawing/2014/main" id="{DA7DE427-373A-4B67-87E1-F315EF876B3A}"/>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9" name="ZoneTexte 28">
              <a:extLst>
                <a:ext uri="{FF2B5EF4-FFF2-40B4-BE49-F238E27FC236}">
                  <a16:creationId xmlns:a16="http://schemas.microsoft.com/office/drawing/2014/main" id="{52D88FA7-1157-47E1-8F25-7950EC62EB58}"/>
                </a:ext>
              </a:extLst>
            </p:cNvPr>
            <p:cNvSpPr txBox="1"/>
            <p:nvPr/>
          </p:nvSpPr>
          <p:spPr>
            <a:xfrm>
              <a:off x="3579230" y="2524650"/>
              <a:ext cx="1081876" cy="261610"/>
            </a:xfrm>
            <a:prstGeom prst="rect">
              <a:avLst/>
            </a:prstGeom>
            <a:noFill/>
          </p:spPr>
          <p:txBody>
            <a:bodyPr wrap="square" rtlCol="0">
              <a:spAutoFit/>
            </a:bodyPr>
            <a:lstStyle/>
            <a:p>
              <a:pPr algn="ctr"/>
              <a:r>
                <a:rPr lang="fr-FR" sz="1050" i="1" dirty="0">
                  <a:solidFill>
                    <a:schemeClr val="tx2"/>
                  </a:solidFill>
                  <a:latin typeface="Roboto" panose="02000000000000000000" pitchFamily="2" charset="0"/>
                  <a:ea typeface="Roboto" panose="02000000000000000000" pitchFamily="2" charset="0"/>
                  <a:cs typeface="Roboto" panose="02000000000000000000" pitchFamily="2" charset="0"/>
                </a:rPr>
                <a:t>Fiscalité</a:t>
              </a:r>
            </a:p>
          </p:txBody>
        </p:sp>
        <p:sp>
          <p:nvSpPr>
            <p:cNvPr id="30" name="Flèche : angle droit 29">
              <a:extLst>
                <a:ext uri="{FF2B5EF4-FFF2-40B4-BE49-F238E27FC236}">
                  <a16:creationId xmlns:a16="http://schemas.microsoft.com/office/drawing/2014/main" id="{CE527F61-83B6-4C6D-B3D6-352DD6B2E648}"/>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31" name="ZoneTexte 30">
              <a:extLst>
                <a:ext uri="{FF2B5EF4-FFF2-40B4-BE49-F238E27FC236}">
                  <a16:creationId xmlns:a16="http://schemas.microsoft.com/office/drawing/2014/main" id="{C4560B2B-6026-464D-9864-6B5180B4CEDC}"/>
                </a:ext>
              </a:extLst>
            </p:cNvPr>
            <p:cNvSpPr txBox="1"/>
            <p:nvPr/>
          </p:nvSpPr>
          <p:spPr>
            <a:xfrm>
              <a:off x="3604434" y="2998906"/>
              <a:ext cx="1719189" cy="261610"/>
            </a:xfrm>
            <a:prstGeom prst="rect">
              <a:avLst/>
            </a:prstGeom>
            <a:noFill/>
          </p:spPr>
          <p:txBody>
            <a:bodyPr wrap="square" rtlCol="0">
              <a:spAutoFit/>
            </a:bodyPr>
            <a:lstStyle/>
            <a:p>
              <a:pPr algn="ctr"/>
              <a:r>
                <a:rPr lang="fr-FR" sz="1050" i="1" dirty="0">
                  <a:solidFill>
                    <a:schemeClr val="tx2"/>
                  </a:solidFill>
                  <a:latin typeface="Roboto" panose="02000000000000000000" pitchFamily="2" charset="0"/>
                  <a:ea typeface="Roboto" panose="02000000000000000000" pitchFamily="2" charset="0"/>
                  <a:cs typeface="Roboto" panose="02000000000000000000" pitchFamily="2" charset="0"/>
                </a:rPr>
                <a:t>Rémunération du notaire</a:t>
              </a:r>
            </a:p>
          </p:txBody>
        </p:sp>
        <p:sp>
          <p:nvSpPr>
            <p:cNvPr id="32" name="Ellipse 31">
              <a:extLst>
                <a:ext uri="{FF2B5EF4-FFF2-40B4-BE49-F238E27FC236}">
                  <a16:creationId xmlns:a16="http://schemas.microsoft.com/office/drawing/2014/main" id="{C6F86F83-C1D1-4D50-A0FF-1597D5626D58}"/>
                </a:ext>
              </a:extLst>
            </p:cNvPr>
            <p:cNvSpPr/>
            <p:nvPr/>
          </p:nvSpPr>
          <p:spPr>
            <a:xfrm>
              <a:off x="4584484" y="2592520"/>
              <a:ext cx="771074" cy="258207"/>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rgbClr val="C00000"/>
                  </a:solidFill>
                  <a:latin typeface="Roboto" panose="02000000000000000000" pitchFamily="2" charset="0"/>
                  <a:ea typeface="Roboto" panose="02000000000000000000" pitchFamily="2" charset="0"/>
                  <a:cs typeface="Roboto" panose="02000000000000000000" pitchFamily="2" charset="0"/>
                </a:rPr>
                <a:t>6,32 %</a:t>
              </a:r>
            </a:p>
          </p:txBody>
        </p:sp>
        <p:sp>
          <p:nvSpPr>
            <p:cNvPr id="33" name="Ellipse 32">
              <a:extLst>
                <a:ext uri="{FF2B5EF4-FFF2-40B4-BE49-F238E27FC236}">
                  <a16:creationId xmlns:a16="http://schemas.microsoft.com/office/drawing/2014/main" id="{D661F0FF-557F-47B4-AE79-344BE3EFE359}"/>
                </a:ext>
              </a:extLst>
            </p:cNvPr>
            <p:cNvSpPr/>
            <p:nvPr/>
          </p:nvSpPr>
          <p:spPr>
            <a:xfrm>
              <a:off x="5141776" y="3115193"/>
              <a:ext cx="771074" cy="20803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rgbClr val="C00000"/>
                  </a:solidFill>
                  <a:latin typeface="Roboto" panose="02000000000000000000" pitchFamily="2" charset="0"/>
                  <a:ea typeface="Roboto" panose="02000000000000000000" pitchFamily="2" charset="0"/>
                  <a:cs typeface="Roboto" panose="02000000000000000000" pitchFamily="2" charset="0"/>
                </a:rPr>
                <a:t>1,55 %</a:t>
              </a:r>
            </a:p>
          </p:txBody>
        </p:sp>
        <p:sp>
          <p:nvSpPr>
            <p:cNvPr id="34" name="Rectangle 33">
              <a:extLst>
                <a:ext uri="{FF2B5EF4-FFF2-40B4-BE49-F238E27FC236}">
                  <a16:creationId xmlns:a16="http://schemas.microsoft.com/office/drawing/2014/main" id="{BE8A39E4-3347-443D-830C-80AE757D86D6}"/>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35" name="ZoneTexte 34">
              <a:extLst>
                <a:ext uri="{FF2B5EF4-FFF2-40B4-BE49-F238E27FC236}">
                  <a16:creationId xmlns:a16="http://schemas.microsoft.com/office/drawing/2014/main" id="{868926AD-1292-421A-8E21-DDE30300A2F9}"/>
                </a:ext>
              </a:extLst>
            </p:cNvPr>
            <p:cNvSpPr txBox="1"/>
            <p:nvPr/>
          </p:nvSpPr>
          <p:spPr>
            <a:xfrm>
              <a:off x="3579230" y="3656613"/>
              <a:ext cx="1657940" cy="276999"/>
            </a:xfrm>
            <a:prstGeom prst="rect">
              <a:avLst/>
            </a:prstGeom>
            <a:noFill/>
          </p:spPr>
          <p:txBody>
            <a:bodyPr wrap="square" rtlCol="0">
              <a:spAutoFit/>
            </a:bodyPr>
            <a:lstStyle/>
            <a:p>
              <a:pPr algn="ctr"/>
              <a:r>
                <a:rPr lang="fr-FR" dirty="0">
                  <a:solidFill>
                    <a:srgbClr val="7030A0"/>
                  </a:solidFill>
                  <a:latin typeface="Roboto" panose="02000000000000000000" pitchFamily="2" charset="0"/>
                  <a:ea typeface="Roboto" panose="02000000000000000000" pitchFamily="2" charset="0"/>
                  <a:cs typeface="Roboto" panose="02000000000000000000" pitchFamily="2" charset="0"/>
                </a:rPr>
                <a:t>Frais d’agence*</a:t>
              </a:r>
            </a:p>
          </p:txBody>
        </p:sp>
        <p:sp>
          <p:nvSpPr>
            <p:cNvPr id="36" name="Rectangle 35">
              <a:extLst>
                <a:ext uri="{FF2B5EF4-FFF2-40B4-BE49-F238E27FC236}">
                  <a16:creationId xmlns:a16="http://schemas.microsoft.com/office/drawing/2014/main" id="{85A79C1A-91DF-42CA-974D-784962DEC67E}"/>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37" name="ZoneTexte 36">
              <a:extLst>
                <a:ext uri="{FF2B5EF4-FFF2-40B4-BE49-F238E27FC236}">
                  <a16:creationId xmlns:a16="http://schemas.microsoft.com/office/drawing/2014/main" id="{FB20EE80-C202-4D02-86E0-E0FE99777814}"/>
                </a:ext>
              </a:extLst>
            </p:cNvPr>
            <p:cNvSpPr txBox="1"/>
            <p:nvPr/>
          </p:nvSpPr>
          <p:spPr>
            <a:xfrm>
              <a:off x="3203758" y="4224242"/>
              <a:ext cx="2761452" cy="276999"/>
            </a:xfrm>
            <a:prstGeom prst="rect">
              <a:avLst/>
            </a:prstGeom>
            <a:noFill/>
          </p:spPr>
          <p:txBody>
            <a:bodyPr wrap="square" rtlCol="0">
              <a:spAutoFit/>
            </a:bodyPr>
            <a:lstStyle/>
            <a:p>
              <a:pPr algn="ctr"/>
              <a:r>
                <a:rPr lang="fr-FR"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bancaire**</a:t>
              </a:r>
            </a:p>
          </p:txBody>
        </p:sp>
        <p:sp>
          <p:nvSpPr>
            <p:cNvPr id="38" name="Ellipse 37">
              <a:extLst>
                <a:ext uri="{FF2B5EF4-FFF2-40B4-BE49-F238E27FC236}">
                  <a16:creationId xmlns:a16="http://schemas.microsoft.com/office/drawing/2014/main" id="{2E2BBAF4-6783-4F98-9BDC-ADF4246C3CA9}"/>
                </a:ext>
              </a:extLst>
            </p:cNvPr>
            <p:cNvSpPr/>
            <p:nvPr/>
          </p:nvSpPr>
          <p:spPr>
            <a:xfrm>
              <a:off x="5122656" y="3870134"/>
              <a:ext cx="1061995" cy="266831"/>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9" name="Ellipse 38">
              <a:extLst>
                <a:ext uri="{FF2B5EF4-FFF2-40B4-BE49-F238E27FC236}">
                  <a16:creationId xmlns:a16="http://schemas.microsoft.com/office/drawing/2014/main" id="{3B949902-F2CC-499E-93B4-305E1D784DF6}"/>
                </a:ext>
              </a:extLst>
            </p:cNvPr>
            <p:cNvSpPr/>
            <p:nvPr/>
          </p:nvSpPr>
          <p:spPr>
            <a:xfrm>
              <a:off x="5228881" y="4448332"/>
              <a:ext cx="1401722" cy="254827"/>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40" name="Ellipse 39">
              <a:extLst>
                <a:ext uri="{FF2B5EF4-FFF2-40B4-BE49-F238E27FC236}">
                  <a16:creationId xmlns:a16="http://schemas.microsoft.com/office/drawing/2014/main" id="{EE96751B-81E5-4683-94FB-4374539FA168}"/>
                </a:ext>
              </a:extLst>
            </p:cNvPr>
            <p:cNvSpPr/>
            <p:nvPr/>
          </p:nvSpPr>
          <p:spPr>
            <a:xfrm>
              <a:off x="1340458" y="4841296"/>
              <a:ext cx="1763377"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41" name="Picture 5" descr="RÃ©sultat de recherche d'images pour &quot;chambre des notaires de paris&quot;">
              <a:extLst>
                <a:ext uri="{FF2B5EF4-FFF2-40B4-BE49-F238E27FC236}">
                  <a16:creationId xmlns:a16="http://schemas.microsoft.com/office/drawing/2014/main" id="{5627D3B7-3F9F-4E0E-8B04-0562A47DA7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589" y="1640020"/>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Rectangle 41">
            <a:extLst>
              <a:ext uri="{FF2B5EF4-FFF2-40B4-BE49-F238E27FC236}">
                <a16:creationId xmlns:a16="http://schemas.microsoft.com/office/drawing/2014/main" id="{5D94C7B3-7E0D-4450-B01B-7930AC288708}"/>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2216655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685" name="Titre 4"/>
          <p:cNvSpPr>
            <a:spLocks noGrp="1"/>
          </p:cNvSpPr>
          <p:nvPr>
            <p:ph type="title"/>
          </p:nvPr>
        </p:nvSpPr>
        <p:spPr>
          <a:xfrm>
            <a:off x="76783" y="280875"/>
            <a:ext cx="10292767" cy="972145"/>
          </a:xfrm>
        </p:spPr>
        <p:txBody>
          <a:bodyPr vert="horz" lIns="103696" tIns="51848" rIns="103696" bIns="51848" rtlCol="0" anchor="ctr">
            <a:noAutofit/>
          </a:bodyPr>
          <a:lstStyle/>
          <a:p>
            <a:pPr defTabSz="1036877"/>
            <a:r>
              <a:rPr lang="fr-FR" altLang="fr-FR" sz="2268" dirty="0"/>
              <a:t>LES COMPOSANTS DE LA PERFORMANCE DE LA SCPI DANS LES CONTRATS BPCE VIE</a:t>
            </a:r>
          </a:p>
        </p:txBody>
      </p:sp>
      <p:sp>
        <p:nvSpPr>
          <p:cNvPr id="71684" name="Espace réservé du numéro de diapositive 3"/>
          <p:cNvSpPr>
            <a:spLocks noGrp="1"/>
          </p:cNvSpPr>
          <p:nvPr>
            <p:ph type="sldNum" sz="quarter" idx="12"/>
          </p:nvPr>
        </p:nvSpPr>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7</a:t>
            </a:fld>
            <a:endParaRPr lang="fr-FR" altLang="fr-FR" b="0" dirty="0">
              <a:solidFill>
                <a:prstClr val="black">
                  <a:tint val="75000"/>
                </a:prstClr>
              </a:solidFill>
              <a:latin typeface="Calibri"/>
              <a:cs typeface="+mn-cs"/>
            </a:endParaRPr>
          </a:p>
        </p:txBody>
      </p:sp>
      <p:sp>
        <p:nvSpPr>
          <p:cNvPr id="38" name="Rectangle 14">
            <a:extLst>
              <a:ext uri="{FF2B5EF4-FFF2-40B4-BE49-F238E27FC236}">
                <a16:creationId xmlns:a16="http://schemas.microsoft.com/office/drawing/2014/main" id="{3305F409-12E9-4A16-8822-CE46321EBBB4}"/>
              </a:ext>
            </a:extLst>
          </p:cNvPr>
          <p:cNvSpPr>
            <a:spLocks noChangeArrowheads="1"/>
          </p:cNvSpPr>
          <p:nvPr/>
        </p:nvSpPr>
        <p:spPr bwMode="gray">
          <a:xfrm>
            <a:off x="2710184" y="4397722"/>
            <a:ext cx="7171978" cy="2099540"/>
          </a:xfrm>
          <a:prstGeom prst="rect">
            <a:avLst/>
          </a:prstGeom>
          <a:solidFill>
            <a:sysClr val="window" lastClr="FFFFFF"/>
          </a:solidFill>
          <a:ln w="12700" cap="flat" cmpd="sng" algn="ctr">
            <a:solidFill>
              <a:srgbClr val="4D6995"/>
            </a:solidFill>
            <a:prstDash val="solid"/>
            <a:miter lim="800000"/>
            <a:headEnd/>
            <a:tailEnd/>
          </a:ln>
          <a:effec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rPr>
              <a:t>La performance est calculée brute des frais d’entrée et des frais de gestion des contrats d’assurance vie. Elle est adressée aux adhérents/souscripteurs dans le cadre de la communication annuelle.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rPr>
              <a:t>La méthode de calcul de performance BPCE Vie qui s’applique pour tous les supports qu’un </a:t>
            </a:r>
            <a:r>
              <a:rPr lang="fr-FR" sz="1050" b="0" kern="0" dirty="0">
                <a:solidFill>
                  <a:srgbClr val="7030A0"/>
                </a:solidFill>
                <a:latin typeface="Arial" panose="020B0604020202020204"/>
              </a:rPr>
              <a:t>adhérent/souscripteur</a:t>
            </a:r>
            <a:r>
              <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rPr>
              <a:t> possède dans les classes d’actif différentes est adaptée à celle d’Europerformance.</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rPr>
              <a:t>La performance annuelle calculée du support est établie en respectant le principe de réinvestissement des revenus distribués durant l’année dans le support en nombre de parts supplémentaires. Ce dernier est obtenu par la division du montant unitaire du dividende par la Valeur Liquidative/Valeur de retrait (VL) à la date de détachement. Ces valeurs liquidatives sont communiquées par la société de gestion à BPCE VIE.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rPr>
              <a:t>Le Taux de Distribution sur Valeur de Marché (ou TDVM) communiqué par la société de gestion : division du dividende brut avant prélèvement libératoire versé au titre de l’année n (y compris les acomptes exceptionnels et quote-part de plus-values distribuées) par le prix de part acquéreur moyen de l’année n. Il ne représente pas la performance globale du support.</a:t>
            </a: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sp>
        <p:nvSpPr>
          <p:cNvPr id="39" name="Rectangle 38">
            <a:extLst>
              <a:ext uri="{FF2B5EF4-FFF2-40B4-BE49-F238E27FC236}">
                <a16:creationId xmlns:a16="http://schemas.microsoft.com/office/drawing/2014/main" id="{C77395AE-FADA-48E1-A2F0-ECBC185F27F2}"/>
              </a:ext>
            </a:extLst>
          </p:cNvPr>
          <p:cNvSpPr/>
          <p:nvPr/>
        </p:nvSpPr>
        <p:spPr>
          <a:xfrm>
            <a:off x="460811" y="4397723"/>
            <a:ext cx="2125742" cy="2099540"/>
          </a:xfrm>
          <a:prstGeom prst="rect">
            <a:avLst/>
          </a:prstGeom>
          <a:solidFill>
            <a:srgbClr val="4D6995"/>
          </a:solidFill>
          <a:ln w="12700" cap="flat" cmpd="sng" algn="ctr">
            <a:noFill/>
            <a:prstDash val="solid"/>
            <a:miter lim="800000"/>
          </a:ln>
          <a:effectLst/>
        </p:spPr>
        <p:txBody>
          <a:bodyPr rtlCol="0" anchor="ctr"/>
          <a:lstStyle/>
          <a:p>
            <a:pPr marL="0" marR="0" lvl="0" indent="0" defTabSz="908135" eaLnBrk="1" fontAlgn="auto" latinLnBrk="0" hangingPunct="1">
              <a:lnSpc>
                <a:spcPct val="100000"/>
              </a:lnSpc>
              <a:spcBef>
                <a:spcPts val="0"/>
              </a:spcBef>
              <a:spcAft>
                <a:spcPts val="0"/>
              </a:spcAft>
              <a:buClrTx/>
              <a:buSzTx/>
              <a:buFontTx/>
              <a:buNone/>
              <a:tabLst/>
              <a:defRPr/>
            </a:pPr>
            <a:endPar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endParaRPr>
          </a:p>
          <a:p>
            <a:pPr marL="0" marR="0" lvl="0" indent="0" defTabSz="908135" eaLnBrk="1" fontAlgn="auto" latinLnBrk="0" hangingPunct="1">
              <a:lnSpc>
                <a:spcPct val="100000"/>
              </a:lnSpc>
              <a:spcBef>
                <a:spcPts val="0"/>
              </a:spcBef>
              <a:spcAft>
                <a:spcPts val="0"/>
              </a:spcAft>
              <a:buClrTx/>
              <a:buSzTx/>
              <a:buFontTx/>
              <a:buNone/>
              <a:tabLst/>
              <a:defRPr/>
            </a:pPr>
            <a:endPar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endParaRPr>
          </a:p>
          <a:p>
            <a:pPr marL="0" marR="0" lvl="0" indent="0" defTabSz="908135" eaLnBrk="1" fontAlgn="auto" latinLnBrk="0" hangingPunct="1">
              <a:lnSpc>
                <a:spcPct val="100000"/>
              </a:lnSpc>
              <a:spcBef>
                <a:spcPts val="0"/>
              </a:spcBef>
              <a:spcAft>
                <a:spcPts val="0"/>
              </a:spcAft>
              <a:buClrTx/>
              <a:buSzTx/>
              <a:buFontTx/>
              <a:buNone/>
              <a:tabLst/>
              <a:defRPr/>
            </a:pP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Cette performance brute du support calculée dans un contrat d’assurance vie ou de capitalisation BPCE Vie se différencie avec le TDVM communiqué par les </a:t>
            </a:r>
            <a:r>
              <a:rPr lang="fr-FR" sz="1057" b="0" kern="0" dirty="0">
                <a:solidFill>
                  <a:srgbClr val="F07E53"/>
                </a:solidFill>
                <a:latin typeface="Trebuchet MS"/>
                <a:cs typeface="Arial" pitchFamily="34" charset="0"/>
              </a:rPr>
              <a:t>sociétés de </a:t>
            </a: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gestion</a:t>
            </a:r>
          </a:p>
        </p:txBody>
      </p:sp>
      <p:pic>
        <p:nvPicPr>
          <p:cNvPr id="40" name="Graphique 39" descr="Informations">
            <a:extLst>
              <a:ext uri="{FF2B5EF4-FFF2-40B4-BE49-F238E27FC236}">
                <a16:creationId xmlns:a16="http://schemas.microsoft.com/office/drawing/2014/main" id="{4ACC6E57-3215-4B0E-947B-6B68024A17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27694" y="4388864"/>
            <a:ext cx="530981" cy="530981"/>
          </a:xfrm>
          <a:prstGeom prst="rect">
            <a:avLst/>
          </a:prstGeom>
        </p:spPr>
      </p:pic>
      <p:sp>
        <p:nvSpPr>
          <p:cNvPr id="41" name="ZoneTexte 40">
            <a:extLst>
              <a:ext uri="{FF2B5EF4-FFF2-40B4-BE49-F238E27FC236}">
                <a16:creationId xmlns:a16="http://schemas.microsoft.com/office/drawing/2014/main" id="{120232D6-5909-4F61-86D3-F3941165C6B1}"/>
              </a:ext>
            </a:extLst>
          </p:cNvPr>
          <p:cNvSpPr txBox="1"/>
          <p:nvPr/>
        </p:nvSpPr>
        <p:spPr>
          <a:xfrm>
            <a:off x="973738" y="1350573"/>
            <a:ext cx="4770861" cy="338554"/>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white"/>
                </a:solidFill>
                <a:effectLst/>
                <a:uLnTx/>
                <a:uFillTx/>
                <a:latin typeface="Arial" panose="020B0604020202020204"/>
                <a:ea typeface="+mn-ea"/>
                <a:cs typeface="+mn-cs"/>
              </a:rPr>
              <a:t>Distribution </a:t>
            </a:r>
          </a:p>
        </p:txBody>
      </p:sp>
      <p:sp>
        <p:nvSpPr>
          <p:cNvPr id="42" name="ZoneTexte 41">
            <a:extLst>
              <a:ext uri="{FF2B5EF4-FFF2-40B4-BE49-F238E27FC236}">
                <a16:creationId xmlns:a16="http://schemas.microsoft.com/office/drawing/2014/main" id="{3A67A5DF-D460-4614-AF02-05CFCC8C24B3}"/>
              </a:ext>
            </a:extLst>
          </p:cNvPr>
          <p:cNvSpPr txBox="1"/>
          <p:nvPr/>
        </p:nvSpPr>
        <p:spPr>
          <a:xfrm>
            <a:off x="6413709" y="1356485"/>
            <a:ext cx="2816787" cy="337351"/>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white"/>
                </a:solidFill>
                <a:effectLst/>
                <a:uLnTx/>
                <a:uFillTx/>
                <a:latin typeface="Calibri" panose="020F0502020204030204"/>
                <a:ea typeface="+mn-ea"/>
                <a:cs typeface="+mn-cs"/>
              </a:rPr>
              <a:t>Valorisation</a:t>
            </a:r>
          </a:p>
        </p:txBody>
      </p:sp>
      <p:sp>
        <p:nvSpPr>
          <p:cNvPr id="43" name="ZoneTexte 42">
            <a:extLst>
              <a:ext uri="{FF2B5EF4-FFF2-40B4-BE49-F238E27FC236}">
                <a16:creationId xmlns:a16="http://schemas.microsoft.com/office/drawing/2014/main" id="{26862E4C-929F-4C12-ADEF-282B2A158FE6}"/>
              </a:ext>
            </a:extLst>
          </p:cNvPr>
          <p:cNvSpPr txBox="1"/>
          <p:nvPr/>
        </p:nvSpPr>
        <p:spPr>
          <a:xfrm>
            <a:off x="4047214" y="1950101"/>
            <a:ext cx="1702358" cy="1200329"/>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rPr>
              <a:t>Distribution exceptionnelle </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prstClr val="black"/>
                </a:solidFill>
                <a:effectLst/>
                <a:uLnTx/>
                <a:uFillTx/>
                <a:latin typeface="Calibri" panose="020F0502020204030204"/>
                <a:ea typeface="+mn-ea"/>
                <a:cs typeface="+mn-cs"/>
              </a:rPr>
              <a:t>(plus-values sur cessions d’immeubles réalisées)</a:t>
            </a:r>
          </a:p>
        </p:txBody>
      </p:sp>
      <p:sp>
        <p:nvSpPr>
          <p:cNvPr id="44" name="ZoneTexte 43">
            <a:extLst>
              <a:ext uri="{FF2B5EF4-FFF2-40B4-BE49-F238E27FC236}">
                <a16:creationId xmlns:a16="http://schemas.microsoft.com/office/drawing/2014/main" id="{7D6253F1-5BE1-4889-9A47-42D8554B8615}"/>
              </a:ext>
            </a:extLst>
          </p:cNvPr>
          <p:cNvSpPr txBox="1"/>
          <p:nvPr/>
        </p:nvSpPr>
        <p:spPr>
          <a:xfrm>
            <a:off x="982850" y="1950710"/>
            <a:ext cx="2744561" cy="144655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rPr>
              <a:t>Distribution ordinaire</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rPr>
              <a:t>4 acomptes trimestriels</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prstClr val="black"/>
                </a:solidFill>
                <a:effectLst/>
                <a:uLnTx/>
                <a:uFillTx/>
                <a:latin typeface="Calibri" panose="020F0502020204030204"/>
                <a:ea typeface="+mn-ea"/>
                <a:cs typeface="+mn-cs"/>
              </a:rPr>
              <a:t>(revenus locatifs de l’exercice ou report à nouveau)</a:t>
            </a:r>
          </a:p>
        </p:txBody>
      </p:sp>
      <p:sp>
        <p:nvSpPr>
          <p:cNvPr id="45" name="ZoneTexte 44">
            <a:extLst>
              <a:ext uri="{FF2B5EF4-FFF2-40B4-BE49-F238E27FC236}">
                <a16:creationId xmlns:a16="http://schemas.microsoft.com/office/drawing/2014/main" id="{30C77707-9722-43CC-8159-DBACFD3D65C6}"/>
              </a:ext>
            </a:extLst>
          </p:cNvPr>
          <p:cNvSpPr txBox="1"/>
          <p:nvPr/>
        </p:nvSpPr>
        <p:spPr>
          <a:xfrm>
            <a:off x="6413212" y="1973157"/>
            <a:ext cx="2817284" cy="1292662"/>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rPr>
              <a:t>Variation </a:t>
            </a: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rPr>
              <a:t>du prix de retrait de la part</a:t>
            </a: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rPr>
              <a:t> </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400" b="0" i="1"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6" name="Accolade fermante 45">
            <a:extLst>
              <a:ext uri="{FF2B5EF4-FFF2-40B4-BE49-F238E27FC236}">
                <a16:creationId xmlns:a16="http://schemas.microsoft.com/office/drawing/2014/main" id="{BBD3AAEA-4064-470F-96DB-094F22826608}"/>
              </a:ext>
            </a:extLst>
          </p:cNvPr>
          <p:cNvSpPr/>
          <p:nvPr/>
        </p:nvSpPr>
        <p:spPr>
          <a:xfrm rot="5400000">
            <a:off x="5008450" y="-444729"/>
            <a:ext cx="229246" cy="8305911"/>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7" name="ZoneTexte 46">
            <a:extLst>
              <a:ext uri="{FF2B5EF4-FFF2-40B4-BE49-F238E27FC236}">
                <a16:creationId xmlns:a16="http://schemas.microsoft.com/office/drawing/2014/main" id="{8CC0C627-71E8-46A6-974C-EE181CEE641F}"/>
              </a:ext>
            </a:extLst>
          </p:cNvPr>
          <p:cNvSpPr txBox="1"/>
          <p:nvPr/>
        </p:nvSpPr>
        <p:spPr>
          <a:xfrm>
            <a:off x="3929577" y="3957154"/>
            <a:ext cx="2744562" cy="307777"/>
          </a:xfrm>
          <a:prstGeom prst="rect">
            <a:avLst/>
          </a:prstGeom>
          <a:noFill/>
          <a:ln w="9525" cap="flat" cmpd="sng" algn="ctr">
            <a:solidFill>
              <a:srgbClr val="B14EB5"/>
            </a:solid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B14EB5"/>
                </a:solidFill>
                <a:effectLst/>
                <a:uLnTx/>
                <a:uFillTx/>
                <a:latin typeface="Franklin Gothic Medium" pitchFamily="34" charset="0"/>
                <a:ea typeface="+mn-ea"/>
                <a:cs typeface="+mn-cs"/>
              </a:rPr>
              <a:t>PERFORMANCE GLOBALE BRUTE </a:t>
            </a:r>
          </a:p>
        </p:txBody>
      </p:sp>
      <p:sp>
        <p:nvSpPr>
          <p:cNvPr id="48" name="Flèche vers le bas 23">
            <a:extLst>
              <a:ext uri="{FF2B5EF4-FFF2-40B4-BE49-F238E27FC236}">
                <a16:creationId xmlns:a16="http://schemas.microsoft.com/office/drawing/2014/main" id="{C6F78361-8E14-4FF1-A392-2ACA3D22B313}"/>
              </a:ext>
            </a:extLst>
          </p:cNvPr>
          <p:cNvSpPr/>
          <p:nvPr/>
        </p:nvSpPr>
        <p:spPr>
          <a:xfrm>
            <a:off x="2191657" y="1787378"/>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9" name="Flèche vers le bas 24">
            <a:extLst>
              <a:ext uri="{FF2B5EF4-FFF2-40B4-BE49-F238E27FC236}">
                <a16:creationId xmlns:a16="http://schemas.microsoft.com/office/drawing/2014/main" id="{18D40CC1-CAF8-4C8C-B8A3-04741456931F}"/>
              </a:ext>
            </a:extLst>
          </p:cNvPr>
          <p:cNvSpPr/>
          <p:nvPr/>
        </p:nvSpPr>
        <p:spPr>
          <a:xfrm>
            <a:off x="4829874" y="1787378"/>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0" name="Flèche vers le bas 25">
            <a:extLst>
              <a:ext uri="{FF2B5EF4-FFF2-40B4-BE49-F238E27FC236}">
                <a16:creationId xmlns:a16="http://schemas.microsoft.com/office/drawing/2014/main" id="{FD54375B-2FC0-41AA-AE8C-53D5F8F44D8C}"/>
              </a:ext>
            </a:extLst>
          </p:cNvPr>
          <p:cNvSpPr/>
          <p:nvPr/>
        </p:nvSpPr>
        <p:spPr>
          <a:xfrm>
            <a:off x="7732171" y="1787378"/>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FA5A40EB-615B-4C92-B31C-2D4D55351874}"/>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219814189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itre 4"/>
          <p:cNvSpPr>
            <a:spLocks noGrp="1"/>
          </p:cNvSpPr>
          <p:nvPr>
            <p:ph type="title"/>
          </p:nvPr>
        </p:nvSpPr>
        <p:spPr>
          <a:xfrm>
            <a:off x="270963" y="269471"/>
            <a:ext cx="9963247" cy="972145"/>
          </a:xfrm>
        </p:spPr>
        <p:txBody>
          <a:bodyPr vert="horz" lIns="103696" tIns="51848" rIns="103696" bIns="51848" rtlCol="0" anchor="ctr">
            <a:noAutofit/>
          </a:bodyPr>
          <a:lstStyle/>
          <a:p>
            <a:pPr defTabSz="1036877"/>
            <a:r>
              <a:rPr lang="fr-FR" altLang="fr-FR" sz="2268" dirty="0"/>
              <a:t>LES DIFFÉRENTES VALEURS DE PARTS – LE TRIPLET DE VALEUR DANS LES SI BPCE VIE</a:t>
            </a:r>
          </a:p>
        </p:txBody>
      </p:sp>
      <p:sp>
        <p:nvSpPr>
          <p:cNvPr id="71684" name="Espace réservé du numéro de diapositive 3"/>
          <p:cNvSpPr>
            <a:spLocks noGrp="1"/>
          </p:cNvSpPr>
          <p:nvPr>
            <p:ph type="sldNum" sz="quarter" idx="12"/>
          </p:nvPr>
        </p:nvSpPr>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8</a:t>
            </a:fld>
            <a:endParaRPr lang="fr-FR" altLang="fr-FR" b="0" dirty="0">
              <a:solidFill>
                <a:prstClr val="black">
                  <a:tint val="75000"/>
                </a:prstClr>
              </a:solidFill>
              <a:latin typeface="Calibri"/>
              <a:cs typeface="+mn-cs"/>
            </a:endParaRPr>
          </a:p>
        </p:txBody>
      </p:sp>
      <p:sp>
        <p:nvSpPr>
          <p:cNvPr id="71686" name="Espace réservé du texte 4"/>
          <p:cNvSpPr txBox="1">
            <a:spLocks/>
          </p:cNvSpPr>
          <p:nvPr/>
        </p:nvSpPr>
        <p:spPr bwMode="auto">
          <a:xfrm>
            <a:off x="723807" y="1426609"/>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2"/>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2722" b="0" dirty="0">
              <a:solidFill>
                <a:prstClr val="black"/>
              </a:solidFill>
              <a:latin typeface="Open Sans" charset="0"/>
              <a:ea typeface="Open Sans" charset="0"/>
              <a:cs typeface="Open Sans" charset="0"/>
            </a:endParaRPr>
          </a:p>
        </p:txBody>
      </p:sp>
      <p:sp>
        <p:nvSpPr>
          <p:cNvPr id="25" name="Rectangle 24">
            <a:extLst>
              <a:ext uri="{FF2B5EF4-FFF2-40B4-BE49-F238E27FC236}">
                <a16:creationId xmlns:a16="http://schemas.microsoft.com/office/drawing/2014/main" id="{88B89A41-DBF1-429B-ABA7-31188D0277E6}"/>
              </a:ext>
            </a:extLst>
          </p:cNvPr>
          <p:cNvSpPr/>
          <p:nvPr/>
        </p:nvSpPr>
        <p:spPr>
          <a:xfrm>
            <a:off x="1149961" y="1298133"/>
            <a:ext cx="6171818" cy="307777"/>
          </a:xfrm>
          <a:prstGeom prst="rect">
            <a:avLst/>
          </a:prstGeom>
          <a:ln>
            <a:noFill/>
          </a:ln>
        </p:spPr>
        <p:txBody>
          <a:bodyPr wrap="none">
            <a:spAutoFit/>
          </a:bodyPr>
          <a:lstStyle/>
          <a:p>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 LE PRIX DE SOUSCRIPTION = la </a:t>
            </a:r>
            <a:r>
              <a:rPr lang="fr-FR" sz="1400" dirty="0">
                <a:solidFill>
                  <a:srgbClr val="7030A0"/>
                </a:solidFill>
                <a:latin typeface="Helvetica" panose="020B0604020202020204" pitchFamily="34" charset="0"/>
                <a:cs typeface="Helvetica" panose="020B0604020202020204" pitchFamily="34" charset="0"/>
                <a:sym typeface="Wingdings" panose="05000000000000000000" pitchFamily="2" charset="2"/>
              </a:rPr>
              <a:t>valeur </a:t>
            </a:r>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d’entrée = « VL d’émission »</a:t>
            </a:r>
            <a:endParaRPr lang="fr-FR" sz="1400" b="1" dirty="0">
              <a:solidFill>
                <a:srgbClr val="7030A0"/>
              </a:solidFill>
              <a:latin typeface="Helvetica" panose="020B0604020202020204" pitchFamily="34" charset="0"/>
              <a:cs typeface="Helvetica" panose="020B0604020202020204" pitchFamily="34" charset="0"/>
            </a:endParaRPr>
          </a:p>
        </p:txBody>
      </p:sp>
      <p:cxnSp>
        <p:nvCxnSpPr>
          <p:cNvPr id="26" name="Connecteur droit 25">
            <a:extLst>
              <a:ext uri="{FF2B5EF4-FFF2-40B4-BE49-F238E27FC236}">
                <a16:creationId xmlns:a16="http://schemas.microsoft.com/office/drawing/2014/main" id="{84BEDDB3-397B-4FF2-A00C-2A7CC8DD967D}"/>
              </a:ext>
            </a:extLst>
          </p:cNvPr>
          <p:cNvCxnSpPr/>
          <p:nvPr/>
        </p:nvCxnSpPr>
        <p:spPr>
          <a:xfrm flipV="1">
            <a:off x="357769" y="1605910"/>
            <a:ext cx="9183942" cy="18302"/>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B4B84B49-0AFD-4BF3-9B2D-3D3FAC7A4800}"/>
              </a:ext>
            </a:extLst>
          </p:cNvPr>
          <p:cNvSpPr/>
          <p:nvPr/>
        </p:nvSpPr>
        <p:spPr>
          <a:xfrm>
            <a:off x="273518" y="1737245"/>
            <a:ext cx="9330355" cy="1169551"/>
          </a:xfrm>
          <a:prstGeom prst="rect">
            <a:avLst/>
          </a:prstGeom>
        </p:spPr>
        <p:txBody>
          <a:bodyPr wrap="square">
            <a:spAutoFit/>
          </a:bodyPr>
          <a:lstStyle/>
          <a:p>
            <a:pPr marL="285750" lvl="0" indent="-285750">
              <a:buClr>
                <a:srgbClr val="CDAF74"/>
              </a:buClr>
              <a:buFont typeface="Wingdings" pitchFamily="2" charset="2"/>
              <a:buChar char="§"/>
            </a:pPr>
            <a:r>
              <a:rPr lang="fr-FR" sz="1400" dirty="0">
                <a:latin typeface="Helvetica"/>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a:t>
            </a:r>
            <a:r>
              <a:rPr lang="fr-FR" sz="1400" dirty="0">
                <a:solidFill>
                  <a:srgbClr val="FF0000"/>
                </a:solidFill>
                <a:latin typeface="Helvetica"/>
                <a:cs typeface="Helvetica"/>
              </a:rPr>
              <a:t> </a:t>
            </a:r>
            <a:r>
              <a:rPr lang="fr-FR" sz="1400" dirty="0">
                <a:latin typeface="Helvetica"/>
                <a:cs typeface="Helvetica"/>
              </a:rPr>
              <a:t>(article L.214-94 du COMOFI). Cette dernière est la valeur pour reconstituer tout le patrimoine, si on avait à l'acheter aujourd’hui.</a:t>
            </a:r>
          </a:p>
        </p:txBody>
      </p:sp>
      <p:sp>
        <p:nvSpPr>
          <p:cNvPr id="28" name="Rectangle 27">
            <a:extLst>
              <a:ext uri="{FF2B5EF4-FFF2-40B4-BE49-F238E27FC236}">
                <a16:creationId xmlns:a16="http://schemas.microsoft.com/office/drawing/2014/main" id="{F89B2F4E-3F63-4815-B469-441116D2DFA6}"/>
              </a:ext>
            </a:extLst>
          </p:cNvPr>
          <p:cNvSpPr/>
          <p:nvPr/>
        </p:nvSpPr>
        <p:spPr>
          <a:xfrm>
            <a:off x="292101" y="4198387"/>
            <a:ext cx="10114819" cy="523220"/>
          </a:xfrm>
          <a:prstGeom prst="rect">
            <a:avLst/>
          </a:prstGeom>
          <a:ln>
            <a:noFill/>
          </a:ln>
        </p:spPr>
        <p:txBody>
          <a:bodyPr wrap="square">
            <a:spAutoFit/>
          </a:bodyPr>
          <a:lstStyle/>
          <a:p>
            <a:pPr marL="285750" indent="-285750" algn="l">
              <a:buFont typeface="Wingdings" panose="05000000000000000000" pitchFamily="2" charset="2"/>
              <a:buChar char="n"/>
            </a:pPr>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LA VALEUR DE RETRAIT = « VL nominal » servant à valoriser le contrat durant sa vie </a:t>
            </a:r>
          </a:p>
          <a:p>
            <a:pPr algn="l"/>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                                                  = « VL de rachat » car absence de pénalité de rachat appliquée par BPCE Vie</a:t>
            </a:r>
            <a:endParaRPr lang="fr-FR" sz="1400" b="1" dirty="0">
              <a:solidFill>
                <a:srgbClr val="7030A0"/>
              </a:solidFill>
              <a:latin typeface="Helvetica" panose="020B0604020202020204" pitchFamily="34" charset="0"/>
              <a:cs typeface="Helvetica" panose="020B0604020202020204" pitchFamily="34" charset="0"/>
            </a:endParaRPr>
          </a:p>
        </p:txBody>
      </p:sp>
      <p:cxnSp>
        <p:nvCxnSpPr>
          <p:cNvPr id="29" name="Connecteur droit 28">
            <a:extLst>
              <a:ext uri="{FF2B5EF4-FFF2-40B4-BE49-F238E27FC236}">
                <a16:creationId xmlns:a16="http://schemas.microsoft.com/office/drawing/2014/main" id="{4B08C3D5-0A10-4497-A766-74CE3C2393F4}"/>
              </a:ext>
            </a:extLst>
          </p:cNvPr>
          <p:cNvCxnSpPr/>
          <p:nvPr/>
        </p:nvCxnSpPr>
        <p:spPr>
          <a:xfrm flipV="1">
            <a:off x="359772" y="4734207"/>
            <a:ext cx="9183942" cy="18302"/>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FA79C94C-2CA0-404E-8059-8CB2A6DF283F}"/>
              </a:ext>
            </a:extLst>
          </p:cNvPr>
          <p:cNvSpPr/>
          <p:nvPr/>
        </p:nvSpPr>
        <p:spPr>
          <a:xfrm>
            <a:off x="275521" y="4865542"/>
            <a:ext cx="9330355" cy="954107"/>
          </a:xfrm>
          <a:prstGeom prst="rect">
            <a:avLst/>
          </a:prstGeom>
        </p:spPr>
        <p:txBody>
          <a:bodyPr wrap="square">
            <a:spAutoFit/>
          </a:bodyPr>
          <a:lstStyle/>
          <a:p>
            <a:pPr marL="285750" lvl="0" indent="-285750">
              <a:buClr>
                <a:srgbClr val="CDAF74"/>
              </a:buClr>
              <a:buFont typeface="Wingdings" pitchFamily="2" charset="2"/>
              <a:buChar char="§"/>
            </a:pPr>
            <a:r>
              <a:rPr lang="fr-FR" sz="1400" dirty="0">
                <a:latin typeface="Helvetica"/>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400" dirty="0">
              <a:latin typeface="Helvetica"/>
              <a:cs typeface="Helvetica"/>
            </a:endParaRPr>
          </a:p>
        </p:txBody>
      </p:sp>
      <p:graphicFrame>
        <p:nvGraphicFramePr>
          <p:cNvPr id="31" name="Tableau 30">
            <a:extLst>
              <a:ext uri="{FF2B5EF4-FFF2-40B4-BE49-F238E27FC236}">
                <a16:creationId xmlns:a16="http://schemas.microsoft.com/office/drawing/2014/main" id="{514C2E0A-E114-4189-B2E6-E5222EE924DE}"/>
              </a:ext>
            </a:extLst>
          </p:cNvPr>
          <p:cNvGraphicFramePr>
            <a:graphicFrameLocks noGrp="1"/>
          </p:cNvGraphicFramePr>
          <p:nvPr>
            <p:extLst>
              <p:ext uri="{D42A27DB-BD31-4B8C-83A1-F6EECF244321}">
                <p14:modId xmlns:p14="http://schemas.microsoft.com/office/powerpoint/2010/main" val="1005452461"/>
              </p:ext>
            </p:extLst>
          </p:nvPr>
        </p:nvGraphicFramePr>
        <p:xfrm>
          <a:off x="2946846" y="2885434"/>
          <a:ext cx="3672408" cy="1080120"/>
        </p:xfrm>
        <a:graphic>
          <a:graphicData uri="http://schemas.openxmlformats.org/drawingml/2006/table">
            <a:tbl>
              <a:tblPr firstRow="1" bandRow="1">
                <a:tableStyleId>{E269D01E-BC32-4049-B463-5C60D7B0CCD2}</a:tableStyleId>
              </a:tblPr>
              <a:tblGrid>
                <a:gridCol w="3672408">
                  <a:extLst>
                    <a:ext uri="{9D8B030D-6E8A-4147-A177-3AD203B41FA5}">
                      <a16:colId xmlns:a16="http://schemas.microsoft.com/office/drawing/2014/main" val="20000"/>
                    </a:ext>
                  </a:extLst>
                </a:gridCol>
              </a:tblGrid>
              <a:tr h="370840">
                <a:tc>
                  <a:txBody>
                    <a:bodyPr/>
                    <a:lstStyle/>
                    <a:p>
                      <a:pPr algn="ctr"/>
                      <a:r>
                        <a:rPr lang="fr-FR" sz="16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r>
                        <a:rPr lang="fr-FR" sz="16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38440">
                <a:tc>
                  <a:txBody>
                    <a:bodyPr/>
                    <a:lstStyle/>
                    <a:p>
                      <a:pPr algn="ctr"/>
                      <a:r>
                        <a:rPr lang="fr-FR" sz="1600" dirty="0"/>
                        <a:t>= Prix de souscription</a:t>
                      </a:r>
                      <a:endParaRPr lang="fr-FR"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32" name="Tableau 31">
            <a:extLst>
              <a:ext uri="{FF2B5EF4-FFF2-40B4-BE49-F238E27FC236}">
                <a16:creationId xmlns:a16="http://schemas.microsoft.com/office/drawing/2014/main" id="{9F83C856-A28A-476B-A8CF-D311AF90B40E}"/>
              </a:ext>
            </a:extLst>
          </p:cNvPr>
          <p:cNvGraphicFramePr>
            <a:graphicFrameLocks noGrp="1"/>
          </p:cNvGraphicFramePr>
          <p:nvPr>
            <p:extLst>
              <p:ext uri="{D42A27DB-BD31-4B8C-83A1-F6EECF244321}">
                <p14:modId xmlns:p14="http://schemas.microsoft.com/office/powerpoint/2010/main" val="3977074628"/>
              </p:ext>
            </p:extLst>
          </p:nvPr>
        </p:nvGraphicFramePr>
        <p:xfrm>
          <a:off x="2784091" y="5698964"/>
          <a:ext cx="4896544" cy="1012160"/>
        </p:xfrm>
        <a:graphic>
          <a:graphicData uri="http://schemas.openxmlformats.org/drawingml/2006/table">
            <a:tbl>
              <a:tblPr firstRow="1" bandRow="1">
                <a:tableStyleId>{E269D01E-BC32-4049-B463-5C60D7B0CCD2}</a:tableStyleId>
              </a:tblPr>
              <a:tblGrid>
                <a:gridCol w="390114">
                  <a:extLst>
                    <a:ext uri="{9D8B030D-6E8A-4147-A177-3AD203B41FA5}">
                      <a16:colId xmlns:a16="http://schemas.microsoft.com/office/drawing/2014/main" val="20000"/>
                    </a:ext>
                  </a:extLst>
                </a:gridCol>
                <a:gridCol w="4506430">
                  <a:extLst>
                    <a:ext uri="{9D8B030D-6E8A-4147-A177-3AD203B41FA5}">
                      <a16:colId xmlns:a16="http://schemas.microsoft.com/office/drawing/2014/main" val="20001"/>
                    </a:ext>
                  </a:extLst>
                </a:gridCol>
              </a:tblGrid>
              <a:tr h="118224">
                <a:tc rowSpan="2">
                  <a:txBody>
                    <a:bodyPr/>
                    <a:lstStyle/>
                    <a:p>
                      <a:pPr algn="ctr"/>
                      <a:r>
                        <a:rPr lang="fr-FR" sz="1600" dirty="0"/>
                        <a:t>-</a:t>
                      </a:r>
                      <a:endParaRPr lang="fr-FR" sz="16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a:t>Prix de souscription (au moment</a:t>
                      </a:r>
                      <a:r>
                        <a:rPr lang="fr-FR" sz="1600" baseline="0" dirty="0"/>
                        <a:t> du retrait)</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3844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600" dirty="0"/>
                        <a:t>Commission</a:t>
                      </a:r>
                      <a:r>
                        <a:rPr lang="fr-FR" sz="1600" baseline="0" dirty="0"/>
                        <a:t> de souscription </a:t>
                      </a:r>
                      <a:endParaRPr lang="fr-FR" sz="16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38440">
                <a:tc>
                  <a:txBody>
                    <a:bodyPr/>
                    <a:lstStyle/>
                    <a:p>
                      <a:pPr algn="ctr"/>
                      <a:r>
                        <a:rPr lang="fr-FR" sz="1600" dirty="0"/>
                        <a:t>=</a:t>
                      </a:r>
                      <a:endParaRPr lang="fr-FR"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a:t>Valeur</a:t>
                      </a:r>
                      <a:r>
                        <a:rPr lang="fr-FR" sz="1600" baseline="0" dirty="0"/>
                        <a:t> de retrait</a:t>
                      </a:r>
                      <a:endParaRPr lang="fr-FR"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5" name="Rectangle 14">
            <a:extLst>
              <a:ext uri="{FF2B5EF4-FFF2-40B4-BE49-F238E27FC236}">
                <a16:creationId xmlns:a16="http://schemas.microsoft.com/office/drawing/2014/main" id="{915EE923-9ABD-4849-915F-CBCD14E1B85E}"/>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1379011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itre 4"/>
          <p:cNvSpPr>
            <a:spLocks noGrp="1"/>
          </p:cNvSpPr>
          <p:nvPr>
            <p:ph type="title"/>
          </p:nvPr>
        </p:nvSpPr>
        <p:spPr>
          <a:xfrm>
            <a:off x="607774" y="266826"/>
            <a:ext cx="9332595" cy="972145"/>
          </a:xfrm>
        </p:spPr>
        <p:txBody>
          <a:bodyPr vert="horz" lIns="103696" tIns="51848" rIns="103696" bIns="51848" rtlCol="0" anchor="ctr">
            <a:noAutofit/>
          </a:bodyPr>
          <a:lstStyle/>
          <a:p>
            <a:pPr defTabSz="1036877"/>
            <a:r>
              <a:rPr lang="fr-FR" altLang="fr-FR" sz="2268" dirty="0"/>
              <a:t>DÉMARCHE CLIENT - LES BONS REFLEXES </a:t>
            </a:r>
          </a:p>
        </p:txBody>
      </p:sp>
      <p:sp>
        <p:nvSpPr>
          <p:cNvPr id="71684" name="Espace réservé du numéro de diapositive 3"/>
          <p:cNvSpPr>
            <a:spLocks noGrp="1"/>
          </p:cNvSpPr>
          <p:nvPr>
            <p:ph type="sldNum" sz="quarter" idx="12"/>
          </p:nvPr>
        </p:nvSpPr>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9</a:t>
            </a:fld>
            <a:endParaRPr lang="fr-FR" altLang="fr-FR" b="0" dirty="0">
              <a:solidFill>
                <a:prstClr val="black">
                  <a:tint val="75000"/>
                </a:prstClr>
              </a:solidFill>
              <a:latin typeface="Calibri"/>
              <a:cs typeface="+mn-cs"/>
            </a:endParaRPr>
          </a:p>
        </p:txBody>
      </p:sp>
      <p:sp>
        <p:nvSpPr>
          <p:cNvPr id="71686" name="Espace réservé du texte 4"/>
          <p:cNvSpPr txBox="1">
            <a:spLocks/>
          </p:cNvSpPr>
          <p:nvPr/>
        </p:nvSpPr>
        <p:spPr bwMode="auto">
          <a:xfrm>
            <a:off x="711107" y="1337709"/>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2"/>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2722" b="0" dirty="0">
              <a:solidFill>
                <a:prstClr val="black"/>
              </a:solidFill>
              <a:latin typeface="Open Sans" charset="0"/>
              <a:ea typeface="Open Sans" charset="0"/>
              <a:cs typeface="Open Sans" charset="0"/>
            </a:endParaRPr>
          </a:p>
        </p:txBody>
      </p:sp>
      <p:sp>
        <p:nvSpPr>
          <p:cNvPr id="7" name="Rectangle 6">
            <a:extLst>
              <a:ext uri="{FF2B5EF4-FFF2-40B4-BE49-F238E27FC236}">
                <a16:creationId xmlns:a16="http://schemas.microsoft.com/office/drawing/2014/main" id="{8AA03905-3D0E-4807-A2E7-D3771A60F677}"/>
              </a:ext>
            </a:extLst>
          </p:cNvPr>
          <p:cNvSpPr/>
          <p:nvPr/>
        </p:nvSpPr>
        <p:spPr>
          <a:xfrm>
            <a:off x="367255" y="2038013"/>
            <a:ext cx="4430463" cy="275588"/>
          </a:xfrm>
          <a:prstGeom prst="rect">
            <a:avLst/>
          </a:prstGeom>
        </p:spPr>
        <p:txBody>
          <a:bodyPr>
            <a:spAutoFit/>
          </a:bodyPr>
          <a:lstStyle/>
          <a:p>
            <a:pPr algn="l" defTabSz="1036930" eaLnBrk="1" fontAlgn="auto" hangingPunct="1">
              <a:spcBef>
                <a:spcPts val="0"/>
              </a:spcBef>
              <a:spcAft>
                <a:spcPts val="0"/>
              </a:spcAft>
              <a:defRPr/>
            </a:pPr>
            <a:r>
              <a:rPr lang="fr-FR" sz="1191" dirty="0">
                <a:solidFill>
                  <a:srgbClr val="17657D"/>
                </a:solidFill>
                <a:latin typeface="Open Sans" panose="020B0604020202020204" charset="0"/>
                <a:ea typeface="Open Sans" panose="020B0604020202020204" charset="0"/>
                <a:cs typeface="Open Sans" panose="020B0604020202020204" charset="0"/>
              </a:rPr>
              <a:t>Lors de la souscription il faut impérativement : </a:t>
            </a:r>
            <a:endParaRPr lang="fr-FR" sz="1191" b="0" dirty="0">
              <a:solidFill>
                <a:srgbClr val="17657D"/>
              </a:solidFill>
              <a:latin typeface="Open Sans" panose="020B0604020202020204" charset="0"/>
              <a:ea typeface="Open Sans" panose="020B0604020202020204" charset="0"/>
              <a:cs typeface="Open Sans" panose="020B0604020202020204" charset="0"/>
            </a:endParaRPr>
          </a:p>
        </p:txBody>
      </p:sp>
      <p:sp>
        <p:nvSpPr>
          <p:cNvPr id="8" name="Rectangle 7">
            <a:extLst>
              <a:ext uri="{FF2B5EF4-FFF2-40B4-BE49-F238E27FC236}">
                <a16:creationId xmlns:a16="http://schemas.microsoft.com/office/drawing/2014/main" id="{BEACF836-EA07-44F3-98FE-F81864E585C5}"/>
              </a:ext>
            </a:extLst>
          </p:cNvPr>
          <p:cNvSpPr/>
          <p:nvPr/>
        </p:nvSpPr>
        <p:spPr>
          <a:xfrm>
            <a:off x="360054" y="2333257"/>
            <a:ext cx="4615890" cy="3512224"/>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a:t>
            </a:r>
          </a:p>
          <a:p>
            <a:pPr algn="just" defTabSz="1036930" eaLnBrk="1" fontAlgn="auto" hangingPunct="1">
              <a:spcBef>
                <a:spcPts val="0"/>
              </a:spcBef>
              <a:spcAft>
                <a:spcPts val="0"/>
              </a:spcAft>
              <a:defRPr/>
            </a:pPr>
            <a:endParaRPr lang="fr-FR" sz="907"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Compléter ou actualiser si besoin le Document de Connaissance Client remis au client en phase </a:t>
            </a:r>
            <a:r>
              <a:rPr lang="fr-FR" sz="907" b="0" dirty="0" err="1">
                <a:solidFill>
                  <a:prstClr val="black"/>
                </a:solidFill>
                <a:latin typeface="Open Sans" panose="020B0604020202020204" charset="0"/>
                <a:ea typeface="Open Sans" panose="020B0604020202020204" charset="0"/>
                <a:cs typeface="Open Sans" panose="020B0604020202020204" charset="0"/>
              </a:rPr>
              <a:t>pre</a:t>
            </a:r>
            <a:r>
              <a:rPr lang="fr-FR" sz="907" b="0" dirty="0">
                <a:solidFill>
                  <a:prstClr val="black"/>
                </a:solidFill>
                <a:latin typeface="Open Sans" panose="020B0604020202020204" charset="0"/>
                <a:ea typeface="Open Sans" panose="020B0604020202020204" charset="0"/>
                <a:cs typeface="Open Sans" panose="020B0604020202020204" charset="0"/>
              </a:rPr>
              <a:t>́-contractuelle. A noter : le devoir de conseil en assurance vie doit être mis à jour lors de chaque modification significative du contrat.</a:t>
            </a:r>
          </a:p>
          <a:p>
            <a:pPr algn="just" defTabSz="1036930" eaLnBrk="1" fontAlgn="auto" hangingPunct="1">
              <a:spcBef>
                <a:spcPts val="0"/>
              </a:spcBef>
              <a:spcAft>
                <a:spcPts val="0"/>
              </a:spcAft>
              <a:defRPr/>
            </a:pPr>
            <a:r>
              <a:rPr lang="fr-FR" sz="907" b="0" dirty="0">
                <a:solidFill>
                  <a:prstClr val="black"/>
                </a:solidFill>
                <a:latin typeface="Open Sans" panose="020B0604020202020204" charset="0"/>
                <a:ea typeface="Open Sans" panose="020B0604020202020204" charset="0"/>
                <a:cs typeface="Open Sans" panose="020B0604020202020204" charset="0"/>
              </a:rPr>
              <a:t> </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algn="just" defTabSz="1036930" eaLnBrk="1" fontAlgn="auto" hangingPunct="1">
              <a:spcBef>
                <a:spcPts val="0"/>
              </a:spcBef>
              <a:spcAft>
                <a:spcPts val="0"/>
              </a:spcAft>
              <a:defRPr/>
            </a:pPr>
            <a:endParaRPr lang="fr-FR" sz="907"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Remettre le Document d’Informations Clés du support (DIC) et la Fiche d’information </a:t>
            </a:r>
            <a:r>
              <a:rPr lang="fr-FR" altLang="fr-FR" sz="907" b="0" dirty="0">
                <a:solidFill>
                  <a:prstClr val="black"/>
                </a:solidFill>
                <a:latin typeface="Open Sans" charset="0"/>
                <a:ea typeface="Open Sans" charset="0"/>
                <a:cs typeface="Open Sans" charset="0"/>
              </a:rPr>
              <a:t>assurance vie de la SCPI (FIS) </a:t>
            </a:r>
            <a:r>
              <a:rPr lang="fr-FR" sz="907" b="0" dirty="0">
                <a:solidFill>
                  <a:prstClr val="black"/>
                </a:solidFill>
                <a:latin typeface="Open Sans" panose="020B0604020202020204" charset="0"/>
                <a:ea typeface="Open Sans" panose="020B0604020202020204" charset="0"/>
                <a:cs typeface="Open Sans" panose="020B0604020202020204" charset="0"/>
              </a:rPr>
              <a:t>au client.</a:t>
            </a:r>
          </a:p>
          <a:p>
            <a:pPr algn="just" defTabSz="1036930" eaLnBrk="1" fontAlgn="auto" hangingPunct="1">
              <a:spcBef>
                <a:spcPts val="0"/>
              </a:spcBef>
              <a:spcAft>
                <a:spcPts val="0"/>
              </a:spcAft>
              <a:defRPr/>
            </a:pPr>
            <a:endParaRPr lang="fr-FR" sz="907"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rPr>
              <a:t>Si le client est soumis à l’Impôt sur la Fortune Immobilière (IFI), la fraction de la valeur de rachat afférente à la SCPI devra être déclarée à hauteur d’un pourcentage qui lui sera communiqué chaque année par l’assureur suite à la demande du client.</a:t>
            </a:r>
          </a:p>
          <a:p>
            <a:pPr algn="just" defTabSz="1036930" eaLnBrk="1" fontAlgn="auto" hangingPunct="1">
              <a:spcBef>
                <a:spcPts val="0"/>
              </a:spcBef>
              <a:spcAft>
                <a:spcPts val="0"/>
              </a:spcAft>
              <a:defRPr/>
            </a:pPr>
            <a:endParaRPr lang="fr-FR" sz="907" b="0" dirty="0">
              <a:solidFill>
                <a:prstClr val="black"/>
              </a:solidFill>
              <a:latin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9" name="Rectangle 8">
            <a:extLst>
              <a:ext uri="{FF2B5EF4-FFF2-40B4-BE49-F238E27FC236}">
                <a16:creationId xmlns:a16="http://schemas.microsoft.com/office/drawing/2014/main" id="{DF807C96-B950-4CE8-8E82-2501EF8B5030}"/>
              </a:ext>
            </a:extLst>
          </p:cNvPr>
          <p:cNvSpPr/>
          <p:nvPr/>
        </p:nvSpPr>
        <p:spPr>
          <a:xfrm>
            <a:off x="5269389" y="2333257"/>
            <a:ext cx="4733272" cy="3415109"/>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907" b="0" dirty="0">
                <a:solidFill>
                  <a:prstClr val="black"/>
                </a:solidFill>
                <a:latin typeface="Open Sans" panose="020B0604020202020204" charset="0"/>
                <a:ea typeface="Open Sans" panose="020B0604020202020204" charset="0"/>
                <a:cs typeface="Open Sans" panose="020B0604020202020204" charset="0"/>
              </a:rPr>
              <a:t>Pour établir la demande de souscription il convient d’utiliser la Fiche d’Information Support (FIS) :</a:t>
            </a:r>
          </a:p>
          <a:p>
            <a:pPr marL="193675" indent="-193675" algn="just" defTabSz="1036930" eaLnBrk="1" fontAlgn="auto" hangingPunct="1">
              <a:spcBef>
                <a:spcPts val="0"/>
              </a:spcBef>
              <a:spcAft>
                <a:spcPts val="0"/>
              </a:spcAft>
              <a:buFont typeface="Arial" panose="020B0604020202020204" pitchFamily="34" charset="0"/>
              <a:buChar char="•"/>
              <a:defRPr/>
            </a:pPr>
            <a:endParaRPr lang="fr-FR" sz="907" b="0" dirty="0">
              <a:solidFill>
                <a:prstClr val="black"/>
              </a:solidFill>
              <a:latin typeface="Open Sans" panose="020B0604020202020204" charset="0"/>
              <a:ea typeface="Open Sans" panose="020B0604020202020204" charset="0"/>
              <a:cs typeface="Open Sans" panose="020B0604020202020204" charset="0"/>
            </a:endParaRPr>
          </a:p>
          <a:p>
            <a:pPr marL="177800" indent="-177800"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Pour les CE </a:t>
            </a:r>
            <a:r>
              <a:rPr lang="fr-FR" sz="907" b="0" dirty="0" err="1">
                <a:solidFill>
                  <a:prstClr val="black"/>
                </a:solidFill>
                <a:highlight>
                  <a:srgbClr val="FFFF00"/>
                </a:highlight>
                <a:latin typeface="Open Sans" panose="020B0604020202020204" charset="0"/>
                <a:ea typeface="Open Sans" panose="020B0604020202020204" charset="0"/>
                <a:cs typeface="Open Sans" panose="020B0604020202020204" charset="0"/>
              </a:rPr>
              <a:t>My</a:t>
            </a:r>
            <a:r>
              <a:rPr lang="fr-FR" sz="907" b="0" dirty="0">
                <a:solidFill>
                  <a:prstClr val="black"/>
                </a:solidFill>
                <a:highlight>
                  <a:srgbClr val="FFFF00"/>
                </a:highlight>
                <a:latin typeface="Open Sans" panose="020B0604020202020204" charset="0"/>
                <a:ea typeface="Open Sans" panose="020B0604020202020204" charset="0"/>
                <a:cs typeface="Open Sans" panose="020B0604020202020204" charset="0"/>
              </a:rPr>
              <a:t> Assur et </a:t>
            </a:r>
            <a:r>
              <a:rPr lang="fr-FR" sz="907" b="0" dirty="0" err="1">
                <a:solidFill>
                  <a:prstClr val="black"/>
                </a:solidFill>
                <a:highlight>
                  <a:srgbClr val="FFFF00"/>
                </a:highlight>
                <a:latin typeface="Open Sans" panose="020B0604020202020204" charset="0"/>
                <a:ea typeface="Open Sans" panose="020B0604020202020204" charset="0"/>
                <a:cs typeface="Open Sans" panose="020B0604020202020204" charset="0"/>
              </a:rPr>
              <a:t>WebAssur</a:t>
            </a:r>
            <a:r>
              <a:rPr lang="fr-FR" sz="907" b="0" dirty="0">
                <a:solidFill>
                  <a:prstClr val="black"/>
                </a:solidFill>
                <a:highlight>
                  <a:srgbClr val="FFFF00"/>
                </a:highlight>
                <a:latin typeface="Open Sans" panose="020B0604020202020204" charset="0"/>
                <a:ea typeface="Open Sans" panose="020B0604020202020204" charset="0"/>
                <a:cs typeface="Open Sans" panose="020B0604020202020204" charset="0"/>
              </a:rPr>
              <a:t> </a:t>
            </a:r>
            <a:r>
              <a:rPr lang="fr-FR" sz="907" b="0" dirty="0">
                <a:solidFill>
                  <a:prstClr val="black"/>
                </a:solidFill>
                <a:latin typeface="Open Sans" panose="020B0604020202020204" charset="0"/>
                <a:ea typeface="Open Sans" panose="020B0604020202020204" charset="0"/>
                <a:cs typeface="Open Sans" panose="020B0604020202020204" charset="0"/>
              </a:rPr>
              <a:t>: FIS en simple exemplaire sans recueil de signature</a:t>
            </a:r>
          </a:p>
          <a:p>
            <a:pPr algn="just" defTabSz="1036930" eaLnBrk="1" fontAlgn="auto" hangingPunct="1">
              <a:spcBef>
                <a:spcPts val="0"/>
              </a:spcBef>
              <a:spcAft>
                <a:spcPts val="0"/>
              </a:spcAft>
              <a:defRPr/>
            </a:pPr>
            <a:endParaRPr lang="fr-FR" sz="907"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Joindre, pour une affaire nouvelle, le Document de Connaissance Client et la                     « demande d’adhésion / souscription » du nouveau contrat. Vous devez archiver le Document de Connaissance Client selon les modalités en place dans votre établissement (un exemplaire à conserver à la banque/caisse). </a:t>
            </a:r>
          </a:p>
          <a:p>
            <a:pPr algn="just" defTabSz="1036930" eaLnBrk="1" fontAlgn="auto" hangingPunct="1">
              <a:spcBef>
                <a:spcPts val="0"/>
              </a:spcBef>
              <a:spcAft>
                <a:spcPts val="0"/>
              </a:spcAft>
              <a:defRPr/>
            </a:pPr>
            <a:endParaRPr lang="fr-FR" sz="907" b="0" dirty="0">
              <a:solidFill>
                <a:prstClr val="black"/>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Joindre la « demande de versement complémentaire » pour un versement complémentaire, et pour un arbitrage la « demande d’arbitrage » ainsi que le Document de Connaissance Client le cas échéant, si le nouveau versement n’est pas investi à 100% sur la SCPI et lorsque la nouvelle répartition du contrat est plus risquée que le profil connu du client.</a:t>
            </a:r>
          </a:p>
        </p:txBody>
      </p:sp>
      <p:sp>
        <p:nvSpPr>
          <p:cNvPr id="10" name="Rectangle 9">
            <a:extLst>
              <a:ext uri="{FF2B5EF4-FFF2-40B4-BE49-F238E27FC236}">
                <a16:creationId xmlns:a16="http://schemas.microsoft.com/office/drawing/2014/main" id="{A580848D-6068-4B32-9FDE-A4409CFA00DD}"/>
              </a:ext>
            </a:extLst>
          </p:cNvPr>
          <p:cNvSpPr/>
          <p:nvPr/>
        </p:nvSpPr>
        <p:spPr>
          <a:xfrm>
            <a:off x="373839" y="5845481"/>
            <a:ext cx="4608689" cy="7843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907" b="0" dirty="0">
                <a:solidFill>
                  <a:prstClr val="white"/>
                </a:solidFill>
                <a:latin typeface="Open Sans" panose="020B0604020202020204" charset="0"/>
                <a:ea typeface="Open Sans" panose="020B0604020202020204" charset="0"/>
                <a:cs typeface="Open Sans" panose="020B0604020202020204" charset="0"/>
              </a:rPr>
              <a:t>Avertissement : les SCPI sont conçues dans la perspective d’un investissement d’une durée de placement </a:t>
            </a:r>
            <a:r>
              <a:rPr lang="fr-FR" sz="907" b="0" dirty="0">
                <a:solidFill>
                  <a:prstClr val="white"/>
                </a:solidFill>
                <a:latin typeface="Open Sans" panose="020B0604020202020204" charset="0"/>
              </a:rPr>
              <a:t>recommandée </a:t>
            </a:r>
            <a:r>
              <a:rPr lang="fr-FR" sz="907" b="0" dirty="0">
                <a:solidFill>
                  <a:schemeClr val="bg1"/>
                </a:solidFill>
                <a:latin typeface="Open Sans" panose="020B0604020202020204" charset="0"/>
              </a:rPr>
              <a:t>de </a:t>
            </a:r>
            <a:r>
              <a:rPr lang="fr-FR" sz="907" b="0" dirty="0">
                <a:solidFill>
                  <a:schemeClr val="tx1"/>
                </a:solidFill>
                <a:highlight>
                  <a:srgbClr val="FFFF00"/>
                </a:highlight>
                <a:latin typeface="Open Sans" panose="020B0604020202020204" charset="0"/>
              </a:rPr>
              <a:t>8 ans </a:t>
            </a:r>
            <a:r>
              <a:rPr lang="fr-FR" sz="907" b="0" dirty="0">
                <a:solidFill>
                  <a:schemeClr val="bg1"/>
                </a:solidFill>
                <a:latin typeface="Open Sans" panose="020B0604020202020204" charset="0"/>
                <a:ea typeface="Open Sans" panose="020B0604020202020204" charset="0"/>
                <a:cs typeface="Open Sans" panose="020B0604020202020204" charset="0"/>
              </a:rPr>
              <a:t>minimum. L’attention </a:t>
            </a:r>
            <a:r>
              <a:rPr lang="fr-FR" sz="907" b="0" dirty="0">
                <a:solidFill>
                  <a:prstClr val="white"/>
                </a:solidFill>
                <a:latin typeface="Open Sans" panose="020B0604020202020204" charset="0"/>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11" name="Flèche droite 18">
            <a:extLst>
              <a:ext uri="{FF2B5EF4-FFF2-40B4-BE49-F238E27FC236}">
                <a16:creationId xmlns:a16="http://schemas.microsoft.com/office/drawing/2014/main" id="{3ED40F61-C9F4-4EDE-99C0-195040F4509E}"/>
              </a:ext>
            </a:extLst>
          </p:cNvPr>
          <p:cNvSpPr/>
          <p:nvPr/>
        </p:nvSpPr>
        <p:spPr>
          <a:xfrm>
            <a:off x="360054" y="1503333"/>
            <a:ext cx="4615890" cy="653497"/>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1247" b="0" dirty="0">
                <a:solidFill>
                  <a:prstClr val="white"/>
                </a:solidFill>
                <a:latin typeface="Open Sans" panose="020B0604020202020204" charset="0"/>
                <a:ea typeface="Open Sans" panose="020B0604020202020204" charset="0"/>
                <a:cs typeface="Open Sans" panose="020B0604020202020204" charset="0"/>
              </a:rPr>
              <a:t>Démarche avec le client </a:t>
            </a:r>
          </a:p>
        </p:txBody>
      </p:sp>
      <p:sp>
        <p:nvSpPr>
          <p:cNvPr id="12" name="Flèche droite 19">
            <a:extLst>
              <a:ext uri="{FF2B5EF4-FFF2-40B4-BE49-F238E27FC236}">
                <a16:creationId xmlns:a16="http://schemas.microsoft.com/office/drawing/2014/main" id="{4DD0CCAB-AB4E-450E-8412-55B5982A4CC3}"/>
              </a:ext>
            </a:extLst>
          </p:cNvPr>
          <p:cNvSpPr/>
          <p:nvPr/>
        </p:nvSpPr>
        <p:spPr>
          <a:xfrm>
            <a:off x="5266435" y="1532138"/>
            <a:ext cx="4614090" cy="653497"/>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1247" b="0" dirty="0">
                <a:solidFill>
                  <a:prstClr val="white"/>
                </a:solidFill>
                <a:latin typeface="Open Sans" panose="020B0604020202020204" charset="0"/>
                <a:ea typeface="Open Sans" panose="020B0604020202020204" charset="0"/>
                <a:cs typeface="Open Sans" panose="020B0604020202020204" charset="0"/>
              </a:rPr>
              <a:t>Démarche administrative</a:t>
            </a:r>
          </a:p>
        </p:txBody>
      </p:sp>
      <p:sp>
        <p:nvSpPr>
          <p:cNvPr id="13" name="Rectangle 12">
            <a:extLst>
              <a:ext uri="{FF2B5EF4-FFF2-40B4-BE49-F238E27FC236}">
                <a16:creationId xmlns:a16="http://schemas.microsoft.com/office/drawing/2014/main" id="{9883E13F-9F0D-437E-A354-E62998500336}"/>
              </a:ext>
            </a:extLst>
          </p:cNvPr>
          <p:cNvSpPr/>
          <p:nvPr/>
        </p:nvSpPr>
        <p:spPr>
          <a:xfrm>
            <a:off x="5341865" y="5986541"/>
            <a:ext cx="4608689" cy="2628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l" defTabSz="1036930" eaLnBrk="1" fontAlgn="auto" hangingPunct="1">
              <a:spcBef>
                <a:spcPts val="0"/>
              </a:spcBef>
              <a:spcAft>
                <a:spcPts val="0"/>
              </a:spcAft>
              <a:defRPr/>
            </a:pPr>
            <a:r>
              <a:rPr lang="fr-FR" sz="907" b="0" dirty="0">
                <a:solidFill>
                  <a:prstClr val="white"/>
                </a:solidFill>
                <a:latin typeface="Open Sans" panose="020B0604020202020204" charset="0"/>
                <a:ea typeface="Open Sans" panose="020B0604020202020204" charset="0"/>
                <a:cs typeface="Open Sans" panose="020B0604020202020204" charset="0"/>
              </a:rPr>
              <a:t>Les SCPI s’adressent </a:t>
            </a:r>
            <a:r>
              <a:rPr lang="fr-FR" sz="907" b="0" dirty="0">
                <a:solidFill>
                  <a:schemeClr val="tx1"/>
                </a:solidFill>
                <a:highlight>
                  <a:srgbClr val="FFFF00"/>
                </a:highlight>
                <a:latin typeface="Open Sans" panose="020B0604020202020204" charset="0"/>
                <a:ea typeface="Open Sans" panose="020B0604020202020204" charset="0"/>
                <a:cs typeface="Open Sans" panose="020B0604020202020204" charset="0"/>
              </a:rPr>
              <a:t>aux clientèles </a:t>
            </a:r>
            <a:r>
              <a:rPr lang="fr-FR" altLang="fr-FR" sz="907" b="0" dirty="0">
                <a:solidFill>
                  <a:schemeClr val="tx1"/>
                </a:solidFill>
                <a:highlight>
                  <a:srgbClr val="FFFF00"/>
                </a:highlight>
                <a:latin typeface="Open Sans" charset="0"/>
                <a:ea typeface="Open Sans" charset="0"/>
                <a:cs typeface="Open Sans" charset="0"/>
              </a:rPr>
              <a:t>Gestion Privée (GP) et Patrimoniale (HDG)</a:t>
            </a:r>
            <a:r>
              <a:rPr lang="fr-FR" sz="907" b="0" dirty="0">
                <a:solidFill>
                  <a:schemeClr val="tx1"/>
                </a:solidFill>
                <a:highlight>
                  <a:srgbClr val="FFFF00"/>
                </a:highlight>
                <a:latin typeface="Open Sans" panose="020B0604020202020204" charset="0"/>
                <a:ea typeface="Open Sans" panose="020B0604020202020204" charset="0"/>
                <a:cs typeface="Open Sans" panose="020B0604020202020204" charset="0"/>
              </a:rPr>
              <a:t>.</a:t>
            </a:r>
          </a:p>
        </p:txBody>
      </p:sp>
      <p:sp>
        <p:nvSpPr>
          <p:cNvPr id="15" name="Rectangle 14">
            <a:extLst>
              <a:ext uri="{FF2B5EF4-FFF2-40B4-BE49-F238E27FC236}">
                <a16:creationId xmlns:a16="http://schemas.microsoft.com/office/drawing/2014/main" id="{E6217CAD-E628-4A69-A283-912B994A2F14}"/>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1831467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631508" y="267023"/>
            <a:ext cx="9332595" cy="972145"/>
          </a:xfrm>
        </p:spPr>
        <p:txBody>
          <a:bodyPr rtlCol="0">
            <a:noAutofit/>
          </a:bodyPr>
          <a:lstStyle/>
          <a:p>
            <a:pPr defTabSz="1036877">
              <a:defRPr/>
            </a:pPr>
            <a:r>
              <a:rPr lang="fr-FR" sz="2268" dirty="0"/>
              <a:t>ANNEXE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10</a:t>
            </a:fld>
            <a:endParaRPr lang="fr-FR" b="0" dirty="0">
              <a:solidFill>
                <a:prstClr val="black">
                  <a:tint val="75000"/>
                </a:prstClr>
              </a:solidFill>
              <a:latin typeface="Calibri"/>
              <a:cs typeface="+mn-cs"/>
            </a:endParaRPr>
          </a:p>
        </p:txBody>
      </p:sp>
      <p:sp>
        <p:nvSpPr>
          <p:cNvPr id="6" name="ZoneTexte 5">
            <a:extLst>
              <a:ext uri="{FF2B5EF4-FFF2-40B4-BE49-F238E27FC236}">
                <a16:creationId xmlns:a16="http://schemas.microsoft.com/office/drawing/2014/main" id="{FAD05120-7BA3-4B1E-9E86-4CA1B9540979}"/>
              </a:ext>
            </a:extLst>
          </p:cNvPr>
          <p:cNvSpPr txBox="1"/>
          <p:nvPr/>
        </p:nvSpPr>
        <p:spPr>
          <a:xfrm>
            <a:off x="260509" y="1182819"/>
            <a:ext cx="9871392" cy="375487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400" dirty="0">
                <a:solidFill>
                  <a:srgbClr val="7030A0"/>
                </a:solidFill>
                <a:sym typeface="Webdings"/>
              </a:rPr>
              <a:t>Un support commercial servant la présentation de la société de gestion et de la SCPI vient compléter ce Kit dans le cadre de l’engagement de la société de gestion à assister BPCE Vie lors de présentations de la SCPI au cours de réunions d’information organisées par BPCE Vie auprès de ses intermédiaires professionnels.</a:t>
            </a:r>
          </a:p>
          <a:p>
            <a:pPr marL="285750" indent="-285750" algn="l">
              <a:buFont typeface="Webdings" panose="05030102010509060703" pitchFamily="18" charset="2"/>
              <a:buChar char="i"/>
            </a:pPr>
            <a:endParaRPr lang="fr-FR" sz="1400" dirty="0">
              <a:solidFill>
                <a:srgbClr val="7030A0"/>
              </a:solidFill>
              <a:sym typeface="Webdings"/>
            </a:endParaRPr>
          </a:p>
          <a:p>
            <a:pPr marL="285750" indent="-285750" algn="l">
              <a:buFont typeface="Webdings" panose="05030102010509060703" pitchFamily="18" charset="2"/>
              <a:buChar char="i"/>
            </a:pPr>
            <a:r>
              <a:rPr lang="fr-FR" sz="1400" dirty="0">
                <a:solidFill>
                  <a:srgbClr val="7030A0"/>
                </a:solidFill>
              </a:rPr>
              <a:t>La Société de gestion est responsable du contenu et de l’actualisation de ses documents commerciaux en respectant son obligation réglementaire.</a:t>
            </a:r>
          </a:p>
          <a:p>
            <a:pPr algn="l"/>
            <a:endParaRPr lang="fr-FR" sz="1400" dirty="0">
              <a:solidFill>
                <a:srgbClr val="7030A0"/>
              </a:solidFill>
            </a:endParaRPr>
          </a:p>
          <a:p>
            <a:pPr marL="285750" indent="-285750" algn="l">
              <a:buFont typeface="Webdings" panose="05030102010509060703" pitchFamily="18" charset="2"/>
              <a:buChar char="i"/>
            </a:pPr>
            <a:r>
              <a:rPr lang="fr-FR" sz="1400" dirty="0">
                <a:solidFill>
                  <a:srgbClr val="7030A0"/>
                </a:solidFill>
                <a:sym typeface="Webdings"/>
              </a:rPr>
              <a:t>Les éléments dans la présentation ne tiennent pas compte du cadre d'investissement en assurance vie ou capitalisation. Notamment, les performances ou taux de distribution sont annoncés hors frais appliqués lors d'un investissement dans un contrat d'assurance vie ou de capitalisation, et également hors fiscalité et prélèvements sociaux éventuels. </a:t>
            </a:r>
          </a:p>
          <a:p>
            <a:pPr marL="285750" indent="-285750" algn="l">
              <a:buFont typeface="Webdings" panose="05030102010509060703" pitchFamily="18" charset="2"/>
              <a:buChar char="i"/>
            </a:pPr>
            <a:endParaRPr lang="fr-FR" sz="1400" dirty="0">
              <a:solidFill>
                <a:srgbClr val="7030A0"/>
              </a:solidFill>
              <a:sym typeface="Webdings"/>
            </a:endParaRPr>
          </a:p>
          <a:p>
            <a:pPr marL="285750" indent="-285750" algn="l">
              <a:buFont typeface="Webdings" panose="05030102010509060703" pitchFamily="18" charset="2"/>
              <a:buChar char="i"/>
            </a:pPr>
            <a:r>
              <a:rPr lang="fr-FR" sz="14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8 ans.</a:t>
            </a:r>
          </a:p>
          <a:p>
            <a:pPr marL="285750" indent="-285750" algn="l">
              <a:buFont typeface="Webdings" panose="05030102010509060703" pitchFamily="18" charset="2"/>
              <a:buChar char="i"/>
            </a:pPr>
            <a:endParaRPr lang="fr-FR" sz="1400" dirty="0">
              <a:solidFill>
                <a:srgbClr val="7030A0"/>
              </a:solidFill>
              <a:sym typeface="Webdings"/>
            </a:endParaRPr>
          </a:p>
          <a:p>
            <a:pPr marL="285750" indent="-285750" algn="l">
              <a:buFont typeface="Webdings" panose="05030102010509060703" pitchFamily="18" charset="2"/>
              <a:buChar char="i"/>
            </a:pPr>
            <a:r>
              <a:rPr lang="fr-FR" sz="1400" dirty="0">
                <a:solidFill>
                  <a:srgbClr val="7030A0"/>
                </a:solidFill>
                <a:sym typeface="Webdings"/>
              </a:rPr>
              <a:t>Ce document , réservé aux professionnels – non destiné au public ,est distingué de l’ensemble des documents réglementaires et commerciaux disponibles auprès de la société de gestion (bulletin d’information, rapport annuel, note d’information, statuts, plaquette commerciale).</a:t>
            </a:r>
          </a:p>
        </p:txBody>
      </p:sp>
      <p:sp>
        <p:nvSpPr>
          <p:cNvPr id="7" name="Rectangle 6">
            <a:extLst>
              <a:ext uri="{FF2B5EF4-FFF2-40B4-BE49-F238E27FC236}">
                <a16:creationId xmlns:a16="http://schemas.microsoft.com/office/drawing/2014/main" id="{4A553038-DA43-492F-8482-158FC0F9EB81}"/>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874281784"/>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631508" y="255872"/>
            <a:ext cx="9332595" cy="972145"/>
          </a:xfrm>
        </p:spPr>
        <p:txBody>
          <a:bodyPr rtlCol="0">
            <a:noAutofit/>
          </a:bodyPr>
          <a:lstStyle/>
          <a:p>
            <a:pPr defTabSz="1036877">
              <a:defRPr/>
            </a:pPr>
            <a:r>
              <a:rPr lang="fr-FR" sz="2268" dirty="0"/>
              <a:t>ANNEXE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11</a:t>
            </a:fld>
            <a:endParaRPr lang="fr-FR" b="0" dirty="0">
              <a:solidFill>
                <a:prstClr val="black">
                  <a:tint val="75000"/>
                </a:prstClr>
              </a:solidFill>
              <a:latin typeface="Calibri"/>
              <a:cs typeface="+mn-cs"/>
            </a:endParaRPr>
          </a:p>
        </p:txBody>
      </p:sp>
      <p:sp>
        <p:nvSpPr>
          <p:cNvPr id="7" name="Titre 1">
            <a:extLst>
              <a:ext uri="{FF2B5EF4-FFF2-40B4-BE49-F238E27FC236}">
                <a16:creationId xmlns:a16="http://schemas.microsoft.com/office/drawing/2014/main" id="{C7C7DD5B-38C8-4C3C-9A57-1A6BC0AB2C3A}"/>
              </a:ext>
            </a:extLst>
          </p:cNvPr>
          <p:cNvSpPr txBox="1">
            <a:spLocks/>
          </p:cNvSpPr>
          <p:nvPr/>
        </p:nvSpPr>
        <p:spPr>
          <a:xfrm>
            <a:off x="363008" y="935906"/>
            <a:ext cx="9613795" cy="52459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fontScale="92500" lnSpcReduction="10000"/>
          </a:bodyPr>
          <a:lstStyle>
            <a:lvl1pPr algn="ctr" defTabSz="1036930" rtl="0" eaLnBrk="1" latinLnBrk="0" hangingPunct="1">
              <a:spcBef>
                <a:spcPct val="0"/>
              </a:spcBef>
              <a:buNone/>
              <a:defRPr sz="4990" kern="1200">
                <a:solidFill>
                  <a:schemeClr val="tx1"/>
                </a:solidFill>
                <a:latin typeface="+mj-lt"/>
                <a:ea typeface="+mj-ea"/>
                <a:cs typeface="+mj-cs"/>
              </a:defRPr>
            </a:lvl1pPr>
          </a:lstStyle>
          <a:p>
            <a:pPr fontAlgn="auto">
              <a:spcAft>
                <a:spcPts val="0"/>
              </a:spcAft>
            </a:pPr>
            <a:r>
              <a:rPr lang="fr-FR" sz="3172" b="0" dirty="0">
                <a:solidFill>
                  <a:schemeClr val="bg1"/>
                </a:solidFill>
              </a:rPr>
              <a:t>SCPI LA SÉLECTION BPCE VIE au 12/10/2021</a:t>
            </a:r>
          </a:p>
        </p:txBody>
      </p:sp>
      <p:sp>
        <p:nvSpPr>
          <p:cNvPr id="9" name="Rectangle 8">
            <a:extLst>
              <a:ext uri="{FF2B5EF4-FFF2-40B4-BE49-F238E27FC236}">
                <a16:creationId xmlns:a16="http://schemas.microsoft.com/office/drawing/2014/main" id="{65B89DE2-F436-4C89-AA67-5325EFD59006}"/>
              </a:ext>
            </a:extLst>
          </p:cNvPr>
          <p:cNvSpPr/>
          <p:nvPr/>
        </p:nvSpPr>
        <p:spPr>
          <a:xfrm>
            <a:off x="476629" y="5834397"/>
            <a:ext cx="9309635" cy="1169551"/>
          </a:xfrm>
          <a:prstGeom prst="rect">
            <a:avLst/>
          </a:prstGeom>
        </p:spPr>
        <p:txBody>
          <a:bodyPr wrap="square">
            <a:spAutoFit/>
          </a:bodyPr>
          <a:lstStyle/>
          <a:p>
            <a:pPr algn="just" defTabSz="1036930" eaLnBrk="1" fontAlgn="auto" hangingPunct="1">
              <a:spcBef>
                <a:spcPts val="0"/>
              </a:spcBef>
              <a:spcAft>
                <a:spcPts val="0"/>
              </a:spcAft>
            </a:pPr>
            <a:r>
              <a:rPr lang="fr-FR" sz="1000" i="1" dirty="0">
                <a:solidFill>
                  <a:srgbClr val="7030A0"/>
                </a:solidFill>
              </a:rPr>
              <a:t>* Taux d’occupation :</a:t>
            </a:r>
          </a:p>
          <a:p>
            <a:pPr marL="268288" lvl="1" indent="-179388" algn="just" defTabSz="1036930" eaLnBrk="1" fontAlgn="auto" hangingPunct="1">
              <a:spcBef>
                <a:spcPts val="0"/>
              </a:spcBef>
              <a:spcAft>
                <a:spcPts val="0"/>
              </a:spcAft>
              <a:buFont typeface="Arial" panose="020B0604020202020204" pitchFamily="34" charset="0"/>
              <a:buChar char="•"/>
            </a:pPr>
            <a:r>
              <a:rPr lang="fr-FR" sz="1000" i="1" dirty="0">
                <a:solidFill>
                  <a:srgbClr val="7030A0"/>
                </a:solidFill>
              </a:rPr>
              <a:t>financier (TOF) :</a:t>
            </a:r>
            <a:r>
              <a:rPr lang="fr-FR" sz="1000" b="0" i="1" dirty="0">
                <a:solidFill>
                  <a:srgbClr val="7030A0"/>
                </a:solidFill>
              </a:rPr>
              <a:t> </a:t>
            </a:r>
            <a:r>
              <a:rPr lang="fr-FR" sz="1000" b="0" i="1" dirty="0">
                <a:solidFill>
                  <a:srgbClr val="7030A0"/>
                </a:solidFill>
                <a:latin typeface="Calibri"/>
              </a:rPr>
              <a:t>exprime la part des loyers, indemnités d’occupation facturées et indemnités compensatrices de loyers dans l’ensemble des loyers facturables si l’intégralité du patrimoine de la SCPI était loué ;</a:t>
            </a:r>
          </a:p>
          <a:p>
            <a:pPr marL="268288" lvl="1" indent="-179388" algn="just" defTabSz="1036930" eaLnBrk="1" fontAlgn="auto" hangingPunct="1">
              <a:spcBef>
                <a:spcPts val="0"/>
              </a:spcBef>
              <a:spcAft>
                <a:spcPts val="0"/>
              </a:spcAft>
              <a:buFont typeface="Arial" panose="020B0604020202020204" pitchFamily="34" charset="0"/>
              <a:buChar char="•"/>
            </a:pPr>
            <a:r>
              <a:rPr lang="fr-FR" sz="1000" i="1" dirty="0">
                <a:solidFill>
                  <a:srgbClr val="7030A0"/>
                </a:solidFill>
              </a:rPr>
              <a:t>physique :</a:t>
            </a:r>
            <a:r>
              <a:rPr lang="fr-FR" sz="1000" b="0" i="1" dirty="0">
                <a:solidFill>
                  <a:srgbClr val="7030A0"/>
                </a:solidFill>
                <a:latin typeface="Calibri"/>
              </a:rPr>
              <a:t> surface du patrimoine loué rapportée à la superficie totale du patrimoine à un instant donné.</a:t>
            </a:r>
          </a:p>
          <a:p>
            <a:pPr algn="just" defTabSz="1036930" eaLnBrk="1" fontAlgn="auto" hangingPunct="1">
              <a:spcBef>
                <a:spcPts val="0"/>
              </a:spcBef>
              <a:spcAft>
                <a:spcPts val="0"/>
              </a:spcAft>
            </a:pPr>
            <a:r>
              <a:rPr lang="fr-FR" sz="1000" i="1" dirty="0">
                <a:solidFill>
                  <a:srgbClr val="7030A0"/>
                </a:solidFill>
              </a:rPr>
              <a:t>** Le Taux de Distribution sur Valeur de Marché ( ou TDVM) : </a:t>
            </a:r>
            <a:r>
              <a:rPr lang="fr-FR" sz="1000" b="0" i="1" dirty="0">
                <a:solidFill>
                  <a:srgbClr val="7030A0"/>
                </a:solidFill>
                <a:latin typeface="Calibri"/>
              </a:rPr>
              <a:t>division du dividende brut avant prélèvement libératoire versé au titre de l’année n (y compris les acomptes exceptionnels et quote-part de plus-values distribuées) par le prix de part acquéreur moyen de l’année n. </a:t>
            </a:r>
          </a:p>
          <a:p>
            <a:pPr marL="781241" lvl="1" indent="-324041" algn="just" defTabSz="1036930" eaLnBrk="1" fontAlgn="auto" hangingPunct="1">
              <a:spcBef>
                <a:spcPts val="0"/>
              </a:spcBef>
              <a:spcAft>
                <a:spcPts val="0"/>
              </a:spcAft>
              <a:buFont typeface="Arial" panose="020B0604020202020204" pitchFamily="34" charset="0"/>
              <a:buChar char="•"/>
            </a:pPr>
            <a:endParaRPr lang="fr-FR" sz="1000" b="0" i="1" dirty="0">
              <a:solidFill>
                <a:srgbClr val="7030A0"/>
              </a:solidFill>
              <a:latin typeface="Calibri"/>
            </a:endParaRPr>
          </a:p>
        </p:txBody>
      </p:sp>
      <p:sp>
        <p:nvSpPr>
          <p:cNvPr id="10" name="Rectangle 9">
            <a:extLst>
              <a:ext uri="{FF2B5EF4-FFF2-40B4-BE49-F238E27FC236}">
                <a16:creationId xmlns:a16="http://schemas.microsoft.com/office/drawing/2014/main" id="{12F23C34-299B-41B2-8678-D50F51EADDED}"/>
              </a:ext>
            </a:extLst>
          </p:cNvPr>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graphicFrame>
        <p:nvGraphicFramePr>
          <p:cNvPr id="12" name="Tableau 11">
            <a:extLst>
              <a:ext uri="{FF2B5EF4-FFF2-40B4-BE49-F238E27FC236}">
                <a16:creationId xmlns:a16="http://schemas.microsoft.com/office/drawing/2014/main" id="{A424E680-D724-4DEB-B6A4-AD8438B18204}"/>
              </a:ext>
            </a:extLst>
          </p:cNvPr>
          <p:cNvGraphicFramePr>
            <a:graphicFrameLocks noGrp="1"/>
          </p:cNvGraphicFramePr>
          <p:nvPr>
            <p:extLst>
              <p:ext uri="{D42A27DB-BD31-4B8C-83A1-F6EECF244321}">
                <p14:modId xmlns:p14="http://schemas.microsoft.com/office/powerpoint/2010/main" val="4281909337"/>
              </p:ext>
            </p:extLst>
          </p:nvPr>
        </p:nvGraphicFramePr>
        <p:xfrm>
          <a:off x="394736" y="2140534"/>
          <a:ext cx="9550337" cy="4748510"/>
        </p:xfrm>
        <a:graphic>
          <a:graphicData uri="http://schemas.openxmlformats.org/drawingml/2006/table">
            <a:tbl>
              <a:tblPr firstRow="1" bandRow="1">
                <a:tableStyleId>{00A15C55-8517-42AA-B614-E9B94910E393}</a:tableStyleId>
              </a:tblPr>
              <a:tblGrid>
                <a:gridCol w="1998443">
                  <a:extLst>
                    <a:ext uri="{9D8B030D-6E8A-4147-A177-3AD203B41FA5}">
                      <a16:colId xmlns:a16="http://schemas.microsoft.com/office/drawing/2014/main" val="20000"/>
                    </a:ext>
                  </a:extLst>
                </a:gridCol>
                <a:gridCol w="1614818">
                  <a:extLst>
                    <a:ext uri="{9D8B030D-6E8A-4147-A177-3AD203B41FA5}">
                      <a16:colId xmlns:a16="http://schemas.microsoft.com/office/drawing/2014/main" val="20001"/>
                    </a:ext>
                  </a:extLst>
                </a:gridCol>
                <a:gridCol w="1384160">
                  <a:extLst>
                    <a:ext uri="{9D8B030D-6E8A-4147-A177-3AD203B41FA5}">
                      <a16:colId xmlns:a16="http://schemas.microsoft.com/office/drawing/2014/main" val="20002"/>
                    </a:ext>
                  </a:extLst>
                </a:gridCol>
                <a:gridCol w="1127554">
                  <a:extLst>
                    <a:ext uri="{9D8B030D-6E8A-4147-A177-3AD203B41FA5}">
                      <a16:colId xmlns:a16="http://schemas.microsoft.com/office/drawing/2014/main" val="20003"/>
                    </a:ext>
                  </a:extLst>
                </a:gridCol>
                <a:gridCol w="1531248">
                  <a:extLst>
                    <a:ext uri="{9D8B030D-6E8A-4147-A177-3AD203B41FA5}">
                      <a16:colId xmlns:a16="http://schemas.microsoft.com/office/drawing/2014/main" val="20004"/>
                    </a:ext>
                  </a:extLst>
                </a:gridCol>
                <a:gridCol w="988502">
                  <a:extLst>
                    <a:ext uri="{9D8B030D-6E8A-4147-A177-3AD203B41FA5}">
                      <a16:colId xmlns:a16="http://schemas.microsoft.com/office/drawing/2014/main" val="20006"/>
                    </a:ext>
                  </a:extLst>
                </a:gridCol>
                <a:gridCol w="905612">
                  <a:extLst>
                    <a:ext uri="{9D8B030D-6E8A-4147-A177-3AD203B41FA5}">
                      <a16:colId xmlns:a16="http://schemas.microsoft.com/office/drawing/2014/main" val="20007"/>
                    </a:ext>
                  </a:extLst>
                </a:gridCol>
              </a:tblGrid>
              <a:tr h="1259418">
                <a:tc>
                  <a:txBody>
                    <a:bodyPr/>
                    <a:lstStyle/>
                    <a:p>
                      <a:pPr algn="ctr"/>
                      <a:r>
                        <a:rPr lang="fr-FR" sz="1200" dirty="0"/>
                        <a:t>Nom de</a:t>
                      </a:r>
                      <a:r>
                        <a:rPr lang="fr-FR" sz="1200" baseline="0" dirty="0"/>
                        <a:t> la SCPI </a:t>
                      </a:r>
                    </a:p>
                    <a:p>
                      <a:pPr algn="ctr"/>
                      <a:endParaRPr lang="fr-FR" sz="1200" b="1" dirty="0"/>
                    </a:p>
                  </a:txBody>
                  <a:tcPr marL="96689" marR="96689" marT="48345" marB="48345" anchor="ctr"/>
                </a:tc>
                <a:tc>
                  <a:txBody>
                    <a:bodyPr/>
                    <a:lstStyle/>
                    <a:p>
                      <a:pPr algn="ctr"/>
                      <a:r>
                        <a:rPr lang="fr-FR" sz="1200" dirty="0"/>
                        <a:t>Société</a:t>
                      </a:r>
                      <a:r>
                        <a:rPr lang="fr-FR" sz="1200" baseline="0" dirty="0"/>
                        <a:t> de Gestion </a:t>
                      </a:r>
                      <a:endParaRPr lang="fr-FR" sz="1200" b="1" dirty="0"/>
                    </a:p>
                  </a:txBody>
                  <a:tcPr marL="96689" marR="96689" marT="48345" marB="48345" anchor="ctr"/>
                </a:tc>
                <a:tc>
                  <a:txBody>
                    <a:bodyPr/>
                    <a:lstStyle/>
                    <a:p>
                      <a:pPr algn="ctr"/>
                      <a:r>
                        <a:rPr lang="fr-FR" sz="1200" dirty="0"/>
                        <a:t>Cat. </a:t>
                      </a:r>
                    </a:p>
                  </a:txBody>
                  <a:tcPr marL="96689" marR="96689" marT="48345" marB="48345" anchor="ctr"/>
                </a:tc>
                <a:tc>
                  <a:txBody>
                    <a:bodyPr/>
                    <a:lstStyle/>
                    <a:p>
                      <a:pPr algn="ctr"/>
                      <a:r>
                        <a:rPr lang="fr-FR" sz="1200" dirty="0"/>
                        <a:t>Date de Création</a:t>
                      </a:r>
                      <a:r>
                        <a:rPr lang="fr-FR" sz="1200" baseline="0" dirty="0"/>
                        <a:t> </a:t>
                      </a:r>
                      <a:endParaRPr lang="fr-FR" sz="1200" dirty="0"/>
                    </a:p>
                  </a:txBody>
                  <a:tcPr marL="96689" marR="96689" marT="48345" marB="48345" anchor="ctr"/>
                </a:tc>
                <a:tc>
                  <a:txBody>
                    <a:bodyPr/>
                    <a:lstStyle/>
                    <a:p>
                      <a:pPr algn="ctr"/>
                      <a:r>
                        <a:rPr lang="fr-FR" sz="1200" dirty="0"/>
                        <a:t>Capitalisation au 31/12/20</a:t>
                      </a:r>
                    </a:p>
                  </a:txBody>
                  <a:tcPr marL="96689" marR="96689" marT="48345" marB="48345" anchor="ctr"/>
                </a:tc>
                <a:tc>
                  <a:txBody>
                    <a:bodyPr/>
                    <a:lstStyle/>
                    <a:p>
                      <a:pPr algn="ctr"/>
                      <a:r>
                        <a:rPr lang="fr-FR" sz="1200" dirty="0"/>
                        <a:t>TOF</a:t>
                      </a:r>
                    </a:p>
                    <a:p>
                      <a:pPr algn="ctr"/>
                      <a:r>
                        <a:rPr lang="fr-FR" sz="1200" dirty="0"/>
                        <a:t>2020</a:t>
                      </a:r>
                    </a:p>
                  </a:txBody>
                  <a:tcPr marL="96689" marR="96689" marT="48345" marB="48345" anchor="ctr"/>
                </a:tc>
                <a:tc>
                  <a:txBody>
                    <a:bodyPr/>
                    <a:lstStyle/>
                    <a:p>
                      <a:pPr algn="ctr"/>
                      <a:r>
                        <a:rPr lang="fr-FR" sz="1200" dirty="0"/>
                        <a:t>TVDM 2020 </a:t>
                      </a:r>
                    </a:p>
                  </a:txBody>
                  <a:tcPr marL="96689" marR="96689" marT="48345" marB="48345" anchor="ctr"/>
                </a:tc>
                <a:extLst>
                  <a:ext uri="{0D108BD9-81ED-4DB2-BD59-A6C34878D82A}">
                    <a16:rowId xmlns:a16="http://schemas.microsoft.com/office/drawing/2014/main" val="10000"/>
                  </a:ext>
                </a:extLst>
              </a:tr>
              <a:tr h="330339">
                <a:tc>
                  <a:txBody>
                    <a:bodyPr/>
                    <a:lstStyle/>
                    <a:p>
                      <a:pPr algn="ctr"/>
                      <a:r>
                        <a:rPr lang="fr-FR" sz="1100" dirty="0"/>
                        <a:t>ACCIMMO PIERRE</a:t>
                      </a:r>
                    </a:p>
                  </a:txBody>
                  <a:tcPr marL="96689" marR="96689" marT="48345" marB="48345" anchor="ctr"/>
                </a:tc>
                <a:tc>
                  <a:txBody>
                    <a:bodyPr/>
                    <a:lstStyle/>
                    <a:p>
                      <a:pPr algn="ctr"/>
                      <a:r>
                        <a:rPr lang="fr-FR" sz="1100" dirty="0"/>
                        <a:t>BNPP REIM</a:t>
                      </a:r>
                    </a:p>
                  </a:txBody>
                  <a:tcPr marL="96689" marR="96689" marT="48345" marB="48345" anchor="ctr"/>
                </a:tc>
                <a:tc>
                  <a:txBody>
                    <a:bodyPr/>
                    <a:lstStyle/>
                    <a:p>
                      <a:pPr algn="ctr"/>
                      <a:r>
                        <a:rPr lang="fr-FR" sz="1100" dirty="0"/>
                        <a:t>Bureaux</a:t>
                      </a:r>
                    </a:p>
                  </a:txBody>
                  <a:tcPr marL="96689" marR="96689" marT="48345" marB="48345" anchor="ctr"/>
                </a:tc>
                <a:tc>
                  <a:txBody>
                    <a:bodyPr/>
                    <a:lstStyle/>
                    <a:p>
                      <a:pPr marL="0" marR="0" lvl="0" indent="0" algn="ctr" defTabSz="1036930" rtl="0" eaLnBrk="1" fontAlgn="auto" latinLnBrk="0" hangingPunct="1">
                        <a:lnSpc>
                          <a:spcPct val="100000"/>
                        </a:lnSpc>
                        <a:spcBef>
                          <a:spcPts val="0"/>
                        </a:spcBef>
                        <a:spcAft>
                          <a:spcPts val="0"/>
                        </a:spcAft>
                        <a:buClrTx/>
                        <a:buSzTx/>
                        <a:buFontTx/>
                        <a:buNone/>
                        <a:tabLst/>
                        <a:defRPr/>
                      </a:pPr>
                      <a:r>
                        <a:rPr lang="fr-FR" sz="1100" dirty="0"/>
                        <a:t>1989</a:t>
                      </a:r>
                    </a:p>
                  </a:txBody>
                  <a:tcPr marL="96689" marR="96689" marT="48345" marB="48345" anchor="ctr"/>
                </a:tc>
                <a:tc>
                  <a:txBody>
                    <a:bodyPr/>
                    <a:lstStyle/>
                    <a:p>
                      <a:pPr algn="ctr"/>
                      <a:r>
                        <a:rPr lang="fr-FR" sz="1100" dirty="0"/>
                        <a:t>3 359 M €</a:t>
                      </a:r>
                    </a:p>
                  </a:txBody>
                  <a:tcPr marL="96689" marR="96689" marT="48345" marB="48345" anchor="ctr"/>
                </a:tc>
                <a:tc>
                  <a:txBody>
                    <a:bodyPr/>
                    <a:lstStyle/>
                    <a:p>
                      <a:pPr algn="ctr"/>
                      <a:r>
                        <a:rPr lang="fr-FR" sz="1100" dirty="0"/>
                        <a:t>90,20%</a:t>
                      </a:r>
                    </a:p>
                  </a:txBody>
                  <a:tcPr marL="96689" marR="96689" marT="48345" marB="48345" anchor="ctr"/>
                </a:tc>
                <a:tc>
                  <a:txBody>
                    <a:bodyPr/>
                    <a:lstStyle/>
                    <a:p>
                      <a:pPr algn="ctr"/>
                      <a:r>
                        <a:rPr lang="fr-FR" sz="1100" dirty="0"/>
                        <a:t>3,81%</a:t>
                      </a:r>
                    </a:p>
                  </a:txBody>
                  <a:tcPr marL="96689" marR="96689" marT="48345" marB="48345" anchor="ctr"/>
                </a:tc>
                <a:extLst>
                  <a:ext uri="{0D108BD9-81ED-4DB2-BD59-A6C34878D82A}">
                    <a16:rowId xmlns:a16="http://schemas.microsoft.com/office/drawing/2014/main" val="10001"/>
                  </a:ext>
                </a:extLst>
              </a:tr>
              <a:tr h="349127">
                <a:tc>
                  <a:txBody>
                    <a:bodyPr/>
                    <a:lstStyle/>
                    <a:p>
                      <a:pPr algn="ctr"/>
                      <a:r>
                        <a:rPr lang="fr-FR" sz="1100" dirty="0"/>
                        <a:t>ACTIPIERRE EUROPE</a:t>
                      </a:r>
                    </a:p>
                  </a:txBody>
                  <a:tcPr marL="96689" marR="96689" marT="48345" marB="48345" anchor="ctr"/>
                </a:tc>
                <a:tc>
                  <a:txBody>
                    <a:bodyPr/>
                    <a:lstStyle/>
                    <a:p>
                      <a:pPr algn="ctr"/>
                      <a:r>
                        <a:rPr lang="fr-FR" sz="1100" dirty="0"/>
                        <a:t>AEW</a:t>
                      </a:r>
                    </a:p>
                  </a:txBody>
                  <a:tcPr marL="96689" marR="96689" marT="48345" marB="48345" anchor="ctr"/>
                </a:tc>
                <a:tc>
                  <a:txBody>
                    <a:bodyPr/>
                    <a:lstStyle/>
                    <a:p>
                      <a:pPr algn="ctr"/>
                      <a:r>
                        <a:rPr lang="fr-FR" sz="1100" dirty="0"/>
                        <a:t>Commerces</a:t>
                      </a:r>
                    </a:p>
                  </a:txBody>
                  <a:tcPr marL="96689" marR="96689" marT="48345" marB="48345" anchor="ctr"/>
                </a:tc>
                <a:tc>
                  <a:txBody>
                    <a:bodyPr/>
                    <a:lstStyle/>
                    <a:p>
                      <a:pPr algn="ctr"/>
                      <a:r>
                        <a:rPr lang="fr-FR" sz="1100" dirty="0"/>
                        <a:t>2007</a:t>
                      </a:r>
                    </a:p>
                  </a:txBody>
                  <a:tcPr marL="96689" marR="96689" marT="48345" marB="48345" anchor="ctr"/>
                </a:tc>
                <a:tc>
                  <a:txBody>
                    <a:bodyPr/>
                    <a:lstStyle/>
                    <a:p>
                      <a:pPr algn="ctr"/>
                      <a:r>
                        <a:rPr lang="fr-FR" sz="1100" dirty="0"/>
                        <a:t>903,8 M €</a:t>
                      </a:r>
                    </a:p>
                  </a:txBody>
                  <a:tcPr marL="96689" marR="96689" marT="48345" marB="48345" anchor="ctr"/>
                </a:tc>
                <a:tc>
                  <a:txBody>
                    <a:bodyPr/>
                    <a:lstStyle/>
                    <a:p>
                      <a:pPr algn="ctr"/>
                      <a:r>
                        <a:rPr lang="fr-FR" sz="1100" dirty="0"/>
                        <a:t>93,85%</a:t>
                      </a:r>
                    </a:p>
                  </a:txBody>
                  <a:tcPr marL="96689" marR="96689" marT="48345" marB="48345" anchor="ctr"/>
                </a:tc>
                <a:tc>
                  <a:txBody>
                    <a:bodyPr/>
                    <a:lstStyle/>
                    <a:p>
                      <a:pPr algn="ctr"/>
                      <a:r>
                        <a:rPr lang="fr-FR" sz="1100" dirty="0"/>
                        <a:t>3,43%</a:t>
                      </a:r>
                    </a:p>
                  </a:txBody>
                  <a:tcPr marL="96689" marR="96689" marT="48345" marB="48345" anchor="ctr"/>
                </a:tc>
                <a:extLst>
                  <a:ext uri="{0D108BD9-81ED-4DB2-BD59-A6C34878D82A}">
                    <a16:rowId xmlns:a16="http://schemas.microsoft.com/office/drawing/2014/main" val="10002"/>
                  </a:ext>
                </a:extLst>
              </a:tr>
              <a:tr h="536802">
                <a:tc>
                  <a:txBody>
                    <a:bodyPr/>
                    <a:lstStyle/>
                    <a:p>
                      <a:pPr algn="ctr"/>
                      <a:r>
                        <a:rPr lang="fr-FR" sz="1100" dirty="0"/>
                        <a:t>PFO2 (Labelisé ISR)</a:t>
                      </a:r>
                    </a:p>
                  </a:txBody>
                  <a:tcPr marL="96689" marR="96689" marT="48345" marB="48345" anchor="ctr"/>
                </a:tc>
                <a:tc>
                  <a:txBody>
                    <a:bodyPr/>
                    <a:lstStyle/>
                    <a:p>
                      <a:pPr algn="ctr"/>
                      <a:r>
                        <a:rPr lang="fr-FR" sz="1100" dirty="0" err="1"/>
                        <a:t>Périal</a:t>
                      </a:r>
                      <a:r>
                        <a:rPr lang="fr-FR" sz="1100" dirty="0"/>
                        <a:t> AM </a:t>
                      </a:r>
                    </a:p>
                  </a:txBody>
                  <a:tcPr marL="96689" marR="96689" marT="48345" marB="48345" anchor="ctr"/>
                </a:tc>
                <a:tc>
                  <a:txBody>
                    <a:bodyPr/>
                    <a:lstStyle/>
                    <a:p>
                      <a:pPr algn="ctr"/>
                      <a:r>
                        <a:rPr lang="fr-FR" sz="1100" dirty="0"/>
                        <a:t>Bureaux</a:t>
                      </a:r>
                    </a:p>
                  </a:txBody>
                  <a:tcPr marL="96689" marR="96689" marT="48345" marB="48345" anchor="ctr"/>
                </a:tc>
                <a:tc>
                  <a:txBody>
                    <a:bodyPr/>
                    <a:lstStyle/>
                    <a:p>
                      <a:pPr algn="ctr"/>
                      <a:r>
                        <a:rPr lang="fr-FR" sz="1100" dirty="0"/>
                        <a:t>2009</a:t>
                      </a:r>
                    </a:p>
                  </a:txBody>
                  <a:tcPr marL="96689" marR="96689" marT="48345" marB="48345" anchor="ctr"/>
                </a:tc>
                <a:tc>
                  <a:txBody>
                    <a:bodyPr/>
                    <a:lstStyle/>
                    <a:p>
                      <a:pPr algn="ctr"/>
                      <a:r>
                        <a:rPr lang="fr-FR" sz="1100" dirty="0"/>
                        <a:t>2 499 M€</a:t>
                      </a:r>
                    </a:p>
                  </a:txBody>
                  <a:tcPr marL="96689" marR="96689" marT="48345" marB="48345" anchor="ctr"/>
                </a:tc>
                <a:tc>
                  <a:txBody>
                    <a:bodyPr/>
                    <a:lstStyle/>
                    <a:p>
                      <a:pPr algn="ctr"/>
                      <a:r>
                        <a:rPr lang="fr-FR" sz="1100" dirty="0"/>
                        <a:t>88,80%</a:t>
                      </a:r>
                    </a:p>
                  </a:txBody>
                  <a:tcPr marL="96689" marR="96689" marT="48345" marB="48345" anchor="ctr"/>
                </a:tc>
                <a:tc>
                  <a:txBody>
                    <a:bodyPr/>
                    <a:lstStyle/>
                    <a:p>
                      <a:pPr algn="ctr"/>
                      <a:r>
                        <a:rPr lang="fr-FR" sz="1100" dirty="0"/>
                        <a:t>4,50%</a:t>
                      </a:r>
                    </a:p>
                  </a:txBody>
                  <a:tcPr marL="96689" marR="96689" marT="48345" marB="48345" anchor="ctr"/>
                </a:tc>
                <a:extLst>
                  <a:ext uri="{0D108BD9-81ED-4DB2-BD59-A6C34878D82A}">
                    <a16:rowId xmlns:a16="http://schemas.microsoft.com/office/drawing/2014/main" val="10006"/>
                  </a:ext>
                </a:extLst>
              </a:tr>
              <a:tr h="536802">
                <a:tc>
                  <a:txBody>
                    <a:bodyPr/>
                    <a:lstStyle/>
                    <a:p>
                      <a:pPr algn="ctr"/>
                      <a:r>
                        <a:rPr lang="fr-FR" sz="1100" dirty="0"/>
                        <a:t>PRIMOVIE</a:t>
                      </a:r>
                    </a:p>
                    <a:p>
                      <a:pPr algn="ctr"/>
                      <a:r>
                        <a:rPr lang="fr-FR" sz="1100" dirty="0"/>
                        <a:t>(disponible à compter de janvier 2022)</a:t>
                      </a:r>
                    </a:p>
                  </a:txBody>
                  <a:tcPr marL="96689" marR="96689" marT="48345" marB="48345" anchor="ctr"/>
                </a:tc>
                <a:tc>
                  <a:txBody>
                    <a:bodyPr/>
                    <a:lstStyle/>
                    <a:p>
                      <a:pPr algn="ctr"/>
                      <a:r>
                        <a:rPr lang="fr-FR" sz="1100" dirty="0"/>
                        <a:t>PRIMONIAL REIM</a:t>
                      </a:r>
                    </a:p>
                  </a:txBody>
                  <a:tcPr marL="96689" marR="96689" marT="48345" marB="48345" anchor="ctr"/>
                </a:tc>
                <a:tc>
                  <a:txBody>
                    <a:bodyPr/>
                    <a:lstStyle/>
                    <a:p>
                      <a:pPr algn="ctr"/>
                      <a:r>
                        <a:rPr lang="fr-FR" sz="1100" dirty="0"/>
                        <a:t>Thématique santé et éducation</a:t>
                      </a:r>
                    </a:p>
                  </a:txBody>
                  <a:tcPr marL="96689" marR="96689" marT="48345" marB="48345" anchor="ctr"/>
                </a:tc>
                <a:tc>
                  <a:txBody>
                    <a:bodyPr/>
                    <a:lstStyle/>
                    <a:p>
                      <a:pPr algn="ctr"/>
                      <a:r>
                        <a:rPr lang="fr-FR" sz="1100" dirty="0"/>
                        <a:t>2012</a:t>
                      </a:r>
                    </a:p>
                  </a:txBody>
                  <a:tcPr marL="96689" marR="96689" marT="48345" marB="48345" anchor="ctr"/>
                </a:tc>
                <a:tc>
                  <a:txBody>
                    <a:bodyPr/>
                    <a:lstStyle/>
                    <a:p>
                      <a:pPr algn="ctr"/>
                      <a:r>
                        <a:rPr lang="fr-FR" sz="1100" dirty="0"/>
                        <a:t>3 396 M€</a:t>
                      </a:r>
                    </a:p>
                  </a:txBody>
                  <a:tcPr marL="96689" marR="96689" marT="48345" marB="48345" anchor="ctr"/>
                </a:tc>
                <a:tc>
                  <a:txBody>
                    <a:bodyPr/>
                    <a:lstStyle/>
                    <a:p>
                      <a:pPr algn="ctr"/>
                      <a:r>
                        <a:rPr lang="fr-FR" sz="1100" dirty="0"/>
                        <a:t>93,19%</a:t>
                      </a:r>
                    </a:p>
                  </a:txBody>
                  <a:tcPr marL="96689" marR="96689" marT="48345" marB="48345" anchor="ctr"/>
                </a:tc>
                <a:tc>
                  <a:txBody>
                    <a:bodyPr/>
                    <a:lstStyle/>
                    <a:p>
                      <a:pPr algn="ctr"/>
                      <a:r>
                        <a:rPr lang="fr-FR" sz="1100" dirty="0"/>
                        <a:t>4,50%</a:t>
                      </a:r>
                    </a:p>
                  </a:txBody>
                  <a:tcPr marL="96689" marR="96689" marT="48345" marB="48345" anchor="ctr"/>
                </a:tc>
                <a:extLst>
                  <a:ext uri="{0D108BD9-81ED-4DB2-BD59-A6C34878D82A}">
                    <a16:rowId xmlns:a16="http://schemas.microsoft.com/office/drawing/2014/main" val="938008340"/>
                  </a:ext>
                </a:extLst>
              </a:tr>
              <a:tr h="536802">
                <a:tc>
                  <a:txBody>
                    <a:bodyPr/>
                    <a:lstStyle/>
                    <a:p>
                      <a:pPr marL="0" marR="0" lvl="0" indent="0" algn="ctr" defTabSz="1036930" rtl="0" eaLnBrk="1" fontAlgn="auto" latinLnBrk="0" hangingPunct="1">
                        <a:lnSpc>
                          <a:spcPct val="100000"/>
                        </a:lnSpc>
                        <a:spcBef>
                          <a:spcPts val="0"/>
                        </a:spcBef>
                        <a:spcAft>
                          <a:spcPts val="0"/>
                        </a:spcAft>
                        <a:buClrTx/>
                        <a:buSzTx/>
                        <a:buFontTx/>
                        <a:buNone/>
                        <a:tabLst/>
                        <a:defRPr/>
                      </a:pPr>
                      <a:r>
                        <a:rPr lang="fr-FR" sz="1100" dirty="0"/>
                        <a:t>EPARGNE FONCIERE (disponible à compter de janvier 2022)</a:t>
                      </a:r>
                    </a:p>
                  </a:txBody>
                  <a:tcPr marL="96689" marR="96689" marT="48345" marB="48345" anchor="ctr"/>
                </a:tc>
                <a:tc>
                  <a:txBody>
                    <a:bodyPr/>
                    <a:lstStyle/>
                    <a:p>
                      <a:pPr algn="ctr"/>
                      <a:r>
                        <a:rPr lang="fr-FR" sz="1100" dirty="0"/>
                        <a:t>LA FRANCAISE</a:t>
                      </a:r>
                    </a:p>
                  </a:txBody>
                  <a:tcPr marL="96689" marR="96689" marT="48345" marB="48345" anchor="ctr"/>
                </a:tc>
                <a:tc>
                  <a:txBody>
                    <a:bodyPr/>
                    <a:lstStyle/>
                    <a:p>
                      <a:pPr algn="ctr"/>
                      <a:r>
                        <a:rPr lang="fr-FR" sz="1100" dirty="0"/>
                        <a:t>Bureaux</a:t>
                      </a:r>
                    </a:p>
                  </a:txBody>
                  <a:tcPr marL="96689" marR="96689" marT="48345" marB="48345" anchor="ctr"/>
                </a:tc>
                <a:tc>
                  <a:txBody>
                    <a:bodyPr/>
                    <a:lstStyle/>
                    <a:p>
                      <a:pPr algn="ctr"/>
                      <a:r>
                        <a:rPr lang="fr-FR" sz="1100" dirty="0"/>
                        <a:t>1968</a:t>
                      </a:r>
                    </a:p>
                  </a:txBody>
                  <a:tcPr marL="96689" marR="96689" marT="48345" marB="48345" anchor="ctr"/>
                </a:tc>
                <a:tc>
                  <a:txBody>
                    <a:bodyPr/>
                    <a:lstStyle/>
                    <a:p>
                      <a:pPr algn="ctr"/>
                      <a:r>
                        <a:rPr lang="fr-FR" sz="1100" dirty="0"/>
                        <a:t>3 000 M€</a:t>
                      </a:r>
                    </a:p>
                  </a:txBody>
                  <a:tcPr marL="96689" marR="96689" marT="48345" marB="48345" anchor="ctr"/>
                </a:tc>
                <a:tc>
                  <a:txBody>
                    <a:bodyPr/>
                    <a:lstStyle/>
                    <a:p>
                      <a:pPr algn="ctr"/>
                      <a:r>
                        <a:rPr lang="fr-FR" sz="1100" dirty="0"/>
                        <a:t>91,3%</a:t>
                      </a:r>
                    </a:p>
                  </a:txBody>
                  <a:tcPr marL="96689" marR="96689" marT="48345" marB="48345" anchor="ctr"/>
                </a:tc>
                <a:tc>
                  <a:txBody>
                    <a:bodyPr/>
                    <a:lstStyle/>
                    <a:p>
                      <a:pPr algn="ctr"/>
                      <a:r>
                        <a:rPr lang="fr-FR" sz="1100" dirty="0"/>
                        <a:t>4,40%</a:t>
                      </a:r>
                    </a:p>
                  </a:txBody>
                  <a:tcPr marL="96689" marR="96689" marT="48345" marB="48345" anchor="ctr"/>
                </a:tc>
                <a:extLst>
                  <a:ext uri="{0D108BD9-81ED-4DB2-BD59-A6C34878D82A}">
                    <a16:rowId xmlns:a16="http://schemas.microsoft.com/office/drawing/2014/main" val="4199425557"/>
                  </a:ext>
                </a:extLst>
              </a:tr>
              <a:tr h="536802">
                <a:tc>
                  <a:txBody>
                    <a:bodyPr/>
                    <a:lstStyle/>
                    <a:p>
                      <a:pPr marL="0" marR="0" lvl="0" indent="0" algn="ctr" defTabSz="1036930" rtl="0" eaLnBrk="1" fontAlgn="auto" latinLnBrk="0" hangingPunct="1">
                        <a:lnSpc>
                          <a:spcPct val="100000"/>
                        </a:lnSpc>
                        <a:spcBef>
                          <a:spcPts val="0"/>
                        </a:spcBef>
                        <a:spcAft>
                          <a:spcPts val="0"/>
                        </a:spcAft>
                        <a:buClrTx/>
                        <a:buSzTx/>
                        <a:buFontTx/>
                        <a:buNone/>
                        <a:tabLst/>
                        <a:defRPr/>
                      </a:pPr>
                      <a:r>
                        <a:rPr lang="fr-FR" sz="1100" dirty="0"/>
                        <a:t>PRIMOPIERRE (Labelisé ISR) (disponible à compter de janvier 2022)</a:t>
                      </a:r>
                    </a:p>
                  </a:txBody>
                  <a:tcPr marL="96689" marR="96689" marT="48345" marB="48345" anchor="ctr"/>
                </a:tc>
                <a:tc>
                  <a:txBody>
                    <a:bodyPr/>
                    <a:lstStyle/>
                    <a:p>
                      <a:pPr algn="ctr"/>
                      <a:r>
                        <a:rPr lang="fr-FR" sz="1100" dirty="0"/>
                        <a:t>PRIMONIAL REIM</a:t>
                      </a:r>
                    </a:p>
                  </a:txBody>
                  <a:tcPr marL="96689" marR="96689" marT="48345" marB="48345" anchor="ctr"/>
                </a:tc>
                <a:tc>
                  <a:txBody>
                    <a:bodyPr/>
                    <a:lstStyle/>
                    <a:p>
                      <a:pPr algn="ctr"/>
                      <a:r>
                        <a:rPr lang="fr-FR" sz="1100" dirty="0"/>
                        <a:t>Bureaux</a:t>
                      </a:r>
                    </a:p>
                  </a:txBody>
                  <a:tcPr marL="96689" marR="96689" marT="48345" marB="48345" anchor="ctr"/>
                </a:tc>
                <a:tc>
                  <a:txBody>
                    <a:bodyPr/>
                    <a:lstStyle/>
                    <a:p>
                      <a:pPr algn="ctr"/>
                      <a:r>
                        <a:rPr lang="fr-FR" sz="1100" dirty="0"/>
                        <a:t>2008</a:t>
                      </a:r>
                    </a:p>
                  </a:txBody>
                  <a:tcPr marL="96689" marR="96689" marT="48345" marB="48345" anchor="ctr"/>
                </a:tc>
                <a:tc>
                  <a:txBody>
                    <a:bodyPr/>
                    <a:lstStyle/>
                    <a:p>
                      <a:pPr algn="ctr"/>
                      <a:r>
                        <a:rPr lang="fr-FR" sz="1100" dirty="0"/>
                        <a:t>3 299 M€</a:t>
                      </a:r>
                    </a:p>
                  </a:txBody>
                  <a:tcPr marL="96689" marR="96689" marT="48345" marB="48345" anchor="ctr"/>
                </a:tc>
                <a:tc>
                  <a:txBody>
                    <a:bodyPr/>
                    <a:lstStyle/>
                    <a:p>
                      <a:pPr algn="ctr"/>
                      <a:r>
                        <a:rPr lang="fr-FR" sz="1100" dirty="0"/>
                        <a:t>91,7%</a:t>
                      </a:r>
                    </a:p>
                  </a:txBody>
                  <a:tcPr marL="96689" marR="96689" marT="48345" marB="48345" anchor="ctr"/>
                </a:tc>
                <a:tc>
                  <a:txBody>
                    <a:bodyPr/>
                    <a:lstStyle/>
                    <a:p>
                      <a:pPr algn="ctr"/>
                      <a:r>
                        <a:rPr lang="fr-FR" sz="1100" dirty="0"/>
                        <a:t>5,04%</a:t>
                      </a:r>
                    </a:p>
                  </a:txBody>
                  <a:tcPr marL="96689" marR="96689" marT="48345" marB="48345" anchor="ctr"/>
                </a:tc>
                <a:extLst>
                  <a:ext uri="{0D108BD9-81ED-4DB2-BD59-A6C34878D82A}">
                    <a16:rowId xmlns:a16="http://schemas.microsoft.com/office/drawing/2014/main" val="3576396489"/>
                  </a:ext>
                </a:extLst>
              </a:tr>
              <a:tr h="536802">
                <a:tc>
                  <a:txBody>
                    <a:bodyPr/>
                    <a:lstStyle/>
                    <a:p>
                      <a:pPr marL="0" marR="0" lvl="0" indent="0" algn="ctr" defTabSz="1036930" rtl="0" eaLnBrk="1" fontAlgn="auto" latinLnBrk="0" hangingPunct="1">
                        <a:lnSpc>
                          <a:spcPct val="100000"/>
                        </a:lnSpc>
                        <a:spcBef>
                          <a:spcPts val="0"/>
                        </a:spcBef>
                        <a:spcAft>
                          <a:spcPts val="0"/>
                        </a:spcAft>
                        <a:buClrTx/>
                        <a:buSzTx/>
                        <a:buFontTx/>
                        <a:buNone/>
                        <a:tabLst/>
                        <a:defRPr/>
                      </a:pPr>
                      <a:r>
                        <a:rPr lang="fr-FR" sz="1100" dirty="0"/>
                        <a:t>BUROBOUTIC (disponible à compter de janvier 2022)</a:t>
                      </a:r>
                    </a:p>
                  </a:txBody>
                  <a:tcPr marL="96689" marR="96689" marT="48345" marB="48345" anchor="ctr"/>
                </a:tc>
                <a:tc>
                  <a:txBody>
                    <a:bodyPr/>
                    <a:lstStyle/>
                    <a:p>
                      <a:pPr algn="ctr"/>
                      <a:r>
                        <a:rPr lang="fr-FR" sz="1100" dirty="0"/>
                        <a:t>FIDUCIAL</a:t>
                      </a:r>
                    </a:p>
                  </a:txBody>
                  <a:tcPr marL="96689" marR="96689" marT="48345" marB="48345" anchor="ctr"/>
                </a:tc>
                <a:tc>
                  <a:txBody>
                    <a:bodyPr/>
                    <a:lstStyle/>
                    <a:p>
                      <a:pPr algn="ctr"/>
                      <a:r>
                        <a:rPr lang="fr-FR" sz="1100" dirty="0"/>
                        <a:t>Diversifiée</a:t>
                      </a:r>
                    </a:p>
                  </a:txBody>
                  <a:tcPr marL="96689" marR="96689" marT="48345" marB="48345" anchor="ctr"/>
                </a:tc>
                <a:tc>
                  <a:txBody>
                    <a:bodyPr/>
                    <a:lstStyle/>
                    <a:p>
                      <a:pPr algn="ctr"/>
                      <a:r>
                        <a:rPr lang="fr-FR" sz="1100" dirty="0"/>
                        <a:t>1986</a:t>
                      </a:r>
                    </a:p>
                  </a:txBody>
                  <a:tcPr marL="96689" marR="96689" marT="48345" marB="48345" anchor="ctr"/>
                </a:tc>
                <a:tc>
                  <a:txBody>
                    <a:bodyPr/>
                    <a:lstStyle/>
                    <a:p>
                      <a:pPr algn="ctr"/>
                      <a:r>
                        <a:rPr lang="fr-FR" sz="1100" dirty="0"/>
                        <a:t>385 M€</a:t>
                      </a:r>
                    </a:p>
                  </a:txBody>
                  <a:tcPr marL="96689" marR="96689" marT="48345" marB="48345" anchor="ctr"/>
                </a:tc>
                <a:tc>
                  <a:txBody>
                    <a:bodyPr/>
                    <a:lstStyle/>
                    <a:p>
                      <a:pPr algn="ctr"/>
                      <a:r>
                        <a:rPr lang="fr-FR" sz="1100" dirty="0"/>
                        <a:t>93,03%</a:t>
                      </a:r>
                    </a:p>
                  </a:txBody>
                  <a:tcPr marL="96689" marR="96689" marT="48345" marB="48345" anchor="ctr"/>
                </a:tc>
                <a:tc>
                  <a:txBody>
                    <a:bodyPr/>
                    <a:lstStyle/>
                    <a:p>
                      <a:pPr algn="ctr"/>
                      <a:r>
                        <a:rPr lang="fr-FR" sz="1100" dirty="0"/>
                        <a:t>4,27%</a:t>
                      </a:r>
                    </a:p>
                  </a:txBody>
                  <a:tcPr marL="96689" marR="96689" marT="48345" marB="48345" anchor="ctr"/>
                </a:tc>
                <a:extLst>
                  <a:ext uri="{0D108BD9-81ED-4DB2-BD59-A6C34878D82A}">
                    <a16:rowId xmlns:a16="http://schemas.microsoft.com/office/drawing/2014/main" val="888961643"/>
                  </a:ext>
                </a:extLst>
              </a:tr>
            </a:tbl>
          </a:graphicData>
        </a:graphic>
      </p:graphicFrame>
      <p:sp>
        <p:nvSpPr>
          <p:cNvPr id="8" name="ZoneTexte 7">
            <a:extLst>
              <a:ext uri="{FF2B5EF4-FFF2-40B4-BE49-F238E27FC236}">
                <a16:creationId xmlns:a16="http://schemas.microsoft.com/office/drawing/2014/main" id="{F65D5C96-DA72-4CC0-930F-166CE584FA25}"/>
              </a:ext>
            </a:extLst>
          </p:cNvPr>
          <p:cNvSpPr txBox="1"/>
          <p:nvPr/>
        </p:nvSpPr>
        <p:spPr>
          <a:xfrm>
            <a:off x="409606" y="1561171"/>
            <a:ext cx="9550337" cy="461665"/>
          </a:xfrm>
          <a:prstGeom prst="rect">
            <a:avLst/>
          </a:prstGeom>
          <a:noFill/>
        </p:spPr>
        <p:txBody>
          <a:bodyPr wrap="square" rtlCol="0">
            <a:spAutoFit/>
          </a:bodyPr>
          <a:lstStyle/>
          <a:p>
            <a:pPr algn="l"/>
            <a:r>
              <a:rPr lang="fr-FR" dirty="0"/>
              <a:t>NB : Les SCPI listées ci-dessous sont ouvertes à l’adhésion / souscription dans la limite de leur enveloppe respective. De ce fait, la sélection est susceptible d’évoluer dans le temps.</a:t>
            </a:r>
          </a:p>
        </p:txBody>
      </p:sp>
    </p:spTree>
    <p:extLst>
      <p:ext uri="{BB962C8B-B14F-4D97-AF65-F5344CB8AC3E}">
        <p14:creationId xmlns:p14="http://schemas.microsoft.com/office/powerpoint/2010/main" val="2920787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631508" y="267023"/>
            <a:ext cx="9332595" cy="972145"/>
          </a:xfrm>
        </p:spPr>
        <p:txBody>
          <a:bodyPr rtlCol="0">
            <a:noAutofit/>
          </a:bodyPr>
          <a:lstStyle/>
          <a:p>
            <a:pPr defTabSz="1036877">
              <a:defRPr/>
            </a:pPr>
            <a:r>
              <a:rPr lang="fr-FR" sz="2268" dirty="0"/>
              <a:t>LEXIQUE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12</a:t>
            </a:fld>
            <a:endParaRPr lang="fr-FR" b="0" dirty="0">
              <a:solidFill>
                <a:prstClr val="black">
                  <a:tint val="75000"/>
                </a:prstClr>
              </a:solidFill>
              <a:latin typeface="Calibri"/>
              <a:cs typeface="+mn-cs"/>
            </a:endParaRPr>
          </a:p>
        </p:txBody>
      </p:sp>
      <p:sp>
        <p:nvSpPr>
          <p:cNvPr id="3" name="Rectangle 2"/>
          <p:cNvSpPr/>
          <p:nvPr/>
        </p:nvSpPr>
        <p:spPr>
          <a:xfrm>
            <a:off x="3042589" y="6792145"/>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7" name="ZoneTexte 6">
            <a:extLst>
              <a:ext uri="{FF2B5EF4-FFF2-40B4-BE49-F238E27FC236}">
                <a16:creationId xmlns:a16="http://schemas.microsoft.com/office/drawing/2014/main" id="{85E92DEF-3F00-4F60-8619-EE18602C5A95}"/>
              </a:ext>
            </a:extLst>
          </p:cNvPr>
          <p:cNvSpPr txBox="1"/>
          <p:nvPr/>
        </p:nvSpPr>
        <p:spPr>
          <a:xfrm>
            <a:off x="415925" y="999676"/>
            <a:ext cx="9390793" cy="5468292"/>
          </a:xfrm>
          <a:prstGeom prst="rect">
            <a:avLst/>
          </a:prstGeom>
          <a:ln w="9525">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Le Taux de Distribution sur Valeur de Marché ( ou TDVM) :</a:t>
            </a:r>
            <a:r>
              <a:rPr lang="fr-FR" sz="1588" b="0" dirty="0">
                <a:solidFill>
                  <a:prstClr val="black"/>
                </a:solidFill>
                <a:latin typeface="Calibri"/>
              </a:rPr>
              <a:t> division du dividende brut avant prélèvement libératoire versé au titre de l’année n (y compris les acomptes exceptionnels et quote-part de plus-values distribuées) par le prix de part acquéreur moyen de l’année n. </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Taux d’occupation </a:t>
            </a:r>
            <a:r>
              <a:rPr lang="fr-FR" sz="1588" dirty="0">
                <a:solidFill>
                  <a:prstClr val="black"/>
                </a:solidFill>
              </a:rPr>
              <a:t>:</a:t>
            </a:r>
          </a:p>
          <a:p>
            <a:pPr marL="781241" lvl="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financier (TOF) </a:t>
            </a:r>
            <a:r>
              <a:rPr lang="fr-FR" sz="1588" dirty="0">
                <a:solidFill>
                  <a:prstClr val="black"/>
                </a:solidFill>
              </a:rPr>
              <a:t>:</a:t>
            </a:r>
            <a:r>
              <a:rPr lang="fr-FR" sz="1588" b="0" dirty="0">
                <a:solidFill>
                  <a:prstClr val="black"/>
                </a:solidFill>
              </a:rPr>
              <a:t> </a:t>
            </a:r>
            <a:r>
              <a:rPr lang="fr-FR" sz="1588" b="0" dirty="0">
                <a:solidFill>
                  <a:prstClr val="black"/>
                </a:solidFill>
                <a:latin typeface="Calibri"/>
              </a:rPr>
              <a:t>exprime la part des loyers, indemnités d’occupation facturées et indemnités compensatrices de loyers dans l’ensemble des loyers facturables si l’intégralité du patrimoine de la SCPI était loué ;</a:t>
            </a:r>
          </a:p>
          <a:p>
            <a:pPr marL="781241" lvl="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physique : </a:t>
            </a:r>
            <a:r>
              <a:rPr lang="fr-FR" sz="1588" b="0" dirty="0">
                <a:solidFill>
                  <a:prstClr val="black"/>
                </a:solidFill>
                <a:latin typeface="Calibri"/>
              </a:rPr>
              <a:t>surface du patrimoine loué rapportée à la superficie totale du patrimoine à un instant donné.</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Le Taux de Rendement Interne (ou TRI) : </a:t>
            </a:r>
            <a:r>
              <a:rPr lang="fr-FR" sz="1588" b="0" dirty="0">
                <a:solidFill>
                  <a:prstClr val="black"/>
                </a:solidFill>
                <a:latin typeface="Calibri"/>
              </a:rPr>
              <a:t>taux de rentabilité interne. Ce calcul permet de mesurer la rentabilité d’un investissement sur une période donnée, tenant compte du prix d’acquisition de la première année considérée et de la valeur de retrait au 31 décembre de la dernière année</a:t>
            </a:r>
            <a:r>
              <a:rPr lang="fr-FR" sz="1588" b="0" dirty="0">
                <a:solidFill>
                  <a:schemeClr val="tx1"/>
                </a:solidFill>
                <a:latin typeface="Calibri"/>
              </a:rPr>
              <a:t>. Le TRI intègre </a:t>
            </a:r>
            <a:r>
              <a:rPr lang="fr-FR" sz="1588" b="0" dirty="0">
                <a:solidFill>
                  <a:prstClr val="black"/>
                </a:solidFill>
                <a:latin typeface="Calibri"/>
              </a:rPr>
              <a:t>également le revenus distribués (hors impôts) sur la période considérée.</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Capitalisation</a:t>
            </a:r>
            <a:r>
              <a:rPr lang="fr-FR" sz="1588" dirty="0">
                <a:solidFill>
                  <a:prstClr val="black"/>
                </a:solidFill>
              </a:rPr>
              <a:t> : </a:t>
            </a:r>
            <a:r>
              <a:rPr lang="fr-FR" sz="1588" b="0" dirty="0">
                <a:solidFill>
                  <a:prstClr val="black"/>
                </a:solidFill>
                <a:latin typeface="Calibri"/>
              </a:rPr>
              <a:t>La capitalisation d'une SCPI est calculée en multipliant le nombre de parts de la SCPI par :</a:t>
            </a:r>
          </a:p>
          <a:p>
            <a:pPr marL="781241" lvl="1" indent="-324041" algn="just" defTabSz="1036930" eaLnBrk="1" fontAlgn="auto" hangingPunct="1">
              <a:spcBef>
                <a:spcPts val="0"/>
              </a:spcBef>
              <a:spcAft>
                <a:spcPts val="0"/>
              </a:spcAft>
              <a:buFont typeface="Arial" panose="020B0604020202020204" pitchFamily="34" charset="0"/>
              <a:buChar char="•"/>
            </a:pPr>
            <a:r>
              <a:rPr lang="fr-FR" sz="1588" b="0" dirty="0">
                <a:solidFill>
                  <a:prstClr val="black"/>
                </a:solidFill>
                <a:latin typeface="Calibri"/>
              </a:rPr>
              <a:t>le dernier prix de marché: dernier prix de souscription du marché primaire ou prix acquéreur sur le marché secondaire,</a:t>
            </a:r>
          </a:p>
          <a:p>
            <a:pPr marL="781241" lvl="1" indent="-324041" algn="just" defTabSz="1036930" eaLnBrk="1" fontAlgn="auto" hangingPunct="1">
              <a:spcBef>
                <a:spcPts val="0"/>
              </a:spcBef>
              <a:spcAft>
                <a:spcPts val="0"/>
              </a:spcAft>
              <a:buFont typeface="Arial" panose="020B0604020202020204" pitchFamily="34" charset="0"/>
              <a:buChar char="•"/>
            </a:pPr>
            <a:r>
              <a:rPr lang="fr-FR" sz="1588" b="0" dirty="0">
                <a:solidFill>
                  <a:prstClr val="black"/>
                </a:solidFill>
                <a:latin typeface="Calibri"/>
              </a:rPr>
              <a:t>ou à défaut, le prix acquéreur moyen sur le marché secondaire,</a:t>
            </a:r>
          </a:p>
          <a:p>
            <a:pPr marL="781241" lvl="1" indent="-324041" algn="just" defTabSz="1036930" eaLnBrk="1" fontAlgn="auto" hangingPunct="1">
              <a:spcBef>
                <a:spcPts val="0"/>
              </a:spcBef>
              <a:spcAft>
                <a:spcPts val="0"/>
              </a:spcAft>
              <a:buFont typeface="Arial" panose="020B0604020202020204" pitchFamily="34" charset="0"/>
              <a:buChar char="•"/>
            </a:pPr>
            <a:r>
              <a:rPr lang="fr-FR" sz="1588" b="0" dirty="0">
                <a:solidFill>
                  <a:prstClr val="black"/>
                </a:solidFill>
                <a:latin typeface="Calibri"/>
              </a:rPr>
              <a:t>ou, en l'absence de marché des parts, la dernière valeur de réalisation publiée.</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p:txBody>
      </p:sp>
    </p:spTree>
    <p:extLst>
      <p:ext uri="{BB962C8B-B14F-4D97-AF65-F5344CB8AC3E}">
        <p14:creationId xmlns:p14="http://schemas.microsoft.com/office/powerpoint/2010/main" val="7273202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OGONAME" val="HSBC Private Bank"/>
  <p:tag name="LOGOTOP" val="479.4228"/>
  <p:tag name="LOGOLEFT" val="634.0717"/>
  <p:tag name="LOGOHEIGHT" val="51.49173"/>
  <p:tag name="LOGOWIDTH" val="134.1105"/>
</p:tagLst>
</file>

<file path=ppt/tags/tag2.xml><?xml version="1.0" encoding="utf-8"?>
<p:tagLst xmlns:a="http://schemas.openxmlformats.org/drawingml/2006/main" xmlns:r="http://schemas.openxmlformats.org/officeDocument/2006/relationships" xmlns:p="http://schemas.openxmlformats.org/presentationml/2006/main">
  <p:tag name="LOGONAME" val="HSBC Premier"/>
  <p:tag name="LOGOTOP" val="479.4228"/>
  <p:tag name="LOGOLEFT" val="634.3217"/>
  <p:tag name="LOGOHEIGHT" val="51.36669"/>
  <p:tag name="LOGOWIDTH" val="133.8605"/>
</p:tagLst>
</file>

<file path=ppt/tags/tag3.xml><?xml version="1.0" encoding="utf-8"?>
<p:tagLst xmlns:a="http://schemas.openxmlformats.org/drawingml/2006/main" xmlns:r="http://schemas.openxmlformats.org/officeDocument/2006/relationships" xmlns:p="http://schemas.openxmlformats.org/presentationml/2006/main">
  <p:tag name="LOGONAME" val="HSBC Master Brand (Trad Chinese)"/>
  <p:tag name="LOGOTOP" val="479.4228"/>
  <p:tag name="LOGOLEFT" val="634.2622"/>
  <p:tag name="LOGOHEIGHT" val="23.77693"/>
  <p:tag name="LOGOWIDTH" val="133.92"/>
</p:tagLst>
</file>

<file path=ppt/tags/tag4.xml><?xml version="1.0" encoding="utf-8"?>
<p:tagLst xmlns:a="http://schemas.openxmlformats.org/drawingml/2006/main" xmlns:r="http://schemas.openxmlformats.org/officeDocument/2006/relationships" xmlns:p="http://schemas.openxmlformats.org/presentationml/2006/main">
  <p:tag name="LOGONAME" val="HSBC Master Brand (Sim Chinese)"/>
  <p:tag name="LOGOTOP" val="479.0478"/>
  <p:tag name="LOGOLEFT" val="634.5717"/>
  <p:tag name="LOGOHEIGHT" val="23.99614"/>
  <p:tag name="LOGOWIDTH" val="133.6105"/>
</p:tagLst>
</file>

<file path=ppt/tags/tag5.xml><?xml version="1.0" encoding="utf-8"?>
<p:tagLst xmlns:a="http://schemas.openxmlformats.org/drawingml/2006/main" xmlns:r="http://schemas.openxmlformats.org/officeDocument/2006/relationships" xmlns:p="http://schemas.openxmlformats.org/presentationml/2006/main">
  <p:tag name="LOGONAME" val="HSBC Insurance"/>
  <p:tag name="LOGOTOP" val="479.4228"/>
  <p:tag name="LOGOLEFT" val="634.2768"/>
  <p:tag name="LOGOHEIGHT" val="51.40276"/>
  <p:tag name="LOGOWIDTH" val="133.9054"/>
</p:tagLst>
</file>

<file path=ppt/tags/tag6.xml><?xml version="1.0" encoding="utf-8"?>
<p:tagLst xmlns:a="http://schemas.openxmlformats.org/drawingml/2006/main" xmlns:r="http://schemas.openxmlformats.org/officeDocument/2006/relationships" xmlns:p="http://schemas.openxmlformats.org/presentationml/2006/main">
  <p:tag name="LOGONAME" val="HSBC GBM (Trad Chinese)"/>
  <p:tag name="LOGOTOP" val="479.0001"/>
  <p:tag name="LOGOLEFT" val="634.2622"/>
  <p:tag name="LOGOHEIGHT" val="46.73953"/>
  <p:tag name="LOGOWIDTH" val="133.92"/>
</p:tagLst>
</file>

<file path=ppt/tags/tag7.xml><?xml version="1.0" encoding="utf-8"?>
<p:tagLst xmlns:a="http://schemas.openxmlformats.org/drawingml/2006/main" xmlns:r="http://schemas.openxmlformats.org/officeDocument/2006/relationships" xmlns:p="http://schemas.openxmlformats.org/presentationml/2006/main">
  <p:tag name="LOGONAME" val="HSBC GBM (Sim Chinese)"/>
  <p:tag name="LOGOTOP" val="479.0001"/>
  <p:tag name="LOGOLEFT" val="634.2622"/>
  <p:tag name="LOGOHEIGHT" val="47.43937"/>
  <p:tag name="LOGOWIDTH" val="133.92"/>
</p:tagLst>
</file>

<file path=ppt/tags/tag8.xml><?xml version="1.0" encoding="utf-8"?>
<p:tagLst xmlns:a="http://schemas.openxmlformats.org/drawingml/2006/main" xmlns:r="http://schemas.openxmlformats.org/officeDocument/2006/relationships" xmlns:p="http://schemas.openxmlformats.org/presentationml/2006/main">
  <p:tag name="LOGONAME" val="HSBC GBM"/>
  <p:tag name="LOGOTOP" val="479.4228"/>
  <p:tag name="LOGOLEFT" val="634.1968"/>
  <p:tag name="LOGOHEIGHT" val="46.36764"/>
  <p:tag name="LOGOWIDTH" val="133.9854"/>
</p:tagLst>
</file>

<file path=ppt/tags/tag9.xml><?xml version="1.0" encoding="utf-8"?>
<p:tagLst xmlns:a="http://schemas.openxmlformats.org/drawingml/2006/main" xmlns:r="http://schemas.openxmlformats.org/officeDocument/2006/relationships" xmlns:p="http://schemas.openxmlformats.org/presentationml/2006/main">
  <p:tag name="LOGONAME" val="HSBC Corporate"/>
  <p:tag name="LOGOTOP" val="479.2353"/>
  <p:tag name="LOGOLEFT" val="634.3217"/>
  <p:tag name="LOGOHEIGHT" val="55.2411"/>
  <p:tag name="LOGOWIDTH" val="133.8605"/>
</p:tagLst>
</file>

<file path=ppt/tags/tag10.xml><?xml version="1.0" encoding="utf-8"?>
<p:tagLst xmlns:a="http://schemas.openxmlformats.org/drawingml/2006/main" xmlns:r="http://schemas.openxmlformats.org/officeDocument/2006/relationships" xmlns:p="http://schemas.openxmlformats.org/presentationml/2006/main">
  <p:tag name="LOGONAME" val="HSBC Commercial Banking"/>
  <p:tag name="LOGOTOP" val="479.2353"/>
  <p:tag name="LOGOLEFT" val="634.2622"/>
  <p:tag name="LOGOHEIGHT" val="50.17583"/>
  <p:tag name="LOGOWIDTH" val="133.92"/>
</p:tagLst>
</file>

<file path=ppt/tags/tag11.xml><?xml version="1.0" encoding="utf-8"?>
<p:tagLst xmlns:a="http://schemas.openxmlformats.org/drawingml/2006/main" xmlns:r="http://schemas.openxmlformats.org/officeDocument/2006/relationships" xmlns:p="http://schemas.openxmlformats.org/presentationml/2006/main">
  <p:tag name="LOGONAME" val="HSBC Business"/>
  <p:tag name="LOGOTOP" val="479.4376"/>
  <p:tag name="LOGOLEFT" val="634.3217"/>
  <p:tag name="LOGOHEIGHT" val="51.49173"/>
  <p:tag name="LOGOWIDTH" val="133.8605"/>
</p:tagLst>
</file>

<file path=ppt/tags/tag12.xml><?xml version="1.0" encoding="utf-8"?>
<p:tagLst xmlns:a="http://schemas.openxmlformats.org/drawingml/2006/main" xmlns:r="http://schemas.openxmlformats.org/officeDocument/2006/relationships" xmlns:p="http://schemas.openxmlformats.org/presentationml/2006/main">
  <p:tag name="LOGONAME" val="HSBC AMG"/>
  <p:tag name="LOGOTOP" val="479.4228"/>
  <p:tag name="LOGOLEFT" val="634.2622"/>
  <p:tag name="LOGOHEIGHT" val="47.08945"/>
  <p:tag name="LOGOWIDTH" val="133.92"/>
</p:tagLst>
</file>

<file path=ppt/tags/tag13.xml><?xml version="1.0" encoding="utf-8"?>
<p:tagLst xmlns:a="http://schemas.openxmlformats.org/drawingml/2006/main" xmlns:r="http://schemas.openxmlformats.org/officeDocument/2006/relationships" xmlns:p="http://schemas.openxmlformats.org/presentationml/2006/main">
  <p:tag name="LOGONAME" val="HSBC Advance"/>
  <p:tag name="LOGOTOP" val="479.5"/>
  <p:tag name="LOGOLEFT" val="634.2768"/>
  <p:tag name="LOGOHEIGHT" val="51.40276"/>
  <p:tag name="LOGOWIDTH" val="133.9054"/>
</p:tagLst>
</file>

<file path=ppt/tags/tag14.xml><?xml version="1.0" encoding="utf-8"?>
<p:tagLst xmlns:a="http://schemas.openxmlformats.org/drawingml/2006/main" xmlns:r="http://schemas.openxmlformats.org/officeDocument/2006/relationships" xmlns:p="http://schemas.openxmlformats.org/presentationml/2006/main">
  <p:tag name="LOGONAME" val="HSBC Private Bank"/>
  <p:tag name="LOGOTOP" val="479.4228"/>
  <p:tag name="LOGOLEFT" val="634.0717"/>
  <p:tag name="LOGOHEIGHT" val="51.49173"/>
  <p:tag name="LOGOWIDTH" val="134.1105"/>
</p:tagLst>
</file>

<file path=ppt/tags/tag15.xml><?xml version="1.0" encoding="utf-8"?>
<p:tagLst xmlns:a="http://schemas.openxmlformats.org/drawingml/2006/main" xmlns:r="http://schemas.openxmlformats.org/officeDocument/2006/relationships" xmlns:p="http://schemas.openxmlformats.org/presentationml/2006/main">
  <p:tag name="LOGONAME" val="HSBC Premier"/>
  <p:tag name="LOGOTOP" val="479.4228"/>
  <p:tag name="LOGOLEFT" val="634.3217"/>
  <p:tag name="LOGOHEIGHT" val="51.36669"/>
  <p:tag name="LOGOWIDTH" val="133.8605"/>
</p:tagLst>
</file>

<file path=ppt/tags/tag16.xml><?xml version="1.0" encoding="utf-8"?>
<p:tagLst xmlns:a="http://schemas.openxmlformats.org/drawingml/2006/main" xmlns:r="http://schemas.openxmlformats.org/officeDocument/2006/relationships" xmlns:p="http://schemas.openxmlformats.org/presentationml/2006/main">
  <p:tag name="LOGONAME" val="HSBC Master Brand (Trad Chinese)"/>
  <p:tag name="LOGOTOP" val="479.4228"/>
  <p:tag name="LOGOLEFT" val="634.2622"/>
  <p:tag name="LOGOHEIGHT" val="23.77693"/>
  <p:tag name="LOGOWIDTH" val="133.92"/>
</p:tagLst>
</file>

<file path=ppt/tags/tag17.xml><?xml version="1.0" encoding="utf-8"?>
<p:tagLst xmlns:a="http://schemas.openxmlformats.org/drawingml/2006/main" xmlns:r="http://schemas.openxmlformats.org/officeDocument/2006/relationships" xmlns:p="http://schemas.openxmlformats.org/presentationml/2006/main">
  <p:tag name="LOGONAME" val="HSBC Master Brand (Sim Chinese)"/>
  <p:tag name="LOGOTOP" val="479.0478"/>
  <p:tag name="LOGOLEFT" val="634.5717"/>
  <p:tag name="LOGOHEIGHT" val="23.99614"/>
  <p:tag name="LOGOWIDTH" val="133.6105"/>
</p:tagLst>
</file>

<file path=ppt/tags/tag18.xml><?xml version="1.0" encoding="utf-8"?>
<p:tagLst xmlns:a="http://schemas.openxmlformats.org/drawingml/2006/main" xmlns:r="http://schemas.openxmlformats.org/officeDocument/2006/relationships" xmlns:p="http://schemas.openxmlformats.org/presentationml/2006/main">
  <p:tag name="LOGONAME" val="HSBC Insurance"/>
  <p:tag name="LOGOTOP" val="479.4228"/>
  <p:tag name="LOGOLEFT" val="634.2768"/>
  <p:tag name="LOGOHEIGHT" val="51.40276"/>
  <p:tag name="LOGOWIDTH" val="133.9054"/>
</p:tagLst>
</file>

<file path=ppt/tags/tag19.xml><?xml version="1.0" encoding="utf-8"?>
<p:tagLst xmlns:a="http://schemas.openxmlformats.org/drawingml/2006/main" xmlns:r="http://schemas.openxmlformats.org/officeDocument/2006/relationships" xmlns:p="http://schemas.openxmlformats.org/presentationml/2006/main">
  <p:tag name="LOGONAME" val="HSBC GBM (Trad Chinese)"/>
  <p:tag name="LOGOTOP" val="479.0001"/>
  <p:tag name="LOGOLEFT" val="634.2622"/>
  <p:tag name="LOGOHEIGHT" val="46.73953"/>
  <p:tag name="LOGOWIDTH" val="133.92"/>
</p:tagLst>
</file>

<file path=ppt/tags/tag20.xml><?xml version="1.0" encoding="utf-8"?>
<p:tagLst xmlns:a="http://schemas.openxmlformats.org/drawingml/2006/main" xmlns:r="http://schemas.openxmlformats.org/officeDocument/2006/relationships" xmlns:p="http://schemas.openxmlformats.org/presentationml/2006/main">
  <p:tag name="LOGONAME" val="HSBC GBM (Sim Chinese)"/>
  <p:tag name="LOGOTOP" val="479.0001"/>
  <p:tag name="LOGOLEFT" val="634.2622"/>
  <p:tag name="LOGOHEIGHT" val="47.43937"/>
  <p:tag name="LOGOWIDTH" val="133.92"/>
</p:tagLst>
</file>

<file path=ppt/tags/tag21.xml><?xml version="1.0" encoding="utf-8"?>
<p:tagLst xmlns:a="http://schemas.openxmlformats.org/drawingml/2006/main" xmlns:r="http://schemas.openxmlformats.org/officeDocument/2006/relationships" xmlns:p="http://schemas.openxmlformats.org/presentationml/2006/main">
  <p:tag name="LOGONAME" val="HSBC GBM"/>
  <p:tag name="LOGOTOP" val="479.4228"/>
  <p:tag name="LOGOLEFT" val="634.1968"/>
  <p:tag name="LOGOHEIGHT" val="46.36764"/>
  <p:tag name="LOGOWIDTH" val="133.9854"/>
</p:tagLst>
</file>

<file path=ppt/tags/tag22.xml><?xml version="1.0" encoding="utf-8"?>
<p:tagLst xmlns:a="http://schemas.openxmlformats.org/drawingml/2006/main" xmlns:r="http://schemas.openxmlformats.org/officeDocument/2006/relationships" xmlns:p="http://schemas.openxmlformats.org/presentationml/2006/main">
  <p:tag name="LOGONAME" val="HSBC Corporate"/>
  <p:tag name="LOGOTOP" val="479.2353"/>
  <p:tag name="LOGOLEFT" val="634.3217"/>
  <p:tag name="LOGOHEIGHT" val="55.2411"/>
  <p:tag name="LOGOWIDTH" val="133.8605"/>
</p:tagLst>
</file>

<file path=ppt/tags/tag23.xml><?xml version="1.0" encoding="utf-8"?>
<p:tagLst xmlns:a="http://schemas.openxmlformats.org/drawingml/2006/main" xmlns:r="http://schemas.openxmlformats.org/officeDocument/2006/relationships" xmlns:p="http://schemas.openxmlformats.org/presentationml/2006/main">
  <p:tag name="LOGONAME" val="HSBC Commercial Banking"/>
  <p:tag name="LOGOTOP" val="479.2353"/>
  <p:tag name="LOGOLEFT" val="634.2622"/>
  <p:tag name="LOGOHEIGHT" val="50.17583"/>
  <p:tag name="LOGOWIDTH" val="133.92"/>
</p:tagLst>
</file>

<file path=ppt/tags/tag24.xml><?xml version="1.0" encoding="utf-8"?>
<p:tagLst xmlns:a="http://schemas.openxmlformats.org/drawingml/2006/main" xmlns:r="http://schemas.openxmlformats.org/officeDocument/2006/relationships" xmlns:p="http://schemas.openxmlformats.org/presentationml/2006/main">
  <p:tag name="LOGONAME" val="HSBC Business"/>
  <p:tag name="LOGOTOP" val="479.4376"/>
  <p:tag name="LOGOLEFT" val="634.3217"/>
  <p:tag name="LOGOHEIGHT" val="51.49173"/>
  <p:tag name="LOGOWIDTH" val="133.8605"/>
</p:tagLst>
</file>

<file path=ppt/tags/tag25.xml><?xml version="1.0" encoding="utf-8"?>
<p:tagLst xmlns:a="http://schemas.openxmlformats.org/drawingml/2006/main" xmlns:r="http://schemas.openxmlformats.org/officeDocument/2006/relationships" xmlns:p="http://schemas.openxmlformats.org/presentationml/2006/main">
  <p:tag name="LOGONAME" val="HSBC AMG"/>
  <p:tag name="LOGOTOP" val="479.4228"/>
  <p:tag name="LOGOLEFT" val="634.2622"/>
  <p:tag name="LOGOHEIGHT" val="47.08945"/>
  <p:tag name="LOGOWIDTH" val="133.92"/>
</p:tagLst>
</file>

<file path=ppt/tags/tag26.xml><?xml version="1.0" encoding="utf-8"?>
<p:tagLst xmlns:a="http://schemas.openxmlformats.org/drawingml/2006/main" xmlns:r="http://schemas.openxmlformats.org/officeDocument/2006/relationships" xmlns:p="http://schemas.openxmlformats.org/presentationml/2006/main">
  <p:tag name="LOGONAME" val="HSBC Advance"/>
  <p:tag name="LOGOTOP" val="479.5"/>
  <p:tag name="LOGOLEFT" val="634.2768"/>
  <p:tag name="LOGOHEIGHT" val="51.40276"/>
  <p:tag name="LOGOWIDTH" val="133.9054"/>
</p:tagLst>
</file>

<file path=ppt/theme/theme1.xml><?xml version="1.0" encoding="utf-8"?>
<a:theme xmlns:a="http://schemas.openxmlformats.org/drawingml/2006/main" name="Non-Message Driven">
  <a:themeElements>
    <a:clrScheme name="HSBC Colour pallete 2018">
      <a:dk1>
        <a:srgbClr val="000000"/>
      </a:dk1>
      <a:lt1>
        <a:srgbClr val="FFFFFF"/>
      </a:lt1>
      <a:dk2>
        <a:srgbClr val="4E48C7"/>
      </a:dk2>
      <a:lt2>
        <a:srgbClr val="0F79D6"/>
      </a:lt2>
      <a:accent1>
        <a:srgbClr val="DB0011"/>
      </a:accent1>
      <a:accent2>
        <a:srgbClr val="000000"/>
      </a:accent2>
      <a:accent3>
        <a:srgbClr val="767676"/>
      </a:accent3>
      <a:accent4>
        <a:srgbClr val="D7D8D6"/>
      </a:accent4>
      <a:accent5>
        <a:srgbClr val="B57E10"/>
      </a:accent5>
      <a:accent6>
        <a:srgbClr val="488F29"/>
      </a:accent6>
      <a:hlink>
        <a:srgbClr val="767676"/>
      </a:hlink>
      <a:folHlink>
        <a:srgbClr val="D7D8D6"/>
      </a:folHlink>
    </a:clrScheme>
    <a:fontScheme name="Custom 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6350"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ctr" defTabSz="858838" rtl="0" eaLnBrk="0" fontAlgn="base" latinLnBrk="0" hangingPunct="0">
          <a:lnSpc>
            <a:spcPct val="100000"/>
          </a:lnSpc>
          <a:spcBef>
            <a:spcPct val="50000"/>
          </a:spcBef>
          <a:spcAft>
            <a:spcPct val="0"/>
          </a:spcAft>
          <a:buClrTx/>
          <a:buSzTx/>
          <a:buFontTx/>
          <a:buNone/>
          <a:tabLst/>
          <a:defRPr kumimoji="0" b="1" u="none" strike="noStrike" cap="none" normalizeH="0" baseline="0" dirty="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858838" rtl="0" eaLnBrk="0" fontAlgn="base" latinLnBrk="0" hangingPunct="0">
          <a:lnSpc>
            <a:spcPct val="100000"/>
          </a:lnSpc>
          <a:spcBef>
            <a:spcPct val="50000"/>
          </a:spcBef>
          <a:spcAft>
            <a:spcPct val="0"/>
          </a:spcAft>
          <a:buClrTx/>
          <a:buSzTx/>
          <a:buFontTx/>
          <a:buNone/>
          <a:tabLst/>
          <a:defRPr kumimoji="0" lang="en-GB" sz="600" b="1"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dirty="0"/>
        </a:defPPr>
      </a:lstStyle>
    </a:txDef>
  </a:objectDefaults>
  <a:extraClrSchemeLst>
    <a:extraClrScheme>
      <a:clrScheme name="A4 Non-Message Driven HSBC 1">
        <a:dk1>
          <a:srgbClr val="000000"/>
        </a:dk1>
        <a:lt1>
          <a:srgbClr val="FFFFFF"/>
        </a:lt1>
        <a:dk2>
          <a:srgbClr val="FF0000"/>
        </a:dk2>
        <a:lt2>
          <a:srgbClr val="EAEAEA"/>
        </a:lt2>
        <a:accent1>
          <a:srgbClr val="194173"/>
        </a:accent1>
        <a:accent2>
          <a:srgbClr val="B9D3ED"/>
        </a:accent2>
        <a:accent3>
          <a:srgbClr val="FFFFFF"/>
        </a:accent3>
        <a:accent4>
          <a:srgbClr val="000000"/>
        </a:accent4>
        <a:accent5>
          <a:srgbClr val="ABB0BC"/>
        </a:accent5>
        <a:accent6>
          <a:srgbClr val="A7BFD7"/>
        </a:accent6>
        <a:hlink>
          <a:srgbClr val="559FD3"/>
        </a:hlink>
        <a:folHlink>
          <a:srgbClr val="FDB812"/>
        </a:folHlink>
      </a:clrScheme>
      <a:clrMap bg1="lt1" tx1="dk1" bg2="lt2" tx2="dk2" accent1="accent1" accent2="accent2" accent3="accent3" accent4="accent4" accent5="accent5" accent6="accent6" hlink="hlink" folHlink="folHlink"/>
    </a:extraClrScheme>
  </a:extraClrSchemeLst>
  <a:custClrLst>
    <a:custClr name="Primary_01">
      <a:srgbClr val="DB0011"/>
    </a:custClr>
    <a:custClr name="Primary_02">
      <a:srgbClr val="000000"/>
    </a:custClr>
    <a:custClr name="Primary_03">
      <a:srgbClr val="FFFFFF"/>
    </a:custClr>
    <a:custClr name="Primary_04">
      <a:srgbClr val="767676"/>
    </a:custClr>
    <a:custClr name="Primary_05">
      <a:srgbClr val="D7D8D6"/>
    </a:custClr>
    <a:custClr name="Primary_06">
      <a:srgbClr val="7770FF"/>
    </a:custClr>
    <a:custClr name="Primary_07">
      <a:srgbClr val="4E48C7"/>
    </a:custClr>
    <a:custClr name="Primary_08">
      <a:srgbClr val="36A1FF"/>
    </a:custClr>
    <a:custClr name="Primary_09">
      <a:srgbClr val="0F79D6"/>
    </a:custClr>
    <a:custClr name="Primary_10">
      <a:srgbClr val="2EB8B1"/>
    </a:custClr>
    <a:custClr name="Primary_11">
      <a:srgbClr val="008580"/>
    </a:custClr>
    <a:custClr name="Primary_12">
      <a:srgbClr val="61C238"/>
    </a:custClr>
    <a:custClr name="Primary_13">
      <a:srgbClr val="488F29"/>
    </a:custClr>
    <a:custClr name="Primary_14">
      <a:srgbClr val="E8A215"/>
    </a:custClr>
    <a:custClr name="Primary_15">
      <a:srgbClr val="B57E10"/>
    </a:custClr>
  </a:custClrLst>
</a:theme>
</file>

<file path=ppt/theme/theme2.xml><?xml version="1.0" encoding="utf-8"?>
<a:theme xmlns:a="http://schemas.openxmlformats.org/drawingml/2006/main" name="1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0" ma:contentTypeDescription="Crée un document." ma:contentTypeScope="" ma:versionID="6eeb4cdc3fb5f5eb1bbf9876cd92d529">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9616ED9-348C-4419-84D7-1AAC3D49A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2D431DE-9761-4398-B2E2-A5E06430AEFF}">
  <ds:schemaRefs>
    <ds:schemaRef ds:uri="http://schemas.microsoft.com/sharepoint/v3/contenttype/forms"/>
  </ds:schemaRefs>
</ds:datastoreItem>
</file>

<file path=customXml/itemProps3.xml><?xml version="1.0" encoding="utf-8"?>
<ds:datastoreItem xmlns:ds="http://schemas.openxmlformats.org/officeDocument/2006/customXml" ds:itemID="{9D702B9B-6C38-4FE5-ACDD-34FEB2AF6291}">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HSBC A4 Landscape 2010</Template>
  <TotalTime>25040</TotalTime>
  <Words>3764</Words>
  <Application>Microsoft Office PowerPoint</Application>
  <PresentationFormat>Personnalisé</PresentationFormat>
  <Paragraphs>295</Paragraphs>
  <Slides>13</Slides>
  <Notes>2</Notes>
  <HiddenSlides>0</HiddenSlides>
  <MMClips>0</MMClips>
  <ScaleCrop>false</ScaleCrop>
  <HeadingPairs>
    <vt:vector size="6" baseType="variant">
      <vt:variant>
        <vt:lpstr>Polices utilisées</vt:lpstr>
      </vt:variant>
      <vt:variant>
        <vt:i4>15</vt:i4>
      </vt:variant>
      <vt:variant>
        <vt:lpstr>Thème</vt:lpstr>
      </vt:variant>
      <vt:variant>
        <vt:i4>11</vt:i4>
      </vt:variant>
      <vt:variant>
        <vt:lpstr>Titres des diapositives</vt:lpstr>
      </vt:variant>
      <vt:variant>
        <vt:i4>13</vt:i4>
      </vt:variant>
    </vt:vector>
  </HeadingPairs>
  <TitlesOfParts>
    <vt:vector size="39" baseType="lpstr">
      <vt:lpstr>Arial</vt:lpstr>
      <vt:lpstr>Arial Black</vt:lpstr>
      <vt:lpstr>Calibri</vt:lpstr>
      <vt:lpstr>Franklin Gothic Medium</vt:lpstr>
      <vt:lpstr>Helvetica</vt:lpstr>
      <vt:lpstr>Helvetica Neue for HSBC Lt</vt:lpstr>
      <vt:lpstr>Open Sans</vt:lpstr>
      <vt:lpstr>Roboto</vt:lpstr>
      <vt:lpstr>Symbol</vt:lpstr>
      <vt:lpstr>Times New Roman</vt:lpstr>
      <vt:lpstr>Trebuchet MS</vt:lpstr>
      <vt:lpstr>Webdings</vt:lpstr>
      <vt:lpstr>Wingdings</vt:lpstr>
      <vt:lpstr>Wingdings 2</vt:lpstr>
      <vt:lpstr>Wingdings 3</vt:lpstr>
      <vt:lpstr>Non-Message Driven</vt:lpstr>
      <vt:lpstr>1_Modele 16/9 Paysage</vt:lpstr>
      <vt:lpstr>2_Modele 16/9 Paysage</vt:lpstr>
      <vt:lpstr>3_Modele 16/9 Paysage</vt:lpstr>
      <vt:lpstr>4_Modele 16/9 Paysage</vt:lpstr>
      <vt:lpstr>5_Modele 16/9 Paysage</vt:lpstr>
      <vt:lpstr>6_Modele 16/9 Paysage</vt:lpstr>
      <vt:lpstr>Modele 16/9 Paysage</vt:lpstr>
      <vt:lpstr>7_Modele 16/9 Paysage</vt:lpstr>
      <vt:lpstr>NATIXIS_2017_Template4-3_NATIXIS_ASSURANCES</vt:lpstr>
      <vt:lpstr>1_NATIXIS_2017_Template4-3_NATIXIS_ASSURANCES</vt:lpstr>
      <vt:lpstr>Mise en marché de la SCPI BUROBOUTIC</vt:lpstr>
      <vt:lpstr>CARACTÉRISTIQUES DE LA SOUSCRIPTION DANS LES CONTRATS BPCE VIE</vt:lpstr>
      <vt:lpstr>CARACTÉRISTIQUES DE LA SOUSCRIPTION DANS LES CONTRATS BPCE VIE</vt:lpstr>
      <vt:lpstr>CARACTÉRISTIQUES DE LA SOUSCRIPTION DANS LES CONTRATS BPCE VIE</vt:lpstr>
      <vt:lpstr>CONDITIONS FINANCIÈRES DANS LES CONTRATS BPCE VIE</vt:lpstr>
      <vt:lpstr>FOCUS SUR LES FRAIS D’UNE SOUSCRIPTION DANS LES CONTRATS BPCE VIE</vt:lpstr>
      <vt:lpstr>FOCUS FRAIS D’ENTRÉE : INVESTISSEMENT EN SCPI VS EN IMMOBILIER DIRECT</vt:lpstr>
      <vt:lpstr>LES COMPOSANTS DE LA PERFORMANCE DE LA SCPI DANS LES CONTRATS BPCE VIE</vt:lpstr>
      <vt:lpstr>LES DIFFÉRENTES VALEURS DE PARTS – LE TRIPLET DE VALEUR DANS LES SI BPCE VIE</vt:lpstr>
      <vt:lpstr>DÉMARCHE CLIENT - LES BONS REFLEXES </vt:lpstr>
      <vt:lpstr>ANNEXE</vt:lpstr>
      <vt:lpstr>ANNEXE</vt:lpstr>
      <vt:lpstr>LEXIQUE</vt:lpstr>
    </vt:vector>
  </TitlesOfParts>
  <Company>HSBC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SCPI EFIMMO - SOFIDY</dc:title>
  <dc:creator>gps.presentations.hdpp@hsbc.com</dc:creator>
  <cp:keywords>NOT-APPL</cp:keywords>
  <dc:description>NOT-APPL</dc:description>
  <cp:lastModifiedBy>CASSAN Nathalie [CEGEE]</cp:lastModifiedBy>
  <cp:revision>962</cp:revision>
  <cp:lastPrinted>2018-08-28T15:46:19Z</cp:lastPrinted>
  <dcterms:created xsi:type="dcterms:W3CDTF">2017-12-14T19:27:41Z</dcterms:created>
  <dcterms:modified xsi:type="dcterms:W3CDTF">2021-12-27T10:26:27Z</dcterms:modified>
  <cp:category>PowerPoint template;version 1.5</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SBCBackground">
    <vt:lpwstr>False</vt:lpwstr>
  </property>
  <property fmtid="{D5CDD505-2E9C-101B-9397-08002B2CF9AE}" pid="3" name="Classification">
    <vt:lpwstr>NOT-APPL</vt:lpwstr>
  </property>
  <property fmtid="{D5CDD505-2E9C-101B-9397-08002B2CF9AE}" pid="4" name="Source">
    <vt:lpwstr>External</vt:lpwstr>
  </property>
  <property fmtid="{D5CDD505-2E9C-101B-9397-08002B2CF9AE}" pid="5" name="Footers">
    <vt:lpwstr>External No Footers</vt:lpwstr>
  </property>
  <property fmtid="{D5CDD505-2E9C-101B-9397-08002B2CF9AE}" pid="6" name="DocClassification">
    <vt:lpwstr>CLANOTAPP</vt:lpwstr>
  </property>
  <property fmtid="{D5CDD505-2E9C-101B-9397-08002B2CF9AE}" pid="7" name="ContentTypeId">
    <vt:lpwstr>0x0101005A67D65F1B6A2E499754AFFE9DE455E9</vt:lpwstr>
  </property>
  <property fmtid="{D5CDD505-2E9C-101B-9397-08002B2CF9AE}" pid="8" name="MSIP_Label_797e4f81-4b1c-4a3a-b237-8636707719dc_Enabled">
    <vt:lpwstr>True</vt:lpwstr>
  </property>
  <property fmtid="{D5CDD505-2E9C-101B-9397-08002B2CF9AE}" pid="9" name="MSIP_Label_797e4f81-4b1c-4a3a-b237-8636707719dc_SiteId">
    <vt:lpwstr>d5bb6d35-8a82-4329-b49a-5030bd6497ab</vt:lpwstr>
  </property>
  <property fmtid="{D5CDD505-2E9C-101B-9397-08002B2CF9AE}" pid="10" name="MSIP_Label_797e4f81-4b1c-4a3a-b237-8636707719dc_Owner">
    <vt:lpwstr>thuhuyen.nguyenthi@natixis.com</vt:lpwstr>
  </property>
  <property fmtid="{D5CDD505-2E9C-101B-9397-08002B2CF9AE}" pid="11" name="MSIP_Label_797e4f81-4b1c-4a3a-b237-8636707719dc_SetDate">
    <vt:lpwstr>2018-10-24T09:45:58.3511456Z</vt:lpwstr>
  </property>
  <property fmtid="{D5CDD505-2E9C-101B-9397-08002B2CF9AE}" pid="12" name="MSIP_Label_797e4f81-4b1c-4a3a-b237-8636707719dc_Name">
    <vt:lpwstr>C2 - Internal Natixis</vt:lpwstr>
  </property>
  <property fmtid="{D5CDD505-2E9C-101B-9397-08002B2CF9AE}" pid="13" name="MSIP_Label_797e4f81-4b1c-4a3a-b237-8636707719dc_Application">
    <vt:lpwstr>Microsoft Azure Information Protection</vt:lpwstr>
  </property>
  <property fmtid="{D5CDD505-2E9C-101B-9397-08002B2CF9AE}" pid="14" name="MSIP_Label_797e4f81-4b1c-4a3a-b237-8636707719dc_Extended_MSFT_Method">
    <vt:lpwstr>Automatic</vt:lpwstr>
  </property>
  <property fmtid="{D5CDD505-2E9C-101B-9397-08002B2CF9AE}" pid="15" name="Sensitivity">
    <vt:lpwstr>C2 - Internal Natixis</vt:lpwstr>
  </property>
  <property fmtid="{D5CDD505-2E9C-101B-9397-08002B2CF9AE}" pid="16" name="CevanopMarkets">
    <vt:lpwstr/>
  </property>
  <property fmtid="{D5CDD505-2E9C-101B-9397-08002B2CF9AE}" pid="17" name="CevanopProductsSubFamilies">
    <vt:lpwstr/>
  </property>
</Properties>
</file>