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0" r:id="rId2"/>
  </p:sldMasterIdLst>
  <p:notesMasterIdLst>
    <p:notesMasterId r:id="rId8"/>
  </p:notesMasterIdLst>
  <p:sldIdLst>
    <p:sldId id="534" r:id="rId3"/>
    <p:sldId id="547" r:id="rId4"/>
    <p:sldId id="548" r:id="rId5"/>
    <p:sldId id="549" r:id="rId6"/>
    <p:sldId id="551" r:id="rId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LU3kiDTxJHMHo4W2WCHcpg==" hashData="o9meRKxmLswUCsebIt4x2lRVydUz8iF1Ba1iR0YepQhrupndV0WSdAc12gR0/UZ/n1qTaUdbnmULvt3VCF6tM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68A4"/>
    <a:srgbClr val="FDEFE9"/>
    <a:srgbClr val="FF9900"/>
    <a:srgbClr val="D0D8E8"/>
    <a:srgbClr val="E8D0D0"/>
    <a:srgbClr val="F4E9E9"/>
    <a:srgbClr val="FF0000"/>
    <a:srgbClr val="FF0066"/>
    <a:srgbClr val="FF6600"/>
    <a:srgbClr val="947C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35" autoAdjust="0"/>
    <p:restoredTop sz="94660"/>
  </p:normalViewPr>
  <p:slideViewPr>
    <p:cSldViewPr>
      <p:cViewPr>
        <p:scale>
          <a:sx n="118" d="100"/>
          <a:sy n="118" d="100"/>
        </p:scale>
        <p:origin x="-126" y="-95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F5753-04E5-4304-BC0F-1B3C46F3C349}" type="datetimeFigureOut">
              <a:rPr lang="fr-FR" smtClean="0"/>
              <a:t>22/02/2022</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349F99-C341-41FE-B940-D2F79DF74135}" type="slidenum">
              <a:rPr lang="fr-FR" smtClean="0"/>
              <a:t>‹N°›</a:t>
            </a:fld>
            <a:endParaRPr lang="fr-FR"/>
          </a:p>
        </p:txBody>
      </p:sp>
    </p:spTree>
    <p:extLst>
      <p:ext uri="{BB962C8B-B14F-4D97-AF65-F5344CB8AC3E}">
        <p14:creationId xmlns:p14="http://schemas.microsoft.com/office/powerpoint/2010/main" val="3656323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910612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141162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653410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246802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737910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018270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3691397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773703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lvl1pPr>
              <a:defRPr/>
            </a:lvl1pPr>
          </a:lstStyle>
          <a:p>
            <a:pPr>
              <a:defRPr/>
            </a:pPr>
            <a:fld id="{27BE998F-D13C-45A9-A298-0D492BD342AD}" type="datetime1">
              <a:rPr lang="fr-FR"/>
              <a:pPr>
                <a:defRPr/>
              </a:pPr>
              <a:t>22/02/2022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F2B804B2-DFE3-46A0-AD95-9D80B3951C6D}" type="slidenum">
              <a:rPr lang="fr-FR"/>
              <a:pPr>
                <a:defRPr/>
              </a:pPr>
              <a:t>‹N°›</a:t>
            </a:fld>
            <a:endParaRPr lang="fr-FR"/>
          </a:p>
        </p:txBody>
      </p:sp>
    </p:spTree>
    <p:extLst>
      <p:ext uri="{BB962C8B-B14F-4D97-AF65-F5344CB8AC3E}">
        <p14:creationId xmlns:p14="http://schemas.microsoft.com/office/powerpoint/2010/main" val="3542882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04FB4566-606F-4258-9D8C-F44FAE3E4D02}" type="datetime1">
              <a:rPr lang="fr-FR"/>
              <a:pPr>
                <a:defRPr/>
              </a:pPr>
              <a:t>22/02/2022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6024240-2284-45ED-BA74-C0143465E7D9}" type="slidenum">
              <a:rPr lang="fr-FR"/>
              <a:pPr>
                <a:defRPr/>
              </a:pPr>
              <a:t>‹N°›</a:t>
            </a:fld>
            <a:endParaRPr lang="fr-FR"/>
          </a:p>
        </p:txBody>
      </p:sp>
    </p:spTree>
    <p:extLst>
      <p:ext uri="{BB962C8B-B14F-4D97-AF65-F5344CB8AC3E}">
        <p14:creationId xmlns:p14="http://schemas.microsoft.com/office/powerpoint/2010/main" val="4268687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7EE5D973-655C-4A06-83DA-85B4795EA0F3}" type="datetime1">
              <a:rPr lang="fr-FR"/>
              <a:pPr>
                <a:defRPr/>
              </a:pPr>
              <a:t>22/02/2022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8FB36162-EB05-490C-A96C-DB16FADFDF99}" type="slidenum">
              <a:rPr lang="fr-FR"/>
              <a:pPr>
                <a:defRPr/>
              </a:pPr>
              <a:t>‹N°›</a:t>
            </a:fld>
            <a:endParaRPr lang="fr-FR"/>
          </a:p>
        </p:txBody>
      </p:sp>
    </p:spTree>
    <p:extLst>
      <p:ext uri="{BB962C8B-B14F-4D97-AF65-F5344CB8AC3E}">
        <p14:creationId xmlns:p14="http://schemas.microsoft.com/office/powerpoint/2010/main" val="601993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pPr>
              <a:defRPr/>
            </a:pPr>
            <a:fld id="{EAEA8ABD-DE67-42F7-8A27-75C4A5ED0794}" type="datetime1">
              <a:rPr lang="fr-FR"/>
              <a:pPr>
                <a:defRPr/>
              </a:pPr>
              <a:t>22/02/2022</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EE307286-F60E-40FD-ACA7-B03DA570DE01}" type="slidenum">
              <a:rPr lang="fr-FR"/>
              <a:pPr>
                <a:defRPr/>
              </a:pPr>
              <a:t>‹N°›</a:t>
            </a:fld>
            <a:endParaRPr lang="fr-FR"/>
          </a:p>
        </p:txBody>
      </p:sp>
    </p:spTree>
    <p:extLst>
      <p:ext uri="{BB962C8B-B14F-4D97-AF65-F5344CB8AC3E}">
        <p14:creationId xmlns:p14="http://schemas.microsoft.com/office/powerpoint/2010/main" val="4165123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4"/>
            <a:ext cx="4040188" cy="639763"/>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7" y="1535114"/>
            <a:ext cx="4041775" cy="639763"/>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a:defRPr/>
            </a:pPr>
            <a:fld id="{BDD11DCF-F78C-41FA-BBB1-976AEA5E2D64}" type="datetime1">
              <a:rPr lang="fr-FR"/>
              <a:pPr>
                <a:defRPr/>
              </a:pPr>
              <a:t>22/02/2022</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EDAEFDDE-1154-41AA-8A01-5C8AEFF0F5AA}" type="slidenum">
              <a:rPr lang="fr-FR"/>
              <a:pPr>
                <a:defRPr/>
              </a:pPr>
              <a:t>‹N°›</a:t>
            </a:fld>
            <a:endParaRPr lang="fr-FR"/>
          </a:p>
        </p:txBody>
      </p:sp>
    </p:spTree>
    <p:extLst>
      <p:ext uri="{BB962C8B-B14F-4D97-AF65-F5344CB8AC3E}">
        <p14:creationId xmlns:p14="http://schemas.microsoft.com/office/powerpoint/2010/main" val="3775948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3"/>
          <p:cNvSpPr>
            <a:spLocks noGrp="1"/>
          </p:cNvSpPr>
          <p:nvPr>
            <p:ph type="dt" sz="half" idx="10"/>
          </p:nvPr>
        </p:nvSpPr>
        <p:spPr/>
        <p:txBody>
          <a:bodyPr/>
          <a:lstStyle>
            <a:lvl1pPr>
              <a:defRPr/>
            </a:lvl1pPr>
          </a:lstStyle>
          <a:p>
            <a:pPr>
              <a:defRPr/>
            </a:pPr>
            <a:fld id="{7E0F467D-4231-45C5-860A-394F91B13740}" type="datetime1">
              <a:rPr lang="fr-FR"/>
              <a:pPr>
                <a:defRPr/>
              </a:pPr>
              <a:t>22/02/2022</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514D8C5D-F555-486E-B6C6-35E530DF89E5}" type="slidenum">
              <a:rPr lang="fr-FR"/>
              <a:pPr>
                <a:defRPr/>
              </a:pPr>
              <a:t>‹N°›</a:t>
            </a:fld>
            <a:endParaRPr lang="fr-FR"/>
          </a:p>
        </p:txBody>
      </p:sp>
    </p:spTree>
    <p:extLst>
      <p:ext uri="{BB962C8B-B14F-4D97-AF65-F5344CB8AC3E}">
        <p14:creationId xmlns:p14="http://schemas.microsoft.com/office/powerpoint/2010/main" val="206413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29A1F214-A078-4791-93F2-678BB3D081A7}" type="datetime1">
              <a:rPr lang="fr-FR"/>
              <a:pPr>
                <a:defRPr/>
              </a:pPr>
              <a:t>22/02/2022</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8AAFFB64-47C5-4DEB-9FDC-A4B6D3D9CE65}" type="slidenum">
              <a:rPr lang="fr-FR"/>
              <a:pPr>
                <a:defRPr/>
              </a:pPr>
              <a:t>‹N°›</a:t>
            </a:fld>
            <a:endParaRPr lang="fr-FR"/>
          </a:p>
        </p:txBody>
      </p:sp>
    </p:spTree>
    <p:extLst>
      <p:ext uri="{BB962C8B-B14F-4D97-AF65-F5344CB8AC3E}">
        <p14:creationId xmlns:p14="http://schemas.microsoft.com/office/powerpoint/2010/main" val="452881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2" y="273050"/>
            <a:ext cx="3008313" cy="1162051"/>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4EACB1F7-E4F0-4ED6-BFA3-5F6BF332B1FC}" type="datetime1">
              <a:rPr lang="fr-FR"/>
              <a:pPr>
                <a:defRPr/>
              </a:pPr>
              <a:t>22/02/2022</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E0AB1BB4-E28D-4048-B53A-50C7CDCE0779}" type="slidenum">
              <a:rPr lang="fr-FR"/>
              <a:pPr>
                <a:defRPr/>
              </a:pPr>
              <a:t>‹N°›</a:t>
            </a:fld>
            <a:endParaRPr lang="fr-FR"/>
          </a:p>
        </p:txBody>
      </p:sp>
    </p:spTree>
    <p:extLst>
      <p:ext uri="{BB962C8B-B14F-4D97-AF65-F5344CB8AC3E}">
        <p14:creationId xmlns:p14="http://schemas.microsoft.com/office/powerpoint/2010/main" val="24596182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1"/>
            <a:ext cx="5486400" cy="566739"/>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pPr lvl="0"/>
            <a:endParaRPr lang="fr-FR" noProof="0"/>
          </a:p>
        </p:txBody>
      </p:sp>
      <p:sp>
        <p:nvSpPr>
          <p:cNvPr id="4" name="Espace réservé du texte 3"/>
          <p:cNvSpPr>
            <a:spLocks noGrp="1"/>
          </p:cNvSpPr>
          <p:nvPr>
            <p:ph type="body" sz="half" idx="2"/>
          </p:nvPr>
        </p:nvSpPr>
        <p:spPr>
          <a:xfrm>
            <a:off x="1792288" y="5367339"/>
            <a:ext cx="5486400" cy="804863"/>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A935BE85-DB31-4818-8F4D-0C2300737986}" type="datetime1">
              <a:rPr lang="fr-FR"/>
              <a:pPr>
                <a:defRPr/>
              </a:pPr>
              <a:t>22/02/2022</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770CA354-BD40-4D09-BE76-F11F1F7B41A1}" type="slidenum">
              <a:rPr lang="fr-FR"/>
              <a:pPr>
                <a:defRPr/>
              </a:pPr>
              <a:t>‹N°›</a:t>
            </a:fld>
            <a:endParaRPr lang="fr-FR"/>
          </a:p>
        </p:txBody>
      </p:sp>
    </p:spTree>
    <p:extLst>
      <p:ext uri="{BB962C8B-B14F-4D97-AF65-F5344CB8AC3E}">
        <p14:creationId xmlns:p14="http://schemas.microsoft.com/office/powerpoint/2010/main" val="6015694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6FD4B336-8E7A-47B9-B224-3D75E2DB69E8}" type="datetime1">
              <a:rPr lang="fr-FR"/>
              <a:pPr>
                <a:defRPr/>
              </a:pPr>
              <a:t>22/02/2022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A9993989-F927-4547-B48C-44F68DF1353A}" type="slidenum">
              <a:rPr lang="fr-FR"/>
              <a:pPr>
                <a:defRPr/>
              </a:pPr>
              <a:t>‹N°›</a:t>
            </a:fld>
            <a:endParaRPr lang="fr-FR"/>
          </a:p>
        </p:txBody>
      </p:sp>
    </p:spTree>
    <p:extLst>
      <p:ext uri="{BB962C8B-B14F-4D97-AF65-F5344CB8AC3E}">
        <p14:creationId xmlns:p14="http://schemas.microsoft.com/office/powerpoint/2010/main" val="3747262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6FE27610-3E7E-476D-A5DA-9DF373B27E49}" type="datetime1">
              <a:rPr lang="fr-FR"/>
              <a:pPr>
                <a:defRPr/>
              </a:pPr>
              <a:t>22/02/2022</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E894420C-42E5-4D22-9B8E-6C68B87AC3C4}" type="slidenum">
              <a:rPr lang="fr-FR"/>
              <a:pPr>
                <a:defRPr/>
              </a:pPr>
              <a:t>‹N°›</a:t>
            </a:fld>
            <a:endParaRPr lang="fr-FR"/>
          </a:p>
        </p:txBody>
      </p:sp>
    </p:spTree>
    <p:extLst>
      <p:ext uri="{BB962C8B-B14F-4D97-AF65-F5344CB8AC3E}">
        <p14:creationId xmlns:p14="http://schemas.microsoft.com/office/powerpoint/2010/main" val="1225227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a:off x="6781800" y="6297049"/>
            <a:ext cx="2098049" cy="47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dirty="0">
                <a:solidFill>
                  <a:prstClr val="white">
                    <a:lumMod val="50000"/>
                  </a:prstClr>
                </a:solidFill>
                <a:latin typeface="Arial Narrow" panose="020B0606020202030204" pitchFamily="34" charset="0"/>
              </a:rPr>
              <a:t>Document à usage strictement interne – Ne pas diffuser aux clients</a:t>
            </a:r>
          </a:p>
        </p:txBody>
      </p:sp>
    </p:spTree>
    <p:extLst>
      <p:ext uri="{BB962C8B-B14F-4D97-AF65-F5344CB8AC3E}">
        <p14:creationId xmlns:p14="http://schemas.microsoft.com/office/powerpoint/2010/main" val="122037878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Lst>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5167"/>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027" name="Espace réservé du texte 2"/>
          <p:cNvSpPr>
            <a:spLocks noGrp="1"/>
          </p:cNvSpPr>
          <p:nvPr>
            <p:ph type="body" idx="1"/>
          </p:nvPr>
        </p:nvSpPr>
        <p:spPr bwMode="auto">
          <a:xfrm>
            <a:off x="457200" y="1600202"/>
            <a:ext cx="82296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Espace réservé de la date 3"/>
          <p:cNvSpPr>
            <a:spLocks noGrp="1"/>
          </p:cNvSpPr>
          <p:nvPr>
            <p:ph type="dt" sz="half" idx="2"/>
          </p:nvPr>
        </p:nvSpPr>
        <p:spPr>
          <a:xfrm>
            <a:off x="457200" y="6356352"/>
            <a:ext cx="2133600" cy="366183"/>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22CA8999-1AC7-443E-8C4B-EAD87328654B}" type="datetime1">
              <a:rPr lang="fr-FR"/>
              <a:pPr>
                <a:defRPr/>
              </a:pPr>
              <a:t>22/02/2022</a:t>
            </a:fld>
            <a:endParaRPr lang="fr-FR"/>
          </a:p>
        </p:txBody>
      </p:sp>
      <p:sp>
        <p:nvSpPr>
          <p:cNvPr id="5" name="Espace réservé du pied de page 4"/>
          <p:cNvSpPr>
            <a:spLocks noGrp="1"/>
          </p:cNvSpPr>
          <p:nvPr>
            <p:ph type="ftr" sz="quarter" idx="3"/>
          </p:nvPr>
        </p:nvSpPr>
        <p:spPr>
          <a:xfrm>
            <a:off x="3124200" y="6356352"/>
            <a:ext cx="2895600" cy="366183"/>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6553200" y="6356352"/>
            <a:ext cx="2133600" cy="366183"/>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B295703A-22B1-4630-9C57-4523B1718097}" type="slidenum">
              <a:rPr lang="fr-FR"/>
              <a:pPr>
                <a:defRPr/>
              </a:pPr>
              <a:t>‹N°›</a:t>
            </a:fld>
            <a:endParaRPr lang="fr-FR"/>
          </a:p>
        </p:txBody>
      </p:sp>
    </p:spTree>
    <p:extLst>
      <p:ext uri="{BB962C8B-B14F-4D97-AF65-F5344CB8AC3E}">
        <p14:creationId xmlns:p14="http://schemas.microsoft.com/office/powerpoint/2010/main" val="342394434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189" algn="ctr" rtl="0" fontAlgn="base">
        <a:spcBef>
          <a:spcPct val="0"/>
        </a:spcBef>
        <a:spcAft>
          <a:spcPct val="0"/>
        </a:spcAft>
        <a:defRPr sz="4400">
          <a:solidFill>
            <a:schemeClr val="tx1"/>
          </a:solidFill>
          <a:latin typeface="Calibri" panose="020F0502020204030204" pitchFamily="34" charset="0"/>
        </a:defRPr>
      </a:lvl6pPr>
      <a:lvl7pPr marL="914378" algn="ctr" rtl="0" fontAlgn="base">
        <a:spcBef>
          <a:spcPct val="0"/>
        </a:spcBef>
        <a:spcAft>
          <a:spcPct val="0"/>
        </a:spcAft>
        <a:defRPr sz="4400">
          <a:solidFill>
            <a:schemeClr val="tx1"/>
          </a:solidFill>
          <a:latin typeface="Calibri" panose="020F0502020204030204" pitchFamily="34" charset="0"/>
        </a:defRPr>
      </a:lvl7pPr>
      <a:lvl8pPr marL="1371566" algn="ctr" rtl="0" fontAlgn="base">
        <a:spcBef>
          <a:spcPct val="0"/>
        </a:spcBef>
        <a:spcAft>
          <a:spcPct val="0"/>
        </a:spcAft>
        <a:defRPr sz="4400">
          <a:solidFill>
            <a:schemeClr val="tx1"/>
          </a:solidFill>
          <a:latin typeface="Calibri" panose="020F0502020204030204" pitchFamily="34" charset="0"/>
        </a:defRPr>
      </a:lvl8pPr>
      <a:lvl9pPr marL="1828754" algn="ctr" rtl="0" fontAlgn="base">
        <a:spcBef>
          <a:spcPct val="0"/>
        </a:spcBef>
        <a:spcAft>
          <a:spcPct val="0"/>
        </a:spcAft>
        <a:defRPr sz="4400">
          <a:solidFill>
            <a:schemeClr val="tx1"/>
          </a:solidFill>
          <a:latin typeface="Calibri" panose="020F0502020204030204" pitchFamily="34" charset="0"/>
        </a:defRPr>
      </a:lvl9pPr>
    </p:titleStyle>
    <p:bodyStyle>
      <a:lvl1pPr marL="342892" indent="-342892"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31" indent="-285743"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2972" indent="-228594"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348"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29239" y="875690"/>
            <a:ext cx="9473239" cy="536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Accompagnement du client Professionnel et du Dirigeant</a:t>
            </a:r>
          </a:p>
        </p:txBody>
      </p:sp>
      <p:sp>
        <p:nvSpPr>
          <p:cNvPr id="6" name="ZoneTexte 11"/>
          <p:cNvSpPr txBox="1">
            <a:spLocks noChangeArrowheads="1"/>
          </p:cNvSpPr>
          <p:nvPr/>
        </p:nvSpPr>
        <p:spPr bwMode="auto">
          <a:xfrm>
            <a:off x="134939" y="187498"/>
            <a:ext cx="88773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667" b="1" dirty="0">
                <a:solidFill>
                  <a:srgbClr val="FF0000"/>
                </a:solidFill>
                <a:latin typeface="Berlin Sans FB" panose="020E0602020502020306" pitchFamily="34" charset="0"/>
              </a:rPr>
              <a:t>L</a:t>
            </a:r>
            <a:r>
              <a:rPr lang="fr-FR" altLang="fr-FR" sz="2667" b="1" dirty="0">
                <a:solidFill>
                  <a:prstClr val="black"/>
                </a:solidFill>
                <a:latin typeface="Berlin Sans FB" panose="020E0602020502020306" pitchFamily="34" charset="0"/>
              </a:rPr>
              <a:t>ES </a:t>
            </a:r>
            <a:r>
              <a:rPr lang="fr-FR" altLang="fr-FR" sz="2667" b="1">
                <a:solidFill>
                  <a:srgbClr val="FF0000"/>
                </a:solidFill>
                <a:latin typeface="Berlin Sans FB" panose="020E0602020502020306" pitchFamily="34" charset="0"/>
              </a:rPr>
              <a:t>M</a:t>
            </a:r>
            <a:r>
              <a:rPr lang="fr-FR" altLang="fr-FR" sz="2667" b="1">
                <a:solidFill>
                  <a:prstClr val="black"/>
                </a:solidFill>
                <a:latin typeface="Berlin Sans FB" panose="020E0602020502020306" pitchFamily="34" charset="0"/>
              </a:rPr>
              <a:t>EMOS </a:t>
            </a:r>
            <a:r>
              <a:rPr lang="fr-FR" altLang="fr-FR" sz="2667" b="1">
                <a:solidFill>
                  <a:srgbClr val="FF0000"/>
                </a:solidFill>
                <a:latin typeface="Berlin Sans FB" panose="020E0602020502020306" pitchFamily="34" charset="0"/>
              </a:rPr>
              <a:t>P</a:t>
            </a:r>
            <a:r>
              <a:rPr lang="fr-FR" altLang="fr-FR" sz="2667" b="1">
                <a:solidFill>
                  <a:prstClr val="black"/>
                </a:solidFill>
                <a:latin typeface="Berlin Sans FB" panose="020E0602020502020306" pitchFamily="34" charset="0"/>
              </a:rPr>
              <a:t>REMIUM: </a:t>
            </a:r>
            <a:r>
              <a:rPr lang="fr-FR" altLang="fr-FR" sz="2667" b="1" dirty="0">
                <a:solidFill>
                  <a:srgbClr val="FF0000"/>
                </a:solidFill>
                <a:latin typeface="Berlin Sans FB" panose="020E0602020502020306" pitchFamily="34" charset="0"/>
              </a:rPr>
              <a:t>N</a:t>
            </a:r>
            <a:r>
              <a:rPr lang="fr-FR" altLang="fr-FR" sz="2667" b="1" dirty="0">
                <a:solidFill>
                  <a:prstClr val="black"/>
                </a:solidFill>
                <a:latin typeface="Berlin Sans FB" panose="020E0602020502020306" pitchFamily="34" charset="0"/>
              </a:rPr>
              <a:t>° </a:t>
            </a:r>
            <a:r>
              <a:rPr lang="fr-FR" altLang="fr-FR" sz="2667" b="1" dirty="0">
                <a:solidFill>
                  <a:srgbClr val="FF0000"/>
                </a:solidFill>
                <a:latin typeface="Berlin Sans FB" panose="020E0602020502020306" pitchFamily="34" charset="0"/>
              </a:rPr>
              <a:t>1</a:t>
            </a:r>
            <a:endParaRPr lang="fr-FR" altLang="fr-FR" sz="2400" dirty="0">
              <a:solidFill>
                <a:srgbClr val="FF0000"/>
              </a:solidFill>
              <a:latin typeface="Berlin Sans FB" panose="020E0602020502020306" pitchFamily="34" charset="0"/>
            </a:endParaRPr>
          </a:p>
        </p:txBody>
      </p:sp>
      <p:sp>
        <p:nvSpPr>
          <p:cNvPr id="7" name="Rectangle 6"/>
          <p:cNvSpPr/>
          <p:nvPr/>
        </p:nvSpPr>
        <p:spPr>
          <a:xfrm>
            <a:off x="0" y="6206255"/>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1" name="Imag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7623" y="2852936"/>
            <a:ext cx="1201191" cy="1201191"/>
          </a:xfrm>
          <a:prstGeom prst="rect">
            <a:avLst/>
          </a:prstGeom>
        </p:spPr>
      </p:pic>
      <p:pic>
        <p:nvPicPr>
          <p:cNvPr id="13" name="Image 12"/>
          <p:cNvPicPr>
            <a:picLocks noChangeAspect="1"/>
          </p:cNvPicPr>
          <p:nvPr/>
        </p:nvPicPr>
        <p:blipFill rotWithShape="1">
          <a:blip r:embed="rId3"/>
          <a:srcRect l="23244" t="34452" r="59046" b="37002"/>
          <a:stretch/>
        </p:blipFill>
        <p:spPr>
          <a:xfrm>
            <a:off x="5329543" y="2422278"/>
            <a:ext cx="982247" cy="890161"/>
          </a:xfrm>
          <a:prstGeom prst="rect">
            <a:avLst/>
          </a:prstGeom>
        </p:spPr>
      </p:pic>
      <p:pic>
        <p:nvPicPr>
          <p:cNvPr id="5" name="Image 4"/>
          <p:cNvPicPr>
            <a:picLocks noChangeAspect="1"/>
          </p:cNvPicPr>
          <p:nvPr/>
        </p:nvPicPr>
        <p:blipFill rotWithShape="1">
          <a:blip r:embed="rId4"/>
          <a:srcRect l="23435" t="33266" r="58855" b="36219"/>
          <a:stretch/>
        </p:blipFill>
        <p:spPr>
          <a:xfrm>
            <a:off x="2267744" y="2475347"/>
            <a:ext cx="864096" cy="837092"/>
          </a:xfrm>
          <a:prstGeom prst="rect">
            <a:avLst/>
          </a:prstGeom>
        </p:spPr>
      </p:pic>
      <p:sp>
        <p:nvSpPr>
          <p:cNvPr id="15" name="Bulle ronde 14"/>
          <p:cNvSpPr/>
          <p:nvPr/>
        </p:nvSpPr>
        <p:spPr>
          <a:xfrm>
            <a:off x="1121416" y="1791792"/>
            <a:ext cx="1296144" cy="683555"/>
          </a:xfrm>
          <a:prstGeom prst="wedgeEllipseCallout">
            <a:avLst>
              <a:gd name="adj1" fmla="val 35752"/>
              <a:gd name="adj2" fmla="val 69114"/>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2">
                    <a:lumMod val="60000"/>
                    <a:lumOff val="40000"/>
                  </a:schemeClr>
                </a:solidFill>
                <a:latin typeface="Kristen ITC" panose="03050502040202030202" pitchFamily="66" charset="0"/>
              </a:rPr>
              <a:t>Je vends</a:t>
            </a:r>
          </a:p>
        </p:txBody>
      </p:sp>
      <p:sp>
        <p:nvSpPr>
          <p:cNvPr id="16" name="Bulle ronde 15"/>
          <p:cNvSpPr/>
          <p:nvPr/>
        </p:nvSpPr>
        <p:spPr>
          <a:xfrm>
            <a:off x="6161974" y="1700808"/>
            <a:ext cx="1434362" cy="891551"/>
          </a:xfrm>
          <a:prstGeom prst="wedgeEllipseCallout">
            <a:avLst>
              <a:gd name="adj1" fmla="val -50963"/>
              <a:gd name="adj2" fmla="val 63540"/>
            </a:avLst>
          </a:prstGeom>
          <a:solidFill>
            <a:schemeClr val="accent6">
              <a:lumMod val="20000"/>
              <a:lumOff val="80000"/>
            </a:schemeClr>
          </a:solidFill>
          <a:ln w="31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accent2">
                    <a:lumMod val="60000"/>
                    <a:lumOff val="40000"/>
                  </a:schemeClr>
                </a:solidFill>
                <a:latin typeface="Kristen ITC" panose="03050502040202030202" pitchFamily="66" charset="0"/>
              </a:rPr>
              <a:t>J’apporte à une société</a:t>
            </a:r>
          </a:p>
        </p:txBody>
      </p:sp>
      <p:pic>
        <p:nvPicPr>
          <p:cNvPr id="18" name="Image 17"/>
          <p:cNvPicPr>
            <a:picLocks noChangeAspect="1"/>
          </p:cNvPicPr>
          <p:nvPr/>
        </p:nvPicPr>
        <p:blipFill rotWithShape="1">
          <a:blip r:embed="rId5"/>
          <a:srcRect l="24542" t="34250" r="59962" b="37203"/>
          <a:stretch/>
        </p:blipFill>
        <p:spPr>
          <a:xfrm>
            <a:off x="3630096" y="4822006"/>
            <a:ext cx="1157928" cy="1199282"/>
          </a:xfrm>
          <a:prstGeom prst="rect">
            <a:avLst/>
          </a:prstGeom>
        </p:spPr>
      </p:pic>
      <p:sp>
        <p:nvSpPr>
          <p:cNvPr id="19" name="Bulle ronde 18"/>
          <p:cNvSpPr/>
          <p:nvPr/>
        </p:nvSpPr>
        <p:spPr>
          <a:xfrm>
            <a:off x="2517774" y="4171307"/>
            <a:ext cx="1539585" cy="683555"/>
          </a:xfrm>
          <a:prstGeom prst="wedgeEllipseCallout">
            <a:avLst>
              <a:gd name="adj1" fmla="val 35752"/>
              <a:gd name="adj2" fmla="val 69114"/>
            </a:avLst>
          </a:prstGeom>
          <a:solidFill>
            <a:schemeClr val="accent4">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rgbClr val="8368A4"/>
                </a:solidFill>
                <a:latin typeface="Kristen ITC" panose="03050502040202030202" pitchFamily="66" charset="0"/>
              </a:rPr>
              <a:t>Je transmets</a:t>
            </a:r>
          </a:p>
        </p:txBody>
      </p:sp>
      <p:pic>
        <p:nvPicPr>
          <p:cNvPr id="14" name="Image 2" descr="cid:image008.jpg@01D7596C.B409CC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05113"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85402B8F-5D8B-45FB-92E7-0CF1AC108F93}"/>
              </a:ext>
            </a:extLst>
          </p:cNvPr>
          <p:cNvSpPr/>
          <p:nvPr/>
        </p:nvSpPr>
        <p:spPr>
          <a:xfrm>
            <a:off x="3563888" y="6498488"/>
            <a:ext cx="2808312" cy="1561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lumMod val="50000"/>
                    <a:lumOff val="50000"/>
                  </a:schemeClr>
                </a:solidFill>
              </a:rPr>
              <a:t>Document à usage strictement interne</a:t>
            </a:r>
          </a:p>
        </p:txBody>
      </p:sp>
    </p:spTree>
    <p:extLst>
      <p:ext uri="{BB962C8B-B14F-4D97-AF65-F5344CB8AC3E}">
        <p14:creationId xmlns:p14="http://schemas.microsoft.com/office/powerpoint/2010/main" val="2635530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9" y="187498"/>
            <a:ext cx="8877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200" b="1" dirty="0">
                <a:solidFill>
                  <a:srgbClr val="FF0000"/>
                </a:solidFill>
                <a:latin typeface="Berlin Sans FB" panose="020E0602020502020306" pitchFamily="34" charset="0"/>
              </a:rPr>
              <a:t>D</a:t>
            </a:r>
            <a:r>
              <a:rPr lang="fr-FR" altLang="fr-FR" sz="1200" b="1" dirty="0">
                <a:latin typeface="Berlin Sans FB" panose="020E0602020502020306" pitchFamily="34" charset="0"/>
              </a:rPr>
              <a:t>ispositifs</a:t>
            </a:r>
            <a:r>
              <a:rPr lang="fr-FR" altLang="fr-FR" sz="1200" b="1" dirty="0">
                <a:solidFill>
                  <a:srgbClr val="FF0000"/>
                </a:solidFill>
                <a:latin typeface="Berlin Sans FB" panose="020E0602020502020306" pitchFamily="34" charset="0"/>
              </a:rPr>
              <a:t> </a:t>
            </a:r>
            <a:r>
              <a:rPr lang="fr-FR" altLang="fr-FR" sz="1200" b="1" dirty="0">
                <a:latin typeface="Berlin Sans FB" panose="020E0602020502020306" pitchFamily="34" charset="0"/>
              </a:rPr>
              <a:t>d’</a:t>
            </a:r>
            <a:r>
              <a:rPr lang="fr-FR" altLang="fr-FR" sz="1200" b="1" dirty="0">
                <a:solidFill>
                  <a:srgbClr val="FF0000"/>
                </a:solidFill>
                <a:latin typeface="Berlin Sans FB" panose="020E0602020502020306" pitchFamily="34" charset="0"/>
              </a:rPr>
              <a:t>E</a:t>
            </a:r>
            <a:r>
              <a:rPr lang="fr-FR" altLang="fr-FR" sz="1200" b="1" dirty="0">
                <a:latin typeface="Berlin Sans FB" panose="020E0602020502020306" pitchFamily="34" charset="0"/>
              </a:rPr>
              <a:t>xonération en cas de </a:t>
            </a:r>
            <a:r>
              <a:rPr lang="fr-FR" altLang="fr-FR" sz="1200" b="1" dirty="0">
                <a:solidFill>
                  <a:schemeClr val="accent4">
                    <a:lumMod val="60000"/>
                    <a:lumOff val="40000"/>
                  </a:schemeClr>
                </a:solidFill>
                <a:latin typeface="Berlin Sans FB" panose="020E0602020502020306" pitchFamily="34" charset="0"/>
              </a:rPr>
              <a:t>Mutation à Titre Onéreux (vente ou apport) </a:t>
            </a:r>
            <a:r>
              <a:rPr lang="fr-FR" altLang="fr-FR" sz="1200" b="1" dirty="0">
                <a:latin typeface="Berlin Sans FB" panose="020E0602020502020306" pitchFamily="34" charset="0"/>
              </a:rPr>
              <a:t>d’</a:t>
            </a:r>
            <a:r>
              <a:rPr lang="fr-FR" altLang="fr-FR" sz="1200" b="1" dirty="0">
                <a:solidFill>
                  <a:srgbClr val="FF0000"/>
                </a:solidFill>
                <a:latin typeface="Berlin Sans FB" panose="020E0602020502020306" pitchFamily="34" charset="0"/>
              </a:rPr>
              <a:t>E</a:t>
            </a:r>
            <a:r>
              <a:rPr lang="fr-FR" altLang="fr-FR" sz="1200" b="1" dirty="0">
                <a:latin typeface="Berlin Sans FB" panose="020E0602020502020306" pitchFamily="34" charset="0"/>
              </a:rPr>
              <a:t>ntreprise</a:t>
            </a:r>
            <a:r>
              <a:rPr lang="fr-FR" altLang="fr-FR" sz="1200" b="1" dirty="0">
                <a:solidFill>
                  <a:srgbClr val="FF0000"/>
                </a:solidFill>
                <a:latin typeface="Berlin Sans FB" panose="020E0602020502020306" pitchFamily="34" charset="0"/>
              </a:rPr>
              <a:t> I</a:t>
            </a:r>
            <a:r>
              <a:rPr lang="fr-FR" altLang="fr-FR" sz="1200" b="1" dirty="0">
                <a:latin typeface="Berlin Sans FB" panose="020E0602020502020306" pitchFamily="34" charset="0"/>
              </a:rPr>
              <a:t>ndividuelle ou </a:t>
            </a:r>
            <a:r>
              <a:rPr lang="fr-FR" altLang="fr-FR" sz="1200" b="1" dirty="0">
                <a:solidFill>
                  <a:srgbClr val="FF0000"/>
                </a:solidFill>
                <a:latin typeface="Berlin Sans FB" panose="020E0602020502020306" pitchFamily="34" charset="0"/>
              </a:rPr>
              <a:t>P</a:t>
            </a:r>
            <a:r>
              <a:rPr lang="fr-FR" altLang="fr-FR" sz="1200" b="1" dirty="0">
                <a:latin typeface="Berlin Sans FB" panose="020E0602020502020306" pitchFamily="34" charset="0"/>
              </a:rPr>
              <a:t>arts de </a:t>
            </a:r>
            <a:r>
              <a:rPr lang="fr-FR" altLang="fr-FR" sz="1200" b="1" dirty="0">
                <a:solidFill>
                  <a:srgbClr val="FF0000"/>
                </a:solidFill>
                <a:latin typeface="Berlin Sans FB" panose="020E0602020502020306" pitchFamily="34" charset="0"/>
              </a:rPr>
              <a:t>S</a:t>
            </a:r>
            <a:r>
              <a:rPr lang="fr-FR" altLang="fr-FR" sz="1200" b="1" dirty="0">
                <a:latin typeface="Berlin Sans FB" panose="020E0602020502020306" pitchFamily="34" charset="0"/>
              </a:rPr>
              <a:t>ociété à l’</a:t>
            </a:r>
            <a:r>
              <a:rPr lang="fr-FR" altLang="fr-FR" sz="1200" b="1" dirty="0">
                <a:solidFill>
                  <a:srgbClr val="FF0000"/>
                </a:solidFill>
                <a:latin typeface="Berlin Sans FB" panose="020E0602020502020306" pitchFamily="34" charset="0"/>
              </a:rPr>
              <a:t>IR</a:t>
            </a:r>
            <a:r>
              <a:rPr lang="fr-FR" altLang="fr-FR" sz="1200" b="1" dirty="0">
                <a:latin typeface="Berlin Sans FB" panose="020E0602020502020306" pitchFamily="34" charset="0"/>
              </a:rPr>
              <a:t> dans laquelle l’associé exerce son activité professionnelle</a:t>
            </a:r>
          </a:p>
        </p:txBody>
      </p:sp>
      <p:sp>
        <p:nvSpPr>
          <p:cNvPr id="7" name="Rectangle 6"/>
          <p:cNvSpPr/>
          <p:nvPr/>
        </p:nvSpPr>
        <p:spPr>
          <a:xfrm>
            <a:off x="0" y="6309320"/>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graphicFrame>
        <p:nvGraphicFramePr>
          <p:cNvPr id="2" name="Tableau 1"/>
          <p:cNvGraphicFramePr>
            <a:graphicFrameLocks noGrp="1"/>
          </p:cNvGraphicFramePr>
          <p:nvPr>
            <p:extLst>
              <p:ext uri="{D42A27DB-BD31-4B8C-83A1-F6EECF244321}">
                <p14:modId xmlns:p14="http://schemas.microsoft.com/office/powerpoint/2010/main" val="572660890"/>
              </p:ext>
            </p:extLst>
          </p:nvPr>
        </p:nvGraphicFramePr>
        <p:xfrm>
          <a:off x="69057" y="620688"/>
          <a:ext cx="9009064" cy="5747360"/>
        </p:xfrm>
        <a:graphic>
          <a:graphicData uri="http://schemas.openxmlformats.org/drawingml/2006/table">
            <a:tbl>
              <a:tblPr firstRow="1" bandRow="1">
                <a:tableStyleId>{00A15C55-8517-42AA-B614-E9B94910E393}</a:tableStyleId>
              </a:tblPr>
              <a:tblGrid>
                <a:gridCol w="902543">
                  <a:extLst>
                    <a:ext uri="{9D8B030D-6E8A-4147-A177-3AD203B41FA5}">
                      <a16:colId xmlns:a16="http://schemas.microsoft.com/office/drawing/2014/main" val="555686435"/>
                    </a:ext>
                  </a:extLst>
                </a:gridCol>
                <a:gridCol w="1080120">
                  <a:extLst>
                    <a:ext uri="{9D8B030D-6E8A-4147-A177-3AD203B41FA5}">
                      <a16:colId xmlns:a16="http://schemas.microsoft.com/office/drawing/2014/main" val="3939707269"/>
                    </a:ext>
                  </a:extLst>
                </a:gridCol>
                <a:gridCol w="1368152">
                  <a:extLst>
                    <a:ext uri="{9D8B030D-6E8A-4147-A177-3AD203B41FA5}">
                      <a16:colId xmlns:a16="http://schemas.microsoft.com/office/drawing/2014/main" val="668434593"/>
                    </a:ext>
                  </a:extLst>
                </a:gridCol>
                <a:gridCol w="1008112">
                  <a:extLst>
                    <a:ext uri="{9D8B030D-6E8A-4147-A177-3AD203B41FA5}">
                      <a16:colId xmlns:a16="http://schemas.microsoft.com/office/drawing/2014/main" val="266585875"/>
                    </a:ext>
                  </a:extLst>
                </a:gridCol>
                <a:gridCol w="1512168">
                  <a:extLst>
                    <a:ext uri="{9D8B030D-6E8A-4147-A177-3AD203B41FA5}">
                      <a16:colId xmlns:a16="http://schemas.microsoft.com/office/drawing/2014/main" val="1017817960"/>
                    </a:ext>
                  </a:extLst>
                </a:gridCol>
                <a:gridCol w="1008112">
                  <a:extLst>
                    <a:ext uri="{9D8B030D-6E8A-4147-A177-3AD203B41FA5}">
                      <a16:colId xmlns:a16="http://schemas.microsoft.com/office/drawing/2014/main" val="409064208"/>
                    </a:ext>
                  </a:extLst>
                </a:gridCol>
                <a:gridCol w="864096">
                  <a:extLst>
                    <a:ext uri="{9D8B030D-6E8A-4147-A177-3AD203B41FA5}">
                      <a16:colId xmlns:a16="http://schemas.microsoft.com/office/drawing/2014/main" val="3969360557"/>
                    </a:ext>
                  </a:extLst>
                </a:gridCol>
                <a:gridCol w="1265761">
                  <a:extLst>
                    <a:ext uri="{9D8B030D-6E8A-4147-A177-3AD203B41FA5}">
                      <a16:colId xmlns:a16="http://schemas.microsoft.com/office/drawing/2014/main" val="2773537750"/>
                    </a:ext>
                  </a:extLst>
                </a:gridCol>
              </a:tblGrid>
              <a:tr h="216024">
                <a:tc>
                  <a:txBody>
                    <a:bodyPr/>
                    <a:lstStyle/>
                    <a:p>
                      <a:pPr algn="ctr"/>
                      <a:r>
                        <a:rPr lang="fr-FR" sz="700" dirty="0"/>
                        <a:t>Votre entreprise est une …</a:t>
                      </a:r>
                    </a:p>
                  </a:txBody>
                  <a:tcPr/>
                </a:tc>
                <a:tc>
                  <a:txBody>
                    <a:bodyPr/>
                    <a:lstStyle/>
                    <a:p>
                      <a:pPr algn="ctr"/>
                      <a:r>
                        <a:rPr lang="fr-FR" sz="700" dirty="0"/>
                        <a:t>Cette situation vous concerne</a:t>
                      </a: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lang="fr-FR" sz="700" dirty="0"/>
                        <a:t>Vous bénéficiez</a:t>
                      </a:r>
                    </a:p>
                    <a:p>
                      <a:pPr algn="ctr"/>
                      <a:endParaRPr lang="fr-FR" sz="700" dirty="0"/>
                    </a:p>
                  </a:txBody>
                  <a:tcPr/>
                </a:tc>
                <a:tc gridSpan="2">
                  <a:txBody>
                    <a:bodyPr/>
                    <a:lstStyle/>
                    <a:p>
                      <a:pPr algn="ctr"/>
                      <a:r>
                        <a:rPr lang="fr-FR" sz="700" dirty="0"/>
                        <a:t>Etendue de l’exonération</a:t>
                      </a:r>
                    </a:p>
                  </a:txBody>
                  <a:tcPr/>
                </a:tc>
                <a:tc hMerge="1">
                  <a:txBody>
                    <a:bodyPr/>
                    <a:lstStyle/>
                    <a:p>
                      <a:endParaRPr lang="fr-FR" dirty="0"/>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lang="fr-FR" sz="700" dirty="0"/>
                        <a:t>A quelles conditions ?</a:t>
                      </a:r>
                    </a:p>
                  </a:txBody>
                  <a:tcPr/>
                </a:tc>
                <a:tc>
                  <a:txBody>
                    <a:bodyPr/>
                    <a:lstStyle/>
                    <a:p>
                      <a:pPr algn="ctr"/>
                      <a:r>
                        <a:rPr lang="fr-FR" sz="700" dirty="0"/>
                        <a:t>Biens exclus</a:t>
                      </a:r>
                    </a:p>
                  </a:txBody>
                  <a:tcPr/>
                </a:tc>
                <a:tc>
                  <a:txBody>
                    <a:bodyPr/>
                    <a:lstStyle/>
                    <a:p>
                      <a:pPr algn="ctr"/>
                      <a:r>
                        <a:rPr lang="fr-FR" sz="700" dirty="0"/>
                        <a:t>Références,</a:t>
                      </a:r>
                    </a:p>
                    <a:p>
                      <a:pPr algn="ctr"/>
                      <a:r>
                        <a:rPr lang="fr-FR" sz="700" dirty="0"/>
                        <a:t>Commentaires</a:t>
                      </a:r>
                    </a:p>
                  </a:txBody>
                  <a:tcPr/>
                </a:tc>
                <a:extLst>
                  <a:ext uri="{0D108BD9-81ED-4DB2-BD59-A6C34878D82A}">
                    <a16:rowId xmlns:a16="http://schemas.microsoft.com/office/drawing/2014/main" val="1683488640"/>
                  </a:ext>
                </a:extLst>
              </a:tr>
              <a:tr h="675496">
                <a:tc rowSpan="7">
                  <a:txBody>
                    <a:bodyPr/>
                    <a:lstStyle/>
                    <a:p>
                      <a:r>
                        <a:rPr lang="fr-FR" sz="1000" dirty="0"/>
                        <a:t>Entreprise</a:t>
                      </a:r>
                      <a:r>
                        <a:rPr lang="fr-FR" sz="1000" baseline="0" dirty="0"/>
                        <a:t> individuelle</a:t>
                      </a:r>
                    </a:p>
                    <a:p>
                      <a:r>
                        <a:rPr lang="fr-FR" sz="1000" baseline="0" dirty="0"/>
                        <a:t>ou</a:t>
                      </a:r>
                    </a:p>
                    <a:p>
                      <a:r>
                        <a:rPr lang="fr-FR" sz="1000" baseline="0" dirty="0"/>
                        <a:t>Société soumise à l’IR: SNC, EURL, SARL de Famille (LMP), …</a:t>
                      </a:r>
                    </a:p>
                    <a:p>
                      <a:endParaRPr lang="fr-FR" sz="1000" baseline="0" dirty="0"/>
                    </a:p>
                    <a:p>
                      <a:r>
                        <a:rPr lang="fr-FR" sz="1000" baseline="0" dirty="0"/>
                        <a:t>Vente = Plus-value imposable pour le </a:t>
                      </a:r>
                      <a:r>
                        <a:rPr lang="fr-FR" sz="1000" b="1" u="none" baseline="0" dirty="0"/>
                        <a:t>cédant</a:t>
                      </a:r>
                      <a:r>
                        <a:rPr lang="fr-FR" sz="1000" u="none" baseline="0" dirty="0"/>
                        <a:t> selon les modalités suivantes :</a:t>
                      </a:r>
                      <a:endParaRPr lang="fr-FR" sz="1000" u="sng" baseline="0" dirty="0"/>
                    </a:p>
                    <a:p>
                      <a:endParaRPr lang="fr-FR" sz="1000" u="sng" baseline="0" dirty="0"/>
                    </a:p>
                    <a:p>
                      <a:r>
                        <a:rPr lang="fr-FR" sz="1000" u="none" baseline="0" dirty="0"/>
                        <a:t>CT</a:t>
                      </a:r>
                      <a:r>
                        <a:rPr lang="fr-FR" sz="800" u="none" baseline="0" dirty="0"/>
                        <a:t> pour les plus values de moins de 2 ans et les amortissements=</a:t>
                      </a:r>
                    </a:p>
                    <a:p>
                      <a:r>
                        <a:rPr lang="fr-FR" sz="1000" u="none" baseline="0" dirty="0"/>
                        <a:t>IR</a:t>
                      </a:r>
                      <a:r>
                        <a:rPr lang="fr-FR" sz="900" u="none" baseline="0" dirty="0"/>
                        <a:t> </a:t>
                      </a:r>
                      <a:r>
                        <a:rPr lang="fr-FR" sz="800" u="none" baseline="0" dirty="0"/>
                        <a:t>(BNC, BIC ou BA) </a:t>
                      </a:r>
                      <a:r>
                        <a:rPr lang="fr-FR" sz="1000" u="none" baseline="0" dirty="0"/>
                        <a:t>+ SSI </a:t>
                      </a:r>
                    </a:p>
                    <a:p>
                      <a:endParaRPr lang="fr-FR" sz="900" u="none" baseline="0" dirty="0"/>
                    </a:p>
                    <a:p>
                      <a:r>
                        <a:rPr lang="fr-FR" sz="1000" u="none" baseline="0" dirty="0"/>
                        <a:t>LT</a:t>
                      </a:r>
                      <a:r>
                        <a:rPr lang="fr-FR" sz="800" u="none" baseline="0" dirty="0"/>
                        <a:t> pour les plus values autres </a:t>
                      </a:r>
                    </a:p>
                    <a:p>
                      <a:r>
                        <a:rPr lang="fr-FR" sz="800" u="none" baseline="0" dirty="0"/>
                        <a:t>=</a:t>
                      </a:r>
                    </a:p>
                    <a:p>
                      <a:r>
                        <a:rPr lang="fr-FR" sz="1000" u="none" baseline="0" dirty="0"/>
                        <a:t>IR</a:t>
                      </a:r>
                      <a:r>
                        <a:rPr lang="fr-FR" sz="900" u="none" baseline="0" dirty="0"/>
                        <a:t> 12,8%</a:t>
                      </a:r>
                    </a:p>
                    <a:p>
                      <a:r>
                        <a:rPr lang="fr-FR" sz="1000" u="none" baseline="0" dirty="0" err="1"/>
                        <a:t>Psx</a:t>
                      </a:r>
                      <a:r>
                        <a:rPr lang="fr-FR" sz="900" u="none" baseline="0" dirty="0"/>
                        <a:t>: 17,2%</a:t>
                      </a:r>
                      <a:endParaRPr lang="fr-FR" sz="900" b="1" u="none" baseline="0" dirty="0"/>
                    </a:p>
                  </a:txBody>
                  <a:tcPr/>
                </a:tc>
                <a:tc rowSpan="2">
                  <a:txBody>
                    <a:bodyPr/>
                    <a:lstStyle/>
                    <a:p>
                      <a:r>
                        <a:rPr lang="fr-FR" sz="700" dirty="0"/>
                        <a:t>Le </a:t>
                      </a:r>
                      <a:r>
                        <a:rPr lang="fr-FR" sz="700" b="1" dirty="0"/>
                        <a:t>chiffre d’affaires </a:t>
                      </a:r>
                      <a:r>
                        <a:rPr lang="fr-FR" sz="700" dirty="0"/>
                        <a:t>de votre entreprise ou recettes</a:t>
                      </a:r>
                      <a:r>
                        <a:rPr lang="fr-FR" sz="700" baseline="0" dirty="0"/>
                        <a:t> agricoles subventions comprises (ou le prorata de CA correspondant à vos droits aux bénéfices d’une société de personne ou groupement agricole) </a:t>
                      </a:r>
                      <a:r>
                        <a:rPr lang="fr-FR" sz="700" b="1" baseline="0" dirty="0"/>
                        <a:t>n’excède pas 350 000 € HT </a:t>
                      </a:r>
                      <a:r>
                        <a:rPr lang="fr-FR" sz="700" baseline="0" dirty="0"/>
                        <a:t>(vente) ou </a:t>
                      </a:r>
                      <a:r>
                        <a:rPr lang="fr-FR" sz="700" b="1" baseline="0" dirty="0"/>
                        <a:t>126 000 € HT </a:t>
                      </a:r>
                      <a:r>
                        <a:rPr lang="fr-FR" sz="700" baseline="0" dirty="0"/>
                        <a:t>(services)</a:t>
                      </a:r>
                      <a:endParaRPr lang="fr-FR" sz="700" dirty="0"/>
                    </a:p>
                  </a:txBody>
                  <a:tcPr/>
                </a:tc>
                <a:tc rowSpan="2">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700" dirty="0"/>
                        <a:t>D’une </a:t>
                      </a:r>
                      <a:r>
                        <a:rPr lang="fr-FR" sz="700" b="1" u="none" dirty="0"/>
                        <a:t>exonération totale ou partielle des plus values</a:t>
                      </a:r>
                      <a:r>
                        <a:rPr lang="fr-FR" sz="700" b="1" u="none" baseline="0" dirty="0"/>
                        <a:t> </a:t>
                      </a:r>
                      <a:r>
                        <a:rPr lang="fr-FR" sz="700" baseline="0" dirty="0"/>
                        <a:t>sur les biens professionnels </a:t>
                      </a:r>
                      <a:r>
                        <a:rPr lang="fr-FR" sz="700" dirty="0"/>
                        <a:t>vendus ou les parts de société cédées</a:t>
                      </a:r>
                    </a:p>
                    <a:p>
                      <a:endParaRPr lang="fr-FR" sz="700" dirty="0"/>
                    </a:p>
                  </a:txBody>
                  <a:tcPr/>
                </a:tc>
                <a:tc>
                  <a:txBody>
                    <a:bodyPr/>
                    <a:lstStyle/>
                    <a:p>
                      <a:r>
                        <a:rPr lang="fr-FR" sz="600" dirty="0"/>
                        <a:t>Le </a:t>
                      </a:r>
                      <a:r>
                        <a:rPr lang="fr-FR" sz="600" b="1" dirty="0"/>
                        <a:t>chiffre d’affaires</a:t>
                      </a:r>
                      <a:r>
                        <a:rPr lang="fr-FR" sz="600" b="1" baseline="0" dirty="0"/>
                        <a:t> </a:t>
                      </a:r>
                      <a:r>
                        <a:rPr lang="fr-FR" sz="600" baseline="0" dirty="0"/>
                        <a:t>de votre entreprise (sur les 2 derniers exercices) </a:t>
                      </a:r>
                      <a:r>
                        <a:rPr lang="fr-FR" sz="600" b="1" baseline="0" dirty="0"/>
                        <a:t>n’excède pas</a:t>
                      </a:r>
                      <a:r>
                        <a:rPr lang="fr-FR" sz="600" baseline="0" dirty="0"/>
                        <a:t>:</a:t>
                      </a:r>
                    </a:p>
                    <a:p>
                      <a:r>
                        <a:rPr lang="fr-FR" sz="650" b="1" baseline="0" dirty="0"/>
                        <a:t>250 000 € HT </a:t>
                      </a:r>
                      <a:r>
                        <a:rPr lang="fr-FR" sz="650" baseline="0" dirty="0"/>
                        <a:t>(vente) ou</a:t>
                      </a:r>
                    </a:p>
                    <a:p>
                      <a:r>
                        <a:rPr lang="fr-FR" sz="650" b="1" baseline="0" dirty="0"/>
                        <a:t>90 000 € HT </a:t>
                      </a:r>
                      <a:r>
                        <a:rPr lang="fr-FR" sz="650" baseline="0" dirty="0"/>
                        <a:t>(services)</a:t>
                      </a:r>
                      <a:endParaRPr lang="fr-FR" sz="650" dirty="0"/>
                    </a:p>
                  </a:txBody>
                  <a:tcPr/>
                </a:tc>
                <a:tc>
                  <a:txBody>
                    <a:bodyPr/>
                    <a:lstStyle/>
                    <a:p>
                      <a:r>
                        <a:rPr lang="fr-FR" sz="700" b="1" u="none" dirty="0"/>
                        <a:t>Exonération totale</a:t>
                      </a:r>
                      <a:r>
                        <a:rPr lang="fr-FR" sz="700" u="none" dirty="0"/>
                        <a:t>:</a:t>
                      </a:r>
                    </a:p>
                    <a:p>
                      <a:pPr marL="0" indent="0">
                        <a:buFontTx/>
                        <a:buNone/>
                      </a:pPr>
                      <a:r>
                        <a:rPr lang="fr-FR" sz="700" dirty="0"/>
                        <a:t>- des plus values court terme (IR)</a:t>
                      </a:r>
                    </a:p>
                    <a:p>
                      <a:pPr marL="0" indent="0">
                        <a:buFontTx/>
                        <a:buNone/>
                      </a:pPr>
                      <a:r>
                        <a:rPr lang="fr-FR" sz="700" dirty="0"/>
                        <a:t>- des plus values long terme (12,8%)</a:t>
                      </a:r>
                    </a:p>
                    <a:p>
                      <a:pPr marL="0" indent="0">
                        <a:buFontTx/>
                        <a:buNone/>
                      </a:pPr>
                      <a:r>
                        <a:rPr lang="fr-FR" sz="700" dirty="0"/>
                        <a:t>- des prélèvements sociaux (17,2%)</a:t>
                      </a:r>
                    </a:p>
                  </a:txBody>
                  <a:tcPr/>
                </a:tc>
                <a:tc rowSpan="2">
                  <a:txBody>
                    <a:bodyPr/>
                    <a:lstStyle/>
                    <a:p>
                      <a:r>
                        <a:rPr lang="fr-FR" sz="700" dirty="0"/>
                        <a:t>Exercer l’activité à titre professionnel de manière</a:t>
                      </a:r>
                      <a:r>
                        <a:rPr lang="fr-FR" sz="700" baseline="0" dirty="0"/>
                        <a:t> personnelle, directe et continue </a:t>
                      </a:r>
                    </a:p>
                    <a:p>
                      <a:endParaRPr lang="fr-FR" sz="700" baseline="0" dirty="0"/>
                    </a:p>
                    <a:p>
                      <a:r>
                        <a:rPr lang="fr-FR" sz="700" baseline="0" dirty="0"/>
                        <a:t>Depuis au moins 5 ans</a:t>
                      </a:r>
                    </a:p>
                    <a:p>
                      <a:endParaRPr lang="fr-FR" sz="550" baseline="0" dirty="0"/>
                    </a:p>
                    <a:p>
                      <a:r>
                        <a:rPr lang="fr-FR" sz="550" kern="1200" dirty="0">
                          <a:solidFill>
                            <a:schemeClr val="dk1"/>
                          </a:solidFill>
                          <a:latin typeface="+mn-lt"/>
                          <a:ea typeface="+mn-ea"/>
                          <a:cs typeface="+mn-cs"/>
                        </a:rPr>
                        <a:t>Transmission ou cession d’activité mise en location-gérance possible si elle porte sur l’intégralité, et si exploitation personnelle durant 5 ans avant la mise en location gérance</a:t>
                      </a:r>
                    </a:p>
                  </a:txBody>
                  <a:tcPr/>
                </a:tc>
                <a:tc rowSpan="2">
                  <a:txBody>
                    <a:bodyPr/>
                    <a:lstStyle/>
                    <a:p>
                      <a:r>
                        <a:rPr lang="fr-FR" sz="700" dirty="0"/>
                        <a:t>Terrains</a:t>
                      </a:r>
                      <a:r>
                        <a:rPr lang="fr-FR" sz="700" baseline="0" dirty="0"/>
                        <a:t> à bâtir</a:t>
                      </a:r>
                      <a:endParaRPr lang="fr-FR" sz="700" dirty="0"/>
                    </a:p>
                  </a:txBody>
                  <a:tcPr/>
                </a:tc>
                <a:tc rowSpan="2">
                  <a:txBody>
                    <a:bodyPr/>
                    <a:lstStyle/>
                    <a:p>
                      <a:pPr algn="ctr"/>
                      <a:r>
                        <a:rPr lang="fr-FR" sz="900" b="1" dirty="0"/>
                        <a:t>Art. 151 </a:t>
                      </a:r>
                      <a:r>
                        <a:rPr lang="fr-FR" sz="900" b="1" dirty="0" err="1"/>
                        <a:t>septies</a:t>
                      </a:r>
                      <a:endParaRPr lang="fr-FR" sz="900" b="1" dirty="0"/>
                    </a:p>
                    <a:p>
                      <a:pPr algn="ctr"/>
                      <a:r>
                        <a:rPr lang="fr-FR" sz="700" dirty="0"/>
                        <a:t>-non cumulable</a:t>
                      </a:r>
                      <a:r>
                        <a:rPr lang="fr-FR" sz="700" baseline="0" dirty="0"/>
                        <a:t> avec l’exonération selon valeur de l’entreprise (art. 238 </a:t>
                      </a:r>
                      <a:r>
                        <a:rPr lang="fr-FR" sz="700" baseline="0" dirty="0" err="1"/>
                        <a:t>quindecies</a:t>
                      </a:r>
                      <a:r>
                        <a:rPr lang="fr-FR" sz="700" baseline="0" dirty="0"/>
                        <a:t>)</a:t>
                      </a:r>
                    </a:p>
                    <a:p>
                      <a:pPr algn="ctr"/>
                      <a:r>
                        <a:rPr lang="fr-FR" sz="700" baseline="0" dirty="0"/>
                        <a:t>- Cumulable avec les autres dispositifs</a:t>
                      </a:r>
                      <a:endParaRPr lang="fr-FR" sz="700" dirty="0"/>
                    </a:p>
                  </a:txBody>
                  <a:tcPr/>
                </a:tc>
                <a:extLst>
                  <a:ext uri="{0D108BD9-81ED-4DB2-BD59-A6C34878D82A}">
                    <a16:rowId xmlns:a16="http://schemas.microsoft.com/office/drawing/2014/main" val="1801202148"/>
                  </a:ext>
                </a:extLst>
              </a:tr>
              <a:tr h="758944">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r>
                        <a:rPr lang="fr-FR" sz="600" dirty="0"/>
                        <a:t>Le </a:t>
                      </a:r>
                      <a:r>
                        <a:rPr lang="fr-FR" sz="600" b="1" dirty="0"/>
                        <a:t>chiffre d’affaires </a:t>
                      </a:r>
                      <a:r>
                        <a:rPr lang="fr-FR" sz="600" dirty="0"/>
                        <a:t>des</a:t>
                      </a:r>
                      <a:r>
                        <a:rPr lang="fr-FR" sz="600" baseline="0" dirty="0"/>
                        <a:t> </a:t>
                      </a:r>
                      <a:r>
                        <a:rPr lang="fr-FR" sz="600" b="1" baseline="0" dirty="0"/>
                        <a:t>2 derniers exercices </a:t>
                      </a:r>
                      <a:r>
                        <a:rPr lang="fr-FR" sz="600" baseline="0" dirty="0"/>
                        <a:t>est </a:t>
                      </a:r>
                      <a:r>
                        <a:rPr lang="fr-FR" sz="600" b="1" baseline="0" dirty="0"/>
                        <a:t>compris entre</a:t>
                      </a:r>
                      <a:r>
                        <a:rPr lang="fr-FR" sz="600" baseline="0" dirty="0"/>
                        <a:t>: </a:t>
                      </a:r>
                    </a:p>
                    <a:p>
                      <a:r>
                        <a:rPr lang="fr-FR" sz="600" b="1" baseline="0" dirty="0"/>
                        <a:t>250 000 € HT et 350 000 € HT </a:t>
                      </a:r>
                      <a:r>
                        <a:rPr lang="fr-FR" sz="600" baseline="0" dirty="0"/>
                        <a:t>(vente) </a:t>
                      </a:r>
                      <a:r>
                        <a:rPr lang="fr-FR" sz="600" u="sng" baseline="0" dirty="0"/>
                        <a:t>ou</a:t>
                      </a:r>
                      <a:r>
                        <a:rPr lang="fr-FR" sz="600" baseline="0" dirty="0"/>
                        <a:t> </a:t>
                      </a:r>
                    </a:p>
                    <a:p>
                      <a:r>
                        <a:rPr lang="fr-FR" sz="600" b="1" baseline="0" dirty="0"/>
                        <a:t>90 000 € HT et 126 000 € HT </a:t>
                      </a:r>
                      <a:r>
                        <a:rPr lang="fr-FR" sz="600" baseline="0" dirty="0"/>
                        <a:t>(services)</a:t>
                      </a:r>
                      <a:endParaRPr lang="fr-FR" sz="600" dirty="0"/>
                    </a:p>
                  </a:txBody>
                  <a:tcPr/>
                </a:tc>
                <a:tc>
                  <a:txBody>
                    <a:bodyPr/>
                    <a:lstStyle/>
                    <a:p>
                      <a:r>
                        <a:rPr lang="fr-FR" sz="700" b="1" dirty="0"/>
                        <a:t>Exonération partielle dégressive</a:t>
                      </a:r>
                      <a:r>
                        <a:rPr lang="fr-FR" sz="700" dirty="0"/>
                        <a:t>:</a:t>
                      </a:r>
                    </a:p>
                    <a:p>
                      <a:r>
                        <a:rPr lang="fr-FR" sz="550" dirty="0"/>
                        <a:t>100 % pour 250 000 € ou 90 000 € selon activité</a:t>
                      </a:r>
                    </a:p>
                    <a:p>
                      <a:r>
                        <a:rPr lang="fr-FR" sz="550" dirty="0"/>
                        <a:t>0% pour 350 000 € ou 126 000 € selon activité</a:t>
                      </a:r>
                    </a:p>
                    <a:p>
                      <a:r>
                        <a:rPr lang="fr-FR" sz="500" dirty="0"/>
                        <a:t>Le taux d’exonération</a:t>
                      </a:r>
                      <a:r>
                        <a:rPr lang="fr-FR" sz="500" baseline="0" dirty="0"/>
                        <a:t> est proratisé entre les 2</a:t>
                      </a:r>
                    </a:p>
                    <a:p>
                      <a:r>
                        <a:rPr lang="fr-FR" sz="600" baseline="0" dirty="0"/>
                        <a:t>Formule de calcul de la PV exonérée:</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Vente : </a:t>
                      </a:r>
                      <a:r>
                        <a:rPr kumimoji="0" lang="fr-FR" sz="550" b="1" u="none" strike="noStrike" kern="1200" cap="none" spc="0" normalizeH="0" baseline="0" noProof="0" dirty="0">
                          <a:ln>
                            <a:noFill/>
                          </a:ln>
                          <a:effectLst/>
                          <a:uLnTx/>
                          <a:uFillTx/>
                        </a:rPr>
                        <a:t>PV x (CA moyen – 250 000  / 100 000) </a:t>
                      </a:r>
                      <a:r>
                        <a:rPr kumimoji="0" lang="fr-FR" sz="550" u="none" strike="noStrike" kern="1200" cap="none" spc="0" normalizeH="0" baseline="0" dirty="0">
                          <a:ln>
                            <a:noFill/>
                          </a:ln>
                          <a:effectLst/>
                          <a:uLnTx/>
                          <a:uFillTx/>
                        </a:rPr>
                        <a:t>Services </a:t>
                      </a:r>
                      <a:r>
                        <a:rPr kumimoji="0" lang="fr-FR" sz="550" b="1" u="none" strike="noStrike" kern="1200" cap="none" spc="0" normalizeH="0" baseline="0" dirty="0">
                          <a:ln>
                            <a:noFill/>
                          </a:ln>
                          <a:effectLst/>
                          <a:uLnTx/>
                          <a:uFillTx/>
                        </a:rPr>
                        <a:t>: PV x (CA moyen – 90 000  / 36 000)</a:t>
                      </a:r>
                      <a:endParaRPr kumimoji="0" lang="fr-FR" sz="550" b="1" i="0" u="none" strike="noStrike" kern="1200" cap="none" spc="0" normalizeH="0" baseline="0" dirty="0">
                        <a:ln>
                          <a:noFill/>
                        </a:ln>
                        <a:solidFill>
                          <a:srgbClr val="000000"/>
                        </a:solidFill>
                        <a:effectLst/>
                        <a:uLnTx/>
                        <a:uFillTx/>
                        <a:latin typeface="Arial Narrow"/>
                        <a:ea typeface="+mn-ea"/>
                        <a:cs typeface="+mn-cs"/>
                      </a:endParaRPr>
                    </a:p>
                  </a:txBody>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2383558652"/>
                  </a:ext>
                </a:extLst>
              </a:tr>
              <a:tr h="489560">
                <a:tc vMerge="1">
                  <a:txBody>
                    <a:bodyPr/>
                    <a:lstStyle/>
                    <a:p>
                      <a:endParaRPr lang="fr-FR" dirty="0"/>
                    </a:p>
                  </a:txBody>
                  <a:tcPr/>
                </a:tc>
                <a:tc rowSpan="2">
                  <a:txBody>
                    <a:bodyPr/>
                    <a:lstStyle/>
                    <a:p>
                      <a:r>
                        <a:rPr lang="fr-FR" sz="700" dirty="0"/>
                        <a:t>La </a:t>
                      </a:r>
                      <a:r>
                        <a:rPr lang="fr-FR" sz="700" b="1" dirty="0"/>
                        <a:t>valeur de votre entreprise</a:t>
                      </a:r>
                      <a:r>
                        <a:rPr lang="fr-FR" sz="700" b="1" baseline="0" dirty="0"/>
                        <a:t> </a:t>
                      </a:r>
                      <a:r>
                        <a:rPr lang="fr-FR" sz="700" baseline="0" dirty="0"/>
                        <a:t>ou de la branche d’activité que vous cédez </a:t>
                      </a:r>
                      <a:r>
                        <a:rPr lang="fr-FR" sz="700" b="1" baseline="0" dirty="0"/>
                        <a:t>n’excède pas 1 000 000 €</a:t>
                      </a:r>
                      <a:endParaRPr lang="fr-FR" sz="700" b="1" dirty="0"/>
                    </a:p>
                  </a:txBody>
                  <a:tcPr/>
                </a:tc>
                <a:tc rowSpan="2">
                  <a:txBody>
                    <a:bodyPr/>
                    <a:lstStyle/>
                    <a:p>
                      <a:r>
                        <a:rPr kumimoji="0" lang="fr-FR" sz="700" u="none" strike="noStrike" kern="1200" cap="none" spc="0" normalizeH="0" baseline="0" noProof="0" dirty="0">
                          <a:ln>
                            <a:noFill/>
                          </a:ln>
                          <a:effectLst/>
                          <a:uLnTx/>
                          <a:uFillTx/>
                        </a:rPr>
                        <a:t>D’une </a:t>
                      </a:r>
                      <a:r>
                        <a:rPr kumimoji="0" lang="fr-FR" sz="700" b="1" u="none" strike="noStrike" kern="1200" cap="none" spc="0" normalizeH="0" baseline="0" noProof="0" dirty="0">
                          <a:ln>
                            <a:noFill/>
                          </a:ln>
                          <a:effectLst/>
                          <a:uLnTx/>
                          <a:uFillTx/>
                        </a:rPr>
                        <a:t>exonération totale ou partielle des plus values </a:t>
                      </a:r>
                      <a:r>
                        <a:rPr kumimoji="0" lang="fr-FR" sz="700" u="none" strike="noStrike" kern="1200" cap="none" spc="0" normalizeH="0" baseline="0" noProof="0" dirty="0">
                          <a:ln>
                            <a:noFill/>
                          </a:ln>
                          <a:effectLst/>
                          <a:uLnTx/>
                          <a:uFillTx/>
                        </a:rPr>
                        <a:t>sur la cession:</a:t>
                      </a:r>
                    </a:p>
                    <a:p>
                      <a:pPr marL="0" indent="0">
                        <a:buFontTx/>
                        <a:buNone/>
                      </a:pPr>
                      <a:r>
                        <a:rPr kumimoji="0" lang="fr-FR" sz="600" u="none" strike="noStrike" kern="1200" cap="none" spc="0" normalizeH="0" baseline="0" noProof="0" dirty="0">
                          <a:ln>
                            <a:noFill/>
                          </a:ln>
                          <a:effectLst/>
                          <a:uLnTx/>
                          <a:uFillTx/>
                        </a:rPr>
                        <a:t>- d’une branche complète d’activité</a:t>
                      </a:r>
                    </a:p>
                    <a:p>
                      <a:pPr marL="0" indent="0">
                        <a:buFontTx/>
                        <a:buNone/>
                      </a:pPr>
                      <a:r>
                        <a:rPr kumimoji="0" lang="fr-FR" sz="600" u="none" strike="noStrike" kern="1200" cap="none" spc="0" normalizeH="0" baseline="0" noProof="0" dirty="0">
                          <a:ln>
                            <a:noFill/>
                          </a:ln>
                          <a:effectLst/>
                          <a:uLnTx/>
                          <a:uFillTx/>
                        </a:rPr>
                        <a:t>- de l’intégralité des droits sociaux d’un associé d’une société de personnes</a:t>
                      </a:r>
                    </a:p>
                    <a:p>
                      <a:pPr marL="0" indent="0">
                        <a:buFontTx/>
                        <a:buNone/>
                      </a:pPr>
                      <a:r>
                        <a:rPr kumimoji="0" lang="fr-FR" sz="600" u="none" strike="noStrike" kern="1200" cap="none" spc="0" normalizeH="0" baseline="0" noProof="0" dirty="0">
                          <a:ln>
                            <a:noFill/>
                          </a:ln>
                          <a:effectLst/>
                          <a:uLnTx/>
                          <a:uFillTx/>
                        </a:rPr>
                        <a:t>- De l’ensemble des éléments affectés à l’activité de l’entreprise individuelle</a:t>
                      </a:r>
                      <a:endParaRPr kumimoji="0" lang="fr-FR" sz="600" b="0"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r>
                        <a:rPr lang="fr-FR" sz="700" dirty="0"/>
                        <a:t>La</a:t>
                      </a:r>
                      <a:r>
                        <a:rPr lang="fr-FR" sz="700" baseline="0" dirty="0"/>
                        <a:t> </a:t>
                      </a:r>
                      <a:r>
                        <a:rPr lang="fr-FR" sz="700" b="1" baseline="0" dirty="0"/>
                        <a:t>valeur</a:t>
                      </a:r>
                      <a:r>
                        <a:rPr lang="fr-FR" sz="700" baseline="0" dirty="0"/>
                        <a:t> vénale</a:t>
                      </a:r>
                      <a:r>
                        <a:rPr lang="fr-FR" sz="700" b="1" baseline="0" dirty="0"/>
                        <a:t> </a:t>
                      </a:r>
                      <a:r>
                        <a:rPr lang="fr-FR" sz="700" b="0" baseline="0" dirty="0"/>
                        <a:t>des biens cédés </a:t>
                      </a:r>
                      <a:r>
                        <a:rPr lang="fr-FR" sz="700" b="1" baseline="0" dirty="0"/>
                        <a:t>n’excède pas 500 000 €</a:t>
                      </a:r>
                      <a:endParaRPr lang="fr-FR" sz="700" b="1" dirty="0"/>
                    </a:p>
                  </a:txBody>
                  <a:tcPr/>
                </a:tc>
                <a:tc>
                  <a:txBody>
                    <a:bodyPr/>
                    <a:lstStyle/>
                    <a:p>
                      <a:r>
                        <a:rPr lang="fr-FR" sz="700" b="1" dirty="0"/>
                        <a:t>Exonération totale</a:t>
                      </a:r>
                      <a:r>
                        <a:rPr lang="fr-FR" sz="700" dirty="0"/>
                        <a:t>:</a:t>
                      </a:r>
                    </a:p>
                    <a:p>
                      <a:pPr marL="0" indent="0">
                        <a:buFontTx/>
                        <a:buNone/>
                      </a:pPr>
                      <a:r>
                        <a:rPr lang="fr-FR" sz="600" dirty="0"/>
                        <a:t>- des plus values court terme (IR)</a:t>
                      </a:r>
                    </a:p>
                    <a:p>
                      <a:pPr marL="0" indent="0">
                        <a:buFontTx/>
                        <a:buNone/>
                      </a:pPr>
                      <a:r>
                        <a:rPr lang="fr-FR" sz="600" dirty="0"/>
                        <a:t>- des plus values long terme (12,8%)</a:t>
                      </a:r>
                    </a:p>
                    <a:p>
                      <a:pPr marL="0" indent="0">
                        <a:buFontTx/>
                        <a:buNone/>
                      </a:pPr>
                      <a:r>
                        <a:rPr lang="fr-FR" sz="600" dirty="0"/>
                        <a:t>- des prélèvements sociaux (17,2%)</a:t>
                      </a:r>
                    </a:p>
                  </a:txBody>
                  <a:tcPr/>
                </a:tc>
                <a:tc rowSpan="2">
                  <a:txBody>
                    <a:bodyPr/>
                    <a:lstStyle/>
                    <a:p>
                      <a:r>
                        <a:rPr lang="fr-FR" sz="600" dirty="0"/>
                        <a:t>-</a:t>
                      </a:r>
                      <a:r>
                        <a:rPr lang="fr-FR" sz="600" baseline="0" dirty="0"/>
                        <a:t> </a:t>
                      </a:r>
                      <a:r>
                        <a:rPr lang="fr-FR" sz="600" dirty="0"/>
                        <a:t>Exercer l’activité</a:t>
                      </a:r>
                      <a:r>
                        <a:rPr lang="fr-FR" sz="600" baseline="0" dirty="0"/>
                        <a:t> depuis au moins 5 ans</a:t>
                      </a:r>
                    </a:p>
                    <a:p>
                      <a:r>
                        <a:rPr lang="fr-FR" sz="600" baseline="0" dirty="0"/>
                        <a:t>- Absence de contrôle ou de direction effective de l’entreprise acheteuse par le cédant pendant les 3 années suivant la cession</a:t>
                      </a:r>
                    </a:p>
                    <a:p>
                      <a:r>
                        <a:rPr lang="fr-FR" sz="500" baseline="0" dirty="0"/>
                        <a:t>Pour les cessions de parts de société, l’associé cédant doit y exercer son activité professionnelle</a:t>
                      </a:r>
                      <a:endParaRPr lang="fr-FR" sz="500" dirty="0"/>
                    </a:p>
                  </a:txBody>
                  <a:tcPr/>
                </a:tc>
                <a:tc rowSpan="2">
                  <a:txBody>
                    <a:bodyPr/>
                    <a:lstStyle/>
                    <a:p>
                      <a:pPr marL="0" indent="0">
                        <a:buFontTx/>
                        <a:buNone/>
                      </a:pPr>
                      <a:r>
                        <a:rPr lang="fr-FR" sz="600" dirty="0"/>
                        <a:t>- Immeubles et terrains</a:t>
                      </a:r>
                    </a:p>
                    <a:p>
                      <a:pPr marL="0" indent="0">
                        <a:buFontTx/>
                        <a:buNone/>
                      </a:pPr>
                      <a:r>
                        <a:rPr lang="fr-FR" sz="600" dirty="0"/>
                        <a:t>- Parts</a:t>
                      </a:r>
                      <a:r>
                        <a:rPr lang="fr-FR" sz="600" baseline="0" dirty="0"/>
                        <a:t> de société à prépondérance immobilière (appréciée hors biens immobiliers affectés à l’exploitation de la société)</a:t>
                      </a:r>
                      <a:endParaRPr lang="fr-FR" sz="600" dirty="0"/>
                    </a:p>
                  </a:txBody>
                  <a:tcPr/>
                </a:tc>
                <a:tc rowSpan="2">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1" u="none" strike="noStrike" kern="1200" cap="none" spc="0" normalizeH="0" baseline="0" noProof="0" dirty="0">
                          <a:ln>
                            <a:noFill/>
                          </a:ln>
                          <a:effectLst/>
                          <a:uLnTx/>
                          <a:uFillTx/>
                        </a:rPr>
                        <a:t>Art. 238 </a:t>
                      </a:r>
                      <a:r>
                        <a:rPr kumimoji="0" lang="fr-FR" sz="900" b="1" u="none" strike="noStrike" kern="1200" cap="none" spc="0" normalizeH="0" baseline="0" noProof="0" dirty="0" err="1">
                          <a:ln>
                            <a:noFill/>
                          </a:ln>
                          <a:effectLst/>
                          <a:uLnTx/>
                          <a:uFillTx/>
                        </a:rPr>
                        <a:t>quindecies</a:t>
                      </a:r>
                      <a:endParaRPr kumimoji="0" lang="fr-FR" sz="900" b="1" u="none" strike="noStrike" kern="1200" cap="none" spc="0" normalizeH="0" baseline="0" noProof="0" dirty="0">
                        <a:ln>
                          <a:noFill/>
                        </a:ln>
                        <a:effectLst/>
                        <a:uLnTx/>
                        <a:uFillTx/>
                      </a:endParaRP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700" u="none" strike="noStrike" kern="1200" cap="none" spc="0" normalizeH="0" baseline="0" noProof="0" dirty="0">
                          <a:ln>
                            <a:noFill/>
                          </a:ln>
                          <a:effectLst/>
                          <a:uLnTx/>
                          <a:uFillTx/>
                        </a:rPr>
                        <a:t>- Non cumulable avec l’exonération en fonction du chiffre d’affaires (art. 151 </a:t>
                      </a:r>
                      <a:r>
                        <a:rPr kumimoji="0" lang="fr-FR" sz="700" u="none" strike="noStrike" kern="1200" cap="none" spc="0" normalizeH="0" baseline="0" noProof="0" dirty="0" err="1">
                          <a:ln>
                            <a:noFill/>
                          </a:ln>
                          <a:effectLst/>
                          <a:uLnTx/>
                          <a:uFillTx/>
                        </a:rPr>
                        <a:t>septies</a:t>
                      </a:r>
                      <a:r>
                        <a:rPr kumimoji="0" lang="fr-FR" sz="700" u="none" strike="noStrike" kern="1200" cap="none" spc="0" normalizeH="0" baseline="0" noProof="0" dirty="0">
                          <a:ln>
                            <a:noFill/>
                          </a:ln>
                          <a:effectLst/>
                          <a:uLnTx/>
                          <a:uFillTx/>
                        </a:rPr>
                        <a:t>)</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700" u="none" strike="noStrike" kern="1200" cap="none" spc="0" normalizeH="0" baseline="0" noProof="0" dirty="0">
                          <a:ln>
                            <a:noFill/>
                          </a:ln>
                          <a:effectLst/>
                          <a:uLnTx/>
                          <a:uFillTx/>
                        </a:rPr>
                        <a:t>- Cumulable avec les autres dispositifs</a:t>
                      </a:r>
                      <a:endParaRPr kumimoji="0" lang="fr-FR" sz="700" b="0"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17102587"/>
                  </a:ext>
                </a:extLst>
              </a:tr>
              <a:tr h="476632">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700" dirty="0"/>
                        <a:t>La</a:t>
                      </a:r>
                      <a:r>
                        <a:rPr lang="fr-FR" sz="700" b="1" baseline="0" dirty="0"/>
                        <a:t> valeur </a:t>
                      </a:r>
                      <a:r>
                        <a:rPr lang="fr-FR" sz="700" baseline="0" dirty="0"/>
                        <a:t>vénale des biens cédés est </a:t>
                      </a:r>
                      <a:r>
                        <a:rPr lang="fr-FR" sz="700" b="1" baseline="0" dirty="0"/>
                        <a:t>comprise entre 500 000 € et 1 000 000 €</a:t>
                      </a:r>
                      <a:endParaRPr lang="fr-FR" sz="700" b="1" dirty="0"/>
                    </a:p>
                  </a:txBody>
                  <a:tcPr/>
                </a:tc>
                <a:tc>
                  <a:txBody>
                    <a:bodyPr/>
                    <a:lstStyle/>
                    <a:p>
                      <a:r>
                        <a:rPr lang="fr-FR" sz="700" b="1" dirty="0"/>
                        <a:t>Exonération partielle dégressive</a:t>
                      </a:r>
                      <a:r>
                        <a:rPr lang="fr-FR" sz="700" dirty="0"/>
                        <a:t>:</a:t>
                      </a:r>
                    </a:p>
                    <a:p>
                      <a:r>
                        <a:rPr lang="fr-FR" sz="600" dirty="0"/>
                        <a:t>100% pour 500</a:t>
                      </a:r>
                      <a:r>
                        <a:rPr lang="fr-FR" sz="600" baseline="0" dirty="0"/>
                        <a:t> 00</a:t>
                      </a:r>
                      <a:r>
                        <a:rPr lang="fr-FR" sz="600" dirty="0"/>
                        <a:t>0 €</a:t>
                      </a:r>
                    </a:p>
                    <a:p>
                      <a:r>
                        <a:rPr lang="fr-FR" sz="600" dirty="0"/>
                        <a:t>0%</a:t>
                      </a:r>
                      <a:r>
                        <a:rPr lang="fr-FR" sz="600" baseline="0" dirty="0"/>
                        <a:t> pour 1 000 000 €</a:t>
                      </a:r>
                      <a:r>
                        <a:rPr lang="fr-FR" sz="600" dirty="0"/>
                        <a:t> </a:t>
                      </a:r>
                    </a:p>
                    <a:p>
                      <a:r>
                        <a:rPr lang="fr-FR" sz="600" baseline="0" dirty="0"/>
                        <a:t>Le taux d’exonération est proratisé entre les 2- Exemple: 50</a:t>
                      </a:r>
                      <a:r>
                        <a:rPr lang="fr-FR" sz="600" baseline="0"/>
                        <a:t>% pour </a:t>
                      </a:r>
                      <a:r>
                        <a:rPr lang="fr-FR" sz="600" baseline="0" dirty="0"/>
                        <a:t>750 000 €</a:t>
                      </a:r>
                      <a:endParaRPr lang="fr-FR" sz="600" b="0" dirty="0"/>
                    </a:p>
                  </a:txBody>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737308189"/>
                  </a:ext>
                </a:extLst>
              </a:tr>
              <a:tr h="848856">
                <a:tc vMerge="1">
                  <a:txBody>
                    <a:bodyPr/>
                    <a:lstStyle/>
                    <a:p>
                      <a:endParaRPr lang="fr-FR" dirty="0"/>
                    </a:p>
                  </a:txBody>
                  <a:tcPr/>
                </a:tc>
                <a:tc>
                  <a:txBody>
                    <a:bodyPr/>
                    <a:lstStyle/>
                    <a:p>
                      <a:r>
                        <a:rPr lang="fr-FR" sz="700" dirty="0"/>
                        <a:t>Vous prenez votre </a:t>
                      </a:r>
                      <a:r>
                        <a:rPr lang="fr-FR" sz="700" b="1" dirty="0"/>
                        <a:t>retraite</a:t>
                      </a:r>
                      <a:r>
                        <a:rPr lang="fr-FR" sz="700" dirty="0"/>
                        <a:t> dans les 2 ans qui suivent</a:t>
                      </a:r>
                      <a:r>
                        <a:rPr lang="fr-FR" sz="700" baseline="0" dirty="0"/>
                        <a:t> ou précèdent la cession (ou dans les 3 ans précédant la cession si retraite prise entre 2019 et 2021)</a:t>
                      </a:r>
                      <a:endParaRPr lang="fr-FR" sz="700" dirty="0"/>
                    </a:p>
                  </a:txBody>
                  <a:tcPr/>
                </a:tc>
                <a:tc>
                  <a:txBody>
                    <a:bodyPr/>
                    <a:lstStyle/>
                    <a:p>
                      <a:r>
                        <a:rPr lang="fr-FR" sz="600" dirty="0"/>
                        <a:t>D’une</a:t>
                      </a:r>
                      <a:r>
                        <a:rPr lang="fr-FR" sz="600" b="1" dirty="0"/>
                        <a:t> </a:t>
                      </a:r>
                      <a:r>
                        <a:rPr lang="fr-FR" sz="600" b="1" u="none" dirty="0"/>
                        <a:t>exonération des plus values CT et LT</a:t>
                      </a:r>
                      <a:r>
                        <a:rPr lang="fr-FR" sz="600" u="none" dirty="0"/>
                        <a:t>:</a:t>
                      </a:r>
                    </a:p>
                    <a:p>
                      <a:r>
                        <a:rPr lang="fr-FR" sz="550" dirty="0"/>
                        <a:t>-</a:t>
                      </a:r>
                      <a:r>
                        <a:rPr lang="fr-FR" sz="550" baseline="0" dirty="0"/>
                        <a:t> </a:t>
                      </a:r>
                      <a:r>
                        <a:rPr lang="fr-FR" sz="550" dirty="0"/>
                        <a:t>d’entreprise individuelle sur l’ensemble des éléments affectés à l’activité</a:t>
                      </a:r>
                    </a:p>
                    <a:p>
                      <a:pPr marL="0" indent="0">
                        <a:buFontTx/>
                        <a:buNone/>
                      </a:pPr>
                      <a:r>
                        <a:rPr lang="fr-FR" sz="550" dirty="0"/>
                        <a:t>- de l’ensemble des parts d’une société à l’IR par un associé qui y exerce son activité professionnelle</a:t>
                      </a:r>
                    </a:p>
                    <a:p>
                      <a:pPr marL="0" indent="0">
                        <a:buFontTx/>
                        <a:buNone/>
                      </a:pPr>
                      <a:r>
                        <a:rPr lang="fr-FR" sz="550" dirty="0"/>
                        <a:t>- </a:t>
                      </a:r>
                      <a:r>
                        <a:rPr lang="fr-FR" sz="550" baseline="0" dirty="0"/>
                        <a:t> d</a:t>
                      </a:r>
                      <a:r>
                        <a:rPr lang="fr-FR" sz="550" dirty="0"/>
                        <a:t>es éléments affectés à l’activité d’une EURL si elle est dissoute</a:t>
                      </a:r>
                    </a:p>
                  </a:txBody>
                  <a:tcPr/>
                </a:tc>
                <a:tc gridSpan="2">
                  <a:txBody>
                    <a:bodyPr/>
                    <a:lstStyle/>
                    <a:p>
                      <a:r>
                        <a:rPr lang="fr-FR" sz="600" b="1" u="none" dirty="0"/>
                        <a:t>Exonération</a:t>
                      </a:r>
                    </a:p>
                    <a:p>
                      <a:pPr marL="171450" indent="-171450">
                        <a:buFontTx/>
                        <a:buChar char="-"/>
                      </a:pPr>
                      <a:r>
                        <a:rPr lang="fr-FR" sz="600" u="none" dirty="0"/>
                        <a:t>des plus values court terme (IR)</a:t>
                      </a:r>
                    </a:p>
                    <a:p>
                      <a:pPr marL="171450" indent="-171450">
                        <a:buFontTx/>
                        <a:buChar char="-"/>
                      </a:pPr>
                      <a:r>
                        <a:rPr lang="fr-FR" sz="600" u="none" dirty="0"/>
                        <a:t>des plus values long terme (12,8%)</a:t>
                      </a:r>
                    </a:p>
                    <a:p>
                      <a:pPr marL="171450" indent="-171450">
                        <a:buFontTx/>
                        <a:buChar char="-"/>
                      </a:pPr>
                      <a:r>
                        <a:rPr lang="fr-FR" sz="600" u="none" dirty="0"/>
                        <a:t>des</a:t>
                      </a:r>
                      <a:r>
                        <a:rPr lang="fr-FR" sz="600" u="none" baseline="0" dirty="0"/>
                        <a:t> plus-values en report d’imposition d’éléments non amortissables dans le cadre d’apport en société d’entreprise individuelle ou branche complète d’activité (art. 151 </a:t>
                      </a:r>
                      <a:r>
                        <a:rPr lang="fr-FR" sz="600" u="none" baseline="0" dirty="0" err="1"/>
                        <a:t>octies</a:t>
                      </a:r>
                      <a:r>
                        <a:rPr lang="fr-FR" sz="600" u="none" baseline="0" dirty="0"/>
                        <a:t>)</a:t>
                      </a:r>
                      <a:endParaRPr lang="fr-FR" sz="600" u="none" dirty="0"/>
                    </a:p>
                    <a:p>
                      <a:endParaRPr lang="fr-FR" sz="600" u="sng" dirty="0"/>
                    </a:p>
                    <a:p>
                      <a:r>
                        <a:rPr lang="fr-FR" sz="600" b="1" u="sng" dirty="0"/>
                        <a:t>Pas d’exonération des prélèvements sociaux (17,2%)</a:t>
                      </a:r>
                    </a:p>
                  </a:txBody>
                  <a:tcPr/>
                </a:tc>
                <a:tc hMerge="1">
                  <a:txBody>
                    <a:bodyPr/>
                    <a:lstStyle/>
                    <a:p>
                      <a:endParaRPr lang="fr-FR" sz="800" dirty="0"/>
                    </a:p>
                  </a:txBody>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 </a:t>
                      </a:r>
                      <a:r>
                        <a:rPr kumimoji="0" lang="fr-FR" sz="500" u="none" strike="noStrike" kern="1200" cap="none" spc="0" normalizeH="0" baseline="0" noProof="0" dirty="0">
                          <a:ln>
                            <a:noFill/>
                          </a:ln>
                          <a:effectLst/>
                          <a:uLnTx/>
                          <a:uFillTx/>
                        </a:rPr>
                        <a:t>Exercer l’activité depuis au moins 5 ans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500" u="none" strike="noStrike" kern="1200" cap="none" spc="0" normalizeH="0" baseline="0" noProof="0" dirty="0">
                          <a:ln>
                            <a:noFill/>
                          </a:ln>
                          <a:effectLst/>
                          <a:uLnTx/>
                          <a:uFillTx/>
                        </a:rPr>
                        <a:t>- Absence de contrôle direct ou indirect de l’acquéreur par le cédant (50%) au moment de la cession et pendant 3 ans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500" u="none" strike="noStrike" kern="1200" cap="none" spc="0" normalizeH="0" baseline="0" noProof="0" dirty="0">
                          <a:ln>
                            <a:noFill/>
                          </a:ln>
                          <a:effectLst/>
                          <a:uLnTx/>
                          <a:uFillTx/>
                        </a:rPr>
                        <a:t>- Cessation de toute fonction dans l’entreprise cédée dans les 2 ans et liquidation de la retraite </a:t>
                      </a:r>
                      <a:endParaRPr kumimoji="0" lang="fr-FR" sz="500" b="0"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indent="0">
                        <a:buFontTx/>
                        <a:buNone/>
                      </a:pPr>
                      <a:r>
                        <a:rPr lang="fr-FR" sz="550" dirty="0"/>
                        <a:t>- </a:t>
                      </a:r>
                      <a:r>
                        <a:rPr lang="fr-FR" sz="600" dirty="0"/>
                        <a:t>Immeubles et terrains</a:t>
                      </a:r>
                    </a:p>
                    <a:p>
                      <a:pPr marL="0" indent="0">
                        <a:buFontTx/>
                        <a:buNone/>
                      </a:pPr>
                      <a:r>
                        <a:rPr lang="fr-FR" sz="600" dirty="0"/>
                        <a:t>- Parts</a:t>
                      </a:r>
                      <a:r>
                        <a:rPr lang="fr-FR" sz="600" baseline="0" dirty="0"/>
                        <a:t> de société à prépondérance immobilière </a:t>
                      </a:r>
                      <a:r>
                        <a:rPr lang="fr-FR" sz="550" baseline="0" dirty="0"/>
                        <a:t>(si l’actif est principalement constitué d’immeubles affectés à l’exploitation de la société)</a:t>
                      </a:r>
                      <a:endParaRPr lang="fr-FR" sz="550" dirty="0"/>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1" u="none" strike="noStrike" kern="1200" cap="none" spc="0" normalizeH="0" baseline="0" noProof="0" dirty="0">
                          <a:ln>
                            <a:noFill/>
                          </a:ln>
                          <a:effectLst/>
                          <a:uLnTx/>
                          <a:uFillTx/>
                        </a:rPr>
                        <a:t>Art. 151 </a:t>
                      </a:r>
                      <a:r>
                        <a:rPr kumimoji="0" lang="fr-FR" sz="900" b="1" u="none" strike="noStrike" kern="1200" cap="none" spc="0" normalizeH="0" baseline="0" noProof="0" dirty="0" err="1">
                          <a:ln>
                            <a:noFill/>
                          </a:ln>
                          <a:effectLst/>
                          <a:uLnTx/>
                          <a:uFillTx/>
                        </a:rPr>
                        <a:t>septies</a:t>
                      </a:r>
                      <a:r>
                        <a:rPr kumimoji="0" lang="fr-FR" sz="900" b="1" u="none" strike="noStrike" kern="1200" cap="none" spc="0" normalizeH="0" baseline="0" noProof="0" dirty="0">
                          <a:ln>
                            <a:noFill/>
                          </a:ln>
                          <a:effectLst/>
                          <a:uLnTx/>
                          <a:uFillTx/>
                        </a:rPr>
                        <a:t> A</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700" u="none" strike="noStrike" kern="1200" cap="none" spc="0" normalizeH="0" baseline="0" noProof="0" dirty="0">
                          <a:ln>
                            <a:noFill/>
                          </a:ln>
                          <a:effectLst/>
                          <a:uLnTx/>
                          <a:uFillTx/>
                        </a:rPr>
                        <a:t>- </a:t>
                      </a:r>
                      <a:r>
                        <a:rPr kumimoji="0" lang="fr-FR" sz="600" u="none" strike="noStrike" kern="1200" cap="none" spc="0" normalizeH="0" baseline="0" noProof="0" dirty="0">
                          <a:ln>
                            <a:noFill/>
                          </a:ln>
                          <a:effectLst/>
                          <a:uLnTx/>
                          <a:uFillTx/>
                        </a:rPr>
                        <a:t>cumulable avec l’exonération en fonction du chiffre d’affaires (art. 151 </a:t>
                      </a:r>
                      <a:r>
                        <a:rPr kumimoji="0" lang="fr-FR" sz="600" u="none" strike="noStrike" kern="1200" cap="none" spc="0" normalizeH="0" baseline="0" noProof="0" dirty="0" err="1">
                          <a:ln>
                            <a:noFill/>
                          </a:ln>
                          <a:effectLst/>
                          <a:uLnTx/>
                          <a:uFillTx/>
                        </a:rPr>
                        <a:t>septies</a:t>
                      </a:r>
                      <a:r>
                        <a:rPr kumimoji="0" lang="fr-FR" sz="600" u="none" strike="noStrike" kern="1200" cap="none" spc="0" normalizeH="0" baseline="0" noProof="0" dirty="0">
                          <a:ln>
                            <a:noFill/>
                          </a:ln>
                          <a:effectLst/>
                          <a:uLnTx/>
                          <a:uFillTx/>
                        </a:rPr>
                        <a:t>) </a:t>
                      </a:r>
                      <a:r>
                        <a:rPr kumimoji="0" lang="fr-FR" sz="600" u="sng" strike="noStrike" kern="1200" cap="none" spc="0" normalizeH="0" baseline="0" noProof="0" dirty="0">
                          <a:ln>
                            <a:noFill/>
                          </a:ln>
                          <a:effectLst/>
                          <a:uLnTx/>
                          <a:uFillTx/>
                        </a:rPr>
                        <a:t>ou</a:t>
                      </a:r>
                      <a:r>
                        <a:rPr kumimoji="0" lang="fr-FR" sz="600" u="none" strike="noStrike" kern="1200" cap="none" spc="0" normalizeH="0" baseline="0" noProof="0" dirty="0">
                          <a:ln>
                            <a:noFill/>
                          </a:ln>
                          <a:effectLst/>
                          <a:uLnTx/>
                          <a:uFillTx/>
                        </a:rPr>
                        <a:t> l’exonération selon la valeur de l’entreprise (art. 238 </a:t>
                      </a:r>
                      <a:r>
                        <a:rPr kumimoji="0" lang="fr-FR" sz="600" u="none" strike="noStrike" kern="1200" cap="none" spc="0" normalizeH="0" baseline="0" noProof="0" dirty="0" err="1">
                          <a:ln>
                            <a:noFill/>
                          </a:ln>
                          <a:effectLst/>
                          <a:uLnTx/>
                          <a:uFillTx/>
                        </a:rPr>
                        <a:t>quindecies</a:t>
                      </a:r>
                      <a:r>
                        <a:rPr kumimoji="0" lang="fr-FR" sz="600" u="none" strike="noStrike" kern="1200" cap="none" spc="0" normalizeH="0" baseline="0" noProof="0" dirty="0">
                          <a:ln>
                            <a:noFill/>
                          </a:ln>
                          <a:effectLst/>
                          <a:uLnTx/>
                          <a:uFillTx/>
                        </a:rPr>
                        <a:t>) </a:t>
                      </a:r>
                      <a:r>
                        <a:rPr kumimoji="0" lang="fr-FR" sz="600" u="sng" strike="noStrike" kern="1200" cap="none" spc="0" normalizeH="0" baseline="0" noProof="0" dirty="0">
                          <a:ln>
                            <a:noFill/>
                          </a:ln>
                          <a:effectLst/>
                          <a:uLnTx/>
                          <a:uFillTx/>
                        </a:rPr>
                        <a:t>et</a:t>
                      </a:r>
                      <a:r>
                        <a:rPr kumimoji="0" lang="fr-FR" sz="600" u="none" strike="noStrike" kern="1200" cap="none" spc="0" normalizeH="0" baseline="0" noProof="0" dirty="0">
                          <a:ln>
                            <a:noFill/>
                          </a:ln>
                          <a:effectLst/>
                          <a:uLnTx/>
                          <a:uFillTx/>
                        </a:rPr>
                        <a:t> l’exonération sur l’immobilier d’exploitation (art. 151 </a:t>
                      </a:r>
                      <a:r>
                        <a:rPr kumimoji="0" lang="fr-FR" sz="600" u="none" strike="noStrike" kern="1200" cap="none" spc="0" normalizeH="0" baseline="0" noProof="0" dirty="0" err="1">
                          <a:ln>
                            <a:noFill/>
                          </a:ln>
                          <a:effectLst/>
                          <a:uLnTx/>
                          <a:uFillTx/>
                        </a:rPr>
                        <a:t>septies</a:t>
                      </a:r>
                      <a:r>
                        <a:rPr kumimoji="0" lang="fr-FR" sz="600" u="none" strike="noStrike" kern="1200" cap="none" spc="0" normalizeH="0" baseline="0" noProof="0" dirty="0">
                          <a:ln>
                            <a:noFill/>
                          </a:ln>
                          <a:effectLst/>
                          <a:uLnTx/>
                          <a:uFillTx/>
                        </a:rPr>
                        <a:t> B)</a:t>
                      </a:r>
                      <a:endParaRPr kumimoji="0" lang="fr-FR" sz="600" b="0"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86003089"/>
                  </a:ext>
                </a:extLst>
              </a:tr>
              <a:tr h="734928">
                <a:tc vMerge="1">
                  <a:txBody>
                    <a:bodyPr/>
                    <a:lstStyle/>
                    <a:p>
                      <a:endParaRPr lang="fr-FR" dirty="0"/>
                    </a:p>
                  </a:txBody>
                  <a:tcPr/>
                </a:tc>
                <a:tc>
                  <a:txBody>
                    <a:bodyPr/>
                    <a:lstStyle/>
                    <a:p>
                      <a:r>
                        <a:rPr lang="fr-FR" sz="700" b="1" dirty="0"/>
                        <a:t>L’immeuble affecté à</a:t>
                      </a:r>
                      <a:r>
                        <a:rPr lang="fr-FR" sz="700" b="1" baseline="0" dirty="0"/>
                        <a:t> l’exploitation de votre entreprise est inscrit au bilan, </a:t>
                      </a:r>
                      <a:r>
                        <a:rPr lang="fr-FR" sz="700" baseline="0" dirty="0"/>
                        <a:t>et cédé ou transféré dans votre patrimoine privé</a:t>
                      </a:r>
                      <a:endParaRPr lang="fr-FR" sz="700" dirty="0"/>
                    </a:p>
                  </a:txBody>
                  <a:tcPr/>
                </a:tc>
                <a:tc>
                  <a:txBody>
                    <a:bodyPr/>
                    <a:lstStyle/>
                    <a:p>
                      <a:r>
                        <a:rPr lang="fr-FR" sz="600" dirty="0"/>
                        <a:t>D’un </a:t>
                      </a:r>
                      <a:r>
                        <a:rPr lang="fr-FR" sz="600" b="1" dirty="0"/>
                        <a:t>abattement</a:t>
                      </a:r>
                      <a:r>
                        <a:rPr lang="fr-FR" sz="600" dirty="0"/>
                        <a:t> uniquement</a:t>
                      </a:r>
                      <a:r>
                        <a:rPr lang="fr-FR" sz="600" baseline="0" dirty="0"/>
                        <a:t> </a:t>
                      </a:r>
                      <a:r>
                        <a:rPr lang="fr-FR" sz="600" b="1" dirty="0"/>
                        <a:t>sur les PV LT</a:t>
                      </a:r>
                      <a:r>
                        <a:rPr lang="fr-FR" sz="600" dirty="0"/>
                        <a:t>:</a:t>
                      </a:r>
                    </a:p>
                    <a:p>
                      <a:r>
                        <a:rPr lang="fr-FR" sz="600" b="1" dirty="0"/>
                        <a:t>10% par année </a:t>
                      </a:r>
                      <a:r>
                        <a:rPr lang="fr-FR" sz="600" dirty="0"/>
                        <a:t>de détention échue</a:t>
                      </a:r>
                      <a:r>
                        <a:rPr lang="fr-FR" sz="600" baseline="0" dirty="0"/>
                        <a:t> </a:t>
                      </a:r>
                      <a:r>
                        <a:rPr lang="fr-FR" sz="600" b="1" baseline="0" dirty="0"/>
                        <a:t>au-delà de la 5</a:t>
                      </a:r>
                      <a:r>
                        <a:rPr lang="fr-FR" sz="600" b="1" baseline="30000" dirty="0"/>
                        <a:t>e</a:t>
                      </a:r>
                      <a:r>
                        <a:rPr lang="fr-FR" sz="600" b="1" baseline="0" dirty="0"/>
                        <a:t> année</a:t>
                      </a:r>
                    </a:p>
                    <a:p>
                      <a:endParaRPr lang="fr-FR" sz="600" baseline="0" dirty="0"/>
                    </a:p>
                    <a:p>
                      <a:r>
                        <a:rPr lang="fr-FR" sz="600" baseline="0" dirty="0"/>
                        <a:t>Exonération après 15 ans de détention </a:t>
                      </a:r>
                      <a:endParaRPr lang="fr-FR" sz="600" b="1" dirty="0"/>
                    </a:p>
                  </a:txBody>
                  <a:tcPr/>
                </a:tc>
                <a:tc gridSpan="2">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b="1" u="none" strike="noStrike" kern="1200" cap="none" spc="0" normalizeH="0" baseline="0" noProof="0" dirty="0">
                          <a:ln>
                            <a:noFill/>
                          </a:ln>
                          <a:effectLst/>
                          <a:uLnTx/>
                          <a:uFillTx/>
                        </a:rPr>
                        <a:t>Exonération partielle ou totale</a:t>
                      </a:r>
                      <a:r>
                        <a:rPr kumimoji="0" lang="fr-FR" sz="600" u="none" strike="noStrike" kern="1200" cap="none" spc="0" normalizeH="0" baseline="0" noProof="0" dirty="0">
                          <a:ln>
                            <a:noFill/>
                          </a:ln>
                          <a:effectLst/>
                          <a:uLnTx/>
                          <a:uFillTx/>
                        </a:rPr>
                        <a:t>:</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  des plus values long terme (12,8%)</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  des prélèvements sociaux (17,2%)</a:t>
                      </a:r>
                    </a:p>
                    <a:p>
                      <a:pPr marL="171450" marR="0" lvl="0" indent="-171450" algn="l" defTabSz="914378" rtl="0" eaLnBrk="1" fontAlgn="auto" latinLnBrk="0" hangingPunct="1">
                        <a:lnSpc>
                          <a:spcPct val="100000"/>
                        </a:lnSpc>
                        <a:spcBef>
                          <a:spcPts val="0"/>
                        </a:spcBef>
                        <a:spcAft>
                          <a:spcPts val="0"/>
                        </a:spcAft>
                        <a:buClrTx/>
                        <a:buSzTx/>
                        <a:buFontTx/>
                        <a:buChar char="-"/>
                        <a:tabLst/>
                        <a:defRPr/>
                      </a:pPr>
                      <a:endParaRPr kumimoji="0" lang="fr-FR" sz="600" u="none" strike="noStrike" kern="1200" cap="none" spc="0" normalizeH="0" baseline="0" noProof="0" dirty="0">
                        <a:ln>
                          <a:noFill/>
                        </a:ln>
                        <a:effectLst/>
                        <a:uLnTx/>
                        <a:uFillTx/>
                      </a:endParaRP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sng" strike="noStrike" kern="1200" cap="none" spc="0" normalizeH="0" baseline="0" noProof="0" dirty="0">
                          <a:ln>
                            <a:noFill/>
                          </a:ln>
                          <a:effectLst/>
                          <a:uLnTx/>
                          <a:uFillTx/>
                        </a:rPr>
                        <a:t>Pas </a:t>
                      </a:r>
                      <a:r>
                        <a:rPr kumimoji="0" lang="fr-FR" sz="600" b="1" u="sng" strike="noStrike" kern="1200" cap="none" spc="0" normalizeH="0" baseline="0" noProof="0" dirty="0">
                          <a:ln>
                            <a:noFill/>
                          </a:ln>
                          <a:effectLst/>
                          <a:uLnTx/>
                          <a:uFillTx/>
                        </a:rPr>
                        <a:t>d’exonération des PV CT liées aux amortissements (IR)</a:t>
                      </a:r>
                    </a:p>
                    <a:p>
                      <a:endParaRPr lang="fr-FR" sz="600" dirty="0"/>
                    </a:p>
                  </a:txBody>
                  <a:tcPr/>
                </a:tc>
                <a:tc hMerge="1">
                  <a:txBody>
                    <a:bodyPr/>
                    <a:lstStyle/>
                    <a:p>
                      <a:endParaRPr lang="fr-FR" sz="800" dirty="0"/>
                    </a:p>
                  </a:txBody>
                  <a:tcPr/>
                </a:tc>
                <a:tc>
                  <a:txBody>
                    <a:bodyPr/>
                    <a:lstStyle/>
                    <a:p>
                      <a:r>
                        <a:rPr lang="fr-FR" sz="500" dirty="0"/>
                        <a:t>La cession porte</a:t>
                      </a:r>
                      <a:r>
                        <a:rPr lang="fr-FR" sz="500" baseline="0" dirty="0"/>
                        <a:t> </a:t>
                      </a:r>
                      <a:r>
                        <a:rPr lang="fr-FR" sz="500" dirty="0"/>
                        <a:t>sur</a:t>
                      </a:r>
                      <a:r>
                        <a:rPr lang="fr-FR" sz="500" baseline="0" dirty="0"/>
                        <a:t> des:</a:t>
                      </a:r>
                    </a:p>
                    <a:p>
                      <a:r>
                        <a:rPr lang="fr-FR" sz="500" baseline="0" dirty="0"/>
                        <a:t>Immeubles bâtis ou non affectés à l’exploitation</a:t>
                      </a:r>
                    </a:p>
                    <a:p>
                      <a:r>
                        <a:rPr lang="fr-FR" sz="500" baseline="0" dirty="0"/>
                        <a:t>Parts de sociétés à prépondérance immobilière dont l’actif est principalement constitué d’immeubles affectés à l’exploitation</a:t>
                      </a:r>
                    </a:p>
                    <a:p>
                      <a:r>
                        <a:rPr lang="fr-FR" sz="500" baseline="0" dirty="0"/>
                        <a:t>Droits afférents à Crédit Bail I.</a:t>
                      </a:r>
                      <a:endParaRPr lang="fr-FR" sz="500" b="1" dirty="0"/>
                    </a:p>
                  </a:txBody>
                  <a:tcPr/>
                </a:tc>
                <a:tc>
                  <a:txBody>
                    <a:bodyPr/>
                    <a:lstStyle/>
                    <a:p>
                      <a:r>
                        <a:rPr lang="fr-FR" sz="600" dirty="0"/>
                        <a:t>- Terrains</a:t>
                      </a:r>
                      <a:r>
                        <a:rPr lang="fr-FR" sz="600" baseline="0" dirty="0"/>
                        <a:t> à bâtir</a:t>
                      </a:r>
                    </a:p>
                    <a:p>
                      <a:r>
                        <a:rPr lang="fr-FR" sz="600" baseline="0" dirty="0"/>
                        <a:t>- Immeubles de placement, ou non affectés à l’exploitation</a:t>
                      </a:r>
                      <a:endParaRPr lang="fr-FR" sz="600" dirty="0"/>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1" u="none" strike="noStrike" kern="1200" cap="none" spc="0" normalizeH="0" baseline="0" noProof="0" dirty="0">
                          <a:ln>
                            <a:noFill/>
                          </a:ln>
                          <a:effectLst/>
                          <a:uLnTx/>
                          <a:uFillTx/>
                        </a:rPr>
                        <a:t>Art. 151 </a:t>
                      </a:r>
                      <a:r>
                        <a:rPr kumimoji="0" lang="fr-FR" sz="900" b="1" u="none" strike="noStrike" kern="1200" cap="none" spc="0" normalizeH="0" baseline="0" noProof="0" dirty="0" err="1">
                          <a:ln>
                            <a:noFill/>
                          </a:ln>
                          <a:effectLst/>
                          <a:uLnTx/>
                          <a:uFillTx/>
                        </a:rPr>
                        <a:t>septies</a:t>
                      </a:r>
                      <a:r>
                        <a:rPr kumimoji="0" lang="fr-FR" sz="900" b="1" u="none" strike="noStrike" kern="1200" cap="none" spc="0" normalizeH="0" baseline="0" noProof="0" dirty="0">
                          <a:ln>
                            <a:noFill/>
                          </a:ln>
                          <a:effectLst/>
                          <a:uLnTx/>
                          <a:uFillTx/>
                        </a:rPr>
                        <a:t> B</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 </a:t>
                      </a:r>
                      <a:r>
                        <a:rPr kumimoji="0" lang="fr-FR" sz="550" u="none" strike="noStrike" kern="1200" cap="none" spc="0" normalizeH="0" baseline="0" noProof="0" dirty="0">
                          <a:ln>
                            <a:noFill/>
                          </a:ln>
                          <a:effectLst/>
                          <a:uLnTx/>
                          <a:uFillTx/>
                        </a:rPr>
                        <a:t>cumulable avec l’exonération en fonction du chiffre d’affaires (art. 151 </a:t>
                      </a:r>
                      <a:r>
                        <a:rPr kumimoji="0" lang="fr-FR" sz="550" u="none" strike="noStrike" kern="1200" cap="none" spc="0" normalizeH="0" baseline="0" noProof="0" dirty="0" err="1">
                          <a:ln>
                            <a:noFill/>
                          </a:ln>
                          <a:effectLst/>
                          <a:uLnTx/>
                          <a:uFillTx/>
                        </a:rPr>
                        <a:t>septies</a:t>
                      </a:r>
                      <a:r>
                        <a:rPr kumimoji="0" lang="fr-FR" sz="550" u="none" strike="noStrike" kern="1200" cap="none" spc="0" normalizeH="0" baseline="0" noProof="0" dirty="0">
                          <a:ln>
                            <a:noFill/>
                          </a:ln>
                          <a:effectLst/>
                          <a:uLnTx/>
                          <a:uFillTx/>
                        </a:rPr>
                        <a:t>) </a:t>
                      </a:r>
                      <a:r>
                        <a:rPr kumimoji="0" lang="fr-FR" sz="550" u="sng" strike="noStrike" kern="1200" cap="none" spc="0" normalizeH="0" baseline="0" noProof="0" dirty="0">
                          <a:ln>
                            <a:noFill/>
                          </a:ln>
                          <a:effectLst/>
                          <a:uLnTx/>
                          <a:uFillTx/>
                        </a:rPr>
                        <a:t>ou</a:t>
                      </a:r>
                      <a:r>
                        <a:rPr kumimoji="0" lang="fr-FR" sz="550" u="none" strike="noStrike" kern="1200" cap="none" spc="0" normalizeH="0" baseline="0" noProof="0" dirty="0">
                          <a:ln>
                            <a:noFill/>
                          </a:ln>
                          <a:effectLst/>
                          <a:uLnTx/>
                          <a:uFillTx/>
                        </a:rPr>
                        <a:t> l’exonération selon la valeur de l’entreprise (art. 238 </a:t>
                      </a:r>
                      <a:r>
                        <a:rPr kumimoji="0" lang="fr-FR" sz="550" u="none" strike="noStrike" kern="1200" cap="none" spc="0" normalizeH="0" baseline="0" noProof="0" dirty="0" err="1">
                          <a:ln>
                            <a:noFill/>
                          </a:ln>
                          <a:effectLst/>
                          <a:uLnTx/>
                          <a:uFillTx/>
                        </a:rPr>
                        <a:t>quindecies</a:t>
                      </a:r>
                      <a:r>
                        <a:rPr kumimoji="0" lang="fr-FR" sz="550" u="none" strike="noStrike" kern="1200" cap="none" spc="0" normalizeH="0" baseline="0" noProof="0" dirty="0">
                          <a:ln>
                            <a:noFill/>
                          </a:ln>
                          <a:effectLst/>
                          <a:uLnTx/>
                          <a:uFillTx/>
                        </a:rPr>
                        <a:t>) </a:t>
                      </a:r>
                      <a:r>
                        <a:rPr kumimoji="0" lang="fr-FR" sz="550" u="sng" strike="noStrike" kern="1200" cap="none" spc="0" normalizeH="0" baseline="0" noProof="0" dirty="0">
                          <a:ln>
                            <a:noFill/>
                          </a:ln>
                          <a:effectLst/>
                          <a:uLnTx/>
                          <a:uFillTx/>
                        </a:rPr>
                        <a:t>et</a:t>
                      </a:r>
                      <a:r>
                        <a:rPr kumimoji="0" lang="fr-FR" sz="550" u="none" strike="noStrike" kern="1200" cap="none" spc="0" normalizeH="0" baseline="0" noProof="0" dirty="0">
                          <a:ln>
                            <a:noFill/>
                          </a:ln>
                          <a:effectLst/>
                          <a:uLnTx/>
                          <a:uFillTx/>
                        </a:rPr>
                        <a:t> l’exonération pour départ en retraite (art. 151 </a:t>
                      </a:r>
                      <a:r>
                        <a:rPr kumimoji="0" lang="fr-FR" sz="550" u="none" strike="noStrike" kern="1200" cap="none" spc="0" normalizeH="0" baseline="0" noProof="0" dirty="0" err="1">
                          <a:ln>
                            <a:noFill/>
                          </a:ln>
                          <a:effectLst/>
                          <a:uLnTx/>
                          <a:uFillTx/>
                        </a:rPr>
                        <a:t>septies</a:t>
                      </a:r>
                      <a:r>
                        <a:rPr kumimoji="0" lang="fr-FR" sz="550" u="none" strike="noStrike" kern="1200" cap="none" spc="0" normalizeH="0" baseline="0" noProof="0" dirty="0">
                          <a:ln>
                            <a:noFill/>
                          </a:ln>
                          <a:effectLst/>
                          <a:uLnTx/>
                          <a:uFillTx/>
                        </a:rPr>
                        <a:t> A)</a:t>
                      </a:r>
                      <a:endParaRPr kumimoji="0" lang="fr-FR" sz="550" b="0"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2449133"/>
                  </a:ext>
                </a:extLst>
              </a:tr>
              <a:tr h="835848">
                <a:tc vMerge="1">
                  <a:txBody>
                    <a:bodyPr/>
                    <a:lstStyle/>
                    <a:p>
                      <a:endParaRPr lang="fr-FR" sz="900" b="1" u="none" baseline="0" dirty="0"/>
                    </a:p>
                  </a:txBody>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700" u="none" strike="noStrike" kern="1200" cap="none" spc="0" normalizeH="0" baseline="0" noProof="0" dirty="0">
                          <a:ln>
                            <a:noFill/>
                          </a:ln>
                          <a:effectLst/>
                          <a:uLnTx/>
                          <a:uFillTx/>
                        </a:rPr>
                        <a:t>Vous </a:t>
                      </a:r>
                      <a:r>
                        <a:rPr kumimoji="0" lang="fr-FR" sz="700" b="1" u="none" strike="noStrike" kern="1200" cap="none" spc="0" normalizeH="0" baseline="0" noProof="0" dirty="0">
                          <a:ln>
                            <a:noFill/>
                          </a:ln>
                          <a:effectLst/>
                          <a:uLnTx/>
                          <a:uFillTx/>
                        </a:rPr>
                        <a:t>apportez votre entreprise </a:t>
                      </a:r>
                      <a:r>
                        <a:rPr kumimoji="0" lang="fr-FR" sz="700" u="none" strike="noStrike" kern="1200" cap="none" spc="0" normalizeH="0" baseline="0" noProof="0" dirty="0">
                          <a:ln>
                            <a:noFill/>
                          </a:ln>
                          <a:effectLst/>
                          <a:uLnTx/>
                          <a:uFillTx/>
                        </a:rPr>
                        <a:t>ou une branche d’activité à une société contre échange de titres</a:t>
                      </a:r>
                    </a:p>
                    <a:p>
                      <a:endParaRPr lang="fr-FR" sz="700" dirty="0"/>
                    </a:p>
                  </a:txBody>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D’un </a:t>
                      </a:r>
                      <a:r>
                        <a:rPr kumimoji="0" lang="fr-FR" sz="600" b="1" u="none" strike="noStrike" kern="1200" cap="none" spc="0" normalizeH="0" baseline="0" noProof="0" dirty="0">
                          <a:ln>
                            <a:noFill/>
                          </a:ln>
                          <a:effectLst/>
                          <a:uLnTx/>
                          <a:uFillTx/>
                        </a:rPr>
                        <a:t>report d’imposition des plus values </a:t>
                      </a:r>
                      <a:r>
                        <a:rPr kumimoji="0" lang="fr-FR" sz="600" u="none" strike="noStrike" kern="1200" cap="none" spc="0" normalizeH="0" baseline="0" noProof="0" dirty="0">
                          <a:ln>
                            <a:noFill/>
                          </a:ln>
                          <a:effectLst/>
                          <a:uLnTx/>
                          <a:uFillTx/>
                        </a:rPr>
                        <a:t>sur éléments non amortissables</a:t>
                      </a: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fr-FR" sz="600" u="none" strike="noStrike" kern="1200" cap="none" spc="0" normalizeH="0" baseline="0" noProof="0" dirty="0">
                        <a:ln>
                          <a:noFill/>
                        </a:ln>
                        <a:effectLst/>
                        <a:uLnTx/>
                        <a:uFillTx/>
                      </a:endParaRP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De la</a:t>
                      </a:r>
                      <a:r>
                        <a:rPr kumimoji="0" lang="fr-FR" sz="600" b="1" u="none" strike="noStrike" kern="1200" cap="none" spc="0" normalizeH="0" baseline="0" noProof="0" dirty="0">
                          <a:ln>
                            <a:noFill/>
                          </a:ln>
                          <a:effectLst/>
                          <a:uLnTx/>
                          <a:uFillTx/>
                        </a:rPr>
                        <a:t> réintégration progressive des plus values réalisées sur des éléments amortissables </a:t>
                      </a:r>
                      <a:r>
                        <a:rPr kumimoji="0" lang="fr-FR" sz="600" u="none" strike="noStrike" kern="1200" cap="none" spc="0" normalizeH="0" baseline="0" noProof="0" dirty="0">
                          <a:ln>
                            <a:noFill/>
                          </a:ln>
                          <a:effectLst/>
                          <a:uLnTx/>
                          <a:uFillTx/>
                        </a:rPr>
                        <a:t>dans les résultats de la société bénéficiaire des apports</a:t>
                      </a: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fr-FR" sz="600" u="none" strike="noStrike" kern="1200" cap="none" spc="0" normalizeH="0" baseline="0" noProof="0" dirty="0">
                        <a:ln>
                          <a:noFill/>
                        </a:ln>
                        <a:effectLst/>
                        <a:uLnTx/>
                        <a:uFillTx/>
                      </a:endParaRP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D’une </a:t>
                      </a:r>
                      <a:r>
                        <a:rPr kumimoji="0" lang="fr-FR" sz="600" b="1" u="none" strike="noStrike" kern="1200" cap="none" spc="0" normalizeH="0" baseline="0" noProof="0" dirty="0">
                          <a:ln>
                            <a:noFill/>
                          </a:ln>
                          <a:effectLst/>
                          <a:uLnTx/>
                          <a:uFillTx/>
                        </a:rPr>
                        <a:t>exonération des droits d’enregistrement</a:t>
                      </a:r>
                      <a:endParaRPr kumimoji="0" lang="fr-FR" sz="600" b="1" i="0" u="none" strike="noStrike" kern="1200" cap="none" spc="0" normalizeH="0" baseline="0" noProof="0" dirty="0">
                        <a:ln>
                          <a:noFill/>
                        </a:ln>
                        <a:solidFill>
                          <a:prstClr val="black"/>
                        </a:solidFill>
                        <a:effectLst/>
                        <a:uLnTx/>
                        <a:uFillTx/>
                        <a:latin typeface="+mn-lt"/>
                        <a:ea typeface="+mn-ea"/>
                        <a:cs typeface="+mn-cs"/>
                      </a:endParaRPr>
                    </a:p>
                  </a:txBody>
                  <a:tcPr/>
                </a:tc>
                <a:tc gridSpan="2">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Pour les éléments amortissables:</a:t>
                      </a:r>
                    </a:p>
                    <a:p>
                      <a:pPr marL="171450" marR="0" lvl="0" indent="-171450"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600" u="none" strike="noStrike" kern="1200" cap="none" spc="0" normalizeH="0" baseline="0" noProof="0" dirty="0">
                          <a:ln>
                            <a:noFill/>
                          </a:ln>
                          <a:effectLst/>
                          <a:uLnTx/>
                          <a:uFillTx/>
                        </a:rPr>
                        <a:t>Réintégration des plus values dans les résultats de la société bénéficiaire de votre apport et étalement de l’imposition sur 5 ou 15 ans (pour les constructions et droits s’y rapportant) avec possibilité d’opter pour une imposition immédiate si votre situation permet l’une des exonérations  vues précédemment)</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Pour les éléments non amortissables:</a:t>
                      </a:r>
                    </a:p>
                    <a:p>
                      <a:pPr marL="171450" marR="0" lvl="0" indent="-171450"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600" u="none" strike="noStrike" kern="1200" cap="none" spc="0" normalizeH="0" baseline="0" noProof="0" dirty="0">
                          <a:ln>
                            <a:noFill/>
                          </a:ln>
                          <a:effectLst/>
                          <a:uLnTx/>
                          <a:uFillTx/>
                        </a:rPr>
                        <a:t>Report d’imposition jusqu’à cession des titres reçus en échange ou des biens par la société bénéficiaire</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Pour la société bénéficiaire de l’apport:</a:t>
                      </a:r>
                    </a:p>
                    <a:p>
                      <a:pPr marL="171450" marR="0" lvl="0" indent="-171450"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600" u="none" strike="noStrike" kern="1200" cap="none" spc="0" normalizeH="0" baseline="0" noProof="0" dirty="0">
                          <a:ln>
                            <a:noFill/>
                          </a:ln>
                          <a:effectLst/>
                          <a:uLnTx/>
                          <a:uFillTx/>
                        </a:rPr>
                        <a:t>Exonération des droits d’enregistrement si l’apporteur s’engage à conserver les titres pendant 3 ans</a:t>
                      </a:r>
                      <a:endParaRPr kumimoji="0" lang="fr-FR" sz="600" b="0" i="0" u="none" strike="noStrike" kern="1200" cap="none" spc="0" normalizeH="0" baseline="0" noProof="0" dirty="0">
                        <a:ln>
                          <a:noFill/>
                        </a:ln>
                        <a:solidFill>
                          <a:prstClr val="black"/>
                        </a:solidFill>
                        <a:effectLst/>
                        <a:uLnTx/>
                        <a:uFillTx/>
                        <a:latin typeface="+mn-lt"/>
                        <a:ea typeface="+mn-ea"/>
                        <a:cs typeface="+mn-cs"/>
                      </a:endParaRPr>
                    </a:p>
                  </a:txBody>
                  <a:tcPr/>
                </a:tc>
                <a:tc hMerge="1">
                  <a:txBody>
                    <a:bodyPr/>
                    <a:lstStyle/>
                    <a:p>
                      <a:endParaRPr lang="fr-FR"/>
                    </a:p>
                  </a:txBody>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Apport à titre pur et simple rémunéré par des titres de la société bénéficiaire</a:t>
                      </a: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fr-FR" sz="600" u="none" strike="noStrike" kern="1200" cap="none" spc="0" normalizeH="0" baseline="0" noProof="0" dirty="0">
                        <a:ln>
                          <a:noFill/>
                        </a:ln>
                        <a:effectLst/>
                        <a:uLnTx/>
                        <a:uFillTx/>
                      </a:endParaRP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Ensemble des éléments de l’actif immobilisé affecté à l’exercice d’une activité professionnelle ou d’une branche complète d’activité</a:t>
                      </a:r>
                      <a:endParaRPr kumimoji="0" lang="fr-FR" sz="600" b="0"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endParaRPr lang="fr-FR" sz="800" dirty="0"/>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1" u="none" strike="noStrike" kern="1200" cap="none" spc="0" normalizeH="0" baseline="0" noProof="0" dirty="0">
                          <a:ln>
                            <a:noFill/>
                          </a:ln>
                          <a:effectLst/>
                          <a:uLnTx/>
                          <a:uFillTx/>
                        </a:rPr>
                        <a:t>Art. 151 </a:t>
                      </a:r>
                      <a:r>
                        <a:rPr kumimoji="0" lang="fr-FR" sz="900" b="1" u="none" strike="noStrike" kern="1200" cap="none" spc="0" normalizeH="0" baseline="0" noProof="0" dirty="0" err="1">
                          <a:ln>
                            <a:noFill/>
                          </a:ln>
                          <a:effectLst/>
                          <a:uLnTx/>
                          <a:uFillTx/>
                        </a:rPr>
                        <a:t>octies</a:t>
                      </a:r>
                      <a:endParaRPr kumimoji="0" lang="fr-FR" sz="900" b="1" u="none" strike="noStrike" kern="1200" cap="none" spc="0" normalizeH="0" baseline="0" noProof="0" dirty="0">
                        <a:ln>
                          <a:noFill/>
                        </a:ln>
                        <a:effectLst/>
                        <a:uLnTx/>
                        <a:uFillTx/>
                      </a:endParaRP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Pour les apports d’entreprises individuelles</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1" u="none" strike="noStrike" kern="1200" cap="none" spc="0" normalizeH="0" baseline="0" noProof="0" dirty="0">
                          <a:ln>
                            <a:noFill/>
                          </a:ln>
                          <a:effectLst/>
                          <a:uLnTx/>
                          <a:uFillTx/>
                        </a:rPr>
                        <a:t>Art. 151 </a:t>
                      </a:r>
                      <a:r>
                        <a:rPr kumimoji="0" lang="fr-FR" sz="900" b="1" u="none" strike="noStrike" kern="1200" cap="none" spc="0" normalizeH="0" baseline="0" noProof="0" dirty="0" err="1">
                          <a:ln>
                            <a:noFill/>
                          </a:ln>
                          <a:effectLst/>
                          <a:uLnTx/>
                          <a:uFillTx/>
                        </a:rPr>
                        <a:t>octies</a:t>
                      </a:r>
                      <a:r>
                        <a:rPr kumimoji="0" lang="fr-FR" sz="900" b="1" u="none" strike="noStrike" kern="1200" cap="none" spc="0" normalizeH="0" baseline="0" noProof="0" dirty="0">
                          <a:ln>
                            <a:noFill/>
                          </a:ln>
                          <a:effectLst/>
                          <a:uLnTx/>
                          <a:uFillTx/>
                        </a:rPr>
                        <a:t> A</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Pour les apports de parts de sociétés de personnes</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1" u="none" strike="noStrike" kern="1200" cap="none" spc="0" normalizeH="0" baseline="0" noProof="0" dirty="0">
                          <a:ln>
                            <a:noFill/>
                          </a:ln>
                          <a:effectLst/>
                          <a:uLnTx/>
                          <a:uFillTx/>
                        </a:rPr>
                        <a:t>Art. 809 I Bis</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Pour l’exonération des droits d’enregistrement</a:t>
                      </a:r>
                      <a:endParaRPr kumimoji="0" lang="fr-FR" sz="600" b="0"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73613035"/>
                  </a:ext>
                </a:extLst>
              </a:tr>
            </a:tbl>
          </a:graphicData>
        </a:graphic>
      </p:graphicFrame>
      <p:pic>
        <p:nvPicPr>
          <p:cNvPr id="10" name="Image 9"/>
          <p:cNvPicPr>
            <a:picLocks noChangeAspect="1"/>
          </p:cNvPicPr>
          <p:nvPr/>
        </p:nvPicPr>
        <p:blipFill rotWithShape="1">
          <a:blip r:embed="rId2"/>
          <a:srcRect l="48893" t="43109" r="13474" b="36219"/>
          <a:stretch/>
        </p:blipFill>
        <p:spPr>
          <a:xfrm>
            <a:off x="69057" y="5571541"/>
            <a:ext cx="864096" cy="508719"/>
          </a:xfrm>
          <a:prstGeom prst="rect">
            <a:avLst/>
          </a:prstGeom>
        </p:spPr>
      </p:pic>
      <p:pic>
        <p:nvPicPr>
          <p:cNvPr id="9" name="Image 2" descr="cid:image008.jpg@01D7596C.B409CC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381328"/>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9A8139CF-4E2D-4EAF-9A92-46043C5965C0}"/>
              </a:ext>
            </a:extLst>
          </p:cNvPr>
          <p:cNvSpPr/>
          <p:nvPr/>
        </p:nvSpPr>
        <p:spPr>
          <a:xfrm>
            <a:off x="3563888" y="6498488"/>
            <a:ext cx="2808312" cy="1561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lumMod val="50000"/>
                    <a:lumOff val="50000"/>
                  </a:schemeClr>
                </a:solidFill>
              </a:rPr>
              <a:t>Document à usage strictement interne</a:t>
            </a:r>
          </a:p>
        </p:txBody>
      </p:sp>
    </p:spTree>
    <p:extLst>
      <p:ext uri="{BB962C8B-B14F-4D97-AF65-F5344CB8AC3E}">
        <p14:creationId xmlns:p14="http://schemas.microsoft.com/office/powerpoint/2010/main" val="2569819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9" y="187498"/>
            <a:ext cx="8877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200" b="1" dirty="0">
                <a:solidFill>
                  <a:srgbClr val="FF0000"/>
                </a:solidFill>
                <a:latin typeface="Berlin Sans FB" panose="020E0602020502020306" pitchFamily="34" charset="0"/>
              </a:rPr>
              <a:t>D</a:t>
            </a:r>
            <a:r>
              <a:rPr lang="fr-FR" altLang="fr-FR" sz="1200" b="1" dirty="0">
                <a:latin typeface="Berlin Sans FB" panose="020E0602020502020306" pitchFamily="34" charset="0"/>
              </a:rPr>
              <a:t>ispositifs</a:t>
            </a:r>
            <a:r>
              <a:rPr lang="fr-FR" altLang="fr-FR" sz="1200" b="1" dirty="0">
                <a:solidFill>
                  <a:srgbClr val="FF0000"/>
                </a:solidFill>
                <a:latin typeface="Berlin Sans FB" panose="020E0602020502020306" pitchFamily="34" charset="0"/>
              </a:rPr>
              <a:t> </a:t>
            </a:r>
            <a:r>
              <a:rPr lang="fr-FR" altLang="fr-FR" sz="1200" b="1" dirty="0">
                <a:latin typeface="Berlin Sans FB" panose="020E0602020502020306" pitchFamily="34" charset="0"/>
              </a:rPr>
              <a:t>d’</a:t>
            </a:r>
            <a:r>
              <a:rPr lang="fr-FR" altLang="fr-FR" sz="1200" b="1" dirty="0">
                <a:solidFill>
                  <a:srgbClr val="FF0000"/>
                </a:solidFill>
                <a:latin typeface="Berlin Sans FB" panose="020E0602020502020306" pitchFamily="34" charset="0"/>
              </a:rPr>
              <a:t>E</a:t>
            </a:r>
            <a:r>
              <a:rPr lang="fr-FR" altLang="fr-FR" sz="1200" b="1" dirty="0">
                <a:latin typeface="Berlin Sans FB" panose="020E0602020502020306" pitchFamily="34" charset="0"/>
              </a:rPr>
              <a:t>xonération en cas de </a:t>
            </a:r>
            <a:r>
              <a:rPr lang="fr-FR" altLang="fr-FR" sz="1200" b="1" dirty="0">
                <a:solidFill>
                  <a:schemeClr val="tx2">
                    <a:lumMod val="60000"/>
                    <a:lumOff val="40000"/>
                  </a:schemeClr>
                </a:solidFill>
                <a:latin typeface="Berlin Sans FB" panose="020E0602020502020306" pitchFamily="34" charset="0"/>
              </a:rPr>
              <a:t>Mutation à Titre Gratuit (donation ou succession) </a:t>
            </a:r>
            <a:r>
              <a:rPr lang="fr-FR" altLang="fr-FR" sz="1200" b="1" dirty="0">
                <a:latin typeface="Berlin Sans FB" panose="020E0602020502020306" pitchFamily="34" charset="0"/>
              </a:rPr>
              <a:t>d’</a:t>
            </a:r>
            <a:r>
              <a:rPr lang="fr-FR" altLang="fr-FR" sz="1200" b="1" dirty="0">
                <a:solidFill>
                  <a:srgbClr val="FF0000"/>
                </a:solidFill>
                <a:latin typeface="Berlin Sans FB" panose="020E0602020502020306" pitchFamily="34" charset="0"/>
              </a:rPr>
              <a:t>E</a:t>
            </a:r>
            <a:r>
              <a:rPr lang="fr-FR" altLang="fr-FR" sz="1200" b="1" dirty="0">
                <a:latin typeface="Berlin Sans FB" panose="020E0602020502020306" pitchFamily="34" charset="0"/>
              </a:rPr>
              <a:t>ntreprise</a:t>
            </a:r>
            <a:r>
              <a:rPr lang="fr-FR" altLang="fr-FR" sz="1200" b="1" dirty="0">
                <a:solidFill>
                  <a:srgbClr val="FF0000"/>
                </a:solidFill>
                <a:latin typeface="Berlin Sans FB" panose="020E0602020502020306" pitchFamily="34" charset="0"/>
              </a:rPr>
              <a:t> I</a:t>
            </a:r>
            <a:r>
              <a:rPr lang="fr-FR" altLang="fr-FR" sz="1200" b="1" dirty="0">
                <a:latin typeface="Berlin Sans FB" panose="020E0602020502020306" pitchFamily="34" charset="0"/>
              </a:rPr>
              <a:t>ndividuelle ou </a:t>
            </a:r>
            <a:r>
              <a:rPr lang="fr-FR" altLang="fr-FR" sz="1200" b="1" dirty="0">
                <a:solidFill>
                  <a:srgbClr val="FF0000"/>
                </a:solidFill>
                <a:latin typeface="Berlin Sans FB" panose="020E0602020502020306" pitchFamily="34" charset="0"/>
              </a:rPr>
              <a:t>P</a:t>
            </a:r>
            <a:r>
              <a:rPr lang="fr-FR" altLang="fr-FR" sz="1200" b="1" dirty="0">
                <a:latin typeface="Berlin Sans FB" panose="020E0602020502020306" pitchFamily="34" charset="0"/>
              </a:rPr>
              <a:t>arts de </a:t>
            </a:r>
            <a:r>
              <a:rPr lang="fr-FR" altLang="fr-FR" sz="1200" b="1" dirty="0">
                <a:solidFill>
                  <a:srgbClr val="FF0000"/>
                </a:solidFill>
                <a:latin typeface="Berlin Sans FB" panose="020E0602020502020306" pitchFamily="34" charset="0"/>
              </a:rPr>
              <a:t>S</a:t>
            </a:r>
            <a:r>
              <a:rPr lang="fr-FR" altLang="fr-FR" sz="1200" b="1" dirty="0">
                <a:latin typeface="Berlin Sans FB" panose="020E0602020502020306" pitchFamily="34" charset="0"/>
              </a:rPr>
              <a:t>ociété à l’</a:t>
            </a:r>
            <a:r>
              <a:rPr lang="fr-FR" altLang="fr-FR" sz="1200" b="1" dirty="0">
                <a:solidFill>
                  <a:srgbClr val="FF0000"/>
                </a:solidFill>
                <a:latin typeface="Berlin Sans FB" panose="020E0602020502020306" pitchFamily="34" charset="0"/>
              </a:rPr>
              <a:t>IR</a:t>
            </a:r>
            <a:r>
              <a:rPr lang="fr-FR" altLang="fr-FR" sz="1200" b="1" dirty="0">
                <a:latin typeface="Berlin Sans FB" panose="020E0602020502020306" pitchFamily="34" charset="0"/>
              </a:rPr>
              <a:t> dans laquelle l’associé exerce son activité professionnelle</a:t>
            </a:r>
          </a:p>
        </p:txBody>
      </p:sp>
      <p:graphicFrame>
        <p:nvGraphicFramePr>
          <p:cNvPr id="2" name="Tableau 1"/>
          <p:cNvGraphicFramePr>
            <a:graphicFrameLocks noGrp="1"/>
          </p:cNvGraphicFramePr>
          <p:nvPr>
            <p:extLst>
              <p:ext uri="{D42A27DB-BD31-4B8C-83A1-F6EECF244321}">
                <p14:modId xmlns:p14="http://schemas.microsoft.com/office/powerpoint/2010/main" val="1406917191"/>
              </p:ext>
            </p:extLst>
          </p:nvPr>
        </p:nvGraphicFramePr>
        <p:xfrm>
          <a:off x="69057" y="836714"/>
          <a:ext cx="9009064" cy="5427467"/>
        </p:xfrm>
        <a:graphic>
          <a:graphicData uri="http://schemas.openxmlformats.org/drawingml/2006/table">
            <a:tbl>
              <a:tblPr firstRow="1" bandRow="1">
                <a:tableStyleId>{5C22544A-7EE6-4342-B048-85BDC9FD1C3A}</a:tableStyleId>
              </a:tblPr>
              <a:tblGrid>
                <a:gridCol w="902543">
                  <a:extLst>
                    <a:ext uri="{9D8B030D-6E8A-4147-A177-3AD203B41FA5}">
                      <a16:colId xmlns:a16="http://schemas.microsoft.com/office/drawing/2014/main" val="555686435"/>
                    </a:ext>
                  </a:extLst>
                </a:gridCol>
                <a:gridCol w="1008112">
                  <a:extLst>
                    <a:ext uri="{9D8B030D-6E8A-4147-A177-3AD203B41FA5}">
                      <a16:colId xmlns:a16="http://schemas.microsoft.com/office/drawing/2014/main" val="3939707269"/>
                    </a:ext>
                  </a:extLst>
                </a:gridCol>
                <a:gridCol w="1512168">
                  <a:extLst>
                    <a:ext uri="{9D8B030D-6E8A-4147-A177-3AD203B41FA5}">
                      <a16:colId xmlns:a16="http://schemas.microsoft.com/office/drawing/2014/main" val="668434593"/>
                    </a:ext>
                  </a:extLst>
                </a:gridCol>
                <a:gridCol w="1728192">
                  <a:extLst>
                    <a:ext uri="{9D8B030D-6E8A-4147-A177-3AD203B41FA5}">
                      <a16:colId xmlns:a16="http://schemas.microsoft.com/office/drawing/2014/main" val="266585875"/>
                    </a:ext>
                  </a:extLst>
                </a:gridCol>
                <a:gridCol w="1728192">
                  <a:extLst>
                    <a:ext uri="{9D8B030D-6E8A-4147-A177-3AD203B41FA5}">
                      <a16:colId xmlns:a16="http://schemas.microsoft.com/office/drawing/2014/main" val="409064208"/>
                    </a:ext>
                  </a:extLst>
                </a:gridCol>
                <a:gridCol w="792088">
                  <a:extLst>
                    <a:ext uri="{9D8B030D-6E8A-4147-A177-3AD203B41FA5}">
                      <a16:colId xmlns:a16="http://schemas.microsoft.com/office/drawing/2014/main" val="3969360557"/>
                    </a:ext>
                  </a:extLst>
                </a:gridCol>
                <a:gridCol w="1337769">
                  <a:extLst>
                    <a:ext uri="{9D8B030D-6E8A-4147-A177-3AD203B41FA5}">
                      <a16:colId xmlns:a16="http://schemas.microsoft.com/office/drawing/2014/main" val="2773537750"/>
                    </a:ext>
                  </a:extLst>
                </a:gridCol>
              </a:tblGrid>
              <a:tr h="358739">
                <a:tc>
                  <a:txBody>
                    <a:bodyPr/>
                    <a:lstStyle/>
                    <a:p>
                      <a:pPr algn="ctr"/>
                      <a:r>
                        <a:rPr lang="fr-FR" sz="800" dirty="0"/>
                        <a:t>Votre entreprise est une …</a:t>
                      </a:r>
                    </a:p>
                  </a:txBody>
                  <a:tcPr/>
                </a:tc>
                <a:tc>
                  <a:txBody>
                    <a:bodyPr/>
                    <a:lstStyle/>
                    <a:p>
                      <a:pPr algn="ctr"/>
                      <a:r>
                        <a:rPr lang="fr-FR" sz="800" dirty="0"/>
                        <a:t>Cette situation vous concerne</a:t>
                      </a:r>
                      <a:endParaRPr lang="fr-FR" sz="800" b="0" dirty="0"/>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lang="fr-FR" sz="800" dirty="0"/>
                        <a:t>Vous bénéficiez</a:t>
                      </a:r>
                    </a:p>
                    <a:p>
                      <a:pPr algn="ctr"/>
                      <a:endParaRPr lang="fr-FR" sz="1000" dirty="0"/>
                    </a:p>
                  </a:txBody>
                  <a:tcPr/>
                </a:tc>
                <a:tc>
                  <a:txBody>
                    <a:bodyPr/>
                    <a:lstStyle/>
                    <a:p>
                      <a:pPr algn="ctr"/>
                      <a:r>
                        <a:rPr lang="fr-FR" sz="800" dirty="0"/>
                        <a:t>Etendue de l’exonération</a:t>
                      </a: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lang="fr-FR" sz="800" dirty="0"/>
                        <a:t>A quelles conditions ?</a:t>
                      </a:r>
                    </a:p>
                  </a:txBody>
                  <a:tcPr/>
                </a:tc>
                <a:tc>
                  <a:txBody>
                    <a:bodyPr/>
                    <a:lstStyle/>
                    <a:p>
                      <a:pPr algn="ctr"/>
                      <a:r>
                        <a:rPr lang="fr-FR" sz="800" dirty="0"/>
                        <a:t>Biens exclus</a:t>
                      </a:r>
                    </a:p>
                  </a:txBody>
                  <a:tcPr/>
                </a:tc>
                <a:tc>
                  <a:txBody>
                    <a:bodyPr/>
                    <a:lstStyle/>
                    <a:p>
                      <a:pPr algn="ctr"/>
                      <a:r>
                        <a:rPr lang="fr-FR" sz="800" dirty="0"/>
                        <a:t>Références,</a:t>
                      </a:r>
                    </a:p>
                    <a:p>
                      <a:pPr algn="ctr"/>
                      <a:r>
                        <a:rPr lang="fr-FR" sz="800" dirty="0"/>
                        <a:t>Commentaires</a:t>
                      </a:r>
                    </a:p>
                  </a:txBody>
                  <a:tcPr/>
                </a:tc>
                <a:extLst>
                  <a:ext uri="{0D108BD9-81ED-4DB2-BD59-A6C34878D82A}">
                    <a16:rowId xmlns:a16="http://schemas.microsoft.com/office/drawing/2014/main" val="1683488640"/>
                  </a:ext>
                </a:extLst>
              </a:tr>
              <a:tr h="2600855">
                <a:tc rowSpan="2">
                  <a:txBody>
                    <a:bodyPr/>
                    <a:lstStyle/>
                    <a:p>
                      <a:r>
                        <a:rPr lang="fr-FR" sz="1000" dirty="0"/>
                        <a:t>Entreprise</a:t>
                      </a:r>
                      <a:r>
                        <a:rPr lang="fr-FR" sz="1000" baseline="0" dirty="0"/>
                        <a:t> individuelle</a:t>
                      </a:r>
                    </a:p>
                    <a:p>
                      <a:r>
                        <a:rPr lang="fr-FR" sz="1000" baseline="0" dirty="0"/>
                        <a:t>ou</a:t>
                      </a:r>
                    </a:p>
                    <a:p>
                      <a:r>
                        <a:rPr lang="fr-FR" sz="1000" baseline="0" dirty="0"/>
                        <a:t>Société soumise à l’IR: SNC, EURL, SARL de Famille, …</a:t>
                      </a:r>
                    </a:p>
                    <a:p>
                      <a:endParaRPr lang="fr-FR" sz="1000" baseline="0" dirty="0"/>
                    </a:p>
                    <a:p>
                      <a:r>
                        <a:rPr lang="fr-FR" sz="800" baseline="0" dirty="0"/>
                        <a:t>Donation ou succession =</a:t>
                      </a:r>
                    </a:p>
                    <a:p>
                      <a:r>
                        <a:rPr lang="fr-FR" sz="800" baseline="0" dirty="0"/>
                        <a:t>Cessation d’activité = Plus-value imposable</a:t>
                      </a:r>
                    </a:p>
                    <a:p>
                      <a:endParaRPr lang="fr-FR" sz="1000" u="sng" baseline="0" dirty="0"/>
                    </a:p>
                    <a:p>
                      <a:r>
                        <a:rPr lang="fr-FR" sz="1000" u="none" baseline="0" dirty="0"/>
                        <a:t>CT</a:t>
                      </a:r>
                      <a:r>
                        <a:rPr lang="fr-FR" sz="800" u="none" baseline="0" dirty="0"/>
                        <a:t> pour les plus values de moins de 2 ans et les amortissements</a:t>
                      </a:r>
                    </a:p>
                    <a:p>
                      <a:r>
                        <a:rPr lang="fr-FR" sz="800" u="none" baseline="0" dirty="0"/>
                        <a:t>=</a:t>
                      </a:r>
                    </a:p>
                    <a:p>
                      <a:r>
                        <a:rPr lang="fr-FR" sz="1000" u="none" baseline="0" dirty="0"/>
                        <a:t>IR</a:t>
                      </a:r>
                      <a:r>
                        <a:rPr lang="fr-FR" sz="900" u="none" baseline="0" dirty="0"/>
                        <a:t> </a:t>
                      </a:r>
                      <a:r>
                        <a:rPr lang="fr-FR" sz="800" u="none" baseline="0" dirty="0"/>
                        <a:t>(BNC, BIC ou BA) </a:t>
                      </a:r>
                      <a:r>
                        <a:rPr lang="fr-FR" sz="1000" u="none" baseline="0" dirty="0"/>
                        <a:t>+ RSI </a:t>
                      </a:r>
                    </a:p>
                    <a:p>
                      <a:endParaRPr lang="fr-FR" sz="900" u="none" baseline="0" dirty="0"/>
                    </a:p>
                    <a:p>
                      <a:r>
                        <a:rPr lang="fr-FR" sz="1000" u="none" baseline="0" dirty="0"/>
                        <a:t>LT</a:t>
                      </a:r>
                      <a:r>
                        <a:rPr lang="fr-FR" sz="800" u="none" baseline="0" dirty="0"/>
                        <a:t> pour les plus values autres </a:t>
                      </a:r>
                    </a:p>
                    <a:p>
                      <a:r>
                        <a:rPr lang="fr-FR" sz="800" u="none" baseline="0" dirty="0"/>
                        <a:t>=</a:t>
                      </a:r>
                    </a:p>
                    <a:p>
                      <a:r>
                        <a:rPr lang="fr-FR" sz="1000" u="none" baseline="0" dirty="0"/>
                        <a:t>IR</a:t>
                      </a:r>
                      <a:r>
                        <a:rPr lang="fr-FR" sz="900" u="none" baseline="0" dirty="0"/>
                        <a:t> 12,8%</a:t>
                      </a:r>
                    </a:p>
                    <a:p>
                      <a:r>
                        <a:rPr lang="fr-FR" sz="1000" u="none" baseline="0" dirty="0" err="1"/>
                        <a:t>Psx</a:t>
                      </a:r>
                      <a:r>
                        <a:rPr lang="fr-FR" sz="900" u="none" baseline="0" dirty="0"/>
                        <a:t>: 17,2%</a:t>
                      </a:r>
                    </a:p>
                    <a:p>
                      <a:endParaRPr lang="fr-FR" sz="900" u="none" baseline="0" dirty="0"/>
                    </a:p>
                    <a:p>
                      <a:endParaRPr lang="fr-FR" sz="900" u="none" baseline="0" dirty="0"/>
                    </a:p>
                    <a:p>
                      <a:endParaRPr lang="fr-FR" sz="900" u="none" baseline="0" dirty="0"/>
                    </a:p>
                    <a:p>
                      <a:endParaRPr lang="fr-FR" sz="900" u="none" baseline="0" dirty="0"/>
                    </a:p>
                    <a:p>
                      <a:r>
                        <a:rPr lang="fr-FR" sz="900" u="none" baseline="0" dirty="0"/>
                        <a:t>+ Droits de donation ou succession</a:t>
                      </a:r>
                      <a:endParaRPr lang="fr-FR" sz="900" b="1" u="none" baseline="0" dirty="0"/>
                    </a:p>
                  </a:txBody>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800" b="1" u="none" strike="noStrike" kern="1200" cap="none" spc="0" normalizeH="0" baseline="0" noProof="0" dirty="0">
                          <a:ln>
                            <a:noFill/>
                          </a:ln>
                          <a:effectLst/>
                          <a:uLnTx/>
                          <a:uFillTx/>
                        </a:rPr>
                        <a:t>Transmission aux salariés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800" u="none" strike="noStrike" kern="1200" cap="none" spc="0" normalizeH="0" baseline="0" noProof="0" dirty="0">
                          <a:ln>
                            <a:noFill/>
                          </a:ln>
                          <a:effectLst/>
                          <a:uLnTx/>
                          <a:uFillTx/>
                        </a:rPr>
                        <a:t>L’activité de l’entreprise (EI ou parts de société de personnes) transmise (éventuellement à des salariés) est poursuivie pendant au moins 5 ans</a:t>
                      </a:r>
                    </a:p>
                    <a:p>
                      <a:endParaRPr lang="fr-FR" sz="800" b="0" dirty="0"/>
                    </a:p>
                  </a:txBody>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800" dirty="0"/>
                        <a:t>D’un </a:t>
                      </a:r>
                      <a:r>
                        <a:rPr lang="fr-FR" sz="800" b="1" u="none" kern="1200" dirty="0"/>
                        <a:t>report d’imposition </a:t>
                      </a:r>
                      <a:r>
                        <a:rPr lang="fr-FR" sz="800" u="none" kern="1200" dirty="0"/>
                        <a:t>des </a:t>
                      </a:r>
                      <a:r>
                        <a:rPr lang="fr-FR" sz="800" u="none" dirty="0"/>
                        <a:t>plus values</a:t>
                      </a:r>
                      <a:r>
                        <a:rPr lang="fr-FR" sz="800" u="none" baseline="0" dirty="0"/>
                        <a:t> professionnelles conduisant à une </a:t>
                      </a:r>
                      <a:r>
                        <a:rPr lang="fr-FR" sz="800" b="1" u="none" baseline="0" dirty="0"/>
                        <a:t>exonération totale au bout de 5 ans</a:t>
                      </a:r>
                    </a:p>
                    <a:p>
                      <a:pPr marL="0" marR="0" lvl="0" indent="0" algn="l" defTabSz="914378" rtl="0" eaLnBrk="1" fontAlgn="auto" latinLnBrk="0" hangingPunct="1">
                        <a:lnSpc>
                          <a:spcPct val="100000"/>
                        </a:lnSpc>
                        <a:spcBef>
                          <a:spcPts val="0"/>
                        </a:spcBef>
                        <a:spcAft>
                          <a:spcPts val="0"/>
                        </a:spcAft>
                        <a:buClrTx/>
                        <a:buSzTx/>
                        <a:buFontTx/>
                        <a:buNone/>
                        <a:tabLst/>
                        <a:defRPr/>
                      </a:pPr>
                      <a:endParaRPr lang="fr-FR" sz="800" u="none" baseline="0" dirty="0"/>
                    </a:p>
                    <a:p>
                      <a:pPr marL="0" marR="0" lvl="0" indent="0" algn="l" defTabSz="914378" rtl="0" eaLnBrk="1" fontAlgn="auto" latinLnBrk="0" hangingPunct="1">
                        <a:lnSpc>
                          <a:spcPct val="100000"/>
                        </a:lnSpc>
                        <a:spcBef>
                          <a:spcPts val="0"/>
                        </a:spcBef>
                        <a:spcAft>
                          <a:spcPts val="0"/>
                        </a:spcAft>
                        <a:buClrTx/>
                        <a:buSzTx/>
                        <a:buFontTx/>
                        <a:buNone/>
                        <a:tabLst/>
                        <a:defRPr/>
                      </a:pPr>
                      <a:r>
                        <a:rPr lang="fr-FR" sz="800" u="none" baseline="0" dirty="0"/>
                        <a:t>D’un </a:t>
                      </a:r>
                      <a:r>
                        <a:rPr lang="fr-FR" sz="800" b="1" u="none" baseline="0" dirty="0"/>
                        <a:t>abattement de 300 000 € </a:t>
                      </a:r>
                      <a:r>
                        <a:rPr lang="fr-FR" sz="800" u="none" baseline="0" dirty="0"/>
                        <a:t>pour le calcul des droits de donation à des salariés</a:t>
                      </a:r>
                      <a:endParaRPr lang="fr-FR" sz="800" baseline="0" dirty="0"/>
                    </a:p>
                    <a:p>
                      <a:pPr marL="0" marR="0" lvl="0" indent="0" algn="l" defTabSz="914378" rtl="0" eaLnBrk="1" fontAlgn="auto" latinLnBrk="0" hangingPunct="1">
                        <a:lnSpc>
                          <a:spcPct val="100000"/>
                        </a:lnSpc>
                        <a:spcBef>
                          <a:spcPts val="0"/>
                        </a:spcBef>
                        <a:spcAft>
                          <a:spcPts val="0"/>
                        </a:spcAft>
                        <a:buClrTx/>
                        <a:buSzTx/>
                        <a:buFontTx/>
                        <a:buNone/>
                        <a:tabLst/>
                        <a:defRPr/>
                      </a:pPr>
                      <a:endParaRPr lang="fr-FR" sz="800" baseline="0" dirty="0"/>
                    </a:p>
                    <a:p>
                      <a:endParaRPr lang="fr-FR" sz="800" dirty="0"/>
                    </a:p>
                  </a:txBody>
                  <a:tcPr/>
                </a:tc>
                <a:tc>
                  <a:txBody>
                    <a:bodyPr/>
                    <a:lstStyle/>
                    <a:p>
                      <a:r>
                        <a:rPr lang="fr-FR" sz="800" b="1" dirty="0"/>
                        <a:t>Exonération</a:t>
                      </a:r>
                      <a:r>
                        <a:rPr lang="fr-FR" sz="800" b="1" baseline="0" dirty="0"/>
                        <a:t> totale </a:t>
                      </a:r>
                      <a:r>
                        <a:rPr lang="fr-FR" sz="800" baseline="0" dirty="0"/>
                        <a:t>des:</a:t>
                      </a:r>
                    </a:p>
                    <a:p>
                      <a:pPr marL="171450" indent="-171450">
                        <a:buFontTx/>
                        <a:buChar char="-"/>
                      </a:pPr>
                      <a:r>
                        <a:rPr lang="fr-FR" sz="800" baseline="0" dirty="0"/>
                        <a:t>Plus values court terme (IR)</a:t>
                      </a:r>
                    </a:p>
                    <a:p>
                      <a:pPr marL="171450" indent="-171450">
                        <a:buFontTx/>
                        <a:buChar char="-"/>
                      </a:pPr>
                      <a:r>
                        <a:rPr lang="fr-FR" sz="800" baseline="0" dirty="0"/>
                        <a:t>Plus values long terme (12,8%)</a:t>
                      </a:r>
                    </a:p>
                    <a:p>
                      <a:pPr marL="171450" indent="-171450">
                        <a:buFontTx/>
                        <a:buChar char="-"/>
                      </a:pPr>
                      <a:r>
                        <a:rPr lang="fr-FR" sz="800" baseline="0" dirty="0"/>
                        <a:t>Prélèvements sociaux (17,2%)</a:t>
                      </a:r>
                    </a:p>
                    <a:p>
                      <a:pPr marL="171450" indent="-171450">
                        <a:buFontTx/>
                        <a:buChar char="-"/>
                      </a:pPr>
                      <a:r>
                        <a:rPr lang="fr-FR" sz="800" baseline="0" dirty="0"/>
                        <a:t>Même lorsque l’entreprise est apportée à une société  par les bénéficiaires de la transmission dans le cadre de l’art. 151 </a:t>
                      </a:r>
                      <a:r>
                        <a:rPr lang="fr-FR" sz="800" baseline="0" dirty="0" err="1"/>
                        <a:t>octies</a:t>
                      </a:r>
                      <a:r>
                        <a:rPr lang="fr-FR" sz="800" baseline="0" dirty="0"/>
                        <a:t> du CGI</a:t>
                      </a:r>
                    </a:p>
                    <a:p>
                      <a:pPr marL="171450" indent="-171450">
                        <a:buFontTx/>
                        <a:buChar char="-"/>
                      </a:pPr>
                      <a:endParaRPr lang="fr-FR" sz="800" b="1" baseline="0" dirty="0"/>
                    </a:p>
                    <a:p>
                      <a:pPr marL="0" indent="0">
                        <a:buFontTx/>
                        <a:buNone/>
                      </a:pPr>
                      <a:r>
                        <a:rPr lang="fr-FR" sz="800" b="1" baseline="0" dirty="0"/>
                        <a:t>Abattement de 300 000 € sur </a:t>
                      </a:r>
                      <a:r>
                        <a:rPr lang="fr-FR" sz="800" baseline="0" dirty="0"/>
                        <a:t>la valeur en pleine propriété du fonds de commerce ou des parts sociales représentatives du fonds et soumise aux droits de donation (Le salarié peut avoir un lien de parenté avec le donateur)</a:t>
                      </a:r>
                      <a:endParaRPr lang="fr-FR" sz="800" b="0" dirty="0"/>
                    </a:p>
                  </a:txBody>
                  <a:tcPr/>
                </a:tc>
                <a:tc>
                  <a:txBody>
                    <a:bodyPr/>
                    <a:lstStyle/>
                    <a:p>
                      <a:r>
                        <a:rPr lang="fr-FR" sz="800" dirty="0"/>
                        <a:t>Absence de cession par les bénéficiaires de la transmission ( ou les nouveaux bénéficiaires si nouvelle transmission à titre gratuit) et poursuite de l’activité par l’un au moins des bénéficiaires pendant au moins 5 ans</a:t>
                      </a:r>
                    </a:p>
                    <a:p>
                      <a:endParaRPr lang="fr-FR" sz="800" dirty="0"/>
                    </a:p>
                    <a:p>
                      <a:r>
                        <a:rPr lang="fr-FR" sz="800" dirty="0"/>
                        <a:t>Donations</a:t>
                      </a:r>
                      <a:r>
                        <a:rPr lang="fr-FR" sz="800" baseline="0" dirty="0"/>
                        <a:t> aux salariés:</a:t>
                      </a:r>
                    </a:p>
                    <a:p>
                      <a:r>
                        <a:rPr lang="fr-FR" sz="600" baseline="0" dirty="0"/>
                        <a:t>Le fonds de commerce (ou la clientèle) doit être détenu depuis plus de 2 ans par le donateur ou la société s’il a été acheté</a:t>
                      </a:r>
                    </a:p>
                    <a:p>
                      <a:r>
                        <a:rPr lang="fr-FR" sz="600" baseline="0" dirty="0"/>
                        <a:t>Les salariés bénéficiaires  détiennent un CDI ou un contrat </a:t>
                      </a:r>
                    </a:p>
                    <a:p>
                      <a:r>
                        <a:rPr lang="fr-FR" sz="600" baseline="0" dirty="0"/>
                        <a:t>Les salariés bénéficiaires détiennent un CDI ou contrat d’apprentissage depuis plus de 2 ans et poursuivent à titre d’activité professionnelle unique, effective et continue pendant 5 ans l’exploitation de l’entreprise, l’un d’eux devant être dirigeant </a:t>
                      </a:r>
                      <a:endParaRPr lang="fr-FR" sz="600" b="1" dirty="0"/>
                    </a:p>
                  </a:txBody>
                  <a:tcPr/>
                </a:tc>
                <a:tc>
                  <a:txBody>
                    <a:bodyPr/>
                    <a:lstStyle/>
                    <a:p>
                      <a:endParaRPr lang="fr-FR" sz="800" dirty="0"/>
                    </a:p>
                  </a:txBody>
                  <a:tcPr/>
                </a:tc>
                <a:tc>
                  <a:txBody>
                    <a:bodyPr/>
                    <a:lstStyle/>
                    <a:p>
                      <a:pPr algn="ctr"/>
                      <a:r>
                        <a:rPr lang="fr-FR" sz="800" b="1" dirty="0"/>
                        <a:t>Art. 790 A </a:t>
                      </a:r>
                    </a:p>
                    <a:p>
                      <a:pPr algn="ctr"/>
                      <a:r>
                        <a:rPr kumimoji="0" lang="fr-FR" sz="800" u="none" strike="noStrike" kern="1200" cap="none" spc="0" normalizeH="0" baseline="0" dirty="0">
                          <a:ln>
                            <a:noFill/>
                          </a:ln>
                          <a:solidFill>
                            <a:schemeClr val="dk1"/>
                          </a:solidFill>
                          <a:effectLst/>
                          <a:uLnTx/>
                          <a:uFillTx/>
                          <a:latin typeface="+mn-lt"/>
                          <a:ea typeface="+mn-ea"/>
                          <a:cs typeface="+mn-cs"/>
                        </a:rPr>
                        <a:t>Cumulable avec l’abattement de 75% de l’art. 787 C. qui s'applique alors uniquement sur le fonds agricole, le fonds de commerce ou la clientèle : les actifs transmis en même temps que le fonds ou la clientèle ne bénéficient pas de l'exonération Dutreil.</a:t>
                      </a:r>
                    </a:p>
                    <a:p>
                      <a:pPr algn="ctr"/>
                      <a:r>
                        <a:rPr kumimoji="0" lang="fr-FR" sz="800" u="none" strike="noStrike" kern="1200" cap="none" spc="0" normalizeH="0" baseline="0" dirty="0">
                          <a:ln>
                            <a:noFill/>
                          </a:ln>
                          <a:solidFill>
                            <a:schemeClr val="dk1"/>
                          </a:solidFill>
                          <a:effectLst/>
                          <a:uLnTx/>
                          <a:uFillTx/>
                          <a:latin typeface="+mn-lt"/>
                          <a:ea typeface="+mn-ea"/>
                          <a:cs typeface="+mn-cs"/>
                        </a:rPr>
                        <a:t>Le cumul des deux dispositifs peut s'avérer souvent défavorable selon la valeur et la nature des actifs transmis. Il est donc conseillé de toujours comparer les deux hypothèses (avec et sans cumul).</a:t>
                      </a:r>
                    </a:p>
                    <a:p>
                      <a:pPr algn="ctr"/>
                      <a:endParaRPr lang="fr-FR" sz="800" dirty="0"/>
                    </a:p>
                  </a:txBody>
                  <a:tcPr/>
                </a:tc>
                <a:extLst>
                  <a:ext uri="{0D108BD9-81ED-4DB2-BD59-A6C34878D82A}">
                    <a16:rowId xmlns:a16="http://schemas.microsoft.com/office/drawing/2014/main" val="1801202148"/>
                  </a:ext>
                </a:extLst>
              </a:tr>
              <a:tr h="2409947">
                <a:tc vMerge="1">
                  <a:txBody>
                    <a:bodyPr/>
                    <a:lstStyle/>
                    <a:p>
                      <a:endParaRPr lang="fr-FR" dirty="0"/>
                    </a:p>
                  </a:txBody>
                  <a:tcPr/>
                </a:tc>
                <a:tc>
                  <a:txBody>
                    <a:bodyPr/>
                    <a:lstStyle/>
                    <a:p>
                      <a:r>
                        <a:rPr kumimoji="0" lang="fr-FR" sz="800" b="1" u="none" strike="noStrike" kern="1200" cap="none" spc="0" normalizeH="0" baseline="0" noProof="0" dirty="0">
                          <a:ln>
                            <a:noFill/>
                          </a:ln>
                          <a:effectLst/>
                          <a:uLnTx/>
                          <a:uFillTx/>
                        </a:rPr>
                        <a:t>DISPOSITIF DUTREIL</a:t>
                      </a:r>
                      <a:r>
                        <a:rPr kumimoji="0" lang="fr-FR" sz="800" u="none" strike="noStrike" kern="1200" cap="none" spc="0" normalizeH="0" baseline="0" noProof="0" dirty="0">
                          <a:ln>
                            <a:noFill/>
                          </a:ln>
                          <a:effectLst/>
                          <a:uLnTx/>
                          <a:uFillTx/>
                        </a:rPr>
                        <a:t> </a:t>
                      </a:r>
                    </a:p>
                    <a:p>
                      <a:r>
                        <a:rPr kumimoji="0" lang="fr-FR" sz="800" u="none" strike="noStrike" kern="1200" cap="none" spc="0" normalizeH="0" baseline="0" noProof="0" dirty="0">
                          <a:ln>
                            <a:noFill/>
                          </a:ln>
                          <a:effectLst/>
                          <a:uLnTx/>
                          <a:uFillTx/>
                        </a:rPr>
                        <a:t>L’entreprise transmise est conservée par les bénéficiaires pendant au moins 4 ans </a:t>
                      </a:r>
                    </a:p>
                    <a:p>
                      <a:r>
                        <a:rPr kumimoji="0" lang="fr-FR" sz="800" u="none" strike="noStrike" kern="1200" cap="none" spc="0" normalizeH="0" baseline="0" noProof="0" dirty="0">
                          <a:ln>
                            <a:noFill/>
                          </a:ln>
                          <a:effectLst/>
                          <a:uLnTx/>
                          <a:uFillTx/>
                        </a:rPr>
                        <a:t>L’exploitation est prise en charge par l’un des bénéficiaires pendant au moins 3 ans</a:t>
                      </a:r>
                      <a:endParaRPr kumimoji="0" lang="fr-FR" sz="800" b="0"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r>
                        <a:rPr kumimoji="0" lang="fr-FR" sz="800" u="none" strike="noStrike" kern="1200" cap="none" spc="0" normalizeH="0" baseline="0" noProof="0" dirty="0">
                          <a:ln>
                            <a:noFill/>
                          </a:ln>
                          <a:effectLst/>
                          <a:uLnTx/>
                          <a:uFillTx/>
                        </a:rPr>
                        <a:t>D’une </a:t>
                      </a:r>
                      <a:r>
                        <a:rPr kumimoji="0" lang="fr-FR" sz="800" b="1" u="none" strike="noStrike" kern="1200" cap="none" spc="0" normalizeH="0" baseline="0" noProof="0" dirty="0">
                          <a:ln>
                            <a:noFill/>
                          </a:ln>
                          <a:effectLst/>
                          <a:uLnTx/>
                          <a:uFillTx/>
                        </a:rPr>
                        <a:t>exonération de droits de donation ou succession </a:t>
                      </a:r>
                      <a:r>
                        <a:rPr kumimoji="0" lang="fr-FR" sz="800" u="none" strike="noStrike" kern="1200" cap="none" spc="0" normalizeH="0" baseline="0" noProof="0" dirty="0">
                          <a:ln>
                            <a:noFill/>
                          </a:ln>
                          <a:effectLst/>
                          <a:uLnTx/>
                          <a:uFillTx/>
                        </a:rPr>
                        <a:t>à concurrence des </a:t>
                      </a:r>
                      <a:r>
                        <a:rPr kumimoji="0" lang="fr-FR" sz="800" b="1" u="none" strike="noStrike" kern="1200" cap="none" spc="0" normalizeH="0" baseline="0" noProof="0" dirty="0">
                          <a:ln>
                            <a:noFill/>
                          </a:ln>
                          <a:effectLst/>
                          <a:uLnTx/>
                          <a:uFillTx/>
                        </a:rPr>
                        <a:t>¾ de la valeur de l’entreprise </a:t>
                      </a:r>
                      <a:endParaRPr lang="fr-FR" sz="800" b="1" dirty="0"/>
                    </a:p>
                  </a:txBody>
                  <a:tcPr/>
                </a:tc>
                <a:tc>
                  <a:txBody>
                    <a:bodyPr/>
                    <a:lstStyle/>
                    <a:p>
                      <a:r>
                        <a:rPr lang="fr-FR" sz="800" dirty="0"/>
                        <a:t>Exonération des droits de mutation à titre gratuit sur les ¾ de la valeur de l’entreprise transmise</a:t>
                      </a:r>
                      <a:endParaRPr lang="fr-FR" sz="800" b="1" u="sng" dirty="0"/>
                    </a:p>
                  </a:txBody>
                  <a:tcPr/>
                </a:tc>
                <a:tc>
                  <a:txBody>
                    <a:bodyPr/>
                    <a:lstStyle/>
                    <a:p>
                      <a:r>
                        <a:rPr lang="fr-FR" sz="800" b="1" dirty="0"/>
                        <a:t>Détention</a:t>
                      </a:r>
                      <a:r>
                        <a:rPr lang="fr-FR" sz="800" b="1" baseline="0" dirty="0"/>
                        <a:t> </a:t>
                      </a:r>
                      <a:r>
                        <a:rPr lang="fr-FR" sz="800" baseline="0" dirty="0"/>
                        <a:t>de l’entreprise par le donateur ou le défunt </a:t>
                      </a:r>
                      <a:r>
                        <a:rPr lang="fr-FR" sz="800" b="1" baseline="0" dirty="0"/>
                        <a:t>depuis au moins 2 ans</a:t>
                      </a:r>
                    </a:p>
                    <a:p>
                      <a:r>
                        <a:rPr lang="fr-FR" sz="800" b="1" baseline="0" dirty="0"/>
                        <a:t>Chaque bénéficiaire </a:t>
                      </a:r>
                      <a:r>
                        <a:rPr lang="fr-FR" sz="800" baseline="0" dirty="0"/>
                        <a:t>de la transmission prend </a:t>
                      </a:r>
                      <a:r>
                        <a:rPr lang="fr-FR" sz="800" b="1" baseline="0" dirty="0"/>
                        <a:t>l’engagement de conserver pendant 4 ans </a:t>
                      </a:r>
                      <a:r>
                        <a:rPr lang="fr-FR" sz="800" baseline="0" dirty="0"/>
                        <a:t>l’entreprise ou les biens affectés à son exploitation</a:t>
                      </a:r>
                    </a:p>
                    <a:p>
                      <a:r>
                        <a:rPr lang="fr-FR" sz="800" b="1" baseline="0" dirty="0"/>
                        <a:t>Poursuite de l’activité </a:t>
                      </a:r>
                      <a:r>
                        <a:rPr lang="fr-FR" sz="800" baseline="0" dirty="0"/>
                        <a:t>par </a:t>
                      </a:r>
                      <a:r>
                        <a:rPr lang="fr-FR" sz="800" b="1" baseline="0" dirty="0"/>
                        <a:t>l’un au moins des bénéficiaires </a:t>
                      </a:r>
                      <a:r>
                        <a:rPr lang="fr-FR" sz="800" baseline="0" dirty="0"/>
                        <a:t>de la transmission pendant au moins 3 ans</a:t>
                      </a:r>
                    </a:p>
                    <a:p>
                      <a:r>
                        <a:rPr lang="fr-FR" sz="800" baseline="0" dirty="0"/>
                        <a:t>Réduction de 50% des droits de donation en cas de transmission de la pleine propriété</a:t>
                      </a:r>
                      <a:endParaRPr lang="fr-FR" sz="800" b="0" dirty="0"/>
                    </a:p>
                  </a:txBody>
                  <a:tcPr/>
                </a:tc>
                <a:tc>
                  <a:txBody>
                    <a:bodyPr/>
                    <a:lstStyle/>
                    <a:p>
                      <a:r>
                        <a:rPr lang="fr-FR" sz="800" dirty="0"/>
                        <a:t>Les</a:t>
                      </a:r>
                      <a:r>
                        <a:rPr lang="fr-FR" sz="800" baseline="0" dirty="0"/>
                        <a:t> loueurs de fonds de commerce ne sont pas considérés comme exploitants d’une entreprise individuelle</a:t>
                      </a:r>
                      <a:endParaRPr lang="fr-FR" sz="800" b="0" dirty="0"/>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800" b="1" u="none" strike="noStrike" kern="1200" cap="none" spc="0" normalizeH="0" baseline="0" noProof="0" dirty="0">
                          <a:ln>
                            <a:noFill/>
                          </a:ln>
                          <a:effectLst/>
                          <a:uLnTx/>
                          <a:uFillTx/>
                        </a:rPr>
                        <a:t>Art. 787 C</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800" u="none" strike="noStrike" kern="1200" cap="none" spc="0" normalizeH="0" baseline="0" noProof="0" dirty="0">
                          <a:ln>
                            <a:noFill/>
                          </a:ln>
                          <a:effectLst/>
                          <a:uLnTx/>
                          <a:uFillTx/>
                        </a:rPr>
                        <a:t>Cumulable avec l’abattement fixe de 300 000 € pour les donations aux salariés (art. 790 A) exclusivement sur la valeur de la clientèle ou du fonds de commerce ou des titres représentatifs de celui-ci (imputation de l’abattement de 75%, puis de l’abattement fixe  de 300 000 €)</a:t>
                      </a:r>
                      <a:endParaRPr kumimoji="0" lang="fr-FR" sz="800" b="0"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17102587"/>
                  </a:ext>
                </a:extLst>
              </a:tr>
            </a:tbl>
          </a:graphicData>
        </a:graphic>
      </p:graphicFrame>
      <p:pic>
        <p:nvPicPr>
          <p:cNvPr id="10" name="Image 9"/>
          <p:cNvPicPr>
            <a:picLocks noChangeAspect="1"/>
          </p:cNvPicPr>
          <p:nvPr/>
        </p:nvPicPr>
        <p:blipFill rotWithShape="1">
          <a:blip r:embed="rId2"/>
          <a:srcRect l="48893" t="43109" r="13474" b="36219"/>
          <a:stretch/>
        </p:blipFill>
        <p:spPr>
          <a:xfrm>
            <a:off x="69057" y="5157192"/>
            <a:ext cx="864096" cy="508719"/>
          </a:xfrm>
          <a:prstGeom prst="rect">
            <a:avLst/>
          </a:prstGeom>
        </p:spPr>
      </p:pic>
      <p:sp>
        <p:nvSpPr>
          <p:cNvPr id="3" name="Rectangle 2"/>
          <p:cNvSpPr/>
          <p:nvPr/>
        </p:nvSpPr>
        <p:spPr>
          <a:xfrm>
            <a:off x="971600" y="5665910"/>
            <a:ext cx="8079086" cy="601073"/>
          </a:xfrm>
          <a:prstGeom prst="rect">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solidFill>
              </a:rPr>
              <a:t>Régime spécifique de </a:t>
            </a:r>
            <a:r>
              <a:rPr lang="fr-FR" sz="800" b="1" dirty="0">
                <a:solidFill>
                  <a:schemeClr val="tx1"/>
                </a:solidFill>
              </a:rPr>
              <a:t>Paiement Différé/Fractionné </a:t>
            </a:r>
            <a:r>
              <a:rPr lang="fr-FR" sz="800" dirty="0">
                <a:solidFill>
                  <a:schemeClr val="tx1"/>
                </a:solidFill>
              </a:rPr>
              <a:t>des droits concernant la transmission d’entreprise ayant une activité agricole, industrielle, artisanale ou libérale</a:t>
            </a:r>
          </a:p>
          <a:p>
            <a:pPr algn="ctr"/>
            <a:r>
              <a:rPr lang="fr-FR" sz="800" dirty="0">
                <a:solidFill>
                  <a:schemeClr val="tx1"/>
                </a:solidFill>
              </a:rPr>
              <a:t>Si le bénéficiaire reçoit + de 5% de la valeur de l’entreprise: </a:t>
            </a:r>
          </a:p>
          <a:p>
            <a:pPr algn="ctr"/>
            <a:r>
              <a:rPr lang="fr-FR" sz="800" dirty="0">
                <a:solidFill>
                  <a:schemeClr val="tx1"/>
                </a:solidFill>
              </a:rPr>
              <a:t>paiement différé 5 ans puis étalement sur 10 ans au taux d’intérêt légal (1,20% pour 2021) , ou au 1/3 de ce taux  (0,40% pour 2021) si la part reçue excède 10% de la valeur de l’entreprise</a:t>
            </a:r>
          </a:p>
        </p:txBody>
      </p:sp>
      <p:sp>
        <p:nvSpPr>
          <p:cNvPr id="8" name="Rectangle 7">
            <a:extLst>
              <a:ext uri="{FF2B5EF4-FFF2-40B4-BE49-F238E27FC236}">
                <a16:creationId xmlns:a16="http://schemas.microsoft.com/office/drawing/2014/main" id="{F8F2163E-A7F1-48C4-AAFF-EFD4ED139266}"/>
              </a:ext>
            </a:extLst>
          </p:cNvPr>
          <p:cNvSpPr/>
          <p:nvPr/>
        </p:nvSpPr>
        <p:spPr>
          <a:xfrm>
            <a:off x="3563888" y="6498488"/>
            <a:ext cx="2808312" cy="1561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lumMod val="50000"/>
                    <a:lumOff val="50000"/>
                  </a:schemeClr>
                </a:solidFill>
              </a:rPr>
              <a:t>Document à usage strictement interne</a:t>
            </a:r>
          </a:p>
        </p:txBody>
      </p:sp>
      <p:sp>
        <p:nvSpPr>
          <p:cNvPr id="11" name="Rectangle 10">
            <a:extLst>
              <a:ext uri="{FF2B5EF4-FFF2-40B4-BE49-F238E27FC236}">
                <a16:creationId xmlns:a16="http://schemas.microsoft.com/office/drawing/2014/main" id="{635020BD-500A-48B2-A6B9-1BD2E920E21A}"/>
              </a:ext>
            </a:extLst>
          </p:cNvPr>
          <p:cNvSpPr/>
          <p:nvPr/>
        </p:nvSpPr>
        <p:spPr>
          <a:xfrm>
            <a:off x="0" y="6309320"/>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2" name="Image 2" descr="cid:image008.jpg@01D7596C.B409CC40">
            <a:extLst>
              <a:ext uri="{FF2B5EF4-FFF2-40B4-BE49-F238E27FC236}">
                <a16:creationId xmlns:a16="http://schemas.microsoft.com/office/drawing/2014/main" id="{6FB77814-2F0B-45ED-82AF-49D4D4AADA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381328"/>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3591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9" y="187498"/>
            <a:ext cx="887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200" b="1" dirty="0">
                <a:solidFill>
                  <a:srgbClr val="FF0000"/>
                </a:solidFill>
                <a:latin typeface="Berlin Sans FB" panose="020E0602020502020306" pitchFamily="34" charset="0"/>
              </a:rPr>
              <a:t>D</a:t>
            </a:r>
            <a:r>
              <a:rPr lang="fr-FR" altLang="fr-FR" sz="1200" b="1" dirty="0">
                <a:latin typeface="Berlin Sans FB" panose="020E0602020502020306" pitchFamily="34" charset="0"/>
              </a:rPr>
              <a:t>ispositifs</a:t>
            </a:r>
            <a:r>
              <a:rPr lang="fr-FR" altLang="fr-FR" sz="1200" b="1" dirty="0">
                <a:solidFill>
                  <a:srgbClr val="FF0000"/>
                </a:solidFill>
                <a:latin typeface="Berlin Sans FB" panose="020E0602020502020306" pitchFamily="34" charset="0"/>
              </a:rPr>
              <a:t> F</a:t>
            </a:r>
            <a:r>
              <a:rPr lang="fr-FR" altLang="fr-FR" sz="1200" b="1" dirty="0">
                <a:latin typeface="Berlin Sans FB" panose="020E0602020502020306" pitchFamily="34" charset="0"/>
              </a:rPr>
              <a:t>iscaux en cas de </a:t>
            </a:r>
            <a:r>
              <a:rPr lang="fr-FR" altLang="fr-FR" sz="1200" b="1" dirty="0">
                <a:solidFill>
                  <a:srgbClr val="FF9900"/>
                </a:solidFill>
                <a:latin typeface="Berlin Sans FB" panose="020E0602020502020306" pitchFamily="34" charset="0"/>
              </a:rPr>
              <a:t>Mutation à Titre Onéreux (vente ou apport) </a:t>
            </a:r>
            <a:r>
              <a:rPr lang="fr-FR" altLang="fr-FR" sz="1200" b="1" dirty="0">
                <a:latin typeface="Berlin Sans FB" panose="020E0602020502020306" pitchFamily="34" charset="0"/>
              </a:rPr>
              <a:t>de </a:t>
            </a:r>
            <a:r>
              <a:rPr lang="fr-FR" altLang="fr-FR" sz="1200" b="1" dirty="0">
                <a:solidFill>
                  <a:srgbClr val="FF0000"/>
                </a:solidFill>
                <a:latin typeface="Berlin Sans FB" panose="020E0602020502020306" pitchFamily="34" charset="0"/>
              </a:rPr>
              <a:t>S</a:t>
            </a:r>
            <a:r>
              <a:rPr lang="fr-FR" altLang="fr-FR" sz="1200" b="1" dirty="0">
                <a:latin typeface="Berlin Sans FB" panose="020E0602020502020306" pitchFamily="34" charset="0"/>
              </a:rPr>
              <a:t>ociété soumises à l’</a:t>
            </a:r>
            <a:r>
              <a:rPr lang="fr-FR" altLang="fr-FR" sz="1200" b="1" dirty="0">
                <a:solidFill>
                  <a:srgbClr val="FF0000"/>
                </a:solidFill>
                <a:latin typeface="Berlin Sans FB" panose="020E0602020502020306" pitchFamily="34" charset="0"/>
              </a:rPr>
              <a:t>IS</a:t>
            </a:r>
            <a:endParaRPr lang="fr-FR" altLang="fr-FR" sz="1200" b="1" dirty="0">
              <a:latin typeface="Berlin Sans FB" panose="020E0602020502020306" pitchFamily="34" charset="0"/>
            </a:endParaRPr>
          </a:p>
        </p:txBody>
      </p:sp>
      <p:sp>
        <p:nvSpPr>
          <p:cNvPr id="7" name="Rectangle 6"/>
          <p:cNvSpPr/>
          <p:nvPr/>
        </p:nvSpPr>
        <p:spPr>
          <a:xfrm>
            <a:off x="0" y="6309320"/>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graphicFrame>
        <p:nvGraphicFramePr>
          <p:cNvPr id="2" name="Tableau 1"/>
          <p:cNvGraphicFramePr>
            <a:graphicFrameLocks noGrp="1"/>
          </p:cNvGraphicFramePr>
          <p:nvPr>
            <p:extLst>
              <p:ext uri="{D42A27DB-BD31-4B8C-83A1-F6EECF244321}">
                <p14:modId xmlns:p14="http://schemas.microsoft.com/office/powerpoint/2010/main" val="361285859"/>
              </p:ext>
            </p:extLst>
          </p:nvPr>
        </p:nvGraphicFramePr>
        <p:xfrm>
          <a:off x="69057" y="620688"/>
          <a:ext cx="9009064" cy="5722620"/>
        </p:xfrm>
        <a:graphic>
          <a:graphicData uri="http://schemas.openxmlformats.org/drawingml/2006/table">
            <a:tbl>
              <a:tblPr firstRow="1" bandRow="1">
                <a:tableStyleId>{93296810-A885-4BE3-A3E7-6D5BEEA58F35}</a:tableStyleId>
              </a:tblPr>
              <a:tblGrid>
                <a:gridCol w="902543">
                  <a:extLst>
                    <a:ext uri="{9D8B030D-6E8A-4147-A177-3AD203B41FA5}">
                      <a16:colId xmlns:a16="http://schemas.microsoft.com/office/drawing/2014/main" val="555686435"/>
                    </a:ext>
                  </a:extLst>
                </a:gridCol>
                <a:gridCol w="1080120">
                  <a:extLst>
                    <a:ext uri="{9D8B030D-6E8A-4147-A177-3AD203B41FA5}">
                      <a16:colId xmlns:a16="http://schemas.microsoft.com/office/drawing/2014/main" val="3939707269"/>
                    </a:ext>
                  </a:extLst>
                </a:gridCol>
                <a:gridCol w="1368152">
                  <a:extLst>
                    <a:ext uri="{9D8B030D-6E8A-4147-A177-3AD203B41FA5}">
                      <a16:colId xmlns:a16="http://schemas.microsoft.com/office/drawing/2014/main" val="668434593"/>
                    </a:ext>
                  </a:extLst>
                </a:gridCol>
                <a:gridCol w="1440160">
                  <a:extLst>
                    <a:ext uri="{9D8B030D-6E8A-4147-A177-3AD203B41FA5}">
                      <a16:colId xmlns:a16="http://schemas.microsoft.com/office/drawing/2014/main" val="266585875"/>
                    </a:ext>
                  </a:extLst>
                </a:gridCol>
                <a:gridCol w="2376264">
                  <a:extLst>
                    <a:ext uri="{9D8B030D-6E8A-4147-A177-3AD203B41FA5}">
                      <a16:colId xmlns:a16="http://schemas.microsoft.com/office/drawing/2014/main" val="409064208"/>
                    </a:ext>
                  </a:extLst>
                </a:gridCol>
                <a:gridCol w="1080120">
                  <a:extLst>
                    <a:ext uri="{9D8B030D-6E8A-4147-A177-3AD203B41FA5}">
                      <a16:colId xmlns:a16="http://schemas.microsoft.com/office/drawing/2014/main" val="3969360557"/>
                    </a:ext>
                  </a:extLst>
                </a:gridCol>
                <a:gridCol w="761705">
                  <a:extLst>
                    <a:ext uri="{9D8B030D-6E8A-4147-A177-3AD203B41FA5}">
                      <a16:colId xmlns:a16="http://schemas.microsoft.com/office/drawing/2014/main" val="2773537750"/>
                    </a:ext>
                  </a:extLst>
                </a:gridCol>
              </a:tblGrid>
              <a:tr h="216024">
                <a:tc>
                  <a:txBody>
                    <a:bodyPr/>
                    <a:lstStyle/>
                    <a:p>
                      <a:pPr algn="ctr"/>
                      <a:r>
                        <a:rPr lang="fr-FR" sz="700" dirty="0"/>
                        <a:t>Principe général</a:t>
                      </a:r>
                    </a:p>
                  </a:txBody>
                  <a:tcPr/>
                </a:tc>
                <a:tc>
                  <a:txBody>
                    <a:bodyPr/>
                    <a:lstStyle/>
                    <a:p>
                      <a:pPr algn="ctr"/>
                      <a:r>
                        <a:rPr lang="fr-FR" sz="700" dirty="0"/>
                        <a:t>Cette situation vous concerne</a:t>
                      </a: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lang="fr-FR" sz="700" dirty="0"/>
                        <a:t>Vous bénéficiez</a:t>
                      </a:r>
                    </a:p>
                    <a:p>
                      <a:pPr algn="ctr"/>
                      <a:endParaRPr lang="fr-FR" sz="700" dirty="0"/>
                    </a:p>
                  </a:txBody>
                  <a:tcPr/>
                </a:tc>
                <a:tc>
                  <a:txBody>
                    <a:bodyPr/>
                    <a:lstStyle/>
                    <a:p>
                      <a:pPr algn="ctr"/>
                      <a:r>
                        <a:rPr lang="fr-FR" sz="700" dirty="0"/>
                        <a:t>Etendue de l’exonération</a:t>
                      </a: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lang="fr-FR" sz="700" dirty="0"/>
                        <a:t>A quelles conditions ?</a:t>
                      </a:r>
                    </a:p>
                  </a:txBody>
                  <a:tcPr/>
                </a:tc>
                <a:tc>
                  <a:txBody>
                    <a:bodyPr/>
                    <a:lstStyle/>
                    <a:p>
                      <a:pPr algn="ctr"/>
                      <a:r>
                        <a:rPr lang="fr-FR" sz="700" dirty="0"/>
                        <a:t>Titres</a:t>
                      </a:r>
                      <a:r>
                        <a:rPr lang="fr-FR" sz="700" baseline="0" dirty="0"/>
                        <a:t> </a:t>
                      </a:r>
                      <a:r>
                        <a:rPr lang="fr-FR" sz="700" dirty="0"/>
                        <a:t>exclus</a:t>
                      </a:r>
                    </a:p>
                  </a:txBody>
                  <a:tcPr/>
                </a:tc>
                <a:tc>
                  <a:txBody>
                    <a:bodyPr/>
                    <a:lstStyle/>
                    <a:p>
                      <a:pPr algn="ctr"/>
                      <a:r>
                        <a:rPr lang="fr-FR" sz="700" dirty="0"/>
                        <a:t>Références,</a:t>
                      </a:r>
                    </a:p>
                    <a:p>
                      <a:pPr algn="ctr"/>
                      <a:r>
                        <a:rPr lang="fr-FR" sz="700" dirty="0"/>
                        <a:t>Commentaires</a:t>
                      </a:r>
                    </a:p>
                  </a:txBody>
                  <a:tcPr/>
                </a:tc>
                <a:extLst>
                  <a:ext uri="{0D108BD9-81ED-4DB2-BD59-A6C34878D82A}">
                    <a16:rowId xmlns:a16="http://schemas.microsoft.com/office/drawing/2014/main" val="1683488640"/>
                  </a:ext>
                </a:extLst>
              </a:tr>
              <a:tr h="2283296">
                <a:tc rowSpan="2">
                  <a:txBody>
                    <a:bodyPr/>
                    <a:lstStyle/>
                    <a:p>
                      <a:pPr algn="ctr"/>
                      <a:r>
                        <a:rPr lang="fr-FR" sz="1000" b="1" dirty="0"/>
                        <a:t>Parts de sociétés soumises à l’IS:</a:t>
                      </a:r>
                      <a:endParaRPr lang="fr-FR" sz="1000" b="1" baseline="0" dirty="0"/>
                    </a:p>
                    <a:p>
                      <a:r>
                        <a:rPr lang="fr-FR" sz="1000" u="none" baseline="0" dirty="0"/>
                        <a:t>Gains nets = Prix de cession net de frais et taxes – Prix d’acquisition ou de souscription </a:t>
                      </a:r>
                    </a:p>
                    <a:p>
                      <a:endParaRPr lang="fr-FR" sz="1000" u="none" baseline="0" dirty="0"/>
                    </a:p>
                    <a:p>
                      <a:r>
                        <a:rPr lang="fr-FR" sz="1000" u="none" baseline="0" dirty="0"/>
                        <a:t>Le gain est soumis à:</a:t>
                      </a:r>
                    </a:p>
                    <a:p>
                      <a:r>
                        <a:rPr lang="fr-FR" sz="800" u="none" baseline="0" dirty="0"/>
                        <a:t>- IR: au PFU de 12,8%, </a:t>
                      </a:r>
                      <a:r>
                        <a:rPr lang="fr-FR" sz="800" u="sng" baseline="0" dirty="0"/>
                        <a:t>ou</a:t>
                      </a:r>
                      <a:r>
                        <a:rPr lang="fr-FR" sz="800" u="none" baseline="0" dirty="0"/>
                        <a:t> sur option au barème progressif de l’impôt (avec ou sans abattement pour durée de détention selon date d’acquisition)</a:t>
                      </a:r>
                      <a:endParaRPr lang="fr-FR" sz="800" u="sng" baseline="0" dirty="0"/>
                    </a:p>
                    <a:p>
                      <a:r>
                        <a:rPr lang="fr-FR" sz="1000" u="none" baseline="0" dirty="0"/>
                        <a:t>- </a:t>
                      </a:r>
                      <a:r>
                        <a:rPr lang="fr-FR" sz="800" u="none" baseline="0" dirty="0"/>
                        <a:t>Prélèvements sociaux au taux de 17,2% sur la totalité de la plus-value</a:t>
                      </a:r>
                    </a:p>
                  </a:txBody>
                  <a:tcPr/>
                </a:tc>
                <a:tc>
                  <a:txBody>
                    <a:bodyPr/>
                    <a:lstStyle/>
                    <a:p>
                      <a:r>
                        <a:rPr lang="fr-FR" sz="800" b="0" dirty="0"/>
                        <a:t>Vous</a:t>
                      </a:r>
                      <a:r>
                        <a:rPr lang="fr-FR" sz="800" b="0" baseline="0" dirty="0"/>
                        <a:t> avez </a:t>
                      </a:r>
                      <a:r>
                        <a:rPr lang="fr-FR" sz="800" b="1" u="sng" baseline="0" dirty="0"/>
                        <a:t>AVANT LE 01/01/2018</a:t>
                      </a:r>
                      <a:r>
                        <a:rPr lang="fr-FR" sz="800" b="1" baseline="0" dirty="0"/>
                        <a:t>:</a:t>
                      </a:r>
                    </a:p>
                    <a:p>
                      <a:r>
                        <a:rPr lang="fr-FR" sz="800" b="1" baseline="0" dirty="0"/>
                        <a:t>- Créé votre société</a:t>
                      </a:r>
                    </a:p>
                    <a:p>
                      <a:r>
                        <a:rPr lang="fr-FR" sz="800" b="1" baseline="0" dirty="0"/>
                        <a:t>- Acheté votre société lorsqu’elle avait moins de 10 ans depuis sa création,</a:t>
                      </a:r>
                      <a:r>
                        <a:rPr lang="fr-FR" sz="800" b="0" baseline="0" dirty="0"/>
                        <a:t> et n’était pas issue d’une restructuration, d’une concentration, d’une extension ou d’une reprise d’activité préexistante</a:t>
                      </a:r>
                      <a:endParaRPr lang="fr-FR" sz="800" b="0" dirty="0"/>
                    </a:p>
                  </a:txBody>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700" b="1" dirty="0"/>
                        <a:t>Concernant</a:t>
                      </a:r>
                      <a:r>
                        <a:rPr lang="fr-FR" sz="700" b="1" baseline="0" dirty="0"/>
                        <a:t> l’IR:</a:t>
                      </a:r>
                    </a:p>
                    <a:p>
                      <a:pPr marL="0" marR="0" lvl="0" indent="0" algn="l" defTabSz="914378" rtl="0" eaLnBrk="1" fontAlgn="auto" latinLnBrk="0" hangingPunct="1">
                        <a:lnSpc>
                          <a:spcPct val="100000"/>
                        </a:lnSpc>
                        <a:spcBef>
                          <a:spcPts val="0"/>
                        </a:spcBef>
                        <a:spcAft>
                          <a:spcPts val="0"/>
                        </a:spcAft>
                        <a:buClrTx/>
                        <a:buSzTx/>
                        <a:buFontTx/>
                        <a:buNone/>
                        <a:tabLst/>
                        <a:defRPr/>
                      </a:pPr>
                      <a:r>
                        <a:rPr lang="fr-FR" sz="700" baseline="0" dirty="0"/>
                        <a:t>- Par </a:t>
                      </a:r>
                      <a:r>
                        <a:rPr lang="fr-FR" sz="700" b="1" baseline="0" dirty="0"/>
                        <a:t>principe</a:t>
                      </a:r>
                      <a:r>
                        <a:rPr lang="fr-FR" sz="700" baseline="0" dirty="0"/>
                        <a:t> du </a:t>
                      </a:r>
                      <a:r>
                        <a:rPr lang="fr-FR" sz="700" b="1" baseline="0" dirty="0"/>
                        <a:t>PFU</a:t>
                      </a:r>
                      <a:r>
                        <a:rPr lang="fr-FR" sz="700" baseline="0" dirty="0"/>
                        <a:t> de </a:t>
                      </a:r>
                      <a:r>
                        <a:rPr lang="fr-FR" sz="700" b="1" baseline="0" dirty="0"/>
                        <a:t>12,8%</a:t>
                      </a:r>
                      <a:br>
                        <a:rPr lang="fr-FR" sz="700" baseline="0" dirty="0"/>
                      </a:br>
                      <a:r>
                        <a:rPr lang="fr-FR" sz="700" baseline="0" dirty="0"/>
                        <a:t>- Sur </a:t>
                      </a:r>
                      <a:r>
                        <a:rPr lang="fr-FR" sz="700" b="1" baseline="0" dirty="0"/>
                        <a:t>option</a:t>
                      </a:r>
                      <a:r>
                        <a:rPr lang="fr-FR" sz="700" baseline="0" dirty="0"/>
                        <a:t>: </a:t>
                      </a:r>
                      <a:r>
                        <a:rPr lang="fr-FR" sz="700" b="1" baseline="0" dirty="0"/>
                        <a:t>barème progressif</a:t>
                      </a:r>
                      <a:r>
                        <a:rPr lang="fr-FR" sz="700" baseline="0" dirty="0"/>
                        <a:t>, avec application d’un </a:t>
                      </a:r>
                      <a:r>
                        <a:rPr lang="fr-FR" sz="700" b="1" baseline="0" dirty="0"/>
                        <a:t>abattement pour durée de détention </a:t>
                      </a:r>
                      <a:r>
                        <a:rPr lang="fr-FR" sz="700" baseline="0" dirty="0"/>
                        <a:t>sur les plus-values de cession de:</a:t>
                      </a:r>
                    </a:p>
                    <a:p>
                      <a:pPr marL="171450" marR="0" lvl="0" indent="-171450" algn="l" defTabSz="914378" rtl="0" eaLnBrk="1" fontAlgn="auto" latinLnBrk="0" hangingPunct="1">
                        <a:lnSpc>
                          <a:spcPct val="100000"/>
                        </a:lnSpc>
                        <a:spcBef>
                          <a:spcPts val="0"/>
                        </a:spcBef>
                        <a:spcAft>
                          <a:spcPts val="0"/>
                        </a:spcAft>
                        <a:buClrTx/>
                        <a:buSzTx/>
                        <a:buFontTx/>
                        <a:buChar char="-"/>
                        <a:tabLst/>
                        <a:defRPr/>
                      </a:pPr>
                      <a:r>
                        <a:rPr lang="fr-FR" sz="700" baseline="0" dirty="0"/>
                        <a:t>50% lorsque les parts ou actions </a:t>
                      </a:r>
                      <a:r>
                        <a:rPr kumimoji="0" lang="fr-FR" sz="700" u="none" strike="noStrike" kern="1200" cap="none" spc="0" normalizeH="0" baseline="0" noProof="0" dirty="0">
                          <a:ln>
                            <a:noFill/>
                          </a:ln>
                          <a:effectLst/>
                          <a:uLnTx/>
                          <a:uFillTx/>
                        </a:rPr>
                        <a:t>sont détenues depuis au moins 1 an et moins de 4 ans</a:t>
                      </a:r>
                    </a:p>
                    <a:p>
                      <a:pPr marL="171450" marR="0" lvl="0" indent="-171450" algn="l" defTabSz="914378" rtl="0" eaLnBrk="1" fontAlgn="auto" latinLnBrk="0" hangingPunct="1">
                        <a:lnSpc>
                          <a:spcPct val="100000"/>
                        </a:lnSpc>
                        <a:spcBef>
                          <a:spcPts val="0"/>
                        </a:spcBef>
                        <a:spcAft>
                          <a:spcPts val="0"/>
                        </a:spcAft>
                        <a:buClrTx/>
                        <a:buSzTx/>
                        <a:buFontTx/>
                        <a:buChar char="-"/>
                        <a:tabLst/>
                        <a:defRPr/>
                      </a:pPr>
                      <a:r>
                        <a:rPr kumimoji="0" lang="fr-FR" sz="700" u="none" strike="noStrike" kern="1200" cap="none" spc="0" normalizeH="0" baseline="0" noProof="0" dirty="0">
                          <a:ln>
                            <a:noFill/>
                          </a:ln>
                          <a:effectLst/>
                          <a:uLnTx/>
                          <a:uFillTx/>
                        </a:rPr>
                        <a:t>65% lorsqu’elles sont détenues depuis au moins 4 ans et moins de 8 ans</a:t>
                      </a:r>
                    </a:p>
                    <a:p>
                      <a:pPr marL="171450" marR="0" lvl="0" indent="-171450" algn="l" defTabSz="914378" rtl="0" eaLnBrk="1" fontAlgn="auto" latinLnBrk="0" hangingPunct="1">
                        <a:lnSpc>
                          <a:spcPct val="100000"/>
                        </a:lnSpc>
                        <a:spcBef>
                          <a:spcPts val="0"/>
                        </a:spcBef>
                        <a:spcAft>
                          <a:spcPts val="0"/>
                        </a:spcAft>
                        <a:buClrTx/>
                        <a:buSzTx/>
                        <a:buFontTx/>
                        <a:buChar char="-"/>
                        <a:tabLst/>
                        <a:defRPr/>
                      </a:pPr>
                      <a:r>
                        <a:rPr kumimoji="0" lang="fr-FR" sz="700" u="none" strike="noStrike" kern="1200" cap="none" spc="0" normalizeH="0" baseline="0" noProof="0" dirty="0">
                          <a:ln>
                            <a:noFill/>
                          </a:ln>
                          <a:effectLst/>
                          <a:uLnTx/>
                          <a:uFillTx/>
                        </a:rPr>
                        <a:t>85% lorsqu’elles sont détenues depuis au moins 8 ans</a:t>
                      </a:r>
                    </a:p>
                    <a:p>
                      <a:pPr marL="171450" marR="0" lvl="0" indent="-171450" algn="l" defTabSz="914378" rtl="0" eaLnBrk="1" fontAlgn="auto" latinLnBrk="0" hangingPunct="1">
                        <a:lnSpc>
                          <a:spcPct val="100000"/>
                        </a:lnSpc>
                        <a:spcBef>
                          <a:spcPts val="0"/>
                        </a:spcBef>
                        <a:spcAft>
                          <a:spcPts val="0"/>
                        </a:spcAft>
                        <a:buClrTx/>
                        <a:buSzTx/>
                        <a:buFontTx/>
                        <a:buChar char="-"/>
                        <a:tabLst/>
                        <a:defRPr/>
                      </a:pPr>
                      <a:endParaRPr kumimoji="0" lang="fr-FR" sz="700" u="none" strike="noStrike" kern="1200" cap="none" spc="0" normalizeH="0" baseline="0" noProof="0" dirty="0">
                        <a:ln>
                          <a:noFill/>
                        </a:ln>
                        <a:effectLst/>
                        <a:uLnTx/>
                        <a:uFillTx/>
                      </a:endParaRP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700" u="none" strike="noStrike" kern="1200" cap="none" spc="0" normalizeH="0" baseline="0" noProof="0" dirty="0">
                          <a:ln>
                            <a:noFill/>
                          </a:ln>
                          <a:effectLst/>
                          <a:uLnTx/>
                          <a:uFillTx/>
                        </a:rPr>
                        <a:t>Concernant</a:t>
                      </a:r>
                      <a:r>
                        <a:rPr kumimoji="0" lang="fr-FR" sz="700" b="0" u="none" strike="noStrike" kern="1200" cap="none" spc="0" normalizeH="0" baseline="0" noProof="0" dirty="0">
                          <a:ln>
                            <a:noFill/>
                          </a:ln>
                          <a:effectLst/>
                          <a:uLnTx/>
                          <a:uFillTx/>
                        </a:rPr>
                        <a:t> les </a:t>
                      </a:r>
                      <a:r>
                        <a:rPr kumimoji="0" lang="fr-FR" sz="700" b="1" u="none" strike="noStrike" kern="1200" cap="none" spc="0" normalizeH="0" baseline="0" noProof="0" dirty="0">
                          <a:ln>
                            <a:noFill/>
                          </a:ln>
                          <a:effectLst/>
                          <a:uLnTx/>
                          <a:uFillTx/>
                        </a:rPr>
                        <a:t>Prélèvements sociaux</a:t>
                      </a:r>
                      <a:r>
                        <a:rPr kumimoji="0" lang="fr-FR" sz="700" b="0" u="none" strike="noStrike" kern="1200" cap="none" spc="0" normalizeH="0" baseline="0" noProof="0" dirty="0">
                          <a:ln>
                            <a:noFill/>
                          </a:ln>
                          <a:effectLst/>
                          <a:uLnTx/>
                          <a:uFillTx/>
                        </a:rPr>
                        <a:t>: </a:t>
                      </a:r>
                      <a:r>
                        <a:rPr kumimoji="0" lang="fr-FR" sz="700" b="1" u="none" strike="noStrike" kern="1200" cap="none" spc="0" normalizeH="0" baseline="0" noProof="0" dirty="0">
                          <a:ln>
                            <a:noFill/>
                          </a:ln>
                          <a:effectLst/>
                          <a:uLnTx/>
                          <a:uFillTx/>
                        </a:rPr>
                        <a:t>17,20%, </a:t>
                      </a:r>
                      <a:r>
                        <a:rPr kumimoji="0" lang="fr-FR" sz="700" u="none" strike="noStrike" kern="1200" cap="none" spc="0" normalizeH="0" baseline="0" noProof="0" dirty="0">
                          <a:ln>
                            <a:noFill/>
                          </a:ln>
                          <a:effectLst/>
                          <a:uLnTx/>
                          <a:uFillTx/>
                        </a:rPr>
                        <a:t>assis sur la plus value brute, sans aucun abattement</a:t>
                      </a:r>
                    </a:p>
                  </a:txBody>
                  <a:tcPr/>
                </a:tc>
                <a:tc>
                  <a:txBody>
                    <a:bodyPr/>
                    <a:lstStyle/>
                    <a:p>
                      <a:r>
                        <a:rPr lang="fr-FR" sz="700" b="1" dirty="0"/>
                        <a:t>Exonération partielle d’IR </a:t>
                      </a:r>
                      <a:r>
                        <a:rPr lang="fr-FR" sz="700" dirty="0"/>
                        <a:t>sur</a:t>
                      </a:r>
                      <a:r>
                        <a:rPr lang="fr-FR" sz="700" baseline="0" dirty="0"/>
                        <a:t> les  </a:t>
                      </a:r>
                      <a:r>
                        <a:rPr lang="fr-FR" sz="700" b="1" baseline="0" dirty="0"/>
                        <a:t>plus-value de cession  </a:t>
                      </a:r>
                      <a:endParaRPr lang="fr-FR" sz="550" dirty="0"/>
                    </a:p>
                    <a:p>
                      <a:endParaRPr lang="fr-FR" sz="550" b="1" dirty="0"/>
                    </a:p>
                    <a:p>
                      <a:r>
                        <a:rPr lang="fr-FR" sz="700" b="1" dirty="0"/>
                        <a:t>Aucune exonération </a:t>
                      </a:r>
                      <a:r>
                        <a:rPr lang="fr-FR" sz="700" dirty="0"/>
                        <a:t>sur:</a:t>
                      </a:r>
                    </a:p>
                    <a:p>
                      <a:pPr marL="171450" indent="-171450">
                        <a:buFontTx/>
                        <a:buChar char="-"/>
                      </a:pPr>
                      <a:r>
                        <a:rPr lang="fr-FR" sz="700" dirty="0"/>
                        <a:t>Les prélèvements sociaux (17,2%)</a:t>
                      </a:r>
                    </a:p>
                    <a:p>
                      <a:pPr marL="171450" indent="-171450">
                        <a:buFontTx/>
                        <a:buChar char="-"/>
                      </a:pPr>
                      <a:r>
                        <a:rPr lang="fr-FR" sz="700" dirty="0"/>
                        <a:t>La Contribution</a:t>
                      </a:r>
                      <a:r>
                        <a:rPr lang="fr-FR" sz="700" baseline="0" dirty="0"/>
                        <a:t> Exceptionnelle sur les Hauts Revenus (CEHR)</a:t>
                      </a:r>
                    </a:p>
                    <a:p>
                      <a:pPr marL="171450" indent="-171450">
                        <a:buFontTx/>
                        <a:buChar char="-"/>
                      </a:pPr>
                      <a:endParaRPr lang="fr-FR" sz="700" b="1" u="sng" baseline="0" dirty="0"/>
                    </a:p>
                    <a:p>
                      <a:pPr marL="0" indent="0">
                        <a:buFontTx/>
                        <a:buNone/>
                      </a:pPr>
                      <a:r>
                        <a:rPr lang="fr-FR" sz="700" b="1" u="sng" baseline="0" dirty="0"/>
                        <a:t>Si la plus value est soumise au barème progressif de l’IR:</a:t>
                      </a:r>
                    </a:p>
                    <a:p>
                      <a:pPr marL="0" indent="0">
                        <a:buFontTx/>
                        <a:buNone/>
                      </a:pPr>
                      <a:r>
                        <a:rPr lang="fr-FR" sz="700" b="0" u="none" baseline="0" dirty="0"/>
                        <a:t>La</a:t>
                      </a:r>
                      <a:r>
                        <a:rPr lang="fr-FR" sz="700" b="1" u="none" baseline="0" dirty="0"/>
                        <a:t> CSG </a:t>
                      </a:r>
                      <a:r>
                        <a:rPr lang="fr-FR" sz="700" b="0" u="none" baseline="0" dirty="0"/>
                        <a:t>sera </a:t>
                      </a:r>
                      <a:r>
                        <a:rPr lang="fr-FR" sz="700" b="1" u="none" baseline="0" dirty="0"/>
                        <a:t>déductible </a:t>
                      </a:r>
                      <a:r>
                        <a:rPr lang="fr-FR" sz="700" b="0" u="none" baseline="0" dirty="0"/>
                        <a:t>en </a:t>
                      </a:r>
                      <a:r>
                        <a:rPr lang="fr-FR" sz="700" b="1" u="none" baseline="0" dirty="0"/>
                        <a:t>N+1</a:t>
                      </a:r>
                      <a:r>
                        <a:rPr lang="fr-FR" sz="700" b="0" u="none" baseline="0" dirty="0"/>
                        <a:t> à concurrence de </a:t>
                      </a:r>
                      <a:r>
                        <a:rPr lang="fr-FR" sz="700" b="1" u="none" baseline="0" dirty="0"/>
                        <a:t>6,8%, </a:t>
                      </a:r>
                      <a:r>
                        <a:rPr lang="fr-FR" sz="700" b="0" u="none" baseline="0" dirty="0"/>
                        <a:t>et uniquement sur la partie assujettie à l’IR (donc après application d’un éventuel abattement)</a:t>
                      </a:r>
                    </a:p>
                    <a:p>
                      <a:pPr marL="0" indent="0">
                        <a:buFontTx/>
                        <a:buNone/>
                      </a:pPr>
                      <a:endParaRPr lang="fr-FR" sz="700" b="0" u="none" baseline="0" dirty="0"/>
                    </a:p>
                    <a:p>
                      <a:pPr marL="0" indent="0">
                        <a:buFontTx/>
                        <a:buNone/>
                      </a:pPr>
                      <a:r>
                        <a:rPr lang="fr-FR" sz="600" b="0" u="none" baseline="0" dirty="0"/>
                        <a:t>La durée de détention des titres s’apprécie à compter de la date effective d’acquisition ou de souscription</a:t>
                      </a:r>
                      <a:endParaRPr lang="fr-FR" sz="600" b="0" u="none" dirty="0"/>
                    </a:p>
                  </a:txBody>
                  <a:tcPr/>
                </a:tc>
                <a:tc>
                  <a:txBody>
                    <a:bodyPr/>
                    <a:lstStyle/>
                    <a:p>
                      <a:r>
                        <a:rPr lang="fr-FR" sz="700" b="1" dirty="0"/>
                        <a:t>Lors de l’acquisition ou de la souscription des titres:</a:t>
                      </a:r>
                    </a:p>
                    <a:p>
                      <a:r>
                        <a:rPr lang="fr-FR" sz="600" dirty="0"/>
                        <a:t>La société est créée ou existe</a:t>
                      </a:r>
                      <a:r>
                        <a:rPr lang="fr-FR" sz="600" baseline="0" dirty="0"/>
                        <a:t> depuis moins de 10 ans, et n’est pas issue d’une concentration, d’une restructuration, d’une extension ou d’une reprise d’activités préexistantes</a:t>
                      </a:r>
                    </a:p>
                    <a:p>
                      <a:r>
                        <a:rPr kumimoji="0" lang="fr-FR" sz="600" b="0" i="0" u="none" strike="noStrike" kern="1200" cap="none" spc="0" normalizeH="0" baseline="0" noProof="0" dirty="0">
                          <a:ln>
                            <a:noFill/>
                          </a:ln>
                          <a:solidFill>
                            <a:prstClr val="black"/>
                          </a:solidFill>
                          <a:effectLst/>
                          <a:uLnTx/>
                          <a:uFillTx/>
                          <a:latin typeface="+mn-lt"/>
                          <a:ea typeface="+mn-ea"/>
                          <a:cs typeface="+mn-cs"/>
                        </a:rPr>
                        <a:t>La société était une PME communautaire à la date de clôture du dernier exercice précédant la souscription ou l’acquisition des droits sociaux, ou à défaut à la date de clôture du 1</a:t>
                      </a:r>
                      <a:r>
                        <a:rPr kumimoji="0" lang="fr-FR" sz="600" b="0" i="0" u="none" strike="noStrike" kern="1200" cap="none" spc="0" normalizeH="0" baseline="30000" noProof="0" dirty="0">
                          <a:ln>
                            <a:noFill/>
                          </a:ln>
                          <a:solidFill>
                            <a:prstClr val="black"/>
                          </a:solidFill>
                          <a:effectLst/>
                          <a:uLnTx/>
                          <a:uFillTx/>
                          <a:latin typeface="+mn-lt"/>
                          <a:ea typeface="+mn-ea"/>
                          <a:cs typeface="+mn-cs"/>
                        </a:rPr>
                        <a:t>er</a:t>
                      </a:r>
                      <a:r>
                        <a:rPr kumimoji="0" lang="fr-FR" sz="600" b="0" i="0" u="none" strike="noStrike" kern="1200" cap="none" spc="0" normalizeH="0" baseline="0" noProof="0" dirty="0">
                          <a:ln>
                            <a:noFill/>
                          </a:ln>
                          <a:solidFill>
                            <a:prstClr val="black"/>
                          </a:solidFill>
                          <a:effectLst/>
                          <a:uLnTx/>
                          <a:uFillTx/>
                          <a:latin typeface="+mn-lt"/>
                          <a:ea typeface="+mn-ea"/>
                          <a:cs typeface="+mn-cs"/>
                        </a:rPr>
                        <a:t> exercice suivant la souscription ou l’acquisition de ces droits</a:t>
                      </a:r>
                    </a:p>
                    <a:p>
                      <a:endParaRPr kumimoji="0" lang="fr-FR" sz="600" b="0" i="0" u="none" strike="noStrike" kern="1200" cap="none" spc="0" normalizeH="0" baseline="0" noProof="0" dirty="0">
                        <a:ln>
                          <a:noFill/>
                        </a:ln>
                        <a:solidFill>
                          <a:prstClr val="black"/>
                        </a:solidFill>
                        <a:effectLst/>
                        <a:uLnTx/>
                        <a:uFillTx/>
                        <a:latin typeface="+mn-lt"/>
                        <a:ea typeface="+mn-ea"/>
                        <a:cs typeface="+mn-cs"/>
                      </a:endParaRPr>
                    </a:p>
                    <a:p>
                      <a:r>
                        <a:rPr kumimoji="0" lang="fr-FR" sz="700" b="1" i="0" u="none" strike="noStrike" kern="1200" cap="none" spc="0" normalizeH="0" baseline="0" noProof="0" dirty="0">
                          <a:ln>
                            <a:noFill/>
                          </a:ln>
                          <a:solidFill>
                            <a:prstClr val="black"/>
                          </a:solidFill>
                          <a:effectLst/>
                          <a:uLnTx/>
                          <a:uFillTx/>
                          <a:latin typeface="+mn-lt"/>
                          <a:ea typeface="+mn-ea"/>
                          <a:cs typeface="+mn-cs"/>
                        </a:rPr>
                        <a:t>Conditions à respecter de manière continue depuis la date de création de la société:</a:t>
                      </a:r>
                    </a:p>
                    <a:p>
                      <a:pPr marL="171450" indent="-171450">
                        <a:buFontTx/>
                        <a:buChar char="-"/>
                      </a:pPr>
                      <a:r>
                        <a:rPr kumimoji="0" lang="fr-FR" sz="600" b="0" i="0" u="none" strike="noStrike" kern="1200" cap="none" spc="0" normalizeH="0" baseline="0" noProof="0" dirty="0">
                          <a:ln>
                            <a:noFill/>
                          </a:ln>
                          <a:solidFill>
                            <a:prstClr val="black"/>
                          </a:solidFill>
                          <a:effectLst/>
                          <a:uLnTx/>
                          <a:uFillTx/>
                          <a:latin typeface="+mn-lt"/>
                          <a:ea typeface="+mn-ea"/>
                          <a:cs typeface="+mn-cs"/>
                        </a:rPr>
                        <a:t>Être passible de l’impôt sur les bénéfices (IR ou IS) ou équivalent</a:t>
                      </a:r>
                    </a:p>
                    <a:p>
                      <a:pPr marL="171450" indent="-171450">
                        <a:buFontTx/>
                        <a:buChar char="-"/>
                      </a:pPr>
                      <a:r>
                        <a:rPr kumimoji="0" lang="fr-FR" sz="600" b="0" i="0" u="none" strike="noStrike" kern="1200" cap="none" spc="0" normalizeH="0" baseline="0" noProof="0" dirty="0">
                          <a:ln>
                            <a:noFill/>
                          </a:ln>
                          <a:solidFill>
                            <a:prstClr val="black"/>
                          </a:solidFill>
                          <a:effectLst/>
                          <a:uLnTx/>
                          <a:uFillTx/>
                          <a:latin typeface="+mn-lt"/>
                          <a:ea typeface="+mn-ea"/>
                          <a:cs typeface="+mn-cs"/>
                        </a:rPr>
                        <a:t>Avoir son siège social dans un Etat membre de l’UE, ou partie à l’Espace Economique Européen et ayant conclu avec la France une convention d’assistance administrative en vue de lutter contre la fraude et l’évasion fiscale</a:t>
                      </a:r>
                    </a:p>
                    <a:p>
                      <a:pPr marL="171450" indent="-171450">
                        <a:buFontTx/>
                        <a:buChar char="-"/>
                      </a:pPr>
                      <a:r>
                        <a:rPr kumimoji="0" lang="fr-FR" sz="600" b="0" i="0" u="none" strike="noStrike" kern="1200" cap="none" spc="0" normalizeH="0" baseline="0" noProof="0" dirty="0">
                          <a:ln>
                            <a:noFill/>
                          </a:ln>
                          <a:solidFill>
                            <a:prstClr val="black"/>
                          </a:solidFill>
                          <a:effectLst/>
                          <a:uLnTx/>
                          <a:uFillTx/>
                          <a:latin typeface="+mn-lt"/>
                          <a:ea typeface="+mn-ea"/>
                          <a:cs typeface="+mn-cs"/>
                        </a:rPr>
                        <a:t>Exercer une activité agricole, artisanale, commerciale industrielle ou libérale, à l’exception de la gestion de son propre patrimoine mobilier ou immobilier</a:t>
                      </a:r>
                    </a:p>
                    <a:p>
                      <a:pPr marL="171450" indent="-171450">
                        <a:buFontTx/>
                        <a:buChar char="-"/>
                      </a:pPr>
                      <a:endParaRPr kumimoji="0" lang="fr-FR" sz="600" b="0" i="0" u="none" strike="noStrike" kern="1200" cap="none" spc="0" normalizeH="0" baseline="0" noProof="0" dirty="0">
                        <a:ln>
                          <a:noFill/>
                        </a:ln>
                        <a:solidFill>
                          <a:prstClr val="black"/>
                        </a:solidFill>
                        <a:effectLst/>
                        <a:uLnTx/>
                        <a:uFillTx/>
                        <a:latin typeface="+mn-lt"/>
                        <a:ea typeface="+mn-ea"/>
                        <a:cs typeface="+mn-cs"/>
                      </a:endParaRPr>
                    </a:p>
                    <a:p>
                      <a:pPr marL="0" indent="0">
                        <a:buFontTx/>
                        <a:buNone/>
                      </a:pPr>
                      <a:r>
                        <a:rPr kumimoji="0" lang="fr-FR" sz="700" b="0" i="0" u="none" strike="noStrike" kern="1200" cap="none" spc="0" normalizeH="0" baseline="0" noProof="0" dirty="0">
                          <a:ln>
                            <a:noFill/>
                          </a:ln>
                          <a:solidFill>
                            <a:prstClr val="black"/>
                          </a:solidFill>
                          <a:effectLst/>
                          <a:uLnTx/>
                          <a:uFillTx/>
                          <a:latin typeface="+mn-lt"/>
                          <a:ea typeface="+mn-ea"/>
                          <a:cs typeface="+mn-cs"/>
                        </a:rPr>
                        <a:t>Société</a:t>
                      </a:r>
                      <a:r>
                        <a:rPr kumimoji="0" lang="fr-FR" sz="700" b="1" i="0" u="none" strike="noStrike" kern="1200" cap="none" spc="0" normalizeH="0" baseline="0" noProof="0" dirty="0">
                          <a:ln>
                            <a:noFill/>
                          </a:ln>
                          <a:solidFill>
                            <a:prstClr val="black"/>
                          </a:solidFill>
                          <a:effectLst/>
                          <a:uLnTx/>
                          <a:uFillTx/>
                          <a:latin typeface="+mn-lt"/>
                          <a:ea typeface="+mn-ea"/>
                          <a:cs typeface="+mn-cs"/>
                        </a:rPr>
                        <a:t> Holding</a:t>
                      </a:r>
                      <a:r>
                        <a:rPr kumimoji="0" lang="fr-FR" sz="700" b="0" i="0" u="none" strike="noStrike" kern="1200" cap="none" spc="0" normalizeH="0" baseline="0" noProof="0" dirty="0">
                          <a:ln>
                            <a:noFill/>
                          </a:ln>
                          <a:solidFill>
                            <a:prstClr val="black"/>
                          </a:solidFill>
                          <a:effectLst/>
                          <a:uLnTx/>
                          <a:uFillTx/>
                          <a:latin typeface="+mn-lt"/>
                          <a:ea typeface="+mn-ea"/>
                          <a:cs typeface="+mn-cs"/>
                        </a:rPr>
                        <a:t>: elle doit être </a:t>
                      </a:r>
                      <a:r>
                        <a:rPr kumimoji="0" lang="fr-FR" sz="700" b="1" i="0" u="none" strike="noStrike" kern="1200" cap="none" spc="0" normalizeH="0" baseline="0" noProof="0" dirty="0">
                          <a:ln>
                            <a:noFill/>
                          </a:ln>
                          <a:solidFill>
                            <a:prstClr val="black"/>
                          </a:solidFill>
                          <a:effectLst/>
                          <a:uLnTx/>
                          <a:uFillTx/>
                          <a:latin typeface="+mn-lt"/>
                          <a:ea typeface="+mn-ea"/>
                          <a:cs typeface="+mn-cs"/>
                        </a:rPr>
                        <a:t>animatrice</a:t>
                      </a:r>
                      <a:r>
                        <a:rPr kumimoji="0" lang="fr-FR" sz="700" b="0" i="0" u="none" strike="noStrike" kern="1200" cap="none" spc="0" normalizeH="0" baseline="0" noProof="0" dirty="0">
                          <a:ln>
                            <a:noFill/>
                          </a:ln>
                          <a:solidFill>
                            <a:prstClr val="black"/>
                          </a:solidFill>
                          <a:effectLst/>
                          <a:uLnTx/>
                          <a:uFillTx/>
                          <a:latin typeface="+mn-lt"/>
                          <a:ea typeface="+mn-ea"/>
                          <a:cs typeface="+mn-cs"/>
                        </a:rPr>
                        <a:t>, et </a:t>
                      </a:r>
                      <a:r>
                        <a:rPr kumimoji="0" lang="fr-FR" sz="700" b="1" i="0" u="none" strike="noStrike" kern="1200" cap="none" spc="0" normalizeH="0" baseline="0" noProof="0" dirty="0">
                          <a:ln>
                            <a:noFill/>
                          </a:ln>
                          <a:solidFill>
                            <a:prstClr val="black"/>
                          </a:solidFill>
                          <a:effectLst/>
                          <a:uLnTx/>
                          <a:uFillTx/>
                          <a:latin typeface="+mn-lt"/>
                          <a:ea typeface="+mn-ea"/>
                          <a:cs typeface="+mn-cs"/>
                        </a:rPr>
                        <a:t>le respect de l’ensemble des conditions </a:t>
                      </a:r>
                      <a:r>
                        <a:rPr kumimoji="0" lang="fr-FR" sz="700" b="0" i="0" u="none" strike="noStrike" kern="1200" cap="none" spc="0" normalizeH="0" baseline="0" noProof="0" dirty="0">
                          <a:ln>
                            <a:noFill/>
                          </a:ln>
                          <a:solidFill>
                            <a:prstClr val="black"/>
                          </a:solidFill>
                          <a:effectLst/>
                          <a:uLnTx/>
                          <a:uFillTx/>
                          <a:latin typeface="+mn-lt"/>
                          <a:ea typeface="+mn-ea"/>
                          <a:cs typeface="+mn-cs"/>
                        </a:rPr>
                        <a:t>ci-dessus s’apprécie au niveau de la </a:t>
                      </a:r>
                      <a:r>
                        <a:rPr kumimoji="0" lang="fr-FR" sz="700" b="1" i="0" u="none" strike="noStrike" kern="1200" cap="none" spc="0" normalizeH="0" baseline="0" noProof="0" dirty="0">
                          <a:ln>
                            <a:noFill/>
                          </a:ln>
                          <a:solidFill>
                            <a:prstClr val="black"/>
                          </a:solidFill>
                          <a:effectLst/>
                          <a:uLnTx/>
                          <a:uFillTx/>
                          <a:latin typeface="+mn-lt"/>
                          <a:ea typeface="+mn-ea"/>
                          <a:cs typeface="+mn-cs"/>
                        </a:rPr>
                        <a:t>holding</a:t>
                      </a:r>
                      <a:r>
                        <a:rPr kumimoji="0" lang="fr-FR" sz="700" b="0" i="0" u="none" strike="noStrike" kern="1200" cap="none" spc="0" normalizeH="0" baseline="0" noProof="0" dirty="0">
                          <a:ln>
                            <a:noFill/>
                          </a:ln>
                          <a:solidFill>
                            <a:prstClr val="black"/>
                          </a:solidFill>
                          <a:effectLst/>
                          <a:uLnTx/>
                          <a:uFillTx/>
                          <a:latin typeface="+mn-lt"/>
                          <a:ea typeface="+mn-ea"/>
                          <a:cs typeface="+mn-cs"/>
                        </a:rPr>
                        <a:t> </a:t>
                      </a:r>
                      <a:r>
                        <a:rPr kumimoji="0" lang="fr-FR" sz="700" b="1" i="0" u="sng" strike="noStrike" kern="1200" cap="none" spc="0" normalizeH="0" baseline="0" noProof="0" dirty="0">
                          <a:ln>
                            <a:noFill/>
                          </a:ln>
                          <a:solidFill>
                            <a:prstClr val="black"/>
                          </a:solidFill>
                          <a:effectLst/>
                          <a:uLnTx/>
                          <a:uFillTx/>
                          <a:latin typeface="+mn-lt"/>
                          <a:ea typeface="+mn-ea"/>
                          <a:cs typeface="+mn-cs"/>
                        </a:rPr>
                        <a:t>et </a:t>
                      </a:r>
                      <a:r>
                        <a:rPr kumimoji="0" lang="fr-FR" sz="700" b="0" i="0" u="none" strike="noStrike" kern="1200" cap="none" spc="0" normalizeH="0" baseline="0" noProof="0" dirty="0">
                          <a:ln>
                            <a:noFill/>
                          </a:ln>
                          <a:solidFill>
                            <a:prstClr val="black"/>
                          </a:solidFill>
                          <a:effectLst/>
                          <a:uLnTx/>
                          <a:uFillTx/>
                          <a:latin typeface="+mn-lt"/>
                          <a:ea typeface="+mn-ea"/>
                          <a:cs typeface="+mn-cs"/>
                        </a:rPr>
                        <a:t>de </a:t>
                      </a:r>
                      <a:r>
                        <a:rPr kumimoji="0" lang="fr-FR" sz="700" b="1" i="0" u="none" strike="noStrike" kern="1200" cap="none" spc="0" normalizeH="0" baseline="0" noProof="0" dirty="0">
                          <a:ln>
                            <a:noFill/>
                          </a:ln>
                          <a:solidFill>
                            <a:prstClr val="black"/>
                          </a:solidFill>
                          <a:effectLst/>
                          <a:uLnTx/>
                          <a:uFillTx/>
                          <a:latin typeface="+mn-lt"/>
                          <a:ea typeface="+mn-ea"/>
                          <a:cs typeface="+mn-cs"/>
                        </a:rPr>
                        <a:t>chacune des sociétés des lesquelles elle détient une participation</a:t>
                      </a:r>
                    </a:p>
                  </a:txBody>
                  <a:tcPr/>
                </a:tc>
                <a:tc>
                  <a:txBody>
                    <a:bodyPr/>
                    <a:lstStyle/>
                    <a:p>
                      <a:r>
                        <a:rPr lang="fr-FR" sz="600" dirty="0"/>
                        <a:t>Titres</a:t>
                      </a:r>
                      <a:r>
                        <a:rPr lang="fr-FR" sz="600" baseline="0" dirty="0"/>
                        <a:t> de société de gestion de son propre patrimoine mobilier ou immobilier</a:t>
                      </a:r>
                    </a:p>
                    <a:p>
                      <a:endParaRPr lang="fr-FR" sz="600" baseline="0" dirty="0"/>
                    </a:p>
                    <a:p>
                      <a:r>
                        <a:rPr lang="fr-FR" sz="600" baseline="0" dirty="0"/>
                        <a:t>Titres de société ne respectant pas les critères de la PME « communautaire »</a:t>
                      </a:r>
                    </a:p>
                    <a:p>
                      <a:r>
                        <a:rPr lang="fr-FR" sz="550" baseline="0" dirty="0"/>
                        <a:t>Les critères de la PME communautaire au sens de l’UE sont:</a:t>
                      </a:r>
                    </a:p>
                    <a:p>
                      <a:pPr marL="0" indent="0">
                        <a:buFontTx/>
                        <a:buNone/>
                      </a:pPr>
                      <a:r>
                        <a:rPr lang="fr-FR" sz="550" baseline="0" dirty="0"/>
                        <a:t>-Société non cotée artisanale, agricole, industrielle, commerciale ou libérale et passible de l’IS ou équivalent</a:t>
                      </a:r>
                    </a:p>
                    <a:p>
                      <a:pPr marL="0" indent="0">
                        <a:buFontTx/>
                        <a:buNone/>
                      </a:pPr>
                      <a:r>
                        <a:rPr lang="fr-FR" sz="550" baseline="0" dirty="0"/>
                        <a:t>-Effectif &lt; 250 personnes</a:t>
                      </a:r>
                    </a:p>
                    <a:p>
                      <a:pPr marL="0" indent="0">
                        <a:buFontTx/>
                        <a:buNone/>
                      </a:pPr>
                      <a:r>
                        <a:rPr lang="fr-FR" sz="550" baseline="0" dirty="0"/>
                        <a:t>-Chiffre d’Affaires &lt; 50 M€, ou total bilan &lt; 43 M€</a:t>
                      </a:r>
                    </a:p>
                    <a:p>
                      <a:pPr marL="0" indent="0">
                        <a:buFontTx/>
                        <a:buNone/>
                      </a:pPr>
                      <a:r>
                        <a:rPr lang="fr-FR" sz="550" baseline="0" dirty="0"/>
                        <a:t>-Non détenues pour 25% ou plus par des entreprises ne respectant pas les critères ci-dessus</a:t>
                      </a:r>
                    </a:p>
                    <a:p>
                      <a:pPr marL="0" indent="0">
                        <a:buFontTx/>
                        <a:buNone/>
                      </a:pPr>
                      <a:r>
                        <a:rPr lang="fr-FR" sz="550" baseline="0" dirty="0"/>
                        <a:t>-Établie dans un Etat membre de l’Espace Economique Européen </a:t>
                      </a:r>
                    </a:p>
                  </a:txBody>
                  <a:tcPr/>
                </a:tc>
                <a:tc>
                  <a:txBody>
                    <a:bodyPr/>
                    <a:lstStyle/>
                    <a:p>
                      <a:pPr algn="ctr"/>
                      <a:endParaRPr lang="fr-FR" sz="900" dirty="0"/>
                    </a:p>
                    <a:p>
                      <a:pPr algn="ctr"/>
                      <a:endParaRPr lang="fr-FR" sz="900" dirty="0"/>
                    </a:p>
                    <a:p>
                      <a:pPr algn="ctr"/>
                      <a:endParaRPr lang="fr-FR" sz="900" dirty="0"/>
                    </a:p>
                    <a:p>
                      <a:pPr algn="ctr"/>
                      <a:endParaRPr lang="fr-FR" sz="900" dirty="0"/>
                    </a:p>
                    <a:p>
                      <a:pPr algn="ctr"/>
                      <a:endParaRPr lang="fr-FR" sz="900" dirty="0"/>
                    </a:p>
                    <a:p>
                      <a:pPr algn="ctr"/>
                      <a:endParaRPr lang="fr-FR" sz="900" dirty="0"/>
                    </a:p>
                    <a:p>
                      <a:pPr algn="ctr"/>
                      <a:endParaRPr lang="fr-FR" sz="900" dirty="0"/>
                    </a:p>
                    <a:p>
                      <a:pPr algn="ctr"/>
                      <a:r>
                        <a:rPr lang="fr-FR" sz="900" b="1" dirty="0"/>
                        <a:t>Art. 150-0-D,</a:t>
                      </a:r>
                      <a:r>
                        <a:rPr lang="fr-FR" sz="900" b="1" baseline="0" dirty="0"/>
                        <a:t> 1 quater B, 1° </a:t>
                      </a:r>
                      <a:endParaRPr kumimoji="0" lang="fr-FR" sz="6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01202148"/>
                  </a:ext>
                </a:extLst>
              </a:tr>
              <a:tr h="1570776">
                <a:tc vMerge="1">
                  <a:txBody>
                    <a:bodyPr/>
                    <a:lstStyle/>
                    <a:p>
                      <a:endParaRPr lang="fr-FR" dirty="0"/>
                    </a:p>
                  </a:txBody>
                  <a:tcPr/>
                </a:tc>
                <a:tc>
                  <a:txBody>
                    <a:bodyPr/>
                    <a:lstStyle/>
                    <a:p>
                      <a:r>
                        <a:rPr lang="fr-FR" sz="800" dirty="0"/>
                        <a:t>Vous êtes </a:t>
                      </a:r>
                      <a:r>
                        <a:rPr lang="fr-FR" sz="800" b="1" dirty="0"/>
                        <a:t>dirigeant</a:t>
                      </a:r>
                      <a:r>
                        <a:rPr lang="fr-FR" sz="800" b="1" baseline="0" dirty="0"/>
                        <a:t> d’une PME communautaire </a:t>
                      </a:r>
                    </a:p>
                    <a:p>
                      <a:endParaRPr kumimoji="0" lang="fr-FR" sz="800" u="none" strike="noStrike" kern="1200" cap="none" spc="0" normalizeH="0" baseline="0" noProof="0" dirty="0">
                        <a:ln>
                          <a:noFill/>
                        </a:ln>
                        <a:effectLst/>
                        <a:uLnTx/>
                        <a:uFillTx/>
                      </a:endParaRPr>
                    </a:p>
                    <a:p>
                      <a:r>
                        <a:rPr kumimoji="0" lang="fr-FR" sz="800" u="none" strike="noStrike" kern="1200" cap="none" spc="0" normalizeH="0" baseline="0" noProof="0" dirty="0">
                          <a:ln>
                            <a:noFill/>
                          </a:ln>
                          <a:effectLst/>
                          <a:uLnTx/>
                          <a:uFillTx/>
                        </a:rPr>
                        <a:t>Vous prenez votre </a:t>
                      </a:r>
                      <a:r>
                        <a:rPr kumimoji="0" lang="fr-FR" sz="800" b="1" u="none" strike="noStrike" kern="1200" cap="none" spc="0" normalizeH="0" baseline="0" noProof="0" dirty="0">
                          <a:ln>
                            <a:noFill/>
                          </a:ln>
                          <a:effectLst/>
                          <a:uLnTx/>
                          <a:uFillTx/>
                        </a:rPr>
                        <a:t>retraite </a:t>
                      </a:r>
                      <a:r>
                        <a:rPr kumimoji="0" lang="fr-FR" sz="800" u="none" strike="noStrike" kern="1200" cap="none" spc="0" normalizeH="0" baseline="0" noProof="0" dirty="0">
                          <a:ln>
                            <a:noFill/>
                          </a:ln>
                          <a:effectLst/>
                          <a:uLnTx/>
                          <a:uFillTx/>
                        </a:rPr>
                        <a:t>dans les </a:t>
                      </a:r>
                      <a:r>
                        <a:rPr kumimoji="0" lang="fr-FR" sz="800" b="1" u="none" strike="noStrike" kern="1200" cap="none" spc="0" normalizeH="0" baseline="0" noProof="0" dirty="0">
                          <a:ln>
                            <a:noFill/>
                          </a:ln>
                          <a:effectLst/>
                          <a:uLnTx/>
                          <a:uFillTx/>
                        </a:rPr>
                        <a:t>2 ans qui suivent ou précèdent la cession </a:t>
                      </a:r>
                      <a:r>
                        <a:rPr kumimoji="0" lang="fr-FR" sz="800" u="none" strike="noStrike" kern="1200" cap="none" spc="0" normalizeH="0" baseline="0" noProof="0" dirty="0">
                          <a:ln>
                            <a:noFill/>
                          </a:ln>
                          <a:effectLst/>
                          <a:uLnTx/>
                          <a:uFillTx/>
                        </a:rPr>
                        <a:t>de vos titres. </a:t>
                      </a:r>
                    </a:p>
                    <a:p>
                      <a:r>
                        <a:rPr kumimoji="0" lang="fr-FR" sz="800" u="none" strike="noStrike" kern="1200" cap="none" spc="0" normalizeH="0" baseline="0" noProof="0" dirty="0">
                          <a:ln>
                            <a:noFill/>
                          </a:ln>
                          <a:effectLst/>
                          <a:uLnTx/>
                          <a:uFillTx/>
                        </a:rPr>
                        <a:t>La cession porte sur la </a:t>
                      </a:r>
                      <a:r>
                        <a:rPr kumimoji="0" lang="fr-FR" sz="800" b="1" u="none" strike="noStrike" kern="1200" cap="none" spc="0" normalizeH="0" baseline="0" noProof="0" dirty="0">
                          <a:ln>
                            <a:noFill/>
                          </a:ln>
                          <a:effectLst/>
                          <a:uLnTx/>
                          <a:uFillTx/>
                        </a:rPr>
                        <a:t>totalité de vos titres</a:t>
                      </a:r>
                      <a:r>
                        <a:rPr kumimoji="0" lang="fr-FR" sz="800" u="none" strike="noStrike" kern="1200" cap="none" spc="0" normalizeH="0" baseline="0" noProof="0" dirty="0">
                          <a:ln>
                            <a:noFill/>
                          </a:ln>
                          <a:effectLst/>
                          <a:uLnTx/>
                          <a:uFillTx/>
                        </a:rPr>
                        <a:t>, ou droits dans la société si vous détenez plus de 50% du capital, </a:t>
                      </a:r>
                      <a:r>
                        <a:rPr kumimoji="0" lang="fr-FR" sz="800" b="1" u="none" strike="noStrike" kern="1200" cap="none" spc="0" normalizeH="0" baseline="0" noProof="0" dirty="0">
                          <a:ln>
                            <a:noFill/>
                          </a:ln>
                          <a:effectLst/>
                          <a:uLnTx/>
                          <a:uFillTx/>
                        </a:rPr>
                        <a:t>sur au moins 50% des droits de vote </a:t>
                      </a:r>
                      <a:r>
                        <a:rPr kumimoji="0" lang="fr-FR" sz="800" u="none" strike="noStrike" kern="1200" cap="none" spc="0" normalizeH="0" baseline="0" noProof="0" dirty="0">
                          <a:ln>
                            <a:noFill/>
                          </a:ln>
                          <a:effectLst/>
                          <a:uLnTx/>
                          <a:uFillTx/>
                        </a:rPr>
                        <a:t>(ou 50% des droits à bénéfice si vous ne détenez que l’usufruit des parts).</a:t>
                      </a:r>
                    </a:p>
                    <a:p>
                      <a:endParaRPr lang="fr-FR" sz="700" dirty="0"/>
                    </a:p>
                  </a:txBody>
                  <a:tcPr>
                    <a:solidFill>
                      <a:srgbClr val="FDEFE9"/>
                    </a:solidFill>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700" b="1" dirty="0"/>
                        <a:t>Concernant</a:t>
                      </a:r>
                      <a:r>
                        <a:rPr lang="fr-FR" sz="700" b="1" baseline="0" dirty="0"/>
                        <a:t> l’IR:</a:t>
                      </a:r>
                    </a:p>
                    <a:p>
                      <a:pPr marL="0" marR="0" lvl="0" indent="0" algn="l" defTabSz="914378" rtl="0" eaLnBrk="1" fontAlgn="auto" latinLnBrk="0" hangingPunct="1">
                        <a:lnSpc>
                          <a:spcPct val="100000"/>
                        </a:lnSpc>
                        <a:spcBef>
                          <a:spcPts val="0"/>
                        </a:spcBef>
                        <a:spcAft>
                          <a:spcPts val="0"/>
                        </a:spcAft>
                        <a:buClrTx/>
                        <a:buSzTx/>
                        <a:buFontTx/>
                        <a:buNone/>
                        <a:tabLst/>
                        <a:defRPr/>
                      </a:pPr>
                      <a:r>
                        <a:rPr lang="fr-FR" sz="700" baseline="0" dirty="0"/>
                        <a:t>Par </a:t>
                      </a:r>
                      <a:r>
                        <a:rPr lang="fr-FR" sz="700" b="1" baseline="0" dirty="0"/>
                        <a:t>principe</a:t>
                      </a:r>
                      <a:r>
                        <a:rPr lang="fr-FR" sz="700" b="0" baseline="0" dirty="0"/>
                        <a:t>,</a:t>
                      </a:r>
                      <a:r>
                        <a:rPr lang="fr-FR" sz="700" baseline="0" dirty="0"/>
                        <a:t> </a:t>
                      </a:r>
                      <a:r>
                        <a:rPr lang="fr-FR" sz="700" b="1" baseline="0" dirty="0"/>
                        <a:t>PFU</a:t>
                      </a:r>
                      <a:r>
                        <a:rPr lang="fr-FR" sz="700" baseline="0" dirty="0"/>
                        <a:t> de </a:t>
                      </a:r>
                      <a:r>
                        <a:rPr lang="fr-FR" sz="700" b="1" baseline="0" dirty="0"/>
                        <a:t>12,8%</a:t>
                      </a:r>
                    </a:p>
                    <a:p>
                      <a:pPr marL="0" marR="0" lvl="0" indent="0" algn="l" defTabSz="914378" rtl="0" eaLnBrk="1" fontAlgn="auto" latinLnBrk="0" hangingPunct="1">
                        <a:lnSpc>
                          <a:spcPct val="100000"/>
                        </a:lnSpc>
                        <a:spcBef>
                          <a:spcPts val="0"/>
                        </a:spcBef>
                        <a:spcAft>
                          <a:spcPts val="0"/>
                        </a:spcAft>
                        <a:buClrTx/>
                        <a:buSzTx/>
                        <a:buFontTx/>
                        <a:buNone/>
                        <a:tabLst/>
                        <a:defRPr/>
                      </a:pPr>
                      <a:r>
                        <a:rPr lang="fr-FR" sz="700" b="1" baseline="0" dirty="0"/>
                        <a:t>après </a:t>
                      </a:r>
                      <a:r>
                        <a:rPr lang="fr-FR" sz="700" b="0" baseline="0" dirty="0"/>
                        <a:t>application, en cas de cession avant 31/12/2022, d’un </a:t>
                      </a:r>
                      <a:r>
                        <a:rPr lang="fr-FR" sz="700" b="1" baseline="0" dirty="0"/>
                        <a:t>abattement fixe de 500 000 €</a:t>
                      </a:r>
                    </a:p>
                    <a:p>
                      <a:pPr marL="0" marR="0" lvl="0" indent="0" algn="l" defTabSz="914378" rtl="0" eaLnBrk="1" fontAlgn="auto" latinLnBrk="0" hangingPunct="1">
                        <a:lnSpc>
                          <a:spcPct val="100000"/>
                        </a:lnSpc>
                        <a:spcBef>
                          <a:spcPts val="0"/>
                        </a:spcBef>
                        <a:spcAft>
                          <a:spcPts val="0"/>
                        </a:spcAft>
                        <a:buClrTx/>
                        <a:buSzTx/>
                        <a:buFontTx/>
                        <a:buNone/>
                        <a:tabLst/>
                        <a:defRPr/>
                      </a:pPr>
                      <a:br>
                        <a:rPr lang="fr-FR" sz="700" baseline="0" dirty="0"/>
                      </a:br>
                      <a:r>
                        <a:rPr lang="fr-FR" sz="700" baseline="0" dirty="0"/>
                        <a:t>Sur </a:t>
                      </a:r>
                      <a:r>
                        <a:rPr lang="fr-FR" sz="700" b="1" baseline="0" dirty="0"/>
                        <a:t>option</a:t>
                      </a:r>
                      <a:r>
                        <a:rPr lang="fr-FR" sz="700" baseline="0" dirty="0"/>
                        <a:t>: </a:t>
                      </a:r>
                      <a:r>
                        <a:rPr lang="fr-FR" sz="700" b="1" baseline="0" dirty="0"/>
                        <a:t>barème progressif</a:t>
                      </a:r>
                      <a:r>
                        <a:rPr lang="fr-FR" sz="700" baseline="0" dirty="0"/>
                        <a:t>, avec application </a:t>
                      </a:r>
                      <a:r>
                        <a:rPr lang="fr-FR" sz="700" b="1" u="sng" baseline="0" dirty="0"/>
                        <a:t>au choix </a:t>
                      </a:r>
                      <a:r>
                        <a:rPr lang="fr-FR" sz="700" b="1" baseline="0" dirty="0"/>
                        <a:t>(mais non cumulatif</a:t>
                      </a:r>
                      <a:r>
                        <a:rPr lang="fr-FR" sz="700" baseline="0" dirty="0"/>
                        <a:t>), soit de l’:</a:t>
                      </a:r>
                    </a:p>
                    <a:p>
                      <a:pPr marL="0" marR="0" lvl="0" indent="0" algn="l" defTabSz="914378" rtl="0" eaLnBrk="1" fontAlgn="auto" latinLnBrk="0" hangingPunct="1">
                        <a:lnSpc>
                          <a:spcPct val="100000"/>
                        </a:lnSpc>
                        <a:spcBef>
                          <a:spcPts val="0"/>
                        </a:spcBef>
                        <a:spcAft>
                          <a:spcPts val="0"/>
                        </a:spcAft>
                        <a:buClrTx/>
                        <a:buSzTx/>
                        <a:buFontTx/>
                        <a:buNone/>
                        <a:tabLst/>
                        <a:defRPr/>
                      </a:pPr>
                      <a:r>
                        <a:rPr lang="fr-FR" sz="700" baseline="0" dirty="0"/>
                        <a:t>- </a:t>
                      </a:r>
                      <a:r>
                        <a:rPr lang="fr-FR" sz="700" b="1" baseline="0" dirty="0"/>
                        <a:t>abattement fixe de 500 000 €</a:t>
                      </a:r>
                    </a:p>
                    <a:p>
                      <a:pPr marL="0" marR="0" lvl="0" indent="0" algn="l" defTabSz="914378" rtl="0" eaLnBrk="1" fontAlgn="auto" latinLnBrk="0" hangingPunct="1">
                        <a:lnSpc>
                          <a:spcPct val="100000"/>
                        </a:lnSpc>
                        <a:spcBef>
                          <a:spcPts val="0"/>
                        </a:spcBef>
                        <a:spcAft>
                          <a:spcPts val="0"/>
                        </a:spcAft>
                        <a:buClrTx/>
                        <a:buSzTx/>
                        <a:buFontTx/>
                        <a:buNone/>
                        <a:tabLst/>
                        <a:defRPr/>
                      </a:pPr>
                      <a:r>
                        <a:rPr lang="fr-FR" sz="700" b="1" baseline="0" dirty="0"/>
                        <a:t>- abattement pour durée de détention :</a:t>
                      </a:r>
                    </a:p>
                    <a:p>
                      <a:pPr marL="0" marR="0" lvl="0" indent="0" algn="l" defTabSz="914378" rtl="0" eaLnBrk="1" fontAlgn="auto" latinLnBrk="0" hangingPunct="1">
                        <a:lnSpc>
                          <a:spcPct val="100000"/>
                        </a:lnSpc>
                        <a:spcBef>
                          <a:spcPts val="0"/>
                        </a:spcBef>
                        <a:spcAft>
                          <a:spcPts val="0"/>
                        </a:spcAft>
                        <a:buClrTx/>
                        <a:buSzTx/>
                        <a:buFontTx/>
                        <a:buNone/>
                        <a:tabLst/>
                        <a:defRPr/>
                      </a:pPr>
                      <a:r>
                        <a:rPr lang="fr-FR" sz="700" b="1" baseline="0" dirty="0"/>
                        <a:t>« renforcé » s’il trouve à s’appliquer </a:t>
                      </a:r>
                      <a:r>
                        <a:rPr lang="fr-FR" sz="700" baseline="0" dirty="0"/>
                        <a:t>(cf. ci-dessus, « PME – de 10 ans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700" b="1" u="none" strike="noStrike" kern="1200" cap="none" spc="0" normalizeH="0" baseline="0" noProof="0" dirty="0">
                          <a:ln>
                            <a:noFill/>
                          </a:ln>
                          <a:effectLst/>
                          <a:uLnTx/>
                          <a:uFillTx/>
                        </a:rPr>
                        <a:t>de droit commun, </a:t>
                      </a:r>
                      <a:r>
                        <a:rPr kumimoji="0" lang="fr-FR" sz="700" u="none" strike="noStrike" kern="1200" cap="none" spc="0" normalizeH="0" baseline="0" noProof="0" dirty="0">
                          <a:ln>
                            <a:noFill/>
                          </a:ln>
                          <a:effectLst/>
                          <a:uLnTx/>
                          <a:uFillTx/>
                        </a:rPr>
                        <a:t>soit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700" u="none" strike="noStrike" kern="1200" cap="none" spc="0" normalizeH="0" baseline="0" noProof="0" dirty="0">
                          <a:ln>
                            <a:noFill/>
                          </a:ln>
                          <a:effectLst/>
                          <a:uLnTx/>
                          <a:uFillTx/>
                        </a:rPr>
                        <a:t>50% lorsque les parts ou actions sont détenues depuis plus de 2 ans mais moins de 8 ans</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700" u="none" strike="noStrike" kern="1200" cap="none" spc="0" normalizeH="0" baseline="0" noProof="0" dirty="0">
                          <a:ln>
                            <a:noFill/>
                          </a:ln>
                          <a:effectLst/>
                          <a:uLnTx/>
                          <a:uFillTx/>
                        </a:rPr>
                        <a:t>65% lorsqu’elles sont détenues depuis plus de 8 ans</a:t>
                      </a:r>
                    </a:p>
                    <a:p>
                      <a:pPr marL="171450" marR="0" lvl="0" indent="-171450" algn="l" defTabSz="914378" rtl="0" eaLnBrk="1" fontAlgn="auto" latinLnBrk="0" hangingPunct="1">
                        <a:lnSpc>
                          <a:spcPct val="100000"/>
                        </a:lnSpc>
                        <a:spcBef>
                          <a:spcPts val="0"/>
                        </a:spcBef>
                        <a:spcAft>
                          <a:spcPts val="0"/>
                        </a:spcAft>
                        <a:buClrTx/>
                        <a:buSzTx/>
                        <a:buFontTx/>
                        <a:buChar char="-"/>
                        <a:tabLst/>
                        <a:defRPr/>
                      </a:pPr>
                      <a:endParaRPr kumimoji="0" lang="fr-FR" sz="700" u="none" strike="noStrike" kern="1200" cap="none" spc="0" normalizeH="0" baseline="0" noProof="0" dirty="0">
                        <a:ln>
                          <a:noFill/>
                        </a:ln>
                        <a:effectLst/>
                        <a:uLnTx/>
                        <a:uFillTx/>
                      </a:endParaRP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700" u="none" strike="noStrike" kern="1200" cap="none" spc="0" normalizeH="0" baseline="0" noProof="0" dirty="0">
                          <a:ln>
                            <a:noFill/>
                          </a:ln>
                          <a:effectLst/>
                          <a:uLnTx/>
                          <a:uFillTx/>
                        </a:rPr>
                        <a:t>Concernant</a:t>
                      </a:r>
                      <a:r>
                        <a:rPr kumimoji="0" lang="fr-FR" sz="700" b="0" u="none" strike="noStrike" kern="1200" cap="none" spc="0" normalizeH="0" baseline="0" noProof="0" dirty="0">
                          <a:ln>
                            <a:noFill/>
                          </a:ln>
                          <a:effectLst/>
                          <a:uLnTx/>
                          <a:uFillTx/>
                        </a:rPr>
                        <a:t> les </a:t>
                      </a:r>
                      <a:r>
                        <a:rPr kumimoji="0" lang="fr-FR" sz="700" b="1" u="none" strike="noStrike" kern="1200" cap="none" spc="0" normalizeH="0" baseline="0" noProof="0" dirty="0">
                          <a:ln>
                            <a:noFill/>
                          </a:ln>
                          <a:effectLst/>
                          <a:uLnTx/>
                          <a:uFillTx/>
                        </a:rPr>
                        <a:t>Prélèvements sociaux</a:t>
                      </a:r>
                      <a:r>
                        <a:rPr kumimoji="0" lang="fr-FR" sz="700" b="0" u="none" strike="noStrike" kern="1200" cap="none" spc="0" normalizeH="0" baseline="0" noProof="0" dirty="0">
                          <a:ln>
                            <a:noFill/>
                          </a:ln>
                          <a:effectLst/>
                          <a:uLnTx/>
                          <a:uFillTx/>
                        </a:rPr>
                        <a:t>: </a:t>
                      </a:r>
                      <a:r>
                        <a:rPr kumimoji="0" lang="fr-FR" sz="700" b="1" u="none" strike="noStrike" kern="1200" cap="none" spc="0" normalizeH="0" baseline="0" noProof="0" dirty="0">
                          <a:ln>
                            <a:noFill/>
                          </a:ln>
                          <a:effectLst/>
                          <a:uLnTx/>
                          <a:uFillTx/>
                        </a:rPr>
                        <a:t>17,20%, </a:t>
                      </a:r>
                      <a:r>
                        <a:rPr kumimoji="0" lang="fr-FR" sz="700" u="none" strike="noStrike" kern="1200" cap="none" spc="0" normalizeH="0" baseline="0" noProof="0" dirty="0">
                          <a:ln>
                            <a:noFill/>
                          </a:ln>
                          <a:effectLst/>
                          <a:uLnTx/>
                          <a:uFillTx/>
                        </a:rPr>
                        <a:t>assis sur la plus value brute, sans aucun abattement</a:t>
                      </a:r>
                    </a:p>
                    <a:p>
                      <a:endParaRPr kumimoji="0" lang="fr-FR" sz="600" b="1" i="0" u="none" strike="noStrike" kern="1200" cap="none" spc="0" normalizeH="0" baseline="0" noProof="0" dirty="0">
                        <a:ln>
                          <a:noFill/>
                        </a:ln>
                        <a:solidFill>
                          <a:prstClr val="black"/>
                        </a:solidFill>
                        <a:effectLst/>
                        <a:uLnTx/>
                        <a:uFillTx/>
                        <a:latin typeface="+mn-lt"/>
                        <a:ea typeface="+mn-ea"/>
                        <a:cs typeface="+mn-cs"/>
                      </a:endParaRPr>
                    </a:p>
                  </a:txBody>
                  <a:tcPr>
                    <a:solidFill>
                      <a:srgbClr val="FDEFE9"/>
                    </a:solidFill>
                  </a:tcPr>
                </a:tc>
                <a:tc>
                  <a:txBody>
                    <a:bodyPr/>
                    <a:lstStyle/>
                    <a:p>
                      <a:r>
                        <a:rPr lang="fr-FR" sz="700" b="1" dirty="0"/>
                        <a:t>Exonération partielle d’IR </a:t>
                      </a:r>
                      <a:r>
                        <a:rPr lang="fr-FR" sz="700" dirty="0"/>
                        <a:t>sur</a:t>
                      </a:r>
                      <a:r>
                        <a:rPr lang="fr-FR" sz="700" baseline="0" dirty="0"/>
                        <a:t> les  </a:t>
                      </a:r>
                      <a:r>
                        <a:rPr lang="fr-FR" sz="700" b="1" baseline="0" dirty="0"/>
                        <a:t>plus-value de cession  </a:t>
                      </a:r>
                      <a:endParaRPr lang="fr-FR" sz="700" dirty="0"/>
                    </a:p>
                    <a:p>
                      <a:endParaRPr lang="fr-FR" sz="700" b="1" dirty="0"/>
                    </a:p>
                    <a:p>
                      <a:r>
                        <a:rPr lang="fr-FR" sz="700" b="1" dirty="0"/>
                        <a:t>Aucune exonération </a:t>
                      </a:r>
                      <a:r>
                        <a:rPr lang="fr-FR" sz="700" dirty="0"/>
                        <a:t>sur:</a:t>
                      </a:r>
                    </a:p>
                    <a:p>
                      <a:pPr marL="171450" indent="-171450">
                        <a:buFontTx/>
                        <a:buChar char="-"/>
                      </a:pPr>
                      <a:r>
                        <a:rPr lang="fr-FR" sz="700" dirty="0"/>
                        <a:t>Les prélèvements sociaux (17,2%)</a:t>
                      </a:r>
                    </a:p>
                    <a:p>
                      <a:pPr marL="171450" indent="-171450">
                        <a:buFontTx/>
                        <a:buChar char="-"/>
                      </a:pPr>
                      <a:r>
                        <a:rPr lang="fr-FR" sz="700" dirty="0"/>
                        <a:t>La Contribution</a:t>
                      </a:r>
                      <a:r>
                        <a:rPr lang="fr-FR" sz="700" baseline="0" dirty="0"/>
                        <a:t> Exceptionnelle sur les Hauts Revenus (CEHR)</a:t>
                      </a:r>
                    </a:p>
                    <a:p>
                      <a:pPr marL="171450" indent="-171450">
                        <a:buFontTx/>
                        <a:buChar char="-"/>
                      </a:pPr>
                      <a:endParaRPr lang="fr-FR" sz="700" b="1" u="sng" baseline="0" dirty="0"/>
                    </a:p>
                    <a:p>
                      <a:pPr marL="0" indent="0">
                        <a:buFontTx/>
                        <a:buNone/>
                      </a:pPr>
                      <a:r>
                        <a:rPr lang="fr-FR" sz="700" b="1" u="sng" baseline="0" dirty="0"/>
                        <a:t>Si la plus value est soumise au barème progressif de l’IR:</a:t>
                      </a:r>
                    </a:p>
                    <a:p>
                      <a:pPr marL="0" indent="0">
                        <a:buFontTx/>
                        <a:buNone/>
                      </a:pPr>
                      <a:r>
                        <a:rPr lang="fr-FR" sz="700" b="0" u="none" baseline="0" dirty="0"/>
                        <a:t>La</a:t>
                      </a:r>
                      <a:r>
                        <a:rPr lang="fr-FR" sz="700" b="1" u="none" baseline="0" dirty="0"/>
                        <a:t> CSG </a:t>
                      </a:r>
                      <a:r>
                        <a:rPr lang="fr-FR" sz="700" b="0" u="none" baseline="0" dirty="0"/>
                        <a:t>sera </a:t>
                      </a:r>
                      <a:r>
                        <a:rPr lang="fr-FR" sz="700" b="1" u="none" baseline="0" dirty="0"/>
                        <a:t>déductible </a:t>
                      </a:r>
                      <a:r>
                        <a:rPr lang="fr-FR" sz="700" b="0" u="none" baseline="0" dirty="0"/>
                        <a:t>en </a:t>
                      </a:r>
                      <a:r>
                        <a:rPr lang="fr-FR" sz="700" b="1" u="none" baseline="0" dirty="0"/>
                        <a:t>N+1</a:t>
                      </a:r>
                      <a:r>
                        <a:rPr lang="fr-FR" sz="700" b="0" u="none" baseline="0" dirty="0"/>
                        <a:t> à concurrence de </a:t>
                      </a:r>
                      <a:r>
                        <a:rPr lang="fr-FR" sz="700" b="1" u="none" baseline="0" dirty="0"/>
                        <a:t>6,8%, </a:t>
                      </a:r>
                      <a:r>
                        <a:rPr lang="fr-FR" sz="700" b="0" u="none" baseline="0" dirty="0"/>
                        <a:t>et uniquement sur la partie assujettie à l’IR (donc après application d’un éventuel abattement)</a:t>
                      </a:r>
                    </a:p>
                    <a:p>
                      <a:pPr marL="0" indent="0">
                        <a:buFontTx/>
                        <a:buNone/>
                      </a:pPr>
                      <a:endParaRPr lang="fr-FR" sz="700" b="0" u="none" baseline="0" dirty="0"/>
                    </a:p>
                    <a:p>
                      <a:pPr marL="0" indent="0">
                        <a:buFontTx/>
                        <a:buNone/>
                      </a:pPr>
                      <a:r>
                        <a:rPr lang="fr-FR" sz="600" b="0" u="none" baseline="0" dirty="0"/>
                        <a:t>La durée de détention des titres s’apprécie à compter de la date effective d’acquisition ou de souscription</a:t>
                      </a:r>
                      <a:endParaRPr lang="fr-FR" sz="600" b="0" u="none" dirty="0"/>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fr-FR" sz="600" b="0" i="0" u="none" strike="noStrike" kern="1200" cap="none" spc="0" normalizeH="0" baseline="0" noProof="0" dirty="0">
                        <a:ln>
                          <a:noFill/>
                        </a:ln>
                        <a:solidFill>
                          <a:prstClr val="black"/>
                        </a:solidFill>
                        <a:effectLst/>
                        <a:uLnTx/>
                        <a:uFillTx/>
                        <a:latin typeface="+mn-lt"/>
                        <a:ea typeface="+mn-ea"/>
                        <a:cs typeface="+mn-cs"/>
                      </a:endParaRPr>
                    </a:p>
                  </a:txBody>
                  <a:tcPr>
                    <a:solidFill>
                      <a:srgbClr val="FDEFE9"/>
                    </a:solidFill>
                  </a:tcPr>
                </a:tc>
                <a:tc>
                  <a:txBody>
                    <a:bodyPr/>
                    <a:lstStyle/>
                    <a:p>
                      <a:r>
                        <a:rPr lang="fr-FR" sz="700" b="1" kern="1200" baseline="0" noProof="0" dirty="0">
                          <a:solidFill>
                            <a:schemeClr val="dk1"/>
                          </a:solidFill>
                          <a:latin typeface="+mn-lt"/>
                          <a:ea typeface="+mn-ea"/>
                          <a:cs typeface="+mn-cs"/>
                        </a:rPr>
                        <a:t>Le cédant doit:</a:t>
                      </a:r>
                    </a:p>
                    <a:p>
                      <a:pPr marL="171450" indent="-171450">
                        <a:buFontTx/>
                        <a:buChar char="-"/>
                      </a:pPr>
                      <a:r>
                        <a:rPr lang="fr-FR" sz="700" b="0" kern="1200" baseline="0" noProof="0" dirty="0">
                          <a:solidFill>
                            <a:schemeClr val="dk1"/>
                          </a:solidFill>
                          <a:latin typeface="+mn-lt"/>
                          <a:ea typeface="+mn-ea"/>
                          <a:cs typeface="+mn-cs"/>
                        </a:rPr>
                        <a:t>Exercer une </a:t>
                      </a:r>
                      <a:r>
                        <a:rPr lang="fr-FR" sz="700" b="1" kern="1200" baseline="0" noProof="0" dirty="0">
                          <a:solidFill>
                            <a:schemeClr val="dk1"/>
                          </a:solidFill>
                          <a:latin typeface="+mn-lt"/>
                          <a:ea typeface="+mn-ea"/>
                          <a:cs typeface="+mn-cs"/>
                        </a:rPr>
                        <a:t>fonction de direction </a:t>
                      </a:r>
                      <a:r>
                        <a:rPr lang="fr-FR" sz="700" b="0" kern="1200" baseline="0" noProof="0" dirty="0">
                          <a:solidFill>
                            <a:schemeClr val="dk1"/>
                          </a:solidFill>
                          <a:latin typeface="+mn-lt"/>
                          <a:ea typeface="+mn-ea"/>
                          <a:cs typeface="+mn-cs"/>
                        </a:rPr>
                        <a:t>procurant au </a:t>
                      </a:r>
                      <a:r>
                        <a:rPr lang="fr-FR" sz="700" b="1" kern="1200" baseline="0" noProof="0" dirty="0">
                          <a:solidFill>
                            <a:schemeClr val="dk1"/>
                          </a:solidFill>
                          <a:latin typeface="+mn-lt"/>
                          <a:ea typeface="+mn-ea"/>
                          <a:cs typeface="+mn-cs"/>
                        </a:rPr>
                        <a:t>moins 50% de ses revenus professionnels</a:t>
                      </a:r>
                      <a:r>
                        <a:rPr lang="fr-FR" sz="700" b="0" kern="1200" baseline="0" noProof="0" dirty="0">
                          <a:solidFill>
                            <a:schemeClr val="dk1"/>
                          </a:solidFill>
                          <a:latin typeface="+mn-lt"/>
                          <a:ea typeface="+mn-ea"/>
                          <a:cs typeface="+mn-cs"/>
                        </a:rPr>
                        <a:t> pendant </a:t>
                      </a:r>
                      <a:r>
                        <a:rPr lang="fr-FR" sz="700" b="1" kern="1200" baseline="0" noProof="0" dirty="0">
                          <a:solidFill>
                            <a:schemeClr val="dk1"/>
                          </a:solidFill>
                          <a:latin typeface="+mn-lt"/>
                          <a:ea typeface="+mn-ea"/>
                          <a:cs typeface="+mn-cs"/>
                        </a:rPr>
                        <a:t>les 5 ans précédant la cession</a:t>
                      </a:r>
                    </a:p>
                    <a:p>
                      <a:pPr marL="171450" indent="-171450">
                        <a:buFontTx/>
                        <a:buChar char="-"/>
                      </a:pPr>
                      <a:r>
                        <a:rPr lang="fr-FR" sz="700" b="1" kern="1200" baseline="0" noProof="0" dirty="0">
                          <a:solidFill>
                            <a:schemeClr val="dk1"/>
                          </a:solidFill>
                          <a:latin typeface="+mn-lt"/>
                          <a:ea typeface="+mn-ea"/>
                          <a:cs typeface="+mn-cs"/>
                        </a:rPr>
                        <a:t>Détenir </a:t>
                      </a:r>
                      <a:r>
                        <a:rPr lang="fr-FR" sz="700" b="0" kern="1200" baseline="0" noProof="0" dirty="0">
                          <a:solidFill>
                            <a:schemeClr val="dk1"/>
                          </a:solidFill>
                          <a:latin typeface="+mn-lt"/>
                          <a:ea typeface="+mn-ea"/>
                          <a:cs typeface="+mn-cs"/>
                        </a:rPr>
                        <a:t>directement ou avec son groupe familial </a:t>
                      </a:r>
                      <a:r>
                        <a:rPr lang="fr-FR" sz="700" b="1" kern="1200" baseline="0" noProof="0" dirty="0">
                          <a:solidFill>
                            <a:schemeClr val="dk1"/>
                          </a:solidFill>
                          <a:latin typeface="+mn-lt"/>
                          <a:ea typeface="+mn-ea"/>
                          <a:cs typeface="+mn-cs"/>
                        </a:rPr>
                        <a:t>plus de 25% des droits de vote </a:t>
                      </a:r>
                      <a:r>
                        <a:rPr lang="fr-FR" sz="700" b="0" kern="1200" baseline="0" noProof="0" dirty="0">
                          <a:solidFill>
                            <a:schemeClr val="dk1"/>
                          </a:solidFill>
                          <a:latin typeface="+mn-lt"/>
                          <a:ea typeface="+mn-ea"/>
                          <a:cs typeface="+mn-cs"/>
                        </a:rPr>
                        <a:t>ou des droits financiers </a:t>
                      </a:r>
                      <a:r>
                        <a:rPr lang="fr-FR" sz="700" b="1" kern="1200" baseline="0" noProof="0" dirty="0">
                          <a:solidFill>
                            <a:schemeClr val="dk1"/>
                          </a:solidFill>
                          <a:latin typeface="+mn-lt"/>
                          <a:ea typeface="+mn-ea"/>
                          <a:cs typeface="+mn-cs"/>
                        </a:rPr>
                        <a:t>pendant les 5 ans précédant la cession</a:t>
                      </a:r>
                    </a:p>
                    <a:p>
                      <a:pPr marL="171450" indent="-171450">
                        <a:buFontTx/>
                        <a:buChar char="-"/>
                      </a:pPr>
                      <a:r>
                        <a:rPr lang="fr-FR" sz="700" b="1" kern="1200" baseline="0" noProof="0" dirty="0">
                          <a:solidFill>
                            <a:schemeClr val="dk1"/>
                          </a:solidFill>
                          <a:latin typeface="+mn-lt"/>
                          <a:ea typeface="+mn-ea"/>
                          <a:cs typeface="+mn-cs"/>
                        </a:rPr>
                        <a:t>Cesser toute fonction et faire valoir ses droits à la retraite dans les 2 ans qui suivent ou précèdent la cession</a:t>
                      </a:r>
                    </a:p>
                    <a:p>
                      <a:pPr marL="171450" indent="-171450">
                        <a:buFontTx/>
                        <a:buChar char="-"/>
                      </a:pPr>
                      <a:r>
                        <a:rPr lang="fr-FR" sz="700" b="1" kern="1200" baseline="0" noProof="0" dirty="0">
                          <a:solidFill>
                            <a:schemeClr val="dk1"/>
                          </a:solidFill>
                          <a:latin typeface="+mn-lt"/>
                          <a:ea typeface="+mn-ea"/>
                          <a:cs typeface="+mn-cs"/>
                        </a:rPr>
                        <a:t>Ne détenir aucun droit de vote ou droit aux bénéfices dans la société qui achète lors des 3 années suivant la cession, directement ou indirectement</a:t>
                      </a:r>
                    </a:p>
                  </a:txBody>
                  <a:tcPr>
                    <a:solidFill>
                      <a:srgbClr val="FDEFE9"/>
                    </a:solidFill>
                  </a:tcPr>
                </a:tc>
                <a:tc>
                  <a:txBody>
                    <a:bodyPr/>
                    <a:lstStyle/>
                    <a:p>
                      <a:r>
                        <a:rPr lang="fr-FR" sz="700" dirty="0"/>
                        <a:t>Titres</a:t>
                      </a:r>
                      <a:r>
                        <a:rPr lang="fr-FR" sz="700" baseline="0" dirty="0"/>
                        <a:t> de société de gestion de son propre patrimoine mobilier ou immobilier</a:t>
                      </a:r>
                    </a:p>
                    <a:p>
                      <a:endParaRPr lang="fr-FR" sz="700" baseline="0" dirty="0"/>
                    </a:p>
                    <a:p>
                      <a:r>
                        <a:rPr lang="fr-FR" sz="700" baseline="0" dirty="0"/>
                        <a:t>Titres de société ne respectant pas les critères de la PME « communautaire »</a:t>
                      </a:r>
                    </a:p>
                    <a:p>
                      <a:endParaRPr lang="fr-FR" sz="800" dirty="0"/>
                    </a:p>
                  </a:txBody>
                  <a:tcPr>
                    <a:solidFill>
                      <a:srgbClr val="FDEFE9"/>
                    </a:solidFill>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900" u="none" strike="noStrike" kern="1200" cap="none" spc="0" normalizeH="0" baseline="0" noProof="0" dirty="0">
                        <a:ln>
                          <a:noFill/>
                        </a:ln>
                        <a:effectLst/>
                        <a:uLnTx/>
                        <a:uFillTx/>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900" u="none" strike="noStrike" kern="1200" cap="none" spc="0" normalizeH="0" baseline="0" noProof="0" dirty="0">
                        <a:ln>
                          <a:noFill/>
                        </a:ln>
                        <a:effectLst/>
                        <a:uLnTx/>
                        <a:uFillTx/>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900" u="none" strike="noStrike" kern="1200" cap="none" spc="0" normalizeH="0" baseline="0" noProof="0" dirty="0">
                        <a:ln>
                          <a:noFill/>
                        </a:ln>
                        <a:effectLst/>
                        <a:uLnTx/>
                        <a:uFillTx/>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900" u="none" strike="noStrike" kern="1200" cap="none" spc="0" normalizeH="0" baseline="0" noProof="0" dirty="0">
                        <a:ln>
                          <a:noFill/>
                        </a:ln>
                        <a:effectLst/>
                        <a:uLnTx/>
                        <a:uFillTx/>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900" u="none" strike="noStrike" kern="1200" cap="none" spc="0" normalizeH="0" baseline="0" noProof="0" dirty="0">
                        <a:ln>
                          <a:noFill/>
                        </a:ln>
                        <a:effectLst/>
                        <a:uLnTx/>
                        <a:uFillTx/>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900" u="none" strike="noStrike" kern="1200" cap="none" spc="0" normalizeH="0" baseline="0" noProof="0" dirty="0">
                        <a:ln>
                          <a:noFill/>
                        </a:ln>
                        <a:effectLst/>
                        <a:uLnTx/>
                        <a:uFillTx/>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900" u="none" strike="noStrike" kern="1200" cap="none" spc="0" normalizeH="0" baseline="0" noProof="0" dirty="0">
                        <a:ln>
                          <a:noFill/>
                        </a:ln>
                        <a:effectLst/>
                        <a:uLnTx/>
                        <a:uFillTx/>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900" u="none" strike="noStrike" kern="1200" cap="none" spc="0" normalizeH="0" baseline="0" noProof="0" dirty="0">
                        <a:ln>
                          <a:noFill/>
                        </a:ln>
                        <a:effectLst/>
                        <a:uLnTx/>
                        <a:uFillTx/>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900" u="none" strike="noStrike" kern="1200" cap="none" spc="0" normalizeH="0" baseline="0" noProof="0" dirty="0">
                        <a:ln>
                          <a:noFill/>
                        </a:ln>
                        <a:effectLst/>
                        <a:uLnTx/>
                        <a:uFillTx/>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900" u="none" strike="noStrike" kern="1200" cap="none" spc="0" normalizeH="0" baseline="0" noProof="0" dirty="0">
                        <a:ln>
                          <a:noFill/>
                        </a:ln>
                        <a:effectLst/>
                        <a:uLnTx/>
                        <a:uFillTx/>
                      </a:endParaRP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1" u="none" strike="noStrike" kern="1200" cap="none" spc="0" normalizeH="0" baseline="0" noProof="0" dirty="0">
                          <a:ln>
                            <a:noFill/>
                          </a:ln>
                          <a:effectLst/>
                          <a:uLnTx/>
                          <a:uFillTx/>
                        </a:rPr>
                        <a:t>Art. 150-0-D ter</a:t>
                      </a:r>
                      <a:endParaRPr kumimoji="0" lang="fr-FR" sz="600" b="1" u="none" strike="noStrike" kern="1200" cap="none" spc="0" normalizeH="0" baseline="0" noProof="0" dirty="0">
                        <a:ln>
                          <a:noFill/>
                        </a:ln>
                        <a:effectLst/>
                        <a:uLnTx/>
                        <a:uFillTx/>
                      </a:endParaRPr>
                    </a:p>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600" b="0" i="0" u="none" strike="noStrike" kern="1200" cap="none" spc="0" normalizeH="0" baseline="0" noProof="0" dirty="0">
                        <a:ln>
                          <a:noFill/>
                        </a:ln>
                        <a:solidFill>
                          <a:prstClr val="black"/>
                        </a:solidFill>
                        <a:effectLst/>
                        <a:uLnTx/>
                        <a:uFillTx/>
                        <a:latin typeface="+mn-lt"/>
                        <a:ea typeface="+mn-ea"/>
                        <a:cs typeface="+mn-cs"/>
                      </a:endParaRPr>
                    </a:p>
                  </a:txBody>
                  <a:tcPr>
                    <a:solidFill>
                      <a:srgbClr val="FDEFE9"/>
                    </a:solidFill>
                  </a:tcPr>
                </a:tc>
                <a:extLst>
                  <a:ext uri="{0D108BD9-81ED-4DB2-BD59-A6C34878D82A}">
                    <a16:rowId xmlns:a16="http://schemas.microsoft.com/office/drawing/2014/main" val="122449133"/>
                  </a:ext>
                </a:extLst>
              </a:tr>
            </a:tbl>
          </a:graphicData>
        </a:graphic>
      </p:graphicFrame>
      <p:pic>
        <p:nvPicPr>
          <p:cNvPr id="9" name="Image 8"/>
          <p:cNvPicPr>
            <a:picLocks noChangeAspect="1"/>
          </p:cNvPicPr>
          <p:nvPr/>
        </p:nvPicPr>
        <p:blipFill rotWithShape="1">
          <a:blip r:embed="rId2"/>
          <a:srcRect l="48896" t="50259" r="13474" b="20469"/>
          <a:stretch/>
        </p:blipFill>
        <p:spPr>
          <a:xfrm>
            <a:off x="106926" y="5499114"/>
            <a:ext cx="864674" cy="378158"/>
          </a:xfrm>
          <a:prstGeom prst="rect">
            <a:avLst/>
          </a:prstGeom>
        </p:spPr>
      </p:pic>
      <p:pic>
        <p:nvPicPr>
          <p:cNvPr id="10" name="Image 2" descr="cid:image008.jpg@01D7596C.B409CC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113" y="6381328"/>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548A616B-91A4-4F54-B774-E05B5EA7E238}"/>
              </a:ext>
            </a:extLst>
          </p:cNvPr>
          <p:cNvSpPr/>
          <p:nvPr/>
        </p:nvSpPr>
        <p:spPr>
          <a:xfrm>
            <a:off x="3563888" y="6498488"/>
            <a:ext cx="2808312" cy="1561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lumMod val="50000"/>
                    <a:lumOff val="50000"/>
                  </a:schemeClr>
                </a:solidFill>
              </a:rPr>
              <a:t>Document à usage strictement interne</a:t>
            </a:r>
          </a:p>
        </p:txBody>
      </p:sp>
    </p:spTree>
    <p:extLst>
      <p:ext uri="{BB962C8B-B14F-4D97-AF65-F5344CB8AC3E}">
        <p14:creationId xmlns:p14="http://schemas.microsoft.com/office/powerpoint/2010/main" val="1640864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11"/>
          <p:cNvSpPr txBox="1">
            <a:spLocks noChangeArrowheads="1"/>
          </p:cNvSpPr>
          <p:nvPr/>
        </p:nvSpPr>
        <p:spPr bwMode="auto">
          <a:xfrm>
            <a:off x="134939" y="187498"/>
            <a:ext cx="887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1219170" fontAlgn="base">
              <a:spcBef>
                <a:spcPct val="0"/>
              </a:spcBef>
              <a:spcAft>
                <a:spcPct val="0"/>
              </a:spcAft>
              <a:buNone/>
            </a:pPr>
            <a:r>
              <a:rPr lang="fr-FR" altLang="fr-FR" sz="1200" b="1" dirty="0">
                <a:solidFill>
                  <a:srgbClr val="FF0000"/>
                </a:solidFill>
                <a:latin typeface="Berlin Sans FB" panose="020E0602020502020306" pitchFamily="34" charset="0"/>
              </a:rPr>
              <a:t>D</a:t>
            </a:r>
            <a:r>
              <a:rPr lang="fr-FR" altLang="fr-FR" sz="1200" b="1" dirty="0">
                <a:latin typeface="Berlin Sans FB" panose="020E0602020502020306" pitchFamily="34" charset="0"/>
              </a:rPr>
              <a:t>ispositifs</a:t>
            </a:r>
            <a:r>
              <a:rPr lang="fr-FR" altLang="fr-FR" sz="1200" b="1" dirty="0">
                <a:solidFill>
                  <a:srgbClr val="FF0000"/>
                </a:solidFill>
                <a:latin typeface="Berlin Sans FB" panose="020E0602020502020306" pitchFamily="34" charset="0"/>
              </a:rPr>
              <a:t> F</a:t>
            </a:r>
            <a:r>
              <a:rPr lang="fr-FR" altLang="fr-FR" sz="1200" b="1" dirty="0">
                <a:latin typeface="Berlin Sans FB" panose="020E0602020502020306" pitchFamily="34" charset="0"/>
              </a:rPr>
              <a:t>iscaux en cas de </a:t>
            </a:r>
            <a:r>
              <a:rPr lang="fr-FR" altLang="fr-FR" sz="1200" b="1" dirty="0">
                <a:solidFill>
                  <a:srgbClr val="FF9900"/>
                </a:solidFill>
                <a:latin typeface="Berlin Sans FB" panose="020E0602020502020306" pitchFamily="34" charset="0"/>
              </a:rPr>
              <a:t>Mutation à Titre Onéreux (vente ou apport) </a:t>
            </a:r>
            <a:r>
              <a:rPr lang="fr-FR" altLang="fr-FR" sz="1200" b="1" dirty="0">
                <a:latin typeface="Berlin Sans FB" panose="020E0602020502020306" pitchFamily="34" charset="0"/>
              </a:rPr>
              <a:t>de </a:t>
            </a:r>
            <a:r>
              <a:rPr lang="fr-FR" altLang="fr-FR" sz="1200" b="1" dirty="0">
                <a:solidFill>
                  <a:srgbClr val="FF0000"/>
                </a:solidFill>
                <a:latin typeface="Berlin Sans FB" panose="020E0602020502020306" pitchFamily="34" charset="0"/>
              </a:rPr>
              <a:t>S</a:t>
            </a:r>
            <a:r>
              <a:rPr lang="fr-FR" altLang="fr-FR" sz="1200" b="1" dirty="0">
                <a:latin typeface="Berlin Sans FB" panose="020E0602020502020306" pitchFamily="34" charset="0"/>
              </a:rPr>
              <a:t>ociété soumises à l’</a:t>
            </a:r>
            <a:r>
              <a:rPr lang="fr-FR" altLang="fr-FR" sz="1200" b="1" dirty="0">
                <a:solidFill>
                  <a:srgbClr val="FF0000"/>
                </a:solidFill>
                <a:latin typeface="Berlin Sans FB" panose="020E0602020502020306" pitchFamily="34" charset="0"/>
              </a:rPr>
              <a:t>IS</a:t>
            </a:r>
            <a:endParaRPr lang="fr-FR" altLang="fr-FR" sz="1200" b="1" dirty="0">
              <a:latin typeface="Berlin Sans FB" panose="020E0602020502020306" pitchFamily="34" charset="0"/>
            </a:endParaRPr>
          </a:p>
        </p:txBody>
      </p:sp>
      <p:sp>
        <p:nvSpPr>
          <p:cNvPr id="7" name="Rectangle 6"/>
          <p:cNvSpPr/>
          <p:nvPr/>
        </p:nvSpPr>
        <p:spPr>
          <a:xfrm>
            <a:off x="0" y="6283210"/>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graphicFrame>
        <p:nvGraphicFramePr>
          <p:cNvPr id="2" name="Tableau 1"/>
          <p:cNvGraphicFramePr>
            <a:graphicFrameLocks noGrp="1"/>
          </p:cNvGraphicFramePr>
          <p:nvPr>
            <p:extLst>
              <p:ext uri="{D42A27DB-BD31-4B8C-83A1-F6EECF244321}">
                <p14:modId xmlns:p14="http://schemas.microsoft.com/office/powerpoint/2010/main" val="1938938277"/>
              </p:ext>
            </p:extLst>
          </p:nvPr>
        </p:nvGraphicFramePr>
        <p:xfrm>
          <a:off x="69057" y="620688"/>
          <a:ext cx="9009064" cy="5157192"/>
        </p:xfrm>
        <a:graphic>
          <a:graphicData uri="http://schemas.openxmlformats.org/drawingml/2006/table">
            <a:tbl>
              <a:tblPr firstRow="1" bandRow="1">
                <a:tableStyleId>{93296810-A885-4BE3-A3E7-6D5BEEA58F35}</a:tableStyleId>
              </a:tblPr>
              <a:tblGrid>
                <a:gridCol w="902543">
                  <a:extLst>
                    <a:ext uri="{9D8B030D-6E8A-4147-A177-3AD203B41FA5}">
                      <a16:colId xmlns:a16="http://schemas.microsoft.com/office/drawing/2014/main" val="555686435"/>
                    </a:ext>
                  </a:extLst>
                </a:gridCol>
                <a:gridCol w="1080120">
                  <a:extLst>
                    <a:ext uri="{9D8B030D-6E8A-4147-A177-3AD203B41FA5}">
                      <a16:colId xmlns:a16="http://schemas.microsoft.com/office/drawing/2014/main" val="3939707269"/>
                    </a:ext>
                  </a:extLst>
                </a:gridCol>
                <a:gridCol w="792088">
                  <a:extLst>
                    <a:ext uri="{9D8B030D-6E8A-4147-A177-3AD203B41FA5}">
                      <a16:colId xmlns:a16="http://schemas.microsoft.com/office/drawing/2014/main" val="668434593"/>
                    </a:ext>
                  </a:extLst>
                </a:gridCol>
                <a:gridCol w="1872208">
                  <a:extLst>
                    <a:ext uri="{9D8B030D-6E8A-4147-A177-3AD203B41FA5}">
                      <a16:colId xmlns:a16="http://schemas.microsoft.com/office/drawing/2014/main" val="266585875"/>
                    </a:ext>
                  </a:extLst>
                </a:gridCol>
                <a:gridCol w="1944216">
                  <a:extLst>
                    <a:ext uri="{9D8B030D-6E8A-4147-A177-3AD203B41FA5}">
                      <a16:colId xmlns:a16="http://schemas.microsoft.com/office/drawing/2014/main" val="409064208"/>
                    </a:ext>
                  </a:extLst>
                </a:gridCol>
                <a:gridCol w="864096">
                  <a:extLst>
                    <a:ext uri="{9D8B030D-6E8A-4147-A177-3AD203B41FA5}">
                      <a16:colId xmlns:a16="http://schemas.microsoft.com/office/drawing/2014/main" val="3969360557"/>
                    </a:ext>
                  </a:extLst>
                </a:gridCol>
                <a:gridCol w="1553793">
                  <a:extLst>
                    <a:ext uri="{9D8B030D-6E8A-4147-A177-3AD203B41FA5}">
                      <a16:colId xmlns:a16="http://schemas.microsoft.com/office/drawing/2014/main" val="2773537750"/>
                    </a:ext>
                  </a:extLst>
                </a:gridCol>
              </a:tblGrid>
              <a:tr h="216024">
                <a:tc>
                  <a:txBody>
                    <a:bodyPr/>
                    <a:lstStyle/>
                    <a:p>
                      <a:pPr algn="ctr"/>
                      <a:r>
                        <a:rPr lang="fr-FR" sz="700" dirty="0"/>
                        <a:t>Principe général</a:t>
                      </a:r>
                    </a:p>
                  </a:txBody>
                  <a:tcPr/>
                </a:tc>
                <a:tc>
                  <a:txBody>
                    <a:bodyPr/>
                    <a:lstStyle/>
                    <a:p>
                      <a:pPr algn="ctr"/>
                      <a:r>
                        <a:rPr lang="fr-FR" sz="700" dirty="0"/>
                        <a:t>Cette situation vous concerne</a:t>
                      </a: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lang="fr-FR" sz="700" dirty="0"/>
                        <a:t>Vous bénéficiez</a:t>
                      </a:r>
                    </a:p>
                    <a:p>
                      <a:pPr algn="ctr"/>
                      <a:endParaRPr lang="fr-FR" sz="700" dirty="0"/>
                    </a:p>
                  </a:txBody>
                  <a:tcPr/>
                </a:tc>
                <a:tc>
                  <a:txBody>
                    <a:bodyPr/>
                    <a:lstStyle/>
                    <a:p>
                      <a:pPr algn="ctr"/>
                      <a:r>
                        <a:rPr lang="fr-FR" sz="700" dirty="0"/>
                        <a:t>Etendue de l’exonération</a:t>
                      </a: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lang="fr-FR" sz="700" dirty="0"/>
                        <a:t>A quelles conditions ?</a:t>
                      </a:r>
                    </a:p>
                  </a:txBody>
                  <a:tcPr/>
                </a:tc>
                <a:tc>
                  <a:txBody>
                    <a:bodyPr/>
                    <a:lstStyle/>
                    <a:p>
                      <a:pPr algn="ctr"/>
                      <a:r>
                        <a:rPr lang="fr-FR" sz="700" dirty="0"/>
                        <a:t>Titres</a:t>
                      </a:r>
                      <a:r>
                        <a:rPr lang="fr-FR" sz="700" baseline="0" dirty="0"/>
                        <a:t> </a:t>
                      </a:r>
                      <a:r>
                        <a:rPr lang="fr-FR" sz="700" dirty="0"/>
                        <a:t>exclus</a:t>
                      </a:r>
                    </a:p>
                  </a:txBody>
                  <a:tcPr/>
                </a:tc>
                <a:tc>
                  <a:txBody>
                    <a:bodyPr/>
                    <a:lstStyle/>
                    <a:p>
                      <a:pPr algn="ctr"/>
                      <a:r>
                        <a:rPr lang="fr-FR" sz="700" dirty="0"/>
                        <a:t>Références,</a:t>
                      </a:r>
                    </a:p>
                    <a:p>
                      <a:pPr algn="ctr"/>
                      <a:r>
                        <a:rPr lang="fr-FR" sz="700" dirty="0"/>
                        <a:t>Commentaires</a:t>
                      </a:r>
                    </a:p>
                  </a:txBody>
                  <a:tcPr/>
                </a:tc>
                <a:extLst>
                  <a:ext uri="{0D108BD9-81ED-4DB2-BD59-A6C34878D82A}">
                    <a16:rowId xmlns:a16="http://schemas.microsoft.com/office/drawing/2014/main" val="1683488640"/>
                  </a:ext>
                </a:extLst>
              </a:tr>
              <a:tr h="1423392">
                <a:tc rowSpan="2">
                  <a:txBody>
                    <a:bodyPr/>
                    <a:lstStyle/>
                    <a:p>
                      <a:pPr algn="ctr"/>
                      <a:r>
                        <a:rPr lang="fr-FR" sz="1000" b="1" dirty="0"/>
                        <a:t>Parts de sociétés soumises à l’IS:</a:t>
                      </a:r>
                      <a:endParaRPr lang="fr-FR" sz="1000" b="1" baseline="0" dirty="0"/>
                    </a:p>
                    <a:p>
                      <a:r>
                        <a:rPr lang="fr-FR" sz="1000" u="none" baseline="0" dirty="0"/>
                        <a:t>Gains nets = Prix de cession net de frais et taxes – Prix d’acquisition ou de souscription </a:t>
                      </a:r>
                    </a:p>
                    <a:p>
                      <a:endParaRPr lang="fr-FR" sz="1000" u="none" baseline="0" dirty="0"/>
                    </a:p>
                    <a:p>
                      <a:r>
                        <a:rPr lang="fr-FR" sz="1000" u="none" baseline="0" dirty="0"/>
                        <a:t>Le gain est soumis à:</a:t>
                      </a:r>
                    </a:p>
                    <a:p>
                      <a:r>
                        <a:rPr lang="fr-FR" sz="800" u="none" baseline="0" dirty="0"/>
                        <a:t>- IR: au PFU de 12,8%, </a:t>
                      </a:r>
                      <a:r>
                        <a:rPr lang="fr-FR" sz="800" u="sng" baseline="0" dirty="0"/>
                        <a:t>ou</a:t>
                      </a:r>
                      <a:r>
                        <a:rPr lang="fr-FR" sz="800" u="none" baseline="0" dirty="0"/>
                        <a:t> sur option au barème progressif de l’impôt (avec ou sans abattement pour durée de détention selon date d’acquisition)</a:t>
                      </a:r>
                      <a:endParaRPr lang="fr-FR" sz="800" u="sng" baseline="0" dirty="0"/>
                    </a:p>
                    <a:p>
                      <a:r>
                        <a:rPr lang="fr-FR" sz="1000" u="none" baseline="0" dirty="0"/>
                        <a:t>- </a:t>
                      </a:r>
                      <a:r>
                        <a:rPr lang="fr-FR" sz="800" u="none" baseline="0" dirty="0"/>
                        <a:t>Prélèvements sociaux au taux de 17,2% sur la totalité de la plus-value</a:t>
                      </a:r>
                    </a:p>
                  </a:txBody>
                  <a:tcPr/>
                </a:tc>
                <a:tc>
                  <a:txBody>
                    <a:bodyPr/>
                    <a:lstStyle/>
                    <a:p>
                      <a:r>
                        <a:rPr lang="fr-FR" sz="800" b="0" dirty="0"/>
                        <a:t>Vous faites </a:t>
                      </a:r>
                      <a:r>
                        <a:rPr lang="fr-FR" sz="800" b="1" dirty="0"/>
                        <a:t>l’apport de vos titres</a:t>
                      </a:r>
                      <a:r>
                        <a:rPr lang="fr-FR" sz="800" b="0" dirty="0"/>
                        <a:t> à une </a:t>
                      </a:r>
                      <a:r>
                        <a:rPr lang="fr-FR" sz="800" b="1" dirty="0"/>
                        <a:t>société soumise à l’IS que vous </a:t>
                      </a:r>
                      <a:r>
                        <a:rPr lang="fr-FR" sz="800" b="1" u="sng" dirty="0"/>
                        <a:t>ne contrôlez pas</a:t>
                      </a:r>
                      <a:r>
                        <a:rPr lang="fr-FR" sz="800" b="0" dirty="0"/>
                        <a:t>, ni directement, ni indirectement, ni via votre groupe familial </a:t>
                      </a:r>
                      <a:r>
                        <a:rPr lang="fr-FR" sz="700" b="0" dirty="0"/>
                        <a:t>(conjoint, ascendants/descendants,</a:t>
                      </a:r>
                      <a:r>
                        <a:rPr lang="fr-FR" sz="700" b="0" baseline="0" dirty="0"/>
                        <a:t> frères et sœurs)</a:t>
                      </a:r>
                      <a:endParaRPr lang="fr-FR" sz="700" b="0" dirty="0"/>
                    </a:p>
                  </a:txBody>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700" b="1" baseline="0" dirty="0"/>
                        <a:t>d’un SURSIS d’imposition</a:t>
                      </a:r>
                    </a:p>
                  </a:txBody>
                  <a:tcPr/>
                </a:tc>
                <a:tc>
                  <a:txBody>
                    <a:bodyPr/>
                    <a:lstStyle/>
                    <a:p>
                      <a:r>
                        <a:rPr lang="fr-FR" sz="700" b="1" u="none" dirty="0"/>
                        <a:t>C’est une opération intercalaire,</a:t>
                      </a:r>
                      <a:r>
                        <a:rPr lang="fr-FR" sz="700" b="1" u="none" baseline="0" dirty="0"/>
                        <a:t> jusqu’à la vente des titres obtenus en échange (rien n’est figé concernant la taxation de la plus-value)</a:t>
                      </a:r>
                      <a:endParaRPr lang="fr-FR" sz="600" b="0" u="none" dirty="0"/>
                    </a:p>
                  </a:txBody>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700" b="1" dirty="0"/>
                        <a:t>Lors de</a:t>
                      </a:r>
                      <a:r>
                        <a:rPr lang="fr-FR" sz="700" b="1" baseline="0" dirty="0"/>
                        <a:t> toute opération d’échange de titre avec des sociétés de l’Union Européenne </a:t>
                      </a:r>
                      <a:r>
                        <a:rPr lang="fr-FR" sz="700" b="0" baseline="0" dirty="0"/>
                        <a:t>ou d’un </a:t>
                      </a:r>
                      <a:r>
                        <a:rPr kumimoji="0" lang="fr-FR" sz="700" b="0" i="0" u="none" strike="noStrike" kern="1200" cap="none" spc="0" normalizeH="0" baseline="0" noProof="0" dirty="0">
                          <a:ln>
                            <a:noFill/>
                          </a:ln>
                          <a:solidFill>
                            <a:prstClr val="black"/>
                          </a:solidFill>
                          <a:effectLst/>
                          <a:uLnTx/>
                          <a:uFillTx/>
                          <a:latin typeface="+mn-lt"/>
                          <a:ea typeface="+mn-ea"/>
                          <a:cs typeface="+mn-cs"/>
                        </a:rPr>
                        <a:t>Etat partie à l’Espace Economique Européen et ayant conclu avec la France une convention d’assistance administrative en vue de lutter contre la fraude et l’évasion fiscale</a:t>
                      </a: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fr-FR" sz="7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prstClr val="black"/>
                          </a:solidFill>
                          <a:effectLst/>
                          <a:uLnTx/>
                          <a:uFillTx/>
                          <a:latin typeface="+mn-lt"/>
                          <a:ea typeface="+mn-ea"/>
                          <a:cs typeface="+mn-cs"/>
                        </a:rPr>
                        <a:t>En cas de </a:t>
                      </a:r>
                      <a:r>
                        <a:rPr kumimoji="0" lang="fr-FR" sz="700" b="1" i="0" u="none" strike="noStrike" kern="1200" cap="none" spc="0" normalizeH="0" baseline="0" noProof="0" dirty="0">
                          <a:ln>
                            <a:noFill/>
                          </a:ln>
                          <a:solidFill>
                            <a:prstClr val="black"/>
                          </a:solidFill>
                          <a:effectLst/>
                          <a:uLnTx/>
                          <a:uFillTx/>
                          <a:latin typeface="+mn-lt"/>
                          <a:ea typeface="+mn-ea"/>
                          <a:cs typeface="+mn-cs"/>
                        </a:rPr>
                        <a:t>soulte</a:t>
                      </a:r>
                      <a:r>
                        <a:rPr kumimoji="0" lang="fr-FR" sz="700" b="0" i="0" u="none" strike="noStrike" kern="1200" cap="none" spc="0" normalizeH="0" baseline="0" noProof="0" dirty="0">
                          <a:ln>
                            <a:noFill/>
                          </a:ln>
                          <a:solidFill>
                            <a:prstClr val="black"/>
                          </a:solidFill>
                          <a:effectLst/>
                          <a:uLnTx/>
                          <a:uFillTx/>
                          <a:latin typeface="+mn-lt"/>
                          <a:ea typeface="+mn-ea"/>
                          <a:cs typeface="+mn-cs"/>
                        </a:rPr>
                        <a:t>, celle-ci </a:t>
                      </a:r>
                      <a:r>
                        <a:rPr kumimoji="0" lang="fr-FR" sz="700" b="1" i="0" u="none" strike="noStrike" kern="1200" cap="none" spc="0" normalizeH="0" baseline="0" noProof="0" dirty="0">
                          <a:ln>
                            <a:noFill/>
                          </a:ln>
                          <a:solidFill>
                            <a:prstClr val="black"/>
                          </a:solidFill>
                          <a:effectLst/>
                          <a:uLnTx/>
                          <a:uFillTx/>
                          <a:latin typeface="+mn-lt"/>
                          <a:ea typeface="+mn-ea"/>
                          <a:cs typeface="+mn-cs"/>
                        </a:rPr>
                        <a:t>ne peut excéder 10% de la valeur nominale des titres reçus</a:t>
                      </a:r>
                      <a:r>
                        <a:rPr kumimoji="0" lang="fr-FR" sz="700" b="0" i="0" u="none" strike="noStrike" kern="1200" cap="none" spc="0" normalizeH="0" baseline="0" noProof="0" dirty="0">
                          <a:ln>
                            <a:noFill/>
                          </a:ln>
                          <a:solidFill>
                            <a:prstClr val="black"/>
                          </a:solidFill>
                          <a:effectLst/>
                          <a:uLnTx/>
                          <a:uFillTx/>
                          <a:latin typeface="+mn-lt"/>
                          <a:ea typeface="+mn-ea"/>
                          <a:cs typeface="+mn-cs"/>
                        </a:rPr>
                        <a:t>. Pour les </a:t>
                      </a:r>
                      <a:r>
                        <a:rPr kumimoji="0" lang="fr-FR" sz="700" b="1" i="0" u="none" strike="noStrike" kern="1200" cap="none" spc="0" normalizeH="0" baseline="0" noProof="0" dirty="0">
                          <a:ln>
                            <a:noFill/>
                          </a:ln>
                          <a:solidFill>
                            <a:prstClr val="black"/>
                          </a:solidFill>
                          <a:effectLst/>
                          <a:uLnTx/>
                          <a:uFillTx/>
                          <a:latin typeface="+mn-lt"/>
                          <a:ea typeface="+mn-ea"/>
                          <a:cs typeface="+mn-cs"/>
                        </a:rPr>
                        <a:t>échanges réalisés depuis le 01/01/2017, la plus-value est imposée à hauteur de cette soulte</a:t>
                      </a:r>
                    </a:p>
                    <a:p>
                      <a:endParaRPr kumimoji="0" lang="fr-FR" sz="7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r>
                        <a:rPr lang="fr-FR" sz="900" dirty="0"/>
                        <a:t>Echange avec soulte supérieure à 10% de la valeur nominale</a:t>
                      </a:r>
                      <a:r>
                        <a:rPr lang="fr-FR" sz="900" baseline="0" dirty="0"/>
                        <a:t> des titres reçus</a:t>
                      </a:r>
                    </a:p>
                  </a:txBody>
                  <a:tcPr/>
                </a:tc>
                <a:tc>
                  <a:txBody>
                    <a:bodyPr/>
                    <a:lstStyle/>
                    <a:p>
                      <a:pPr algn="ctr"/>
                      <a:endParaRPr lang="fr-FR" sz="900" dirty="0"/>
                    </a:p>
                    <a:p>
                      <a:pPr algn="ctr"/>
                      <a:endParaRPr lang="fr-FR" sz="900" dirty="0"/>
                    </a:p>
                    <a:p>
                      <a:pPr algn="ctr"/>
                      <a:endParaRPr lang="fr-FR" sz="900" dirty="0"/>
                    </a:p>
                    <a:p>
                      <a:pPr algn="ctr"/>
                      <a:endParaRPr lang="fr-FR" sz="900" dirty="0"/>
                    </a:p>
                    <a:p>
                      <a:pPr algn="ctr"/>
                      <a:r>
                        <a:rPr lang="fr-FR" sz="900" b="1" dirty="0"/>
                        <a:t>Art. 150-0-B</a:t>
                      </a:r>
                      <a:endParaRPr kumimoji="0" lang="fr-FR" sz="600" b="1"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01202148"/>
                  </a:ext>
                </a:extLst>
              </a:tr>
              <a:tr h="1570776">
                <a:tc vMerge="1">
                  <a:txBody>
                    <a:bodyPr/>
                    <a:lstStyle/>
                    <a:p>
                      <a:endParaRPr lang="fr-FR" dirty="0"/>
                    </a:p>
                  </a:txBody>
                  <a:tcPr/>
                </a:tc>
                <a:tc>
                  <a:txBody>
                    <a:bodyPr/>
                    <a:lstStyle/>
                    <a:p>
                      <a:r>
                        <a:rPr lang="fr-FR" sz="800" b="0" dirty="0"/>
                        <a:t>Vous faites </a:t>
                      </a:r>
                      <a:r>
                        <a:rPr lang="fr-FR" sz="800" b="1" dirty="0"/>
                        <a:t>l’apport de vos titres</a:t>
                      </a:r>
                      <a:r>
                        <a:rPr lang="fr-FR" sz="800" b="0" dirty="0"/>
                        <a:t> à une </a:t>
                      </a:r>
                      <a:r>
                        <a:rPr lang="fr-FR" sz="800" b="1" dirty="0"/>
                        <a:t>société soumise à l’IS que vous </a:t>
                      </a:r>
                      <a:r>
                        <a:rPr lang="fr-FR" sz="800" b="1" u="sng" dirty="0"/>
                        <a:t>contrôlez</a:t>
                      </a:r>
                      <a:r>
                        <a:rPr lang="fr-FR" sz="800" b="0" dirty="0"/>
                        <a:t>  directement</a:t>
                      </a:r>
                      <a:r>
                        <a:rPr lang="fr-FR" sz="800" b="0" baseline="0" dirty="0"/>
                        <a:t> ou </a:t>
                      </a:r>
                      <a:r>
                        <a:rPr lang="fr-FR" sz="800" b="0" dirty="0"/>
                        <a:t>indirectement</a:t>
                      </a:r>
                      <a:r>
                        <a:rPr lang="fr-FR" sz="800" b="0" baseline="0" dirty="0"/>
                        <a:t> ou</a:t>
                      </a:r>
                      <a:r>
                        <a:rPr lang="fr-FR" sz="800" b="0" dirty="0"/>
                        <a:t> via votre groupe familial </a:t>
                      </a:r>
                      <a:r>
                        <a:rPr lang="fr-FR" sz="700" b="0" dirty="0"/>
                        <a:t>(conjoint, ascendants/descendants,</a:t>
                      </a:r>
                      <a:r>
                        <a:rPr lang="fr-FR" sz="700" b="0" baseline="0" dirty="0"/>
                        <a:t> frères et sœurs)</a:t>
                      </a:r>
                      <a:endParaRPr lang="fr-FR" sz="700" b="0" dirty="0"/>
                    </a:p>
                    <a:p>
                      <a:endParaRPr lang="fr-FR" sz="700" dirty="0"/>
                    </a:p>
                  </a:txBody>
                  <a:tcPr>
                    <a:solidFill>
                      <a:srgbClr val="FDEFE9"/>
                    </a:solidFill>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700" b="1" baseline="0" dirty="0"/>
                        <a:t>d’un REPORT d’imposition automatique</a:t>
                      </a:r>
                    </a:p>
                    <a:p>
                      <a:pPr marL="0" marR="0" lvl="0" indent="0" algn="l" defTabSz="914378" rtl="0" eaLnBrk="1" fontAlgn="auto" latinLnBrk="0" hangingPunct="1">
                        <a:lnSpc>
                          <a:spcPct val="100000"/>
                        </a:lnSpc>
                        <a:spcBef>
                          <a:spcPts val="0"/>
                        </a:spcBef>
                        <a:spcAft>
                          <a:spcPts val="0"/>
                        </a:spcAft>
                        <a:buClrTx/>
                        <a:buSzTx/>
                        <a:buFontTx/>
                        <a:buNone/>
                        <a:tabLst/>
                        <a:defRPr/>
                      </a:pPr>
                      <a:endParaRPr lang="fr-FR" sz="700" b="1" baseline="0" dirty="0"/>
                    </a:p>
                  </a:txBody>
                  <a:tcPr>
                    <a:solidFill>
                      <a:srgbClr val="FDEFE9"/>
                    </a:solidFill>
                  </a:tcPr>
                </a:tc>
                <a:tc>
                  <a:txBody>
                    <a:bodyPr/>
                    <a:lstStyle/>
                    <a:p>
                      <a:r>
                        <a:rPr lang="fr-FR" sz="700" b="1" dirty="0"/>
                        <a:t>Le report d’imposition tombe en cas de:</a:t>
                      </a:r>
                    </a:p>
                    <a:p>
                      <a:pPr marL="171450" indent="-171450">
                        <a:buFontTx/>
                        <a:buChar char="-"/>
                      </a:pPr>
                      <a:r>
                        <a:rPr kumimoji="0" lang="fr-FR" sz="700" b="1" i="0" u="none" strike="noStrike" kern="1200" cap="none" spc="0" normalizeH="0" baseline="0" noProof="0" dirty="0">
                          <a:ln>
                            <a:noFill/>
                          </a:ln>
                          <a:solidFill>
                            <a:prstClr val="black"/>
                          </a:solidFill>
                          <a:effectLst/>
                          <a:uLnTx/>
                          <a:uFillTx/>
                          <a:latin typeface="+mn-lt"/>
                          <a:ea typeface="+mn-ea"/>
                          <a:cs typeface="+mn-cs"/>
                        </a:rPr>
                        <a:t>Cession des actions du holding reçues en échange</a:t>
                      </a:r>
                    </a:p>
                    <a:p>
                      <a:pPr marL="171450" indent="-171450">
                        <a:buFontTx/>
                        <a:buChar char="-"/>
                      </a:pPr>
                      <a:r>
                        <a:rPr kumimoji="0" lang="fr-FR" sz="700" b="1" i="0" u="none" strike="noStrike" kern="1200" cap="none" spc="0" normalizeH="0" baseline="0" noProof="0" dirty="0">
                          <a:ln>
                            <a:noFill/>
                          </a:ln>
                          <a:solidFill>
                            <a:prstClr val="black"/>
                          </a:solidFill>
                          <a:effectLst/>
                          <a:uLnTx/>
                          <a:uFillTx/>
                          <a:latin typeface="+mn-lt"/>
                          <a:ea typeface="+mn-ea"/>
                          <a:cs typeface="+mn-cs"/>
                        </a:rPr>
                        <a:t>Cession </a:t>
                      </a:r>
                      <a:r>
                        <a:rPr kumimoji="0" lang="fr-FR" sz="700" b="0" i="0" u="none" strike="noStrike" kern="1200" cap="none" spc="0" normalizeH="0" baseline="0" noProof="0" dirty="0">
                          <a:ln>
                            <a:noFill/>
                          </a:ln>
                          <a:solidFill>
                            <a:prstClr val="black"/>
                          </a:solidFill>
                          <a:effectLst/>
                          <a:uLnTx/>
                          <a:uFillTx/>
                          <a:latin typeface="+mn-lt"/>
                          <a:ea typeface="+mn-ea"/>
                          <a:cs typeface="+mn-cs"/>
                        </a:rPr>
                        <a:t>par le holding des actions apportées dans les 3 ans suivant l’apport, sauf si la société s’engage </a:t>
                      </a:r>
                      <a:r>
                        <a:rPr kumimoji="0" lang="fr-FR" sz="700" b="1" i="0" u="none" strike="noStrike" kern="1200" cap="none" spc="0" normalizeH="0" baseline="0" noProof="0" dirty="0">
                          <a:ln>
                            <a:noFill/>
                          </a:ln>
                          <a:solidFill>
                            <a:prstClr val="black"/>
                          </a:solidFill>
                          <a:effectLst/>
                          <a:uLnTx/>
                          <a:uFillTx/>
                          <a:latin typeface="+mn-lt"/>
                          <a:ea typeface="+mn-ea"/>
                          <a:cs typeface="+mn-cs"/>
                        </a:rPr>
                        <a:t>à réinvestir dans les 2 ans </a:t>
                      </a:r>
                      <a:r>
                        <a:rPr kumimoji="0" lang="fr-FR" sz="700" b="0" i="0" u="none" strike="noStrike" kern="1200" cap="none" spc="0" normalizeH="0" baseline="0" noProof="0" dirty="0">
                          <a:ln>
                            <a:noFill/>
                          </a:ln>
                          <a:solidFill>
                            <a:prstClr val="black"/>
                          </a:solidFill>
                          <a:effectLst/>
                          <a:uLnTx/>
                          <a:uFillTx/>
                          <a:latin typeface="+mn-lt"/>
                          <a:ea typeface="+mn-ea"/>
                          <a:cs typeface="+mn-cs"/>
                        </a:rPr>
                        <a:t>suivant la cession au moins </a:t>
                      </a:r>
                      <a:r>
                        <a:rPr kumimoji="0" lang="fr-FR" sz="700" b="1" i="0" u="none" strike="noStrike" kern="1200" cap="none" spc="0" normalizeH="0" baseline="0" noProof="0" dirty="0">
                          <a:ln>
                            <a:noFill/>
                          </a:ln>
                          <a:solidFill>
                            <a:prstClr val="black"/>
                          </a:solidFill>
                          <a:effectLst/>
                          <a:uLnTx/>
                          <a:uFillTx/>
                          <a:latin typeface="+mn-lt"/>
                          <a:ea typeface="+mn-ea"/>
                          <a:cs typeface="+mn-cs"/>
                        </a:rPr>
                        <a:t>60% du produit de la cession</a:t>
                      </a:r>
                      <a:r>
                        <a:rPr kumimoji="0" lang="fr-FR" sz="700" b="0" i="0" u="none" strike="noStrike" kern="1200" cap="none" spc="0" normalizeH="0" baseline="0" noProof="0" dirty="0">
                          <a:ln>
                            <a:noFill/>
                          </a:ln>
                          <a:solidFill>
                            <a:prstClr val="black"/>
                          </a:solidFill>
                          <a:effectLst/>
                          <a:uLnTx/>
                          <a:uFillTx/>
                          <a:latin typeface="+mn-lt"/>
                          <a:ea typeface="+mn-ea"/>
                          <a:cs typeface="+mn-cs"/>
                        </a:rPr>
                        <a:t> des titres apportés dans une activité économique</a:t>
                      </a:r>
                    </a:p>
                    <a:p>
                      <a:pPr marL="171450" indent="-171450">
                        <a:buFontTx/>
                        <a:buChar char="-"/>
                      </a:pPr>
                      <a:r>
                        <a:rPr kumimoji="0" lang="fr-FR" sz="700" b="0" i="0" u="none" strike="noStrike" kern="1200" cap="none" spc="0" normalizeH="0" baseline="0" noProof="0" dirty="0">
                          <a:ln>
                            <a:noFill/>
                          </a:ln>
                          <a:solidFill>
                            <a:prstClr val="black"/>
                          </a:solidFill>
                          <a:effectLst/>
                          <a:uLnTx/>
                          <a:uFillTx/>
                          <a:latin typeface="+mn-lt"/>
                          <a:ea typeface="+mn-ea"/>
                          <a:cs typeface="+mn-cs"/>
                        </a:rPr>
                        <a:t>En cas de transfert du domicile fiscal hors de France</a:t>
                      </a:r>
                    </a:p>
                    <a:p>
                      <a:pPr marL="171450" indent="-171450">
                        <a:buFontTx/>
                        <a:buChar char="-"/>
                      </a:pPr>
                      <a:endParaRPr kumimoji="0" lang="fr-FR" sz="700" b="0" i="0" u="none" strike="noStrike" kern="1200" cap="none" spc="0" normalizeH="0" baseline="0" noProof="0" dirty="0">
                        <a:ln>
                          <a:noFill/>
                        </a:ln>
                        <a:solidFill>
                          <a:prstClr val="black"/>
                        </a:solidFill>
                        <a:effectLst/>
                        <a:uLnTx/>
                        <a:uFillTx/>
                        <a:latin typeface="+mn-lt"/>
                        <a:ea typeface="+mn-ea"/>
                        <a:cs typeface="+mn-cs"/>
                      </a:endParaRPr>
                    </a:p>
                    <a:p>
                      <a:pPr marL="0" indent="0">
                        <a:buFontTx/>
                        <a:buNone/>
                      </a:pPr>
                      <a:r>
                        <a:rPr kumimoji="0" lang="fr-FR" sz="700" b="0" i="0" u="none" strike="noStrike" kern="1200" cap="none" spc="0" normalizeH="0" baseline="0" noProof="0" dirty="0">
                          <a:ln>
                            <a:noFill/>
                          </a:ln>
                          <a:solidFill>
                            <a:prstClr val="black"/>
                          </a:solidFill>
                          <a:effectLst/>
                          <a:uLnTx/>
                          <a:uFillTx/>
                          <a:latin typeface="+mn-lt"/>
                          <a:ea typeface="+mn-ea"/>
                          <a:cs typeface="+mn-cs"/>
                        </a:rPr>
                        <a:t>Le décès efface la plus-value en report</a:t>
                      </a:r>
                    </a:p>
                    <a:p>
                      <a:pPr marL="0" indent="0">
                        <a:buFontTx/>
                        <a:buNone/>
                      </a:pPr>
                      <a:r>
                        <a:rPr kumimoji="0" lang="fr-FR" sz="700" b="0" i="0" u="none" strike="noStrike" kern="1200" cap="none" spc="0" normalizeH="0" baseline="0" noProof="0" dirty="0">
                          <a:ln>
                            <a:noFill/>
                          </a:ln>
                          <a:solidFill>
                            <a:prstClr val="black"/>
                          </a:solidFill>
                          <a:effectLst/>
                          <a:uLnTx/>
                          <a:uFillTx/>
                          <a:latin typeface="+mn-lt"/>
                          <a:ea typeface="+mn-ea"/>
                          <a:cs typeface="+mn-cs"/>
                        </a:rPr>
                        <a:t>La donation efface </a:t>
                      </a:r>
                      <a:endParaRPr kumimoji="0" lang="fr-FR" sz="600" b="0" i="0" u="none" strike="noStrike" kern="1200" cap="none" spc="0" normalizeH="0" baseline="0" noProof="0" dirty="0">
                        <a:ln>
                          <a:noFill/>
                        </a:ln>
                        <a:solidFill>
                          <a:prstClr val="black"/>
                        </a:solidFill>
                        <a:effectLst/>
                        <a:uLnTx/>
                        <a:uFillTx/>
                        <a:latin typeface="+mn-lt"/>
                        <a:ea typeface="+mn-ea"/>
                        <a:cs typeface="+mn-cs"/>
                      </a:endParaRPr>
                    </a:p>
                  </a:txBody>
                  <a:tcPr>
                    <a:solidFill>
                      <a:srgbClr val="FDEFE9"/>
                    </a:solidFill>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700" b="1" dirty="0"/>
                        <a:t>Lors de</a:t>
                      </a:r>
                      <a:r>
                        <a:rPr lang="fr-FR" sz="700" b="1" baseline="0" dirty="0"/>
                        <a:t> toute opération d’échange de titre avec des sociétés de l’Union Européenne </a:t>
                      </a:r>
                      <a:r>
                        <a:rPr lang="fr-FR" sz="700" b="0" baseline="0" dirty="0"/>
                        <a:t>ou d’un </a:t>
                      </a:r>
                      <a:r>
                        <a:rPr kumimoji="0" lang="fr-FR" sz="700" b="0" i="0" u="none" strike="noStrike" kern="1200" cap="none" spc="0" normalizeH="0" baseline="0" noProof="0" dirty="0">
                          <a:ln>
                            <a:noFill/>
                          </a:ln>
                          <a:solidFill>
                            <a:prstClr val="black"/>
                          </a:solidFill>
                          <a:effectLst/>
                          <a:uLnTx/>
                          <a:uFillTx/>
                          <a:latin typeface="+mn-lt"/>
                          <a:ea typeface="+mn-ea"/>
                          <a:cs typeface="+mn-cs"/>
                        </a:rPr>
                        <a:t>Etat partie à l’Espace Economique Européen et ayant conclu avec la France une convention d’assistance administrative en vue de lutter contre la fraude et l’évasion fiscale</a:t>
                      </a: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fr-FR" sz="7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prstClr val="black"/>
                          </a:solidFill>
                          <a:effectLst/>
                          <a:uLnTx/>
                          <a:uFillTx/>
                          <a:latin typeface="+mn-lt"/>
                          <a:ea typeface="+mn-ea"/>
                          <a:cs typeface="+mn-cs"/>
                        </a:rPr>
                        <a:t>En cas de </a:t>
                      </a:r>
                      <a:r>
                        <a:rPr kumimoji="0" lang="fr-FR" sz="700" b="1" i="0" u="none" strike="noStrike" kern="1200" cap="none" spc="0" normalizeH="0" baseline="0" noProof="0" dirty="0">
                          <a:ln>
                            <a:noFill/>
                          </a:ln>
                          <a:solidFill>
                            <a:prstClr val="black"/>
                          </a:solidFill>
                          <a:effectLst/>
                          <a:uLnTx/>
                          <a:uFillTx/>
                          <a:latin typeface="+mn-lt"/>
                          <a:ea typeface="+mn-ea"/>
                          <a:cs typeface="+mn-cs"/>
                        </a:rPr>
                        <a:t>soulte</a:t>
                      </a:r>
                      <a:r>
                        <a:rPr kumimoji="0" lang="fr-FR" sz="700" b="0" i="0" u="none" strike="noStrike" kern="1200" cap="none" spc="0" normalizeH="0" baseline="0" noProof="0" dirty="0">
                          <a:ln>
                            <a:noFill/>
                          </a:ln>
                          <a:solidFill>
                            <a:prstClr val="black"/>
                          </a:solidFill>
                          <a:effectLst/>
                          <a:uLnTx/>
                          <a:uFillTx/>
                          <a:latin typeface="+mn-lt"/>
                          <a:ea typeface="+mn-ea"/>
                          <a:cs typeface="+mn-cs"/>
                        </a:rPr>
                        <a:t>, celle-ci </a:t>
                      </a:r>
                      <a:r>
                        <a:rPr kumimoji="0" lang="fr-FR" sz="700" b="1" i="0" u="none" strike="noStrike" kern="1200" cap="none" spc="0" normalizeH="0" baseline="0" noProof="0" dirty="0">
                          <a:ln>
                            <a:noFill/>
                          </a:ln>
                          <a:solidFill>
                            <a:prstClr val="black"/>
                          </a:solidFill>
                          <a:effectLst/>
                          <a:uLnTx/>
                          <a:uFillTx/>
                          <a:latin typeface="+mn-lt"/>
                          <a:ea typeface="+mn-ea"/>
                          <a:cs typeface="+mn-cs"/>
                        </a:rPr>
                        <a:t>ne peut excéder 10% de la valeur nominale des titres reçus</a:t>
                      </a:r>
                      <a:r>
                        <a:rPr kumimoji="0" lang="fr-FR" sz="700" b="0" i="0" u="none" strike="noStrike" kern="1200" cap="none" spc="0" normalizeH="0" baseline="0" noProof="0" dirty="0">
                          <a:ln>
                            <a:noFill/>
                          </a:ln>
                          <a:solidFill>
                            <a:prstClr val="black"/>
                          </a:solidFill>
                          <a:effectLst/>
                          <a:uLnTx/>
                          <a:uFillTx/>
                          <a:latin typeface="+mn-lt"/>
                          <a:ea typeface="+mn-ea"/>
                          <a:cs typeface="+mn-cs"/>
                        </a:rPr>
                        <a:t>. Pour les </a:t>
                      </a:r>
                      <a:r>
                        <a:rPr kumimoji="0" lang="fr-FR" sz="700" b="1" i="0" u="none" strike="noStrike" kern="1200" cap="none" spc="0" normalizeH="0" baseline="0" noProof="0" dirty="0">
                          <a:ln>
                            <a:noFill/>
                          </a:ln>
                          <a:solidFill>
                            <a:prstClr val="black"/>
                          </a:solidFill>
                          <a:effectLst/>
                          <a:uLnTx/>
                          <a:uFillTx/>
                          <a:latin typeface="+mn-lt"/>
                          <a:ea typeface="+mn-ea"/>
                          <a:cs typeface="+mn-cs"/>
                        </a:rPr>
                        <a:t>échanges réalisés depuis le 01/01/2017, la plus-value est imposée à hauteur de cette soulte</a:t>
                      </a:r>
                    </a:p>
                  </a:txBody>
                  <a:tcPr>
                    <a:solidFill>
                      <a:srgbClr val="FDEFE9"/>
                    </a:solidFill>
                  </a:tcPr>
                </a:tc>
                <a:tc>
                  <a:txBody>
                    <a:bodyPr/>
                    <a:lstStyle/>
                    <a:p>
                      <a:r>
                        <a:rPr lang="fr-FR" sz="700" dirty="0"/>
                        <a:t>Titres</a:t>
                      </a:r>
                      <a:r>
                        <a:rPr lang="fr-FR" sz="700" baseline="0" dirty="0"/>
                        <a:t> de société de gestion de son propre patrimoine mobilier ou immobilier</a:t>
                      </a:r>
                    </a:p>
                    <a:p>
                      <a:endParaRPr lang="fr-FR" sz="700" baseline="0" dirty="0"/>
                    </a:p>
                    <a:p>
                      <a:r>
                        <a:rPr lang="fr-FR" sz="700" baseline="0" dirty="0"/>
                        <a:t>Titres de société ne respectant pas les critères de la PME communautaire</a:t>
                      </a:r>
                    </a:p>
                    <a:p>
                      <a:endParaRPr lang="fr-FR" sz="800" dirty="0"/>
                    </a:p>
                  </a:txBody>
                  <a:tcPr>
                    <a:solidFill>
                      <a:srgbClr val="FDEFE9"/>
                    </a:solidFill>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1" u="none" strike="noStrike" kern="1200" cap="none" spc="0" normalizeH="0" baseline="0" noProof="0" dirty="0">
                          <a:ln>
                            <a:noFill/>
                          </a:ln>
                          <a:effectLst/>
                          <a:uLnTx/>
                          <a:uFillTx/>
                        </a:rPr>
                        <a:t>Art. 150-0-B ter</a:t>
                      </a:r>
                      <a:endParaRPr kumimoji="0" lang="fr-FR" sz="600" b="1" u="none" strike="noStrike" kern="1200" cap="none" spc="0" normalizeH="0" baseline="0" noProof="0" dirty="0">
                        <a:ln>
                          <a:noFill/>
                        </a:ln>
                        <a:effectLst/>
                        <a:uLnTx/>
                        <a:uFillTx/>
                      </a:endParaRP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fr-FR" sz="600" u="none" strike="noStrike" kern="1200" cap="none" spc="0" normalizeH="0" baseline="0" noProof="0" dirty="0">
                        <a:ln>
                          <a:noFill/>
                        </a:ln>
                        <a:effectLst/>
                        <a:uLnTx/>
                        <a:uFillTx/>
                      </a:endParaRP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b="1" u="none" strike="noStrike" kern="1200" cap="none" spc="0" normalizeH="0" baseline="0" noProof="0" dirty="0">
                          <a:ln>
                            <a:noFill/>
                          </a:ln>
                          <a:effectLst/>
                          <a:uLnTx/>
                          <a:uFillTx/>
                        </a:rPr>
                        <a:t>Le réinvestissement doit se faire soit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 dans le </a:t>
                      </a:r>
                      <a:r>
                        <a:rPr kumimoji="0" lang="fr-FR" sz="600" b="1" u="none" strike="noStrike" kern="1200" cap="none" spc="0" normalizeH="0" baseline="0" noProof="0" dirty="0">
                          <a:ln>
                            <a:noFill/>
                          </a:ln>
                          <a:effectLst/>
                          <a:uLnTx/>
                          <a:uFillTx/>
                        </a:rPr>
                        <a:t>financement direct d’une activité économique</a:t>
                      </a:r>
                    </a:p>
                    <a:p>
                      <a:pPr marL="171450" marR="0" lvl="0" indent="-171450" algn="ctr" defTabSz="914378" rtl="0" eaLnBrk="1" fontAlgn="auto" latinLnBrk="0" hangingPunct="1">
                        <a:lnSpc>
                          <a:spcPct val="100000"/>
                        </a:lnSpc>
                        <a:spcBef>
                          <a:spcPts val="0"/>
                        </a:spcBef>
                        <a:spcAft>
                          <a:spcPts val="0"/>
                        </a:spcAft>
                        <a:buClrTx/>
                        <a:buSzTx/>
                        <a:buFontTx/>
                        <a:buChar char="-"/>
                        <a:tabLst/>
                        <a:defRPr/>
                      </a:pPr>
                      <a:endParaRPr kumimoji="0" lang="fr-FR" sz="600" u="none" strike="noStrike" kern="1200" cap="none" spc="0" normalizeH="0" baseline="0" noProof="0" dirty="0">
                        <a:ln>
                          <a:noFill/>
                        </a:ln>
                        <a:effectLst/>
                        <a:uLnTx/>
                        <a:uFillTx/>
                      </a:endParaRP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u="none" strike="noStrike" kern="1200" cap="none" spc="0" normalizeH="0" baseline="0" noProof="0" dirty="0">
                          <a:ln>
                            <a:noFill/>
                          </a:ln>
                          <a:effectLst/>
                          <a:uLnTx/>
                          <a:uFillTx/>
                        </a:rPr>
                        <a:t>- dans </a:t>
                      </a:r>
                      <a:r>
                        <a:rPr kumimoji="0" lang="fr-FR" sz="600" b="1" u="none" strike="noStrike" kern="1200" cap="none" spc="0" normalizeH="0" baseline="0" noProof="0" dirty="0">
                          <a:ln>
                            <a:noFill/>
                          </a:ln>
                          <a:effectLst/>
                          <a:uLnTx/>
                          <a:uFillTx/>
                        </a:rPr>
                        <a:t>l’acquisition d’une fraction du capital d’une société exerçant une telle activité</a:t>
                      </a:r>
                      <a:r>
                        <a:rPr kumimoji="0" lang="fr-FR" sz="600" u="none" strike="noStrike" kern="1200" cap="none" spc="0" normalizeH="0" baseline="0" noProof="0" dirty="0">
                          <a:ln>
                            <a:noFill/>
                          </a:ln>
                          <a:effectLst/>
                          <a:uLnTx/>
                          <a:uFillTx/>
                        </a:rPr>
                        <a:t>, et qui a pour effet de lui en conférer le </a:t>
                      </a:r>
                      <a:r>
                        <a:rPr kumimoji="0" lang="fr-FR" sz="600" b="1" u="none" strike="noStrike" kern="1200" cap="none" spc="0" normalizeH="0" baseline="0" noProof="0" dirty="0">
                          <a:ln>
                            <a:noFill/>
                          </a:ln>
                          <a:effectLst/>
                          <a:uLnTx/>
                          <a:uFillTx/>
                        </a:rPr>
                        <a:t>contrôle</a:t>
                      </a:r>
                    </a:p>
                    <a:p>
                      <a:pPr marL="171450" marR="0" lvl="0" indent="-171450" algn="l" defTabSz="914378" rtl="0" eaLnBrk="1" fontAlgn="auto" latinLnBrk="0" hangingPunct="1">
                        <a:lnSpc>
                          <a:spcPct val="100000"/>
                        </a:lnSpc>
                        <a:spcBef>
                          <a:spcPts val="0"/>
                        </a:spcBef>
                        <a:spcAft>
                          <a:spcPts val="0"/>
                        </a:spcAft>
                        <a:buClrTx/>
                        <a:buSzTx/>
                        <a:buFontTx/>
                        <a:buChar char="-"/>
                        <a:tabLst/>
                        <a:defRPr/>
                      </a:pPr>
                      <a:endParaRPr kumimoji="0" lang="fr-FR" sz="600" u="none" strike="noStrike" kern="1200" cap="none" spc="0" normalizeH="0" baseline="0" noProof="0" dirty="0">
                        <a:ln>
                          <a:noFill/>
                        </a:ln>
                        <a:effectLst/>
                        <a:uLnTx/>
                        <a:uFillTx/>
                      </a:endParaRP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600" b="1" u="none" strike="noStrike" kern="1200" cap="none" spc="0" normalizeH="0" baseline="0" noProof="0" dirty="0">
                          <a:ln>
                            <a:noFill/>
                          </a:ln>
                          <a:effectLst/>
                          <a:uLnTx/>
                          <a:uFillTx/>
                        </a:rPr>
                        <a:t>- dans la souscription en numéraire au capital initial </a:t>
                      </a:r>
                      <a:r>
                        <a:rPr kumimoji="0" lang="fr-FR" sz="600" u="none" strike="noStrike" kern="1200" cap="none" spc="0" normalizeH="0" baseline="0" noProof="0" dirty="0">
                          <a:ln>
                            <a:noFill/>
                          </a:ln>
                          <a:effectLst/>
                          <a:uLnTx/>
                          <a:uFillTx/>
                        </a:rPr>
                        <a:t>ou à </a:t>
                      </a:r>
                      <a:r>
                        <a:rPr kumimoji="0" lang="fr-FR" sz="600" b="1" u="none" strike="noStrike" kern="1200" cap="none" spc="0" normalizeH="0" baseline="0" noProof="0" dirty="0">
                          <a:ln>
                            <a:noFill/>
                          </a:ln>
                          <a:effectLst/>
                          <a:uLnTx/>
                          <a:uFillTx/>
                        </a:rPr>
                        <a:t>l’augmentation de capital d’une ou plusieurs sociétés </a:t>
                      </a:r>
                      <a:r>
                        <a:rPr kumimoji="0" lang="fr-FR" sz="600" u="none" strike="noStrike" kern="1200" cap="none" spc="0" normalizeH="0" baseline="0" noProof="0" dirty="0">
                          <a:ln>
                            <a:noFill/>
                          </a:ln>
                          <a:effectLst/>
                          <a:uLnTx/>
                          <a:uFillTx/>
                        </a:rPr>
                        <a:t>répondant aux conditions suivantes:</a:t>
                      </a:r>
                    </a:p>
                    <a:p>
                      <a:pPr marL="171450" marR="0" lvl="0" indent="-171450" algn="l" defTabSz="914378"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600" u="none" strike="noStrike" kern="1200" cap="none" spc="0" normalizeH="0" baseline="0" noProof="0" dirty="0">
                          <a:ln>
                            <a:noFill/>
                          </a:ln>
                          <a:effectLst/>
                          <a:uLnTx/>
                          <a:uFillTx/>
                        </a:rPr>
                        <a:t>Société </a:t>
                      </a:r>
                      <a:r>
                        <a:rPr kumimoji="0" lang="fr-FR" sz="600" b="1" u="none" strike="noStrike" kern="1200" cap="none" spc="0" normalizeH="0" baseline="0" noProof="0" dirty="0">
                          <a:ln>
                            <a:noFill/>
                          </a:ln>
                          <a:effectLst/>
                          <a:uLnTx/>
                          <a:uFillTx/>
                        </a:rPr>
                        <a:t>soumise à l’IS </a:t>
                      </a:r>
                      <a:r>
                        <a:rPr kumimoji="0" lang="fr-FR" sz="600" u="none" strike="noStrike" kern="1200" cap="none" spc="0" normalizeH="0" baseline="0" noProof="0" dirty="0">
                          <a:ln>
                            <a:noFill/>
                          </a:ln>
                          <a:effectLst/>
                          <a:uLnTx/>
                          <a:uFillTx/>
                        </a:rPr>
                        <a:t>ou impôt équivalent</a:t>
                      </a:r>
                    </a:p>
                    <a:p>
                      <a:pPr marL="171450" marR="0" lvl="0" indent="-171450" algn="l" defTabSz="914378"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600" u="none" strike="noStrike" kern="1200" cap="none" spc="0" normalizeH="0" baseline="0" noProof="0" dirty="0">
                          <a:ln>
                            <a:noFill/>
                          </a:ln>
                          <a:effectLst/>
                          <a:uLnTx/>
                          <a:uFillTx/>
                        </a:rPr>
                        <a:t>Société </a:t>
                      </a:r>
                      <a:r>
                        <a:rPr kumimoji="0" lang="fr-FR" sz="600" b="1" u="none" strike="noStrike" kern="1200" cap="none" spc="0" normalizeH="0" baseline="0" noProof="0" dirty="0">
                          <a:ln>
                            <a:noFill/>
                          </a:ln>
                          <a:effectLst/>
                          <a:uLnTx/>
                          <a:uFillTx/>
                        </a:rPr>
                        <a:t>exerçant une activité agricole, artisanale, commerciale industrielle ou libérale</a:t>
                      </a:r>
                      <a:r>
                        <a:rPr kumimoji="0" lang="fr-FR" sz="600" u="none" strike="noStrike" kern="1200" cap="none" spc="0" normalizeH="0" baseline="0" noProof="0" dirty="0">
                          <a:ln>
                            <a:noFill/>
                          </a:ln>
                          <a:effectLst/>
                          <a:uLnTx/>
                          <a:uFillTx/>
                        </a:rPr>
                        <a:t> (hors gestion de son propre patrimoine mobilier ou immobilier), ou ayant pour objectif de détenir des participations dans des sociétés exerçant les activités précitées</a:t>
                      </a:r>
                    </a:p>
                    <a:p>
                      <a:pPr marL="171450" marR="0" lvl="0" indent="-171450" algn="l" defTabSz="914378"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600" b="1" u="none" strike="noStrike" kern="1200" cap="none" spc="0" normalizeH="0" baseline="0" noProof="0" dirty="0">
                          <a:ln>
                            <a:noFill/>
                          </a:ln>
                          <a:effectLst/>
                          <a:uLnTx/>
                          <a:uFillTx/>
                        </a:rPr>
                        <a:t>Société ayant son siège dans une Etat membre de l’UE</a:t>
                      </a:r>
                      <a:r>
                        <a:rPr kumimoji="0" lang="fr-FR" sz="600" u="none" strike="noStrike" kern="1200" cap="none" spc="0" normalizeH="0" baseline="0" noProof="0" dirty="0">
                          <a:ln>
                            <a:noFill/>
                          </a:ln>
                          <a:effectLst/>
                          <a:uLnTx/>
                          <a:uFillTx/>
                        </a:rPr>
                        <a:t> ou de l’EEE ayant conclu avec la France une convention d’assistance administrative en vue de lutter contre la fraude et l’évasion fiscale </a:t>
                      </a:r>
                    </a:p>
                    <a:p>
                      <a:pPr marL="171450" marR="0" lvl="0" indent="-171450" algn="l" defTabSz="914378"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fr-FR" sz="600" u="none" strike="noStrike" kern="1200" cap="none" spc="0" normalizeH="0" baseline="0" noProof="0" dirty="0">
                        <a:ln>
                          <a:noFill/>
                        </a:ln>
                        <a:effectLst/>
                        <a:uLnTx/>
                        <a:uFillTx/>
                      </a:endParaRPr>
                    </a:p>
                    <a:p>
                      <a:pPr marL="0" marR="0" lvl="0" indent="0" algn="l" defTabSz="914378"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u="none" strike="noStrike" kern="1200" cap="none" spc="0" normalizeH="0" baseline="0" noProof="0" dirty="0">
                          <a:ln>
                            <a:noFill/>
                          </a:ln>
                          <a:effectLst/>
                          <a:uLnTx/>
                          <a:uFillTx/>
                        </a:rPr>
                        <a:t>- dans la </a:t>
                      </a:r>
                      <a:r>
                        <a:rPr kumimoji="0" lang="fr-FR" sz="600" b="1" u="none" strike="noStrike" kern="1200" cap="none" spc="0" normalizeH="0" baseline="0" noProof="0" dirty="0">
                          <a:ln>
                            <a:noFill/>
                          </a:ln>
                          <a:effectLst/>
                          <a:uLnTx/>
                          <a:uFillTx/>
                        </a:rPr>
                        <a:t>souscription de fonds de capital investissement: FCPR, FCPI, Société de Libre Partenariat (SLP) ou  Société à Capital Risque (SCR)</a:t>
                      </a:r>
                    </a:p>
                  </a:txBody>
                  <a:tcPr>
                    <a:solidFill>
                      <a:srgbClr val="FDEFE9"/>
                    </a:solidFill>
                  </a:tcPr>
                </a:tc>
                <a:extLst>
                  <a:ext uri="{0D108BD9-81ED-4DB2-BD59-A6C34878D82A}">
                    <a16:rowId xmlns:a16="http://schemas.microsoft.com/office/drawing/2014/main" val="122449133"/>
                  </a:ext>
                </a:extLst>
              </a:tr>
            </a:tbl>
          </a:graphicData>
        </a:graphic>
      </p:graphicFrame>
      <p:pic>
        <p:nvPicPr>
          <p:cNvPr id="9" name="Image 2" descr="cid:image008.jpg@01D7596C.B409CC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5113" y="6324328"/>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B5E714D9-E59F-4DE7-AD8A-1CEE2A502107}"/>
              </a:ext>
            </a:extLst>
          </p:cNvPr>
          <p:cNvSpPr/>
          <p:nvPr/>
        </p:nvSpPr>
        <p:spPr>
          <a:xfrm>
            <a:off x="4283968" y="6283210"/>
            <a:ext cx="1152128" cy="242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schemeClr val="bg1">
                    <a:lumMod val="50000"/>
                  </a:schemeClr>
                </a:solidFill>
              </a:rPr>
              <a:t>Janvier 2022</a:t>
            </a:r>
          </a:p>
        </p:txBody>
      </p:sp>
      <p:sp>
        <p:nvSpPr>
          <p:cNvPr id="10" name="Rectangle 9">
            <a:extLst>
              <a:ext uri="{FF2B5EF4-FFF2-40B4-BE49-F238E27FC236}">
                <a16:creationId xmlns:a16="http://schemas.microsoft.com/office/drawing/2014/main" id="{D714E6A5-5BDB-49D8-9530-81261E264746}"/>
              </a:ext>
            </a:extLst>
          </p:cNvPr>
          <p:cNvSpPr/>
          <p:nvPr/>
        </p:nvSpPr>
        <p:spPr>
          <a:xfrm>
            <a:off x="3563888" y="6498488"/>
            <a:ext cx="2808312" cy="1561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lumMod val="50000"/>
                    <a:lumOff val="50000"/>
                  </a:schemeClr>
                </a:solidFill>
              </a:rPr>
              <a:t>Document à usage strictement interne</a:t>
            </a:r>
          </a:p>
        </p:txBody>
      </p:sp>
    </p:spTree>
    <p:extLst>
      <p:ext uri="{BB962C8B-B14F-4D97-AF65-F5344CB8AC3E}">
        <p14:creationId xmlns:p14="http://schemas.microsoft.com/office/powerpoint/2010/main" val="2194251450"/>
      </p:ext>
    </p:extLst>
  </p:cSld>
  <p:clrMapOvr>
    <a:masterClrMapping/>
  </p:clrMapOvr>
</p:sld>
</file>

<file path=ppt/theme/theme1.xml><?xml version="1.0" encoding="utf-8"?>
<a:theme xmlns:a="http://schemas.openxmlformats.org/drawingml/2006/main" name="2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17704</TotalTime>
  <Words>3874</Words>
  <Application>Microsoft Office PowerPoint</Application>
  <PresentationFormat>Affichage à l'écran (4:3)</PresentationFormat>
  <Paragraphs>377</Paragraphs>
  <Slides>5</Slides>
  <Notes>0</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5</vt:i4>
      </vt:variant>
    </vt:vector>
  </HeadingPairs>
  <TitlesOfParts>
    <vt:vector size="14" baseType="lpstr">
      <vt:lpstr>Arial</vt:lpstr>
      <vt:lpstr>Arial Narrow</vt:lpstr>
      <vt:lpstr>Berlin Sans FB</vt:lpstr>
      <vt:lpstr>Calibri</vt:lpstr>
      <vt:lpstr>Franklin Gothic Heavy</vt:lpstr>
      <vt:lpstr>Kristen ITC</vt:lpstr>
      <vt:lpstr>Wingdings</vt:lpstr>
      <vt:lpstr>2_1-MODELE PART</vt:lpstr>
      <vt:lpstr>1_Thème Office</vt:lpstr>
      <vt:lpstr>Présentation PowerPoint</vt:lpstr>
      <vt:lpstr>Présentation PowerPoint</vt:lpstr>
      <vt:lpstr>Présentation PowerPoint</vt:lpstr>
      <vt:lpstr>Présentation PowerPoint</vt:lpstr>
      <vt:lpstr>Présentation PowerPoint</vt:lpstr>
    </vt:vector>
  </TitlesOfParts>
  <Company>GCE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FAMILLE RECOMPOSEE</dc:title>
  <dc:creator>A5130636</dc:creator>
  <cp:lastModifiedBy>BRICHET Olivier [CEGEE]</cp:lastModifiedBy>
  <cp:revision>891</cp:revision>
  <dcterms:created xsi:type="dcterms:W3CDTF">2018-09-04T09:22:42Z</dcterms:created>
  <dcterms:modified xsi:type="dcterms:W3CDTF">2022-02-22T09:44:47Z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olivier.brichet@cegee.caisse-epargne.fr</vt:lpwstr>
  </property>
  <property fmtid="{D5CDD505-2E9C-101B-9397-08002B2CF9AE}" pid="5" name="MSIP_Label_48a19f0c-bea1-442e-a475-ed109d9ec508_SetDate">
    <vt:lpwstr>2020-10-23T08:52:24.7914973Z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