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5"/>
  </p:notesMasterIdLst>
  <p:sldIdLst>
    <p:sldId id="534" r:id="rId3"/>
    <p:sldId id="55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gCNk+1O17JKddVdsgdPdg==" hashData="7eofQ0i4pIJs8JyT1rCcPMcH+pN3EVpkCkcHyqdSD9vB+QdVXrapbSnErfbGMPX6b5W9ttBafPYrNCOWqIz8U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68A4"/>
    <a:srgbClr val="FDEFE9"/>
    <a:srgbClr val="FF9900"/>
    <a:srgbClr val="D0D8E8"/>
    <a:srgbClr val="E8D0D0"/>
    <a:srgbClr val="F4E9E9"/>
    <a:srgbClr val="FF0000"/>
    <a:srgbClr val="FF0066"/>
    <a:srgbClr val="FF6600"/>
    <a:srgbClr val="947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8" autoAdjust="0"/>
    <p:restoredTop sz="94660"/>
  </p:normalViewPr>
  <p:slideViewPr>
    <p:cSldViewPr>
      <p:cViewPr varScale="1">
        <p:scale>
          <a:sx n="62" d="100"/>
          <a:sy n="62" d="100"/>
        </p:scale>
        <p:origin x="160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F5753-04E5-4304-BC0F-1B3C46F3C349}" type="datetimeFigureOut">
              <a:rPr lang="fr-FR" smtClean="0"/>
              <a:t>12/01/2024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49F99-C341-41FE-B940-D2F79DF741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32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1061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116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5341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4680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91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7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97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0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E998F-D13C-45A9-A298-0D492BD342AD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804B2-DFE3-46A0-AD95-9D80B3951C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88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4566-606F-4258-9D8C-F44FAE3E4D02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24240-2284-45ED-BA74-C0143465E7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68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D973-655C-4A06-83DA-85B4795EA0F3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36162-EB05-490C-A96C-DB16FADFDF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99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A8ABD-DE67-42F7-8A27-75C4A5ED0794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07286-F60E-40FD-ACA7-B03DA570DE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123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1DCF-F78C-41FA-BBB1-976AEA5E2D64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EFDDE-1154-41AA-8A01-5C8AEFF0F5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948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D-4231-45C5-860A-394F91B13740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D8C5D-F555-486E-B6C6-35E530DF89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13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1F214-A078-4791-93F2-678BB3D081A7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FFB64-47C5-4DEB-9FDC-A4B6D3D9CE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881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CB1F7-E4F0-4ED6-BFA3-5F6BF332B1FC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1BB4-E28D-4048-B53A-50C7CDCE07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618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BE85-DB31-4818-8F4D-0C2300737986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A354-BD40-4D09-BE76-F11F1F7B41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569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4B336-8E7A-47B9-B224-3D75E2DB69E8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93989-F927-4547-B48C-44F68DF135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262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7610-3E7E-476D-A5DA-9DF373B27E49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4420C-42E5-4D22-9B8E-6C68B87AC3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22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dirty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Document à usage strictement interne – Ne pas diffuser aux clients</a:t>
            </a:r>
          </a:p>
        </p:txBody>
      </p:sp>
    </p:spTree>
    <p:extLst>
      <p:ext uri="{BB962C8B-B14F-4D97-AF65-F5344CB8AC3E}">
        <p14:creationId xmlns:p14="http://schemas.microsoft.com/office/powerpoint/2010/main" val="122037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CA8999-1AC7-443E-8C4B-EAD87328654B}" type="datetime1">
              <a:rPr lang="fr-FR"/>
              <a:pPr>
                <a:defRPr/>
              </a:pPr>
              <a:t>12/01/2024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95703A-22B1-4630-9C57-4523B17180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94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29239" y="875690"/>
            <a:ext cx="9473239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Démembrement et plus-value immobilière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M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EMOS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REMIUM: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N</a:t>
            </a:r>
            <a:r>
              <a:rPr lang="fr-FR" altLang="fr-FR" sz="2667" b="1">
                <a:solidFill>
                  <a:prstClr val="black"/>
                </a:solidFill>
                <a:latin typeface="Berlin Sans FB" panose="020E0602020502020306" pitchFamily="34" charset="0"/>
              </a:rPr>
              <a:t>°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4</a:t>
            </a:r>
            <a:endParaRPr lang="fr-FR" altLang="fr-FR" sz="24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06255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23244" t="34452" r="59046" b="37002"/>
          <a:stretch/>
        </p:blipFill>
        <p:spPr>
          <a:xfrm>
            <a:off x="5329543" y="2710310"/>
            <a:ext cx="982247" cy="8901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23435" t="33266" r="58855" b="36219"/>
          <a:stretch/>
        </p:blipFill>
        <p:spPr>
          <a:xfrm>
            <a:off x="2267744" y="2763379"/>
            <a:ext cx="864096" cy="837092"/>
          </a:xfrm>
          <a:prstGeom prst="rect">
            <a:avLst/>
          </a:prstGeom>
        </p:spPr>
      </p:pic>
      <p:sp>
        <p:nvSpPr>
          <p:cNvPr id="15" name="Bulle ronde 14"/>
          <p:cNvSpPr/>
          <p:nvPr/>
        </p:nvSpPr>
        <p:spPr>
          <a:xfrm>
            <a:off x="983198" y="1699766"/>
            <a:ext cx="1434362" cy="1063613"/>
          </a:xfrm>
          <a:prstGeom prst="wedgeEllipseCallout">
            <a:avLst>
              <a:gd name="adj1" fmla="val 35752"/>
              <a:gd name="adj2" fmla="val 69114"/>
            </a:avLst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Je vends </a:t>
            </a:r>
            <a:r>
              <a:rPr lang="fr-FR" sz="1400">
                <a:solidFill>
                  <a:schemeClr val="tx2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la nue- </a:t>
            </a:r>
            <a:r>
              <a:rPr lang="fr-F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propriété d’un bien</a:t>
            </a:r>
          </a:p>
        </p:txBody>
      </p:sp>
      <p:sp>
        <p:nvSpPr>
          <p:cNvPr id="16" name="Bulle ronde 15"/>
          <p:cNvSpPr/>
          <p:nvPr/>
        </p:nvSpPr>
        <p:spPr>
          <a:xfrm>
            <a:off x="6161974" y="1699766"/>
            <a:ext cx="1866410" cy="1180625"/>
          </a:xfrm>
          <a:prstGeom prst="wedgeEllipseCallout">
            <a:avLst>
              <a:gd name="adj1" fmla="val -50963"/>
              <a:gd name="adj2" fmla="val 63540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Je vends l’usufruit viager ou temporaire d’un bien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/>
          <a:srcRect l="24542" t="34250" r="59962" b="37203"/>
          <a:stretch/>
        </p:blipFill>
        <p:spPr>
          <a:xfrm>
            <a:off x="3630096" y="5110038"/>
            <a:ext cx="1157928" cy="1199282"/>
          </a:xfrm>
          <a:prstGeom prst="rect">
            <a:avLst/>
          </a:prstGeom>
        </p:spPr>
      </p:pic>
      <p:sp>
        <p:nvSpPr>
          <p:cNvPr id="19" name="Bulle ronde 18"/>
          <p:cNvSpPr/>
          <p:nvPr/>
        </p:nvSpPr>
        <p:spPr>
          <a:xfrm>
            <a:off x="2417560" y="3600471"/>
            <a:ext cx="1639799" cy="1542423"/>
          </a:xfrm>
          <a:prstGeom prst="wedgeEllipseCallout">
            <a:avLst>
              <a:gd name="adj1" fmla="val 35752"/>
              <a:gd name="adj2" fmla="val 69114"/>
            </a:avLst>
          </a:prstGeom>
          <a:solidFill>
            <a:schemeClr val="accent4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8368A4"/>
                </a:solidFill>
                <a:latin typeface="Kristen ITC" panose="03050502040202030202" pitchFamily="66" charset="0"/>
              </a:rPr>
              <a:t>Je vends un bien reçu par donation en nue-propriété</a:t>
            </a:r>
          </a:p>
        </p:txBody>
      </p:sp>
      <p:pic>
        <p:nvPicPr>
          <p:cNvPr id="14" name="Image 2" descr="cid:image008.jpg@01D7596C.B409CC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53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280" y="2475963"/>
            <a:ext cx="929975" cy="18471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Prix d’acquisition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595" y="4347230"/>
            <a:ext cx="929975" cy="6659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Majoration du prix d’acquisition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451" y="5037301"/>
            <a:ext cx="937149" cy="2059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50" b="1" dirty="0"/>
              <a:t>Prix de cession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278" y="5267379"/>
            <a:ext cx="937149" cy="5378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50" b="1" dirty="0"/>
              <a:t>Point de départ du délai de détention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0BC171-CBE7-96EF-E8F0-FEE16C5BE989}"/>
              </a:ext>
            </a:extLst>
          </p:cNvPr>
          <p:cNvSpPr/>
          <p:nvPr/>
        </p:nvSpPr>
        <p:spPr>
          <a:xfrm>
            <a:off x="27280" y="1614746"/>
            <a:ext cx="936099" cy="8370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Exemple</a:t>
            </a:r>
          </a:p>
        </p:txBody>
      </p:sp>
      <p:pic>
        <p:nvPicPr>
          <p:cNvPr id="9" name="Image 2" descr="cid:image008.jpg@01D7596C.B409CC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355385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4C658F-5992-CC64-6B39-5A8851735AB3}"/>
              </a:ext>
            </a:extLst>
          </p:cNvPr>
          <p:cNvSpPr/>
          <p:nvPr/>
        </p:nvSpPr>
        <p:spPr>
          <a:xfrm>
            <a:off x="944320" y="5764146"/>
            <a:ext cx="8152309" cy="545174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(*) En cas de cession concomitante de l’usufruit et de la nue-propriété par deux personnes distinctes:</a:t>
            </a:r>
          </a:p>
          <a:p>
            <a:pPr marL="171450" indent="-171450">
              <a:buFontTx/>
              <a:buChar char="-"/>
            </a:pPr>
            <a:r>
              <a:rPr lang="fr-FR" sz="700" dirty="0">
                <a:solidFill>
                  <a:schemeClr val="tx1"/>
                </a:solidFill>
              </a:rPr>
              <a:t>Le prix de vente doit être ventilé dans l’acte de vente, selon le barème fiscal de l’art. 669 du CGI ou le barème économique</a:t>
            </a:r>
          </a:p>
          <a:p>
            <a:pPr marL="171450" indent="-171450">
              <a:buFontTx/>
              <a:buChar char="-"/>
            </a:pPr>
            <a:r>
              <a:rPr lang="fr-FR" sz="700" dirty="0">
                <a:solidFill>
                  <a:schemeClr val="tx1"/>
                </a:solidFill>
              </a:rPr>
              <a:t>Le nu-propriétaire et l’usufruitier sont chacun redevables de l’impôt de plus-value sur la quote-part qui correspond à leurs droits (que le prix de vente soit remployé en démembrement, attribué à l’usufruitier en quasi-usufruit, ou réparti entre le nu-propriétaire et l’usufruitier)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1600" b="1" dirty="0">
                <a:latin typeface="Berlin Sans FB" panose="020E0602020502020306" pitchFamily="34" charset="0"/>
              </a:rPr>
              <a:t>ALCUL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1600" b="1" dirty="0">
                <a:latin typeface="Berlin Sans FB" panose="020E0602020502020306" pitchFamily="34" charset="0"/>
              </a:rPr>
              <a:t>E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1600" b="1" dirty="0">
                <a:latin typeface="Berlin Sans FB" panose="020E0602020502020306" pitchFamily="34" charset="0"/>
              </a:rPr>
              <a:t>A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1600" b="1" dirty="0">
                <a:latin typeface="Berlin Sans FB" panose="020E0602020502020306" pitchFamily="34" charset="0"/>
              </a:rPr>
              <a:t>LUS-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1600" b="1" dirty="0">
                <a:latin typeface="Berlin Sans FB" panose="020E0602020502020306" pitchFamily="34" charset="0"/>
              </a:rPr>
              <a:t>ALUE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I</a:t>
            </a:r>
            <a:r>
              <a:rPr lang="fr-FR" altLang="fr-FR" sz="1600" b="1" dirty="0">
                <a:latin typeface="Berlin Sans FB" panose="020E0602020502020306" pitchFamily="34" charset="0"/>
              </a:rPr>
              <a:t>MMOBILIERE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1600" b="1" dirty="0">
                <a:latin typeface="Berlin Sans FB" panose="020E0602020502020306" pitchFamily="34" charset="0"/>
              </a:rPr>
              <a:t>N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1600" b="1" dirty="0">
                <a:latin typeface="Berlin Sans FB" panose="020E0602020502020306" pitchFamily="34" charset="0"/>
              </a:rPr>
              <a:t>AS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1600" b="1" dirty="0">
                <a:latin typeface="Berlin Sans FB" panose="020E0602020502020306" pitchFamily="34" charset="0"/>
              </a:rPr>
              <a:t>E </a:t>
            </a:r>
            <a:r>
              <a:rPr lang="fr-FR" altLang="fr-FR" sz="16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1600" b="1" dirty="0">
                <a:latin typeface="Berlin Sans FB" panose="020E0602020502020306" pitchFamily="34" charset="0"/>
              </a:rPr>
              <a:t>EMEMBREMENT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83210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314124"/>
              </p:ext>
            </p:extLst>
          </p:nvPr>
        </p:nvGraphicFramePr>
        <p:xfrm>
          <a:off x="950066" y="444504"/>
          <a:ext cx="8174339" cy="5349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629">
                  <a:extLst>
                    <a:ext uri="{9D8B030D-6E8A-4147-A177-3AD203B41FA5}">
                      <a16:colId xmlns:a16="http://schemas.microsoft.com/office/drawing/2014/main" val="3939707269"/>
                    </a:ext>
                  </a:extLst>
                </a:gridCol>
                <a:gridCol w="2409737">
                  <a:extLst>
                    <a:ext uri="{9D8B030D-6E8A-4147-A177-3AD203B41FA5}">
                      <a16:colId xmlns:a16="http://schemas.microsoft.com/office/drawing/2014/main" val="668434593"/>
                    </a:ext>
                  </a:extLst>
                </a:gridCol>
                <a:gridCol w="326567">
                  <a:extLst>
                    <a:ext uri="{9D8B030D-6E8A-4147-A177-3AD203B41FA5}">
                      <a16:colId xmlns:a16="http://schemas.microsoft.com/office/drawing/2014/main" val="1488236667"/>
                    </a:ext>
                  </a:extLst>
                </a:gridCol>
                <a:gridCol w="1695687">
                  <a:extLst>
                    <a:ext uri="{9D8B030D-6E8A-4147-A177-3AD203B41FA5}">
                      <a16:colId xmlns:a16="http://schemas.microsoft.com/office/drawing/2014/main" val="138485251"/>
                    </a:ext>
                  </a:extLst>
                </a:gridCol>
                <a:gridCol w="2123719">
                  <a:extLst>
                    <a:ext uri="{9D8B030D-6E8A-4147-A177-3AD203B41FA5}">
                      <a16:colId xmlns:a16="http://schemas.microsoft.com/office/drawing/2014/main" val="4087854271"/>
                    </a:ext>
                  </a:extLst>
                </a:gridCol>
              </a:tblGrid>
              <a:tr h="312315">
                <a:tc gridSpan="3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Kristen ITC" panose="03050502040202030202" pitchFamily="66" charset="0"/>
                        </a:rPr>
                        <a:t>Je vends un </a:t>
                      </a:r>
                      <a:r>
                        <a:rPr lang="fr-FR" sz="1100" baseline="0" dirty="0">
                          <a:latin typeface="Kristen ITC" panose="03050502040202030202" pitchFamily="66" charset="0"/>
                        </a:rPr>
                        <a:t>bien en pleine propriété  et suis le seul cédant</a:t>
                      </a:r>
                      <a:endParaRPr lang="fr-FR" sz="1100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Je vends un droit démembré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1" kern="1200" baseline="0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Je vends un droit démembré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488640"/>
                  </a:ext>
                </a:extLst>
              </a:tr>
              <a:tr h="245615">
                <a:tc gridSpan="5">
                  <a:txBody>
                    <a:bodyPr/>
                    <a:lstStyle/>
                    <a:p>
                      <a:pPr algn="ctr"/>
                      <a:endParaRPr lang="fr-FR" sz="10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70256"/>
                  </a:ext>
                </a:extLst>
              </a:tr>
              <a:tr h="626366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latin typeface="Kristen ITC" panose="03050502040202030202" pitchFamily="66" charset="0"/>
                        </a:rPr>
                        <a:t>Cession après réunion de la Pleine Propriété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latin typeface="Kristen ITC" panose="03050502040202030202" pitchFamily="66" charset="0"/>
                        </a:rPr>
                        <a:t>Usufruit acquis à titre</a:t>
                      </a:r>
                      <a:r>
                        <a:rPr lang="fr-FR" sz="900" b="1" baseline="0" dirty="0">
                          <a:latin typeface="Kristen ITC" panose="03050502040202030202" pitchFamily="66" charset="0"/>
                        </a:rPr>
                        <a:t> gratuit (donation, succession) ou à titre onéreux (vente)</a:t>
                      </a:r>
                      <a:endParaRPr lang="fr-FR" sz="9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latin typeface="Kristen ITC" panose="03050502040202030202" pitchFamily="66" charset="0"/>
                        </a:rPr>
                        <a:t>Le bien a été acquis initialement en pleine propriété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>
                          <a:latin typeface="Kristen ITC" panose="03050502040202030202" pitchFamily="66" charset="0"/>
                        </a:rPr>
                        <a:t>Le bien a été acquis initialement en pleine propriété</a:t>
                      </a:r>
                      <a:endParaRPr lang="fr-FR" sz="9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latin typeface="Kristen ITC" panose="03050502040202030202" pitchFamily="66" charset="0"/>
                        </a:rPr>
                        <a:t>Le droit démembré a été acquis isolément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0214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/>
                      <a:r>
                        <a:rPr lang="fr-FR" sz="800" b="1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Donation en 2010 de la nue-propriété d’un bien valant 100 000 € en PP </a:t>
                      </a:r>
                    </a:p>
                    <a:p>
                      <a:pPr algn="l"/>
                      <a:r>
                        <a:rPr lang="fr-FR" sz="800" b="1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Age usufruitier 68 ans</a:t>
                      </a:r>
                    </a:p>
                    <a:p>
                      <a:pPr algn="l"/>
                      <a:r>
                        <a:rPr lang="fr-FR" sz="800" b="1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Décès usufruitier en 2020</a:t>
                      </a:r>
                    </a:p>
                    <a:p>
                      <a:pPr algn="l"/>
                      <a:r>
                        <a:rPr lang="fr-FR" sz="800" b="1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Cession </a:t>
                      </a:r>
                      <a:r>
                        <a:rPr lang="fr-FR" sz="800" b="1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en 2024 : </a:t>
                      </a:r>
                      <a:r>
                        <a:rPr lang="fr-FR" sz="800" b="1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</a:rPr>
                        <a:t>150 000 €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Famille recomposée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Mr vend en 2020 à Mme l’usufruit d’un immeuble évalué 200 000 € (valeur de l’usufruit: 50%)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Mr lègue la nue-pro de ce bien à Madame pour la protéger. Décès de Mr en 2024, valeur du bien 230 000 €, dont 115 000 € NP, Mme met en vente.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Achat d’un bien en PP à 50 ans pour 100 K€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Vente NP à 72 ans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Valeur en PP 150 000 €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Achat d’un bien en pleine propriété à 50 ans pour un montant de 100 000 €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Vente de la nue-propriété du bien à 72 ans, valant 150 000 € en pleine propriété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</a:rPr>
                        <a:t>Donation en 2014 de la nue-propriété d’un bien évalué 200 000 € pour une valeur de la nue-propriété de 60 % (soit 120 000 €)</a:t>
                      </a:r>
                    </a:p>
                    <a:p>
                      <a:pPr algn="l"/>
                      <a:r>
                        <a:rPr lang="fr-FR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</a:rPr>
                        <a:t>Cession de la nue-propriété en 2024 valeur du bien en PP 250 000 €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740949"/>
                  </a:ext>
                </a:extLst>
              </a:tr>
              <a:tr h="1839575">
                <a:tc>
                  <a:txBody>
                    <a:bodyPr/>
                    <a:lstStyle/>
                    <a:p>
                      <a:pPr algn="l"/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Valeur en pleine propriété 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au jour de l’entrée de la nue-propriété dans le patrimoine du cédant</a:t>
                      </a: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800" b="1" kern="1200" noProof="0" dirty="0">
                        <a:solidFill>
                          <a:schemeClr val="accent2"/>
                        </a:solidFill>
                        <a:latin typeface="Kristen ITC" panose="03050502040202030202" pitchFamily="66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800" b="1" kern="1200" noProof="0" dirty="0">
                          <a:solidFill>
                            <a:schemeClr val="accent2"/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Valeur retenue: 100 000 €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Somme 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valeur vénale ou du prix d’acquisition de </a:t>
                      </a: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nue-propriété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stipulé dans l’acte de donation, la déclaration de succession, ou dans l’acte de vente</a:t>
                      </a:r>
                    </a:p>
                    <a:p>
                      <a:pPr marL="171450" marR="0" lvl="0" indent="-17145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La valeur vénale ou du prix d’acquisition de </a:t>
                      </a: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l’usufruit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stipulé dans l’acte de donation, la déclaration de succession, ou dans l’acte de vente</a:t>
                      </a:r>
                    </a:p>
                    <a:p>
                      <a:pPr marL="171450" marR="0" lvl="0" indent="-17145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fr-FR" sz="10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Valeur retenue: 100 000 € + 115 000 € = 215 000 €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Valeur vénale 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 prix d’acquisition en pleine propriété stipulé dans l’acte, auquel est obligatoirement appliqué le barème fiscal de l’art. 669 CGI  pour l’évaluation de l’usufruit et de la nue-propriété selon </a:t>
                      </a: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l’âge de l’usufruitier au jour de la vente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kumimoji="0" lang="fr-FR" sz="1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Valeur vénale 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 prix d’acquisition en pleine propriété stipulé dans l’acte, auquel est obligatoirement appliqué le barème fiscal de l’art. 669 CGI  pour l’évaluation de l’usufruit et de la nue-propriété selon </a:t>
                      </a: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l’âge de l’usufruitier au jour de la vente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Valeur retenue: 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100 000 € x 70% = 70 000 €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Principe</a:t>
                      </a:r>
                      <a:r>
                        <a:rPr kumimoji="0" lang="fr-FR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Valeur vénale ou du prix d’acquisition du </a:t>
                      </a:r>
                      <a:r>
                        <a:rPr kumimoji="0" lang="fr-FR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droit démembré </a:t>
                      </a:r>
                      <a:r>
                        <a:rPr kumimoji="0" lang="fr-FR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stipulé dans l’acte de donation, la déclaration de succession, ou dans l’acte de vente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Exception</a:t>
                      </a:r>
                      <a:r>
                        <a:rPr kumimoji="0" lang="fr-FR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Si le démembrement est issu d’une succession ouverte avant le 1</a:t>
                      </a:r>
                      <a:r>
                        <a:rPr kumimoji="0" lang="fr-FR" sz="900" b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kumimoji="0" lang="fr-FR" sz="9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Janvier 2004: valeur vénale de la pleine propriété stipulée dans l’acte, à laquelle on applique obligatoirement le barème fiscal de l’art. 669 CGI  pour l’évaluation de l’usufruit et de la nue-propriété selon </a:t>
                      </a:r>
                      <a:r>
                        <a:rPr kumimoji="0" lang="fr-FR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l’âge de l’usufruitier au jour de la vente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Valeur retenue: 120 000 €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02587"/>
                  </a:ext>
                </a:extLst>
              </a:tr>
              <a:tr h="690792">
                <a:tc gridSpan="5">
                  <a:txBody>
                    <a:bodyPr/>
                    <a:lstStyle/>
                    <a:p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Frais d’acquisition: 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frais réels ou forfait 7,5%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cas d’acquisition à titre 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onéreux,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frais réels uniquement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cas d’acquisition suite à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donation ou succession</a:t>
                      </a:r>
                    </a:p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Dépenses de travaux (construction, reconstruction, agrandissement, amélioration): </a:t>
                      </a:r>
                      <a:r>
                        <a:rPr kumimoji="0" lang="fr-F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frais réels, ou forfait 15% </a:t>
                      </a: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 le bien ou le droit démembré est détenu depuis plus de 5 ans (Frais réels: </a:t>
                      </a:r>
                      <a:r>
                        <a:rPr lang="fr-FR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dépenses supportées par le vendeur ,réalisées par une entreprise, </a:t>
                      </a:r>
                      <a:r>
                        <a:rPr lang="fr-FR" sz="9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lorsqu'elles n'ont pas été déjà prises en compte pour la détermination de l'impôt sur le revenu </a:t>
                      </a:r>
                      <a:r>
                        <a:rPr lang="fr-FR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qu'elles ne présentent pas le caractère de dépenses locatives)</a:t>
                      </a:r>
                      <a:endParaRPr kumimoji="0" lang="fr-F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fr-FR" sz="800" b="1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kumimoji="0" lang="fr-FR" sz="1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23308"/>
                  </a:ext>
                </a:extLst>
              </a:tr>
              <a:tr h="225607">
                <a:tc gridSpan="2">
                  <a:txBody>
                    <a:bodyPr/>
                    <a:lstStyle/>
                    <a:p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Prix en pleine propriété 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stipulé dans l’acte de vente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fr-FR" sz="800" b="1" u="sng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Prix du droit démembré 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stipulé dans l’acte de vente (*)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165362"/>
                  </a:ext>
                </a:extLst>
              </a:tr>
              <a:tr h="398712">
                <a:tc gridSpan="2">
                  <a:txBody>
                    <a:bodyPr/>
                    <a:lstStyle/>
                    <a:p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 d’acquisition du premier des droits démembrés, soit la date de donation, du décès, ou de l’acte de vente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kumimoji="0" lang="fr-FR" sz="95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 d’acquisition du bien en pleine propriété, soit la date de donation, du décès ou de l’acte de vente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kumimoji="0" lang="fr-FR" sz="95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 d’acquisition du droit démembré, 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soit la date de donation, du décès, ou de l’acte de vente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18763"/>
                  </a:ext>
                </a:extLst>
              </a:tr>
            </a:tbl>
          </a:graphicData>
        </a:graphic>
      </p:graphicFrame>
      <p:sp>
        <p:nvSpPr>
          <p:cNvPr id="4" name="Flèche vers le bas 3"/>
          <p:cNvSpPr/>
          <p:nvPr/>
        </p:nvSpPr>
        <p:spPr>
          <a:xfrm>
            <a:off x="1569950" y="810070"/>
            <a:ext cx="476621" cy="140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3635896" y="810070"/>
            <a:ext cx="476621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>
            <a:off x="5890431" y="810070"/>
            <a:ext cx="476621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>
            <a:off x="7812360" y="806639"/>
            <a:ext cx="476621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23435" t="33266" r="58855" b="36219"/>
          <a:stretch/>
        </p:blipFill>
        <p:spPr>
          <a:xfrm>
            <a:off x="44388" y="457312"/>
            <a:ext cx="864096" cy="8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91024"/>
      </p:ext>
    </p:extLst>
  </p:cSld>
  <p:clrMapOvr>
    <a:masterClrMapping/>
  </p:clrMapOvr>
</p:sld>
</file>

<file path=ppt/theme/theme1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17478</TotalTime>
  <Words>798</Words>
  <Application>Microsoft Office PowerPoint</Application>
  <PresentationFormat>Affichage à l'écran (4:3)</PresentationFormat>
  <Paragraphs>62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Arial</vt:lpstr>
      <vt:lpstr>Arial Narrow</vt:lpstr>
      <vt:lpstr>Berlin Sans FB</vt:lpstr>
      <vt:lpstr>Calibri</vt:lpstr>
      <vt:lpstr>Franklin Gothic Heavy</vt:lpstr>
      <vt:lpstr>Kristen ITC</vt:lpstr>
      <vt:lpstr>Wingdings</vt:lpstr>
      <vt:lpstr>2_1-MODELE PART</vt:lpstr>
      <vt:lpstr>1_Thème Office</vt:lpstr>
      <vt:lpstr>Présentation PowerPoint</vt:lpstr>
      <vt:lpstr>Présentation PowerPoint</vt:lpstr>
    </vt:vector>
  </TitlesOfParts>
  <Company>GCE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FAMILLE RECOMPOSEE</dc:title>
  <dc:creator>A5130636</dc:creator>
  <cp:lastModifiedBy>BRICHET Olivier [CEGEE]</cp:lastModifiedBy>
  <cp:revision>914</cp:revision>
  <dcterms:created xsi:type="dcterms:W3CDTF">2018-09-04T09:22:42Z</dcterms:created>
  <dcterms:modified xsi:type="dcterms:W3CDTF">2024-01-12T14:31:21Z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2023-11-09T13:46:05Z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