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62" r:id="rId8"/>
    <p:sldId id="298" r:id="rId9"/>
    <p:sldId id="264" r:id="rId10"/>
    <p:sldId id="266" r:id="rId11"/>
    <p:sldId id="267" r:id="rId12"/>
    <p:sldId id="294" r:id="rId13"/>
    <p:sldId id="295" r:id="rId14"/>
    <p:sldId id="268" r:id="rId15"/>
    <p:sldId id="296" r:id="rId16"/>
    <p:sldId id="297" r:id="rId17"/>
    <p:sldId id="269"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99"/>
    <a:srgbClr val="EC1B24"/>
    <a:srgbClr val="000000"/>
    <a:srgbClr val="FBDCDD"/>
    <a:srgbClr val="C31632"/>
    <a:srgbClr val="E7302A"/>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6" d="100"/>
          <a:sy n="106" d="100"/>
        </p:scale>
        <p:origin x="110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8.2859672962301512E-2"/>
          <c:y val="0"/>
          <c:w val="0.83428065407539698"/>
          <c:h val="0.78157143855576172"/>
        </c:manualLayout>
      </c:layout>
      <c:barChart>
        <c:barDir val="col"/>
        <c:grouping val="clustered"/>
        <c:varyColors val="0"/>
        <c:ser>
          <c:idx val="0"/>
          <c:order val="0"/>
          <c:spPr>
            <a:solidFill>
              <a:schemeClr val="accent4">
                <a:lumMod val="75000"/>
              </a:schemeClr>
            </a:solidFill>
            <a:ln>
              <a:noFill/>
            </a:ln>
            <a:effectLst/>
          </c:spPr>
          <c:invertIfNegative val="0"/>
          <c:dLbls>
            <c:dLbl>
              <c:idx val="0"/>
              <c:layout>
                <c:manualLayout>
                  <c:x val="-5.5033319557970528E-3"/>
                  <c:y val="0.33572332390145831"/>
                </c:manualLayout>
              </c:layout>
              <c:tx>
                <c:rich>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t>20</a:t>
                    </a:r>
                  </a:p>
                </c:rich>
              </c:tx>
              <c:spPr>
                <a:noFill/>
                <a:ln>
                  <a:noFill/>
                </a:ln>
                <a:effectLst/>
              </c:spPr>
              <c:txPr>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manualLayout>
                      <c:w val="0.33402912754687192"/>
                      <c:h val="0.275158459382775"/>
                    </c:manualLayout>
                  </c15:layout>
                  <c15:showDataLabelsRange val="0"/>
                </c:ext>
                <c:ext xmlns:c16="http://schemas.microsoft.com/office/drawing/2014/chart" uri="{C3380CC4-5D6E-409C-BE32-E72D297353CC}">
                  <c16:uniqueId val="{00000000-04E9-4BC6-82B0-42D0650F2758}"/>
                </c:ext>
              </c:extLst>
            </c:dLbl>
            <c:dLbl>
              <c:idx val="1"/>
              <c:tx>
                <c:rich>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t>51 M€</a:t>
                    </a:r>
                  </a:p>
                </c:rich>
              </c:tx>
              <c:spPr>
                <a:noFill/>
                <a:ln>
                  <a:noFill/>
                </a:ln>
                <a:effectLst/>
              </c:spPr>
              <c:txPr>
                <a:bodyPr rot="0" spcFirstLastPara="1" vertOverflow="ellipsis" vert="horz" wrap="square" lIns="38100" tIns="19050" rIns="38100" bIns="19050" anchor="ctr" anchorCtr="0">
                  <a:spAutoFit/>
                </a:bodyPr>
                <a:lstStyle/>
                <a:p>
                  <a:pPr algn="ct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0.32070430128892163"/>
                      <c:h val="0.27515824082993257"/>
                    </c:manualLayout>
                  </c15:layout>
                  <c15:showDataLabelsRange val="0"/>
                </c:ext>
                <c:ext xmlns:c16="http://schemas.microsoft.com/office/drawing/2014/chart" uri="{C3380CC4-5D6E-409C-BE32-E72D297353CC}">
                  <c16:uniqueId val="{00000001-04E9-4BC6-82B0-42D0650F2758}"/>
                </c:ext>
              </c:extLst>
            </c:dLbl>
            <c:dLbl>
              <c:idx val="2"/>
              <c:tx>
                <c:rich>
                  <a:bodyPr/>
                  <a:lstStyle/>
                  <a:p>
                    <a:r>
                      <a:rPr lang="en-US"/>
                      <a:t>51 M€</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4E9-4BC6-82B0-42D0650F2758}"/>
                </c:ext>
              </c:extLst>
            </c:dLbl>
            <c:spPr>
              <a:noFill/>
              <a:ln>
                <a:noFill/>
              </a:ln>
              <a:effectLst/>
            </c:spPr>
            <c:txPr>
              <a:bodyPr rot="0" spcFirstLastPara="1" vertOverflow="ellipsis" vert="horz" wrap="square" lIns="38100" tIns="19050" rIns="38100" bIns="19050" anchor="ctr" anchorCtr="0">
                <a:spAutoFit/>
              </a:bodyPr>
              <a:lstStyle/>
              <a:p>
                <a:pPr algn="l">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Sheet1!$A$22:$A$24</c:f>
              <c:numCache>
                <c:formatCode>General</c:formatCode>
                <c:ptCount val="3"/>
                <c:pt idx="0">
                  <c:v>2021</c:v>
                </c:pt>
                <c:pt idx="1">
                  <c:v>2022</c:v>
                </c:pt>
                <c:pt idx="2">
                  <c:v>2023</c:v>
                </c:pt>
              </c:numCache>
            </c:numRef>
          </c:cat>
          <c:val>
            <c:numRef>
              <c:f>Sheet1!$B$22:$B$24</c:f>
              <c:numCache>
                <c:formatCode>#,##0</c:formatCode>
                <c:ptCount val="3"/>
                <c:pt idx="0">
                  <c:v>6378</c:v>
                </c:pt>
                <c:pt idx="1">
                  <c:v>6581</c:v>
                </c:pt>
                <c:pt idx="2" formatCode="General">
                  <c:v>6581</c:v>
                </c:pt>
              </c:numCache>
            </c:numRef>
          </c:val>
          <c:extLst>
            <c:ext xmlns:c16="http://schemas.microsoft.com/office/drawing/2014/chart" uri="{C3380CC4-5D6E-409C-BE32-E72D297353CC}">
              <c16:uniqueId val="{00000003-04E9-4BC6-82B0-42D0650F2758}"/>
            </c:ext>
          </c:extLst>
        </c:ser>
        <c:dLbls>
          <c:showLegendKey val="0"/>
          <c:showVal val="0"/>
          <c:showCatName val="0"/>
          <c:showSerName val="0"/>
          <c:showPercent val="0"/>
          <c:showBubbleSize val="0"/>
        </c:dLbls>
        <c:gapWidth val="50"/>
        <c:overlap val="-27"/>
        <c:axId val="774153072"/>
        <c:axId val="774151104"/>
      </c:barChart>
      <c:catAx>
        <c:axId val="77415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74151104"/>
        <c:crosses val="autoZero"/>
        <c:auto val="1"/>
        <c:lblAlgn val="ctr"/>
        <c:lblOffset val="100"/>
        <c:noMultiLvlLbl val="0"/>
      </c:catAx>
      <c:valAx>
        <c:axId val="774151104"/>
        <c:scaling>
          <c:orientation val="minMax"/>
        </c:scaling>
        <c:delete val="1"/>
        <c:axPos val="l"/>
        <c:numFmt formatCode="#,##0" sourceLinked="1"/>
        <c:majorTickMark val="none"/>
        <c:minorTickMark val="none"/>
        <c:tickLblPos val="nextTo"/>
        <c:crossAx val="774153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svg"/><Relationship Id="rId26" Type="http://schemas.openxmlformats.org/officeDocument/2006/relationships/hyperlink" Target="https://tokens.bpifrance.fr/validator" TargetMode="External"/><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emf"/><Relationship Id="rId12" Type="http://schemas.openxmlformats.org/officeDocument/2006/relationships/image" Target="../media/image16.svg"/><Relationship Id="rId17" Type="http://schemas.openxmlformats.org/officeDocument/2006/relationships/image" Target="../media/image21.png"/><Relationship Id="rId25" Type="http://schemas.openxmlformats.org/officeDocument/2006/relationships/hyperlink" Target="https://garantie-etudiant.bpifrance.fr/" TargetMode="External"/><Relationship Id="rId2" Type="http://schemas.openxmlformats.org/officeDocument/2006/relationships/image" Target="../media/image6.png"/><Relationship Id="rId16" Type="http://schemas.openxmlformats.org/officeDocument/2006/relationships/image" Target="../media/image20.emf"/><Relationship Id="rId20" Type="http://schemas.openxmlformats.org/officeDocument/2006/relationships/image" Target="../media/image24.svg"/><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png"/><Relationship Id="rId24" Type="http://schemas.openxmlformats.org/officeDocument/2006/relationships/image" Target="../media/image28.svg"/><Relationship Id="rId5" Type="http://schemas.openxmlformats.org/officeDocument/2006/relationships/image" Target="../media/image9.png"/><Relationship Id="rId15" Type="http://schemas.openxmlformats.org/officeDocument/2006/relationships/image" Target="../media/image19.svg"/><Relationship Id="rId23" Type="http://schemas.openxmlformats.org/officeDocument/2006/relationships/image" Target="../media/image27.png"/><Relationship Id="rId10" Type="http://schemas.openxmlformats.org/officeDocument/2006/relationships/image" Target="../media/image14.emf"/><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emf"/><Relationship Id="rId14" Type="http://schemas.openxmlformats.org/officeDocument/2006/relationships/image" Target="../media/image18.png"/><Relationship Id="rId22"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tokens@bpifrance.fr" TargetMode="External"/><Relationship Id="rId2" Type="http://schemas.openxmlformats.org/officeDocument/2006/relationships/image" Target="../media/image3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Direction Marketing</a:t>
            </a:r>
          </a:p>
        </p:txBody>
      </p:sp>
      <p:sp>
        <p:nvSpPr>
          <p:cNvPr id="3" name="Espace réservé du texte 2"/>
          <p:cNvSpPr>
            <a:spLocks noGrp="1"/>
          </p:cNvSpPr>
          <p:nvPr>
            <p:ph type="body" sz="quarter" idx="10"/>
          </p:nvPr>
        </p:nvSpPr>
        <p:spPr/>
        <p:txBody>
          <a:bodyPr>
            <a:normAutofit fontScale="92500" lnSpcReduction="10000"/>
          </a:bodyPr>
          <a:lstStyle/>
          <a:p>
            <a:r>
              <a:rPr lang="fr-FR" dirty="0"/>
              <a:t>12/04/2023</a:t>
            </a:r>
          </a:p>
        </p:txBody>
      </p:sp>
      <p:sp>
        <p:nvSpPr>
          <p:cNvPr id="4" name="Titre 3"/>
          <p:cNvSpPr>
            <a:spLocks noGrp="1"/>
          </p:cNvSpPr>
          <p:nvPr>
            <p:ph type="ctrTitle"/>
          </p:nvPr>
        </p:nvSpPr>
        <p:spPr/>
        <p:txBody>
          <a:bodyPr>
            <a:normAutofit/>
          </a:bodyPr>
          <a:lstStyle/>
          <a:p>
            <a:r>
              <a:rPr lang="fr-FR" dirty="0"/>
              <a:t>Présentation Prêt BPI France 2023</a:t>
            </a:r>
          </a:p>
        </p:txBody>
      </p:sp>
      <p:sp>
        <p:nvSpPr>
          <p:cNvPr id="5" name="Espace réservé du texte 4"/>
          <p:cNvSpPr>
            <a:spLocks noGrp="1"/>
          </p:cNvSpPr>
          <p:nvPr>
            <p:ph type="body" sz="quarter" idx="11"/>
          </p:nvPr>
        </p:nvSpPr>
        <p:spPr/>
        <p:txBody>
          <a:bodyPr/>
          <a:lstStyle/>
          <a:p>
            <a:r>
              <a:rPr lang="fr-FR" dirty="0"/>
              <a:t>Direction Marketing</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normAutofit/>
          </a:bodyPr>
          <a:lstStyle/>
          <a:p>
            <a:pPr lvl="0"/>
            <a:r>
              <a:rPr lang="fr-FR" sz="2000" b="1" dirty="0"/>
              <a:t>Contexte et principes généraux</a:t>
            </a:r>
          </a:p>
          <a:p>
            <a:pPr lvl="0"/>
            <a:r>
              <a:rPr lang="fr-FR" sz="2000" dirty="0"/>
              <a:t>Présentation du nouveau parcours de souscription</a:t>
            </a:r>
          </a:p>
          <a:p>
            <a:pPr lvl="1"/>
            <a:r>
              <a:rPr lang="fr-FR" sz="1800" dirty="0"/>
              <a:t>Parcours client</a:t>
            </a:r>
          </a:p>
          <a:p>
            <a:pPr lvl="1"/>
            <a:r>
              <a:rPr lang="fr-FR" sz="1800" dirty="0"/>
              <a:t>Parcours conseiller</a:t>
            </a:r>
          </a:p>
          <a:p>
            <a:pPr lvl="1"/>
            <a:r>
              <a:rPr lang="fr-FR" sz="1800" dirty="0"/>
              <a:t>Parcours Izivente</a:t>
            </a:r>
          </a:p>
          <a:p>
            <a:r>
              <a:rPr lang="fr-FR" sz="2000" dirty="0"/>
              <a:t>Sécurisation du dispositif</a:t>
            </a:r>
          </a:p>
          <a:p>
            <a:endParaRPr lang="fr-FR" sz="1600" dirty="0"/>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2"/>
          </p:nvPr>
        </p:nvSpPr>
        <p:spPr/>
        <p:txBody>
          <a:bodyPr/>
          <a:lstStyle/>
          <a:p>
            <a:r>
              <a:rPr lang="fr-FR" sz="1800" dirty="0"/>
              <a:t>Le Prêt étudiant garanti par BPI France : Contexte et principes généraux</a:t>
            </a:r>
          </a:p>
        </p:txBody>
      </p:sp>
      <p:sp>
        <p:nvSpPr>
          <p:cNvPr id="7" name="Rectangle 6">
            <a:extLst>
              <a:ext uri="{FF2B5EF4-FFF2-40B4-BE49-F238E27FC236}">
                <a16:creationId xmlns:a16="http://schemas.microsoft.com/office/drawing/2014/main" id="{A985B2AD-A7F0-40C8-80BB-B8EBA99DBBE9}"/>
              </a:ext>
            </a:extLst>
          </p:cNvPr>
          <p:cNvSpPr/>
          <p:nvPr/>
        </p:nvSpPr>
        <p:spPr>
          <a:xfrm>
            <a:off x="4802849" y="1712402"/>
            <a:ext cx="3172897" cy="540000"/>
          </a:xfrm>
          <a:prstGeom prst="rect">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FFFF"/>
                </a:solidFill>
                <a:effectLst/>
                <a:uLnTx/>
                <a:uFillTx/>
                <a:latin typeface="Montserrat SemiBold" panose="00000700000000000000" pitchFamily="2" charset="0"/>
                <a:ea typeface="+mn-ea"/>
                <a:cs typeface="Arial"/>
                <a:sym typeface="Arial"/>
              </a:rPr>
              <a:t>  </a:t>
            </a:r>
            <a:r>
              <a:rPr kumimoji="0" lang="fr-FR" sz="1400" b="1" i="0" u="none" strike="noStrike" kern="0" cap="none" spc="0" normalizeH="0" baseline="0" noProof="0" dirty="0">
                <a:ln>
                  <a:noFill/>
                </a:ln>
                <a:solidFill>
                  <a:srgbClr val="7030A0"/>
                </a:solidFill>
                <a:effectLst/>
                <a:uLnTx/>
                <a:uFillTx/>
                <a:latin typeface="Montserrat SemiBold" panose="00000700000000000000" pitchFamily="2" charset="0"/>
                <a:ea typeface="+mn-ea"/>
                <a:cs typeface="Arial"/>
                <a:sym typeface="Arial"/>
              </a:rPr>
              <a:t>Les caractéristiques du Prêt</a:t>
            </a:r>
          </a:p>
        </p:txBody>
      </p:sp>
      <p:sp>
        <p:nvSpPr>
          <p:cNvPr id="10" name="Rectangle 9">
            <a:extLst>
              <a:ext uri="{FF2B5EF4-FFF2-40B4-BE49-F238E27FC236}">
                <a16:creationId xmlns:a16="http://schemas.microsoft.com/office/drawing/2014/main" id="{088C473F-2417-4528-8885-403797AE3EDE}"/>
              </a:ext>
            </a:extLst>
          </p:cNvPr>
          <p:cNvSpPr/>
          <p:nvPr/>
        </p:nvSpPr>
        <p:spPr>
          <a:xfrm>
            <a:off x="901161" y="1723158"/>
            <a:ext cx="3172898" cy="540000"/>
          </a:xfrm>
          <a:prstGeom prst="rect">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bg2"/>
                </a:solidFill>
                <a:effectLst/>
                <a:uLnTx/>
                <a:uFillTx/>
                <a:latin typeface="Arial"/>
                <a:ea typeface="+mn-ea"/>
                <a:cs typeface="Arial"/>
                <a:sym typeface="Arial"/>
              </a:rPr>
              <a:t>      Les enjeux de la garantie BPI</a:t>
            </a:r>
          </a:p>
        </p:txBody>
      </p:sp>
      <p:sp>
        <p:nvSpPr>
          <p:cNvPr id="11" name="Ellipse 10">
            <a:extLst>
              <a:ext uri="{FF2B5EF4-FFF2-40B4-BE49-F238E27FC236}">
                <a16:creationId xmlns:a16="http://schemas.microsoft.com/office/drawing/2014/main" id="{EFBB39C7-BA43-4A10-A20A-E95B96C19C5B}"/>
              </a:ext>
            </a:extLst>
          </p:cNvPr>
          <p:cNvSpPr>
            <a:spLocks noChangeAspect="1"/>
          </p:cNvSpPr>
          <p:nvPr/>
        </p:nvSpPr>
        <p:spPr>
          <a:xfrm>
            <a:off x="596860" y="1729346"/>
            <a:ext cx="540000" cy="540000"/>
          </a:xfrm>
          <a:prstGeom prst="ellipse">
            <a:avLst/>
          </a:prstGeom>
          <a:solidFill>
            <a:schemeClr val="bg2"/>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1</a:t>
            </a:r>
          </a:p>
        </p:txBody>
      </p:sp>
      <p:sp>
        <p:nvSpPr>
          <p:cNvPr id="12" name="Ellipse 11">
            <a:extLst>
              <a:ext uri="{FF2B5EF4-FFF2-40B4-BE49-F238E27FC236}">
                <a16:creationId xmlns:a16="http://schemas.microsoft.com/office/drawing/2014/main" id="{64303C97-16E6-4A16-A02F-7E0A9FC39ACE}"/>
              </a:ext>
            </a:extLst>
          </p:cNvPr>
          <p:cNvSpPr>
            <a:spLocks noChangeAspect="1"/>
          </p:cNvSpPr>
          <p:nvPr/>
        </p:nvSpPr>
        <p:spPr>
          <a:xfrm>
            <a:off x="4452756" y="1711724"/>
            <a:ext cx="539940" cy="540000"/>
          </a:xfrm>
          <a:prstGeom prst="ellipse">
            <a:avLst/>
          </a:prstGeom>
          <a:solidFill>
            <a:srgbClr val="7030A0"/>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a:ea typeface="+mn-ea"/>
                <a:cs typeface="Arial"/>
                <a:sym typeface="Arial"/>
              </a:rPr>
              <a:t>2</a:t>
            </a:r>
          </a:p>
        </p:txBody>
      </p:sp>
      <p:cxnSp>
        <p:nvCxnSpPr>
          <p:cNvPr id="13" name="Connecteur droit 12">
            <a:extLst>
              <a:ext uri="{FF2B5EF4-FFF2-40B4-BE49-F238E27FC236}">
                <a16:creationId xmlns:a16="http://schemas.microsoft.com/office/drawing/2014/main" id="{999D9431-B3F1-4373-BCEF-B86E864C72C8}"/>
              </a:ext>
            </a:extLst>
          </p:cNvPr>
          <p:cNvCxnSpPr>
            <a:cxnSpLocks/>
          </p:cNvCxnSpPr>
          <p:nvPr/>
        </p:nvCxnSpPr>
        <p:spPr>
          <a:xfrm flipV="1">
            <a:off x="843007" y="2419662"/>
            <a:ext cx="0" cy="3691427"/>
          </a:xfrm>
          <a:prstGeom prst="line">
            <a:avLst/>
          </a:prstGeom>
          <a:noFill/>
          <a:ln w="28575" cap="flat" cmpd="sng" algn="ctr">
            <a:solidFill>
              <a:schemeClr val="bg2"/>
            </a:solidFill>
            <a:prstDash val="solid"/>
            <a:headEnd type="none"/>
            <a:tailEnd type="oval"/>
          </a:ln>
          <a:effectLst/>
        </p:spPr>
      </p:cxnSp>
      <p:cxnSp>
        <p:nvCxnSpPr>
          <p:cNvPr id="14" name="Connecteur droit 13">
            <a:extLst>
              <a:ext uri="{FF2B5EF4-FFF2-40B4-BE49-F238E27FC236}">
                <a16:creationId xmlns:a16="http://schemas.microsoft.com/office/drawing/2014/main" id="{EF85AE51-FA08-489F-8D16-12EB9385E16A}"/>
              </a:ext>
            </a:extLst>
          </p:cNvPr>
          <p:cNvCxnSpPr>
            <a:cxnSpLocks/>
          </p:cNvCxnSpPr>
          <p:nvPr/>
        </p:nvCxnSpPr>
        <p:spPr>
          <a:xfrm flipV="1">
            <a:off x="4705980" y="2405344"/>
            <a:ext cx="0" cy="3705745"/>
          </a:xfrm>
          <a:prstGeom prst="line">
            <a:avLst/>
          </a:prstGeom>
          <a:noFill/>
          <a:ln w="28575" cap="flat" cmpd="sng" algn="ctr">
            <a:solidFill>
              <a:srgbClr val="7030A0"/>
            </a:solidFill>
            <a:prstDash val="solid"/>
            <a:headEnd type="none"/>
            <a:tailEnd type="oval"/>
          </a:ln>
          <a:effectLst/>
        </p:spPr>
      </p:cxnSp>
      <p:sp>
        <p:nvSpPr>
          <p:cNvPr id="15" name="Espace réservé du texte 9">
            <a:extLst>
              <a:ext uri="{FF2B5EF4-FFF2-40B4-BE49-F238E27FC236}">
                <a16:creationId xmlns:a16="http://schemas.microsoft.com/office/drawing/2014/main" id="{78928F3B-C911-433E-9149-6BE39CE21268}"/>
              </a:ext>
            </a:extLst>
          </p:cNvPr>
          <p:cNvSpPr txBox="1">
            <a:spLocks/>
          </p:cNvSpPr>
          <p:nvPr/>
        </p:nvSpPr>
        <p:spPr>
          <a:xfrm>
            <a:off x="4807975" y="2439237"/>
            <a:ext cx="3167771" cy="3155572"/>
          </a:xfrm>
          <a:prstGeom prst="rect">
            <a:avLst/>
          </a:prstGeom>
        </p:spPr>
        <p:txBody>
          <a:bodyPr lIns="0" tIns="0" rIns="0" bIns="0" anchor="t"/>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66700" marR="0" lvl="0" indent="-266700" algn="just" defTabSz="914400" rtl="0" eaLnBrk="1" fontAlgn="auto" latinLnBrk="0" hangingPunct="1">
              <a:lnSpc>
                <a:spcPct val="100000"/>
              </a:lnSpc>
              <a:spcBef>
                <a:spcPts val="400"/>
              </a:spcBef>
              <a:spcAft>
                <a:spcPts val="400"/>
              </a:spcAft>
              <a:buClr>
                <a:srgbClr val="7030A0"/>
              </a:buClr>
              <a:buSzTx/>
              <a:buFont typeface="Wingdings" panose="05000000000000000000" pitchFamily="2" charset="2"/>
              <a:buChar char="v"/>
              <a:tabLst/>
              <a:defRPr/>
            </a:pPr>
            <a:r>
              <a:rPr kumimoji="0" lang="fr-FR" sz="1200" b="1" i="0" u="none" strike="noStrike" kern="0" cap="none" spc="0" normalizeH="0" baseline="0" noProof="0" dirty="0">
                <a:ln>
                  <a:noFill/>
                </a:ln>
                <a:solidFill>
                  <a:srgbClr val="7030A0"/>
                </a:solidFill>
                <a:effectLst/>
                <a:uLnTx/>
                <a:uFillTx/>
                <a:latin typeface="Arial"/>
                <a:cs typeface="Arial"/>
                <a:sym typeface="Arial"/>
              </a:rPr>
              <a:t>Cible : </a:t>
            </a: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un Prêt Personnel à destination des </a:t>
            </a:r>
            <a:r>
              <a:rPr kumimoji="0" lang="fr-FR" sz="1200" b="1" i="0" u="none" strike="noStrike" kern="0" cap="none" spc="0" normalizeH="0" baseline="0" noProof="0" dirty="0">
                <a:ln>
                  <a:noFill/>
                </a:ln>
                <a:solidFill>
                  <a:srgbClr val="7030A0"/>
                </a:solidFill>
                <a:effectLst/>
                <a:uLnTx/>
                <a:uFillTx/>
                <a:latin typeface="Arial"/>
                <a:cs typeface="Arial"/>
                <a:sym typeface="Arial"/>
              </a:rPr>
              <a:t>étudiants ne pouvant bénéficier de garant </a:t>
            </a: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pour financer leurs études</a:t>
            </a:r>
          </a:p>
          <a:p>
            <a:pPr marL="266700" marR="0" lvl="0" indent="-266700" algn="just" defTabSz="914400" rtl="0" eaLnBrk="1" fontAlgn="auto" latinLnBrk="0" hangingPunct="1">
              <a:lnSpc>
                <a:spcPct val="100000"/>
              </a:lnSpc>
              <a:spcBef>
                <a:spcPts val="400"/>
              </a:spcBef>
              <a:spcAft>
                <a:spcPts val="400"/>
              </a:spcAft>
              <a:buClr>
                <a:srgbClr val="7030A0"/>
              </a:buClr>
              <a:buSzTx/>
              <a:buFont typeface="Wingdings" panose="05000000000000000000" pitchFamily="2" charset="2"/>
              <a:buChar char="v"/>
              <a:tabLst/>
              <a:defRPr/>
            </a:pP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Les prêts garantis par BPI </a:t>
            </a:r>
            <a:r>
              <a:rPr kumimoji="0" lang="fr-FR" sz="1200" b="1" i="0" u="none" strike="noStrike" kern="0" cap="none" spc="0" normalizeH="0" baseline="0" noProof="0" dirty="0">
                <a:ln>
                  <a:noFill/>
                </a:ln>
                <a:solidFill>
                  <a:srgbClr val="7030A0"/>
                </a:solidFill>
                <a:effectLst/>
                <a:uLnTx/>
                <a:uFillTx/>
                <a:latin typeface="Arial"/>
                <a:cs typeface="Arial"/>
                <a:sym typeface="Arial"/>
              </a:rPr>
              <a:t>ne doivent pas avoir d’autre garantie complémentaire</a:t>
            </a:r>
          </a:p>
          <a:p>
            <a:pPr marL="266700" marR="0" lvl="0" indent="-266700" algn="just" defTabSz="914400" rtl="0" eaLnBrk="1" fontAlgn="auto" latinLnBrk="0" hangingPunct="1">
              <a:lnSpc>
                <a:spcPct val="100000"/>
              </a:lnSpc>
              <a:spcBef>
                <a:spcPts val="400"/>
              </a:spcBef>
              <a:spcAft>
                <a:spcPts val="400"/>
              </a:spcAft>
              <a:buClr>
                <a:srgbClr val="7030A0"/>
              </a:buClr>
              <a:buSzTx/>
              <a:buFont typeface="Wingdings" panose="05000000000000000000" pitchFamily="2" charset="2"/>
              <a:buChar char="v"/>
              <a:tabLst/>
              <a:defRPr/>
            </a:pPr>
            <a:endParaRPr kumimoji="0" lang="fr-FR" sz="1200" b="1" i="0" u="none" strike="noStrike" kern="0" cap="none" spc="0" normalizeH="0" baseline="0" noProof="0" dirty="0">
              <a:ln>
                <a:noFill/>
              </a:ln>
              <a:solidFill>
                <a:srgbClr val="7030A0"/>
              </a:solidFill>
              <a:effectLst/>
              <a:uLnTx/>
              <a:uFillTx/>
              <a:latin typeface="Arial"/>
              <a:cs typeface="Arial"/>
              <a:sym typeface="Arial"/>
            </a:endParaRPr>
          </a:p>
          <a:p>
            <a:pPr marL="0" marR="0" lvl="0" indent="0" algn="just"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endPar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a:p>
            <a:pPr marL="266700" marR="0" lvl="0" indent="0" algn="just"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r>
              <a:rPr kumimoji="0" lang="fr-FR" sz="900" b="1" i="0" u="none" strike="noStrike" kern="0" cap="none" spc="0" normalizeH="0" baseline="0" noProof="0" dirty="0">
                <a:ln>
                  <a:noFill/>
                </a:ln>
                <a:solidFill>
                  <a:schemeClr val="tx1">
                    <a:lumMod val="75000"/>
                    <a:lumOff val="25000"/>
                  </a:schemeClr>
                </a:solidFill>
                <a:effectLst/>
                <a:uLnTx/>
                <a:uFillTx/>
                <a:latin typeface="Arial" panose="020B0604020202020204"/>
                <a:cs typeface="Arial"/>
                <a:sym typeface="Arial"/>
              </a:rPr>
              <a:t>&lt;!&gt; capital initial total emprunté par un seul étudiant toutes banques confondues</a:t>
            </a:r>
            <a:r>
              <a:rPr kumimoji="0" lang="fr-FR" sz="900" b="0" i="0" u="none" strike="noStrike" kern="0" cap="none" spc="0" normalizeH="0" baseline="0" noProof="0" dirty="0">
                <a:ln>
                  <a:noFill/>
                </a:ln>
                <a:solidFill>
                  <a:schemeClr val="tx1">
                    <a:lumMod val="75000"/>
                    <a:lumOff val="25000"/>
                  </a:schemeClr>
                </a:solidFill>
                <a:effectLst/>
                <a:uLnTx/>
                <a:uFillTx/>
                <a:latin typeface="Arial" panose="020B0604020202020204"/>
                <a:cs typeface="Arial"/>
                <a:sym typeface="Arial"/>
              </a:rPr>
              <a:t>, y compris les prêts souscrits avec garantie BPI avant 2022</a:t>
            </a:r>
          </a:p>
          <a:p>
            <a:pPr marL="0" marR="0" lvl="0" indent="0" algn="just"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endParaRPr kumimoji="0" lang="fr-FR" sz="900" b="0" i="0" u="none" strike="noStrike" kern="0" cap="none" spc="0" normalizeH="0" baseline="0" noProof="0" dirty="0">
              <a:ln>
                <a:noFill/>
              </a:ln>
              <a:solidFill>
                <a:schemeClr val="tx1">
                  <a:lumMod val="75000"/>
                  <a:lumOff val="25000"/>
                </a:schemeClr>
              </a:solidFill>
              <a:effectLst/>
              <a:uLnTx/>
              <a:uFillTx/>
              <a:latin typeface="Arial" panose="020B0604020202020204"/>
              <a:cs typeface="Arial"/>
              <a:sym typeface="Arial"/>
            </a:endParaRPr>
          </a:p>
          <a:p>
            <a:pPr marL="266700" marR="0" lvl="0" indent="0" algn="just" defTabSz="914400" rtl="0" eaLnBrk="1" fontAlgn="auto" latinLnBrk="0" hangingPunct="1">
              <a:lnSpc>
                <a:spcPct val="100000"/>
              </a:lnSpc>
              <a:spcBef>
                <a:spcPts val="400"/>
              </a:spcBef>
              <a:spcAft>
                <a:spcPts val="400"/>
              </a:spcAft>
              <a:buClr>
                <a:srgbClr val="55579E"/>
              </a:buClr>
              <a:buSzTx/>
              <a:buFont typeface="Cambria Math" panose="02040503050406030204" pitchFamily="18" charset="0"/>
              <a:buNone/>
              <a:tabLst/>
              <a:defRPr/>
            </a:pPr>
            <a:r>
              <a:rPr kumimoji="0" lang="fr-FR" sz="900" b="0" i="0" u="none" strike="noStrike" kern="0" cap="none" spc="0" normalizeH="0" baseline="0" noProof="0" dirty="0">
                <a:ln>
                  <a:noFill/>
                </a:ln>
                <a:solidFill>
                  <a:schemeClr val="tx1">
                    <a:lumMod val="75000"/>
                    <a:lumOff val="25000"/>
                  </a:schemeClr>
                </a:solidFill>
                <a:effectLst/>
                <a:uLnTx/>
                <a:uFillTx/>
                <a:latin typeface="Arial" panose="020B0604020202020204"/>
                <a:cs typeface="Arial"/>
                <a:sym typeface="Arial"/>
              </a:rPr>
              <a:t>&lt;!&gt; la garantie court de la mise à première disposition des fonds au bénéficiaire, jusqu’à l’amortissement définitif du montant </a:t>
            </a:r>
            <a:r>
              <a:rPr lang="fr-FR" sz="900" dirty="0">
                <a:solidFill>
                  <a:schemeClr val="tx1">
                    <a:lumMod val="75000"/>
                    <a:lumOff val="25000"/>
                  </a:schemeClr>
                </a:solidFill>
                <a:latin typeface="Arial" panose="020B0604020202020204"/>
              </a:rPr>
              <a:t>g</a:t>
            </a:r>
            <a:r>
              <a:rPr kumimoji="0" lang="fr-FR" sz="900" b="0" i="0" u="none" strike="noStrike" kern="0" cap="none" spc="0" normalizeH="0" baseline="0" noProof="0" dirty="0" err="1">
                <a:ln>
                  <a:noFill/>
                </a:ln>
                <a:solidFill>
                  <a:schemeClr val="tx1">
                    <a:lumMod val="75000"/>
                    <a:lumOff val="25000"/>
                  </a:schemeClr>
                </a:solidFill>
                <a:effectLst/>
                <a:uLnTx/>
                <a:uFillTx/>
                <a:latin typeface="Arial" panose="020B0604020202020204"/>
                <a:cs typeface="Arial"/>
                <a:sym typeface="Arial"/>
              </a:rPr>
              <a:t>aranti</a:t>
            </a:r>
            <a:r>
              <a:rPr kumimoji="0" lang="fr-FR" sz="900" b="0" i="0" u="none" strike="noStrike" kern="0" cap="none" spc="0" normalizeH="0" baseline="0" noProof="0" dirty="0">
                <a:ln>
                  <a:noFill/>
                </a:ln>
                <a:solidFill>
                  <a:schemeClr val="tx1">
                    <a:lumMod val="75000"/>
                    <a:lumOff val="25000"/>
                  </a:schemeClr>
                </a:solidFill>
                <a:effectLst/>
                <a:uLnTx/>
                <a:uFillTx/>
                <a:latin typeface="Arial" panose="020B0604020202020204"/>
                <a:cs typeface="Arial"/>
                <a:sym typeface="Arial"/>
              </a:rPr>
              <a:t>, dans une limite de 10 ans maximum. </a:t>
            </a:r>
          </a:p>
          <a:p>
            <a:pPr marL="266700" marR="0" lvl="0" indent="-266700" algn="just"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2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266700" marR="0" lvl="0" indent="-266700" algn="just"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2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266700" marR="0" lvl="0" indent="-266700" algn="just" defTabSz="914400" rtl="0" eaLnBrk="1" fontAlgn="auto" latinLnBrk="0" hangingPunct="1">
              <a:lnSpc>
                <a:spcPct val="100000"/>
              </a:lnSpc>
              <a:spcBef>
                <a:spcPts val="400"/>
              </a:spcBef>
              <a:spcAft>
                <a:spcPts val="400"/>
              </a:spcAft>
              <a:buClr>
                <a:srgbClr val="55579E"/>
              </a:buClr>
              <a:buSzTx/>
              <a:buFont typeface="Wingdings" panose="05000000000000000000" pitchFamily="2" charset="2"/>
              <a:buChar char="v"/>
              <a:tabLst/>
              <a:defRPr/>
            </a:pPr>
            <a:endParaRPr kumimoji="0" lang="fr-FR" sz="1200" b="0" i="0" u="none" strike="noStrike" kern="0" cap="none" spc="0" normalizeH="0" baseline="0" noProof="0" dirty="0">
              <a:ln>
                <a:noFill/>
              </a:ln>
              <a:solidFill>
                <a:srgbClr val="000000">
                  <a:lumMod val="75000"/>
                  <a:lumOff val="25000"/>
                </a:srgbClr>
              </a:solidFill>
              <a:effectLst/>
              <a:highlight>
                <a:srgbClr val="FFFF00"/>
              </a:highlight>
              <a:uLnTx/>
              <a:uFillTx/>
              <a:latin typeface="Arial"/>
              <a:cs typeface="Arial"/>
              <a:sym typeface="Arial"/>
            </a:endParaRPr>
          </a:p>
          <a:p>
            <a:pPr marL="372110" marR="0" lvl="0" indent="-171450" algn="just" defTabSz="914400" rtl="0" eaLnBrk="1" fontAlgn="auto" latinLnBrk="0" hangingPunct="1">
              <a:lnSpc>
                <a:spcPct val="100000"/>
              </a:lnSpc>
              <a:spcBef>
                <a:spcPts val="0"/>
              </a:spcBef>
              <a:spcAft>
                <a:spcPts val="0"/>
              </a:spcAft>
              <a:buClr>
                <a:srgbClr val="55579E"/>
              </a:buClr>
              <a:buSzTx/>
              <a:buFont typeface="Wingdings" panose="05000000000000000000" pitchFamily="2" charset="2"/>
              <a:buChar char="v"/>
              <a:tabLst/>
              <a:defRPr/>
            </a:pPr>
            <a:endPar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p:txBody>
      </p:sp>
      <p:sp>
        <p:nvSpPr>
          <p:cNvPr id="16" name="ZoneTexte 15">
            <a:extLst>
              <a:ext uri="{FF2B5EF4-FFF2-40B4-BE49-F238E27FC236}">
                <a16:creationId xmlns:a16="http://schemas.microsoft.com/office/drawing/2014/main" id="{2B0A1A89-5CB6-4EB2-8FFE-92567D9CE6DD}"/>
              </a:ext>
            </a:extLst>
          </p:cNvPr>
          <p:cNvSpPr txBox="1"/>
          <p:nvPr/>
        </p:nvSpPr>
        <p:spPr>
          <a:xfrm>
            <a:off x="5071216" y="3805996"/>
            <a:ext cx="2904529" cy="276999"/>
          </a:xfrm>
          <a:prstGeom prst="rect">
            <a:avLst/>
          </a:prstGeom>
          <a:solidFill>
            <a:srgbClr val="7030A0"/>
          </a:solidFill>
          <a:ln>
            <a:noFill/>
          </a:ln>
        </p:spPr>
        <p:txBody>
          <a:bodyPr wrap="square" rtlCol="0">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200" b="1" i="0" u="none" strike="noStrike" kern="0" cap="none" spc="0" normalizeH="0" baseline="0" noProof="0" dirty="0">
                <a:ln>
                  <a:noFill/>
                </a:ln>
                <a:solidFill>
                  <a:schemeClr val="bg1"/>
                </a:solidFill>
                <a:effectLst/>
                <a:uLnTx/>
                <a:uFillTx/>
                <a:latin typeface="Arial"/>
                <a:cs typeface="Arial"/>
                <a:sym typeface="Arial"/>
              </a:rPr>
              <a:t>Montant : entre 1 000 et </a:t>
            </a:r>
            <a:r>
              <a:rPr kumimoji="0" lang="fr-FR" sz="1200" b="1" i="0" u="none" strike="noStrike" kern="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sym typeface="Arial"/>
              </a:rPr>
              <a:t>20 000€ max</a:t>
            </a:r>
          </a:p>
        </p:txBody>
      </p:sp>
      <p:sp>
        <p:nvSpPr>
          <p:cNvPr id="17" name="ZoneTexte 16">
            <a:extLst>
              <a:ext uri="{FF2B5EF4-FFF2-40B4-BE49-F238E27FC236}">
                <a16:creationId xmlns:a16="http://schemas.microsoft.com/office/drawing/2014/main" id="{28969FB1-BE66-4A5E-B133-9DD386BFF869}"/>
              </a:ext>
            </a:extLst>
          </p:cNvPr>
          <p:cNvSpPr txBox="1"/>
          <p:nvPr/>
        </p:nvSpPr>
        <p:spPr>
          <a:xfrm>
            <a:off x="5068865" y="4563684"/>
            <a:ext cx="2906879" cy="276999"/>
          </a:xfrm>
          <a:prstGeom prst="rect">
            <a:avLst/>
          </a:prstGeom>
          <a:solidFill>
            <a:srgbClr val="7030A0"/>
          </a:solidFill>
          <a:ln>
            <a:noFill/>
          </a:ln>
        </p:spPr>
        <p:txBody>
          <a:bodyPr wrap="square" rtlCol="0">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200" b="1" i="0" u="none" strike="noStrike" kern="0" cap="none" spc="0" normalizeH="0" baseline="0" noProof="0" dirty="0">
                <a:ln>
                  <a:noFill/>
                </a:ln>
                <a:solidFill>
                  <a:schemeClr val="bg1"/>
                </a:solidFill>
                <a:effectLst/>
                <a:uLnTx/>
                <a:uFillTx/>
                <a:latin typeface="Arial"/>
                <a:cs typeface="Arial"/>
                <a:sym typeface="Arial"/>
              </a:rPr>
              <a:t>Durée : </a:t>
            </a:r>
            <a:r>
              <a:rPr kumimoji="0" lang="fr-FR" sz="1200" b="1" i="0" u="none" strike="noStrike" kern="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sym typeface="Arial"/>
              </a:rPr>
              <a:t>24 à 120 mois</a:t>
            </a:r>
          </a:p>
        </p:txBody>
      </p:sp>
      <p:sp>
        <p:nvSpPr>
          <p:cNvPr id="18" name="ZoneTexte 17">
            <a:extLst>
              <a:ext uri="{FF2B5EF4-FFF2-40B4-BE49-F238E27FC236}">
                <a16:creationId xmlns:a16="http://schemas.microsoft.com/office/drawing/2014/main" id="{FDF88EAA-D6D7-4516-AB69-6B54F67D9966}"/>
              </a:ext>
            </a:extLst>
          </p:cNvPr>
          <p:cNvSpPr txBox="1"/>
          <p:nvPr/>
        </p:nvSpPr>
        <p:spPr>
          <a:xfrm>
            <a:off x="5050400" y="5501937"/>
            <a:ext cx="2925343" cy="564257"/>
          </a:xfrm>
          <a:prstGeom prst="rect">
            <a:avLst/>
          </a:prstGeom>
          <a:solidFill>
            <a:srgbClr val="7030A0"/>
          </a:solidFill>
          <a:ln>
            <a:noFill/>
          </a:ln>
        </p:spPr>
        <p:txBody>
          <a:bodyPr wrap="square" lIns="91440" tIns="45720" rIns="91440" bIns="45720" rtlCol="0" anchor="t">
            <a:spAutoFit/>
          </a:bodyPr>
          <a:lstStyle/>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200" b="0" i="0" u="none" strike="noStrike" kern="0" cap="none" spc="0" normalizeH="0" baseline="0" noProof="0" dirty="0">
                <a:ln>
                  <a:noFill/>
                </a:ln>
                <a:solidFill>
                  <a:schemeClr val="bg1"/>
                </a:solidFill>
                <a:effectLst/>
                <a:uLnTx/>
                <a:uFillTx/>
                <a:latin typeface="Arial"/>
                <a:cs typeface="Arial"/>
                <a:sym typeface="Arial"/>
              </a:rPr>
              <a:t>Différé possible : </a:t>
            </a:r>
            <a:r>
              <a:rPr kumimoji="0" lang="fr-FR" sz="1200" b="1" i="0" u="none" strike="noStrike" kern="0" cap="none" spc="0" normalizeH="0" baseline="0" noProof="0" dirty="0">
                <a:ln>
                  <a:noFill/>
                </a:ln>
                <a:solidFill>
                  <a:schemeClr val="bg1"/>
                </a:solidFill>
                <a:effectLst/>
                <a:uLnTx/>
                <a:uFillTx/>
                <a:latin typeface="Arial"/>
                <a:cs typeface="Arial"/>
                <a:sym typeface="Arial"/>
              </a:rPr>
              <a:t>12 à 60 mois</a:t>
            </a:r>
          </a:p>
          <a:p>
            <a:pPr marL="0" marR="0" lvl="1" indent="0" algn="l" defTabSz="914400" rtl="0" eaLnBrk="1" fontAlgn="auto" latinLnBrk="0" hangingPunct="1">
              <a:lnSpc>
                <a:spcPct val="100000"/>
              </a:lnSpc>
              <a:spcBef>
                <a:spcPts val="400"/>
              </a:spcBef>
              <a:spcAft>
                <a:spcPts val="400"/>
              </a:spcAft>
              <a:buClr>
                <a:srgbClr val="825D69"/>
              </a:buClr>
              <a:buSzTx/>
              <a:buFontTx/>
              <a:buNone/>
              <a:tabLst/>
              <a:defRPr/>
            </a:pPr>
            <a:r>
              <a:rPr kumimoji="0" lang="fr-FR" sz="1200" b="0" i="0" u="none" strike="noStrike" kern="0" cap="none" spc="0" normalizeH="0" baseline="0" noProof="0" dirty="0">
                <a:ln>
                  <a:noFill/>
                </a:ln>
                <a:solidFill>
                  <a:schemeClr val="bg1"/>
                </a:solidFill>
                <a:effectLst/>
                <a:uLnTx/>
                <a:uFillTx/>
                <a:latin typeface="Arial"/>
                <a:cs typeface="Arial"/>
                <a:sym typeface="Wingdings" panose="05000000000000000000" pitchFamily="2" charset="2"/>
              </a:rPr>
              <a:t> Durée max avec différé 60 mois</a:t>
            </a:r>
            <a:endParaRPr kumimoji="0" lang="fr-FR"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19" name="ZoneTexte 18">
            <a:extLst>
              <a:ext uri="{FF2B5EF4-FFF2-40B4-BE49-F238E27FC236}">
                <a16:creationId xmlns:a16="http://schemas.microsoft.com/office/drawing/2014/main" id="{39FDE5FE-D05F-4808-828A-C5CCE741E278}"/>
              </a:ext>
            </a:extLst>
          </p:cNvPr>
          <p:cNvSpPr txBox="1"/>
          <p:nvPr/>
        </p:nvSpPr>
        <p:spPr>
          <a:xfrm>
            <a:off x="843007" y="2416098"/>
            <a:ext cx="3237956" cy="2308324"/>
          </a:xfrm>
          <a:prstGeom prst="rect">
            <a:avLst/>
          </a:prstGeom>
          <a:noFill/>
        </p:spPr>
        <p:txBody>
          <a:bodyPr wrap="square" lIns="91440" tIns="45720" rIns="91440" bIns="45720" rtlCol="0" anchor="t">
            <a:spAutoFit/>
          </a:bodyPr>
          <a:lstStyle/>
          <a:p>
            <a:pPr marL="171450" marR="0" lvl="0" indent="-171450" algn="just"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Depuis 2008, BPI (Banque Publique d’Investissement) </a:t>
            </a:r>
            <a:r>
              <a:rPr kumimoji="0" lang="fr-FR" sz="1200" b="1" i="0" u="none" strike="noStrike" kern="0" cap="none" spc="0" normalizeH="0" baseline="0" noProof="0" dirty="0">
                <a:ln>
                  <a:noFill/>
                </a:ln>
                <a:solidFill>
                  <a:schemeClr val="bg2"/>
                </a:solidFill>
                <a:effectLst/>
                <a:uLnTx/>
                <a:uFillTx/>
                <a:latin typeface="Arial"/>
                <a:cs typeface="Arial"/>
                <a:sym typeface="Arial"/>
              </a:rPr>
              <a:t>facilite l’accès au crédit pour les étudiants</a:t>
            </a:r>
          </a:p>
          <a:p>
            <a:pPr marL="0" marR="0" lvl="0" indent="0" algn="just"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endParaRPr>
          </a:p>
          <a:p>
            <a:pPr marL="171450" marR="0" lvl="0" indent="-171450" algn="just"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La garantie partielle est fixée à </a:t>
            </a:r>
            <a:r>
              <a:rPr kumimoji="0" lang="fr-FR" sz="1200" b="1" i="0" u="none" strike="noStrike" kern="0" cap="none" spc="0" normalizeH="0" baseline="0" noProof="0" dirty="0">
                <a:ln>
                  <a:noFill/>
                </a:ln>
                <a:solidFill>
                  <a:schemeClr val="bg2"/>
                </a:solidFill>
                <a:effectLst/>
                <a:uLnTx/>
                <a:uFillTx/>
                <a:latin typeface="Arial"/>
                <a:cs typeface="Arial"/>
                <a:sym typeface="Arial"/>
              </a:rPr>
              <a:t>70% du montant du capital restant dû </a:t>
            </a: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à la date de mise en jeu de la garantie </a:t>
            </a:r>
            <a:r>
              <a:rPr kumimoji="0" lang="fr-FR" sz="1200" b="0" i="0" u="none" strike="noStrike" kern="0" cap="none" spc="0" normalizeH="0" baseline="0" noProof="0" dirty="0">
                <a:ln>
                  <a:noFill/>
                </a:ln>
                <a:solidFill>
                  <a:srgbClr val="000000"/>
                </a:solidFill>
                <a:effectLst/>
                <a:uLnTx/>
                <a:uFillTx/>
                <a:latin typeface="Arial"/>
                <a:cs typeface="Arial"/>
                <a:sym typeface="Arial"/>
              </a:rPr>
              <a:t>(</a:t>
            </a:r>
            <a:r>
              <a:rPr kumimoji="0" lang="fr-FR" sz="1200" b="0" i="1" u="none" strike="noStrike" kern="0" cap="none" spc="0" normalizeH="0" baseline="0" noProof="0" dirty="0">
                <a:ln>
                  <a:noFill/>
                </a:ln>
                <a:solidFill>
                  <a:srgbClr val="000000"/>
                </a:solidFill>
                <a:effectLst/>
                <a:uLnTx/>
                <a:uFillTx/>
                <a:latin typeface="Arial"/>
                <a:cs typeface="Arial"/>
                <a:sym typeface="Arial"/>
              </a:rPr>
              <a:t>mise en jeu = date de mise en recouvrement contentieux plus 30 jours calendaires</a:t>
            </a:r>
            <a:r>
              <a:rPr kumimoji="0" lang="fr-FR" sz="1200" b="0" i="0" u="none" strike="noStrike" kern="0" cap="none" spc="0" normalizeH="0" baseline="0" noProof="0" dirty="0">
                <a:ln>
                  <a:noFill/>
                </a:ln>
                <a:solidFill>
                  <a:srgbClr val="000000"/>
                </a:solidFill>
                <a:effectLst/>
                <a:uLnTx/>
                <a:uFillTx/>
                <a:latin typeface="Arial"/>
                <a:cs typeface="Arial"/>
                <a:sym typeface="Arial"/>
              </a:rPr>
              <a:t>)</a:t>
            </a:r>
          </a:p>
          <a:p>
            <a:pPr marL="0" marR="0" lvl="0" indent="0" algn="just"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0" cap="none" spc="0" normalizeH="0" baseline="0" noProof="0" dirty="0">
              <a:ln>
                <a:noFill/>
              </a:ln>
              <a:solidFill>
                <a:srgbClr val="000000"/>
              </a:solidFill>
              <a:effectLst/>
              <a:uLnTx/>
              <a:uFillTx/>
              <a:latin typeface="Arial"/>
              <a:cs typeface="Arial"/>
              <a:sym typeface="Arial"/>
            </a:endParaRPr>
          </a:p>
          <a:p>
            <a:pPr marL="171450" marR="0" lvl="0" indent="-171450" algn="just" defTabSz="914400" rtl="0" eaLnBrk="1" fontAlgn="auto" latinLnBrk="0" hangingPunct="1">
              <a:lnSpc>
                <a:spcPct val="100000"/>
              </a:lnSpc>
              <a:spcBef>
                <a:spcPts val="0"/>
              </a:spcBef>
              <a:spcAft>
                <a:spcPts val="0"/>
              </a:spcAft>
              <a:buClr>
                <a:srgbClr val="B34A8C"/>
              </a:buClr>
              <a:buSzTx/>
              <a:buFont typeface="Wingdings" panose="05000000000000000000" pitchFamily="2" charset="2"/>
              <a:buChar char="v"/>
              <a:tabLst/>
              <a:defRPr/>
            </a:pPr>
            <a:r>
              <a:rPr kumimoji="0" lang="fr-FR" sz="1200" b="0" i="0" u="none" strike="noStrike" kern="0" cap="none" spc="0" normalizeH="0" baseline="0" noProof="0" dirty="0">
                <a:ln>
                  <a:noFill/>
                </a:ln>
                <a:solidFill>
                  <a:srgbClr val="000000">
                    <a:lumMod val="75000"/>
                    <a:lumOff val="25000"/>
                  </a:srgbClr>
                </a:solidFill>
                <a:effectLst/>
                <a:uLnTx/>
                <a:uFillTx/>
                <a:latin typeface="Arial"/>
                <a:cs typeface="Arial"/>
                <a:sym typeface="Arial"/>
              </a:rPr>
              <a:t>L’établissement porte le risque pour les 30% restant (max 6 000€)</a:t>
            </a:r>
          </a:p>
        </p:txBody>
      </p:sp>
      <p:sp>
        <p:nvSpPr>
          <p:cNvPr id="20" name="Rectangle 19">
            <a:extLst>
              <a:ext uri="{FF2B5EF4-FFF2-40B4-BE49-F238E27FC236}">
                <a16:creationId xmlns:a16="http://schemas.microsoft.com/office/drawing/2014/main" id="{A729607D-0B8E-4269-86DD-CEB4FD6EB9CE}"/>
              </a:ext>
            </a:extLst>
          </p:cNvPr>
          <p:cNvSpPr/>
          <p:nvPr/>
        </p:nvSpPr>
        <p:spPr>
          <a:xfrm>
            <a:off x="8674300" y="1712402"/>
            <a:ext cx="3172897" cy="540000"/>
          </a:xfrm>
          <a:prstGeom prst="rect">
            <a:avLst/>
          </a:prstGeom>
          <a:solidFill>
            <a:schemeClr val="accent5">
              <a:lumMod val="20000"/>
              <a:lumOff val="8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accent4"/>
                </a:solidFill>
                <a:effectLst/>
                <a:uLnTx/>
                <a:uFillTx/>
                <a:latin typeface="Montserrat SemiBold" panose="00000700000000000000" pitchFamily="2" charset="0"/>
                <a:ea typeface="+mn-ea"/>
                <a:cs typeface="Arial"/>
                <a:sym typeface="Arial"/>
              </a:rPr>
              <a:t>L’enveloppe 2023 </a:t>
            </a:r>
            <a:endParaRPr kumimoji="0" lang="fr-FR" sz="1400" b="1" i="0" u="sng" strike="noStrike" kern="0" cap="none" spc="0" normalizeH="0" baseline="0" noProof="0" dirty="0">
              <a:ln>
                <a:noFill/>
              </a:ln>
              <a:solidFill>
                <a:schemeClr val="accent4"/>
              </a:solidFill>
              <a:effectLst/>
              <a:uLnTx/>
              <a:uFillTx/>
              <a:latin typeface="Montserrat SemiBold" panose="00000700000000000000" pitchFamily="2" charset="0"/>
              <a:ea typeface="+mn-ea"/>
              <a:cs typeface="Arial"/>
              <a:sym typeface="Arial"/>
            </a:endParaRPr>
          </a:p>
        </p:txBody>
      </p:sp>
      <p:sp>
        <p:nvSpPr>
          <p:cNvPr id="21" name="Ellipse 20">
            <a:extLst>
              <a:ext uri="{FF2B5EF4-FFF2-40B4-BE49-F238E27FC236}">
                <a16:creationId xmlns:a16="http://schemas.microsoft.com/office/drawing/2014/main" id="{0CD77F89-842F-4772-B8F6-75DA43F9729D}"/>
              </a:ext>
            </a:extLst>
          </p:cNvPr>
          <p:cNvSpPr>
            <a:spLocks noChangeAspect="1"/>
          </p:cNvSpPr>
          <p:nvPr/>
        </p:nvSpPr>
        <p:spPr>
          <a:xfrm>
            <a:off x="8322589" y="1704903"/>
            <a:ext cx="540000" cy="540000"/>
          </a:xfrm>
          <a:prstGeom prst="ellipse">
            <a:avLst/>
          </a:prstGeom>
          <a:solidFill>
            <a:schemeClr val="accent4"/>
          </a:solidFill>
          <a:ln w="254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FFFFFF"/>
                </a:solidFill>
                <a:effectLst/>
                <a:uLnTx/>
                <a:uFillTx/>
                <a:latin typeface="Arial"/>
                <a:ea typeface="+mn-ea"/>
                <a:cs typeface="Arial"/>
                <a:sym typeface="Arial"/>
              </a:rPr>
              <a:t>3</a:t>
            </a:r>
          </a:p>
        </p:txBody>
      </p:sp>
      <p:cxnSp>
        <p:nvCxnSpPr>
          <p:cNvPr id="22" name="Connecteur droit 21">
            <a:extLst>
              <a:ext uri="{FF2B5EF4-FFF2-40B4-BE49-F238E27FC236}">
                <a16:creationId xmlns:a16="http://schemas.microsoft.com/office/drawing/2014/main" id="{C6D310A7-E297-44A7-B4F0-96E8664E6672}"/>
              </a:ext>
            </a:extLst>
          </p:cNvPr>
          <p:cNvCxnSpPr>
            <a:cxnSpLocks/>
          </p:cNvCxnSpPr>
          <p:nvPr/>
        </p:nvCxnSpPr>
        <p:spPr>
          <a:xfrm flipV="1">
            <a:off x="8600758" y="2397846"/>
            <a:ext cx="0" cy="3713243"/>
          </a:xfrm>
          <a:prstGeom prst="line">
            <a:avLst/>
          </a:prstGeom>
          <a:noFill/>
          <a:ln w="28575" cap="flat" cmpd="sng" algn="ctr">
            <a:solidFill>
              <a:schemeClr val="accent4"/>
            </a:solidFill>
            <a:prstDash val="solid"/>
            <a:headEnd type="none"/>
            <a:tailEnd type="oval"/>
          </a:ln>
          <a:effectLst/>
        </p:spPr>
      </p:cxnSp>
      <p:sp>
        <p:nvSpPr>
          <p:cNvPr id="23" name="ZoneTexte 22">
            <a:extLst>
              <a:ext uri="{FF2B5EF4-FFF2-40B4-BE49-F238E27FC236}">
                <a16:creationId xmlns:a16="http://schemas.microsoft.com/office/drawing/2014/main" id="{089E43A4-D7E3-42F6-941D-5897C0716C7B}"/>
              </a:ext>
            </a:extLst>
          </p:cNvPr>
          <p:cNvSpPr txBox="1"/>
          <p:nvPr/>
        </p:nvSpPr>
        <p:spPr>
          <a:xfrm>
            <a:off x="8651755" y="2410604"/>
            <a:ext cx="3195442" cy="1384995"/>
          </a:xfrm>
          <a:prstGeom prst="rect">
            <a:avLst/>
          </a:prstGeom>
          <a:noFill/>
          <a:ln>
            <a:noFill/>
          </a:ln>
        </p:spPr>
        <p:txBody>
          <a:bodyPr wrap="square" lIns="91440" tIns="45720" rIns="91440" bIns="45720" rtlCol="0" anchor="t">
            <a:spAutoFit/>
          </a:bodyPr>
          <a:lstStyle/>
          <a:p>
            <a:pPr marL="171450" marR="0" lvl="0" indent="-171450" algn="just" defTabSz="914400" rtl="0" eaLnBrk="1" fontAlgn="auto" latinLnBrk="0" hangingPunct="1">
              <a:lnSpc>
                <a:spcPct val="100000"/>
              </a:lnSpc>
              <a:spcBef>
                <a:spcPts val="0"/>
              </a:spcBef>
              <a:spcAft>
                <a:spcPts val="0"/>
              </a:spcAft>
              <a:buClr>
                <a:schemeClr val="accent4"/>
              </a:buClr>
              <a:buSzTx/>
              <a:buFont typeface="Wingdings" panose="05000000000000000000" pitchFamily="2" charset="2"/>
              <a:buChar char="v"/>
              <a:tabLst/>
              <a:defRPr/>
            </a:pPr>
            <a:r>
              <a:rPr kumimoji="0" lang="fr-FR" sz="1200" b="1" i="0" u="none" strike="noStrike" kern="0" cap="none" spc="0" normalizeH="0" baseline="0" noProof="0" dirty="0">
                <a:ln>
                  <a:noFill/>
                </a:ln>
                <a:solidFill>
                  <a:schemeClr val="accent4"/>
                </a:solidFill>
                <a:effectLst/>
                <a:uLnTx/>
                <a:uFillTx/>
                <a:latin typeface="Arial"/>
                <a:cs typeface="Arial"/>
                <a:sym typeface="Arial"/>
              </a:rPr>
              <a:t>Une enveloppe 2022 renouvelée en 2023 avec 51</a:t>
            </a:r>
            <a:r>
              <a:rPr lang="fr-FR" sz="1200" b="1" dirty="0">
                <a:solidFill>
                  <a:schemeClr val="accent4"/>
                </a:solidFill>
              </a:rPr>
              <a:t>M€ pour les CE</a:t>
            </a:r>
          </a:p>
          <a:p>
            <a:pPr marL="449263" marR="0" lvl="0" indent="-171450" algn="just" defTabSz="914400" rtl="0" eaLnBrk="1" fontAlgn="auto" latinLnBrk="0" hangingPunct="1">
              <a:lnSpc>
                <a:spcPct val="100000"/>
              </a:lnSpc>
              <a:spcBef>
                <a:spcPts val="0"/>
              </a:spcBef>
              <a:spcAft>
                <a:spcPts val="0"/>
              </a:spcAft>
              <a:buClr>
                <a:schemeClr val="accent4"/>
              </a:buClr>
              <a:buSzTx/>
              <a:buFont typeface="Wingdings" panose="05000000000000000000" pitchFamily="2" charset="2"/>
              <a:buChar char="v"/>
              <a:tabLst/>
              <a:defRPr/>
            </a:pPr>
            <a:endParaRPr lang="fr-FR" sz="1200" dirty="0">
              <a:solidFill>
                <a:srgbClr val="000000">
                  <a:lumMod val="75000"/>
                  <a:lumOff val="25000"/>
                </a:srgbClr>
              </a:solidFill>
            </a:endParaRPr>
          </a:p>
          <a:p>
            <a:pPr marL="171450" marR="0" lvl="0" indent="-171450" algn="just" defTabSz="914400" rtl="0" eaLnBrk="1" fontAlgn="auto" latinLnBrk="0" hangingPunct="1">
              <a:lnSpc>
                <a:spcPct val="100000"/>
              </a:lnSpc>
              <a:spcBef>
                <a:spcPts val="0"/>
              </a:spcBef>
              <a:spcAft>
                <a:spcPts val="0"/>
              </a:spcAft>
              <a:buClr>
                <a:schemeClr val="accent4"/>
              </a:buClr>
              <a:buSzTx/>
              <a:buFont typeface="Wingdings" panose="05000000000000000000" pitchFamily="2" charset="2"/>
              <a:buChar char="v"/>
              <a:tabLst/>
              <a:defRPr/>
            </a:pPr>
            <a:r>
              <a:rPr kumimoji="0" lang="fr-FR" sz="1200" b="1" i="0" u="none" strike="noStrike" kern="0" cap="none" spc="0" normalizeH="0" baseline="0" noProof="0" dirty="0">
                <a:ln>
                  <a:noFill/>
                </a:ln>
                <a:solidFill>
                  <a:schemeClr val="accent4"/>
                </a:solidFill>
                <a:effectLst/>
                <a:uLnTx/>
                <a:uFillTx/>
                <a:latin typeface="Arial"/>
                <a:cs typeface="Arial"/>
                <a:sym typeface="Arial"/>
              </a:rPr>
              <a:t>La Campagne 2023 ouvre à partir du 13 mars aux établissements  </a:t>
            </a:r>
          </a:p>
          <a:p>
            <a:pPr marL="171450" marR="0" lvl="0" indent="-171450" algn="just" defTabSz="914400" rtl="0" eaLnBrk="1" fontAlgn="auto" latinLnBrk="0" hangingPunct="1">
              <a:lnSpc>
                <a:spcPct val="100000"/>
              </a:lnSpc>
              <a:spcBef>
                <a:spcPts val="0"/>
              </a:spcBef>
              <a:spcAft>
                <a:spcPts val="0"/>
              </a:spcAft>
              <a:buClr>
                <a:schemeClr val="accent4"/>
              </a:buClr>
              <a:buSzTx/>
              <a:buFont typeface="Wingdings" panose="05000000000000000000" pitchFamily="2" charset="2"/>
              <a:buChar char="v"/>
              <a:tabLst/>
              <a:defRPr/>
            </a:pPr>
            <a:endParaRPr lang="fr-FR" sz="1200" b="1" kern="0" dirty="0">
              <a:solidFill>
                <a:schemeClr val="accent4"/>
              </a:solidFill>
              <a:latin typeface="Arial"/>
              <a:cs typeface="Arial"/>
              <a:sym typeface="Arial"/>
            </a:endParaRPr>
          </a:p>
          <a:p>
            <a:pPr marL="171450" marR="0" lvl="0" indent="-171450" algn="just" defTabSz="914400" rtl="0" eaLnBrk="1" fontAlgn="auto" latinLnBrk="0" hangingPunct="1">
              <a:lnSpc>
                <a:spcPct val="100000"/>
              </a:lnSpc>
              <a:spcBef>
                <a:spcPts val="0"/>
              </a:spcBef>
              <a:spcAft>
                <a:spcPts val="0"/>
              </a:spcAft>
              <a:buClr>
                <a:schemeClr val="accent4"/>
              </a:buClr>
              <a:buSzTx/>
              <a:buFont typeface="Wingdings" panose="05000000000000000000" pitchFamily="2" charset="2"/>
              <a:buChar char="v"/>
              <a:tabLst/>
              <a:defRPr/>
            </a:pPr>
            <a:endParaRPr kumimoji="0" lang="fr-FR" sz="1200" b="1" i="0" u="none" strike="noStrike" kern="0" cap="none" spc="0" normalizeH="0" baseline="0" noProof="0" dirty="0">
              <a:ln>
                <a:noFill/>
              </a:ln>
              <a:solidFill>
                <a:schemeClr val="accent4"/>
              </a:solidFill>
              <a:effectLst/>
              <a:uLnTx/>
              <a:uFillTx/>
              <a:latin typeface="Arial"/>
              <a:cs typeface="Arial"/>
              <a:sym typeface="Arial"/>
            </a:endParaRPr>
          </a:p>
        </p:txBody>
      </p:sp>
      <p:pic>
        <p:nvPicPr>
          <p:cNvPr id="32" name="Image 31">
            <a:extLst>
              <a:ext uri="{FF2B5EF4-FFF2-40B4-BE49-F238E27FC236}">
                <a16:creationId xmlns:a16="http://schemas.microsoft.com/office/drawing/2014/main" id="{A13017DF-61A7-4ED8-A656-1DA1D22B68C5}"/>
              </a:ext>
            </a:extLst>
          </p:cNvPr>
          <p:cNvPicPr>
            <a:picLocks noChangeAspect="1"/>
          </p:cNvPicPr>
          <p:nvPr/>
        </p:nvPicPr>
        <p:blipFill>
          <a:blip r:embed="rId2"/>
          <a:stretch>
            <a:fillRect/>
          </a:stretch>
        </p:blipFill>
        <p:spPr>
          <a:xfrm>
            <a:off x="400103" y="681487"/>
            <a:ext cx="231668" cy="274344"/>
          </a:xfrm>
          <a:prstGeom prst="rect">
            <a:avLst/>
          </a:prstGeom>
        </p:spPr>
      </p:pic>
      <p:pic>
        <p:nvPicPr>
          <p:cNvPr id="2" name="Image 1">
            <a:extLst>
              <a:ext uri="{FF2B5EF4-FFF2-40B4-BE49-F238E27FC236}">
                <a16:creationId xmlns:a16="http://schemas.microsoft.com/office/drawing/2014/main" id="{81968EEC-6C1A-4509-A616-402FC1F02EC4}"/>
              </a:ext>
            </a:extLst>
          </p:cNvPr>
          <p:cNvPicPr>
            <a:picLocks noChangeAspect="1"/>
          </p:cNvPicPr>
          <p:nvPr/>
        </p:nvPicPr>
        <p:blipFill>
          <a:blip r:embed="rId3"/>
          <a:stretch>
            <a:fillRect/>
          </a:stretch>
        </p:blipFill>
        <p:spPr>
          <a:xfrm>
            <a:off x="4378519" y="101138"/>
            <a:ext cx="7297544" cy="286537"/>
          </a:xfrm>
          <a:prstGeom prst="rect">
            <a:avLst/>
          </a:prstGeom>
        </p:spPr>
      </p:pic>
    </p:spTree>
    <p:extLst>
      <p:ext uri="{BB962C8B-B14F-4D97-AF65-F5344CB8AC3E}">
        <p14:creationId xmlns:p14="http://schemas.microsoft.com/office/powerpoint/2010/main" val="1664219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a:extLst>
              <a:ext uri="{FF2B5EF4-FFF2-40B4-BE49-F238E27FC236}">
                <a16:creationId xmlns:a16="http://schemas.microsoft.com/office/drawing/2014/main" id="{9BA5AE12-7211-4407-9C89-F79E5BFAF172}"/>
              </a:ext>
            </a:extLst>
          </p:cNvPr>
          <p:cNvSpPr txBox="1"/>
          <p:nvPr/>
        </p:nvSpPr>
        <p:spPr>
          <a:xfrm>
            <a:off x="2831485" y="1597725"/>
            <a:ext cx="519285" cy="769441"/>
          </a:xfrm>
          <a:prstGeom prst="rect">
            <a:avLst/>
          </a:prstGeom>
          <a:noFill/>
        </p:spPr>
        <p:txBody>
          <a:bodyPr wrap="square" rtlCol="0">
            <a:spAutoFit/>
          </a:bodyPr>
          <a:lstStyle/>
          <a:p>
            <a:pPr>
              <a:defRPr/>
            </a:pPr>
            <a:r>
              <a:rPr lang="fr-FR" sz="4400" kern="0" dirty="0">
                <a:solidFill>
                  <a:srgbClr val="9176B4"/>
                </a:solidFill>
                <a:cs typeface="Arial"/>
                <a:sym typeface="Arial"/>
              </a:rPr>
              <a:t>+</a:t>
            </a:r>
          </a:p>
        </p:txBody>
      </p:sp>
      <p:sp>
        <p:nvSpPr>
          <p:cNvPr id="5" name="Espace réservé du texte 4"/>
          <p:cNvSpPr>
            <a:spLocks noGrp="1"/>
          </p:cNvSpPr>
          <p:nvPr>
            <p:ph type="body" sz="quarter" idx="12"/>
          </p:nvPr>
        </p:nvSpPr>
        <p:spPr/>
        <p:txBody>
          <a:bodyPr/>
          <a:lstStyle/>
          <a:p>
            <a:r>
              <a:rPr lang="fr-FR" sz="1800" dirty="0"/>
              <a:t>Rétrospective 2022</a:t>
            </a:r>
          </a:p>
        </p:txBody>
      </p:sp>
      <p:sp>
        <p:nvSpPr>
          <p:cNvPr id="24" name="Rectangle 23">
            <a:extLst>
              <a:ext uri="{FF2B5EF4-FFF2-40B4-BE49-F238E27FC236}">
                <a16:creationId xmlns:a16="http://schemas.microsoft.com/office/drawing/2014/main" id="{3DB0805D-341C-45B7-B575-29897AD3F003}"/>
              </a:ext>
            </a:extLst>
          </p:cNvPr>
          <p:cNvSpPr/>
          <p:nvPr/>
        </p:nvSpPr>
        <p:spPr>
          <a:xfrm>
            <a:off x="3074530" y="2000816"/>
            <a:ext cx="8245143" cy="3675313"/>
          </a:xfrm>
          <a:prstGeom prst="rect">
            <a:avLst/>
          </a:prstGeom>
          <a:noFill/>
          <a:ln w="9525" cap="flat" cmpd="sng" algn="ctr">
            <a:solidFill>
              <a:srgbClr val="9176B4"/>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Rectangle 24">
            <a:extLst>
              <a:ext uri="{FF2B5EF4-FFF2-40B4-BE49-F238E27FC236}">
                <a16:creationId xmlns:a16="http://schemas.microsoft.com/office/drawing/2014/main" id="{2D87A105-AD4F-4AA5-A913-99F9B57C16F1}"/>
              </a:ext>
            </a:extLst>
          </p:cNvPr>
          <p:cNvSpPr/>
          <p:nvPr/>
        </p:nvSpPr>
        <p:spPr>
          <a:xfrm>
            <a:off x="2932711" y="2106482"/>
            <a:ext cx="439127" cy="369438"/>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Rectangle 26">
            <a:extLst>
              <a:ext uri="{FF2B5EF4-FFF2-40B4-BE49-F238E27FC236}">
                <a16:creationId xmlns:a16="http://schemas.microsoft.com/office/drawing/2014/main" id="{74CD0A4C-FBE1-490E-829E-D1C743FC96FD}"/>
              </a:ext>
            </a:extLst>
          </p:cNvPr>
          <p:cNvSpPr/>
          <p:nvPr/>
        </p:nvSpPr>
        <p:spPr>
          <a:xfrm>
            <a:off x="720632" y="2285266"/>
            <a:ext cx="2136160" cy="3390863"/>
          </a:xfrm>
          <a:prstGeom prst="rect">
            <a:avLst/>
          </a:prstGeom>
          <a:solidFill>
            <a:srgbClr val="9176B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8" name="ZoneTexte 27">
            <a:extLst>
              <a:ext uri="{FF2B5EF4-FFF2-40B4-BE49-F238E27FC236}">
                <a16:creationId xmlns:a16="http://schemas.microsoft.com/office/drawing/2014/main" id="{D6841049-E2A1-44E2-8860-87F099991E1C}"/>
              </a:ext>
            </a:extLst>
          </p:cNvPr>
          <p:cNvSpPr txBox="1"/>
          <p:nvPr/>
        </p:nvSpPr>
        <p:spPr>
          <a:xfrm>
            <a:off x="720629" y="2540532"/>
            <a:ext cx="2136163" cy="615553"/>
          </a:xfrm>
          <a:prstGeom prst="rect">
            <a:avLst/>
          </a:prstGeom>
          <a:noFill/>
        </p:spPr>
        <p:txBody>
          <a:bodyPr wrap="square" rtlCol="0">
            <a:spAutoFit/>
          </a:bodyPr>
          <a:lstStyle/>
          <a:p>
            <a:pPr algn="ctr">
              <a:defRPr/>
            </a:pPr>
            <a:r>
              <a:rPr lang="fr-FR" sz="2400" b="1" dirty="0">
                <a:solidFill>
                  <a:srgbClr val="000000">
                    <a:lumMod val="75000"/>
                    <a:lumOff val="25000"/>
                  </a:srgbClr>
                </a:solidFill>
                <a:cs typeface="Arial"/>
                <a:sym typeface="Arial"/>
              </a:rPr>
              <a:t>1,28 %</a:t>
            </a:r>
          </a:p>
          <a:p>
            <a:pPr algn="ctr">
              <a:defRPr/>
            </a:pPr>
            <a:r>
              <a:rPr lang="fr-FR" sz="1000" dirty="0">
                <a:solidFill>
                  <a:srgbClr val="000000">
                    <a:lumMod val="75000"/>
                    <a:lumOff val="25000"/>
                  </a:srgbClr>
                </a:solidFill>
                <a:cs typeface="Arial"/>
                <a:sym typeface="Arial"/>
              </a:rPr>
              <a:t>Taux Directeur Appliqué Moyen</a:t>
            </a:r>
          </a:p>
        </p:txBody>
      </p:sp>
      <p:sp>
        <p:nvSpPr>
          <p:cNvPr id="29" name="ZoneTexte 28">
            <a:extLst>
              <a:ext uri="{FF2B5EF4-FFF2-40B4-BE49-F238E27FC236}">
                <a16:creationId xmlns:a16="http://schemas.microsoft.com/office/drawing/2014/main" id="{F88A3153-6F1D-4799-8E0F-9A8BA9A485BF}"/>
              </a:ext>
            </a:extLst>
          </p:cNvPr>
          <p:cNvSpPr txBox="1"/>
          <p:nvPr/>
        </p:nvSpPr>
        <p:spPr>
          <a:xfrm>
            <a:off x="695325" y="3244991"/>
            <a:ext cx="2136160" cy="615553"/>
          </a:xfrm>
          <a:prstGeom prst="rect">
            <a:avLst/>
          </a:prstGeom>
          <a:noFill/>
        </p:spPr>
        <p:txBody>
          <a:bodyPr wrap="square" rtlCol="0">
            <a:spAutoFit/>
          </a:bodyPr>
          <a:lstStyle/>
          <a:p>
            <a:pPr algn="ctr">
              <a:defRPr/>
            </a:pPr>
            <a:r>
              <a:rPr lang="fr-FR" sz="2400" b="1" dirty="0">
                <a:solidFill>
                  <a:srgbClr val="9176B4">
                    <a:lumMod val="75000"/>
                  </a:srgbClr>
                </a:solidFill>
                <a:cs typeface="Arial"/>
                <a:sym typeface="Arial"/>
              </a:rPr>
              <a:t>13 097€</a:t>
            </a:r>
          </a:p>
          <a:p>
            <a:pPr algn="ctr">
              <a:defRPr/>
            </a:pPr>
            <a:r>
              <a:rPr lang="fr-FR" sz="1000" dirty="0">
                <a:solidFill>
                  <a:srgbClr val="000000">
                    <a:lumMod val="75000"/>
                    <a:lumOff val="25000"/>
                  </a:srgbClr>
                </a:solidFill>
                <a:cs typeface="Arial"/>
                <a:sym typeface="Arial"/>
              </a:rPr>
              <a:t>Montant moyen d’un PEGE</a:t>
            </a:r>
          </a:p>
        </p:txBody>
      </p:sp>
      <p:sp>
        <p:nvSpPr>
          <p:cNvPr id="30" name="Rectangle : coins arrondis 29">
            <a:extLst>
              <a:ext uri="{FF2B5EF4-FFF2-40B4-BE49-F238E27FC236}">
                <a16:creationId xmlns:a16="http://schemas.microsoft.com/office/drawing/2014/main" id="{B29182DC-4FFD-4E14-BEBB-821835DD5553}"/>
              </a:ext>
            </a:extLst>
          </p:cNvPr>
          <p:cNvSpPr/>
          <p:nvPr/>
        </p:nvSpPr>
        <p:spPr>
          <a:xfrm>
            <a:off x="966528" y="2122378"/>
            <a:ext cx="1638206" cy="337646"/>
          </a:xfrm>
          <a:prstGeom prst="roundRect">
            <a:avLst/>
          </a:prstGeom>
          <a:solidFill>
            <a:srgbClr val="9176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a:ea typeface="+mn-ea"/>
                <a:cs typeface="Arial" panose="020B0604020202020204" pitchFamily="34" charset="0"/>
                <a:sym typeface="Arial"/>
              </a:rPr>
              <a:t>A fin 2022</a:t>
            </a:r>
          </a:p>
        </p:txBody>
      </p:sp>
      <p:graphicFrame>
        <p:nvGraphicFramePr>
          <p:cNvPr id="31" name="Graphique 30">
            <a:extLst>
              <a:ext uri="{FF2B5EF4-FFF2-40B4-BE49-F238E27FC236}">
                <a16:creationId xmlns:a16="http://schemas.microsoft.com/office/drawing/2014/main" id="{821A5203-7FBB-4697-B506-6082600BF9D1}"/>
              </a:ext>
            </a:extLst>
          </p:cNvPr>
          <p:cNvGraphicFramePr>
            <a:graphicFrameLocks/>
          </p:cNvGraphicFramePr>
          <p:nvPr>
            <p:extLst>
              <p:ext uri="{D42A27DB-BD31-4B8C-83A1-F6EECF244321}">
                <p14:modId xmlns:p14="http://schemas.microsoft.com/office/powerpoint/2010/main" val="741425683"/>
              </p:ext>
            </p:extLst>
          </p:nvPr>
        </p:nvGraphicFramePr>
        <p:xfrm>
          <a:off x="717552" y="4388582"/>
          <a:ext cx="2113934" cy="1030548"/>
        </p:xfrm>
        <a:graphic>
          <a:graphicData uri="http://schemas.openxmlformats.org/drawingml/2006/chart">
            <c:chart xmlns:c="http://schemas.openxmlformats.org/drawingml/2006/chart" xmlns:r="http://schemas.openxmlformats.org/officeDocument/2006/relationships" r:id="rId2"/>
          </a:graphicData>
        </a:graphic>
      </p:graphicFrame>
      <p:sp>
        <p:nvSpPr>
          <p:cNvPr id="32" name="Ellipse 31">
            <a:extLst>
              <a:ext uri="{FF2B5EF4-FFF2-40B4-BE49-F238E27FC236}">
                <a16:creationId xmlns:a16="http://schemas.microsoft.com/office/drawing/2014/main" id="{6D026F79-11D9-4444-A36F-8133E68CC84E}"/>
              </a:ext>
            </a:extLst>
          </p:cNvPr>
          <p:cNvSpPr>
            <a:spLocks noChangeAspect="1"/>
          </p:cNvSpPr>
          <p:nvPr/>
        </p:nvSpPr>
        <p:spPr>
          <a:xfrm>
            <a:off x="922602" y="4155335"/>
            <a:ext cx="435057" cy="435057"/>
          </a:xfrm>
          <a:prstGeom prst="ellipse">
            <a:avLst/>
          </a:prstGeom>
          <a:solidFill>
            <a:srgbClr val="00A193">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33" name="Connecteur droit avec flèche 32">
            <a:extLst>
              <a:ext uri="{FF2B5EF4-FFF2-40B4-BE49-F238E27FC236}">
                <a16:creationId xmlns:a16="http://schemas.microsoft.com/office/drawing/2014/main" id="{201F478B-83EA-4BA5-8114-FCE0AB7A2393}"/>
              </a:ext>
            </a:extLst>
          </p:cNvPr>
          <p:cNvCxnSpPr>
            <a:cxnSpLocks/>
          </p:cNvCxnSpPr>
          <p:nvPr/>
        </p:nvCxnSpPr>
        <p:spPr>
          <a:xfrm flipV="1">
            <a:off x="1211040" y="4542361"/>
            <a:ext cx="276519" cy="249761"/>
          </a:xfrm>
          <a:prstGeom prst="straightConnector1">
            <a:avLst/>
          </a:prstGeom>
          <a:noFill/>
          <a:ln w="28575" cap="flat" cmpd="sng" algn="ctr">
            <a:solidFill>
              <a:srgbClr val="00A193"/>
            </a:solidFill>
            <a:prstDash val="solid"/>
            <a:tailEnd type="triangle"/>
          </a:ln>
          <a:effectLst/>
        </p:spPr>
      </p:cxnSp>
      <p:sp>
        <p:nvSpPr>
          <p:cNvPr id="34" name="ZoneTexte 33">
            <a:extLst>
              <a:ext uri="{FF2B5EF4-FFF2-40B4-BE49-F238E27FC236}">
                <a16:creationId xmlns:a16="http://schemas.microsoft.com/office/drawing/2014/main" id="{D54E4525-8F3A-4971-A934-51BA7F44DEDC}"/>
              </a:ext>
            </a:extLst>
          </p:cNvPr>
          <p:cNvSpPr txBox="1"/>
          <p:nvPr/>
        </p:nvSpPr>
        <p:spPr>
          <a:xfrm>
            <a:off x="872327" y="4239614"/>
            <a:ext cx="818612" cy="307777"/>
          </a:xfrm>
          <a:prstGeom prst="rect">
            <a:avLst/>
          </a:prstGeom>
          <a:noFill/>
        </p:spPr>
        <p:txBody>
          <a:bodyPr wrap="square" rtlCol="0">
            <a:spAutoFit/>
          </a:bodyPr>
          <a:lstStyle/>
          <a:p>
            <a:pPr>
              <a:defRPr/>
            </a:pPr>
            <a:r>
              <a:rPr lang="fr-FR" sz="1400" b="1" kern="0" dirty="0">
                <a:solidFill>
                  <a:srgbClr val="000000">
                    <a:lumMod val="75000"/>
                    <a:lumOff val="25000"/>
                  </a:srgbClr>
                </a:solidFill>
                <a:latin typeface="Montserrat SemiBold" panose="00000700000000000000" pitchFamily="2" charset="0"/>
                <a:cs typeface="Arial"/>
                <a:sym typeface="Arial"/>
              </a:rPr>
              <a:t>+155%</a:t>
            </a:r>
          </a:p>
        </p:txBody>
      </p:sp>
      <p:sp>
        <p:nvSpPr>
          <p:cNvPr id="35" name="ZoneTexte 34">
            <a:extLst>
              <a:ext uri="{FF2B5EF4-FFF2-40B4-BE49-F238E27FC236}">
                <a16:creationId xmlns:a16="http://schemas.microsoft.com/office/drawing/2014/main" id="{F587BE39-D7AB-4704-B23F-EAA079EB4DB4}"/>
              </a:ext>
            </a:extLst>
          </p:cNvPr>
          <p:cNvSpPr txBox="1"/>
          <p:nvPr/>
        </p:nvSpPr>
        <p:spPr>
          <a:xfrm>
            <a:off x="717551" y="5429702"/>
            <a:ext cx="2136160" cy="246221"/>
          </a:xfrm>
          <a:prstGeom prst="rect">
            <a:avLst/>
          </a:prstGeom>
          <a:noFill/>
        </p:spPr>
        <p:txBody>
          <a:bodyPr wrap="square" rtlCol="0">
            <a:spAutoFit/>
          </a:bodyPr>
          <a:lstStyle/>
          <a:p>
            <a:pPr algn="ctr">
              <a:defRPr/>
            </a:pPr>
            <a:r>
              <a:rPr lang="fr-FR" sz="1000" dirty="0">
                <a:solidFill>
                  <a:srgbClr val="000000">
                    <a:lumMod val="75000"/>
                    <a:lumOff val="25000"/>
                  </a:srgbClr>
                </a:solidFill>
                <a:cs typeface="Arial"/>
                <a:sym typeface="Arial"/>
              </a:rPr>
              <a:t>Reconduction des enveloppes</a:t>
            </a:r>
          </a:p>
        </p:txBody>
      </p:sp>
      <p:graphicFrame>
        <p:nvGraphicFramePr>
          <p:cNvPr id="36" name="Tableau 35">
            <a:extLst>
              <a:ext uri="{FF2B5EF4-FFF2-40B4-BE49-F238E27FC236}">
                <a16:creationId xmlns:a16="http://schemas.microsoft.com/office/drawing/2014/main" id="{B948F6A6-391B-4BF0-A16D-FE348E4941B4}"/>
              </a:ext>
            </a:extLst>
          </p:cNvPr>
          <p:cNvGraphicFramePr>
            <a:graphicFrameLocks noGrp="1"/>
          </p:cNvGraphicFramePr>
          <p:nvPr>
            <p:extLst>
              <p:ext uri="{D42A27DB-BD31-4B8C-83A1-F6EECF244321}">
                <p14:modId xmlns:p14="http://schemas.microsoft.com/office/powerpoint/2010/main" val="3895239617"/>
              </p:ext>
            </p:extLst>
          </p:nvPr>
        </p:nvGraphicFramePr>
        <p:xfrm>
          <a:off x="3169165" y="2122378"/>
          <a:ext cx="7948491" cy="3420330"/>
        </p:xfrm>
        <a:graphic>
          <a:graphicData uri="http://schemas.openxmlformats.org/drawingml/2006/table">
            <a:tbl>
              <a:tblPr/>
              <a:tblGrid>
                <a:gridCol w="2588839">
                  <a:extLst>
                    <a:ext uri="{9D8B030D-6E8A-4147-A177-3AD203B41FA5}">
                      <a16:colId xmlns:a16="http://schemas.microsoft.com/office/drawing/2014/main" val="2178283030"/>
                    </a:ext>
                  </a:extLst>
                </a:gridCol>
                <a:gridCol w="1086416">
                  <a:extLst>
                    <a:ext uri="{9D8B030D-6E8A-4147-A177-3AD203B41FA5}">
                      <a16:colId xmlns:a16="http://schemas.microsoft.com/office/drawing/2014/main" val="3445233700"/>
                    </a:ext>
                  </a:extLst>
                </a:gridCol>
                <a:gridCol w="1286599">
                  <a:extLst>
                    <a:ext uri="{9D8B030D-6E8A-4147-A177-3AD203B41FA5}">
                      <a16:colId xmlns:a16="http://schemas.microsoft.com/office/drawing/2014/main" val="965036709"/>
                    </a:ext>
                  </a:extLst>
                </a:gridCol>
                <a:gridCol w="1256868">
                  <a:extLst>
                    <a:ext uri="{9D8B030D-6E8A-4147-A177-3AD203B41FA5}">
                      <a16:colId xmlns:a16="http://schemas.microsoft.com/office/drawing/2014/main" val="1796800985"/>
                    </a:ext>
                  </a:extLst>
                </a:gridCol>
                <a:gridCol w="996773">
                  <a:extLst>
                    <a:ext uri="{9D8B030D-6E8A-4147-A177-3AD203B41FA5}">
                      <a16:colId xmlns:a16="http://schemas.microsoft.com/office/drawing/2014/main" val="1270699343"/>
                    </a:ext>
                  </a:extLst>
                </a:gridCol>
                <a:gridCol w="732996">
                  <a:extLst>
                    <a:ext uri="{9D8B030D-6E8A-4147-A177-3AD203B41FA5}">
                      <a16:colId xmlns:a16="http://schemas.microsoft.com/office/drawing/2014/main" val="3789734536"/>
                    </a:ext>
                  </a:extLst>
                </a:gridCol>
              </a:tblGrid>
              <a:tr h="51729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R="0" algn="ctr" rtl="0" eaLnBrk="1" fontAlgn="b" hangingPunct="1">
                        <a:lnSpc>
                          <a:spcPct val="100000"/>
                        </a:lnSpc>
                        <a:spcBef>
                          <a:spcPts val="0"/>
                        </a:spcBef>
                        <a:spcAft>
                          <a:spcPts val="0"/>
                        </a:spcAft>
                        <a:buNone/>
                      </a:pPr>
                      <a:r>
                        <a:rPr lang="fr-FR" sz="1050" b="1" i="0" u="none" strike="noStrike" cap="none" dirty="0">
                          <a:solidFill>
                            <a:schemeClr val="tx1">
                              <a:lumMod val="75000"/>
                              <a:lumOff val="25000"/>
                            </a:schemeClr>
                          </a:solidFill>
                          <a:effectLst/>
                          <a:latin typeface="Tahoma" panose="020B0604030504040204" pitchFamily="34" charset="0"/>
                          <a:ea typeface="+mn-ea"/>
                          <a:cs typeface="+mn-cs"/>
                          <a:sym typeface="Arial"/>
                        </a:rPr>
                        <a:t>2022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R="0" algn="ctr" rtl="0" eaLnBrk="1" fontAlgn="b" hangingPunct="1">
                        <a:lnSpc>
                          <a:spcPct val="100000"/>
                        </a:lnSpc>
                        <a:spcBef>
                          <a:spcPts val="0"/>
                        </a:spcBef>
                        <a:spcAft>
                          <a:spcPts val="0"/>
                        </a:spcAft>
                        <a:buNone/>
                      </a:pPr>
                      <a:r>
                        <a:rPr lang="fr-FR" sz="1050" b="1" i="0" u="none" strike="noStrike" cap="none" dirty="0">
                          <a:solidFill>
                            <a:schemeClr val="tx1">
                              <a:lumMod val="75000"/>
                              <a:lumOff val="25000"/>
                            </a:schemeClr>
                          </a:solidFill>
                          <a:effectLst/>
                          <a:latin typeface="Tahoma" panose="020B0604030504040204" pitchFamily="34" charset="0"/>
                          <a:ea typeface="+mn-ea"/>
                          <a:cs typeface="+mn-cs"/>
                          <a:sym typeface="Arial"/>
                        </a:rPr>
                        <a:t>Nb dossiers financés </a:t>
                      </a: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R="0" algn="ctr" rtl="0" eaLnBrk="1" fontAlgn="b" hangingPunct="1">
                        <a:lnSpc>
                          <a:spcPct val="100000"/>
                        </a:lnSpc>
                        <a:spcBef>
                          <a:spcPts val="0"/>
                        </a:spcBef>
                        <a:spcAft>
                          <a:spcPts val="0"/>
                        </a:spcAft>
                        <a:buNone/>
                      </a:pPr>
                      <a:r>
                        <a:rPr lang="fr-FR" sz="1050" b="1" i="0" u="none" strike="noStrike" cap="none" dirty="0">
                          <a:solidFill>
                            <a:schemeClr val="tx1">
                              <a:lumMod val="75000"/>
                              <a:lumOff val="25000"/>
                            </a:schemeClr>
                          </a:solidFill>
                          <a:effectLst/>
                          <a:latin typeface="Tahoma" panose="020B0604030504040204" pitchFamily="34" charset="0"/>
                          <a:ea typeface="+mn-ea"/>
                          <a:cs typeface="+mn-cs"/>
                          <a:sym typeface="Arial"/>
                        </a:rPr>
                        <a:t>Montant des financements</a:t>
                      </a:r>
                    </a:p>
                  </a:txBody>
                  <a:tcPr marL="7620" marR="7620" marT="76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R="0" algn="ctr" rtl="0" eaLnBrk="1" fontAlgn="b" hangingPunct="1">
                        <a:lnSpc>
                          <a:spcPct val="100000"/>
                        </a:lnSpc>
                        <a:spcBef>
                          <a:spcPts val="0"/>
                        </a:spcBef>
                        <a:spcAft>
                          <a:spcPts val="0"/>
                        </a:spcAft>
                        <a:buNone/>
                      </a:pPr>
                      <a:r>
                        <a:rPr lang="fr-FR" sz="1050" b="1" i="0" u="none" strike="noStrike" cap="none" dirty="0" err="1">
                          <a:solidFill>
                            <a:schemeClr val="tx1">
                              <a:lumMod val="75000"/>
                              <a:lumOff val="25000"/>
                            </a:schemeClr>
                          </a:solidFill>
                          <a:effectLst/>
                          <a:latin typeface="Tahoma" panose="020B0604030504040204" pitchFamily="34" charset="0"/>
                          <a:ea typeface="+mn-ea"/>
                          <a:cs typeface="+mn-cs"/>
                          <a:sym typeface="Arial"/>
                        </a:rPr>
                        <a:t>Mtt</a:t>
                      </a:r>
                      <a:r>
                        <a:rPr lang="fr-FR" sz="1050" b="1" i="0" u="none" strike="noStrike" cap="none" dirty="0">
                          <a:solidFill>
                            <a:schemeClr val="tx1">
                              <a:lumMod val="75000"/>
                              <a:lumOff val="25000"/>
                            </a:schemeClr>
                          </a:solidFill>
                          <a:effectLst/>
                          <a:latin typeface="Tahoma" panose="020B0604030504040204" pitchFamily="34" charset="0"/>
                          <a:ea typeface="+mn-ea"/>
                          <a:cs typeface="+mn-cs"/>
                          <a:sym typeface="Arial"/>
                        </a:rPr>
                        <a:t> moyen</a:t>
                      </a:r>
                    </a:p>
                    <a:p>
                      <a:pPr marR="0" algn="ctr" rtl="0" eaLnBrk="1" fontAlgn="b" hangingPunct="1">
                        <a:lnSpc>
                          <a:spcPct val="100000"/>
                        </a:lnSpc>
                        <a:spcBef>
                          <a:spcPts val="0"/>
                        </a:spcBef>
                        <a:spcAft>
                          <a:spcPts val="0"/>
                        </a:spcAft>
                        <a:buNone/>
                      </a:pPr>
                      <a:r>
                        <a:rPr lang="fr-FR" sz="1050" b="1" i="0" u="none" strike="noStrike" cap="none" dirty="0">
                          <a:solidFill>
                            <a:schemeClr val="tx1">
                              <a:lumMod val="75000"/>
                              <a:lumOff val="25000"/>
                            </a:schemeClr>
                          </a:solidFill>
                          <a:effectLst/>
                          <a:latin typeface="Tahoma" panose="020B0604030504040204" pitchFamily="34" charset="0"/>
                          <a:ea typeface="+mn-ea"/>
                          <a:cs typeface="+mn-cs"/>
                          <a:sym typeface="Arial"/>
                        </a:rPr>
                        <a:t>financé</a:t>
                      </a: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50" b="1" i="0" u="none" strike="noStrike" dirty="0">
                          <a:solidFill>
                            <a:schemeClr val="tx1">
                              <a:lumMod val="75000"/>
                              <a:lumOff val="25000"/>
                            </a:schemeClr>
                          </a:solidFill>
                          <a:effectLst/>
                          <a:latin typeface="Tahoma" panose="020B0604030504040204" pitchFamily="34" charset="0"/>
                        </a:rPr>
                        <a:t>Durée moyenne</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50" b="1" i="0" u="none" strike="noStrike" dirty="0">
                          <a:solidFill>
                            <a:schemeClr val="tx1">
                              <a:lumMod val="75000"/>
                              <a:lumOff val="25000"/>
                            </a:schemeClr>
                          </a:solidFill>
                          <a:effectLst/>
                          <a:latin typeface="Tahoma" panose="020B0604030504040204" pitchFamily="34" charset="0"/>
                        </a:rPr>
                        <a:t>TDA</a:t>
                      </a:r>
                    </a:p>
                  </a:txBody>
                  <a:tcPr marL="7620" marR="7620" marT="76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extLst>
                  <a:ext uri="{0D108BD9-81ED-4DB2-BD59-A6C34878D82A}">
                    <a16:rowId xmlns:a16="http://schemas.microsoft.com/office/drawing/2014/main" val="3968214415"/>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dirty="0">
                          <a:solidFill>
                            <a:schemeClr val="tx1">
                              <a:lumMod val="75000"/>
                              <a:lumOff val="25000"/>
                            </a:schemeClr>
                          </a:solidFill>
                          <a:effectLst/>
                          <a:latin typeface="Tahoma" panose="020B0604030504040204" pitchFamily="34" charset="0"/>
                        </a:rPr>
                        <a:t>CE Aquitaine Poitou Charentes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207</a:t>
                      </a:r>
                    </a:p>
                  </a:txBody>
                  <a:tcPr marL="7620" marR="7620" marT="76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2 603 800 €</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12 579 €</a:t>
                      </a:r>
                    </a:p>
                  </a:txBody>
                  <a:tcPr marL="7620" marR="7620" marT="76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1,59%</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94614265"/>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Auvergne Limousin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91</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1 119 275 €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12 300 €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1,88%</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05065217"/>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Bourgogne Franche Comte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99</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1 198 730 €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12 108 €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55</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0,97%</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03273627"/>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Bretagne Pays de Loire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43</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541 450 €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12 592 €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1,89%</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16014300"/>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CEPAC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721</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9 879 034 €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13 702 €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56</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1,59%</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180377292"/>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Cote d'Azur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167</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2 248 069 €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13 461 €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1,23%</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71941547"/>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200" b="1" i="0" u="none" strike="noStrike" dirty="0">
                          <a:solidFill>
                            <a:srgbClr val="C00000"/>
                          </a:solidFill>
                          <a:effectLst/>
                          <a:latin typeface="Tahoma" panose="020B0604030504040204" pitchFamily="34" charset="0"/>
                        </a:rPr>
                        <a:t>CE Grand Est Europe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200" b="1" i="0" u="none" strike="noStrike" dirty="0">
                          <a:solidFill>
                            <a:srgbClr val="C00000"/>
                          </a:solidFill>
                          <a:effectLst/>
                          <a:latin typeface="Tahoma" panose="020B0604030504040204" pitchFamily="34" charset="0"/>
                        </a:rPr>
                        <a:t>131</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200" b="1" i="0" u="none" strike="noStrike" dirty="0">
                          <a:solidFill>
                            <a:srgbClr val="C00000"/>
                          </a:solidFill>
                          <a:effectLst/>
                          <a:latin typeface="Tahoma" panose="020B0604030504040204" pitchFamily="34" charset="0"/>
                        </a:rPr>
                        <a:t>1 542 319 €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200" b="1" i="0" u="none" strike="noStrike" dirty="0">
                          <a:solidFill>
                            <a:srgbClr val="C00000"/>
                          </a:solidFill>
                          <a:effectLst/>
                          <a:latin typeface="Tahoma" panose="020B0604030504040204" pitchFamily="34" charset="0"/>
                        </a:rPr>
                        <a:t>11 773 €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200" b="1" i="0" u="none" strike="noStrike" dirty="0">
                          <a:solidFill>
                            <a:srgbClr val="C00000"/>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200" b="1" i="0" u="none" strike="noStrike" dirty="0">
                          <a:solidFill>
                            <a:srgbClr val="C00000"/>
                          </a:solidFill>
                          <a:effectLst/>
                          <a:latin typeface="Tahoma" panose="020B0604030504040204" pitchFamily="34" charset="0"/>
                        </a:rPr>
                        <a:t>1,50%</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11183891"/>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dirty="0">
                          <a:solidFill>
                            <a:schemeClr val="tx1">
                              <a:lumMod val="75000"/>
                              <a:lumOff val="25000"/>
                            </a:schemeClr>
                          </a:solidFill>
                          <a:effectLst/>
                          <a:latin typeface="Tahoma" panose="020B0604030504040204" pitchFamily="34" charset="0"/>
                        </a:rPr>
                        <a:t>CE Hauts de France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410</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4 808 341 €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11 728 €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54</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1,60%</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200692410"/>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dirty="0">
                          <a:solidFill>
                            <a:schemeClr val="tx1">
                              <a:lumMod val="75000"/>
                              <a:lumOff val="25000"/>
                            </a:schemeClr>
                          </a:solidFill>
                          <a:effectLst/>
                          <a:latin typeface="Tahoma" panose="020B0604030504040204" pitchFamily="34" charset="0"/>
                        </a:rPr>
                        <a:t>CE Ile de France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523</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7 437 642 €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14 221 €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58</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0,83%</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21765885"/>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dirty="0">
                          <a:solidFill>
                            <a:schemeClr val="tx1">
                              <a:lumMod val="75000"/>
                              <a:lumOff val="25000"/>
                            </a:schemeClr>
                          </a:solidFill>
                          <a:effectLst/>
                          <a:latin typeface="Tahoma" panose="020B0604030504040204" pitchFamily="34" charset="0"/>
                        </a:rPr>
                        <a:t>CE Languedoc Roussillon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289</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4 165 500 €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14 413 €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59</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0,91%</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332743212"/>
                  </a:ext>
                </a:extLst>
              </a:tr>
              <a:tr h="17808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Loire Centre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150</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1 932 600 €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12 884 €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1,38%</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53244272"/>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Midi Pyrénées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59</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775 900 €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13 151 €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62</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1,70%</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53296498"/>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Normandie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149</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1 558 315 €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10 458 €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54</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0,90%</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4671618"/>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a:solidFill>
                            <a:schemeClr val="tx1">
                              <a:lumMod val="75000"/>
                              <a:lumOff val="25000"/>
                            </a:schemeClr>
                          </a:solidFill>
                          <a:effectLst/>
                          <a:latin typeface="Tahoma" panose="020B0604030504040204" pitchFamily="34" charset="0"/>
                        </a:rPr>
                        <a:t>CE Rhône Alpes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253</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3 304 120 €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13 060 €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0,90%</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89075716"/>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1" i="0" u="none" strike="noStrike" dirty="0">
                          <a:solidFill>
                            <a:schemeClr val="tx1">
                              <a:lumMod val="75000"/>
                              <a:lumOff val="25000"/>
                            </a:schemeClr>
                          </a:solidFill>
                          <a:effectLst/>
                          <a:latin typeface="Tahoma" panose="020B0604030504040204" pitchFamily="34" charset="0"/>
                        </a:rPr>
                        <a:t>Total général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1" i="0" u="none" strike="noStrike">
                          <a:solidFill>
                            <a:schemeClr val="tx1">
                              <a:lumMod val="75000"/>
                              <a:lumOff val="25000"/>
                            </a:schemeClr>
                          </a:solidFill>
                          <a:effectLst/>
                          <a:latin typeface="Tahoma" panose="020B0604030504040204" pitchFamily="34" charset="0"/>
                        </a:rPr>
                        <a:t>3 292</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1" i="0" u="none" strike="noStrike">
                          <a:solidFill>
                            <a:schemeClr val="tx1">
                              <a:lumMod val="75000"/>
                              <a:lumOff val="25000"/>
                            </a:schemeClr>
                          </a:solidFill>
                          <a:effectLst/>
                          <a:latin typeface="Tahoma" panose="020B0604030504040204" pitchFamily="34" charset="0"/>
                        </a:rPr>
                        <a:t>43 115 095 €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1" i="0" u="none" strike="noStrike" dirty="0">
                          <a:solidFill>
                            <a:schemeClr val="tx1">
                              <a:lumMod val="75000"/>
                              <a:lumOff val="25000"/>
                            </a:schemeClr>
                          </a:solidFill>
                          <a:effectLst/>
                          <a:latin typeface="Tahoma" panose="020B0604030504040204" pitchFamily="34" charset="0"/>
                        </a:rPr>
                        <a:t>13 097 €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1" i="0" u="none" strike="noStrike" dirty="0">
                          <a:solidFill>
                            <a:schemeClr val="tx1">
                              <a:lumMod val="75000"/>
                              <a:lumOff val="25000"/>
                            </a:schemeClr>
                          </a:solidFill>
                          <a:effectLst/>
                          <a:latin typeface="Tahoma" panose="020B0604030504040204" pitchFamily="34" charset="0"/>
                        </a:rPr>
                        <a:t>57</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1" i="0" u="none" strike="noStrike" dirty="0">
                          <a:solidFill>
                            <a:schemeClr val="tx1">
                              <a:lumMod val="75000"/>
                              <a:lumOff val="25000"/>
                            </a:schemeClr>
                          </a:solidFill>
                          <a:effectLst/>
                          <a:latin typeface="Tahoma" panose="020B0604030504040204" pitchFamily="34" charset="0"/>
                        </a:rPr>
                        <a:t>1,28%</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88080895"/>
                  </a:ext>
                </a:extLst>
              </a:tr>
              <a:tr h="1810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b"/>
                      <a:r>
                        <a:rPr lang="fr-FR" sz="1000" b="0" i="0" u="none" strike="noStrike" dirty="0">
                          <a:solidFill>
                            <a:schemeClr val="tx1">
                              <a:lumMod val="75000"/>
                              <a:lumOff val="25000"/>
                            </a:schemeClr>
                          </a:solidFill>
                          <a:effectLst/>
                          <a:latin typeface="Tahoma" panose="020B0604030504040204" pitchFamily="34" charset="0"/>
                        </a:rPr>
                        <a:t>Crédit Coopératif</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128</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1 888 138 €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a:solidFill>
                            <a:schemeClr val="tx1">
                              <a:lumMod val="75000"/>
                              <a:lumOff val="25000"/>
                            </a:schemeClr>
                          </a:solidFill>
                          <a:effectLst/>
                          <a:latin typeface="Tahoma" panose="020B0604030504040204" pitchFamily="34" charset="0"/>
                        </a:rPr>
                        <a:t>14 751 €</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56</a:t>
                      </a:r>
                    </a:p>
                  </a:txBody>
                  <a:tcPr marL="7620" marR="7620" marT="7620" marB="0" anchor="b">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fr-FR" sz="1000" b="0" i="0" u="none" strike="noStrike" dirty="0">
                          <a:solidFill>
                            <a:schemeClr val="tx1">
                              <a:lumMod val="75000"/>
                              <a:lumOff val="25000"/>
                            </a:schemeClr>
                          </a:solidFill>
                          <a:effectLst/>
                          <a:latin typeface="Tahoma" panose="020B0604030504040204" pitchFamily="34" charset="0"/>
                        </a:rPr>
                        <a:t>0,53%</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81152413"/>
                  </a:ext>
                </a:extLst>
              </a:tr>
            </a:tbl>
          </a:graphicData>
        </a:graphic>
      </p:graphicFrame>
      <p:pic>
        <p:nvPicPr>
          <p:cNvPr id="38" name="Image 37">
            <a:extLst>
              <a:ext uri="{FF2B5EF4-FFF2-40B4-BE49-F238E27FC236}">
                <a16:creationId xmlns:a16="http://schemas.microsoft.com/office/drawing/2014/main" id="{1710D006-FD0A-4BF2-9984-2C91BF56D361}"/>
              </a:ext>
            </a:extLst>
          </p:cNvPr>
          <p:cNvPicPr>
            <a:picLocks noChangeAspect="1"/>
          </p:cNvPicPr>
          <p:nvPr/>
        </p:nvPicPr>
        <p:blipFill>
          <a:blip r:embed="rId3"/>
          <a:stretch>
            <a:fillRect/>
          </a:stretch>
        </p:blipFill>
        <p:spPr>
          <a:xfrm>
            <a:off x="400103" y="681487"/>
            <a:ext cx="231668" cy="274344"/>
          </a:xfrm>
          <a:prstGeom prst="rect">
            <a:avLst/>
          </a:prstGeom>
        </p:spPr>
      </p:pic>
      <p:pic>
        <p:nvPicPr>
          <p:cNvPr id="2" name="Image 1">
            <a:extLst>
              <a:ext uri="{FF2B5EF4-FFF2-40B4-BE49-F238E27FC236}">
                <a16:creationId xmlns:a16="http://schemas.microsoft.com/office/drawing/2014/main" id="{5BF4377D-78C1-4D6B-BEC4-A240F4899208}"/>
              </a:ext>
            </a:extLst>
          </p:cNvPr>
          <p:cNvPicPr>
            <a:picLocks noChangeAspect="1"/>
          </p:cNvPicPr>
          <p:nvPr/>
        </p:nvPicPr>
        <p:blipFill>
          <a:blip r:embed="rId4"/>
          <a:stretch>
            <a:fillRect/>
          </a:stretch>
        </p:blipFill>
        <p:spPr>
          <a:xfrm>
            <a:off x="4378519" y="119333"/>
            <a:ext cx="7297544" cy="286537"/>
          </a:xfrm>
          <a:prstGeom prst="rect">
            <a:avLst/>
          </a:prstGeom>
        </p:spPr>
      </p:pic>
    </p:spTree>
    <p:extLst>
      <p:ext uri="{BB962C8B-B14F-4D97-AF65-F5344CB8AC3E}">
        <p14:creationId xmlns:p14="http://schemas.microsoft.com/office/powerpoint/2010/main" val="2419224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normAutofit/>
          </a:bodyPr>
          <a:lstStyle/>
          <a:p>
            <a:pPr lvl="0"/>
            <a:r>
              <a:rPr lang="fr-FR" sz="2000" dirty="0"/>
              <a:t>Rappel des principes généraux</a:t>
            </a:r>
          </a:p>
          <a:p>
            <a:pPr lvl="0"/>
            <a:r>
              <a:rPr lang="fr-FR" sz="2000" b="1" dirty="0"/>
              <a:t>Présentation du nouveau parcours de souscription</a:t>
            </a:r>
          </a:p>
          <a:p>
            <a:pPr lvl="1"/>
            <a:r>
              <a:rPr lang="fr-FR" sz="1800" dirty="0"/>
              <a:t>Parcours client</a:t>
            </a:r>
          </a:p>
          <a:p>
            <a:pPr lvl="1"/>
            <a:r>
              <a:rPr lang="fr-FR" sz="1800" dirty="0"/>
              <a:t>Parcours conseiller</a:t>
            </a:r>
          </a:p>
          <a:p>
            <a:pPr lvl="1"/>
            <a:r>
              <a:rPr lang="fr-FR" sz="1800" dirty="0"/>
              <a:t>Parcours Izivente</a:t>
            </a:r>
          </a:p>
          <a:p>
            <a:r>
              <a:rPr lang="fr-FR" sz="2000" dirty="0"/>
              <a:t>Sécurisation du dispositif</a:t>
            </a:r>
          </a:p>
        </p:txBody>
      </p:sp>
    </p:spTree>
    <p:extLst>
      <p:ext uri="{BB962C8B-B14F-4D97-AF65-F5344CB8AC3E}">
        <p14:creationId xmlns:p14="http://schemas.microsoft.com/office/powerpoint/2010/main" val="2415823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pPr lvl="0"/>
            <a:r>
              <a:rPr lang="fr-FR" sz="2000" dirty="0"/>
              <a:t>Le nouveau parcours de souscription est constitué de 3 étapes </a:t>
            </a:r>
          </a:p>
        </p:txBody>
      </p:sp>
      <p:sp>
        <p:nvSpPr>
          <p:cNvPr id="87" name="Rectangle 86">
            <a:extLst>
              <a:ext uri="{FF2B5EF4-FFF2-40B4-BE49-F238E27FC236}">
                <a16:creationId xmlns:a16="http://schemas.microsoft.com/office/drawing/2014/main" id="{0E157194-92AD-4291-B8F5-12B1ED8F5E21}"/>
              </a:ext>
            </a:extLst>
          </p:cNvPr>
          <p:cNvSpPr/>
          <p:nvPr/>
        </p:nvSpPr>
        <p:spPr>
          <a:xfrm>
            <a:off x="5908414" y="2064233"/>
            <a:ext cx="5389184" cy="1255753"/>
          </a:xfrm>
          <a:prstGeom prst="rect">
            <a:avLst/>
          </a:prstGeom>
          <a:solidFill>
            <a:srgbClr val="FFFFFF">
              <a:lumMod val="95000"/>
            </a:srgbClr>
          </a:solidFill>
          <a:ln w="25400" cap="flat" cmpd="sng" algn="ctr">
            <a:noFill/>
            <a:prstDash val="solid"/>
          </a:ln>
          <a:effectLst/>
        </p:spPr>
        <p:txBody>
          <a:bodyPr lIns="91440" tIns="45720" rIns="91440" bIns="45720" rtlCol="0" anchor="ctr"/>
          <a:lstStyle/>
          <a:p>
            <a:pPr marL="0" marR="0" lvl="0" indent="0" defTabSz="685783" eaLnBrk="1" fontAlgn="auto" latinLnBrk="0" hangingPunct="1">
              <a:lnSpc>
                <a:spcPct val="100000"/>
              </a:lnSpc>
              <a:spcBef>
                <a:spcPts val="0"/>
              </a:spcBef>
              <a:spcAft>
                <a:spcPts val="0"/>
              </a:spcAft>
              <a:buClr>
                <a:srgbClr val="9176B4"/>
              </a:buClr>
              <a:buSzPct val="150000"/>
              <a:buFontTx/>
              <a:buNone/>
              <a:tabLst/>
              <a:defRPr/>
            </a:pPr>
            <a:endParaRPr kumimoji="0" lang="fr-FR" sz="800" b="0"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88" name="Rectangle 87">
            <a:extLst>
              <a:ext uri="{FF2B5EF4-FFF2-40B4-BE49-F238E27FC236}">
                <a16:creationId xmlns:a16="http://schemas.microsoft.com/office/drawing/2014/main" id="{341376A8-4A71-41AC-A8DD-D63AA157558E}"/>
              </a:ext>
            </a:extLst>
          </p:cNvPr>
          <p:cNvSpPr/>
          <p:nvPr/>
        </p:nvSpPr>
        <p:spPr>
          <a:xfrm>
            <a:off x="5908413" y="4871504"/>
            <a:ext cx="5376885" cy="918484"/>
          </a:xfrm>
          <a:prstGeom prst="rect">
            <a:avLst/>
          </a:prstGeom>
          <a:solidFill>
            <a:srgbClr val="FFFFFF">
              <a:lumMod val="95000"/>
            </a:srgbClr>
          </a:solidFill>
          <a:ln w="25400" cap="flat" cmpd="sng" algn="ctr">
            <a:noFill/>
            <a:prstDash val="solid"/>
          </a:ln>
          <a:effectLst/>
        </p:spPr>
        <p:txBody>
          <a:bodyPr rtlCol="0" anchor="ctr"/>
          <a:lstStyle/>
          <a:p>
            <a:pPr marL="171450" marR="0" lvl="0" indent="-171450" defTabSz="685783" eaLnBrk="1" fontAlgn="auto" latinLnBrk="0" hangingPunct="1">
              <a:lnSpc>
                <a:spcPct val="100000"/>
              </a:lnSpc>
              <a:spcBef>
                <a:spcPts val="0"/>
              </a:spcBef>
              <a:spcAft>
                <a:spcPts val="300"/>
              </a:spcAft>
              <a:buClr>
                <a:srgbClr val="9176B4"/>
              </a:buClr>
              <a:buSzPct val="150000"/>
              <a:buFont typeface="Arial" panose="020B0604020202020204" pitchFamily="34" charset="0"/>
              <a:buChar char="•"/>
              <a:tabLst/>
              <a:defRPr/>
            </a:pPr>
            <a:endParaRPr kumimoji="0" lang="fr-FR" sz="800" b="1"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89" name="Rectangle 88">
            <a:extLst>
              <a:ext uri="{FF2B5EF4-FFF2-40B4-BE49-F238E27FC236}">
                <a16:creationId xmlns:a16="http://schemas.microsoft.com/office/drawing/2014/main" id="{809F837E-1F8F-481A-954D-CE31629537A2}"/>
              </a:ext>
            </a:extLst>
          </p:cNvPr>
          <p:cNvSpPr/>
          <p:nvPr/>
        </p:nvSpPr>
        <p:spPr>
          <a:xfrm>
            <a:off x="5905136" y="3741545"/>
            <a:ext cx="5388812" cy="918485"/>
          </a:xfrm>
          <a:prstGeom prst="rect">
            <a:avLst/>
          </a:prstGeom>
          <a:solidFill>
            <a:srgbClr val="FFFFFF">
              <a:lumMod val="95000"/>
            </a:srgbClr>
          </a:solidFill>
          <a:ln w="25400" cap="flat" cmpd="sng" algn="ctr">
            <a:noFill/>
            <a:prstDash val="solid"/>
          </a:ln>
          <a:effectLst/>
        </p:spPr>
        <p:txBody>
          <a:bodyPr lIns="91440" tIns="45720" rIns="91440" bIns="45720" rtlCol="0" anchor="ctr"/>
          <a:lstStyle/>
          <a:p>
            <a:pPr marL="171450" marR="0" lvl="0" indent="-171450" defTabSz="685783" eaLnBrk="1" fontAlgn="auto" latinLnBrk="0" hangingPunct="1">
              <a:lnSpc>
                <a:spcPct val="100000"/>
              </a:lnSpc>
              <a:spcBef>
                <a:spcPts val="0"/>
              </a:spcBef>
              <a:spcAft>
                <a:spcPts val="300"/>
              </a:spcAft>
              <a:buClr>
                <a:srgbClr val="9176B4"/>
              </a:buClr>
              <a:buSzPct val="150000"/>
              <a:buFont typeface="Arial" panose="020B0604020202020204" pitchFamily="34" charset="0"/>
              <a:buChar char="•"/>
              <a:tabLst/>
              <a:defRPr/>
            </a:pPr>
            <a:endParaRPr kumimoji="0" lang="fr-FR" sz="800" b="0" i="0" u="none" strike="noStrike" kern="0" cap="none" spc="0" normalizeH="0" baseline="0" noProof="0" dirty="0">
              <a:ln>
                <a:noFill/>
              </a:ln>
              <a:solidFill>
                <a:srgbClr val="000000">
                  <a:lumMod val="75000"/>
                  <a:lumOff val="25000"/>
                </a:srgbClr>
              </a:solidFill>
              <a:effectLst/>
              <a:uLnTx/>
              <a:uFillTx/>
              <a:latin typeface="Arial Nova Light" panose="020B0304020202020204" pitchFamily="34" charset="0"/>
              <a:ea typeface="+mn-ea"/>
              <a:cs typeface="Arial"/>
              <a:sym typeface="Arial"/>
            </a:endParaRPr>
          </a:p>
        </p:txBody>
      </p:sp>
      <p:sp>
        <p:nvSpPr>
          <p:cNvPr id="90" name="Rectangle : coins arrondis 89">
            <a:extLst>
              <a:ext uri="{FF2B5EF4-FFF2-40B4-BE49-F238E27FC236}">
                <a16:creationId xmlns:a16="http://schemas.microsoft.com/office/drawing/2014/main" id="{3737E949-E670-48FB-99D6-676A91DBA720}"/>
              </a:ext>
            </a:extLst>
          </p:cNvPr>
          <p:cNvSpPr/>
          <p:nvPr/>
        </p:nvSpPr>
        <p:spPr>
          <a:xfrm>
            <a:off x="5908413" y="2062092"/>
            <a:ext cx="5385533" cy="1271935"/>
          </a:xfrm>
          <a:prstGeom prst="roundRect">
            <a:avLst>
              <a:gd name="adj" fmla="val 0"/>
            </a:avLst>
          </a:prstGeom>
          <a:noFill/>
          <a:ln w="6350" cap="flat" cmpd="sng" algn="ctr">
            <a:solidFill>
              <a:srgbClr val="9176B4"/>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1" name="Rectangle 90">
            <a:extLst>
              <a:ext uri="{FF2B5EF4-FFF2-40B4-BE49-F238E27FC236}">
                <a16:creationId xmlns:a16="http://schemas.microsoft.com/office/drawing/2014/main" id="{54CDFD81-6B25-4B46-A9CC-7310B5E1CC1F}"/>
              </a:ext>
            </a:extLst>
          </p:cNvPr>
          <p:cNvSpPr/>
          <p:nvPr/>
        </p:nvSpPr>
        <p:spPr>
          <a:xfrm>
            <a:off x="2992997" y="2047875"/>
            <a:ext cx="2670068" cy="1251314"/>
          </a:xfrm>
          <a:prstGeom prst="rect">
            <a:avLst/>
          </a:prstGeom>
          <a:solidFill>
            <a:srgbClr val="9176B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2" name="Rectangle 91">
            <a:extLst>
              <a:ext uri="{FF2B5EF4-FFF2-40B4-BE49-F238E27FC236}">
                <a16:creationId xmlns:a16="http://schemas.microsoft.com/office/drawing/2014/main" id="{3B4D2D76-90F3-46C1-AEF2-02AFA0B2B7B2}"/>
              </a:ext>
            </a:extLst>
          </p:cNvPr>
          <p:cNvSpPr/>
          <p:nvPr/>
        </p:nvSpPr>
        <p:spPr>
          <a:xfrm>
            <a:off x="712607" y="2047877"/>
            <a:ext cx="2035042" cy="1251312"/>
          </a:xfrm>
          <a:prstGeom prst="rect">
            <a:avLst/>
          </a:prstGeom>
          <a:solidFill>
            <a:srgbClr val="9176B4">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3" name="Ellipse 92">
            <a:extLst>
              <a:ext uri="{FF2B5EF4-FFF2-40B4-BE49-F238E27FC236}">
                <a16:creationId xmlns:a16="http://schemas.microsoft.com/office/drawing/2014/main" id="{AA999F16-0240-4035-9BE1-A1A0B0B82D35}"/>
              </a:ext>
            </a:extLst>
          </p:cNvPr>
          <p:cNvSpPr>
            <a:spLocks noChangeAspect="1"/>
          </p:cNvSpPr>
          <p:nvPr/>
        </p:nvSpPr>
        <p:spPr>
          <a:xfrm>
            <a:off x="812763" y="2147782"/>
            <a:ext cx="540060" cy="540000"/>
          </a:xfrm>
          <a:prstGeom prst="ellipse">
            <a:avLst/>
          </a:prstGeom>
          <a:solidFill>
            <a:srgbClr val="9176B4">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4" name="ZoneTexte 93">
            <a:extLst>
              <a:ext uri="{FF2B5EF4-FFF2-40B4-BE49-F238E27FC236}">
                <a16:creationId xmlns:a16="http://schemas.microsoft.com/office/drawing/2014/main" id="{63400149-EDEF-4730-A099-1FC15FB7A05E}"/>
              </a:ext>
            </a:extLst>
          </p:cNvPr>
          <p:cNvSpPr txBox="1"/>
          <p:nvPr/>
        </p:nvSpPr>
        <p:spPr>
          <a:xfrm>
            <a:off x="978934" y="2231273"/>
            <a:ext cx="1340065" cy="307777"/>
          </a:xfrm>
          <a:prstGeom prst="rect">
            <a:avLst/>
          </a:prstGeom>
          <a:noFill/>
        </p:spPr>
        <p:txBody>
          <a:bodyPr wrap="square" rtlCol="0">
            <a:spAutoFit/>
          </a:bodyPr>
          <a:lstStyle/>
          <a:p>
            <a:pPr defTabSz="685800">
              <a:defRPr/>
            </a:pPr>
            <a:r>
              <a:rPr lang="fr-FR" sz="1400" b="1" dirty="0">
                <a:solidFill>
                  <a:schemeClr val="bg1"/>
                </a:solidFill>
                <a:cs typeface="Arial"/>
                <a:sym typeface="Arial"/>
              </a:rPr>
              <a:t>ETUDIANT</a:t>
            </a:r>
          </a:p>
        </p:txBody>
      </p:sp>
      <p:sp>
        <p:nvSpPr>
          <p:cNvPr id="95" name="Ellipse 94">
            <a:extLst>
              <a:ext uri="{FF2B5EF4-FFF2-40B4-BE49-F238E27FC236}">
                <a16:creationId xmlns:a16="http://schemas.microsoft.com/office/drawing/2014/main" id="{2AC7D2C1-480C-4AF9-AE0C-54DD179D89CF}"/>
              </a:ext>
            </a:extLst>
          </p:cNvPr>
          <p:cNvSpPr>
            <a:spLocks noChangeAspect="1"/>
          </p:cNvSpPr>
          <p:nvPr/>
        </p:nvSpPr>
        <p:spPr>
          <a:xfrm>
            <a:off x="3128820" y="2138080"/>
            <a:ext cx="540060" cy="540000"/>
          </a:xfrm>
          <a:prstGeom prst="ellipse">
            <a:avLst/>
          </a:prstGeom>
          <a:solidFill>
            <a:srgbClr val="9176B4">
              <a:lumMod val="60000"/>
              <a:lumOff val="40000"/>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6" name="ZoneTexte 95">
            <a:extLst>
              <a:ext uri="{FF2B5EF4-FFF2-40B4-BE49-F238E27FC236}">
                <a16:creationId xmlns:a16="http://schemas.microsoft.com/office/drawing/2014/main" id="{603C8DB9-BFD3-45A9-BDA5-17586E31D03F}"/>
              </a:ext>
            </a:extLst>
          </p:cNvPr>
          <p:cNvSpPr txBox="1"/>
          <p:nvPr/>
        </p:nvSpPr>
        <p:spPr>
          <a:xfrm>
            <a:off x="3021189" y="2186045"/>
            <a:ext cx="2064142" cy="461665"/>
          </a:xfrm>
          <a:prstGeom prst="rect">
            <a:avLst/>
          </a:prstGeom>
          <a:noFill/>
        </p:spPr>
        <p:txBody>
          <a:bodyPr wrap="square" rtlCol="0">
            <a:spAutoFit/>
          </a:bodyPr>
          <a:lstStyle/>
          <a:p>
            <a:pPr defTabSz="685800">
              <a:defRPr/>
            </a:pPr>
            <a:r>
              <a:rPr lang="fr-FR" sz="1200" kern="0" dirty="0">
                <a:solidFill>
                  <a:srgbClr val="9176B4">
                    <a:lumMod val="75000"/>
                  </a:srgbClr>
                </a:solidFill>
                <a:cs typeface="Arial"/>
                <a:sym typeface="Arial"/>
              </a:rPr>
              <a:t>Générer une attestation sur la plateforme BPI</a:t>
            </a:r>
            <a:endParaRPr lang="fr-FR" sz="1000" dirty="0">
              <a:solidFill>
                <a:srgbClr val="9176B4">
                  <a:lumMod val="75000"/>
                </a:srgbClr>
              </a:solidFill>
              <a:cs typeface="Arial"/>
              <a:sym typeface="Arial"/>
            </a:endParaRPr>
          </a:p>
        </p:txBody>
      </p:sp>
      <p:sp>
        <p:nvSpPr>
          <p:cNvPr id="97" name="ZoneTexte 96">
            <a:extLst>
              <a:ext uri="{FF2B5EF4-FFF2-40B4-BE49-F238E27FC236}">
                <a16:creationId xmlns:a16="http://schemas.microsoft.com/office/drawing/2014/main" id="{8A1AEF8F-005B-4B32-B0DC-6D51B753A2A2}"/>
              </a:ext>
            </a:extLst>
          </p:cNvPr>
          <p:cNvSpPr txBox="1"/>
          <p:nvPr/>
        </p:nvSpPr>
        <p:spPr>
          <a:xfrm>
            <a:off x="5702939" y="1771997"/>
            <a:ext cx="519285" cy="584775"/>
          </a:xfrm>
          <a:prstGeom prst="rect">
            <a:avLst/>
          </a:prstGeom>
          <a:noFill/>
        </p:spPr>
        <p:txBody>
          <a:bodyPr wrap="square" rtlCol="0">
            <a:spAutoFit/>
          </a:bodyPr>
          <a:lstStyle/>
          <a:p>
            <a:pPr>
              <a:defRPr/>
            </a:pPr>
            <a:r>
              <a:rPr lang="fr-FR" sz="3200" kern="0" dirty="0">
                <a:solidFill>
                  <a:srgbClr val="9176B4"/>
                </a:solidFill>
                <a:cs typeface="Arial"/>
                <a:sym typeface="Arial"/>
              </a:rPr>
              <a:t>+</a:t>
            </a:r>
          </a:p>
        </p:txBody>
      </p:sp>
      <p:sp>
        <p:nvSpPr>
          <p:cNvPr id="98" name="Rectangle : coins arrondis 97">
            <a:extLst>
              <a:ext uri="{FF2B5EF4-FFF2-40B4-BE49-F238E27FC236}">
                <a16:creationId xmlns:a16="http://schemas.microsoft.com/office/drawing/2014/main" id="{233BE811-0B8B-45AA-A705-D783E21EC1A8}"/>
              </a:ext>
            </a:extLst>
          </p:cNvPr>
          <p:cNvSpPr/>
          <p:nvPr/>
        </p:nvSpPr>
        <p:spPr>
          <a:xfrm>
            <a:off x="5905135" y="3733447"/>
            <a:ext cx="5388811" cy="926583"/>
          </a:xfrm>
          <a:prstGeom prst="roundRect">
            <a:avLst>
              <a:gd name="adj" fmla="val 0"/>
            </a:avLst>
          </a:prstGeom>
          <a:noFill/>
          <a:ln w="6350" cap="flat" cmpd="sng" algn="ctr">
            <a:solidFill>
              <a:srgbClr val="9176B4"/>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9" name="Rectangle 98">
            <a:extLst>
              <a:ext uri="{FF2B5EF4-FFF2-40B4-BE49-F238E27FC236}">
                <a16:creationId xmlns:a16="http://schemas.microsoft.com/office/drawing/2014/main" id="{FA3A4B4A-D70C-42D7-9B9F-536845C1B5D1}"/>
              </a:ext>
            </a:extLst>
          </p:cNvPr>
          <p:cNvSpPr/>
          <p:nvPr/>
        </p:nvSpPr>
        <p:spPr>
          <a:xfrm>
            <a:off x="2984355" y="3719230"/>
            <a:ext cx="2678709" cy="918485"/>
          </a:xfrm>
          <a:prstGeom prst="rect">
            <a:avLst/>
          </a:prstGeom>
          <a:solidFill>
            <a:srgbClr val="9176B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0" name="Rectangle 99">
            <a:extLst>
              <a:ext uri="{FF2B5EF4-FFF2-40B4-BE49-F238E27FC236}">
                <a16:creationId xmlns:a16="http://schemas.microsoft.com/office/drawing/2014/main" id="{3A36CC7F-8564-4648-83F1-84FD80B76453}"/>
              </a:ext>
            </a:extLst>
          </p:cNvPr>
          <p:cNvSpPr/>
          <p:nvPr/>
        </p:nvSpPr>
        <p:spPr>
          <a:xfrm>
            <a:off x="703966" y="3719232"/>
            <a:ext cx="2035042" cy="2048443"/>
          </a:xfrm>
          <a:prstGeom prst="rect">
            <a:avLst/>
          </a:prstGeom>
          <a:solidFill>
            <a:srgbClr val="9176B4">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1" name="Ellipse 100">
            <a:extLst>
              <a:ext uri="{FF2B5EF4-FFF2-40B4-BE49-F238E27FC236}">
                <a16:creationId xmlns:a16="http://schemas.microsoft.com/office/drawing/2014/main" id="{81B026E7-4561-435C-95AE-324D75B6E29E}"/>
              </a:ext>
            </a:extLst>
          </p:cNvPr>
          <p:cNvSpPr>
            <a:spLocks noChangeAspect="1"/>
          </p:cNvSpPr>
          <p:nvPr/>
        </p:nvSpPr>
        <p:spPr>
          <a:xfrm>
            <a:off x="804122" y="3819137"/>
            <a:ext cx="540060" cy="540000"/>
          </a:xfrm>
          <a:prstGeom prst="ellipse">
            <a:avLst/>
          </a:prstGeom>
          <a:solidFill>
            <a:srgbClr val="9176B4">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2" name="ZoneTexte 101">
            <a:extLst>
              <a:ext uri="{FF2B5EF4-FFF2-40B4-BE49-F238E27FC236}">
                <a16:creationId xmlns:a16="http://schemas.microsoft.com/office/drawing/2014/main" id="{5950370F-A28C-4257-A2A5-C43FD66C8B91}"/>
              </a:ext>
            </a:extLst>
          </p:cNvPr>
          <p:cNvSpPr txBox="1"/>
          <p:nvPr/>
        </p:nvSpPr>
        <p:spPr>
          <a:xfrm>
            <a:off x="695325" y="3902629"/>
            <a:ext cx="1615034" cy="307777"/>
          </a:xfrm>
          <a:prstGeom prst="rect">
            <a:avLst/>
          </a:prstGeom>
          <a:noFill/>
        </p:spPr>
        <p:txBody>
          <a:bodyPr wrap="square" rtlCol="0">
            <a:spAutoFit/>
          </a:bodyPr>
          <a:lstStyle/>
          <a:p>
            <a:pPr defTabSz="685800">
              <a:defRPr/>
            </a:pPr>
            <a:r>
              <a:rPr lang="fr-FR" sz="1400" b="1" dirty="0">
                <a:solidFill>
                  <a:srgbClr val="FFFFFF"/>
                </a:solidFill>
                <a:cs typeface="Arial"/>
                <a:sym typeface="Arial"/>
              </a:rPr>
              <a:t>   CONSEILLER</a:t>
            </a:r>
          </a:p>
        </p:txBody>
      </p:sp>
      <p:sp>
        <p:nvSpPr>
          <p:cNvPr id="103" name="Ellipse 102">
            <a:extLst>
              <a:ext uri="{FF2B5EF4-FFF2-40B4-BE49-F238E27FC236}">
                <a16:creationId xmlns:a16="http://schemas.microsoft.com/office/drawing/2014/main" id="{F64499C0-2188-49B9-B6F5-BD4D3F4FFDAE}"/>
              </a:ext>
            </a:extLst>
          </p:cNvPr>
          <p:cNvSpPr>
            <a:spLocks noChangeAspect="1"/>
          </p:cNvSpPr>
          <p:nvPr/>
        </p:nvSpPr>
        <p:spPr>
          <a:xfrm>
            <a:off x="3120179" y="3809435"/>
            <a:ext cx="540060" cy="540000"/>
          </a:xfrm>
          <a:prstGeom prst="ellipse">
            <a:avLst/>
          </a:prstGeom>
          <a:solidFill>
            <a:srgbClr val="9176B4">
              <a:lumMod val="60000"/>
              <a:lumOff val="40000"/>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4" name="ZoneTexte 103">
            <a:extLst>
              <a:ext uri="{FF2B5EF4-FFF2-40B4-BE49-F238E27FC236}">
                <a16:creationId xmlns:a16="http://schemas.microsoft.com/office/drawing/2014/main" id="{720C2F72-3A2D-42FB-B37A-558866B8C53A}"/>
              </a:ext>
            </a:extLst>
          </p:cNvPr>
          <p:cNvSpPr txBox="1"/>
          <p:nvPr/>
        </p:nvSpPr>
        <p:spPr>
          <a:xfrm>
            <a:off x="2973284" y="3863554"/>
            <a:ext cx="2120346" cy="461665"/>
          </a:xfrm>
          <a:prstGeom prst="rect">
            <a:avLst/>
          </a:prstGeom>
          <a:noFill/>
        </p:spPr>
        <p:txBody>
          <a:bodyPr wrap="square" rtlCol="0">
            <a:spAutoFit/>
          </a:bodyPr>
          <a:lstStyle/>
          <a:p>
            <a:pPr defTabSz="685800">
              <a:defRPr/>
            </a:pPr>
            <a:r>
              <a:rPr lang="fr-FR" sz="1200" kern="0" dirty="0">
                <a:solidFill>
                  <a:srgbClr val="9176B4">
                    <a:lumMod val="75000"/>
                  </a:srgbClr>
                </a:solidFill>
                <a:ea typeface="Arial" charset="0"/>
                <a:cs typeface="Arial"/>
                <a:sym typeface="Arial"/>
              </a:rPr>
              <a:t>Contrôler l’éligibilité du client au Prêt BPI</a:t>
            </a:r>
            <a:endParaRPr lang="fr-FR" sz="1000" dirty="0">
              <a:solidFill>
                <a:srgbClr val="9176B4">
                  <a:lumMod val="75000"/>
                </a:srgbClr>
              </a:solidFill>
              <a:cs typeface="Arial"/>
              <a:sym typeface="Arial"/>
            </a:endParaRPr>
          </a:p>
        </p:txBody>
      </p:sp>
      <p:sp>
        <p:nvSpPr>
          <p:cNvPr id="105" name="ZoneTexte 104">
            <a:extLst>
              <a:ext uri="{FF2B5EF4-FFF2-40B4-BE49-F238E27FC236}">
                <a16:creationId xmlns:a16="http://schemas.microsoft.com/office/drawing/2014/main" id="{4385BF4A-4CE7-457F-8B56-B08A0BABE38B}"/>
              </a:ext>
            </a:extLst>
          </p:cNvPr>
          <p:cNvSpPr txBox="1"/>
          <p:nvPr/>
        </p:nvSpPr>
        <p:spPr>
          <a:xfrm>
            <a:off x="5693317" y="3430237"/>
            <a:ext cx="519285" cy="584775"/>
          </a:xfrm>
          <a:prstGeom prst="rect">
            <a:avLst/>
          </a:prstGeom>
          <a:noFill/>
        </p:spPr>
        <p:txBody>
          <a:bodyPr wrap="square" rtlCol="0">
            <a:spAutoFit/>
          </a:bodyPr>
          <a:lstStyle/>
          <a:p>
            <a:pPr>
              <a:defRPr/>
            </a:pPr>
            <a:r>
              <a:rPr lang="fr-FR" sz="3200" kern="0" dirty="0">
                <a:solidFill>
                  <a:srgbClr val="9176B4"/>
                </a:solidFill>
                <a:cs typeface="Arial"/>
                <a:sym typeface="Arial"/>
              </a:rPr>
              <a:t>+</a:t>
            </a:r>
          </a:p>
        </p:txBody>
      </p:sp>
      <p:sp>
        <p:nvSpPr>
          <p:cNvPr id="106" name="Rectangle : coins arrondis 105">
            <a:extLst>
              <a:ext uri="{FF2B5EF4-FFF2-40B4-BE49-F238E27FC236}">
                <a16:creationId xmlns:a16="http://schemas.microsoft.com/office/drawing/2014/main" id="{33C89711-D352-4BE3-B2AE-B81CD69F73A7}"/>
              </a:ext>
            </a:extLst>
          </p:cNvPr>
          <p:cNvSpPr/>
          <p:nvPr/>
        </p:nvSpPr>
        <p:spPr>
          <a:xfrm>
            <a:off x="5905136" y="4863406"/>
            <a:ext cx="5380164" cy="918485"/>
          </a:xfrm>
          <a:prstGeom prst="roundRect">
            <a:avLst>
              <a:gd name="adj" fmla="val 0"/>
            </a:avLst>
          </a:prstGeom>
          <a:noFill/>
          <a:ln w="6350" cap="flat" cmpd="sng" algn="ctr">
            <a:solidFill>
              <a:srgbClr val="9176B4"/>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7" name="Rectangle 106">
            <a:extLst>
              <a:ext uri="{FF2B5EF4-FFF2-40B4-BE49-F238E27FC236}">
                <a16:creationId xmlns:a16="http://schemas.microsoft.com/office/drawing/2014/main" id="{18757642-1433-41A5-BF03-2E6ABF51698D}"/>
              </a:ext>
            </a:extLst>
          </p:cNvPr>
          <p:cNvSpPr/>
          <p:nvPr/>
        </p:nvSpPr>
        <p:spPr>
          <a:xfrm>
            <a:off x="2975710" y="4849190"/>
            <a:ext cx="2687354" cy="918485"/>
          </a:xfrm>
          <a:prstGeom prst="rect">
            <a:avLst/>
          </a:prstGeom>
          <a:solidFill>
            <a:srgbClr val="9176B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8" name="Ellipse 107">
            <a:extLst>
              <a:ext uri="{FF2B5EF4-FFF2-40B4-BE49-F238E27FC236}">
                <a16:creationId xmlns:a16="http://schemas.microsoft.com/office/drawing/2014/main" id="{C73227BB-54A5-4E45-A0D5-9E7F527BCFB5}"/>
              </a:ext>
            </a:extLst>
          </p:cNvPr>
          <p:cNvSpPr>
            <a:spLocks noChangeAspect="1"/>
          </p:cNvSpPr>
          <p:nvPr/>
        </p:nvSpPr>
        <p:spPr>
          <a:xfrm>
            <a:off x="3111533" y="4939394"/>
            <a:ext cx="540060" cy="540000"/>
          </a:xfrm>
          <a:prstGeom prst="ellipse">
            <a:avLst/>
          </a:prstGeom>
          <a:solidFill>
            <a:srgbClr val="9176B4">
              <a:lumMod val="60000"/>
              <a:lumOff val="40000"/>
              <a:alpha val="3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9" name="ZoneTexte 108">
            <a:extLst>
              <a:ext uri="{FF2B5EF4-FFF2-40B4-BE49-F238E27FC236}">
                <a16:creationId xmlns:a16="http://schemas.microsoft.com/office/drawing/2014/main" id="{8EC95810-AA52-47A2-9605-F85F3B2313E6}"/>
              </a:ext>
            </a:extLst>
          </p:cNvPr>
          <p:cNvSpPr txBox="1"/>
          <p:nvPr/>
        </p:nvSpPr>
        <p:spPr>
          <a:xfrm>
            <a:off x="2975710" y="4886228"/>
            <a:ext cx="2073212" cy="646331"/>
          </a:xfrm>
          <a:prstGeom prst="rect">
            <a:avLst/>
          </a:prstGeom>
          <a:noFill/>
        </p:spPr>
        <p:txBody>
          <a:bodyPr wrap="square" rtlCol="0">
            <a:spAutoFit/>
          </a:bodyPr>
          <a:lstStyle/>
          <a:p>
            <a:pPr defTabSz="914378">
              <a:defRPr/>
            </a:pPr>
            <a:r>
              <a:rPr lang="fr-FR" sz="1200" kern="0" dirty="0">
                <a:solidFill>
                  <a:srgbClr val="9176B4">
                    <a:lumMod val="75000"/>
                  </a:srgbClr>
                </a:solidFill>
                <a:cs typeface="Arial"/>
                <a:sym typeface="Arial"/>
              </a:rPr>
              <a:t>Souscrire le Prêt BPI dans l’outil de souscription Izivente</a:t>
            </a:r>
          </a:p>
        </p:txBody>
      </p:sp>
      <p:sp>
        <p:nvSpPr>
          <p:cNvPr id="110" name="ZoneTexte 109">
            <a:extLst>
              <a:ext uri="{FF2B5EF4-FFF2-40B4-BE49-F238E27FC236}">
                <a16:creationId xmlns:a16="http://schemas.microsoft.com/office/drawing/2014/main" id="{08CA7645-BB44-48DC-911C-5A4A0FDE3AD9}"/>
              </a:ext>
            </a:extLst>
          </p:cNvPr>
          <p:cNvSpPr txBox="1"/>
          <p:nvPr/>
        </p:nvSpPr>
        <p:spPr>
          <a:xfrm>
            <a:off x="5698342" y="4571017"/>
            <a:ext cx="519285" cy="584775"/>
          </a:xfrm>
          <a:prstGeom prst="rect">
            <a:avLst/>
          </a:prstGeom>
          <a:noFill/>
        </p:spPr>
        <p:txBody>
          <a:bodyPr wrap="square" rtlCol="0">
            <a:spAutoFit/>
          </a:bodyPr>
          <a:lstStyle/>
          <a:p>
            <a:pPr>
              <a:defRPr/>
            </a:pPr>
            <a:r>
              <a:rPr lang="fr-FR" sz="3200" kern="0" dirty="0">
                <a:solidFill>
                  <a:srgbClr val="9176B4"/>
                </a:solidFill>
                <a:cs typeface="Arial"/>
                <a:sym typeface="Arial"/>
              </a:rPr>
              <a:t>+</a:t>
            </a:r>
          </a:p>
        </p:txBody>
      </p:sp>
      <p:pic>
        <p:nvPicPr>
          <p:cNvPr id="112" name="Image 111">
            <a:extLst>
              <a:ext uri="{FF2B5EF4-FFF2-40B4-BE49-F238E27FC236}">
                <a16:creationId xmlns:a16="http://schemas.microsoft.com/office/drawing/2014/main" id="{0B51BE08-FB4E-4E09-AD64-E4B6D4FCC9F0}"/>
              </a:ext>
            </a:extLst>
          </p:cNvPr>
          <p:cNvPicPr>
            <a:picLocks noChangeAspect="1"/>
          </p:cNvPicPr>
          <p:nvPr/>
        </p:nvPicPr>
        <p:blipFill rotWithShape="1">
          <a:blip r:embed="rId2"/>
          <a:srcRect l="27825" t="2151" r="-640"/>
          <a:stretch/>
        </p:blipFill>
        <p:spPr>
          <a:xfrm>
            <a:off x="6219342" y="2571451"/>
            <a:ext cx="458190" cy="519877"/>
          </a:xfrm>
          <a:prstGeom prst="rect">
            <a:avLst/>
          </a:prstGeom>
          <a:ln>
            <a:solidFill>
              <a:srgbClr val="0176A0"/>
            </a:solidFill>
          </a:ln>
        </p:spPr>
      </p:pic>
      <p:pic>
        <p:nvPicPr>
          <p:cNvPr id="113" name="Image 112">
            <a:extLst>
              <a:ext uri="{FF2B5EF4-FFF2-40B4-BE49-F238E27FC236}">
                <a16:creationId xmlns:a16="http://schemas.microsoft.com/office/drawing/2014/main" id="{A8CCF74C-7F66-4035-A224-0E3891E00D25}"/>
              </a:ext>
            </a:extLst>
          </p:cNvPr>
          <p:cNvPicPr>
            <a:picLocks noChangeAspect="1"/>
          </p:cNvPicPr>
          <p:nvPr/>
        </p:nvPicPr>
        <p:blipFill rotWithShape="1">
          <a:blip r:embed="rId3"/>
          <a:srcRect l="31919" t="1141"/>
          <a:stretch/>
        </p:blipFill>
        <p:spPr>
          <a:xfrm>
            <a:off x="7408908" y="2581120"/>
            <a:ext cx="497058" cy="519877"/>
          </a:xfrm>
          <a:prstGeom prst="rect">
            <a:avLst/>
          </a:prstGeom>
          <a:ln>
            <a:solidFill>
              <a:srgbClr val="0176A0"/>
            </a:solidFill>
          </a:ln>
        </p:spPr>
      </p:pic>
      <p:pic>
        <p:nvPicPr>
          <p:cNvPr id="114" name="Image 113">
            <a:extLst>
              <a:ext uri="{FF2B5EF4-FFF2-40B4-BE49-F238E27FC236}">
                <a16:creationId xmlns:a16="http://schemas.microsoft.com/office/drawing/2014/main" id="{27D95BFF-F0D1-4A76-8A19-C00985883415}"/>
              </a:ext>
            </a:extLst>
          </p:cNvPr>
          <p:cNvPicPr>
            <a:picLocks noChangeAspect="1"/>
          </p:cNvPicPr>
          <p:nvPr/>
        </p:nvPicPr>
        <p:blipFill rotWithShape="1">
          <a:blip r:embed="rId4"/>
          <a:srcRect l="34438" t="1072"/>
          <a:stretch/>
        </p:blipFill>
        <p:spPr>
          <a:xfrm>
            <a:off x="8689860" y="2578348"/>
            <a:ext cx="343695" cy="519877"/>
          </a:xfrm>
          <a:prstGeom prst="rect">
            <a:avLst/>
          </a:prstGeom>
          <a:ln>
            <a:solidFill>
              <a:srgbClr val="0176A0"/>
            </a:solidFill>
          </a:ln>
        </p:spPr>
      </p:pic>
      <p:pic>
        <p:nvPicPr>
          <p:cNvPr id="115" name="Image 114">
            <a:extLst>
              <a:ext uri="{FF2B5EF4-FFF2-40B4-BE49-F238E27FC236}">
                <a16:creationId xmlns:a16="http://schemas.microsoft.com/office/drawing/2014/main" id="{6CE149D4-B6C3-4128-8331-6D19410B1B07}"/>
              </a:ext>
            </a:extLst>
          </p:cNvPr>
          <p:cNvPicPr>
            <a:picLocks noChangeAspect="1"/>
          </p:cNvPicPr>
          <p:nvPr/>
        </p:nvPicPr>
        <p:blipFill rotWithShape="1">
          <a:blip r:embed="rId5"/>
          <a:srcRect t="936"/>
          <a:stretch/>
        </p:blipFill>
        <p:spPr>
          <a:xfrm>
            <a:off x="9749475" y="2543833"/>
            <a:ext cx="355151" cy="537206"/>
          </a:xfrm>
          <a:prstGeom prst="rect">
            <a:avLst/>
          </a:prstGeom>
          <a:ln>
            <a:solidFill>
              <a:srgbClr val="0176A0"/>
            </a:solidFill>
          </a:ln>
        </p:spPr>
      </p:pic>
      <p:sp>
        <p:nvSpPr>
          <p:cNvPr id="116" name="ZoneTexte 115">
            <a:extLst>
              <a:ext uri="{FF2B5EF4-FFF2-40B4-BE49-F238E27FC236}">
                <a16:creationId xmlns:a16="http://schemas.microsoft.com/office/drawing/2014/main" id="{891F6CDD-6184-4DD1-B063-E6522C32544E}"/>
              </a:ext>
            </a:extLst>
          </p:cNvPr>
          <p:cNvSpPr txBox="1"/>
          <p:nvPr/>
        </p:nvSpPr>
        <p:spPr>
          <a:xfrm>
            <a:off x="7899615" y="2328729"/>
            <a:ext cx="824181" cy="369332"/>
          </a:xfrm>
          <a:prstGeom prst="rect">
            <a:avLst/>
          </a:prstGeom>
          <a:noFill/>
        </p:spPr>
        <p:txBody>
          <a:bodyPr wrap="square" rtlCol="0">
            <a:spAutoFit/>
          </a:bodyPr>
          <a:lstStyle/>
          <a:p>
            <a:r>
              <a:rPr lang="fr-FR" sz="900" kern="0" dirty="0">
                <a:solidFill>
                  <a:srgbClr val="000000"/>
                </a:solidFill>
                <a:cs typeface="Arial"/>
                <a:sym typeface="Arial"/>
              </a:rPr>
              <a:t>Il s’authentifie</a:t>
            </a:r>
          </a:p>
        </p:txBody>
      </p:sp>
      <p:sp>
        <p:nvSpPr>
          <p:cNvPr id="117" name="ZoneTexte 116">
            <a:extLst>
              <a:ext uri="{FF2B5EF4-FFF2-40B4-BE49-F238E27FC236}">
                <a16:creationId xmlns:a16="http://schemas.microsoft.com/office/drawing/2014/main" id="{C827AC0D-CBF6-408C-8AF2-F807A189CF05}"/>
              </a:ext>
            </a:extLst>
          </p:cNvPr>
          <p:cNvSpPr txBox="1"/>
          <p:nvPr/>
        </p:nvSpPr>
        <p:spPr>
          <a:xfrm>
            <a:off x="8982489" y="2333062"/>
            <a:ext cx="767527" cy="369357"/>
          </a:xfrm>
          <a:prstGeom prst="rect">
            <a:avLst/>
          </a:prstGeom>
          <a:noFill/>
        </p:spPr>
        <p:txBody>
          <a:bodyPr wrap="square" rtlCol="0">
            <a:spAutoFit/>
          </a:bodyPr>
          <a:lstStyle/>
          <a:p>
            <a:r>
              <a:rPr lang="fr-FR" sz="900" kern="0" dirty="0">
                <a:solidFill>
                  <a:srgbClr val="000000"/>
                </a:solidFill>
                <a:cs typeface="Arial"/>
                <a:sym typeface="Arial"/>
              </a:rPr>
              <a:t>Il génère l’attestation</a:t>
            </a:r>
          </a:p>
        </p:txBody>
      </p:sp>
      <p:sp>
        <p:nvSpPr>
          <p:cNvPr id="118" name="ZoneTexte 117">
            <a:extLst>
              <a:ext uri="{FF2B5EF4-FFF2-40B4-BE49-F238E27FC236}">
                <a16:creationId xmlns:a16="http://schemas.microsoft.com/office/drawing/2014/main" id="{1A9EF037-87A3-4156-9105-5A79D692EA64}"/>
              </a:ext>
            </a:extLst>
          </p:cNvPr>
          <p:cNvSpPr txBox="1"/>
          <p:nvPr/>
        </p:nvSpPr>
        <p:spPr>
          <a:xfrm>
            <a:off x="10176077" y="2235905"/>
            <a:ext cx="994149" cy="369332"/>
          </a:xfrm>
          <a:prstGeom prst="rect">
            <a:avLst/>
          </a:prstGeom>
          <a:noFill/>
        </p:spPr>
        <p:txBody>
          <a:bodyPr wrap="square" rtlCol="0">
            <a:spAutoFit/>
          </a:bodyPr>
          <a:lstStyle/>
          <a:p>
            <a:r>
              <a:rPr lang="fr-FR" sz="900" kern="0" dirty="0">
                <a:solidFill>
                  <a:srgbClr val="000000"/>
                </a:solidFill>
                <a:cs typeface="Arial"/>
                <a:sym typeface="Arial"/>
              </a:rPr>
              <a:t>Il télécharge l’attestation </a:t>
            </a:r>
          </a:p>
        </p:txBody>
      </p:sp>
      <p:sp>
        <p:nvSpPr>
          <p:cNvPr id="119" name="ZoneTexte 118">
            <a:extLst>
              <a:ext uri="{FF2B5EF4-FFF2-40B4-BE49-F238E27FC236}">
                <a16:creationId xmlns:a16="http://schemas.microsoft.com/office/drawing/2014/main" id="{35BB7A93-27CD-453D-8B08-CAD0A517A055}"/>
              </a:ext>
            </a:extLst>
          </p:cNvPr>
          <p:cNvSpPr txBox="1"/>
          <p:nvPr/>
        </p:nvSpPr>
        <p:spPr>
          <a:xfrm>
            <a:off x="10121234" y="3030350"/>
            <a:ext cx="1266644" cy="230832"/>
          </a:xfrm>
          <a:prstGeom prst="rect">
            <a:avLst/>
          </a:prstGeom>
          <a:noFill/>
        </p:spPr>
        <p:txBody>
          <a:bodyPr wrap="square" rtlCol="0">
            <a:spAutoFit/>
          </a:bodyPr>
          <a:lstStyle/>
          <a:p>
            <a:r>
              <a:rPr lang="fr-FR" sz="900" kern="0" dirty="0">
                <a:solidFill>
                  <a:srgbClr val="000000"/>
                </a:solidFill>
                <a:cs typeface="Arial"/>
                <a:sym typeface="Arial"/>
              </a:rPr>
              <a:t>Numéro d’attestation</a:t>
            </a:r>
          </a:p>
        </p:txBody>
      </p:sp>
      <p:pic>
        <p:nvPicPr>
          <p:cNvPr id="120" name="Image 119">
            <a:extLst>
              <a:ext uri="{FF2B5EF4-FFF2-40B4-BE49-F238E27FC236}">
                <a16:creationId xmlns:a16="http://schemas.microsoft.com/office/drawing/2014/main" id="{014B2778-9FF7-4C53-81D8-95A140A3A21B}"/>
              </a:ext>
            </a:extLst>
          </p:cNvPr>
          <p:cNvPicPr>
            <a:picLocks noChangeAspect="1"/>
          </p:cNvPicPr>
          <p:nvPr/>
        </p:nvPicPr>
        <p:blipFill rotWithShape="1">
          <a:blip r:embed="rId5"/>
          <a:srcRect t="936" b="74789"/>
          <a:stretch/>
        </p:blipFill>
        <p:spPr>
          <a:xfrm>
            <a:off x="10247531" y="2637848"/>
            <a:ext cx="922696" cy="342013"/>
          </a:xfrm>
          <a:prstGeom prst="rect">
            <a:avLst/>
          </a:prstGeom>
          <a:ln>
            <a:solidFill>
              <a:srgbClr val="FF0000"/>
            </a:solidFill>
          </a:ln>
        </p:spPr>
      </p:pic>
      <p:cxnSp>
        <p:nvCxnSpPr>
          <p:cNvPr id="121" name="Connecteur droit avec flèche 120">
            <a:extLst>
              <a:ext uri="{FF2B5EF4-FFF2-40B4-BE49-F238E27FC236}">
                <a16:creationId xmlns:a16="http://schemas.microsoft.com/office/drawing/2014/main" id="{E49BDA75-3DC0-4D4D-AFC4-693EA5C8E1F4}"/>
              </a:ext>
            </a:extLst>
          </p:cNvPr>
          <p:cNvCxnSpPr>
            <a:cxnSpLocks/>
            <a:stCxn id="115" idx="3"/>
            <a:endCxn id="120" idx="1"/>
          </p:cNvCxnSpPr>
          <p:nvPr/>
        </p:nvCxnSpPr>
        <p:spPr>
          <a:xfrm flipV="1">
            <a:off x="10104626" y="2808855"/>
            <a:ext cx="142905" cy="3581"/>
          </a:xfrm>
          <a:prstGeom prst="straightConnector1">
            <a:avLst/>
          </a:prstGeom>
          <a:noFill/>
          <a:ln w="9525" cap="flat" cmpd="sng" algn="ctr">
            <a:solidFill>
              <a:srgbClr val="DB4B4B">
                <a:shade val="95000"/>
                <a:satMod val="105000"/>
              </a:srgbClr>
            </a:solidFill>
            <a:prstDash val="solid"/>
            <a:tailEnd type="triangle"/>
          </a:ln>
          <a:effectLst/>
        </p:spPr>
      </p:cxnSp>
      <p:sp>
        <p:nvSpPr>
          <p:cNvPr id="122" name="ZoneTexte 121">
            <a:extLst>
              <a:ext uri="{FF2B5EF4-FFF2-40B4-BE49-F238E27FC236}">
                <a16:creationId xmlns:a16="http://schemas.microsoft.com/office/drawing/2014/main" id="{ABA149DB-B0E4-4A87-B9E1-12F61E6C42BA}"/>
              </a:ext>
            </a:extLst>
          </p:cNvPr>
          <p:cNvSpPr txBox="1"/>
          <p:nvPr/>
        </p:nvSpPr>
        <p:spPr>
          <a:xfrm>
            <a:off x="6691334" y="2321623"/>
            <a:ext cx="684934" cy="507831"/>
          </a:xfrm>
          <a:prstGeom prst="rect">
            <a:avLst/>
          </a:prstGeom>
          <a:noFill/>
        </p:spPr>
        <p:txBody>
          <a:bodyPr wrap="square" rtlCol="0">
            <a:spAutoFit/>
          </a:bodyPr>
          <a:lstStyle/>
          <a:p>
            <a:r>
              <a:rPr lang="fr-FR" sz="900" kern="0" dirty="0">
                <a:solidFill>
                  <a:srgbClr val="000000"/>
                </a:solidFill>
                <a:cs typeface="Arial"/>
                <a:sym typeface="Arial"/>
              </a:rPr>
              <a:t>L’étudiant crée un compte</a:t>
            </a:r>
          </a:p>
        </p:txBody>
      </p:sp>
      <p:pic>
        <p:nvPicPr>
          <p:cNvPr id="123" name="Image 122">
            <a:extLst>
              <a:ext uri="{FF2B5EF4-FFF2-40B4-BE49-F238E27FC236}">
                <a16:creationId xmlns:a16="http://schemas.microsoft.com/office/drawing/2014/main" id="{FF4988D2-0355-4802-9173-6E362B955FBD}"/>
              </a:ext>
            </a:extLst>
          </p:cNvPr>
          <p:cNvPicPr>
            <a:picLocks noChangeAspect="1"/>
          </p:cNvPicPr>
          <p:nvPr/>
        </p:nvPicPr>
        <p:blipFill>
          <a:blip r:embed="rId6"/>
          <a:stretch>
            <a:fillRect/>
          </a:stretch>
        </p:blipFill>
        <p:spPr>
          <a:xfrm>
            <a:off x="7476370" y="2260296"/>
            <a:ext cx="301026" cy="360000"/>
          </a:xfrm>
          <a:prstGeom prst="rect">
            <a:avLst/>
          </a:prstGeom>
        </p:spPr>
      </p:pic>
      <p:pic>
        <p:nvPicPr>
          <p:cNvPr id="124" name="Image 123">
            <a:extLst>
              <a:ext uri="{FF2B5EF4-FFF2-40B4-BE49-F238E27FC236}">
                <a16:creationId xmlns:a16="http://schemas.microsoft.com/office/drawing/2014/main" id="{8783E5E9-EABD-43F9-AF12-93EF33D50A7D}"/>
              </a:ext>
            </a:extLst>
          </p:cNvPr>
          <p:cNvPicPr>
            <a:picLocks noChangeAspect="1"/>
          </p:cNvPicPr>
          <p:nvPr/>
        </p:nvPicPr>
        <p:blipFill>
          <a:blip r:embed="rId7"/>
          <a:stretch>
            <a:fillRect/>
          </a:stretch>
        </p:blipFill>
        <p:spPr>
          <a:xfrm>
            <a:off x="6289040" y="2235797"/>
            <a:ext cx="301026" cy="360000"/>
          </a:xfrm>
          <a:prstGeom prst="rect">
            <a:avLst/>
          </a:prstGeom>
        </p:spPr>
      </p:pic>
      <p:pic>
        <p:nvPicPr>
          <p:cNvPr id="125" name="Image 124">
            <a:extLst>
              <a:ext uri="{FF2B5EF4-FFF2-40B4-BE49-F238E27FC236}">
                <a16:creationId xmlns:a16="http://schemas.microsoft.com/office/drawing/2014/main" id="{478DA2FA-1156-466E-BEEE-B733EC8214A7}"/>
              </a:ext>
            </a:extLst>
          </p:cNvPr>
          <p:cNvPicPr>
            <a:picLocks noChangeAspect="1"/>
          </p:cNvPicPr>
          <p:nvPr/>
        </p:nvPicPr>
        <p:blipFill>
          <a:blip r:embed="rId8"/>
          <a:stretch>
            <a:fillRect/>
          </a:stretch>
        </p:blipFill>
        <p:spPr>
          <a:xfrm>
            <a:off x="8706488" y="2230954"/>
            <a:ext cx="301026" cy="360000"/>
          </a:xfrm>
          <a:prstGeom prst="rect">
            <a:avLst/>
          </a:prstGeom>
        </p:spPr>
      </p:pic>
      <p:pic>
        <p:nvPicPr>
          <p:cNvPr id="126" name="Image 125">
            <a:extLst>
              <a:ext uri="{FF2B5EF4-FFF2-40B4-BE49-F238E27FC236}">
                <a16:creationId xmlns:a16="http://schemas.microsoft.com/office/drawing/2014/main" id="{F0BB28F6-6D2E-4EE0-AD4C-4C53D16F380E}"/>
              </a:ext>
            </a:extLst>
          </p:cNvPr>
          <p:cNvPicPr>
            <a:picLocks noChangeAspect="1"/>
          </p:cNvPicPr>
          <p:nvPr/>
        </p:nvPicPr>
        <p:blipFill>
          <a:blip r:embed="rId9"/>
          <a:stretch>
            <a:fillRect/>
          </a:stretch>
        </p:blipFill>
        <p:spPr>
          <a:xfrm>
            <a:off x="9770456" y="2230954"/>
            <a:ext cx="301026" cy="360000"/>
          </a:xfrm>
          <a:prstGeom prst="rect">
            <a:avLst/>
          </a:prstGeom>
        </p:spPr>
      </p:pic>
      <p:pic>
        <p:nvPicPr>
          <p:cNvPr id="127" name="Image 126">
            <a:extLst>
              <a:ext uri="{FF2B5EF4-FFF2-40B4-BE49-F238E27FC236}">
                <a16:creationId xmlns:a16="http://schemas.microsoft.com/office/drawing/2014/main" id="{3AEA14EA-1DF4-4D80-849C-2C71AB24C7C2}"/>
              </a:ext>
            </a:extLst>
          </p:cNvPr>
          <p:cNvPicPr>
            <a:picLocks noChangeAspect="1"/>
          </p:cNvPicPr>
          <p:nvPr/>
        </p:nvPicPr>
        <p:blipFill>
          <a:blip r:embed="rId10"/>
          <a:stretch>
            <a:fillRect/>
          </a:stretch>
        </p:blipFill>
        <p:spPr>
          <a:xfrm>
            <a:off x="6204964" y="3807622"/>
            <a:ext cx="301026" cy="360000"/>
          </a:xfrm>
          <a:prstGeom prst="rect">
            <a:avLst/>
          </a:prstGeom>
        </p:spPr>
      </p:pic>
      <p:sp>
        <p:nvSpPr>
          <p:cNvPr id="128" name="ZoneTexte 127">
            <a:extLst>
              <a:ext uri="{FF2B5EF4-FFF2-40B4-BE49-F238E27FC236}">
                <a16:creationId xmlns:a16="http://schemas.microsoft.com/office/drawing/2014/main" id="{10EE0BDC-4412-4DAB-8F8D-A998A60FE329}"/>
              </a:ext>
            </a:extLst>
          </p:cNvPr>
          <p:cNvSpPr txBox="1"/>
          <p:nvPr/>
        </p:nvSpPr>
        <p:spPr>
          <a:xfrm>
            <a:off x="6499823" y="3808371"/>
            <a:ext cx="1119909" cy="784830"/>
          </a:xfrm>
          <a:prstGeom prst="rect">
            <a:avLst/>
          </a:prstGeom>
          <a:noFill/>
        </p:spPr>
        <p:txBody>
          <a:bodyPr wrap="square" rtlCol="0">
            <a:spAutoFit/>
          </a:bodyPr>
          <a:lstStyle/>
          <a:p>
            <a:r>
              <a:rPr lang="fr-FR" sz="900" kern="0" dirty="0">
                <a:solidFill>
                  <a:srgbClr val="000000"/>
                </a:solidFill>
                <a:cs typeface="Arial"/>
                <a:sym typeface="Arial"/>
              </a:rPr>
              <a:t>Le client communique son numéro d’attestation à son conseiller</a:t>
            </a:r>
          </a:p>
        </p:txBody>
      </p:sp>
      <p:pic>
        <p:nvPicPr>
          <p:cNvPr id="129" name="Graphique 128" descr="Centre d’appels contour">
            <a:extLst>
              <a:ext uri="{FF2B5EF4-FFF2-40B4-BE49-F238E27FC236}">
                <a16:creationId xmlns:a16="http://schemas.microsoft.com/office/drawing/2014/main" id="{E6348141-3715-4AEB-A084-17D0E7775AD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45124" y="4162272"/>
            <a:ext cx="359671" cy="359671"/>
          </a:xfrm>
          <a:prstGeom prst="rect">
            <a:avLst/>
          </a:prstGeom>
        </p:spPr>
      </p:pic>
      <p:pic>
        <p:nvPicPr>
          <p:cNvPr id="130" name="Image 129">
            <a:extLst>
              <a:ext uri="{FF2B5EF4-FFF2-40B4-BE49-F238E27FC236}">
                <a16:creationId xmlns:a16="http://schemas.microsoft.com/office/drawing/2014/main" id="{2D6DBB7C-79F1-44BC-8791-4482B5DE96A1}"/>
              </a:ext>
            </a:extLst>
          </p:cNvPr>
          <p:cNvPicPr>
            <a:picLocks noChangeAspect="1"/>
          </p:cNvPicPr>
          <p:nvPr/>
        </p:nvPicPr>
        <p:blipFill>
          <a:blip r:embed="rId13"/>
          <a:stretch>
            <a:fillRect/>
          </a:stretch>
        </p:blipFill>
        <p:spPr>
          <a:xfrm>
            <a:off x="7678921" y="3794174"/>
            <a:ext cx="301026" cy="360000"/>
          </a:xfrm>
          <a:prstGeom prst="rect">
            <a:avLst/>
          </a:prstGeom>
        </p:spPr>
      </p:pic>
      <p:sp>
        <p:nvSpPr>
          <p:cNvPr id="131" name="ZoneTexte 130">
            <a:extLst>
              <a:ext uri="{FF2B5EF4-FFF2-40B4-BE49-F238E27FC236}">
                <a16:creationId xmlns:a16="http://schemas.microsoft.com/office/drawing/2014/main" id="{C3C1B455-FFE1-4F58-AD9D-5A0F1AF9ABB7}"/>
              </a:ext>
            </a:extLst>
          </p:cNvPr>
          <p:cNvSpPr txBox="1"/>
          <p:nvPr/>
        </p:nvSpPr>
        <p:spPr>
          <a:xfrm>
            <a:off x="8039129" y="3808371"/>
            <a:ext cx="1516397" cy="892552"/>
          </a:xfrm>
          <a:prstGeom prst="rect">
            <a:avLst/>
          </a:prstGeom>
          <a:noFill/>
        </p:spPr>
        <p:txBody>
          <a:bodyPr wrap="square" rtlCol="0">
            <a:spAutoFit/>
          </a:bodyPr>
          <a:lstStyle/>
          <a:p>
            <a:r>
              <a:rPr lang="fr-FR" sz="900" kern="0" dirty="0">
                <a:solidFill>
                  <a:srgbClr val="000000"/>
                </a:solidFill>
                <a:cs typeface="Arial"/>
                <a:sym typeface="Arial"/>
              </a:rPr>
              <a:t>Le conseiller se connecte à la plateforme BPI (</a:t>
            </a:r>
            <a:r>
              <a:rPr lang="fr-FR" sz="700" i="1" kern="0" dirty="0">
                <a:solidFill>
                  <a:srgbClr val="000000"/>
                </a:solidFill>
                <a:cs typeface="Arial"/>
                <a:sym typeface="Arial"/>
              </a:rPr>
              <a:t>après avoir créé son compte à la 1</a:t>
            </a:r>
            <a:r>
              <a:rPr lang="fr-FR" sz="700" i="1" kern="0" baseline="30000" dirty="0">
                <a:solidFill>
                  <a:srgbClr val="000000"/>
                </a:solidFill>
                <a:cs typeface="Arial"/>
                <a:sym typeface="Arial"/>
              </a:rPr>
              <a:t>ère</a:t>
            </a:r>
            <a:r>
              <a:rPr lang="fr-FR" sz="700" i="1" kern="0" dirty="0">
                <a:solidFill>
                  <a:srgbClr val="000000"/>
                </a:solidFill>
                <a:cs typeface="Arial"/>
                <a:sym typeface="Arial"/>
              </a:rPr>
              <a:t> connexion </a:t>
            </a:r>
            <a:r>
              <a:rPr lang="fr-FR" sz="700" i="1" u="sng" kern="0" dirty="0" err="1">
                <a:solidFill>
                  <a:srgbClr val="000000"/>
                </a:solidFill>
                <a:cs typeface="Arial"/>
                <a:sym typeface="Arial"/>
              </a:rPr>
              <a:t>cf</a:t>
            </a:r>
            <a:r>
              <a:rPr lang="fr-FR" sz="700" i="1" u="sng" kern="0" dirty="0">
                <a:solidFill>
                  <a:srgbClr val="000000"/>
                </a:solidFill>
                <a:cs typeface="Arial"/>
                <a:sym typeface="Arial"/>
              </a:rPr>
              <a:t> conduite du changement</a:t>
            </a:r>
            <a:r>
              <a:rPr lang="fr-FR" sz="900" kern="0" dirty="0">
                <a:solidFill>
                  <a:srgbClr val="000000"/>
                </a:solidFill>
                <a:cs typeface="Arial"/>
                <a:sym typeface="Arial"/>
              </a:rPr>
              <a:t>), saisit le n° d’attestation du client </a:t>
            </a:r>
          </a:p>
        </p:txBody>
      </p:sp>
      <p:pic>
        <p:nvPicPr>
          <p:cNvPr id="132" name="Graphique 131" descr="Utilisateur contour">
            <a:extLst>
              <a:ext uri="{FF2B5EF4-FFF2-40B4-BE49-F238E27FC236}">
                <a16:creationId xmlns:a16="http://schemas.microsoft.com/office/drawing/2014/main" id="{0BA3713E-1DFF-4966-8D16-1F93C2BFFCC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169854" y="4154296"/>
            <a:ext cx="381082" cy="381082"/>
          </a:xfrm>
          <a:prstGeom prst="rect">
            <a:avLst/>
          </a:prstGeom>
        </p:spPr>
      </p:pic>
      <p:pic>
        <p:nvPicPr>
          <p:cNvPr id="133" name="Image 132">
            <a:extLst>
              <a:ext uri="{FF2B5EF4-FFF2-40B4-BE49-F238E27FC236}">
                <a16:creationId xmlns:a16="http://schemas.microsoft.com/office/drawing/2014/main" id="{39FB88E2-89A2-4FAC-8272-7D01836304AF}"/>
              </a:ext>
            </a:extLst>
          </p:cNvPr>
          <p:cNvPicPr>
            <a:picLocks noChangeAspect="1"/>
          </p:cNvPicPr>
          <p:nvPr/>
        </p:nvPicPr>
        <p:blipFill>
          <a:blip r:embed="rId16"/>
          <a:stretch>
            <a:fillRect/>
          </a:stretch>
        </p:blipFill>
        <p:spPr>
          <a:xfrm>
            <a:off x="9647492" y="3784956"/>
            <a:ext cx="301026" cy="360000"/>
          </a:xfrm>
          <a:prstGeom prst="rect">
            <a:avLst/>
          </a:prstGeom>
        </p:spPr>
      </p:pic>
      <p:sp>
        <p:nvSpPr>
          <p:cNvPr id="134" name="ZoneTexte 133">
            <a:extLst>
              <a:ext uri="{FF2B5EF4-FFF2-40B4-BE49-F238E27FC236}">
                <a16:creationId xmlns:a16="http://schemas.microsoft.com/office/drawing/2014/main" id="{8E186DB0-9F66-4E1D-979B-DAB36ED70FD9}"/>
              </a:ext>
            </a:extLst>
          </p:cNvPr>
          <p:cNvSpPr txBox="1"/>
          <p:nvPr/>
        </p:nvSpPr>
        <p:spPr>
          <a:xfrm>
            <a:off x="9915741" y="3795952"/>
            <a:ext cx="1361641" cy="784830"/>
          </a:xfrm>
          <a:prstGeom prst="rect">
            <a:avLst/>
          </a:prstGeom>
          <a:noFill/>
        </p:spPr>
        <p:txBody>
          <a:bodyPr wrap="square" rtlCol="0">
            <a:spAutoFit/>
          </a:bodyPr>
          <a:lstStyle/>
          <a:p>
            <a:r>
              <a:rPr lang="fr-FR" sz="900" kern="0" dirty="0">
                <a:solidFill>
                  <a:srgbClr val="000000"/>
                </a:solidFill>
                <a:cs typeface="Arial"/>
                <a:sym typeface="Arial"/>
              </a:rPr>
              <a:t>Le conseiller contrôle la conformité des PJ puis valide et télécharge l’attestation et l’enregistre  </a:t>
            </a:r>
          </a:p>
        </p:txBody>
      </p:sp>
      <p:pic>
        <p:nvPicPr>
          <p:cNvPr id="135" name="Graphique 134" descr="Papier contour">
            <a:extLst>
              <a:ext uri="{FF2B5EF4-FFF2-40B4-BE49-F238E27FC236}">
                <a16:creationId xmlns:a16="http://schemas.microsoft.com/office/drawing/2014/main" id="{A24EDC79-4E2D-4560-B2F6-4F549742A55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637583" y="4196738"/>
            <a:ext cx="356813" cy="356813"/>
          </a:xfrm>
          <a:prstGeom prst="rect">
            <a:avLst/>
          </a:prstGeom>
        </p:spPr>
      </p:pic>
      <p:sp>
        <p:nvSpPr>
          <p:cNvPr id="136" name="ZoneTexte 135">
            <a:extLst>
              <a:ext uri="{FF2B5EF4-FFF2-40B4-BE49-F238E27FC236}">
                <a16:creationId xmlns:a16="http://schemas.microsoft.com/office/drawing/2014/main" id="{A5A38D8F-1350-4998-82D2-C9DE8931AF1D}"/>
              </a:ext>
            </a:extLst>
          </p:cNvPr>
          <p:cNvSpPr txBox="1"/>
          <p:nvPr/>
        </p:nvSpPr>
        <p:spPr>
          <a:xfrm>
            <a:off x="9654143" y="4277421"/>
            <a:ext cx="420330" cy="230832"/>
          </a:xfrm>
          <a:prstGeom prst="rect">
            <a:avLst/>
          </a:prstGeom>
          <a:noFill/>
        </p:spPr>
        <p:txBody>
          <a:bodyPr wrap="square" rtlCol="0">
            <a:spAutoFit/>
          </a:bodyPr>
          <a:lstStyle/>
          <a:p>
            <a:r>
              <a:rPr lang="fr-FR" sz="900" b="1" kern="0" dirty="0">
                <a:solidFill>
                  <a:srgbClr val="581D74"/>
                </a:solidFill>
                <a:cs typeface="Arial"/>
                <a:sym typeface="Arial"/>
              </a:rPr>
              <a:t>PJ</a:t>
            </a:r>
          </a:p>
        </p:txBody>
      </p:sp>
      <p:sp>
        <p:nvSpPr>
          <p:cNvPr id="137" name="ZoneTexte 136">
            <a:extLst>
              <a:ext uri="{FF2B5EF4-FFF2-40B4-BE49-F238E27FC236}">
                <a16:creationId xmlns:a16="http://schemas.microsoft.com/office/drawing/2014/main" id="{E65AF4A9-D3A8-43C7-9CB1-965B6DAB90AD}"/>
              </a:ext>
            </a:extLst>
          </p:cNvPr>
          <p:cNvSpPr txBox="1"/>
          <p:nvPr/>
        </p:nvSpPr>
        <p:spPr>
          <a:xfrm>
            <a:off x="8417808" y="5016874"/>
            <a:ext cx="875328" cy="507831"/>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kern="0" dirty="0">
                <a:solidFill>
                  <a:srgbClr val="000000"/>
                </a:solidFill>
                <a:cs typeface="Arial"/>
                <a:sym typeface="Arial"/>
              </a:rPr>
              <a:t>L’étudiant signe le contrat </a:t>
            </a:r>
          </a:p>
        </p:txBody>
      </p:sp>
      <p:sp>
        <p:nvSpPr>
          <p:cNvPr id="138" name="ZoneTexte 137">
            <a:extLst>
              <a:ext uri="{FF2B5EF4-FFF2-40B4-BE49-F238E27FC236}">
                <a16:creationId xmlns:a16="http://schemas.microsoft.com/office/drawing/2014/main" id="{546EA442-CD95-4E23-B0B0-0363FFC30F9F}"/>
              </a:ext>
            </a:extLst>
          </p:cNvPr>
          <p:cNvSpPr txBox="1"/>
          <p:nvPr/>
        </p:nvSpPr>
        <p:spPr>
          <a:xfrm>
            <a:off x="6521806" y="5007580"/>
            <a:ext cx="1474992" cy="784830"/>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kern="0" dirty="0">
                <a:solidFill>
                  <a:srgbClr val="000000"/>
                </a:solidFill>
                <a:cs typeface="Arial"/>
                <a:sym typeface="Arial"/>
              </a:rPr>
              <a:t>Le conseiller instruit le dossier de prêt et selon résultat du score d’octroi et schéma délégataire le contrat est signé</a:t>
            </a:r>
          </a:p>
        </p:txBody>
      </p:sp>
      <p:grpSp>
        <p:nvGrpSpPr>
          <p:cNvPr id="139" name="Groupe 138">
            <a:extLst>
              <a:ext uri="{FF2B5EF4-FFF2-40B4-BE49-F238E27FC236}">
                <a16:creationId xmlns:a16="http://schemas.microsoft.com/office/drawing/2014/main" id="{61496F85-8274-43FF-B31B-55C12F5C58CC}"/>
              </a:ext>
            </a:extLst>
          </p:cNvPr>
          <p:cNvGrpSpPr/>
          <p:nvPr/>
        </p:nvGrpSpPr>
        <p:grpSpPr>
          <a:xfrm>
            <a:off x="6215649" y="4976404"/>
            <a:ext cx="300037" cy="358775"/>
            <a:chOff x="7189788" y="396875"/>
            <a:chExt cx="300037" cy="358775"/>
          </a:xfrm>
        </p:grpSpPr>
        <p:sp>
          <p:nvSpPr>
            <p:cNvPr id="140" name="AutoShape 3">
              <a:extLst>
                <a:ext uri="{FF2B5EF4-FFF2-40B4-BE49-F238E27FC236}">
                  <a16:creationId xmlns:a16="http://schemas.microsoft.com/office/drawing/2014/main" id="{17A2020D-C120-4948-A22D-F35B78601251}"/>
                </a:ext>
              </a:extLst>
            </p:cNvPr>
            <p:cNvSpPr>
              <a:spLocks noChangeAspect="1" noChangeArrowheads="1" noTextEdit="1"/>
            </p:cNvSpPr>
            <p:nvPr/>
          </p:nvSpPr>
          <p:spPr bwMode="auto">
            <a:xfrm>
              <a:off x="7189788" y="396875"/>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41" name="Oval 5">
              <a:extLst>
                <a:ext uri="{FF2B5EF4-FFF2-40B4-BE49-F238E27FC236}">
                  <a16:creationId xmlns:a16="http://schemas.microsoft.com/office/drawing/2014/main" id="{DB096984-5BA7-455E-96BB-8C843C27F775}"/>
                </a:ext>
              </a:extLst>
            </p:cNvPr>
            <p:cNvSpPr>
              <a:spLocks noChangeArrowheads="1"/>
            </p:cNvSpPr>
            <p:nvPr/>
          </p:nvSpPr>
          <p:spPr bwMode="auto">
            <a:xfrm>
              <a:off x="7219950" y="430213"/>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42" name="Rectangle 6">
              <a:extLst>
                <a:ext uri="{FF2B5EF4-FFF2-40B4-BE49-F238E27FC236}">
                  <a16:creationId xmlns:a16="http://schemas.microsoft.com/office/drawing/2014/main" id="{FAE25810-6ABC-413A-ACF6-1AE3BDA1E06B}"/>
                </a:ext>
              </a:extLst>
            </p:cNvPr>
            <p:cNvSpPr>
              <a:spLocks noChangeArrowheads="1"/>
            </p:cNvSpPr>
            <p:nvPr/>
          </p:nvSpPr>
          <p:spPr bwMode="auto">
            <a:xfrm>
              <a:off x="7293845" y="461963"/>
              <a:ext cx="127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kern="0" dirty="0">
                  <a:solidFill>
                    <a:srgbClr val="581D74"/>
                  </a:solidFill>
                  <a:cs typeface="Arial"/>
                  <a:sym typeface="Arial"/>
                </a:rPr>
                <a:t>8</a:t>
              </a:r>
            </a:p>
          </p:txBody>
        </p:sp>
      </p:grpSp>
      <p:grpSp>
        <p:nvGrpSpPr>
          <p:cNvPr id="143" name="Groupe 142">
            <a:extLst>
              <a:ext uri="{FF2B5EF4-FFF2-40B4-BE49-F238E27FC236}">
                <a16:creationId xmlns:a16="http://schemas.microsoft.com/office/drawing/2014/main" id="{3758B860-3DFC-4126-8D27-314883E42F53}"/>
              </a:ext>
            </a:extLst>
          </p:cNvPr>
          <p:cNvGrpSpPr/>
          <p:nvPr/>
        </p:nvGrpSpPr>
        <p:grpSpPr>
          <a:xfrm>
            <a:off x="8087609" y="4985025"/>
            <a:ext cx="300037" cy="358775"/>
            <a:chOff x="7892006" y="464028"/>
            <a:chExt cx="300037" cy="358775"/>
          </a:xfrm>
        </p:grpSpPr>
        <p:sp>
          <p:nvSpPr>
            <p:cNvPr id="144" name="AutoShape 3">
              <a:extLst>
                <a:ext uri="{FF2B5EF4-FFF2-40B4-BE49-F238E27FC236}">
                  <a16:creationId xmlns:a16="http://schemas.microsoft.com/office/drawing/2014/main" id="{48EE3D2C-52BC-4E38-94C8-F7253559B8DB}"/>
                </a:ext>
              </a:extLst>
            </p:cNvPr>
            <p:cNvSpPr>
              <a:spLocks noChangeAspect="1" noChangeArrowheads="1" noTextEdit="1"/>
            </p:cNvSpPr>
            <p:nvPr/>
          </p:nvSpPr>
          <p:spPr bwMode="auto">
            <a:xfrm>
              <a:off x="7892006" y="464028"/>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45" name="Oval 5">
              <a:extLst>
                <a:ext uri="{FF2B5EF4-FFF2-40B4-BE49-F238E27FC236}">
                  <a16:creationId xmlns:a16="http://schemas.microsoft.com/office/drawing/2014/main" id="{E0E50A85-8DEC-4B5A-8FF8-D9BE2366EBD4}"/>
                </a:ext>
              </a:extLst>
            </p:cNvPr>
            <p:cNvSpPr>
              <a:spLocks noChangeArrowheads="1"/>
            </p:cNvSpPr>
            <p:nvPr/>
          </p:nvSpPr>
          <p:spPr bwMode="auto">
            <a:xfrm>
              <a:off x="7922168" y="497366"/>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46" name="Rectangle 6">
              <a:extLst>
                <a:ext uri="{FF2B5EF4-FFF2-40B4-BE49-F238E27FC236}">
                  <a16:creationId xmlns:a16="http://schemas.microsoft.com/office/drawing/2014/main" id="{52315628-3D0D-49A1-B8BE-5878C4D97DDD}"/>
                </a:ext>
              </a:extLst>
            </p:cNvPr>
            <p:cNvSpPr>
              <a:spLocks noChangeArrowheads="1"/>
            </p:cNvSpPr>
            <p:nvPr/>
          </p:nvSpPr>
          <p:spPr bwMode="auto">
            <a:xfrm>
              <a:off x="7996806" y="519959"/>
              <a:ext cx="1277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kern="0" dirty="0">
                  <a:solidFill>
                    <a:srgbClr val="581D74"/>
                  </a:solidFill>
                  <a:cs typeface="Arial"/>
                  <a:sym typeface="Arial"/>
                </a:rPr>
                <a:t>9</a:t>
              </a:r>
            </a:p>
          </p:txBody>
        </p:sp>
      </p:grpSp>
      <p:pic>
        <p:nvPicPr>
          <p:cNvPr id="147" name="Graphique 146" descr="Contrat contour">
            <a:extLst>
              <a:ext uri="{FF2B5EF4-FFF2-40B4-BE49-F238E27FC236}">
                <a16:creationId xmlns:a16="http://schemas.microsoft.com/office/drawing/2014/main" id="{6719D3F9-88B9-4C17-8BC0-85E871CF53A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149240" y="5292873"/>
            <a:ext cx="453446" cy="453446"/>
          </a:xfrm>
          <a:prstGeom prst="rect">
            <a:avLst/>
          </a:prstGeom>
        </p:spPr>
      </p:pic>
      <p:sp>
        <p:nvSpPr>
          <p:cNvPr id="148" name="ZoneTexte 147">
            <a:extLst>
              <a:ext uri="{FF2B5EF4-FFF2-40B4-BE49-F238E27FC236}">
                <a16:creationId xmlns:a16="http://schemas.microsoft.com/office/drawing/2014/main" id="{1813F409-1E5D-4BA0-9139-55BF2C2F3C6E}"/>
              </a:ext>
            </a:extLst>
          </p:cNvPr>
          <p:cNvSpPr txBox="1"/>
          <p:nvPr/>
        </p:nvSpPr>
        <p:spPr>
          <a:xfrm>
            <a:off x="9521904" y="4997061"/>
            <a:ext cx="1474241" cy="507831"/>
          </a:xfrm>
          <a:prstGeom prst="rect">
            <a:avLst/>
          </a:prstGeom>
          <a:noFill/>
        </p:spPr>
        <p:txBody>
          <a:bodyPr wrap="square" rtlCol="0">
            <a:spAutoFit/>
          </a:bodyPr>
          <a:lstStyle>
            <a:defPPr marR="0" lvl="0" algn="l" rtl="0">
              <a:lnSpc>
                <a:spcPct val="100000"/>
              </a:lnSpc>
              <a:spcBef>
                <a:spcPts val="0"/>
              </a:spcBef>
              <a:spcAft>
                <a:spcPts val="0"/>
              </a:spcAft>
            </a:defPPr>
            <a:lvl1pPr>
              <a:defRPr sz="900"/>
            </a:lvl1pPr>
          </a:lstStyle>
          <a:p>
            <a:r>
              <a:rPr lang="fr-FR" kern="0" dirty="0">
                <a:solidFill>
                  <a:srgbClr val="000000"/>
                </a:solidFill>
                <a:cs typeface="Arial"/>
                <a:sym typeface="Arial"/>
              </a:rPr>
              <a:t>Le conseiller met en force le contrat pour qu’il soit financé</a:t>
            </a:r>
          </a:p>
        </p:txBody>
      </p:sp>
      <p:sp>
        <p:nvSpPr>
          <p:cNvPr id="149" name="AutoShape 3">
            <a:extLst>
              <a:ext uri="{FF2B5EF4-FFF2-40B4-BE49-F238E27FC236}">
                <a16:creationId xmlns:a16="http://schemas.microsoft.com/office/drawing/2014/main" id="{1ADBA0BB-C564-4A7F-BBD7-9385925F54AA}"/>
              </a:ext>
            </a:extLst>
          </p:cNvPr>
          <p:cNvSpPr>
            <a:spLocks noChangeAspect="1" noChangeArrowheads="1" noTextEdit="1"/>
          </p:cNvSpPr>
          <p:nvPr/>
        </p:nvSpPr>
        <p:spPr bwMode="auto">
          <a:xfrm>
            <a:off x="9191706" y="4965212"/>
            <a:ext cx="300037"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50" name="Oval 5">
            <a:extLst>
              <a:ext uri="{FF2B5EF4-FFF2-40B4-BE49-F238E27FC236}">
                <a16:creationId xmlns:a16="http://schemas.microsoft.com/office/drawing/2014/main" id="{DF3D2523-87C1-42D9-8C3A-8067B78079D7}"/>
              </a:ext>
            </a:extLst>
          </p:cNvPr>
          <p:cNvSpPr>
            <a:spLocks noChangeArrowheads="1"/>
          </p:cNvSpPr>
          <p:nvPr/>
        </p:nvSpPr>
        <p:spPr bwMode="auto">
          <a:xfrm>
            <a:off x="9221868" y="4998550"/>
            <a:ext cx="241300" cy="241300"/>
          </a:xfrm>
          <a:prstGeom prst="ellipse">
            <a:avLst/>
          </a:prstGeom>
          <a:noFill/>
          <a:ln w="9525" cap="flat">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400" kern="0">
              <a:solidFill>
                <a:srgbClr val="000000"/>
              </a:solidFill>
              <a:cs typeface="Arial"/>
              <a:sym typeface="Arial"/>
            </a:endParaRPr>
          </a:p>
        </p:txBody>
      </p:sp>
      <p:sp>
        <p:nvSpPr>
          <p:cNvPr id="151" name="Rectangle 6">
            <a:extLst>
              <a:ext uri="{FF2B5EF4-FFF2-40B4-BE49-F238E27FC236}">
                <a16:creationId xmlns:a16="http://schemas.microsoft.com/office/drawing/2014/main" id="{6F70062C-C133-480F-A7B8-793FC321987C}"/>
              </a:ext>
            </a:extLst>
          </p:cNvPr>
          <p:cNvSpPr>
            <a:spLocks noChangeArrowheads="1"/>
          </p:cNvSpPr>
          <p:nvPr/>
        </p:nvSpPr>
        <p:spPr bwMode="auto">
          <a:xfrm>
            <a:off x="9243680" y="5011216"/>
            <a:ext cx="2412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kern="0" dirty="0">
                <a:solidFill>
                  <a:srgbClr val="581D74"/>
                </a:solidFill>
                <a:cs typeface="Arial"/>
                <a:sym typeface="Arial"/>
              </a:rPr>
              <a:t>10</a:t>
            </a:r>
          </a:p>
        </p:txBody>
      </p:sp>
      <p:pic>
        <p:nvPicPr>
          <p:cNvPr id="152" name="Graphique 151" descr="Coche contour">
            <a:extLst>
              <a:ext uri="{FF2B5EF4-FFF2-40B4-BE49-F238E27FC236}">
                <a16:creationId xmlns:a16="http://schemas.microsoft.com/office/drawing/2014/main" id="{6B719CDD-0F16-4C91-A11F-344BB54CCD8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213823" y="5313479"/>
            <a:ext cx="255801" cy="255801"/>
          </a:xfrm>
          <a:prstGeom prst="rect">
            <a:avLst/>
          </a:prstGeom>
        </p:spPr>
      </p:pic>
      <p:pic>
        <p:nvPicPr>
          <p:cNvPr id="153" name="Graphique 152" descr="Signature contour">
            <a:extLst>
              <a:ext uri="{FF2B5EF4-FFF2-40B4-BE49-F238E27FC236}">
                <a16:creationId xmlns:a16="http://schemas.microsoft.com/office/drawing/2014/main" id="{E3E96E24-F5B8-4DD3-AE11-4189D936B92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034225" y="5314723"/>
            <a:ext cx="331302" cy="331302"/>
          </a:xfrm>
          <a:prstGeom prst="rect">
            <a:avLst/>
          </a:prstGeom>
        </p:spPr>
      </p:pic>
      <p:sp>
        <p:nvSpPr>
          <p:cNvPr id="154" name="Rectangle : coins arrondis 153">
            <a:extLst>
              <a:ext uri="{FF2B5EF4-FFF2-40B4-BE49-F238E27FC236}">
                <a16:creationId xmlns:a16="http://schemas.microsoft.com/office/drawing/2014/main" id="{6E738191-07CE-44BF-BB25-EACDFE14FF58}"/>
              </a:ext>
            </a:extLst>
          </p:cNvPr>
          <p:cNvSpPr/>
          <p:nvPr/>
        </p:nvSpPr>
        <p:spPr>
          <a:xfrm>
            <a:off x="2953692" y="1942113"/>
            <a:ext cx="562558" cy="215039"/>
          </a:xfrm>
          <a:prstGeom prst="roundRect">
            <a:avLst/>
          </a:prstGeom>
          <a:solidFill>
            <a:srgbClr val="9176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FFFFFF"/>
                </a:solidFill>
                <a:effectLst/>
                <a:uLnTx/>
                <a:uFillTx/>
                <a:latin typeface="Arial" panose="020B0604020202020204"/>
                <a:ea typeface="+mn-ea"/>
                <a:cs typeface="Arial" panose="020B0604020202020204" pitchFamily="34" charset="0"/>
                <a:sym typeface="Arial"/>
              </a:rPr>
              <a:t>NEW</a:t>
            </a:r>
          </a:p>
        </p:txBody>
      </p:sp>
      <p:sp>
        <p:nvSpPr>
          <p:cNvPr id="155" name="Rectangle : coins arrondis 154">
            <a:extLst>
              <a:ext uri="{FF2B5EF4-FFF2-40B4-BE49-F238E27FC236}">
                <a16:creationId xmlns:a16="http://schemas.microsoft.com/office/drawing/2014/main" id="{D675AF9A-AD63-453A-BF85-80E4BBC73B52}"/>
              </a:ext>
            </a:extLst>
          </p:cNvPr>
          <p:cNvSpPr/>
          <p:nvPr/>
        </p:nvSpPr>
        <p:spPr>
          <a:xfrm>
            <a:off x="2948041" y="3621465"/>
            <a:ext cx="562558" cy="215039"/>
          </a:xfrm>
          <a:prstGeom prst="roundRect">
            <a:avLst/>
          </a:prstGeom>
          <a:solidFill>
            <a:srgbClr val="9176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FFFFFF"/>
                </a:solidFill>
                <a:effectLst/>
                <a:uLnTx/>
                <a:uFillTx/>
                <a:latin typeface="Arial" panose="020B0604020202020204"/>
                <a:ea typeface="+mn-ea"/>
                <a:cs typeface="Arial" panose="020B0604020202020204" pitchFamily="34" charset="0"/>
                <a:sym typeface="Arial"/>
              </a:rPr>
              <a:t>NEW</a:t>
            </a:r>
          </a:p>
        </p:txBody>
      </p:sp>
      <p:sp>
        <p:nvSpPr>
          <p:cNvPr id="156" name="ZoneTexte 155">
            <a:extLst>
              <a:ext uri="{FF2B5EF4-FFF2-40B4-BE49-F238E27FC236}">
                <a16:creationId xmlns:a16="http://schemas.microsoft.com/office/drawing/2014/main" id="{3866B3CC-4318-43BD-B82F-0B5974FE53CD}"/>
              </a:ext>
            </a:extLst>
          </p:cNvPr>
          <p:cNvSpPr txBox="1"/>
          <p:nvPr/>
        </p:nvSpPr>
        <p:spPr>
          <a:xfrm>
            <a:off x="2992997" y="2684356"/>
            <a:ext cx="2670068" cy="261610"/>
          </a:xfrm>
          <a:prstGeom prst="rect">
            <a:avLst/>
          </a:prstGeom>
          <a:noFill/>
        </p:spPr>
        <p:txBody>
          <a:bodyPr wrap="square">
            <a:spAutoFit/>
          </a:bodyPr>
          <a:lstStyle/>
          <a:p>
            <a:r>
              <a:rPr lang="fr-FR" sz="1100" u="sng" kern="0" dirty="0">
                <a:solidFill>
                  <a:srgbClr val="0563C1"/>
                </a:solidFill>
                <a:latin typeface="Calibri" panose="020F0502020204030204" pitchFamily="34" charset="0"/>
                <a:ea typeface="Calibri" panose="020F0502020204030204" pitchFamily="34" charset="0"/>
                <a:cs typeface="Times New Roman" panose="02020603050405020304" pitchFamily="18" charset="0"/>
                <a:sym typeface="Arial"/>
                <a:hlinkClick r:id="rId25"/>
              </a:rPr>
              <a:t>https://garantie-etudiant.bpifrance.fr/</a:t>
            </a:r>
            <a:endParaRPr lang="fr-FR" sz="1100" kern="0" dirty="0">
              <a:solidFill>
                <a:srgbClr val="000000"/>
              </a:solidFill>
              <a:cs typeface="Arial"/>
              <a:sym typeface="Arial"/>
            </a:endParaRPr>
          </a:p>
        </p:txBody>
      </p:sp>
      <p:sp>
        <p:nvSpPr>
          <p:cNvPr id="157" name="ZoneTexte 156">
            <a:extLst>
              <a:ext uri="{FF2B5EF4-FFF2-40B4-BE49-F238E27FC236}">
                <a16:creationId xmlns:a16="http://schemas.microsoft.com/office/drawing/2014/main" id="{3D2B619A-13F1-4367-8437-F6C5265DD939}"/>
              </a:ext>
            </a:extLst>
          </p:cNvPr>
          <p:cNvSpPr txBox="1"/>
          <p:nvPr/>
        </p:nvSpPr>
        <p:spPr>
          <a:xfrm>
            <a:off x="2984354" y="4396824"/>
            <a:ext cx="2652532" cy="261610"/>
          </a:xfrm>
          <a:prstGeom prst="rect">
            <a:avLst/>
          </a:prstGeom>
          <a:noFill/>
        </p:spPr>
        <p:txBody>
          <a:bodyPr wrap="square">
            <a:spAutoFit/>
          </a:bodyPr>
          <a:lstStyle/>
          <a:p>
            <a:r>
              <a:rPr lang="fr-FR" sz="1100" u="sng" kern="0" dirty="0">
                <a:solidFill>
                  <a:srgbClr val="0563C1"/>
                </a:solidFill>
                <a:latin typeface="Calibri" panose="020F0502020204030204" pitchFamily="34" charset="0"/>
                <a:ea typeface="Calibri" panose="020F0502020204030204" pitchFamily="34" charset="0"/>
                <a:cs typeface="Times New Roman" panose="02020603050405020304" pitchFamily="18" charset="0"/>
                <a:sym typeface="Arial"/>
                <a:hlinkClick r:id="rId26"/>
              </a:rPr>
              <a:t>https://tokens.bpifrance.fr/validator</a:t>
            </a:r>
            <a:endParaRPr lang="fr-FR" sz="1100" kern="0" dirty="0">
              <a:solidFill>
                <a:srgbClr val="000000"/>
              </a:solidFill>
              <a:cs typeface="Arial"/>
              <a:sym typeface="Arial"/>
            </a:endParaRPr>
          </a:p>
        </p:txBody>
      </p:sp>
      <p:sp>
        <p:nvSpPr>
          <p:cNvPr id="158" name="Espace réservé du texte 6">
            <a:extLst>
              <a:ext uri="{FF2B5EF4-FFF2-40B4-BE49-F238E27FC236}">
                <a16:creationId xmlns:a16="http://schemas.microsoft.com/office/drawing/2014/main" id="{0B6335B7-0EF1-4F46-8450-6545E1DA1218}"/>
              </a:ext>
            </a:extLst>
          </p:cNvPr>
          <p:cNvSpPr>
            <a:spLocks noGrp="1"/>
          </p:cNvSpPr>
          <p:nvPr>
            <p:ph type="body" sz="quarter" idx="16"/>
          </p:nvPr>
        </p:nvSpPr>
        <p:spPr>
          <a:xfrm>
            <a:off x="479546" y="669314"/>
            <a:ext cx="216000" cy="216000"/>
          </a:xfrm>
        </p:spPr>
        <p:txBody>
          <a:bodyPr/>
          <a:lstStyle/>
          <a:p>
            <a:r>
              <a:rPr lang="fr-FR" dirty="0"/>
              <a:t>2</a:t>
            </a:r>
          </a:p>
        </p:txBody>
      </p:sp>
      <p:sp>
        <p:nvSpPr>
          <p:cNvPr id="77" name="Espace réservé du texte 3">
            <a:extLst>
              <a:ext uri="{FF2B5EF4-FFF2-40B4-BE49-F238E27FC236}">
                <a16:creationId xmlns:a16="http://schemas.microsoft.com/office/drawing/2014/main" id="{31FC7495-FA83-4139-9CA0-9A164D2B1F81}"/>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Tree>
    <p:extLst>
      <p:ext uri="{BB962C8B-B14F-4D97-AF65-F5344CB8AC3E}">
        <p14:creationId xmlns:p14="http://schemas.microsoft.com/office/powerpoint/2010/main" val="322933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t>Parcours étudiant</a:t>
            </a:r>
          </a:p>
        </p:txBody>
      </p:sp>
      <p:sp>
        <p:nvSpPr>
          <p:cNvPr id="7" name="Espace réservé du texte 6">
            <a:extLst>
              <a:ext uri="{FF2B5EF4-FFF2-40B4-BE49-F238E27FC236}">
                <a16:creationId xmlns:a16="http://schemas.microsoft.com/office/drawing/2014/main" id="{CA7BCF08-F154-4D43-B4D7-F9469D3BA830}"/>
              </a:ext>
            </a:extLst>
          </p:cNvPr>
          <p:cNvSpPr>
            <a:spLocks noGrp="1"/>
          </p:cNvSpPr>
          <p:nvPr>
            <p:ph type="body" sz="quarter" idx="16"/>
          </p:nvPr>
        </p:nvSpPr>
        <p:spPr/>
        <p:txBody>
          <a:bodyPr/>
          <a:lstStyle/>
          <a:p>
            <a:r>
              <a:rPr lang="fr-FR" dirty="0"/>
              <a:t>2</a:t>
            </a:r>
          </a:p>
        </p:txBody>
      </p:sp>
      <p:pic>
        <p:nvPicPr>
          <p:cNvPr id="14" name="Image 13">
            <a:extLst>
              <a:ext uri="{FF2B5EF4-FFF2-40B4-BE49-F238E27FC236}">
                <a16:creationId xmlns:a16="http://schemas.microsoft.com/office/drawing/2014/main" id="{F5C78BF8-F956-4287-A93E-E60519CB5D98}"/>
              </a:ext>
            </a:extLst>
          </p:cNvPr>
          <p:cNvPicPr>
            <a:picLocks noChangeAspect="1"/>
          </p:cNvPicPr>
          <p:nvPr/>
        </p:nvPicPr>
        <p:blipFill>
          <a:blip r:embed="rId2"/>
          <a:stretch>
            <a:fillRect/>
          </a:stretch>
        </p:blipFill>
        <p:spPr>
          <a:xfrm>
            <a:off x="695325" y="2885478"/>
            <a:ext cx="4930950" cy="2066768"/>
          </a:xfrm>
          <a:prstGeom prst="rect">
            <a:avLst/>
          </a:prstGeom>
        </p:spPr>
      </p:pic>
      <p:pic>
        <p:nvPicPr>
          <p:cNvPr id="16" name="Image 15">
            <a:extLst>
              <a:ext uri="{FF2B5EF4-FFF2-40B4-BE49-F238E27FC236}">
                <a16:creationId xmlns:a16="http://schemas.microsoft.com/office/drawing/2014/main" id="{4E94AAB5-8348-40FD-BDB9-62F2ED39F9DD}"/>
              </a:ext>
            </a:extLst>
          </p:cNvPr>
          <p:cNvPicPr>
            <a:picLocks noChangeAspect="1"/>
          </p:cNvPicPr>
          <p:nvPr/>
        </p:nvPicPr>
        <p:blipFill>
          <a:blip r:embed="rId3"/>
          <a:stretch>
            <a:fillRect/>
          </a:stretch>
        </p:blipFill>
        <p:spPr>
          <a:xfrm>
            <a:off x="6014536" y="2885478"/>
            <a:ext cx="1995384" cy="2494230"/>
          </a:xfrm>
          <a:custGeom>
            <a:avLst/>
            <a:gdLst>
              <a:gd name="connsiteX0" fmla="*/ 0 w 1995384"/>
              <a:gd name="connsiteY0" fmla="*/ 0 h 2494230"/>
              <a:gd name="connsiteX1" fmla="*/ 605266 w 1995384"/>
              <a:gd name="connsiteY1" fmla="*/ 0 h 2494230"/>
              <a:gd name="connsiteX2" fmla="*/ 1310302 w 1995384"/>
              <a:gd name="connsiteY2" fmla="*/ 0 h 2494230"/>
              <a:gd name="connsiteX3" fmla="*/ 1995384 w 1995384"/>
              <a:gd name="connsiteY3" fmla="*/ 0 h 2494230"/>
              <a:gd name="connsiteX4" fmla="*/ 1995384 w 1995384"/>
              <a:gd name="connsiteY4" fmla="*/ 573673 h 2494230"/>
              <a:gd name="connsiteX5" fmla="*/ 1995384 w 1995384"/>
              <a:gd name="connsiteY5" fmla="*/ 1172288 h 2494230"/>
              <a:gd name="connsiteX6" fmla="*/ 1995384 w 1995384"/>
              <a:gd name="connsiteY6" fmla="*/ 1745961 h 2494230"/>
              <a:gd name="connsiteX7" fmla="*/ 1995384 w 1995384"/>
              <a:gd name="connsiteY7" fmla="*/ 2494230 h 2494230"/>
              <a:gd name="connsiteX8" fmla="*/ 1390118 w 1995384"/>
              <a:gd name="connsiteY8" fmla="*/ 2494230 h 2494230"/>
              <a:gd name="connsiteX9" fmla="*/ 685082 w 1995384"/>
              <a:gd name="connsiteY9" fmla="*/ 2494230 h 2494230"/>
              <a:gd name="connsiteX10" fmla="*/ 0 w 1995384"/>
              <a:gd name="connsiteY10" fmla="*/ 2494230 h 2494230"/>
              <a:gd name="connsiteX11" fmla="*/ 0 w 1995384"/>
              <a:gd name="connsiteY11" fmla="*/ 1920557 h 2494230"/>
              <a:gd name="connsiteX12" fmla="*/ 0 w 1995384"/>
              <a:gd name="connsiteY12" fmla="*/ 1247115 h 2494230"/>
              <a:gd name="connsiteX13" fmla="*/ 0 w 1995384"/>
              <a:gd name="connsiteY13" fmla="*/ 598615 h 2494230"/>
              <a:gd name="connsiteX14" fmla="*/ 0 w 1995384"/>
              <a:gd name="connsiteY14" fmla="*/ 0 h 249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5384" h="2494230" fill="none" extrusionOk="0">
                <a:moveTo>
                  <a:pt x="0" y="0"/>
                </a:moveTo>
                <a:cubicBezTo>
                  <a:pt x="245425" y="29952"/>
                  <a:pt x="375619" y="-20910"/>
                  <a:pt x="605266" y="0"/>
                </a:cubicBezTo>
                <a:cubicBezTo>
                  <a:pt x="834913" y="20910"/>
                  <a:pt x="1018212" y="-7946"/>
                  <a:pt x="1310302" y="0"/>
                </a:cubicBezTo>
                <a:cubicBezTo>
                  <a:pt x="1602392" y="7946"/>
                  <a:pt x="1776356" y="9170"/>
                  <a:pt x="1995384" y="0"/>
                </a:cubicBezTo>
                <a:cubicBezTo>
                  <a:pt x="1967672" y="263366"/>
                  <a:pt x="2019510" y="447238"/>
                  <a:pt x="1995384" y="573673"/>
                </a:cubicBezTo>
                <a:cubicBezTo>
                  <a:pt x="1971258" y="700108"/>
                  <a:pt x="1975669" y="1039769"/>
                  <a:pt x="1995384" y="1172288"/>
                </a:cubicBezTo>
                <a:cubicBezTo>
                  <a:pt x="2015099" y="1304808"/>
                  <a:pt x="1979912" y="1589947"/>
                  <a:pt x="1995384" y="1745961"/>
                </a:cubicBezTo>
                <a:cubicBezTo>
                  <a:pt x="2010856" y="1901975"/>
                  <a:pt x="1973889" y="2207993"/>
                  <a:pt x="1995384" y="2494230"/>
                </a:cubicBezTo>
                <a:cubicBezTo>
                  <a:pt x="1773208" y="2519381"/>
                  <a:pt x="1555948" y="2523994"/>
                  <a:pt x="1390118" y="2494230"/>
                </a:cubicBezTo>
                <a:cubicBezTo>
                  <a:pt x="1224288" y="2464466"/>
                  <a:pt x="838795" y="2520376"/>
                  <a:pt x="685082" y="2494230"/>
                </a:cubicBezTo>
                <a:cubicBezTo>
                  <a:pt x="531369" y="2468084"/>
                  <a:pt x="284485" y="2527101"/>
                  <a:pt x="0" y="2494230"/>
                </a:cubicBezTo>
                <a:cubicBezTo>
                  <a:pt x="-27137" y="2364540"/>
                  <a:pt x="11170" y="2073664"/>
                  <a:pt x="0" y="1920557"/>
                </a:cubicBezTo>
                <a:cubicBezTo>
                  <a:pt x="-11170" y="1767450"/>
                  <a:pt x="-10594" y="1430205"/>
                  <a:pt x="0" y="1247115"/>
                </a:cubicBezTo>
                <a:cubicBezTo>
                  <a:pt x="10594" y="1064025"/>
                  <a:pt x="15246" y="905663"/>
                  <a:pt x="0" y="598615"/>
                </a:cubicBezTo>
                <a:cubicBezTo>
                  <a:pt x="-15246" y="291567"/>
                  <a:pt x="-19689" y="266807"/>
                  <a:pt x="0" y="0"/>
                </a:cubicBezTo>
                <a:close/>
              </a:path>
              <a:path w="1995384" h="2494230" stroke="0" extrusionOk="0">
                <a:moveTo>
                  <a:pt x="0" y="0"/>
                </a:moveTo>
                <a:cubicBezTo>
                  <a:pt x="154505" y="28480"/>
                  <a:pt x="325525" y="10189"/>
                  <a:pt x="605266" y="0"/>
                </a:cubicBezTo>
                <a:cubicBezTo>
                  <a:pt x="885007" y="-10189"/>
                  <a:pt x="1077408" y="27285"/>
                  <a:pt x="1290348" y="0"/>
                </a:cubicBezTo>
                <a:cubicBezTo>
                  <a:pt x="1503288" y="-27285"/>
                  <a:pt x="1851409" y="-30081"/>
                  <a:pt x="1995384" y="0"/>
                </a:cubicBezTo>
                <a:cubicBezTo>
                  <a:pt x="1979460" y="156862"/>
                  <a:pt x="2005383" y="374558"/>
                  <a:pt x="1995384" y="648500"/>
                </a:cubicBezTo>
                <a:cubicBezTo>
                  <a:pt x="1985385" y="922442"/>
                  <a:pt x="2009015" y="1040536"/>
                  <a:pt x="1995384" y="1272057"/>
                </a:cubicBezTo>
                <a:cubicBezTo>
                  <a:pt x="1981753" y="1503578"/>
                  <a:pt x="1984994" y="1596681"/>
                  <a:pt x="1995384" y="1895615"/>
                </a:cubicBezTo>
                <a:cubicBezTo>
                  <a:pt x="2005774" y="2194549"/>
                  <a:pt x="1998731" y="2311676"/>
                  <a:pt x="1995384" y="2494230"/>
                </a:cubicBezTo>
                <a:cubicBezTo>
                  <a:pt x="1790314" y="2491330"/>
                  <a:pt x="1490893" y="2472830"/>
                  <a:pt x="1350210" y="2494230"/>
                </a:cubicBezTo>
                <a:cubicBezTo>
                  <a:pt x="1209527" y="2515630"/>
                  <a:pt x="967708" y="2515422"/>
                  <a:pt x="645174" y="2494230"/>
                </a:cubicBezTo>
                <a:cubicBezTo>
                  <a:pt x="322640" y="2473038"/>
                  <a:pt x="191145" y="2500470"/>
                  <a:pt x="0" y="2494230"/>
                </a:cubicBezTo>
                <a:cubicBezTo>
                  <a:pt x="-4042" y="2280207"/>
                  <a:pt x="16353" y="2129086"/>
                  <a:pt x="0" y="1945499"/>
                </a:cubicBezTo>
                <a:cubicBezTo>
                  <a:pt x="-16353" y="1761912"/>
                  <a:pt x="14624" y="1589615"/>
                  <a:pt x="0" y="1297000"/>
                </a:cubicBezTo>
                <a:cubicBezTo>
                  <a:pt x="-14624" y="1004385"/>
                  <a:pt x="-21244" y="937476"/>
                  <a:pt x="0" y="698384"/>
                </a:cubicBezTo>
                <a:cubicBezTo>
                  <a:pt x="21244" y="459292"/>
                  <a:pt x="-34918" y="182624"/>
                  <a:pt x="0" y="0"/>
                </a:cubicBezTo>
                <a:close/>
              </a:path>
            </a:pathLst>
          </a:custGeom>
          <a:ln>
            <a:solidFill>
              <a:schemeClr val="tx1"/>
            </a:solidFill>
            <a:extLst>
              <a:ext uri="{C807C97D-BFC1-408E-A445-0C87EB9F89A2}">
                <ask:lineSketchStyleProps xmlns:ask="http://schemas.microsoft.com/office/drawing/2018/sketchyshapes" sd="4136374116">
                  <a:prstGeom prst="rect">
                    <a:avLst/>
                  </a:prstGeom>
                  <ask:type>
                    <ask:lineSketchFreehand/>
                  </ask:type>
                </ask:lineSketchStyleProps>
              </a:ext>
            </a:extLst>
          </a:ln>
        </p:spPr>
      </p:pic>
      <p:pic>
        <p:nvPicPr>
          <p:cNvPr id="17" name="Image 16">
            <a:extLst>
              <a:ext uri="{FF2B5EF4-FFF2-40B4-BE49-F238E27FC236}">
                <a16:creationId xmlns:a16="http://schemas.microsoft.com/office/drawing/2014/main" id="{EB187B53-2C0B-4564-B4CD-B5C7D681A7B0}"/>
              </a:ext>
            </a:extLst>
          </p:cNvPr>
          <p:cNvPicPr>
            <a:picLocks noChangeAspect="1"/>
          </p:cNvPicPr>
          <p:nvPr/>
        </p:nvPicPr>
        <p:blipFill>
          <a:blip r:embed="rId4"/>
          <a:stretch>
            <a:fillRect/>
          </a:stretch>
        </p:blipFill>
        <p:spPr>
          <a:xfrm>
            <a:off x="8398182" y="2885478"/>
            <a:ext cx="2502191" cy="2494420"/>
          </a:xfrm>
          <a:custGeom>
            <a:avLst/>
            <a:gdLst>
              <a:gd name="connsiteX0" fmla="*/ 0 w 2502191"/>
              <a:gd name="connsiteY0" fmla="*/ 0 h 2494420"/>
              <a:gd name="connsiteX1" fmla="*/ 550482 w 2502191"/>
              <a:gd name="connsiteY1" fmla="*/ 0 h 2494420"/>
              <a:gd name="connsiteX2" fmla="*/ 1125986 w 2502191"/>
              <a:gd name="connsiteY2" fmla="*/ 0 h 2494420"/>
              <a:gd name="connsiteX3" fmla="*/ 1676468 w 2502191"/>
              <a:gd name="connsiteY3" fmla="*/ 0 h 2494420"/>
              <a:gd name="connsiteX4" fmla="*/ 2502191 w 2502191"/>
              <a:gd name="connsiteY4" fmla="*/ 0 h 2494420"/>
              <a:gd name="connsiteX5" fmla="*/ 2502191 w 2502191"/>
              <a:gd name="connsiteY5" fmla="*/ 548772 h 2494420"/>
              <a:gd name="connsiteX6" fmla="*/ 2502191 w 2502191"/>
              <a:gd name="connsiteY6" fmla="*/ 1222266 h 2494420"/>
              <a:gd name="connsiteX7" fmla="*/ 2502191 w 2502191"/>
              <a:gd name="connsiteY7" fmla="*/ 1870815 h 2494420"/>
              <a:gd name="connsiteX8" fmla="*/ 2502191 w 2502191"/>
              <a:gd name="connsiteY8" fmla="*/ 2494420 h 2494420"/>
              <a:gd name="connsiteX9" fmla="*/ 1826599 w 2502191"/>
              <a:gd name="connsiteY9" fmla="*/ 2494420 h 2494420"/>
              <a:gd name="connsiteX10" fmla="*/ 1276117 w 2502191"/>
              <a:gd name="connsiteY10" fmla="*/ 2494420 h 2494420"/>
              <a:gd name="connsiteX11" fmla="*/ 625548 w 2502191"/>
              <a:gd name="connsiteY11" fmla="*/ 2494420 h 2494420"/>
              <a:gd name="connsiteX12" fmla="*/ 0 w 2502191"/>
              <a:gd name="connsiteY12" fmla="*/ 2494420 h 2494420"/>
              <a:gd name="connsiteX13" fmla="*/ 0 w 2502191"/>
              <a:gd name="connsiteY13" fmla="*/ 1820927 h 2494420"/>
              <a:gd name="connsiteX14" fmla="*/ 0 w 2502191"/>
              <a:gd name="connsiteY14" fmla="*/ 1222266 h 2494420"/>
              <a:gd name="connsiteX15" fmla="*/ 0 w 2502191"/>
              <a:gd name="connsiteY15" fmla="*/ 648549 h 2494420"/>
              <a:gd name="connsiteX16" fmla="*/ 0 w 2502191"/>
              <a:gd name="connsiteY16" fmla="*/ 0 h 249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2191" h="2494420" fill="none" extrusionOk="0">
                <a:moveTo>
                  <a:pt x="0" y="0"/>
                </a:moveTo>
                <a:cubicBezTo>
                  <a:pt x="156358" y="-19119"/>
                  <a:pt x="343091" y="-2373"/>
                  <a:pt x="550482" y="0"/>
                </a:cubicBezTo>
                <a:cubicBezTo>
                  <a:pt x="757873" y="2373"/>
                  <a:pt x="954172" y="-25464"/>
                  <a:pt x="1125986" y="0"/>
                </a:cubicBezTo>
                <a:cubicBezTo>
                  <a:pt x="1297800" y="25464"/>
                  <a:pt x="1466733" y="-11878"/>
                  <a:pt x="1676468" y="0"/>
                </a:cubicBezTo>
                <a:cubicBezTo>
                  <a:pt x="1886203" y="11878"/>
                  <a:pt x="2192812" y="-33474"/>
                  <a:pt x="2502191" y="0"/>
                </a:cubicBezTo>
                <a:cubicBezTo>
                  <a:pt x="2526667" y="261520"/>
                  <a:pt x="2475330" y="334415"/>
                  <a:pt x="2502191" y="548772"/>
                </a:cubicBezTo>
                <a:cubicBezTo>
                  <a:pt x="2529052" y="763129"/>
                  <a:pt x="2481720" y="961521"/>
                  <a:pt x="2502191" y="1222266"/>
                </a:cubicBezTo>
                <a:cubicBezTo>
                  <a:pt x="2522662" y="1483011"/>
                  <a:pt x="2531368" y="1599203"/>
                  <a:pt x="2502191" y="1870815"/>
                </a:cubicBezTo>
                <a:cubicBezTo>
                  <a:pt x="2473014" y="2142427"/>
                  <a:pt x="2519270" y="2221103"/>
                  <a:pt x="2502191" y="2494420"/>
                </a:cubicBezTo>
                <a:cubicBezTo>
                  <a:pt x="2234198" y="2478067"/>
                  <a:pt x="2161838" y="2479370"/>
                  <a:pt x="1826599" y="2494420"/>
                </a:cubicBezTo>
                <a:cubicBezTo>
                  <a:pt x="1491360" y="2509470"/>
                  <a:pt x="1541978" y="2506836"/>
                  <a:pt x="1276117" y="2494420"/>
                </a:cubicBezTo>
                <a:cubicBezTo>
                  <a:pt x="1010256" y="2482004"/>
                  <a:pt x="882460" y="2477918"/>
                  <a:pt x="625548" y="2494420"/>
                </a:cubicBezTo>
                <a:cubicBezTo>
                  <a:pt x="368636" y="2510922"/>
                  <a:pt x="206577" y="2479979"/>
                  <a:pt x="0" y="2494420"/>
                </a:cubicBezTo>
                <a:cubicBezTo>
                  <a:pt x="-3217" y="2253461"/>
                  <a:pt x="30520" y="2017380"/>
                  <a:pt x="0" y="1820927"/>
                </a:cubicBezTo>
                <a:cubicBezTo>
                  <a:pt x="-30520" y="1624474"/>
                  <a:pt x="11903" y="1371845"/>
                  <a:pt x="0" y="1222266"/>
                </a:cubicBezTo>
                <a:cubicBezTo>
                  <a:pt x="-11903" y="1072687"/>
                  <a:pt x="-802" y="773186"/>
                  <a:pt x="0" y="648549"/>
                </a:cubicBezTo>
                <a:cubicBezTo>
                  <a:pt x="802" y="523912"/>
                  <a:pt x="5349" y="230003"/>
                  <a:pt x="0" y="0"/>
                </a:cubicBezTo>
                <a:close/>
              </a:path>
              <a:path w="2502191" h="2494420" stroke="0" extrusionOk="0">
                <a:moveTo>
                  <a:pt x="0" y="0"/>
                </a:moveTo>
                <a:cubicBezTo>
                  <a:pt x="147979" y="1946"/>
                  <a:pt x="359149" y="-21709"/>
                  <a:pt x="575504" y="0"/>
                </a:cubicBezTo>
                <a:cubicBezTo>
                  <a:pt x="791859" y="21709"/>
                  <a:pt x="1015635" y="-6114"/>
                  <a:pt x="1176030" y="0"/>
                </a:cubicBezTo>
                <a:cubicBezTo>
                  <a:pt x="1336425" y="6114"/>
                  <a:pt x="1588581" y="19577"/>
                  <a:pt x="1726512" y="0"/>
                </a:cubicBezTo>
                <a:cubicBezTo>
                  <a:pt x="1864443" y="-19577"/>
                  <a:pt x="2238171" y="-10997"/>
                  <a:pt x="2502191" y="0"/>
                </a:cubicBezTo>
                <a:cubicBezTo>
                  <a:pt x="2521089" y="134083"/>
                  <a:pt x="2501886" y="452954"/>
                  <a:pt x="2502191" y="598661"/>
                </a:cubicBezTo>
                <a:cubicBezTo>
                  <a:pt x="2502496" y="744368"/>
                  <a:pt x="2482159" y="955880"/>
                  <a:pt x="2502191" y="1247210"/>
                </a:cubicBezTo>
                <a:cubicBezTo>
                  <a:pt x="2522223" y="1538540"/>
                  <a:pt x="2483219" y="1701689"/>
                  <a:pt x="2502191" y="1895759"/>
                </a:cubicBezTo>
                <a:cubicBezTo>
                  <a:pt x="2521163" y="2089829"/>
                  <a:pt x="2502512" y="2361217"/>
                  <a:pt x="2502191" y="2494420"/>
                </a:cubicBezTo>
                <a:cubicBezTo>
                  <a:pt x="2197813" y="2510481"/>
                  <a:pt x="2088864" y="2488671"/>
                  <a:pt x="1876643" y="2494420"/>
                </a:cubicBezTo>
                <a:cubicBezTo>
                  <a:pt x="1664422" y="2500169"/>
                  <a:pt x="1485435" y="2471662"/>
                  <a:pt x="1201052" y="2494420"/>
                </a:cubicBezTo>
                <a:cubicBezTo>
                  <a:pt x="916669" y="2517178"/>
                  <a:pt x="826163" y="2490087"/>
                  <a:pt x="625548" y="2494420"/>
                </a:cubicBezTo>
                <a:cubicBezTo>
                  <a:pt x="424933" y="2498753"/>
                  <a:pt x="310838" y="2486168"/>
                  <a:pt x="0" y="2494420"/>
                </a:cubicBezTo>
                <a:cubicBezTo>
                  <a:pt x="9295" y="2221575"/>
                  <a:pt x="20764" y="2186019"/>
                  <a:pt x="0" y="1945648"/>
                </a:cubicBezTo>
                <a:cubicBezTo>
                  <a:pt x="-20764" y="1705277"/>
                  <a:pt x="-11871" y="1611048"/>
                  <a:pt x="0" y="1297098"/>
                </a:cubicBezTo>
                <a:cubicBezTo>
                  <a:pt x="11871" y="983148"/>
                  <a:pt x="-23856" y="948908"/>
                  <a:pt x="0" y="623605"/>
                </a:cubicBezTo>
                <a:cubicBezTo>
                  <a:pt x="23856" y="298302"/>
                  <a:pt x="8370" y="213861"/>
                  <a:pt x="0" y="0"/>
                </a:cubicBezTo>
                <a:close/>
              </a:path>
            </a:pathLst>
          </a:custGeom>
          <a:ln w="19050">
            <a:solidFill>
              <a:srgbClr val="FFEB99"/>
            </a:solidFill>
            <a:extLst>
              <a:ext uri="{C807C97D-BFC1-408E-A445-0C87EB9F89A2}">
                <ask:lineSketchStyleProps xmlns:ask="http://schemas.microsoft.com/office/drawing/2018/sketchyshapes" sd="3054363799">
                  <a:prstGeom prst="rect">
                    <a:avLst/>
                  </a:prstGeom>
                  <ask:type>
                    <ask:lineSketchFreehand/>
                  </ask:type>
                </ask:lineSketchStyleProps>
              </a:ext>
            </a:extLst>
          </a:ln>
        </p:spPr>
      </p:pic>
      <p:sp>
        <p:nvSpPr>
          <p:cNvPr id="18" name="Espace réservé du contenu 1">
            <a:extLst>
              <a:ext uri="{FF2B5EF4-FFF2-40B4-BE49-F238E27FC236}">
                <a16:creationId xmlns:a16="http://schemas.microsoft.com/office/drawing/2014/main" id="{C924174C-0571-43B8-8184-AF150BC4CFB6}"/>
              </a:ext>
            </a:extLst>
          </p:cNvPr>
          <p:cNvSpPr txBox="1">
            <a:spLocks/>
          </p:cNvSpPr>
          <p:nvPr/>
        </p:nvSpPr>
        <p:spPr>
          <a:xfrm>
            <a:off x="695325" y="1802500"/>
            <a:ext cx="10980738" cy="4386186"/>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 partir de la page d’accueil, l’étudiant créé son compte </a:t>
            </a:r>
            <a:r>
              <a:rPr lang="fr-FR" dirty="0" err="1"/>
              <a:t>Token</a:t>
            </a:r>
            <a:r>
              <a:rPr lang="fr-FR" dirty="0"/>
              <a:t> en saisissant ses informations personnelles. </a:t>
            </a:r>
          </a:p>
        </p:txBody>
      </p:sp>
      <p:sp>
        <p:nvSpPr>
          <p:cNvPr id="11" name="Espace réservé du texte 3">
            <a:extLst>
              <a:ext uri="{FF2B5EF4-FFF2-40B4-BE49-F238E27FC236}">
                <a16:creationId xmlns:a16="http://schemas.microsoft.com/office/drawing/2014/main" id="{9A410BBE-A54E-477E-B7DB-F267B3BF6442}"/>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
        <p:nvSpPr>
          <p:cNvPr id="9" name="Espace réservé du contenu 1">
            <a:extLst>
              <a:ext uri="{FF2B5EF4-FFF2-40B4-BE49-F238E27FC236}">
                <a16:creationId xmlns:a16="http://schemas.microsoft.com/office/drawing/2014/main" id="{CABCB70E-6A76-41ED-9B12-2A3E44B7D352}"/>
              </a:ext>
            </a:extLst>
          </p:cNvPr>
          <p:cNvSpPr txBox="1">
            <a:spLocks/>
          </p:cNvSpPr>
          <p:nvPr/>
        </p:nvSpPr>
        <p:spPr>
          <a:xfrm>
            <a:off x="587545" y="5542987"/>
            <a:ext cx="11088518" cy="919699"/>
          </a:xfrm>
          <a:prstGeom prst="rect">
            <a:avLst/>
          </a:prstGeom>
          <a:solidFill>
            <a:srgbClr val="FFEB99"/>
          </a:solidFill>
        </p:spPr>
        <p:txBody>
          <a:bodyPr vert="horz" lIns="91440" tIns="45720" rIns="91440" bIns="45720" rtlCol="0">
            <a:normAutofit fontScale="92500" lnSpcReduction="2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Point d’attention</a:t>
            </a:r>
            <a:r>
              <a:rPr lang="fr-FR" sz="1400" dirty="0"/>
              <a:t> : </a:t>
            </a:r>
          </a:p>
          <a:p>
            <a:pPr marL="0" indent="0">
              <a:buNone/>
            </a:pPr>
            <a:r>
              <a:rPr lang="fr-FR" sz="1400" dirty="0"/>
              <a:t>Pour justifier à son conseiller qu’il réside bien sur le territoire Français, depuis plus de 5 années consécutives, le client peut fournir des quittances de loyer, des documents administratifs ou des factures à son nom. Il convient de communiquer 1 justificatif pour chacune des 5 années.  </a:t>
            </a:r>
          </a:p>
          <a:p>
            <a:pPr marL="0" indent="0">
              <a:buNone/>
            </a:pPr>
            <a:r>
              <a:rPr lang="fr-FR" sz="1400" dirty="0"/>
              <a:t>Le conseiller devra numériser ces justificatifs.</a:t>
            </a:r>
          </a:p>
        </p:txBody>
      </p:sp>
    </p:spTree>
    <p:extLst>
      <p:ext uri="{BB962C8B-B14F-4D97-AF65-F5344CB8AC3E}">
        <p14:creationId xmlns:p14="http://schemas.microsoft.com/office/powerpoint/2010/main" val="3416611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t>Une fois ses informations saisies, son compte est créé. Il peut alors préparer sa demande de financement. </a:t>
            </a:r>
          </a:p>
        </p:txBody>
      </p:sp>
      <p:sp>
        <p:nvSpPr>
          <p:cNvPr id="3" name="Espace réservé du texte 2"/>
          <p:cNvSpPr>
            <a:spLocks noGrp="1"/>
          </p:cNvSpPr>
          <p:nvPr>
            <p:ph type="body" sz="quarter" idx="12"/>
          </p:nvPr>
        </p:nvSpPr>
        <p:spPr/>
        <p:txBody>
          <a:bodyPr/>
          <a:lstStyle/>
          <a:p>
            <a:r>
              <a:rPr lang="fr-FR" dirty="0"/>
              <a:t>Parcours étudiant</a:t>
            </a:r>
          </a:p>
        </p:txBody>
      </p:sp>
      <p:sp>
        <p:nvSpPr>
          <p:cNvPr id="4" name="Espace réservé du texte 3"/>
          <p:cNvSpPr>
            <a:spLocks noGrp="1"/>
          </p:cNvSpPr>
          <p:nvPr>
            <p:ph type="body" sz="quarter" idx="14"/>
          </p:nvPr>
        </p:nvSpPr>
        <p:spPr/>
        <p:txBody>
          <a:bodyPr/>
          <a:lstStyle/>
          <a:p>
            <a:r>
              <a:rPr lang="fr-FR" dirty="0"/>
              <a:t>Présentation Prêt BPI France 2023</a:t>
            </a:r>
          </a:p>
        </p:txBody>
      </p:sp>
      <p:sp>
        <p:nvSpPr>
          <p:cNvPr id="7" name="Espace réservé du texte 6">
            <a:extLst>
              <a:ext uri="{FF2B5EF4-FFF2-40B4-BE49-F238E27FC236}">
                <a16:creationId xmlns:a16="http://schemas.microsoft.com/office/drawing/2014/main" id="{CA7BCF08-F154-4D43-B4D7-F9469D3BA830}"/>
              </a:ext>
            </a:extLst>
          </p:cNvPr>
          <p:cNvSpPr>
            <a:spLocks noGrp="1"/>
          </p:cNvSpPr>
          <p:nvPr>
            <p:ph type="body" sz="quarter" idx="16"/>
          </p:nvPr>
        </p:nvSpPr>
        <p:spPr/>
        <p:txBody>
          <a:bodyPr/>
          <a:lstStyle/>
          <a:p>
            <a:r>
              <a:rPr lang="fr-FR" dirty="0"/>
              <a:t>2</a:t>
            </a:r>
          </a:p>
        </p:txBody>
      </p:sp>
      <p:pic>
        <p:nvPicPr>
          <p:cNvPr id="5" name="Image 4">
            <a:extLst>
              <a:ext uri="{FF2B5EF4-FFF2-40B4-BE49-F238E27FC236}">
                <a16:creationId xmlns:a16="http://schemas.microsoft.com/office/drawing/2014/main" id="{A16878CF-B5AB-462C-AC91-46FAA717DCFD}"/>
              </a:ext>
            </a:extLst>
          </p:cNvPr>
          <p:cNvPicPr>
            <a:picLocks noChangeAspect="1"/>
          </p:cNvPicPr>
          <p:nvPr/>
        </p:nvPicPr>
        <p:blipFill rotWithShape="1">
          <a:blip r:embed="rId2"/>
          <a:srcRect l="2114"/>
          <a:stretch/>
        </p:blipFill>
        <p:spPr>
          <a:xfrm>
            <a:off x="1157563" y="2987769"/>
            <a:ext cx="3218494" cy="3304328"/>
          </a:xfrm>
          <a:custGeom>
            <a:avLst/>
            <a:gdLst>
              <a:gd name="connsiteX0" fmla="*/ 0 w 3218494"/>
              <a:gd name="connsiteY0" fmla="*/ 0 h 3304328"/>
              <a:gd name="connsiteX1" fmla="*/ 708069 w 3218494"/>
              <a:gd name="connsiteY1" fmla="*/ 0 h 3304328"/>
              <a:gd name="connsiteX2" fmla="*/ 1287398 w 3218494"/>
              <a:gd name="connsiteY2" fmla="*/ 0 h 3304328"/>
              <a:gd name="connsiteX3" fmla="*/ 1898911 w 3218494"/>
              <a:gd name="connsiteY3" fmla="*/ 0 h 3304328"/>
              <a:gd name="connsiteX4" fmla="*/ 2606980 w 3218494"/>
              <a:gd name="connsiteY4" fmla="*/ 0 h 3304328"/>
              <a:gd name="connsiteX5" fmla="*/ 3218494 w 3218494"/>
              <a:gd name="connsiteY5" fmla="*/ 0 h 3304328"/>
              <a:gd name="connsiteX6" fmla="*/ 3218494 w 3218494"/>
              <a:gd name="connsiteY6" fmla="*/ 660866 h 3304328"/>
              <a:gd name="connsiteX7" fmla="*/ 3218494 w 3218494"/>
              <a:gd name="connsiteY7" fmla="*/ 1321731 h 3304328"/>
              <a:gd name="connsiteX8" fmla="*/ 3218494 w 3218494"/>
              <a:gd name="connsiteY8" fmla="*/ 1949554 h 3304328"/>
              <a:gd name="connsiteX9" fmla="*/ 3218494 w 3218494"/>
              <a:gd name="connsiteY9" fmla="*/ 2676506 h 3304328"/>
              <a:gd name="connsiteX10" fmla="*/ 3218494 w 3218494"/>
              <a:gd name="connsiteY10" fmla="*/ 3304328 h 3304328"/>
              <a:gd name="connsiteX11" fmla="*/ 2606980 w 3218494"/>
              <a:gd name="connsiteY11" fmla="*/ 3304328 h 3304328"/>
              <a:gd name="connsiteX12" fmla="*/ 1963281 w 3218494"/>
              <a:gd name="connsiteY12" fmla="*/ 3304328 h 3304328"/>
              <a:gd name="connsiteX13" fmla="*/ 1319583 w 3218494"/>
              <a:gd name="connsiteY13" fmla="*/ 3304328 h 3304328"/>
              <a:gd name="connsiteX14" fmla="*/ 740254 w 3218494"/>
              <a:gd name="connsiteY14" fmla="*/ 3304328 h 3304328"/>
              <a:gd name="connsiteX15" fmla="*/ 0 w 3218494"/>
              <a:gd name="connsiteY15" fmla="*/ 3304328 h 3304328"/>
              <a:gd name="connsiteX16" fmla="*/ 0 w 3218494"/>
              <a:gd name="connsiteY16" fmla="*/ 2643462 h 3304328"/>
              <a:gd name="connsiteX17" fmla="*/ 0 w 3218494"/>
              <a:gd name="connsiteY17" fmla="*/ 2015640 h 3304328"/>
              <a:gd name="connsiteX18" fmla="*/ 0 w 3218494"/>
              <a:gd name="connsiteY18" fmla="*/ 1354774 h 3304328"/>
              <a:gd name="connsiteX19" fmla="*/ 0 w 3218494"/>
              <a:gd name="connsiteY19" fmla="*/ 759995 h 3304328"/>
              <a:gd name="connsiteX20" fmla="*/ 0 w 3218494"/>
              <a:gd name="connsiteY20" fmla="*/ 0 h 330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18494" h="3304328" fill="none" extrusionOk="0">
                <a:moveTo>
                  <a:pt x="0" y="0"/>
                </a:moveTo>
                <a:cubicBezTo>
                  <a:pt x="207712" y="12095"/>
                  <a:pt x="405547" y="-7314"/>
                  <a:pt x="708069" y="0"/>
                </a:cubicBezTo>
                <a:cubicBezTo>
                  <a:pt x="1010591" y="7314"/>
                  <a:pt x="1003746" y="24737"/>
                  <a:pt x="1287398" y="0"/>
                </a:cubicBezTo>
                <a:cubicBezTo>
                  <a:pt x="1571050" y="-24737"/>
                  <a:pt x="1718321" y="-5887"/>
                  <a:pt x="1898911" y="0"/>
                </a:cubicBezTo>
                <a:cubicBezTo>
                  <a:pt x="2079501" y="5887"/>
                  <a:pt x="2257595" y="-32627"/>
                  <a:pt x="2606980" y="0"/>
                </a:cubicBezTo>
                <a:cubicBezTo>
                  <a:pt x="2956365" y="32627"/>
                  <a:pt x="2916729" y="29902"/>
                  <a:pt x="3218494" y="0"/>
                </a:cubicBezTo>
                <a:cubicBezTo>
                  <a:pt x="3247642" y="137165"/>
                  <a:pt x="3224384" y="451769"/>
                  <a:pt x="3218494" y="660866"/>
                </a:cubicBezTo>
                <a:cubicBezTo>
                  <a:pt x="3212604" y="869963"/>
                  <a:pt x="3215297" y="1166086"/>
                  <a:pt x="3218494" y="1321731"/>
                </a:cubicBezTo>
                <a:cubicBezTo>
                  <a:pt x="3221691" y="1477377"/>
                  <a:pt x="3234497" y="1707414"/>
                  <a:pt x="3218494" y="1949554"/>
                </a:cubicBezTo>
                <a:cubicBezTo>
                  <a:pt x="3202491" y="2191694"/>
                  <a:pt x="3222041" y="2332360"/>
                  <a:pt x="3218494" y="2676506"/>
                </a:cubicBezTo>
                <a:cubicBezTo>
                  <a:pt x="3214947" y="3020652"/>
                  <a:pt x="3249857" y="3042847"/>
                  <a:pt x="3218494" y="3304328"/>
                </a:cubicBezTo>
                <a:cubicBezTo>
                  <a:pt x="2960488" y="3282084"/>
                  <a:pt x="2903897" y="3291640"/>
                  <a:pt x="2606980" y="3304328"/>
                </a:cubicBezTo>
                <a:cubicBezTo>
                  <a:pt x="2310063" y="3317016"/>
                  <a:pt x="2265556" y="3304139"/>
                  <a:pt x="1963281" y="3304328"/>
                </a:cubicBezTo>
                <a:cubicBezTo>
                  <a:pt x="1661006" y="3304517"/>
                  <a:pt x="1468822" y="3334758"/>
                  <a:pt x="1319583" y="3304328"/>
                </a:cubicBezTo>
                <a:cubicBezTo>
                  <a:pt x="1170344" y="3273898"/>
                  <a:pt x="896744" y="3306502"/>
                  <a:pt x="740254" y="3304328"/>
                </a:cubicBezTo>
                <a:cubicBezTo>
                  <a:pt x="583764" y="3302154"/>
                  <a:pt x="364605" y="3337339"/>
                  <a:pt x="0" y="3304328"/>
                </a:cubicBezTo>
                <a:cubicBezTo>
                  <a:pt x="-26946" y="3051350"/>
                  <a:pt x="30372" y="2938967"/>
                  <a:pt x="0" y="2643462"/>
                </a:cubicBezTo>
                <a:cubicBezTo>
                  <a:pt x="-30372" y="2347957"/>
                  <a:pt x="19469" y="2180182"/>
                  <a:pt x="0" y="2015640"/>
                </a:cubicBezTo>
                <a:cubicBezTo>
                  <a:pt x="-19469" y="1851098"/>
                  <a:pt x="2132" y="1645160"/>
                  <a:pt x="0" y="1354774"/>
                </a:cubicBezTo>
                <a:cubicBezTo>
                  <a:pt x="-2132" y="1064388"/>
                  <a:pt x="-8421" y="938870"/>
                  <a:pt x="0" y="759995"/>
                </a:cubicBezTo>
                <a:cubicBezTo>
                  <a:pt x="8421" y="581120"/>
                  <a:pt x="2449" y="180622"/>
                  <a:pt x="0" y="0"/>
                </a:cubicBezTo>
                <a:close/>
              </a:path>
              <a:path w="3218494" h="3304328" stroke="0" extrusionOk="0">
                <a:moveTo>
                  <a:pt x="0" y="0"/>
                </a:moveTo>
                <a:cubicBezTo>
                  <a:pt x="256685" y="-10096"/>
                  <a:pt x="397117" y="-28776"/>
                  <a:pt x="579329" y="0"/>
                </a:cubicBezTo>
                <a:cubicBezTo>
                  <a:pt x="761541" y="28776"/>
                  <a:pt x="977764" y="3750"/>
                  <a:pt x="1158658" y="0"/>
                </a:cubicBezTo>
                <a:cubicBezTo>
                  <a:pt x="1339552" y="-3750"/>
                  <a:pt x="1643226" y="22414"/>
                  <a:pt x="1834542" y="0"/>
                </a:cubicBezTo>
                <a:cubicBezTo>
                  <a:pt x="2025858" y="-22414"/>
                  <a:pt x="2269683" y="3181"/>
                  <a:pt x="2446055" y="0"/>
                </a:cubicBezTo>
                <a:cubicBezTo>
                  <a:pt x="2622427" y="-3181"/>
                  <a:pt x="2870121" y="15349"/>
                  <a:pt x="3218494" y="0"/>
                </a:cubicBezTo>
                <a:cubicBezTo>
                  <a:pt x="3231542" y="321180"/>
                  <a:pt x="3217420" y="333069"/>
                  <a:pt x="3218494" y="660866"/>
                </a:cubicBezTo>
                <a:cubicBezTo>
                  <a:pt x="3219568" y="988663"/>
                  <a:pt x="3222702" y="1084700"/>
                  <a:pt x="3218494" y="1255645"/>
                </a:cubicBezTo>
                <a:cubicBezTo>
                  <a:pt x="3214286" y="1426590"/>
                  <a:pt x="3200213" y="1632974"/>
                  <a:pt x="3218494" y="1883467"/>
                </a:cubicBezTo>
                <a:cubicBezTo>
                  <a:pt x="3236775" y="2133960"/>
                  <a:pt x="3193102" y="2248505"/>
                  <a:pt x="3218494" y="2445203"/>
                </a:cubicBezTo>
                <a:cubicBezTo>
                  <a:pt x="3243886" y="2641901"/>
                  <a:pt x="3238930" y="2998799"/>
                  <a:pt x="3218494" y="3304328"/>
                </a:cubicBezTo>
                <a:cubicBezTo>
                  <a:pt x="3101054" y="3312030"/>
                  <a:pt x="2862242" y="3328109"/>
                  <a:pt x="2671350" y="3304328"/>
                </a:cubicBezTo>
                <a:cubicBezTo>
                  <a:pt x="2480458" y="3280547"/>
                  <a:pt x="2235784" y="3278930"/>
                  <a:pt x="1963281" y="3304328"/>
                </a:cubicBezTo>
                <a:cubicBezTo>
                  <a:pt x="1690778" y="3329726"/>
                  <a:pt x="1638086" y="3307117"/>
                  <a:pt x="1319583" y="3304328"/>
                </a:cubicBezTo>
                <a:cubicBezTo>
                  <a:pt x="1001080" y="3301539"/>
                  <a:pt x="868354" y="3329680"/>
                  <a:pt x="675884" y="3304328"/>
                </a:cubicBezTo>
                <a:cubicBezTo>
                  <a:pt x="483414" y="3278976"/>
                  <a:pt x="229284" y="3284580"/>
                  <a:pt x="0" y="3304328"/>
                </a:cubicBezTo>
                <a:cubicBezTo>
                  <a:pt x="-14911" y="3081642"/>
                  <a:pt x="-14158" y="2891242"/>
                  <a:pt x="0" y="2643462"/>
                </a:cubicBezTo>
                <a:cubicBezTo>
                  <a:pt x="14158" y="2395682"/>
                  <a:pt x="7949" y="2223423"/>
                  <a:pt x="0" y="1982597"/>
                </a:cubicBezTo>
                <a:cubicBezTo>
                  <a:pt x="-7949" y="1741771"/>
                  <a:pt x="6751" y="1525513"/>
                  <a:pt x="0" y="1321731"/>
                </a:cubicBezTo>
                <a:cubicBezTo>
                  <a:pt x="-6751" y="1117949"/>
                  <a:pt x="-31375" y="958488"/>
                  <a:pt x="0" y="627822"/>
                </a:cubicBezTo>
                <a:cubicBezTo>
                  <a:pt x="31375" y="297156"/>
                  <a:pt x="29853" y="157898"/>
                  <a:pt x="0" y="0"/>
                </a:cubicBezTo>
                <a:close/>
              </a:path>
            </a:pathLst>
          </a:custGeom>
          <a:ln w="38100">
            <a:solidFill>
              <a:srgbClr val="FFEB99"/>
            </a:solidFill>
            <a:extLst>
              <a:ext uri="{C807C97D-BFC1-408E-A445-0C87EB9F89A2}">
                <ask:lineSketchStyleProps xmlns:ask="http://schemas.microsoft.com/office/drawing/2018/sketchyshapes" sd="2391586451">
                  <a:prstGeom prst="rect">
                    <a:avLst/>
                  </a:prstGeom>
                  <ask:type>
                    <ask:lineSketchFreehand/>
                  </ask:type>
                </ask:lineSketchStyleProps>
              </a:ext>
            </a:extLst>
          </a:ln>
        </p:spPr>
      </p:pic>
      <p:pic>
        <p:nvPicPr>
          <p:cNvPr id="9" name="Image 8">
            <a:extLst>
              <a:ext uri="{FF2B5EF4-FFF2-40B4-BE49-F238E27FC236}">
                <a16:creationId xmlns:a16="http://schemas.microsoft.com/office/drawing/2014/main" id="{44A2C517-BE87-4240-A3B7-5D0F91AAEA4D}"/>
              </a:ext>
            </a:extLst>
          </p:cNvPr>
          <p:cNvPicPr>
            <a:picLocks noChangeAspect="1"/>
          </p:cNvPicPr>
          <p:nvPr/>
        </p:nvPicPr>
        <p:blipFill>
          <a:blip r:embed="rId3"/>
          <a:stretch>
            <a:fillRect/>
          </a:stretch>
        </p:blipFill>
        <p:spPr>
          <a:xfrm>
            <a:off x="4806396" y="2987769"/>
            <a:ext cx="2916210" cy="3304328"/>
          </a:xfrm>
          <a:custGeom>
            <a:avLst/>
            <a:gdLst>
              <a:gd name="connsiteX0" fmla="*/ 0 w 2916210"/>
              <a:gd name="connsiteY0" fmla="*/ 0 h 3304328"/>
              <a:gd name="connsiteX1" fmla="*/ 524918 w 2916210"/>
              <a:gd name="connsiteY1" fmla="*/ 0 h 3304328"/>
              <a:gd name="connsiteX2" fmla="*/ 1108160 w 2916210"/>
              <a:gd name="connsiteY2" fmla="*/ 0 h 3304328"/>
              <a:gd name="connsiteX3" fmla="*/ 1720564 w 2916210"/>
              <a:gd name="connsiteY3" fmla="*/ 0 h 3304328"/>
              <a:gd name="connsiteX4" fmla="*/ 2332968 w 2916210"/>
              <a:gd name="connsiteY4" fmla="*/ 0 h 3304328"/>
              <a:gd name="connsiteX5" fmla="*/ 2916210 w 2916210"/>
              <a:gd name="connsiteY5" fmla="*/ 0 h 3304328"/>
              <a:gd name="connsiteX6" fmla="*/ 2916210 w 2916210"/>
              <a:gd name="connsiteY6" fmla="*/ 594779 h 3304328"/>
              <a:gd name="connsiteX7" fmla="*/ 2916210 w 2916210"/>
              <a:gd name="connsiteY7" fmla="*/ 1321731 h 3304328"/>
              <a:gd name="connsiteX8" fmla="*/ 2916210 w 2916210"/>
              <a:gd name="connsiteY8" fmla="*/ 1949554 h 3304328"/>
              <a:gd name="connsiteX9" fmla="*/ 2916210 w 2916210"/>
              <a:gd name="connsiteY9" fmla="*/ 2544333 h 3304328"/>
              <a:gd name="connsiteX10" fmla="*/ 2916210 w 2916210"/>
              <a:gd name="connsiteY10" fmla="*/ 3304328 h 3304328"/>
              <a:gd name="connsiteX11" fmla="*/ 2420454 w 2916210"/>
              <a:gd name="connsiteY11" fmla="*/ 3304328 h 3304328"/>
              <a:gd name="connsiteX12" fmla="*/ 1924699 w 2916210"/>
              <a:gd name="connsiteY12" fmla="*/ 3304328 h 3304328"/>
              <a:gd name="connsiteX13" fmla="*/ 1283132 w 2916210"/>
              <a:gd name="connsiteY13" fmla="*/ 3304328 h 3304328"/>
              <a:gd name="connsiteX14" fmla="*/ 758215 w 2916210"/>
              <a:gd name="connsiteY14" fmla="*/ 3304328 h 3304328"/>
              <a:gd name="connsiteX15" fmla="*/ 0 w 2916210"/>
              <a:gd name="connsiteY15" fmla="*/ 3304328 h 3304328"/>
              <a:gd name="connsiteX16" fmla="*/ 0 w 2916210"/>
              <a:gd name="connsiteY16" fmla="*/ 2676506 h 3304328"/>
              <a:gd name="connsiteX17" fmla="*/ 0 w 2916210"/>
              <a:gd name="connsiteY17" fmla="*/ 1982597 h 3304328"/>
              <a:gd name="connsiteX18" fmla="*/ 0 w 2916210"/>
              <a:gd name="connsiteY18" fmla="*/ 1255645 h 3304328"/>
              <a:gd name="connsiteX19" fmla="*/ 0 w 2916210"/>
              <a:gd name="connsiteY19" fmla="*/ 0 h 330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16210" h="3304328" fill="none" extrusionOk="0">
                <a:moveTo>
                  <a:pt x="0" y="0"/>
                </a:moveTo>
                <a:cubicBezTo>
                  <a:pt x="221384" y="21281"/>
                  <a:pt x="407156" y="13693"/>
                  <a:pt x="524918" y="0"/>
                </a:cubicBezTo>
                <a:cubicBezTo>
                  <a:pt x="642680" y="-13693"/>
                  <a:pt x="869506" y="763"/>
                  <a:pt x="1108160" y="0"/>
                </a:cubicBezTo>
                <a:cubicBezTo>
                  <a:pt x="1346814" y="-763"/>
                  <a:pt x="1557739" y="10178"/>
                  <a:pt x="1720564" y="0"/>
                </a:cubicBezTo>
                <a:cubicBezTo>
                  <a:pt x="1883389" y="-10178"/>
                  <a:pt x="2099207" y="21878"/>
                  <a:pt x="2332968" y="0"/>
                </a:cubicBezTo>
                <a:cubicBezTo>
                  <a:pt x="2566729" y="-21878"/>
                  <a:pt x="2799136" y="7074"/>
                  <a:pt x="2916210" y="0"/>
                </a:cubicBezTo>
                <a:cubicBezTo>
                  <a:pt x="2932278" y="255491"/>
                  <a:pt x="2944887" y="459919"/>
                  <a:pt x="2916210" y="594779"/>
                </a:cubicBezTo>
                <a:cubicBezTo>
                  <a:pt x="2887533" y="729639"/>
                  <a:pt x="2889279" y="1113230"/>
                  <a:pt x="2916210" y="1321731"/>
                </a:cubicBezTo>
                <a:cubicBezTo>
                  <a:pt x="2943141" y="1530232"/>
                  <a:pt x="2914356" y="1653976"/>
                  <a:pt x="2916210" y="1949554"/>
                </a:cubicBezTo>
                <a:cubicBezTo>
                  <a:pt x="2918064" y="2245132"/>
                  <a:pt x="2897171" y="2372296"/>
                  <a:pt x="2916210" y="2544333"/>
                </a:cubicBezTo>
                <a:cubicBezTo>
                  <a:pt x="2935249" y="2716370"/>
                  <a:pt x="2920732" y="3079983"/>
                  <a:pt x="2916210" y="3304328"/>
                </a:cubicBezTo>
                <a:cubicBezTo>
                  <a:pt x="2684951" y="3286223"/>
                  <a:pt x="2665072" y="3280772"/>
                  <a:pt x="2420454" y="3304328"/>
                </a:cubicBezTo>
                <a:cubicBezTo>
                  <a:pt x="2175836" y="3327884"/>
                  <a:pt x="2126464" y="3310233"/>
                  <a:pt x="1924699" y="3304328"/>
                </a:cubicBezTo>
                <a:cubicBezTo>
                  <a:pt x="1722934" y="3298423"/>
                  <a:pt x="1502171" y="3287236"/>
                  <a:pt x="1283132" y="3304328"/>
                </a:cubicBezTo>
                <a:cubicBezTo>
                  <a:pt x="1064093" y="3321420"/>
                  <a:pt x="866509" y="3330435"/>
                  <a:pt x="758215" y="3304328"/>
                </a:cubicBezTo>
                <a:cubicBezTo>
                  <a:pt x="649921" y="3278221"/>
                  <a:pt x="166224" y="3289337"/>
                  <a:pt x="0" y="3304328"/>
                </a:cubicBezTo>
                <a:cubicBezTo>
                  <a:pt x="22117" y="2999625"/>
                  <a:pt x="27021" y="2919897"/>
                  <a:pt x="0" y="2676506"/>
                </a:cubicBezTo>
                <a:cubicBezTo>
                  <a:pt x="-27021" y="2433115"/>
                  <a:pt x="-3129" y="2193231"/>
                  <a:pt x="0" y="1982597"/>
                </a:cubicBezTo>
                <a:cubicBezTo>
                  <a:pt x="3129" y="1771963"/>
                  <a:pt x="-1647" y="1494213"/>
                  <a:pt x="0" y="1255645"/>
                </a:cubicBezTo>
                <a:cubicBezTo>
                  <a:pt x="1647" y="1017077"/>
                  <a:pt x="6618" y="361862"/>
                  <a:pt x="0" y="0"/>
                </a:cubicBezTo>
                <a:close/>
              </a:path>
              <a:path w="2916210" h="3304328" stroke="0" extrusionOk="0">
                <a:moveTo>
                  <a:pt x="0" y="0"/>
                </a:moveTo>
                <a:cubicBezTo>
                  <a:pt x="241947" y="23302"/>
                  <a:pt x="301678" y="-4165"/>
                  <a:pt x="524918" y="0"/>
                </a:cubicBezTo>
                <a:cubicBezTo>
                  <a:pt x="748158" y="4165"/>
                  <a:pt x="858801" y="-14703"/>
                  <a:pt x="1078998" y="0"/>
                </a:cubicBezTo>
                <a:cubicBezTo>
                  <a:pt x="1299195" y="14703"/>
                  <a:pt x="1534555" y="-5106"/>
                  <a:pt x="1720564" y="0"/>
                </a:cubicBezTo>
                <a:cubicBezTo>
                  <a:pt x="1906573" y="5106"/>
                  <a:pt x="2039451" y="17713"/>
                  <a:pt x="2216320" y="0"/>
                </a:cubicBezTo>
                <a:cubicBezTo>
                  <a:pt x="2393189" y="-17713"/>
                  <a:pt x="2574069" y="-18234"/>
                  <a:pt x="2916210" y="0"/>
                </a:cubicBezTo>
                <a:cubicBezTo>
                  <a:pt x="2931628" y="144549"/>
                  <a:pt x="2931220" y="493608"/>
                  <a:pt x="2916210" y="627822"/>
                </a:cubicBezTo>
                <a:cubicBezTo>
                  <a:pt x="2901200" y="762036"/>
                  <a:pt x="2901226" y="996909"/>
                  <a:pt x="2916210" y="1288688"/>
                </a:cubicBezTo>
                <a:cubicBezTo>
                  <a:pt x="2931194" y="1580467"/>
                  <a:pt x="2890023" y="1660294"/>
                  <a:pt x="2916210" y="1982597"/>
                </a:cubicBezTo>
                <a:cubicBezTo>
                  <a:pt x="2942397" y="2304900"/>
                  <a:pt x="2947809" y="2390019"/>
                  <a:pt x="2916210" y="2709549"/>
                </a:cubicBezTo>
                <a:cubicBezTo>
                  <a:pt x="2884611" y="3029079"/>
                  <a:pt x="2896869" y="3020250"/>
                  <a:pt x="2916210" y="3304328"/>
                </a:cubicBezTo>
                <a:cubicBezTo>
                  <a:pt x="2645097" y="3318009"/>
                  <a:pt x="2474065" y="3304155"/>
                  <a:pt x="2362130" y="3304328"/>
                </a:cubicBezTo>
                <a:cubicBezTo>
                  <a:pt x="2250195" y="3304501"/>
                  <a:pt x="1935454" y="3318932"/>
                  <a:pt x="1808050" y="3304328"/>
                </a:cubicBezTo>
                <a:cubicBezTo>
                  <a:pt x="1680646" y="3289724"/>
                  <a:pt x="1384181" y="3313421"/>
                  <a:pt x="1253970" y="3304328"/>
                </a:cubicBezTo>
                <a:cubicBezTo>
                  <a:pt x="1123759" y="3295235"/>
                  <a:pt x="841370" y="3293521"/>
                  <a:pt x="641566" y="3304328"/>
                </a:cubicBezTo>
                <a:cubicBezTo>
                  <a:pt x="441762" y="3315135"/>
                  <a:pt x="242686" y="3284335"/>
                  <a:pt x="0" y="3304328"/>
                </a:cubicBezTo>
                <a:cubicBezTo>
                  <a:pt x="7045" y="3173084"/>
                  <a:pt x="-12259" y="2852178"/>
                  <a:pt x="0" y="2676506"/>
                </a:cubicBezTo>
                <a:cubicBezTo>
                  <a:pt x="12259" y="2500834"/>
                  <a:pt x="5647" y="2126510"/>
                  <a:pt x="0" y="1982597"/>
                </a:cubicBezTo>
                <a:cubicBezTo>
                  <a:pt x="-5647" y="1838684"/>
                  <a:pt x="6387" y="1531119"/>
                  <a:pt x="0" y="1354774"/>
                </a:cubicBezTo>
                <a:cubicBezTo>
                  <a:pt x="-6387" y="1178429"/>
                  <a:pt x="-9751" y="954519"/>
                  <a:pt x="0" y="693909"/>
                </a:cubicBezTo>
                <a:cubicBezTo>
                  <a:pt x="9751" y="433300"/>
                  <a:pt x="-20237" y="324378"/>
                  <a:pt x="0" y="0"/>
                </a:cubicBezTo>
                <a:close/>
              </a:path>
            </a:pathLst>
          </a:custGeom>
          <a:ln w="38100">
            <a:solidFill>
              <a:srgbClr val="FFEB99"/>
            </a:solidFill>
            <a:extLst>
              <a:ext uri="{C807C97D-BFC1-408E-A445-0C87EB9F89A2}">
                <ask:lineSketchStyleProps xmlns:ask="http://schemas.microsoft.com/office/drawing/2018/sketchyshapes" sd="1948735206">
                  <a:prstGeom prst="rect">
                    <a:avLst/>
                  </a:prstGeom>
                  <ask:type>
                    <ask:lineSketchFreehand/>
                  </ask:type>
                </ask:lineSketchStyleProps>
              </a:ext>
            </a:extLst>
          </a:ln>
        </p:spPr>
      </p:pic>
      <p:sp>
        <p:nvSpPr>
          <p:cNvPr id="10" name="ZoneTexte 9">
            <a:extLst>
              <a:ext uri="{FF2B5EF4-FFF2-40B4-BE49-F238E27FC236}">
                <a16:creationId xmlns:a16="http://schemas.microsoft.com/office/drawing/2014/main" id="{C2CBAB4B-C770-4A62-8D80-6EFC4FC4550D}"/>
              </a:ext>
            </a:extLst>
          </p:cNvPr>
          <p:cNvSpPr txBox="1"/>
          <p:nvPr/>
        </p:nvSpPr>
        <p:spPr>
          <a:xfrm>
            <a:off x="1157563" y="2457433"/>
            <a:ext cx="3218494" cy="461665"/>
          </a:xfrm>
          <a:prstGeom prst="rect">
            <a:avLst/>
          </a:prstGeom>
          <a:noFill/>
        </p:spPr>
        <p:txBody>
          <a:bodyPr wrap="square" rtlCol="0">
            <a:spAutoFit/>
          </a:bodyPr>
          <a:lstStyle/>
          <a:p>
            <a:pPr algn="ctr"/>
            <a:r>
              <a:rPr lang="fr-FR" sz="1200" b="1" dirty="0">
                <a:solidFill>
                  <a:schemeClr val="tx1">
                    <a:lumMod val="75000"/>
                    <a:lumOff val="25000"/>
                  </a:schemeClr>
                </a:solidFill>
              </a:rPr>
              <a:t>Informations financières </a:t>
            </a:r>
          </a:p>
          <a:p>
            <a:pPr algn="ctr"/>
            <a:r>
              <a:rPr lang="fr-FR" sz="1200" b="1" dirty="0">
                <a:solidFill>
                  <a:schemeClr val="tx1">
                    <a:lumMod val="75000"/>
                    <a:lumOff val="25000"/>
                  </a:schemeClr>
                </a:solidFill>
              </a:rPr>
              <a:t>de la demande </a:t>
            </a:r>
          </a:p>
        </p:txBody>
      </p:sp>
      <p:sp>
        <p:nvSpPr>
          <p:cNvPr id="13" name="ZoneTexte 12">
            <a:extLst>
              <a:ext uri="{FF2B5EF4-FFF2-40B4-BE49-F238E27FC236}">
                <a16:creationId xmlns:a16="http://schemas.microsoft.com/office/drawing/2014/main" id="{7A790D0F-C994-493E-B39E-AD10DE38F568}"/>
              </a:ext>
            </a:extLst>
          </p:cNvPr>
          <p:cNvSpPr txBox="1"/>
          <p:nvPr/>
        </p:nvSpPr>
        <p:spPr>
          <a:xfrm>
            <a:off x="4797827" y="2457433"/>
            <a:ext cx="2915040" cy="276999"/>
          </a:xfrm>
          <a:prstGeom prst="rect">
            <a:avLst/>
          </a:prstGeom>
          <a:noFill/>
        </p:spPr>
        <p:txBody>
          <a:bodyPr wrap="square" rtlCol="0">
            <a:spAutoFit/>
          </a:bodyPr>
          <a:lstStyle/>
          <a:p>
            <a:pPr algn="ctr"/>
            <a:r>
              <a:rPr lang="fr-FR" sz="1200" b="1" dirty="0">
                <a:solidFill>
                  <a:schemeClr val="tx1">
                    <a:lumMod val="75000"/>
                    <a:lumOff val="25000"/>
                  </a:schemeClr>
                </a:solidFill>
              </a:rPr>
              <a:t>La formation suivie</a:t>
            </a:r>
          </a:p>
        </p:txBody>
      </p:sp>
      <p:sp>
        <p:nvSpPr>
          <p:cNvPr id="16" name="ZoneTexte 15">
            <a:extLst>
              <a:ext uri="{FF2B5EF4-FFF2-40B4-BE49-F238E27FC236}">
                <a16:creationId xmlns:a16="http://schemas.microsoft.com/office/drawing/2014/main" id="{0056FF65-7DF0-4C7F-99A8-9B1ED603E4E3}"/>
              </a:ext>
            </a:extLst>
          </p:cNvPr>
          <p:cNvSpPr txBox="1"/>
          <p:nvPr/>
        </p:nvSpPr>
        <p:spPr>
          <a:xfrm>
            <a:off x="8154115" y="2457433"/>
            <a:ext cx="3080698" cy="276999"/>
          </a:xfrm>
          <a:prstGeom prst="rect">
            <a:avLst/>
          </a:prstGeom>
          <a:noFill/>
        </p:spPr>
        <p:txBody>
          <a:bodyPr wrap="square" rtlCol="0">
            <a:spAutoFit/>
          </a:bodyPr>
          <a:lstStyle/>
          <a:p>
            <a:pPr algn="ctr"/>
            <a:r>
              <a:rPr lang="fr-FR" sz="1200" b="1" dirty="0">
                <a:solidFill>
                  <a:schemeClr val="tx1">
                    <a:lumMod val="75000"/>
                    <a:lumOff val="25000"/>
                  </a:schemeClr>
                </a:solidFill>
              </a:rPr>
              <a:t>La destination des fonds</a:t>
            </a:r>
          </a:p>
        </p:txBody>
      </p:sp>
      <p:pic>
        <p:nvPicPr>
          <p:cNvPr id="11" name="Image 10">
            <a:extLst>
              <a:ext uri="{FF2B5EF4-FFF2-40B4-BE49-F238E27FC236}">
                <a16:creationId xmlns:a16="http://schemas.microsoft.com/office/drawing/2014/main" id="{9105F5B8-C0F4-470A-81A0-B6735F8A9C24}"/>
              </a:ext>
            </a:extLst>
          </p:cNvPr>
          <p:cNvPicPr>
            <a:picLocks noChangeAspect="1"/>
          </p:cNvPicPr>
          <p:nvPr/>
        </p:nvPicPr>
        <p:blipFill>
          <a:blip r:embed="rId4"/>
          <a:stretch>
            <a:fillRect/>
          </a:stretch>
        </p:blipFill>
        <p:spPr>
          <a:xfrm>
            <a:off x="8163856" y="2989102"/>
            <a:ext cx="3070957" cy="3304328"/>
          </a:xfrm>
          <a:custGeom>
            <a:avLst/>
            <a:gdLst>
              <a:gd name="connsiteX0" fmla="*/ 0 w 3070957"/>
              <a:gd name="connsiteY0" fmla="*/ 0 h 3304328"/>
              <a:gd name="connsiteX1" fmla="*/ 675611 w 3070957"/>
              <a:gd name="connsiteY1" fmla="*/ 0 h 3304328"/>
              <a:gd name="connsiteX2" fmla="*/ 1289802 w 3070957"/>
              <a:gd name="connsiteY2" fmla="*/ 0 h 3304328"/>
              <a:gd name="connsiteX3" fmla="*/ 1934703 w 3070957"/>
              <a:gd name="connsiteY3" fmla="*/ 0 h 3304328"/>
              <a:gd name="connsiteX4" fmla="*/ 3070957 w 3070957"/>
              <a:gd name="connsiteY4" fmla="*/ 0 h 3304328"/>
              <a:gd name="connsiteX5" fmla="*/ 3070957 w 3070957"/>
              <a:gd name="connsiteY5" fmla="*/ 660866 h 3304328"/>
              <a:gd name="connsiteX6" fmla="*/ 3070957 w 3070957"/>
              <a:gd name="connsiteY6" fmla="*/ 1288688 h 3304328"/>
              <a:gd name="connsiteX7" fmla="*/ 3070957 w 3070957"/>
              <a:gd name="connsiteY7" fmla="*/ 1916510 h 3304328"/>
              <a:gd name="connsiteX8" fmla="*/ 3070957 w 3070957"/>
              <a:gd name="connsiteY8" fmla="*/ 2643462 h 3304328"/>
              <a:gd name="connsiteX9" fmla="*/ 3070957 w 3070957"/>
              <a:gd name="connsiteY9" fmla="*/ 3304328 h 3304328"/>
              <a:gd name="connsiteX10" fmla="*/ 2548894 w 3070957"/>
              <a:gd name="connsiteY10" fmla="*/ 3304328 h 3304328"/>
              <a:gd name="connsiteX11" fmla="*/ 1934703 w 3070957"/>
              <a:gd name="connsiteY11" fmla="*/ 3304328 h 3304328"/>
              <a:gd name="connsiteX12" fmla="*/ 1412640 w 3070957"/>
              <a:gd name="connsiteY12" fmla="*/ 3304328 h 3304328"/>
              <a:gd name="connsiteX13" fmla="*/ 767739 w 3070957"/>
              <a:gd name="connsiteY13" fmla="*/ 3304328 h 3304328"/>
              <a:gd name="connsiteX14" fmla="*/ 0 w 3070957"/>
              <a:gd name="connsiteY14" fmla="*/ 3304328 h 3304328"/>
              <a:gd name="connsiteX15" fmla="*/ 0 w 3070957"/>
              <a:gd name="connsiteY15" fmla="*/ 2610419 h 3304328"/>
              <a:gd name="connsiteX16" fmla="*/ 0 w 3070957"/>
              <a:gd name="connsiteY16" fmla="*/ 2048683 h 3304328"/>
              <a:gd name="connsiteX17" fmla="*/ 0 w 3070957"/>
              <a:gd name="connsiteY17" fmla="*/ 1387818 h 3304328"/>
              <a:gd name="connsiteX18" fmla="*/ 0 w 3070957"/>
              <a:gd name="connsiteY18" fmla="*/ 660866 h 3304328"/>
              <a:gd name="connsiteX19" fmla="*/ 0 w 3070957"/>
              <a:gd name="connsiteY19" fmla="*/ 0 h 330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70957" h="3304328" fill="none" extrusionOk="0">
                <a:moveTo>
                  <a:pt x="0" y="0"/>
                </a:moveTo>
                <a:cubicBezTo>
                  <a:pt x="310261" y="24668"/>
                  <a:pt x="396708" y="32616"/>
                  <a:pt x="675611" y="0"/>
                </a:cubicBezTo>
                <a:cubicBezTo>
                  <a:pt x="954514" y="-32616"/>
                  <a:pt x="1146033" y="-4937"/>
                  <a:pt x="1289802" y="0"/>
                </a:cubicBezTo>
                <a:cubicBezTo>
                  <a:pt x="1433571" y="4937"/>
                  <a:pt x="1636907" y="-20523"/>
                  <a:pt x="1934703" y="0"/>
                </a:cubicBezTo>
                <a:cubicBezTo>
                  <a:pt x="2232499" y="20523"/>
                  <a:pt x="2721253" y="-4858"/>
                  <a:pt x="3070957" y="0"/>
                </a:cubicBezTo>
                <a:cubicBezTo>
                  <a:pt x="3087893" y="265030"/>
                  <a:pt x="3054801" y="451035"/>
                  <a:pt x="3070957" y="660866"/>
                </a:cubicBezTo>
                <a:cubicBezTo>
                  <a:pt x="3087113" y="870697"/>
                  <a:pt x="3079871" y="1134396"/>
                  <a:pt x="3070957" y="1288688"/>
                </a:cubicBezTo>
                <a:cubicBezTo>
                  <a:pt x="3062043" y="1442980"/>
                  <a:pt x="3050170" y="1750096"/>
                  <a:pt x="3070957" y="1916510"/>
                </a:cubicBezTo>
                <a:cubicBezTo>
                  <a:pt x="3091744" y="2082924"/>
                  <a:pt x="3081990" y="2441260"/>
                  <a:pt x="3070957" y="2643462"/>
                </a:cubicBezTo>
                <a:cubicBezTo>
                  <a:pt x="3059924" y="2845664"/>
                  <a:pt x="3079923" y="3063433"/>
                  <a:pt x="3070957" y="3304328"/>
                </a:cubicBezTo>
                <a:cubicBezTo>
                  <a:pt x="2823156" y="3300143"/>
                  <a:pt x="2670529" y="3279266"/>
                  <a:pt x="2548894" y="3304328"/>
                </a:cubicBezTo>
                <a:cubicBezTo>
                  <a:pt x="2427259" y="3329390"/>
                  <a:pt x="2112140" y="3276291"/>
                  <a:pt x="1934703" y="3304328"/>
                </a:cubicBezTo>
                <a:cubicBezTo>
                  <a:pt x="1757266" y="3332365"/>
                  <a:pt x="1564642" y="3323460"/>
                  <a:pt x="1412640" y="3304328"/>
                </a:cubicBezTo>
                <a:cubicBezTo>
                  <a:pt x="1260638" y="3285196"/>
                  <a:pt x="1011836" y="3313060"/>
                  <a:pt x="767739" y="3304328"/>
                </a:cubicBezTo>
                <a:cubicBezTo>
                  <a:pt x="523642" y="3295596"/>
                  <a:pt x="198996" y="3281018"/>
                  <a:pt x="0" y="3304328"/>
                </a:cubicBezTo>
                <a:cubicBezTo>
                  <a:pt x="-27726" y="3148512"/>
                  <a:pt x="-6679" y="2881767"/>
                  <a:pt x="0" y="2610419"/>
                </a:cubicBezTo>
                <a:cubicBezTo>
                  <a:pt x="6679" y="2339071"/>
                  <a:pt x="20322" y="2305224"/>
                  <a:pt x="0" y="2048683"/>
                </a:cubicBezTo>
                <a:cubicBezTo>
                  <a:pt x="-20322" y="1792142"/>
                  <a:pt x="22610" y="1562722"/>
                  <a:pt x="0" y="1387818"/>
                </a:cubicBezTo>
                <a:cubicBezTo>
                  <a:pt x="-22610" y="1212915"/>
                  <a:pt x="31184" y="880114"/>
                  <a:pt x="0" y="660866"/>
                </a:cubicBezTo>
                <a:cubicBezTo>
                  <a:pt x="-31184" y="441618"/>
                  <a:pt x="6772" y="205917"/>
                  <a:pt x="0" y="0"/>
                </a:cubicBezTo>
                <a:close/>
              </a:path>
              <a:path w="3070957" h="3304328" stroke="0" extrusionOk="0">
                <a:moveTo>
                  <a:pt x="0" y="0"/>
                </a:moveTo>
                <a:cubicBezTo>
                  <a:pt x="137218" y="-1879"/>
                  <a:pt x="338070" y="4020"/>
                  <a:pt x="522063" y="0"/>
                </a:cubicBezTo>
                <a:cubicBezTo>
                  <a:pt x="706056" y="-4020"/>
                  <a:pt x="869148" y="-25675"/>
                  <a:pt x="1044125" y="0"/>
                </a:cubicBezTo>
                <a:cubicBezTo>
                  <a:pt x="1219102" y="25675"/>
                  <a:pt x="1403412" y="-15902"/>
                  <a:pt x="1689026" y="0"/>
                </a:cubicBezTo>
                <a:cubicBezTo>
                  <a:pt x="1974640" y="15902"/>
                  <a:pt x="2012528" y="18578"/>
                  <a:pt x="2303218" y="0"/>
                </a:cubicBezTo>
                <a:cubicBezTo>
                  <a:pt x="2593908" y="-18578"/>
                  <a:pt x="2751294" y="-37902"/>
                  <a:pt x="3070957" y="0"/>
                </a:cubicBezTo>
                <a:cubicBezTo>
                  <a:pt x="3084234" y="201010"/>
                  <a:pt x="3080640" y="348043"/>
                  <a:pt x="3070957" y="594779"/>
                </a:cubicBezTo>
                <a:cubicBezTo>
                  <a:pt x="3061274" y="841515"/>
                  <a:pt x="3079848" y="1056734"/>
                  <a:pt x="3070957" y="1189558"/>
                </a:cubicBezTo>
                <a:cubicBezTo>
                  <a:pt x="3062066" y="1322382"/>
                  <a:pt x="3067447" y="1648588"/>
                  <a:pt x="3070957" y="1850424"/>
                </a:cubicBezTo>
                <a:cubicBezTo>
                  <a:pt x="3074467" y="2052260"/>
                  <a:pt x="3051731" y="2202391"/>
                  <a:pt x="3070957" y="2544333"/>
                </a:cubicBezTo>
                <a:cubicBezTo>
                  <a:pt x="3090183" y="2886275"/>
                  <a:pt x="3054435" y="2961552"/>
                  <a:pt x="3070957" y="3304328"/>
                </a:cubicBezTo>
                <a:cubicBezTo>
                  <a:pt x="2748887" y="3315274"/>
                  <a:pt x="2638647" y="3321559"/>
                  <a:pt x="2426056" y="3304328"/>
                </a:cubicBezTo>
                <a:cubicBezTo>
                  <a:pt x="2213465" y="3287097"/>
                  <a:pt x="2002998" y="3301842"/>
                  <a:pt x="1842574" y="3304328"/>
                </a:cubicBezTo>
                <a:cubicBezTo>
                  <a:pt x="1682150" y="3306814"/>
                  <a:pt x="1321911" y="3310393"/>
                  <a:pt x="1166964" y="3304328"/>
                </a:cubicBezTo>
                <a:cubicBezTo>
                  <a:pt x="1012017" y="3298264"/>
                  <a:pt x="761343" y="3327489"/>
                  <a:pt x="644901" y="3304328"/>
                </a:cubicBezTo>
                <a:cubicBezTo>
                  <a:pt x="528459" y="3281167"/>
                  <a:pt x="259467" y="3306434"/>
                  <a:pt x="0" y="3304328"/>
                </a:cubicBezTo>
                <a:cubicBezTo>
                  <a:pt x="1755" y="3181380"/>
                  <a:pt x="15196" y="2925552"/>
                  <a:pt x="0" y="2742592"/>
                </a:cubicBezTo>
                <a:cubicBezTo>
                  <a:pt x="-15196" y="2559632"/>
                  <a:pt x="15577" y="2415894"/>
                  <a:pt x="0" y="2147813"/>
                </a:cubicBezTo>
                <a:cubicBezTo>
                  <a:pt x="-15577" y="1879732"/>
                  <a:pt x="25420" y="1684258"/>
                  <a:pt x="0" y="1519991"/>
                </a:cubicBezTo>
                <a:cubicBezTo>
                  <a:pt x="-25420" y="1355724"/>
                  <a:pt x="19067" y="1020315"/>
                  <a:pt x="0" y="793039"/>
                </a:cubicBezTo>
                <a:cubicBezTo>
                  <a:pt x="-19067" y="565763"/>
                  <a:pt x="-38968" y="160396"/>
                  <a:pt x="0" y="0"/>
                </a:cubicBezTo>
                <a:close/>
              </a:path>
            </a:pathLst>
          </a:custGeom>
          <a:ln w="38100">
            <a:solidFill>
              <a:srgbClr val="FFEB99"/>
            </a:solidFill>
            <a:extLst>
              <a:ext uri="{C807C97D-BFC1-408E-A445-0C87EB9F89A2}">
                <ask:lineSketchStyleProps xmlns:ask="http://schemas.microsoft.com/office/drawing/2018/sketchyshapes" sd="3982267388">
                  <a:prstGeom prst="rect">
                    <a:avLst/>
                  </a:prstGeom>
                  <ask:type>
                    <ask:lineSketchFreehand/>
                  </ask:type>
                </ask:lineSketchStyleProps>
              </a:ext>
            </a:extLst>
          </a:ln>
        </p:spPr>
      </p:pic>
      <p:sp>
        <p:nvSpPr>
          <p:cNvPr id="12" name="Flèche : droite 11">
            <a:extLst>
              <a:ext uri="{FF2B5EF4-FFF2-40B4-BE49-F238E27FC236}">
                <a16:creationId xmlns:a16="http://schemas.microsoft.com/office/drawing/2014/main" id="{E251085A-EB1C-4317-94B6-01B8A0E7CFA0}"/>
              </a:ext>
            </a:extLst>
          </p:cNvPr>
          <p:cNvSpPr/>
          <p:nvPr/>
        </p:nvSpPr>
        <p:spPr>
          <a:xfrm>
            <a:off x="4265143" y="2457433"/>
            <a:ext cx="663076" cy="276999"/>
          </a:xfrm>
          <a:custGeom>
            <a:avLst/>
            <a:gdLst>
              <a:gd name="connsiteX0" fmla="*/ 0 w 663076"/>
              <a:gd name="connsiteY0" fmla="*/ 69250 h 276999"/>
              <a:gd name="connsiteX1" fmla="*/ 524577 w 663076"/>
              <a:gd name="connsiteY1" fmla="*/ 69250 h 276999"/>
              <a:gd name="connsiteX2" fmla="*/ 524577 w 663076"/>
              <a:gd name="connsiteY2" fmla="*/ 0 h 276999"/>
              <a:gd name="connsiteX3" fmla="*/ 663076 w 663076"/>
              <a:gd name="connsiteY3" fmla="*/ 138500 h 276999"/>
              <a:gd name="connsiteX4" fmla="*/ 524577 w 663076"/>
              <a:gd name="connsiteY4" fmla="*/ 276999 h 276999"/>
              <a:gd name="connsiteX5" fmla="*/ 524577 w 663076"/>
              <a:gd name="connsiteY5" fmla="*/ 207749 h 276999"/>
              <a:gd name="connsiteX6" fmla="*/ 0 w 663076"/>
              <a:gd name="connsiteY6" fmla="*/ 207749 h 276999"/>
              <a:gd name="connsiteX7" fmla="*/ 0 w 663076"/>
              <a:gd name="connsiteY7" fmla="*/ 69250 h 27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076" h="276999" extrusionOk="0">
                <a:moveTo>
                  <a:pt x="0" y="69250"/>
                </a:moveTo>
                <a:cubicBezTo>
                  <a:pt x="228468" y="80453"/>
                  <a:pt x="396536" y="76519"/>
                  <a:pt x="524577" y="69250"/>
                </a:cubicBezTo>
                <a:cubicBezTo>
                  <a:pt x="527503" y="51287"/>
                  <a:pt x="525735" y="16943"/>
                  <a:pt x="524577" y="0"/>
                </a:cubicBezTo>
                <a:cubicBezTo>
                  <a:pt x="566263" y="50841"/>
                  <a:pt x="631952" y="97789"/>
                  <a:pt x="663076" y="138500"/>
                </a:cubicBezTo>
                <a:cubicBezTo>
                  <a:pt x="605477" y="197336"/>
                  <a:pt x="585635" y="217752"/>
                  <a:pt x="524577" y="276999"/>
                </a:cubicBezTo>
                <a:cubicBezTo>
                  <a:pt x="525194" y="254360"/>
                  <a:pt x="525708" y="234771"/>
                  <a:pt x="524577" y="207749"/>
                </a:cubicBezTo>
                <a:cubicBezTo>
                  <a:pt x="288886" y="205847"/>
                  <a:pt x="218528" y="224272"/>
                  <a:pt x="0" y="207749"/>
                </a:cubicBezTo>
                <a:cubicBezTo>
                  <a:pt x="1423" y="152285"/>
                  <a:pt x="3128" y="136470"/>
                  <a:pt x="0" y="69250"/>
                </a:cubicBezTo>
                <a:close/>
              </a:path>
            </a:pathLst>
          </a:custGeom>
          <a:noFill/>
          <a:ln w="28575">
            <a:solidFill>
              <a:srgbClr val="FFEB99"/>
            </a:solidFill>
            <a:extLst>
              <a:ext uri="{C807C97D-BFC1-408E-A445-0C87EB9F89A2}">
                <ask:lineSketchStyleProps xmlns:ask="http://schemas.microsoft.com/office/drawing/2018/sketchyshapes" sd="3565911620">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droite 13">
            <a:extLst>
              <a:ext uri="{FF2B5EF4-FFF2-40B4-BE49-F238E27FC236}">
                <a16:creationId xmlns:a16="http://schemas.microsoft.com/office/drawing/2014/main" id="{FD7EB408-E4E2-482E-8569-1B87FB470906}"/>
              </a:ext>
            </a:extLst>
          </p:cNvPr>
          <p:cNvSpPr/>
          <p:nvPr/>
        </p:nvSpPr>
        <p:spPr>
          <a:xfrm>
            <a:off x="7601953" y="2465166"/>
            <a:ext cx="663076" cy="276999"/>
          </a:xfrm>
          <a:custGeom>
            <a:avLst/>
            <a:gdLst>
              <a:gd name="connsiteX0" fmla="*/ 0 w 663076"/>
              <a:gd name="connsiteY0" fmla="*/ 69250 h 276999"/>
              <a:gd name="connsiteX1" fmla="*/ 524577 w 663076"/>
              <a:gd name="connsiteY1" fmla="*/ 69250 h 276999"/>
              <a:gd name="connsiteX2" fmla="*/ 524577 w 663076"/>
              <a:gd name="connsiteY2" fmla="*/ 0 h 276999"/>
              <a:gd name="connsiteX3" fmla="*/ 663076 w 663076"/>
              <a:gd name="connsiteY3" fmla="*/ 138500 h 276999"/>
              <a:gd name="connsiteX4" fmla="*/ 524577 w 663076"/>
              <a:gd name="connsiteY4" fmla="*/ 276999 h 276999"/>
              <a:gd name="connsiteX5" fmla="*/ 524577 w 663076"/>
              <a:gd name="connsiteY5" fmla="*/ 207749 h 276999"/>
              <a:gd name="connsiteX6" fmla="*/ 0 w 663076"/>
              <a:gd name="connsiteY6" fmla="*/ 207749 h 276999"/>
              <a:gd name="connsiteX7" fmla="*/ 0 w 663076"/>
              <a:gd name="connsiteY7" fmla="*/ 69250 h 27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076" h="276999" extrusionOk="0">
                <a:moveTo>
                  <a:pt x="0" y="69250"/>
                </a:moveTo>
                <a:cubicBezTo>
                  <a:pt x="179668" y="86227"/>
                  <a:pt x="312710" y="58142"/>
                  <a:pt x="524577" y="69250"/>
                </a:cubicBezTo>
                <a:cubicBezTo>
                  <a:pt x="522402" y="38090"/>
                  <a:pt x="521216" y="18549"/>
                  <a:pt x="524577" y="0"/>
                </a:cubicBezTo>
                <a:cubicBezTo>
                  <a:pt x="574257" y="53438"/>
                  <a:pt x="601955" y="82837"/>
                  <a:pt x="663076" y="138500"/>
                </a:cubicBezTo>
                <a:cubicBezTo>
                  <a:pt x="615008" y="191633"/>
                  <a:pt x="551504" y="237358"/>
                  <a:pt x="524577" y="276999"/>
                </a:cubicBezTo>
                <a:cubicBezTo>
                  <a:pt x="522524" y="262953"/>
                  <a:pt x="521328" y="228165"/>
                  <a:pt x="524577" y="207749"/>
                </a:cubicBezTo>
                <a:cubicBezTo>
                  <a:pt x="263579" y="215876"/>
                  <a:pt x="188297" y="183583"/>
                  <a:pt x="0" y="207749"/>
                </a:cubicBezTo>
                <a:cubicBezTo>
                  <a:pt x="3066" y="142408"/>
                  <a:pt x="3098" y="126409"/>
                  <a:pt x="0" y="69250"/>
                </a:cubicBezTo>
                <a:close/>
              </a:path>
            </a:pathLst>
          </a:custGeom>
          <a:noFill/>
          <a:ln w="28575">
            <a:solidFill>
              <a:srgbClr val="FFEB99"/>
            </a:solidFill>
            <a:extLst>
              <a:ext uri="{C807C97D-BFC1-408E-A445-0C87EB9F89A2}">
                <ask:lineSketchStyleProps xmlns:ask="http://schemas.microsoft.com/office/drawing/2018/sketchyshapes" sd="3004775077">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67185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4331744"/>
            <a:ext cx="10980738" cy="856619"/>
          </a:xfrm>
          <a:solidFill>
            <a:srgbClr val="FFEB99"/>
          </a:solidFill>
        </p:spPr>
        <p:txBody>
          <a:bodyPr/>
          <a:lstStyle/>
          <a:p>
            <a:r>
              <a:rPr lang="fr-FR" b="1" dirty="0"/>
              <a:t>Point d’attention </a:t>
            </a:r>
            <a:r>
              <a:rPr lang="fr-FR" dirty="0"/>
              <a:t>: Si le client ne dispose pas encore de justificatif de scolarité, il devra collecter un justificatif de pré-inscription et indiquer la date de sa rentrée. A partir de cette date, il recevra un mail avec les indications pour télécharger son justificatif définitif.   </a:t>
            </a:r>
          </a:p>
        </p:txBody>
      </p:sp>
      <p:sp>
        <p:nvSpPr>
          <p:cNvPr id="3" name="Espace réservé du texte 2"/>
          <p:cNvSpPr>
            <a:spLocks noGrp="1"/>
          </p:cNvSpPr>
          <p:nvPr>
            <p:ph type="body" sz="quarter" idx="12"/>
          </p:nvPr>
        </p:nvSpPr>
        <p:spPr/>
        <p:txBody>
          <a:bodyPr/>
          <a:lstStyle/>
          <a:p>
            <a:r>
              <a:rPr lang="fr-FR" dirty="0"/>
              <a:t>Parcours étudiant</a:t>
            </a:r>
          </a:p>
        </p:txBody>
      </p:sp>
      <p:sp>
        <p:nvSpPr>
          <p:cNvPr id="7" name="Espace réservé du texte 6">
            <a:extLst>
              <a:ext uri="{FF2B5EF4-FFF2-40B4-BE49-F238E27FC236}">
                <a16:creationId xmlns:a16="http://schemas.microsoft.com/office/drawing/2014/main" id="{CA7BCF08-F154-4D43-B4D7-F9469D3BA830}"/>
              </a:ext>
            </a:extLst>
          </p:cNvPr>
          <p:cNvSpPr>
            <a:spLocks noGrp="1"/>
          </p:cNvSpPr>
          <p:nvPr>
            <p:ph type="body" sz="quarter" idx="16"/>
          </p:nvPr>
        </p:nvSpPr>
        <p:spPr/>
        <p:txBody>
          <a:bodyPr/>
          <a:lstStyle/>
          <a:p>
            <a:r>
              <a:rPr lang="fr-FR" dirty="0"/>
              <a:t>2</a:t>
            </a:r>
          </a:p>
        </p:txBody>
      </p:sp>
      <p:pic>
        <p:nvPicPr>
          <p:cNvPr id="6" name="Image 5">
            <a:extLst>
              <a:ext uri="{FF2B5EF4-FFF2-40B4-BE49-F238E27FC236}">
                <a16:creationId xmlns:a16="http://schemas.microsoft.com/office/drawing/2014/main" id="{44816B74-A799-48BF-B72B-D5132DA382E5}"/>
              </a:ext>
            </a:extLst>
          </p:cNvPr>
          <p:cNvPicPr>
            <a:picLocks noChangeAspect="1"/>
          </p:cNvPicPr>
          <p:nvPr/>
        </p:nvPicPr>
        <p:blipFill>
          <a:blip r:embed="rId2"/>
          <a:stretch>
            <a:fillRect/>
          </a:stretch>
        </p:blipFill>
        <p:spPr>
          <a:xfrm>
            <a:off x="2576294" y="2004708"/>
            <a:ext cx="2127454" cy="2174174"/>
          </a:xfrm>
          <a:custGeom>
            <a:avLst/>
            <a:gdLst>
              <a:gd name="connsiteX0" fmla="*/ 0 w 2127454"/>
              <a:gd name="connsiteY0" fmla="*/ 0 h 2174174"/>
              <a:gd name="connsiteX1" fmla="*/ 510589 w 2127454"/>
              <a:gd name="connsiteY1" fmla="*/ 0 h 2174174"/>
              <a:gd name="connsiteX2" fmla="*/ 1021178 w 2127454"/>
              <a:gd name="connsiteY2" fmla="*/ 0 h 2174174"/>
              <a:gd name="connsiteX3" fmla="*/ 1531767 w 2127454"/>
              <a:gd name="connsiteY3" fmla="*/ 0 h 2174174"/>
              <a:gd name="connsiteX4" fmla="*/ 2127454 w 2127454"/>
              <a:gd name="connsiteY4" fmla="*/ 0 h 2174174"/>
              <a:gd name="connsiteX5" fmla="*/ 2127454 w 2127454"/>
              <a:gd name="connsiteY5" fmla="*/ 521802 h 2174174"/>
              <a:gd name="connsiteX6" fmla="*/ 2127454 w 2127454"/>
              <a:gd name="connsiteY6" fmla="*/ 1087087 h 2174174"/>
              <a:gd name="connsiteX7" fmla="*/ 2127454 w 2127454"/>
              <a:gd name="connsiteY7" fmla="*/ 1630631 h 2174174"/>
              <a:gd name="connsiteX8" fmla="*/ 2127454 w 2127454"/>
              <a:gd name="connsiteY8" fmla="*/ 2174174 h 2174174"/>
              <a:gd name="connsiteX9" fmla="*/ 1659414 w 2127454"/>
              <a:gd name="connsiteY9" fmla="*/ 2174174 h 2174174"/>
              <a:gd name="connsiteX10" fmla="*/ 1170100 w 2127454"/>
              <a:gd name="connsiteY10" fmla="*/ 2174174 h 2174174"/>
              <a:gd name="connsiteX11" fmla="*/ 680785 w 2127454"/>
              <a:gd name="connsiteY11" fmla="*/ 2174174 h 2174174"/>
              <a:gd name="connsiteX12" fmla="*/ 0 w 2127454"/>
              <a:gd name="connsiteY12" fmla="*/ 2174174 h 2174174"/>
              <a:gd name="connsiteX13" fmla="*/ 0 w 2127454"/>
              <a:gd name="connsiteY13" fmla="*/ 1608889 h 2174174"/>
              <a:gd name="connsiteX14" fmla="*/ 0 w 2127454"/>
              <a:gd name="connsiteY14" fmla="*/ 1065345 h 2174174"/>
              <a:gd name="connsiteX15" fmla="*/ 0 w 2127454"/>
              <a:gd name="connsiteY15" fmla="*/ 500060 h 2174174"/>
              <a:gd name="connsiteX16" fmla="*/ 0 w 2127454"/>
              <a:gd name="connsiteY16" fmla="*/ 0 h 217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7454" h="2174174" fill="none" extrusionOk="0">
                <a:moveTo>
                  <a:pt x="0" y="0"/>
                </a:moveTo>
                <a:cubicBezTo>
                  <a:pt x="193490" y="25494"/>
                  <a:pt x="403935" y="-272"/>
                  <a:pt x="510589" y="0"/>
                </a:cubicBezTo>
                <a:cubicBezTo>
                  <a:pt x="617243" y="272"/>
                  <a:pt x="797150" y="20587"/>
                  <a:pt x="1021178" y="0"/>
                </a:cubicBezTo>
                <a:cubicBezTo>
                  <a:pt x="1245206" y="-20587"/>
                  <a:pt x="1363172" y="532"/>
                  <a:pt x="1531767" y="0"/>
                </a:cubicBezTo>
                <a:cubicBezTo>
                  <a:pt x="1700362" y="-532"/>
                  <a:pt x="1976163" y="-29224"/>
                  <a:pt x="2127454" y="0"/>
                </a:cubicBezTo>
                <a:cubicBezTo>
                  <a:pt x="2124332" y="171919"/>
                  <a:pt x="2137313" y="267147"/>
                  <a:pt x="2127454" y="521802"/>
                </a:cubicBezTo>
                <a:cubicBezTo>
                  <a:pt x="2117595" y="776457"/>
                  <a:pt x="2143554" y="804845"/>
                  <a:pt x="2127454" y="1087087"/>
                </a:cubicBezTo>
                <a:cubicBezTo>
                  <a:pt x="2111354" y="1369329"/>
                  <a:pt x="2138712" y="1488693"/>
                  <a:pt x="2127454" y="1630631"/>
                </a:cubicBezTo>
                <a:cubicBezTo>
                  <a:pt x="2116196" y="1772569"/>
                  <a:pt x="2154128" y="1987666"/>
                  <a:pt x="2127454" y="2174174"/>
                </a:cubicBezTo>
                <a:cubicBezTo>
                  <a:pt x="1923991" y="2185752"/>
                  <a:pt x="1780647" y="2183131"/>
                  <a:pt x="1659414" y="2174174"/>
                </a:cubicBezTo>
                <a:cubicBezTo>
                  <a:pt x="1538181" y="2165217"/>
                  <a:pt x="1301131" y="2173569"/>
                  <a:pt x="1170100" y="2174174"/>
                </a:cubicBezTo>
                <a:cubicBezTo>
                  <a:pt x="1039069" y="2174779"/>
                  <a:pt x="780492" y="2191748"/>
                  <a:pt x="680785" y="2174174"/>
                </a:cubicBezTo>
                <a:cubicBezTo>
                  <a:pt x="581079" y="2156600"/>
                  <a:pt x="236265" y="2140775"/>
                  <a:pt x="0" y="2174174"/>
                </a:cubicBezTo>
                <a:cubicBezTo>
                  <a:pt x="20752" y="2056004"/>
                  <a:pt x="-15999" y="1774590"/>
                  <a:pt x="0" y="1608889"/>
                </a:cubicBezTo>
                <a:cubicBezTo>
                  <a:pt x="15999" y="1443189"/>
                  <a:pt x="-15413" y="1268146"/>
                  <a:pt x="0" y="1065345"/>
                </a:cubicBezTo>
                <a:cubicBezTo>
                  <a:pt x="15413" y="862544"/>
                  <a:pt x="-9931" y="719871"/>
                  <a:pt x="0" y="500060"/>
                </a:cubicBezTo>
                <a:cubicBezTo>
                  <a:pt x="9931" y="280250"/>
                  <a:pt x="-9504" y="161199"/>
                  <a:pt x="0" y="0"/>
                </a:cubicBezTo>
                <a:close/>
              </a:path>
              <a:path w="2127454" h="2174174" stroke="0" extrusionOk="0">
                <a:moveTo>
                  <a:pt x="0" y="0"/>
                </a:moveTo>
                <a:cubicBezTo>
                  <a:pt x="245584" y="-17161"/>
                  <a:pt x="319078" y="9901"/>
                  <a:pt x="510589" y="0"/>
                </a:cubicBezTo>
                <a:cubicBezTo>
                  <a:pt x="702100" y="-9901"/>
                  <a:pt x="861775" y="12968"/>
                  <a:pt x="1042452" y="0"/>
                </a:cubicBezTo>
                <a:cubicBezTo>
                  <a:pt x="1223129" y="-12968"/>
                  <a:pt x="1312816" y="-4282"/>
                  <a:pt x="1574316" y="0"/>
                </a:cubicBezTo>
                <a:cubicBezTo>
                  <a:pt x="1835816" y="4282"/>
                  <a:pt x="1973927" y="17505"/>
                  <a:pt x="2127454" y="0"/>
                </a:cubicBezTo>
                <a:cubicBezTo>
                  <a:pt x="2107995" y="140321"/>
                  <a:pt x="2121571" y="264160"/>
                  <a:pt x="2127454" y="500060"/>
                </a:cubicBezTo>
                <a:cubicBezTo>
                  <a:pt x="2133337" y="735960"/>
                  <a:pt x="2126830" y="763846"/>
                  <a:pt x="2127454" y="978378"/>
                </a:cubicBezTo>
                <a:cubicBezTo>
                  <a:pt x="2128078" y="1192910"/>
                  <a:pt x="2114603" y="1424231"/>
                  <a:pt x="2127454" y="1565405"/>
                </a:cubicBezTo>
                <a:cubicBezTo>
                  <a:pt x="2140305" y="1706579"/>
                  <a:pt x="2104338" y="2014555"/>
                  <a:pt x="2127454" y="2174174"/>
                </a:cubicBezTo>
                <a:cubicBezTo>
                  <a:pt x="1958107" y="2178649"/>
                  <a:pt x="1808577" y="2189114"/>
                  <a:pt x="1553041" y="2174174"/>
                </a:cubicBezTo>
                <a:cubicBezTo>
                  <a:pt x="1297505" y="2159234"/>
                  <a:pt x="1165330" y="2163764"/>
                  <a:pt x="1042452" y="2174174"/>
                </a:cubicBezTo>
                <a:cubicBezTo>
                  <a:pt x="919574" y="2184584"/>
                  <a:pt x="649476" y="2183712"/>
                  <a:pt x="531864" y="2174174"/>
                </a:cubicBezTo>
                <a:cubicBezTo>
                  <a:pt x="414252" y="2164636"/>
                  <a:pt x="138527" y="2154221"/>
                  <a:pt x="0" y="2174174"/>
                </a:cubicBezTo>
                <a:cubicBezTo>
                  <a:pt x="-4637" y="2033685"/>
                  <a:pt x="2004" y="1752365"/>
                  <a:pt x="0" y="1608889"/>
                </a:cubicBezTo>
                <a:cubicBezTo>
                  <a:pt x="-2004" y="1465413"/>
                  <a:pt x="-3890" y="1217244"/>
                  <a:pt x="0" y="1087087"/>
                </a:cubicBezTo>
                <a:cubicBezTo>
                  <a:pt x="3890" y="956930"/>
                  <a:pt x="2752" y="819410"/>
                  <a:pt x="0" y="608769"/>
                </a:cubicBezTo>
                <a:cubicBezTo>
                  <a:pt x="-2752" y="398128"/>
                  <a:pt x="-8632" y="205326"/>
                  <a:pt x="0" y="0"/>
                </a:cubicBezTo>
                <a:close/>
              </a:path>
            </a:pathLst>
          </a:custGeom>
          <a:ln w="38100">
            <a:solidFill>
              <a:srgbClr val="FFEB99"/>
            </a:solidFill>
            <a:extLst>
              <a:ext uri="{C807C97D-BFC1-408E-A445-0C87EB9F89A2}">
                <ask:lineSketchStyleProps xmlns:ask="http://schemas.microsoft.com/office/drawing/2018/sketchyshapes" sd="664734942">
                  <a:prstGeom prst="rect">
                    <a:avLst/>
                  </a:prstGeom>
                  <ask:type>
                    <ask:lineSketchFreehand/>
                  </ask:type>
                </ask:lineSketchStyleProps>
              </a:ext>
            </a:extLst>
          </a:ln>
        </p:spPr>
      </p:pic>
      <p:pic>
        <p:nvPicPr>
          <p:cNvPr id="8" name="Image 7">
            <a:extLst>
              <a:ext uri="{FF2B5EF4-FFF2-40B4-BE49-F238E27FC236}">
                <a16:creationId xmlns:a16="http://schemas.microsoft.com/office/drawing/2014/main" id="{0E181CB5-64F7-4B89-9087-33A220075A51}"/>
              </a:ext>
            </a:extLst>
          </p:cNvPr>
          <p:cNvPicPr>
            <a:picLocks noChangeAspect="1"/>
          </p:cNvPicPr>
          <p:nvPr/>
        </p:nvPicPr>
        <p:blipFill rotWithShape="1">
          <a:blip r:embed="rId3"/>
          <a:srcRect t="9277" b="12801"/>
          <a:stretch/>
        </p:blipFill>
        <p:spPr>
          <a:xfrm>
            <a:off x="7268104" y="2364093"/>
            <a:ext cx="2456438" cy="1581284"/>
          </a:xfrm>
          <a:custGeom>
            <a:avLst/>
            <a:gdLst>
              <a:gd name="connsiteX0" fmla="*/ 0 w 2456438"/>
              <a:gd name="connsiteY0" fmla="*/ 0 h 1581284"/>
              <a:gd name="connsiteX1" fmla="*/ 564981 w 2456438"/>
              <a:gd name="connsiteY1" fmla="*/ 0 h 1581284"/>
              <a:gd name="connsiteX2" fmla="*/ 1105397 w 2456438"/>
              <a:gd name="connsiteY2" fmla="*/ 0 h 1581284"/>
              <a:gd name="connsiteX3" fmla="*/ 1719507 w 2456438"/>
              <a:gd name="connsiteY3" fmla="*/ 0 h 1581284"/>
              <a:gd name="connsiteX4" fmla="*/ 2456438 w 2456438"/>
              <a:gd name="connsiteY4" fmla="*/ 0 h 1581284"/>
              <a:gd name="connsiteX5" fmla="*/ 2456438 w 2456438"/>
              <a:gd name="connsiteY5" fmla="*/ 558720 h 1581284"/>
              <a:gd name="connsiteX6" fmla="*/ 2456438 w 2456438"/>
              <a:gd name="connsiteY6" fmla="*/ 1054189 h 1581284"/>
              <a:gd name="connsiteX7" fmla="*/ 2456438 w 2456438"/>
              <a:gd name="connsiteY7" fmla="*/ 1581284 h 1581284"/>
              <a:gd name="connsiteX8" fmla="*/ 1842329 w 2456438"/>
              <a:gd name="connsiteY8" fmla="*/ 1581284 h 1581284"/>
              <a:gd name="connsiteX9" fmla="*/ 1203655 w 2456438"/>
              <a:gd name="connsiteY9" fmla="*/ 1581284 h 1581284"/>
              <a:gd name="connsiteX10" fmla="*/ 540416 w 2456438"/>
              <a:gd name="connsiteY10" fmla="*/ 1581284 h 1581284"/>
              <a:gd name="connsiteX11" fmla="*/ 0 w 2456438"/>
              <a:gd name="connsiteY11" fmla="*/ 1581284 h 1581284"/>
              <a:gd name="connsiteX12" fmla="*/ 0 w 2456438"/>
              <a:gd name="connsiteY12" fmla="*/ 1038376 h 1581284"/>
              <a:gd name="connsiteX13" fmla="*/ 0 w 2456438"/>
              <a:gd name="connsiteY13" fmla="*/ 527095 h 1581284"/>
              <a:gd name="connsiteX14" fmla="*/ 0 w 2456438"/>
              <a:gd name="connsiteY14" fmla="*/ 0 h 158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56438" h="1581284" fill="none" extrusionOk="0">
                <a:moveTo>
                  <a:pt x="0" y="0"/>
                </a:moveTo>
                <a:cubicBezTo>
                  <a:pt x="276581" y="2105"/>
                  <a:pt x="300032" y="-7874"/>
                  <a:pt x="564981" y="0"/>
                </a:cubicBezTo>
                <a:cubicBezTo>
                  <a:pt x="829930" y="7874"/>
                  <a:pt x="976227" y="10194"/>
                  <a:pt x="1105397" y="0"/>
                </a:cubicBezTo>
                <a:cubicBezTo>
                  <a:pt x="1234567" y="-10194"/>
                  <a:pt x="1502544" y="22532"/>
                  <a:pt x="1719507" y="0"/>
                </a:cubicBezTo>
                <a:cubicBezTo>
                  <a:pt x="1936470" y="-22532"/>
                  <a:pt x="2147820" y="-26175"/>
                  <a:pt x="2456438" y="0"/>
                </a:cubicBezTo>
                <a:cubicBezTo>
                  <a:pt x="2475537" y="228084"/>
                  <a:pt x="2433881" y="403145"/>
                  <a:pt x="2456438" y="558720"/>
                </a:cubicBezTo>
                <a:cubicBezTo>
                  <a:pt x="2478995" y="714295"/>
                  <a:pt x="2476963" y="881259"/>
                  <a:pt x="2456438" y="1054189"/>
                </a:cubicBezTo>
                <a:cubicBezTo>
                  <a:pt x="2435913" y="1227119"/>
                  <a:pt x="2448990" y="1340387"/>
                  <a:pt x="2456438" y="1581284"/>
                </a:cubicBezTo>
                <a:cubicBezTo>
                  <a:pt x="2171107" y="1590880"/>
                  <a:pt x="2108705" y="1589428"/>
                  <a:pt x="1842329" y="1581284"/>
                </a:cubicBezTo>
                <a:cubicBezTo>
                  <a:pt x="1575953" y="1573140"/>
                  <a:pt x="1412667" y="1568091"/>
                  <a:pt x="1203655" y="1581284"/>
                </a:cubicBezTo>
                <a:cubicBezTo>
                  <a:pt x="994643" y="1594477"/>
                  <a:pt x="779299" y="1609027"/>
                  <a:pt x="540416" y="1581284"/>
                </a:cubicBezTo>
                <a:cubicBezTo>
                  <a:pt x="301533" y="1553541"/>
                  <a:pt x="134661" y="1571352"/>
                  <a:pt x="0" y="1581284"/>
                </a:cubicBezTo>
                <a:cubicBezTo>
                  <a:pt x="13869" y="1356382"/>
                  <a:pt x="8689" y="1274281"/>
                  <a:pt x="0" y="1038376"/>
                </a:cubicBezTo>
                <a:cubicBezTo>
                  <a:pt x="-8689" y="802471"/>
                  <a:pt x="-18899" y="780175"/>
                  <a:pt x="0" y="527095"/>
                </a:cubicBezTo>
                <a:cubicBezTo>
                  <a:pt x="18899" y="274015"/>
                  <a:pt x="10520" y="208011"/>
                  <a:pt x="0" y="0"/>
                </a:cubicBezTo>
                <a:close/>
              </a:path>
              <a:path w="2456438" h="1581284" stroke="0" extrusionOk="0">
                <a:moveTo>
                  <a:pt x="0" y="0"/>
                </a:moveTo>
                <a:cubicBezTo>
                  <a:pt x="245417" y="27103"/>
                  <a:pt x="381911" y="22923"/>
                  <a:pt x="638674" y="0"/>
                </a:cubicBezTo>
                <a:cubicBezTo>
                  <a:pt x="895437" y="-22923"/>
                  <a:pt x="977315" y="5802"/>
                  <a:pt x="1179090" y="0"/>
                </a:cubicBezTo>
                <a:cubicBezTo>
                  <a:pt x="1380865" y="-5802"/>
                  <a:pt x="1627789" y="-17897"/>
                  <a:pt x="1842329" y="0"/>
                </a:cubicBezTo>
                <a:cubicBezTo>
                  <a:pt x="2056869" y="17897"/>
                  <a:pt x="2314217" y="4490"/>
                  <a:pt x="2456438" y="0"/>
                </a:cubicBezTo>
                <a:cubicBezTo>
                  <a:pt x="2476328" y="130221"/>
                  <a:pt x="2454185" y="387862"/>
                  <a:pt x="2456438" y="558720"/>
                </a:cubicBezTo>
                <a:cubicBezTo>
                  <a:pt x="2458691" y="729578"/>
                  <a:pt x="2431211" y="907632"/>
                  <a:pt x="2456438" y="1101628"/>
                </a:cubicBezTo>
                <a:cubicBezTo>
                  <a:pt x="2481665" y="1295624"/>
                  <a:pt x="2480172" y="1446714"/>
                  <a:pt x="2456438" y="1581284"/>
                </a:cubicBezTo>
                <a:cubicBezTo>
                  <a:pt x="2300055" y="1583001"/>
                  <a:pt x="2048800" y="1551437"/>
                  <a:pt x="1842329" y="1581284"/>
                </a:cubicBezTo>
                <a:cubicBezTo>
                  <a:pt x="1635858" y="1611131"/>
                  <a:pt x="1513463" y="1563749"/>
                  <a:pt x="1203655" y="1581284"/>
                </a:cubicBezTo>
                <a:cubicBezTo>
                  <a:pt x="893847" y="1598819"/>
                  <a:pt x="817882" y="1572012"/>
                  <a:pt x="638674" y="1581284"/>
                </a:cubicBezTo>
                <a:cubicBezTo>
                  <a:pt x="459466" y="1590556"/>
                  <a:pt x="301758" y="1575469"/>
                  <a:pt x="0" y="1581284"/>
                </a:cubicBezTo>
                <a:cubicBezTo>
                  <a:pt x="21896" y="1399417"/>
                  <a:pt x="3249" y="1240149"/>
                  <a:pt x="0" y="1070002"/>
                </a:cubicBezTo>
                <a:cubicBezTo>
                  <a:pt x="-3249" y="899855"/>
                  <a:pt x="21373" y="753976"/>
                  <a:pt x="0" y="542908"/>
                </a:cubicBezTo>
                <a:cubicBezTo>
                  <a:pt x="-21373" y="331840"/>
                  <a:pt x="-11021" y="213890"/>
                  <a:pt x="0" y="0"/>
                </a:cubicBezTo>
                <a:close/>
              </a:path>
            </a:pathLst>
          </a:custGeom>
          <a:ln w="38100">
            <a:solidFill>
              <a:srgbClr val="FFEB99"/>
            </a:solidFill>
            <a:extLst>
              <a:ext uri="{C807C97D-BFC1-408E-A445-0C87EB9F89A2}">
                <ask:lineSketchStyleProps xmlns:ask="http://schemas.microsoft.com/office/drawing/2018/sketchyshapes" sd="831660687">
                  <a:prstGeom prst="rect">
                    <a:avLst/>
                  </a:prstGeom>
                  <ask:type>
                    <ask:lineSketchFreehand/>
                  </ask:type>
                </ask:lineSketchStyleProps>
              </a:ext>
            </a:extLst>
          </a:ln>
        </p:spPr>
      </p:pic>
      <p:sp>
        <p:nvSpPr>
          <p:cNvPr id="10" name="Espace réservé du texte 3">
            <a:extLst>
              <a:ext uri="{FF2B5EF4-FFF2-40B4-BE49-F238E27FC236}">
                <a16:creationId xmlns:a16="http://schemas.microsoft.com/office/drawing/2014/main" id="{F32A9862-884B-4F99-BE5A-A0C4FE182F13}"/>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
        <p:nvSpPr>
          <p:cNvPr id="9" name="ZoneTexte 8">
            <a:extLst>
              <a:ext uri="{FF2B5EF4-FFF2-40B4-BE49-F238E27FC236}">
                <a16:creationId xmlns:a16="http://schemas.microsoft.com/office/drawing/2014/main" id="{44ED5F95-D85D-4BF6-B76D-0122AC2F1D29}"/>
              </a:ext>
            </a:extLst>
          </p:cNvPr>
          <p:cNvSpPr txBox="1"/>
          <p:nvPr/>
        </p:nvSpPr>
        <p:spPr>
          <a:xfrm>
            <a:off x="2030774" y="1543043"/>
            <a:ext cx="3218494" cy="461665"/>
          </a:xfrm>
          <a:prstGeom prst="rect">
            <a:avLst/>
          </a:prstGeom>
          <a:noFill/>
        </p:spPr>
        <p:txBody>
          <a:bodyPr wrap="square" rtlCol="0">
            <a:spAutoFit/>
          </a:bodyPr>
          <a:lstStyle/>
          <a:p>
            <a:pPr algn="ctr"/>
            <a:r>
              <a:rPr lang="fr-FR" sz="1200" b="1" dirty="0">
                <a:solidFill>
                  <a:schemeClr val="tx1">
                    <a:lumMod val="75000"/>
                    <a:lumOff val="25000"/>
                  </a:schemeClr>
                </a:solidFill>
              </a:rPr>
              <a:t>Pour finir, il télécharge ses pièces justificatives, puis génère son attestation. </a:t>
            </a:r>
          </a:p>
        </p:txBody>
      </p:sp>
      <p:sp>
        <p:nvSpPr>
          <p:cNvPr id="11" name="ZoneTexte 10">
            <a:extLst>
              <a:ext uri="{FF2B5EF4-FFF2-40B4-BE49-F238E27FC236}">
                <a16:creationId xmlns:a16="http://schemas.microsoft.com/office/drawing/2014/main" id="{72710F31-D4CD-4B58-BC5A-B99E893774A4}"/>
              </a:ext>
            </a:extLst>
          </p:cNvPr>
          <p:cNvSpPr txBox="1"/>
          <p:nvPr/>
        </p:nvSpPr>
        <p:spPr>
          <a:xfrm>
            <a:off x="6805595" y="1543043"/>
            <a:ext cx="3218494" cy="830997"/>
          </a:xfrm>
          <a:prstGeom prst="rect">
            <a:avLst/>
          </a:prstGeom>
          <a:noFill/>
        </p:spPr>
        <p:txBody>
          <a:bodyPr wrap="square" rtlCol="0">
            <a:spAutoFit/>
          </a:bodyPr>
          <a:lstStyle/>
          <a:p>
            <a:pPr algn="ctr"/>
            <a:r>
              <a:rPr lang="fr-FR" sz="1200" b="1" dirty="0">
                <a:solidFill>
                  <a:schemeClr val="tx1">
                    <a:lumMod val="75000"/>
                    <a:lumOff val="25000"/>
                  </a:schemeClr>
                </a:solidFill>
              </a:rPr>
              <a:t>Si besoin, durant la phase « en attente de validation », le client a toujours la possibilité de modifier son attestation. </a:t>
            </a:r>
          </a:p>
          <a:p>
            <a:pPr algn="ctr"/>
            <a:endParaRPr lang="fr-FR" sz="1200" b="1" dirty="0">
              <a:solidFill>
                <a:schemeClr val="tx1">
                  <a:lumMod val="75000"/>
                  <a:lumOff val="25000"/>
                </a:schemeClr>
              </a:solidFill>
            </a:endParaRPr>
          </a:p>
        </p:txBody>
      </p:sp>
      <p:pic>
        <p:nvPicPr>
          <p:cNvPr id="5" name="Image 4">
            <a:extLst>
              <a:ext uri="{FF2B5EF4-FFF2-40B4-BE49-F238E27FC236}">
                <a16:creationId xmlns:a16="http://schemas.microsoft.com/office/drawing/2014/main" id="{90269DCF-A6E5-415C-91C6-ACEDCB7CA738}"/>
              </a:ext>
            </a:extLst>
          </p:cNvPr>
          <p:cNvPicPr>
            <a:picLocks noChangeAspect="1"/>
          </p:cNvPicPr>
          <p:nvPr/>
        </p:nvPicPr>
        <p:blipFill rotWithShape="1">
          <a:blip r:embed="rId4"/>
          <a:srcRect b="45664"/>
          <a:stretch/>
        </p:blipFill>
        <p:spPr>
          <a:xfrm>
            <a:off x="2069308" y="5286907"/>
            <a:ext cx="3645011" cy="1088840"/>
          </a:xfrm>
          <a:custGeom>
            <a:avLst/>
            <a:gdLst>
              <a:gd name="connsiteX0" fmla="*/ 0 w 3645011"/>
              <a:gd name="connsiteY0" fmla="*/ 0 h 1088840"/>
              <a:gd name="connsiteX1" fmla="*/ 447816 w 3645011"/>
              <a:gd name="connsiteY1" fmla="*/ 0 h 1088840"/>
              <a:gd name="connsiteX2" fmla="*/ 1041432 w 3645011"/>
              <a:gd name="connsiteY2" fmla="*/ 0 h 1088840"/>
              <a:gd name="connsiteX3" fmla="*/ 1562148 w 3645011"/>
              <a:gd name="connsiteY3" fmla="*/ 0 h 1088840"/>
              <a:gd name="connsiteX4" fmla="*/ 2155764 w 3645011"/>
              <a:gd name="connsiteY4" fmla="*/ 0 h 1088840"/>
              <a:gd name="connsiteX5" fmla="*/ 2749380 w 3645011"/>
              <a:gd name="connsiteY5" fmla="*/ 0 h 1088840"/>
              <a:gd name="connsiteX6" fmla="*/ 3645011 w 3645011"/>
              <a:gd name="connsiteY6" fmla="*/ 0 h 1088840"/>
              <a:gd name="connsiteX7" fmla="*/ 3645011 w 3645011"/>
              <a:gd name="connsiteY7" fmla="*/ 544420 h 1088840"/>
              <a:gd name="connsiteX8" fmla="*/ 3645011 w 3645011"/>
              <a:gd name="connsiteY8" fmla="*/ 1088840 h 1088840"/>
              <a:gd name="connsiteX9" fmla="*/ 3197195 w 3645011"/>
              <a:gd name="connsiteY9" fmla="*/ 1088840 h 1088840"/>
              <a:gd name="connsiteX10" fmla="*/ 2712930 w 3645011"/>
              <a:gd name="connsiteY10" fmla="*/ 1088840 h 1088840"/>
              <a:gd name="connsiteX11" fmla="*/ 2192214 w 3645011"/>
              <a:gd name="connsiteY11" fmla="*/ 1088840 h 1088840"/>
              <a:gd name="connsiteX12" fmla="*/ 1744398 w 3645011"/>
              <a:gd name="connsiteY12" fmla="*/ 1088840 h 1088840"/>
              <a:gd name="connsiteX13" fmla="*/ 1187232 w 3645011"/>
              <a:gd name="connsiteY13" fmla="*/ 1088840 h 1088840"/>
              <a:gd name="connsiteX14" fmla="*/ 702966 w 3645011"/>
              <a:gd name="connsiteY14" fmla="*/ 1088840 h 1088840"/>
              <a:gd name="connsiteX15" fmla="*/ 0 w 3645011"/>
              <a:gd name="connsiteY15" fmla="*/ 1088840 h 1088840"/>
              <a:gd name="connsiteX16" fmla="*/ 0 w 3645011"/>
              <a:gd name="connsiteY16" fmla="*/ 533532 h 1088840"/>
              <a:gd name="connsiteX17" fmla="*/ 0 w 3645011"/>
              <a:gd name="connsiteY17" fmla="*/ 0 h 108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45011" h="1088840" fill="none" extrusionOk="0">
                <a:moveTo>
                  <a:pt x="0" y="0"/>
                </a:moveTo>
                <a:cubicBezTo>
                  <a:pt x="105527" y="-9395"/>
                  <a:pt x="255779" y="5386"/>
                  <a:pt x="447816" y="0"/>
                </a:cubicBezTo>
                <a:cubicBezTo>
                  <a:pt x="639853" y="-5386"/>
                  <a:pt x="862176" y="36915"/>
                  <a:pt x="1041432" y="0"/>
                </a:cubicBezTo>
                <a:cubicBezTo>
                  <a:pt x="1220688" y="-36915"/>
                  <a:pt x="1450388" y="3897"/>
                  <a:pt x="1562148" y="0"/>
                </a:cubicBezTo>
                <a:cubicBezTo>
                  <a:pt x="1673908" y="-3897"/>
                  <a:pt x="1905949" y="3487"/>
                  <a:pt x="2155764" y="0"/>
                </a:cubicBezTo>
                <a:cubicBezTo>
                  <a:pt x="2405579" y="-3487"/>
                  <a:pt x="2588984" y="2365"/>
                  <a:pt x="2749380" y="0"/>
                </a:cubicBezTo>
                <a:cubicBezTo>
                  <a:pt x="2909776" y="-2365"/>
                  <a:pt x="3435951" y="46535"/>
                  <a:pt x="3645011" y="0"/>
                </a:cubicBezTo>
                <a:cubicBezTo>
                  <a:pt x="3693193" y="170141"/>
                  <a:pt x="3611679" y="340877"/>
                  <a:pt x="3645011" y="544420"/>
                </a:cubicBezTo>
                <a:cubicBezTo>
                  <a:pt x="3678343" y="747963"/>
                  <a:pt x="3599284" y="822050"/>
                  <a:pt x="3645011" y="1088840"/>
                </a:cubicBezTo>
                <a:cubicBezTo>
                  <a:pt x="3435768" y="1107631"/>
                  <a:pt x="3401381" y="1082696"/>
                  <a:pt x="3197195" y="1088840"/>
                </a:cubicBezTo>
                <a:cubicBezTo>
                  <a:pt x="2993009" y="1094984"/>
                  <a:pt x="2811939" y="1040817"/>
                  <a:pt x="2712930" y="1088840"/>
                </a:cubicBezTo>
                <a:cubicBezTo>
                  <a:pt x="2613921" y="1136863"/>
                  <a:pt x="2382898" y="1036614"/>
                  <a:pt x="2192214" y="1088840"/>
                </a:cubicBezTo>
                <a:cubicBezTo>
                  <a:pt x="2001530" y="1141066"/>
                  <a:pt x="1943708" y="1035718"/>
                  <a:pt x="1744398" y="1088840"/>
                </a:cubicBezTo>
                <a:cubicBezTo>
                  <a:pt x="1545088" y="1141962"/>
                  <a:pt x="1440648" y="1077832"/>
                  <a:pt x="1187232" y="1088840"/>
                </a:cubicBezTo>
                <a:cubicBezTo>
                  <a:pt x="933816" y="1099848"/>
                  <a:pt x="836454" y="1066815"/>
                  <a:pt x="702966" y="1088840"/>
                </a:cubicBezTo>
                <a:cubicBezTo>
                  <a:pt x="569478" y="1110865"/>
                  <a:pt x="257039" y="1053100"/>
                  <a:pt x="0" y="1088840"/>
                </a:cubicBezTo>
                <a:cubicBezTo>
                  <a:pt x="-17208" y="818312"/>
                  <a:pt x="8504" y="654290"/>
                  <a:pt x="0" y="533532"/>
                </a:cubicBezTo>
                <a:cubicBezTo>
                  <a:pt x="-8504" y="412774"/>
                  <a:pt x="6037" y="257322"/>
                  <a:pt x="0" y="0"/>
                </a:cubicBezTo>
                <a:close/>
              </a:path>
              <a:path w="3645011" h="1088840" stroke="0" extrusionOk="0">
                <a:moveTo>
                  <a:pt x="0" y="0"/>
                </a:moveTo>
                <a:cubicBezTo>
                  <a:pt x="201290" y="-67979"/>
                  <a:pt x="386045" y="3745"/>
                  <a:pt x="593616" y="0"/>
                </a:cubicBezTo>
                <a:cubicBezTo>
                  <a:pt x="801187" y="-3745"/>
                  <a:pt x="1017850" y="27706"/>
                  <a:pt x="1187232" y="0"/>
                </a:cubicBezTo>
                <a:cubicBezTo>
                  <a:pt x="1356614" y="-27706"/>
                  <a:pt x="1479644" y="35707"/>
                  <a:pt x="1671498" y="0"/>
                </a:cubicBezTo>
                <a:cubicBezTo>
                  <a:pt x="1863352" y="-35707"/>
                  <a:pt x="2119501" y="12201"/>
                  <a:pt x="2265114" y="0"/>
                </a:cubicBezTo>
                <a:cubicBezTo>
                  <a:pt x="2410727" y="-12201"/>
                  <a:pt x="2595834" y="38410"/>
                  <a:pt x="2858730" y="0"/>
                </a:cubicBezTo>
                <a:cubicBezTo>
                  <a:pt x="3121626" y="-38410"/>
                  <a:pt x="3258478" y="35392"/>
                  <a:pt x="3645011" y="0"/>
                </a:cubicBezTo>
                <a:cubicBezTo>
                  <a:pt x="3706308" y="171032"/>
                  <a:pt x="3624132" y="377220"/>
                  <a:pt x="3645011" y="555308"/>
                </a:cubicBezTo>
                <a:cubicBezTo>
                  <a:pt x="3665890" y="733396"/>
                  <a:pt x="3633621" y="971447"/>
                  <a:pt x="3645011" y="1088840"/>
                </a:cubicBezTo>
                <a:cubicBezTo>
                  <a:pt x="3539077" y="1089427"/>
                  <a:pt x="3265286" y="1073974"/>
                  <a:pt x="3160745" y="1088840"/>
                </a:cubicBezTo>
                <a:cubicBezTo>
                  <a:pt x="3056204" y="1103706"/>
                  <a:pt x="2881011" y="1060506"/>
                  <a:pt x="2712930" y="1088840"/>
                </a:cubicBezTo>
                <a:cubicBezTo>
                  <a:pt x="2544849" y="1117174"/>
                  <a:pt x="2413756" y="1087524"/>
                  <a:pt x="2119314" y="1088840"/>
                </a:cubicBezTo>
                <a:cubicBezTo>
                  <a:pt x="1824872" y="1090156"/>
                  <a:pt x="1837343" y="1037300"/>
                  <a:pt x="1598598" y="1088840"/>
                </a:cubicBezTo>
                <a:cubicBezTo>
                  <a:pt x="1359853" y="1140380"/>
                  <a:pt x="1346263" y="1056496"/>
                  <a:pt x="1114332" y="1088840"/>
                </a:cubicBezTo>
                <a:cubicBezTo>
                  <a:pt x="882401" y="1121184"/>
                  <a:pt x="847467" y="1042956"/>
                  <a:pt x="666516" y="1088840"/>
                </a:cubicBezTo>
                <a:cubicBezTo>
                  <a:pt x="485565" y="1134724"/>
                  <a:pt x="149962" y="1063829"/>
                  <a:pt x="0" y="1088840"/>
                </a:cubicBezTo>
                <a:cubicBezTo>
                  <a:pt x="-28027" y="935764"/>
                  <a:pt x="4262" y="682694"/>
                  <a:pt x="0" y="577085"/>
                </a:cubicBezTo>
                <a:cubicBezTo>
                  <a:pt x="-4262" y="471476"/>
                  <a:pt x="20578" y="282784"/>
                  <a:pt x="0" y="0"/>
                </a:cubicBezTo>
                <a:close/>
              </a:path>
            </a:pathLst>
          </a:custGeom>
          <a:ln w="38100">
            <a:solidFill>
              <a:srgbClr val="FFEB99"/>
            </a:solidFill>
            <a:extLst>
              <a:ext uri="{C807C97D-BFC1-408E-A445-0C87EB9F89A2}">
                <ask:lineSketchStyleProps xmlns:ask="http://schemas.microsoft.com/office/drawing/2018/sketchyshapes" sd="2179724313">
                  <a:prstGeom prst="rect">
                    <a:avLst/>
                  </a:prstGeom>
                  <ask:type>
                    <ask:lineSketchScribble/>
                  </ask:type>
                </ask:lineSketchStyleProps>
              </a:ext>
            </a:extLst>
          </a:ln>
        </p:spPr>
      </p:pic>
      <p:pic>
        <p:nvPicPr>
          <p:cNvPr id="12" name="Image 11">
            <a:extLst>
              <a:ext uri="{FF2B5EF4-FFF2-40B4-BE49-F238E27FC236}">
                <a16:creationId xmlns:a16="http://schemas.microsoft.com/office/drawing/2014/main" id="{469835B5-1E48-4C09-9E15-956295A5B69E}"/>
              </a:ext>
            </a:extLst>
          </p:cNvPr>
          <p:cNvPicPr>
            <a:picLocks noChangeAspect="1"/>
          </p:cNvPicPr>
          <p:nvPr/>
        </p:nvPicPr>
        <p:blipFill rotWithShape="1">
          <a:blip r:embed="rId4"/>
          <a:srcRect t="51240"/>
          <a:stretch/>
        </p:blipFill>
        <p:spPr>
          <a:xfrm>
            <a:off x="6357701" y="5314957"/>
            <a:ext cx="3645011" cy="1060790"/>
          </a:xfrm>
          <a:custGeom>
            <a:avLst/>
            <a:gdLst>
              <a:gd name="connsiteX0" fmla="*/ 0 w 3645011"/>
              <a:gd name="connsiteY0" fmla="*/ 0 h 1060790"/>
              <a:gd name="connsiteX1" fmla="*/ 411366 w 3645011"/>
              <a:gd name="connsiteY1" fmla="*/ 0 h 1060790"/>
              <a:gd name="connsiteX2" fmla="*/ 932081 w 3645011"/>
              <a:gd name="connsiteY2" fmla="*/ 0 h 1060790"/>
              <a:gd name="connsiteX3" fmla="*/ 1379897 w 3645011"/>
              <a:gd name="connsiteY3" fmla="*/ 0 h 1060790"/>
              <a:gd name="connsiteX4" fmla="*/ 1973513 w 3645011"/>
              <a:gd name="connsiteY4" fmla="*/ 0 h 1060790"/>
              <a:gd name="connsiteX5" fmla="*/ 2494229 w 3645011"/>
              <a:gd name="connsiteY5" fmla="*/ 0 h 1060790"/>
              <a:gd name="connsiteX6" fmla="*/ 2905594 w 3645011"/>
              <a:gd name="connsiteY6" fmla="*/ 0 h 1060790"/>
              <a:gd name="connsiteX7" fmla="*/ 3645011 w 3645011"/>
              <a:gd name="connsiteY7" fmla="*/ 0 h 1060790"/>
              <a:gd name="connsiteX8" fmla="*/ 3645011 w 3645011"/>
              <a:gd name="connsiteY8" fmla="*/ 551611 h 1060790"/>
              <a:gd name="connsiteX9" fmla="*/ 3645011 w 3645011"/>
              <a:gd name="connsiteY9" fmla="*/ 1060790 h 1060790"/>
              <a:gd name="connsiteX10" fmla="*/ 3124295 w 3645011"/>
              <a:gd name="connsiteY10" fmla="*/ 1060790 h 1060790"/>
              <a:gd name="connsiteX11" fmla="*/ 2676480 w 3645011"/>
              <a:gd name="connsiteY11" fmla="*/ 1060790 h 1060790"/>
              <a:gd name="connsiteX12" fmla="*/ 2082863 w 3645011"/>
              <a:gd name="connsiteY12" fmla="*/ 1060790 h 1060790"/>
              <a:gd name="connsiteX13" fmla="*/ 1671498 w 3645011"/>
              <a:gd name="connsiteY13" fmla="*/ 1060790 h 1060790"/>
              <a:gd name="connsiteX14" fmla="*/ 1187232 w 3645011"/>
              <a:gd name="connsiteY14" fmla="*/ 1060790 h 1060790"/>
              <a:gd name="connsiteX15" fmla="*/ 702966 w 3645011"/>
              <a:gd name="connsiteY15" fmla="*/ 1060790 h 1060790"/>
              <a:gd name="connsiteX16" fmla="*/ 0 w 3645011"/>
              <a:gd name="connsiteY16" fmla="*/ 1060790 h 1060790"/>
              <a:gd name="connsiteX17" fmla="*/ 0 w 3645011"/>
              <a:gd name="connsiteY17" fmla="*/ 509179 h 1060790"/>
              <a:gd name="connsiteX18" fmla="*/ 0 w 3645011"/>
              <a:gd name="connsiteY18" fmla="*/ 0 h 106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5011" h="1060790" fill="none" extrusionOk="0">
                <a:moveTo>
                  <a:pt x="0" y="0"/>
                </a:moveTo>
                <a:cubicBezTo>
                  <a:pt x="119222" y="-24740"/>
                  <a:pt x="295470" y="7189"/>
                  <a:pt x="411366" y="0"/>
                </a:cubicBezTo>
                <a:cubicBezTo>
                  <a:pt x="527262" y="-7189"/>
                  <a:pt x="769406" y="52301"/>
                  <a:pt x="932081" y="0"/>
                </a:cubicBezTo>
                <a:cubicBezTo>
                  <a:pt x="1094757" y="-52301"/>
                  <a:pt x="1288990" y="53224"/>
                  <a:pt x="1379897" y="0"/>
                </a:cubicBezTo>
                <a:cubicBezTo>
                  <a:pt x="1470804" y="-53224"/>
                  <a:pt x="1742231" y="14699"/>
                  <a:pt x="1973513" y="0"/>
                </a:cubicBezTo>
                <a:cubicBezTo>
                  <a:pt x="2204795" y="-14699"/>
                  <a:pt x="2329495" y="60221"/>
                  <a:pt x="2494229" y="0"/>
                </a:cubicBezTo>
                <a:cubicBezTo>
                  <a:pt x="2658963" y="-60221"/>
                  <a:pt x="2815455" y="5404"/>
                  <a:pt x="2905594" y="0"/>
                </a:cubicBezTo>
                <a:cubicBezTo>
                  <a:pt x="2995733" y="-5404"/>
                  <a:pt x="3293507" y="39575"/>
                  <a:pt x="3645011" y="0"/>
                </a:cubicBezTo>
                <a:cubicBezTo>
                  <a:pt x="3710748" y="189876"/>
                  <a:pt x="3610836" y="439608"/>
                  <a:pt x="3645011" y="551611"/>
                </a:cubicBezTo>
                <a:cubicBezTo>
                  <a:pt x="3679186" y="663614"/>
                  <a:pt x="3620482" y="937693"/>
                  <a:pt x="3645011" y="1060790"/>
                </a:cubicBezTo>
                <a:cubicBezTo>
                  <a:pt x="3521927" y="1081222"/>
                  <a:pt x="3253959" y="1038156"/>
                  <a:pt x="3124295" y="1060790"/>
                </a:cubicBezTo>
                <a:cubicBezTo>
                  <a:pt x="2994631" y="1083424"/>
                  <a:pt x="2881021" y="1038712"/>
                  <a:pt x="2676480" y="1060790"/>
                </a:cubicBezTo>
                <a:cubicBezTo>
                  <a:pt x="2471939" y="1082868"/>
                  <a:pt x="2317834" y="1047185"/>
                  <a:pt x="2082863" y="1060790"/>
                </a:cubicBezTo>
                <a:cubicBezTo>
                  <a:pt x="1847892" y="1074395"/>
                  <a:pt x="1800739" y="1055871"/>
                  <a:pt x="1671498" y="1060790"/>
                </a:cubicBezTo>
                <a:cubicBezTo>
                  <a:pt x="1542258" y="1065709"/>
                  <a:pt x="1404854" y="1033037"/>
                  <a:pt x="1187232" y="1060790"/>
                </a:cubicBezTo>
                <a:cubicBezTo>
                  <a:pt x="969610" y="1088543"/>
                  <a:pt x="914184" y="1018043"/>
                  <a:pt x="702966" y="1060790"/>
                </a:cubicBezTo>
                <a:cubicBezTo>
                  <a:pt x="491748" y="1103537"/>
                  <a:pt x="237870" y="1002056"/>
                  <a:pt x="0" y="1060790"/>
                </a:cubicBezTo>
                <a:cubicBezTo>
                  <a:pt x="-13134" y="817118"/>
                  <a:pt x="21455" y="664338"/>
                  <a:pt x="0" y="509179"/>
                </a:cubicBezTo>
                <a:cubicBezTo>
                  <a:pt x="-21455" y="354020"/>
                  <a:pt x="32455" y="142835"/>
                  <a:pt x="0" y="0"/>
                </a:cubicBezTo>
                <a:close/>
              </a:path>
              <a:path w="3645011" h="1060790" stroke="0" extrusionOk="0">
                <a:moveTo>
                  <a:pt x="0" y="0"/>
                </a:moveTo>
                <a:cubicBezTo>
                  <a:pt x="125437" y="-16944"/>
                  <a:pt x="400935" y="43428"/>
                  <a:pt x="520716" y="0"/>
                </a:cubicBezTo>
                <a:cubicBezTo>
                  <a:pt x="640497" y="-43428"/>
                  <a:pt x="806710" y="10013"/>
                  <a:pt x="968531" y="0"/>
                </a:cubicBezTo>
                <a:cubicBezTo>
                  <a:pt x="1130353" y="-10013"/>
                  <a:pt x="1187991" y="1738"/>
                  <a:pt x="1379897" y="0"/>
                </a:cubicBezTo>
                <a:cubicBezTo>
                  <a:pt x="1571803" y="-1738"/>
                  <a:pt x="1817319" y="2532"/>
                  <a:pt x="1937063" y="0"/>
                </a:cubicBezTo>
                <a:cubicBezTo>
                  <a:pt x="2056807" y="-2532"/>
                  <a:pt x="2236505" y="29118"/>
                  <a:pt x="2421329" y="0"/>
                </a:cubicBezTo>
                <a:cubicBezTo>
                  <a:pt x="2606153" y="-29118"/>
                  <a:pt x="2785487" y="10049"/>
                  <a:pt x="2978495" y="0"/>
                </a:cubicBezTo>
                <a:cubicBezTo>
                  <a:pt x="3171503" y="-10049"/>
                  <a:pt x="3411432" y="37623"/>
                  <a:pt x="3645011" y="0"/>
                </a:cubicBezTo>
                <a:cubicBezTo>
                  <a:pt x="3694779" y="123333"/>
                  <a:pt x="3618480" y="260626"/>
                  <a:pt x="3645011" y="509179"/>
                </a:cubicBezTo>
                <a:cubicBezTo>
                  <a:pt x="3671542" y="757732"/>
                  <a:pt x="3614849" y="919672"/>
                  <a:pt x="3645011" y="1060790"/>
                </a:cubicBezTo>
                <a:cubicBezTo>
                  <a:pt x="3399863" y="1078897"/>
                  <a:pt x="3314079" y="1050395"/>
                  <a:pt x="3087845" y="1060790"/>
                </a:cubicBezTo>
                <a:cubicBezTo>
                  <a:pt x="2861611" y="1071185"/>
                  <a:pt x="2814429" y="1054630"/>
                  <a:pt x="2640029" y="1060790"/>
                </a:cubicBezTo>
                <a:cubicBezTo>
                  <a:pt x="2465629" y="1066950"/>
                  <a:pt x="2292066" y="1052205"/>
                  <a:pt x="2082863" y="1060790"/>
                </a:cubicBezTo>
                <a:cubicBezTo>
                  <a:pt x="1873660" y="1069375"/>
                  <a:pt x="1794558" y="1014277"/>
                  <a:pt x="1525697" y="1060790"/>
                </a:cubicBezTo>
                <a:cubicBezTo>
                  <a:pt x="1256836" y="1107303"/>
                  <a:pt x="1104071" y="1020843"/>
                  <a:pt x="968531" y="1060790"/>
                </a:cubicBezTo>
                <a:cubicBezTo>
                  <a:pt x="832991" y="1100737"/>
                  <a:pt x="651156" y="1049541"/>
                  <a:pt x="520716" y="1060790"/>
                </a:cubicBezTo>
                <a:cubicBezTo>
                  <a:pt x="390276" y="1072039"/>
                  <a:pt x="127853" y="1032114"/>
                  <a:pt x="0" y="1060790"/>
                </a:cubicBezTo>
                <a:cubicBezTo>
                  <a:pt x="-13371" y="845307"/>
                  <a:pt x="32124" y="683610"/>
                  <a:pt x="0" y="562219"/>
                </a:cubicBezTo>
                <a:cubicBezTo>
                  <a:pt x="-32124" y="440828"/>
                  <a:pt x="50353" y="147739"/>
                  <a:pt x="0" y="0"/>
                </a:cubicBezTo>
                <a:close/>
              </a:path>
            </a:pathLst>
          </a:custGeom>
          <a:ln w="38100">
            <a:solidFill>
              <a:srgbClr val="FFEB99"/>
            </a:solidFill>
            <a:extLst>
              <a:ext uri="{C807C97D-BFC1-408E-A445-0C87EB9F89A2}">
                <ask:lineSketchStyleProps xmlns:ask="http://schemas.microsoft.com/office/drawing/2018/sketchyshapes" sd="3541278712">
                  <a:prstGeom prst="rect">
                    <a:avLst/>
                  </a:prstGeom>
                  <ask:type>
                    <ask:lineSketchScribble/>
                  </ask:type>
                </ask:lineSketchStyleProps>
              </a:ext>
            </a:extLst>
          </a:ln>
        </p:spPr>
      </p:pic>
    </p:spTree>
    <p:extLst>
      <p:ext uri="{BB962C8B-B14F-4D97-AF65-F5344CB8AC3E}">
        <p14:creationId xmlns:p14="http://schemas.microsoft.com/office/powerpoint/2010/main" val="86117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D2DFF0-29D0-4636-86C3-8DAE95BAF5D4}"/>
              </a:ext>
            </a:extLst>
          </p:cNvPr>
          <p:cNvSpPr/>
          <p:nvPr/>
        </p:nvSpPr>
        <p:spPr>
          <a:xfrm>
            <a:off x="4299857" y="2332373"/>
            <a:ext cx="2606527" cy="3380533"/>
          </a:xfrm>
          <a:prstGeom prst="rect">
            <a:avLst/>
          </a:prstGeom>
          <a:solidFill>
            <a:srgbClr val="FFE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695325" y="1761505"/>
            <a:ext cx="10322742" cy="429042"/>
          </a:xfrm>
        </p:spPr>
        <p:txBody>
          <a:bodyPr/>
          <a:lstStyle/>
          <a:p>
            <a:r>
              <a:rPr lang="fr-FR" dirty="0"/>
              <a:t>Une fois le parcours client finalisé, le conseiller utilise son accès pour vérifier et valider l’attestation. </a:t>
            </a:r>
          </a:p>
        </p:txBody>
      </p:sp>
      <p:sp>
        <p:nvSpPr>
          <p:cNvPr id="3" name="Espace réservé du texte 2"/>
          <p:cNvSpPr>
            <a:spLocks noGrp="1"/>
          </p:cNvSpPr>
          <p:nvPr>
            <p:ph type="body" sz="quarter" idx="12"/>
          </p:nvPr>
        </p:nvSpPr>
        <p:spPr/>
        <p:txBody>
          <a:bodyPr/>
          <a:lstStyle/>
          <a:p>
            <a:r>
              <a:rPr lang="fr-FR" dirty="0"/>
              <a:t>Parcours conseiller sur le site </a:t>
            </a:r>
            <a:r>
              <a:rPr lang="fr-FR" dirty="0" err="1"/>
              <a:t>Token</a:t>
            </a:r>
            <a:r>
              <a:rPr lang="fr-FR" dirty="0"/>
              <a:t> BPI</a:t>
            </a:r>
          </a:p>
        </p:txBody>
      </p:sp>
      <p:sp>
        <p:nvSpPr>
          <p:cNvPr id="5" name="Espace réservé du texte 4"/>
          <p:cNvSpPr>
            <a:spLocks noGrp="1"/>
          </p:cNvSpPr>
          <p:nvPr>
            <p:ph type="body" sz="quarter" idx="16"/>
          </p:nvPr>
        </p:nvSpPr>
        <p:spPr/>
        <p:txBody>
          <a:bodyPr/>
          <a:lstStyle/>
          <a:p>
            <a:r>
              <a:rPr lang="fr-FR" dirty="0"/>
              <a:t>2</a:t>
            </a:r>
          </a:p>
        </p:txBody>
      </p:sp>
      <p:pic>
        <p:nvPicPr>
          <p:cNvPr id="6" name="Image 5">
            <a:extLst>
              <a:ext uri="{FF2B5EF4-FFF2-40B4-BE49-F238E27FC236}">
                <a16:creationId xmlns:a16="http://schemas.microsoft.com/office/drawing/2014/main" id="{EB30222B-F40C-405C-BBF7-E94E2ACC3292}"/>
              </a:ext>
            </a:extLst>
          </p:cNvPr>
          <p:cNvPicPr>
            <a:picLocks noChangeAspect="1"/>
          </p:cNvPicPr>
          <p:nvPr/>
        </p:nvPicPr>
        <p:blipFill>
          <a:blip r:embed="rId2"/>
          <a:stretch>
            <a:fillRect/>
          </a:stretch>
        </p:blipFill>
        <p:spPr>
          <a:xfrm>
            <a:off x="1173934" y="2786506"/>
            <a:ext cx="1993064" cy="2601923"/>
          </a:xfrm>
          <a:custGeom>
            <a:avLst/>
            <a:gdLst>
              <a:gd name="connsiteX0" fmla="*/ 0 w 1993064"/>
              <a:gd name="connsiteY0" fmla="*/ 0 h 2601923"/>
              <a:gd name="connsiteX1" fmla="*/ 644424 w 1993064"/>
              <a:gd name="connsiteY1" fmla="*/ 0 h 2601923"/>
              <a:gd name="connsiteX2" fmla="*/ 1248987 w 1993064"/>
              <a:gd name="connsiteY2" fmla="*/ 0 h 2601923"/>
              <a:gd name="connsiteX3" fmla="*/ 1993064 w 1993064"/>
              <a:gd name="connsiteY3" fmla="*/ 0 h 2601923"/>
              <a:gd name="connsiteX4" fmla="*/ 1993064 w 1993064"/>
              <a:gd name="connsiteY4" fmla="*/ 702519 h 2601923"/>
              <a:gd name="connsiteX5" fmla="*/ 1993064 w 1993064"/>
              <a:gd name="connsiteY5" fmla="*/ 1405038 h 2601923"/>
              <a:gd name="connsiteX6" fmla="*/ 1993064 w 1993064"/>
              <a:gd name="connsiteY6" fmla="*/ 2601923 h 2601923"/>
              <a:gd name="connsiteX7" fmla="*/ 1368571 w 1993064"/>
              <a:gd name="connsiteY7" fmla="*/ 2601923 h 2601923"/>
              <a:gd name="connsiteX8" fmla="*/ 764008 w 1993064"/>
              <a:gd name="connsiteY8" fmla="*/ 2601923 h 2601923"/>
              <a:gd name="connsiteX9" fmla="*/ 0 w 1993064"/>
              <a:gd name="connsiteY9" fmla="*/ 2601923 h 2601923"/>
              <a:gd name="connsiteX10" fmla="*/ 0 w 1993064"/>
              <a:gd name="connsiteY10" fmla="*/ 2003481 h 2601923"/>
              <a:gd name="connsiteX11" fmla="*/ 0 w 1993064"/>
              <a:gd name="connsiteY11" fmla="*/ 1300962 h 2601923"/>
              <a:gd name="connsiteX12" fmla="*/ 0 w 1993064"/>
              <a:gd name="connsiteY12" fmla="*/ 650481 h 2601923"/>
              <a:gd name="connsiteX13" fmla="*/ 0 w 1993064"/>
              <a:gd name="connsiteY13" fmla="*/ 0 h 260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3064" h="2601923" fill="none" extrusionOk="0">
                <a:moveTo>
                  <a:pt x="0" y="0"/>
                </a:moveTo>
                <a:cubicBezTo>
                  <a:pt x="169087" y="17637"/>
                  <a:pt x="421869" y="-23552"/>
                  <a:pt x="644424" y="0"/>
                </a:cubicBezTo>
                <a:cubicBezTo>
                  <a:pt x="866979" y="23552"/>
                  <a:pt x="1119359" y="-9725"/>
                  <a:pt x="1248987" y="0"/>
                </a:cubicBezTo>
                <a:cubicBezTo>
                  <a:pt x="1378615" y="9725"/>
                  <a:pt x="1721823" y="-37127"/>
                  <a:pt x="1993064" y="0"/>
                </a:cubicBezTo>
                <a:cubicBezTo>
                  <a:pt x="1996771" y="278892"/>
                  <a:pt x="1995639" y="524007"/>
                  <a:pt x="1993064" y="702519"/>
                </a:cubicBezTo>
                <a:cubicBezTo>
                  <a:pt x="1990489" y="881031"/>
                  <a:pt x="1961809" y="1173195"/>
                  <a:pt x="1993064" y="1405038"/>
                </a:cubicBezTo>
                <a:cubicBezTo>
                  <a:pt x="2024319" y="1636881"/>
                  <a:pt x="1938374" y="2076044"/>
                  <a:pt x="1993064" y="2601923"/>
                </a:cubicBezTo>
                <a:cubicBezTo>
                  <a:pt x="1823376" y="2573191"/>
                  <a:pt x="1596704" y="2597230"/>
                  <a:pt x="1368571" y="2601923"/>
                </a:cubicBezTo>
                <a:cubicBezTo>
                  <a:pt x="1140438" y="2606616"/>
                  <a:pt x="951349" y="2595512"/>
                  <a:pt x="764008" y="2601923"/>
                </a:cubicBezTo>
                <a:cubicBezTo>
                  <a:pt x="576667" y="2608334"/>
                  <a:pt x="182139" y="2631894"/>
                  <a:pt x="0" y="2601923"/>
                </a:cubicBezTo>
                <a:cubicBezTo>
                  <a:pt x="16950" y="2381048"/>
                  <a:pt x="-29740" y="2140244"/>
                  <a:pt x="0" y="2003481"/>
                </a:cubicBezTo>
                <a:cubicBezTo>
                  <a:pt x="29740" y="1866718"/>
                  <a:pt x="-30835" y="1624533"/>
                  <a:pt x="0" y="1300962"/>
                </a:cubicBezTo>
                <a:cubicBezTo>
                  <a:pt x="30835" y="977391"/>
                  <a:pt x="-11312" y="974610"/>
                  <a:pt x="0" y="650481"/>
                </a:cubicBezTo>
                <a:cubicBezTo>
                  <a:pt x="11312" y="326352"/>
                  <a:pt x="8586" y="221674"/>
                  <a:pt x="0" y="0"/>
                </a:cubicBezTo>
                <a:close/>
              </a:path>
              <a:path w="1993064" h="2601923" stroke="0" extrusionOk="0">
                <a:moveTo>
                  <a:pt x="0" y="0"/>
                </a:moveTo>
                <a:cubicBezTo>
                  <a:pt x="149628" y="13621"/>
                  <a:pt x="332574" y="-24942"/>
                  <a:pt x="624493" y="0"/>
                </a:cubicBezTo>
                <a:cubicBezTo>
                  <a:pt x="916412" y="24942"/>
                  <a:pt x="1005896" y="29216"/>
                  <a:pt x="1308779" y="0"/>
                </a:cubicBezTo>
                <a:cubicBezTo>
                  <a:pt x="1611662" y="-29216"/>
                  <a:pt x="1852816" y="-19149"/>
                  <a:pt x="1993064" y="0"/>
                </a:cubicBezTo>
                <a:cubicBezTo>
                  <a:pt x="1972345" y="161629"/>
                  <a:pt x="1992033" y="414229"/>
                  <a:pt x="1993064" y="650481"/>
                </a:cubicBezTo>
                <a:cubicBezTo>
                  <a:pt x="1994095" y="886733"/>
                  <a:pt x="1997050" y="1170393"/>
                  <a:pt x="1993064" y="1300962"/>
                </a:cubicBezTo>
                <a:cubicBezTo>
                  <a:pt x="1989078" y="1431531"/>
                  <a:pt x="1994191" y="1613539"/>
                  <a:pt x="1993064" y="1899404"/>
                </a:cubicBezTo>
                <a:cubicBezTo>
                  <a:pt x="1991937" y="2185269"/>
                  <a:pt x="1990610" y="2402683"/>
                  <a:pt x="1993064" y="2601923"/>
                </a:cubicBezTo>
                <a:cubicBezTo>
                  <a:pt x="1674440" y="2614769"/>
                  <a:pt x="1484017" y="2632895"/>
                  <a:pt x="1288848" y="2601923"/>
                </a:cubicBezTo>
                <a:cubicBezTo>
                  <a:pt x="1093679" y="2570951"/>
                  <a:pt x="749801" y="2599393"/>
                  <a:pt x="584632" y="2601923"/>
                </a:cubicBezTo>
                <a:cubicBezTo>
                  <a:pt x="419463" y="2604453"/>
                  <a:pt x="147193" y="2620125"/>
                  <a:pt x="0" y="2601923"/>
                </a:cubicBezTo>
                <a:cubicBezTo>
                  <a:pt x="-19611" y="2421935"/>
                  <a:pt x="-247" y="2271015"/>
                  <a:pt x="0" y="1951442"/>
                </a:cubicBezTo>
                <a:cubicBezTo>
                  <a:pt x="247" y="1631869"/>
                  <a:pt x="-22906" y="1606456"/>
                  <a:pt x="0" y="1379019"/>
                </a:cubicBezTo>
                <a:cubicBezTo>
                  <a:pt x="22906" y="1151582"/>
                  <a:pt x="-15596" y="1070764"/>
                  <a:pt x="0" y="806596"/>
                </a:cubicBezTo>
                <a:cubicBezTo>
                  <a:pt x="15596" y="542428"/>
                  <a:pt x="39960" y="259757"/>
                  <a:pt x="0" y="0"/>
                </a:cubicBezTo>
                <a:close/>
              </a:path>
            </a:pathLst>
          </a:custGeom>
          <a:ln w="38100">
            <a:solidFill>
              <a:srgbClr val="FFEB99"/>
            </a:solidFill>
            <a:extLst>
              <a:ext uri="{C807C97D-BFC1-408E-A445-0C87EB9F89A2}">
                <ask:lineSketchStyleProps xmlns:ask="http://schemas.microsoft.com/office/drawing/2018/sketchyshapes" sd="1384107453">
                  <a:prstGeom prst="rect">
                    <a:avLst/>
                  </a:prstGeom>
                  <ask:type>
                    <ask:lineSketchFreehand/>
                  </ask:type>
                </ask:lineSketchStyleProps>
              </a:ext>
            </a:extLst>
          </a:ln>
        </p:spPr>
      </p:pic>
      <p:pic>
        <p:nvPicPr>
          <p:cNvPr id="8" name="Image 7">
            <a:extLst>
              <a:ext uri="{FF2B5EF4-FFF2-40B4-BE49-F238E27FC236}">
                <a16:creationId xmlns:a16="http://schemas.microsoft.com/office/drawing/2014/main" id="{CED9BEE5-AEDC-4F70-AE9A-A2A6F106CB9C}"/>
              </a:ext>
            </a:extLst>
          </p:cNvPr>
          <p:cNvPicPr>
            <a:picLocks noChangeAspect="1"/>
          </p:cNvPicPr>
          <p:nvPr/>
        </p:nvPicPr>
        <p:blipFill rotWithShape="1">
          <a:blip r:embed="rId3"/>
          <a:srcRect t="1023"/>
          <a:stretch/>
        </p:blipFill>
        <p:spPr>
          <a:xfrm>
            <a:off x="4517837" y="2786506"/>
            <a:ext cx="2101937" cy="2601924"/>
          </a:xfrm>
          <a:prstGeom prst="rect">
            <a:avLst/>
          </a:prstGeom>
          <a:ln w="38100">
            <a:solidFill>
              <a:srgbClr val="FFEB99"/>
            </a:solidFill>
          </a:ln>
        </p:spPr>
      </p:pic>
      <p:pic>
        <p:nvPicPr>
          <p:cNvPr id="9" name="Image 8">
            <a:extLst>
              <a:ext uri="{FF2B5EF4-FFF2-40B4-BE49-F238E27FC236}">
                <a16:creationId xmlns:a16="http://schemas.microsoft.com/office/drawing/2014/main" id="{5B178113-3C14-43BA-A94E-B7AD16570FDE}"/>
              </a:ext>
            </a:extLst>
          </p:cNvPr>
          <p:cNvPicPr>
            <a:picLocks noChangeAspect="1"/>
          </p:cNvPicPr>
          <p:nvPr/>
        </p:nvPicPr>
        <p:blipFill rotWithShape="1">
          <a:blip r:embed="rId4"/>
          <a:srcRect t="1287"/>
          <a:stretch/>
        </p:blipFill>
        <p:spPr>
          <a:xfrm>
            <a:off x="8139065" y="3338289"/>
            <a:ext cx="3157640" cy="1498356"/>
          </a:xfrm>
          <a:custGeom>
            <a:avLst/>
            <a:gdLst>
              <a:gd name="connsiteX0" fmla="*/ 0 w 3157640"/>
              <a:gd name="connsiteY0" fmla="*/ 0 h 1498356"/>
              <a:gd name="connsiteX1" fmla="*/ 568375 w 3157640"/>
              <a:gd name="connsiteY1" fmla="*/ 0 h 1498356"/>
              <a:gd name="connsiteX2" fmla="*/ 1136750 w 3157640"/>
              <a:gd name="connsiteY2" fmla="*/ 0 h 1498356"/>
              <a:gd name="connsiteX3" fmla="*/ 1673549 w 3157640"/>
              <a:gd name="connsiteY3" fmla="*/ 0 h 1498356"/>
              <a:gd name="connsiteX4" fmla="*/ 2241924 w 3157640"/>
              <a:gd name="connsiteY4" fmla="*/ 0 h 1498356"/>
              <a:gd name="connsiteX5" fmla="*/ 3157640 w 3157640"/>
              <a:gd name="connsiteY5" fmla="*/ 0 h 1498356"/>
              <a:gd name="connsiteX6" fmla="*/ 3157640 w 3157640"/>
              <a:gd name="connsiteY6" fmla="*/ 469485 h 1498356"/>
              <a:gd name="connsiteX7" fmla="*/ 3157640 w 3157640"/>
              <a:gd name="connsiteY7" fmla="*/ 983920 h 1498356"/>
              <a:gd name="connsiteX8" fmla="*/ 3157640 w 3157640"/>
              <a:gd name="connsiteY8" fmla="*/ 1498356 h 1498356"/>
              <a:gd name="connsiteX9" fmla="*/ 2589265 w 3157640"/>
              <a:gd name="connsiteY9" fmla="*/ 1498356 h 1498356"/>
              <a:gd name="connsiteX10" fmla="*/ 1926160 w 3157640"/>
              <a:gd name="connsiteY10" fmla="*/ 1498356 h 1498356"/>
              <a:gd name="connsiteX11" fmla="*/ 1231480 w 3157640"/>
              <a:gd name="connsiteY11" fmla="*/ 1498356 h 1498356"/>
              <a:gd name="connsiteX12" fmla="*/ 631528 w 3157640"/>
              <a:gd name="connsiteY12" fmla="*/ 1498356 h 1498356"/>
              <a:gd name="connsiteX13" fmla="*/ 0 w 3157640"/>
              <a:gd name="connsiteY13" fmla="*/ 1498356 h 1498356"/>
              <a:gd name="connsiteX14" fmla="*/ 0 w 3157640"/>
              <a:gd name="connsiteY14" fmla="*/ 998904 h 1498356"/>
              <a:gd name="connsiteX15" fmla="*/ 0 w 3157640"/>
              <a:gd name="connsiteY15" fmla="*/ 499452 h 1498356"/>
              <a:gd name="connsiteX16" fmla="*/ 0 w 3157640"/>
              <a:gd name="connsiteY16" fmla="*/ 0 h 149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7640" h="1498356" fill="none" extrusionOk="0">
                <a:moveTo>
                  <a:pt x="0" y="0"/>
                </a:moveTo>
                <a:cubicBezTo>
                  <a:pt x="233870" y="2975"/>
                  <a:pt x="404234" y="-21721"/>
                  <a:pt x="568375" y="0"/>
                </a:cubicBezTo>
                <a:cubicBezTo>
                  <a:pt x="732517" y="21721"/>
                  <a:pt x="892955" y="-4496"/>
                  <a:pt x="1136750" y="0"/>
                </a:cubicBezTo>
                <a:cubicBezTo>
                  <a:pt x="1380546" y="4496"/>
                  <a:pt x="1523907" y="-528"/>
                  <a:pt x="1673549" y="0"/>
                </a:cubicBezTo>
                <a:cubicBezTo>
                  <a:pt x="1823191" y="528"/>
                  <a:pt x="2060916" y="23620"/>
                  <a:pt x="2241924" y="0"/>
                </a:cubicBezTo>
                <a:cubicBezTo>
                  <a:pt x="2422932" y="-23620"/>
                  <a:pt x="2741681" y="28639"/>
                  <a:pt x="3157640" y="0"/>
                </a:cubicBezTo>
                <a:cubicBezTo>
                  <a:pt x="3150843" y="112931"/>
                  <a:pt x="3144041" y="269300"/>
                  <a:pt x="3157640" y="469485"/>
                </a:cubicBezTo>
                <a:cubicBezTo>
                  <a:pt x="3171239" y="669671"/>
                  <a:pt x="3142588" y="841344"/>
                  <a:pt x="3157640" y="983920"/>
                </a:cubicBezTo>
                <a:cubicBezTo>
                  <a:pt x="3172692" y="1126497"/>
                  <a:pt x="3164666" y="1340256"/>
                  <a:pt x="3157640" y="1498356"/>
                </a:cubicBezTo>
                <a:cubicBezTo>
                  <a:pt x="3036311" y="1494882"/>
                  <a:pt x="2858723" y="1487075"/>
                  <a:pt x="2589265" y="1498356"/>
                </a:cubicBezTo>
                <a:cubicBezTo>
                  <a:pt x="2319808" y="1509637"/>
                  <a:pt x="2080662" y="1513646"/>
                  <a:pt x="1926160" y="1498356"/>
                </a:cubicBezTo>
                <a:cubicBezTo>
                  <a:pt x="1771658" y="1483066"/>
                  <a:pt x="1405984" y="1466613"/>
                  <a:pt x="1231480" y="1498356"/>
                </a:cubicBezTo>
                <a:cubicBezTo>
                  <a:pt x="1056976" y="1530099"/>
                  <a:pt x="805153" y="1495888"/>
                  <a:pt x="631528" y="1498356"/>
                </a:cubicBezTo>
                <a:cubicBezTo>
                  <a:pt x="457903" y="1500824"/>
                  <a:pt x="185949" y="1523868"/>
                  <a:pt x="0" y="1498356"/>
                </a:cubicBezTo>
                <a:cubicBezTo>
                  <a:pt x="-8103" y="1312939"/>
                  <a:pt x="-548" y="1230312"/>
                  <a:pt x="0" y="998904"/>
                </a:cubicBezTo>
                <a:cubicBezTo>
                  <a:pt x="548" y="767496"/>
                  <a:pt x="-15756" y="683184"/>
                  <a:pt x="0" y="499452"/>
                </a:cubicBezTo>
                <a:cubicBezTo>
                  <a:pt x="15756" y="315720"/>
                  <a:pt x="-23201" y="147456"/>
                  <a:pt x="0" y="0"/>
                </a:cubicBezTo>
                <a:close/>
              </a:path>
              <a:path w="3157640" h="1498356" stroke="0" extrusionOk="0">
                <a:moveTo>
                  <a:pt x="0" y="0"/>
                </a:moveTo>
                <a:cubicBezTo>
                  <a:pt x="137852" y="10915"/>
                  <a:pt x="304625" y="9500"/>
                  <a:pt x="599952" y="0"/>
                </a:cubicBezTo>
                <a:cubicBezTo>
                  <a:pt x="895279" y="-9500"/>
                  <a:pt x="993258" y="-7099"/>
                  <a:pt x="1263056" y="0"/>
                </a:cubicBezTo>
                <a:cubicBezTo>
                  <a:pt x="1532854" y="7099"/>
                  <a:pt x="1736489" y="17371"/>
                  <a:pt x="1863008" y="0"/>
                </a:cubicBezTo>
                <a:cubicBezTo>
                  <a:pt x="1989527" y="-17371"/>
                  <a:pt x="2328293" y="-3176"/>
                  <a:pt x="2526112" y="0"/>
                </a:cubicBezTo>
                <a:cubicBezTo>
                  <a:pt x="2723931" y="3176"/>
                  <a:pt x="2964611" y="-17531"/>
                  <a:pt x="3157640" y="0"/>
                </a:cubicBezTo>
                <a:cubicBezTo>
                  <a:pt x="3158539" y="196845"/>
                  <a:pt x="3147291" y="300350"/>
                  <a:pt x="3157640" y="514436"/>
                </a:cubicBezTo>
                <a:cubicBezTo>
                  <a:pt x="3167989" y="728522"/>
                  <a:pt x="3147315" y="865275"/>
                  <a:pt x="3157640" y="1043855"/>
                </a:cubicBezTo>
                <a:cubicBezTo>
                  <a:pt x="3167965" y="1222435"/>
                  <a:pt x="3161813" y="1278818"/>
                  <a:pt x="3157640" y="1498356"/>
                </a:cubicBezTo>
                <a:cubicBezTo>
                  <a:pt x="2835729" y="1483062"/>
                  <a:pt x="2656125" y="1528502"/>
                  <a:pt x="2494536" y="1498356"/>
                </a:cubicBezTo>
                <a:cubicBezTo>
                  <a:pt x="2332947" y="1468210"/>
                  <a:pt x="2018568" y="1482990"/>
                  <a:pt x="1894584" y="1498356"/>
                </a:cubicBezTo>
                <a:cubicBezTo>
                  <a:pt x="1770600" y="1513722"/>
                  <a:pt x="1541697" y="1487202"/>
                  <a:pt x="1326209" y="1498356"/>
                </a:cubicBezTo>
                <a:cubicBezTo>
                  <a:pt x="1110722" y="1509510"/>
                  <a:pt x="848801" y="1520107"/>
                  <a:pt x="663104" y="1498356"/>
                </a:cubicBezTo>
                <a:cubicBezTo>
                  <a:pt x="477408" y="1476605"/>
                  <a:pt x="145216" y="1488153"/>
                  <a:pt x="0" y="1498356"/>
                </a:cubicBezTo>
                <a:cubicBezTo>
                  <a:pt x="20085" y="1365886"/>
                  <a:pt x="-17115" y="1158202"/>
                  <a:pt x="0" y="1013888"/>
                </a:cubicBezTo>
                <a:cubicBezTo>
                  <a:pt x="17115" y="869574"/>
                  <a:pt x="-13306" y="693316"/>
                  <a:pt x="0" y="544403"/>
                </a:cubicBezTo>
                <a:cubicBezTo>
                  <a:pt x="13306" y="395491"/>
                  <a:pt x="5623" y="248241"/>
                  <a:pt x="0" y="0"/>
                </a:cubicBezTo>
                <a:close/>
              </a:path>
            </a:pathLst>
          </a:custGeom>
          <a:ln w="38100">
            <a:solidFill>
              <a:srgbClr val="FFEB99"/>
            </a:solidFill>
            <a:extLst>
              <a:ext uri="{C807C97D-BFC1-408E-A445-0C87EB9F89A2}">
                <ask:lineSketchStyleProps xmlns:ask="http://schemas.microsoft.com/office/drawing/2018/sketchyshapes" sd="1985513292">
                  <a:prstGeom prst="rect">
                    <a:avLst/>
                  </a:prstGeom>
                  <ask:type>
                    <ask:lineSketchFreehand/>
                  </ask:type>
                </ask:lineSketchStyleProps>
              </a:ext>
            </a:extLst>
          </a:ln>
        </p:spPr>
      </p:pic>
      <p:sp>
        <p:nvSpPr>
          <p:cNvPr id="12" name="ZoneTexte 11">
            <a:extLst>
              <a:ext uri="{FF2B5EF4-FFF2-40B4-BE49-F238E27FC236}">
                <a16:creationId xmlns:a16="http://schemas.microsoft.com/office/drawing/2014/main" id="{74736FCB-A9D9-4404-96AD-A997934B6A12}"/>
              </a:ext>
            </a:extLst>
          </p:cNvPr>
          <p:cNvSpPr txBox="1"/>
          <p:nvPr/>
        </p:nvSpPr>
        <p:spPr>
          <a:xfrm>
            <a:off x="867202" y="2333177"/>
            <a:ext cx="2606527" cy="276999"/>
          </a:xfrm>
          <a:prstGeom prst="rect">
            <a:avLst/>
          </a:prstGeom>
          <a:noFill/>
        </p:spPr>
        <p:txBody>
          <a:bodyPr wrap="square" rtlCol="0">
            <a:spAutoFit/>
          </a:bodyPr>
          <a:lstStyle/>
          <a:p>
            <a:pPr algn="ctr"/>
            <a:r>
              <a:rPr lang="fr-FR" sz="1200" b="1" dirty="0">
                <a:solidFill>
                  <a:schemeClr val="tx1">
                    <a:lumMod val="75000"/>
                    <a:lumOff val="25000"/>
                  </a:schemeClr>
                </a:solidFill>
              </a:rPr>
              <a:t>Recherche du dossier client</a:t>
            </a:r>
          </a:p>
        </p:txBody>
      </p:sp>
      <p:sp>
        <p:nvSpPr>
          <p:cNvPr id="13" name="ZoneTexte 12">
            <a:extLst>
              <a:ext uri="{FF2B5EF4-FFF2-40B4-BE49-F238E27FC236}">
                <a16:creationId xmlns:a16="http://schemas.microsoft.com/office/drawing/2014/main" id="{FEDD980F-AC29-4C62-A1C9-358A6878D9A2}"/>
              </a:ext>
            </a:extLst>
          </p:cNvPr>
          <p:cNvSpPr txBox="1"/>
          <p:nvPr/>
        </p:nvSpPr>
        <p:spPr>
          <a:xfrm>
            <a:off x="4202981" y="2332373"/>
            <a:ext cx="2731647" cy="276999"/>
          </a:xfrm>
          <a:prstGeom prst="rect">
            <a:avLst/>
          </a:prstGeom>
          <a:noFill/>
        </p:spPr>
        <p:txBody>
          <a:bodyPr wrap="square" rtlCol="0">
            <a:spAutoFit/>
          </a:bodyPr>
          <a:lstStyle/>
          <a:p>
            <a:pPr algn="ctr"/>
            <a:r>
              <a:rPr lang="fr-FR" sz="1200" b="1" dirty="0">
                <a:solidFill>
                  <a:schemeClr val="tx1">
                    <a:lumMod val="75000"/>
                    <a:lumOff val="25000"/>
                  </a:schemeClr>
                </a:solidFill>
              </a:rPr>
              <a:t>Vérification des informations</a:t>
            </a:r>
          </a:p>
        </p:txBody>
      </p:sp>
      <p:sp>
        <p:nvSpPr>
          <p:cNvPr id="15" name="ZoneTexte 14">
            <a:extLst>
              <a:ext uri="{FF2B5EF4-FFF2-40B4-BE49-F238E27FC236}">
                <a16:creationId xmlns:a16="http://schemas.microsoft.com/office/drawing/2014/main" id="{10A2E97E-AC77-4485-9A96-0DC4D95C8D9A}"/>
              </a:ext>
            </a:extLst>
          </p:cNvPr>
          <p:cNvSpPr txBox="1"/>
          <p:nvPr/>
        </p:nvSpPr>
        <p:spPr>
          <a:xfrm>
            <a:off x="7663881" y="2332373"/>
            <a:ext cx="3632824" cy="276999"/>
          </a:xfrm>
          <a:prstGeom prst="rect">
            <a:avLst/>
          </a:prstGeom>
          <a:noFill/>
        </p:spPr>
        <p:txBody>
          <a:bodyPr wrap="square" rtlCol="0">
            <a:spAutoFit/>
          </a:bodyPr>
          <a:lstStyle/>
          <a:p>
            <a:pPr algn="ctr"/>
            <a:r>
              <a:rPr lang="fr-FR" sz="1200" b="1" dirty="0">
                <a:solidFill>
                  <a:schemeClr val="tx1">
                    <a:lumMod val="75000"/>
                    <a:lumOff val="25000"/>
                  </a:schemeClr>
                </a:solidFill>
              </a:rPr>
              <a:t>Validation de l’attestation</a:t>
            </a:r>
          </a:p>
        </p:txBody>
      </p:sp>
      <p:sp>
        <p:nvSpPr>
          <p:cNvPr id="14" name="Espace réservé du texte 3">
            <a:extLst>
              <a:ext uri="{FF2B5EF4-FFF2-40B4-BE49-F238E27FC236}">
                <a16:creationId xmlns:a16="http://schemas.microsoft.com/office/drawing/2014/main" id="{498F7C80-65D7-4560-8335-E3B219A911A9}"/>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
        <p:nvSpPr>
          <p:cNvPr id="16" name="Espace réservé du contenu 1">
            <a:extLst>
              <a:ext uri="{FF2B5EF4-FFF2-40B4-BE49-F238E27FC236}">
                <a16:creationId xmlns:a16="http://schemas.microsoft.com/office/drawing/2014/main" id="{894AAAC1-A03B-451E-9636-DE7917EBF770}"/>
              </a:ext>
            </a:extLst>
          </p:cNvPr>
          <p:cNvSpPr txBox="1">
            <a:spLocks/>
          </p:cNvSpPr>
          <p:nvPr/>
        </p:nvSpPr>
        <p:spPr>
          <a:xfrm>
            <a:off x="587545" y="5542987"/>
            <a:ext cx="10709160" cy="574359"/>
          </a:xfrm>
          <a:prstGeom prst="rect">
            <a:avLst/>
          </a:prstGeom>
          <a:solidFill>
            <a:srgbClr val="FFEB99"/>
          </a:solidFill>
        </p:spPr>
        <p:txBody>
          <a:bodyPr vert="horz" lIns="91440" tIns="45720" rIns="91440" bIns="45720" rtlCol="0">
            <a:normAutofit fontScale="85000" lnSpcReduction="1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Lors de la phase de vérification des informations, le conseiller doit contrôler les informations saisies par le client et s’assurer du respect des conditions d’éligibilité au prêt BPI (âge entre 18 et 28 ans et analyse de la validité des pièces collectées). </a:t>
            </a:r>
          </a:p>
        </p:txBody>
      </p:sp>
      <p:sp>
        <p:nvSpPr>
          <p:cNvPr id="7" name="Flèche : droite 6">
            <a:extLst>
              <a:ext uri="{FF2B5EF4-FFF2-40B4-BE49-F238E27FC236}">
                <a16:creationId xmlns:a16="http://schemas.microsoft.com/office/drawing/2014/main" id="{8130C68D-9F60-4042-8C12-3BF7BA888C08}"/>
              </a:ext>
            </a:extLst>
          </p:cNvPr>
          <p:cNvSpPr/>
          <p:nvPr/>
        </p:nvSpPr>
        <p:spPr>
          <a:xfrm>
            <a:off x="3491467" y="2332372"/>
            <a:ext cx="663076" cy="276999"/>
          </a:xfrm>
          <a:custGeom>
            <a:avLst/>
            <a:gdLst>
              <a:gd name="connsiteX0" fmla="*/ 0 w 663076"/>
              <a:gd name="connsiteY0" fmla="*/ 69250 h 276999"/>
              <a:gd name="connsiteX1" fmla="*/ 524577 w 663076"/>
              <a:gd name="connsiteY1" fmla="*/ 69250 h 276999"/>
              <a:gd name="connsiteX2" fmla="*/ 524577 w 663076"/>
              <a:gd name="connsiteY2" fmla="*/ 0 h 276999"/>
              <a:gd name="connsiteX3" fmla="*/ 663076 w 663076"/>
              <a:gd name="connsiteY3" fmla="*/ 138500 h 276999"/>
              <a:gd name="connsiteX4" fmla="*/ 524577 w 663076"/>
              <a:gd name="connsiteY4" fmla="*/ 276999 h 276999"/>
              <a:gd name="connsiteX5" fmla="*/ 524577 w 663076"/>
              <a:gd name="connsiteY5" fmla="*/ 207749 h 276999"/>
              <a:gd name="connsiteX6" fmla="*/ 0 w 663076"/>
              <a:gd name="connsiteY6" fmla="*/ 207749 h 276999"/>
              <a:gd name="connsiteX7" fmla="*/ 0 w 663076"/>
              <a:gd name="connsiteY7" fmla="*/ 69250 h 27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076" h="276999" extrusionOk="0">
                <a:moveTo>
                  <a:pt x="0" y="69250"/>
                </a:moveTo>
                <a:cubicBezTo>
                  <a:pt x="200091" y="94209"/>
                  <a:pt x="284244" y="88530"/>
                  <a:pt x="524577" y="69250"/>
                </a:cubicBezTo>
                <a:cubicBezTo>
                  <a:pt x="526282" y="43980"/>
                  <a:pt x="521870" y="17469"/>
                  <a:pt x="524577" y="0"/>
                </a:cubicBezTo>
                <a:cubicBezTo>
                  <a:pt x="574796" y="52195"/>
                  <a:pt x="633278" y="97046"/>
                  <a:pt x="663076" y="138500"/>
                </a:cubicBezTo>
                <a:cubicBezTo>
                  <a:pt x="588200" y="199865"/>
                  <a:pt x="573137" y="236170"/>
                  <a:pt x="524577" y="276999"/>
                </a:cubicBezTo>
                <a:cubicBezTo>
                  <a:pt x="523216" y="261798"/>
                  <a:pt x="523386" y="224590"/>
                  <a:pt x="524577" y="207749"/>
                </a:cubicBezTo>
                <a:cubicBezTo>
                  <a:pt x="265683" y="209042"/>
                  <a:pt x="195282" y="195964"/>
                  <a:pt x="0" y="207749"/>
                </a:cubicBezTo>
                <a:cubicBezTo>
                  <a:pt x="-942" y="153534"/>
                  <a:pt x="4089" y="101517"/>
                  <a:pt x="0" y="69250"/>
                </a:cubicBezTo>
                <a:close/>
              </a:path>
            </a:pathLst>
          </a:custGeom>
          <a:noFill/>
          <a:ln w="28575">
            <a:solidFill>
              <a:srgbClr val="FFEB99"/>
            </a:solidFill>
            <a:extLst>
              <a:ext uri="{C807C97D-BFC1-408E-A445-0C87EB9F89A2}">
                <ask:lineSketchStyleProps xmlns:ask="http://schemas.microsoft.com/office/drawing/2018/sketchyshapes" sd="1671996894">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droite 16">
            <a:extLst>
              <a:ext uri="{FF2B5EF4-FFF2-40B4-BE49-F238E27FC236}">
                <a16:creationId xmlns:a16="http://schemas.microsoft.com/office/drawing/2014/main" id="{64667D0D-6C49-4C42-A1FC-8BDB6C48496C}"/>
              </a:ext>
            </a:extLst>
          </p:cNvPr>
          <p:cNvSpPr/>
          <p:nvPr/>
        </p:nvSpPr>
        <p:spPr>
          <a:xfrm>
            <a:off x="7186041" y="2278006"/>
            <a:ext cx="663076" cy="276999"/>
          </a:xfrm>
          <a:custGeom>
            <a:avLst/>
            <a:gdLst>
              <a:gd name="connsiteX0" fmla="*/ 0 w 663076"/>
              <a:gd name="connsiteY0" fmla="*/ 69250 h 276999"/>
              <a:gd name="connsiteX1" fmla="*/ 524577 w 663076"/>
              <a:gd name="connsiteY1" fmla="*/ 69250 h 276999"/>
              <a:gd name="connsiteX2" fmla="*/ 524577 w 663076"/>
              <a:gd name="connsiteY2" fmla="*/ 0 h 276999"/>
              <a:gd name="connsiteX3" fmla="*/ 663076 w 663076"/>
              <a:gd name="connsiteY3" fmla="*/ 138500 h 276999"/>
              <a:gd name="connsiteX4" fmla="*/ 524577 w 663076"/>
              <a:gd name="connsiteY4" fmla="*/ 276999 h 276999"/>
              <a:gd name="connsiteX5" fmla="*/ 524577 w 663076"/>
              <a:gd name="connsiteY5" fmla="*/ 207749 h 276999"/>
              <a:gd name="connsiteX6" fmla="*/ 0 w 663076"/>
              <a:gd name="connsiteY6" fmla="*/ 207749 h 276999"/>
              <a:gd name="connsiteX7" fmla="*/ 0 w 663076"/>
              <a:gd name="connsiteY7" fmla="*/ 69250 h 27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076" h="276999" extrusionOk="0">
                <a:moveTo>
                  <a:pt x="0" y="69250"/>
                </a:moveTo>
                <a:cubicBezTo>
                  <a:pt x="166036" y="50235"/>
                  <a:pt x="362382" y="82697"/>
                  <a:pt x="524577" y="69250"/>
                </a:cubicBezTo>
                <a:cubicBezTo>
                  <a:pt x="526259" y="37812"/>
                  <a:pt x="523961" y="30517"/>
                  <a:pt x="524577" y="0"/>
                </a:cubicBezTo>
                <a:cubicBezTo>
                  <a:pt x="582863" y="64504"/>
                  <a:pt x="607755" y="78681"/>
                  <a:pt x="663076" y="138500"/>
                </a:cubicBezTo>
                <a:cubicBezTo>
                  <a:pt x="601801" y="190815"/>
                  <a:pt x="589789" y="223343"/>
                  <a:pt x="524577" y="276999"/>
                </a:cubicBezTo>
                <a:cubicBezTo>
                  <a:pt x="526658" y="260028"/>
                  <a:pt x="522259" y="224918"/>
                  <a:pt x="524577" y="207749"/>
                </a:cubicBezTo>
                <a:cubicBezTo>
                  <a:pt x="323037" y="182318"/>
                  <a:pt x="229480" y="232842"/>
                  <a:pt x="0" y="207749"/>
                </a:cubicBezTo>
                <a:cubicBezTo>
                  <a:pt x="897" y="164174"/>
                  <a:pt x="-3091" y="114274"/>
                  <a:pt x="0" y="69250"/>
                </a:cubicBezTo>
                <a:close/>
              </a:path>
            </a:pathLst>
          </a:custGeom>
          <a:noFill/>
          <a:ln w="28575">
            <a:solidFill>
              <a:srgbClr val="FFEB99"/>
            </a:solidFill>
            <a:extLst>
              <a:ext uri="{C807C97D-BFC1-408E-A445-0C87EB9F89A2}">
                <ask:lineSketchStyleProps xmlns:ask="http://schemas.microsoft.com/office/drawing/2018/sketchyshapes" sd="2125806701">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5881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1761505"/>
            <a:ext cx="10322742" cy="429042"/>
          </a:xfrm>
        </p:spPr>
        <p:txBody>
          <a:bodyPr/>
          <a:lstStyle/>
          <a:p>
            <a:r>
              <a:rPr lang="fr-FR" dirty="0"/>
              <a:t>Pour finir, le conseiller instruit le dossier dans Izivente. Le parcours reste inchangé. </a:t>
            </a:r>
          </a:p>
        </p:txBody>
      </p:sp>
      <p:sp>
        <p:nvSpPr>
          <p:cNvPr id="3" name="Espace réservé du texte 2"/>
          <p:cNvSpPr>
            <a:spLocks noGrp="1"/>
          </p:cNvSpPr>
          <p:nvPr>
            <p:ph type="body" sz="quarter" idx="12"/>
          </p:nvPr>
        </p:nvSpPr>
        <p:spPr/>
        <p:txBody>
          <a:bodyPr/>
          <a:lstStyle/>
          <a:p>
            <a:r>
              <a:rPr lang="fr-FR" dirty="0"/>
              <a:t>Parcours conseiller sur Izivente</a:t>
            </a:r>
          </a:p>
        </p:txBody>
      </p:sp>
      <p:sp>
        <p:nvSpPr>
          <p:cNvPr id="5" name="Espace réservé du texte 4"/>
          <p:cNvSpPr>
            <a:spLocks noGrp="1"/>
          </p:cNvSpPr>
          <p:nvPr>
            <p:ph type="body" sz="quarter" idx="16"/>
          </p:nvPr>
        </p:nvSpPr>
        <p:spPr/>
        <p:txBody>
          <a:bodyPr/>
          <a:lstStyle/>
          <a:p>
            <a:r>
              <a:rPr lang="fr-FR" dirty="0"/>
              <a:t>2</a:t>
            </a:r>
          </a:p>
        </p:txBody>
      </p:sp>
      <p:pic>
        <p:nvPicPr>
          <p:cNvPr id="7" name="Image 6">
            <a:extLst>
              <a:ext uri="{FF2B5EF4-FFF2-40B4-BE49-F238E27FC236}">
                <a16:creationId xmlns:a16="http://schemas.microsoft.com/office/drawing/2014/main" id="{97C8753B-D224-48AD-A76C-2CA5F6D066D1}"/>
              </a:ext>
            </a:extLst>
          </p:cNvPr>
          <p:cNvPicPr>
            <a:picLocks noChangeAspect="1"/>
          </p:cNvPicPr>
          <p:nvPr/>
        </p:nvPicPr>
        <p:blipFill rotWithShape="1">
          <a:blip r:embed="rId2"/>
          <a:srcRect l="605" t="3191" r="1624" b="2158"/>
          <a:stretch/>
        </p:blipFill>
        <p:spPr>
          <a:xfrm>
            <a:off x="398352" y="2431461"/>
            <a:ext cx="11277711" cy="3371810"/>
          </a:xfrm>
          <a:prstGeom prst="rect">
            <a:avLst/>
          </a:prstGeom>
        </p:spPr>
      </p:pic>
      <p:sp>
        <p:nvSpPr>
          <p:cNvPr id="9" name="Espace réservé du texte 3">
            <a:extLst>
              <a:ext uri="{FF2B5EF4-FFF2-40B4-BE49-F238E27FC236}">
                <a16:creationId xmlns:a16="http://schemas.microsoft.com/office/drawing/2014/main" id="{ED43AB5F-6BC5-49AA-BC1B-0E837D9CF67F}"/>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Tree>
    <p:extLst>
      <p:ext uri="{BB962C8B-B14F-4D97-AF65-F5344CB8AC3E}">
        <p14:creationId xmlns:p14="http://schemas.microsoft.com/office/powerpoint/2010/main" val="2975988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normAutofit/>
          </a:bodyPr>
          <a:lstStyle/>
          <a:p>
            <a:pPr lvl="0"/>
            <a:r>
              <a:rPr lang="fr-FR" sz="2000" dirty="0"/>
              <a:t>Rappel des principes généraux</a:t>
            </a:r>
          </a:p>
          <a:p>
            <a:pPr lvl="0"/>
            <a:r>
              <a:rPr lang="fr-FR" sz="2000" dirty="0"/>
              <a:t>Présentation du nouveau parcours de souscription</a:t>
            </a:r>
          </a:p>
          <a:p>
            <a:pPr lvl="1"/>
            <a:r>
              <a:rPr lang="fr-FR" sz="1800" dirty="0"/>
              <a:t>Parcours client</a:t>
            </a:r>
          </a:p>
          <a:p>
            <a:pPr lvl="1"/>
            <a:r>
              <a:rPr lang="fr-FR" sz="1800" dirty="0"/>
              <a:t>Parcours conseiller</a:t>
            </a:r>
          </a:p>
          <a:p>
            <a:pPr lvl="1"/>
            <a:r>
              <a:rPr lang="fr-FR" sz="1800" dirty="0"/>
              <a:t>Parcours Izivente</a:t>
            </a:r>
          </a:p>
          <a:p>
            <a:r>
              <a:rPr lang="fr-FR" sz="2000" b="1" dirty="0"/>
              <a:t>Sécurisation du dispositif</a:t>
            </a:r>
          </a:p>
        </p:txBody>
      </p:sp>
    </p:spTree>
    <p:extLst>
      <p:ext uri="{BB962C8B-B14F-4D97-AF65-F5344CB8AC3E}">
        <p14:creationId xmlns:p14="http://schemas.microsoft.com/office/powerpoint/2010/main" val="1528372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1761504"/>
            <a:ext cx="10980738" cy="1330255"/>
          </a:xfrm>
        </p:spPr>
        <p:txBody>
          <a:bodyPr>
            <a:normAutofit/>
          </a:bodyPr>
          <a:lstStyle/>
          <a:p>
            <a:pPr algn="just"/>
            <a:r>
              <a:rPr lang="fr-FR" dirty="0"/>
              <a:t>Le nouveau parcours client / conseiller remplace l’outil de vérification de l’éligibilité des clients mis à disposition les années précédentes par BPCE Financement ainsi que l’attestation sur l’honneur qui était demandée. </a:t>
            </a:r>
          </a:p>
          <a:p>
            <a:pPr algn="just"/>
            <a:r>
              <a:rPr lang="fr-FR" dirty="0"/>
              <a:t>Aussi, </a:t>
            </a:r>
            <a:r>
              <a:rPr lang="fr-FR" dirty="0">
                <a:solidFill>
                  <a:srgbClr val="C00000"/>
                </a:solidFill>
              </a:rPr>
              <a:t>l’instruction du parcours BPI/</a:t>
            </a:r>
            <a:r>
              <a:rPr lang="fr-FR" dirty="0" err="1">
                <a:solidFill>
                  <a:srgbClr val="C00000"/>
                </a:solidFill>
              </a:rPr>
              <a:t>Token</a:t>
            </a:r>
            <a:r>
              <a:rPr lang="fr-FR" dirty="0">
                <a:solidFill>
                  <a:srgbClr val="C00000"/>
                </a:solidFill>
              </a:rPr>
              <a:t> est contractuelle</a:t>
            </a:r>
            <a:r>
              <a:rPr lang="fr-FR" dirty="0"/>
              <a:t>. Ainsi, </a:t>
            </a:r>
            <a:r>
              <a:rPr lang="fr-FR" dirty="0">
                <a:solidFill>
                  <a:srgbClr val="C00000"/>
                </a:solidFill>
              </a:rPr>
              <a:t>les contrats qui n’auront pas fait l’objet d’une instruction dans le parcours BPI ne seront pas garantis.</a:t>
            </a:r>
            <a:endParaRPr lang="fr-FR" dirty="0"/>
          </a:p>
        </p:txBody>
      </p:sp>
      <p:sp>
        <p:nvSpPr>
          <p:cNvPr id="3" name="Espace réservé du texte 2"/>
          <p:cNvSpPr>
            <a:spLocks noGrp="1"/>
          </p:cNvSpPr>
          <p:nvPr>
            <p:ph type="body" sz="quarter" idx="12"/>
          </p:nvPr>
        </p:nvSpPr>
        <p:spPr/>
        <p:txBody>
          <a:bodyPr/>
          <a:lstStyle/>
          <a:p>
            <a:r>
              <a:rPr lang="fr-FR" dirty="0"/>
              <a:t>Points d’attention : </a:t>
            </a:r>
          </a:p>
          <a:p>
            <a:r>
              <a:rPr lang="fr-FR" dirty="0"/>
              <a:t>L’utilisation du nouveau parcours, et la vérification des informations du clients</a:t>
            </a:r>
          </a:p>
        </p:txBody>
      </p:sp>
      <p:sp>
        <p:nvSpPr>
          <p:cNvPr id="5" name="Espace réservé du texte 4"/>
          <p:cNvSpPr>
            <a:spLocks noGrp="1"/>
          </p:cNvSpPr>
          <p:nvPr>
            <p:ph type="body" sz="quarter" idx="16"/>
          </p:nvPr>
        </p:nvSpPr>
        <p:spPr/>
        <p:txBody>
          <a:bodyPr/>
          <a:lstStyle/>
          <a:p>
            <a:r>
              <a:rPr lang="fr-FR" dirty="0"/>
              <a:t>3</a:t>
            </a:r>
          </a:p>
        </p:txBody>
      </p:sp>
      <p:pic>
        <p:nvPicPr>
          <p:cNvPr id="19" name="Image 18">
            <a:extLst>
              <a:ext uri="{FF2B5EF4-FFF2-40B4-BE49-F238E27FC236}">
                <a16:creationId xmlns:a16="http://schemas.microsoft.com/office/drawing/2014/main" id="{D778B7D2-2DA2-4A39-B9BC-DE0FF7A41163}"/>
              </a:ext>
            </a:extLst>
          </p:cNvPr>
          <p:cNvPicPr>
            <a:picLocks noChangeAspect="1"/>
          </p:cNvPicPr>
          <p:nvPr/>
        </p:nvPicPr>
        <p:blipFill rotWithShape="1">
          <a:blip r:embed="rId2"/>
          <a:srcRect t="1023"/>
          <a:stretch/>
        </p:blipFill>
        <p:spPr>
          <a:xfrm>
            <a:off x="1912779" y="3302761"/>
            <a:ext cx="2396669" cy="2966764"/>
          </a:xfrm>
          <a:custGeom>
            <a:avLst/>
            <a:gdLst>
              <a:gd name="connsiteX0" fmla="*/ 0 w 2396669"/>
              <a:gd name="connsiteY0" fmla="*/ 0 h 2966764"/>
              <a:gd name="connsiteX1" fmla="*/ 527267 w 2396669"/>
              <a:gd name="connsiteY1" fmla="*/ 0 h 2966764"/>
              <a:gd name="connsiteX2" fmla="*/ 1150401 w 2396669"/>
              <a:gd name="connsiteY2" fmla="*/ 0 h 2966764"/>
              <a:gd name="connsiteX3" fmla="*/ 1701635 w 2396669"/>
              <a:gd name="connsiteY3" fmla="*/ 0 h 2966764"/>
              <a:gd name="connsiteX4" fmla="*/ 2396669 w 2396669"/>
              <a:gd name="connsiteY4" fmla="*/ 0 h 2966764"/>
              <a:gd name="connsiteX5" fmla="*/ 2396669 w 2396669"/>
              <a:gd name="connsiteY5" fmla="*/ 534018 h 2966764"/>
              <a:gd name="connsiteX6" fmla="*/ 2396669 w 2396669"/>
              <a:gd name="connsiteY6" fmla="*/ 1157038 h 2966764"/>
              <a:gd name="connsiteX7" fmla="*/ 2396669 w 2396669"/>
              <a:gd name="connsiteY7" fmla="*/ 1691055 h 2966764"/>
              <a:gd name="connsiteX8" fmla="*/ 2396669 w 2396669"/>
              <a:gd name="connsiteY8" fmla="*/ 2284408 h 2966764"/>
              <a:gd name="connsiteX9" fmla="*/ 2396669 w 2396669"/>
              <a:gd name="connsiteY9" fmla="*/ 2966764 h 2966764"/>
              <a:gd name="connsiteX10" fmla="*/ 1869402 w 2396669"/>
              <a:gd name="connsiteY10" fmla="*/ 2966764 h 2966764"/>
              <a:gd name="connsiteX11" fmla="*/ 1318168 w 2396669"/>
              <a:gd name="connsiteY11" fmla="*/ 2966764 h 2966764"/>
              <a:gd name="connsiteX12" fmla="*/ 766934 w 2396669"/>
              <a:gd name="connsiteY12" fmla="*/ 2966764 h 2966764"/>
              <a:gd name="connsiteX13" fmla="*/ 0 w 2396669"/>
              <a:gd name="connsiteY13" fmla="*/ 2966764 h 2966764"/>
              <a:gd name="connsiteX14" fmla="*/ 0 w 2396669"/>
              <a:gd name="connsiteY14" fmla="*/ 2403079 h 2966764"/>
              <a:gd name="connsiteX15" fmla="*/ 0 w 2396669"/>
              <a:gd name="connsiteY15" fmla="*/ 1869061 h 2966764"/>
              <a:gd name="connsiteX16" fmla="*/ 0 w 2396669"/>
              <a:gd name="connsiteY16" fmla="*/ 1246041 h 2966764"/>
              <a:gd name="connsiteX17" fmla="*/ 0 w 2396669"/>
              <a:gd name="connsiteY17" fmla="*/ 741691 h 2966764"/>
              <a:gd name="connsiteX18" fmla="*/ 0 w 2396669"/>
              <a:gd name="connsiteY18" fmla="*/ 0 h 296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96669" h="2966764" fill="none" extrusionOk="0">
                <a:moveTo>
                  <a:pt x="0" y="0"/>
                </a:moveTo>
                <a:cubicBezTo>
                  <a:pt x="192697" y="-9788"/>
                  <a:pt x="295580" y="-9762"/>
                  <a:pt x="527267" y="0"/>
                </a:cubicBezTo>
                <a:cubicBezTo>
                  <a:pt x="758954" y="9762"/>
                  <a:pt x="903070" y="25118"/>
                  <a:pt x="1150401" y="0"/>
                </a:cubicBezTo>
                <a:cubicBezTo>
                  <a:pt x="1397732" y="-25118"/>
                  <a:pt x="1581345" y="-23109"/>
                  <a:pt x="1701635" y="0"/>
                </a:cubicBezTo>
                <a:cubicBezTo>
                  <a:pt x="1821925" y="23109"/>
                  <a:pt x="2099298" y="-26154"/>
                  <a:pt x="2396669" y="0"/>
                </a:cubicBezTo>
                <a:cubicBezTo>
                  <a:pt x="2422092" y="146451"/>
                  <a:pt x="2421016" y="364167"/>
                  <a:pt x="2396669" y="534018"/>
                </a:cubicBezTo>
                <a:cubicBezTo>
                  <a:pt x="2372322" y="703869"/>
                  <a:pt x="2404476" y="957956"/>
                  <a:pt x="2396669" y="1157038"/>
                </a:cubicBezTo>
                <a:cubicBezTo>
                  <a:pt x="2388862" y="1356120"/>
                  <a:pt x="2373626" y="1437240"/>
                  <a:pt x="2396669" y="1691055"/>
                </a:cubicBezTo>
                <a:cubicBezTo>
                  <a:pt x="2419712" y="1944870"/>
                  <a:pt x="2371187" y="2120213"/>
                  <a:pt x="2396669" y="2284408"/>
                </a:cubicBezTo>
                <a:cubicBezTo>
                  <a:pt x="2422151" y="2448603"/>
                  <a:pt x="2420927" y="2694583"/>
                  <a:pt x="2396669" y="2966764"/>
                </a:cubicBezTo>
                <a:cubicBezTo>
                  <a:pt x="2200944" y="2985418"/>
                  <a:pt x="2021079" y="2966649"/>
                  <a:pt x="1869402" y="2966764"/>
                </a:cubicBezTo>
                <a:cubicBezTo>
                  <a:pt x="1717725" y="2966879"/>
                  <a:pt x="1465707" y="2961845"/>
                  <a:pt x="1318168" y="2966764"/>
                </a:cubicBezTo>
                <a:cubicBezTo>
                  <a:pt x="1170629" y="2971683"/>
                  <a:pt x="1038677" y="2940953"/>
                  <a:pt x="766934" y="2966764"/>
                </a:cubicBezTo>
                <a:cubicBezTo>
                  <a:pt x="495191" y="2992575"/>
                  <a:pt x="292560" y="2955399"/>
                  <a:pt x="0" y="2966764"/>
                </a:cubicBezTo>
                <a:cubicBezTo>
                  <a:pt x="25788" y="2727250"/>
                  <a:pt x="11380" y="2605074"/>
                  <a:pt x="0" y="2403079"/>
                </a:cubicBezTo>
                <a:cubicBezTo>
                  <a:pt x="-11380" y="2201085"/>
                  <a:pt x="-18904" y="1996075"/>
                  <a:pt x="0" y="1869061"/>
                </a:cubicBezTo>
                <a:cubicBezTo>
                  <a:pt x="18904" y="1742047"/>
                  <a:pt x="27277" y="1527428"/>
                  <a:pt x="0" y="1246041"/>
                </a:cubicBezTo>
                <a:cubicBezTo>
                  <a:pt x="-27277" y="964654"/>
                  <a:pt x="17926" y="897116"/>
                  <a:pt x="0" y="741691"/>
                </a:cubicBezTo>
                <a:cubicBezTo>
                  <a:pt x="-17926" y="586266"/>
                  <a:pt x="-28782" y="183107"/>
                  <a:pt x="0" y="0"/>
                </a:cubicBezTo>
                <a:close/>
              </a:path>
              <a:path w="2396669" h="2966764" stroke="0" extrusionOk="0">
                <a:moveTo>
                  <a:pt x="0" y="0"/>
                </a:moveTo>
                <a:cubicBezTo>
                  <a:pt x="173932" y="-15133"/>
                  <a:pt x="381634" y="23448"/>
                  <a:pt x="527267" y="0"/>
                </a:cubicBezTo>
                <a:cubicBezTo>
                  <a:pt x="672900" y="-23448"/>
                  <a:pt x="856131" y="22749"/>
                  <a:pt x="1126434" y="0"/>
                </a:cubicBezTo>
                <a:cubicBezTo>
                  <a:pt x="1396737" y="-22749"/>
                  <a:pt x="1451999" y="1990"/>
                  <a:pt x="1725602" y="0"/>
                </a:cubicBezTo>
                <a:cubicBezTo>
                  <a:pt x="1999205" y="-1990"/>
                  <a:pt x="2078237" y="-7028"/>
                  <a:pt x="2396669" y="0"/>
                </a:cubicBezTo>
                <a:cubicBezTo>
                  <a:pt x="2384864" y="244085"/>
                  <a:pt x="2404092" y="390088"/>
                  <a:pt x="2396669" y="563685"/>
                </a:cubicBezTo>
                <a:cubicBezTo>
                  <a:pt x="2389246" y="737282"/>
                  <a:pt x="2381389" y="896571"/>
                  <a:pt x="2396669" y="1068035"/>
                </a:cubicBezTo>
                <a:cubicBezTo>
                  <a:pt x="2411950" y="1239499"/>
                  <a:pt x="2409255" y="1443475"/>
                  <a:pt x="2396669" y="1631720"/>
                </a:cubicBezTo>
                <a:cubicBezTo>
                  <a:pt x="2384083" y="1819966"/>
                  <a:pt x="2386910" y="2071476"/>
                  <a:pt x="2396669" y="2225073"/>
                </a:cubicBezTo>
                <a:cubicBezTo>
                  <a:pt x="2406428" y="2378670"/>
                  <a:pt x="2370389" y="2753176"/>
                  <a:pt x="2396669" y="2966764"/>
                </a:cubicBezTo>
                <a:cubicBezTo>
                  <a:pt x="2232802" y="2987139"/>
                  <a:pt x="2011230" y="2948949"/>
                  <a:pt x="1773535" y="2966764"/>
                </a:cubicBezTo>
                <a:cubicBezTo>
                  <a:pt x="1535840" y="2984579"/>
                  <a:pt x="1431249" y="2990224"/>
                  <a:pt x="1246268" y="2966764"/>
                </a:cubicBezTo>
                <a:cubicBezTo>
                  <a:pt x="1061287" y="2943304"/>
                  <a:pt x="880053" y="2973412"/>
                  <a:pt x="647101" y="2966764"/>
                </a:cubicBezTo>
                <a:cubicBezTo>
                  <a:pt x="414149" y="2960116"/>
                  <a:pt x="132981" y="2940871"/>
                  <a:pt x="0" y="2966764"/>
                </a:cubicBezTo>
                <a:cubicBezTo>
                  <a:pt x="770" y="2842756"/>
                  <a:pt x="-10161" y="2605788"/>
                  <a:pt x="0" y="2373411"/>
                </a:cubicBezTo>
                <a:cubicBezTo>
                  <a:pt x="10161" y="2141034"/>
                  <a:pt x="10427" y="2040356"/>
                  <a:pt x="0" y="1720723"/>
                </a:cubicBezTo>
                <a:cubicBezTo>
                  <a:pt x="-10427" y="1401090"/>
                  <a:pt x="-3512" y="1267949"/>
                  <a:pt x="0" y="1097703"/>
                </a:cubicBezTo>
                <a:cubicBezTo>
                  <a:pt x="3512" y="927457"/>
                  <a:pt x="21228" y="327282"/>
                  <a:pt x="0" y="0"/>
                </a:cubicBezTo>
                <a:close/>
              </a:path>
            </a:pathLst>
          </a:custGeom>
          <a:ln w="38100">
            <a:solidFill>
              <a:srgbClr val="FFEB99"/>
            </a:solidFill>
            <a:extLst>
              <a:ext uri="{C807C97D-BFC1-408E-A445-0C87EB9F89A2}">
                <ask:lineSketchStyleProps xmlns:ask="http://schemas.microsoft.com/office/drawing/2018/sketchyshapes" sd="4199640579">
                  <a:prstGeom prst="rect">
                    <a:avLst/>
                  </a:prstGeom>
                  <ask:type>
                    <ask:lineSketchFreehand/>
                  </ask:type>
                </ask:lineSketchStyleProps>
              </a:ext>
            </a:extLst>
          </a:ln>
        </p:spPr>
      </p:pic>
      <p:sp>
        <p:nvSpPr>
          <p:cNvPr id="20" name="Espace réservé du contenu 1">
            <a:extLst>
              <a:ext uri="{FF2B5EF4-FFF2-40B4-BE49-F238E27FC236}">
                <a16:creationId xmlns:a16="http://schemas.microsoft.com/office/drawing/2014/main" id="{EFE870D2-FBC1-4281-8CBB-69FE8049EBC2}"/>
              </a:ext>
            </a:extLst>
          </p:cNvPr>
          <p:cNvSpPr txBox="1">
            <a:spLocks/>
          </p:cNvSpPr>
          <p:nvPr/>
        </p:nvSpPr>
        <p:spPr>
          <a:xfrm>
            <a:off x="4464641" y="3302761"/>
            <a:ext cx="7211422" cy="2165532"/>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outre, une attention particulière doit être portée sur la phase de contrôle des informations saisies et de pièces téléchargées  par le client. </a:t>
            </a:r>
          </a:p>
          <a:p>
            <a:endParaRPr lang="fr-FR" dirty="0">
              <a:solidFill>
                <a:srgbClr val="C00000"/>
              </a:solidFill>
            </a:endParaRPr>
          </a:p>
          <a:p>
            <a:r>
              <a:rPr lang="fr-FR" dirty="0">
                <a:solidFill>
                  <a:srgbClr val="C00000"/>
                </a:solidFill>
              </a:rPr>
              <a:t>En cas d’anomalie ou de pièce non conforme BPI ne garantira pas le dossier concerné.</a:t>
            </a:r>
          </a:p>
        </p:txBody>
      </p:sp>
      <p:sp>
        <p:nvSpPr>
          <p:cNvPr id="10" name="Espace réservé du texte 3">
            <a:extLst>
              <a:ext uri="{FF2B5EF4-FFF2-40B4-BE49-F238E27FC236}">
                <a16:creationId xmlns:a16="http://schemas.microsoft.com/office/drawing/2014/main" id="{A64B0D08-1FCA-4CDF-A4B8-547A272F9640}"/>
              </a:ext>
            </a:extLst>
          </p:cNvPr>
          <p:cNvSpPr>
            <a:spLocks noGrp="1"/>
          </p:cNvSpPr>
          <p:nvPr>
            <p:ph type="body" sz="quarter" idx="14"/>
          </p:nvPr>
        </p:nvSpPr>
        <p:spPr>
          <a:xfrm>
            <a:off x="4376057" y="137054"/>
            <a:ext cx="7300006" cy="231246"/>
          </a:xfrm>
        </p:spPr>
        <p:txBody>
          <a:bodyPr/>
          <a:lstStyle/>
          <a:p>
            <a:r>
              <a:rPr lang="fr-FR" dirty="0"/>
              <a:t>Présentation Prêt BPI France 2023</a:t>
            </a:r>
          </a:p>
        </p:txBody>
      </p:sp>
      <p:sp>
        <p:nvSpPr>
          <p:cNvPr id="4" name="Rectangle 3">
            <a:extLst>
              <a:ext uri="{FF2B5EF4-FFF2-40B4-BE49-F238E27FC236}">
                <a16:creationId xmlns:a16="http://schemas.microsoft.com/office/drawing/2014/main" id="{981B72F6-4E2D-4569-8060-1844A2517371}"/>
              </a:ext>
            </a:extLst>
          </p:cNvPr>
          <p:cNvSpPr/>
          <p:nvPr/>
        </p:nvSpPr>
        <p:spPr>
          <a:xfrm>
            <a:off x="4572000" y="5623194"/>
            <a:ext cx="7104063" cy="646331"/>
          </a:xfrm>
          <a:prstGeom prst="rect">
            <a:avLst/>
          </a:prstGeom>
          <a:solidFill>
            <a:srgbClr val="C00000"/>
          </a:solidFill>
        </p:spPr>
        <p:txBody>
          <a:bodyPr wrap="square">
            <a:spAutoFit/>
          </a:bodyPr>
          <a:lstStyle/>
          <a:p>
            <a:r>
              <a:rPr lang="fr-FR" dirty="0">
                <a:solidFill>
                  <a:schemeClr val="bg1"/>
                </a:solidFill>
                <a:latin typeface="Calibri" panose="020F0502020204030204" pitchFamily="34" charset="0"/>
                <a:ea typeface="Calibri" panose="020F0502020204030204" pitchFamily="34" charset="0"/>
              </a:rPr>
              <a:t>En cas de disfonctionnement sur la plateforme BPI, le mail du SAV BPI est le suivant : </a:t>
            </a:r>
            <a:r>
              <a:rPr lang="fr-FR" u="sng" dirty="0">
                <a:solidFill>
                  <a:schemeClr val="bg1"/>
                </a:solidFill>
                <a:latin typeface="Calibri" panose="020F0502020204030204" pitchFamily="34" charset="0"/>
                <a:ea typeface="Calibri" panose="020F0502020204030204" pitchFamily="34" charset="0"/>
                <a:hlinkClick r:id="rId3" tooltip="mailto:tokens@bpifrance.fr">
                  <a:extLst>
                    <a:ext uri="{A12FA001-AC4F-418D-AE19-62706E023703}">
                      <ahyp:hlinkClr xmlns:ahyp="http://schemas.microsoft.com/office/drawing/2018/hyperlinkcolor" val="tx"/>
                    </a:ext>
                  </a:extLst>
                </a:hlinkClick>
              </a:rPr>
              <a:t>tokens@bpifrance.fr</a:t>
            </a:r>
            <a:r>
              <a:rPr lang="fr-FR" dirty="0">
                <a:solidFill>
                  <a:schemeClr val="bg1"/>
                </a:solidFill>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941638738"/>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4890</TotalTime>
  <Words>1225</Words>
  <Application>Microsoft Office PowerPoint</Application>
  <PresentationFormat>Grand écran</PresentationFormat>
  <Paragraphs>238</Paragraphs>
  <Slides>13</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vt:i4>
      </vt:variant>
    </vt:vector>
  </HeadingPairs>
  <TitlesOfParts>
    <vt:vector size="23" baseType="lpstr">
      <vt:lpstr>Arial</vt:lpstr>
      <vt:lpstr>Arial Black</vt:lpstr>
      <vt:lpstr>Arial Nova Light</vt:lpstr>
      <vt:lpstr>Calibri</vt:lpstr>
      <vt:lpstr>Cambria Math</vt:lpstr>
      <vt:lpstr>Montserrat Black</vt:lpstr>
      <vt:lpstr>Montserrat SemiBold</vt:lpstr>
      <vt:lpstr>Tahoma</vt:lpstr>
      <vt:lpstr>Wingdings</vt:lpstr>
      <vt:lpstr>Thème Office</vt:lpstr>
      <vt:lpstr>Présentation Prêt BPI France 2023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GERARD Alexandre [CEGEE]</cp:lastModifiedBy>
  <cp:revision>280</cp:revision>
  <dcterms:created xsi:type="dcterms:W3CDTF">2020-06-24T09:20:11Z</dcterms:created>
  <dcterms:modified xsi:type="dcterms:W3CDTF">2023-04-12T14:27:36Z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2023-03-09T07:37:26Z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