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4"/>
  </p:sldMasterIdLst>
  <p:notesMasterIdLst>
    <p:notesMasterId r:id="rId16"/>
  </p:notesMasterIdLst>
  <p:handoutMasterIdLst>
    <p:handoutMasterId r:id="rId17"/>
  </p:handoutMasterIdLst>
  <p:sldIdLst>
    <p:sldId id="259" r:id="rId5"/>
    <p:sldId id="269" r:id="rId6"/>
    <p:sldId id="268" r:id="rId7"/>
    <p:sldId id="258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>
      <p:cViewPr>
        <p:scale>
          <a:sx n="90" d="100"/>
          <a:sy n="90" d="100"/>
        </p:scale>
        <p:origin x="-1524" y="-4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972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83B164-CE26-4021-B663-D5A3C97BE741}" type="datetimeFigureOut">
              <a:rPr lang="fr-FR" smtClean="0"/>
              <a:t>10/08/2016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95DB02-F429-4CF4-A0C6-E5ACEAAEA7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0461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08BF4-9708-4A47-BB33-70A62DC0A9F3}" type="datetimeFigureOut">
              <a:rPr lang="fr-FR" smtClean="0"/>
              <a:t>10/08/2016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5113"/>
            <a:ext cx="5438775" cy="44677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98CA4-E31E-4599-943D-C0CF78D438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4548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98CA4-E31E-4599-943D-C0CF78D4386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9403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98CA4-E31E-4599-943D-C0CF78D4386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9403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1184945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2" name="Rectangle 1"/>
          <p:cNvSpPr/>
          <p:nvPr userDrawn="1"/>
        </p:nvSpPr>
        <p:spPr>
          <a:xfrm>
            <a:off x="6447644" y="299839"/>
            <a:ext cx="2696357" cy="680889"/>
          </a:xfrm>
          <a:prstGeom prst="rect">
            <a:avLst/>
          </a:prstGeom>
          <a:blipFill dpi="0" rotWithShape="1">
            <a:blip r:embed="rId3">
              <a:alphaModFix amt="6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 userDrawn="1"/>
        </p:nvSpPr>
        <p:spPr>
          <a:xfrm>
            <a:off x="7851075" y="0"/>
            <a:ext cx="1299579" cy="980728"/>
          </a:xfrm>
          <a:prstGeom prst="rect">
            <a:avLst/>
          </a:prstGeom>
          <a:blipFill dpi="0" rotWithShape="1">
            <a:blip r:embed="rId4">
              <a:alphaModFix amt="6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32687-F5AA-432C-A245-7479B0BC1C12}" type="datetimeFigureOut">
              <a:rPr lang="fr-FR" smtClean="0"/>
              <a:t>10/08/2016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1184945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10" name="Rectangle 9"/>
          <p:cNvSpPr/>
          <p:nvPr userDrawn="1"/>
        </p:nvSpPr>
        <p:spPr>
          <a:xfrm>
            <a:off x="6447643" y="299839"/>
            <a:ext cx="2696357" cy="680889"/>
          </a:xfrm>
          <a:prstGeom prst="rect">
            <a:avLst/>
          </a:prstGeom>
          <a:blipFill dpi="0" rotWithShape="1">
            <a:blip r:embed="rId3">
              <a:alphaModFix amt="6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 userDrawn="1"/>
        </p:nvSpPr>
        <p:spPr>
          <a:xfrm>
            <a:off x="7851075" y="0"/>
            <a:ext cx="1299579" cy="980728"/>
          </a:xfrm>
          <a:prstGeom prst="rect">
            <a:avLst/>
          </a:prstGeom>
          <a:blipFill dpi="0" rotWithShape="1">
            <a:blip r:embed="rId4">
              <a:alphaModFix amt="6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926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32687-F5AA-432C-A245-7479B0BC1C12}" type="datetimeFigureOut">
              <a:rPr lang="fr-FR" smtClean="0"/>
              <a:t>10/08/2016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0047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69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22.jpeg"/><Relationship Id="rId21" Type="http://schemas.openxmlformats.org/officeDocument/2006/relationships/image" Target="../media/image13.png"/><Relationship Id="rId7" Type="http://schemas.openxmlformats.org/officeDocument/2006/relationships/image" Target="../media/image26.png"/><Relationship Id="rId12" Type="http://schemas.openxmlformats.org/officeDocument/2006/relationships/image" Target="../media/image31.jpeg"/><Relationship Id="rId17" Type="http://schemas.openxmlformats.org/officeDocument/2006/relationships/image" Target="../media/image36.png"/><Relationship Id="rId2" Type="http://schemas.openxmlformats.org/officeDocument/2006/relationships/image" Target="../media/image21.jpeg"/><Relationship Id="rId16" Type="http://schemas.openxmlformats.org/officeDocument/2006/relationships/image" Target="../media/image35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5" Type="http://schemas.openxmlformats.org/officeDocument/2006/relationships/image" Target="../media/image34.jpeg"/><Relationship Id="rId23" Type="http://schemas.openxmlformats.org/officeDocument/2006/relationships/image" Target="../media/image15.png"/><Relationship Id="rId10" Type="http://schemas.openxmlformats.org/officeDocument/2006/relationships/image" Target="../media/image29.jpeg"/><Relationship Id="rId19" Type="http://schemas.openxmlformats.org/officeDocument/2006/relationships/image" Target="../media/image38.png"/><Relationship Id="rId4" Type="http://schemas.openxmlformats.org/officeDocument/2006/relationships/image" Target="../media/image23.jpeg"/><Relationship Id="rId9" Type="http://schemas.openxmlformats.org/officeDocument/2006/relationships/image" Target="../media/image28.png"/><Relationship Id="rId14" Type="http://schemas.openxmlformats.org/officeDocument/2006/relationships/image" Target="../media/image33.jpeg"/><Relationship Id="rId2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itunes.apple.com/US/app/id734435441?mt=8" TargetMode="External"/><Relationship Id="rId13" Type="http://schemas.openxmlformats.org/officeDocument/2006/relationships/image" Target="../media/image48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7.jpeg"/><Relationship Id="rId17" Type="http://schemas.openxmlformats.org/officeDocument/2006/relationships/image" Target="../media/image52.png"/><Relationship Id="rId2" Type="http://schemas.openxmlformats.org/officeDocument/2006/relationships/image" Target="../media/image39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6.png"/><Relationship Id="rId5" Type="http://schemas.openxmlformats.org/officeDocument/2006/relationships/image" Target="../media/image42.png"/><Relationship Id="rId15" Type="http://schemas.openxmlformats.org/officeDocument/2006/relationships/image" Target="../media/image50.png"/><Relationship Id="rId10" Type="http://schemas.openxmlformats.org/officeDocument/2006/relationships/hyperlink" Target="https://play.google.com/store/apps/details?id=com.johnpaul.visaplatinumbusiness&amp;hl=en" TargetMode="External"/><Relationship Id="rId4" Type="http://schemas.openxmlformats.org/officeDocument/2006/relationships/image" Target="../media/image41.png"/><Relationship Id="rId9" Type="http://schemas.openxmlformats.org/officeDocument/2006/relationships/image" Target="../media/image45.png"/><Relationship Id="rId14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aplatinumbusiness.fr/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aplatinumbusiness.fr/" TargetMode="External"/><Relationship Id="rId7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48.png"/><Relationship Id="rId4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Q:\Images\Image1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Q:\Images\Image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0000"/>
            <a:ext cx="9142858" cy="39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79512" y="1052736"/>
            <a:ext cx="87849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C00000"/>
                </a:solidFill>
              </a:rPr>
              <a:t>Les services liés à la carte Visa </a:t>
            </a:r>
            <a:r>
              <a:rPr lang="fr-FR" sz="2800" b="1" dirty="0" err="1" smtClean="0">
                <a:solidFill>
                  <a:srgbClr val="C00000"/>
                </a:solidFill>
              </a:rPr>
              <a:t>Platinum</a:t>
            </a:r>
            <a:r>
              <a:rPr lang="fr-FR" sz="2800" b="1" dirty="0" smtClean="0">
                <a:solidFill>
                  <a:srgbClr val="C00000"/>
                </a:solidFill>
              </a:rPr>
              <a:t> Business :</a:t>
            </a:r>
          </a:p>
          <a:p>
            <a:pPr marL="1371600" lvl="2" indent="-457200">
              <a:buBlip>
                <a:blip r:embed="rId5"/>
              </a:buBlip>
            </a:pPr>
            <a:r>
              <a:rPr lang="fr-FR" sz="2400" b="1" dirty="0">
                <a:solidFill>
                  <a:srgbClr val="C00000"/>
                </a:solidFill>
              </a:rPr>
              <a:t>Les assurances</a:t>
            </a:r>
          </a:p>
          <a:p>
            <a:pPr marL="1371600" lvl="2" indent="-457200">
              <a:buBlip>
                <a:blip r:embed="rId5"/>
              </a:buBlip>
            </a:pPr>
            <a:r>
              <a:rPr lang="fr-FR" sz="2400" b="1" dirty="0" smtClean="0">
                <a:solidFill>
                  <a:srgbClr val="C00000"/>
                </a:solidFill>
              </a:rPr>
              <a:t>L’assistant</a:t>
            </a:r>
          </a:p>
          <a:p>
            <a:pPr marL="1371600" lvl="2" indent="-457200">
              <a:buBlip>
                <a:blip r:embed="rId5"/>
              </a:buBlip>
            </a:pPr>
            <a:r>
              <a:rPr lang="fr-FR" sz="2400" b="1" dirty="0" smtClean="0">
                <a:solidFill>
                  <a:srgbClr val="C00000"/>
                </a:solidFill>
              </a:rPr>
              <a:t>Le site Visa</a:t>
            </a:r>
          </a:p>
          <a:p>
            <a:pPr marL="1371600" lvl="2" indent="-457200">
              <a:buBlip>
                <a:blip r:embed="rId5"/>
              </a:buBlip>
            </a:pPr>
            <a:r>
              <a:rPr lang="fr-FR" sz="2400" b="1" dirty="0" smtClean="0">
                <a:solidFill>
                  <a:srgbClr val="C00000"/>
                </a:solidFill>
              </a:rPr>
              <a:t>L’application pour téléphone mobile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6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179512" y="188640"/>
            <a:ext cx="8229600" cy="56207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Les assurances communautaires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232863"/>
              </p:ext>
            </p:extLst>
          </p:nvPr>
        </p:nvGraphicFramePr>
        <p:xfrm>
          <a:off x="179511" y="1196752"/>
          <a:ext cx="8712968" cy="4684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7669"/>
                <a:gridCol w="2086830"/>
                <a:gridCol w="2023207"/>
                <a:gridCol w="2185262"/>
              </a:tblGrid>
              <a:tr h="3628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fr-FR" sz="1400" b="1" kern="1200" dirty="0">
                        <a:solidFill>
                          <a:schemeClr val="bg1"/>
                        </a:solidFill>
                        <a:latin typeface="Verdana "/>
                        <a:ea typeface="+mn-ea"/>
                        <a:cs typeface="+mn-cs"/>
                      </a:endParaRPr>
                    </a:p>
                  </a:txBody>
                  <a:tcPr marL="91449" marR="91449" marT="45721" marB="457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 smtClean="0">
                          <a:solidFill>
                            <a:schemeClr val="bg1"/>
                          </a:solidFill>
                        </a:rPr>
                        <a:t>Visa Business</a:t>
                      </a:r>
                      <a:endParaRPr lang="fr-FR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49" marR="91449" marT="45721" marB="457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 smtClean="0">
                          <a:solidFill>
                            <a:schemeClr val="bg1"/>
                          </a:solidFill>
                        </a:rPr>
                        <a:t> Gold Business</a:t>
                      </a:r>
                      <a:endParaRPr lang="fr-FR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49" marR="91449" marT="45721" marB="457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 smtClean="0">
                          <a:solidFill>
                            <a:schemeClr val="bg1"/>
                          </a:solidFill>
                        </a:rPr>
                        <a:t> Platinum</a:t>
                      </a:r>
                      <a:r>
                        <a:rPr lang="fr-FR" sz="1200" baseline="0" dirty="0" smtClean="0">
                          <a:solidFill>
                            <a:schemeClr val="bg1"/>
                          </a:solidFill>
                        </a:rPr>
                        <a:t> Business</a:t>
                      </a:r>
                      <a:endParaRPr lang="fr-FR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49" marR="91449" marT="45721" marB="45721">
                    <a:solidFill>
                      <a:srgbClr val="C00000"/>
                    </a:solidFill>
                  </a:tcPr>
                </a:tc>
              </a:tr>
              <a:tr h="3674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Garanties</a:t>
                      </a: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latin typeface="Eurostile"/>
                        </a:rPr>
                        <a:t>+</a:t>
                      </a: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Eurostile"/>
                        </a:rPr>
                        <a:t>++</a:t>
                      </a: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latin typeface="Verdana "/>
                        </a:rPr>
                        <a:t>+++</a:t>
                      </a:r>
                    </a:p>
                  </a:txBody>
                  <a:tcPr marL="0" marR="0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674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Décès invalidité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Accident</a:t>
                      </a: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garanti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Accident de trajet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Accident en véhicule de location</a:t>
                      </a:r>
                      <a:endParaRPr lang="fr-FR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Capital jusqu’à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200 000 €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1449" marR="91449" marT="45721" marB="4572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Capital jusqu’à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310 000 €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000 €</a:t>
                      </a:r>
                      <a:endParaRPr lang="fr-FR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000 €</a:t>
                      </a:r>
                      <a:endParaRPr lang="fr-FR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Capital jusqu’à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465 000 €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000 €</a:t>
                      </a:r>
                      <a:endParaRPr lang="fr-FR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000 €</a:t>
                      </a:r>
                      <a:endParaRPr lang="fr-FR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4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Infirmité partielle</a:t>
                      </a:r>
                      <a:endParaRPr lang="fr-F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Capital 100 000 €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Capital 155 000 €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000 €</a:t>
                      </a:r>
                      <a:endParaRPr lang="fr-FR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Capital 155 000 €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000 €</a:t>
                      </a:r>
                      <a:endParaRPr lang="fr-FR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4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Garantie retard de transport</a:t>
                      </a:r>
                      <a:endParaRPr lang="fr-F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Jusqu’à 460 €</a:t>
                      </a:r>
                      <a:endParaRPr lang="fr-F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Jusqu’à 840 €</a:t>
                      </a: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Jusqu’à 1 200 €</a:t>
                      </a: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4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Garantie retard de bagages</a:t>
                      </a:r>
                    </a:p>
                    <a:p>
                      <a:endParaRPr lang="fr-FR" sz="1000" b="1" dirty="0">
                        <a:solidFill>
                          <a:srgbClr val="C00000"/>
                        </a:solidFill>
                        <a:latin typeface="Eurostile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Jusqu’à 840 €</a:t>
                      </a:r>
                      <a:endParaRPr lang="fr-F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Jusqu’à 840 €</a:t>
                      </a: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Jusqu’à 1</a:t>
                      </a: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20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0 €</a:t>
                      </a: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4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Perte/vol détérioration de bagages</a:t>
                      </a:r>
                      <a:endParaRPr lang="fr-F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Jusqu’à 840 €</a:t>
                      </a: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Jusqu’à 1</a:t>
                      </a: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6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40 €</a:t>
                      </a: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Jusqu’à 2</a:t>
                      </a: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50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0 €</a:t>
                      </a: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4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Responsabilité civile &amp; assistance juridique à l’étranger</a:t>
                      </a:r>
                      <a:endParaRPr lang="fr-F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fr-F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Jusqu’à 1</a:t>
                      </a: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525 00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0 €</a:t>
                      </a: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Jusqu’à 2</a:t>
                      </a: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300 00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0 €</a:t>
                      </a: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4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Dommage/vol du véhicule de location*</a:t>
                      </a:r>
                      <a:endParaRPr lang="fr-F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fr-F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OUI</a:t>
                      </a:r>
                      <a:endParaRPr lang="fr-F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OUI</a:t>
                      </a:r>
                      <a:endParaRPr lang="fr-F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4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Modification, annulation et interruption de voyage</a:t>
                      </a:r>
                      <a:endParaRPr lang="fr-F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fr-F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Jusqu’à 5</a:t>
                      </a: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00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0 €</a:t>
                      </a: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Jusqu’à 7</a:t>
                      </a: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50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0 €</a:t>
                      </a: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Picture 1" descr="VB_Visa_Business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367" y="1196752"/>
            <a:ext cx="55562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VGB_01_Visa_Gold_Business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196752"/>
            <a:ext cx="576262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196752"/>
            <a:ext cx="617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107504" y="5991091"/>
            <a:ext cx="87544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fr-FR" altLang="fr-FR" sz="1000" dirty="0" smtClean="0">
                <a:latin typeface="Verdana "/>
                <a:ea typeface="Eurostile"/>
                <a:cs typeface="Eurostile"/>
              </a:rPr>
              <a:t>* Dommage / Vol du véhicule de location : dans la limite de la franchise ou de la franchise non rachetable indiquée dans le contrat de location qui ne doit pas excéder 31 jours. </a:t>
            </a:r>
            <a:endParaRPr lang="fr-FR" altLang="fr-FR" sz="1000" dirty="0">
              <a:latin typeface="Verdana "/>
              <a:ea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42521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179512" y="188640"/>
            <a:ext cx="8229600" cy="56207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Zoom sur les assurances spécifiques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5" name="Rectangle 32"/>
          <p:cNvSpPr>
            <a:spLocks noChangeArrowheads="1"/>
          </p:cNvSpPr>
          <p:nvPr/>
        </p:nvSpPr>
        <p:spPr bwMode="gray">
          <a:xfrm>
            <a:off x="379413" y="1084857"/>
            <a:ext cx="85852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742950" indent="-28575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marL="0" indent="0"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Eurostile"/>
              </a:rPr>
              <a:t>4 garanties inédites :</a:t>
            </a:r>
            <a:endParaRPr lang="fr-FR" altLang="fr-FR" sz="16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Eurostile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276194"/>
              </p:ext>
            </p:extLst>
          </p:nvPr>
        </p:nvGraphicFramePr>
        <p:xfrm>
          <a:off x="109538" y="1465663"/>
          <a:ext cx="8964612" cy="2581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7495"/>
                <a:gridCol w="2147101"/>
                <a:gridCol w="2081640"/>
                <a:gridCol w="2248376"/>
              </a:tblGrid>
              <a:tr h="3628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fr-FR" sz="1400" b="1" kern="1200" dirty="0">
                        <a:solidFill>
                          <a:schemeClr val="bg1"/>
                        </a:solidFill>
                        <a:latin typeface="Verdana "/>
                        <a:ea typeface="+mn-ea"/>
                        <a:cs typeface="+mn-cs"/>
                      </a:endParaRPr>
                    </a:p>
                  </a:txBody>
                  <a:tcPr marL="91449" marR="91449" marT="45721" marB="457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 smtClean="0">
                          <a:solidFill>
                            <a:schemeClr val="bg1"/>
                          </a:solidFill>
                        </a:rPr>
                        <a:t>  Visa</a:t>
                      </a:r>
                      <a:r>
                        <a:rPr lang="fr-FR" sz="12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200" dirty="0" smtClean="0">
                          <a:solidFill>
                            <a:schemeClr val="bg1"/>
                          </a:solidFill>
                        </a:rPr>
                        <a:t>Business</a:t>
                      </a:r>
                      <a:endParaRPr lang="fr-FR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49" marR="91449" marT="45721" marB="457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 smtClean="0">
                          <a:solidFill>
                            <a:schemeClr val="bg1"/>
                          </a:solidFill>
                        </a:rPr>
                        <a:t> Gold Business</a:t>
                      </a:r>
                      <a:endParaRPr lang="fr-FR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49" marR="91449" marT="45721" marB="4572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 smtClean="0">
                          <a:solidFill>
                            <a:schemeClr val="bg1"/>
                          </a:solidFill>
                        </a:rPr>
                        <a:t> Platinum</a:t>
                      </a:r>
                      <a:r>
                        <a:rPr lang="fr-FR" sz="1200" baseline="0" dirty="0" smtClean="0">
                          <a:solidFill>
                            <a:schemeClr val="bg1"/>
                          </a:solidFill>
                        </a:rPr>
                        <a:t> Business</a:t>
                      </a:r>
                      <a:endParaRPr lang="fr-FR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49" marR="91449" marT="45721" marB="45721">
                    <a:solidFill>
                      <a:srgbClr val="C00000"/>
                    </a:solidFill>
                  </a:tcPr>
                </a:tc>
              </a:tr>
              <a:tr h="3674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Assurances spécifiques</a:t>
                      </a: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latin typeface="Eurostile"/>
                          <a:sym typeface="Wingdings 2"/>
                        </a:rPr>
                        <a:t></a:t>
                      </a:r>
                      <a:endParaRPr lang="fr-FR" sz="1600" dirty="0" smtClean="0">
                        <a:latin typeface="Eurostile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Eurostile"/>
                          <a:sym typeface="Wingdings 2"/>
                        </a:rPr>
                        <a:t></a:t>
                      </a:r>
                      <a:endParaRPr kumimoji="0" lang="fr-F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Eurostile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Verdana "/>
                        </a:rPr>
                        <a:t>+ + + </a:t>
                      </a:r>
                      <a:endParaRPr lang="fr-FR" sz="1600" b="1" dirty="0">
                        <a:latin typeface="Verdana "/>
                      </a:endParaRPr>
                    </a:p>
                  </a:txBody>
                  <a:tcPr marL="0" marR="0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4262">
                <a:tc>
                  <a:txBody>
                    <a:bodyPr/>
                    <a:lstStyle/>
                    <a:p>
                      <a:r>
                        <a:rPr lang="fr-FR" sz="1000" b="1" dirty="0" smtClean="0">
                          <a:latin typeface="Eurostile"/>
                        </a:rPr>
                        <a:t>Garantie</a:t>
                      </a:r>
                      <a:r>
                        <a:rPr lang="fr-FR" sz="1000" b="1" baseline="0" dirty="0" smtClean="0">
                          <a:latin typeface="Eurostile"/>
                        </a:rPr>
                        <a:t> Achats </a:t>
                      </a:r>
                      <a:br>
                        <a:rPr lang="fr-FR" sz="1000" b="1" baseline="0" dirty="0" smtClean="0">
                          <a:latin typeface="Eurostile"/>
                        </a:rPr>
                      </a:br>
                      <a:r>
                        <a:rPr lang="fr-FR" sz="1000" b="1" i="1" baseline="0" dirty="0" smtClean="0">
                          <a:latin typeface="Eurostile"/>
                        </a:rPr>
                        <a:t>30 jours </a:t>
                      </a:r>
                      <a:endParaRPr lang="fr-FR" sz="1000" b="1" i="1" dirty="0">
                        <a:solidFill>
                          <a:srgbClr val="C00000"/>
                        </a:solidFill>
                        <a:latin typeface="Eurostile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chemeClr val="bg1"/>
                          </a:solidFill>
                          <a:latin typeface="Eurostile"/>
                          <a:sym typeface="Wingdings 2"/>
                        </a:rPr>
                        <a:t></a:t>
                      </a:r>
                      <a:endParaRPr lang="fr-FR" sz="1000" dirty="0" smtClean="0">
                        <a:solidFill>
                          <a:schemeClr val="bg1"/>
                        </a:solidFill>
                        <a:latin typeface="Eurostile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chemeClr val="bg1"/>
                          </a:solidFill>
                          <a:latin typeface="Eurostile"/>
                          <a:sym typeface="Wingdings 2"/>
                        </a:rPr>
                        <a:t></a:t>
                      </a:r>
                      <a:endParaRPr lang="fr-FR" sz="1000" dirty="0" smtClean="0">
                        <a:solidFill>
                          <a:schemeClr val="bg1"/>
                        </a:solidFill>
                        <a:latin typeface="Eurostile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Eurostile"/>
                          <a:ea typeface="+mn-ea"/>
                          <a:cs typeface="+mn-cs"/>
                        </a:rPr>
                        <a:t>1 500€  / sinistre </a:t>
                      </a:r>
                      <a:br>
                        <a:rPr lang="fr-FR" sz="1000" kern="1200" dirty="0" smtClean="0">
                          <a:solidFill>
                            <a:schemeClr val="dk1"/>
                          </a:solidFill>
                          <a:latin typeface="Eurostile"/>
                          <a:ea typeface="+mn-ea"/>
                          <a:cs typeface="+mn-cs"/>
                        </a:rPr>
                      </a:b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Eurostile"/>
                          <a:ea typeface="+mn-ea"/>
                          <a:cs typeface="+mn-cs"/>
                        </a:rPr>
                        <a:t>5 000 € / an </a:t>
                      </a:r>
                      <a:endParaRPr lang="fr-FR" sz="1000" kern="1200" dirty="0">
                        <a:solidFill>
                          <a:schemeClr val="dk1"/>
                        </a:solidFill>
                        <a:latin typeface="Eurostile"/>
                        <a:ea typeface="+mn-ea"/>
                        <a:cs typeface="+mn-cs"/>
                      </a:endParaRPr>
                    </a:p>
                  </a:txBody>
                  <a:tcPr marL="0" marR="0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4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>
                          <a:latin typeface="Eurostile"/>
                        </a:rPr>
                        <a:t>Prolongation Garantie</a:t>
                      </a:r>
                      <a:r>
                        <a:rPr lang="fr-FR" sz="1000" b="1" baseline="0" dirty="0" smtClean="0">
                          <a:latin typeface="Eurostile"/>
                        </a:rPr>
                        <a:t> Constructeur  </a:t>
                      </a:r>
                      <a:endParaRPr lang="fr-FR" sz="1000" b="1" dirty="0" smtClean="0">
                        <a:solidFill>
                          <a:srgbClr val="C00000"/>
                        </a:solidFill>
                        <a:latin typeface="Eurostile"/>
                      </a:endParaRPr>
                    </a:p>
                    <a:p>
                      <a:r>
                        <a:rPr lang="fr-FR" sz="1000" b="1" i="1" dirty="0" smtClean="0">
                          <a:latin typeface="Eurostile"/>
                        </a:rPr>
                        <a:t>6 mois</a:t>
                      </a:r>
                      <a:endParaRPr lang="fr-FR" sz="1000" b="1" i="1" dirty="0">
                        <a:solidFill>
                          <a:srgbClr val="C00000"/>
                        </a:solidFill>
                        <a:latin typeface="Eurostile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chemeClr val="bg1"/>
                          </a:solidFill>
                          <a:latin typeface="Eurostile"/>
                          <a:sym typeface="Wingdings 2"/>
                        </a:rPr>
                        <a:t></a:t>
                      </a:r>
                      <a:endParaRPr lang="fr-FR" sz="1000" dirty="0">
                        <a:solidFill>
                          <a:schemeClr val="bg1"/>
                        </a:solidFill>
                        <a:latin typeface="Eurostile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chemeClr val="bg1"/>
                          </a:solidFill>
                          <a:latin typeface="Eurostile"/>
                          <a:sym typeface="Wingdings 2"/>
                        </a:rPr>
                        <a:t></a:t>
                      </a:r>
                      <a:endParaRPr lang="fr-FR" sz="1000" dirty="0">
                        <a:solidFill>
                          <a:schemeClr val="bg1"/>
                        </a:solidFill>
                        <a:latin typeface="Eurostile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Eurostile"/>
                          <a:ea typeface="+mn-ea"/>
                          <a:cs typeface="+mn-cs"/>
                        </a:rPr>
                        <a:t>800€  / sinistre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Eurostile"/>
                          <a:ea typeface="+mn-ea"/>
                          <a:cs typeface="+mn-cs"/>
                        </a:rPr>
                        <a:t> </a:t>
                      </a:r>
                      <a:b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Eurostile"/>
                          <a:ea typeface="+mn-ea"/>
                          <a:cs typeface="+mn-cs"/>
                        </a:rPr>
                      </a:b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Eurostile"/>
                          <a:ea typeface="+mn-ea"/>
                          <a:cs typeface="+mn-cs"/>
                        </a:rPr>
                        <a:t>1 600 € / an </a:t>
                      </a:r>
                      <a:endParaRPr lang="fr-FR" sz="1000" kern="1200" dirty="0">
                        <a:solidFill>
                          <a:schemeClr val="dk1"/>
                        </a:solidFill>
                        <a:latin typeface="Eurostile"/>
                        <a:ea typeface="+mn-ea"/>
                        <a:cs typeface="+mn-cs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4262">
                <a:tc>
                  <a:txBody>
                    <a:bodyPr/>
                    <a:lstStyle/>
                    <a:p>
                      <a:r>
                        <a:rPr lang="fr-FR" sz="1000" b="1" dirty="0" smtClean="0">
                          <a:latin typeface="Eurostile"/>
                        </a:rPr>
                        <a:t>Utilisation frauduleus</a:t>
                      </a:r>
                      <a:r>
                        <a:rPr lang="fr-FR" sz="1000" b="1" baseline="0" dirty="0" smtClean="0">
                          <a:latin typeface="Eurostile"/>
                        </a:rPr>
                        <a:t>e Tel Portable  </a:t>
                      </a:r>
                      <a:endParaRPr lang="fr-FR" sz="1000" b="1" dirty="0">
                        <a:solidFill>
                          <a:srgbClr val="C00000"/>
                        </a:solidFill>
                        <a:latin typeface="Eurostile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chemeClr val="bg1"/>
                          </a:solidFill>
                          <a:latin typeface="Eurostile"/>
                          <a:sym typeface="Wingdings 2"/>
                        </a:rPr>
                        <a:t></a:t>
                      </a:r>
                      <a:endParaRPr lang="fr-FR" sz="1000" dirty="0">
                        <a:solidFill>
                          <a:schemeClr val="bg1"/>
                        </a:solidFill>
                        <a:latin typeface="Eurostile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chemeClr val="bg1"/>
                          </a:solidFill>
                          <a:latin typeface="Eurostile"/>
                          <a:sym typeface="Wingdings 2"/>
                        </a:rPr>
                        <a:t></a:t>
                      </a:r>
                      <a:endParaRPr lang="fr-FR" sz="1000" dirty="0">
                        <a:solidFill>
                          <a:schemeClr val="bg1"/>
                        </a:solidFill>
                        <a:latin typeface="Eurostile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latin typeface="Eurostile"/>
                        </a:rPr>
                        <a:t>310 €  / sinistre </a:t>
                      </a:r>
                      <a:br>
                        <a:rPr lang="fr-FR" sz="1000" dirty="0" smtClean="0">
                          <a:latin typeface="Eurostile"/>
                        </a:rPr>
                      </a:br>
                      <a:r>
                        <a:rPr lang="fr-FR" sz="1000" dirty="0" smtClean="0">
                          <a:latin typeface="Eurostile"/>
                        </a:rPr>
                        <a:t>310 € / an </a:t>
                      </a:r>
                      <a:endParaRPr lang="fr-FR" sz="1000" dirty="0">
                        <a:latin typeface="Eurostile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4262">
                <a:tc>
                  <a:txBody>
                    <a:bodyPr/>
                    <a:lstStyle/>
                    <a:p>
                      <a:r>
                        <a:rPr lang="fr-FR" sz="1000" b="1" dirty="0" smtClean="0">
                          <a:latin typeface="Eurostile"/>
                        </a:rPr>
                        <a:t>Utilisation frauduleuse</a:t>
                      </a:r>
                      <a:r>
                        <a:rPr lang="fr-FR" sz="1000" b="1" baseline="0" dirty="0" smtClean="0">
                          <a:latin typeface="Eurostile"/>
                        </a:rPr>
                        <a:t> de la carte  </a:t>
                      </a:r>
                    </a:p>
                    <a:p>
                      <a:r>
                        <a:rPr lang="fr-FR" sz="1000" b="0" baseline="0" dirty="0" smtClean="0">
                          <a:solidFill>
                            <a:schemeClr val="tx1"/>
                          </a:solidFill>
                          <a:latin typeface="Eurostile"/>
                        </a:rPr>
                        <a:t>Paiements -Retrait </a:t>
                      </a:r>
                      <a:endParaRPr lang="fr-FR" sz="1000" b="0" dirty="0">
                        <a:solidFill>
                          <a:schemeClr val="tx1"/>
                        </a:solidFill>
                        <a:latin typeface="Eurostile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chemeClr val="bg1"/>
                          </a:solidFill>
                          <a:latin typeface="Eurostile"/>
                          <a:sym typeface="Wingdings 2"/>
                        </a:rPr>
                        <a:t></a:t>
                      </a:r>
                      <a:endParaRPr lang="fr-FR" sz="1000" dirty="0">
                        <a:solidFill>
                          <a:schemeClr val="bg1"/>
                        </a:solidFill>
                        <a:latin typeface="Eurostile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chemeClr val="bg1"/>
                          </a:solidFill>
                          <a:latin typeface="Eurostile"/>
                          <a:sym typeface="Wingdings 2"/>
                        </a:rPr>
                        <a:t></a:t>
                      </a:r>
                      <a:endParaRPr lang="fr-FR" sz="1000" dirty="0">
                        <a:solidFill>
                          <a:schemeClr val="bg1"/>
                        </a:solidFill>
                        <a:latin typeface="Eurostile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solidFill>
                            <a:schemeClr val="tx1"/>
                          </a:solidFill>
                          <a:latin typeface="Eurostile"/>
                        </a:rPr>
                        <a:t>Jusqu’à 10 000 €</a:t>
                      </a:r>
                      <a:r>
                        <a:rPr lang="fr-FR" sz="1000" baseline="0" dirty="0" smtClean="0">
                          <a:solidFill>
                            <a:schemeClr val="tx1"/>
                          </a:solidFill>
                          <a:latin typeface="Eurostile"/>
                        </a:rPr>
                        <a:t> / an pour le paiement et jusqu’à</a:t>
                      </a:r>
                      <a:br>
                        <a:rPr lang="fr-FR" sz="1000" baseline="0" dirty="0" smtClean="0">
                          <a:solidFill>
                            <a:schemeClr val="tx1"/>
                          </a:solidFill>
                          <a:latin typeface="Eurostile"/>
                        </a:rPr>
                      </a:br>
                      <a:r>
                        <a:rPr lang="fr-FR" sz="1000" baseline="0" dirty="0" smtClean="0">
                          <a:solidFill>
                            <a:schemeClr val="tx1"/>
                          </a:solidFill>
                          <a:latin typeface="Eurostile"/>
                        </a:rPr>
                        <a:t>5 000 € / 7 j glissants pour le retrait </a:t>
                      </a:r>
                      <a:endParaRPr lang="fr-FR" sz="1000" dirty="0">
                        <a:solidFill>
                          <a:schemeClr val="tx1"/>
                        </a:solidFill>
                        <a:latin typeface="Eurostile"/>
                      </a:endParaRPr>
                    </a:p>
                  </a:txBody>
                  <a:tcPr marL="91449" marR="91449" marT="45721" marB="4572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Picture 1" descr="VB_Visa_Business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75" y="1484784"/>
            <a:ext cx="55562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VGB_01_Visa_Gold_Business"/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473200"/>
            <a:ext cx="576262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474936"/>
            <a:ext cx="617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468313" y="6413500"/>
            <a:ext cx="63357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fr-FR" altLang="fr-FR" sz="1000" dirty="0" smtClean="0">
                <a:latin typeface="Verdana "/>
                <a:ea typeface="Eurostile"/>
                <a:cs typeface="Eurostile"/>
              </a:rPr>
              <a:t>Plafonds </a:t>
            </a:r>
            <a:r>
              <a:rPr lang="fr-FR" altLang="fr-FR" sz="1000" dirty="0">
                <a:latin typeface="Verdana "/>
                <a:ea typeface="Eurostile"/>
                <a:cs typeface="Eurostile"/>
              </a:rPr>
              <a:t>de remboursement  exprimés en € TTC </a:t>
            </a:r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auto">
          <a:xfrm>
            <a:off x="115888" y="4220170"/>
            <a:ext cx="4405312" cy="923925"/>
          </a:xfrm>
          <a:prstGeom prst="roundRect">
            <a:avLst>
              <a:gd name="adj" fmla="val 7106"/>
            </a:avLst>
          </a:prstGeom>
          <a:solidFill>
            <a:schemeClr val="bg1"/>
          </a:solidFill>
          <a:ln w="9525" algn="ctr">
            <a:solidFill>
              <a:srgbClr val="969696"/>
            </a:solidFill>
            <a:round/>
            <a:headEnd/>
            <a:tailEnd/>
          </a:ln>
          <a:extLst/>
        </p:spPr>
        <p:txBody>
          <a:bodyPr lIns="72000" rIns="0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288925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lvl="1">
              <a:defRPr/>
            </a:pPr>
            <a:endParaRPr lang="fr-FR" altLang="fr-FR" sz="300" b="1" dirty="0" smtClean="0">
              <a:solidFill>
                <a:srgbClr val="777777"/>
              </a:solidFill>
              <a:latin typeface="Verdana" pitchFamily="34" charset="0"/>
            </a:endParaRPr>
          </a:p>
          <a:p>
            <a:pPr marL="0" lvl="1" indent="3175">
              <a:defRPr/>
            </a:pPr>
            <a:r>
              <a:rPr lang="fr-FR" altLang="fr-FR" sz="1400" b="1" dirty="0" smtClean="0">
                <a:solidFill>
                  <a:srgbClr val="C00000"/>
                </a:solidFill>
                <a:latin typeface="Verdana" pitchFamily="34" charset="0"/>
              </a:rPr>
              <a:t>Garantie Achats de 30 jours  </a:t>
            </a:r>
          </a:p>
          <a:p>
            <a:pPr marL="0" lvl="1" indent="3175">
              <a:defRPr/>
            </a:pPr>
            <a:r>
              <a:rPr lang="fr-FR" altLang="fr-FR" sz="1200" dirty="0">
                <a:solidFill>
                  <a:srgbClr val="777777"/>
                </a:solidFill>
                <a:latin typeface="Verdana" pitchFamily="34" charset="0"/>
              </a:rPr>
              <a:t>c</a:t>
            </a:r>
            <a:r>
              <a:rPr lang="fr-FR" altLang="fr-FR" sz="1200" dirty="0" smtClean="0">
                <a:solidFill>
                  <a:srgbClr val="777777"/>
                </a:solidFill>
                <a:latin typeface="Verdana" pitchFamily="34" charset="0"/>
              </a:rPr>
              <a:t>ontre le vol et la détérioration des achats électrodomestiques (électroménager, audiovisuel, informatique) effectués avec la carte</a:t>
            </a:r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107950" y="5240933"/>
            <a:ext cx="4405313" cy="1068387"/>
          </a:xfrm>
          <a:prstGeom prst="roundRect">
            <a:avLst>
              <a:gd name="adj" fmla="val 7106"/>
            </a:avLst>
          </a:prstGeom>
          <a:solidFill>
            <a:schemeClr val="bg1"/>
          </a:solidFill>
          <a:ln w="9525" algn="ctr">
            <a:solidFill>
              <a:srgbClr val="969696"/>
            </a:solidFill>
            <a:round/>
            <a:headEnd/>
            <a:tailEnd/>
          </a:ln>
          <a:extLst/>
        </p:spPr>
        <p:txBody>
          <a:bodyPr lIns="72000" rIns="0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288925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lvl="1">
              <a:defRPr/>
            </a:pPr>
            <a:endParaRPr lang="fr-FR" altLang="fr-FR" sz="300" b="1" dirty="0" smtClean="0">
              <a:solidFill>
                <a:srgbClr val="777777"/>
              </a:solidFill>
              <a:latin typeface="Verdana" pitchFamily="34" charset="0"/>
            </a:endParaRPr>
          </a:p>
          <a:p>
            <a:pPr marL="0" lvl="1" indent="3175">
              <a:defRPr/>
            </a:pPr>
            <a:r>
              <a:rPr lang="fr-FR" altLang="fr-FR" sz="1400" b="1" dirty="0" smtClean="0">
                <a:solidFill>
                  <a:srgbClr val="C00000"/>
                </a:solidFill>
                <a:latin typeface="Verdana" pitchFamily="34" charset="0"/>
              </a:rPr>
              <a:t>Prolongation de la Garantie Constructeur</a:t>
            </a:r>
          </a:p>
          <a:p>
            <a:pPr marL="0" lvl="1" indent="3175">
              <a:defRPr/>
            </a:pPr>
            <a:r>
              <a:rPr lang="fr-FR" altLang="fr-FR" sz="1400" b="1" dirty="0">
                <a:solidFill>
                  <a:srgbClr val="C00000"/>
                </a:solidFill>
                <a:latin typeface="Verdana" pitchFamily="34" charset="0"/>
              </a:rPr>
              <a:t>de 6 mois </a:t>
            </a:r>
            <a:r>
              <a:rPr lang="fr-FR" altLang="fr-FR" sz="1200" dirty="0" smtClean="0">
                <a:solidFill>
                  <a:srgbClr val="777777"/>
                </a:solidFill>
                <a:latin typeface="Verdana" pitchFamily="34" charset="0"/>
              </a:rPr>
              <a:t>pour les achats réglés totalement ou partiellement avec la Carte Visa Platinum Business</a:t>
            </a:r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auto">
          <a:xfrm>
            <a:off x="4619625" y="4229695"/>
            <a:ext cx="4405313" cy="923925"/>
          </a:xfrm>
          <a:prstGeom prst="roundRect">
            <a:avLst>
              <a:gd name="adj" fmla="val 7106"/>
            </a:avLst>
          </a:prstGeom>
          <a:solidFill>
            <a:schemeClr val="bg1"/>
          </a:solidFill>
          <a:ln w="9525" algn="ctr">
            <a:solidFill>
              <a:srgbClr val="969696"/>
            </a:solidFill>
            <a:round/>
            <a:headEnd/>
            <a:tailEnd/>
          </a:ln>
          <a:extLst/>
        </p:spPr>
        <p:txBody>
          <a:bodyPr lIns="72000" rIns="0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288925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lvl="1">
              <a:defRPr/>
            </a:pPr>
            <a:endParaRPr lang="fr-FR" altLang="fr-FR" sz="300" b="1" dirty="0" smtClean="0">
              <a:solidFill>
                <a:srgbClr val="777777"/>
              </a:solidFill>
              <a:latin typeface="Verdana" pitchFamily="34" charset="0"/>
            </a:endParaRPr>
          </a:p>
          <a:p>
            <a:pPr marL="0" lvl="1" indent="3175">
              <a:defRPr/>
            </a:pPr>
            <a:r>
              <a:rPr lang="fr-FR" altLang="fr-FR" sz="1400" b="1" dirty="0" smtClean="0">
                <a:solidFill>
                  <a:srgbClr val="C00000"/>
                </a:solidFill>
                <a:latin typeface="Verdana" pitchFamily="34" charset="0"/>
              </a:rPr>
              <a:t>Utilisation frauduleuse du tél. portable</a:t>
            </a:r>
          </a:p>
          <a:p>
            <a:pPr marL="0" lvl="1" indent="3175">
              <a:defRPr/>
            </a:pPr>
            <a:r>
              <a:rPr lang="fr-FR" altLang="fr-FR" sz="1200" dirty="0" smtClean="0">
                <a:solidFill>
                  <a:srgbClr val="777777"/>
                </a:solidFill>
                <a:latin typeface="Verdana" pitchFamily="34" charset="0"/>
              </a:rPr>
              <a:t>Remboursement des communications effectuées frauduleusement par un tiers avec le téléphone portable  </a:t>
            </a:r>
          </a:p>
          <a:p>
            <a:pPr marL="0" lvl="1" indent="3175">
              <a:defRPr/>
            </a:pPr>
            <a:endParaRPr lang="fr-FR" altLang="fr-FR" sz="1200" dirty="0" smtClean="0">
              <a:solidFill>
                <a:srgbClr val="777777"/>
              </a:solidFill>
              <a:latin typeface="Verdana" pitchFamily="34" charset="0"/>
            </a:endParaRPr>
          </a:p>
        </p:txBody>
      </p:sp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4629150" y="5240933"/>
            <a:ext cx="4405313" cy="1068387"/>
          </a:xfrm>
          <a:prstGeom prst="roundRect">
            <a:avLst>
              <a:gd name="adj" fmla="val 7106"/>
            </a:avLst>
          </a:prstGeom>
          <a:solidFill>
            <a:schemeClr val="bg1"/>
          </a:solidFill>
          <a:ln w="9525" algn="ctr">
            <a:solidFill>
              <a:srgbClr val="969696"/>
            </a:solidFill>
            <a:round/>
            <a:headEnd/>
            <a:tailEnd/>
          </a:ln>
          <a:extLst/>
        </p:spPr>
        <p:txBody>
          <a:bodyPr lIns="72000" rIns="0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288925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lvl="1">
              <a:defRPr/>
            </a:pPr>
            <a:endParaRPr lang="fr-FR" altLang="fr-FR" sz="300" b="1" dirty="0" smtClean="0">
              <a:solidFill>
                <a:srgbClr val="777777"/>
              </a:solidFill>
              <a:latin typeface="Verdana" pitchFamily="34" charset="0"/>
            </a:endParaRPr>
          </a:p>
          <a:p>
            <a:pPr marL="0" lvl="1" indent="3175">
              <a:defRPr/>
            </a:pPr>
            <a:r>
              <a:rPr lang="fr-FR" altLang="fr-FR" sz="1400" b="1" dirty="0" smtClean="0">
                <a:solidFill>
                  <a:srgbClr val="C00000"/>
                </a:solidFill>
                <a:latin typeface="Verdana" pitchFamily="34" charset="0"/>
              </a:rPr>
              <a:t>Utilisation frauduleuse de la carte</a:t>
            </a:r>
          </a:p>
          <a:p>
            <a:pPr marL="0" lvl="1" indent="3175">
              <a:defRPr/>
            </a:pPr>
            <a:r>
              <a:rPr lang="fr-FR" altLang="fr-FR" sz="1200" dirty="0" smtClean="0">
                <a:solidFill>
                  <a:srgbClr val="777777"/>
                </a:solidFill>
                <a:latin typeface="Verdana" pitchFamily="34" charset="0"/>
              </a:rPr>
              <a:t>Couverture des pertes subies suite à une utilisation frauduleuse de la carte, entre le moment de la perte </a:t>
            </a:r>
            <a:br>
              <a:rPr lang="fr-FR" altLang="fr-FR" sz="1200" dirty="0" smtClean="0">
                <a:solidFill>
                  <a:srgbClr val="777777"/>
                </a:solidFill>
                <a:latin typeface="Verdana" pitchFamily="34" charset="0"/>
              </a:rPr>
            </a:br>
            <a:r>
              <a:rPr lang="fr-FR" altLang="fr-FR" sz="1200" dirty="0" smtClean="0">
                <a:solidFill>
                  <a:srgbClr val="777777"/>
                </a:solidFill>
                <a:latin typeface="Verdana" pitchFamily="34" charset="0"/>
              </a:rPr>
              <a:t>ou du vol et l’envoi par la CE de la lettre accusant réception de la demande de mise en opposition  </a:t>
            </a:r>
            <a:endParaRPr lang="fr-FR" altLang="fr-FR" sz="1200" dirty="0">
              <a:solidFill>
                <a:srgbClr val="777777"/>
              </a:solidFill>
              <a:latin typeface="Verdana" pitchFamily="34" charset="0"/>
            </a:endParaRPr>
          </a:p>
          <a:p>
            <a:pPr marL="0" lvl="1" indent="3175">
              <a:defRPr/>
            </a:pPr>
            <a:endParaRPr lang="fr-FR" altLang="fr-FR" sz="1200" dirty="0" smtClean="0">
              <a:solidFill>
                <a:srgbClr val="777777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17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179512" y="188640"/>
            <a:ext cx="8229600" cy="56207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L’assistant </a:t>
            </a:r>
            <a:r>
              <a:rPr lang="fr-FR" sz="2400" b="1" dirty="0" err="1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Platinum</a:t>
            </a:r>
            <a:r>
              <a:rPr lang="fr-FR" sz="24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 Business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2471738" y="2446338"/>
            <a:ext cx="2052637" cy="2330450"/>
          </a:xfrm>
          <a:prstGeom prst="rect">
            <a:avLst/>
          </a:prstGeom>
          <a:noFill/>
          <a:ln w="12700" algn="ctr">
            <a:solidFill>
              <a:srgbClr val="777777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fr-FR" sz="1100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algn="ctr">
              <a:defRPr/>
            </a:pPr>
            <a:endParaRPr lang="fr-FR" sz="1100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algn="ctr">
              <a:defRPr/>
            </a:pPr>
            <a:endParaRPr lang="fr-FR" sz="1100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algn="ctr">
              <a:defRPr/>
            </a:pPr>
            <a:endParaRPr lang="fr-FR" sz="1100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marL="0" lvl="1" indent="3175" algn="ctr" eaLnBrk="0" hangingPunct="0">
              <a:defRPr/>
            </a:pPr>
            <a:r>
              <a:rPr lang="fr-FR" sz="1400" b="1" dirty="0">
                <a:solidFill>
                  <a:srgbClr val="C00000"/>
                </a:solidFill>
                <a:latin typeface="Verdana" pitchFamily="34" charset="0"/>
              </a:rPr>
              <a:t>Repas </a:t>
            </a:r>
            <a:br>
              <a:rPr lang="fr-FR" sz="1400" b="1" dirty="0">
                <a:solidFill>
                  <a:srgbClr val="C00000"/>
                </a:solidFill>
                <a:latin typeface="Verdana" pitchFamily="34" charset="0"/>
              </a:rPr>
            </a:br>
            <a:r>
              <a:rPr lang="fr-FR" sz="1400" b="1" dirty="0">
                <a:solidFill>
                  <a:srgbClr val="C00000"/>
                </a:solidFill>
                <a:latin typeface="Verdana" pitchFamily="34" charset="0"/>
              </a:rPr>
              <a:t>d’affaires</a:t>
            </a:r>
          </a:p>
          <a:p>
            <a:pPr algn="ctr">
              <a:defRPr/>
            </a:pPr>
            <a:endParaRPr lang="fr-FR" sz="1100" b="1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marL="104775" indent="-104775" eaLnBrk="0" hangingPunct="0">
              <a:defRPr/>
            </a:pPr>
            <a:r>
              <a:rPr lang="fr-F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Recommandation et réservation de restaurants</a:t>
            </a:r>
          </a:p>
          <a:p>
            <a:pPr marL="104775" indent="-104775" eaLnBrk="0" hangingPunct="0">
              <a:defRPr/>
            </a:pPr>
            <a:r>
              <a:rPr lang="fr-F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Livraison de repas</a:t>
            </a:r>
          </a:p>
          <a:p>
            <a:pPr marL="104775" indent="-104775" eaLnBrk="0" hangingPunct="0">
              <a:defRPr/>
            </a:pPr>
            <a:r>
              <a:rPr lang="fr-F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Traiteur</a:t>
            </a: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250825" y="2446338"/>
            <a:ext cx="2052638" cy="2328862"/>
          </a:xfrm>
          <a:prstGeom prst="rect">
            <a:avLst/>
          </a:prstGeom>
          <a:noFill/>
          <a:ln w="12700" algn="ctr">
            <a:solidFill>
              <a:srgbClr val="777777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fr-FR" sz="1100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algn="ctr">
              <a:defRPr/>
            </a:pPr>
            <a:endParaRPr lang="fr-FR" sz="1100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algn="ctr">
              <a:defRPr/>
            </a:pPr>
            <a:endParaRPr lang="fr-FR" sz="1100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algn="ctr">
              <a:defRPr/>
            </a:pPr>
            <a:endParaRPr lang="fr-FR" sz="1100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marL="0" lvl="1" indent="3175" algn="ctr" eaLnBrk="0" hangingPunct="0">
              <a:defRPr/>
            </a:pPr>
            <a:r>
              <a:rPr lang="fr-FR" sz="1400" b="1" dirty="0">
                <a:solidFill>
                  <a:srgbClr val="C00000"/>
                </a:solidFill>
                <a:latin typeface="Verdana" pitchFamily="34" charset="0"/>
              </a:rPr>
              <a:t>Secrétariat courant</a:t>
            </a:r>
          </a:p>
          <a:p>
            <a:pPr algn="ctr">
              <a:defRPr/>
            </a:pPr>
            <a:endParaRPr lang="fr-FR" sz="1100" b="1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marL="115888" indent="-115888" eaLnBrk="0" hangingPunct="0">
              <a:defRPr/>
            </a:pPr>
            <a:r>
              <a:rPr lang="fr-F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Fournitures de bureau</a:t>
            </a:r>
          </a:p>
          <a:p>
            <a:pPr marL="115888" indent="-115888" eaLnBrk="0" hangingPunct="0">
              <a:defRPr/>
            </a:pPr>
            <a:r>
              <a:rPr lang="fr-F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Location - achat de matériel</a:t>
            </a:r>
          </a:p>
          <a:p>
            <a:pPr marL="115888" indent="-115888" eaLnBrk="0" hangingPunct="0">
              <a:defRPr/>
            </a:pPr>
            <a:r>
              <a:rPr lang="fr-F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Services administratifs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4692650" y="2446338"/>
            <a:ext cx="2051050" cy="2330450"/>
          </a:xfrm>
          <a:prstGeom prst="rect">
            <a:avLst/>
          </a:prstGeom>
          <a:noFill/>
          <a:ln w="12700" algn="ctr">
            <a:solidFill>
              <a:srgbClr val="656668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fr-FR" sz="1100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algn="ctr">
              <a:defRPr/>
            </a:pPr>
            <a:endParaRPr lang="fr-FR" sz="1100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algn="ctr">
              <a:defRPr/>
            </a:pPr>
            <a:endParaRPr lang="fr-FR" sz="1100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algn="ctr">
              <a:defRPr/>
            </a:pPr>
            <a:endParaRPr lang="fr-FR" sz="1100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marL="0" lvl="1" indent="3175" algn="ctr" eaLnBrk="0" hangingPunct="0">
              <a:defRPr/>
            </a:pPr>
            <a:r>
              <a:rPr lang="fr-FR" sz="1400" b="1" dirty="0">
                <a:solidFill>
                  <a:srgbClr val="C00000"/>
                </a:solidFill>
                <a:latin typeface="Verdana" pitchFamily="34" charset="0"/>
              </a:rPr>
              <a:t>Déplacements</a:t>
            </a:r>
          </a:p>
          <a:p>
            <a:pPr algn="ctr">
              <a:defRPr/>
            </a:pPr>
            <a:r>
              <a:rPr lang="fr-FR" sz="1400" b="1" dirty="0">
                <a:solidFill>
                  <a:srgbClr val="C00000"/>
                </a:solidFill>
                <a:latin typeface="Verdana" pitchFamily="34" charset="0"/>
              </a:rPr>
              <a:t>professionnels</a:t>
            </a:r>
          </a:p>
          <a:p>
            <a:pPr algn="ctr">
              <a:defRPr/>
            </a:pPr>
            <a:endParaRPr lang="fr-FR" sz="1100" b="1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marL="115888" indent="-115888" eaLnBrk="0" hangingPunct="0">
              <a:defRPr/>
            </a:pPr>
            <a:r>
              <a:rPr lang="fr-F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Réservation de billets, location de voiture</a:t>
            </a:r>
          </a:p>
          <a:p>
            <a:pPr marL="115888" indent="-115888" eaLnBrk="0" hangingPunct="0">
              <a:defRPr/>
            </a:pPr>
            <a:r>
              <a:rPr lang="fr-F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Hébergement</a:t>
            </a:r>
          </a:p>
          <a:p>
            <a:pPr marL="115888" indent="-115888" eaLnBrk="0" hangingPunct="0">
              <a:defRPr/>
            </a:pPr>
            <a:r>
              <a:rPr lang="fr-F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Gestion de groupes: prise en charge des réservations de groupe</a:t>
            </a: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6911975" y="2446338"/>
            <a:ext cx="2052638" cy="2330450"/>
          </a:xfrm>
          <a:prstGeom prst="rect">
            <a:avLst/>
          </a:prstGeom>
          <a:noFill/>
          <a:ln w="12700" algn="ctr">
            <a:solidFill>
              <a:srgbClr val="7F7F7F"/>
            </a:solidFill>
            <a:miter lim="800000"/>
            <a:headEnd/>
            <a:tailEnd/>
          </a:ln>
        </p:spPr>
        <p:txBody>
          <a:bodyPr rIns="0"/>
          <a:lstStyle/>
          <a:p>
            <a:pPr algn="ctr">
              <a:defRPr/>
            </a:pPr>
            <a:endParaRPr lang="fr-FR" sz="1100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algn="ctr">
              <a:defRPr/>
            </a:pPr>
            <a:endParaRPr lang="fr-FR" sz="1100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algn="ctr">
              <a:defRPr/>
            </a:pPr>
            <a:endParaRPr lang="fr-FR" sz="1100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algn="ctr">
              <a:defRPr/>
            </a:pPr>
            <a:endParaRPr lang="fr-FR" sz="1100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marL="0" lvl="1" indent="3175" algn="ctr" eaLnBrk="0" hangingPunct="0">
              <a:defRPr/>
            </a:pPr>
            <a:r>
              <a:rPr lang="fr-FR" sz="1400" b="1" dirty="0">
                <a:solidFill>
                  <a:srgbClr val="C00000"/>
                </a:solidFill>
                <a:latin typeface="Verdana" pitchFamily="34" charset="0"/>
              </a:rPr>
              <a:t>Evénements</a:t>
            </a:r>
            <a:br>
              <a:rPr lang="fr-FR" sz="1400" b="1" dirty="0">
                <a:solidFill>
                  <a:srgbClr val="C00000"/>
                </a:solidFill>
                <a:latin typeface="Verdana" pitchFamily="34" charset="0"/>
              </a:rPr>
            </a:br>
            <a:r>
              <a:rPr lang="fr-FR" sz="1400" b="1" dirty="0">
                <a:solidFill>
                  <a:srgbClr val="C00000"/>
                </a:solidFill>
                <a:latin typeface="Verdana" pitchFamily="34" charset="0"/>
              </a:rPr>
              <a:t>Professionnels</a:t>
            </a:r>
          </a:p>
          <a:p>
            <a:pPr algn="ctr">
              <a:defRPr/>
            </a:pPr>
            <a:endParaRPr lang="fr-FR" sz="1100" b="1" dirty="0">
              <a:solidFill>
                <a:srgbClr val="571E74"/>
              </a:solidFill>
              <a:latin typeface="Verdana" pitchFamily="34" charset="0"/>
              <a:cs typeface="+mn-cs"/>
            </a:endParaRPr>
          </a:p>
          <a:p>
            <a:pPr marL="104775" indent="-104775" eaLnBrk="0" hangingPunct="0">
              <a:buFontTx/>
              <a:buChar char="-"/>
              <a:defRPr/>
            </a:pPr>
            <a:r>
              <a:rPr lang="fr-F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Inscription</a:t>
            </a:r>
          </a:p>
          <a:p>
            <a:pPr marL="104775" indent="-104775" eaLnBrk="0" hangingPunct="0">
              <a:buFontTx/>
              <a:buChar char="-"/>
              <a:defRPr/>
            </a:pPr>
            <a:r>
              <a:rPr lang="fr-F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Support logistique dans la gestion d’un salon en tant qu’exposant </a:t>
            </a:r>
          </a:p>
          <a:p>
            <a:pPr marL="104775" indent="-104775" eaLnBrk="0" hangingPunct="0">
              <a:buFontTx/>
              <a:buChar char="-"/>
              <a:defRPr/>
            </a:pPr>
            <a:r>
              <a:rPr lang="fr-FR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Organisation d’événements professionnels</a:t>
            </a:r>
          </a:p>
        </p:txBody>
      </p:sp>
      <p:sp>
        <p:nvSpPr>
          <p:cNvPr id="9" name="ZoneTexte 44"/>
          <p:cNvSpPr txBox="1">
            <a:spLocks noChangeArrowheads="1"/>
          </p:cNvSpPr>
          <p:nvPr/>
        </p:nvSpPr>
        <p:spPr bwMode="auto">
          <a:xfrm>
            <a:off x="250825" y="1442864"/>
            <a:ext cx="2052638" cy="762000"/>
          </a:xfrm>
          <a:prstGeom prst="round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lIns="0" tIns="36000" rIns="0" bIns="36000" anchor="ctr"/>
          <a:lstStyle/>
          <a:p>
            <a:pPr algn="ctr">
              <a:defRPr/>
            </a:pPr>
            <a:r>
              <a:rPr lang="fr-FR" sz="1000" b="1" dirty="0">
                <a:solidFill>
                  <a:srgbClr val="C00000"/>
                </a:solidFill>
                <a:latin typeface="Verdana" pitchFamily="34" charset="0"/>
                <a:cs typeface="Arial" charset="0"/>
              </a:rPr>
              <a:t>1. Organiser mon quotidien en gagnant du temps et en bénéficiant de remises</a:t>
            </a:r>
          </a:p>
        </p:txBody>
      </p:sp>
      <p:sp>
        <p:nvSpPr>
          <p:cNvPr id="10" name="ZoneTexte 45"/>
          <p:cNvSpPr txBox="1">
            <a:spLocks noChangeArrowheads="1"/>
          </p:cNvSpPr>
          <p:nvPr/>
        </p:nvSpPr>
        <p:spPr bwMode="auto">
          <a:xfrm>
            <a:off x="6911975" y="1442864"/>
            <a:ext cx="2052638" cy="762000"/>
          </a:xfrm>
          <a:prstGeom prst="round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lIns="0" tIns="36000" rIns="0" bIns="36000" anchor="ctr"/>
          <a:lstStyle/>
          <a:p>
            <a:pPr algn="ctr">
              <a:defRPr/>
            </a:pPr>
            <a:r>
              <a:rPr lang="fr-FR" sz="1000" b="1" dirty="0">
                <a:solidFill>
                  <a:srgbClr val="C00000"/>
                </a:solidFill>
                <a:latin typeface="Verdana" pitchFamily="34" charset="0"/>
                <a:cs typeface="+mn-cs"/>
              </a:rPr>
              <a:t>4. M’aider à organiser </a:t>
            </a:r>
            <a:br>
              <a:rPr lang="fr-FR" sz="1000" b="1" dirty="0">
                <a:solidFill>
                  <a:srgbClr val="C00000"/>
                </a:solidFill>
                <a:latin typeface="Verdana" pitchFamily="34" charset="0"/>
                <a:cs typeface="+mn-cs"/>
              </a:rPr>
            </a:br>
            <a:r>
              <a:rPr lang="fr-FR" sz="1000" b="1" dirty="0">
                <a:solidFill>
                  <a:srgbClr val="C00000"/>
                </a:solidFill>
                <a:latin typeface="Verdana" pitchFamily="34" charset="0"/>
                <a:cs typeface="+mn-cs"/>
              </a:rPr>
              <a:t>ma présence sur </a:t>
            </a:r>
            <a:br>
              <a:rPr lang="fr-FR" sz="1000" b="1" dirty="0">
                <a:solidFill>
                  <a:srgbClr val="C00000"/>
                </a:solidFill>
                <a:latin typeface="Verdana" pitchFamily="34" charset="0"/>
                <a:cs typeface="+mn-cs"/>
              </a:rPr>
            </a:br>
            <a:r>
              <a:rPr lang="fr-FR" sz="1000" b="1" dirty="0">
                <a:solidFill>
                  <a:srgbClr val="C00000"/>
                </a:solidFill>
                <a:latin typeface="Verdana" pitchFamily="34" charset="0"/>
                <a:cs typeface="+mn-cs"/>
              </a:rPr>
              <a:t>les salons professionnels</a:t>
            </a:r>
          </a:p>
        </p:txBody>
      </p:sp>
      <p:sp>
        <p:nvSpPr>
          <p:cNvPr id="11" name="ZoneTexte 46"/>
          <p:cNvSpPr txBox="1">
            <a:spLocks noChangeArrowheads="1"/>
          </p:cNvSpPr>
          <p:nvPr/>
        </p:nvSpPr>
        <p:spPr bwMode="auto">
          <a:xfrm>
            <a:off x="4692650" y="1442864"/>
            <a:ext cx="2051050" cy="762000"/>
          </a:xfrm>
          <a:prstGeom prst="round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lIns="0" tIns="36000" rIns="0" bIns="36000" anchor="ctr"/>
          <a:lstStyle/>
          <a:p>
            <a:pPr algn="ctr">
              <a:defRPr/>
            </a:pPr>
            <a:r>
              <a:rPr lang="fr-FR" sz="1000" b="1" dirty="0">
                <a:solidFill>
                  <a:srgbClr val="C00000"/>
                </a:solidFill>
                <a:latin typeface="Verdana" pitchFamily="34" charset="0"/>
                <a:cs typeface="+mn-cs"/>
              </a:rPr>
              <a:t>3. Faciliter mes réservations  de voyage et mes déplacements pros</a:t>
            </a:r>
          </a:p>
        </p:txBody>
      </p:sp>
      <p:sp>
        <p:nvSpPr>
          <p:cNvPr id="12" name="ZoneTexte 46"/>
          <p:cNvSpPr txBox="1">
            <a:spLocks noChangeArrowheads="1"/>
          </p:cNvSpPr>
          <p:nvPr/>
        </p:nvSpPr>
        <p:spPr bwMode="auto">
          <a:xfrm>
            <a:off x="2471738" y="1442864"/>
            <a:ext cx="2052637" cy="760413"/>
          </a:xfrm>
          <a:prstGeom prst="round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lIns="0" tIns="36000" rIns="0" bIns="36000" anchor="ctr"/>
          <a:lstStyle/>
          <a:p>
            <a:pPr algn="ctr">
              <a:defRPr/>
            </a:pPr>
            <a:r>
              <a:rPr lang="fr-FR" sz="1000" b="1" dirty="0">
                <a:solidFill>
                  <a:srgbClr val="C00000"/>
                </a:solidFill>
                <a:latin typeface="Verdana" pitchFamily="34" charset="0"/>
                <a:cs typeface="Arial" charset="0"/>
              </a:rPr>
              <a:t>2. M’offrir tous </a:t>
            </a:r>
            <a:br>
              <a:rPr lang="fr-FR" sz="1000" b="1" dirty="0">
                <a:solidFill>
                  <a:srgbClr val="C00000"/>
                </a:solidFill>
                <a:latin typeface="Verdana" pitchFamily="34" charset="0"/>
                <a:cs typeface="Arial" charset="0"/>
              </a:rPr>
            </a:br>
            <a:r>
              <a:rPr lang="fr-FR" sz="1000" b="1" dirty="0">
                <a:solidFill>
                  <a:srgbClr val="C00000"/>
                </a:solidFill>
                <a:latin typeface="Verdana" pitchFamily="34" charset="0"/>
                <a:cs typeface="Arial" charset="0"/>
              </a:rPr>
              <a:t>les services professionnels liés à la restauration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117959" y="2177691"/>
            <a:ext cx="259632" cy="268647"/>
          </a:xfrm>
          <a:prstGeom prst="rect">
            <a:avLst/>
          </a:prstGeom>
        </p:spPr>
      </p:pic>
      <p:sp>
        <p:nvSpPr>
          <p:cNvPr id="17" name="AutoShape 6"/>
          <p:cNvSpPr>
            <a:spLocks noChangeArrowheads="1"/>
          </p:cNvSpPr>
          <p:nvPr/>
        </p:nvSpPr>
        <p:spPr bwMode="auto">
          <a:xfrm>
            <a:off x="4692650" y="5013325"/>
            <a:ext cx="4271963" cy="1008063"/>
          </a:xfrm>
          <a:prstGeom prst="roundRect">
            <a:avLst>
              <a:gd name="adj" fmla="val 7106"/>
            </a:avLst>
          </a:prstGeom>
          <a:noFill/>
          <a:ln w="9525" algn="ctr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0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288925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lvl="1">
              <a:defRPr/>
            </a:pPr>
            <a:endParaRPr lang="fr-FR" altLang="fr-FR" sz="500" b="1" dirty="0" smtClean="0">
              <a:solidFill>
                <a:srgbClr val="777777"/>
              </a:solidFill>
              <a:latin typeface="Verdana" pitchFamily="34" charset="0"/>
            </a:endParaRPr>
          </a:p>
          <a:p>
            <a:pPr marL="0" lvl="1" indent="3175">
              <a:defRPr/>
            </a:pPr>
            <a:r>
              <a:rPr lang="fr-FR" altLang="fr-FR" sz="1400" b="1" dirty="0" smtClean="0">
                <a:solidFill>
                  <a:srgbClr val="C00000"/>
                </a:solidFill>
                <a:latin typeface="Verdana" pitchFamily="34" charset="0"/>
              </a:rPr>
              <a:t>Taxi </a:t>
            </a:r>
          </a:p>
          <a:p>
            <a:pPr marL="0" lvl="1" indent="3175">
              <a:defRPr/>
            </a:pPr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Réservation </a:t>
            </a:r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taxi </a:t>
            </a:r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prioritaire </a:t>
            </a:r>
          </a:p>
          <a:p>
            <a:pPr marL="0" lvl="1" indent="3175">
              <a:defRPr/>
            </a:pPr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disponible </a:t>
            </a:r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24H/24 et 7J/7</a:t>
            </a:r>
          </a:p>
          <a:p>
            <a:pPr marL="0" lvl="1" indent="3175">
              <a:defRPr/>
            </a:pPr>
            <a:endParaRPr lang="fr-FR" altLang="fr-FR" sz="1400" b="1" dirty="0" smtClean="0">
              <a:solidFill>
                <a:srgbClr val="777777"/>
              </a:solidFill>
              <a:latin typeface="Verdana" pitchFamily="34" charset="0"/>
            </a:endParaRPr>
          </a:p>
        </p:txBody>
      </p:sp>
      <p:pic>
        <p:nvPicPr>
          <p:cNvPr id="18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194300"/>
            <a:ext cx="115252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15" b="5617"/>
          <a:stretch>
            <a:fillRect/>
          </a:stretch>
        </p:blipFill>
        <p:spPr bwMode="auto">
          <a:xfrm>
            <a:off x="919163" y="2519363"/>
            <a:ext cx="6572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6" r="15388" b="17448"/>
          <a:stretch>
            <a:fillRect/>
          </a:stretch>
        </p:blipFill>
        <p:spPr bwMode="auto">
          <a:xfrm>
            <a:off x="7504113" y="2579688"/>
            <a:ext cx="782637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3" t="9247" b="8667"/>
          <a:stretch>
            <a:fillRect/>
          </a:stretch>
        </p:blipFill>
        <p:spPr bwMode="auto">
          <a:xfrm>
            <a:off x="5508625" y="2547938"/>
            <a:ext cx="35401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438" y="2500313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AutoShape 6"/>
          <p:cNvSpPr>
            <a:spLocks noChangeArrowheads="1"/>
          </p:cNvSpPr>
          <p:nvPr/>
        </p:nvSpPr>
        <p:spPr bwMode="auto">
          <a:xfrm>
            <a:off x="250825" y="5013325"/>
            <a:ext cx="4286250" cy="1008063"/>
          </a:xfrm>
          <a:prstGeom prst="roundRect">
            <a:avLst>
              <a:gd name="adj" fmla="val 7106"/>
            </a:avLst>
          </a:prstGeom>
          <a:noFill/>
          <a:ln w="9525" algn="ctr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0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288925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lvl="1">
              <a:defRPr/>
            </a:pPr>
            <a:endParaRPr lang="fr-FR" altLang="fr-FR" sz="500" b="1" dirty="0" smtClean="0">
              <a:solidFill>
                <a:srgbClr val="777777"/>
              </a:solidFill>
              <a:latin typeface="Verdana" pitchFamily="34" charset="0"/>
            </a:endParaRPr>
          </a:p>
          <a:p>
            <a:pPr marL="0" lvl="1" indent="3175">
              <a:defRPr/>
            </a:pPr>
            <a:r>
              <a:rPr lang="fr-FR" altLang="fr-FR" sz="1400" b="1" dirty="0" smtClean="0">
                <a:solidFill>
                  <a:srgbClr val="C00000"/>
                </a:solidFill>
                <a:latin typeface="Verdana" pitchFamily="34" charset="0"/>
              </a:rPr>
              <a:t>Offres partenaires exclusives </a:t>
            </a:r>
          </a:p>
          <a:p>
            <a:pPr marL="0" lvl="1" indent="3175">
              <a:defRPr/>
            </a:pPr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 </a:t>
            </a:r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tarifs privilégiés auprès de </a:t>
            </a:r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partenaires </a:t>
            </a:r>
            <a:b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sélectionnés, pour </a:t>
            </a:r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répondre </a:t>
            </a:r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aux besoins professionnels</a:t>
            </a:r>
            <a:endParaRPr lang="fr-FR" altLang="fr-FR" sz="1400" b="1" dirty="0" smtClean="0">
              <a:latin typeface="Verdana" pitchFamily="34" charset="0"/>
            </a:endParaRPr>
          </a:p>
        </p:txBody>
      </p:sp>
      <p:pic>
        <p:nvPicPr>
          <p:cNvPr id="24" name="Picture 3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39" t="28339" r="26009" b="40627"/>
          <a:stretch>
            <a:fillRect/>
          </a:stretch>
        </p:blipFill>
        <p:spPr bwMode="auto">
          <a:xfrm>
            <a:off x="3779838" y="5229225"/>
            <a:ext cx="573087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ZoneTexte 10"/>
          <p:cNvSpPr txBox="1">
            <a:spLocks noChangeArrowheads="1"/>
          </p:cNvSpPr>
          <p:nvPr/>
        </p:nvSpPr>
        <p:spPr bwMode="auto">
          <a:xfrm>
            <a:off x="250825" y="6165304"/>
            <a:ext cx="871378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fr-FR" altLang="fr-FR" sz="1000" b="1" dirty="0">
                <a:solidFill>
                  <a:srgbClr val="C00000"/>
                </a:solidFill>
                <a:latin typeface="Verdana "/>
                <a:ea typeface="Eurostile"/>
                <a:cs typeface="Eurostile"/>
              </a:rPr>
              <a:t>Le recours à l’Assistant </a:t>
            </a:r>
            <a:r>
              <a:rPr lang="fr-FR" altLang="fr-FR" sz="1000" b="1" dirty="0" err="1">
                <a:solidFill>
                  <a:srgbClr val="C00000"/>
                </a:solidFill>
                <a:latin typeface="Verdana "/>
                <a:ea typeface="Eurostile"/>
                <a:cs typeface="Eurostile"/>
              </a:rPr>
              <a:t>Platinum</a:t>
            </a:r>
            <a:r>
              <a:rPr lang="fr-FR" altLang="fr-FR" sz="1000" b="1" dirty="0">
                <a:solidFill>
                  <a:srgbClr val="C00000"/>
                </a:solidFill>
                <a:latin typeface="Verdana "/>
                <a:ea typeface="Eurostile"/>
                <a:cs typeface="Eurostile"/>
              </a:rPr>
              <a:t> Business est inclus dans la cotisation de la carte</a:t>
            </a:r>
            <a:r>
              <a:rPr lang="fr-FR" altLang="fr-FR" sz="1000" b="1" dirty="0">
                <a:latin typeface="Verdana "/>
                <a:ea typeface="Eurostile"/>
                <a:cs typeface="Eurostile"/>
              </a:rPr>
              <a:t>. </a:t>
            </a:r>
            <a:r>
              <a:rPr lang="fr-FR" altLang="fr-FR" sz="1000" dirty="0">
                <a:latin typeface="Verdana "/>
                <a:ea typeface="Eurostile"/>
                <a:cs typeface="Eurostile"/>
              </a:rPr>
              <a:t>Des frais de réservation peuvent être appliqués pour les réservations de transport (ex : frais de réservation de 10 € pour un billet d’avion). Les demandes spécifiques font l’objet de devis, soumis à l’approbation du porteur. </a:t>
            </a:r>
          </a:p>
        </p:txBody>
      </p:sp>
      <p:sp>
        <p:nvSpPr>
          <p:cNvPr id="26" name="Rectangle 32"/>
          <p:cNvSpPr>
            <a:spLocks noChangeArrowheads="1"/>
          </p:cNvSpPr>
          <p:nvPr/>
        </p:nvSpPr>
        <p:spPr bwMode="gray">
          <a:xfrm>
            <a:off x="107950" y="1032793"/>
            <a:ext cx="8585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742950" indent="-28575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  <a:defRPr/>
            </a:pPr>
            <a:r>
              <a:rPr lang="fr-FR" alt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Eurostile"/>
                <a:cs typeface="Eurostile"/>
              </a:rPr>
              <a:t>Un service de Conciergerie Professionnelle articulée autour de 4 grands univers :</a:t>
            </a:r>
            <a:endParaRPr lang="fr-FR" altLang="fr-FR" sz="1600" b="1" dirty="0">
              <a:solidFill>
                <a:schemeClr val="tx1">
                  <a:lumMod val="65000"/>
                  <a:lumOff val="35000"/>
                </a:schemeClr>
              </a:solidFill>
              <a:latin typeface="Eurostile"/>
              <a:cs typeface="Eurostile"/>
            </a:endParaRP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3368240" y="2177691"/>
            <a:ext cx="259632" cy="268647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5588359" y="2177137"/>
            <a:ext cx="259632" cy="268647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7808478" y="2177138"/>
            <a:ext cx="259632" cy="2686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179512" y="188640"/>
            <a:ext cx="8229600" cy="56207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L’assistant </a:t>
            </a:r>
            <a:r>
              <a:rPr lang="fr-FR" sz="2400" b="1" dirty="0" err="1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Platinum</a:t>
            </a:r>
            <a:r>
              <a:rPr lang="fr-FR" sz="24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 Business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6" name="Rectangle 32"/>
          <p:cNvSpPr>
            <a:spLocks noChangeArrowheads="1"/>
          </p:cNvSpPr>
          <p:nvPr/>
        </p:nvSpPr>
        <p:spPr bwMode="gray">
          <a:xfrm>
            <a:off x="107950" y="1012850"/>
            <a:ext cx="85852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742950" indent="-28575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  <a:defRPr/>
            </a:pPr>
            <a:r>
              <a:rPr lang="fr-FR" alt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Eurostile"/>
                <a:cs typeface="Eurostile"/>
              </a:rPr>
              <a:t>Ce que votre Assistant Platinum peut faire pour vos Clients : quelques « cas d’usage » </a:t>
            </a:r>
            <a:endParaRPr lang="fr-FR" altLang="fr-FR" sz="1600" b="1" dirty="0">
              <a:solidFill>
                <a:schemeClr val="tx1">
                  <a:lumMod val="65000"/>
                  <a:lumOff val="35000"/>
                </a:schemeClr>
              </a:solidFill>
              <a:latin typeface="Eurostile"/>
              <a:cs typeface="Eurostile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460007"/>
            <a:ext cx="4635500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150" y="1513260"/>
            <a:ext cx="2020888" cy="256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78694"/>
            <a:ext cx="4602163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4474294"/>
            <a:ext cx="4117975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134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179512" y="188640"/>
            <a:ext cx="8229600" cy="56207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L’assistant </a:t>
            </a:r>
            <a:r>
              <a:rPr lang="fr-FR" sz="2400" b="1" dirty="0" err="1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Platinum</a:t>
            </a:r>
            <a:r>
              <a:rPr lang="fr-FR" sz="24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 Business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5" name="Rectangle 32"/>
          <p:cNvSpPr>
            <a:spLocks noChangeArrowheads="1"/>
          </p:cNvSpPr>
          <p:nvPr/>
        </p:nvSpPr>
        <p:spPr bwMode="gray">
          <a:xfrm>
            <a:off x="107950" y="1032793"/>
            <a:ext cx="8585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742950" indent="-28575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  <a:defRPr/>
            </a:pPr>
            <a:r>
              <a:rPr lang="fr-FR" alt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Eurostile"/>
                <a:cs typeface="Eurostile"/>
              </a:rPr>
              <a:t>Les Avantages Partenaires : exemples parmi les 220 offres proposées</a:t>
            </a:r>
            <a:endParaRPr lang="fr-FR" altLang="fr-FR" sz="1600" b="1" dirty="0">
              <a:solidFill>
                <a:schemeClr val="tx1">
                  <a:lumMod val="65000"/>
                  <a:lumOff val="35000"/>
                </a:schemeClr>
              </a:solidFill>
              <a:latin typeface="Eurostile"/>
              <a:cs typeface="Eurostile"/>
            </a:endParaRPr>
          </a:p>
        </p:txBody>
      </p:sp>
      <p:pic>
        <p:nvPicPr>
          <p:cNvPr id="6" name="Picture 39" descr="C:\Users\Mounir Chaoui\Desktop\H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4677494"/>
            <a:ext cx="75723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Mounir Chaoui\Desktop\logo-lenot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563" y="2542306"/>
            <a:ext cx="1335087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2" descr="C:\Users\Mounir Chaoui\Desktop\code-resto-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663" y="3628380"/>
            <a:ext cx="165893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Mounir Chaoui\Desktop\saintclair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EDEAF5"/>
              </a:clrFrom>
              <a:clrTo>
                <a:srgbClr val="EDEA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725144"/>
            <a:ext cx="166211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4" descr="C:\Users\Mounir Chaoui\Desktop\logo_pullma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22"/>
          <a:stretch>
            <a:fillRect/>
          </a:stretch>
        </p:blipFill>
        <p:spPr bwMode="auto">
          <a:xfrm>
            <a:off x="5018088" y="4539530"/>
            <a:ext cx="1214437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3" descr="C:\Users\Mounir Chaoui\Desktop\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213" y="4878362"/>
            <a:ext cx="12827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Mounir Chaoui\Desktop\5323-sekoura-logospark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213" y="2618506"/>
            <a:ext cx="1617662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5680794"/>
            <a:ext cx="10223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2" descr="C:\Users\Mounir Chaoui\Desktop\google_logo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3561481"/>
            <a:ext cx="14192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C:\Users\Mounir Chaoui\Desktop\illy_logo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488" y="5565551"/>
            <a:ext cx="64928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6" descr="C:\Users\Mounir Chaoui\Desktop\novotel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525" y="3915842"/>
            <a:ext cx="449263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7" descr="C:\Users\Mounir Chaoui\Desktop\logo-ibis-transparent.gif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663" y="3910062"/>
            <a:ext cx="45878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8" descr="C:\Users\Mounir Chaoui\Desktop\logo_ase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525" y="3933056"/>
            <a:ext cx="5857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ZoneTexte 45"/>
          <p:cNvSpPr txBox="1">
            <a:spLocks noChangeArrowheads="1"/>
          </p:cNvSpPr>
          <p:nvPr/>
        </p:nvSpPr>
        <p:spPr bwMode="auto">
          <a:xfrm>
            <a:off x="2484437" y="6093296"/>
            <a:ext cx="1916113" cy="3968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 algn="ctr">
              <a:defRPr/>
            </a:pPr>
            <a:r>
              <a:rPr lang="fr-FR" sz="1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/>
                <a:ea typeface="MS PGothic" pitchFamily="34" charset="-128"/>
                <a:cs typeface="Arial" charset="0"/>
              </a:rPr>
              <a:t>50 € offerts sur l’achat d’une machine</a:t>
            </a:r>
          </a:p>
        </p:txBody>
      </p:sp>
      <p:sp>
        <p:nvSpPr>
          <p:cNvPr id="20" name="ZoneTexte 48"/>
          <p:cNvSpPr txBox="1">
            <a:spLocks noChangeArrowheads="1"/>
          </p:cNvSpPr>
          <p:nvPr/>
        </p:nvSpPr>
        <p:spPr bwMode="auto">
          <a:xfrm>
            <a:off x="4625975" y="3274144"/>
            <a:ext cx="1909763" cy="2444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algn="ctr">
              <a:defRPr/>
            </a:pPr>
            <a:r>
              <a:rPr lang="fr-FR" sz="1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/>
                <a:ea typeface="MS PGothic" pitchFamily="34" charset="-128"/>
                <a:cs typeface="Arial" charset="0"/>
              </a:rPr>
              <a:t>Jusqu’à 25% de remise</a:t>
            </a:r>
          </a:p>
        </p:txBody>
      </p:sp>
      <p:sp>
        <p:nvSpPr>
          <p:cNvPr id="21" name="ZoneTexte 49"/>
          <p:cNvSpPr txBox="1">
            <a:spLocks noChangeArrowheads="1"/>
          </p:cNvSpPr>
          <p:nvPr/>
        </p:nvSpPr>
        <p:spPr bwMode="auto">
          <a:xfrm>
            <a:off x="4694238" y="5200749"/>
            <a:ext cx="1909762" cy="2444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algn="ctr">
              <a:defRPr/>
            </a:pPr>
            <a:r>
              <a:rPr lang="fr-FR" sz="1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/>
                <a:ea typeface="MS PGothic" pitchFamily="34" charset="-128"/>
                <a:cs typeface="Arial" charset="0"/>
              </a:rPr>
              <a:t>De 5 à 10% de remise</a:t>
            </a:r>
          </a:p>
        </p:txBody>
      </p:sp>
      <p:pic>
        <p:nvPicPr>
          <p:cNvPr id="22" name="Picture 39" descr="C:\Users\Mounir Chaoui\Desktop\Samsonite-Logo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938" y="5626571"/>
            <a:ext cx="181133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51"/>
          <p:cNvSpPr txBox="1">
            <a:spLocks noChangeArrowheads="1"/>
          </p:cNvSpPr>
          <p:nvPr/>
        </p:nvSpPr>
        <p:spPr bwMode="auto">
          <a:xfrm>
            <a:off x="4694238" y="6093296"/>
            <a:ext cx="2011362" cy="3968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 algn="ctr">
              <a:defRPr/>
            </a:pPr>
            <a:r>
              <a:rPr lang="fr-FR" sz="1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/>
                <a:ea typeface="MS PGothic" pitchFamily="34" charset="-128"/>
                <a:cs typeface="Arial" charset="0"/>
              </a:rPr>
              <a:t>50% de remise sur votre second achat</a:t>
            </a:r>
          </a:p>
        </p:txBody>
      </p:sp>
      <p:sp>
        <p:nvSpPr>
          <p:cNvPr id="24" name="ZoneTexte 52"/>
          <p:cNvSpPr txBox="1">
            <a:spLocks noChangeArrowheads="1"/>
          </p:cNvSpPr>
          <p:nvPr/>
        </p:nvSpPr>
        <p:spPr bwMode="auto">
          <a:xfrm>
            <a:off x="7042150" y="3294781"/>
            <a:ext cx="1854200" cy="2444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algn="ctr">
              <a:defRPr/>
            </a:pPr>
            <a:r>
              <a:rPr lang="fr-FR" sz="1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/>
                <a:ea typeface="MS PGothic" pitchFamily="34" charset="-128"/>
                <a:cs typeface="Arial" charset="0"/>
              </a:rPr>
              <a:t>15% de remise</a:t>
            </a:r>
          </a:p>
        </p:txBody>
      </p:sp>
      <p:pic>
        <p:nvPicPr>
          <p:cNvPr id="25" name="Picture 4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38" y="4198541"/>
            <a:ext cx="1460500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688" y="5662513"/>
            <a:ext cx="18827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ZoneTexte 56"/>
          <p:cNvSpPr txBox="1">
            <a:spLocks noChangeArrowheads="1"/>
          </p:cNvSpPr>
          <p:nvPr/>
        </p:nvSpPr>
        <p:spPr bwMode="auto">
          <a:xfrm>
            <a:off x="7024688" y="5200749"/>
            <a:ext cx="1854200" cy="2444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algn="ctr">
              <a:defRPr/>
            </a:pPr>
            <a:r>
              <a:rPr lang="fr-FR" sz="1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/>
                <a:ea typeface="MS PGothic" pitchFamily="34" charset="-128"/>
                <a:cs typeface="Arial" charset="0"/>
              </a:rPr>
              <a:t>15% de remise</a:t>
            </a:r>
          </a:p>
        </p:txBody>
      </p:sp>
      <p:sp>
        <p:nvSpPr>
          <p:cNvPr id="28" name="ZoneTexte 57"/>
          <p:cNvSpPr txBox="1">
            <a:spLocks noChangeArrowheads="1"/>
          </p:cNvSpPr>
          <p:nvPr/>
        </p:nvSpPr>
        <p:spPr bwMode="auto">
          <a:xfrm>
            <a:off x="6997274" y="6093296"/>
            <a:ext cx="1890713" cy="2444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algn="ctr">
              <a:defRPr/>
            </a:pPr>
            <a:r>
              <a:rPr lang="fr-FR" sz="1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/>
                <a:ea typeface="MS PGothic" pitchFamily="34" charset="-128"/>
                <a:cs typeface="Arial" charset="0"/>
              </a:rPr>
              <a:t>15% de remise</a:t>
            </a:r>
          </a:p>
        </p:txBody>
      </p:sp>
      <p:sp>
        <p:nvSpPr>
          <p:cNvPr id="29" name="ZoneTexte 52"/>
          <p:cNvSpPr txBox="1">
            <a:spLocks noChangeArrowheads="1"/>
          </p:cNvSpPr>
          <p:nvPr/>
        </p:nvSpPr>
        <p:spPr bwMode="auto">
          <a:xfrm>
            <a:off x="2484438" y="3317006"/>
            <a:ext cx="1854200" cy="2444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algn="ctr">
              <a:defRPr/>
            </a:pPr>
            <a:r>
              <a:rPr lang="fr-FR" sz="1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/>
                <a:ea typeface="MS PGothic" pitchFamily="34" charset="-128"/>
                <a:cs typeface="Arial" charset="0"/>
              </a:rPr>
              <a:t>10% de remise</a:t>
            </a:r>
          </a:p>
        </p:txBody>
      </p:sp>
      <p:sp>
        <p:nvSpPr>
          <p:cNvPr id="30" name="ZoneTexte 49"/>
          <p:cNvSpPr txBox="1">
            <a:spLocks noChangeArrowheads="1"/>
          </p:cNvSpPr>
          <p:nvPr/>
        </p:nvSpPr>
        <p:spPr bwMode="auto">
          <a:xfrm>
            <a:off x="2457450" y="4149080"/>
            <a:ext cx="1909763" cy="2444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algn="ctr">
              <a:defRPr/>
            </a:pPr>
            <a:r>
              <a:rPr lang="fr-FR" sz="1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/>
                <a:ea typeface="MS PGothic" pitchFamily="34" charset="-128"/>
                <a:cs typeface="Arial" charset="0"/>
              </a:rPr>
              <a:t>De 5 à 10% de remise</a:t>
            </a:r>
          </a:p>
        </p:txBody>
      </p:sp>
      <p:sp>
        <p:nvSpPr>
          <p:cNvPr id="31" name="ZoneTexte 49"/>
          <p:cNvSpPr txBox="1">
            <a:spLocks noChangeArrowheads="1"/>
          </p:cNvSpPr>
          <p:nvPr/>
        </p:nvSpPr>
        <p:spPr bwMode="auto">
          <a:xfrm>
            <a:off x="2368550" y="5200749"/>
            <a:ext cx="1909763" cy="2444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algn="ctr">
              <a:defRPr/>
            </a:pPr>
            <a:r>
              <a:rPr lang="fr-FR" sz="1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/>
                <a:ea typeface="MS PGothic" pitchFamily="34" charset="-128"/>
                <a:cs typeface="Arial" charset="0"/>
              </a:rPr>
              <a:t>10% de remise</a:t>
            </a:r>
          </a:p>
        </p:txBody>
      </p:sp>
      <p:sp>
        <p:nvSpPr>
          <p:cNvPr id="32" name="ZoneTexte 49"/>
          <p:cNvSpPr txBox="1">
            <a:spLocks noChangeArrowheads="1"/>
          </p:cNvSpPr>
          <p:nvPr/>
        </p:nvSpPr>
        <p:spPr bwMode="auto">
          <a:xfrm>
            <a:off x="277813" y="3278906"/>
            <a:ext cx="1909762" cy="2460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algn="ctr">
              <a:defRPr/>
            </a:pPr>
            <a:r>
              <a:rPr lang="fr-FR" sz="1000" i="1" dirty="0">
                <a:latin typeface="Eurostile"/>
                <a:ea typeface="MS PGothic" pitchFamily="34" charset="-128"/>
                <a:cs typeface="Arial" charset="0"/>
              </a:rPr>
              <a:t>De 5 à 20% de remise</a:t>
            </a:r>
          </a:p>
        </p:txBody>
      </p:sp>
      <p:sp>
        <p:nvSpPr>
          <p:cNvPr id="33" name="ZoneTexte 32"/>
          <p:cNvSpPr txBox="1">
            <a:spLocks noChangeArrowheads="1"/>
          </p:cNvSpPr>
          <p:nvPr/>
        </p:nvSpPr>
        <p:spPr bwMode="auto">
          <a:xfrm>
            <a:off x="341313" y="4059956"/>
            <a:ext cx="1620837" cy="4000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algn="ctr">
              <a:defRPr/>
            </a:pPr>
            <a:r>
              <a:rPr lang="fr-FR" sz="1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/>
                <a:ea typeface="MS PGothic" pitchFamily="34" charset="-128"/>
                <a:cs typeface="Arial" charset="0"/>
              </a:rPr>
              <a:t>Triplez votre investissement </a:t>
            </a:r>
          </a:p>
        </p:txBody>
      </p:sp>
      <p:sp>
        <p:nvSpPr>
          <p:cNvPr id="34" name="ZoneTexte 49"/>
          <p:cNvSpPr txBox="1">
            <a:spLocks noChangeArrowheads="1"/>
          </p:cNvSpPr>
          <p:nvPr/>
        </p:nvSpPr>
        <p:spPr bwMode="auto">
          <a:xfrm>
            <a:off x="171450" y="5209306"/>
            <a:ext cx="1909763" cy="2444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algn="ctr">
              <a:defRPr/>
            </a:pPr>
            <a:r>
              <a:rPr lang="fr-FR" sz="1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/>
                <a:ea typeface="MS PGothic" pitchFamily="34" charset="-128"/>
                <a:cs typeface="Arial" charset="0"/>
              </a:rPr>
              <a:t>20% de remise</a:t>
            </a:r>
          </a:p>
        </p:txBody>
      </p:sp>
      <p:sp>
        <p:nvSpPr>
          <p:cNvPr id="35" name="ZoneTexte 49"/>
          <p:cNvSpPr txBox="1">
            <a:spLocks noChangeArrowheads="1"/>
          </p:cNvSpPr>
          <p:nvPr/>
        </p:nvSpPr>
        <p:spPr bwMode="auto">
          <a:xfrm>
            <a:off x="277813" y="6260231"/>
            <a:ext cx="1909762" cy="2444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algn="ctr">
              <a:defRPr/>
            </a:pPr>
            <a:r>
              <a:rPr lang="fr-FR" sz="1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Eurostile"/>
                <a:ea typeface="MS PGothic" pitchFamily="34" charset="-128"/>
                <a:cs typeface="Arial" charset="0"/>
              </a:rPr>
              <a:t>De 10 à 20% de remise</a:t>
            </a:r>
          </a:p>
        </p:txBody>
      </p:sp>
      <p:pic>
        <p:nvPicPr>
          <p:cNvPr id="36" name="Picture 40" descr="C:\Users\Mounir Chaoui\Desktop\office-depot-logo.gif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2724869"/>
            <a:ext cx="1071562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2743919"/>
            <a:ext cx="11239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6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15" b="5617"/>
          <a:stretch>
            <a:fillRect/>
          </a:stretch>
        </p:blipFill>
        <p:spPr bwMode="auto">
          <a:xfrm>
            <a:off x="919163" y="1565994"/>
            <a:ext cx="6572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7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6" r="15388" b="17448"/>
          <a:stretch>
            <a:fillRect/>
          </a:stretch>
        </p:blipFill>
        <p:spPr bwMode="auto">
          <a:xfrm>
            <a:off x="7504113" y="1624731"/>
            <a:ext cx="7826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8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3" t="9247" b="8667"/>
          <a:stretch>
            <a:fillRect/>
          </a:stretch>
        </p:blipFill>
        <p:spPr bwMode="auto">
          <a:xfrm>
            <a:off x="5508625" y="1594569"/>
            <a:ext cx="35401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9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438" y="1546944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3"/>
          <p:cNvSpPr>
            <a:spLocks noChangeArrowheads="1"/>
          </p:cNvSpPr>
          <p:nvPr/>
        </p:nvSpPr>
        <p:spPr bwMode="auto">
          <a:xfrm>
            <a:off x="93663" y="2140669"/>
            <a:ext cx="2182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lvl="1" indent="3175" algn="ctr" eaLnBrk="0" hangingPunct="0"/>
            <a:r>
              <a:rPr lang="fr-FR" altLang="fr-FR" sz="1400" b="1" dirty="0">
                <a:solidFill>
                  <a:srgbClr val="C00000"/>
                </a:solidFill>
                <a:latin typeface="Verdana" pitchFamily="34" charset="0"/>
              </a:rPr>
              <a:t>Secrétariat courant</a:t>
            </a:r>
          </a:p>
        </p:txBody>
      </p:sp>
      <p:sp>
        <p:nvSpPr>
          <p:cNvPr id="43" name="Rectangle 63"/>
          <p:cNvSpPr>
            <a:spLocks noChangeArrowheads="1"/>
          </p:cNvSpPr>
          <p:nvPr/>
        </p:nvSpPr>
        <p:spPr bwMode="auto">
          <a:xfrm>
            <a:off x="2360613" y="2140669"/>
            <a:ext cx="21859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lvl="1" indent="3175" algn="ctr" eaLnBrk="0" hangingPunct="0"/>
            <a:r>
              <a:rPr lang="fr-FR" altLang="fr-FR" sz="1400" b="1" dirty="0">
                <a:solidFill>
                  <a:srgbClr val="C00000"/>
                </a:solidFill>
                <a:latin typeface="Verdana" pitchFamily="34" charset="0"/>
              </a:rPr>
              <a:t>Repas d’affaires</a:t>
            </a:r>
          </a:p>
        </p:txBody>
      </p:sp>
      <p:sp>
        <p:nvSpPr>
          <p:cNvPr id="44" name="Rectangle 64"/>
          <p:cNvSpPr>
            <a:spLocks noChangeArrowheads="1"/>
          </p:cNvSpPr>
          <p:nvPr/>
        </p:nvSpPr>
        <p:spPr bwMode="auto">
          <a:xfrm>
            <a:off x="4621213" y="2140669"/>
            <a:ext cx="2124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lvl="1" indent="3175" algn="ctr" eaLnBrk="0" hangingPunct="0"/>
            <a:r>
              <a:rPr lang="fr-FR" altLang="fr-FR" sz="1400" b="1" dirty="0">
                <a:solidFill>
                  <a:srgbClr val="C00000"/>
                </a:solidFill>
                <a:latin typeface="Verdana" pitchFamily="34" charset="0"/>
              </a:rPr>
              <a:t>Déplacements Pros</a:t>
            </a:r>
          </a:p>
        </p:txBody>
      </p:sp>
      <p:sp>
        <p:nvSpPr>
          <p:cNvPr id="45" name="Rectangle 65"/>
          <p:cNvSpPr>
            <a:spLocks noChangeArrowheads="1"/>
          </p:cNvSpPr>
          <p:nvPr/>
        </p:nvSpPr>
        <p:spPr bwMode="auto">
          <a:xfrm>
            <a:off x="6888163" y="2140669"/>
            <a:ext cx="21478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lvl="1" indent="3175" algn="ctr" eaLnBrk="0" hangingPunct="0"/>
            <a:r>
              <a:rPr lang="fr-FR" altLang="fr-FR" sz="1400" b="1" dirty="0">
                <a:solidFill>
                  <a:srgbClr val="C00000"/>
                </a:solidFill>
                <a:latin typeface="Verdana" pitchFamily="34" charset="0"/>
              </a:rPr>
              <a:t>Evénements Pros</a:t>
            </a:r>
          </a:p>
        </p:txBody>
      </p:sp>
      <p:sp>
        <p:nvSpPr>
          <p:cNvPr id="46" name="Rectangle à coins arrondis 45"/>
          <p:cNvSpPr/>
          <p:nvPr/>
        </p:nvSpPr>
        <p:spPr bwMode="auto">
          <a:xfrm>
            <a:off x="107950" y="1446931"/>
            <a:ext cx="2168525" cy="5078413"/>
          </a:xfrm>
          <a:prstGeom prst="roundRect">
            <a:avLst>
              <a:gd name="adj" fmla="val 10851"/>
            </a:avLst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fr-FR">
              <a:latin typeface="Times" charset="0"/>
              <a:cs typeface="+mn-cs"/>
            </a:endParaRPr>
          </a:p>
        </p:txBody>
      </p:sp>
      <p:sp>
        <p:nvSpPr>
          <p:cNvPr id="47" name="Rectangle à coins arrondis 46"/>
          <p:cNvSpPr/>
          <p:nvPr/>
        </p:nvSpPr>
        <p:spPr bwMode="auto">
          <a:xfrm>
            <a:off x="2362200" y="1446931"/>
            <a:ext cx="2168525" cy="5078413"/>
          </a:xfrm>
          <a:prstGeom prst="roundRect">
            <a:avLst>
              <a:gd name="adj" fmla="val 10851"/>
            </a:avLst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fr-FR">
              <a:latin typeface="Times" charset="0"/>
              <a:cs typeface="+mn-cs"/>
            </a:endParaRPr>
          </a:p>
        </p:txBody>
      </p:sp>
      <p:sp>
        <p:nvSpPr>
          <p:cNvPr id="48" name="Rectangle à coins arrondis 47"/>
          <p:cNvSpPr/>
          <p:nvPr/>
        </p:nvSpPr>
        <p:spPr bwMode="auto">
          <a:xfrm>
            <a:off x="4614863" y="1446931"/>
            <a:ext cx="2168525" cy="5078413"/>
          </a:xfrm>
          <a:prstGeom prst="roundRect">
            <a:avLst>
              <a:gd name="adj" fmla="val 10851"/>
            </a:avLst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fr-FR">
              <a:latin typeface="Times" charset="0"/>
              <a:cs typeface="+mn-cs"/>
            </a:endParaRPr>
          </a:p>
        </p:txBody>
      </p:sp>
      <p:sp>
        <p:nvSpPr>
          <p:cNvPr id="49" name="Rectangle à coins arrondis 48"/>
          <p:cNvSpPr/>
          <p:nvPr/>
        </p:nvSpPr>
        <p:spPr bwMode="auto">
          <a:xfrm>
            <a:off x="6867525" y="1446931"/>
            <a:ext cx="2168525" cy="5078413"/>
          </a:xfrm>
          <a:prstGeom prst="roundRect">
            <a:avLst>
              <a:gd name="adj" fmla="val 10851"/>
            </a:avLst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fr-FR">
              <a:latin typeface="Times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7095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179512" y="188640"/>
            <a:ext cx="8229600" cy="56207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L’assistant </a:t>
            </a:r>
            <a:r>
              <a:rPr lang="fr-FR" sz="2400" b="1" dirty="0" err="1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Platinum</a:t>
            </a:r>
            <a:r>
              <a:rPr lang="fr-FR" sz="24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 Business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5" name="Rectangle 32"/>
          <p:cNvSpPr>
            <a:spLocks noChangeArrowheads="1"/>
          </p:cNvSpPr>
          <p:nvPr/>
        </p:nvSpPr>
        <p:spPr bwMode="gray">
          <a:xfrm>
            <a:off x="107950" y="1012850"/>
            <a:ext cx="85852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742950" indent="-28575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  <a:defRPr/>
            </a:pPr>
            <a:r>
              <a:rPr lang="fr-FR" alt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Eurostile"/>
                <a:cs typeface="Eurostile"/>
              </a:rPr>
              <a:t>L’accessibilité à l’Assistant : 3 canaux d’accès et des horaires étendus </a:t>
            </a:r>
            <a:endParaRPr lang="fr-FR" altLang="fr-FR" sz="1600" b="1" dirty="0">
              <a:solidFill>
                <a:schemeClr val="tx1">
                  <a:lumMod val="65000"/>
                  <a:lumOff val="35000"/>
                </a:schemeClr>
              </a:solidFill>
              <a:latin typeface="Eurostile"/>
              <a:cs typeface="Eurostile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0" y="1371029"/>
            <a:ext cx="158115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42"/>
          <p:cNvSpPr txBox="1">
            <a:spLocks noChangeArrowheads="1"/>
          </p:cNvSpPr>
          <p:nvPr/>
        </p:nvSpPr>
        <p:spPr bwMode="auto">
          <a:xfrm>
            <a:off x="2601913" y="1720279"/>
            <a:ext cx="13938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altLang="fr-FR" sz="4000" b="1">
                <a:ea typeface="Eurostile"/>
                <a:cs typeface="Eurostile"/>
              </a:rPr>
              <a:t>+</a:t>
            </a:r>
          </a:p>
        </p:txBody>
      </p:sp>
      <p:sp>
        <p:nvSpPr>
          <p:cNvPr id="8" name="ZoneTexte 42"/>
          <p:cNvSpPr txBox="1">
            <a:spLocks noChangeArrowheads="1"/>
          </p:cNvSpPr>
          <p:nvPr/>
        </p:nvSpPr>
        <p:spPr bwMode="auto">
          <a:xfrm>
            <a:off x="5216525" y="1720279"/>
            <a:ext cx="13382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altLang="fr-FR" sz="4000" b="1">
                <a:ea typeface="Eurostile"/>
                <a:cs typeface="Eurostile"/>
              </a:rPr>
              <a:t>+</a:t>
            </a:r>
          </a:p>
        </p:txBody>
      </p:sp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61504"/>
            <a:ext cx="145732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300" y="1386904"/>
            <a:ext cx="141922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476250" y="6309320"/>
            <a:ext cx="8667750" cy="476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1000"/>
              </a:lnSpc>
            </a:pPr>
            <a:r>
              <a:rPr lang="fr-FR" altLang="fr-FR" sz="1000" dirty="0">
                <a:latin typeface="Verdana "/>
              </a:rPr>
              <a:t>* Numéro unique permettant le transfert accompagné vers tous les prestataires (opposition, assureur, </a:t>
            </a:r>
            <a:r>
              <a:rPr lang="fr-FR" altLang="fr-FR" sz="1000" dirty="0" err="1">
                <a:latin typeface="Verdana "/>
              </a:rPr>
              <a:t>assisteur</a:t>
            </a:r>
            <a:r>
              <a:rPr lang="fr-FR" altLang="fr-FR" sz="1000" dirty="0">
                <a:latin typeface="Verdana "/>
              </a:rPr>
              <a:t>, compagnies de taxi, etc.) - Appel non surtaxé, coût selon opérateur téléphonique  ** SVI : Serveur Vocal Interactif traitant les appels pendant les horaires de fermeture du Service </a:t>
            </a:r>
            <a:r>
              <a:rPr lang="fr-FR" altLang="fr-FR" sz="1000" dirty="0" err="1">
                <a:latin typeface="Verdana "/>
              </a:rPr>
              <a:t>Platinum</a:t>
            </a:r>
            <a:r>
              <a:rPr lang="fr-FR" altLang="fr-FR" sz="1000" dirty="0">
                <a:latin typeface="Verdana "/>
              </a:rPr>
              <a:t> Business (soir, dimanches, et jours fériés)  *** Dépannage d’urgence : dépannage cash, fourniture d’une carte de remplacement </a:t>
            </a:r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303213" y="3429000"/>
            <a:ext cx="2665412" cy="936625"/>
          </a:xfrm>
          <a:prstGeom prst="roundRect">
            <a:avLst>
              <a:gd name="adj" fmla="val 7106"/>
            </a:avLst>
          </a:prstGeom>
          <a:noFill/>
          <a:ln w="9525" algn="ctr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0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288925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lvl="1">
              <a:defRPr/>
            </a:pPr>
            <a:endParaRPr lang="fr-FR" altLang="fr-FR" sz="500" b="1" dirty="0" smtClean="0">
              <a:solidFill>
                <a:srgbClr val="777777"/>
              </a:solidFill>
              <a:latin typeface="Verdana" pitchFamily="34" charset="0"/>
            </a:endParaRPr>
          </a:p>
          <a:p>
            <a:pPr marL="0" lvl="1" indent="3175">
              <a:defRPr/>
            </a:pPr>
            <a:r>
              <a:rPr lang="fr-FR" altLang="fr-FR" sz="1400" b="1" dirty="0" smtClean="0">
                <a:solidFill>
                  <a:srgbClr val="C00000"/>
                </a:solidFill>
                <a:latin typeface="Verdana" pitchFamily="34" charset="0"/>
              </a:rPr>
              <a:t>Décroché humain </a:t>
            </a:r>
            <a:r>
              <a:rPr lang="fr-FR" altLang="fr-FR" sz="1400" b="1" dirty="0" smtClean="0">
                <a:solidFill>
                  <a:srgbClr val="777777"/>
                </a:solidFill>
                <a:latin typeface="Verdana" pitchFamily="34" charset="0"/>
              </a:rPr>
              <a:t/>
            </a:r>
            <a:br>
              <a:rPr lang="fr-FR" altLang="fr-FR" sz="1400" b="1" dirty="0" smtClean="0">
                <a:solidFill>
                  <a:srgbClr val="777777"/>
                </a:solidFill>
                <a:latin typeface="Verdana" pitchFamily="34" charset="0"/>
              </a:rPr>
            </a:br>
            <a:r>
              <a:rPr lang="fr-FR" altLang="fr-FR" sz="1200" dirty="0" smtClean="0">
                <a:latin typeface="Verdana" pitchFamily="34" charset="0"/>
              </a:rPr>
              <a:t>du lundi au samedi </a:t>
            </a:r>
            <a:br>
              <a:rPr lang="fr-FR" altLang="fr-FR" sz="1200" dirty="0" smtClean="0">
                <a:latin typeface="Verdana" pitchFamily="34" charset="0"/>
              </a:rPr>
            </a:br>
            <a:r>
              <a:rPr lang="fr-FR" altLang="fr-FR" sz="1200" dirty="0" smtClean="0">
                <a:latin typeface="Verdana" pitchFamily="34" charset="0"/>
              </a:rPr>
              <a:t>de 8h00 à 20h00 </a:t>
            </a:r>
          </a:p>
        </p:txBody>
      </p:sp>
      <p:pic>
        <p:nvPicPr>
          <p:cNvPr id="14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7" r="29092" b="57205"/>
          <a:stretch>
            <a:fillRect/>
          </a:stretch>
        </p:blipFill>
        <p:spPr bwMode="auto">
          <a:xfrm>
            <a:off x="441325" y="2842642"/>
            <a:ext cx="2379663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303213" y="4508500"/>
            <a:ext cx="2665412" cy="1657350"/>
          </a:xfrm>
          <a:prstGeom prst="roundRect">
            <a:avLst>
              <a:gd name="adj" fmla="val 7106"/>
            </a:avLst>
          </a:prstGeom>
          <a:noFill/>
          <a:ln w="9525" algn="ctr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0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288925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lvl="1">
              <a:defRPr/>
            </a:pPr>
            <a:endParaRPr lang="fr-FR" altLang="fr-FR" sz="500" b="1" dirty="0" smtClean="0">
              <a:solidFill>
                <a:srgbClr val="777777"/>
              </a:solidFill>
              <a:latin typeface="Verdana" pitchFamily="34" charset="0"/>
            </a:endParaRPr>
          </a:p>
          <a:p>
            <a:pPr marL="0" lvl="1" indent="3175">
              <a:defRPr/>
            </a:pPr>
            <a:r>
              <a:rPr lang="fr-FR" altLang="fr-FR" sz="1400" b="1" dirty="0" smtClean="0">
                <a:solidFill>
                  <a:srgbClr val="C00000"/>
                </a:solidFill>
                <a:latin typeface="Verdana" pitchFamily="34" charset="0"/>
              </a:rPr>
              <a:t>SVI 24/24 et 7/7</a:t>
            </a:r>
            <a:r>
              <a:rPr lang="fr-FR" altLang="fr-FR" sz="1400" b="1" dirty="0" smtClean="0">
                <a:solidFill>
                  <a:srgbClr val="777777"/>
                </a:solidFill>
                <a:latin typeface="Verdana" pitchFamily="34" charset="0"/>
              </a:rPr>
              <a:t>** </a:t>
            </a:r>
            <a:br>
              <a:rPr lang="fr-FR" altLang="fr-FR" sz="1400" b="1" dirty="0" smtClean="0">
                <a:solidFill>
                  <a:srgbClr val="777777"/>
                </a:solidFill>
                <a:latin typeface="Verdana" pitchFamily="34" charset="0"/>
              </a:rPr>
            </a:br>
            <a:r>
              <a:rPr lang="fr-FR" altLang="fr-FR" sz="1200" dirty="0" smtClean="0">
                <a:latin typeface="Verdana" pitchFamily="34" charset="0"/>
              </a:rPr>
              <a:t>pour les demandes </a:t>
            </a:r>
            <a:br>
              <a:rPr lang="fr-FR" altLang="fr-FR" sz="1200" dirty="0" smtClean="0">
                <a:latin typeface="Verdana" pitchFamily="34" charset="0"/>
              </a:rPr>
            </a:br>
            <a:r>
              <a:rPr lang="fr-FR" altLang="fr-FR" sz="1200" dirty="0" smtClean="0">
                <a:latin typeface="Verdana" pitchFamily="34" charset="0"/>
              </a:rPr>
              <a:t>urgentes : opposition, dépannage d’urgence***, Assurances et Assistance et Taxi </a:t>
            </a: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688" y="2898204"/>
            <a:ext cx="3068637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687"/>
          <a:stretch>
            <a:fillRect/>
          </a:stretch>
        </p:blipFill>
        <p:spPr bwMode="auto">
          <a:xfrm>
            <a:off x="6527800" y="2860104"/>
            <a:ext cx="19891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06"/>
          <a:stretch>
            <a:fillRect/>
          </a:stretch>
        </p:blipFill>
        <p:spPr bwMode="auto">
          <a:xfrm>
            <a:off x="6305550" y="3082354"/>
            <a:ext cx="23304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utoShape 6"/>
          <p:cNvSpPr>
            <a:spLocks noChangeArrowheads="1"/>
          </p:cNvSpPr>
          <p:nvPr/>
        </p:nvSpPr>
        <p:spPr bwMode="auto">
          <a:xfrm>
            <a:off x="3228975" y="3429000"/>
            <a:ext cx="2665413" cy="936625"/>
          </a:xfrm>
          <a:prstGeom prst="roundRect">
            <a:avLst>
              <a:gd name="adj" fmla="val 7106"/>
            </a:avLst>
          </a:prstGeom>
          <a:noFill/>
          <a:ln w="9525" algn="ctr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0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288925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lvl="1">
              <a:defRPr/>
            </a:pPr>
            <a:endParaRPr lang="fr-FR" altLang="fr-FR" sz="500" b="1" dirty="0" smtClean="0">
              <a:solidFill>
                <a:srgbClr val="777777"/>
              </a:solidFill>
              <a:latin typeface="Verdana" pitchFamily="34" charset="0"/>
            </a:endParaRPr>
          </a:p>
          <a:p>
            <a:pPr marL="0" lvl="1" indent="3175">
              <a:defRPr/>
            </a:pPr>
            <a:r>
              <a:rPr lang="fr-FR" altLang="fr-FR" sz="1400" b="1" dirty="0" smtClean="0">
                <a:solidFill>
                  <a:srgbClr val="C00000"/>
                </a:solidFill>
                <a:latin typeface="Verdana" pitchFamily="34" charset="0"/>
              </a:rPr>
              <a:t>Site Web public</a:t>
            </a:r>
          </a:p>
          <a:p>
            <a:pPr marL="0" lvl="1" indent="3175">
              <a:defRPr/>
            </a:pPr>
            <a:r>
              <a:rPr lang="fr-FR" altLang="fr-FR" sz="1200" dirty="0" smtClean="0">
                <a:latin typeface="Verdana" pitchFamily="34" charset="0"/>
              </a:rPr>
              <a:t>Rappel des caractéristiques </a:t>
            </a:r>
            <a:br>
              <a:rPr lang="fr-FR" altLang="fr-FR" sz="1200" dirty="0" smtClean="0">
                <a:latin typeface="Verdana" pitchFamily="34" charset="0"/>
              </a:rPr>
            </a:br>
            <a:r>
              <a:rPr lang="fr-FR" altLang="fr-FR" sz="1200" dirty="0" smtClean="0">
                <a:latin typeface="Verdana" pitchFamily="34" charset="0"/>
              </a:rPr>
              <a:t>de </a:t>
            </a:r>
            <a:r>
              <a:rPr lang="fr-FR" altLang="fr-FR" sz="1200" dirty="0">
                <a:latin typeface="Verdana" pitchFamily="34" charset="0"/>
              </a:rPr>
              <a:t>la carte  </a:t>
            </a:r>
          </a:p>
        </p:txBody>
      </p:sp>
      <p:sp>
        <p:nvSpPr>
          <p:cNvPr id="20" name="AutoShape 6"/>
          <p:cNvSpPr>
            <a:spLocks noChangeArrowheads="1"/>
          </p:cNvSpPr>
          <p:nvPr/>
        </p:nvSpPr>
        <p:spPr bwMode="auto">
          <a:xfrm>
            <a:off x="3228975" y="4508500"/>
            <a:ext cx="2665413" cy="1657350"/>
          </a:xfrm>
          <a:prstGeom prst="roundRect">
            <a:avLst>
              <a:gd name="adj" fmla="val 7106"/>
            </a:avLst>
          </a:prstGeom>
          <a:noFill/>
          <a:ln w="9525" algn="ctr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0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288925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lvl="1">
              <a:defRPr/>
            </a:pPr>
            <a:endParaRPr lang="fr-FR" altLang="fr-FR" sz="500" b="1" dirty="0" smtClean="0">
              <a:solidFill>
                <a:srgbClr val="777777"/>
              </a:solidFill>
              <a:latin typeface="Verdana" pitchFamily="34" charset="0"/>
            </a:endParaRPr>
          </a:p>
          <a:p>
            <a:pPr marL="0" lvl="1" indent="3175">
              <a:defRPr/>
            </a:pPr>
            <a:r>
              <a:rPr lang="fr-FR" altLang="fr-FR" sz="1400" b="1" dirty="0" smtClean="0">
                <a:solidFill>
                  <a:srgbClr val="C00000"/>
                </a:solidFill>
                <a:latin typeface="Verdana" pitchFamily="34" charset="0"/>
              </a:rPr>
              <a:t>Partie Extranet</a:t>
            </a:r>
          </a:p>
          <a:p>
            <a:pPr marL="125413" lvl="1" indent="-125413">
              <a:buFont typeface="Arial" panose="020B0604020202020204" pitchFamily="34" charset="0"/>
              <a:buChar char="•"/>
              <a:defRPr/>
            </a:pPr>
            <a:r>
              <a:rPr lang="fr-FR" altLang="fr-FR" sz="1200" dirty="0">
                <a:latin typeface="Verdana" pitchFamily="34" charset="0"/>
              </a:rPr>
              <a:t>Accès à </a:t>
            </a:r>
            <a:r>
              <a:rPr lang="fr-FR" altLang="fr-FR" sz="1200" dirty="0" smtClean="0">
                <a:latin typeface="Verdana" pitchFamily="34" charset="0"/>
              </a:rPr>
              <a:t>l’Assistant</a:t>
            </a:r>
            <a:br>
              <a:rPr lang="fr-FR" altLang="fr-FR" sz="1200" dirty="0" smtClean="0">
                <a:latin typeface="Verdana" pitchFamily="34" charset="0"/>
              </a:rPr>
            </a:br>
            <a:r>
              <a:rPr lang="fr-FR" altLang="fr-FR" sz="1000" dirty="0" smtClean="0">
                <a:latin typeface="Verdana" pitchFamily="34" charset="0"/>
              </a:rPr>
              <a:t>(formulaire)</a:t>
            </a:r>
          </a:p>
          <a:p>
            <a:pPr marL="125413" lvl="1" indent="-125413">
              <a:buFont typeface="Arial" panose="020B0604020202020204" pitchFamily="34" charset="0"/>
              <a:buChar char="•"/>
              <a:defRPr/>
            </a:pPr>
            <a:r>
              <a:rPr lang="fr-FR" altLang="fr-FR" sz="1200" dirty="0">
                <a:latin typeface="Verdana" pitchFamily="34" charset="0"/>
              </a:rPr>
              <a:t>Avantages </a:t>
            </a:r>
            <a:r>
              <a:rPr lang="fr-FR" altLang="fr-FR" sz="1200" dirty="0" smtClean="0">
                <a:latin typeface="Verdana" pitchFamily="34" charset="0"/>
              </a:rPr>
              <a:t>Partenaires</a:t>
            </a:r>
          </a:p>
          <a:p>
            <a:pPr marL="125413" lvl="1" indent="-125413">
              <a:buFont typeface="Arial" panose="020B0604020202020204" pitchFamily="34" charset="0"/>
              <a:buChar char="•"/>
              <a:defRPr/>
            </a:pPr>
            <a:r>
              <a:rPr lang="fr-FR" altLang="fr-FR" sz="1200" dirty="0" smtClean="0">
                <a:latin typeface="Verdana" pitchFamily="34" charset="0"/>
              </a:rPr>
              <a:t>Documentation en ligne</a:t>
            </a:r>
            <a:r>
              <a:rPr lang="fr-FR" altLang="fr-FR" sz="800" dirty="0" smtClean="0">
                <a:latin typeface="Verdana" pitchFamily="34" charset="0"/>
              </a:rPr>
              <a:t> </a:t>
            </a:r>
            <a:r>
              <a:rPr lang="fr-FR" altLang="fr-FR" sz="1200" dirty="0" smtClean="0">
                <a:latin typeface="Verdana" pitchFamily="34" charset="0"/>
              </a:rPr>
              <a:t>: </a:t>
            </a:r>
            <a:br>
              <a:rPr lang="fr-FR" altLang="fr-FR" sz="1200" dirty="0" smtClean="0">
                <a:latin typeface="Verdana" pitchFamily="34" charset="0"/>
              </a:rPr>
            </a:br>
            <a:r>
              <a:rPr lang="fr-FR" altLang="fr-FR" sz="1000" dirty="0" smtClean="0">
                <a:latin typeface="Verdana" pitchFamily="34" charset="0"/>
              </a:rPr>
              <a:t>Guide </a:t>
            </a:r>
            <a:r>
              <a:rPr lang="fr-FR" altLang="fr-FR" sz="1000" dirty="0">
                <a:latin typeface="Verdana" pitchFamily="34" charset="0"/>
              </a:rPr>
              <a:t>d’Utilisation, </a:t>
            </a:r>
            <a:r>
              <a:rPr lang="fr-FR" altLang="fr-FR" sz="1000" dirty="0" smtClean="0">
                <a:latin typeface="Verdana" pitchFamily="34" charset="0"/>
              </a:rPr>
              <a:t>Notice </a:t>
            </a:r>
            <a:r>
              <a:rPr lang="fr-FR" altLang="fr-FR" sz="1000" dirty="0">
                <a:latin typeface="Verdana" pitchFamily="34" charset="0"/>
              </a:rPr>
              <a:t>d’Assurances et d’Assistance, </a:t>
            </a:r>
            <a:r>
              <a:rPr lang="fr-FR" altLang="fr-FR" sz="1000" dirty="0" smtClean="0">
                <a:latin typeface="Verdana" pitchFamily="34" charset="0"/>
              </a:rPr>
              <a:t/>
            </a:r>
            <a:br>
              <a:rPr lang="fr-FR" altLang="fr-FR" sz="1000" dirty="0" smtClean="0">
                <a:latin typeface="Verdana" pitchFamily="34" charset="0"/>
              </a:rPr>
            </a:br>
            <a:r>
              <a:rPr lang="fr-FR" altLang="fr-FR" sz="1000" dirty="0" smtClean="0">
                <a:latin typeface="Verdana" pitchFamily="34" charset="0"/>
              </a:rPr>
              <a:t>Revue Visa Platinum Business, etc.</a:t>
            </a:r>
            <a:endParaRPr lang="fr-FR" altLang="fr-FR" sz="1000" dirty="0">
              <a:latin typeface="Verdana" pitchFamily="34" charset="0"/>
            </a:endParaRPr>
          </a:p>
        </p:txBody>
      </p:sp>
      <p:sp>
        <p:nvSpPr>
          <p:cNvPr id="21" name="AutoShape 6"/>
          <p:cNvSpPr>
            <a:spLocks noChangeArrowheads="1"/>
          </p:cNvSpPr>
          <p:nvPr/>
        </p:nvSpPr>
        <p:spPr bwMode="auto">
          <a:xfrm>
            <a:off x="6154738" y="3429000"/>
            <a:ext cx="2665412" cy="936625"/>
          </a:xfrm>
          <a:prstGeom prst="roundRect">
            <a:avLst>
              <a:gd name="adj" fmla="val 7106"/>
            </a:avLst>
          </a:prstGeom>
          <a:noFill/>
          <a:ln w="9525" algn="ctr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0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288925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lvl="1">
              <a:defRPr/>
            </a:pPr>
            <a:endParaRPr lang="fr-FR" altLang="fr-FR" sz="500" b="1" dirty="0" smtClean="0">
              <a:solidFill>
                <a:srgbClr val="777777"/>
              </a:solidFill>
              <a:latin typeface="Verdana" pitchFamily="34" charset="0"/>
            </a:endParaRPr>
          </a:p>
          <a:p>
            <a:pPr marL="0" lvl="1" indent="3175">
              <a:defRPr/>
            </a:pPr>
            <a:r>
              <a:rPr lang="fr-FR" altLang="fr-FR" sz="1400" b="1" dirty="0" smtClean="0">
                <a:solidFill>
                  <a:srgbClr val="C00000"/>
                </a:solidFill>
                <a:latin typeface="Verdana" pitchFamily="34" charset="0"/>
              </a:rPr>
              <a:t>Application gratuite </a:t>
            </a:r>
          </a:p>
        </p:txBody>
      </p:sp>
      <p:pic>
        <p:nvPicPr>
          <p:cNvPr id="22" name="Picture 18" descr="http://www.visaplatinumbusiness.fr/img/appli_apple.png">
            <a:hlinkClick r:id="rId8" tooltip="Télécharger l'application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950" y="3838575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9" descr="http://www.visaplatinumbusiness.fr/img/appli_android.png">
            <a:hlinkClick r:id="rId10" tooltip="Télécharger l'application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350" y="3846513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utoShape 6"/>
          <p:cNvSpPr>
            <a:spLocks noChangeArrowheads="1"/>
          </p:cNvSpPr>
          <p:nvPr/>
        </p:nvSpPr>
        <p:spPr bwMode="auto">
          <a:xfrm>
            <a:off x="6154738" y="4508500"/>
            <a:ext cx="2665412" cy="1657350"/>
          </a:xfrm>
          <a:prstGeom prst="roundRect">
            <a:avLst>
              <a:gd name="adj" fmla="val 7106"/>
            </a:avLst>
          </a:prstGeom>
          <a:noFill/>
          <a:ln w="9525" algn="ctr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0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288925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lvl="1">
              <a:defRPr/>
            </a:pPr>
            <a:endParaRPr lang="fr-FR" altLang="fr-FR" sz="500" b="1" dirty="0" smtClean="0">
              <a:solidFill>
                <a:srgbClr val="777777"/>
              </a:solidFill>
              <a:latin typeface="Verdana" pitchFamily="34" charset="0"/>
            </a:endParaRPr>
          </a:p>
          <a:p>
            <a:pPr marL="0" lvl="1" indent="0">
              <a:defRPr/>
            </a:pPr>
            <a:r>
              <a:rPr lang="fr-FR" altLang="fr-FR" sz="1400" b="1" dirty="0" smtClean="0">
                <a:solidFill>
                  <a:srgbClr val="C00000"/>
                </a:solidFill>
                <a:latin typeface="Verdana" pitchFamily="34" charset="0"/>
              </a:rPr>
              <a:t>Accès à l’assistant  </a:t>
            </a:r>
            <a:endParaRPr lang="fr-FR" altLang="fr-FR" sz="1200" dirty="0">
              <a:solidFill>
                <a:srgbClr val="C00000"/>
              </a:solidFill>
              <a:latin typeface="Verdana" pitchFamily="34" charset="0"/>
            </a:endParaRPr>
          </a:p>
          <a:p>
            <a:pPr marL="125413" lvl="1" indent="-125413">
              <a:buFont typeface="Arial" panose="020B0604020202020204" pitchFamily="34" charset="0"/>
              <a:buChar char="•"/>
              <a:defRPr/>
            </a:pPr>
            <a:r>
              <a:rPr lang="fr-FR" altLang="fr-FR" sz="1200" dirty="0">
                <a:latin typeface="Verdana" pitchFamily="34" charset="0"/>
              </a:rPr>
              <a:t>Accès à l’Assistant </a:t>
            </a:r>
            <a:r>
              <a:rPr lang="fr-FR" altLang="fr-FR" sz="1200" dirty="0" smtClean="0">
                <a:latin typeface="Verdana" pitchFamily="34" charset="0"/>
              </a:rPr>
              <a:t/>
            </a:r>
            <a:br>
              <a:rPr lang="fr-FR" altLang="fr-FR" sz="1200" dirty="0" smtClean="0">
                <a:latin typeface="Verdana" pitchFamily="34" charset="0"/>
              </a:rPr>
            </a:br>
            <a:r>
              <a:rPr lang="fr-FR" altLang="fr-FR" sz="1000" dirty="0" smtClean="0">
                <a:latin typeface="Verdana" pitchFamily="34" charset="0"/>
              </a:rPr>
              <a:t>(via l’appli ou appel tél.)</a:t>
            </a:r>
          </a:p>
          <a:p>
            <a:pPr marL="125413" lvl="1" indent="-125413">
              <a:buFont typeface="Arial" panose="020B0604020202020204" pitchFamily="34" charset="0"/>
              <a:buChar char="•"/>
              <a:defRPr/>
            </a:pPr>
            <a:r>
              <a:rPr lang="fr-FR" altLang="fr-FR" sz="1200" dirty="0" smtClean="0">
                <a:latin typeface="Verdana" pitchFamily="34" charset="0"/>
              </a:rPr>
              <a:t>Avantages Partenaires</a:t>
            </a:r>
          </a:p>
          <a:p>
            <a:pPr marL="125413" lvl="1" indent="-125413">
              <a:buFont typeface="Arial" panose="020B0604020202020204" pitchFamily="34" charset="0"/>
              <a:buChar char="•"/>
              <a:defRPr/>
            </a:pPr>
            <a:r>
              <a:rPr lang="fr-FR" sz="1200" dirty="0" smtClean="0">
                <a:latin typeface="Verdana" pitchFamily="34" charset="0"/>
              </a:rPr>
              <a:t>Demande de coursier</a:t>
            </a:r>
          </a:p>
          <a:p>
            <a:pPr marL="125413" lvl="1" indent="-125413">
              <a:buFont typeface="Arial" panose="020B0604020202020204" pitchFamily="34" charset="0"/>
              <a:buChar char="•"/>
              <a:defRPr/>
            </a:pPr>
            <a:r>
              <a:rPr lang="fr-FR" altLang="fr-FR" sz="1200" dirty="0">
                <a:latin typeface="Verdana" pitchFamily="34" charset="0"/>
              </a:rPr>
              <a:t>A</a:t>
            </a:r>
            <a:r>
              <a:rPr lang="fr-FR" altLang="fr-FR" sz="1200" dirty="0" smtClean="0">
                <a:latin typeface="Verdana" pitchFamily="34" charset="0"/>
              </a:rPr>
              <a:t>vantages partenaires</a:t>
            </a:r>
          </a:p>
          <a:p>
            <a:pPr marL="125413" lvl="1" indent="-125413">
              <a:buFont typeface="Arial" panose="020B0604020202020204" pitchFamily="34" charset="0"/>
              <a:buChar char="•"/>
              <a:defRPr/>
            </a:pPr>
            <a:r>
              <a:rPr lang="fr-FR" altLang="fr-FR" sz="1200" dirty="0" smtClean="0">
                <a:latin typeface="Verdana" pitchFamily="34" charset="0"/>
              </a:rPr>
              <a:t>Etc. </a:t>
            </a:r>
          </a:p>
        </p:txBody>
      </p:sp>
      <p:pic>
        <p:nvPicPr>
          <p:cNvPr id="25" name="Image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425" y="1520254"/>
            <a:ext cx="1116013" cy="111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4"/>
          <p:cNvPicPr>
            <a:picLocks noChangeAspect="1" noChangeArrowheads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407" y="5275714"/>
            <a:ext cx="385763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606" y="3546635"/>
            <a:ext cx="748971" cy="599177"/>
          </a:xfrm>
          <a:prstGeom prst="rect">
            <a:avLst/>
          </a:prstGeom>
        </p:spPr>
      </p:pic>
      <p:pic>
        <p:nvPicPr>
          <p:cNvPr id="28" name="Image 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8945"/>
          <a:stretch>
            <a:fillRect/>
          </a:stretch>
        </p:blipFill>
        <p:spPr bwMode="auto">
          <a:xfrm>
            <a:off x="2376488" y="4594225"/>
            <a:ext cx="53975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288" y="4797425"/>
            <a:ext cx="5461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813" y="4846638"/>
            <a:ext cx="403225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4013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179512" y="188640"/>
            <a:ext cx="8229600" cy="56207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Le site Visa </a:t>
            </a:r>
            <a:r>
              <a:rPr lang="fr-FR" sz="2400" b="1" dirty="0" err="1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Platinum</a:t>
            </a:r>
            <a:r>
              <a:rPr lang="fr-FR" sz="24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 Business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30"/>
          <a:stretch>
            <a:fillRect/>
          </a:stretch>
        </p:blipFill>
        <p:spPr bwMode="auto">
          <a:xfrm>
            <a:off x="179512" y="1283543"/>
            <a:ext cx="8832850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2"/>
          <p:cNvSpPr>
            <a:spLocks noChangeArrowheads="1"/>
          </p:cNvSpPr>
          <p:nvPr/>
        </p:nvSpPr>
        <p:spPr bwMode="gray">
          <a:xfrm>
            <a:off x="107950" y="1012850"/>
            <a:ext cx="85852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742950" indent="-28575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  <a:defRPr/>
            </a:pPr>
            <a:r>
              <a:rPr lang="fr-FR" alt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Eurostile"/>
                <a:cs typeface="Eurostile"/>
              </a:rPr>
              <a:t>L’extranet client   :   </a:t>
            </a:r>
            <a:r>
              <a:rPr lang="fr-FR" altLang="fr-FR" sz="1600" b="1" dirty="0">
                <a:solidFill>
                  <a:srgbClr val="C00000"/>
                </a:solidFill>
                <a:latin typeface="Eurostile"/>
                <a:cs typeface="Eurostile"/>
                <a:hlinkClick r:id="rId3"/>
              </a:rPr>
              <a:t>www.VisaPlatinumBusiness.fr</a:t>
            </a:r>
            <a:r>
              <a:rPr lang="fr-FR" altLang="fr-FR" sz="1600" b="1" dirty="0">
                <a:solidFill>
                  <a:srgbClr val="C00000"/>
                </a:solidFill>
                <a:latin typeface="Eurostile"/>
                <a:cs typeface="Eurostile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15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179512" y="188640"/>
            <a:ext cx="8229600" cy="56207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Le site Visa </a:t>
            </a:r>
            <a:r>
              <a:rPr lang="fr-FR" sz="2400" b="1" dirty="0" err="1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Platinum</a:t>
            </a:r>
            <a:r>
              <a:rPr lang="fr-FR" sz="24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 Business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4941888"/>
            <a:ext cx="30289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2"/>
          <p:cNvSpPr>
            <a:spLocks noChangeArrowheads="1"/>
          </p:cNvSpPr>
          <p:nvPr/>
        </p:nvSpPr>
        <p:spPr bwMode="gray">
          <a:xfrm>
            <a:off x="238125" y="765175"/>
            <a:ext cx="85852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742950" indent="-28575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  <a:defRPr/>
            </a:pPr>
            <a:r>
              <a:rPr lang="fr-FR" altLang="fr-FR" sz="1600" b="1" dirty="0" smtClean="0">
                <a:solidFill>
                  <a:srgbClr val="C00000"/>
                </a:solidFill>
                <a:latin typeface="Eurostile"/>
                <a:cs typeface="Eurostile"/>
              </a:rPr>
              <a:t>L’extranet client   :   </a:t>
            </a:r>
            <a:r>
              <a:rPr lang="fr-FR" altLang="fr-FR" sz="1600" b="1" dirty="0" smtClean="0">
                <a:solidFill>
                  <a:srgbClr val="C00000"/>
                </a:solidFill>
                <a:latin typeface="Eurostile"/>
                <a:cs typeface="Eurostile"/>
                <a:hlinkClick r:id="rId3"/>
              </a:rPr>
              <a:t>www.VisaPlatinumBusiness.fr</a:t>
            </a:r>
            <a:r>
              <a:rPr lang="fr-FR" altLang="fr-FR" sz="1600" b="1" dirty="0" smtClean="0">
                <a:solidFill>
                  <a:srgbClr val="C00000"/>
                </a:solidFill>
                <a:latin typeface="Eurostile"/>
                <a:cs typeface="Eurostile"/>
              </a:rPr>
              <a:t> </a:t>
            </a:r>
            <a:endParaRPr lang="fr-FR" altLang="fr-FR" sz="1600" b="1" dirty="0">
              <a:solidFill>
                <a:srgbClr val="C00000"/>
              </a:solidFill>
              <a:latin typeface="Eurostile"/>
              <a:cs typeface="Eurostile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6" r="83739"/>
          <a:stretch>
            <a:fillRect/>
          </a:stretch>
        </p:blipFill>
        <p:spPr bwMode="auto">
          <a:xfrm>
            <a:off x="2068513" y="3208338"/>
            <a:ext cx="14509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2" r="68626"/>
          <a:stretch>
            <a:fillRect/>
          </a:stretch>
        </p:blipFill>
        <p:spPr bwMode="auto">
          <a:xfrm>
            <a:off x="3624263" y="3217863"/>
            <a:ext cx="15382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52" t="-18182" r="31696" b="-2"/>
          <a:stretch>
            <a:fillRect/>
          </a:stretch>
        </p:blipFill>
        <p:spPr bwMode="auto">
          <a:xfrm>
            <a:off x="233363" y="3055938"/>
            <a:ext cx="17557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1" r="56226"/>
          <a:stretch>
            <a:fillRect/>
          </a:stretch>
        </p:blipFill>
        <p:spPr bwMode="auto">
          <a:xfrm>
            <a:off x="3425825" y="4941888"/>
            <a:ext cx="10255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4" r="46022"/>
          <a:stretch>
            <a:fillRect/>
          </a:stretch>
        </p:blipFill>
        <p:spPr bwMode="auto">
          <a:xfrm>
            <a:off x="5280025" y="3219450"/>
            <a:ext cx="10906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08" r="2916"/>
          <a:stretch>
            <a:fillRect/>
          </a:stretch>
        </p:blipFill>
        <p:spPr bwMode="auto">
          <a:xfrm>
            <a:off x="5076825" y="4838700"/>
            <a:ext cx="17272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4"/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060637"/>
            <a:ext cx="856807" cy="856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107950" y="2781300"/>
            <a:ext cx="8856663" cy="1412875"/>
          </a:xfrm>
          <a:prstGeom prst="roundRect">
            <a:avLst>
              <a:gd name="adj" fmla="val 7106"/>
            </a:avLst>
          </a:prstGeom>
          <a:noFill/>
          <a:ln w="9525" algn="ctr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0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288925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lvl="1">
              <a:defRPr/>
            </a:pPr>
            <a:endParaRPr lang="fr-FR" altLang="fr-FR" sz="500" b="1" dirty="0" smtClean="0">
              <a:solidFill>
                <a:srgbClr val="777777"/>
              </a:solidFill>
              <a:latin typeface="Verdana" pitchFamily="34" charset="0"/>
            </a:endParaRPr>
          </a:p>
          <a:p>
            <a:pPr marL="0" lvl="1" indent="3175">
              <a:defRPr/>
            </a:pPr>
            <a:r>
              <a:rPr lang="fr-FR" altLang="fr-FR" sz="1400" b="1" dirty="0" smtClean="0">
                <a:solidFill>
                  <a:srgbClr val="C00000"/>
                </a:solidFill>
                <a:latin typeface="Verdana" pitchFamily="34" charset="0"/>
              </a:rPr>
              <a:t>Welcome Pack et Revue Visa Platinum Business en ligne </a:t>
            </a:r>
            <a:endParaRPr lang="fr-FR" altLang="fr-FR" sz="1000" dirty="0">
              <a:solidFill>
                <a:srgbClr val="C00000"/>
              </a:solidFill>
              <a:latin typeface="Verdana" pitchFamily="34" charset="0"/>
            </a:endParaRP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1341438"/>
            <a:ext cx="71437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936750"/>
            <a:ext cx="207962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AutoShape 6"/>
          <p:cNvSpPr>
            <a:spLocks noChangeArrowheads="1"/>
          </p:cNvSpPr>
          <p:nvPr/>
        </p:nvSpPr>
        <p:spPr bwMode="auto">
          <a:xfrm>
            <a:off x="107950" y="4329113"/>
            <a:ext cx="4605338" cy="1414462"/>
          </a:xfrm>
          <a:prstGeom prst="roundRect">
            <a:avLst>
              <a:gd name="adj" fmla="val 7106"/>
            </a:avLst>
          </a:prstGeom>
          <a:noFill/>
          <a:ln w="9525" algn="ctr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0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288925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lvl="1">
              <a:defRPr/>
            </a:pPr>
            <a:endParaRPr lang="fr-FR" altLang="fr-FR" sz="500" b="1" dirty="0" smtClean="0">
              <a:solidFill>
                <a:srgbClr val="777777"/>
              </a:solidFill>
              <a:latin typeface="Verdana" pitchFamily="34" charset="0"/>
            </a:endParaRPr>
          </a:p>
          <a:p>
            <a:pPr marL="0" lvl="1" indent="3175">
              <a:defRPr/>
            </a:pPr>
            <a:r>
              <a:rPr lang="fr-FR" altLang="fr-FR" sz="1400" b="1" dirty="0" smtClean="0">
                <a:solidFill>
                  <a:srgbClr val="C00000"/>
                </a:solidFill>
                <a:latin typeface="Verdana" pitchFamily="34" charset="0"/>
              </a:rPr>
              <a:t>Accès à l’Assistant Visa Platinum Business</a:t>
            </a:r>
            <a:endParaRPr lang="fr-FR" altLang="fr-FR" sz="1000" dirty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19" name="AutoShape 6"/>
          <p:cNvSpPr>
            <a:spLocks noChangeArrowheads="1"/>
          </p:cNvSpPr>
          <p:nvPr/>
        </p:nvSpPr>
        <p:spPr bwMode="auto">
          <a:xfrm>
            <a:off x="4932363" y="4337050"/>
            <a:ext cx="4029075" cy="1412875"/>
          </a:xfrm>
          <a:prstGeom prst="roundRect">
            <a:avLst>
              <a:gd name="adj" fmla="val 7106"/>
            </a:avLst>
          </a:prstGeom>
          <a:noFill/>
          <a:ln w="9525" algn="ctr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0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288925" indent="-28575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lvl="1">
              <a:defRPr/>
            </a:pPr>
            <a:endParaRPr lang="fr-FR" altLang="fr-FR" sz="500" b="1" dirty="0" smtClean="0">
              <a:solidFill>
                <a:srgbClr val="777777"/>
              </a:solidFill>
              <a:latin typeface="Verdana" pitchFamily="34" charset="0"/>
            </a:endParaRPr>
          </a:p>
          <a:p>
            <a:pPr marL="0" lvl="1" indent="3175">
              <a:defRPr/>
            </a:pPr>
            <a:r>
              <a:rPr lang="fr-FR" altLang="fr-FR" sz="1400" b="1" dirty="0" smtClean="0">
                <a:solidFill>
                  <a:srgbClr val="C00000"/>
                </a:solidFill>
                <a:latin typeface="Verdana" pitchFamily="34" charset="0"/>
              </a:rPr>
              <a:t>Avantages Partenaires</a:t>
            </a:r>
            <a:endParaRPr lang="fr-FR" altLang="fr-FR" sz="1200" dirty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7038975" y="4868863"/>
            <a:ext cx="1660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 b="1" dirty="0">
                <a:latin typeface="Verdana" pitchFamily="34" charset="0"/>
              </a:rPr>
              <a:t>Accès aux offres </a:t>
            </a:r>
            <a:br>
              <a:rPr lang="fr-FR" altLang="fr-FR" sz="1200" b="1" dirty="0">
                <a:latin typeface="Verdana" pitchFamily="34" charset="0"/>
              </a:rPr>
            </a:br>
            <a:r>
              <a:rPr lang="fr-FR" altLang="fr-FR" sz="1200" b="1" dirty="0">
                <a:latin typeface="Verdana" pitchFamily="34" charset="0"/>
              </a:rPr>
              <a:t>du moment </a:t>
            </a:r>
          </a:p>
        </p:txBody>
      </p:sp>
    </p:spTree>
    <p:extLst>
      <p:ext uri="{BB962C8B-B14F-4D97-AF65-F5344CB8AC3E}">
        <p14:creationId xmlns:p14="http://schemas.microsoft.com/office/powerpoint/2010/main" val="317461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179512" y="188640"/>
            <a:ext cx="8229600" cy="56207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Le site Visa </a:t>
            </a:r>
            <a:r>
              <a:rPr lang="fr-FR" sz="2400" b="1" dirty="0" err="1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Platinum</a:t>
            </a:r>
            <a:r>
              <a:rPr lang="fr-FR" sz="24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 Business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5" name="Rectangle 32"/>
          <p:cNvSpPr>
            <a:spLocks noChangeArrowheads="1"/>
          </p:cNvSpPr>
          <p:nvPr/>
        </p:nvSpPr>
        <p:spPr bwMode="gray">
          <a:xfrm>
            <a:off x="107950" y="1052736"/>
            <a:ext cx="85852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742950" indent="-28575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  <a:defRPr/>
            </a:pPr>
            <a:r>
              <a:rPr lang="fr-FR" alt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Eurostile"/>
                <a:cs typeface="Eurostile"/>
              </a:rPr>
              <a:t>Le client peut enregistrer ses préférences afin d’obtenir une réponse de l’Assistant en totale  adéquation  avec ces dernières</a:t>
            </a:r>
            <a:endParaRPr lang="fr-FR" altLang="fr-FR" sz="1600" b="1" dirty="0">
              <a:solidFill>
                <a:schemeClr val="tx1">
                  <a:lumMod val="65000"/>
                  <a:lumOff val="35000"/>
                </a:schemeClr>
              </a:solidFill>
              <a:latin typeface="Eurostile"/>
              <a:cs typeface="Eurostile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620539"/>
            <a:ext cx="6697663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" r="2" b="82478"/>
          <a:stretch>
            <a:fillRect/>
          </a:stretch>
        </p:blipFill>
        <p:spPr bwMode="auto">
          <a:xfrm>
            <a:off x="250825" y="3706514"/>
            <a:ext cx="6697663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54" b="4860"/>
          <a:stretch>
            <a:fillRect/>
          </a:stretch>
        </p:blipFill>
        <p:spPr bwMode="auto">
          <a:xfrm>
            <a:off x="234950" y="4525664"/>
            <a:ext cx="6710363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7170738" y="4726885"/>
            <a:ext cx="17938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r-FR" altLang="fr-FR" sz="1200" b="1" dirty="0">
                <a:solidFill>
                  <a:srgbClr val="C00000"/>
                </a:solidFill>
                <a:latin typeface="Verdana" pitchFamily="34" charset="0"/>
              </a:rPr>
              <a:t>Personnalisation des offres  </a:t>
            </a:r>
          </a:p>
          <a:p>
            <a:endParaRPr lang="fr-FR" altLang="fr-FR" sz="12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10" name="Rectangle 26"/>
          <p:cNvSpPr>
            <a:spLocks noChangeArrowheads="1"/>
          </p:cNvSpPr>
          <p:nvPr/>
        </p:nvSpPr>
        <p:spPr bwMode="auto">
          <a:xfrm>
            <a:off x="7161213" y="2176164"/>
            <a:ext cx="1803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r-FR" altLang="fr-FR" sz="1200" b="1" dirty="0">
                <a:solidFill>
                  <a:srgbClr val="C00000"/>
                </a:solidFill>
                <a:latin typeface="Verdana" pitchFamily="34" charset="0"/>
              </a:rPr>
              <a:t>Enregistrement des préférences du Porteur dans les 4 univers de l’Assistant</a:t>
            </a:r>
          </a:p>
        </p:txBody>
      </p:sp>
    </p:spTree>
    <p:extLst>
      <p:ext uri="{BB962C8B-B14F-4D97-AF65-F5344CB8AC3E}">
        <p14:creationId xmlns:p14="http://schemas.microsoft.com/office/powerpoint/2010/main" val="2897591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179512" y="188640"/>
            <a:ext cx="8229600" cy="56207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L’application Visa </a:t>
            </a:r>
            <a:r>
              <a:rPr lang="fr-FR" sz="2400" b="1" dirty="0" err="1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Platinum</a:t>
            </a:r>
            <a:r>
              <a:rPr lang="fr-FR" sz="24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 Business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5" name="Rectangle 32"/>
          <p:cNvSpPr>
            <a:spLocks noChangeArrowheads="1"/>
          </p:cNvSpPr>
          <p:nvPr/>
        </p:nvSpPr>
        <p:spPr bwMode="gray">
          <a:xfrm>
            <a:off x="107950" y="1012850"/>
            <a:ext cx="85852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742950" indent="-28575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430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6002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57400" indent="-228600" defTabSz="723900" eaLnBrk="0" hangingPunct="0"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5146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718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290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86200" indent="-228600" defTabSz="723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  <a:defRPr/>
            </a:pPr>
            <a:r>
              <a:rPr lang="fr-FR" alt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Eurostile"/>
                <a:cs typeface="Eurostile"/>
              </a:rPr>
              <a:t>Une application gratuite disponible sur iPhone et Androïd </a:t>
            </a:r>
            <a:endParaRPr lang="fr-FR" altLang="fr-FR" sz="1600" b="1" dirty="0">
              <a:solidFill>
                <a:schemeClr val="tx1">
                  <a:lumMod val="65000"/>
                  <a:lumOff val="35000"/>
                </a:schemeClr>
              </a:solidFill>
              <a:latin typeface="Eurostile"/>
              <a:cs typeface="Eurostile"/>
            </a:endParaRPr>
          </a:p>
        </p:txBody>
      </p:sp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447825"/>
            <a:ext cx="84455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488" y="4287862"/>
            <a:ext cx="3517900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79"/>
          <a:stretch>
            <a:fillRect/>
          </a:stretch>
        </p:blipFill>
        <p:spPr bwMode="auto">
          <a:xfrm>
            <a:off x="3471863" y="1470050"/>
            <a:ext cx="42322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Visa Platinum Business - screensho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8150" y="1447825"/>
            <a:ext cx="2693988" cy="47894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7574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A6364D3EE40540AAEA962A25AF52F6" ma:contentTypeVersion="0" ma:contentTypeDescription="Crée un document." ma:contentTypeScope="" ma:versionID="a0b25c98351e982150e60e744d399e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058AD2-3D5B-42C4-8CBD-8A42EF26216F}">
  <ds:schemaRefs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CC3E2D7-4671-4D42-98A9-9DE1742674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B996BEA-0DB7-4C0F-AB4E-48C9EB61ED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2206</TotalTime>
  <Words>867</Words>
  <Application>Microsoft Office PowerPoint</Application>
  <PresentationFormat>Affichage à l'écran (4:3)</PresentationFormat>
  <Paragraphs>219</Paragraphs>
  <Slides>11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DAL FOVO Nathalie [CELCA]</dc:creator>
  <cp:lastModifiedBy>A5704641</cp:lastModifiedBy>
  <cp:revision>88</cp:revision>
  <cp:lastPrinted>2013-07-12T07:01:08Z</cp:lastPrinted>
  <dcterms:created xsi:type="dcterms:W3CDTF">2012-01-26T16:40:51Z</dcterms:created>
  <dcterms:modified xsi:type="dcterms:W3CDTF">2016-08-10T15:01:34Z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0x010100C4A6364D3EE40540AAEA962A25AF52F6</vt:lpwstr>
  </property>
</Properties>
</file>