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  <p:sldMasterId id="2147483742" r:id="rId5"/>
  </p:sldMasterIdLst>
  <p:notesMasterIdLst>
    <p:notesMasterId r:id="rId14"/>
  </p:notesMasterIdLst>
  <p:handoutMasterIdLst>
    <p:handoutMasterId r:id="rId15"/>
  </p:handoutMasterIdLst>
  <p:sldIdLst>
    <p:sldId id="308" r:id="rId6"/>
    <p:sldId id="380" r:id="rId7"/>
    <p:sldId id="387" r:id="rId8"/>
    <p:sldId id="390" r:id="rId9"/>
    <p:sldId id="389" r:id="rId10"/>
    <p:sldId id="381" r:id="rId11"/>
    <p:sldId id="271" r:id="rId12"/>
    <p:sldId id="272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EB1"/>
    <a:srgbClr val="3E454A"/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41" autoAdjust="0"/>
  </p:normalViewPr>
  <p:slideViewPr>
    <p:cSldViewPr snapToGrid="0" showGuides="1">
      <p:cViewPr varScale="1">
        <p:scale>
          <a:sx n="104" d="100"/>
          <a:sy n="104" d="100"/>
        </p:scale>
        <p:origin x="870" y="102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9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781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em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85E7999-ECCB-4448-85CC-6C59FB508696}" type="datetime4">
              <a:rPr lang="fr-FR" smtClean="0"/>
              <a:t>30 mars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2BA3714E-7627-4DF5-BBC4-F195FB3AF9DD}" type="datetime4">
              <a:rPr lang="fr-FR" smtClean="0"/>
              <a:t>30 mars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2688-372F-41A3-9618-499A8ED5FEC4}" type="datetime4">
              <a:rPr lang="fr-FR" smtClean="0"/>
              <a:t>30 mars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19F98-B512-400A-B8A7-00D938824246}" type="datetime4">
              <a:rPr lang="fr-FR" smtClean="0"/>
              <a:t>30 mars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874FE73-5300-473B-9924-5F3E4CFC929F}" type="datetime4">
              <a:rPr lang="fr-FR" smtClean="0"/>
              <a:t>30 mars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EC6F-0BEC-46E4-A55C-3993226583D4}" type="datetime4">
              <a:rPr lang="fr-FR" smtClean="0"/>
              <a:t>30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E3B2-F149-461B-ADFD-322D447C2098}" type="datetime4">
              <a:rPr lang="fr-FR" smtClean="0"/>
              <a:t>30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2DFCB-01FC-46F4-B25D-11742F835FC9}" type="datetime4">
              <a:rPr lang="fr-FR" smtClean="0"/>
              <a:t>30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182-6495-4741-820B-9BDE15CA3B93}" type="datetime4">
              <a:rPr lang="fr-FR" smtClean="0"/>
              <a:t>30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BF9B-F9C6-42D2-AB49-01E226AFBD2A}" type="datetime4">
              <a:rPr lang="fr-FR" smtClean="0"/>
              <a:t>30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3708A-3917-41F6-B6B2-F171C4B4A97B}" type="datetime4">
              <a:rPr lang="fr-FR" smtClean="0"/>
              <a:t>30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2B89-3449-4974-9929-7A308D7D4E24}" type="datetime4">
              <a:rPr lang="fr-FR" smtClean="0"/>
              <a:t>30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D2BD-0173-4C1B-90EC-E9280EA3A570}" type="datetime4">
              <a:rPr lang="fr-FR" smtClean="0"/>
              <a:t>30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88C2-DEEA-449F-8082-C4DA5AC140D6}" type="datetime4">
              <a:rPr lang="fr-FR" smtClean="0"/>
              <a:t>30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0209204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1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0"/>
            <a:ext cx="4992000" cy="10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645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64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1555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199411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3037350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3285690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6663215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62008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532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194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042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88F5E851-A4A5-4BC3-B95D-5D1FDD12AAB2}" type="datetime4">
              <a:rPr lang="fr-FR" smtClean="0"/>
              <a:t>30 mars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Souscription Pas à Pas - Février 2022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  <p:sldLayoutId id="2147483741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911424" y="6501342"/>
            <a:ext cx="5497274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 A PAS SOUSCRIPTION CENET COMPTES  -  Document interne - ne pas diffuser</a:t>
            </a:r>
            <a:endParaRPr lang="fr-FR" sz="1200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56511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/>
          <a:lstStyle/>
          <a:p>
            <a:r>
              <a:rPr lang="fr-FR" sz="4800" dirty="0" err="1"/>
              <a:t>Cenet</a:t>
            </a:r>
            <a:r>
              <a:rPr lang="fr-FR" sz="4800" dirty="0"/>
              <a:t> Comptes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</a:rPr>
              <a:t>Vision client – Paramétrer l’accès à la Digital Box pour un utilisateur lorsqu’on est utilisateur principal de l’abonnement </a:t>
            </a:r>
            <a:r>
              <a:rPr lang="fr-FR" dirty="0"/>
              <a:t>– Pas à Pas</a:t>
            </a:r>
          </a:p>
          <a:p>
            <a:r>
              <a:rPr lang="fr-FR" dirty="0"/>
              <a:t>Document à usage interne – Ne pas diffuser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38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Paramétrer l’accès à la digital box pour un utilisateur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Connexion puis accès au Paramétrage</a:t>
            </a:r>
          </a:p>
        </p:txBody>
      </p:sp>
      <p:sp>
        <p:nvSpPr>
          <p:cNvPr id="6" name="Espace réservé du contenu 24">
            <a:extLst>
              <a:ext uri="{FF2B5EF4-FFF2-40B4-BE49-F238E27FC236}">
                <a16:creationId xmlns:a16="http://schemas.microsoft.com/office/drawing/2014/main" id="{76439C10-8283-468A-A583-D2D5B34D6111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  <a:latin typeface="+mn-lt"/>
              </a:rPr>
              <a:t>Une fois dans son espace, l’accès au Paramétrage se fait grâce au Totem de gauche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756C618-2B21-4502-8F8F-0F5F2259A4BF}"/>
              </a:ext>
            </a:extLst>
          </p:cNvPr>
          <p:cNvGrpSpPr/>
          <p:nvPr/>
        </p:nvGrpSpPr>
        <p:grpSpPr>
          <a:xfrm>
            <a:off x="386904" y="2213362"/>
            <a:ext cx="4247880" cy="2224795"/>
            <a:chOff x="323528" y="1510880"/>
            <a:chExt cx="3185910" cy="166859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275D0D39-767F-430A-B4D6-636E3862CB16}"/>
                </a:ext>
              </a:extLst>
            </p:cNvPr>
            <p:cNvGrpSpPr/>
            <p:nvPr/>
          </p:nvGrpSpPr>
          <p:grpSpPr>
            <a:xfrm>
              <a:off x="323528" y="1510880"/>
              <a:ext cx="3185910" cy="407901"/>
              <a:chOff x="539552" y="4036225"/>
              <a:chExt cx="3185910" cy="407901"/>
            </a:xfrm>
          </p:grpSpPr>
          <p:sp>
            <p:nvSpPr>
              <p:cNvPr id="19" name="Rectangle à coins arrondis 13">
                <a:extLst>
                  <a:ext uri="{FF2B5EF4-FFF2-40B4-BE49-F238E27FC236}">
                    <a16:creationId xmlns:a16="http://schemas.microsoft.com/office/drawing/2014/main" id="{DC27117B-F4BF-4198-BD97-737564633D46}"/>
                  </a:ext>
                </a:extLst>
              </p:cNvPr>
              <p:cNvSpPr/>
              <p:nvPr/>
            </p:nvSpPr>
            <p:spPr>
              <a:xfrm>
                <a:off x="539552" y="4068522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1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AA3A8F0-642A-4796-97B4-104664F79316}"/>
                  </a:ext>
                </a:extLst>
              </p:cNvPr>
              <p:cNvSpPr txBox="1"/>
              <p:nvPr/>
            </p:nvSpPr>
            <p:spPr>
              <a:xfrm>
                <a:off x="773134" y="4036225"/>
                <a:ext cx="2952328" cy="407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Une fois connecté à Ce </a:t>
                </a:r>
                <a:r>
                  <a:rPr lang="fr-FR" sz="1467"/>
                  <a:t>Net comptes, </a:t>
                </a:r>
                <a:r>
                  <a:rPr lang="fr-FR" sz="1467" dirty="0"/>
                  <a:t>cliquer sur « Paramétrage »</a:t>
                </a: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AF1AA38-0FAE-4008-852B-C386AED49F44}"/>
                </a:ext>
              </a:extLst>
            </p:cNvPr>
            <p:cNvSpPr txBox="1"/>
            <p:nvPr/>
          </p:nvSpPr>
          <p:spPr>
            <a:xfrm>
              <a:off x="539552" y="2771578"/>
              <a:ext cx="2952328" cy="407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« Gestion des droits d’accès aux documents » </a:t>
              </a:r>
            </a:p>
          </p:txBody>
        </p:sp>
      </p:grpSp>
      <p:sp>
        <p:nvSpPr>
          <p:cNvPr id="27" name="Rectangle à coins arrondis 13">
            <a:extLst>
              <a:ext uri="{FF2B5EF4-FFF2-40B4-BE49-F238E27FC236}">
                <a16:creationId xmlns:a16="http://schemas.microsoft.com/office/drawing/2014/main" id="{7FD88E4A-090C-4CEB-BE2F-031B19510317}"/>
              </a:ext>
            </a:extLst>
          </p:cNvPr>
          <p:cNvSpPr/>
          <p:nvPr/>
        </p:nvSpPr>
        <p:spPr>
          <a:xfrm>
            <a:off x="386904" y="3894290"/>
            <a:ext cx="288032" cy="289479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3D42F3-794B-415A-97C1-19DB8152A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346" y="1305984"/>
            <a:ext cx="7001974" cy="3548495"/>
          </a:xfrm>
          <a:prstGeom prst="rect">
            <a:avLst/>
          </a:prstGeom>
        </p:spPr>
      </p:pic>
      <p:sp>
        <p:nvSpPr>
          <p:cNvPr id="33" name="Rectangle à coins arrondis 13">
            <a:extLst>
              <a:ext uri="{FF2B5EF4-FFF2-40B4-BE49-F238E27FC236}">
                <a16:creationId xmlns:a16="http://schemas.microsoft.com/office/drawing/2014/main" id="{925280CC-76C9-471A-8602-3B2967E1B83A}"/>
              </a:ext>
            </a:extLst>
          </p:cNvPr>
          <p:cNvSpPr/>
          <p:nvPr/>
        </p:nvSpPr>
        <p:spPr>
          <a:xfrm>
            <a:off x="5313782" y="350941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E2F001-DEAB-4631-8926-43018BE1F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430" y="3000585"/>
            <a:ext cx="4422731" cy="3273373"/>
          </a:xfrm>
          <a:prstGeom prst="rect">
            <a:avLst/>
          </a:prstGeom>
        </p:spPr>
      </p:pic>
      <p:sp>
        <p:nvSpPr>
          <p:cNvPr id="21" name="Rectangle à coins arrondis 13">
            <a:extLst>
              <a:ext uri="{FF2B5EF4-FFF2-40B4-BE49-F238E27FC236}">
                <a16:creationId xmlns:a16="http://schemas.microsoft.com/office/drawing/2014/main" id="{647AB2C8-4460-43AA-8E5D-E0609711D943}"/>
              </a:ext>
            </a:extLst>
          </p:cNvPr>
          <p:cNvSpPr/>
          <p:nvPr/>
        </p:nvSpPr>
        <p:spPr>
          <a:xfrm>
            <a:off x="9511514" y="3429000"/>
            <a:ext cx="288032" cy="289479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1301E5-8283-412F-8D83-4840B180BF6F}"/>
              </a:ext>
            </a:extLst>
          </p:cNvPr>
          <p:cNvSpPr/>
          <p:nvPr/>
        </p:nvSpPr>
        <p:spPr>
          <a:xfrm>
            <a:off x="5511874" y="2297950"/>
            <a:ext cx="404734" cy="152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A7834F-7BC7-487B-85DD-C169CD046FB4}"/>
              </a:ext>
            </a:extLst>
          </p:cNvPr>
          <p:cNvSpPr/>
          <p:nvPr/>
        </p:nvSpPr>
        <p:spPr>
          <a:xfrm>
            <a:off x="5468281" y="2604718"/>
            <a:ext cx="404734" cy="152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436FCD-9F2B-4708-A4CE-659C2F65DFD9}"/>
              </a:ext>
            </a:extLst>
          </p:cNvPr>
          <p:cNvSpPr/>
          <p:nvPr/>
        </p:nvSpPr>
        <p:spPr>
          <a:xfrm>
            <a:off x="5250332" y="2609332"/>
            <a:ext cx="404734" cy="152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04A9AF-1B08-40D9-BB87-BA1364B52919}"/>
              </a:ext>
            </a:extLst>
          </p:cNvPr>
          <p:cNvSpPr/>
          <p:nvPr/>
        </p:nvSpPr>
        <p:spPr>
          <a:xfrm>
            <a:off x="5361865" y="2233438"/>
            <a:ext cx="404734" cy="152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0575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CD6AAD9-ED9D-489C-A0A8-A5BD6530655A}"/>
              </a:ext>
            </a:extLst>
          </p:cNvPr>
          <p:cNvGrpSpPr/>
          <p:nvPr/>
        </p:nvGrpSpPr>
        <p:grpSpPr>
          <a:xfrm>
            <a:off x="348622" y="2445572"/>
            <a:ext cx="4354729" cy="2405508"/>
            <a:chOff x="322959" y="1579710"/>
            <a:chExt cx="3266047" cy="180413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1AB19DE-111D-42CB-B668-0A8CA53440F0}"/>
                </a:ext>
              </a:extLst>
            </p:cNvPr>
            <p:cNvGrpSpPr/>
            <p:nvPr/>
          </p:nvGrpSpPr>
          <p:grpSpPr>
            <a:xfrm>
              <a:off x="323528" y="1579710"/>
              <a:ext cx="3168685" cy="239360"/>
              <a:chOff x="539552" y="4105055"/>
              <a:chExt cx="3168685" cy="239360"/>
            </a:xfrm>
          </p:grpSpPr>
          <p:sp>
            <p:nvSpPr>
              <p:cNvPr id="13" name="Rectangle à coins arrondis 13">
                <a:extLst>
                  <a:ext uri="{FF2B5EF4-FFF2-40B4-BE49-F238E27FC236}">
                    <a16:creationId xmlns:a16="http://schemas.microsoft.com/office/drawing/2014/main" id="{71E3163C-DFC3-4228-AB42-F0CDFFBD1F3C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1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327D8C6-2F88-4842-A79B-26C04A25ECA2}"/>
                  </a:ext>
                </a:extLst>
              </p:cNvPr>
              <p:cNvSpPr txBox="1"/>
              <p:nvPr/>
            </p:nvSpPr>
            <p:spPr>
              <a:xfrm>
                <a:off x="755909" y="4105055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Cliquer sur « Par document »</a:t>
                </a: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841A5E7-F18A-450E-88E0-67355FE647F2}"/>
                </a:ext>
              </a:extLst>
            </p:cNvPr>
            <p:cNvGrpSpPr/>
            <p:nvPr/>
          </p:nvGrpSpPr>
          <p:grpSpPr>
            <a:xfrm>
              <a:off x="322959" y="1959990"/>
              <a:ext cx="3266047" cy="1423851"/>
              <a:chOff x="538983" y="3983054"/>
              <a:chExt cx="3266047" cy="1423851"/>
            </a:xfrm>
          </p:grpSpPr>
          <p:sp>
            <p:nvSpPr>
              <p:cNvPr id="11" name="Rectangle à coins arrondis 13">
                <a:extLst>
                  <a:ext uri="{FF2B5EF4-FFF2-40B4-BE49-F238E27FC236}">
                    <a16:creationId xmlns:a16="http://schemas.microsoft.com/office/drawing/2014/main" id="{98317799-1C00-49FC-9182-553CCCC32DD4}"/>
                  </a:ext>
                </a:extLst>
              </p:cNvPr>
              <p:cNvSpPr/>
              <p:nvPr/>
            </p:nvSpPr>
            <p:spPr>
              <a:xfrm>
                <a:off x="538983" y="3990386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2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0D4D76-B0C7-4211-9556-894C19C3A7B5}"/>
                  </a:ext>
                </a:extLst>
              </p:cNvPr>
              <p:cNvSpPr txBox="1"/>
              <p:nvPr/>
            </p:nvSpPr>
            <p:spPr>
              <a:xfrm>
                <a:off x="755308" y="3983054"/>
                <a:ext cx="3049722" cy="142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Sélectionner le relevé compte pro concerné </a:t>
                </a:r>
              </a:p>
              <a:p>
                <a:endParaRPr lang="fr-FR" sz="1467" dirty="0"/>
              </a:p>
              <a:p>
                <a:r>
                  <a:rPr lang="fr-FR" sz="1467" dirty="0"/>
                  <a:t>Cliquer sur « Attribuer les droits à plusieurs utilisateurs »</a:t>
                </a:r>
              </a:p>
              <a:p>
                <a:endParaRPr lang="fr-FR" sz="1467" dirty="0"/>
              </a:p>
              <a:p>
                <a:r>
                  <a:rPr lang="fr-FR" sz="1467" dirty="0"/>
                  <a:t>Sélectionner l’utilisateur </a:t>
                </a:r>
              </a:p>
              <a:p>
                <a:endParaRPr lang="fr-FR" sz="1467" dirty="0"/>
              </a:p>
              <a:p>
                <a:r>
                  <a:rPr lang="fr-FR" sz="1467" dirty="0"/>
                  <a:t>Cliquer sur « Valider la sélection »</a:t>
                </a:r>
              </a:p>
            </p:txBody>
          </p:sp>
        </p:grpSp>
      </p:grpSp>
      <p:sp>
        <p:nvSpPr>
          <p:cNvPr id="30" name="Espace réservé du contenu 24">
            <a:extLst>
              <a:ext uri="{FF2B5EF4-FFF2-40B4-BE49-F238E27FC236}">
                <a16:creationId xmlns:a16="http://schemas.microsoft.com/office/drawing/2014/main" id="{925FB6BB-38C1-4723-9ABC-04C8C85B46F0}"/>
              </a:ext>
            </a:extLst>
          </p:cNvPr>
          <p:cNvSpPr txBox="1">
            <a:spLocks/>
          </p:cNvSpPr>
          <p:nvPr/>
        </p:nvSpPr>
        <p:spPr>
          <a:xfrm>
            <a:off x="-4233" y="2054125"/>
            <a:ext cx="4675415" cy="29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</a:rPr>
              <a:t>Traitement par document</a:t>
            </a:r>
          </a:p>
        </p:txBody>
      </p:sp>
      <p:sp>
        <p:nvSpPr>
          <p:cNvPr id="49" name="Espace réservé du texte 7">
            <a:extLst>
              <a:ext uri="{FF2B5EF4-FFF2-40B4-BE49-F238E27FC236}">
                <a16:creationId xmlns:a16="http://schemas.microsoft.com/office/drawing/2014/main" id="{F8D9A08F-7A32-45AE-B93D-17D00B222C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Gestion des droits d’accès aux documents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664456C-4848-47BC-8CD0-3DB0BCFDD59F}"/>
              </a:ext>
            </a:extLst>
          </p:cNvPr>
          <p:cNvGrpSpPr/>
          <p:nvPr/>
        </p:nvGrpSpPr>
        <p:grpSpPr>
          <a:xfrm>
            <a:off x="335361" y="1493988"/>
            <a:ext cx="4377641" cy="299233"/>
            <a:chOff x="314097" y="4298902"/>
            <a:chExt cx="3283231" cy="224424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FF466E06-FC3B-49BB-A654-B435408529A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097" y="4298902"/>
              <a:ext cx="216000" cy="224244"/>
              <a:chOff x="1646559" y="1184621"/>
              <a:chExt cx="251900" cy="261514"/>
            </a:xfrm>
          </p:grpSpPr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4EDEB930-B7B7-4C82-A363-0C4FA6091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559" y="1184621"/>
                <a:ext cx="251900" cy="248725"/>
              </a:xfrm>
              <a:custGeom>
                <a:avLst/>
                <a:gdLst>
                  <a:gd name="T0" fmla="*/ 31 w 98"/>
                  <a:gd name="T1" fmla="*/ 4 h 98"/>
                  <a:gd name="T2" fmla="*/ 49 w 98"/>
                  <a:gd name="T3" fmla="*/ 1 h 98"/>
                  <a:gd name="T4" fmla="*/ 98 w 98"/>
                  <a:gd name="T5" fmla="*/ 49 h 98"/>
                  <a:gd name="T6" fmla="*/ 49 w 98"/>
                  <a:gd name="T7" fmla="*/ 98 h 98"/>
                  <a:gd name="T8" fmla="*/ 0 w 98"/>
                  <a:gd name="T9" fmla="*/ 50 h 98"/>
                  <a:gd name="T10" fmla="*/ 5 w 98"/>
                  <a:gd name="T11" fmla="*/ 2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98">
                    <a:moveTo>
                      <a:pt x="31" y="4"/>
                    </a:moveTo>
                    <a:cubicBezTo>
                      <a:pt x="37" y="2"/>
                      <a:pt x="43" y="1"/>
                      <a:pt x="49" y="1"/>
                    </a:cubicBezTo>
                    <a:cubicBezTo>
                      <a:pt x="76" y="0"/>
                      <a:pt x="98" y="22"/>
                      <a:pt x="98" y="49"/>
                    </a:cubicBezTo>
                    <a:cubicBezTo>
                      <a:pt x="98" y="76"/>
                      <a:pt x="76" y="98"/>
                      <a:pt x="49" y="98"/>
                    </a:cubicBezTo>
                    <a:cubicBezTo>
                      <a:pt x="22" y="98"/>
                      <a:pt x="0" y="77"/>
                      <a:pt x="0" y="50"/>
                    </a:cubicBezTo>
                    <a:cubicBezTo>
                      <a:pt x="0" y="42"/>
                      <a:pt x="2" y="34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37DC9ADF-3CD6-43D1-B155-BB8F78F30A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370" y="1430259"/>
                <a:ext cx="15876" cy="1587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9525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40" name="Freeform 20">
                <a:extLst>
                  <a:ext uri="{FF2B5EF4-FFF2-40B4-BE49-F238E27FC236}">
                    <a16:creationId xmlns:a16="http://schemas.microsoft.com/office/drawing/2014/main" id="{5910BB15-33FF-4A58-9B0D-4701D4B835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3932" y="1237540"/>
                <a:ext cx="56095" cy="142885"/>
              </a:xfrm>
              <a:custGeom>
                <a:avLst/>
                <a:gdLst>
                  <a:gd name="T0" fmla="*/ 17 w 22"/>
                  <a:gd name="T1" fmla="*/ 51 h 56"/>
                  <a:gd name="T2" fmla="*/ 22 w 22"/>
                  <a:gd name="T3" fmla="*/ 51 h 56"/>
                  <a:gd name="T4" fmla="*/ 22 w 22"/>
                  <a:gd name="T5" fmla="*/ 54 h 56"/>
                  <a:gd name="T6" fmla="*/ 22 w 22"/>
                  <a:gd name="T7" fmla="*/ 56 h 56"/>
                  <a:gd name="T8" fmla="*/ 19 w 22"/>
                  <a:gd name="T9" fmla="*/ 56 h 56"/>
                  <a:gd name="T10" fmla="*/ 0 w 22"/>
                  <a:gd name="T11" fmla="*/ 56 h 56"/>
                  <a:gd name="T12" fmla="*/ 0 w 22"/>
                  <a:gd name="T13" fmla="*/ 53 h 56"/>
                  <a:gd name="T14" fmla="*/ 0 w 22"/>
                  <a:gd name="T15" fmla="*/ 52 h 56"/>
                  <a:gd name="T16" fmla="*/ 2 w 22"/>
                  <a:gd name="T17" fmla="*/ 51 h 56"/>
                  <a:gd name="T18" fmla="*/ 5 w 22"/>
                  <a:gd name="T19" fmla="*/ 51 h 56"/>
                  <a:gd name="T20" fmla="*/ 5 w 22"/>
                  <a:gd name="T21" fmla="*/ 40 h 56"/>
                  <a:gd name="T22" fmla="*/ 5 w 22"/>
                  <a:gd name="T23" fmla="*/ 29 h 56"/>
                  <a:gd name="T24" fmla="*/ 5 w 22"/>
                  <a:gd name="T25" fmla="*/ 24 h 56"/>
                  <a:gd name="T26" fmla="*/ 3 w 22"/>
                  <a:gd name="T27" fmla="*/ 23 h 56"/>
                  <a:gd name="T28" fmla="*/ 0 w 22"/>
                  <a:gd name="T29" fmla="*/ 22 h 56"/>
                  <a:gd name="T30" fmla="*/ 0 w 22"/>
                  <a:gd name="T31" fmla="*/ 20 h 56"/>
                  <a:gd name="T32" fmla="*/ 2 w 22"/>
                  <a:gd name="T33" fmla="*/ 17 h 56"/>
                  <a:gd name="T34" fmla="*/ 9 w 22"/>
                  <a:gd name="T35" fmla="*/ 17 h 56"/>
                  <a:gd name="T36" fmla="*/ 15 w 22"/>
                  <a:gd name="T37" fmla="*/ 17 h 56"/>
                  <a:gd name="T38" fmla="*/ 16 w 22"/>
                  <a:gd name="T39" fmla="*/ 18 h 56"/>
                  <a:gd name="T40" fmla="*/ 17 w 22"/>
                  <a:gd name="T41" fmla="*/ 21 h 56"/>
                  <a:gd name="T42" fmla="*/ 17 w 22"/>
                  <a:gd name="T43" fmla="*/ 40 h 56"/>
                  <a:gd name="T44" fmla="*/ 17 w 22"/>
                  <a:gd name="T45" fmla="*/ 51 h 56"/>
                  <a:gd name="T46" fmla="*/ 10 w 22"/>
                  <a:gd name="T47" fmla="*/ 11 h 56"/>
                  <a:gd name="T48" fmla="*/ 4 w 22"/>
                  <a:gd name="T49" fmla="*/ 10 h 56"/>
                  <a:gd name="T50" fmla="*/ 3 w 22"/>
                  <a:gd name="T51" fmla="*/ 6 h 56"/>
                  <a:gd name="T52" fmla="*/ 5 w 22"/>
                  <a:gd name="T53" fmla="*/ 2 h 56"/>
                  <a:gd name="T54" fmla="*/ 11 w 22"/>
                  <a:gd name="T55" fmla="*/ 0 h 56"/>
                  <a:gd name="T56" fmla="*/ 16 w 22"/>
                  <a:gd name="T57" fmla="*/ 2 h 56"/>
                  <a:gd name="T58" fmla="*/ 18 w 22"/>
                  <a:gd name="T59" fmla="*/ 6 h 56"/>
                  <a:gd name="T60" fmla="*/ 16 w 22"/>
                  <a:gd name="T61" fmla="*/ 10 h 56"/>
                  <a:gd name="T62" fmla="*/ 10 w 22"/>
                  <a:gd name="T63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56">
                    <a:moveTo>
                      <a:pt x="17" y="51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2" y="53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1" y="56"/>
                      <a:pt x="20" y="56"/>
                      <a:pt x="19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5"/>
                      <a:pt x="0" y="54"/>
                      <a:pt x="0" y="53"/>
                    </a:cubicBezTo>
                    <a:cubicBezTo>
                      <a:pt x="0" y="53"/>
                      <a:pt x="0" y="52"/>
                      <a:pt x="0" y="52"/>
                    </a:cubicBezTo>
                    <a:cubicBezTo>
                      <a:pt x="1" y="51"/>
                      <a:pt x="1" y="51"/>
                      <a:pt x="2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48"/>
                      <a:pt x="5" y="44"/>
                      <a:pt x="5" y="40"/>
                    </a:cubicBezTo>
                    <a:cubicBezTo>
                      <a:pt x="5" y="34"/>
                      <a:pt x="5" y="31"/>
                      <a:pt x="5" y="29"/>
                    </a:cubicBezTo>
                    <a:cubicBezTo>
                      <a:pt x="5" y="27"/>
                      <a:pt x="5" y="25"/>
                      <a:pt x="5" y="24"/>
                    </a:cubicBezTo>
                    <a:cubicBezTo>
                      <a:pt x="4" y="24"/>
                      <a:pt x="4" y="23"/>
                      <a:pt x="3" y="23"/>
                    </a:cubicBezTo>
                    <a:cubicBezTo>
                      <a:pt x="3" y="23"/>
                      <a:pt x="2" y="22"/>
                      <a:pt x="0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8"/>
                      <a:pt x="0" y="17"/>
                      <a:pt x="2" y="17"/>
                    </a:cubicBezTo>
                    <a:cubicBezTo>
                      <a:pt x="3" y="17"/>
                      <a:pt x="5" y="17"/>
                      <a:pt x="9" y="17"/>
                    </a:cubicBezTo>
                    <a:cubicBezTo>
                      <a:pt x="12" y="17"/>
                      <a:pt x="14" y="17"/>
                      <a:pt x="15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4"/>
                      <a:pt x="17" y="48"/>
                      <a:pt x="17" y="51"/>
                    </a:cubicBezTo>
                    <a:close/>
                    <a:moveTo>
                      <a:pt x="10" y="11"/>
                    </a:moveTo>
                    <a:cubicBezTo>
                      <a:pt x="7" y="11"/>
                      <a:pt x="6" y="11"/>
                      <a:pt x="4" y="10"/>
                    </a:cubicBezTo>
                    <a:cubicBezTo>
                      <a:pt x="3" y="9"/>
                      <a:pt x="3" y="8"/>
                      <a:pt x="3" y="6"/>
                    </a:cubicBezTo>
                    <a:cubicBezTo>
                      <a:pt x="3" y="5"/>
                      <a:pt x="4" y="3"/>
                      <a:pt x="5" y="2"/>
                    </a:cubicBez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8" y="4"/>
                      <a:pt x="18" y="6"/>
                    </a:cubicBezTo>
                    <a:cubicBezTo>
                      <a:pt x="18" y="7"/>
                      <a:pt x="17" y="9"/>
                      <a:pt x="16" y="10"/>
                    </a:cubicBezTo>
                    <a:cubicBezTo>
                      <a:pt x="14" y="11"/>
                      <a:pt x="12" y="11"/>
                      <a:pt x="10" y="11"/>
                    </a:cubicBez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31A3B1D-3166-4057-8406-B07E7D78DED5}"/>
                </a:ext>
              </a:extLst>
            </p:cNvPr>
            <p:cNvSpPr txBox="1"/>
            <p:nvPr/>
          </p:nvSpPr>
          <p:spPr>
            <a:xfrm>
              <a:off x="645000" y="4315577"/>
              <a:ext cx="2952328" cy="207749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i="1" dirty="0">
                  <a:solidFill>
                    <a:srgbClr val="3E454A"/>
                  </a:solidFill>
                </a:rPr>
                <a:t>La gestion peut se faire Par document ou Par utilisateur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49CB386E-2273-491F-B6F6-613F7AA54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484" y="1113542"/>
            <a:ext cx="7112916" cy="3569404"/>
          </a:xfrm>
          <a:prstGeom prst="rect">
            <a:avLst/>
          </a:prstGeom>
        </p:spPr>
      </p:pic>
      <p:sp>
        <p:nvSpPr>
          <p:cNvPr id="22" name="Rectangle à coins arrondis 13">
            <a:extLst>
              <a:ext uri="{FF2B5EF4-FFF2-40B4-BE49-F238E27FC236}">
                <a16:creationId xmlns:a16="http://schemas.microsoft.com/office/drawing/2014/main" id="{0C7F6313-D0A2-4346-8C6F-91926E65F17E}"/>
              </a:ext>
            </a:extLst>
          </p:cNvPr>
          <p:cNvSpPr/>
          <p:nvPr/>
        </p:nvSpPr>
        <p:spPr>
          <a:xfrm>
            <a:off x="5776933" y="164237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8" name="Rectangle à coins arrondis 13">
            <a:extLst>
              <a:ext uri="{FF2B5EF4-FFF2-40B4-BE49-F238E27FC236}">
                <a16:creationId xmlns:a16="http://schemas.microsoft.com/office/drawing/2014/main" id="{5AF1BCB4-83F5-4D86-A521-5947C03EA9E9}"/>
              </a:ext>
            </a:extLst>
          </p:cNvPr>
          <p:cNvSpPr/>
          <p:nvPr/>
        </p:nvSpPr>
        <p:spPr>
          <a:xfrm>
            <a:off x="6312092" y="230083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6" name="Rectangle à coins arrondis 13">
            <a:extLst>
              <a:ext uri="{FF2B5EF4-FFF2-40B4-BE49-F238E27FC236}">
                <a16:creationId xmlns:a16="http://schemas.microsoft.com/office/drawing/2014/main" id="{645E811F-8010-431B-8A20-88D30B01FAC3}"/>
              </a:ext>
            </a:extLst>
          </p:cNvPr>
          <p:cNvSpPr/>
          <p:nvPr/>
        </p:nvSpPr>
        <p:spPr>
          <a:xfrm>
            <a:off x="9697219" y="298784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3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706DA07-BAF7-42AD-BDF4-33999397DD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01"/>
          <a:stretch/>
        </p:blipFill>
        <p:spPr>
          <a:xfrm>
            <a:off x="4940515" y="3501251"/>
            <a:ext cx="7149885" cy="2503089"/>
          </a:xfrm>
          <a:prstGeom prst="rect">
            <a:avLst/>
          </a:prstGeom>
        </p:spPr>
      </p:pic>
      <p:sp>
        <p:nvSpPr>
          <p:cNvPr id="28" name="Rectangle à coins arrondis 13">
            <a:extLst>
              <a:ext uri="{FF2B5EF4-FFF2-40B4-BE49-F238E27FC236}">
                <a16:creationId xmlns:a16="http://schemas.microsoft.com/office/drawing/2014/main" id="{3E5F2B7B-B144-4938-A061-6E3A845B30E5}"/>
              </a:ext>
            </a:extLst>
          </p:cNvPr>
          <p:cNvSpPr/>
          <p:nvPr/>
        </p:nvSpPr>
        <p:spPr>
          <a:xfrm>
            <a:off x="6168076" y="499367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4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9" name="Rectangle à coins arrondis 13">
            <a:extLst>
              <a:ext uri="{FF2B5EF4-FFF2-40B4-BE49-F238E27FC236}">
                <a16:creationId xmlns:a16="http://schemas.microsoft.com/office/drawing/2014/main" id="{62BE7E95-23B9-4087-8EDA-4747A54500AC}"/>
              </a:ext>
            </a:extLst>
          </p:cNvPr>
          <p:cNvSpPr/>
          <p:nvPr/>
        </p:nvSpPr>
        <p:spPr>
          <a:xfrm>
            <a:off x="347967" y="340817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3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1" name="Rectangle à coins arrondis 13">
            <a:extLst>
              <a:ext uri="{FF2B5EF4-FFF2-40B4-BE49-F238E27FC236}">
                <a16:creationId xmlns:a16="http://schemas.microsoft.com/office/drawing/2014/main" id="{CCDBF140-59D7-43B9-8287-4354C33C9BC3}"/>
              </a:ext>
            </a:extLst>
          </p:cNvPr>
          <p:cNvSpPr/>
          <p:nvPr/>
        </p:nvSpPr>
        <p:spPr>
          <a:xfrm>
            <a:off x="340921" y="4108387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4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3" name="Rectangle à coins arrondis 13">
            <a:extLst>
              <a:ext uri="{FF2B5EF4-FFF2-40B4-BE49-F238E27FC236}">
                <a16:creationId xmlns:a16="http://schemas.microsoft.com/office/drawing/2014/main" id="{F4DDA5B4-9AFB-4707-A9B2-7AD724082A11}"/>
              </a:ext>
            </a:extLst>
          </p:cNvPr>
          <p:cNvSpPr/>
          <p:nvPr/>
        </p:nvSpPr>
        <p:spPr>
          <a:xfrm>
            <a:off x="346657" y="4573347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5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9" name="Rectangle à coins arrondis 13">
            <a:extLst>
              <a:ext uri="{FF2B5EF4-FFF2-40B4-BE49-F238E27FC236}">
                <a16:creationId xmlns:a16="http://schemas.microsoft.com/office/drawing/2014/main" id="{157EEAA8-40C1-4943-B212-9035CF72C272}"/>
              </a:ext>
            </a:extLst>
          </p:cNvPr>
          <p:cNvSpPr/>
          <p:nvPr/>
        </p:nvSpPr>
        <p:spPr>
          <a:xfrm>
            <a:off x="9398381" y="544065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5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41" name="Titre 6">
            <a:extLst>
              <a:ext uri="{FF2B5EF4-FFF2-40B4-BE49-F238E27FC236}">
                <a16:creationId xmlns:a16="http://schemas.microsoft.com/office/drawing/2014/main" id="{693E4568-BC76-4EAE-B8C8-093805B8E538}"/>
              </a:ext>
            </a:extLst>
          </p:cNvPr>
          <p:cNvSpPr txBox="1">
            <a:spLocks/>
          </p:cNvSpPr>
          <p:nvPr/>
        </p:nvSpPr>
        <p:spPr>
          <a:xfrm>
            <a:off x="698347" y="443727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Paramétrer l’accès à la digital box pour un utilisateur</a:t>
            </a:r>
          </a:p>
        </p:txBody>
      </p:sp>
    </p:spTree>
    <p:extLst>
      <p:ext uri="{BB962C8B-B14F-4D97-AF65-F5344CB8AC3E}">
        <p14:creationId xmlns:p14="http://schemas.microsoft.com/office/powerpoint/2010/main" val="3072492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CD6AAD9-ED9D-489C-A0A8-A5BD6530655A}"/>
              </a:ext>
            </a:extLst>
          </p:cNvPr>
          <p:cNvGrpSpPr/>
          <p:nvPr/>
        </p:nvGrpSpPr>
        <p:grpSpPr>
          <a:xfrm>
            <a:off x="348622" y="2445568"/>
            <a:ext cx="4354729" cy="1050905"/>
            <a:chOff x="322959" y="1579710"/>
            <a:chExt cx="3266047" cy="78818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1AB19DE-111D-42CB-B668-0A8CA53440F0}"/>
                </a:ext>
              </a:extLst>
            </p:cNvPr>
            <p:cNvGrpSpPr/>
            <p:nvPr/>
          </p:nvGrpSpPr>
          <p:grpSpPr>
            <a:xfrm>
              <a:off x="323528" y="1579710"/>
              <a:ext cx="3168685" cy="239360"/>
              <a:chOff x="539552" y="4105055"/>
              <a:chExt cx="3168685" cy="239360"/>
            </a:xfrm>
          </p:grpSpPr>
          <p:sp>
            <p:nvSpPr>
              <p:cNvPr id="13" name="Rectangle à coins arrondis 13">
                <a:extLst>
                  <a:ext uri="{FF2B5EF4-FFF2-40B4-BE49-F238E27FC236}">
                    <a16:creationId xmlns:a16="http://schemas.microsoft.com/office/drawing/2014/main" id="{71E3163C-DFC3-4228-AB42-F0CDFFBD1F3C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6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327D8C6-2F88-4842-A79B-26C04A25ECA2}"/>
                  </a:ext>
                </a:extLst>
              </p:cNvPr>
              <p:cNvSpPr txBox="1"/>
              <p:nvPr/>
            </p:nvSpPr>
            <p:spPr>
              <a:xfrm>
                <a:off x="755909" y="4105055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Cliquer sur « Confirmer l’attribution »</a:t>
                </a: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841A5E7-F18A-450E-88E0-67355FE647F2}"/>
                </a:ext>
              </a:extLst>
            </p:cNvPr>
            <p:cNvGrpSpPr/>
            <p:nvPr/>
          </p:nvGrpSpPr>
          <p:grpSpPr>
            <a:xfrm>
              <a:off x="322959" y="1959990"/>
              <a:ext cx="3266047" cy="407900"/>
              <a:chOff x="538983" y="3983054"/>
              <a:chExt cx="3266047" cy="407900"/>
            </a:xfrm>
          </p:grpSpPr>
          <p:sp>
            <p:nvSpPr>
              <p:cNvPr id="11" name="Rectangle à coins arrondis 13">
                <a:extLst>
                  <a:ext uri="{FF2B5EF4-FFF2-40B4-BE49-F238E27FC236}">
                    <a16:creationId xmlns:a16="http://schemas.microsoft.com/office/drawing/2014/main" id="{98317799-1C00-49FC-9182-553CCCC32DD4}"/>
                  </a:ext>
                </a:extLst>
              </p:cNvPr>
              <p:cNvSpPr/>
              <p:nvPr/>
            </p:nvSpPr>
            <p:spPr>
              <a:xfrm>
                <a:off x="538983" y="3990386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7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0D4D76-B0C7-4211-9556-894C19C3A7B5}"/>
                  </a:ext>
                </a:extLst>
              </p:cNvPr>
              <p:cNvSpPr txBox="1"/>
              <p:nvPr/>
            </p:nvSpPr>
            <p:spPr>
              <a:xfrm>
                <a:off x="755308" y="3983054"/>
                <a:ext cx="3049722" cy="407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Les droits d’accès à la Digital Box sont en place</a:t>
                </a:r>
              </a:p>
            </p:txBody>
          </p:sp>
        </p:grpSp>
      </p:grpSp>
      <p:sp>
        <p:nvSpPr>
          <p:cNvPr id="30" name="Espace réservé du contenu 24">
            <a:extLst>
              <a:ext uri="{FF2B5EF4-FFF2-40B4-BE49-F238E27FC236}">
                <a16:creationId xmlns:a16="http://schemas.microsoft.com/office/drawing/2014/main" id="{925FB6BB-38C1-4723-9ABC-04C8C85B46F0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29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</a:rPr>
              <a:t>Traitement par document - suite</a:t>
            </a:r>
          </a:p>
        </p:txBody>
      </p:sp>
      <p:sp>
        <p:nvSpPr>
          <p:cNvPr id="49" name="Espace réservé du texte 7">
            <a:extLst>
              <a:ext uri="{FF2B5EF4-FFF2-40B4-BE49-F238E27FC236}">
                <a16:creationId xmlns:a16="http://schemas.microsoft.com/office/drawing/2014/main" id="{F8D9A08F-7A32-45AE-B93D-17D00B222C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Gestion des droits d’accès aux documents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C849F3-513F-446D-98DD-1EB03C2BA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252" y="1305984"/>
            <a:ext cx="7710748" cy="2657354"/>
          </a:xfrm>
          <a:prstGeom prst="rect">
            <a:avLst/>
          </a:prstGeom>
        </p:spPr>
      </p:pic>
      <p:sp>
        <p:nvSpPr>
          <p:cNvPr id="22" name="Rectangle à coins arrondis 13">
            <a:extLst>
              <a:ext uri="{FF2B5EF4-FFF2-40B4-BE49-F238E27FC236}">
                <a16:creationId xmlns:a16="http://schemas.microsoft.com/office/drawing/2014/main" id="{0C7F6313-D0A2-4346-8C6F-91926E65F17E}"/>
              </a:ext>
            </a:extLst>
          </p:cNvPr>
          <p:cNvSpPr/>
          <p:nvPr/>
        </p:nvSpPr>
        <p:spPr>
          <a:xfrm>
            <a:off x="9600788" y="340817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6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4B60EF-E292-4AC4-90DF-287B8DF185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96"/>
          <a:stretch/>
        </p:blipFill>
        <p:spPr>
          <a:xfrm>
            <a:off x="4516294" y="3690611"/>
            <a:ext cx="7710748" cy="2772474"/>
          </a:xfrm>
          <a:prstGeom prst="rect">
            <a:avLst/>
          </a:prstGeom>
        </p:spPr>
      </p:pic>
      <p:sp>
        <p:nvSpPr>
          <p:cNvPr id="38" name="Rectangle à coins arrondis 13">
            <a:extLst>
              <a:ext uri="{FF2B5EF4-FFF2-40B4-BE49-F238E27FC236}">
                <a16:creationId xmlns:a16="http://schemas.microsoft.com/office/drawing/2014/main" id="{5AF1BCB4-83F5-4D86-A521-5947C03EA9E9}"/>
              </a:ext>
            </a:extLst>
          </p:cNvPr>
          <p:cNvSpPr/>
          <p:nvPr/>
        </p:nvSpPr>
        <p:spPr>
          <a:xfrm>
            <a:off x="7916440" y="532887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7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45" name="Titre 6">
            <a:extLst>
              <a:ext uri="{FF2B5EF4-FFF2-40B4-BE49-F238E27FC236}">
                <a16:creationId xmlns:a16="http://schemas.microsoft.com/office/drawing/2014/main" id="{90F4C26F-AD69-4308-8EA9-6056F372C413}"/>
              </a:ext>
            </a:extLst>
          </p:cNvPr>
          <p:cNvSpPr txBox="1">
            <a:spLocks/>
          </p:cNvSpPr>
          <p:nvPr/>
        </p:nvSpPr>
        <p:spPr>
          <a:xfrm>
            <a:off x="698347" y="443727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Paramétrer l’accès à la digital box pour un utilisateur</a:t>
            </a:r>
          </a:p>
        </p:txBody>
      </p:sp>
    </p:spTree>
    <p:extLst>
      <p:ext uri="{BB962C8B-B14F-4D97-AF65-F5344CB8AC3E}">
        <p14:creationId xmlns:p14="http://schemas.microsoft.com/office/powerpoint/2010/main" val="429922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CD6AAD9-ED9D-489C-A0A8-A5BD6530655A}"/>
              </a:ext>
            </a:extLst>
          </p:cNvPr>
          <p:cNvGrpSpPr/>
          <p:nvPr/>
        </p:nvGrpSpPr>
        <p:grpSpPr>
          <a:xfrm>
            <a:off x="348622" y="2140776"/>
            <a:ext cx="4354729" cy="2631276"/>
            <a:chOff x="322959" y="1579710"/>
            <a:chExt cx="3266047" cy="1973457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1AB19DE-111D-42CB-B668-0A8CA53440F0}"/>
                </a:ext>
              </a:extLst>
            </p:cNvPr>
            <p:cNvGrpSpPr/>
            <p:nvPr/>
          </p:nvGrpSpPr>
          <p:grpSpPr>
            <a:xfrm>
              <a:off x="323528" y="1579710"/>
              <a:ext cx="3168685" cy="239360"/>
              <a:chOff x="539552" y="4105055"/>
              <a:chExt cx="3168685" cy="239360"/>
            </a:xfrm>
          </p:grpSpPr>
          <p:sp>
            <p:nvSpPr>
              <p:cNvPr id="13" name="Rectangle à coins arrondis 13">
                <a:extLst>
                  <a:ext uri="{FF2B5EF4-FFF2-40B4-BE49-F238E27FC236}">
                    <a16:creationId xmlns:a16="http://schemas.microsoft.com/office/drawing/2014/main" id="{71E3163C-DFC3-4228-AB42-F0CDFFBD1F3C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1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327D8C6-2F88-4842-A79B-26C04A25ECA2}"/>
                  </a:ext>
                </a:extLst>
              </p:cNvPr>
              <p:cNvSpPr txBox="1"/>
              <p:nvPr/>
            </p:nvSpPr>
            <p:spPr>
              <a:xfrm>
                <a:off x="755909" y="4105055"/>
                <a:ext cx="295232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Cliquer sur « Par utilisateur »</a:t>
                </a: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841A5E7-F18A-450E-88E0-67355FE647F2}"/>
                </a:ext>
              </a:extLst>
            </p:cNvPr>
            <p:cNvGrpSpPr/>
            <p:nvPr/>
          </p:nvGrpSpPr>
          <p:grpSpPr>
            <a:xfrm>
              <a:off x="322959" y="1959990"/>
              <a:ext cx="3266047" cy="1593177"/>
              <a:chOff x="538983" y="3983054"/>
              <a:chExt cx="3266047" cy="1593177"/>
            </a:xfrm>
          </p:grpSpPr>
          <p:sp>
            <p:nvSpPr>
              <p:cNvPr id="11" name="Rectangle à coins arrondis 13">
                <a:extLst>
                  <a:ext uri="{FF2B5EF4-FFF2-40B4-BE49-F238E27FC236}">
                    <a16:creationId xmlns:a16="http://schemas.microsoft.com/office/drawing/2014/main" id="{98317799-1C00-49FC-9182-553CCCC32DD4}"/>
                  </a:ext>
                </a:extLst>
              </p:cNvPr>
              <p:cNvSpPr/>
              <p:nvPr/>
            </p:nvSpPr>
            <p:spPr>
              <a:xfrm>
                <a:off x="538983" y="3990386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2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0D4D76-B0C7-4211-9556-894C19C3A7B5}"/>
                  </a:ext>
                </a:extLst>
              </p:cNvPr>
              <p:cNvSpPr txBox="1"/>
              <p:nvPr/>
            </p:nvSpPr>
            <p:spPr>
              <a:xfrm>
                <a:off x="755308" y="3983054"/>
                <a:ext cx="3049722" cy="1593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Sélectionner l’utilisateur concerné, ici le 5</a:t>
                </a:r>
              </a:p>
              <a:p>
                <a:endParaRPr lang="fr-FR" sz="1467" dirty="0"/>
              </a:p>
              <a:p>
                <a:r>
                  <a:rPr lang="fr-FR" sz="1467" dirty="0"/>
                  <a:t>Sélectionner le relevé compte pro concerné </a:t>
                </a:r>
              </a:p>
              <a:p>
                <a:endParaRPr lang="fr-FR" sz="1467" dirty="0"/>
              </a:p>
              <a:p>
                <a:r>
                  <a:rPr lang="fr-FR" sz="1467" dirty="0"/>
                  <a:t>Cliquer sur « Sauvegarder les modifications »</a:t>
                </a:r>
              </a:p>
              <a:p>
                <a:endParaRPr lang="fr-FR" sz="1467" dirty="0"/>
              </a:p>
              <a:p>
                <a:endParaRPr lang="fr-FR" sz="1467" dirty="0"/>
              </a:p>
              <a:p>
                <a:r>
                  <a:rPr lang="fr-FR" sz="1467" dirty="0"/>
                  <a:t>La coche verte nous indique que le modifications sont prises en compte</a:t>
                </a:r>
              </a:p>
            </p:txBody>
          </p:sp>
        </p:grpSp>
      </p:grpSp>
      <p:sp>
        <p:nvSpPr>
          <p:cNvPr id="30" name="Espace réservé du contenu 24">
            <a:extLst>
              <a:ext uri="{FF2B5EF4-FFF2-40B4-BE49-F238E27FC236}">
                <a16:creationId xmlns:a16="http://schemas.microsoft.com/office/drawing/2014/main" id="{925FB6BB-38C1-4723-9ABC-04C8C85B46F0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29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</a:rPr>
              <a:t>Traitement par utilisateur</a:t>
            </a:r>
          </a:p>
        </p:txBody>
      </p:sp>
      <p:sp>
        <p:nvSpPr>
          <p:cNvPr id="49" name="Espace réservé du texte 7">
            <a:extLst>
              <a:ext uri="{FF2B5EF4-FFF2-40B4-BE49-F238E27FC236}">
                <a16:creationId xmlns:a16="http://schemas.microsoft.com/office/drawing/2014/main" id="{F8D9A08F-7A32-45AE-B93D-17D00B222C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Gestion des droits d’accès aux documents</a:t>
            </a:r>
          </a:p>
        </p:txBody>
      </p:sp>
      <p:sp>
        <p:nvSpPr>
          <p:cNvPr id="29" name="Rectangle à coins arrondis 13">
            <a:extLst>
              <a:ext uri="{FF2B5EF4-FFF2-40B4-BE49-F238E27FC236}">
                <a16:creationId xmlns:a16="http://schemas.microsoft.com/office/drawing/2014/main" id="{62BE7E95-23B9-4087-8EDA-4747A54500AC}"/>
              </a:ext>
            </a:extLst>
          </p:cNvPr>
          <p:cNvSpPr/>
          <p:nvPr/>
        </p:nvSpPr>
        <p:spPr>
          <a:xfrm>
            <a:off x="347967" y="310337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3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1" name="Rectangle à coins arrondis 13">
            <a:extLst>
              <a:ext uri="{FF2B5EF4-FFF2-40B4-BE49-F238E27FC236}">
                <a16:creationId xmlns:a16="http://schemas.microsoft.com/office/drawing/2014/main" id="{CCDBF140-59D7-43B9-8287-4354C33C9BC3}"/>
              </a:ext>
            </a:extLst>
          </p:cNvPr>
          <p:cNvSpPr/>
          <p:nvPr/>
        </p:nvSpPr>
        <p:spPr>
          <a:xfrm>
            <a:off x="347967" y="359052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4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F8451B-98A6-47E9-8AED-67DC92F96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502" y="1266882"/>
            <a:ext cx="7351498" cy="2821903"/>
          </a:xfrm>
          <a:prstGeom prst="rect">
            <a:avLst/>
          </a:prstGeom>
        </p:spPr>
      </p:pic>
      <p:sp>
        <p:nvSpPr>
          <p:cNvPr id="22" name="Rectangle à coins arrondis 13">
            <a:extLst>
              <a:ext uri="{FF2B5EF4-FFF2-40B4-BE49-F238E27FC236}">
                <a16:creationId xmlns:a16="http://schemas.microsoft.com/office/drawing/2014/main" id="{0C7F6313-D0A2-4346-8C6F-91926E65F17E}"/>
              </a:ext>
            </a:extLst>
          </p:cNvPr>
          <p:cNvSpPr/>
          <p:nvPr/>
        </p:nvSpPr>
        <p:spPr>
          <a:xfrm>
            <a:off x="5690901" y="199603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8" name="Rectangle à coins arrondis 13">
            <a:extLst>
              <a:ext uri="{FF2B5EF4-FFF2-40B4-BE49-F238E27FC236}">
                <a16:creationId xmlns:a16="http://schemas.microsoft.com/office/drawing/2014/main" id="{5AF1BCB4-83F5-4D86-A521-5947C03EA9E9}"/>
              </a:ext>
            </a:extLst>
          </p:cNvPr>
          <p:cNvSpPr/>
          <p:nvPr/>
        </p:nvSpPr>
        <p:spPr>
          <a:xfrm>
            <a:off x="6001712" y="272492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6" name="Rectangle à coins arrondis 13">
            <a:extLst>
              <a:ext uri="{FF2B5EF4-FFF2-40B4-BE49-F238E27FC236}">
                <a16:creationId xmlns:a16="http://schemas.microsoft.com/office/drawing/2014/main" id="{645E811F-8010-431B-8A20-88D30B01FAC3}"/>
              </a:ext>
            </a:extLst>
          </p:cNvPr>
          <p:cNvSpPr/>
          <p:nvPr/>
        </p:nvSpPr>
        <p:spPr>
          <a:xfrm>
            <a:off x="6575319" y="301440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3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8" name="Rectangle à coins arrondis 13">
            <a:extLst>
              <a:ext uri="{FF2B5EF4-FFF2-40B4-BE49-F238E27FC236}">
                <a16:creationId xmlns:a16="http://schemas.microsoft.com/office/drawing/2014/main" id="{3E5F2B7B-B144-4938-A061-6E3A845B30E5}"/>
              </a:ext>
            </a:extLst>
          </p:cNvPr>
          <p:cNvSpPr/>
          <p:nvPr/>
        </p:nvSpPr>
        <p:spPr>
          <a:xfrm>
            <a:off x="11410929" y="365456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4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2B9FF6-3330-4FDA-B8E8-116E09DF97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" b="36350"/>
          <a:stretch/>
        </p:blipFill>
        <p:spPr>
          <a:xfrm>
            <a:off x="4872671" y="3946486"/>
            <a:ext cx="7319329" cy="2371185"/>
          </a:xfrm>
          <a:prstGeom prst="rect">
            <a:avLst/>
          </a:prstGeom>
        </p:spPr>
      </p:pic>
      <p:sp>
        <p:nvSpPr>
          <p:cNvPr id="33" name="Rectangle à coins arrondis 13">
            <a:extLst>
              <a:ext uri="{FF2B5EF4-FFF2-40B4-BE49-F238E27FC236}">
                <a16:creationId xmlns:a16="http://schemas.microsoft.com/office/drawing/2014/main" id="{F029F976-13A4-4053-AC50-A6285E29CA3A}"/>
              </a:ext>
            </a:extLst>
          </p:cNvPr>
          <p:cNvSpPr/>
          <p:nvPr/>
        </p:nvSpPr>
        <p:spPr>
          <a:xfrm>
            <a:off x="355888" y="4236227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5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9" name="Rectangle à coins arrondis 13">
            <a:extLst>
              <a:ext uri="{FF2B5EF4-FFF2-40B4-BE49-F238E27FC236}">
                <a16:creationId xmlns:a16="http://schemas.microsoft.com/office/drawing/2014/main" id="{7F23C94E-4AD4-4FE7-9F7A-6B4E6AA4808A}"/>
              </a:ext>
            </a:extLst>
          </p:cNvPr>
          <p:cNvSpPr/>
          <p:nvPr/>
        </p:nvSpPr>
        <p:spPr>
          <a:xfrm>
            <a:off x="6153654" y="498733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5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41" name="Titre 6">
            <a:extLst>
              <a:ext uri="{FF2B5EF4-FFF2-40B4-BE49-F238E27FC236}">
                <a16:creationId xmlns:a16="http://schemas.microsoft.com/office/drawing/2014/main" id="{3FABEADE-F3F4-4B2C-805B-9C4DE9077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Paramétrer l’accès à la digital box pour un utilisateur</a:t>
            </a:r>
          </a:p>
        </p:txBody>
      </p:sp>
    </p:spTree>
    <p:extLst>
      <p:ext uri="{BB962C8B-B14F-4D97-AF65-F5344CB8AC3E}">
        <p14:creationId xmlns:p14="http://schemas.microsoft.com/office/powerpoint/2010/main" val="3870582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422DE853-94C3-40EE-9C37-CC09001AD9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Contrôle au niveau de l’utilisateur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B674C0D-B5B3-45DB-A4A0-C8B7410D792C}"/>
              </a:ext>
            </a:extLst>
          </p:cNvPr>
          <p:cNvSpPr txBox="1"/>
          <p:nvPr/>
        </p:nvSpPr>
        <p:spPr>
          <a:xfrm>
            <a:off x="626161" y="4992421"/>
            <a:ext cx="3936437" cy="769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dirty="0"/>
              <a:t>Dans le Totem de gauche la brique « Mes documents » apparait et la Digital Box apparait.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732ABA-2FAD-438A-B0C0-E50FE2ACE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281" y="1103787"/>
            <a:ext cx="7237610" cy="36813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3486BE-528A-421E-9760-3F1E70083B34}"/>
              </a:ext>
            </a:extLst>
          </p:cNvPr>
          <p:cNvSpPr/>
          <p:nvPr/>
        </p:nvSpPr>
        <p:spPr>
          <a:xfrm>
            <a:off x="1542473" y="2032315"/>
            <a:ext cx="868218" cy="4417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Avant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21F36A-3300-4832-91A5-B91A47574632}"/>
              </a:ext>
            </a:extLst>
          </p:cNvPr>
          <p:cNvSpPr/>
          <p:nvPr/>
        </p:nvSpPr>
        <p:spPr>
          <a:xfrm>
            <a:off x="2300271" y="4208290"/>
            <a:ext cx="914400" cy="4417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Après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4CEEF5-7EF2-40F8-B5CA-7C41236CA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153" y="3233213"/>
            <a:ext cx="7322847" cy="32664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BDDBC8-268A-4372-A2D5-775347AE0B92}"/>
              </a:ext>
            </a:extLst>
          </p:cNvPr>
          <p:cNvSpPr/>
          <p:nvPr/>
        </p:nvSpPr>
        <p:spPr>
          <a:xfrm>
            <a:off x="4756727" y="4334458"/>
            <a:ext cx="498764" cy="46412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itre 6">
            <a:extLst>
              <a:ext uri="{FF2B5EF4-FFF2-40B4-BE49-F238E27FC236}">
                <a16:creationId xmlns:a16="http://schemas.microsoft.com/office/drawing/2014/main" id="{E698F958-8586-42FA-994C-6F4C0BCF4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Paramétrer l’accès à la digital box pour un utilisateur</a:t>
            </a:r>
          </a:p>
        </p:txBody>
      </p:sp>
    </p:spTree>
    <p:extLst>
      <p:ext uri="{BB962C8B-B14F-4D97-AF65-F5344CB8AC3E}">
        <p14:creationId xmlns:p14="http://schemas.microsoft.com/office/powerpoint/2010/main" val="3780477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OFFICIEL CEGEE 2021 2022.pptx  -  Lecture seule" id="{53D4FB61-12F4-444D-8F61-65FC809D45A3}" vid="{6B579B34-AB82-4C60-A2B3-3EDC0050A8D2}"/>
    </a:ext>
  </a:extLst>
</a:theme>
</file>

<file path=ppt/theme/theme2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1-TECH-OPE-communaute.potx" id="{D36F0588-87F6-4434-9EB3-3A25C5CD97CF}" vid="{9B485BFE-C272-4A3B-9CFB-398464958431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1" ma:contentTypeDescription="Create a new document." ma:contentTypeScope="" ma:versionID="1fdd38cdd583d584efeaf7caf4c9dd5d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5b3e72cbce3e94d8abe10038ead05920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AAC012-CFBC-45E2-B1E8-A8D776843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8FCF14-A54C-4419-8E54-EDF716CB9E8E}">
  <ds:schemaRefs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a6eaa20e-8785-4f6a-ad54-680d61602c4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OFFICIEL CEGEE 2021 2022</Template>
  <TotalTime>1814</TotalTime>
  <Words>302</Words>
  <Application>Microsoft Office PowerPoint</Application>
  <PresentationFormat>Grand écran</PresentationFormat>
  <Paragraphs>73</Paragraphs>
  <Slides>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9" baseType="lpstr">
      <vt:lpstr>Arial</vt:lpstr>
      <vt:lpstr>Arial Black</vt:lpstr>
      <vt:lpstr>Arial Narrow</vt:lpstr>
      <vt:lpstr>Cabin Condensed</vt:lpstr>
      <vt:lpstr>Cambria Math</vt:lpstr>
      <vt:lpstr>Courier New</vt:lpstr>
      <vt:lpstr>Symbol</vt:lpstr>
      <vt:lpstr>Wingdings</vt:lpstr>
      <vt:lpstr>Wingdings 2</vt:lpstr>
      <vt:lpstr>Caisse d'Epargne</vt:lpstr>
      <vt:lpstr>Conception personnalisée</vt:lpstr>
      <vt:lpstr>Cenet Comptes</vt:lpstr>
      <vt:lpstr>Paramétrer l’accès à la digital box pour un utilisateur</vt:lpstr>
      <vt:lpstr>Présentation PowerPoint</vt:lpstr>
      <vt:lpstr>Présentation PowerPoint</vt:lpstr>
      <vt:lpstr>Paramétrer l’accès à la digital box pour un utilisateur</vt:lpstr>
      <vt:lpstr>Paramétrer l’accès à la digital box pour un utilisateur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</dc:title>
  <dc:creator>ZINCK Yves [CEGEE]</dc:creator>
  <cp:lastModifiedBy>ZINCK Yves [CEGEE]</cp:lastModifiedBy>
  <cp:revision>21</cp:revision>
  <dcterms:created xsi:type="dcterms:W3CDTF">2022-02-02T07:54:44Z</dcterms:created>
  <dcterms:modified xsi:type="dcterms:W3CDTF">2022-03-30T10:35:28Z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