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0" r:id="rId6"/>
  </p:sldMasterIdLst>
  <p:sldIdLst>
    <p:sldId id="257" r:id="rId7"/>
    <p:sldId id="256" r:id="rId8"/>
    <p:sldId id="263" r:id="rId9"/>
    <p:sldId id="316" r:id="rId10"/>
    <p:sldId id="317" r:id="rId11"/>
    <p:sldId id="340" r:id="rId12"/>
    <p:sldId id="341" r:id="rId13"/>
    <p:sldId id="347" r:id="rId14"/>
    <p:sldId id="346" r:id="rId15"/>
    <p:sldId id="350" r:id="rId16"/>
    <p:sldId id="351" r:id="rId17"/>
    <p:sldId id="352" r:id="rId18"/>
    <p:sldId id="353" r:id="rId19"/>
    <p:sldId id="356" r:id="rId20"/>
    <p:sldId id="357" r:id="rId21"/>
    <p:sldId id="358" r:id="rId22"/>
    <p:sldId id="359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1A7486-8018-4AA6-969A-9F4E60B931DF}" v="1" dt="2022-03-09T14:15:46.818"/>
    <p1510:client id="{B8D10DE8-F014-4760-BD38-7ABEB9699B52}" v="3" dt="2022-04-22T09:28:34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8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TTRAUD Enguerran [HDF]" userId="S::enguerran.battraud@hdf.caisse-epargne.fr::90d475b5-02e9-40c3-b8c3-4806502b4971" providerId="AD" clId="Web-{5B1A7486-8018-4AA6-969A-9F4E60B931DF}"/>
    <pc:docChg chg="modSld">
      <pc:chgData name="BATTRAUD Enguerran [HDF]" userId="S::enguerran.battraud@hdf.caisse-epargne.fr::90d475b5-02e9-40c3-b8c3-4806502b4971" providerId="AD" clId="Web-{5B1A7486-8018-4AA6-969A-9F4E60B931DF}" dt="2022-03-09T14:15:46.818" v="0" actId="1076"/>
      <pc:docMkLst>
        <pc:docMk/>
      </pc:docMkLst>
      <pc:sldChg chg="modSp">
        <pc:chgData name="BATTRAUD Enguerran [HDF]" userId="S::enguerran.battraud@hdf.caisse-epargne.fr::90d475b5-02e9-40c3-b8c3-4806502b4971" providerId="AD" clId="Web-{5B1A7486-8018-4AA6-969A-9F4E60B931DF}" dt="2022-03-09T14:15:46.818" v="0" actId="1076"/>
        <pc:sldMkLst>
          <pc:docMk/>
          <pc:sldMk cId="2808560184" sldId="263"/>
        </pc:sldMkLst>
        <pc:picChg chg="mod">
          <ac:chgData name="BATTRAUD Enguerran [HDF]" userId="S::enguerran.battraud@hdf.caisse-epargne.fr::90d475b5-02e9-40c3-b8c3-4806502b4971" providerId="AD" clId="Web-{5B1A7486-8018-4AA6-969A-9F4E60B931DF}" dt="2022-03-09T14:15:46.818" v="0" actId="1076"/>
          <ac:picMkLst>
            <pc:docMk/>
            <pc:sldMk cId="2808560184" sldId="263"/>
            <ac:picMk id="9" creationId="{00000000-0000-0000-0000-000000000000}"/>
          </ac:picMkLst>
        </pc:picChg>
      </pc:sldChg>
    </pc:docChg>
  </pc:docChgLst>
  <pc:docChgLst>
    <pc:chgData name="ESTANG Ludivine [CEGEE]" userId="S::ludivine.estang@cegee.caisse-epargne.fr::915a141f-7c75-4b86-ad1f-f327ef1d3d46" providerId="AD" clId="Web-{B8D10DE8-F014-4760-BD38-7ABEB9699B52}"/>
    <pc:docChg chg="modSld">
      <pc:chgData name="ESTANG Ludivine [CEGEE]" userId="S::ludivine.estang@cegee.caisse-epargne.fr::915a141f-7c75-4b86-ad1f-f327ef1d3d46" providerId="AD" clId="Web-{B8D10DE8-F014-4760-BD38-7ABEB9699B52}" dt="2022-04-22T09:28:34.239" v="2" actId="1076"/>
      <pc:docMkLst>
        <pc:docMk/>
      </pc:docMkLst>
      <pc:sldChg chg="modSp">
        <pc:chgData name="ESTANG Ludivine [CEGEE]" userId="S::ludivine.estang@cegee.caisse-epargne.fr::915a141f-7c75-4b86-ad1f-f327ef1d3d46" providerId="AD" clId="Web-{B8D10DE8-F014-4760-BD38-7ABEB9699B52}" dt="2022-04-22T09:28:34.239" v="2" actId="1076"/>
        <pc:sldMkLst>
          <pc:docMk/>
          <pc:sldMk cId="708296736" sldId="352"/>
        </pc:sldMkLst>
        <pc:picChg chg="mod">
          <ac:chgData name="ESTANG Ludivine [CEGEE]" userId="S::ludivine.estang@cegee.caisse-epargne.fr::915a141f-7c75-4b86-ad1f-f327ef1d3d46" providerId="AD" clId="Web-{B8D10DE8-F014-4760-BD38-7ABEB9699B52}" dt="2022-04-22T09:28:34.239" v="2" actId="1076"/>
          <ac:picMkLst>
            <pc:docMk/>
            <pc:sldMk cId="708296736" sldId="352"/>
            <ac:picMk id="1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4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53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41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2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97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74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1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92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22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627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17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253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005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71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0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978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768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709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67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6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10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FB5A-B713-4755-AED1-CA820AC0DC26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2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9FC23-3A76-456B-81AC-389E05A2C34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632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3.jpeg"/><Relationship Id="rId7" Type="http://schemas.openxmlformats.org/officeDocument/2006/relationships/slide" Target="slid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image" Target="../media/image4.png"/><Relationship Id="rId5" Type="http://schemas.openxmlformats.org/officeDocument/2006/relationships/slide" Target="slide4.xml"/><Relationship Id="rId10" Type="http://schemas.openxmlformats.org/officeDocument/2006/relationships/slide" Target="slide11.xml"/><Relationship Id="rId4" Type="http://schemas.openxmlformats.org/officeDocument/2006/relationships/slide" Target="slide3.xml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2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slide" Target="slide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" Target="slide2.xml"/><Relationship Id="rId7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image" Target="../media/image37.pn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slide" Target="slide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80000"/>
              </a:schemeClr>
            </a:gs>
            <a:gs pos="67000">
              <a:schemeClr val="tx1"/>
            </a:gs>
            <a:gs pos="83000">
              <a:schemeClr val="tx1">
                <a:lumMod val="85000"/>
              </a:schemeClr>
            </a:gs>
            <a:gs pos="100000">
              <a:srgbClr val="C000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8934137" cy="5386307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8179829" y="4522309"/>
            <a:ext cx="3585726" cy="1668629"/>
          </a:xfrm>
          <a:prstGeom prst="roundRect">
            <a:avLst/>
          </a:prstGeom>
          <a:gradFill flip="none" rotWithShape="1">
            <a:gsLst>
              <a:gs pos="88000">
                <a:schemeClr val="tx1">
                  <a:lumMod val="50000"/>
                </a:schemeClr>
              </a:gs>
              <a:gs pos="38000">
                <a:schemeClr val="bg1">
                  <a:alpha val="7000"/>
                  <a:lumMod val="12000"/>
                  <a:lumOff val="88000"/>
                </a:schemeClr>
              </a:gs>
              <a:gs pos="0">
                <a:schemeClr val="tx1">
                  <a:lumMod val="85000"/>
                </a:schemeClr>
              </a:gs>
              <a:gs pos="77000">
                <a:schemeClr val="tx1">
                  <a:alpha val="71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42153" y="4522309"/>
            <a:ext cx="282340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Première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connexion</a:t>
            </a:r>
            <a:endParaRPr kumimoji="0" lang="fr-FR" sz="4800" b="1" i="0" u="none" strike="noStrike" kern="1200" cap="none" spc="0" normalizeH="0" baseline="0" noProof="0" dirty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9" hidden="1"/>
          <p:cNvSpPr/>
          <p:nvPr/>
        </p:nvSpPr>
        <p:spPr>
          <a:xfrm>
            <a:off x="3137080" y="606059"/>
            <a:ext cx="103586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fr-FR" sz="160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441045" y="6423821"/>
            <a:ext cx="1691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Document du </a:t>
            </a:r>
            <a:r>
              <a:rPr lang="fr-FR" sz="11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28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/10/2020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Mis à jour le 19/11/2020</a:t>
            </a:r>
          </a:p>
        </p:txBody>
      </p:sp>
    </p:spTree>
    <p:extLst>
      <p:ext uri="{BB962C8B-B14F-4D97-AF65-F5344CB8AC3E}">
        <p14:creationId xmlns:p14="http://schemas.microsoft.com/office/powerpoint/2010/main" val="42976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18" y="100978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400588" y="670673"/>
            <a:ext cx="43410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Sommaire</a:t>
            </a:r>
            <a:endParaRPr kumimoji="0" lang="fr-FR" sz="2400" b="1" i="0" u="none" strike="noStrike" kern="1200" cap="none" spc="0" normalizeH="0" baseline="0" noProof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26475" y="-53819"/>
            <a:ext cx="1772985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2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2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2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2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2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56312" y="239786"/>
            <a:ext cx="43410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Première 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457012" y="1374728"/>
            <a:ext cx="896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Préalable : comment connecter son ordinateur portable en mobilité ?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39972" y="2489403"/>
            <a:ext cx="464088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Lancement et connexion au Portail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962" y="1391062"/>
            <a:ext cx="1139305" cy="445331"/>
          </a:xfrm>
          <a:prstGeom prst="rect">
            <a:avLst/>
          </a:prstGeom>
        </p:spPr>
      </p:pic>
      <p:sp>
        <p:nvSpPr>
          <p:cNvPr id="16" name="Rectangle 15">
            <a:hlinkClick r:id="rId4" action="ppaction://hlinksldjump"/>
          </p:cNvPr>
          <p:cNvSpPr/>
          <p:nvPr/>
        </p:nvSpPr>
        <p:spPr>
          <a:xfrm>
            <a:off x="4086301" y="2682872"/>
            <a:ext cx="1953718" cy="577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/>
          <p:cNvGrpSpPr/>
          <p:nvPr/>
        </p:nvGrpSpPr>
        <p:grpSpPr>
          <a:xfrm>
            <a:off x="5213751" y="2473239"/>
            <a:ext cx="1953718" cy="519394"/>
            <a:chOff x="4223175" y="3102138"/>
            <a:chExt cx="1953718" cy="519394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17" name="Rectangle 16">
              <a:hlinkClick r:id="rId5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Rectangle 17">
            <a:hlinkClick r:id="rId6" action="ppaction://hlinksldjump"/>
          </p:cNvPr>
          <p:cNvSpPr/>
          <p:nvPr/>
        </p:nvSpPr>
        <p:spPr>
          <a:xfrm>
            <a:off x="10061755" y="1311453"/>
            <a:ext cx="1953718" cy="577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2112854" y="3233335"/>
            <a:ext cx="315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Plusieurs Profils Métier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3466847" y="4583022"/>
            <a:ext cx="3197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Changer les paramètres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746637" y="3887651"/>
            <a:ext cx="3605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Arrivée sur « Ma journée »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528565" y="5436208"/>
            <a:ext cx="2665858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Les autres Guides...</a:t>
            </a:r>
          </a:p>
        </p:txBody>
      </p:sp>
      <p:grpSp>
        <p:nvGrpSpPr>
          <p:cNvPr id="24" name="Groupe 23"/>
          <p:cNvGrpSpPr/>
          <p:nvPr/>
        </p:nvGrpSpPr>
        <p:grpSpPr>
          <a:xfrm>
            <a:off x="5368867" y="3205842"/>
            <a:ext cx="1953718" cy="519394"/>
            <a:chOff x="4223175" y="3102138"/>
            <a:chExt cx="1953718" cy="519394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26" name="Rectangle 25">
              <a:hlinkClick r:id="rId7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6843613" y="4564776"/>
            <a:ext cx="1953718" cy="519394"/>
            <a:chOff x="4223175" y="3102138"/>
            <a:chExt cx="1953718" cy="519394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29" name="Rectangle 28">
              <a:hlinkClick r:id="rId8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6275261" y="3892374"/>
            <a:ext cx="1953718" cy="519394"/>
            <a:chOff x="4223175" y="3102138"/>
            <a:chExt cx="1953718" cy="519394"/>
          </a:xfrm>
        </p:grpSpPr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2" name="Rectangle 31">
              <a:hlinkClick r:id="rId9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7451861" y="5408217"/>
            <a:ext cx="1953718" cy="519394"/>
            <a:chOff x="4223175" y="3102138"/>
            <a:chExt cx="1953718" cy="519394"/>
          </a:xfrm>
        </p:grpSpPr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5" name="Rectangle 34">
              <a:hlinkClick r:id="rId10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 descr="Une image contenant équipement électronique, périphérique&#10;&#10;Description générée automatiquement">
            <a:extLst>
              <a:ext uri="{FF2B5EF4-FFF2-40B4-BE49-F238E27FC236}">
                <a16:creationId xmlns:a16="http://schemas.microsoft.com/office/drawing/2014/main" id="{96100036-38B9-4F63-8972-AA439BB4F9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22273" y="2075051"/>
            <a:ext cx="2490116" cy="2490116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7" name="Espace réservé du texte 1"/>
          <p:cNvSpPr txBox="1">
            <a:spLocks/>
          </p:cNvSpPr>
          <p:nvPr/>
        </p:nvSpPr>
        <p:spPr>
          <a:xfrm>
            <a:off x="130850" y="248940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sp>
        <p:nvSpPr>
          <p:cNvPr id="39" name="Espace réservé du texte 3"/>
          <p:cNvSpPr txBox="1">
            <a:spLocks/>
          </p:cNvSpPr>
          <p:nvPr/>
        </p:nvSpPr>
        <p:spPr>
          <a:xfrm>
            <a:off x="1573497" y="319464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40" name="Espace réservé du texte 5"/>
          <p:cNvSpPr txBox="1">
            <a:spLocks/>
          </p:cNvSpPr>
          <p:nvPr/>
        </p:nvSpPr>
        <p:spPr>
          <a:xfrm>
            <a:off x="2259243" y="3879491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42" name="Espace réservé du texte 11"/>
          <p:cNvSpPr txBox="1">
            <a:spLocks/>
          </p:cNvSpPr>
          <p:nvPr/>
        </p:nvSpPr>
        <p:spPr>
          <a:xfrm>
            <a:off x="2957725" y="45579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</a:p>
        </p:txBody>
      </p:sp>
      <p:sp>
        <p:nvSpPr>
          <p:cNvPr id="43" name="Espace réservé du texte 7"/>
          <p:cNvSpPr txBox="1">
            <a:spLocks/>
          </p:cNvSpPr>
          <p:nvPr/>
        </p:nvSpPr>
        <p:spPr>
          <a:xfrm>
            <a:off x="3947190" y="541247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486133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98" y="1164587"/>
            <a:ext cx="4736229" cy="5195888"/>
          </a:xfrm>
          <a:prstGeom prst="rect">
            <a:avLst/>
          </a:prstGeom>
        </p:spPr>
      </p:pic>
      <p:pic>
        <p:nvPicPr>
          <p:cNvPr id="1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829" y="161624"/>
            <a:ext cx="6530126" cy="653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83" y="4970045"/>
            <a:ext cx="1428750" cy="13049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1526">
            <a:off x="7476123" y="4383954"/>
            <a:ext cx="1171575" cy="97155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8001862" y="2475440"/>
            <a:ext cx="3496195" cy="116285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Double-c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liquer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sur l’icône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err="1">
                <a:solidFill>
                  <a:srgbClr val="C00000"/>
                </a:solidFill>
                <a:latin typeface="Calibri" panose="020F0502020204030204"/>
              </a:rPr>
              <a:t>M</a:t>
            </a:r>
            <a:r>
              <a:rPr lang="fr-FR" b="1" dirty="0" err="1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y</a:t>
            </a:r>
            <a:r>
              <a:rPr lang="fr-FR" b="1" dirty="0" err="1">
                <a:solidFill>
                  <a:srgbClr val="C00000"/>
                </a:solidFill>
                <a:latin typeface="Calibri" panose="020F0502020204030204"/>
              </a:rPr>
              <a:t>S</a:t>
            </a:r>
            <a:r>
              <a:rPr lang="fr-FR" b="1" dirty="0" err="1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ys</a:t>
            </a:r>
            <a:endParaRPr lang="fr-FR" b="1" dirty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</a:t>
            </a:r>
            <a:r>
              <a:rPr kumimoji="0" lang="fr-FR" sz="18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lancer l’ouverture du Portail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9561" y="241477"/>
            <a:ext cx="1716406" cy="5232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727" y="-26024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ulle ronde 12"/>
          <p:cNvSpPr/>
          <p:nvPr/>
        </p:nvSpPr>
        <p:spPr>
          <a:xfrm rot="20666545">
            <a:off x="2818816" y="2486668"/>
            <a:ext cx="1612482" cy="1204468"/>
          </a:xfrm>
          <a:prstGeom prst="wedgeEllipseCallout">
            <a:avLst>
              <a:gd name="adj1" fmla="val 138258"/>
              <a:gd name="adj2" fmla="val 15069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65" y="3075215"/>
            <a:ext cx="2490116" cy="2490116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09" y="3193168"/>
            <a:ext cx="451205" cy="164629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1412128" y="495399"/>
            <a:ext cx="464088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Lancement et connexion au Portail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Espace réservé du texte 1"/>
          <p:cNvSpPr txBox="1">
            <a:spLocks/>
          </p:cNvSpPr>
          <p:nvPr/>
        </p:nvSpPr>
        <p:spPr>
          <a:xfrm>
            <a:off x="936985" y="46038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808560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53" y="129351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83" y="1060337"/>
            <a:ext cx="11735831" cy="4668633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</p:pic>
      <p:sp>
        <p:nvSpPr>
          <p:cNvPr id="9" name="Rectangle à coins arrondis 8"/>
          <p:cNvSpPr/>
          <p:nvPr/>
        </p:nvSpPr>
        <p:spPr>
          <a:xfrm>
            <a:off x="8393554" y="714948"/>
            <a:ext cx="3496195" cy="154856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la première connexion, il est nécessaire</a:t>
            </a:r>
            <a:r>
              <a:rPr kumimoji="0" lang="fr-FR" sz="16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vérifier les coordonnées de l’Etablissement, le Guichet interbancaire et le Profil Métier à utiliser ...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8393553" y="4602005"/>
            <a:ext cx="3496195" cy="116703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 paramétrage sera conservé à l’avenir en cliquant</a:t>
            </a:r>
            <a:r>
              <a:rPr kumimoji="0" lang="fr-FR" sz="16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sur    </a:t>
            </a:r>
            <a:r>
              <a:rPr kumimoji="0" lang="fr-FR" sz="18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3129" y="5312261"/>
            <a:ext cx="2219615" cy="41670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1294952" y="6036093"/>
            <a:ext cx="97900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 la prochaine ouverture du Portail, l’utilisateur arrivera ainsi </a:t>
            </a:r>
            <a:r>
              <a:rPr lang="fr-FR" b="1" dirty="0">
                <a:solidFill>
                  <a:srgbClr val="C00000"/>
                </a:solidFill>
              </a:rPr>
              <a:t>directement</a:t>
            </a:r>
            <a:r>
              <a:rPr lang="fr-FR" dirty="0">
                <a:solidFill>
                  <a:schemeClr val="bg1"/>
                </a:solidFill>
              </a:rPr>
              <a:t> sur « Ma Journée »</a:t>
            </a:r>
          </a:p>
          <a:p>
            <a:pPr algn="ctr"/>
            <a:r>
              <a:rPr lang="fr-FR" sz="1400" i="1" dirty="0">
                <a:solidFill>
                  <a:schemeClr val="bg1"/>
                </a:solidFill>
              </a:rPr>
              <a:t>(s’il ne s’est pas « déconnecté »)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8393554" y="2849337"/>
            <a:ext cx="3496195" cy="126087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et de renseigner le code Bureau-Guichet dans lequel l’utilisateur va opérer.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i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(page suivante)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Espace réservé du texte 1"/>
          <p:cNvSpPr txBox="1">
            <a:spLocks/>
          </p:cNvSpPr>
          <p:nvPr/>
        </p:nvSpPr>
        <p:spPr>
          <a:xfrm>
            <a:off x="936985" y="46038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412128" y="495399"/>
            <a:ext cx="464088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Lancement et connexion au Portail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69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18" y="2875703"/>
            <a:ext cx="3369879" cy="3794955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766" y="3051856"/>
            <a:ext cx="3176419" cy="3695834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4"/>
          <a:srcRect l="-1401" t="7475" r="1401" b="20714"/>
          <a:stretch/>
        </p:blipFill>
        <p:spPr>
          <a:xfrm>
            <a:off x="122972" y="3051856"/>
            <a:ext cx="3883535" cy="348927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9" y="1026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9" y="1026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space réservé du texte 1"/>
          <p:cNvSpPr txBox="1">
            <a:spLocks/>
          </p:cNvSpPr>
          <p:nvPr/>
        </p:nvSpPr>
        <p:spPr>
          <a:xfrm>
            <a:off x="960280" y="38630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396368" y="432891"/>
            <a:ext cx="464088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Lancement et connexion au Portail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841" y="854479"/>
            <a:ext cx="7170479" cy="2378832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8162248" y="1312688"/>
            <a:ext cx="3763044" cy="85532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Saisir le Bureau et le Guichet dans le champ</a:t>
            </a:r>
            <a:r>
              <a:rPr kumimoji="0" lang="fr-FR" sz="16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adapté puis cliquer sur la loupe, ou ...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2652516" y="1793212"/>
            <a:ext cx="5614255" cy="52244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à coins arrondis 11"/>
          <p:cNvSpPr/>
          <p:nvPr/>
        </p:nvSpPr>
        <p:spPr>
          <a:xfrm>
            <a:off x="8103219" y="2625504"/>
            <a:ext cx="3881101" cy="99202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</a:rPr>
              <a:t>... </a:t>
            </a:r>
            <a:r>
              <a:rPr lang="fr-FR" sz="1600" b="1" noProof="0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s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</a:rPr>
              <a:t>les coordonnées </a:t>
            </a:r>
            <a:r>
              <a:rPr lang="fr-FR" sz="16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ne sont pas connues,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</a:rPr>
              <a:t>« Rechercher un guichet » par l’intermédiaire des listes proposées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3810008" y="3845423"/>
                <a:ext cx="330219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②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8" y="3845423"/>
                <a:ext cx="330219" cy="289310"/>
              </a:xfrm>
              <a:prstGeom prst="rect">
                <a:avLst/>
              </a:prstGeom>
              <a:blipFill>
                <a:blip r:embed="rId10"/>
                <a:stretch>
                  <a:fillRect l="-29630" t="-17021" r="-35185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7377915" y="3845921"/>
                <a:ext cx="330219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③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7915" y="3845921"/>
                <a:ext cx="330219" cy="289310"/>
              </a:xfrm>
              <a:prstGeom prst="rect">
                <a:avLst/>
              </a:prstGeom>
              <a:blipFill>
                <a:blip r:embed="rId11"/>
                <a:stretch>
                  <a:fillRect l="-29630" t="-17021" r="-35185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108381" y="3845423"/>
                <a:ext cx="330219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①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81" y="3845423"/>
                <a:ext cx="330219" cy="289310"/>
              </a:xfrm>
              <a:prstGeom prst="rect">
                <a:avLst/>
              </a:prstGeom>
              <a:blipFill>
                <a:blip r:embed="rId12"/>
                <a:stretch>
                  <a:fillRect l="-31481" t="-17021" r="-33333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avec flèche 28"/>
          <p:cNvCxnSpPr/>
          <p:nvPr/>
        </p:nvCxnSpPr>
        <p:spPr>
          <a:xfrm flipH="1" flipV="1">
            <a:off x="3491346" y="3009218"/>
            <a:ext cx="4775425" cy="746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63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pic>
        <p:nvPicPr>
          <p:cNvPr id="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9" y="1026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9" y="1026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563" y="1335003"/>
            <a:ext cx="10768871" cy="4316541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8389287" y="3727305"/>
            <a:ext cx="3496195" cy="90865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Après vérification de la saisie correcte des paramètres …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8389286" y="4989939"/>
            <a:ext cx="3496195" cy="90865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cliquer sur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>
                <a:solidFill>
                  <a:srgbClr val="C00000"/>
                </a:solidFill>
                <a:latin typeface="Calibri" panose="020F0502020204030204"/>
              </a:rPr>
              <a:t>Me connecter 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01" y="5898590"/>
            <a:ext cx="520865" cy="5208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360" y="5860878"/>
            <a:ext cx="2489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E7E6E6">
                    <a:lumMod val="25000"/>
                  </a:srgbClr>
                </a:solidFill>
              </a:rPr>
              <a:t>Avez-vous pensé à enregistrer vos choix ?</a:t>
            </a:r>
            <a:endParaRPr lang="fr-FR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H="1" flipV="1">
            <a:off x="1964133" y="4999457"/>
            <a:ext cx="1827" cy="899133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hlinkClick r:id="rId7" action="ppaction://hlinksldjump"/>
          </p:cNvPr>
          <p:cNvSpPr/>
          <p:nvPr/>
        </p:nvSpPr>
        <p:spPr>
          <a:xfrm>
            <a:off x="11022256" y="6228809"/>
            <a:ext cx="1100390" cy="577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Espace réservé du texte 1"/>
          <p:cNvSpPr txBox="1">
            <a:spLocks/>
          </p:cNvSpPr>
          <p:nvPr/>
        </p:nvSpPr>
        <p:spPr>
          <a:xfrm>
            <a:off x="936985" y="46038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412128" y="495399"/>
            <a:ext cx="464088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Lancement et connexion au Portail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654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0557" y="6210853"/>
            <a:ext cx="903757" cy="529590"/>
          </a:xfrm>
          <a:prstGeom prst="rect">
            <a:avLst/>
          </a:prstGeom>
        </p:spPr>
      </p:pic>
      <p:pic>
        <p:nvPicPr>
          <p:cNvPr id="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9" y="1026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9" y="1026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59" y="1373717"/>
            <a:ext cx="11419377" cy="4622697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3689097" y="4206116"/>
            <a:ext cx="4555493" cy="14773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Quand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l’utilisateur dispose de plusieurs Profils Métier, ceux-ci apparaissent sous cette forme dans la rubrique </a:t>
            </a:r>
            <a:r>
              <a:rPr kumimoji="0" lang="fr-FR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METIER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639123" y="894483"/>
            <a:ext cx="9314052" cy="106469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Lorsque l’on dispose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plusieurs Profils Métier, i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convient de vérifier que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 métier sélectionné corresponde à l’activité du moment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412128" y="495399"/>
            <a:ext cx="3150158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Plusieurs Profils Métier</a:t>
            </a:r>
          </a:p>
        </p:txBody>
      </p:sp>
      <p:sp>
        <p:nvSpPr>
          <p:cNvPr id="18" name="Espace réservé du texte 3"/>
          <p:cNvSpPr txBox="1">
            <a:spLocks/>
          </p:cNvSpPr>
          <p:nvPr/>
        </p:nvSpPr>
        <p:spPr>
          <a:xfrm>
            <a:off x="968589" y="47167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2" name="Ellipse 1"/>
          <p:cNvSpPr/>
          <p:nvPr/>
        </p:nvSpPr>
        <p:spPr>
          <a:xfrm>
            <a:off x="539646" y="3087974"/>
            <a:ext cx="10200806" cy="128546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hlinkClick r:id="rId6" action="ppaction://hlinksldjump"/>
          </p:cNvPr>
          <p:cNvSpPr/>
          <p:nvPr/>
        </p:nvSpPr>
        <p:spPr>
          <a:xfrm>
            <a:off x="10923924" y="6187087"/>
            <a:ext cx="1100390" cy="577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85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712033" y="1900292"/>
            <a:ext cx="10463448" cy="4835202"/>
            <a:chOff x="419726" y="729783"/>
            <a:chExt cx="11383974" cy="5191331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9726" y="729783"/>
              <a:ext cx="11383974" cy="5191331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607736" y="4360984"/>
              <a:ext cx="3346101" cy="1441085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54" y="121655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567393" y="1015094"/>
            <a:ext cx="10537413" cy="73103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Après saisie ou</a:t>
            </a:r>
            <a:r>
              <a:rPr kumimoji="0" lang="fr-FR" sz="18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vérification des paramètres de connexion, la page « Ma Journée » apparait.</a:t>
            </a:r>
          </a:p>
          <a:p>
            <a:pPr>
              <a:defRPr/>
            </a:pPr>
            <a:r>
              <a:rPr lang="fr-FR" sz="1400" dirty="0">
                <a:solidFill>
                  <a:srgbClr val="E7E6E6">
                    <a:lumMod val="25000"/>
                  </a:srgbClr>
                </a:solidFill>
              </a:rPr>
              <a:t>              Nb : à la prochaine connexion, accès direct à « Ma Journée » si les choix de connexion ont été mémorisés :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0992898" y="6228809"/>
            <a:ext cx="1100390" cy="577121"/>
            <a:chOff x="11110169" y="6228809"/>
            <a:chExt cx="1100390" cy="57712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08486" y="6276340"/>
              <a:ext cx="903757" cy="529590"/>
            </a:xfrm>
            <a:prstGeom prst="rect">
              <a:avLst/>
            </a:prstGeom>
          </p:spPr>
        </p:pic>
        <p:sp>
          <p:nvSpPr>
            <p:cNvPr id="9" name="Rectangle 8">
              <a:hlinkClick r:id="rId5" action="ppaction://hlinksldjump"/>
            </p:cNvPr>
            <p:cNvSpPr/>
            <p:nvPr/>
          </p:nvSpPr>
          <p:spPr>
            <a:xfrm>
              <a:off x="11110169" y="6228809"/>
              <a:ext cx="1100390" cy="577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515895" y="491295"/>
            <a:ext cx="3197094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Arrivée sur Ma Journée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9127" y="1359834"/>
            <a:ext cx="1686067" cy="281011"/>
          </a:xfrm>
          <a:prstGeom prst="rect">
            <a:avLst/>
          </a:prstGeom>
        </p:spPr>
      </p:pic>
      <p:sp>
        <p:nvSpPr>
          <p:cNvPr id="17" name="Espace réservé du texte 5"/>
          <p:cNvSpPr txBox="1">
            <a:spLocks/>
          </p:cNvSpPr>
          <p:nvPr/>
        </p:nvSpPr>
        <p:spPr>
          <a:xfrm>
            <a:off x="1085114" y="45179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928484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/>
          <p:cNvGrpSpPr/>
          <p:nvPr/>
        </p:nvGrpSpPr>
        <p:grpSpPr>
          <a:xfrm>
            <a:off x="206437" y="1417372"/>
            <a:ext cx="10463448" cy="4835202"/>
            <a:chOff x="419726" y="729783"/>
            <a:chExt cx="11383974" cy="5191331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9726" y="729783"/>
              <a:ext cx="11383974" cy="5191331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1607736" y="4360984"/>
              <a:ext cx="3346101" cy="1441085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37" y="5883895"/>
            <a:ext cx="2411382" cy="495052"/>
          </a:xfrm>
          <a:prstGeom prst="rect">
            <a:avLst/>
          </a:prstGeom>
          <a:effectLst>
            <a:outerShdw blurRad="50800" dist="279400" dir="7200000" sx="97000" sy="97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34911" y="5741233"/>
            <a:ext cx="2488368" cy="76449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9" y="1026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à coins arrondis 8"/>
          <p:cNvSpPr/>
          <p:nvPr/>
        </p:nvSpPr>
        <p:spPr>
          <a:xfrm>
            <a:off x="5689508" y="657417"/>
            <a:ext cx="5827211" cy="56529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Besoin de changer</a:t>
            </a:r>
            <a:r>
              <a:rPr kumimoji="0" lang="fr-FR" sz="2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d’Agence, de Guichet, … ?</a:t>
            </a: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7122383" y="1935965"/>
            <a:ext cx="4172706" cy="61662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Depuis n’importe quelle page du Portail…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7182343" y="2913596"/>
            <a:ext cx="4112746" cy="62031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...en bas du Totem</a:t>
            </a:r>
            <a:r>
              <a:rPr kumimoji="0" lang="fr-FR" sz="18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7182343" y="3961346"/>
            <a:ext cx="4112746" cy="79712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...il suffit de cliquer sur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Déconnexion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412128" y="495399"/>
            <a:ext cx="3197094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Changer les paramètres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>
            <a:off x="2278506" y="4527030"/>
            <a:ext cx="5493894" cy="158146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11"/>
          <p:cNvSpPr txBox="1">
            <a:spLocks/>
          </p:cNvSpPr>
          <p:nvPr/>
        </p:nvSpPr>
        <p:spPr>
          <a:xfrm>
            <a:off x="939318" y="47167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24136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rId2" action="ppaction://hlinksldjump"/>
          </p:cNvPr>
          <p:cNvSpPr/>
          <p:nvPr/>
        </p:nvSpPr>
        <p:spPr>
          <a:xfrm>
            <a:off x="11084955" y="6252574"/>
            <a:ext cx="1100390" cy="577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9" y="1026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412128" y="495399"/>
            <a:ext cx="3197094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Changer les paramètres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59" y="1778765"/>
            <a:ext cx="11735831" cy="4668633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4437857" y="1210560"/>
            <a:ext cx="6647098" cy="68168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</a:rPr>
              <a:t>après avoir cliqué sur </a:t>
            </a:r>
            <a:r>
              <a:rPr lang="fr-FR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Déconnexion, vous êtes automatiquement repositionné sur l’écran de « Connexion »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9">
            <a:hlinkClick r:id="rId2" action="ppaction://hlinksldjump"/>
          </p:cNvPr>
          <p:cNvSpPr/>
          <p:nvPr/>
        </p:nvSpPr>
        <p:spPr>
          <a:xfrm>
            <a:off x="11041799" y="6228809"/>
            <a:ext cx="1100390" cy="577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1"/>
          <p:cNvSpPr txBox="1">
            <a:spLocks/>
          </p:cNvSpPr>
          <p:nvPr/>
        </p:nvSpPr>
        <p:spPr>
          <a:xfrm>
            <a:off x="939318" y="47167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40887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11110169" y="6228809"/>
            <a:ext cx="1100390" cy="577121"/>
            <a:chOff x="11110169" y="6228809"/>
            <a:chExt cx="1100390" cy="577121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08486" y="6276340"/>
              <a:ext cx="903757" cy="529590"/>
            </a:xfrm>
            <a:prstGeom prst="rect">
              <a:avLst/>
            </a:prstGeom>
          </p:spPr>
        </p:pic>
        <p:sp>
          <p:nvSpPr>
            <p:cNvPr id="12" name="Rectangle 11">
              <a:hlinkClick r:id="rId3" action="ppaction://hlinksldjump"/>
            </p:cNvPr>
            <p:cNvSpPr/>
            <p:nvPr/>
          </p:nvSpPr>
          <p:spPr>
            <a:xfrm>
              <a:off x="11110169" y="6228809"/>
              <a:ext cx="1100390" cy="577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515895" y="491295"/>
            <a:ext cx="237090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Les autres guides</a:t>
            </a:r>
          </a:p>
        </p:txBody>
      </p:sp>
      <p:pic>
        <p:nvPicPr>
          <p:cNvPr id="1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6" y="152540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texte 7"/>
          <p:cNvSpPr txBox="1">
            <a:spLocks/>
          </p:cNvSpPr>
          <p:nvPr/>
        </p:nvSpPr>
        <p:spPr>
          <a:xfrm>
            <a:off x="1006773" y="44383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76" y="1202810"/>
            <a:ext cx="7966381" cy="41779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73321" y="522179"/>
            <a:ext cx="686082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D’autres guides sont à votre disposition :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3732" y="1720710"/>
            <a:ext cx="3085050" cy="173461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8675" y="3636989"/>
            <a:ext cx="3085050" cy="17437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3522" y="5161438"/>
            <a:ext cx="2789799" cy="15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6625" y="5165791"/>
            <a:ext cx="2791146" cy="159785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988273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96" y="175946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416806" y="1383738"/>
            <a:ext cx="11239281" cy="518788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</a:t>
            </a:r>
            <a:r>
              <a:rPr kumimoji="0" lang="fr-FR" sz="18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mode opératoire de connexion de votre ordinateur portable à un réseau wifi (via une box internet, un téléphone mobile 4G ou encore via un </a:t>
            </a:r>
            <a:r>
              <a:rPr kumimoji="0" lang="fr-FR" sz="1800" b="1" i="0" u="none" strike="noStrike" kern="1200" cap="none" spc="0" normalizeH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hotspot</a:t>
            </a:r>
            <a:r>
              <a:rPr kumimoji="0" lang="fr-FR" sz="18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public ou privé) peut varier d’un établissement à l’autre selon les matériels mais aussi selon les procédures en vigueur dans votre établissement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1" i="0" u="none" strike="noStrike" kern="1200" cap="none" spc="0" normalizeH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noProof="0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Il convient donc que vous vérifiez auprès de vos interlocuteurs habituels si un mode opératoire spécifique a été établi au sein de votre établissement et que vous preniez connaissance des consignes en vigueur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600" b="1" noProof="0" dirty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Les slides qui suivent sont donc deux exemples tirés des modes opératoires de deux Caisses : CEBPL et CERA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r-FR" sz="2400" b="1" dirty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Première connexion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60280" y="610068"/>
            <a:ext cx="896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Préalable : comment connecter son ordinateur portable en mobilité ?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293" y="4219680"/>
            <a:ext cx="1952625" cy="17145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0906" y="4539553"/>
            <a:ext cx="1361580" cy="866460"/>
          </a:xfrm>
          <a:prstGeom prst="rect">
            <a:avLst/>
          </a:prstGeom>
        </p:spPr>
      </p:pic>
      <p:pic>
        <p:nvPicPr>
          <p:cNvPr id="18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73" y="1958969"/>
            <a:ext cx="4501214" cy="452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296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96" y="175946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10992898" y="6228809"/>
            <a:ext cx="1100390" cy="577121"/>
            <a:chOff x="11110169" y="6228809"/>
            <a:chExt cx="1100390" cy="57712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08486" y="6276340"/>
              <a:ext cx="903757" cy="529590"/>
            </a:xfrm>
            <a:prstGeom prst="rect">
              <a:avLst/>
            </a:prstGeom>
          </p:spPr>
        </p:pic>
        <p:sp>
          <p:nvSpPr>
            <p:cNvPr id="9" name="Rectangle 8">
              <a:hlinkClick r:id="rId4" action="ppaction://hlinksldjump"/>
            </p:cNvPr>
            <p:cNvSpPr/>
            <p:nvPr/>
          </p:nvSpPr>
          <p:spPr>
            <a:xfrm>
              <a:off x="11110169" y="6228809"/>
              <a:ext cx="1100390" cy="577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Exemple 1 : CEBPL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04675" y="454385"/>
            <a:ext cx="896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Préalable : comment connecter son ordinateur portable en mobilité ?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593" y="1041264"/>
            <a:ext cx="10191464" cy="539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38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96" y="175946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10992898" y="6228809"/>
            <a:ext cx="1100390" cy="577121"/>
            <a:chOff x="11110169" y="6228809"/>
            <a:chExt cx="1100390" cy="57712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08486" y="6276340"/>
              <a:ext cx="903757" cy="529590"/>
            </a:xfrm>
            <a:prstGeom prst="rect">
              <a:avLst/>
            </a:prstGeom>
          </p:spPr>
        </p:pic>
        <p:sp>
          <p:nvSpPr>
            <p:cNvPr id="9" name="Rectangle 8">
              <a:hlinkClick r:id="rId4" action="ppaction://hlinksldjump"/>
            </p:cNvPr>
            <p:cNvSpPr/>
            <p:nvPr/>
          </p:nvSpPr>
          <p:spPr>
            <a:xfrm>
              <a:off x="11110169" y="6228809"/>
              <a:ext cx="1100390" cy="577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Exemple 1 : CEBPL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04675" y="454385"/>
            <a:ext cx="896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Préalable : comment connecter son ordinateur portable en mobilité ?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4894" y="915225"/>
            <a:ext cx="9250628" cy="586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12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96" y="175946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10992898" y="6228809"/>
            <a:ext cx="1100390" cy="577121"/>
            <a:chOff x="11110169" y="6228809"/>
            <a:chExt cx="1100390" cy="57712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08486" y="6276340"/>
              <a:ext cx="903757" cy="529590"/>
            </a:xfrm>
            <a:prstGeom prst="rect">
              <a:avLst/>
            </a:prstGeom>
          </p:spPr>
        </p:pic>
        <p:sp>
          <p:nvSpPr>
            <p:cNvPr id="9" name="Rectangle 8">
              <a:hlinkClick r:id="rId4" action="ppaction://hlinksldjump"/>
            </p:cNvPr>
            <p:cNvSpPr/>
            <p:nvPr/>
          </p:nvSpPr>
          <p:spPr>
            <a:xfrm>
              <a:off x="11110169" y="6228809"/>
              <a:ext cx="1100390" cy="577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Exemple 2 : CERA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04675" y="454385"/>
            <a:ext cx="896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Préalable : comment connecter son ordinateur portable en mobilité ?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465" y="1332959"/>
            <a:ext cx="9810750" cy="48958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1037" y="1194489"/>
            <a:ext cx="23717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00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96" y="175946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10992898" y="6228809"/>
            <a:ext cx="1100390" cy="577121"/>
            <a:chOff x="11110169" y="6228809"/>
            <a:chExt cx="1100390" cy="57712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08486" y="6276340"/>
              <a:ext cx="903757" cy="529590"/>
            </a:xfrm>
            <a:prstGeom prst="rect">
              <a:avLst/>
            </a:prstGeom>
          </p:spPr>
        </p:pic>
        <p:sp>
          <p:nvSpPr>
            <p:cNvPr id="9" name="Rectangle 8">
              <a:hlinkClick r:id="rId4" action="ppaction://hlinksldjump"/>
            </p:cNvPr>
            <p:cNvSpPr/>
            <p:nvPr/>
          </p:nvSpPr>
          <p:spPr>
            <a:xfrm>
              <a:off x="11110169" y="6228809"/>
              <a:ext cx="1100390" cy="577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Exemple 2 : CERA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04675" y="454385"/>
            <a:ext cx="896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Préalable : comment connecter son ordinateur portable en mobilité ?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397" y="952327"/>
            <a:ext cx="8460105" cy="556504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5094" y="6163628"/>
            <a:ext cx="23717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72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954" y="915225"/>
            <a:ext cx="8604946" cy="5828617"/>
          </a:xfrm>
          <a:prstGeom prst="rect">
            <a:avLst/>
          </a:prstGeom>
        </p:spPr>
      </p:pic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96" y="175946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10992898" y="6228809"/>
            <a:ext cx="1100390" cy="577121"/>
            <a:chOff x="11110169" y="6228809"/>
            <a:chExt cx="1100390" cy="57712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08486" y="6276340"/>
              <a:ext cx="903757" cy="529590"/>
            </a:xfrm>
            <a:prstGeom prst="rect">
              <a:avLst/>
            </a:prstGeom>
          </p:spPr>
        </p:pic>
        <p:sp>
          <p:nvSpPr>
            <p:cNvPr id="9" name="Rectangle 8">
              <a:hlinkClick r:id="rId5" action="ppaction://hlinksldjump"/>
            </p:cNvPr>
            <p:cNvSpPr/>
            <p:nvPr/>
          </p:nvSpPr>
          <p:spPr>
            <a:xfrm>
              <a:off x="11110169" y="6228809"/>
              <a:ext cx="1100390" cy="577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960280" y="60515"/>
            <a:ext cx="48960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Exemple 2 : CERA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04675" y="454385"/>
            <a:ext cx="896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Préalable : comment connecter son ordinateur portable en mobilité ?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3037" y="5681168"/>
            <a:ext cx="23717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801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69C3BA16328548BED22089FC0D5DE5" ma:contentTypeVersion="12" ma:contentTypeDescription="Create a new document." ma:contentTypeScope="" ma:versionID="ae21a34517d0a8ec6d8d097961cc3f73">
  <xsd:schema xmlns:xsd="http://www.w3.org/2001/XMLSchema" xmlns:xs="http://www.w3.org/2001/XMLSchema" xmlns:p="http://schemas.microsoft.com/office/2006/metadata/properties" xmlns:ns2="e0359d90-acff-42e4-b1a9-665babcb4525" xmlns:ns3="4476fbde-f289-4a1b-a606-6f9fe9ecf975" targetNamespace="http://schemas.microsoft.com/office/2006/metadata/properties" ma:root="true" ma:fieldsID="0ae6ea7b4e6fd69b8f07523cca8a723b" ns2:_="" ns3:_="">
    <xsd:import namespace="e0359d90-acff-42e4-b1a9-665babcb4525"/>
    <xsd:import namespace="4476fbde-f289-4a1b-a606-6f9fe9ecf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59d90-acff-42e4-b1a9-665babcb4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6fbde-f289-4a1b-a606-6f9fe9ecf97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58E8A4-8324-45A5-AB22-7E7F4E0C9E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359d90-acff-42e4-b1a9-665babcb4525"/>
    <ds:schemaRef ds:uri="4476fbde-f289-4a1b-a606-6f9fe9ecf9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C2BAA6-2195-434F-AC4A-33E1058DB4A0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CB4EB413-F57C-404A-AA69-34EA2883948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711E72B-4015-405F-A730-5781B2E9573B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555</Words>
  <Application>Microsoft Office PowerPoint</Application>
  <PresentationFormat>Grand écran</PresentationFormat>
  <Paragraphs>95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FONTAINE Jean-Philippe [HDF]</dc:creator>
  <cp:lastModifiedBy>PERRET Patrick-louis [CERA]</cp:lastModifiedBy>
  <cp:revision>65</cp:revision>
  <dcterms:created xsi:type="dcterms:W3CDTF">2020-10-22T15:38:56Z</dcterms:created>
  <dcterms:modified xsi:type="dcterms:W3CDTF">2022-04-22T09:28:34Z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jean-philippe.fontaine@hdf.caisse-epargne.fr</vt:lpwstr>
  </property>
  <property fmtid="{D5CDD505-2E9C-101B-9397-08002B2CF9AE}" pid="5" name="MSIP_Label_48a19f0c-bea1-442e-a475-ed109d9ec508_SetDate">
    <vt:lpwstr>2020-10-22T15:39:13.9678388Z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0x0101009769C3BA16328548BED22089FC0D5DE5</vt:lpwstr>
  </property>
</Properties>
</file>