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60" r:id="rId6"/>
  </p:sldMasterIdLst>
  <p:sldIdLst>
    <p:sldId id="257" r:id="rId7"/>
    <p:sldId id="323" r:id="rId8"/>
    <p:sldId id="345" r:id="rId9"/>
    <p:sldId id="353" r:id="rId10"/>
    <p:sldId id="349" r:id="rId11"/>
    <p:sldId id="352" r:id="rId12"/>
    <p:sldId id="325" r:id="rId13"/>
    <p:sldId id="348" r:id="rId14"/>
    <p:sldId id="347" r:id="rId15"/>
    <p:sldId id="354" r:id="rId16"/>
    <p:sldId id="350" r:id="rId17"/>
    <p:sldId id="355" r:id="rId18"/>
    <p:sldId id="357" r:id="rId19"/>
    <p:sldId id="356" r:id="rId20"/>
    <p:sldId id="351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C5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DD97E6-6408-4396-AF36-B435E4F66D44}" vWet="4" dt="2021-10-08T15:09:17.163"/>
    <p1510:client id="{6F12F81E-5082-4548-8165-ABE24CD3AF1C}" v="1" dt="2021-10-08T15:18:35.311"/>
    <p1510:client id="{A932D9C5-208B-4623-8BB5-AD18C2EF0EF7}" v="1" dt="2021-10-08T15:11:17.9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RIES Frederic [CERA]" userId="73fd3db6-27f5-414a-bc6a-ba3ed7caf1ce" providerId="ADAL" clId="{6F12F81E-5082-4548-8165-ABE24CD3AF1C}"/>
    <pc:docChg chg="delSld">
      <pc:chgData name="BORIES Frederic [CERA]" userId="73fd3db6-27f5-414a-bc6a-ba3ed7caf1ce" providerId="ADAL" clId="{6F12F81E-5082-4548-8165-ABE24CD3AF1C}" dt="2021-10-08T15:18:35.311" v="0" actId="2696"/>
      <pc:docMkLst>
        <pc:docMk/>
      </pc:docMkLst>
      <pc:sldChg chg="del">
        <pc:chgData name="BORIES Frederic [CERA]" userId="73fd3db6-27f5-414a-bc6a-ba3ed7caf1ce" providerId="ADAL" clId="{6F12F81E-5082-4548-8165-ABE24CD3AF1C}" dt="2021-10-08T15:18:35.311" v="0" actId="2696"/>
        <pc:sldMkLst>
          <pc:docMk/>
          <pc:sldMk cId="2687588826" sldId="346"/>
        </pc:sldMkLst>
      </pc:sldChg>
    </pc:docChg>
  </pc:docChgLst>
  <pc:docChgLst>
    <pc:chgData name="BORIES Frederic [CERA]" userId="S::frederic.bories@cera.caisse-epargne.fr::73fd3db6-27f5-414a-bc6a-ba3ed7caf1ce" providerId="AD" clId="Web-{A932D9C5-208B-4623-8BB5-AD18C2EF0EF7}"/>
    <pc:docChg chg="addSld">
      <pc:chgData name="BORIES Frederic [CERA]" userId="S::frederic.bories@cera.caisse-epargne.fr::73fd3db6-27f5-414a-bc6a-ba3ed7caf1ce" providerId="AD" clId="Web-{A932D9C5-208B-4623-8BB5-AD18C2EF0EF7}" dt="2021-10-08T15:11:17.979" v="0"/>
      <pc:docMkLst>
        <pc:docMk/>
      </pc:docMkLst>
      <pc:sldChg chg="add replId">
        <pc:chgData name="BORIES Frederic [CERA]" userId="S::frederic.bories@cera.caisse-epargne.fr::73fd3db6-27f5-414a-bc6a-ba3ed7caf1ce" providerId="AD" clId="Web-{A932D9C5-208B-4623-8BB5-AD18C2EF0EF7}" dt="2021-10-08T15:11:17.979" v="0"/>
        <pc:sldMkLst>
          <pc:docMk/>
          <pc:sldMk cId="1528166869" sldId="35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1473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2536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5412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5729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1400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4975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4748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317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926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8229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3627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11731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4253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1005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710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4007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39784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87686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67094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7677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9624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1109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AFB5A-B713-4755-AED1-CA820AC0DC26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5E0E6-9880-48B0-AF06-FDF18C255C8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251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29FC23-3A76-456B-81AC-389E05A2C34B}" type="datetimeFigureOut">
              <a:rPr lang="fr-FR" smtClean="0"/>
              <a:t>08/10/2021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2229B-455A-44A4-A888-8E6F033D0B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6325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slide" Target="slide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5.jpeg"/><Relationship Id="rId7" Type="http://schemas.openxmlformats.org/officeDocument/2006/relationships/slide" Target="slide8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5" Type="http://schemas.openxmlformats.org/officeDocument/2006/relationships/slide" Target="slide4.xml"/><Relationship Id="rId10" Type="http://schemas.openxmlformats.org/officeDocument/2006/relationships/image" Target="../media/image6.png"/><Relationship Id="rId4" Type="http://schemas.openxmlformats.org/officeDocument/2006/relationships/slide" Target="slide3.xml"/><Relationship Id="rId9" Type="http://schemas.openxmlformats.org/officeDocument/2006/relationships/slide" Target="slide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4.png"/><Relationship Id="rId7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8.png"/><Relationship Id="rId7" Type="http://schemas.openxmlformats.org/officeDocument/2006/relationships/slide" Target="slide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26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alpha val="46000"/>
                <a:lumMod val="54000"/>
              </a:schemeClr>
            </a:gs>
            <a:gs pos="83000">
              <a:schemeClr val="tx1"/>
            </a:gs>
            <a:gs pos="58000">
              <a:srgbClr val="E08080">
                <a:alpha val="80000"/>
              </a:srgbClr>
            </a:gs>
            <a:gs pos="23000">
              <a:schemeClr val="tx1"/>
            </a:gs>
            <a:gs pos="37000">
              <a:srgbClr val="C00000">
                <a:alpha val="79000"/>
                <a:lumMod val="26000"/>
                <a:lumOff val="74000"/>
              </a:srgb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07879" y="58127"/>
            <a:ext cx="12192000" cy="687034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35000"/>
                </a:schemeClr>
              </a:gs>
              <a:gs pos="74000">
                <a:schemeClr val="tx1">
                  <a:alpha val="19000"/>
                </a:schemeClr>
              </a:gs>
              <a:gs pos="83000">
                <a:schemeClr val="tx2">
                  <a:lumMod val="90000"/>
                </a:schemeClr>
              </a:gs>
              <a:gs pos="100000">
                <a:schemeClr val="tx1">
                  <a:alpha val="63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476123" y="1184938"/>
            <a:ext cx="15888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>
                <a:ln w="0"/>
                <a:solidFill>
                  <a:prstClr val="white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2020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9149791" y="6273225"/>
            <a:ext cx="3042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Document du </a:t>
            </a:r>
            <a:r>
              <a:rPr lang="fr-FR" sz="1600">
                <a:solidFill>
                  <a:schemeClr val="tx2">
                    <a:lumMod val="50000"/>
                  </a:schemeClr>
                </a:solidFill>
                <a:latin typeface="Calibri" panose="020F0502020204030204"/>
              </a:rPr>
              <a:t>04/11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/2020</a:t>
            </a:r>
          </a:p>
          <a:p>
            <a:pPr lvl="1" algn="r"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Mis à jour le 27/11/2020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158" y="11606"/>
            <a:ext cx="5547877" cy="494317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25" y="32506"/>
            <a:ext cx="2915057" cy="4944165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95" y="1672647"/>
            <a:ext cx="3667637" cy="2019582"/>
          </a:xfrm>
          <a:prstGeom prst="rect">
            <a:avLst/>
          </a:prstGeom>
        </p:spPr>
      </p:pic>
      <p:sp>
        <p:nvSpPr>
          <p:cNvPr id="2" name="Rectangle 1">
            <a:hlinkClick r:id="rId5" action="ppaction://hlinksldjump"/>
          </p:cNvPr>
          <p:cNvSpPr/>
          <p:nvPr/>
        </p:nvSpPr>
        <p:spPr>
          <a:xfrm>
            <a:off x="131679" y="-283035"/>
            <a:ext cx="123444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8179829" y="4522309"/>
            <a:ext cx="3585726" cy="1668629"/>
          </a:xfrm>
          <a:prstGeom prst="roundRect">
            <a:avLst/>
          </a:prstGeom>
          <a:gradFill flip="none" rotWithShape="1">
            <a:gsLst>
              <a:gs pos="88000">
                <a:schemeClr val="tx1">
                  <a:lumMod val="50000"/>
                </a:schemeClr>
              </a:gs>
              <a:gs pos="38000">
                <a:schemeClr val="bg1">
                  <a:alpha val="7000"/>
                  <a:lumMod val="12000"/>
                  <a:lumOff val="88000"/>
                </a:schemeClr>
              </a:gs>
              <a:gs pos="0">
                <a:schemeClr val="tx1">
                  <a:lumMod val="85000"/>
                </a:schemeClr>
              </a:gs>
              <a:gs pos="77000">
                <a:schemeClr val="tx1">
                  <a:alpha val="71000"/>
                </a:schemeClr>
              </a:gs>
              <a:gs pos="100000">
                <a:srgbClr val="C00000"/>
              </a:gs>
            </a:gsLst>
            <a:lin ang="10800000" scaled="1"/>
            <a:tileRect/>
          </a:gra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586004" y="4931010"/>
            <a:ext cx="315342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</a:rPr>
              <a:t>Ma journée</a:t>
            </a:r>
            <a:endParaRPr kumimoji="0" lang="fr-FR" sz="4800" b="1" i="0" u="none" strike="noStrike" kern="1200" cap="none" spc="0" normalizeH="0" baseline="0" noProof="0">
              <a:ln w="0"/>
              <a:solidFill>
                <a:srgbClr val="44546A">
                  <a:lumMod val="40000"/>
                  <a:lumOff val="60000"/>
                </a:srgb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9765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5794565" y="258890"/>
            <a:ext cx="169309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a 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J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ournée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Sommaire</a:t>
            </a:r>
            <a:endParaRPr kumimoji="0" lang="fr-FR" sz="3000" b="1" i="0" u="none" strike="noStrike" kern="1200" cap="none" spc="0" normalizeH="0" baseline="0" noProof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2620" y="1670122"/>
            <a:ext cx="6551635" cy="5800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751706" y="2437702"/>
            <a:ext cx="7744232" cy="509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1"/>
          <p:cNvSpPr txBox="1">
            <a:spLocks/>
          </p:cNvSpPr>
          <p:nvPr/>
        </p:nvSpPr>
        <p:spPr>
          <a:xfrm>
            <a:off x="839744" y="1550336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01</a:t>
            </a:r>
          </a:p>
        </p:txBody>
      </p:sp>
      <p:sp>
        <p:nvSpPr>
          <p:cNvPr id="7" name="Espace réservé du texte 3"/>
          <p:cNvSpPr txBox="1">
            <a:spLocks/>
          </p:cNvSpPr>
          <p:nvPr/>
        </p:nvSpPr>
        <p:spPr>
          <a:xfrm>
            <a:off x="2276870" y="2273474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>
                <a:ln>
                  <a:noFill/>
                </a:ln>
                <a:solidFill>
                  <a:srgbClr val="B34A8C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22218" y="3131494"/>
            <a:ext cx="7592539" cy="646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5"/>
          <p:cNvSpPr txBox="1">
            <a:spLocks/>
          </p:cNvSpPr>
          <p:nvPr/>
        </p:nvSpPr>
        <p:spPr>
          <a:xfrm>
            <a:off x="3570455" y="3147237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>
                <a:ln>
                  <a:noFill/>
                </a:ln>
                <a:solidFill>
                  <a:srgbClr val="00A193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372592" y="3989316"/>
            <a:ext cx="6545352" cy="509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4" name="Rectangle 23"/>
          <p:cNvSpPr/>
          <p:nvPr/>
        </p:nvSpPr>
        <p:spPr>
          <a:xfrm>
            <a:off x="3992653" y="4399998"/>
            <a:ext cx="7744232" cy="509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texte 11"/>
          <p:cNvSpPr txBox="1">
            <a:spLocks/>
          </p:cNvSpPr>
          <p:nvPr/>
        </p:nvSpPr>
        <p:spPr>
          <a:xfrm>
            <a:off x="4284218" y="3814064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>
                <a:ln>
                  <a:noFill/>
                </a:ln>
                <a:solidFill>
                  <a:srgbClr val="EAB818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04</a:t>
            </a:r>
          </a:p>
        </p:txBody>
      </p:sp>
      <p:sp>
        <p:nvSpPr>
          <p:cNvPr id="10" name="Espace réservé du texte 7"/>
          <p:cNvSpPr txBox="1">
            <a:spLocks/>
          </p:cNvSpPr>
          <p:nvPr/>
        </p:nvSpPr>
        <p:spPr>
          <a:xfrm>
            <a:off x="5131022" y="4560397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>
                <a:ln>
                  <a:noFill/>
                </a:ln>
                <a:solidFill>
                  <a:srgbClr val="DB4B4B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30382" y="1530303"/>
            <a:ext cx="2553521" cy="52322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>
                <a:solidFill>
                  <a:schemeClr val="bg2">
                    <a:lumMod val="25000"/>
                  </a:schemeClr>
                </a:solidFill>
              </a:rPr>
              <a:t>Vue d’ensemble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109812" y="3120391"/>
            <a:ext cx="1312539" cy="52322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>
                <a:solidFill>
                  <a:schemeClr val="bg2">
                    <a:lumMod val="25000"/>
                  </a:schemeClr>
                </a:solidFill>
              </a:rPr>
              <a:t>Agenda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875703" y="2284833"/>
            <a:ext cx="1480078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2800" b="1">
                <a:solidFill>
                  <a:schemeClr val="bg2">
                    <a:lumMod val="25000"/>
                  </a:schemeClr>
                </a:solidFill>
              </a:rPr>
              <a:t>Activités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823575" y="3799966"/>
            <a:ext cx="16331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fr-FR" sz="2800" b="1">
                <a:solidFill>
                  <a:schemeClr val="bg2">
                    <a:lumMod val="25000"/>
                  </a:schemeClr>
                </a:solidFill>
              </a:rPr>
              <a:t>Messages</a:t>
            </a:r>
          </a:p>
        </p:txBody>
      </p:sp>
      <p:sp>
        <p:nvSpPr>
          <p:cNvPr id="21" name="Espace réservé du texte 7"/>
          <p:cNvSpPr txBox="1">
            <a:spLocks/>
          </p:cNvSpPr>
          <p:nvPr/>
        </p:nvSpPr>
        <p:spPr>
          <a:xfrm>
            <a:off x="5606213" y="5319802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06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808067" y="4566034"/>
            <a:ext cx="11641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fr-FR" sz="2800" b="1">
                <a:solidFill>
                  <a:schemeClr val="bg2">
                    <a:lumMod val="25000"/>
                  </a:schemeClr>
                </a:solidFill>
              </a:rPr>
              <a:t>Mémo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146898" y="5261525"/>
            <a:ext cx="53021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2800" b="1">
                <a:solidFill>
                  <a:schemeClr val="bg2">
                    <a:lumMod val="25000"/>
                  </a:schemeClr>
                </a:solidFill>
              </a:rPr>
              <a:t>Consulter la journée d’une</a:t>
            </a:r>
          </a:p>
          <a:p>
            <a:pPr lvl="0">
              <a:defRPr/>
            </a:pPr>
            <a:r>
              <a:rPr lang="fr-FR" sz="2800" b="1">
                <a:solidFill>
                  <a:schemeClr val="bg2">
                    <a:lumMod val="25000"/>
                  </a:schemeClr>
                </a:solidFill>
              </a:rPr>
              <a:t>autre personne ou d’une structure</a:t>
            </a:r>
          </a:p>
        </p:txBody>
      </p:sp>
      <p:grpSp>
        <p:nvGrpSpPr>
          <p:cNvPr id="31" name="Groupe 30"/>
          <p:cNvGrpSpPr/>
          <p:nvPr/>
        </p:nvGrpSpPr>
        <p:grpSpPr>
          <a:xfrm>
            <a:off x="3895054" y="1525311"/>
            <a:ext cx="1953718" cy="519394"/>
            <a:chOff x="4223175" y="3102138"/>
            <a:chExt cx="1953718" cy="519394"/>
          </a:xfrm>
        </p:grpSpPr>
        <p:pic>
          <p:nvPicPr>
            <p:cNvPr id="32" name="Image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33" name="Rectangle 32">
              <a:hlinkClick r:id="rId4" action="ppaction://hlinksldjump"/>
            </p:cNvPr>
            <p:cNvSpPr/>
            <p:nvPr/>
          </p:nvSpPr>
          <p:spPr>
            <a:xfrm>
              <a:off x="4223175" y="3102138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4" name="Groupe 33"/>
          <p:cNvGrpSpPr/>
          <p:nvPr/>
        </p:nvGrpSpPr>
        <p:grpSpPr>
          <a:xfrm>
            <a:off x="4445492" y="2283968"/>
            <a:ext cx="1953718" cy="519394"/>
            <a:chOff x="4223175" y="3102138"/>
            <a:chExt cx="1953718" cy="519394"/>
          </a:xfrm>
        </p:grpSpPr>
        <p:pic>
          <p:nvPicPr>
            <p:cNvPr id="35" name="Imag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36" name="Rectangle 35">
              <a:hlinkClick r:id="rId5" action="ppaction://hlinksldjump"/>
            </p:cNvPr>
            <p:cNvSpPr/>
            <p:nvPr/>
          </p:nvSpPr>
          <p:spPr>
            <a:xfrm>
              <a:off x="4223175" y="3102138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7" name="Groupe 36"/>
          <p:cNvGrpSpPr/>
          <p:nvPr/>
        </p:nvGrpSpPr>
        <p:grpSpPr>
          <a:xfrm>
            <a:off x="5545742" y="3132823"/>
            <a:ext cx="1953718" cy="519394"/>
            <a:chOff x="4223175" y="3102138"/>
            <a:chExt cx="1953718" cy="519394"/>
          </a:xfrm>
        </p:grpSpPr>
        <p:pic>
          <p:nvPicPr>
            <p:cNvPr id="38" name="Image 3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39" name="Rectangle 38">
              <a:hlinkClick r:id="rId6" action="ppaction://hlinksldjump"/>
            </p:cNvPr>
            <p:cNvSpPr/>
            <p:nvPr/>
          </p:nvSpPr>
          <p:spPr>
            <a:xfrm>
              <a:off x="4223175" y="3102138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0" name="Groupe 39"/>
          <p:cNvGrpSpPr/>
          <p:nvPr/>
        </p:nvGrpSpPr>
        <p:grpSpPr>
          <a:xfrm>
            <a:off x="6629381" y="3843794"/>
            <a:ext cx="1953718" cy="519394"/>
            <a:chOff x="4223175" y="3102138"/>
            <a:chExt cx="1953718" cy="519394"/>
          </a:xfrm>
        </p:grpSpPr>
        <p:pic>
          <p:nvPicPr>
            <p:cNvPr id="41" name="Imag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42" name="Rectangle 41">
              <a:hlinkClick r:id="rId7" action="ppaction://hlinksldjump"/>
            </p:cNvPr>
            <p:cNvSpPr/>
            <p:nvPr/>
          </p:nvSpPr>
          <p:spPr>
            <a:xfrm>
              <a:off x="4223175" y="3102138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3" name="Groupe 42"/>
          <p:cNvGrpSpPr/>
          <p:nvPr/>
        </p:nvGrpSpPr>
        <p:grpSpPr>
          <a:xfrm>
            <a:off x="7024255" y="4574290"/>
            <a:ext cx="1953718" cy="519394"/>
            <a:chOff x="3921500" y="3063063"/>
            <a:chExt cx="1953718" cy="519394"/>
          </a:xfrm>
        </p:grpSpPr>
        <p:pic>
          <p:nvPicPr>
            <p:cNvPr id="44" name="Imag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45" name="Rectangle 44">
              <a:hlinkClick r:id="rId8" action="ppaction://hlinksldjump"/>
            </p:cNvPr>
            <p:cNvSpPr/>
            <p:nvPr/>
          </p:nvSpPr>
          <p:spPr>
            <a:xfrm>
              <a:off x="3921500" y="3063063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6" name="Groupe 45"/>
          <p:cNvGrpSpPr/>
          <p:nvPr/>
        </p:nvGrpSpPr>
        <p:grpSpPr>
          <a:xfrm>
            <a:off x="10115550" y="5337338"/>
            <a:ext cx="2006821" cy="660937"/>
            <a:chOff x="4563605" y="3127163"/>
            <a:chExt cx="1953718" cy="660937"/>
          </a:xfrm>
        </p:grpSpPr>
        <p:pic>
          <p:nvPicPr>
            <p:cNvPr id="47" name="Imag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0812" y="3127163"/>
              <a:ext cx="1139305" cy="445331"/>
            </a:xfrm>
            <a:prstGeom prst="rect">
              <a:avLst/>
            </a:prstGeom>
          </p:spPr>
        </p:pic>
        <p:sp>
          <p:nvSpPr>
            <p:cNvPr id="48" name="Rectangle 47">
              <a:hlinkClick r:id="rId9" action="ppaction://hlinksldjump"/>
            </p:cNvPr>
            <p:cNvSpPr/>
            <p:nvPr/>
          </p:nvSpPr>
          <p:spPr>
            <a:xfrm>
              <a:off x="4563605" y="3268706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0" name="Rectangle 49"/>
          <p:cNvSpPr/>
          <p:nvPr/>
        </p:nvSpPr>
        <p:spPr>
          <a:xfrm>
            <a:off x="5726475" y="-53819"/>
            <a:ext cx="1772985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fr-FR" sz="2200" b="1" i="0" u="none" strike="noStrike" kern="1200" cap="none" spc="0" normalizeH="0" baseline="0" noProof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ortail </a:t>
            </a:r>
            <a:r>
              <a:rPr kumimoji="0" lang="fr-FR" sz="2200" b="1" i="0" u="none" strike="noStrike" kern="1200" cap="none" spc="0" normalizeH="0" baseline="0" noProof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  <a:r>
              <a:rPr kumimoji="0" lang="fr-FR" sz="2200" b="1" i="0" u="none" strike="noStrike" kern="1200" cap="none" spc="0" normalizeH="0" baseline="0" noProof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</a:t>
            </a:r>
            <a:r>
              <a:rPr kumimoji="0" lang="fr-FR" sz="2200" b="1" i="0" u="none" strike="noStrike" kern="1200" cap="none" spc="0" normalizeH="0" baseline="0" noProof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  <a:r>
              <a:rPr kumimoji="0" lang="fr-FR" sz="2200" b="1" i="0" u="none" strike="noStrike" kern="1200" cap="none" spc="0" normalizeH="0" baseline="0" noProof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ys</a:t>
            </a:r>
            <a:endParaRPr kumimoji="0" lang="fr-FR" sz="2200" b="1" i="0" u="none" strike="noStrike" kern="1200" cap="none" spc="0" normalizeH="0" baseline="0" noProof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" name="Image 5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20856" y="1390430"/>
            <a:ext cx="4245564" cy="2094544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8968944" y="3645970"/>
            <a:ext cx="315342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</a:rPr>
              <a:t>Ma journée</a:t>
            </a:r>
            <a:endParaRPr kumimoji="0" lang="fr-FR" sz="4800" b="1" i="0" u="none" strike="noStrike" kern="1200" cap="none" spc="0" normalizeH="0" baseline="0" noProof="0">
              <a:ln w="0"/>
              <a:solidFill>
                <a:srgbClr val="44546A">
                  <a:lumMod val="40000"/>
                  <a:lumOff val="60000"/>
                </a:srgb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33074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335689" y="1128965"/>
            <a:ext cx="10954703" cy="5031991"/>
            <a:chOff x="449706" y="1128965"/>
            <a:chExt cx="10954703" cy="5031991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706" y="1128965"/>
              <a:ext cx="10954703" cy="5031991"/>
            </a:xfrm>
            <a:prstGeom prst="rect">
              <a:avLst/>
            </a:prstGeom>
          </p:spPr>
        </p:pic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78183" y="4674510"/>
              <a:ext cx="3278630" cy="1486446"/>
            </a:xfrm>
            <a:prstGeom prst="rect">
              <a:avLst/>
            </a:prstGeom>
          </p:spPr>
        </p:pic>
      </p:grpSp>
      <p:sp>
        <p:nvSpPr>
          <p:cNvPr id="10" name="Rectangle à coins arrondis 9"/>
          <p:cNvSpPr/>
          <p:nvPr/>
        </p:nvSpPr>
        <p:spPr>
          <a:xfrm>
            <a:off x="4186608" y="720326"/>
            <a:ext cx="4496154" cy="559713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 Journée se compose de 4 « blocs » :</a:t>
            </a:r>
            <a:endParaRPr kumimoji="0" lang="fr-FR" sz="1400" b="0" i="1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1005100" y="5232216"/>
            <a:ext cx="3496195" cy="714908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Activités 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Risque Opportunités Actions</a:t>
            </a:r>
            <a:endParaRPr kumimoji="0" lang="fr-FR" sz="1400" b="0" i="1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3339456" y="6252900"/>
            <a:ext cx="6410065" cy="503859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64000">
                <a:schemeClr val="tx1">
                  <a:lumMod val="65000"/>
                  <a:lumOff val="35000"/>
                </a:schemeClr>
              </a:gs>
              <a:gs pos="53000">
                <a:schemeClr val="tx1">
                  <a:lumMod val="65000"/>
                  <a:lumOff val="35000"/>
                </a:schemeClr>
              </a:gs>
              <a:gs pos="83000">
                <a:sysClr val="window" lastClr="FFFFFF">
                  <a:lumMod val="85000"/>
                </a:sys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Ces blocs sont détaillés</a:t>
            </a:r>
            <a:r>
              <a:rPr kumimoji="0" lang="fr-FR" sz="1800" b="1" i="0" u="none" strike="noStrike" kern="0" cap="none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dans les pages suivantes</a:t>
            </a:r>
            <a:endParaRPr kumimoji="0" lang="fr-FR" sz="1400" b="0" i="1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4650181" y="5232216"/>
            <a:ext cx="3496195" cy="714908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Agenda MyWay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ker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(et affichage Outlook si habilité)</a:t>
            </a:r>
            <a:endParaRPr kumimoji="0" lang="fr-FR" sz="1050" b="0" i="1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10401743" y="2068770"/>
            <a:ext cx="1458134" cy="461836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Messages</a:t>
            </a:r>
            <a:endParaRPr kumimoji="0" lang="fr-FR" sz="1400" b="0" i="1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8363682" y="5268876"/>
            <a:ext cx="3496195" cy="502659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</a:t>
            </a:r>
            <a:endParaRPr kumimoji="0" lang="fr-FR" sz="1400" b="0" i="1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space réservé du texte 1"/>
          <p:cNvSpPr txBox="1">
            <a:spLocks/>
          </p:cNvSpPr>
          <p:nvPr/>
        </p:nvSpPr>
        <p:spPr>
          <a:xfrm>
            <a:off x="955044" y="39924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01</a:t>
            </a:r>
          </a:p>
        </p:txBody>
      </p:sp>
      <p:grpSp>
        <p:nvGrpSpPr>
          <p:cNvPr id="19" name="Groupe 18"/>
          <p:cNvGrpSpPr/>
          <p:nvPr/>
        </p:nvGrpSpPr>
        <p:grpSpPr>
          <a:xfrm>
            <a:off x="10959576" y="6225943"/>
            <a:ext cx="1232424" cy="632057"/>
            <a:chOff x="10959576" y="6225943"/>
            <a:chExt cx="1232424" cy="632057"/>
          </a:xfrm>
        </p:grpSpPr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139213" y="6306026"/>
              <a:ext cx="903757" cy="529590"/>
            </a:xfrm>
            <a:prstGeom prst="rect">
              <a:avLst/>
            </a:prstGeom>
          </p:spPr>
        </p:pic>
        <p:sp>
          <p:nvSpPr>
            <p:cNvPr id="21" name="Rectangle 20">
              <a:hlinkClick r:id="rId6" action="ppaction://hlinksldjump"/>
            </p:cNvPr>
            <p:cNvSpPr/>
            <p:nvPr/>
          </p:nvSpPr>
          <p:spPr>
            <a:xfrm>
              <a:off x="10959576" y="6225943"/>
              <a:ext cx="1232424" cy="6320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2" name="Rectangle 21"/>
          <p:cNvSpPr/>
          <p:nvPr/>
        </p:nvSpPr>
        <p:spPr>
          <a:xfrm>
            <a:off x="960280" y="60515"/>
            <a:ext cx="42213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–</a:t>
            </a:r>
            <a:r>
              <a:rPr lang="fr-FR" sz="2400" b="1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Ma journée</a:t>
            </a:r>
            <a:endParaRPr kumimoji="0" lang="fr-FR" sz="2400" b="1" i="0" u="none" strike="noStrike" kern="1200" cap="none" spc="0" normalizeH="0" baseline="0" noProof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1464166" y="413145"/>
            <a:ext cx="2218556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>
                <a:solidFill>
                  <a:schemeClr val="bg2">
                    <a:lumMod val="25000"/>
                  </a:schemeClr>
                </a:solidFill>
              </a:rPr>
              <a:t>Vue d’ensemble</a:t>
            </a:r>
            <a:endParaRPr lang="fr-FR">
              <a:solidFill>
                <a:schemeClr val="bg2">
                  <a:lumMod val="2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ZoneTexte 23"/>
              <p:cNvSpPr txBox="1"/>
              <p:nvPr/>
            </p:nvSpPr>
            <p:spPr>
              <a:xfrm>
                <a:off x="1774734" y="5282170"/>
                <a:ext cx="330219" cy="28931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①</m:t>
                      </m:r>
                    </m:oMath>
                  </m:oMathPara>
                </a14:m>
                <a:endParaRPr lang="fr-FR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4" name="ZoneTexte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4734" y="5282170"/>
                <a:ext cx="330219" cy="289310"/>
              </a:xfrm>
              <a:prstGeom prst="rect">
                <a:avLst/>
              </a:prstGeom>
              <a:blipFill>
                <a:blip r:embed="rId7"/>
                <a:stretch>
                  <a:fillRect l="-29630" t="-16667" r="-35185" b="-395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ZoneTexte 24"/>
              <p:cNvSpPr txBox="1"/>
              <p:nvPr/>
            </p:nvSpPr>
            <p:spPr>
              <a:xfrm>
                <a:off x="5201862" y="5259773"/>
                <a:ext cx="330219" cy="28931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②</m:t>
                      </m:r>
                    </m:oMath>
                  </m:oMathPara>
                </a14:m>
                <a:endParaRPr lang="fr-FR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5" name="ZoneTexte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1862" y="5259773"/>
                <a:ext cx="330219" cy="289310"/>
              </a:xfrm>
              <a:prstGeom prst="rect">
                <a:avLst/>
              </a:prstGeom>
              <a:blipFill>
                <a:blip r:embed="rId8"/>
                <a:stretch>
                  <a:fillRect l="-29630" t="-17021" r="-35185" b="-4042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ZoneTexte 25"/>
              <p:cNvSpPr txBox="1"/>
              <p:nvPr/>
            </p:nvSpPr>
            <p:spPr>
              <a:xfrm>
                <a:off x="10431240" y="2149519"/>
                <a:ext cx="341788" cy="28931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③</m:t>
                      </m:r>
                    </m:oMath>
                  </m:oMathPara>
                </a14:m>
                <a:endParaRPr lang="fr-FR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6" name="ZoneTexte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1240" y="2149519"/>
                <a:ext cx="341788" cy="289310"/>
              </a:xfrm>
              <a:prstGeom prst="rect">
                <a:avLst/>
              </a:prstGeom>
              <a:blipFill>
                <a:blip r:embed="rId9"/>
                <a:stretch>
                  <a:fillRect l="-28571" t="-17021" r="-30357" b="-4042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ZoneTexte 26"/>
              <p:cNvSpPr txBox="1"/>
              <p:nvPr/>
            </p:nvSpPr>
            <p:spPr>
              <a:xfrm>
                <a:off x="9288414" y="5370064"/>
                <a:ext cx="330219" cy="28931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④</m:t>
                      </m:r>
                    </m:oMath>
                  </m:oMathPara>
                </a14:m>
                <a:endParaRPr lang="fr-FR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7" name="ZoneTexte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8414" y="5370064"/>
                <a:ext cx="330219" cy="289310"/>
              </a:xfrm>
              <a:prstGeom prst="rect">
                <a:avLst/>
              </a:prstGeom>
              <a:blipFill>
                <a:blip r:embed="rId10"/>
                <a:stretch>
                  <a:fillRect l="-31481" t="-17021" r="-33333" b="-4042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31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à coins arrondis 5"/>
          <p:cNvSpPr/>
          <p:nvPr/>
        </p:nvSpPr>
        <p:spPr>
          <a:xfrm>
            <a:off x="477305" y="3761889"/>
            <a:ext cx="3496195" cy="1060248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aaa</a:t>
            </a:r>
            <a:endParaRPr kumimoji="0" lang="fr-FR" sz="1400" b="0" i="1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89" y="974208"/>
            <a:ext cx="5695733" cy="5386508"/>
          </a:xfrm>
          <a:prstGeom prst="rect">
            <a:avLst/>
          </a:prstGeom>
          <a:ln w="44450">
            <a:solidFill>
              <a:schemeClr val="accent1">
                <a:shade val="50000"/>
              </a:schemeClr>
            </a:solidFill>
          </a:ln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7274" y="1508030"/>
            <a:ext cx="6196031" cy="2817359"/>
          </a:xfrm>
          <a:prstGeom prst="rect">
            <a:avLst/>
          </a:prstGeom>
          <a:ln w="44450">
            <a:solidFill>
              <a:schemeClr val="accent1">
                <a:shade val="50000"/>
              </a:schemeClr>
            </a:solidFill>
          </a:ln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8458" y="1609493"/>
            <a:ext cx="5261019" cy="4807960"/>
          </a:xfrm>
          <a:prstGeom prst="rect">
            <a:avLst/>
          </a:prstGeom>
          <a:ln w="44450">
            <a:solidFill>
              <a:schemeClr val="accent1">
                <a:shade val="50000"/>
              </a:schemeClr>
            </a:solidFill>
          </a:ln>
        </p:spPr>
      </p:pic>
      <p:sp>
        <p:nvSpPr>
          <p:cNvPr id="12" name="Rectangle à coins arrondis 11"/>
          <p:cNvSpPr/>
          <p:nvPr/>
        </p:nvSpPr>
        <p:spPr>
          <a:xfrm>
            <a:off x="6515289" y="156285"/>
            <a:ext cx="4374568" cy="1035783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Activités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 catégories</a:t>
            </a:r>
            <a:r>
              <a:rPr kumimoji="0" lang="fr-FR" sz="1800" i="0" u="none" strike="noStrike" kern="0" cap="none" spc="0" normalizeH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i="0" u="none" strike="noStrike" kern="0" cap="none" spc="0" normalizeH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800" b="1" i="0" u="none" strike="noStrike" kern="0" cap="none" spc="0" normalizeH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Risque – Opportunité - Action</a:t>
            </a: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1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68409" y="6474190"/>
            <a:ext cx="7118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/>
              <a:t>Cliquer sur une tuile </a:t>
            </a:r>
            <a:r>
              <a:rPr lang="fr-FR" sz="1600" b="1"/>
              <a:t>non grisée </a:t>
            </a:r>
            <a:r>
              <a:rPr lang="fr-FR" sz="1600"/>
              <a:t>donne accès à l’application pour effectuer les tâches</a:t>
            </a:r>
          </a:p>
        </p:txBody>
      </p:sp>
      <p:sp>
        <p:nvSpPr>
          <p:cNvPr id="25" name="Espace réservé du texte 3"/>
          <p:cNvSpPr txBox="1">
            <a:spLocks/>
          </p:cNvSpPr>
          <p:nvPr/>
        </p:nvSpPr>
        <p:spPr>
          <a:xfrm>
            <a:off x="1015015" y="389416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>
                <a:ln>
                  <a:noFill/>
                </a:ln>
                <a:solidFill>
                  <a:srgbClr val="B34A8C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60280" y="60515"/>
            <a:ext cx="42213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–</a:t>
            </a:r>
            <a:r>
              <a:rPr lang="fr-FR" sz="2400" b="1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Ma journée</a:t>
            </a:r>
            <a:endParaRPr kumimoji="0" lang="fr-FR" sz="2400" b="1" i="0" u="none" strike="noStrike" kern="1200" cap="none" spc="0" normalizeH="0" baseline="0" noProof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1464166" y="413145"/>
            <a:ext cx="1285352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>
                <a:solidFill>
                  <a:schemeClr val="bg2">
                    <a:lumMod val="25000"/>
                  </a:schemeClr>
                </a:solidFill>
              </a:rPr>
              <a:t>Activités</a:t>
            </a:r>
            <a:endParaRPr lang="fr-FR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10" name="Connecteur droit 9"/>
          <p:cNvCxnSpPr/>
          <p:nvPr/>
        </p:nvCxnSpPr>
        <p:spPr>
          <a:xfrm flipV="1">
            <a:off x="1015015" y="1011282"/>
            <a:ext cx="6171496" cy="631376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 flipV="1">
            <a:off x="5181600" y="1135551"/>
            <a:ext cx="2989006" cy="1151772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 flipV="1">
            <a:off x="9305925" y="1088477"/>
            <a:ext cx="525524" cy="1130848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5737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383" y="2163649"/>
            <a:ext cx="4772120" cy="4513038"/>
          </a:xfrm>
          <a:prstGeom prst="rect">
            <a:avLst/>
          </a:prstGeom>
          <a:ln w="44450">
            <a:solidFill>
              <a:schemeClr val="accent1">
                <a:shade val="50000"/>
              </a:schemeClr>
            </a:solidFill>
          </a:ln>
        </p:spPr>
      </p:pic>
      <p:sp>
        <p:nvSpPr>
          <p:cNvPr id="12" name="Rectangle à coins arrondis 11"/>
          <p:cNvSpPr/>
          <p:nvPr/>
        </p:nvSpPr>
        <p:spPr>
          <a:xfrm>
            <a:off x="6317519" y="145603"/>
            <a:ext cx="3496195" cy="397218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 types de vignettes</a:t>
            </a:r>
            <a:r>
              <a:rPr kumimoji="0" lang="fr-FR" sz="1800" b="1" i="0" u="none" strike="noStrike" kern="0" cap="none" spc="0" normalizeH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différentes</a:t>
            </a:r>
            <a:endParaRPr kumimoji="0" lang="fr-FR" sz="1800" b="1" i="0" u="none" strike="noStrike" kern="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1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8973413" y="903626"/>
            <a:ext cx="2803803" cy="880838"/>
            <a:chOff x="5682392" y="1772000"/>
            <a:chExt cx="2283254" cy="791318"/>
          </a:xfrm>
        </p:grpSpPr>
        <p:sp>
          <p:nvSpPr>
            <p:cNvPr id="7" name="Rectangle à coins arrondis 6"/>
            <p:cNvSpPr/>
            <p:nvPr/>
          </p:nvSpPr>
          <p:spPr>
            <a:xfrm>
              <a:off x="5682392" y="1772000"/>
              <a:ext cx="2283254" cy="791318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27884" y="1820920"/>
              <a:ext cx="392270" cy="512968"/>
            </a:xfrm>
            <a:prstGeom prst="rect">
              <a:avLst/>
            </a:prstGeom>
          </p:spPr>
        </p:pic>
        <p:sp>
          <p:nvSpPr>
            <p:cNvPr id="17" name="ZoneTexte 16"/>
            <p:cNvSpPr txBox="1"/>
            <p:nvPr/>
          </p:nvSpPr>
          <p:spPr>
            <a:xfrm>
              <a:off x="5872354" y="2218889"/>
              <a:ext cx="1892245" cy="2903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500" b="1"/>
                <a:t>Nombre de tâches à traiter</a:t>
              </a:r>
            </a:p>
          </p:txBody>
        </p:sp>
      </p:grpSp>
      <p:grpSp>
        <p:nvGrpSpPr>
          <p:cNvPr id="29" name="Groupe 28"/>
          <p:cNvGrpSpPr/>
          <p:nvPr/>
        </p:nvGrpSpPr>
        <p:grpSpPr>
          <a:xfrm>
            <a:off x="832383" y="1097684"/>
            <a:ext cx="2803803" cy="634852"/>
            <a:chOff x="8721678" y="4965659"/>
            <a:chExt cx="2202434" cy="599879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87227" y="5109697"/>
              <a:ext cx="407331" cy="455841"/>
            </a:xfrm>
            <a:prstGeom prst="rect">
              <a:avLst/>
            </a:prstGeom>
          </p:spPr>
        </p:pic>
        <p:grpSp>
          <p:nvGrpSpPr>
            <p:cNvPr id="28" name="Groupe 27"/>
            <p:cNvGrpSpPr/>
            <p:nvPr/>
          </p:nvGrpSpPr>
          <p:grpSpPr>
            <a:xfrm>
              <a:off x="8721678" y="4965659"/>
              <a:ext cx="2202434" cy="599879"/>
              <a:chOff x="8721678" y="4965659"/>
              <a:chExt cx="2202434" cy="599879"/>
            </a:xfrm>
          </p:grpSpPr>
          <p:sp>
            <p:nvSpPr>
              <p:cNvPr id="18" name="ZoneTexte 17"/>
              <p:cNvSpPr txBox="1"/>
              <p:nvPr/>
            </p:nvSpPr>
            <p:spPr>
              <a:xfrm>
                <a:off x="9153547" y="5120182"/>
                <a:ext cx="1375257" cy="3053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500" b="1"/>
                  <a:t>Traitement effectué</a:t>
                </a:r>
              </a:p>
            </p:txBody>
          </p:sp>
          <p:sp>
            <p:nvSpPr>
              <p:cNvPr id="19" name="Rectangle à coins arrondis 18"/>
              <p:cNvSpPr/>
              <p:nvPr/>
            </p:nvSpPr>
            <p:spPr>
              <a:xfrm>
                <a:off x="8721678" y="4965659"/>
                <a:ext cx="2202434" cy="599879"/>
              </a:xfrm>
              <a:prstGeom prst="roundRect">
                <a:avLst/>
              </a:prstGeom>
              <a:no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25" name="Espace réservé du texte 3"/>
          <p:cNvSpPr txBox="1">
            <a:spLocks/>
          </p:cNvSpPr>
          <p:nvPr/>
        </p:nvSpPr>
        <p:spPr>
          <a:xfrm>
            <a:off x="1015015" y="389416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>
                <a:ln>
                  <a:noFill/>
                </a:ln>
                <a:solidFill>
                  <a:srgbClr val="B34A8C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60280" y="60515"/>
            <a:ext cx="42213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–</a:t>
            </a:r>
            <a:r>
              <a:rPr lang="fr-FR" sz="2400" b="1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Ma journée</a:t>
            </a:r>
            <a:endParaRPr kumimoji="0" lang="fr-FR" sz="2400" b="1" i="0" u="none" strike="noStrike" kern="1200" cap="none" spc="0" normalizeH="0" baseline="0" noProof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1464166" y="413145"/>
            <a:ext cx="1285352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>
                <a:solidFill>
                  <a:schemeClr val="bg2">
                    <a:lumMod val="25000"/>
                  </a:schemeClr>
                </a:solidFill>
              </a:rPr>
              <a:t>Activités</a:t>
            </a:r>
            <a:endParaRPr lang="fr-FR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41" name="Groupe 40"/>
          <p:cNvGrpSpPr/>
          <p:nvPr/>
        </p:nvGrpSpPr>
        <p:grpSpPr>
          <a:xfrm>
            <a:off x="4309143" y="874810"/>
            <a:ext cx="3832997" cy="1007219"/>
            <a:chOff x="9056560" y="301152"/>
            <a:chExt cx="2939257" cy="1007219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186459" y="301152"/>
              <a:ext cx="489683" cy="439459"/>
            </a:xfrm>
            <a:prstGeom prst="rect">
              <a:avLst/>
            </a:prstGeom>
          </p:spPr>
        </p:pic>
        <p:sp>
          <p:nvSpPr>
            <p:cNvPr id="37" name="Rectangle à coins arrondis 36"/>
            <p:cNvSpPr/>
            <p:nvPr/>
          </p:nvSpPr>
          <p:spPr>
            <a:xfrm>
              <a:off x="9056560" y="328866"/>
              <a:ext cx="2880576" cy="979505"/>
            </a:xfrm>
            <a:prstGeom prst="round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9085011" y="640670"/>
              <a:ext cx="291080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500" b="1"/>
                <a:t>Application momentanément indisponible (dysfonctionnement, chargement en cours …)</a:t>
              </a:r>
            </a:p>
          </p:txBody>
        </p:sp>
      </p:grpSp>
      <p:pic>
        <p:nvPicPr>
          <p:cNvPr id="42" name="Image 4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7677" y="2118417"/>
            <a:ext cx="4972122" cy="4543941"/>
          </a:xfrm>
          <a:prstGeom prst="rect">
            <a:avLst/>
          </a:prstGeom>
          <a:ln w="44450">
            <a:solidFill>
              <a:schemeClr val="accent1">
                <a:shade val="50000"/>
              </a:schemeClr>
            </a:solidFill>
          </a:ln>
        </p:spPr>
      </p:pic>
      <p:cxnSp>
        <p:nvCxnSpPr>
          <p:cNvPr id="43" name="Connecteur droit 42"/>
          <p:cNvCxnSpPr>
            <a:endCxn id="18" idx="2"/>
          </p:cNvCxnSpPr>
          <p:nvPr/>
        </p:nvCxnSpPr>
        <p:spPr>
          <a:xfrm flipH="1" flipV="1">
            <a:off x="2257557" y="1584381"/>
            <a:ext cx="9393" cy="1492194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 flipH="1" flipV="1">
            <a:off x="2500222" y="1595478"/>
            <a:ext cx="1135964" cy="1547772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/>
          <p:cNvCxnSpPr/>
          <p:nvPr/>
        </p:nvCxnSpPr>
        <p:spPr>
          <a:xfrm flipV="1">
            <a:off x="2312545" y="1715991"/>
            <a:ext cx="2959981" cy="4208559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/>
          <p:nvPr/>
        </p:nvCxnSpPr>
        <p:spPr>
          <a:xfrm flipV="1">
            <a:off x="8348232" y="1724237"/>
            <a:ext cx="1961939" cy="2695931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/>
          <p:cNvCxnSpPr/>
          <p:nvPr/>
        </p:nvCxnSpPr>
        <p:spPr>
          <a:xfrm flipV="1">
            <a:off x="10010775" y="1724239"/>
            <a:ext cx="605391" cy="2787894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e 29"/>
          <p:cNvGrpSpPr/>
          <p:nvPr/>
        </p:nvGrpSpPr>
        <p:grpSpPr>
          <a:xfrm>
            <a:off x="3981454" y="5569289"/>
            <a:ext cx="3756473" cy="979505"/>
            <a:chOff x="9056560" y="328866"/>
            <a:chExt cx="2880576" cy="979505"/>
          </a:xfrm>
          <a:solidFill>
            <a:schemeClr val="bg1"/>
          </a:solidFill>
        </p:grpSpPr>
        <p:sp>
          <p:nvSpPr>
            <p:cNvPr id="32" name="Rectangle à coins arrondis 31"/>
            <p:cNvSpPr/>
            <p:nvPr/>
          </p:nvSpPr>
          <p:spPr>
            <a:xfrm>
              <a:off x="9056560" y="328866"/>
              <a:ext cx="2880576" cy="979505"/>
            </a:xfrm>
            <a:prstGeom prst="roundRect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9076596" y="423322"/>
              <a:ext cx="2722289" cy="78483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500" b="1"/>
                <a:t>Une tuile grisée signifie qu’elle n’est pas accessible dans cette version, ou que vous n’êtes pas habilité à y accéder</a:t>
              </a:r>
            </a:p>
          </p:txBody>
        </p:sp>
      </p:grpSp>
      <p:cxnSp>
        <p:nvCxnSpPr>
          <p:cNvPr id="34" name="Connecteur droit 33"/>
          <p:cNvCxnSpPr/>
          <p:nvPr/>
        </p:nvCxnSpPr>
        <p:spPr>
          <a:xfrm>
            <a:off x="4729316" y="3559277"/>
            <a:ext cx="9832" cy="2104468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5980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à coins arrondis 5"/>
          <p:cNvSpPr/>
          <p:nvPr/>
        </p:nvSpPr>
        <p:spPr>
          <a:xfrm>
            <a:off x="477305" y="3761889"/>
            <a:ext cx="3496195" cy="1060248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aaa</a:t>
            </a:r>
            <a:endParaRPr kumimoji="0" lang="fr-FR" sz="1400" b="0" i="1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617" y="1227742"/>
            <a:ext cx="5509483" cy="5210369"/>
          </a:xfrm>
          <a:prstGeom prst="rect">
            <a:avLst/>
          </a:prstGeom>
        </p:spPr>
      </p:pic>
      <p:grpSp>
        <p:nvGrpSpPr>
          <p:cNvPr id="22" name="Groupe 21"/>
          <p:cNvGrpSpPr/>
          <p:nvPr/>
        </p:nvGrpSpPr>
        <p:grpSpPr>
          <a:xfrm>
            <a:off x="10959576" y="6225943"/>
            <a:ext cx="1232424" cy="632057"/>
            <a:chOff x="10959576" y="6225943"/>
            <a:chExt cx="1232424" cy="632057"/>
          </a:xfrm>
        </p:grpSpPr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139213" y="6306026"/>
              <a:ext cx="903757" cy="529590"/>
            </a:xfrm>
            <a:prstGeom prst="rect">
              <a:avLst/>
            </a:prstGeom>
          </p:spPr>
        </p:pic>
        <p:sp>
          <p:nvSpPr>
            <p:cNvPr id="24" name="Rectangle 23">
              <a:hlinkClick r:id="rId5" action="ppaction://hlinksldjump"/>
            </p:cNvPr>
            <p:cNvSpPr/>
            <p:nvPr/>
          </p:nvSpPr>
          <p:spPr>
            <a:xfrm>
              <a:off x="10959576" y="6225943"/>
              <a:ext cx="1232424" cy="6320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5" name="Espace réservé du texte 3"/>
          <p:cNvSpPr txBox="1">
            <a:spLocks/>
          </p:cNvSpPr>
          <p:nvPr/>
        </p:nvSpPr>
        <p:spPr>
          <a:xfrm>
            <a:off x="1015015" y="389416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>
                <a:ln>
                  <a:noFill/>
                </a:ln>
                <a:solidFill>
                  <a:srgbClr val="B34A8C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60280" y="60515"/>
            <a:ext cx="42213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–</a:t>
            </a:r>
            <a:r>
              <a:rPr lang="fr-FR" sz="2400" b="1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Ma journée</a:t>
            </a:r>
            <a:endParaRPr kumimoji="0" lang="fr-FR" sz="2400" b="1" i="0" u="none" strike="noStrike" kern="1200" cap="none" spc="0" normalizeH="0" baseline="0" noProof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1464166" y="413145"/>
            <a:ext cx="1285352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>
                <a:solidFill>
                  <a:schemeClr val="bg2">
                    <a:lumMod val="25000"/>
                  </a:schemeClr>
                </a:solidFill>
              </a:rPr>
              <a:t>Activités</a:t>
            </a:r>
            <a:endParaRPr lang="fr-FR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6369848" y="408238"/>
            <a:ext cx="5441151" cy="819504"/>
            <a:chOff x="6369848" y="408238"/>
            <a:chExt cx="5441151" cy="819504"/>
          </a:xfrm>
        </p:grpSpPr>
        <p:sp>
          <p:nvSpPr>
            <p:cNvPr id="12" name="Rectangle à coins arrondis 11"/>
            <p:cNvSpPr/>
            <p:nvPr/>
          </p:nvSpPr>
          <p:spPr>
            <a:xfrm>
              <a:off x="6369848" y="408238"/>
              <a:ext cx="5441151" cy="819504"/>
            </a:xfrm>
            <a:prstGeom prst="roundRect">
              <a:avLst/>
            </a:prstGeom>
            <a:gradFill>
              <a:gsLst>
                <a:gs pos="0">
                  <a:srgbClr val="5B9BD5">
                    <a:lumMod val="5000"/>
                    <a:lumOff val="95000"/>
                  </a:srgbClr>
                </a:gs>
                <a:gs pos="74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5400000" scaled="1"/>
            </a:gradFill>
            <a:ln w="53975" cap="flat" cmpd="sng" algn="ctr">
              <a:gradFill flip="none" rotWithShape="1">
                <a:gsLst>
                  <a:gs pos="0">
                    <a:srgbClr val="E7E6E6">
                      <a:lumMod val="50000"/>
                    </a:srgbClr>
                  </a:gs>
                  <a:gs pos="67000">
                    <a:sysClr val="window" lastClr="FFFFFF">
                      <a:lumMod val="85000"/>
                    </a:sysClr>
                  </a:gs>
                  <a:gs pos="83000">
                    <a:sysClr val="window" lastClr="FFFFFF">
                      <a:lumMod val="85000"/>
                    </a:sysClr>
                  </a:gs>
                  <a:gs pos="100000">
                    <a:srgbClr val="C00000"/>
                  </a:gs>
                </a:gsLst>
                <a:lin ang="13500000" scaled="1"/>
                <a:tileRect/>
              </a:gradFill>
              <a:prstDash val="solid"/>
              <a:miter lim="800000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b="1"/>
                <a:t>Rechargement automatique et périodique des informations :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b="1"/>
                <a:t>cliquer sur le            pour obtenir des informations précises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1" i="1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00976" y="712977"/>
              <a:ext cx="381000" cy="371122"/>
            </a:xfrm>
            <a:prstGeom prst="rect">
              <a:avLst/>
            </a:prstGeom>
          </p:spPr>
        </p:pic>
      </p:grpSp>
      <p:pic>
        <p:nvPicPr>
          <p:cNvPr id="16" name="Imag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6788" y="2021774"/>
            <a:ext cx="6027771" cy="4060526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cxnSp>
        <p:nvCxnSpPr>
          <p:cNvPr id="32" name="Connecteur droit 31"/>
          <p:cNvCxnSpPr/>
          <p:nvPr/>
        </p:nvCxnSpPr>
        <p:spPr>
          <a:xfrm flipV="1">
            <a:off x="5466735" y="1065959"/>
            <a:ext cx="2334241" cy="466522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 flipH="1" flipV="1">
            <a:off x="7989172" y="1171439"/>
            <a:ext cx="4607" cy="1091192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3727" y="5599446"/>
            <a:ext cx="5411348" cy="494046"/>
          </a:xfrm>
          <a:prstGeom prst="rect">
            <a:avLst/>
          </a:prstGeom>
        </p:spPr>
      </p:pic>
      <p:sp>
        <p:nvSpPr>
          <p:cNvPr id="17" name="Rectangle à coins arrondis 16"/>
          <p:cNvSpPr/>
          <p:nvPr/>
        </p:nvSpPr>
        <p:spPr>
          <a:xfrm>
            <a:off x="2292689" y="6059002"/>
            <a:ext cx="4407698" cy="675319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/>
              <a:t>En cas d’erreur de rafraîchissement d’un compteur, l’origine de cette erreur est détaillée dans cette fenêtre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1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 flipH="1">
            <a:off x="6438900" y="5906051"/>
            <a:ext cx="695325" cy="319892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 flipH="1" flipV="1">
            <a:off x="1971675" y="5753101"/>
            <a:ext cx="571500" cy="472842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4867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e 40"/>
          <p:cNvGrpSpPr/>
          <p:nvPr/>
        </p:nvGrpSpPr>
        <p:grpSpPr>
          <a:xfrm>
            <a:off x="1022165" y="1014232"/>
            <a:ext cx="10954703" cy="5031991"/>
            <a:chOff x="449706" y="1128965"/>
            <a:chExt cx="10954703" cy="5031991"/>
          </a:xfrm>
        </p:grpSpPr>
        <p:pic>
          <p:nvPicPr>
            <p:cNvPr id="42" name="Image 41"/>
            <p:cNvPicPr>
              <a:picLocks noChangeAspect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49706" y="1128965"/>
              <a:ext cx="10954703" cy="5031991"/>
            </a:xfrm>
            <a:prstGeom prst="rect">
              <a:avLst/>
            </a:prstGeom>
          </p:spPr>
        </p:pic>
        <p:pic>
          <p:nvPicPr>
            <p:cNvPr id="43" name="Image 42"/>
            <p:cNvPicPr>
              <a:picLocks noChangeAspect="1"/>
            </p:cNvPicPr>
            <p:nvPr/>
          </p:nvPicPr>
          <p:blipFill>
            <a:blip r:embed="rId3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578183" y="4674510"/>
              <a:ext cx="3278630" cy="1486446"/>
            </a:xfrm>
            <a:prstGeom prst="rect">
              <a:avLst/>
            </a:prstGeom>
          </p:spPr>
        </p:pic>
      </p:grpSp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443" y="919753"/>
            <a:ext cx="5250321" cy="577237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à coins arrondis 5"/>
          <p:cNvSpPr/>
          <p:nvPr/>
        </p:nvSpPr>
        <p:spPr>
          <a:xfrm>
            <a:off x="7572948" y="1355494"/>
            <a:ext cx="3496195" cy="1060248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Cliquer </a:t>
            </a: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sur un rendez-vous ouvre une fenêtre détaillant ce rendez-vous </a:t>
            </a:r>
            <a:endParaRPr kumimoji="0" lang="fr-FR" sz="1400" b="0" i="1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0922" y="3282284"/>
            <a:ext cx="2634552" cy="1597327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12" name="Rectangle à coins arrondis 11"/>
          <p:cNvSpPr/>
          <p:nvPr/>
        </p:nvSpPr>
        <p:spPr>
          <a:xfrm>
            <a:off x="8240119" y="4760614"/>
            <a:ext cx="3496195" cy="1209608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Gérer l’agenda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Permet de se débrancher vers l’application « Agenda </a:t>
            </a:r>
            <a:r>
              <a:rPr lang="fr-FR" b="1" kern="0">
                <a:solidFill>
                  <a:srgbClr val="C00000"/>
                </a:solidFill>
                <a:latin typeface="Calibri" panose="020F0502020204030204"/>
              </a:rPr>
              <a:t>M</a:t>
            </a:r>
            <a:r>
              <a:rPr lang="fr-FR" b="1" ker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y</a:t>
            </a:r>
            <a:r>
              <a:rPr lang="fr-FR" b="1" kern="0">
                <a:solidFill>
                  <a:srgbClr val="C00000"/>
                </a:solidFill>
                <a:latin typeface="Calibri" panose="020F0502020204030204"/>
              </a:rPr>
              <a:t>W</a:t>
            </a:r>
            <a:r>
              <a:rPr lang="fr-FR" b="1" ker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ay »</a:t>
            </a:r>
            <a:endParaRPr kumimoji="0" lang="fr-FR" sz="1400" b="0" i="1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e 15"/>
          <p:cNvGrpSpPr/>
          <p:nvPr/>
        </p:nvGrpSpPr>
        <p:grpSpPr>
          <a:xfrm>
            <a:off x="10959576" y="6225943"/>
            <a:ext cx="1232424" cy="632057"/>
            <a:chOff x="10959576" y="6225943"/>
            <a:chExt cx="1232424" cy="632057"/>
          </a:xfrm>
        </p:grpSpPr>
        <p:pic>
          <p:nvPicPr>
            <p:cNvPr id="17" name="Image 1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139213" y="6306026"/>
              <a:ext cx="903757" cy="529590"/>
            </a:xfrm>
            <a:prstGeom prst="rect">
              <a:avLst/>
            </a:prstGeom>
          </p:spPr>
        </p:pic>
        <p:sp>
          <p:nvSpPr>
            <p:cNvPr id="18" name="Rectangle 17">
              <a:hlinkClick r:id="rId8" action="ppaction://hlinksldjump"/>
            </p:cNvPr>
            <p:cNvSpPr/>
            <p:nvPr/>
          </p:nvSpPr>
          <p:spPr>
            <a:xfrm>
              <a:off x="10959576" y="6225943"/>
              <a:ext cx="1232424" cy="6320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0" name="Espace réservé du texte 5"/>
          <p:cNvSpPr txBox="1">
            <a:spLocks/>
          </p:cNvSpPr>
          <p:nvPr/>
        </p:nvSpPr>
        <p:spPr>
          <a:xfrm>
            <a:off x="951524" y="368202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>
                <a:ln>
                  <a:noFill/>
                </a:ln>
                <a:solidFill>
                  <a:srgbClr val="00A193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03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60280" y="60515"/>
            <a:ext cx="42213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–</a:t>
            </a:r>
            <a:r>
              <a:rPr lang="fr-FR" sz="2400" b="1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Ma journée</a:t>
            </a:r>
            <a:endParaRPr kumimoji="0" lang="fr-FR" sz="2400" b="1" i="0" u="none" strike="noStrike" kern="1200" cap="none" spc="0" normalizeH="0" baseline="0" noProof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464166" y="413145"/>
            <a:ext cx="1151149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>
                <a:solidFill>
                  <a:schemeClr val="bg2">
                    <a:lumMod val="25000"/>
                  </a:schemeClr>
                </a:solidFill>
              </a:rPr>
              <a:t>Agenda</a:t>
            </a:r>
            <a:endParaRPr lang="fr-FR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1041" y="5633233"/>
            <a:ext cx="3535821" cy="592710"/>
          </a:xfrm>
          <a:prstGeom prst="rect">
            <a:avLst/>
          </a:prstGeom>
        </p:spPr>
      </p:pic>
      <p:cxnSp>
        <p:nvCxnSpPr>
          <p:cNvPr id="23" name="Connecteur droit 22"/>
          <p:cNvCxnSpPr/>
          <p:nvPr/>
        </p:nvCxnSpPr>
        <p:spPr>
          <a:xfrm flipV="1">
            <a:off x="2876550" y="1749818"/>
            <a:ext cx="4791648" cy="1860158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à coins arrondis 27"/>
          <p:cNvSpPr/>
          <p:nvPr/>
        </p:nvSpPr>
        <p:spPr>
          <a:xfrm>
            <a:off x="5403752" y="187249"/>
            <a:ext cx="6502498" cy="647264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/>
              <a:t>Ma journée présente l’Agenda </a:t>
            </a:r>
            <a:r>
              <a:rPr lang="fr-FR" sz="1600" b="1" err="1"/>
              <a:t>MyWay</a:t>
            </a:r>
            <a:r>
              <a:rPr lang="fr-FR" sz="1600" b="1"/>
              <a:t> positionné à la date jour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/>
              <a:t>(si vous êtes habilités, vos occupations Outlook sont également affichées)</a:t>
            </a:r>
          </a:p>
        </p:txBody>
      </p:sp>
      <p:cxnSp>
        <p:nvCxnSpPr>
          <p:cNvPr id="31" name="Connecteur droit 30"/>
          <p:cNvCxnSpPr/>
          <p:nvPr/>
        </p:nvCxnSpPr>
        <p:spPr>
          <a:xfrm flipV="1">
            <a:off x="2615315" y="5245016"/>
            <a:ext cx="5795260" cy="684572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 flipH="1" flipV="1">
            <a:off x="8553450" y="2115134"/>
            <a:ext cx="1" cy="1101858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6137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/>
          <p:cNvGrpSpPr/>
          <p:nvPr/>
        </p:nvGrpSpPr>
        <p:grpSpPr>
          <a:xfrm>
            <a:off x="636388" y="1460836"/>
            <a:ext cx="10954703" cy="5031991"/>
            <a:chOff x="449706" y="1128965"/>
            <a:chExt cx="10954703" cy="5031991"/>
          </a:xfrm>
        </p:grpSpPr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49706" y="1128965"/>
              <a:ext cx="10954703" cy="5031991"/>
            </a:xfrm>
            <a:prstGeom prst="rect">
              <a:avLst/>
            </a:prstGeom>
          </p:spPr>
        </p:pic>
        <p:pic>
          <p:nvPicPr>
            <p:cNvPr id="16" name="Image 15"/>
            <p:cNvPicPr>
              <a:picLocks noChangeAspect="1"/>
            </p:cNvPicPr>
            <p:nvPr/>
          </p:nvPicPr>
          <p:blipFill>
            <a:blip r:embed="rId3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578183" y="4674510"/>
              <a:ext cx="3278630" cy="1486446"/>
            </a:xfrm>
            <a:prstGeom prst="rect">
              <a:avLst/>
            </a:prstGeom>
          </p:spPr>
        </p:pic>
      </p:grpSp>
      <p:sp>
        <p:nvSpPr>
          <p:cNvPr id="6" name="Rectangle à coins arrondis 5"/>
          <p:cNvSpPr/>
          <p:nvPr/>
        </p:nvSpPr>
        <p:spPr>
          <a:xfrm>
            <a:off x="1894207" y="1834625"/>
            <a:ext cx="3496195" cy="1060248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Accès direct au logiciel de </a:t>
            </a:r>
            <a:r>
              <a:rPr kumimoji="0" lang="fr-FR" sz="20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messagerie</a:t>
            </a:r>
            <a:r>
              <a:rPr kumimoji="0" lang="fr-FR" sz="2000" b="1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(Outlook)</a:t>
            </a:r>
            <a:endParaRPr kumimoji="0" lang="fr-FR" sz="1600" b="0" i="1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7450" y="2157464"/>
            <a:ext cx="5400675" cy="1685925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7" name="Rectangle à coins arrondis 16"/>
          <p:cNvSpPr/>
          <p:nvPr/>
        </p:nvSpPr>
        <p:spPr>
          <a:xfrm>
            <a:off x="1894207" y="3873524"/>
            <a:ext cx="3496195" cy="1060248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Accès direct à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kern="0" err="1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MyMevo</a:t>
            </a:r>
            <a:endParaRPr lang="fr-FR" sz="2000" b="1" kern="0">
              <a:solidFill>
                <a:srgbClr val="E7E6E6">
                  <a:lumMod val="25000"/>
                </a:srgbClr>
              </a:solidFill>
              <a:latin typeface="Calibri" panose="020F0502020204030204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(selon établissements)</a:t>
            </a:r>
            <a:endParaRPr kumimoji="0" lang="fr-FR" sz="1100" b="0" i="1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space réservé du texte 11"/>
          <p:cNvSpPr txBox="1">
            <a:spLocks/>
          </p:cNvSpPr>
          <p:nvPr/>
        </p:nvSpPr>
        <p:spPr>
          <a:xfrm>
            <a:off x="1071373" y="413145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>
                <a:ln>
                  <a:noFill/>
                </a:ln>
                <a:solidFill>
                  <a:srgbClr val="EAB818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04</a:t>
            </a:r>
          </a:p>
        </p:txBody>
      </p:sp>
      <p:grpSp>
        <p:nvGrpSpPr>
          <p:cNvPr id="20" name="Groupe 19"/>
          <p:cNvGrpSpPr/>
          <p:nvPr/>
        </p:nvGrpSpPr>
        <p:grpSpPr>
          <a:xfrm>
            <a:off x="10959576" y="6225943"/>
            <a:ext cx="1232424" cy="632057"/>
            <a:chOff x="10959576" y="6225943"/>
            <a:chExt cx="1232424" cy="632057"/>
          </a:xfrm>
        </p:grpSpPr>
        <p:pic>
          <p:nvPicPr>
            <p:cNvPr id="21" name="Image 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139213" y="6306026"/>
              <a:ext cx="903757" cy="529590"/>
            </a:xfrm>
            <a:prstGeom prst="rect">
              <a:avLst/>
            </a:prstGeom>
          </p:spPr>
        </p:pic>
        <p:sp>
          <p:nvSpPr>
            <p:cNvPr id="22" name="Rectangle 21">
              <a:hlinkClick r:id="rId7" action="ppaction://hlinksldjump"/>
            </p:cNvPr>
            <p:cNvSpPr/>
            <p:nvPr/>
          </p:nvSpPr>
          <p:spPr>
            <a:xfrm>
              <a:off x="10959576" y="6225943"/>
              <a:ext cx="1232424" cy="6320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3" name="Rectangle 22"/>
          <p:cNvSpPr/>
          <p:nvPr/>
        </p:nvSpPr>
        <p:spPr>
          <a:xfrm>
            <a:off x="960280" y="60515"/>
            <a:ext cx="42213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–</a:t>
            </a:r>
            <a:r>
              <a:rPr lang="fr-FR" sz="2400" b="1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Ma journée</a:t>
            </a:r>
            <a:endParaRPr kumimoji="0" lang="fr-FR" sz="2400" b="1" i="0" u="none" strike="noStrike" kern="1200" cap="none" spc="0" normalizeH="0" baseline="0" noProof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1580495" y="434304"/>
            <a:ext cx="1430071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>
                <a:solidFill>
                  <a:schemeClr val="bg2">
                    <a:lumMod val="25000"/>
                  </a:schemeClr>
                </a:solidFill>
              </a:rPr>
              <a:t>Messages</a:t>
            </a:r>
            <a:endParaRPr lang="fr-FR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5" name="Rectangle à coins arrondis 24"/>
          <p:cNvSpPr/>
          <p:nvPr/>
        </p:nvSpPr>
        <p:spPr>
          <a:xfrm>
            <a:off x="4999041" y="559976"/>
            <a:ext cx="6669084" cy="828251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/>
              <a:t>Compteurs et accès direct au stock des messages en attente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/>
              <a:t>- emails et messages vocaux -</a:t>
            </a:r>
          </a:p>
        </p:txBody>
      </p:sp>
      <p:cxnSp>
        <p:nvCxnSpPr>
          <p:cNvPr id="26" name="Connecteur droit 25"/>
          <p:cNvCxnSpPr/>
          <p:nvPr/>
        </p:nvCxnSpPr>
        <p:spPr>
          <a:xfrm flipH="1" flipV="1">
            <a:off x="4950249" y="2489108"/>
            <a:ext cx="1619286" cy="520664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 flipH="1">
            <a:off x="4695825" y="3433442"/>
            <a:ext cx="2985279" cy="811174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à coins arrondis 27"/>
          <p:cNvSpPr/>
          <p:nvPr/>
        </p:nvSpPr>
        <p:spPr>
          <a:xfrm>
            <a:off x="8769031" y="5107517"/>
            <a:ext cx="3048000" cy="1096042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/>
              <a:t>Rechargement automatique et périodique des informations 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/>
              <a:t>cliquer sur le            pour obtenir des informations précises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1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0" name="Connecteur droit 29"/>
          <p:cNvCxnSpPr/>
          <p:nvPr/>
        </p:nvCxnSpPr>
        <p:spPr>
          <a:xfrm>
            <a:off x="11250820" y="2655680"/>
            <a:ext cx="7730" cy="2394728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Image 3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05721" y="5655538"/>
            <a:ext cx="262229" cy="24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339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/>
          <p:cNvGrpSpPr/>
          <p:nvPr/>
        </p:nvGrpSpPr>
        <p:grpSpPr>
          <a:xfrm>
            <a:off x="513715" y="980552"/>
            <a:ext cx="10954703" cy="5031991"/>
            <a:chOff x="449706" y="1128965"/>
            <a:chExt cx="10954703" cy="5031991"/>
          </a:xfrm>
        </p:grpSpPr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49706" y="1128965"/>
              <a:ext cx="10954703" cy="5031991"/>
            </a:xfrm>
            <a:prstGeom prst="rect">
              <a:avLst/>
            </a:prstGeom>
          </p:spPr>
        </p:pic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3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578183" y="4674510"/>
              <a:ext cx="3278630" cy="1486446"/>
            </a:xfrm>
            <a:prstGeom prst="rect">
              <a:avLst/>
            </a:prstGeom>
          </p:spPr>
        </p:pic>
      </p:grpSp>
      <p:pic>
        <p:nvPicPr>
          <p:cNvPr id="14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0160" y="33872"/>
            <a:ext cx="1262528" cy="1262528"/>
          </a:xfrm>
          <a:prstGeom prst="rect">
            <a:avLst/>
          </a:prstGeom>
        </p:spPr>
      </p:pic>
      <p:sp>
        <p:nvSpPr>
          <p:cNvPr id="6" name="Rectangle à coins arrondis 5"/>
          <p:cNvSpPr/>
          <p:nvPr/>
        </p:nvSpPr>
        <p:spPr>
          <a:xfrm>
            <a:off x="2747124" y="791067"/>
            <a:ext cx="5237561" cy="1325650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permet à l’utilisateur d’enregistrer des tâches, de régler la priorité, de fixer une échéance, avec ou sans rappel</a:t>
            </a:r>
            <a:endParaRPr kumimoji="0" lang="fr-FR" sz="1400" b="0" i="1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space réservé du texte 7"/>
          <p:cNvSpPr txBox="1">
            <a:spLocks/>
          </p:cNvSpPr>
          <p:nvPr/>
        </p:nvSpPr>
        <p:spPr>
          <a:xfrm>
            <a:off x="946126" y="392457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>
                <a:ln>
                  <a:noFill/>
                </a:ln>
                <a:solidFill>
                  <a:srgbClr val="DB4B4B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05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32383" y="45547"/>
            <a:ext cx="42213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–</a:t>
            </a:r>
            <a:r>
              <a:rPr lang="fr-FR" sz="2400" b="1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Ma journée</a:t>
            </a:r>
            <a:endParaRPr kumimoji="0" lang="fr-FR" sz="2400" b="1" i="0" u="none" strike="noStrike" kern="1200" cap="none" spc="0" normalizeH="0" baseline="0" noProof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1406084" y="427093"/>
            <a:ext cx="1024639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>
                <a:solidFill>
                  <a:schemeClr val="bg2">
                    <a:lumMod val="25000"/>
                  </a:schemeClr>
                </a:solidFill>
              </a:rPr>
              <a:t>Mémo</a:t>
            </a:r>
            <a:endParaRPr lang="fr-FR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4" name="Rectangle à coins arrondis 23"/>
          <p:cNvSpPr/>
          <p:nvPr/>
        </p:nvSpPr>
        <p:spPr>
          <a:xfrm>
            <a:off x="367841" y="3764487"/>
            <a:ext cx="5462771" cy="2577237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>
              <a:defRPr/>
            </a:pPr>
            <a:r>
              <a:rPr lang="fr-FR" b="1" kern="0">
                <a:solidFill>
                  <a:srgbClr val="E7E6E6">
                    <a:lumMod val="25000"/>
                  </a:srgbClr>
                </a:solidFill>
              </a:rPr>
              <a:t>Le symbole « point d’exclamation dans un triangle » indique une priorité élevée</a:t>
            </a:r>
          </a:p>
          <a:p>
            <a:pPr>
              <a:defRPr/>
            </a:pPr>
            <a:endParaRPr lang="fr-FR" b="1" kern="0">
              <a:solidFill>
                <a:srgbClr val="E7E6E6">
                  <a:lumMod val="25000"/>
                </a:srgbClr>
              </a:solidFill>
              <a:latin typeface="Calibri" panose="020F0502020204030204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Les mémos sont présentés par ordre d’expiration :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400" b="1" i="1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Rouge</a:t>
            </a:r>
            <a:r>
              <a:rPr kumimoji="0" lang="fr-FR" sz="1400" b="1" i="1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: le mémo est déjà expiré ou expire aujourd’hui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r-FR" sz="1400" b="1" i="1" kern="0">
                <a:solidFill>
                  <a:srgbClr val="FFC000"/>
                </a:solidFill>
                <a:latin typeface="Calibri" panose="020F0502020204030204"/>
              </a:rPr>
              <a:t>Orange</a:t>
            </a:r>
            <a:r>
              <a:rPr lang="fr-FR" sz="1400" b="1" i="1" ker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 : le mémo expire dans deux jours maximum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400" b="1" i="1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Gris</a:t>
            </a:r>
            <a:r>
              <a:rPr kumimoji="0" lang="fr-FR" sz="1400" b="1" i="1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: le mémo arrive à échéance au-delà des deux prochains</a:t>
            </a:r>
            <a:r>
              <a:rPr kumimoji="0" lang="fr-FR" sz="1400" b="1" i="1" u="none" strike="noStrike" kern="0" cap="none" spc="0" normalizeH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jours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4048" y="2306202"/>
            <a:ext cx="4521173" cy="4364703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cxnSp>
        <p:nvCxnSpPr>
          <p:cNvPr id="25" name="Connecteur droit 24"/>
          <p:cNvCxnSpPr/>
          <p:nvPr/>
        </p:nvCxnSpPr>
        <p:spPr>
          <a:xfrm flipH="1">
            <a:off x="5643717" y="3633076"/>
            <a:ext cx="2073704" cy="465251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 flipH="1">
            <a:off x="5230761" y="4526097"/>
            <a:ext cx="2486661" cy="700793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 flipH="1">
            <a:off x="5230761" y="5226890"/>
            <a:ext cx="2486661" cy="289007"/>
          </a:xfrm>
          <a:prstGeom prst="line">
            <a:avLst/>
          </a:prstGeom>
          <a:ln w="38100">
            <a:solidFill>
              <a:srgbClr val="FFC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 flipH="1">
            <a:off x="5321822" y="5895060"/>
            <a:ext cx="2504655" cy="41283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6676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/>
          <p:cNvGrpSpPr/>
          <p:nvPr/>
        </p:nvGrpSpPr>
        <p:grpSpPr>
          <a:xfrm>
            <a:off x="513715" y="980552"/>
            <a:ext cx="10954703" cy="5031991"/>
            <a:chOff x="449706" y="1128965"/>
            <a:chExt cx="10954703" cy="5031991"/>
          </a:xfrm>
        </p:grpSpPr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49706" y="1128965"/>
              <a:ext cx="10954703" cy="5031991"/>
            </a:xfrm>
            <a:prstGeom prst="rect">
              <a:avLst/>
            </a:prstGeom>
          </p:spPr>
        </p:pic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3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578183" y="4674510"/>
              <a:ext cx="3278630" cy="1486446"/>
            </a:xfrm>
            <a:prstGeom prst="rect">
              <a:avLst/>
            </a:prstGeom>
          </p:spPr>
        </p:pic>
      </p:grpSp>
      <p:pic>
        <p:nvPicPr>
          <p:cNvPr id="14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space réservé du texte 7"/>
          <p:cNvSpPr txBox="1">
            <a:spLocks/>
          </p:cNvSpPr>
          <p:nvPr/>
        </p:nvSpPr>
        <p:spPr>
          <a:xfrm>
            <a:off x="946126" y="392457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>
                <a:ln>
                  <a:noFill/>
                </a:ln>
                <a:solidFill>
                  <a:srgbClr val="DB4B4B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05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32383" y="45547"/>
            <a:ext cx="42213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–</a:t>
            </a:r>
            <a:r>
              <a:rPr lang="fr-FR" sz="2400" b="1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Ma journée</a:t>
            </a:r>
            <a:endParaRPr kumimoji="0" lang="fr-FR" sz="2400" b="1" i="0" u="none" strike="noStrike" kern="1200" cap="none" spc="0" normalizeH="0" baseline="0" noProof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1406084" y="427093"/>
            <a:ext cx="1024639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>
                <a:solidFill>
                  <a:schemeClr val="bg2">
                    <a:lumMod val="25000"/>
                  </a:schemeClr>
                </a:solidFill>
              </a:rPr>
              <a:t>Mémo</a:t>
            </a:r>
            <a:endParaRPr lang="fr-FR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4" name="Rectangle à coins arrondis 23"/>
          <p:cNvSpPr/>
          <p:nvPr/>
        </p:nvSpPr>
        <p:spPr>
          <a:xfrm>
            <a:off x="211657" y="2833068"/>
            <a:ext cx="5541443" cy="2230545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>
              <a:defRPr/>
            </a:pPr>
            <a:r>
              <a:rPr lang="fr-FR" b="1" kern="0">
                <a:solidFill>
                  <a:srgbClr val="E7E6E6">
                    <a:lumMod val="25000"/>
                  </a:srgbClr>
                </a:solidFill>
              </a:rPr>
              <a:t>… pour supprimer un mémo, il suffit de cliquer sur sa case à cocher. Le mémo sera automatiquement supprimé après 15 mn (</a:t>
            </a:r>
            <a:r>
              <a:rPr lang="fr-FR" sz="1400" b="1" i="1" kern="0">
                <a:solidFill>
                  <a:srgbClr val="E7E6E6">
                    <a:lumMod val="25000"/>
                  </a:srgbClr>
                </a:solidFill>
              </a:rPr>
              <a:t>en cas d’erreur, pour faire réapparaitre la tâche, il suffit de décocher la case</a:t>
            </a:r>
            <a:r>
              <a:rPr lang="fr-FR" b="1" kern="0">
                <a:solidFill>
                  <a:srgbClr val="E7E6E6">
                    <a:lumMod val="25000"/>
                  </a:srgbClr>
                </a:solidFill>
              </a:rPr>
              <a:t>).</a:t>
            </a:r>
          </a:p>
          <a:p>
            <a:pPr>
              <a:defRPr/>
            </a:pPr>
            <a:endParaRPr lang="fr-FR" b="1" kern="0">
              <a:solidFill>
                <a:srgbClr val="E7E6E6">
                  <a:lumMod val="25000"/>
                </a:srgbClr>
              </a:solidFill>
            </a:endParaRPr>
          </a:p>
          <a:p>
            <a:pPr>
              <a:defRPr/>
            </a:pPr>
            <a:r>
              <a:rPr lang="fr-FR" b="1" kern="0">
                <a:solidFill>
                  <a:srgbClr val="E7E6E6">
                    <a:lumMod val="25000"/>
                  </a:srgbClr>
                </a:solidFill>
              </a:rPr>
              <a:t>Pour gérer globalement les mémos, cliquer sur le lien de gestion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1970" y="980552"/>
            <a:ext cx="5219700" cy="5048250"/>
          </a:xfrm>
          <a:prstGeom prst="rect">
            <a:avLst/>
          </a:prstGeom>
        </p:spPr>
      </p:pic>
      <p:cxnSp>
        <p:nvCxnSpPr>
          <p:cNvPr id="19" name="Connecteur droit 18"/>
          <p:cNvCxnSpPr/>
          <p:nvPr/>
        </p:nvCxnSpPr>
        <p:spPr>
          <a:xfrm flipH="1">
            <a:off x="5220930" y="3362632"/>
            <a:ext cx="1641986" cy="17940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 flipH="1" flipV="1">
            <a:off x="5347206" y="4758813"/>
            <a:ext cx="1515710" cy="834364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à coins arrondis 12"/>
          <p:cNvSpPr/>
          <p:nvPr/>
        </p:nvSpPr>
        <p:spPr>
          <a:xfrm>
            <a:off x="6340227" y="276379"/>
            <a:ext cx="5541443" cy="491157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>
              <a:defRPr/>
            </a:pPr>
            <a:r>
              <a:rPr lang="fr-FR" b="1" kern="0">
                <a:solidFill>
                  <a:srgbClr val="E7E6E6">
                    <a:lumMod val="25000"/>
                  </a:srgbClr>
                </a:solidFill>
              </a:rPr>
              <a:t>Pour créer rapidement un mémo, utiliser ce bouton…</a:t>
            </a:r>
          </a:p>
        </p:txBody>
      </p:sp>
      <p:cxnSp>
        <p:nvCxnSpPr>
          <p:cNvPr id="16" name="Connecteur droit 15"/>
          <p:cNvCxnSpPr/>
          <p:nvPr/>
        </p:nvCxnSpPr>
        <p:spPr>
          <a:xfrm flipV="1">
            <a:off x="8954553" y="675865"/>
            <a:ext cx="0" cy="943385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0771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53" y="915993"/>
            <a:ext cx="11809892" cy="4632298"/>
          </a:xfrm>
          <a:prstGeom prst="rect">
            <a:avLst/>
          </a:prstGeom>
        </p:spPr>
      </p:pic>
      <p:pic>
        <p:nvPicPr>
          <p:cNvPr id="14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2998" y="2809241"/>
            <a:ext cx="1751758" cy="787307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303" y="1626792"/>
            <a:ext cx="3592228" cy="883089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1402" y="1625345"/>
            <a:ext cx="3952185" cy="883089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1" name="Rectangle à coins arrondis 20"/>
          <p:cNvSpPr/>
          <p:nvPr/>
        </p:nvSpPr>
        <p:spPr>
          <a:xfrm>
            <a:off x="4125455" y="466567"/>
            <a:ext cx="7880545" cy="756540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Gérer les mémos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kern="0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présente un récapitulatif des mémos, avec options de filtres  possibles. …</a:t>
            </a:r>
            <a:endParaRPr kumimoji="0" lang="fr-FR" sz="1600" b="0" i="1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5628599" y="5079820"/>
            <a:ext cx="6629400" cy="936947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kern="0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... ou de </a:t>
            </a:r>
            <a:r>
              <a:rPr kumimoji="0" lang="fr-FR" sz="2000" b="1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" panose="020F0502020204030204"/>
              </a:rPr>
              <a:t>modifier, supprimer ou voir le détail</a:t>
            </a:r>
            <a:r>
              <a:rPr kumimoji="0" lang="fr-FR" sz="2000" b="1" i="0" u="none" strike="noStrike" kern="0" cap="none" spc="0" normalizeH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" panose="020F0502020204030204"/>
              </a:rPr>
              <a:t> d’un mémo depuis ces pictogrammes</a:t>
            </a:r>
            <a:endParaRPr kumimoji="0" lang="fr-FR" sz="1600" b="0" i="1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3" name="Espace réservé du texte 7"/>
          <p:cNvSpPr txBox="1">
            <a:spLocks/>
          </p:cNvSpPr>
          <p:nvPr/>
        </p:nvSpPr>
        <p:spPr>
          <a:xfrm>
            <a:off x="978999" y="382493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>
                <a:ln>
                  <a:noFill/>
                </a:ln>
                <a:solidFill>
                  <a:srgbClr val="DB4B4B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05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32383" y="45547"/>
            <a:ext cx="42213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–</a:t>
            </a:r>
            <a:r>
              <a:rPr lang="fr-FR" sz="2400" b="1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Ma journée</a:t>
            </a:r>
            <a:endParaRPr kumimoji="0" lang="fr-FR" sz="2400" b="1" i="0" u="none" strike="noStrike" kern="1200" cap="none" spc="0" normalizeH="0" baseline="0" noProof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1454848" y="417129"/>
            <a:ext cx="2342051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>
                <a:solidFill>
                  <a:schemeClr val="bg2">
                    <a:lumMod val="25000"/>
                  </a:schemeClr>
                </a:solidFill>
              </a:rPr>
              <a:t>Gérer les mémos</a:t>
            </a:r>
            <a:endParaRPr lang="fr-FR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17" name="Connecteur droit 16"/>
          <p:cNvCxnSpPr/>
          <p:nvPr/>
        </p:nvCxnSpPr>
        <p:spPr>
          <a:xfrm flipV="1">
            <a:off x="3533775" y="1139092"/>
            <a:ext cx="5333324" cy="561420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 flipV="1">
            <a:off x="7610475" y="1216564"/>
            <a:ext cx="2513248" cy="523083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 flipH="1">
            <a:off x="8704687" y="3492232"/>
            <a:ext cx="2363364" cy="1686626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 flipH="1">
            <a:off x="10383308" y="3426707"/>
            <a:ext cx="1218142" cy="1752151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à coins arrondis 17"/>
          <p:cNvSpPr/>
          <p:nvPr/>
        </p:nvSpPr>
        <p:spPr>
          <a:xfrm>
            <a:off x="376467" y="4190592"/>
            <a:ext cx="7972425" cy="577881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kern="0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Il est possible de créer un mémo à partir de ce bouton </a:t>
            </a:r>
            <a:r>
              <a:rPr lang="fr-FR" sz="1600" b="1" i="1" kern="0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(voir page suivante) </a:t>
            </a:r>
            <a:r>
              <a:rPr lang="fr-FR" sz="2000" b="1" kern="0">
                <a:solidFill>
                  <a:schemeClr val="bg2">
                    <a:lumMod val="25000"/>
                  </a:schemeClr>
                </a:solidFill>
                <a:latin typeface="Calibri" panose="020F0502020204030204"/>
              </a:rPr>
              <a:t>…</a:t>
            </a:r>
            <a:endParaRPr kumimoji="0" lang="fr-FR" sz="1600" b="0" i="1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24" name="Connecteur droit 23"/>
          <p:cNvCxnSpPr/>
          <p:nvPr/>
        </p:nvCxnSpPr>
        <p:spPr>
          <a:xfrm flipH="1">
            <a:off x="7791832" y="3513581"/>
            <a:ext cx="2818231" cy="1754088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 flipH="1">
            <a:off x="7959902" y="2270945"/>
            <a:ext cx="2229305" cy="1996294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6905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e 11"/>
          <p:cNvGrpSpPr/>
          <p:nvPr/>
        </p:nvGrpSpPr>
        <p:grpSpPr>
          <a:xfrm>
            <a:off x="10959576" y="6225943"/>
            <a:ext cx="1232424" cy="632057"/>
            <a:chOff x="10959576" y="6225943"/>
            <a:chExt cx="1232424" cy="632057"/>
          </a:xfrm>
        </p:grpSpPr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139213" y="6306026"/>
              <a:ext cx="903757" cy="529590"/>
            </a:xfrm>
            <a:prstGeom prst="rect">
              <a:avLst/>
            </a:prstGeom>
          </p:spPr>
        </p:pic>
        <p:sp>
          <p:nvSpPr>
            <p:cNvPr id="11" name="Rectangle 10">
              <a:hlinkClick r:id="rId4" action="ppaction://hlinksldjump"/>
            </p:cNvPr>
            <p:cNvSpPr/>
            <p:nvPr/>
          </p:nvSpPr>
          <p:spPr>
            <a:xfrm>
              <a:off x="10959576" y="6225943"/>
              <a:ext cx="1232424" cy="6320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3" name="Espace réservé du texte 7"/>
          <p:cNvSpPr txBox="1">
            <a:spLocks/>
          </p:cNvSpPr>
          <p:nvPr/>
        </p:nvSpPr>
        <p:spPr>
          <a:xfrm>
            <a:off x="978999" y="382493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>
                <a:ln>
                  <a:noFill/>
                </a:ln>
                <a:solidFill>
                  <a:srgbClr val="DB4B4B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05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32383" y="45547"/>
            <a:ext cx="42213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–</a:t>
            </a:r>
            <a:r>
              <a:rPr lang="fr-FR" sz="2400" b="1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Ma journée</a:t>
            </a:r>
            <a:endParaRPr kumimoji="0" lang="fr-FR" sz="2400" b="1" i="0" u="none" strike="noStrike" kern="1200" cap="none" spc="0" normalizeH="0" baseline="0" noProof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1454848" y="417129"/>
            <a:ext cx="2342051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>
                <a:solidFill>
                  <a:schemeClr val="bg2">
                    <a:lumMod val="25000"/>
                  </a:schemeClr>
                </a:solidFill>
              </a:rPr>
              <a:t>Gérer les mémos</a:t>
            </a:r>
            <a:endParaRPr lang="fr-FR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383" y="1263197"/>
            <a:ext cx="8057897" cy="5325410"/>
          </a:xfrm>
          <a:prstGeom prst="rect">
            <a:avLst/>
          </a:prstGeom>
        </p:spPr>
      </p:pic>
      <p:sp>
        <p:nvSpPr>
          <p:cNvPr id="6" name="Rectangle à coins arrondis 5"/>
          <p:cNvSpPr/>
          <p:nvPr/>
        </p:nvSpPr>
        <p:spPr>
          <a:xfrm>
            <a:off x="4600576" y="307341"/>
            <a:ext cx="7442394" cy="1502409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Créer un mémo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ker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permet d’enregistrer une tâche à réaliser, d’en régler la priorité, de fixer une échéance, avec ou sans rappel et de détailler l’action associée </a:t>
            </a:r>
            <a:endParaRPr kumimoji="0" lang="fr-FR" sz="1600" b="0" i="1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2332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854" y="852324"/>
            <a:ext cx="11155116" cy="2138788"/>
          </a:xfrm>
          <a:prstGeom prst="rect">
            <a:avLst/>
          </a:prstGeom>
        </p:spPr>
      </p:pic>
      <p:pic>
        <p:nvPicPr>
          <p:cNvPr id="14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297" y="1589041"/>
            <a:ext cx="4276182" cy="517643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12" name="Rectangle à coins arrondis 11"/>
          <p:cNvSpPr/>
          <p:nvPr/>
        </p:nvSpPr>
        <p:spPr>
          <a:xfrm>
            <a:off x="5729130" y="3284837"/>
            <a:ext cx="5138044" cy="2712901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u="none" strike="noStrike" kern="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</a:rPr>
              <a:t>La sélection d’un collaborateur </a:t>
            </a:r>
            <a:r>
              <a:rPr lang="fr-FR" b="1" ker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/>
              </a:rPr>
              <a:t>se fait directement dans la liste ou en utilisant </a:t>
            </a:r>
            <a:r>
              <a:rPr kumimoji="0" lang="fr-FR" b="1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</a:rPr>
              <a:t>le champ de recherche.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500" b="1" u="none" strike="noStrike" kern="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</a:endParaRPr>
          </a:p>
          <a:p>
            <a:pPr lvl="0" algn="ctr">
              <a:defRPr/>
            </a:pPr>
            <a:r>
              <a:rPr kumimoji="0" lang="fr-FR" b="1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</a:rPr>
              <a:t>Il est également possible </a:t>
            </a:r>
            <a:r>
              <a:rPr lang="fr-FR" b="1" i="1" kern="0">
                <a:solidFill>
                  <a:srgbClr val="E7E6E6">
                    <a:lumMod val="25000"/>
                  </a:srgbClr>
                </a:solidFill>
              </a:rPr>
              <a:t>(toujours selon habilitation), </a:t>
            </a:r>
            <a:r>
              <a:rPr kumimoji="0" lang="fr-FR" b="1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</a:rPr>
              <a:t>d’accéder</a:t>
            </a:r>
            <a:r>
              <a:rPr kumimoji="0" lang="fr-FR" b="1" u="none" strike="noStrike" kern="0" cap="none" spc="0" normalizeH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</a:rPr>
              <a:t> à d’autres niveaux ou d’autres structures</a:t>
            </a:r>
          </a:p>
        </p:txBody>
      </p:sp>
      <p:sp>
        <p:nvSpPr>
          <p:cNvPr id="6" name="Rectangle à coins arrondis 5"/>
          <p:cNvSpPr/>
          <p:nvPr/>
        </p:nvSpPr>
        <p:spPr>
          <a:xfrm>
            <a:off x="5736139" y="1882766"/>
            <a:ext cx="5124026" cy="1060248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 ce pictogramme</a:t>
            </a:r>
            <a:r>
              <a:rPr kumimoji="0" lang="fr-FR" sz="1800" b="1" i="0" u="none" strike="noStrike" kern="0" cap="none" spc="0" normalizeH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600" b="1" i="1" u="none" strike="noStrike" kern="0" cap="none" spc="0" normalizeH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fr-FR" sz="1600" b="1" i="1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s’il est habilité), </a:t>
            </a: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l’utilisateur peut consulter le « </a:t>
            </a: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 journée</a:t>
            </a: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» d’un autre collaborateur </a:t>
            </a:r>
            <a:r>
              <a:rPr kumimoji="0" lang="fr-FR" sz="1800" b="1" i="0" u="none" strike="noStrike" kern="0" cap="none" spc="0" normalizeH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 sa structure d’appartenance </a:t>
            </a:r>
            <a:endParaRPr kumimoji="0" lang="fr-FR" sz="1400" b="0" i="1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Ellipse 4"/>
          <p:cNvSpPr/>
          <p:nvPr/>
        </p:nvSpPr>
        <p:spPr>
          <a:xfrm>
            <a:off x="10860165" y="618106"/>
            <a:ext cx="1331835" cy="970935"/>
          </a:xfrm>
          <a:prstGeom prst="ellipse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space réservé du texte 7"/>
          <p:cNvSpPr txBox="1">
            <a:spLocks/>
          </p:cNvSpPr>
          <p:nvPr/>
        </p:nvSpPr>
        <p:spPr>
          <a:xfrm>
            <a:off x="975744" y="392457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32383" y="45547"/>
            <a:ext cx="42213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–</a:t>
            </a:r>
            <a:r>
              <a:rPr lang="fr-FR" sz="2400" b="1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Ma journée</a:t>
            </a:r>
            <a:endParaRPr kumimoji="0" lang="fr-FR" sz="2400" b="1" i="0" u="none" strike="noStrike" kern="1200" cap="none" spc="0" normalizeH="0" baseline="0" noProof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1454848" y="417129"/>
            <a:ext cx="8014117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lvl="0">
              <a:defRPr/>
            </a:pPr>
            <a:r>
              <a:rPr lang="fr-FR" sz="2400" b="1">
                <a:solidFill>
                  <a:schemeClr val="bg2">
                    <a:lumMod val="25000"/>
                  </a:schemeClr>
                </a:solidFill>
              </a:rPr>
              <a:t>Consulter la journée d’une autre personne ou d’une structure</a:t>
            </a:r>
          </a:p>
        </p:txBody>
      </p:sp>
      <p:cxnSp>
        <p:nvCxnSpPr>
          <p:cNvPr id="30" name="Connecteur droit 29"/>
          <p:cNvCxnSpPr/>
          <p:nvPr/>
        </p:nvCxnSpPr>
        <p:spPr>
          <a:xfrm flipV="1">
            <a:off x="3380600" y="5343525"/>
            <a:ext cx="3839350" cy="654213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4040689" y="4158206"/>
            <a:ext cx="1845761" cy="4219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flipH="1">
            <a:off x="10645000" y="1271571"/>
            <a:ext cx="794525" cy="752665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>
            <a:off x="2299512" y="2533650"/>
            <a:ext cx="3586938" cy="1282733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8166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93" y="1453807"/>
            <a:ext cx="11563903" cy="5293482"/>
          </a:xfrm>
          <a:prstGeom prst="rect">
            <a:avLst/>
          </a:prstGeom>
        </p:spPr>
      </p:pic>
      <p:pic>
        <p:nvPicPr>
          <p:cNvPr id="14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5"/>
          <p:cNvSpPr/>
          <p:nvPr/>
        </p:nvSpPr>
        <p:spPr>
          <a:xfrm>
            <a:off x="6935798" y="290900"/>
            <a:ext cx="5124026" cy="1060248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page « </a:t>
            </a: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 journée</a:t>
            </a: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» d’une </a:t>
            </a:r>
            <a:r>
              <a:rPr kumimoji="0" lang="fr-FR" sz="1800" b="1" i="0" u="none" strike="noStrike" kern="0" cap="none" spc="0" normalizeH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structure cumule tous les compteurs d’activités des collaborateurs de cette structure …</a:t>
            </a:r>
            <a:endParaRPr kumimoji="0" lang="fr-FR" sz="1400" b="0" i="1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Ellipse 4"/>
          <p:cNvSpPr/>
          <p:nvPr/>
        </p:nvSpPr>
        <p:spPr>
          <a:xfrm>
            <a:off x="254019" y="1254407"/>
            <a:ext cx="3141475" cy="907666"/>
          </a:xfrm>
          <a:prstGeom prst="ellipse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7957825" y="1934697"/>
            <a:ext cx="4016371" cy="856140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... </a:t>
            </a:r>
            <a:r>
              <a:rPr lang="fr-FR" b="1" kern="0" noProof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et présente également un planning global de la structure </a:t>
            </a:r>
            <a:endParaRPr kumimoji="0" lang="fr-FR" sz="1400" b="0" i="1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3" name="Groupe 22"/>
          <p:cNvGrpSpPr/>
          <p:nvPr/>
        </p:nvGrpSpPr>
        <p:grpSpPr>
          <a:xfrm>
            <a:off x="10959576" y="6225943"/>
            <a:ext cx="1232424" cy="632057"/>
            <a:chOff x="10959576" y="6225943"/>
            <a:chExt cx="1232424" cy="632057"/>
          </a:xfrm>
        </p:grpSpPr>
        <p:pic>
          <p:nvPicPr>
            <p:cNvPr id="24" name="Image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139213" y="6306026"/>
              <a:ext cx="903757" cy="529590"/>
            </a:xfrm>
            <a:prstGeom prst="rect">
              <a:avLst/>
            </a:prstGeom>
          </p:spPr>
        </p:pic>
        <p:sp>
          <p:nvSpPr>
            <p:cNvPr id="25" name="Rectangle 24">
              <a:hlinkClick r:id="rId5" action="ppaction://hlinksldjump"/>
            </p:cNvPr>
            <p:cNvSpPr/>
            <p:nvPr/>
          </p:nvSpPr>
          <p:spPr>
            <a:xfrm>
              <a:off x="10959576" y="6225943"/>
              <a:ext cx="1232424" cy="6320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7" name="Espace réservé du texte 7"/>
          <p:cNvSpPr txBox="1">
            <a:spLocks/>
          </p:cNvSpPr>
          <p:nvPr/>
        </p:nvSpPr>
        <p:spPr>
          <a:xfrm>
            <a:off x="918651" y="384660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32383" y="45547"/>
            <a:ext cx="42213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err="1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–</a:t>
            </a:r>
            <a:r>
              <a:rPr lang="fr-FR" sz="2400" b="1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Ma journée</a:t>
            </a:r>
            <a:endParaRPr kumimoji="0" lang="fr-FR" sz="2400" b="1" i="0" u="none" strike="noStrike" kern="1200" cap="none" spc="0" normalizeH="0" baseline="0" noProof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1377022" y="419144"/>
            <a:ext cx="481422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defRPr/>
            </a:pPr>
            <a:r>
              <a:rPr lang="fr-FR" sz="2400" b="1">
                <a:solidFill>
                  <a:schemeClr val="bg2">
                    <a:lumMod val="25000"/>
                  </a:schemeClr>
                </a:solidFill>
              </a:rPr>
              <a:t>Consulter la journée d’une structure</a:t>
            </a:r>
          </a:p>
        </p:txBody>
      </p:sp>
      <p:cxnSp>
        <p:nvCxnSpPr>
          <p:cNvPr id="29" name="Connecteur droit 28"/>
          <p:cNvCxnSpPr/>
          <p:nvPr/>
        </p:nvCxnSpPr>
        <p:spPr>
          <a:xfrm flipV="1">
            <a:off x="3459046" y="628650"/>
            <a:ext cx="3407978" cy="1029782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 flipV="1">
            <a:off x="3652748" y="1089602"/>
            <a:ext cx="3214276" cy="2004279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 flipV="1">
            <a:off x="5305425" y="2744463"/>
            <a:ext cx="2652400" cy="1894212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 flipV="1">
            <a:off x="3685669" y="1343097"/>
            <a:ext cx="3281755" cy="2343219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2833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24369" y="2967335"/>
            <a:ext cx="11432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FIN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10959576" y="6225943"/>
            <a:ext cx="1232424" cy="632057"/>
            <a:chOff x="10959576" y="6225943"/>
            <a:chExt cx="1232424" cy="632057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139213" y="6306026"/>
              <a:ext cx="903757" cy="529590"/>
            </a:xfrm>
            <a:prstGeom prst="rect">
              <a:avLst/>
            </a:prstGeom>
          </p:spPr>
        </p:pic>
        <p:sp>
          <p:nvSpPr>
            <p:cNvPr id="6" name="Rectangle 5">
              <a:hlinkClick r:id="rId3" action="ppaction://hlinksldjump"/>
            </p:cNvPr>
            <p:cNvSpPr/>
            <p:nvPr/>
          </p:nvSpPr>
          <p:spPr>
            <a:xfrm>
              <a:off x="10959576" y="6225943"/>
              <a:ext cx="1232424" cy="6320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09630379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69C3BA16328548BED22089FC0D5DE5" ma:contentTypeVersion="12" ma:contentTypeDescription="Create a new document." ma:contentTypeScope="" ma:versionID="ae21a34517d0a8ec6d8d097961cc3f73">
  <xsd:schema xmlns:xsd="http://www.w3.org/2001/XMLSchema" xmlns:xs="http://www.w3.org/2001/XMLSchema" xmlns:p="http://schemas.microsoft.com/office/2006/metadata/properties" xmlns:ns2="e0359d90-acff-42e4-b1a9-665babcb4525" xmlns:ns3="4476fbde-f289-4a1b-a606-6f9fe9ecf975" targetNamespace="http://schemas.microsoft.com/office/2006/metadata/properties" ma:root="true" ma:fieldsID="0ae6ea7b4e6fd69b8f07523cca8a723b" ns2:_="" ns3:_="">
    <xsd:import namespace="e0359d90-acff-42e4-b1a9-665babcb4525"/>
    <xsd:import namespace="4476fbde-f289-4a1b-a606-6f9fe9ecf9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359d90-acff-42e4-b1a9-665babcb45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76fbde-f289-4a1b-a606-6f9fe9ecf975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9F43BA6-100B-458E-9D6A-143525F4013F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226D304F-32FA-4BE3-825F-47ACAE21632A}">
  <ds:schemaRefs>
    <ds:schemaRef ds:uri="4476fbde-f289-4a1b-a606-6f9fe9ecf975"/>
    <ds:schemaRef ds:uri="e0359d90-acff-42e4-b1a9-665babcb452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589C2CD-25A8-4806-9871-AA0914965100}">
  <ds:schemaRefs>
    <ds:schemaRef ds:uri="4476fbde-f289-4a1b-a606-6f9fe9ecf975"/>
    <ds:schemaRef ds:uri="e0359d90-acff-42e4-b1a9-665babcb452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D339D5C1-BC4F-42F7-B544-C55A01FE41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15</Slides>
  <Notes>0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Thème Office</vt:lpstr>
      <vt:lpstr>1_Thème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Album photo</dc:title>
  <dc:creator>FONTAINE Jean-Philippe [HDF]</dc:creator>
  <cp:revision>1</cp:revision>
  <dcterms:created xsi:type="dcterms:W3CDTF">2020-10-22T15:38:56Z</dcterms:created>
  <dcterms:modified xsi:type="dcterms:W3CDTF">2021-10-08T15:18:59Z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jean-philippe.fontaine@hdf.caisse-epargne.fr</vt:lpwstr>
  </property>
  <property fmtid="{D5CDD505-2E9C-101B-9397-08002B2CF9AE}" pid="5" name="MSIP_Label_48a19f0c-bea1-442e-a475-ed109d9ec508_SetDate">
    <vt:lpwstr>2020-10-22T15:39:13.9678388Z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0x0101009769C3BA16328548BED22089FC0D5DE5</vt:lpwstr>
  </property>
</Properties>
</file>