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Lst>
  <p:sldIdLst>
    <p:sldId id="295" r:id="rId7"/>
    <p:sldId id="298" r:id="rId8"/>
    <p:sldId id="263" r:id="rId9"/>
    <p:sldId id="299" r:id="rId10"/>
    <p:sldId id="300" r:id="rId11"/>
    <p:sldId id="325" r:id="rId12"/>
    <p:sldId id="324" r:id="rId13"/>
    <p:sldId id="326" r:id="rId14"/>
    <p:sldId id="327" r:id="rId15"/>
    <p:sldId id="328" r:id="rId16"/>
    <p:sldId id="329" r:id="rId17"/>
    <p:sldId id="330" r:id="rId18"/>
    <p:sldId id="331" r:id="rId19"/>
    <p:sldId id="332" r:id="rId20"/>
    <p:sldId id="333" r:id="rId21"/>
    <p:sldId id="334" r:id="rId22"/>
    <p:sldId id="335"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139305-80A8-4850-8111-2226AD72CA39}" v="2" dt="2021-07-08T07:47:03.918"/>
    <p1510:client id="{75C27D67-23DC-4BD2-9F7F-950D77DA7A7B}" v="37" dt="2020-12-01T12:37:45.788"/>
    <p1510:client id="{7D2046D6-0DD2-4C99-AD09-2FAB76FD2CC2}" v="2" dt="2021-03-22T14:09:41.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6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IES Frederic [CERA]" userId="S::frederic.bories@cera.caisse-epargne.fr::73fd3db6-27f5-414a-bc6a-ba3ed7caf1ce" providerId="AD" clId="Web-{26139305-80A8-4850-8111-2226AD72CA39}"/>
    <pc:docChg chg="modSld">
      <pc:chgData name="BORIES Frederic [CERA]" userId="S::frederic.bories@cera.caisse-epargne.fr::73fd3db6-27f5-414a-bc6a-ba3ed7caf1ce" providerId="AD" clId="Web-{26139305-80A8-4850-8111-2226AD72CA39}" dt="2021-07-08T07:47:03.918" v="1" actId="1076"/>
      <pc:docMkLst>
        <pc:docMk/>
      </pc:docMkLst>
      <pc:sldChg chg="modSp">
        <pc:chgData name="BORIES Frederic [CERA]" userId="S::frederic.bories@cera.caisse-epargne.fr::73fd3db6-27f5-414a-bc6a-ba3ed7caf1ce" providerId="AD" clId="Web-{26139305-80A8-4850-8111-2226AD72CA39}" dt="2021-07-08T07:47:03.918" v="1" actId="1076"/>
        <pc:sldMkLst>
          <pc:docMk/>
          <pc:sldMk cId="256727350" sldId="295"/>
        </pc:sldMkLst>
        <pc:picChg chg="mod">
          <ac:chgData name="BORIES Frederic [CERA]" userId="S::frederic.bories@cera.caisse-epargne.fr::73fd3db6-27f5-414a-bc6a-ba3ed7caf1ce" providerId="AD" clId="Web-{26139305-80A8-4850-8111-2226AD72CA39}" dt="2021-07-08T07:47:03.918" v="1" actId="1076"/>
          <ac:picMkLst>
            <pc:docMk/>
            <pc:sldMk cId="256727350" sldId="295"/>
            <ac:picMk id="4" creationId="{00000000-0000-0000-0000-000000000000}"/>
          </ac:picMkLst>
        </pc:picChg>
      </pc:sldChg>
    </pc:docChg>
  </pc:docChgLst>
  <pc:docChgLst>
    <pc:chgData name="FONTAINE Jean-Philippe [HDF]" userId="S::jean-philippe.fontaine@hdf.caisse-epargne.fr::6123b97b-7a9e-4ada-b3d5-8d54b35be2a5" providerId="AD" clId="Web-{75C27D67-23DC-4BD2-9F7F-950D77DA7A7B}"/>
    <pc:docChg chg="modSld">
      <pc:chgData name="FONTAINE Jean-Philippe [HDF]" userId="S::jean-philippe.fontaine@hdf.caisse-epargne.fr::6123b97b-7a9e-4ada-b3d5-8d54b35be2a5" providerId="AD" clId="Web-{75C27D67-23DC-4BD2-9F7F-950D77DA7A7B}" dt="2020-12-01T12:37:45.788" v="36" actId="20577"/>
      <pc:docMkLst>
        <pc:docMk/>
      </pc:docMkLst>
      <pc:sldChg chg="addSp modSp">
        <pc:chgData name="FONTAINE Jean-Philippe [HDF]" userId="S::jean-philippe.fontaine@hdf.caisse-epargne.fr::6123b97b-7a9e-4ada-b3d5-8d54b35be2a5" providerId="AD" clId="Web-{75C27D67-23DC-4BD2-9F7F-950D77DA7A7B}" dt="2020-12-01T12:37:45.788" v="35" actId="20577"/>
        <pc:sldMkLst>
          <pc:docMk/>
          <pc:sldMk cId="3486133710" sldId="256"/>
        </pc:sldMkLst>
        <pc:spChg chg="add mod">
          <ac:chgData name="FONTAINE Jean-Philippe [HDF]" userId="S::jean-philippe.fontaine@hdf.caisse-epargne.fr::6123b97b-7a9e-4ada-b3d5-8d54b35be2a5" providerId="AD" clId="Web-{75C27D67-23DC-4BD2-9F7F-950D77DA7A7B}" dt="2020-12-01T12:37:45.788" v="35" actId="20577"/>
          <ac:spMkLst>
            <pc:docMk/>
            <pc:sldMk cId="3486133710" sldId="256"/>
            <ac:spMk id="2" creationId="{6D5848D8-2E83-419A-8C17-11171A392EFA}"/>
          </ac:spMkLst>
        </pc:spChg>
      </pc:sldChg>
    </pc:docChg>
  </pc:docChgLst>
  <pc:docChgLst>
    <pc:chgData name="DE SORBAY Sebastien [CEBPL]" userId="S::sebastien.desorbay@cebpl.caisse-epargne.fr::7ce41df2-30c1-4666-ac99-d1b55bd9eec4" providerId="AD" clId="Web-{7D2046D6-0DD2-4C99-AD09-2FAB76FD2CC2}"/>
    <pc:docChg chg="modSld">
      <pc:chgData name="DE SORBAY Sebastien [CEBPL]" userId="S::sebastien.desorbay@cebpl.caisse-epargne.fr::7ce41df2-30c1-4666-ac99-d1b55bd9eec4" providerId="AD" clId="Web-{7D2046D6-0DD2-4C99-AD09-2FAB76FD2CC2}" dt="2021-03-22T14:09:41.529" v="1" actId="1076"/>
      <pc:docMkLst>
        <pc:docMk/>
      </pc:docMkLst>
      <pc:sldChg chg="modSp">
        <pc:chgData name="DE SORBAY Sebastien [CEBPL]" userId="S::sebastien.desorbay@cebpl.caisse-epargne.fr::7ce41df2-30c1-4666-ac99-d1b55bd9eec4" providerId="AD" clId="Web-{7D2046D6-0DD2-4C99-AD09-2FAB76FD2CC2}" dt="2021-03-22T14:05:26.884" v="0" actId="1076"/>
        <pc:sldMkLst>
          <pc:docMk/>
          <pc:sldMk cId="1796623055" sldId="313"/>
        </pc:sldMkLst>
        <pc:picChg chg="mod">
          <ac:chgData name="DE SORBAY Sebastien [CEBPL]" userId="S::sebastien.desorbay@cebpl.caisse-epargne.fr::7ce41df2-30c1-4666-ac99-d1b55bd9eec4" providerId="AD" clId="Web-{7D2046D6-0DD2-4C99-AD09-2FAB76FD2CC2}" dt="2021-03-22T14:05:26.884" v="0" actId="1076"/>
          <ac:picMkLst>
            <pc:docMk/>
            <pc:sldMk cId="1796623055" sldId="313"/>
            <ac:picMk id="16" creationId="{00000000-0000-0000-0000-000000000000}"/>
          </ac:picMkLst>
        </pc:picChg>
      </pc:sldChg>
      <pc:sldChg chg="modSp">
        <pc:chgData name="DE SORBAY Sebastien [CEBPL]" userId="S::sebastien.desorbay@cebpl.caisse-epargne.fr::7ce41df2-30c1-4666-ac99-d1b55bd9eec4" providerId="AD" clId="Web-{7D2046D6-0DD2-4C99-AD09-2FAB76FD2CC2}" dt="2021-03-22T14:09:41.529" v="1" actId="1076"/>
        <pc:sldMkLst>
          <pc:docMk/>
          <pc:sldMk cId="1542523268" sldId="315"/>
        </pc:sldMkLst>
        <pc:picChg chg="mod">
          <ac:chgData name="DE SORBAY Sebastien [CEBPL]" userId="S::sebastien.desorbay@cebpl.caisse-epargne.fr::7ce41df2-30c1-4666-ac99-d1b55bd9eec4" providerId="AD" clId="Web-{7D2046D6-0DD2-4C99-AD09-2FAB76FD2CC2}" dt="2021-03-22T14:09:41.529" v="1" actId="1076"/>
          <ac:picMkLst>
            <pc:docMk/>
            <pc:sldMk cId="1542523268" sldId="315"/>
            <ac:picMk id="10"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1031473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3992536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1545412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3AAFB5A-B713-4755-AED1-CA820AC0DC26}"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300572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3AAFB5A-B713-4755-AED1-CA820AC0DC26}" type="datetimeFigureOut">
              <a:rPr lang="fr-FR" smtClean="0"/>
              <a:t>08/07/2021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89140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3AAFB5A-B713-4755-AED1-CA820AC0DC26}" type="datetimeFigureOut">
              <a:rPr lang="fr-FR" smtClean="0"/>
              <a:t>08/07/2021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1044975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3AAFB5A-B713-4755-AED1-CA820AC0DC26}" type="datetimeFigureOut">
              <a:rPr lang="fr-FR" smtClean="0"/>
              <a:t>08/07/2021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3664748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F3AAFB5A-B713-4755-AED1-CA820AC0DC26}"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56317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F3AAFB5A-B713-4755-AED1-CA820AC0DC26}"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2141926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4218229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45E0E6-9880-48B0-AF06-FDF18C255C87}" type="slidenum">
              <a:rPr lang="fr-FR" smtClean="0"/>
              <a:t>‹N°›</a:t>
            </a:fld>
            <a:endParaRPr lang="fr-FR"/>
          </a:p>
        </p:txBody>
      </p:sp>
    </p:spTree>
    <p:extLst>
      <p:ext uri="{BB962C8B-B14F-4D97-AF65-F5344CB8AC3E}">
        <p14:creationId xmlns:p14="http://schemas.microsoft.com/office/powerpoint/2010/main" val="723627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451173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3164253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2201005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729FC23-3A76-456B-81AC-389E05A2C34B}"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2471710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9729FC23-3A76-456B-81AC-389E05A2C34B}" type="datetimeFigureOut">
              <a:rPr lang="fr-FR" smtClean="0"/>
              <a:t>08/07/2021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3410400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729FC23-3A76-456B-81AC-389E05A2C34B}" type="datetimeFigureOut">
              <a:rPr lang="fr-FR" smtClean="0"/>
              <a:t>08/07/2021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743978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29FC23-3A76-456B-81AC-389E05A2C34B}" type="datetimeFigureOut">
              <a:rPr lang="fr-FR" smtClean="0"/>
              <a:t>08/07/2021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758768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9729FC23-3A76-456B-81AC-389E05A2C34B}"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4216709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9729FC23-3A76-456B-81AC-389E05A2C34B}" type="datetimeFigureOut">
              <a:rPr lang="fr-FR" smtClean="0"/>
              <a:t>08/07/2021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2401767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3699624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22229B-455A-44A4-A888-8E6F033D0BB4}" type="slidenum">
              <a:rPr lang="fr-FR" smtClean="0"/>
              <a:t>‹N°›</a:t>
            </a:fld>
            <a:endParaRPr lang="fr-FR"/>
          </a:p>
        </p:txBody>
      </p:sp>
    </p:spTree>
    <p:extLst>
      <p:ext uri="{BB962C8B-B14F-4D97-AF65-F5344CB8AC3E}">
        <p14:creationId xmlns:p14="http://schemas.microsoft.com/office/powerpoint/2010/main" val="1361109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AFB5A-B713-4755-AED1-CA820AC0DC26}" type="datetimeFigureOut">
              <a:rPr lang="fr-FR" smtClean="0"/>
              <a:t>08/07/2021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45E0E6-9880-48B0-AF06-FDF18C255C87}" type="slidenum">
              <a:rPr lang="fr-FR" smtClean="0"/>
              <a:t>‹N°›</a:t>
            </a:fld>
            <a:endParaRPr lang="fr-FR"/>
          </a:p>
        </p:txBody>
      </p:sp>
    </p:spTree>
    <p:extLst>
      <p:ext uri="{BB962C8B-B14F-4D97-AF65-F5344CB8AC3E}">
        <p14:creationId xmlns:p14="http://schemas.microsoft.com/office/powerpoint/2010/main" val="3926251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29FC23-3A76-456B-81AC-389E05A2C34B}" type="datetimeFigureOut">
              <a:rPr lang="fr-FR" smtClean="0"/>
              <a:t>08/07/2021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22229B-455A-44A4-A888-8E6F033D0BB4}" type="slidenum">
              <a:rPr lang="fr-FR" smtClean="0"/>
              <a:t>‹N°›</a:t>
            </a:fld>
            <a:endParaRPr lang="fr-FR"/>
          </a:p>
        </p:txBody>
      </p:sp>
    </p:spTree>
    <p:extLst>
      <p:ext uri="{BB962C8B-B14F-4D97-AF65-F5344CB8AC3E}">
        <p14:creationId xmlns:p14="http://schemas.microsoft.com/office/powerpoint/2010/main" val="204863253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2.xml"/><Relationship Id="rId18" Type="http://schemas.openxmlformats.org/officeDocument/2006/relationships/slide" Target="slide29.xml"/><Relationship Id="rId3" Type="http://schemas.openxmlformats.org/officeDocument/2006/relationships/slide" Target="slide6.xml"/><Relationship Id="rId7" Type="http://schemas.openxmlformats.org/officeDocument/2006/relationships/slide" Target="slide4.xml"/><Relationship Id="rId12" Type="http://schemas.openxmlformats.org/officeDocument/2006/relationships/slide" Target="slide21.xml"/><Relationship Id="rId17" Type="http://schemas.openxmlformats.org/officeDocument/2006/relationships/slide" Target="slide26.xml"/><Relationship Id="rId2" Type="http://schemas.openxmlformats.org/officeDocument/2006/relationships/image" Target="../media/image5.png"/><Relationship Id="rId16" Type="http://schemas.openxmlformats.org/officeDocument/2006/relationships/slide" Target="slide25.xml"/><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slide" Target="slide20.xml"/><Relationship Id="rId5" Type="http://schemas.openxmlformats.org/officeDocument/2006/relationships/image" Target="../media/image7.png"/><Relationship Id="rId15" Type="http://schemas.openxmlformats.org/officeDocument/2006/relationships/slide" Target="slide24.xml"/><Relationship Id="rId10" Type="http://schemas.openxmlformats.org/officeDocument/2006/relationships/slide" Target="slide19.xml"/><Relationship Id="rId19" Type="http://schemas.openxmlformats.org/officeDocument/2006/relationships/slide" Target="slide27.xml"/><Relationship Id="rId4" Type="http://schemas.openxmlformats.org/officeDocument/2006/relationships/image" Target="../media/image6.jpeg"/><Relationship Id="rId9" Type="http://schemas.openxmlformats.org/officeDocument/2006/relationships/slide" Target="slide18.xml"/><Relationship Id="rId14" Type="http://schemas.openxmlformats.org/officeDocument/2006/relationships/slide" Target="slide2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2.xml"/><Relationship Id="rId7" Type="http://schemas.openxmlformats.org/officeDocument/2006/relationships/image" Target="../media/image11.jpg"/><Relationship Id="rId2" Type="http://schemas.openxmlformats.org/officeDocument/2006/relationships/image" Target="../media/image8.PNG"/><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slide" Target="slide2.xml"/><Relationship Id="rId2" Type="http://schemas.openxmlformats.org/officeDocument/2006/relationships/image" Target="../media/image14.png"/><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pn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jpe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23.png"/><Relationship Id="rId9"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9.png"/><Relationship Id="rId4" Type="http://schemas.openxmlformats.org/officeDocument/2006/relationships/image" Target="../media/image22.jpeg"/><Relationship Id="rId9" Type="http://schemas.openxmlformats.org/officeDocument/2006/relationships/slide" Target="slide2.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image" Target="../media/image30.png"/><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26.pn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26.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2.jpeg"/><Relationship Id="rId7"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12.png"/><Relationship Id="rId4" Type="http://schemas.openxmlformats.org/officeDocument/2006/relationships/image" Target="../media/image33.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12.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12.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2.jpeg"/><Relationship Id="rId7"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37.png"/><Relationship Id="rId9"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slide" Target="slide2.xml"/><Relationship Id="rId3" Type="http://schemas.openxmlformats.org/officeDocument/2006/relationships/image" Target="../media/image43.jpeg"/><Relationship Id="rId7" Type="http://schemas.openxmlformats.org/officeDocument/2006/relationships/image" Target="../media/image49.png"/><Relationship Id="rId12"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38.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59.png"/><Relationship Id="rId4" Type="http://schemas.openxmlformats.org/officeDocument/2006/relationships/image" Target="../media/image43.jpeg"/><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slide" Target="slide2.xml"/><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43.jpeg"/><Relationship Id="rId7"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75.png"/><Relationship Id="rId5" Type="http://schemas.openxmlformats.org/officeDocument/2006/relationships/image" Target="../media/image70.pn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07879" y="11607"/>
            <a:ext cx="12192000" cy="6916862"/>
          </a:xfrm>
          <a:prstGeom prst="rect">
            <a:avLst/>
          </a:prstGeom>
          <a:gradFill flip="none" rotWithShape="1">
            <a:gsLst>
              <a:gs pos="0">
                <a:schemeClr val="accent1">
                  <a:lumMod val="5000"/>
                  <a:lumOff val="95000"/>
                  <a:alpha val="35000"/>
                </a:schemeClr>
              </a:gs>
              <a:gs pos="100000">
                <a:schemeClr val="tx1">
                  <a:alpha val="19000"/>
                </a:schemeClr>
              </a:gs>
              <a:gs pos="26000">
                <a:schemeClr val="tx2">
                  <a:lumMod val="90000"/>
                </a:schemeClr>
              </a:gs>
              <a:gs pos="100000">
                <a:schemeClr val="tx1">
                  <a:alpha val="6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476123" y="1184938"/>
            <a:ext cx="1588897"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0"/>
                <a:solidFill>
                  <a:prstClr val="white"/>
                </a:solidFill>
                <a:effectLst>
                  <a:outerShdw blurRad="50800" dist="38100" dir="8100000" algn="tr" rotWithShape="0">
                    <a:prstClr val="black">
                      <a:alpha val="40000"/>
                    </a:prstClr>
                  </a:outerShdw>
                </a:effectLst>
                <a:uLnTx/>
                <a:uFillTx/>
                <a:latin typeface="Calibri" panose="020F0502020204030204"/>
                <a:ea typeface="+mn-ea"/>
                <a:cs typeface="+mn-cs"/>
              </a:rPr>
              <a:t>2020</a:t>
            </a:r>
          </a:p>
        </p:txBody>
      </p:sp>
      <p:sp>
        <p:nvSpPr>
          <p:cNvPr id="2" name="Rectangle 1">
            <a:hlinkClick r:id="rId2" action="ppaction://hlinksldjump"/>
          </p:cNvPr>
          <p:cNvSpPr/>
          <p:nvPr/>
        </p:nvSpPr>
        <p:spPr>
          <a:xfrm>
            <a:off x="-152400" y="0"/>
            <a:ext cx="12344400" cy="6858000"/>
          </a:xfrm>
          <a:prstGeom prst="rect">
            <a:avLst/>
          </a:prstGeom>
          <a:gradFill>
            <a:gsLst>
              <a:gs pos="0">
                <a:schemeClr val="accent1">
                  <a:lumMod val="5000"/>
                  <a:lumOff val="95000"/>
                  <a:alpha val="35000"/>
                </a:schemeClr>
              </a:gs>
              <a:gs pos="43000">
                <a:schemeClr val="tx1">
                  <a:alpha val="19000"/>
                </a:schemeClr>
              </a:gs>
              <a:gs pos="57000">
                <a:schemeClr val="tx2">
                  <a:lumMod val="90000"/>
                </a:schemeClr>
              </a:gs>
              <a:gs pos="70000">
                <a:schemeClr val="tx1">
                  <a:alpha val="63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9149791" y="6273225"/>
            <a:ext cx="3042209"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tx2">
                    <a:lumMod val="50000"/>
                  </a:schemeClr>
                </a:solidFill>
                <a:effectLst/>
                <a:uLnTx/>
                <a:uFillTx/>
                <a:latin typeface="Calibri" panose="020F0502020204030204"/>
                <a:ea typeface="+mn-ea"/>
                <a:cs typeface="+mn-cs"/>
              </a:rPr>
              <a:t>Document du 29</a:t>
            </a:r>
            <a:r>
              <a:rPr lang="fr-FR" sz="1600" dirty="0">
                <a:solidFill>
                  <a:schemeClr val="tx2">
                    <a:lumMod val="50000"/>
                  </a:schemeClr>
                </a:solidFill>
                <a:latin typeface="Calibri" panose="020F0502020204030204"/>
              </a:rPr>
              <a:t>/01</a:t>
            </a:r>
            <a:r>
              <a:rPr kumimoji="0" lang="fr-FR" sz="1600" b="0" i="0" u="none" strike="noStrike" kern="1200" cap="none" spc="0" normalizeH="0" baseline="0" noProof="0" dirty="0">
                <a:ln>
                  <a:noFill/>
                </a:ln>
                <a:solidFill>
                  <a:schemeClr val="tx2">
                    <a:lumMod val="50000"/>
                  </a:schemeClr>
                </a:solidFill>
                <a:effectLst/>
                <a:uLnTx/>
                <a:uFillTx/>
                <a:latin typeface="Calibri" panose="020F0502020204030204"/>
                <a:ea typeface="+mn-ea"/>
                <a:cs typeface="+mn-cs"/>
              </a:rPr>
              <a:t>/2021</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692" y="11606"/>
            <a:ext cx="4411137" cy="3930339"/>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84" y="-1"/>
            <a:ext cx="2324154" cy="3941947"/>
          </a:xfrm>
          <a:prstGeom prst="rect">
            <a:avLst/>
          </a:prstGeom>
        </p:spPr>
      </p:pic>
      <p:pic>
        <p:nvPicPr>
          <p:cNvPr id="18" name="Imag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5224" y="798621"/>
            <a:ext cx="3667637" cy="2019582"/>
          </a:xfrm>
          <a:prstGeom prst="rect">
            <a:avLst/>
          </a:prstGeom>
        </p:spPr>
      </p:pic>
      <p:pic>
        <p:nvPicPr>
          <p:cNvPr id="11" name="Picture 2" descr="C:\Users\A6270354\AppData\Local\Microsoft\Windows\INetCache\Content.Outlook\O7G37I3P\icone portail - 256x25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9340" y="4257174"/>
            <a:ext cx="2285596" cy="228559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à coins arrondis 11"/>
          <p:cNvSpPr/>
          <p:nvPr/>
        </p:nvSpPr>
        <p:spPr>
          <a:xfrm>
            <a:off x="4581428" y="4522309"/>
            <a:ext cx="7423626" cy="1668629"/>
          </a:xfrm>
          <a:prstGeom prst="roundRect">
            <a:avLst/>
          </a:prstGeom>
          <a:gradFill flip="none" rotWithShape="1">
            <a:gsLst>
              <a:gs pos="95000">
                <a:schemeClr val="tx1">
                  <a:lumMod val="50000"/>
                </a:schemeClr>
              </a:gs>
              <a:gs pos="38000">
                <a:schemeClr val="bg1">
                  <a:alpha val="7000"/>
                  <a:lumMod val="12000"/>
                  <a:lumOff val="88000"/>
                </a:schemeClr>
              </a:gs>
              <a:gs pos="0">
                <a:schemeClr val="tx1">
                  <a:lumMod val="85000"/>
                </a:schemeClr>
              </a:gs>
              <a:gs pos="77000">
                <a:schemeClr val="tx1">
                  <a:alpha val="71000"/>
                </a:schemeClr>
              </a:gs>
              <a:gs pos="100000">
                <a:srgbClr val="C00000"/>
              </a:gs>
            </a:gsLst>
            <a:lin ang="10800000" scaled="1"/>
            <a:tileRect/>
          </a:gradFill>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5399332" y="4568975"/>
            <a:ext cx="6605722"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w="0"/>
                <a:solidFill>
                  <a:srgbClr val="C00000"/>
                </a:solidFill>
                <a:effectLst>
                  <a:outerShdw blurRad="50800" dist="38100" dir="8100000" algn="tr" rotWithShape="0">
                    <a:prstClr val="black">
                      <a:alpha val="40000"/>
                    </a:prstClr>
                  </a:outerShdw>
                </a:effectLst>
                <a:uLnTx/>
                <a:uFillTx/>
                <a:latin typeface="Calibri" panose="020F0502020204030204"/>
              </a:rPr>
              <a:t>La synthèse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w="0"/>
                <a:solidFill>
                  <a:srgbClr val="C00000"/>
                </a:solidFill>
                <a:effectLst>
                  <a:outerShdw blurRad="50800" dist="38100" dir="8100000" algn="tr" rotWithShape="0">
                    <a:prstClr val="black">
                      <a:alpha val="40000"/>
                    </a:prstClr>
                  </a:outerShdw>
                </a:effectLst>
                <a:uLnTx/>
                <a:uFillTx/>
                <a:latin typeface="Calibri" panose="020F0502020204030204"/>
              </a:rPr>
              <a:t>de la personne physique</a:t>
            </a:r>
            <a:endParaRPr kumimoji="0" lang="fr-FR" sz="4800" b="1" i="0" u="none" strike="noStrike" kern="1200" cap="none" spc="0" normalizeH="0" baseline="0" noProof="0" dirty="0">
              <a:ln w="0"/>
              <a:solidFill>
                <a:srgbClr val="44546A">
                  <a:lumMod val="40000"/>
                  <a:lumOff val="60000"/>
                </a:srgbClr>
              </a:solidFill>
              <a:effectLst>
                <a:outerShdw blurRad="50800" dist="38100" dir="8100000" algn="tr" rotWithShape="0">
                  <a:prstClr val="black">
                    <a:alpha val="40000"/>
                  </a:prstClr>
                </a:outerShdw>
              </a:effectLst>
              <a:uLnTx/>
              <a:uFillTx/>
              <a:latin typeface="Calibri" panose="020F0502020204030204"/>
            </a:endParaRPr>
          </a:p>
        </p:txBody>
      </p:sp>
    </p:spTree>
    <p:extLst>
      <p:ext uri="{BB962C8B-B14F-4D97-AF65-F5344CB8AC3E}">
        <p14:creationId xmlns:p14="http://schemas.microsoft.com/office/powerpoint/2010/main" val="256727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135273" y="258890"/>
            <a:ext cx="5011693" cy="83099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ln w="0"/>
                <a:solidFill>
                  <a:srgbClr val="C00000"/>
                </a:solidFill>
                <a:effectLst>
                  <a:outerShdw blurRad="38100" dist="25400" dir="5400000" algn="ctr" rotWithShape="0">
                    <a:srgbClr val="6E747A">
                      <a:alpha val="43000"/>
                    </a:srgbClr>
                  </a:outerShdw>
                </a:effectLst>
                <a:latin typeface="Calibri" panose="020F0502020204030204"/>
              </a:rPr>
              <a:t>L</a:t>
            </a:r>
            <a:r>
              <a:rPr lang="fr-FR" sz="2400" b="1" dirty="0">
                <a:ln w="0"/>
                <a:solidFill>
                  <a:schemeClr val="bg2">
                    <a:lumMod val="50000"/>
                  </a:schemeClr>
                </a:solidFill>
                <a:effectLst>
                  <a:outerShdw blurRad="38100" dist="25400" dir="5400000" algn="ctr" rotWithShape="0">
                    <a:srgbClr val="6E747A">
                      <a:alpha val="43000"/>
                    </a:srgbClr>
                  </a:outerShdw>
                </a:effectLst>
                <a:latin typeface="Calibri" panose="020F0502020204030204"/>
              </a:rPr>
              <a:t>a</a:t>
            </a:r>
            <a:r>
              <a:rPr kumimoji="0" lang="fr-FR" sz="24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 synthèse </a:t>
            </a:r>
            <a:r>
              <a:rPr lang="fr-FR" sz="2400" b="1" dirty="0">
                <a:ln w="0"/>
                <a:solidFill>
                  <a:schemeClr val="bg2">
                    <a:lumMod val="50000"/>
                  </a:schemeClr>
                </a:solidFill>
                <a:effectLst>
                  <a:outerShdw blurRad="38100" dist="25400" dir="5400000" algn="ctr" rotWithShape="0">
                    <a:srgbClr val="6E747A">
                      <a:alpha val="43000"/>
                    </a:srgbClr>
                  </a:outerShdw>
                </a:effectLst>
                <a:latin typeface="Calibri" panose="020F0502020204030204"/>
              </a:rPr>
              <a:t>de la </a:t>
            </a:r>
            <a:r>
              <a:rPr lang="fr-FR" sz="2400" b="1" dirty="0">
                <a:ln w="0"/>
                <a:solidFill>
                  <a:srgbClr val="C00000"/>
                </a:solidFill>
                <a:effectLst>
                  <a:outerShdw blurRad="38100" dist="25400" dir="5400000" algn="ctr" rotWithShape="0">
                    <a:srgbClr val="6E747A">
                      <a:alpha val="43000"/>
                    </a:srgbClr>
                  </a:outerShdw>
                </a:effectLst>
                <a:latin typeface="Calibri" panose="020F0502020204030204"/>
              </a:rPr>
              <a:t>p</a:t>
            </a:r>
            <a:r>
              <a:rPr lang="fr-FR" sz="2400" b="1" dirty="0">
                <a:ln w="0"/>
                <a:solidFill>
                  <a:schemeClr val="bg2">
                    <a:lumMod val="50000"/>
                  </a:schemeClr>
                </a:solidFill>
                <a:effectLst>
                  <a:outerShdw blurRad="38100" dist="25400" dir="5400000" algn="ctr" rotWithShape="0">
                    <a:srgbClr val="6E747A">
                      <a:alpha val="43000"/>
                    </a:srgbClr>
                  </a:outerShdw>
                </a:effectLst>
                <a:latin typeface="Calibri" panose="020F0502020204030204"/>
              </a:rPr>
              <a:t>ersonne</a:t>
            </a:r>
            <a:r>
              <a:rPr kumimoji="0" lang="fr-FR" sz="24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 </a:t>
            </a:r>
            <a:r>
              <a:rPr lang="fr-FR" sz="2400" b="1" dirty="0">
                <a:ln w="0"/>
                <a:solidFill>
                  <a:srgbClr val="C00000"/>
                </a:solidFill>
                <a:effectLst>
                  <a:outerShdw blurRad="38100" dist="25400" dir="5400000" algn="ctr" rotWithShape="0">
                    <a:srgbClr val="6E747A">
                      <a:alpha val="43000"/>
                    </a:srgbClr>
                  </a:outerShdw>
                </a:effectLst>
                <a:latin typeface="Calibri" panose="020F0502020204030204"/>
              </a:rPr>
              <a:t>p</a:t>
            </a:r>
            <a:r>
              <a:rPr lang="fr-FR" sz="2400" b="1" dirty="0">
                <a:ln w="0"/>
                <a:solidFill>
                  <a:schemeClr val="bg2">
                    <a:lumMod val="50000"/>
                  </a:schemeClr>
                </a:solidFill>
                <a:effectLst>
                  <a:outerShdw blurRad="38100" dist="25400" dir="5400000" algn="ctr" rotWithShape="0">
                    <a:srgbClr val="6E747A">
                      <a:alpha val="43000"/>
                    </a:srgbClr>
                  </a:outerShdw>
                </a:effectLst>
                <a:latin typeface="Calibri" panose="020F0502020204030204"/>
              </a:rPr>
              <a:t>hysique</a:t>
            </a:r>
            <a:endParaRPr kumimoji="0" lang="fr-FR" sz="2400" b="1" i="0" u="none" strike="noStrike" kern="1200" cap="none" spc="0" normalizeH="0" baseline="0" noProof="0" dirty="0">
              <a:ln w="0"/>
              <a:solidFill>
                <a:schemeClr val="bg2">
                  <a:lumMod val="50000"/>
                </a:schemeClr>
              </a:solidFill>
              <a:effectLst>
                <a:outerShdw blurRad="38100" dist="25400" dir="5400000" algn="ctr" rotWithShape="0">
                  <a:srgbClr val="6E747A">
                    <a:alpha val="43000"/>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Sommaire</a:t>
            </a:r>
            <a:endParaRPr kumimoji="0" lang="fr-FR" sz="30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5"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1"/>
          <p:cNvSpPr txBox="1">
            <a:spLocks/>
          </p:cNvSpPr>
          <p:nvPr/>
        </p:nvSpPr>
        <p:spPr>
          <a:xfrm>
            <a:off x="4258786" y="1091032"/>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600" b="1" i="0" u="none" strike="noStrike" kern="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01</a:t>
            </a:r>
          </a:p>
        </p:txBody>
      </p:sp>
      <p:sp>
        <p:nvSpPr>
          <p:cNvPr id="7" name="Espace réservé du texte 3"/>
          <p:cNvSpPr txBox="1">
            <a:spLocks/>
          </p:cNvSpPr>
          <p:nvPr/>
        </p:nvSpPr>
        <p:spPr>
          <a:xfrm>
            <a:off x="4258786" y="2258972"/>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600" b="1" i="0" u="none" strike="noStrike" kern="0" cap="none" spc="0" normalizeH="0" baseline="0" noProof="0" dirty="0">
                <a:ln>
                  <a:noFill/>
                </a:ln>
                <a:solidFill>
                  <a:srgbClr val="B34A8C"/>
                </a:solidFill>
                <a:effectLst/>
                <a:uLnTx/>
                <a:uFillTx/>
                <a:latin typeface="Montserrat SemiBold" panose="00000700000000000000" pitchFamily="50" charset="0"/>
                <a:cs typeface="Arial" panose="020B0604020202020204" pitchFamily="34" charset="0"/>
                <a:sym typeface="Arial"/>
              </a:rPr>
              <a:t>02</a:t>
            </a:r>
          </a:p>
        </p:txBody>
      </p:sp>
      <p:sp>
        <p:nvSpPr>
          <p:cNvPr id="8" name="Espace réservé du texte 5"/>
          <p:cNvSpPr txBox="1">
            <a:spLocks/>
          </p:cNvSpPr>
          <p:nvPr/>
        </p:nvSpPr>
        <p:spPr>
          <a:xfrm>
            <a:off x="4258786" y="2664049"/>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600" b="1"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03</a:t>
            </a:r>
          </a:p>
        </p:txBody>
      </p:sp>
      <p:sp>
        <p:nvSpPr>
          <p:cNvPr id="9" name="Espace réservé du texte 11"/>
          <p:cNvSpPr txBox="1">
            <a:spLocks/>
          </p:cNvSpPr>
          <p:nvPr/>
        </p:nvSpPr>
        <p:spPr>
          <a:xfrm>
            <a:off x="4258786" y="6490123"/>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600" b="1" i="0" u="none" strike="noStrike" kern="0" cap="none" spc="0" normalizeH="0" baseline="0" noProof="0" dirty="0">
                <a:ln>
                  <a:noFill/>
                </a:ln>
                <a:solidFill>
                  <a:srgbClr val="EAB818"/>
                </a:solidFill>
                <a:effectLst/>
                <a:uLnTx/>
                <a:uFillTx/>
                <a:latin typeface="Montserrat SemiBold" panose="00000700000000000000" pitchFamily="50" charset="0"/>
                <a:cs typeface="Arial" panose="020B0604020202020204" pitchFamily="34" charset="0"/>
                <a:sym typeface="Arial"/>
              </a:rPr>
              <a:t>04</a:t>
            </a:r>
          </a:p>
        </p:txBody>
      </p:sp>
      <p:sp>
        <p:nvSpPr>
          <p:cNvPr id="11" name="Rectangle 10"/>
          <p:cNvSpPr/>
          <p:nvPr/>
        </p:nvSpPr>
        <p:spPr>
          <a:xfrm>
            <a:off x="4821692" y="1086366"/>
            <a:ext cx="2134752" cy="369332"/>
          </a:xfrm>
          <a:prstGeom prst="rect">
            <a:avLst/>
          </a:prstGeom>
          <a:solidFill>
            <a:schemeClr val="bg1"/>
          </a:solidFill>
        </p:spPr>
        <p:txBody>
          <a:bodyPr wrap="non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2">
                    <a:lumMod val="25000"/>
                  </a:schemeClr>
                </a:solidFill>
              </a:rPr>
              <a:t>Rechercher un client</a:t>
            </a:r>
          </a:p>
        </p:txBody>
      </p:sp>
      <p:sp>
        <p:nvSpPr>
          <p:cNvPr id="12" name="Rectangle 11"/>
          <p:cNvSpPr/>
          <p:nvPr/>
        </p:nvSpPr>
        <p:spPr>
          <a:xfrm>
            <a:off x="4821692" y="2254306"/>
            <a:ext cx="2631106" cy="369332"/>
          </a:xfrm>
          <a:prstGeom prst="rect">
            <a:avLst/>
          </a:prstGeom>
          <a:solidFill>
            <a:schemeClr val="bg1"/>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2">
                    <a:lumMod val="25000"/>
                  </a:schemeClr>
                </a:solidFill>
              </a:rPr>
              <a:t>Le bandeau de navigation</a:t>
            </a:r>
          </a:p>
        </p:txBody>
      </p:sp>
      <p:sp>
        <p:nvSpPr>
          <p:cNvPr id="20" name="Rectangle 19"/>
          <p:cNvSpPr/>
          <p:nvPr/>
        </p:nvSpPr>
        <p:spPr>
          <a:xfrm>
            <a:off x="5427667" y="3064796"/>
            <a:ext cx="2579489" cy="338554"/>
          </a:xfrm>
          <a:prstGeom prst="rect">
            <a:avLst/>
          </a:prstGeom>
        </p:spPr>
        <p:txBody>
          <a:bodyPr wrap="none">
            <a:spAutoFit/>
          </a:bodyPr>
          <a:lstStyle/>
          <a:p>
            <a:pPr lvl="0">
              <a:defRPr/>
            </a:pPr>
            <a:r>
              <a:rPr lang="fr-FR" sz="1600" dirty="0">
                <a:solidFill>
                  <a:schemeClr val="bg2">
                    <a:lumMod val="25000"/>
                  </a:schemeClr>
                </a:solidFill>
              </a:rPr>
              <a:t>Les Blocs « Titre et sous-titre</a:t>
            </a:r>
          </a:p>
        </p:txBody>
      </p:sp>
      <p:sp>
        <p:nvSpPr>
          <p:cNvPr id="22" name="Rectangle 21"/>
          <p:cNvSpPr/>
          <p:nvPr/>
        </p:nvSpPr>
        <p:spPr>
          <a:xfrm>
            <a:off x="5427667" y="3418426"/>
            <a:ext cx="2238497" cy="338554"/>
          </a:xfrm>
          <a:prstGeom prst="rect">
            <a:avLst/>
          </a:prstGeom>
        </p:spPr>
        <p:txBody>
          <a:bodyPr wrap="none">
            <a:spAutoFit/>
          </a:bodyPr>
          <a:lstStyle/>
          <a:p>
            <a:pPr>
              <a:defRPr/>
            </a:pPr>
            <a:r>
              <a:rPr lang="fr-FR" sz="1600" dirty="0">
                <a:solidFill>
                  <a:schemeClr val="bg2">
                    <a:lumMod val="25000"/>
                  </a:schemeClr>
                </a:solidFill>
              </a:rPr>
              <a:t>Le Bloc « Coordonnées »</a:t>
            </a:r>
          </a:p>
        </p:txBody>
      </p:sp>
      <p:sp>
        <p:nvSpPr>
          <p:cNvPr id="50" name="Rectangle 49"/>
          <p:cNvSpPr/>
          <p:nvPr/>
        </p:nvSpPr>
        <p:spPr>
          <a:xfrm>
            <a:off x="5726475" y="-53819"/>
            <a:ext cx="1772985" cy="43088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P</a:t>
            </a:r>
            <a:r>
              <a:rPr kumimoji="0" lang="fr-FR" sz="2200" b="1" i="0" u="none" strike="noStrike" kern="1200" cap="none" spc="0" normalizeH="0" baseline="0" noProof="0" dirty="0">
                <a:ln w="0"/>
                <a:solidFill>
                  <a:schemeClr val="bg2">
                    <a:lumMod val="75000"/>
                  </a:schemeClr>
                </a:solidFill>
                <a:effectLst>
                  <a:outerShdw blurRad="38100" dist="25400" dir="5400000" algn="ctr" rotWithShape="0">
                    <a:srgbClr val="6E747A">
                      <a:alpha val="43000"/>
                    </a:srgbClr>
                  </a:outerShdw>
                </a:effectLst>
                <a:uLnTx/>
                <a:uFillTx/>
                <a:latin typeface="Calibri" panose="020F0502020204030204"/>
                <a:ea typeface="+mn-ea"/>
                <a:cs typeface="+mn-cs"/>
              </a:rPr>
              <a:t>ortail </a:t>
            </a:r>
            <a:r>
              <a:rPr kumimoji="0" lang="fr-FR" sz="2200" b="1" i="0" u="none" strike="noStrike" kern="1200" cap="none" spc="0" normalizeH="0" baseline="0" noProof="0" dirty="0" err="1">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M</a:t>
            </a:r>
            <a:r>
              <a:rPr kumimoji="0" lang="fr-FR" sz="2200" b="1" i="0" u="none" strike="noStrike" kern="1200" cap="none" spc="0" normalizeH="0" baseline="0" noProof="0" dirty="0" err="1">
                <a:ln w="0"/>
                <a:solidFill>
                  <a:schemeClr val="bg2">
                    <a:lumMod val="75000"/>
                  </a:schemeClr>
                </a:solidFill>
                <a:effectLst>
                  <a:outerShdw blurRad="38100" dist="25400" dir="5400000" algn="ctr" rotWithShape="0">
                    <a:srgbClr val="6E747A">
                      <a:alpha val="43000"/>
                    </a:srgbClr>
                  </a:outerShdw>
                </a:effectLst>
                <a:uLnTx/>
                <a:uFillTx/>
                <a:latin typeface="Calibri" panose="020F0502020204030204"/>
                <a:ea typeface="+mn-ea"/>
                <a:cs typeface="+mn-cs"/>
              </a:rPr>
              <a:t>y</a:t>
            </a:r>
            <a:r>
              <a:rPr kumimoji="0" lang="fr-FR" sz="2200" b="1" i="0" u="none" strike="noStrike" kern="1200" cap="none" spc="0" normalizeH="0" baseline="0" noProof="0" dirty="0" err="1">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S</a:t>
            </a:r>
            <a:r>
              <a:rPr kumimoji="0" lang="fr-FR" sz="2200" b="1" i="0" u="none" strike="noStrike" kern="1200" cap="none" spc="0" normalizeH="0" baseline="0" noProof="0" dirty="0" err="1">
                <a:ln w="0"/>
                <a:solidFill>
                  <a:schemeClr val="bg2">
                    <a:lumMod val="75000"/>
                  </a:schemeClr>
                </a:solidFill>
                <a:effectLst>
                  <a:outerShdw blurRad="38100" dist="25400" dir="5400000" algn="ctr" rotWithShape="0">
                    <a:srgbClr val="6E747A">
                      <a:alpha val="43000"/>
                    </a:srgbClr>
                  </a:outerShdw>
                </a:effectLst>
                <a:uLnTx/>
                <a:uFillTx/>
                <a:latin typeface="Calibri" panose="020F0502020204030204"/>
                <a:ea typeface="+mn-ea"/>
                <a:cs typeface="+mn-cs"/>
              </a:rPr>
              <a:t>ys</a:t>
            </a:r>
            <a:endParaRPr kumimoji="0" lang="fr-FR" sz="2200" b="1" i="0" u="none" strike="noStrike" kern="1200" cap="none" spc="0" normalizeH="0" baseline="0" noProof="0" dirty="0">
              <a:ln w="0"/>
              <a:solidFill>
                <a:schemeClr val="bg2">
                  <a:lumMod val="75000"/>
                </a:schemeClr>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49" name="Rectangle 48"/>
          <p:cNvSpPr/>
          <p:nvPr/>
        </p:nvSpPr>
        <p:spPr>
          <a:xfrm>
            <a:off x="4821692" y="2659383"/>
            <a:ext cx="3348000" cy="369332"/>
          </a:xfrm>
          <a:prstGeom prst="rect">
            <a:avLst/>
          </a:prstGeom>
          <a:solidFill>
            <a:schemeClr val="bg1"/>
          </a:solidFill>
        </p:spPr>
        <p:txBody>
          <a:bodyPr wrap="square" lIns="91440" tIns="45720" rIns="91440" b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2">
                    <a:lumMod val="25000"/>
                  </a:schemeClr>
                </a:solidFill>
              </a:rPr>
              <a:t>La vue d’ensemble de la synthèse</a:t>
            </a:r>
          </a:p>
        </p:txBody>
      </p:sp>
      <p:sp>
        <p:nvSpPr>
          <p:cNvPr id="52" name="Rectangle 51"/>
          <p:cNvSpPr/>
          <p:nvPr/>
        </p:nvSpPr>
        <p:spPr>
          <a:xfrm>
            <a:off x="5427667" y="3814402"/>
            <a:ext cx="1761443" cy="338554"/>
          </a:xfrm>
          <a:prstGeom prst="rect">
            <a:avLst/>
          </a:prstGeom>
        </p:spPr>
        <p:txBody>
          <a:bodyPr wrap="none">
            <a:spAutoFit/>
          </a:bodyPr>
          <a:lstStyle/>
          <a:p>
            <a:pPr>
              <a:defRPr/>
            </a:pPr>
            <a:r>
              <a:rPr lang="fr-FR" sz="1600" dirty="0">
                <a:solidFill>
                  <a:schemeClr val="bg2">
                    <a:lumMod val="25000"/>
                  </a:schemeClr>
                </a:solidFill>
              </a:rPr>
              <a:t>Le Bloc « Alertes »</a:t>
            </a:r>
          </a:p>
        </p:txBody>
      </p:sp>
      <p:sp>
        <p:nvSpPr>
          <p:cNvPr id="53" name="Rectangle 52"/>
          <p:cNvSpPr/>
          <p:nvPr/>
        </p:nvSpPr>
        <p:spPr>
          <a:xfrm>
            <a:off x="5427667" y="4214901"/>
            <a:ext cx="2044406" cy="338554"/>
          </a:xfrm>
          <a:prstGeom prst="rect">
            <a:avLst/>
          </a:prstGeom>
        </p:spPr>
        <p:txBody>
          <a:bodyPr wrap="none">
            <a:spAutoFit/>
          </a:bodyPr>
          <a:lstStyle/>
          <a:p>
            <a:pPr>
              <a:defRPr/>
            </a:pPr>
            <a:r>
              <a:rPr lang="fr-FR" sz="1600" dirty="0">
                <a:solidFill>
                  <a:schemeClr val="bg2">
                    <a:lumMod val="25000"/>
                  </a:schemeClr>
                </a:solidFill>
              </a:rPr>
              <a:t>Le Bloc « Indicateurs »</a:t>
            </a:r>
          </a:p>
        </p:txBody>
      </p:sp>
      <p:sp>
        <p:nvSpPr>
          <p:cNvPr id="54" name="Rectangle 53"/>
          <p:cNvSpPr/>
          <p:nvPr/>
        </p:nvSpPr>
        <p:spPr>
          <a:xfrm>
            <a:off x="5427667" y="4597253"/>
            <a:ext cx="2215542" cy="338554"/>
          </a:xfrm>
          <a:prstGeom prst="rect">
            <a:avLst/>
          </a:prstGeom>
        </p:spPr>
        <p:txBody>
          <a:bodyPr wrap="none">
            <a:spAutoFit/>
          </a:bodyPr>
          <a:lstStyle/>
          <a:p>
            <a:pPr>
              <a:defRPr/>
            </a:pPr>
            <a:r>
              <a:rPr lang="fr-FR" sz="1600" dirty="0">
                <a:solidFill>
                  <a:schemeClr val="bg2">
                    <a:lumMod val="25000"/>
                  </a:schemeClr>
                </a:solidFill>
              </a:rPr>
              <a:t>Le Bloc « Equipements »</a:t>
            </a:r>
          </a:p>
        </p:txBody>
      </p:sp>
      <p:sp>
        <p:nvSpPr>
          <p:cNvPr id="55" name="Rectangle 54"/>
          <p:cNvSpPr/>
          <p:nvPr/>
        </p:nvSpPr>
        <p:spPr>
          <a:xfrm>
            <a:off x="5427667" y="4978820"/>
            <a:ext cx="4090414" cy="338554"/>
          </a:xfrm>
          <a:prstGeom prst="rect">
            <a:avLst/>
          </a:prstGeom>
        </p:spPr>
        <p:txBody>
          <a:bodyPr wrap="none">
            <a:spAutoFit/>
          </a:bodyPr>
          <a:lstStyle/>
          <a:p>
            <a:pPr>
              <a:defRPr/>
            </a:pPr>
            <a:r>
              <a:rPr lang="fr-FR" sz="1600" dirty="0">
                <a:solidFill>
                  <a:schemeClr val="bg2">
                    <a:lumMod val="25000"/>
                  </a:schemeClr>
                </a:solidFill>
              </a:rPr>
              <a:t>Le Bloc « Banque A Distance / Offre digitale »</a:t>
            </a:r>
          </a:p>
        </p:txBody>
      </p:sp>
      <p:sp>
        <p:nvSpPr>
          <p:cNvPr id="56" name="Rectangle 55"/>
          <p:cNvSpPr/>
          <p:nvPr/>
        </p:nvSpPr>
        <p:spPr>
          <a:xfrm>
            <a:off x="5427667" y="5358255"/>
            <a:ext cx="1977529" cy="338554"/>
          </a:xfrm>
          <a:prstGeom prst="rect">
            <a:avLst/>
          </a:prstGeom>
        </p:spPr>
        <p:txBody>
          <a:bodyPr wrap="none">
            <a:spAutoFit/>
          </a:bodyPr>
          <a:lstStyle/>
          <a:p>
            <a:pPr>
              <a:defRPr/>
            </a:pPr>
            <a:r>
              <a:rPr lang="fr-FR" sz="1600" dirty="0">
                <a:solidFill>
                  <a:schemeClr val="bg2">
                    <a:lumMod val="25000"/>
                  </a:schemeClr>
                </a:solidFill>
              </a:rPr>
              <a:t>Le Bloc « Entretiens »</a:t>
            </a:r>
          </a:p>
        </p:txBody>
      </p:sp>
      <p:sp>
        <p:nvSpPr>
          <p:cNvPr id="57" name="Rectangle 56"/>
          <p:cNvSpPr/>
          <p:nvPr/>
        </p:nvSpPr>
        <p:spPr>
          <a:xfrm>
            <a:off x="5427667" y="5717035"/>
            <a:ext cx="3447675" cy="338554"/>
          </a:xfrm>
          <a:prstGeom prst="rect">
            <a:avLst/>
          </a:prstGeom>
        </p:spPr>
        <p:txBody>
          <a:bodyPr wrap="none">
            <a:spAutoFit/>
          </a:bodyPr>
          <a:lstStyle/>
          <a:p>
            <a:pPr>
              <a:defRPr/>
            </a:pPr>
            <a:r>
              <a:rPr lang="fr-FR" sz="1600" dirty="0">
                <a:solidFill>
                  <a:schemeClr val="bg2">
                    <a:lumMod val="25000"/>
                  </a:schemeClr>
                </a:solidFill>
              </a:rPr>
              <a:t>Le Bloc « Opportunités / Propositions »</a:t>
            </a:r>
          </a:p>
        </p:txBody>
      </p:sp>
      <p:sp>
        <p:nvSpPr>
          <p:cNvPr id="58" name="Rectangle 57"/>
          <p:cNvSpPr/>
          <p:nvPr/>
        </p:nvSpPr>
        <p:spPr>
          <a:xfrm>
            <a:off x="5427667" y="6117125"/>
            <a:ext cx="2762999" cy="338554"/>
          </a:xfrm>
          <a:prstGeom prst="rect">
            <a:avLst/>
          </a:prstGeom>
        </p:spPr>
        <p:txBody>
          <a:bodyPr wrap="none">
            <a:spAutoFit/>
          </a:bodyPr>
          <a:lstStyle/>
          <a:p>
            <a:pPr>
              <a:defRPr/>
            </a:pPr>
            <a:r>
              <a:rPr lang="fr-FR" sz="1600" dirty="0">
                <a:solidFill>
                  <a:schemeClr val="bg2">
                    <a:lumMod val="25000"/>
                  </a:schemeClr>
                </a:solidFill>
              </a:rPr>
              <a:t>Le Bloc « Produits et Services »</a:t>
            </a:r>
          </a:p>
        </p:txBody>
      </p:sp>
      <p:sp>
        <p:nvSpPr>
          <p:cNvPr id="59" name="Rectangle 58"/>
          <p:cNvSpPr/>
          <p:nvPr/>
        </p:nvSpPr>
        <p:spPr>
          <a:xfrm>
            <a:off x="4821692" y="6485457"/>
            <a:ext cx="1395896" cy="369332"/>
          </a:xfrm>
          <a:prstGeom prst="rect">
            <a:avLst/>
          </a:prstGeom>
        </p:spPr>
        <p:txBody>
          <a:bodyPr wrap="none">
            <a:spAutoFit/>
          </a:bodyPr>
          <a:lstStyle/>
          <a:p>
            <a:pPr algn="ctr">
              <a:defRPr/>
            </a:pPr>
            <a:r>
              <a:rPr lang="fr-FR" b="1" dirty="0">
                <a:solidFill>
                  <a:schemeClr val="bg2">
                    <a:lumMod val="25000"/>
                  </a:schemeClr>
                </a:solidFill>
              </a:rPr>
              <a:t>La Vue client</a:t>
            </a:r>
          </a:p>
        </p:txBody>
      </p:sp>
      <p:pic>
        <p:nvPicPr>
          <p:cNvPr id="146" name="Image 14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2284639"/>
            <a:ext cx="839732" cy="308666"/>
          </a:xfrm>
          <a:prstGeom prst="rect">
            <a:avLst/>
          </a:prstGeom>
        </p:spPr>
      </p:pic>
      <p:pic>
        <p:nvPicPr>
          <p:cNvPr id="4" name="Image 3"/>
          <p:cNvPicPr>
            <a:picLocks noChangeAspect="1"/>
          </p:cNvPicPr>
          <p:nvPr/>
        </p:nvPicPr>
        <p:blipFill>
          <a:blip r:embed="rId5"/>
          <a:stretch>
            <a:fillRect/>
          </a:stretch>
        </p:blipFill>
        <p:spPr>
          <a:xfrm>
            <a:off x="84903" y="1252618"/>
            <a:ext cx="4212682" cy="5205014"/>
          </a:xfrm>
          <a:prstGeom prst="rect">
            <a:avLst/>
          </a:prstGeom>
        </p:spPr>
      </p:pic>
      <p:sp>
        <p:nvSpPr>
          <p:cNvPr id="148" name="Rectangle 147"/>
          <p:cNvSpPr/>
          <p:nvPr/>
        </p:nvSpPr>
        <p:spPr>
          <a:xfrm>
            <a:off x="5427667" y="1506921"/>
            <a:ext cx="4860000" cy="338554"/>
          </a:xfrm>
          <a:prstGeom prst="rect">
            <a:avLst/>
          </a:prstGeom>
        </p:spPr>
        <p:txBody>
          <a:bodyPr wrap="square">
            <a:spAutoFit/>
          </a:bodyPr>
          <a:lstStyle/>
          <a:p>
            <a:pPr lvl="0">
              <a:defRPr/>
            </a:pPr>
            <a:r>
              <a:rPr lang="fr-FR" sz="1600" dirty="0">
                <a:solidFill>
                  <a:schemeClr val="bg2">
                    <a:lumMod val="25000"/>
                  </a:schemeClr>
                </a:solidFill>
              </a:rPr>
              <a:t>La fonction « Historique des résultats consultés »</a:t>
            </a:r>
          </a:p>
        </p:txBody>
      </p:sp>
      <p:sp>
        <p:nvSpPr>
          <p:cNvPr id="149" name="Rectangle 148"/>
          <p:cNvSpPr/>
          <p:nvPr/>
        </p:nvSpPr>
        <p:spPr>
          <a:xfrm>
            <a:off x="5427667" y="1882542"/>
            <a:ext cx="3600000" cy="338554"/>
          </a:xfrm>
          <a:prstGeom prst="rect">
            <a:avLst/>
          </a:prstGeom>
        </p:spPr>
        <p:txBody>
          <a:bodyPr wrap="square">
            <a:spAutoFit/>
          </a:bodyPr>
          <a:lstStyle/>
          <a:p>
            <a:pPr lvl="0">
              <a:defRPr/>
            </a:pPr>
            <a:r>
              <a:rPr lang="fr-FR" sz="1600" dirty="0">
                <a:solidFill>
                  <a:schemeClr val="bg2">
                    <a:lumMod val="25000"/>
                  </a:schemeClr>
                </a:solidFill>
              </a:rPr>
              <a:t>la fonction « Rappel des critères »</a:t>
            </a:r>
          </a:p>
        </p:txBody>
      </p:sp>
      <p:sp>
        <p:nvSpPr>
          <p:cNvPr id="150" name="Espace réservé du texte 1"/>
          <p:cNvSpPr txBox="1">
            <a:spLocks/>
          </p:cNvSpPr>
          <p:nvPr/>
        </p:nvSpPr>
        <p:spPr>
          <a:xfrm>
            <a:off x="4555051" y="1496198"/>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1.1</a:t>
            </a:r>
          </a:p>
        </p:txBody>
      </p:sp>
      <p:sp>
        <p:nvSpPr>
          <p:cNvPr id="151" name="Espace réservé du texte 1"/>
          <p:cNvSpPr txBox="1">
            <a:spLocks/>
          </p:cNvSpPr>
          <p:nvPr/>
        </p:nvSpPr>
        <p:spPr>
          <a:xfrm>
            <a:off x="4555051" y="1871819"/>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1.2</a:t>
            </a:r>
          </a:p>
        </p:txBody>
      </p:sp>
      <p:sp>
        <p:nvSpPr>
          <p:cNvPr id="152" name="Espace réservé du texte 5"/>
          <p:cNvSpPr txBox="1">
            <a:spLocks/>
          </p:cNvSpPr>
          <p:nvPr/>
        </p:nvSpPr>
        <p:spPr>
          <a:xfrm>
            <a:off x="4555051" y="3054073"/>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3.1</a:t>
            </a:r>
          </a:p>
        </p:txBody>
      </p:sp>
      <p:sp>
        <p:nvSpPr>
          <p:cNvPr id="153" name="Espace réservé du texte 5"/>
          <p:cNvSpPr txBox="1">
            <a:spLocks/>
          </p:cNvSpPr>
          <p:nvPr/>
        </p:nvSpPr>
        <p:spPr>
          <a:xfrm>
            <a:off x="4555051" y="3407703"/>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3.2</a:t>
            </a:r>
          </a:p>
        </p:txBody>
      </p:sp>
      <p:sp>
        <p:nvSpPr>
          <p:cNvPr id="154" name="Espace réservé du texte 5"/>
          <p:cNvSpPr txBox="1">
            <a:spLocks/>
          </p:cNvSpPr>
          <p:nvPr/>
        </p:nvSpPr>
        <p:spPr>
          <a:xfrm>
            <a:off x="4555051" y="3803679"/>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3.3</a:t>
            </a:r>
          </a:p>
        </p:txBody>
      </p:sp>
      <p:sp>
        <p:nvSpPr>
          <p:cNvPr id="155" name="Espace réservé du texte 5"/>
          <p:cNvSpPr txBox="1">
            <a:spLocks/>
          </p:cNvSpPr>
          <p:nvPr/>
        </p:nvSpPr>
        <p:spPr>
          <a:xfrm>
            <a:off x="4555051" y="4204178"/>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3.4</a:t>
            </a:r>
          </a:p>
        </p:txBody>
      </p:sp>
      <p:sp>
        <p:nvSpPr>
          <p:cNvPr id="156" name="Espace réservé du texte 5"/>
          <p:cNvSpPr txBox="1">
            <a:spLocks/>
          </p:cNvSpPr>
          <p:nvPr/>
        </p:nvSpPr>
        <p:spPr>
          <a:xfrm>
            <a:off x="4555051" y="4586530"/>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3.5</a:t>
            </a:r>
          </a:p>
        </p:txBody>
      </p:sp>
      <p:sp>
        <p:nvSpPr>
          <p:cNvPr id="157" name="Espace réservé du texte 5"/>
          <p:cNvSpPr txBox="1">
            <a:spLocks/>
          </p:cNvSpPr>
          <p:nvPr/>
        </p:nvSpPr>
        <p:spPr>
          <a:xfrm>
            <a:off x="4555051" y="4968097"/>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3.6</a:t>
            </a:r>
          </a:p>
        </p:txBody>
      </p:sp>
      <p:sp>
        <p:nvSpPr>
          <p:cNvPr id="158" name="Espace réservé du texte 5"/>
          <p:cNvSpPr txBox="1">
            <a:spLocks/>
          </p:cNvSpPr>
          <p:nvPr/>
        </p:nvSpPr>
        <p:spPr>
          <a:xfrm>
            <a:off x="4555051" y="5347532"/>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3.7</a:t>
            </a:r>
          </a:p>
        </p:txBody>
      </p:sp>
      <p:sp>
        <p:nvSpPr>
          <p:cNvPr id="159" name="Espace réservé du texte 5"/>
          <p:cNvSpPr txBox="1">
            <a:spLocks/>
          </p:cNvSpPr>
          <p:nvPr/>
        </p:nvSpPr>
        <p:spPr>
          <a:xfrm>
            <a:off x="4555051" y="5706312"/>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3.8</a:t>
            </a:r>
          </a:p>
        </p:txBody>
      </p:sp>
      <p:sp>
        <p:nvSpPr>
          <p:cNvPr id="160" name="Espace réservé du texte 5"/>
          <p:cNvSpPr txBox="1">
            <a:spLocks/>
          </p:cNvSpPr>
          <p:nvPr/>
        </p:nvSpPr>
        <p:spPr>
          <a:xfrm>
            <a:off x="4555051" y="6106402"/>
            <a:ext cx="360000" cy="360000"/>
          </a:xfrm>
          <a:prstGeom prst="rect">
            <a:avLst/>
          </a:prstGeom>
          <a:solidFill>
            <a:schemeClr val="bg1"/>
          </a:solidFill>
          <a:ln w="38100">
            <a:noFill/>
          </a:ln>
        </p:spPr>
        <p:txBody>
          <a:bodyPr vert="horz" wrap="none" lIns="0" tIns="0" rIns="0" bIns="0"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i="0" u="none" strike="noStrike" kern="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3.9</a:t>
            </a:r>
          </a:p>
        </p:txBody>
      </p:sp>
      <p:pic>
        <p:nvPicPr>
          <p:cNvPr id="161" name="Image 160">
            <a:hlinkClick r:id="rId6"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1897486"/>
            <a:ext cx="839732" cy="308666"/>
          </a:xfrm>
          <a:prstGeom prst="rect">
            <a:avLst/>
          </a:prstGeom>
        </p:spPr>
      </p:pic>
      <p:pic>
        <p:nvPicPr>
          <p:cNvPr id="162" name="Image 161">
            <a:hlinkClick r:id="rId7"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1521865"/>
            <a:ext cx="839732" cy="308666"/>
          </a:xfrm>
          <a:prstGeom prst="rect">
            <a:avLst/>
          </a:prstGeom>
        </p:spPr>
      </p:pic>
      <p:pic>
        <p:nvPicPr>
          <p:cNvPr id="163" name="Image 162">
            <a:hlinkClick r:id="rId8"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1116699"/>
            <a:ext cx="839732" cy="308666"/>
          </a:xfrm>
          <a:prstGeom prst="rect">
            <a:avLst/>
          </a:prstGeom>
        </p:spPr>
      </p:pic>
      <p:pic>
        <p:nvPicPr>
          <p:cNvPr id="164" name="Image 163">
            <a:hlinkClick r:id="rId9"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2689716"/>
            <a:ext cx="839732" cy="308666"/>
          </a:xfrm>
          <a:prstGeom prst="rect">
            <a:avLst/>
          </a:prstGeom>
        </p:spPr>
      </p:pic>
      <p:pic>
        <p:nvPicPr>
          <p:cNvPr id="165" name="Image 164">
            <a:hlinkClick r:id="rId10"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3079740"/>
            <a:ext cx="839732" cy="308666"/>
          </a:xfrm>
          <a:prstGeom prst="rect">
            <a:avLst/>
          </a:prstGeom>
        </p:spPr>
      </p:pic>
      <p:pic>
        <p:nvPicPr>
          <p:cNvPr id="166" name="Image 165">
            <a:hlinkClick r:id="rId11"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3433370"/>
            <a:ext cx="839732" cy="308666"/>
          </a:xfrm>
          <a:prstGeom prst="rect">
            <a:avLst/>
          </a:prstGeom>
        </p:spPr>
      </p:pic>
      <p:pic>
        <p:nvPicPr>
          <p:cNvPr id="167" name="Image 166">
            <a:hlinkClick r:id="rId12"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3829346"/>
            <a:ext cx="839732" cy="308666"/>
          </a:xfrm>
          <a:prstGeom prst="rect">
            <a:avLst/>
          </a:prstGeom>
        </p:spPr>
      </p:pic>
      <p:pic>
        <p:nvPicPr>
          <p:cNvPr id="168" name="Image 167">
            <a:hlinkClick r:id="rId1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4229845"/>
            <a:ext cx="839732" cy="308666"/>
          </a:xfrm>
          <a:prstGeom prst="rect">
            <a:avLst/>
          </a:prstGeom>
        </p:spPr>
      </p:pic>
      <p:pic>
        <p:nvPicPr>
          <p:cNvPr id="169" name="Image 168">
            <a:hlinkClick r:id="rId14"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4612197"/>
            <a:ext cx="839732" cy="308666"/>
          </a:xfrm>
          <a:prstGeom prst="rect">
            <a:avLst/>
          </a:prstGeom>
        </p:spPr>
      </p:pic>
      <p:pic>
        <p:nvPicPr>
          <p:cNvPr id="170" name="Image 169">
            <a:hlinkClick r:id="rId15"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4993764"/>
            <a:ext cx="839732" cy="308666"/>
          </a:xfrm>
          <a:prstGeom prst="rect">
            <a:avLst/>
          </a:prstGeom>
        </p:spPr>
      </p:pic>
      <p:pic>
        <p:nvPicPr>
          <p:cNvPr id="171" name="Image 170">
            <a:hlinkClick r:id="rId16"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5373199"/>
            <a:ext cx="839732" cy="308666"/>
          </a:xfrm>
          <a:prstGeom prst="rect">
            <a:avLst/>
          </a:prstGeom>
        </p:spPr>
      </p:pic>
      <p:pic>
        <p:nvPicPr>
          <p:cNvPr id="172" name="Image 171">
            <a:hlinkClick r:id="rId17"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5731979"/>
            <a:ext cx="839732" cy="308666"/>
          </a:xfrm>
          <a:prstGeom prst="rect">
            <a:avLst/>
          </a:prstGeom>
        </p:spPr>
      </p:pic>
      <p:pic>
        <p:nvPicPr>
          <p:cNvPr id="173" name="Image 172">
            <a:hlinkClick r:id="rId18"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6515790"/>
            <a:ext cx="839732" cy="308666"/>
          </a:xfrm>
          <a:prstGeom prst="rect">
            <a:avLst/>
          </a:prstGeom>
        </p:spPr>
      </p:pic>
      <p:pic>
        <p:nvPicPr>
          <p:cNvPr id="174" name="Image 173">
            <a:hlinkClick r:id="rId19"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5851" y="6132069"/>
            <a:ext cx="839732" cy="308666"/>
          </a:xfrm>
          <a:prstGeom prst="rect">
            <a:avLst/>
          </a:prstGeom>
        </p:spPr>
      </p:pic>
    </p:spTree>
    <p:extLst>
      <p:ext uri="{BB962C8B-B14F-4D97-AF65-F5344CB8AC3E}">
        <p14:creationId xmlns:p14="http://schemas.microsoft.com/office/powerpoint/2010/main" val="170240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descr="06"/>
          <p:cNvPicPr>
            <a:picLocks noGrp="1" noChangeAspect="1"/>
          </p:cNvPicPr>
          <p:nvPr isPhoto="1"/>
        </p:nvPicPr>
        <p:blipFill rotWithShape="1">
          <a:blip r:embed="rId2">
            <a:lum/>
            <a:extLst>
              <a:ext uri="{28A0092B-C50C-407E-A947-70E740481C1C}">
                <a14:useLocalDpi xmlns:a14="http://schemas.microsoft.com/office/drawing/2010/main" val="0"/>
              </a:ext>
            </a:extLst>
          </a:blip>
          <a:srcRect b="24776"/>
          <a:stretch/>
        </p:blipFill>
        <p:spPr>
          <a:xfrm>
            <a:off x="4738895" y="730370"/>
            <a:ext cx="6447252" cy="2640903"/>
          </a:xfrm>
          <a:prstGeom prst="rect">
            <a:avLst/>
          </a:prstGeom>
          <a:ln>
            <a:solidFill>
              <a:schemeClr val="tx1">
                <a:lumMod val="75000"/>
              </a:schemeClr>
            </a:solidFill>
          </a:ln>
        </p:spPr>
      </p:pic>
      <p:sp>
        <p:nvSpPr>
          <p:cNvPr id="3" name="Rectangle à coins arrondis 2"/>
          <p:cNvSpPr/>
          <p:nvPr/>
        </p:nvSpPr>
        <p:spPr>
          <a:xfrm>
            <a:off x="247047" y="720326"/>
            <a:ext cx="4389500" cy="6013850"/>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50000"/>
              </a:lnSpc>
              <a:spcBef>
                <a:spcPts val="0"/>
              </a:spcBef>
              <a:spcAft>
                <a:spcPts val="0"/>
              </a:spcAft>
              <a:buClrTx/>
              <a:buSzTx/>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Vous recherchez un client pour la 1ère fois</a:t>
            </a:r>
            <a:endParaRPr kumimoji="0" lang="fr-FR" sz="1600" b="1"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L="342900" marR="0" lvl="0" indent="-342900" defTabSz="914400" rtl="0" eaLnBrk="1" fontAlgn="auto" latinLnBrk="0" hangingPunct="1">
              <a:lnSpc>
                <a:spcPct val="150000"/>
              </a:lnSpc>
              <a:spcBef>
                <a:spcPts val="0"/>
              </a:spcBef>
              <a:spcAft>
                <a:spcPts val="0"/>
              </a:spcAft>
              <a:buClrTx/>
              <a:buSzTx/>
              <a:buFont typeface="+mj-lt"/>
              <a:buAutoNum type="arabicPeriod"/>
              <a:tabLst/>
              <a:defRPr/>
            </a:pP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Sélectionner </a:t>
            </a:r>
            <a:r>
              <a:rPr kumimoji="0" lang="fr-FR" sz="1400" i="0" u="none" strike="noStrike" kern="1200" cap="none" spc="0" normalizeH="0" baseline="0" noProof="0" dirty="0">
                <a:ln>
                  <a:noFill/>
                </a:ln>
                <a:solidFill>
                  <a:srgbClr val="C00000"/>
                </a:solidFill>
                <a:effectLst/>
                <a:uLnTx/>
                <a:uFillTx/>
                <a:latin typeface="Calibri" panose="020F0502020204030204"/>
              </a:rPr>
              <a:t>Identification Client dans le totem</a:t>
            </a:r>
          </a:p>
          <a:p>
            <a:pPr marL="342900" indent="-342900">
              <a:lnSpc>
                <a:spcPct val="150000"/>
              </a:lnSpc>
              <a:buFont typeface="+mj-lt"/>
              <a:buAutoNum type="arabicPeriod"/>
              <a:defRPr/>
            </a:pPr>
            <a:r>
              <a:rPr lang="fr-FR" sz="1400" dirty="0">
                <a:solidFill>
                  <a:srgbClr val="E7E6E6">
                    <a:lumMod val="25000"/>
                  </a:srgbClr>
                </a:solidFill>
              </a:rPr>
              <a:t>Renseigner </a:t>
            </a:r>
            <a:r>
              <a:rPr lang="fr-FR" sz="1400" dirty="0">
                <a:solidFill>
                  <a:srgbClr val="C00000"/>
                </a:solidFill>
                <a:latin typeface="Calibri" panose="020F0502020204030204"/>
              </a:rPr>
              <a:t>les champs nécessaires</a:t>
            </a:r>
          </a:p>
          <a:p>
            <a:pPr>
              <a:lnSpc>
                <a:spcPct val="150000"/>
              </a:lnSpc>
              <a:defRPr/>
            </a:pPr>
            <a:r>
              <a:rPr lang="fr-FR" sz="1200" dirty="0">
                <a:solidFill>
                  <a:srgbClr val="0070C0"/>
                </a:solidFill>
                <a:latin typeface="Calibri" panose="020F0502020204030204"/>
              </a:rPr>
              <a:t>Astuces : pour une recherche sur une partie du nom : renseigner au moins 4 caractères suivi de $ (idem pour le prénom au moins 1 caractère suivi du $)</a:t>
            </a:r>
            <a:endParaRPr lang="fr-FR" sz="1200" dirty="0">
              <a:solidFill>
                <a:srgbClr val="0070C0"/>
              </a:solidFill>
            </a:endParaRPr>
          </a:p>
          <a:p>
            <a:pPr marL="342900" lvl="0" indent="-342900">
              <a:lnSpc>
                <a:spcPct val="150000"/>
              </a:lnSpc>
              <a:buFont typeface="+mj-lt"/>
              <a:buAutoNum type="arabicPeriod" startAt="3"/>
              <a:defRPr/>
            </a:pPr>
            <a:r>
              <a:rPr lang="fr-FR" sz="1400" dirty="0">
                <a:solidFill>
                  <a:srgbClr val="E7E6E6">
                    <a:lumMod val="25000"/>
                  </a:srgbClr>
                </a:solidFill>
              </a:rPr>
              <a:t>Cliquer sur « </a:t>
            </a:r>
            <a:r>
              <a:rPr lang="fr-FR" sz="1400" dirty="0">
                <a:solidFill>
                  <a:srgbClr val="C00000"/>
                </a:solidFill>
                <a:latin typeface="Calibri" panose="020F0502020204030204"/>
              </a:rPr>
              <a:t>Rechercher</a:t>
            </a:r>
            <a:r>
              <a:rPr lang="fr-FR" sz="1400" dirty="0">
                <a:solidFill>
                  <a:srgbClr val="E7E6E6">
                    <a:lumMod val="25000"/>
                  </a:srgbClr>
                </a:solidFill>
              </a:rPr>
              <a:t> »</a:t>
            </a:r>
          </a:p>
          <a:p>
            <a:pPr lvl="0">
              <a:lnSpc>
                <a:spcPct val="150000"/>
              </a:lnSpc>
              <a:defRPr/>
            </a:pPr>
            <a:endParaRPr kumimoji="0" lang="fr-FR" sz="1400" b="1" i="0" u="none" strike="noStrike" kern="1200" cap="none" spc="0" normalizeH="0" baseline="0" noProof="0" dirty="0">
              <a:ln>
                <a:noFill/>
              </a:ln>
              <a:solidFill>
                <a:srgbClr val="E7E6E6">
                  <a:lumMod val="25000"/>
                </a:srgbClr>
              </a:solidFill>
              <a:effectLst/>
              <a:uLnTx/>
              <a:uFillTx/>
              <a:latin typeface="Calibri" panose="020F0502020204030204"/>
            </a:endParaRPr>
          </a:p>
          <a:p>
            <a:pPr lvl="0">
              <a:lnSpc>
                <a:spcPct val="150000"/>
              </a:lnSpc>
              <a:defRPr/>
            </a:pPr>
            <a:r>
              <a:rPr kumimoji="0" lang="fr-FR" sz="1400" b="1" i="0" u="none" strike="noStrike" kern="1200" cap="none" spc="0" normalizeH="0" baseline="0" noProof="0" dirty="0">
                <a:ln>
                  <a:noFill/>
                </a:ln>
                <a:solidFill>
                  <a:srgbClr val="E7E6E6">
                    <a:lumMod val="25000"/>
                  </a:srgbClr>
                </a:solidFill>
                <a:effectLst/>
                <a:uLnTx/>
                <a:uFillTx/>
                <a:latin typeface="Calibri" panose="020F0502020204030204"/>
              </a:rPr>
              <a:t>La liste des résultats apparait et vous pouvez :</a:t>
            </a:r>
          </a:p>
          <a:p>
            <a:pPr marL="342900" indent="-342900">
              <a:lnSpc>
                <a:spcPct val="150000"/>
              </a:lnSpc>
              <a:buClr>
                <a:schemeClr val="bg1"/>
              </a:buClr>
              <a:buFont typeface="+mj-lt"/>
              <a:buAutoNum type="arabicPeriod" startAt="4"/>
              <a:defRPr/>
            </a:pPr>
            <a:r>
              <a:rPr lang="fr-FR" sz="1400" dirty="0">
                <a:solidFill>
                  <a:srgbClr val="C00000"/>
                </a:solidFill>
                <a:latin typeface="Calibri" panose="020F0502020204030204"/>
              </a:rPr>
              <a:t>Vérifier l’adresse </a:t>
            </a: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en cliquant sur le « V » en bout de ligne</a:t>
            </a:r>
          </a:p>
          <a:p>
            <a:pPr marL="342900" indent="-342900">
              <a:lnSpc>
                <a:spcPct val="150000"/>
              </a:lnSpc>
              <a:buClr>
                <a:schemeClr val="bg1"/>
              </a:buClr>
              <a:buFont typeface="+mj-lt"/>
              <a:buAutoNum type="arabicPeriod" startAt="4"/>
              <a:defRPr/>
            </a:pPr>
            <a:r>
              <a:rPr lang="fr-FR" sz="1400" dirty="0">
                <a:solidFill>
                  <a:srgbClr val="C00000"/>
                </a:solidFill>
                <a:latin typeface="Calibri" panose="020F0502020204030204"/>
              </a:rPr>
              <a:t>Créer une personne physique</a:t>
            </a:r>
            <a:r>
              <a:rPr lang="fr-FR" sz="1400" dirty="0">
                <a:solidFill>
                  <a:srgbClr val="E7E6E6">
                    <a:lumMod val="25000"/>
                  </a:srgbClr>
                </a:solidFill>
                <a:latin typeface="Calibri" panose="020F0502020204030204"/>
              </a:rPr>
              <a:t>, un tiers ou un prospect</a:t>
            </a:r>
          </a:p>
          <a:p>
            <a:pPr marL="342900" indent="-342900">
              <a:lnSpc>
                <a:spcPct val="150000"/>
              </a:lnSpc>
              <a:buFont typeface="+mj-lt"/>
              <a:buAutoNum type="arabicPeriod" startAt="4"/>
              <a:defRPr/>
            </a:pPr>
            <a:r>
              <a:rPr lang="fr-FR" sz="1400" dirty="0">
                <a:solidFill>
                  <a:srgbClr val="E7E6E6">
                    <a:lumMod val="25000"/>
                  </a:srgbClr>
                </a:solidFill>
                <a:latin typeface="Calibri" panose="020F0502020204030204"/>
              </a:rPr>
              <a:t>Sélectionner un client et </a:t>
            </a:r>
            <a:r>
              <a:rPr lang="fr-FR" sz="1400" dirty="0">
                <a:solidFill>
                  <a:srgbClr val="C00000"/>
                </a:solidFill>
                <a:latin typeface="Calibri" panose="020F0502020204030204"/>
              </a:rPr>
              <a:t>ouvrir au choix </a:t>
            </a:r>
            <a:r>
              <a:rPr lang="fr-FR" sz="1400" dirty="0">
                <a:solidFill>
                  <a:srgbClr val="E7E6E6">
                    <a:lumMod val="25000"/>
                  </a:srgbClr>
                </a:solidFill>
                <a:latin typeface="Calibri" panose="020F0502020204030204"/>
              </a:rPr>
              <a:t> :</a:t>
            </a:r>
          </a:p>
          <a:p>
            <a:pPr marL="800100" lvl="1" indent="-342900">
              <a:lnSpc>
                <a:spcPct val="150000"/>
              </a:lnSpc>
              <a:buFont typeface="Wingdings" panose="05000000000000000000" pitchFamily="2" charset="2"/>
              <a:buChar char="Ø"/>
              <a:defRPr/>
            </a:pPr>
            <a:r>
              <a:rPr lang="fr-FR" sz="1400" dirty="0">
                <a:solidFill>
                  <a:srgbClr val="E7E6E6">
                    <a:lumMod val="25000"/>
                  </a:srgbClr>
                </a:solidFill>
                <a:latin typeface="Calibri" panose="020F0502020204030204"/>
              </a:rPr>
              <a:t>« </a:t>
            </a:r>
            <a:r>
              <a:rPr lang="fr-FR" sz="1400" dirty="0">
                <a:solidFill>
                  <a:srgbClr val="C00000"/>
                </a:solidFill>
                <a:latin typeface="Calibri" panose="020F0502020204030204"/>
              </a:rPr>
              <a:t>connaissance client</a:t>
            </a:r>
            <a:r>
              <a:rPr lang="fr-FR" sz="1400" dirty="0">
                <a:solidFill>
                  <a:srgbClr val="E7E6E6">
                    <a:lumMod val="25000"/>
                  </a:srgbClr>
                </a:solidFill>
                <a:latin typeface="Calibri" panose="020F0502020204030204"/>
              </a:rPr>
              <a:t> » (Gérer la personne physique)</a:t>
            </a:r>
          </a:p>
          <a:p>
            <a:pPr marL="800100" lvl="1" indent="-342900">
              <a:lnSpc>
                <a:spcPct val="150000"/>
              </a:lnSpc>
              <a:buClr>
                <a:schemeClr val="bg1"/>
              </a:buClr>
              <a:buFont typeface="Wingdings" panose="05000000000000000000" pitchFamily="2" charset="2"/>
              <a:buChar char="Ø"/>
              <a:defRPr/>
            </a:pPr>
            <a:r>
              <a:rPr lang="fr-FR" sz="1400" dirty="0">
                <a:solidFill>
                  <a:srgbClr val="C00000"/>
                </a:solidFill>
                <a:latin typeface="Calibri" panose="020F0502020204030204"/>
              </a:rPr>
              <a:t>la « Synthèse personne physique » </a:t>
            </a:r>
          </a:p>
          <a:p>
            <a:pPr algn="ctr">
              <a:lnSpc>
                <a:spcPct val="150000"/>
              </a:lnSpc>
              <a:buClr>
                <a:schemeClr val="bg1"/>
              </a:buClr>
              <a:defRPr/>
            </a:pPr>
            <a:r>
              <a:rPr lang="fr-FR" sz="1400" b="1" dirty="0">
                <a:solidFill>
                  <a:srgbClr val="00B0F0"/>
                </a:solidFill>
              </a:rPr>
              <a:t>Vous pouvez donc accéder à Connaissance client sans être obligé d’ouvrir la Synthèse</a:t>
            </a:r>
            <a:endParaRPr lang="fr-FR" sz="1400" b="1" dirty="0">
              <a:solidFill>
                <a:srgbClr val="C00000"/>
              </a:solidFill>
              <a:latin typeface="Calibri" panose="020F0502020204030204"/>
            </a:endParaRPr>
          </a:p>
        </p:txBody>
      </p:sp>
      <p:pic>
        <p:nvPicPr>
          <p:cNvPr id="7" name="Image 6">
            <a:hlinkClick r:id="rId3" action="ppaction://hlinksldjump"/>
          </p:cNvPr>
          <p:cNvPicPr>
            <a:picLocks noChangeAspect="1"/>
          </p:cNvPicPr>
          <p:nvPr/>
        </p:nvPicPr>
        <p:blipFill>
          <a:blip r:embed="rId4"/>
          <a:stretch>
            <a:fillRect/>
          </a:stretch>
        </p:blipFill>
        <p:spPr>
          <a:xfrm>
            <a:off x="11208486" y="6276340"/>
            <a:ext cx="903757" cy="529590"/>
          </a:xfrm>
          <a:prstGeom prst="rect">
            <a:avLst/>
          </a:prstGeom>
        </p:spPr>
      </p:pic>
      <p:pic>
        <p:nvPicPr>
          <p:cNvPr id="12" name="Picture 2" descr="C:\Users\A6270354\AppData\Local\Microsoft\Windows\INetCache\Content.Outlook\O7G37I3P\icone portail - 256x25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854633" y="-53819"/>
            <a:ext cx="3516668"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marR="0" lvl="0" indent="-457200" algn="ctr" defTabSz="914400" rtl="0" eaLnBrk="1" fontAlgn="auto" latinLnBrk="0" hangingPunct="1">
              <a:lnSpc>
                <a:spcPct val="100000"/>
              </a:lnSpc>
              <a:spcBef>
                <a:spcPts val="0"/>
              </a:spcBef>
              <a:spcAft>
                <a:spcPts val="0"/>
              </a:spcAft>
              <a:buClrTx/>
              <a:buSzTx/>
              <a:buFont typeface="+mj-lt"/>
              <a:buAutoNum type="arabicPeriod"/>
              <a:tabLst/>
              <a:defRPr/>
            </a:pPr>
            <a:r>
              <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Rechercher un client</a:t>
            </a:r>
          </a:p>
        </p:txBody>
      </p:sp>
      <p:sp>
        <p:nvSpPr>
          <p:cNvPr id="8" name="Ellipse 7"/>
          <p:cNvSpPr/>
          <p:nvPr/>
        </p:nvSpPr>
        <p:spPr>
          <a:xfrm>
            <a:off x="4922930" y="2142837"/>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3" name="Ellipse 12"/>
          <p:cNvSpPr/>
          <p:nvPr/>
        </p:nvSpPr>
        <p:spPr>
          <a:xfrm>
            <a:off x="10233831" y="1690821"/>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4" name="Ellipse 13"/>
          <p:cNvSpPr/>
          <p:nvPr/>
        </p:nvSpPr>
        <p:spPr>
          <a:xfrm>
            <a:off x="8806812" y="2861377"/>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pic>
        <p:nvPicPr>
          <p:cNvPr id="10" name="Image 9"/>
          <p:cNvPicPr>
            <a:picLocks noChangeAspect="1"/>
          </p:cNvPicPr>
          <p:nvPr/>
        </p:nvPicPr>
        <p:blipFill>
          <a:blip r:embed="rId6"/>
          <a:stretch>
            <a:fillRect/>
          </a:stretch>
        </p:blipFill>
        <p:spPr>
          <a:xfrm>
            <a:off x="4738895" y="3713018"/>
            <a:ext cx="6455544" cy="3092911"/>
          </a:xfrm>
          <a:prstGeom prst="rect">
            <a:avLst/>
          </a:prstGeom>
        </p:spPr>
      </p:pic>
      <p:sp>
        <p:nvSpPr>
          <p:cNvPr id="15" name="Ellipse 14"/>
          <p:cNvSpPr/>
          <p:nvPr/>
        </p:nvSpPr>
        <p:spPr>
          <a:xfrm>
            <a:off x="10661463" y="5156613"/>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16" name="Ellipse 15"/>
          <p:cNvSpPr/>
          <p:nvPr/>
        </p:nvSpPr>
        <p:spPr>
          <a:xfrm>
            <a:off x="6084845" y="6181135"/>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17" name="Ellipse 16"/>
          <p:cNvSpPr/>
          <p:nvPr/>
        </p:nvSpPr>
        <p:spPr>
          <a:xfrm>
            <a:off x="9677790" y="6276340"/>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pic>
        <p:nvPicPr>
          <p:cNvPr id="21" name="Image 20"/>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2383" y="5246613"/>
            <a:ext cx="540000" cy="540000"/>
          </a:xfrm>
          <a:prstGeom prst="rect">
            <a:avLst/>
          </a:prstGeom>
        </p:spPr>
      </p:pic>
      <p:pic>
        <p:nvPicPr>
          <p:cNvPr id="18" name="Imag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87900" y="2047512"/>
            <a:ext cx="550649" cy="550649"/>
          </a:xfrm>
          <a:prstGeom prst="rect">
            <a:avLst/>
          </a:prstGeom>
        </p:spPr>
      </p:pic>
      <p:pic>
        <p:nvPicPr>
          <p:cNvPr id="19" name="Imag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6425" y="1690821"/>
            <a:ext cx="550649" cy="550649"/>
          </a:xfrm>
          <a:prstGeom prst="rect">
            <a:avLst/>
          </a:prstGeom>
        </p:spPr>
      </p:pic>
      <p:pic>
        <p:nvPicPr>
          <p:cNvPr id="20" name="Imag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08187" y="2946052"/>
            <a:ext cx="550649" cy="550649"/>
          </a:xfrm>
          <a:prstGeom prst="rect">
            <a:avLst/>
          </a:prstGeom>
        </p:spPr>
      </p:pic>
      <p:pic>
        <p:nvPicPr>
          <p:cNvPr id="22" name="Imag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46138" y="5554818"/>
            <a:ext cx="550649" cy="550649"/>
          </a:xfrm>
          <a:prstGeom prst="rect">
            <a:avLst/>
          </a:prstGeom>
        </p:spPr>
      </p:pic>
      <p:pic>
        <p:nvPicPr>
          <p:cNvPr id="23" name="Imag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161151">
            <a:off x="6933018" y="6001015"/>
            <a:ext cx="550649" cy="550649"/>
          </a:xfrm>
          <a:prstGeom prst="rect">
            <a:avLst/>
          </a:prstGeom>
        </p:spPr>
      </p:pic>
      <p:pic>
        <p:nvPicPr>
          <p:cNvPr id="24" name="Imag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125886">
            <a:off x="10363205" y="6199743"/>
            <a:ext cx="550649" cy="550649"/>
          </a:xfrm>
          <a:prstGeom prst="rect">
            <a:avLst/>
          </a:prstGeom>
        </p:spPr>
      </p:pic>
    </p:spTree>
    <p:extLst>
      <p:ext uri="{BB962C8B-B14F-4D97-AF65-F5344CB8AC3E}">
        <p14:creationId xmlns:p14="http://schemas.microsoft.com/office/powerpoint/2010/main" val="2808560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descr="06"/>
          <p:cNvPicPr>
            <a:picLocks noGrp="1" noChangeAspect="1"/>
          </p:cNvPicPr>
          <p:nvPr isPhoto="1"/>
        </p:nvPicPr>
        <p:blipFill rotWithShape="1">
          <a:blip r:embed="rId2">
            <a:lum/>
            <a:extLst>
              <a:ext uri="{28A0092B-C50C-407E-A947-70E740481C1C}">
                <a14:useLocalDpi xmlns:a14="http://schemas.microsoft.com/office/drawing/2010/main" val="0"/>
              </a:ext>
            </a:extLst>
          </a:blip>
          <a:srcRect b="58674"/>
          <a:stretch/>
        </p:blipFill>
        <p:spPr>
          <a:xfrm>
            <a:off x="4918895" y="938317"/>
            <a:ext cx="6447252" cy="1450855"/>
          </a:xfrm>
          <a:prstGeom prst="rect">
            <a:avLst/>
          </a:prstGeom>
          <a:ln>
            <a:solidFill>
              <a:schemeClr val="tx1">
                <a:lumMod val="75000"/>
              </a:schemeClr>
            </a:solidFill>
          </a:ln>
        </p:spPr>
      </p:pic>
      <p:sp>
        <p:nvSpPr>
          <p:cNvPr id="3" name="Rectangle à coins arrondis 2"/>
          <p:cNvSpPr/>
          <p:nvPr/>
        </p:nvSpPr>
        <p:spPr>
          <a:xfrm>
            <a:off x="219074" y="731255"/>
            <a:ext cx="4615143" cy="6074675"/>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lnSpc>
                <a:spcPts val="1500"/>
              </a:lnSpc>
              <a:defRPr/>
            </a:pPr>
            <a:endParaRPr lang="fr-FR" b="1" dirty="0">
              <a:solidFill>
                <a:srgbClr val="00B0F0"/>
              </a:solidFill>
            </a:endParaRPr>
          </a:p>
          <a:p>
            <a:pPr algn="ctr">
              <a:lnSpc>
                <a:spcPts val="1500"/>
              </a:lnSpc>
              <a:defRPr/>
            </a:pPr>
            <a:endParaRPr lang="fr-FR" b="1" dirty="0">
              <a:solidFill>
                <a:srgbClr val="00B0F0"/>
              </a:solidFill>
            </a:endParaRPr>
          </a:p>
          <a:p>
            <a:pPr algn="ctr">
              <a:lnSpc>
                <a:spcPct val="150000"/>
              </a:lnSpc>
              <a:defRPr/>
            </a:pPr>
            <a:r>
              <a:rPr lang="fr-FR" b="1" dirty="0">
                <a:solidFill>
                  <a:srgbClr val="C00000"/>
                </a:solidFill>
              </a:rPr>
              <a:t>« Historique des résultats consultés »</a:t>
            </a:r>
          </a:p>
          <a:p>
            <a:pPr algn="ctr">
              <a:lnSpc>
                <a:spcPct val="150000"/>
              </a:lnSpc>
              <a:defRPr/>
            </a:pPr>
            <a:endParaRPr lang="fr-FR" b="1" dirty="0">
              <a:solidFill>
                <a:srgbClr val="C00000"/>
              </a:solidFill>
            </a:endParaRPr>
          </a:p>
          <a:p>
            <a:pPr>
              <a:lnSpc>
                <a:spcPts val="1600"/>
              </a:lnSpc>
              <a:defRPr/>
            </a:pPr>
            <a:r>
              <a:rPr kumimoji="0" lang="fr-FR" sz="1600" b="1" i="0" u="none" strike="noStrike" kern="1200" cap="none" spc="0" normalizeH="0" baseline="0" noProof="0" dirty="0">
                <a:ln>
                  <a:noFill/>
                </a:ln>
                <a:solidFill>
                  <a:srgbClr val="00B0F0"/>
                </a:solidFill>
                <a:effectLst/>
                <a:uLnTx/>
                <a:uFillTx/>
                <a:latin typeface="Calibri" panose="020F0502020204030204"/>
                <a:ea typeface="+mn-ea"/>
                <a:cs typeface="+mn-cs"/>
              </a:rPr>
              <a:t>Vous avez accès aux 60 derniers clients pour lesquels vous avez consulté la synthèse ou « </a:t>
            </a:r>
            <a:r>
              <a:rPr lang="fr-FR" sz="1600" b="1" dirty="0">
                <a:solidFill>
                  <a:srgbClr val="00B0F0"/>
                </a:solidFill>
                <a:latin typeface="Calibri" panose="020F0502020204030204"/>
              </a:rPr>
              <a:t>Connaissance client ». 1 clic permet de rouvrir la page initialement lancée </a:t>
            </a:r>
          </a:p>
          <a:p>
            <a:pPr marR="0" lvl="0" defTabSz="914400" rtl="0" eaLnBrk="1" fontAlgn="auto" latinLnBrk="0" hangingPunct="1">
              <a:lnSpc>
                <a:spcPts val="1600"/>
              </a:lnSpc>
              <a:spcBef>
                <a:spcPts val="0"/>
              </a:spcBef>
              <a:spcAft>
                <a:spcPts val="0"/>
              </a:spcAft>
              <a:buClrTx/>
              <a:buSzTx/>
              <a:tabLst/>
              <a:defRPr/>
            </a:pPr>
            <a:endParaRPr kumimoji="0" lang="fr-FR" sz="1600" b="1" i="0" u="none" strike="noStrike" kern="1200" cap="none" spc="0" normalizeH="0" baseline="0" noProof="0" dirty="0">
              <a:ln>
                <a:noFill/>
              </a:ln>
              <a:solidFill>
                <a:srgbClr val="00B0F0"/>
              </a:solidFill>
              <a:effectLst/>
              <a:uLnTx/>
              <a:uFillTx/>
              <a:latin typeface="Calibri" panose="020F0502020204030204"/>
              <a:ea typeface="+mn-ea"/>
              <a:cs typeface="+mn-cs"/>
            </a:endParaRPr>
          </a:p>
          <a:p>
            <a:pPr marL="285750" marR="0" lvl="0" indent="-285750" defTabSz="914400" rtl="0" eaLnBrk="1" fontAlgn="auto" latinLnBrk="0" hangingPunct="1">
              <a:lnSpc>
                <a:spcPts val="1600"/>
              </a:lnSpc>
              <a:spcBef>
                <a:spcPts val="0"/>
              </a:spcBef>
              <a:spcAft>
                <a:spcPts val="0"/>
              </a:spcAft>
              <a:buClrTx/>
              <a:buSzTx/>
              <a:buFont typeface="Wingdings" panose="05000000000000000000" pitchFamily="2" charset="2"/>
              <a:buChar char="Ø"/>
              <a:tabLst/>
              <a:defRPr/>
            </a:pPr>
            <a:endParaRPr kumimoji="0" lang="fr-FR" sz="16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defTabSz="914400" rtl="0" eaLnBrk="1" fontAlgn="auto" latinLnBrk="0" hangingPunct="1">
              <a:lnSpc>
                <a:spcPts val="16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dirty="0">
                <a:ln>
                  <a:noFill/>
                </a:ln>
                <a:solidFill>
                  <a:srgbClr val="0070C0"/>
                </a:solidFill>
                <a:effectLst/>
                <a:uLnTx/>
                <a:uFillTx/>
                <a:latin typeface="Calibri" panose="020F0502020204030204"/>
              </a:rPr>
              <a:t>L’historique vous permet de repérer :</a:t>
            </a:r>
          </a:p>
          <a:p>
            <a:pPr marL="742950" lvl="1" indent="-285750">
              <a:lnSpc>
                <a:spcPts val="1600"/>
              </a:lnSpc>
              <a:buFont typeface="Wingdings" panose="05000000000000000000" pitchFamily="2" charset="2"/>
              <a:buChar char="Ø"/>
              <a:defRPr/>
            </a:pPr>
            <a:r>
              <a:rPr lang="fr-FR" sz="1400" b="1" dirty="0">
                <a:solidFill>
                  <a:srgbClr val="0070C0"/>
                </a:solidFill>
                <a:latin typeface="Calibri" panose="020F0502020204030204"/>
              </a:rPr>
              <a:t>La date et l’heure</a:t>
            </a:r>
          </a:p>
          <a:p>
            <a:pPr marL="742950" lvl="1" indent="-285750">
              <a:lnSpc>
                <a:spcPts val="1600"/>
              </a:lnSpc>
              <a:buFont typeface="Wingdings" panose="05000000000000000000" pitchFamily="2" charset="2"/>
              <a:buChar char="Ø"/>
              <a:defRPr/>
            </a:pPr>
            <a:r>
              <a:rPr kumimoji="0" lang="fr-FR" sz="1400" b="1" i="0" u="none" strike="noStrike" kern="1200" cap="none" spc="0" normalizeH="0" baseline="0" noProof="0" dirty="0">
                <a:ln>
                  <a:noFill/>
                </a:ln>
                <a:solidFill>
                  <a:srgbClr val="0070C0"/>
                </a:solidFill>
                <a:effectLst/>
                <a:uLnTx/>
                <a:uFillTx/>
                <a:latin typeface="Calibri" panose="020F0502020204030204"/>
              </a:rPr>
              <a:t>Le nom de la personne</a:t>
            </a:r>
          </a:p>
          <a:p>
            <a:pPr marL="742950" lvl="1" indent="-285750">
              <a:lnSpc>
                <a:spcPts val="1600"/>
              </a:lnSpc>
              <a:buFont typeface="Wingdings" panose="05000000000000000000" pitchFamily="2" charset="2"/>
              <a:buChar char="Ø"/>
              <a:defRPr/>
            </a:pPr>
            <a:r>
              <a:rPr lang="fr-FR" sz="1400" b="1" dirty="0">
                <a:solidFill>
                  <a:srgbClr val="0070C0"/>
                </a:solidFill>
                <a:latin typeface="Calibri" panose="020F0502020204030204"/>
              </a:rPr>
              <a:t>Son N° de personne</a:t>
            </a:r>
          </a:p>
          <a:p>
            <a:pPr marL="742950" lvl="1" indent="-285750">
              <a:lnSpc>
                <a:spcPts val="1600"/>
              </a:lnSpc>
              <a:buFont typeface="Wingdings" panose="05000000000000000000" pitchFamily="2" charset="2"/>
              <a:buChar char="Ø"/>
              <a:defRPr/>
            </a:pPr>
            <a:r>
              <a:rPr kumimoji="0" lang="fr-FR" sz="1400" b="1" i="0" u="none" strike="noStrike" kern="1200" cap="none" spc="0" normalizeH="0" baseline="0" noProof="0" dirty="0">
                <a:ln>
                  <a:noFill/>
                </a:ln>
                <a:solidFill>
                  <a:srgbClr val="0070C0"/>
                </a:solidFill>
                <a:effectLst/>
                <a:uLnTx/>
                <a:uFillTx/>
                <a:latin typeface="Calibri" panose="020F0502020204030204"/>
              </a:rPr>
              <a:t>Sa date de naissance ou son N° SIREN</a:t>
            </a:r>
          </a:p>
          <a:p>
            <a:pPr marL="742950" lvl="1" indent="-285750">
              <a:lnSpc>
                <a:spcPts val="1600"/>
              </a:lnSpc>
              <a:buFont typeface="Wingdings" panose="05000000000000000000" pitchFamily="2" charset="2"/>
              <a:buChar char="Ø"/>
              <a:defRPr/>
            </a:pPr>
            <a:r>
              <a:rPr lang="fr-FR" sz="1400" b="1" dirty="0">
                <a:solidFill>
                  <a:srgbClr val="0070C0"/>
                </a:solidFill>
                <a:latin typeface="Calibri" panose="020F0502020204030204"/>
              </a:rPr>
              <a:t>Le type de personne </a:t>
            </a:r>
            <a:r>
              <a:rPr lang="fr-FR" sz="1200" dirty="0">
                <a:solidFill>
                  <a:srgbClr val="0070C0"/>
                </a:solidFill>
                <a:latin typeface="Calibri" panose="020F0502020204030204"/>
              </a:rPr>
              <a:t>(Personne Physique, Personne Morale, PRO, tiers, prospect…)</a:t>
            </a:r>
          </a:p>
          <a:p>
            <a:pPr marL="742950" lvl="1" indent="-285750">
              <a:lnSpc>
                <a:spcPts val="1600"/>
              </a:lnSpc>
              <a:buFont typeface="Wingdings" panose="05000000000000000000" pitchFamily="2" charset="2"/>
              <a:buChar char="Ø"/>
              <a:defRPr/>
            </a:pPr>
            <a:r>
              <a:rPr kumimoji="0" lang="fr-FR" sz="1400" b="1" i="0" u="none" strike="noStrike" kern="1200" cap="none" spc="0" normalizeH="0" baseline="0" noProof="0" dirty="0">
                <a:ln>
                  <a:noFill/>
                </a:ln>
                <a:solidFill>
                  <a:srgbClr val="0070C0"/>
                </a:solidFill>
                <a:effectLst/>
                <a:uLnTx/>
                <a:uFillTx/>
                <a:latin typeface="Calibri" panose="020F0502020204030204"/>
              </a:rPr>
              <a:t>L’agence de domiciliation</a:t>
            </a:r>
          </a:p>
          <a:p>
            <a:pPr marL="742950" lvl="1" indent="-285750">
              <a:lnSpc>
                <a:spcPts val="1600"/>
              </a:lnSpc>
              <a:buFont typeface="Wingdings" panose="05000000000000000000" pitchFamily="2" charset="2"/>
              <a:buChar char="Ø"/>
              <a:defRPr/>
            </a:pPr>
            <a:r>
              <a:rPr lang="fr-FR" sz="1400" b="1" dirty="0">
                <a:solidFill>
                  <a:srgbClr val="0070C0"/>
                </a:solidFill>
                <a:latin typeface="Calibri" panose="020F0502020204030204"/>
              </a:rPr>
              <a:t>La ville</a:t>
            </a:r>
          </a:p>
          <a:p>
            <a:pPr marL="742950" lvl="1" indent="-285750">
              <a:lnSpc>
                <a:spcPts val="1600"/>
              </a:lnSpc>
              <a:buFont typeface="Wingdings" panose="05000000000000000000" pitchFamily="2" charset="2"/>
              <a:buChar char="Ø"/>
              <a:defRPr/>
            </a:pPr>
            <a:r>
              <a:rPr kumimoji="0" lang="fr-FR" sz="1400" b="1" i="0" u="none" strike="noStrike" kern="1200" cap="none" spc="0" normalizeH="0" baseline="0" noProof="0" dirty="0">
                <a:ln>
                  <a:noFill/>
                </a:ln>
                <a:solidFill>
                  <a:srgbClr val="0070C0"/>
                </a:solidFill>
                <a:effectLst/>
                <a:uLnTx/>
                <a:uFillTx/>
                <a:latin typeface="Calibri" panose="020F0502020204030204"/>
              </a:rPr>
              <a:t>La page qui a été consultée :</a:t>
            </a:r>
          </a:p>
          <a:p>
            <a:pPr marL="1200150" lvl="2" indent="-285750">
              <a:lnSpc>
                <a:spcPts val="1600"/>
              </a:lnSpc>
              <a:buFont typeface="Wingdings" panose="05000000000000000000" pitchFamily="2" charset="2"/>
              <a:buChar char="Ø"/>
              <a:defRPr/>
            </a:pPr>
            <a:r>
              <a:rPr kumimoji="0" lang="fr-FR" sz="1200" b="1" i="0" u="none" strike="noStrike" kern="1200" cap="none" spc="0" normalizeH="0" baseline="0" noProof="0" dirty="0">
                <a:ln>
                  <a:noFill/>
                </a:ln>
                <a:solidFill>
                  <a:srgbClr val="0070C0"/>
                </a:solidFill>
                <a:effectLst/>
                <a:uLnTx/>
                <a:uFillTx/>
                <a:latin typeface="Calibri" panose="020F0502020204030204"/>
              </a:rPr>
              <a:t>Synthèse, </a:t>
            </a:r>
          </a:p>
          <a:p>
            <a:pPr marL="1200150" lvl="2" indent="-285750">
              <a:lnSpc>
                <a:spcPts val="1600"/>
              </a:lnSpc>
              <a:buFont typeface="Wingdings" panose="05000000000000000000" pitchFamily="2" charset="2"/>
              <a:buChar char="Ø"/>
              <a:defRPr/>
            </a:pPr>
            <a:r>
              <a:rPr kumimoji="0" lang="fr-FR" sz="1200" b="1" i="0" u="none" strike="noStrike" kern="1200" cap="none" spc="0" normalizeH="0" baseline="0" noProof="0" dirty="0">
                <a:ln>
                  <a:noFill/>
                </a:ln>
                <a:solidFill>
                  <a:srgbClr val="0070C0"/>
                </a:solidFill>
                <a:effectLst/>
                <a:uLnTx/>
                <a:uFillTx/>
                <a:latin typeface="Calibri" panose="020F0502020204030204"/>
              </a:rPr>
              <a:t>Connaissance client</a:t>
            </a:r>
          </a:p>
          <a:p>
            <a:pPr marL="1200150" lvl="2" indent="-285750">
              <a:lnSpc>
                <a:spcPts val="1600"/>
              </a:lnSpc>
              <a:buFont typeface="Wingdings" panose="05000000000000000000" pitchFamily="2" charset="2"/>
              <a:buChar char="Ø"/>
              <a:defRPr/>
            </a:pPr>
            <a:endParaRPr lang="fr-FR" sz="1400" b="1" dirty="0">
              <a:solidFill>
                <a:srgbClr val="0070C0"/>
              </a:solidFill>
              <a:latin typeface="Calibri" panose="020F0502020204030204"/>
            </a:endParaRPr>
          </a:p>
          <a:p>
            <a:pPr marL="342900" marR="0" lvl="0" indent="-342900" defTabSz="914400" rtl="0" eaLnBrk="1" fontAlgn="auto" latinLnBrk="0" hangingPunct="1">
              <a:lnSpc>
                <a:spcPts val="1600"/>
              </a:lnSpc>
              <a:spcBef>
                <a:spcPts val="0"/>
              </a:spcBef>
              <a:spcAft>
                <a:spcPts val="0"/>
              </a:spcAft>
              <a:buClrTx/>
              <a:buSzTx/>
              <a:buFont typeface="+mj-lt"/>
              <a:buAutoNum type="arabicPeriod"/>
              <a:tabLst/>
              <a:defRPr/>
            </a:pP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Sélectionner «</a:t>
            </a:r>
            <a:r>
              <a:rPr lang="fr-FR" sz="1400" dirty="0">
                <a:solidFill>
                  <a:srgbClr val="C00000"/>
                </a:solidFill>
                <a:latin typeface="Calibri" panose="020F0502020204030204"/>
              </a:rPr>
              <a:t>Historique des résultats consultés</a:t>
            </a: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 </a:t>
            </a:r>
          </a:p>
          <a:p>
            <a:pPr marL="342900" marR="0" lvl="0" indent="-342900" defTabSz="914400" rtl="0" eaLnBrk="1" fontAlgn="auto" latinLnBrk="0" hangingPunct="1">
              <a:lnSpc>
                <a:spcPts val="1600"/>
              </a:lnSpc>
              <a:spcBef>
                <a:spcPts val="0"/>
              </a:spcBef>
              <a:spcAft>
                <a:spcPts val="0"/>
              </a:spcAft>
              <a:buClr>
                <a:schemeClr val="bg1"/>
              </a:buClr>
              <a:buSzTx/>
              <a:buFont typeface="+mj-lt"/>
              <a:buAutoNum type="arabicPeriod"/>
              <a:tabLst/>
              <a:defRPr/>
            </a:pPr>
            <a:r>
              <a:rPr lang="fr-FR" sz="1400" dirty="0">
                <a:solidFill>
                  <a:srgbClr val="C00000"/>
                </a:solidFill>
                <a:latin typeface="Calibri" panose="020F0502020204030204"/>
              </a:rPr>
              <a:t>1 clic sur l’application lancée à droite</a:t>
            </a:r>
            <a:r>
              <a:rPr lang="fr-FR" sz="1400" dirty="0">
                <a:solidFill>
                  <a:srgbClr val="E7E6E6">
                    <a:lumMod val="25000"/>
                  </a:srgbClr>
                </a:solidFill>
                <a:latin typeface="Calibri" panose="020F0502020204030204"/>
              </a:rPr>
              <a:t>, permet de rouvrir la page initiale</a:t>
            </a:r>
            <a:endParaRPr kumimoji="0" lang="fr-FR" sz="1400" i="0" u="none" strike="noStrike" kern="1200" cap="none" spc="0" normalizeH="0" baseline="0" noProof="0" dirty="0">
              <a:ln>
                <a:noFill/>
              </a:ln>
              <a:solidFill>
                <a:srgbClr val="E7E6E6">
                  <a:lumMod val="25000"/>
                </a:srgbClr>
              </a:solidFill>
              <a:effectLst/>
              <a:uLnTx/>
              <a:uFillTx/>
              <a:latin typeface="Calibri" panose="020F0502020204030204"/>
            </a:endParaRPr>
          </a:p>
        </p:txBody>
      </p:sp>
      <p:pic>
        <p:nvPicPr>
          <p:cNvPr id="12"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854633" y="-53819"/>
            <a:ext cx="3516668"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a:defRPr/>
            </a:pPr>
            <a:r>
              <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Rechercher un client</a:t>
            </a:r>
          </a:p>
        </p:txBody>
      </p:sp>
      <p:sp>
        <p:nvSpPr>
          <p:cNvPr id="8" name="Ellipse 7"/>
          <p:cNvSpPr/>
          <p:nvPr/>
        </p:nvSpPr>
        <p:spPr>
          <a:xfrm>
            <a:off x="7027955" y="1126341"/>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pic>
        <p:nvPicPr>
          <p:cNvPr id="4" name="Image 3"/>
          <p:cNvPicPr>
            <a:picLocks noChangeAspect="1"/>
          </p:cNvPicPr>
          <p:nvPr/>
        </p:nvPicPr>
        <p:blipFill rotWithShape="1">
          <a:blip r:embed="rId4"/>
          <a:srcRect l="13124"/>
          <a:stretch/>
        </p:blipFill>
        <p:spPr>
          <a:xfrm>
            <a:off x="4918894" y="2493312"/>
            <a:ext cx="6530155" cy="3730322"/>
          </a:xfrm>
          <a:prstGeom prst="rect">
            <a:avLst/>
          </a:prstGeom>
        </p:spPr>
      </p:pic>
      <p:sp>
        <p:nvSpPr>
          <p:cNvPr id="13" name="Ellipse 12"/>
          <p:cNvSpPr/>
          <p:nvPr/>
        </p:nvSpPr>
        <p:spPr>
          <a:xfrm>
            <a:off x="11186147" y="5255562"/>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pic>
        <p:nvPicPr>
          <p:cNvPr id="18" name="Image 17"/>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2383" y="761789"/>
            <a:ext cx="540000" cy="540000"/>
          </a:xfrm>
          <a:prstGeom prst="rect">
            <a:avLst/>
          </a:prstGeom>
        </p:spPr>
      </p:pic>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52630" y="1486341"/>
            <a:ext cx="550649" cy="550649"/>
          </a:xfrm>
          <a:prstGeom prst="rect">
            <a:avLst/>
          </a:prstGeom>
        </p:spPr>
      </p:pic>
      <p:pic>
        <p:nvPicPr>
          <p:cNvPr id="15" name="Imag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06264" y="5340237"/>
            <a:ext cx="550649" cy="550649"/>
          </a:xfrm>
          <a:prstGeom prst="rect">
            <a:avLst/>
          </a:prstGeom>
        </p:spPr>
      </p:pic>
      <p:pic>
        <p:nvPicPr>
          <p:cNvPr id="16" name="Image 15">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534963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5010151" y="3791306"/>
            <a:ext cx="6461000" cy="2409469"/>
          </a:xfrm>
          <a:prstGeom prst="rect">
            <a:avLst/>
          </a:prstGeom>
        </p:spPr>
      </p:pic>
      <p:pic>
        <p:nvPicPr>
          <p:cNvPr id="5" name="Image 4"/>
          <p:cNvPicPr>
            <a:picLocks noChangeAspect="1"/>
          </p:cNvPicPr>
          <p:nvPr/>
        </p:nvPicPr>
        <p:blipFill>
          <a:blip r:embed="rId3"/>
          <a:stretch>
            <a:fillRect/>
          </a:stretch>
        </p:blipFill>
        <p:spPr>
          <a:xfrm>
            <a:off x="5010150" y="935722"/>
            <a:ext cx="6459475" cy="2773020"/>
          </a:xfrm>
          <a:prstGeom prst="rect">
            <a:avLst/>
          </a:prstGeom>
        </p:spPr>
      </p:pic>
      <p:sp>
        <p:nvSpPr>
          <p:cNvPr id="3" name="Rectangle à coins arrondis 2"/>
          <p:cNvSpPr/>
          <p:nvPr/>
        </p:nvSpPr>
        <p:spPr>
          <a:xfrm>
            <a:off x="176645" y="939646"/>
            <a:ext cx="4653505" cy="4925446"/>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lnSpc>
                <a:spcPct val="150000"/>
              </a:lnSpc>
              <a:defRPr/>
            </a:pPr>
            <a:r>
              <a:rPr lang="fr-FR" b="1" dirty="0">
                <a:solidFill>
                  <a:srgbClr val="C00000"/>
                </a:solidFill>
              </a:rPr>
              <a:t>« Rappel des critères »</a:t>
            </a:r>
          </a:p>
          <a:p>
            <a:pPr marR="0" lvl="0" defTabSz="914400" rtl="0" eaLnBrk="1" fontAlgn="auto" latinLnBrk="0" hangingPunct="1">
              <a:lnSpc>
                <a:spcPct val="150000"/>
              </a:lnSpc>
              <a:spcBef>
                <a:spcPts val="0"/>
              </a:spcBef>
              <a:spcAft>
                <a:spcPts val="0"/>
              </a:spcAft>
              <a:buClrTx/>
              <a:buSzTx/>
              <a:tabLst/>
              <a:defRPr/>
            </a:pPr>
            <a:endParaRPr kumimoji="0" lang="fr-FR" sz="1600" b="1"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L="285750" lvl="0" indent="-285750">
              <a:buFont typeface="Wingdings" panose="05000000000000000000" pitchFamily="2" charset="2"/>
              <a:buChar char="Ø"/>
              <a:defRPr/>
            </a:pPr>
            <a:r>
              <a:rPr kumimoji="0" lang="fr-FR" sz="1600" b="1" i="0" u="none" strike="noStrike" kern="1200" cap="none" spc="0" normalizeH="0" baseline="0" noProof="0" dirty="0">
                <a:ln>
                  <a:noFill/>
                </a:ln>
                <a:solidFill>
                  <a:srgbClr val="0070C0"/>
                </a:solidFill>
                <a:effectLst/>
                <a:uLnTx/>
                <a:uFillTx/>
                <a:latin typeface="Calibri" panose="020F0502020204030204"/>
                <a:ea typeface="+mn-ea"/>
                <a:cs typeface="+mn-cs"/>
              </a:rPr>
              <a:t>Cette fonction </a:t>
            </a:r>
            <a:r>
              <a:rPr lang="fr-FR" sz="1600" b="1" dirty="0">
                <a:solidFill>
                  <a:srgbClr val="0070C0"/>
                </a:solidFill>
              </a:rPr>
              <a:t>permet de pré-remplir les champs avec les derniers critères de recherche</a:t>
            </a:r>
          </a:p>
          <a:p>
            <a:pPr marL="285750" lvl="0" indent="-285750">
              <a:buFont typeface="Wingdings" panose="05000000000000000000" pitchFamily="2" charset="2"/>
              <a:buChar char="Ø"/>
              <a:defRPr/>
            </a:pPr>
            <a:endParaRPr lang="fr-FR" sz="1600" b="1" dirty="0">
              <a:solidFill>
                <a:srgbClr val="0070C0"/>
              </a:solidFill>
            </a:endParaRPr>
          </a:p>
          <a:p>
            <a:pPr>
              <a:defRPr/>
            </a:pPr>
            <a:endParaRPr lang="fr-FR" sz="1600" b="1" dirty="0">
              <a:solidFill>
                <a:srgbClr val="00B0F0"/>
              </a:solidFill>
            </a:endParaRPr>
          </a:p>
          <a:p>
            <a:pPr>
              <a:defRPr/>
            </a:pPr>
            <a:r>
              <a:rPr lang="fr-FR" sz="1600" b="1" dirty="0">
                <a:solidFill>
                  <a:srgbClr val="00B0F0"/>
                </a:solidFill>
              </a:rPr>
              <a:t>Les 5 derniers critères de recherche sont disponibles</a:t>
            </a:r>
          </a:p>
          <a:p>
            <a:pPr>
              <a:defRPr/>
            </a:pPr>
            <a:endParaRPr lang="fr-FR" sz="1400" b="1" dirty="0">
              <a:solidFill>
                <a:srgbClr val="0070C0"/>
              </a:solidFill>
              <a:latin typeface="Calibri" panose="020F0502020204030204"/>
            </a:endParaRPr>
          </a:p>
          <a:p>
            <a:pPr marL="342900" marR="0" lvl="0" indent="-342900" defTabSz="914400" rtl="0" eaLnBrk="1" fontAlgn="auto" latinLnBrk="0" hangingPunct="1">
              <a:spcBef>
                <a:spcPts val="0"/>
              </a:spcBef>
              <a:spcAft>
                <a:spcPts val="0"/>
              </a:spcAft>
              <a:buClrTx/>
              <a:buSzTx/>
              <a:buFont typeface="+mj-lt"/>
              <a:buAutoNum type="arabicPeriod"/>
              <a:tabLst/>
              <a:defRPr/>
            </a:pP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Sélectionner « </a:t>
            </a:r>
            <a:r>
              <a:rPr lang="fr-FR" sz="1400" dirty="0">
                <a:solidFill>
                  <a:srgbClr val="C00000"/>
                </a:solidFill>
                <a:latin typeface="Calibri" panose="020F0502020204030204"/>
              </a:rPr>
              <a:t>Rappel des critères </a:t>
            </a:r>
            <a:r>
              <a:rPr kumimoji="0" lang="fr-FR" sz="1400" i="0" u="none" strike="noStrike" kern="1200" cap="none" spc="0" normalizeH="0" baseline="0" noProof="0" dirty="0">
                <a:ln>
                  <a:noFill/>
                </a:ln>
                <a:solidFill>
                  <a:srgbClr val="E7E6E6">
                    <a:lumMod val="25000"/>
                  </a:srgbClr>
                </a:solidFill>
                <a:effectLst/>
                <a:uLnTx/>
                <a:uFillTx/>
                <a:latin typeface="Calibri" panose="020F0502020204030204"/>
              </a:rPr>
              <a:t>» </a:t>
            </a:r>
          </a:p>
          <a:p>
            <a:pPr marL="342900" marR="0" lvl="0" indent="-342900" defTabSz="914400" rtl="0" eaLnBrk="1" fontAlgn="auto" latinLnBrk="0" hangingPunct="1">
              <a:spcBef>
                <a:spcPts val="0"/>
              </a:spcBef>
              <a:spcAft>
                <a:spcPts val="0"/>
              </a:spcAft>
              <a:buClr>
                <a:schemeClr val="bg1"/>
              </a:buClr>
              <a:buSzTx/>
              <a:buFont typeface="+mj-lt"/>
              <a:buAutoNum type="arabicPeriod"/>
              <a:tabLst/>
              <a:defRPr/>
            </a:pPr>
            <a:r>
              <a:rPr lang="fr-FR" sz="1400" dirty="0">
                <a:solidFill>
                  <a:srgbClr val="C00000"/>
                </a:solidFill>
                <a:latin typeface="Calibri" panose="020F0502020204030204"/>
              </a:rPr>
              <a:t>1 clic sur « Pré-remplir la recherche » à droite</a:t>
            </a:r>
            <a:r>
              <a:rPr lang="fr-FR" sz="1400" dirty="0">
                <a:solidFill>
                  <a:srgbClr val="E7E6E6">
                    <a:lumMod val="25000"/>
                  </a:srgbClr>
                </a:solidFill>
                <a:latin typeface="Calibri" panose="020F0502020204030204"/>
              </a:rPr>
              <a:t>, permet de rouvrir la page de recherche avec vos critères déjà renseignés</a:t>
            </a:r>
          </a:p>
          <a:p>
            <a:pPr marL="342900" indent="-342900">
              <a:buClr>
                <a:schemeClr val="bg1"/>
              </a:buClr>
              <a:buFont typeface="+mj-lt"/>
              <a:buAutoNum type="arabicPeriod"/>
              <a:defRPr/>
            </a:pPr>
            <a:r>
              <a:rPr lang="fr-FR" sz="1400" dirty="0">
                <a:solidFill>
                  <a:srgbClr val="E7E6E6">
                    <a:lumMod val="25000"/>
                  </a:srgbClr>
                </a:solidFill>
              </a:rPr>
              <a:t>Cliquer sur « </a:t>
            </a:r>
            <a:r>
              <a:rPr lang="fr-FR" sz="1400" dirty="0">
                <a:solidFill>
                  <a:srgbClr val="C00000"/>
                </a:solidFill>
              </a:rPr>
              <a:t>Rechercher</a:t>
            </a:r>
            <a:r>
              <a:rPr lang="fr-FR" sz="1400" dirty="0">
                <a:solidFill>
                  <a:srgbClr val="E7E6E6">
                    <a:lumMod val="25000"/>
                  </a:srgbClr>
                </a:solidFill>
              </a:rPr>
              <a:t> » pour accéder aux résultats de recherche</a:t>
            </a:r>
            <a:endParaRPr kumimoji="0" lang="fr-FR" sz="1400" i="0" u="none" strike="noStrike" kern="1200" cap="none" spc="0" normalizeH="0" baseline="0" noProof="0" dirty="0">
              <a:ln>
                <a:noFill/>
              </a:ln>
              <a:solidFill>
                <a:srgbClr val="E7E6E6">
                  <a:lumMod val="25000"/>
                </a:srgbClr>
              </a:solidFill>
              <a:effectLst/>
              <a:uLnTx/>
              <a:uFillTx/>
              <a:latin typeface="Calibri" panose="020F0502020204030204"/>
            </a:endParaRPr>
          </a:p>
        </p:txBody>
      </p:sp>
      <p:pic>
        <p:nvPicPr>
          <p:cNvPr id="12" name="Picture 2" descr="C:\Users\A6270354\AppData\Local\Microsoft\Windows\INetCache\Content.Outlook\O7G37I3P\icone portail - 256x25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854636" y="-53819"/>
            <a:ext cx="3516668"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a:defRPr/>
            </a:pPr>
            <a:r>
              <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Rechercher un client </a:t>
            </a:r>
          </a:p>
        </p:txBody>
      </p:sp>
      <p:sp>
        <p:nvSpPr>
          <p:cNvPr id="8" name="Ellipse 7"/>
          <p:cNvSpPr/>
          <p:nvPr/>
        </p:nvSpPr>
        <p:spPr>
          <a:xfrm>
            <a:off x="7828055" y="1146510"/>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3" name="Ellipse 12"/>
          <p:cNvSpPr/>
          <p:nvPr/>
        </p:nvSpPr>
        <p:spPr>
          <a:xfrm>
            <a:off x="9157322" y="5923339"/>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pic>
        <p:nvPicPr>
          <p:cNvPr id="14" name="Image 1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2383" y="1083524"/>
            <a:ext cx="540000" cy="540000"/>
          </a:xfrm>
          <a:prstGeom prst="rect">
            <a:avLst/>
          </a:prstGeom>
        </p:spPr>
      </p:pic>
      <p:sp>
        <p:nvSpPr>
          <p:cNvPr id="15" name="Ellipse 14"/>
          <p:cNvSpPr/>
          <p:nvPr/>
        </p:nvSpPr>
        <p:spPr>
          <a:xfrm>
            <a:off x="10557497" y="2408614"/>
            <a:ext cx="360000" cy="360000"/>
          </a:xfrm>
          <a:prstGeom prst="ellipse">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pic>
        <p:nvPicPr>
          <p:cNvPr id="16" name="Imag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7699" y="1449411"/>
            <a:ext cx="550649" cy="550649"/>
          </a:xfrm>
          <a:prstGeom prst="rect">
            <a:avLst/>
          </a:prstGeom>
        </p:spPr>
      </p:pic>
      <p:pic>
        <p:nvPicPr>
          <p:cNvPr id="17" name="Imag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86848" y="2531072"/>
            <a:ext cx="550649" cy="550649"/>
          </a:xfrm>
          <a:prstGeom prst="rect">
            <a:avLst/>
          </a:prstGeom>
        </p:spPr>
      </p:pic>
      <p:pic>
        <p:nvPicPr>
          <p:cNvPr id="18" name="Imag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2654" y="6008014"/>
            <a:ext cx="550649" cy="550649"/>
          </a:xfrm>
          <a:prstGeom prst="rect">
            <a:avLst/>
          </a:prstGeom>
        </p:spPr>
      </p:pic>
      <p:pic>
        <p:nvPicPr>
          <p:cNvPr id="19" name="Image 18">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2378342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à coins arrondis 8"/>
          <p:cNvSpPr/>
          <p:nvPr/>
        </p:nvSpPr>
        <p:spPr>
          <a:xfrm>
            <a:off x="138935" y="895586"/>
            <a:ext cx="11935598" cy="591470"/>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t" anchorCtr="0"/>
          <a:lstStyle/>
          <a:p>
            <a:pPr marL="514350" indent="-514350" algn="ctr">
              <a:buFont typeface="+mj-lt"/>
              <a:buAutoNum type="arabicPeriod" startAt="2"/>
              <a:defRPr/>
            </a:pPr>
            <a:r>
              <a:rPr lang="fr-FR" sz="2800" b="1" dirty="0">
                <a:ln w="0"/>
                <a:solidFill>
                  <a:schemeClr val="bg1"/>
                </a:solidFill>
                <a:effectLst>
                  <a:outerShdw blurRad="38100" dist="25400" dir="5400000" algn="ctr" rotWithShape="0">
                    <a:srgbClr val="6E747A">
                      <a:alpha val="43000"/>
                    </a:srgbClr>
                  </a:outerShdw>
                </a:effectLst>
              </a:rPr>
              <a:t>Le bandeau de navigation de la </a:t>
            </a:r>
            <a:r>
              <a:rPr lang="fr-FR" sz="2800" b="1" dirty="0">
                <a:ln w="0"/>
                <a:solidFill>
                  <a:srgbClr val="C00000"/>
                </a:solidFill>
                <a:effectLst>
                  <a:outerShdw blurRad="38100" dist="25400" dir="5400000" algn="ctr" rotWithShape="0">
                    <a:srgbClr val="6E747A">
                      <a:alpha val="43000"/>
                    </a:srgbClr>
                  </a:outerShdw>
                </a:effectLst>
              </a:rPr>
              <a:t>personne physique</a:t>
            </a:r>
          </a:p>
          <a:p>
            <a:pPr algn="ctr">
              <a:defRPr/>
            </a:pPr>
            <a:endParaRPr lang="fr-FR" sz="1600" b="1" dirty="0">
              <a:solidFill>
                <a:srgbClr val="C00000"/>
              </a:solidFill>
            </a:endParaRPr>
          </a:p>
        </p:txBody>
      </p:sp>
      <p:pic>
        <p:nvPicPr>
          <p:cNvPr id="10" name="Image 9"/>
          <p:cNvPicPr>
            <a:picLocks noChangeAspect="1"/>
          </p:cNvPicPr>
          <p:nvPr/>
        </p:nvPicPr>
        <p:blipFill>
          <a:blip r:embed="rId3"/>
          <a:stretch>
            <a:fillRect/>
          </a:stretch>
        </p:blipFill>
        <p:spPr>
          <a:xfrm>
            <a:off x="238734" y="2431813"/>
            <a:ext cx="11736000" cy="966590"/>
          </a:xfrm>
          <a:prstGeom prst="rect">
            <a:avLst/>
          </a:prstGeom>
          <a:ln>
            <a:noFill/>
          </a:ln>
          <a:effectLst>
            <a:outerShdw blurRad="190500" algn="tl" rotWithShape="0">
              <a:srgbClr val="000000">
                <a:alpha val="70000"/>
              </a:srgbClr>
            </a:outerShdw>
          </a:effectLst>
        </p:spPr>
      </p:pic>
      <p:pic>
        <p:nvPicPr>
          <p:cNvPr id="11" name="Image 10"/>
          <p:cNvPicPr>
            <a:picLocks noChangeAspect="1"/>
          </p:cNvPicPr>
          <p:nvPr/>
        </p:nvPicPr>
        <p:blipFill>
          <a:blip r:embed="rId4"/>
          <a:stretch>
            <a:fillRect/>
          </a:stretch>
        </p:blipFill>
        <p:spPr>
          <a:xfrm>
            <a:off x="1726402" y="5346802"/>
            <a:ext cx="4608000" cy="300928"/>
          </a:xfrm>
          <a:prstGeom prst="rect">
            <a:avLst/>
          </a:prstGeom>
          <a:ln>
            <a:noFill/>
          </a:ln>
          <a:effectLst>
            <a:outerShdw blurRad="190500" algn="tl" rotWithShape="0">
              <a:srgbClr val="000000">
                <a:alpha val="70000"/>
              </a:srgbClr>
            </a:outerShdw>
          </a:effectLst>
        </p:spPr>
      </p:pic>
      <p:pic>
        <p:nvPicPr>
          <p:cNvPr id="12" name="Image 11"/>
          <p:cNvPicPr>
            <a:picLocks noChangeAspect="1"/>
          </p:cNvPicPr>
          <p:nvPr/>
        </p:nvPicPr>
        <p:blipFill>
          <a:blip r:embed="rId5"/>
          <a:stretch>
            <a:fillRect/>
          </a:stretch>
        </p:blipFill>
        <p:spPr>
          <a:xfrm>
            <a:off x="1726402" y="4742335"/>
            <a:ext cx="4608000" cy="355456"/>
          </a:xfrm>
          <a:prstGeom prst="rect">
            <a:avLst/>
          </a:prstGeom>
          <a:ln>
            <a:noFill/>
          </a:ln>
          <a:effectLst>
            <a:outerShdw blurRad="190500" algn="tl" rotWithShape="0">
              <a:srgbClr val="000000">
                <a:alpha val="70000"/>
              </a:srgbClr>
            </a:outerShdw>
          </a:effectLst>
        </p:spPr>
      </p:pic>
      <p:pic>
        <p:nvPicPr>
          <p:cNvPr id="13" name="Image 12"/>
          <p:cNvPicPr>
            <a:picLocks noChangeAspect="1"/>
          </p:cNvPicPr>
          <p:nvPr/>
        </p:nvPicPr>
        <p:blipFill>
          <a:blip r:embed="rId6"/>
          <a:stretch>
            <a:fillRect/>
          </a:stretch>
        </p:blipFill>
        <p:spPr>
          <a:xfrm>
            <a:off x="1726402" y="4178821"/>
            <a:ext cx="4608000" cy="314503"/>
          </a:xfrm>
          <a:prstGeom prst="rect">
            <a:avLst/>
          </a:prstGeom>
          <a:ln>
            <a:noFill/>
          </a:ln>
          <a:effectLst>
            <a:outerShdw blurRad="190500" algn="tl" rotWithShape="0">
              <a:srgbClr val="000000">
                <a:alpha val="70000"/>
              </a:srgbClr>
            </a:outerShdw>
          </a:effectLst>
        </p:spPr>
      </p:pic>
      <p:sp>
        <p:nvSpPr>
          <p:cNvPr id="14" name="Rectangle 13"/>
          <p:cNvSpPr/>
          <p:nvPr/>
        </p:nvSpPr>
        <p:spPr>
          <a:xfrm>
            <a:off x="6806406" y="4178820"/>
            <a:ext cx="5268127" cy="1468909"/>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70C0"/>
                </a:solidFill>
              </a:rPr>
              <a:t>Bien vu !</a:t>
            </a:r>
          </a:p>
          <a:p>
            <a:pPr algn="ctr"/>
            <a:endParaRPr lang="fr-FR" sz="1100" dirty="0">
              <a:solidFill>
                <a:srgbClr val="0070C0"/>
              </a:solidFill>
            </a:endParaRPr>
          </a:p>
          <a:p>
            <a:pPr algn="ctr"/>
            <a:r>
              <a:rPr lang="fr-FR" sz="1100" dirty="0">
                <a:solidFill>
                  <a:srgbClr val="0070C0"/>
                </a:solidFill>
              </a:rPr>
              <a:t>Au-delà de la civilité, du nom, du prénom et du N° de personne, le bandeau peut être complété de notions supplémentaires : </a:t>
            </a:r>
          </a:p>
          <a:p>
            <a:pPr marL="171450" indent="-171450">
              <a:buFont typeface="Wingdings" panose="05000000000000000000" pitchFamily="2" charset="2"/>
              <a:buChar char="Ø"/>
            </a:pPr>
            <a:r>
              <a:rPr lang="fr-FR" sz="1100" dirty="0">
                <a:solidFill>
                  <a:srgbClr val="0070C0"/>
                </a:solidFill>
              </a:rPr>
              <a:t>« Tiers » ou « Prospect »</a:t>
            </a:r>
          </a:p>
          <a:p>
            <a:pPr marL="171450" indent="-171450">
              <a:buFont typeface="Wingdings" panose="05000000000000000000" pitchFamily="2" charset="2"/>
              <a:buChar char="Ø"/>
            </a:pPr>
            <a:r>
              <a:rPr lang="fr-FR" sz="1100" dirty="0">
                <a:solidFill>
                  <a:srgbClr val="0070C0"/>
                </a:solidFill>
              </a:rPr>
              <a:t>« Décédée le »</a:t>
            </a:r>
          </a:p>
          <a:p>
            <a:pPr marL="171450" indent="-171450">
              <a:buFont typeface="Wingdings" panose="05000000000000000000" pitchFamily="2" charset="2"/>
              <a:buChar char="Ø"/>
            </a:pPr>
            <a:r>
              <a:rPr lang="fr-FR" sz="1100" dirty="0">
                <a:solidFill>
                  <a:srgbClr val="0070C0"/>
                </a:solidFill>
              </a:rPr>
              <a:t>« Mesure de protection »</a:t>
            </a:r>
          </a:p>
          <a:p>
            <a:pPr marL="171450" indent="-171450">
              <a:buFont typeface="Wingdings" panose="05000000000000000000" pitchFamily="2" charset="2"/>
              <a:buChar char="Ø"/>
            </a:pPr>
            <a:r>
              <a:rPr lang="fr-FR" sz="1100" dirty="0">
                <a:solidFill>
                  <a:srgbClr val="0070C0"/>
                </a:solidFill>
              </a:rPr>
              <a:t>« Personne clôturée suite à fusion »</a:t>
            </a:r>
          </a:p>
          <a:p>
            <a:r>
              <a:rPr lang="fr-FR" sz="1100" dirty="0">
                <a:solidFill>
                  <a:srgbClr val="0070C0"/>
                </a:solidFill>
              </a:rPr>
              <a:t>  </a:t>
            </a:r>
          </a:p>
        </p:txBody>
      </p:sp>
      <p:pic>
        <p:nvPicPr>
          <p:cNvPr id="16" name="Image 15">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
        <p:nvSpPr>
          <p:cNvPr id="17" name="Rectangle 16"/>
          <p:cNvSpPr/>
          <p:nvPr/>
        </p:nvSpPr>
        <p:spPr>
          <a:xfrm>
            <a:off x="4891583" y="-49171"/>
            <a:ext cx="3516668" cy="430887"/>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p:txBody>
      </p:sp>
    </p:spTree>
    <p:extLst>
      <p:ext uri="{BB962C8B-B14F-4D97-AF65-F5344CB8AC3E}">
        <p14:creationId xmlns:p14="http://schemas.microsoft.com/office/powerpoint/2010/main" val="3940723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à coins arrondis 21"/>
          <p:cNvSpPr/>
          <p:nvPr/>
        </p:nvSpPr>
        <p:spPr>
          <a:xfrm>
            <a:off x="138935" y="895586"/>
            <a:ext cx="11935598" cy="4535396"/>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400" b="1" dirty="0">
                <a:solidFill>
                  <a:srgbClr val="00B0F0"/>
                </a:solidFill>
              </a:rPr>
              <a:t>Dès qu’un client est identifié, un bandeau de navigation adapté au type de client (PM, Pro, PP) se positionne en haut de l’écran. </a:t>
            </a:r>
          </a:p>
          <a:p>
            <a:pPr algn="ctr">
              <a:defRPr/>
            </a:pPr>
            <a:r>
              <a:rPr lang="fr-FR" sz="1400" b="1" dirty="0">
                <a:solidFill>
                  <a:srgbClr val="00B0F0"/>
                </a:solidFill>
              </a:rPr>
              <a:t>Ce bandeau est toujours présent quelque soit l’application ouverte et permet donc de lancer et naviguer entres les pages.</a:t>
            </a:r>
          </a:p>
          <a:p>
            <a:pPr algn="ctr">
              <a:defRPr/>
            </a:pPr>
            <a:endParaRPr lang="fr-FR" sz="1600" b="1" dirty="0">
              <a:solidFill>
                <a:srgbClr val="00B0F0"/>
              </a:solidFill>
            </a:endParaRPr>
          </a:p>
          <a:p>
            <a:pPr marL="285750" indent="-285750">
              <a:buFont typeface="Wingdings" panose="05000000000000000000" pitchFamily="2" charset="2"/>
              <a:buChar char="Ø"/>
              <a:defRPr/>
            </a:pPr>
            <a:r>
              <a:rPr lang="fr-FR" sz="1600" b="1" dirty="0">
                <a:solidFill>
                  <a:srgbClr val="C00000"/>
                </a:solidFill>
              </a:rPr>
              <a:t>Véritable poste central, le bandeau présente les accès aux applications adaptées aux types de clients </a:t>
            </a:r>
            <a:r>
              <a:rPr lang="fr-FR" sz="1400" dirty="0">
                <a:solidFill>
                  <a:srgbClr val="C00000"/>
                </a:solidFill>
              </a:rPr>
              <a:t>(Personne physique, morale ou Pro/EI)</a:t>
            </a:r>
            <a:r>
              <a:rPr lang="fr-FR" sz="1600" dirty="0">
                <a:solidFill>
                  <a:srgbClr val="C00000"/>
                </a:solidFill>
              </a:rPr>
              <a:t> </a:t>
            </a:r>
            <a:r>
              <a:rPr lang="fr-FR" sz="1600" b="1" dirty="0">
                <a:solidFill>
                  <a:srgbClr val="C00000"/>
                </a:solidFill>
              </a:rPr>
              <a:t>et tient compte des habilitations de l’utilisateur </a:t>
            </a:r>
          </a:p>
          <a:p>
            <a:pPr>
              <a:defRPr/>
            </a:pPr>
            <a:r>
              <a:rPr lang="fr-FR" sz="1600" b="1" dirty="0">
                <a:solidFill>
                  <a:srgbClr val="7030A0"/>
                </a:solidFill>
              </a:rPr>
              <a:t>LES + :</a:t>
            </a:r>
          </a:p>
          <a:p>
            <a:pPr marL="285750" indent="-285750">
              <a:buFont typeface="Wingdings" panose="05000000000000000000" pitchFamily="2" charset="2"/>
              <a:buChar char="Ø"/>
              <a:defRPr/>
            </a:pPr>
            <a:r>
              <a:rPr lang="fr-FR" sz="1200" b="1" dirty="0">
                <a:solidFill>
                  <a:srgbClr val="7030A0"/>
                </a:solidFill>
              </a:rPr>
              <a:t>Pictogrammes d’accès directs aux applications les plus fréquemment utilisées (Agenda, CRE…)</a:t>
            </a:r>
          </a:p>
          <a:p>
            <a:pPr marL="285750" indent="-285750">
              <a:buFont typeface="Wingdings" panose="05000000000000000000" pitchFamily="2" charset="2"/>
              <a:buChar char="Ø"/>
              <a:defRPr/>
            </a:pPr>
            <a:r>
              <a:rPr lang="fr-FR" sz="1200" b="1" dirty="0">
                <a:solidFill>
                  <a:srgbClr val="7030A0"/>
                </a:solidFill>
              </a:rPr>
              <a:t>Pictogrammes de regroupements qui vous présentent une liste ( Alertes, opportunité, Engagements, autres applis …. )</a:t>
            </a:r>
          </a:p>
          <a:p>
            <a:pPr marL="285750" indent="-285750">
              <a:buFont typeface="Wingdings" panose="05000000000000000000" pitchFamily="2" charset="2"/>
              <a:buChar char="Ø"/>
              <a:defRPr/>
            </a:pPr>
            <a:r>
              <a:rPr lang="fr-FR" sz="1200" b="1" dirty="0">
                <a:solidFill>
                  <a:srgbClr val="7030A0"/>
                </a:solidFill>
              </a:rPr>
              <a:t>Pictogramme « Applis ouvertes » qui vous Indique le nombre d’applications ouvertes pour ce client et permet de passer de l’une à l’autre</a:t>
            </a:r>
          </a:p>
          <a:p>
            <a:pPr lvl="1">
              <a:defRPr/>
            </a:pPr>
            <a:r>
              <a:rPr lang="fr-FR" sz="1400" b="1" dirty="0">
                <a:solidFill>
                  <a:srgbClr val="00B050"/>
                </a:solidFill>
              </a:rPr>
              <a:t>Vous pouvez par exemple, ouvrir parallèlement, Connaissance client, la synthèse et l’historique du compte chèque et passer d’un écran à l’autre</a:t>
            </a:r>
          </a:p>
          <a:p>
            <a:pPr lvl="1">
              <a:defRPr/>
            </a:pPr>
            <a:endParaRPr lang="fr-FR" sz="1400" b="1" dirty="0">
              <a:solidFill>
                <a:srgbClr val="00B050"/>
              </a:solidFill>
            </a:endParaRPr>
          </a:p>
          <a:p>
            <a:pPr>
              <a:defRPr/>
            </a:pPr>
            <a:r>
              <a:rPr lang="fr-FR" sz="1600" b="1" dirty="0">
                <a:solidFill>
                  <a:srgbClr val="00B0F0"/>
                </a:solidFill>
              </a:rPr>
              <a:t>Ce bandeau de navigation toujours présent permet : </a:t>
            </a:r>
          </a:p>
          <a:p>
            <a:pPr marL="285750" indent="-285750">
              <a:buClr>
                <a:srgbClr val="C00000"/>
              </a:buClr>
              <a:buFont typeface="Wingdings" panose="05000000000000000000" pitchFamily="2" charset="2"/>
              <a:buChar char="Ø"/>
              <a:defRPr/>
            </a:pPr>
            <a:r>
              <a:rPr lang="fr-FR" sz="1400" b="1" dirty="0">
                <a:solidFill>
                  <a:srgbClr val="0070C0"/>
                </a:solidFill>
              </a:rPr>
              <a:t>De lancer des applications qui sont autorisées au collaborateur en fonction de ses habilitations</a:t>
            </a:r>
          </a:p>
          <a:p>
            <a:pPr marL="285750" indent="-285750">
              <a:buClr>
                <a:srgbClr val="C00000"/>
              </a:buClr>
              <a:buFont typeface="Wingdings" panose="05000000000000000000" pitchFamily="2" charset="2"/>
              <a:buChar char="Ø"/>
              <a:defRPr/>
            </a:pPr>
            <a:r>
              <a:rPr lang="fr-FR" sz="1400" b="1" dirty="0">
                <a:solidFill>
                  <a:srgbClr val="0070C0"/>
                </a:solidFill>
              </a:rPr>
              <a:t>De visualiser et lancer via le picto « autres applis », toutes les applications de niveau client classées par univers. Une zone de recherche alphanumérique permet de trouver rapidement votre transaction.   </a:t>
            </a:r>
          </a:p>
          <a:p>
            <a:pPr marL="285750" indent="-285750">
              <a:buClr>
                <a:srgbClr val="C00000"/>
              </a:buClr>
              <a:buFont typeface="Wingdings" panose="05000000000000000000" pitchFamily="2" charset="2"/>
              <a:buChar char="Ø"/>
              <a:defRPr/>
            </a:pPr>
            <a:r>
              <a:rPr lang="fr-FR" sz="1400" b="1" dirty="0">
                <a:solidFill>
                  <a:srgbClr val="0070C0"/>
                </a:solidFill>
              </a:rPr>
              <a:t>De mettre en avant les applications que vous utilisez le plus souvent (épingles).</a:t>
            </a:r>
          </a:p>
          <a:p>
            <a:pPr marL="285750" indent="-285750">
              <a:buClr>
                <a:srgbClr val="C00000"/>
              </a:buClr>
              <a:buFont typeface="Wingdings" panose="05000000000000000000" pitchFamily="2" charset="2"/>
              <a:buChar char="Ø"/>
              <a:defRPr/>
            </a:pPr>
            <a:r>
              <a:rPr lang="fr-FR" sz="1400" b="1" dirty="0">
                <a:solidFill>
                  <a:srgbClr val="0070C0"/>
                </a:solidFill>
              </a:rPr>
              <a:t>D’afficher et gérer les « Messages de services 1010 » </a:t>
            </a:r>
          </a:p>
          <a:p>
            <a:pPr marL="285750" indent="-285750">
              <a:buClr>
                <a:srgbClr val="C00000"/>
              </a:buClr>
              <a:buFont typeface="Wingdings" panose="05000000000000000000" pitchFamily="2" charset="2"/>
              <a:buChar char="Ø"/>
              <a:defRPr/>
            </a:pPr>
            <a:r>
              <a:rPr lang="fr-FR" sz="1400" b="1" dirty="0">
                <a:solidFill>
                  <a:srgbClr val="0070C0"/>
                </a:solidFill>
              </a:rPr>
              <a:t>De fermer la session client avec « Fin client »</a:t>
            </a:r>
          </a:p>
          <a:p>
            <a:pPr algn="ctr">
              <a:buClr>
                <a:srgbClr val="C00000"/>
              </a:buClr>
              <a:defRPr/>
            </a:pPr>
            <a:r>
              <a:rPr lang="fr-FR" sz="1200" b="1" dirty="0">
                <a:solidFill>
                  <a:srgbClr val="C00000"/>
                </a:solidFill>
              </a:rPr>
              <a:t>NB : les actes de gestion (avenant, consultation…) sont  accessibles via un clic sur une tuile produit. </a:t>
            </a:r>
            <a:endParaRPr lang="fr-FR" sz="1400" b="1" dirty="0">
              <a:solidFill>
                <a:srgbClr val="7030A0"/>
              </a:solidFill>
            </a:endParaRPr>
          </a:p>
        </p:txBody>
      </p:sp>
      <p:pic>
        <p:nvPicPr>
          <p:cNvPr id="23" name="Image 22"/>
          <p:cNvPicPr>
            <a:picLocks noChangeAspect="1"/>
          </p:cNvPicPr>
          <p:nvPr/>
        </p:nvPicPr>
        <p:blipFill>
          <a:blip r:embed="rId3"/>
          <a:stretch>
            <a:fillRect/>
          </a:stretch>
        </p:blipFill>
        <p:spPr>
          <a:xfrm>
            <a:off x="1012800" y="5680364"/>
            <a:ext cx="9900000" cy="1003663"/>
          </a:xfrm>
          <a:prstGeom prst="rect">
            <a:avLst/>
          </a:prstGeom>
          <a:ln>
            <a:noFill/>
          </a:ln>
          <a:effectLst>
            <a:outerShdw blurRad="190500" algn="tl" rotWithShape="0">
              <a:srgbClr val="000000">
                <a:alpha val="70000"/>
              </a:srgbClr>
            </a:outerShdw>
          </a:effectLst>
        </p:spPr>
      </p:pic>
      <p:sp>
        <p:nvSpPr>
          <p:cNvPr id="26" name="Rectangle 25"/>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pic>
        <p:nvPicPr>
          <p:cNvPr id="27" name="Image 26">
            <a:hlinkClick r:id="rId4" action="ppaction://hlinksldjump"/>
          </p:cNvPr>
          <p:cNvPicPr>
            <a:picLocks noChangeAspect="1"/>
          </p:cNvPicPr>
          <p:nvPr/>
        </p:nvPicPr>
        <p:blipFill>
          <a:blip r:embed="rId5"/>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1642784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2622"/>
          <a:stretch/>
        </p:blipFill>
        <p:spPr>
          <a:xfrm>
            <a:off x="4569475" y="1350838"/>
            <a:ext cx="7404248" cy="1246542"/>
          </a:xfrm>
          <a:prstGeom prst="rect">
            <a:avLst/>
          </a:prstGeom>
        </p:spPr>
      </p:pic>
      <p:pic>
        <p:nvPicPr>
          <p:cNvPr id="3"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à coins arrondis 4"/>
          <p:cNvSpPr/>
          <p:nvPr/>
        </p:nvSpPr>
        <p:spPr>
          <a:xfrm>
            <a:off x="176645" y="831273"/>
            <a:ext cx="4284000" cy="5902036"/>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lnSpc>
                <a:spcPts val="1400"/>
              </a:lnSpc>
              <a:buFont typeface="+mj-lt"/>
              <a:buAutoNum type="arabicPeriod"/>
              <a:defRPr/>
            </a:pPr>
            <a:endParaRPr lang="fr-FR" sz="1400" b="1" dirty="0">
              <a:solidFill>
                <a:srgbClr val="C00000"/>
              </a:solidFill>
            </a:endParaRPr>
          </a:p>
          <a:p>
            <a:pPr marL="342900" indent="-342900">
              <a:lnSpc>
                <a:spcPts val="1400"/>
              </a:lnSpc>
              <a:buFont typeface="+mj-lt"/>
              <a:buAutoNum type="arabicPeriod"/>
              <a:defRPr/>
            </a:pPr>
            <a:endParaRPr lang="fr-FR" sz="1400" b="1" dirty="0">
              <a:solidFill>
                <a:srgbClr val="C00000"/>
              </a:solidFill>
            </a:endParaRPr>
          </a:p>
          <a:p>
            <a:pPr marL="342900" indent="-342900">
              <a:lnSpc>
                <a:spcPts val="1400"/>
              </a:lnSpc>
              <a:buClr>
                <a:schemeClr val="bg1"/>
              </a:buClr>
              <a:buFont typeface="+mj-lt"/>
              <a:buAutoNum type="arabicPeriod"/>
              <a:defRPr/>
            </a:pPr>
            <a:r>
              <a:rPr lang="fr-FR" sz="1400" b="1" dirty="0">
                <a:solidFill>
                  <a:srgbClr val="C00000"/>
                </a:solidFill>
              </a:rPr>
              <a:t>Agenda : </a:t>
            </a:r>
            <a:r>
              <a:rPr lang="fr-FR" sz="1100" b="1" dirty="0">
                <a:solidFill>
                  <a:srgbClr val="0070C0"/>
                </a:solidFill>
              </a:rPr>
              <a:t>Accès direct à l’agenda du « suivi par »</a:t>
            </a:r>
          </a:p>
          <a:p>
            <a:pPr marL="342900" indent="-342900">
              <a:lnSpc>
                <a:spcPts val="1400"/>
              </a:lnSpc>
              <a:buClr>
                <a:schemeClr val="bg1"/>
              </a:buClr>
              <a:buFont typeface="+mj-lt"/>
              <a:buAutoNum type="arabicPeriod"/>
              <a:defRPr/>
            </a:pPr>
            <a:r>
              <a:rPr lang="fr-FR" sz="1400" b="1" dirty="0">
                <a:solidFill>
                  <a:srgbClr val="C00000"/>
                </a:solidFill>
              </a:rPr>
              <a:t>Synthèses : </a:t>
            </a:r>
            <a:r>
              <a:rPr lang="fr-FR" sz="1100" b="1" dirty="0">
                <a:solidFill>
                  <a:srgbClr val="0070C0"/>
                </a:solidFill>
              </a:rPr>
              <a:t>Accès direct à la synthèse de la personne physique </a:t>
            </a:r>
          </a:p>
          <a:p>
            <a:pPr marL="0" lvl="1">
              <a:lnSpc>
                <a:spcPts val="1400"/>
              </a:lnSpc>
              <a:defRPr/>
            </a:pPr>
            <a:r>
              <a:rPr lang="fr-FR" sz="1100" b="1" dirty="0">
                <a:solidFill>
                  <a:schemeClr val="bg1"/>
                </a:solidFill>
              </a:rPr>
              <a:t>NB : Ce picto sera enrichi dans quelques mois d’une « Vue relation »</a:t>
            </a:r>
          </a:p>
          <a:p>
            <a:pPr marL="342900" lvl="1" indent="-342900">
              <a:lnSpc>
                <a:spcPts val="1400"/>
              </a:lnSpc>
              <a:buClr>
                <a:schemeClr val="bg1"/>
              </a:buClr>
              <a:buFont typeface="+mj-lt"/>
              <a:buAutoNum type="arabicPeriod" startAt="3"/>
              <a:defRPr/>
            </a:pPr>
            <a:r>
              <a:rPr lang="fr-FR" sz="1400" b="1" dirty="0">
                <a:solidFill>
                  <a:srgbClr val="C00000"/>
                </a:solidFill>
              </a:rPr>
              <a:t>Connaissance client : </a:t>
            </a:r>
            <a:r>
              <a:rPr lang="fr-FR" sz="1100" b="1" dirty="0">
                <a:solidFill>
                  <a:srgbClr val="0070C0"/>
                </a:solidFill>
              </a:rPr>
              <a:t>Permet de lancer la consultation et la mise à jour de connaissance client</a:t>
            </a:r>
          </a:p>
          <a:p>
            <a:pPr marL="342900" lvl="1" indent="-342900">
              <a:lnSpc>
                <a:spcPts val="1400"/>
              </a:lnSpc>
              <a:buClr>
                <a:schemeClr val="bg1"/>
              </a:buClr>
              <a:buFont typeface="+mj-lt"/>
              <a:buAutoNum type="arabicPeriod" startAt="4"/>
              <a:defRPr/>
            </a:pPr>
            <a:r>
              <a:rPr lang="fr-FR" sz="1400" b="1" dirty="0">
                <a:solidFill>
                  <a:srgbClr val="C00000"/>
                </a:solidFill>
              </a:rPr>
              <a:t>Relations : </a:t>
            </a:r>
            <a:r>
              <a:rPr lang="fr-FR" sz="1100" b="1" dirty="0">
                <a:solidFill>
                  <a:srgbClr val="0070C0"/>
                </a:solidFill>
              </a:rPr>
              <a:t>Permet de visualiser, modifier la relation</a:t>
            </a:r>
          </a:p>
          <a:p>
            <a:pPr marL="0" lvl="1">
              <a:lnSpc>
                <a:spcPts val="1400"/>
              </a:lnSpc>
              <a:buClr>
                <a:schemeClr val="bg1"/>
              </a:buClr>
              <a:defRPr/>
            </a:pPr>
            <a:r>
              <a:rPr lang="fr-FR" sz="1200" b="1" dirty="0">
                <a:solidFill>
                  <a:srgbClr val="7030A0"/>
                </a:solidFill>
              </a:rPr>
              <a:t>LES + : </a:t>
            </a:r>
            <a:r>
              <a:rPr lang="fr-FR" sz="1100" b="1" dirty="0">
                <a:solidFill>
                  <a:srgbClr val="7030A0"/>
                </a:solidFill>
              </a:rPr>
              <a:t>Vous pouvez ouvrir la synthèse d’un membre de la relation dans un autre plan du totem  et ainsi passer d’un client à l’autre </a:t>
            </a:r>
          </a:p>
          <a:p>
            <a:pPr marL="342900" lvl="1" indent="-342900">
              <a:lnSpc>
                <a:spcPts val="1400"/>
              </a:lnSpc>
              <a:buClr>
                <a:schemeClr val="bg1"/>
              </a:buClr>
              <a:buFont typeface="+mj-lt"/>
              <a:buAutoNum type="arabicPeriod" startAt="5"/>
              <a:defRPr/>
            </a:pPr>
            <a:r>
              <a:rPr lang="fr-FR" sz="1400" b="1" dirty="0">
                <a:solidFill>
                  <a:srgbClr val="C00000"/>
                </a:solidFill>
              </a:rPr>
              <a:t>Alertes : </a:t>
            </a:r>
            <a:r>
              <a:rPr lang="fr-FR" sz="1100" b="1" dirty="0">
                <a:solidFill>
                  <a:srgbClr val="0070C0"/>
                </a:solidFill>
              </a:rPr>
              <a:t>Permet de visualiser et traiter les alertes </a:t>
            </a:r>
            <a:r>
              <a:rPr lang="fr-FR" sz="1100" dirty="0">
                <a:solidFill>
                  <a:srgbClr val="0070C0"/>
                </a:solidFill>
              </a:rPr>
              <a:t>(MAD, RPM, Oppositions, ….) </a:t>
            </a:r>
            <a:r>
              <a:rPr lang="fr-FR" sz="1100" b="1" dirty="0">
                <a:solidFill>
                  <a:srgbClr val="0070C0"/>
                </a:solidFill>
              </a:rPr>
              <a:t>sans ouvrir la synthèse</a:t>
            </a:r>
          </a:p>
          <a:p>
            <a:pPr marL="0" lvl="1">
              <a:lnSpc>
                <a:spcPts val="1400"/>
              </a:lnSpc>
              <a:buClr>
                <a:schemeClr val="bg1"/>
              </a:buClr>
              <a:defRPr/>
            </a:pPr>
            <a:r>
              <a:rPr lang="fr-FR" sz="1200" b="1" dirty="0">
                <a:solidFill>
                  <a:srgbClr val="7030A0"/>
                </a:solidFill>
              </a:rPr>
              <a:t>LES + : </a:t>
            </a:r>
            <a:r>
              <a:rPr lang="fr-FR" sz="1100" b="1" dirty="0">
                <a:solidFill>
                  <a:srgbClr val="7030A0"/>
                </a:solidFill>
              </a:rPr>
              <a:t>Pas besoin de passer par la synthèse pour voir et traiter les alertes (elles sont les mêmes que dans  la synthèse).</a:t>
            </a:r>
            <a:endParaRPr lang="fr-FR" sz="1100" dirty="0">
              <a:solidFill>
                <a:srgbClr val="0070C0"/>
              </a:solidFill>
            </a:endParaRPr>
          </a:p>
          <a:p>
            <a:pPr marL="342900" lvl="1" indent="-342900">
              <a:lnSpc>
                <a:spcPts val="1400"/>
              </a:lnSpc>
              <a:buClr>
                <a:schemeClr val="bg1"/>
              </a:buClr>
              <a:buFont typeface="+mj-lt"/>
              <a:buAutoNum type="arabicPeriod" startAt="6"/>
              <a:defRPr/>
            </a:pPr>
            <a:r>
              <a:rPr lang="fr-FR" sz="1400" b="1" dirty="0">
                <a:solidFill>
                  <a:srgbClr val="C00000"/>
                </a:solidFill>
              </a:rPr>
              <a:t>Opportunités : </a:t>
            </a:r>
            <a:r>
              <a:rPr lang="fr-FR" sz="1100" b="1" dirty="0">
                <a:solidFill>
                  <a:srgbClr val="0070C0"/>
                </a:solidFill>
              </a:rPr>
              <a:t>Permet de visualiser et traiter les opportunités  </a:t>
            </a:r>
            <a:r>
              <a:rPr lang="fr-FR" sz="1100" dirty="0">
                <a:solidFill>
                  <a:srgbClr val="0070C0"/>
                </a:solidFill>
              </a:rPr>
              <a:t>(GERC, dossier de vente) </a:t>
            </a:r>
            <a:r>
              <a:rPr lang="fr-FR" sz="1100" b="1" dirty="0">
                <a:solidFill>
                  <a:srgbClr val="0070C0"/>
                </a:solidFill>
              </a:rPr>
              <a:t>sans ouvrir la synthèse</a:t>
            </a:r>
          </a:p>
          <a:p>
            <a:pPr marL="0" lvl="1">
              <a:lnSpc>
                <a:spcPts val="1400"/>
              </a:lnSpc>
              <a:buClr>
                <a:schemeClr val="bg1"/>
              </a:buClr>
              <a:defRPr/>
            </a:pPr>
            <a:r>
              <a:rPr lang="fr-FR" sz="1200" b="1" dirty="0">
                <a:solidFill>
                  <a:srgbClr val="7030A0"/>
                </a:solidFill>
              </a:rPr>
              <a:t>LES + : </a:t>
            </a:r>
            <a:r>
              <a:rPr lang="fr-FR" sz="1100" b="1" dirty="0">
                <a:solidFill>
                  <a:srgbClr val="7030A0"/>
                </a:solidFill>
              </a:rPr>
              <a:t>Pas besoin de passer par la synthèse pour voir et traiter les opportunités (elles sont les mêmes que dans la synthèse).</a:t>
            </a:r>
            <a:endParaRPr lang="fr-FR" sz="1100" b="1" dirty="0">
              <a:solidFill>
                <a:srgbClr val="0070C0"/>
              </a:solidFill>
            </a:endParaRPr>
          </a:p>
          <a:p>
            <a:pPr marL="342900" lvl="1" indent="-342900">
              <a:lnSpc>
                <a:spcPts val="1400"/>
              </a:lnSpc>
              <a:buClr>
                <a:schemeClr val="bg1"/>
              </a:buClr>
              <a:buFont typeface="+mj-lt"/>
              <a:buAutoNum type="arabicPeriod" startAt="7"/>
              <a:defRPr/>
            </a:pPr>
            <a:r>
              <a:rPr lang="fr-FR" sz="1400" b="1" dirty="0">
                <a:solidFill>
                  <a:srgbClr val="C00000"/>
                </a:solidFill>
              </a:rPr>
              <a:t>CRE : </a:t>
            </a:r>
            <a:r>
              <a:rPr lang="fr-FR" sz="1100" b="1" dirty="0">
                <a:solidFill>
                  <a:srgbClr val="0070C0"/>
                </a:solidFill>
              </a:rPr>
              <a:t>Permet de rédiger un Compte rendu d’entretien</a:t>
            </a:r>
          </a:p>
          <a:p>
            <a:pPr marL="342900" lvl="1" indent="-342900">
              <a:lnSpc>
                <a:spcPts val="1400"/>
              </a:lnSpc>
              <a:buClr>
                <a:schemeClr val="bg1"/>
              </a:buClr>
              <a:buFont typeface="+mj-lt"/>
              <a:buAutoNum type="arabicPeriod" startAt="8"/>
              <a:defRPr/>
            </a:pPr>
            <a:r>
              <a:rPr lang="fr-FR" sz="1400" b="1" dirty="0">
                <a:solidFill>
                  <a:srgbClr val="C00000"/>
                </a:solidFill>
              </a:rPr>
              <a:t>Autres Applis : </a:t>
            </a:r>
            <a:r>
              <a:rPr lang="fr-FR" sz="1100" b="1" dirty="0">
                <a:solidFill>
                  <a:srgbClr val="0070C0"/>
                </a:solidFill>
              </a:rPr>
              <a:t>Permet d’afficher la liste des applications de niveau personne rangées par univers (APE, procuration …)</a:t>
            </a:r>
          </a:p>
          <a:p>
            <a:pPr marL="0" lvl="1">
              <a:lnSpc>
                <a:spcPts val="1400"/>
              </a:lnSpc>
              <a:defRPr/>
            </a:pPr>
            <a:r>
              <a:rPr lang="fr-FR" sz="1200" b="1" dirty="0">
                <a:solidFill>
                  <a:srgbClr val="7030A0"/>
                </a:solidFill>
              </a:rPr>
              <a:t>LES + : </a:t>
            </a:r>
            <a:r>
              <a:rPr lang="fr-FR" sz="1100" b="1" dirty="0">
                <a:solidFill>
                  <a:srgbClr val="7030A0"/>
                </a:solidFill>
              </a:rPr>
              <a:t>Vous pouvez réorganiser l’ordre d’affichage de vos applis préférées en cliquant sur l’épingle</a:t>
            </a:r>
            <a:endParaRPr lang="fr-FR" sz="1100" b="1" dirty="0">
              <a:solidFill>
                <a:srgbClr val="0070C0"/>
              </a:solidFill>
            </a:endParaRPr>
          </a:p>
          <a:p>
            <a:pPr marL="342900" lvl="1" indent="-342900">
              <a:lnSpc>
                <a:spcPts val="1400"/>
              </a:lnSpc>
              <a:buClr>
                <a:schemeClr val="bg1"/>
              </a:buClr>
              <a:buFont typeface="+mj-lt"/>
              <a:buAutoNum type="arabicPeriod" startAt="9"/>
              <a:defRPr/>
            </a:pPr>
            <a:r>
              <a:rPr lang="fr-FR" sz="1400" b="1" dirty="0">
                <a:solidFill>
                  <a:srgbClr val="C00000"/>
                </a:solidFill>
              </a:rPr>
              <a:t>Applis ouvertes : </a:t>
            </a:r>
            <a:r>
              <a:rPr lang="fr-FR" sz="1100" b="1" dirty="0">
                <a:solidFill>
                  <a:srgbClr val="0070C0"/>
                </a:solidFill>
              </a:rPr>
              <a:t>Indique le nombre d’applications ouvertes et permet de passer de l’une à l’autre</a:t>
            </a:r>
          </a:p>
          <a:p>
            <a:pPr marL="0" lvl="1">
              <a:lnSpc>
                <a:spcPts val="1400"/>
              </a:lnSpc>
              <a:defRPr/>
            </a:pPr>
            <a:r>
              <a:rPr lang="fr-FR" sz="1200" b="1" dirty="0">
                <a:solidFill>
                  <a:srgbClr val="7030A0"/>
                </a:solidFill>
              </a:rPr>
              <a:t>LES + : </a:t>
            </a:r>
            <a:r>
              <a:rPr lang="fr-FR" sz="1100" b="1" dirty="0">
                <a:solidFill>
                  <a:srgbClr val="7030A0"/>
                </a:solidFill>
              </a:rPr>
              <a:t>Vous pouvez par exemple, ouvrir parallèlement, Connaissance client, la synthèse et passer d’un écran à l’autre</a:t>
            </a:r>
            <a:endParaRPr lang="fr-FR" sz="1100" b="1" dirty="0">
              <a:solidFill>
                <a:srgbClr val="0070C0"/>
              </a:solidFill>
            </a:endParaRPr>
          </a:p>
          <a:p>
            <a:pPr marL="342900" lvl="1" indent="-342900">
              <a:lnSpc>
                <a:spcPts val="1400"/>
              </a:lnSpc>
              <a:buClr>
                <a:schemeClr val="bg1"/>
              </a:buClr>
              <a:buFont typeface="+mj-lt"/>
              <a:buAutoNum type="arabicPeriod" startAt="10"/>
              <a:defRPr/>
            </a:pPr>
            <a:r>
              <a:rPr lang="fr-FR" sz="1400" b="1" dirty="0">
                <a:solidFill>
                  <a:srgbClr val="C00000"/>
                </a:solidFill>
              </a:rPr>
              <a:t>Fin Client : </a:t>
            </a:r>
            <a:r>
              <a:rPr lang="fr-FR" sz="1100" b="1" dirty="0">
                <a:solidFill>
                  <a:srgbClr val="0070C0"/>
                </a:solidFill>
              </a:rPr>
              <a:t>Permet de fermer la session client</a:t>
            </a:r>
          </a:p>
          <a:p>
            <a:pPr marL="342900" lvl="1" indent="-342900">
              <a:lnSpc>
                <a:spcPts val="1400"/>
              </a:lnSpc>
              <a:buClr>
                <a:schemeClr val="bg1"/>
              </a:buClr>
              <a:buFont typeface="+mj-lt"/>
              <a:buAutoNum type="arabicPeriod" startAt="10"/>
              <a:defRPr/>
            </a:pPr>
            <a:r>
              <a:rPr lang="fr-FR" sz="1400" b="1" dirty="0">
                <a:solidFill>
                  <a:srgbClr val="C00000"/>
                </a:solidFill>
              </a:rPr>
              <a:t>Messages de service (1010)  : </a:t>
            </a:r>
            <a:r>
              <a:rPr lang="fr-FR" sz="1100" b="1" dirty="0">
                <a:solidFill>
                  <a:srgbClr val="0070C0"/>
                </a:solidFill>
              </a:rPr>
              <a:t>Apparait si présence d’un message</a:t>
            </a:r>
          </a:p>
          <a:p>
            <a:pPr marL="342900" lvl="1" indent="-342900">
              <a:lnSpc>
                <a:spcPts val="1400"/>
              </a:lnSpc>
              <a:buClr>
                <a:schemeClr val="bg1"/>
              </a:buClr>
              <a:buFont typeface="+mj-lt"/>
              <a:buAutoNum type="arabicPeriod" startAt="10"/>
              <a:defRPr/>
            </a:pPr>
            <a:endParaRPr lang="fr-FR" sz="1100" b="1" dirty="0">
              <a:solidFill>
                <a:srgbClr val="0070C0"/>
              </a:solidFill>
            </a:endParaRPr>
          </a:p>
        </p:txBody>
      </p:sp>
      <p:sp>
        <p:nvSpPr>
          <p:cNvPr id="6" name="Ellipse 5"/>
          <p:cNvSpPr/>
          <p:nvPr/>
        </p:nvSpPr>
        <p:spPr>
          <a:xfrm>
            <a:off x="4569475"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a:t>
            </a:r>
          </a:p>
        </p:txBody>
      </p:sp>
      <p:sp>
        <p:nvSpPr>
          <p:cNvPr id="7" name="Ellipse 6"/>
          <p:cNvSpPr/>
          <p:nvPr/>
        </p:nvSpPr>
        <p:spPr>
          <a:xfrm>
            <a:off x="5400911"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2</a:t>
            </a:r>
          </a:p>
        </p:txBody>
      </p:sp>
      <p:sp>
        <p:nvSpPr>
          <p:cNvPr id="8" name="Ellipse 7"/>
          <p:cNvSpPr/>
          <p:nvPr/>
        </p:nvSpPr>
        <p:spPr>
          <a:xfrm>
            <a:off x="6232347"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3</a:t>
            </a:r>
          </a:p>
        </p:txBody>
      </p:sp>
      <p:sp>
        <p:nvSpPr>
          <p:cNvPr id="9" name="Ellipse 8"/>
          <p:cNvSpPr/>
          <p:nvPr/>
        </p:nvSpPr>
        <p:spPr>
          <a:xfrm>
            <a:off x="7057969"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4</a:t>
            </a:r>
          </a:p>
        </p:txBody>
      </p:sp>
      <p:sp>
        <p:nvSpPr>
          <p:cNvPr id="10" name="Ellipse 9"/>
          <p:cNvSpPr/>
          <p:nvPr/>
        </p:nvSpPr>
        <p:spPr>
          <a:xfrm>
            <a:off x="7883591"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5</a:t>
            </a:r>
          </a:p>
        </p:txBody>
      </p:sp>
      <p:sp>
        <p:nvSpPr>
          <p:cNvPr id="11" name="Ellipse 10"/>
          <p:cNvSpPr/>
          <p:nvPr/>
        </p:nvSpPr>
        <p:spPr>
          <a:xfrm>
            <a:off x="8696518"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6</a:t>
            </a:r>
          </a:p>
        </p:txBody>
      </p:sp>
      <p:sp>
        <p:nvSpPr>
          <p:cNvPr id="12" name="Ellipse 11"/>
          <p:cNvSpPr/>
          <p:nvPr/>
        </p:nvSpPr>
        <p:spPr>
          <a:xfrm>
            <a:off x="9522140"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7</a:t>
            </a:r>
          </a:p>
        </p:txBody>
      </p:sp>
      <p:sp>
        <p:nvSpPr>
          <p:cNvPr id="13" name="Ellipse 12"/>
          <p:cNvSpPr/>
          <p:nvPr/>
        </p:nvSpPr>
        <p:spPr>
          <a:xfrm>
            <a:off x="10347762"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8</a:t>
            </a:r>
          </a:p>
        </p:txBody>
      </p:sp>
      <p:sp>
        <p:nvSpPr>
          <p:cNvPr id="14" name="Ellipse 13"/>
          <p:cNvSpPr/>
          <p:nvPr/>
        </p:nvSpPr>
        <p:spPr>
          <a:xfrm>
            <a:off x="11160689" y="193753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9</a:t>
            </a:r>
          </a:p>
        </p:txBody>
      </p:sp>
      <p:sp>
        <p:nvSpPr>
          <p:cNvPr id="15" name="Ellipse 14"/>
          <p:cNvSpPr/>
          <p:nvPr/>
        </p:nvSpPr>
        <p:spPr>
          <a:xfrm>
            <a:off x="11160689" y="153946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10</a:t>
            </a:r>
          </a:p>
        </p:txBody>
      </p:sp>
      <p:sp>
        <p:nvSpPr>
          <p:cNvPr id="16" name="Ellipse 15"/>
          <p:cNvSpPr/>
          <p:nvPr/>
        </p:nvSpPr>
        <p:spPr>
          <a:xfrm>
            <a:off x="6265596" y="2673605"/>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12</a:t>
            </a:r>
          </a:p>
        </p:txBody>
      </p:sp>
      <p:pic>
        <p:nvPicPr>
          <p:cNvPr id="17" name="Image 16"/>
          <p:cNvPicPr>
            <a:picLocks noChangeAspect="1"/>
          </p:cNvPicPr>
          <p:nvPr/>
        </p:nvPicPr>
        <p:blipFill>
          <a:blip r:embed="rId4"/>
          <a:stretch>
            <a:fillRect/>
          </a:stretch>
        </p:blipFill>
        <p:spPr>
          <a:xfrm>
            <a:off x="4594858" y="2570700"/>
            <a:ext cx="7378865" cy="969250"/>
          </a:xfrm>
          <a:prstGeom prst="rect">
            <a:avLst/>
          </a:prstGeom>
        </p:spPr>
      </p:pic>
      <p:sp>
        <p:nvSpPr>
          <p:cNvPr id="18" name="Ellipse 17"/>
          <p:cNvSpPr/>
          <p:nvPr/>
        </p:nvSpPr>
        <p:spPr>
          <a:xfrm>
            <a:off x="6016244" y="259738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11</a:t>
            </a:r>
          </a:p>
        </p:txBody>
      </p:sp>
      <p:pic>
        <p:nvPicPr>
          <p:cNvPr id="20" name="Image 19">
            <a:hlinkClick r:id="rId5" action="ppaction://hlinksldjump"/>
          </p:cNvPr>
          <p:cNvPicPr>
            <a:picLocks noChangeAspect="1"/>
          </p:cNvPicPr>
          <p:nvPr/>
        </p:nvPicPr>
        <p:blipFill>
          <a:blip r:embed="rId6"/>
          <a:stretch>
            <a:fillRect/>
          </a:stretch>
        </p:blipFill>
        <p:spPr>
          <a:xfrm>
            <a:off x="11208486" y="6276340"/>
            <a:ext cx="903757" cy="529590"/>
          </a:xfrm>
          <a:prstGeom prst="rect">
            <a:avLst/>
          </a:prstGeom>
        </p:spPr>
      </p:pic>
      <p:sp>
        <p:nvSpPr>
          <p:cNvPr id="21" name="Rectangle 20"/>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1533716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à coins arrondis 2"/>
          <p:cNvSpPr/>
          <p:nvPr/>
        </p:nvSpPr>
        <p:spPr>
          <a:xfrm>
            <a:off x="287481" y="877456"/>
            <a:ext cx="3888593" cy="1687799"/>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4"/>
              <a:defRPr/>
            </a:pPr>
            <a:r>
              <a:rPr lang="fr-FR" sz="1400" b="1" dirty="0">
                <a:solidFill>
                  <a:srgbClr val="C00000"/>
                </a:solidFill>
              </a:rPr>
              <a:t>Relations : </a:t>
            </a:r>
            <a:r>
              <a:rPr lang="fr-FR" sz="1100" b="1" dirty="0">
                <a:solidFill>
                  <a:srgbClr val="0070C0"/>
                </a:solidFill>
              </a:rPr>
              <a:t>Permet de visualiser, modifier la relation et ouvrir la synthèse d’un membre dans un autre plan du totem</a:t>
            </a:r>
          </a:p>
          <a:p>
            <a:pPr marL="0" lvl="1">
              <a:defRPr/>
            </a:pPr>
            <a:r>
              <a:rPr lang="fr-FR" sz="1200" b="1" dirty="0">
                <a:solidFill>
                  <a:srgbClr val="7030A0"/>
                </a:solidFill>
              </a:rPr>
              <a:t>LES + : </a:t>
            </a:r>
          </a:p>
          <a:p>
            <a:pPr marL="171450" lvl="1" indent="-171450">
              <a:buFont typeface="Wingdings" panose="05000000000000000000" pitchFamily="2" charset="2"/>
              <a:buChar char="Ø"/>
              <a:defRPr/>
            </a:pPr>
            <a:r>
              <a:rPr lang="fr-FR" sz="1100" b="1" dirty="0">
                <a:solidFill>
                  <a:srgbClr val="7030A0"/>
                </a:solidFill>
              </a:rPr>
              <a:t>1 clic sur la tuile d’un autre membre de la relation permet d’ouvrir sa synthèse dans un autre plan du totem et donc de travailler avec la synthèse de toute la famille !</a:t>
            </a:r>
          </a:p>
        </p:txBody>
      </p:sp>
      <p:pic>
        <p:nvPicPr>
          <p:cNvPr id="4" name="Imag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2383" y="877456"/>
            <a:ext cx="360000" cy="360000"/>
          </a:xfrm>
          <a:prstGeom prst="rect">
            <a:avLst/>
          </a:prstGeom>
        </p:spPr>
      </p:pic>
      <p:pic>
        <p:nvPicPr>
          <p:cNvPr id="5" name="Image 4"/>
          <p:cNvPicPr>
            <a:picLocks noChangeAspect="1"/>
          </p:cNvPicPr>
          <p:nvPr/>
        </p:nvPicPr>
        <p:blipFill>
          <a:blip r:embed="rId4"/>
          <a:stretch>
            <a:fillRect/>
          </a:stretch>
        </p:blipFill>
        <p:spPr>
          <a:xfrm>
            <a:off x="883342" y="2749097"/>
            <a:ext cx="10683386" cy="2992296"/>
          </a:xfrm>
          <a:prstGeom prst="rect">
            <a:avLst/>
          </a:prstGeom>
        </p:spPr>
      </p:pic>
      <p:cxnSp>
        <p:nvCxnSpPr>
          <p:cNvPr id="6" name="Connecteur droit avec flèche 5"/>
          <p:cNvCxnSpPr/>
          <p:nvPr/>
        </p:nvCxnSpPr>
        <p:spPr>
          <a:xfrm flipV="1">
            <a:off x="4516181" y="5090474"/>
            <a:ext cx="114943" cy="150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9755148" y="4543920"/>
            <a:ext cx="451034" cy="873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905724" y="3713029"/>
            <a:ext cx="3420237" cy="78070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70C0"/>
                </a:solidFill>
              </a:rPr>
              <a:t>Bien vu !</a:t>
            </a:r>
          </a:p>
          <a:p>
            <a:pPr algn="ctr"/>
            <a:endParaRPr lang="fr-FR" sz="1100" dirty="0">
              <a:solidFill>
                <a:srgbClr val="0070C0"/>
              </a:solidFill>
            </a:endParaRPr>
          </a:p>
          <a:p>
            <a:pPr algn="ctr"/>
            <a:r>
              <a:rPr lang="fr-FR" sz="1100" dirty="0">
                <a:solidFill>
                  <a:srgbClr val="0070C0"/>
                </a:solidFill>
              </a:rPr>
              <a:t>En 1 clic vous pouvez modifier la relation via « Connaissance client »</a:t>
            </a:r>
          </a:p>
        </p:txBody>
      </p:sp>
      <p:sp>
        <p:nvSpPr>
          <p:cNvPr id="9" name="Rectangle 8"/>
          <p:cNvSpPr/>
          <p:nvPr/>
        </p:nvSpPr>
        <p:spPr>
          <a:xfrm>
            <a:off x="1203734" y="4544014"/>
            <a:ext cx="3294897" cy="99350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70C0"/>
                </a:solidFill>
              </a:rPr>
              <a:t>Bien vu !</a:t>
            </a:r>
          </a:p>
          <a:p>
            <a:pPr algn="ctr"/>
            <a:endParaRPr lang="fr-FR" sz="1100" dirty="0">
              <a:solidFill>
                <a:srgbClr val="0070C0"/>
              </a:solidFill>
            </a:endParaRPr>
          </a:p>
          <a:p>
            <a:pPr algn="ctr"/>
            <a:r>
              <a:rPr lang="fr-FR" sz="1100" dirty="0">
                <a:solidFill>
                  <a:srgbClr val="0070C0"/>
                </a:solidFill>
              </a:rPr>
              <a:t>1 clic permet d’ouvrir la synthèse d’un autre membre dans un autre plan du totem et donc de travailler avec la synthèse de toute la famille !</a:t>
            </a:r>
          </a:p>
        </p:txBody>
      </p:sp>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66165">
            <a:off x="4944406" y="4815149"/>
            <a:ext cx="550649" cy="550649"/>
          </a:xfrm>
          <a:prstGeom prst="rect">
            <a:avLst/>
          </a:prstGeom>
        </p:spPr>
      </p:pic>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66165">
            <a:off x="10723234" y="5351361"/>
            <a:ext cx="550649" cy="550649"/>
          </a:xfrm>
          <a:prstGeom prst="rect">
            <a:avLst/>
          </a:prstGeom>
        </p:spPr>
      </p:pic>
      <p:pic>
        <p:nvPicPr>
          <p:cNvPr id="12" name="Image 11"/>
          <p:cNvPicPr>
            <a:picLocks noChangeAspect="1"/>
          </p:cNvPicPr>
          <p:nvPr/>
        </p:nvPicPr>
        <p:blipFill rotWithShape="1">
          <a:blip r:embed="rId6"/>
          <a:srcRect l="12622"/>
          <a:stretch/>
        </p:blipFill>
        <p:spPr>
          <a:xfrm>
            <a:off x="4279769" y="1350838"/>
            <a:ext cx="7832474" cy="1246542"/>
          </a:xfrm>
          <a:prstGeom prst="rect">
            <a:avLst/>
          </a:prstGeom>
        </p:spPr>
      </p:pic>
      <p:sp>
        <p:nvSpPr>
          <p:cNvPr id="13" name="Ellipse 12"/>
          <p:cNvSpPr/>
          <p:nvPr/>
        </p:nvSpPr>
        <p:spPr>
          <a:xfrm>
            <a:off x="6959477" y="198519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4</a:t>
            </a:r>
          </a:p>
        </p:txBody>
      </p:sp>
      <p:pic>
        <p:nvPicPr>
          <p:cNvPr id="14" name="Image 13"/>
          <p:cNvPicPr>
            <a:picLocks noChangeAspect="1"/>
          </p:cNvPicPr>
          <p:nvPr/>
        </p:nvPicPr>
        <p:blipFill>
          <a:blip r:embed="rId7"/>
          <a:stretch>
            <a:fillRect/>
          </a:stretch>
        </p:blipFill>
        <p:spPr>
          <a:xfrm>
            <a:off x="883342" y="5586373"/>
            <a:ext cx="2291413" cy="1212376"/>
          </a:xfrm>
          <a:prstGeom prst="rect">
            <a:avLst/>
          </a:prstGeom>
          <a:ln>
            <a:noFill/>
          </a:ln>
          <a:effectLst>
            <a:outerShdw blurRad="190500" algn="tl" rotWithShape="0">
              <a:srgbClr val="000000">
                <a:alpha val="70000"/>
              </a:srgbClr>
            </a:outerShdw>
          </a:effectLst>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1015" y="2289930"/>
            <a:ext cx="550649" cy="550649"/>
          </a:xfrm>
          <a:prstGeom prst="rect">
            <a:avLst/>
          </a:prstGeom>
        </p:spPr>
      </p:pic>
      <p:pic>
        <p:nvPicPr>
          <p:cNvPr id="16" name="Image 15"/>
          <p:cNvPicPr>
            <a:picLocks noChangeAspect="1"/>
          </p:cNvPicPr>
          <p:nvPr/>
        </p:nvPicPr>
        <p:blipFill>
          <a:blip r:embed="rId8"/>
          <a:stretch>
            <a:fillRect/>
          </a:stretch>
        </p:blipFill>
        <p:spPr>
          <a:xfrm>
            <a:off x="8497848" y="5741393"/>
            <a:ext cx="2514600" cy="704850"/>
          </a:xfrm>
          <a:prstGeom prst="rect">
            <a:avLst/>
          </a:prstGeom>
          <a:ln>
            <a:noFill/>
          </a:ln>
          <a:effectLst>
            <a:outerShdw blurRad="190500" algn="tl" rotWithShape="0">
              <a:srgbClr val="000000">
                <a:alpha val="70000"/>
              </a:srgbClr>
            </a:outerShdw>
          </a:effectLst>
        </p:spPr>
      </p:pic>
      <p:pic>
        <p:nvPicPr>
          <p:cNvPr id="19" name="Image 18">
            <a:hlinkClick r:id="rId9" action="ppaction://hlinksldjump"/>
          </p:cNvPr>
          <p:cNvPicPr>
            <a:picLocks noChangeAspect="1"/>
          </p:cNvPicPr>
          <p:nvPr/>
        </p:nvPicPr>
        <p:blipFill>
          <a:blip r:embed="rId10"/>
          <a:stretch>
            <a:fillRect/>
          </a:stretch>
        </p:blipFill>
        <p:spPr>
          <a:xfrm>
            <a:off x="11208486" y="6276340"/>
            <a:ext cx="903757" cy="529590"/>
          </a:xfrm>
          <a:prstGeom prst="rect">
            <a:avLst/>
          </a:prstGeom>
        </p:spPr>
      </p:pic>
      <p:sp>
        <p:nvSpPr>
          <p:cNvPr id="20" name="Rectangle 19"/>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2338483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2622"/>
          <a:stretch/>
        </p:blipFill>
        <p:spPr>
          <a:xfrm>
            <a:off x="363550" y="3300105"/>
            <a:ext cx="11375867" cy="1752185"/>
          </a:xfrm>
          <a:prstGeom prst="rect">
            <a:avLst/>
          </a:prstGeom>
        </p:spPr>
      </p:pic>
      <p:pic>
        <p:nvPicPr>
          <p:cNvPr id="3"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à coins arrondis 3"/>
          <p:cNvSpPr/>
          <p:nvPr/>
        </p:nvSpPr>
        <p:spPr>
          <a:xfrm>
            <a:off x="287479" y="877456"/>
            <a:ext cx="9046809" cy="2233053"/>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indent="-342900">
              <a:buClr>
                <a:schemeClr val="bg1"/>
              </a:buClr>
              <a:buFont typeface="+mj-lt"/>
              <a:buAutoNum type="arabicPeriod" startAt="5"/>
              <a:defRPr/>
            </a:pPr>
            <a:r>
              <a:rPr lang="fr-FR" sz="1400" b="1" dirty="0">
                <a:solidFill>
                  <a:srgbClr val="C00000"/>
                </a:solidFill>
              </a:rPr>
              <a:t>Alertes :</a:t>
            </a:r>
            <a:r>
              <a:rPr lang="fr-FR" b="1" dirty="0">
                <a:solidFill>
                  <a:srgbClr val="C00000"/>
                </a:solidFill>
              </a:rPr>
              <a:t> </a:t>
            </a:r>
            <a:r>
              <a:rPr lang="fr-FR" sz="1100" b="1" dirty="0">
                <a:solidFill>
                  <a:srgbClr val="0070C0"/>
                </a:solidFill>
              </a:rPr>
              <a:t>Permet, de visualiser la présence d’alertes et de les traiter si nécessaire </a:t>
            </a:r>
            <a:r>
              <a:rPr lang="fr-FR" sz="1100" dirty="0">
                <a:solidFill>
                  <a:srgbClr val="0070C0"/>
                </a:solidFill>
              </a:rPr>
              <a:t>( PND, MAD, RPM, Oppositions…)</a:t>
            </a:r>
          </a:p>
          <a:p>
            <a:pPr marL="285750" indent="-285750">
              <a:buFont typeface="Wingdings" panose="05000000000000000000" pitchFamily="2" charset="2"/>
              <a:buChar char="Ø"/>
              <a:defRPr/>
            </a:pPr>
            <a:endParaRPr lang="fr-FR" sz="1200" b="1" dirty="0">
              <a:solidFill>
                <a:srgbClr val="0070C0"/>
              </a:solidFill>
            </a:endParaRPr>
          </a:p>
          <a:p>
            <a:pPr marL="1085850" lvl="2" indent="-171450">
              <a:buFont typeface="Wingdings" panose="05000000000000000000" pitchFamily="2" charset="2"/>
              <a:buChar char="ü"/>
            </a:pPr>
            <a:r>
              <a:rPr lang="fr-FR" sz="1050" b="1" dirty="0">
                <a:solidFill>
                  <a:srgbClr val="7030A0"/>
                </a:solidFill>
              </a:rPr>
              <a:t>Compteur dans une pastille rouge si au moins 1 alerte </a:t>
            </a:r>
          </a:p>
          <a:p>
            <a:pPr marL="1085850" lvl="2" indent="-171450">
              <a:buFont typeface="Wingdings" panose="05000000000000000000" pitchFamily="2" charset="2"/>
              <a:buChar char="ü"/>
            </a:pPr>
            <a:r>
              <a:rPr lang="fr-FR" sz="1050" b="1" dirty="0">
                <a:solidFill>
                  <a:srgbClr val="7030A0"/>
                </a:solidFill>
              </a:rPr>
              <a:t>Compteur dans une pastille verte si pas d’alerte à traiter</a:t>
            </a:r>
          </a:p>
          <a:p>
            <a:pPr marL="171450" indent="-171450">
              <a:buFont typeface="Wingdings" panose="05000000000000000000" pitchFamily="2" charset="2"/>
              <a:buChar char="ü"/>
            </a:pPr>
            <a:endParaRPr lang="fr-FR" sz="1050" b="1" dirty="0">
              <a:solidFill>
                <a:srgbClr val="7030A0"/>
              </a:solidFill>
            </a:endParaRPr>
          </a:p>
          <a:p>
            <a:pPr marL="171450" indent="-171450">
              <a:lnSpc>
                <a:spcPct val="150000"/>
              </a:lnSpc>
              <a:buFont typeface="Wingdings" panose="05000000000000000000" pitchFamily="2" charset="2"/>
              <a:buChar char="Ø"/>
            </a:pPr>
            <a:r>
              <a:rPr lang="fr-FR" sz="1200" b="1" dirty="0">
                <a:solidFill>
                  <a:srgbClr val="0070C0"/>
                </a:solidFill>
              </a:rPr>
              <a:t>Les gélules sur fond blanc sont cliquables</a:t>
            </a:r>
          </a:p>
          <a:p>
            <a:pPr marL="171450" indent="-171450">
              <a:lnSpc>
                <a:spcPct val="150000"/>
              </a:lnSpc>
              <a:buFont typeface="Wingdings" panose="05000000000000000000" pitchFamily="2" charset="2"/>
              <a:buChar char="Ø"/>
            </a:pPr>
            <a:r>
              <a:rPr lang="fr-FR" sz="1200" b="1" dirty="0">
                <a:solidFill>
                  <a:srgbClr val="0070C0"/>
                </a:solidFill>
              </a:rPr>
              <a:t>Les gélules grisées sont non cliquables </a:t>
            </a:r>
            <a:r>
              <a:rPr lang="fr-FR" sz="1200" dirty="0">
                <a:solidFill>
                  <a:srgbClr val="0070C0"/>
                </a:solidFill>
              </a:rPr>
              <a:t>(</a:t>
            </a:r>
            <a:r>
              <a:rPr lang="fr-FR" sz="1000" dirty="0">
                <a:solidFill>
                  <a:srgbClr val="0070C0"/>
                </a:solidFill>
              </a:rPr>
              <a:t>Pas encore accessibles pour le moment ou collaborateur non habilité)</a:t>
            </a:r>
          </a:p>
          <a:p>
            <a:pPr marL="0" lvl="1">
              <a:defRPr/>
            </a:pPr>
            <a:r>
              <a:rPr lang="fr-FR" sz="1200" b="1" dirty="0">
                <a:solidFill>
                  <a:srgbClr val="7030A0"/>
                </a:solidFill>
              </a:rPr>
              <a:t>LES + : </a:t>
            </a:r>
          </a:p>
          <a:p>
            <a:pPr marL="171450" lvl="1" indent="-171450">
              <a:buFont typeface="Wingdings" panose="05000000000000000000" pitchFamily="2" charset="2"/>
              <a:buChar char="Ø"/>
              <a:defRPr/>
            </a:pPr>
            <a:r>
              <a:rPr lang="fr-FR" sz="1100" b="1" dirty="0">
                <a:solidFill>
                  <a:srgbClr val="7030A0"/>
                </a:solidFill>
              </a:rPr>
              <a:t>Pas besoin de passer par la synthèse pour voir et traiter les alertes (elles sont les mêmes que dans le bloc alerte de la synthèse).</a:t>
            </a:r>
          </a:p>
          <a:p>
            <a:pPr marL="171450" lvl="1" indent="-171450">
              <a:buFont typeface="Wingdings" panose="05000000000000000000" pitchFamily="2" charset="2"/>
              <a:buChar char="Ø"/>
              <a:defRPr/>
            </a:pPr>
            <a:endParaRPr lang="fr-FR" sz="1100" b="1" dirty="0">
              <a:solidFill>
                <a:srgbClr val="0070C0"/>
              </a:solidFill>
            </a:endParaRPr>
          </a:p>
        </p:txBody>
      </p:sp>
      <p:pic>
        <p:nvPicPr>
          <p:cNvPr id="5" name="Imag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042" y="868220"/>
            <a:ext cx="360000" cy="360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6175" y="4573937"/>
            <a:ext cx="386384" cy="386384"/>
          </a:xfrm>
          <a:prstGeom prst="rect">
            <a:avLst/>
          </a:prstGeom>
        </p:spPr>
      </p:pic>
      <p:pic>
        <p:nvPicPr>
          <p:cNvPr id="7" name="Image 6"/>
          <p:cNvPicPr>
            <a:picLocks noChangeAspect="1"/>
          </p:cNvPicPr>
          <p:nvPr/>
        </p:nvPicPr>
        <p:blipFill>
          <a:blip r:embed="rId6"/>
          <a:stretch>
            <a:fillRect/>
          </a:stretch>
        </p:blipFill>
        <p:spPr>
          <a:xfrm>
            <a:off x="401199" y="5014594"/>
            <a:ext cx="10944000" cy="695096"/>
          </a:xfrm>
          <a:prstGeom prst="rect">
            <a:avLst/>
          </a:prstGeom>
        </p:spPr>
      </p:pic>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388" y="5458931"/>
            <a:ext cx="386384" cy="386384"/>
          </a:xfrm>
          <a:prstGeom prst="rect">
            <a:avLst/>
          </a:prstGeom>
        </p:spPr>
      </p:pic>
      <p:pic>
        <p:nvPicPr>
          <p:cNvPr id="9" name="Image 8"/>
          <p:cNvPicPr>
            <a:picLocks noChangeAspect="1"/>
          </p:cNvPicPr>
          <p:nvPr/>
        </p:nvPicPr>
        <p:blipFill>
          <a:blip r:embed="rId7"/>
          <a:stretch>
            <a:fillRect/>
          </a:stretch>
        </p:blipFill>
        <p:spPr>
          <a:xfrm>
            <a:off x="6144441" y="4167296"/>
            <a:ext cx="304800" cy="285750"/>
          </a:xfrm>
          <a:prstGeom prst="rect">
            <a:avLst/>
          </a:prstGeom>
        </p:spPr>
      </p:pic>
      <p:sp>
        <p:nvSpPr>
          <p:cNvPr id="10" name="Ellipse 9"/>
          <p:cNvSpPr/>
          <p:nvPr/>
        </p:nvSpPr>
        <p:spPr>
          <a:xfrm>
            <a:off x="5463187" y="4176197"/>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5</a:t>
            </a:r>
          </a:p>
        </p:txBody>
      </p:sp>
      <p:pic>
        <p:nvPicPr>
          <p:cNvPr id="11" name="Image 10"/>
          <p:cNvPicPr>
            <a:picLocks noChangeAspect="1"/>
          </p:cNvPicPr>
          <p:nvPr/>
        </p:nvPicPr>
        <p:blipFill>
          <a:blip r:embed="rId8"/>
          <a:stretch>
            <a:fillRect/>
          </a:stretch>
        </p:blipFill>
        <p:spPr>
          <a:xfrm>
            <a:off x="2370246" y="5458931"/>
            <a:ext cx="5344210" cy="1307848"/>
          </a:xfrm>
          <a:prstGeom prst="rect">
            <a:avLst/>
          </a:prstGeom>
          <a:ln>
            <a:noFill/>
          </a:ln>
          <a:effectLst>
            <a:outerShdw blurRad="190500" algn="tl" rotWithShape="0">
              <a:srgbClr val="000000">
                <a:alpha val="70000"/>
              </a:srgbClr>
            </a:outerShdw>
          </a:effectLst>
        </p:spPr>
      </p:pic>
      <p:pic>
        <p:nvPicPr>
          <p:cNvPr id="14" name="Image 13">
            <a:hlinkClick r:id="rId9" action="ppaction://hlinksldjump"/>
          </p:cNvPr>
          <p:cNvPicPr>
            <a:picLocks noChangeAspect="1"/>
          </p:cNvPicPr>
          <p:nvPr/>
        </p:nvPicPr>
        <p:blipFill>
          <a:blip r:embed="rId10"/>
          <a:stretch>
            <a:fillRect/>
          </a:stretch>
        </p:blipFill>
        <p:spPr>
          <a:xfrm>
            <a:off x="11208486" y="6276340"/>
            <a:ext cx="903757" cy="529590"/>
          </a:xfrm>
          <a:prstGeom prst="rect">
            <a:avLst/>
          </a:prstGeom>
        </p:spPr>
      </p:pic>
      <p:sp>
        <p:nvSpPr>
          <p:cNvPr id="15" name="Rectangle 14"/>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1584605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12404"/>
          <a:stretch/>
        </p:blipFill>
        <p:spPr>
          <a:xfrm>
            <a:off x="176645" y="3257673"/>
            <a:ext cx="11676289" cy="2394690"/>
          </a:xfrm>
          <a:prstGeom prst="rect">
            <a:avLst/>
          </a:prstGeom>
        </p:spPr>
      </p:pic>
      <p:pic>
        <p:nvPicPr>
          <p:cNvPr id="3"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à coins arrondis 3"/>
          <p:cNvSpPr/>
          <p:nvPr/>
        </p:nvSpPr>
        <p:spPr>
          <a:xfrm>
            <a:off x="287479" y="877456"/>
            <a:ext cx="9046809" cy="1785725"/>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6"/>
              <a:defRPr/>
            </a:pPr>
            <a:r>
              <a:rPr lang="fr-FR" sz="1400" b="1" dirty="0">
                <a:solidFill>
                  <a:srgbClr val="C00000"/>
                </a:solidFill>
              </a:rPr>
              <a:t>Opportunités :</a:t>
            </a:r>
            <a:r>
              <a:rPr lang="fr-FR" b="1" dirty="0">
                <a:solidFill>
                  <a:srgbClr val="C00000"/>
                </a:solidFill>
              </a:rPr>
              <a:t> </a:t>
            </a:r>
            <a:r>
              <a:rPr lang="fr-FR" sz="1100" b="1" dirty="0">
                <a:solidFill>
                  <a:srgbClr val="0070C0"/>
                </a:solidFill>
              </a:rPr>
              <a:t>Permet, sans ouvrir la synthèse, de visualiser la liste des opportunités à traiter issues :</a:t>
            </a:r>
          </a:p>
          <a:p>
            <a:pPr marL="742950" lvl="1" indent="-285750">
              <a:buFont typeface="Wingdings" panose="05000000000000000000" pitchFamily="2" charset="2"/>
              <a:buChar char="Ø"/>
              <a:defRPr/>
            </a:pPr>
            <a:r>
              <a:rPr lang="fr-FR" sz="1100" b="1" dirty="0">
                <a:solidFill>
                  <a:srgbClr val="0070C0"/>
                </a:solidFill>
              </a:rPr>
              <a:t>De la GERC /PDO</a:t>
            </a:r>
          </a:p>
          <a:p>
            <a:pPr marL="742950" lvl="1" indent="-285750">
              <a:buFont typeface="Wingdings" panose="05000000000000000000" pitchFamily="2" charset="2"/>
              <a:buChar char="Ø"/>
              <a:defRPr/>
            </a:pPr>
            <a:r>
              <a:rPr lang="fr-FR" sz="1100" b="1" dirty="0">
                <a:solidFill>
                  <a:srgbClr val="0070C0"/>
                </a:solidFill>
              </a:rPr>
              <a:t>Du dossier de vente et proposition</a:t>
            </a:r>
          </a:p>
          <a:p>
            <a:pPr>
              <a:lnSpc>
                <a:spcPct val="150000"/>
              </a:lnSpc>
            </a:pPr>
            <a:r>
              <a:rPr lang="fr-FR" sz="1200" b="1" dirty="0">
                <a:solidFill>
                  <a:srgbClr val="C00000"/>
                </a:solidFill>
              </a:rPr>
              <a:t>NB : Pour le moment, l’accès à la GERC /PDO et au dossier de vente est impossible </a:t>
            </a:r>
            <a:r>
              <a:rPr lang="fr-FR" sz="1100" dirty="0">
                <a:solidFill>
                  <a:srgbClr val="C00000"/>
                </a:solidFill>
              </a:rPr>
              <a:t>(branchement à venir)</a:t>
            </a:r>
          </a:p>
          <a:p>
            <a:pPr marL="0" lvl="1">
              <a:defRPr/>
            </a:pPr>
            <a:r>
              <a:rPr lang="fr-FR" sz="1200" b="1" dirty="0">
                <a:solidFill>
                  <a:srgbClr val="7030A0"/>
                </a:solidFill>
              </a:rPr>
              <a:t>LES + : </a:t>
            </a:r>
          </a:p>
          <a:p>
            <a:pPr marL="171450" lvl="1" indent="-171450">
              <a:buFont typeface="Wingdings" panose="05000000000000000000" pitchFamily="2" charset="2"/>
              <a:buChar char="Ø"/>
              <a:defRPr/>
            </a:pPr>
            <a:r>
              <a:rPr lang="fr-FR" sz="1100" b="1" dirty="0">
                <a:solidFill>
                  <a:srgbClr val="7030A0"/>
                </a:solidFill>
              </a:rPr>
              <a:t>Pas besoin de passer par la synthèse pour voir et traiter les opportunités (elles sont les mêmes que dans le bloc opportunités de la synthèse).</a:t>
            </a:r>
          </a:p>
          <a:p>
            <a:pPr marL="171450" lvl="1" indent="-171450">
              <a:buFont typeface="Wingdings" panose="05000000000000000000" pitchFamily="2" charset="2"/>
              <a:buChar char="Ø"/>
              <a:defRPr/>
            </a:pPr>
            <a:r>
              <a:rPr lang="fr-FR" sz="1100" b="1" dirty="0">
                <a:solidFill>
                  <a:srgbClr val="7030A0"/>
                </a:solidFill>
              </a:rPr>
              <a:t>L’opportunité la plus importante en GERC est clairement lisible</a:t>
            </a:r>
            <a:endParaRPr lang="fr-FR" sz="1100" dirty="0">
              <a:solidFill>
                <a:srgbClr val="C00000"/>
              </a:solidFill>
            </a:endParaRPr>
          </a:p>
          <a:p>
            <a:pPr marL="171450" lvl="1" indent="-171450">
              <a:buFont typeface="Wingdings" panose="05000000000000000000" pitchFamily="2" charset="2"/>
              <a:buChar char="Ø"/>
              <a:defRPr/>
            </a:pPr>
            <a:endParaRPr lang="fr-FR" sz="1100" b="1" dirty="0">
              <a:solidFill>
                <a:srgbClr val="0070C0"/>
              </a:solidFill>
            </a:endParaRPr>
          </a:p>
        </p:txBody>
      </p:sp>
      <p:pic>
        <p:nvPicPr>
          <p:cNvPr id="5" name="Imag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042" y="868220"/>
            <a:ext cx="360000" cy="360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7302" y="4068634"/>
            <a:ext cx="386384" cy="386384"/>
          </a:xfrm>
          <a:prstGeom prst="rect">
            <a:avLst/>
          </a:prstGeom>
        </p:spPr>
      </p:pic>
      <p:pic>
        <p:nvPicPr>
          <p:cNvPr id="7" name="Image 6"/>
          <p:cNvPicPr>
            <a:picLocks noChangeAspect="1"/>
          </p:cNvPicPr>
          <p:nvPr/>
        </p:nvPicPr>
        <p:blipFill>
          <a:blip r:embed="rId6"/>
          <a:stretch>
            <a:fillRect/>
          </a:stretch>
        </p:blipFill>
        <p:spPr>
          <a:xfrm>
            <a:off x="6119373" y="3733941"/>
            <a:ext cx="216000" cy="223200"/>
          </a:xfrm>
          <a:prstGeom prst="rect">
            <a:avLst/>
          </a:prstGeom>
        </p:spPr>
      </p:pic>
      <p:sp>
        <p:nvSpPr>
          <p:cNvPr id="8" name="Ellipse 7"/>
          <p:cNvSpPr/>
          <p:nvPr/>
        </p:nvSpPr>
        <p:spPr>
          <a:xfrm>
            <a:off x="6667302" y="3741141"/>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6</a:t>
            </a:r>
          </a:p>
        </p:txBody>
      </p:sp>
      <p:pic>
        <p:nvPicPr>
          <p:cNvPr id="11" name="Image 10">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
        <p:nvSpPr>
          <p:cNvPr id="12" name="Rectangle 11"/>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2658882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79268" y="2160240"/>
            <a:ext cx="11394870" cy="3403932"/>
          </a:xfrm>
          <a:prstGeom prst="rect">
            <a:avLst/>
          </a:prstGeom>
        </p:spPr>
      </p:pic>
      <p:pic>
        <p:nvPicPr>
          <p:cNvPr id="3"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à coins arrondis 3"/>
          <p:cNvSpPr/>
          <p:nvPr/>
        </p:nvSpPr>
        <p:spPr>
          <a:xfrm>
            <a:off x="287479" y="877457"/>
            <a:ext cx="9046809" cy="893694"/>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7"/>
              <a:defRPr/>
            </a:pPr>
            <a:r>
              <a:rPr lang="fr-FR" sz="1400" b="1" dirty="0">
                <a:solidFill>
                  <a:srgbClr val="C00000"/>
                </a:solidFill>
              </a:rPr>
              <a:t>CRE :</a:t>
            </a:r>
            <a:r>
              <a:rPr lang="fr-FR" b="1" dirty="0">
                <a:solidFill>
                  <a:srgbClr val="C00000"/>
                </a:solidFill>
              </a:rPr>
              <a:t> </a:t>
            </a:r>
            <a:r>
              <a:rPr lang="fr-FR" sz="1100" b="1" dirty="0">
                <a:solidFill>
                  <a:srgbClr val="0070C0"/>
                </a:solidFill>
              </a:rPr>
              <a:t>Permet, sans ouvrir la synthèse, de rédiger un compte rendu d’entretien (si l’utilisateur est habilité) </a:t>
            </a:r>
            <a:endParaRPr lang="fr-FR" sz="1200" b="1" dirty="0">
              <a:solidFill>
                <a:srgbClr val="C00000"/>
              </a:solidFill>
            </a:endParaRPr>
          </a:p>
          <a:p>
            <a:pPr marL="171450" lvl="1" indent="-171450">
              <a:buFont typeface="Wingdings" panose="05000000000000000000" pitchFamily="2" charset="2"/>
              <a:buChar char="Ø"/>
              <a:defRPr/>
            </a:pPr>
            <a:endParaRPr lang="fr-FR" sz="1100" b="1" dirty="0">
              <a:solidFill>
                <a:srgbClr val="0070C0"/>
              </a:solidFill>
            </a:endParaRPr>
          </a:p>
        </p:txBody>
      </p:sp>
      <p:pic>
        <p:nvPicPr>
          <p:cNvPr id="5" name="Imag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042" y="868220"/>
            <a:ext cx="360000" cy="360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5884" y="2907259"/>
            <a:ext cx="386384" cy="386384"/>
          </a:xfrm>
          <a:prstGeom prst="rect">
            <a:avLst/>
          </a:prstGeom>
        </p:spPr>
      </p:pic>
      <p:sp>
        <p:nvSpPr>
          <p:cNvPr id="7" name="Ellipse 6"/>
          <p:cNvSpPr/>
          <p:nvPr/>
        </p:nvSpPr>
        <p:spPr>
          <a:xfrm>
            <a:off x="8135884" y="2574140"/>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7</a:t>
            </a:r>
          </a:p>
        </p:txBody>
      </p:sp>
      <p:pic>
        <p:nvPicPr>
          <p:cNvPr id="10" name="Image 9">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
        <p:nvSpPr>
          <p:cNvPr id="11" name="Rectangle 10"/>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2626830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à coins arrondis 2"/>
          <p:cNvSpPr/>
          <p:nvPr/>
        </p:nvSpPr>
        <p:spPr>
          <a:xfrm>
            <a:off x="287480" y="877459"/>
            <a:ext cx="11571440" cy="1268564"/>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Clr>
                <a:schemeClr val="bg1"/>
              </a:buClr>
              <a:buFont typeface="+mj-lt"/>
              <a:buAutoNum type="arabicPeriod" startAt="8"/>
              <a:defRPr/>
            </a:pPr>
            <a:r>
              <a:rPr lang="fr-FR" sz="1400" b="1" dirty="0">
                <a:solidFill>
                  <a:srgbClr val="C00000"/>
                </a:solidFill>
              </a:rPr>
              <a:t>Autres applis : </a:t>
            </a:r>
            <a:r>
              <a:rPr lang="fr-FR" sz="1100" b="1" dirty="0">
                <a:solidFill>
                  <a:srgbClr val="0070C0"/>
                </a:solidFill>
              </a:rPr>
              <a:t>Permet d’afficher la liste des applications de niveau personne rangées par univers (APE, mise sous protection, procuration, tarification…) </a:t>
            </a:r>
          </a:p>
          <a:p>
            <a:pPr marL="0" lvl="1">
              <a:defRPr/>
            </a:pPr>
            <a:r>
              <a:rPr lang="fr-FR" sz="1200" b="1" dirty="0">
                <a:solidFill>
                  <a:srgbClr val="7030A0"/>
                </a:solidFill>
              </a:rPr>
              <a:t>LES + : </a:t>
            </a:r>
          </a:p>
          <a:p>
            <a:pPr marL="171450" lvl="1" indent="-171450">
              <a:buFont typeface="Wingdings" panose="05000000000000000000" pitchFamily="2" charset="2"/>
              <a:buChar char="Ø"/>
              <a:defRPr/>
            </a:pPr>
            <a:r>
              <a:rPr lang="fr-FR" sz="1100" b="1" dirty="0">
                <a:solidFill>
                  <a:srgbClr val="7030A0"/>
                </a:solidFill>
              </a:rPr>
              <a:t>Un champ de recherche permet de trouver votre application sans chercher dans les univers (recherche par nom ou N° de transaction)</a:t>
            </a:r>
          </a:p>
          <a:p>
            <a:pPr marL="171450" lvl="1" indent="-171450">
              <a:buFont typeface="Wingdings" panose="05000000000000000000" pitchFamily="2" charset="2"/>
              <a:buChar char="Ø"/>
              <a:defRPr/>
            </a:pPr>
            <a:r>
              <a:rPr lang="fr-FR" sz="1100" b="1" dirty="0">
                <a:solidFill>
                  <a:srgbClr val="7030A0"/>
                </a:solidFill>
              </a:rPr>
              <a:t>Vous pouvez réorganiser l’ordre d’affichage de vos applis préférées en cliquant sur l’épingle</a:t>
            </a:r>
            <a:endParaRPr lang="fr-FR" sz="1100" b="1" dirty="0">
              <a:solidFill>
                <a:srgbClr val="0070C0"/>
              </a:solidFill>
            </a:endParaRPr>
          </a:p>
        </p:txBody>
      </p:sp>
      <p:pic>
        <p:nvPicPr>
          <p:cNvPr id="4" name="Imag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14" y="868317"/>
            <a:ext cx="360000" cy="360000"/>
          </a:xfrm>
          <a:prstGeom prst="rect">
            <a:avLst/>
          </a:prstGeom>
        </p:spPr>
      </p:pic>
      <p:sp>
        <p:nvSpPr>
          <p:cNvPr id="5" name="ZoneTexte 4"/>
          <p:cNvSpPr txBox="1"/>
          <p:nvPr/>
        </p:nvSpPr>
        <p:spPr>
          <a:xfrm>
            <a:off x="4247883" y="6288641"/>
            <a:ext cx="2162772" cy="261610"/>
          </a:xfrm>
          <a:prstGeom prst="rect">
            <a:avLst/>
          </a:prstGeom>
          <a:noFill/>
        </p:spPr>
        <p:txBody>
          <a:bodyPr wrap="none" rtlCol="0">
            <a:spAutoFit/>
          </a:bodyPr>
          <a:lstStyle/>
          <a:p>
            <a:r>
              <a:rPr lang="fr-FR" sz="1100" dirty="0">
                <a:solidFill>
                  <a:srgbClr val="00B0F0"/>
                </a:solidFill>
              </a:rPr>
              <a:t>permet de déplier/replier les listes</a:t>
            </a:r>
          </a:p>
        </p:txBody>
      </p:sp>
      <p:sp>
        <p:nvSpPr>
          <p:cNvPr id="6" name="ZoneTexte 5"/>
          <p:cNvSpPr txBox="1"/>
          <p:nvPr/>
        </p:nvSpPr>
        <p:spPr>
          <a:xfrm>
            <a:off x="59614" y="3260393"/>
            <a:ext cx="1418913" cy="2308324"/>
          </a:xfrm>
          <a:prstGeom prst="rect">
            <a:avLst/>
          </a:prstGeom>
          <a:noFill/>
          <a:ln>
            <a:solidFill>
              <a:srgbClr val="00B0F0"/>
            </a:solidFill>
          </a:ln>
        </p:spPr>
        <p:txBody>
          <a:bodyPr wrap="square" rtlCol="0">
            <a:spAutoFit/>
          </a:bodyPr>
          <a:lstStyle/>
          <a:p>
            <a:pPr algn="ctr"/>
            <a:r>
              <a:rPr lang="fr-FR" sz="1100" b="1" dirty="0">
                <a:solidFill>
                  <a:srgbClr val="0070C0"/>
                </a:solidFill>
              </a:rPr>
              <a:t>Bien vu !</a:t>
            </a:r>
          </a:p>
          <a:p>
            <a:pPr algn="ctr"/>
            <a:endParaRPr lang="fr-FR" sz="1100" dirty="0">
              <a:solidFill>
                <a:srgbClr val="00B0F0"/>
              </a:solidFill>
            </a:endParaRPr>
          </a:p>
          <a:p>
            <a:pPr algn="ctr"/>
            <a:r>
              <a:rPr lang="fr-FR" sz="1100" dirty="0">
                <a:solidFill>
                  <a:srgbClr val="00B0F0"/>
                </a:solidFill>
              </a:rPr>
              <a:t>1 clic sur l’épingle permet d’afficher votre application en tête de liste et donc de personnaliser votre affichage pour gagner du temps (limité à 5 applications par univers)</a:t>
            </a:r>
          </a:p>
          <a:p>
            <a:pPr algn="ctr"/>
            <a:endParaRPr lang="fr-FR" sz="1100" dirty="0">
              <a:solidFill>
                <a:srgbClr val="00B0F0"/>
              </a:solidFill>
            </a:endParaRPr>
          </a:p>
        </p:txBody>
      </p:sp>
      <p:pic>
        <p:nvPicPr>
          <p:cNvPr id="7" name="Image 6"/>
          <p:cNvPicPr>
            <a:picLocks noChangeAspect="1"/>
          </p:cNvPicPr>
          <p:nvPr/>
        </p:nvPicPr>
        <p:blipFill>
          <a:blip r:embed="rId4"/>
          <a:stretch>
            <a:fillRect/>
          </a:stretch>
        </p:blipFill>
        <p:spPr>
          <a:xfrm>
            <a:off x="1878499" y="2203989"/>
            <a:ext cx="9722641" cy="3921713"/>
          </a:xfrm>
          <a:prstGeom prst="rect">
            <a:avLst/>
          </a:prstGeom>
        </p:spPr>
      </p:pic>
      <p:sp>
        <p:nvSpPr>
          <p:cNvPr id="8" name="Flèche courbée vers le bas 7"/>
          <p:cNvSpPr/>
          <p:nvPr/>
        </p:nvSpPr>
        <p:spPr>
          <a:xfrm rot="15668911">
            <a:off x="1491476" y="4178455"/>
            <a:ext cx="514836" cy="182160"/>
          </a:xfrm>
          <a:prstGeom prst="curvedDownArrow">
            <a:avLst>
              <a:gd name="adj1" fmla="val 25000"/>
              <a:gd name="adj2" fmla="val 3790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6926" y="2847048"/>
            <a:ext cx="550649" cy="550649"/>
          </a:xfrm>
          <a:prstGeom prst="rect">
            <a:avLst/>
          </a:prstGeom>
        </p:spPr>
      </p:pic>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528039">
            <a:off x="1473569" y="4292044"/>
            <a:ext cx="550649" cy="550649"/>
          </a:xfrm>
          <a:prstGeom prst="rect">
            <a:avLst/>
          </a:prstGeom>
        </p:spPr>
      </p:pic>
      <p:pic>
        <p:nvPicPr>
          <p:cNvPr id="11" name="Image 10"/>
          <p:cNvPicPr>
            <a:picLocks noChangeAspect="1"/>
          </p:cNvPicPr>
          <p:nvPr/>
        </p:nvPicPr>
        <p:blipFill>
          <a:blip r:embed="rId6"/>
          <a:stretch>
            <a:fillRect/>
          </a:stretch>
        </p:blipFill>
        <p:spPr>
          <a:xfrm>
            <a:off x="2812769" y="6164988"/>
            <a:ext cx="1440000" cy="345978"/>
          </a:xfrm>
          <a:prstGeom prst="rect">
            <a:avLst/>
          </a:prstGeom>
        </p:spPr>
      </p:pic>
      <p:pic>
        <p:nvPicPr>
          <p:cNvPr id="12" name="Image 11"/>
          <p:cNvPicPr>
            <a:picLocks noChangeAspect="1"/>
          </p:cNvPicPr>
          <p:nvPr/>
        </p:nvPicPr>
        <p:blipFill>
          <a:blip r:embed="rId7"/>
          <a:stretch>
            <a:fillRect/>
          </a:stretch>
        </p:blipFill>
        <p:spPr>
          <a:xfrm>
            <a:off x="2807883" y="6523947"/>
            <a:ext cx="1440000" cy="226908"/>
          </a:xfrm>
          <a:prstGeom prst="rect">
            <a:avLst/>
          </a:prstGeom>
        </p:spPr>
      </p:pic>
      <p:sp>
        <p:nvSpPr>
          <p:cNvPr id="13" name="Rectangle à coins arrondis 12"/>
          <p:cNvSpPr/>
          <p:nvPr/>
        </p:nvSpPr>
        <p:spPr>
          <a:xfrm>
            <a:off x="2807883" y="6107022"/>
            <a:ext cx="5151664" cy="722403"/>
          </a:xfrm>
          <a:prstGeom prst="roundRect">
            <a:avLst/>
          </a:prstGeom>
          <a:noFill/>
          <a:ln>
            <a:solidFill>
              <a:schemeClr val="tx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4" name="Ellipse 13"/>
          <p:cNvSpPr/>
          <p:nvPr/>
        </p:nvSpPr>
        <p:spPr>
          <a:xfrm>
            <a:off x="9461528" y="2487208"/>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8</a:t>
            </a:r>
          </a:p>
        </p:txBody>
      </p:sp>
      <p:pic>
        <p:nvPicPr>
          <p:cNvPr id="17" name="Image 16">
            <a:hlinkClick r:id="rId8" action="ppaction://hlinksldjump"/>
          </p:cNvPr>
          <p:cNvPicPr>
            <a:picLocks noChangeAspect="1"/>
          </p:cNvPicPr>
          <p:nvPr/>
        </p:nvPicPr>
        <p:blipFill>
          <a:blip r:embed="rId9"/>
          <a:stretch>
            <a:fillRect/>
          </a:stretch>
        </p:blipFill>
        <p:spPr>
          <a:xfrm>
            <a:off x="11208486" y="6276340"/>
            <a:ext cx="903757" cy="529590"/>
          </a:xfrm>
          <a:prstGeom prst="rect">
            <a:avLst/>
          </a:prstGeom>
        </p:spPr>
      </p:pic>
      <p:sp>
        <p:nvSpPr>
          <p:cNvPr id="18" name="Rectangle 17"/>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247629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à coins arrondis 2"/>
          <p:cNvSpPr/>
          <p:nvPr/>
        </p:nvSpPr>
        <p:spPr>
          <a:xfrm>
            <a:off x="287480" y="877460"/>
            <a:ext cx="11571440" cy="1252498"/>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9"/>
              <a:defRPr/>
            </a:pPr>
            <a:r>
              <a:rPr lang="fr-FR" sz="1400" b="1" dirty="0">
                <a:solidFill>
                  <a:srgbClr val="C00000"/>
                </a:solidFill>
              </a:rPr>
              <a:t>Applis ouvertes :</a:t>
            </a:r>
            <a:r>
              <a:rPr lang="fr-FR" sz="1100" b="1" dirty="0">
                <a:solidFill>
                  <a:srgbClr val="0070C0"/>
                </a:solidFill>
              </a:rPr>
              <a:t> Indique le nombre d’applications ouvertes pour ce client et permet de passer de l’une à l’autre</a:t>
            </a:r>
          </a:p>
          <a:p>
            <a:pPr marL="0" lvl="1">
              <a:defRPr/>
            </a:pPr>
            <a:r>
              <a:rPr lang="fr-FR" sz="1100" b="1" dirty="0">
                <a:solidFill>
                  <a:srgbClr val="0070C0"/>
                </a:solidFill>
              </a:rPr>
              <a:t> </a:t>
            </a:r>
          </a:p>
          <a:p>
            <a:pPr marL="0" lvl="1">
              <a:defRPr/>
            </a:pPr>
            <a:r>
              <a:rPr lang="fr-FR" sz="1200" b="1" dirty="0">
                <a:solidFill>
                  <a:srgbClr val="7030A0"/>
                </a:solidFill>
              </a:rPr>
              <a:t>LES + : </a:t>
            </a:r>
          </a:p>
          <a:p>
            <a:pPr marL="171450" lvl="1" indent="-171450">
              <a:buFont typeface="Wingdings" panose="05000000000000000000" pitchFamily="2" charset="2"/>
              <a:buChar char="Ø"/>
              <a:defRPr/>
            </a:pPr>
            <a:r>
              <a:rPr lang="fr-FR" sz="1100" b="1" dirty="0">
                <a:solidFill>
                  <a:srgbClr val="7030A0"/>
                </a:solidFill>
              </a:rPr>
              <a:t>Vous pouvez par exemple, ouvrir parallèlement, Connaissance client, la synthèse , le CRE, l’historique du compte chèque et passer d’un écran à l’autre</a:t>
            </a:r>
            <a:endParaRPr lang="fr-FR" sz="1100" b="1" dirty="0">
              <a:solidFill>
                <a:srgbClr val="0070C0"/>
              </a:solidFill>
            </a:endParaRPr>
          </a:p>
        </p:txBody>
      </p:sp>
      <p:pic>
        <p:nvPicPr>
          <p:cNvPr id="4" name="Imag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14" y="868317"/>
            <a:ext cx="360000" cy="360000"/>
          </a:xfrm>
          <a:prstGeom prst="rect">
            <a:avLst/>
          </a:prstGeom>
        </p:spPr>
      </p:pic>
      <p:pic>
        <p:nvPicPr>
          <p:cNvPr id="5" name="Image 4"/>
          <p:cNvPicPr>
            <a:picLocks noChangeAspect="1"/>
          </p:cNvPicPr>
          <p:nvPr/>
        </p:nvPicPr>
        <p:blipFill>
          <a:blip r:embed="rId4"/>
          <a:stretch>
            <a:fillRect/>
          </a:stretch>
        </p:blipFill>
        <p:spPr>
          <a:xfrm>
            <a:off x="176644" y="3125098"/>
            <a:ext cx="11935599" cy="2111501"/>
          </a:xfrm>
          <a:prstGeom prst="rect">
            <a:avLst/>
          </a:prstGeom>
        </p:spPr>
      </p:pic>
      <p:sp>
        <p:nvSpPr>
          <p:cNvPr id="6" name="Rectangle 5"/>
          <p:cNvSpPr/>
          <p:nvPr/>
        </p:nvSpPr>
        <p:spPr>
          <a:xfrm>
            <a:off x="299537" y="5272826"/>
            <a:ext cx="4530567"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lang="fr-FR" sz="1100" b="1" dirty="0">
                <a:solidFill>
                  <a:srgbClr val="0070C0"/>
                </a:solidFill>
              </a:rPr>
              <a:t>Le processus en gras est celui qui est  affiché en 1</a:t>
            </a:r>
            <a:r>
              <a:rPr lang="fr-FR" sz="1100" b="1" baseline="30000" dirty="0">
                <a:solidFill>
                  <a:srgbClr val="0070C0"/>
                </a:solidFill>
              </a:rPr>
              <a:t>er</a:t>
            </a:r>
            <a:r>
              <a:rPr lang="fr-FR" sz="1100" b="1" dirty="0">
                <a:solidFill>
                  <a:srgbClr val="0070C0"/>
                </a:solidFill>
              </a:rPr>
              <a:t> plan sur votre écran</a:t>
            </a:r>
          </a:p>
          <a:p>
            <a:pPr marL="171450" indent="-171450">
              <a:buFont typeface="Wingdings" panose="05000000000000000000" pitchFamily="2" charset="2"/>
              <a:buChar char="Ø"/>
            </a:pPr>
            <a:r>
              <a:rPr lang="fr-FR" sz="1100" b="1" dirty="0">
                <a:solidFill>
                  <a:srgbClr val="0070C0"/>
                </a:solidFill>
              </a:rPr>
              <a:t>Un clic sur un autre processus souligné le fait passer en 1</a:t>
            </a:r>
            <a:r>
              <a:rPr lang="fr-FR" sz="1100" b="1" baseline="30000" dirty="0">
                <a:solidFill>
                  <a:srgbClr val="0070C0"/>
                </a:solidFill>
              </a:rPr>
              <a:t>er</a:t>
            </a:r>
            <a:r>
              <a:rPr lang="fr-FR" sz="1100" b="1" dirty="0">
                <a:solidFill>
                  <a:srgbClr val="0070C0"/>
                </a:solidFill>
              </a:rPr>
              <a:t> plan</a:t>
            </a:r>
          </a:p>
        </p:txBody>
      </p:sp>
      <p:sp>
        <p:nvSpPr>
          <p:cNvPr id="7" name="Rectangle 6"/>
          <p:cNvSpPr/>
          <p:nvPr/>
        </p:nvSpPr>
        <p:spPr>
          <a:xfrm>
            <a:off x="9395081" y="4373826"/>
            <a:ext cx="2568320"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lang="fr-FR" sz="1100" b="1" dirty="0">
                <a:solidFill>
                  <a:srgbClr val="0070C0"/>
                </a:solidFill>
              </a:rPr>
              <a:t>1 clic sur la croix, ferme le processus</a:t>
            </a:r>
          </a:p>
        </p:txBody>
      </p:sp>
      <p:sp>
        <p:nvSpPr>
          <p:cNvPr id="8" name="Flèche courbée vers le bas 7"/>
          <p:cNvSpPr/>
          <p:nvPr/>
        </p:nvSpPr>
        <p:spPr>
          <a:xfrm rot="15668911" flipV="1">
            <a:off x="3783698" y="4320125"/>
            <a:ext cx="577533" cy="501356"/>
          </a:xfrm>
          <a:prstGeom prst="curvedDownArrow">
            <a:avLst>
              <a:gd name="adj1" fmla="val 25000"/>
              <a:gd name="adj2" fmla="val 3790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19731" y="4180848"/>
            <a:ext cx="550649" cy="550649"/>
          </a:xfrm>
          <a:prstGeom prst="rect">
            <a:avLst/>
          </a:prstGeom>
        </p:spPr>
      </p:pic>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600798">
            <a:off x="2098870" y="4573380"/>
            <a:ext cx="550649" cy="550649"/>
          </a:xfrm>
          <a:prstGeom prst="rect">
            <a:avLst/>
          </a:prstGeom>
        </p:spPr>
      </p:pic>
      <p:sp>
        <p:nvSpPr>
          <p:cNvPr id="11" name="Ellipse 10"/>
          <p:cNvSpPr/>
          <p:nvPr/>
        </p:nvSpPr>
        <p:spPr>
          <a:xfrm>
            <a:off x="10837746" y="3533462"/>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9</a:t>
            </a:r>
          </a:p>
        </p:txBody>
      </p:sp>
      <p:pic>
        <p:nvPicPr>
          <p:cNvPr id="14" name="Image 13">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
        <p:nvSpPr>
          <p:cNvPr id="15" name="Rectangle 14"/>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1904848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2622"/>
          <a:stretch/>
        </p:blipFill>
        <p:spPr>
          <a:xfrm>
            <a:off x="418717" y="2463876"/>
            <a:ext cx="11043915" cy="1859298"/>
          </a:xfrm>
          <a:prstGeom prst="rect">
            <a:avLst/>
          </a:prstGeom>
        </p:spPr>
      </p:pic>
      <p:pic>
        <p:nvPicPr>
          <p:cNvPr id="3"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à coins arrondis 3"/>
          <p:cNvSpPr/>
          <p:nvPr/>
        </p:nvSpPr>
        <p:spPr>
          <a:xfrm>
            <a:off x="287480" y="877460"/>
            <a:ext cx="11571440" cy="786019"/>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10"/>
              <a:defRPr/>
            </a:pPr>
            <a:r>
              <a:rPr lang="fr-FR" sz="1400" b="1" dirty="0">
                <a:solidFill>
                  <a:srgbClr val="C00000"/>
                </a:solidFill>
              </a:rPr>
              <a:t>Fin Client : </a:t>
            </a:r>
            <a:r>
              <a:rPr lang="fr-FR" sz="1100" b="1" dirty="0">
                <a:solidFill>
                  <a:srgbClr val="0070C0"/>
                </a:solidFill>
              </a:rPr>
              <a:t>Permet de fermer la session client</a:t>
            </a:r>
          </a:p>
        </p:txBody>
      </p:sp>
      <p:pic>
        <p:nvPicPr>
          <p:cNvPr id="5" name="Imag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14" y="868317"/>
            <a:ext cx="360000" cy="360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774504">
            <a:off x="10040949" y="2754627"/>
            <a:ext cx="550649" cy="550649"/>
          </a:xfrm>
          <a:prstGeom prst="rect">
            <a:avLst/>
          </a:prstGeom>
        </p:spPr>
      </p:pic>
      <p:sp>
        <p:nvSpPr>
          <p:cNvPr id="7" name="Ellipse 6"/>
          <p:cNvSpPr/>
          <p:nvPr/>
        </p:nvSpPr>
        <p:spPr>
          <a:xfrm>
            <a:off x="10470777" y="2659448"/>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10</a:t>
            </a:r>
          </a:p>
        </p:txBody>
      </p:sp>
      <p:pic>
        <p:nvPicPr>
          <p:cNvPr id="10" name="Image 9">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
        <p:nvSpPr>
          <p:cNvPr id="11" name="Rectangle 10"/>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2315237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à coins arrondis 2"/>
          <p:cNvSpPr/>
          <p:nvPr/>
        </p:nvSpPr>
        <p:spPr>
          <a:xfrm>
            <a:off x="287480" y="877460"/>
            <a:ext cx="11571440" cy="786019"/>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mj-lt"/>
              <a:buAutoNum type="arabicPeriod"/>
              <a:defRPr/>
            </a:pPr>
            <a:endParaRPr lang="fr-FR" sz="1400" b="1" dirty="0">
              <a:solidFill>
                <a:srgbClr val="C00000"/>
              </a:solidFill>
            </a:endParaRPr>
          </a:p>
          <a:p>
            <a:pPr marL="342900" lvl="1" indent="-342900">
              <a:buClr>
                <a:schemeClr val="bg1"/>
              </a:buClr>
              <a:buFont typeface="+mj-lt"/>
              <a:buAutoNum type="arabicPeriod" startAt="11"/>
              <a:defRPr/>
            </a:pPr>
            <a:r>
              <a:rPr lang="fr-FR" sz="1400" b="1" dirty="0">
                <a:solidFill>
                  <a:srgbClr val="C00000"/>
                </a:solidFill>
              </a:rPr>
              <a:t>Messages de service (1010) : </a:t>
            </a:r>
            <a:r>
              <a:rPr lang="fr-FR" sz="1100" b="1" dirty="0">
                <a:solidFill>
                  <a:srgbClr val="0070C0"/>
                </a:solidFill>
              </a:rPr>
              <a:t>Apparait si présence d’un message</a:t>
            </a:r>
          </a:p>
        </p:txBody>
      </p:sp>
      <p:pic>
        <p:nvPicPr>
          <p:cNvPr id="4" name="Imag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14" y="868317"/>
            <a:ext cx="360000" cy="360000"/>
          </a:xfrm>
          <a:prstGeom prst="rect">
            <a:avLst/>
          </a:prstGeom>
        </p:spPr>
      </p:pic>
      <p:pic>
        <p:nvPicPr>
          <p:cNvPr id="5" name="Image 4"/>
          <p:cNvPicPr>
            <a:picLocks noChangeAspect="1"/>
          </p:cNvPicPr>
          <p:nvPr/>
        </p:nvPicPr>
        <p:blipFill>
          <a:blip r:embed="rId4"/>
          <a:stretch>
            <a:fillRect/>
          </a:stretch>
        </p:blipFill>
        <p:spPr>
          <a:xfrm>
            <a:off x="193326" y="2561726"/>
            <a:ext cx="9772412" cy="1671752"/>
          </a:xfrm>
          <a:prstGeom prst="rect">
            <a:avLst/>
          </a:prstGeom>
        </p:spPr>
      </p:pic>
      <p:cxnSp>
        <p:nvCxnSpPr>
          <p:cNvPr id="6" name="Connecteur droit avec flèche 5"/>
          <p:cNvCxnSpPr/>
          <p:nvPr/>
        </p:nvCxnSpPr>
        <p:spPr>
          <a:xfrm flipV="1">
            <a:off x="7938036" y="3504879"/>
            <a:ext cx="154328" cy="699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062213">
            <a:off x="7467431" y="3052061"/>
            <a:ext cx="550649" cy="550649"/>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31895" y="3327385"/>
            <a:ext cx="416464" cy="416464"/>
          </a:xfrm>
          <a:prstGeom prst="rect">
            <a:avLst/>
          </a:prstGeom>
        </p:spPr>
      </p:pic>
      <p:sp>
        <p:nvSpPr>
          <p:cNvPr id="9" name="Ellipse 8"/>
          <p:cNvSpPr/>
          <p:nvPr/>
        </p:nvSpPr>
        <p:spPr>
          <a:xfrm>
            <a:off x="1659285" y="3288879"/>
            <a:ext cx="216000" cy="2160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dirty="0">
                <a:solidFill>
                  <a:schemeClr val="bg1"/>
                </a:solidFill>
              </a:rPr>
              <a:t>11</a:t>
            </a:r>
          </a:p>
        </p:txBody>
      </p:sp>
      <p:pic>
        <p:nvPicPr>
          <p:cNvPr id="10" name="Image 9"/>
          <p:cNvPicPr>
            <a:picLocks noChangeAspect="1"/>
          </p:cNvPicPr>
          <p:nvPr/>
        </p:nvPicPr>
        <p:blipFill>
          <a:blip r:embed="rId7"/>
          <a:stretch>
            <a:fillRect/>
          </a:stretch>
        </p:blipFill>
        <p:spPr>
          <a:xfrm>
            <a:off x="9888789" y="5734812"/>
            <a:ext cx="1116302" cy="680131"/>
          </a:xfrm>
          <a:prstGeom prst="rect">
            <a:avLst/>
          </a:prstGeom>
          <a:ln>
            <a:noFill/>
          </a:ln>
          <a:effectLst>
            <a:outerShdw blurRad="190500" algn="tl" rotWithShape="0">
              <a:srgbClr val="000000">
                <a:alpha val="70000"/>
              </a:srgbClr>
            </a:outerShdw>
          </a:effectLst>
        </p:spPr>
      </p:pic>
      <p:sp>
        <p:nvSpPr>
          <p:cNvPr id="11" name="Rectangle 10"/>
          <p:cNvSpPr/>
          <p:nvPr/>
        </p:nvSpPr>
        <p:spPr>
          <a:xfrm>
            <a:off x="3295056" y="4204294"/>
            <a:ext cx="5210002"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1100" dirty="0">
                <a:solidFill>
                  <a:srgbClr val="0070C0"/>
                </a:solidFill>
              </a:rPr>
              <a:t>1 clic sur « Gérer » permet de traiter ce message (suppression, modification, ajout)</a:t>
            </a:r>
            <a:endParaRPr lang="fr-FR" sz="1100" b="1" dirty="0">
              <a:solidFill>
                <a:srgbClr val="0070C0"/>
              </a:solidFill>
            </a:endParaRPr>
          </a:p>
        </p:txBody>
      </p:sp>
      <p:sp>
        <p:nvSpPr>
          <p:cNvPr id="12" name="Rectangle 11"/>
          <p:cNvSpPr/>
          <p:nvPr/>
        </p:nvSpPr>
        <p:spPr>
          <a:xfrm>
            <a:off x="10097504" y="2952295"/>
            <a:ext cx="1995886" cy="257764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1100" dirty="0">
                <a:solidFill>
                  <a:srgbClr val="0070C0"/>
                </a:solidFill>
              </a:rPr>
              <a:t>1 clic sur « Masquer » fait totalement disparaitre le message.</a:t>
            </a:r>
          </a:p>
          <a:p>
            <a:pPr>
              <a:defRPr/>
            </a:pPr>
            <a:r>
              <a:rPr lang="fr-FR" sz="1100" b="1" dirty="0">
                <a:solidFill>
                  <a:srgbClr val="0070C0"/>
                </a:solidFill>
              </a:rPr>
              <a:t>NB : </a:t>
            </a:r>
            <a:r>
              <a:rPr lang="fr-FR" sz="1100" dirty="0">
                <a:solidFill>
                  <a:srgbClr val="0070C0"/>
                </a:solidFill>
              </a:rPr>
              <a:t>Si vous souhaitez réafficher le message :</a:t>
            </a:r>
          </a:p>
          <a:p>
            <a:pPr>
              <a:defRPr/>
            </a:pPr>
            <a:endParaRPr lang="fr-FR" sz="1100" dirty="0">
              <a:solidFill>
                <a:srgbClr val="0070C0"/>
              </a:solidFill>
            </a:endParaRPr>
          </a:p>
          <a:p>
            <a:pPr>
              <a:defRPr/>
            </a:pPr>
            <a:r>
              <a:rPr lang="fr-FR" sz="1100" dirty="0">
                <a:solidFill>
                  <a:srgbClr val="0070C0"/>
                </a:solidFill>
              </a:rPr>
              <a:t>&gt; 1 clic sur le pictogramme du bandeau « Autres applis » et rechercher l’application classée dans l’univers « Gestion client »</a:t>
            </a:r>
          </a:p>
          <a:p>
            <a:pPr>
              <a:defRPr/>
            </a:pPr>
            <a:endParaRPr lang="fr-FR" sz="1100" dirty="0">
              <a:solidFill>
                <a:srgbClr val="0070C0"/>
              </a:solidFill>
            </a:endParaRPr>
          </a:p>
          <a:p>
            <a:pPr>
              <a:defRPr/>
            </a:pPr>
            <a:r>
              <a:rPr lang="fr-FR" sz="1100" dirty="0">
                <a:solidFill>
                  <a:srgbClr val="0070C0"/>
                </a:solidFill>
              </a:rPr>
              <a:t>&gt; Ou, fermer le plan via « Fin client » et ré identifier votre client via « identification client » &gt; Historique</a:t>
            </a:r>
            <a:endParaRPr lang="fr-FR" sz="1100" dirty="0">
              <a:solidFill>
                <a:srgbClr val="C00000"/>
              </a:solidFill>
            </a:endParaRPr>
          </a:p>
        </p:txBody>
      </p:sp>
      <p:cxnSp>
        <p:nvCxnSpPr>
          <p:cNvPr id="13" name="Connecteur droit avec flèche 12"/>
          <p:cNvCxnSpPr/>
          <p:nvPr/>
        </p:nvCxnSpPr>
        <p:spPr>
          <a:xfrm flipH="1">
            <a:off x="9191447" y="3131127"/>
            <a:ext cx="990976" cy="196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957592">
            <a:off x="9765959" y="5774757"/>
            <a:ext cx="416464" cy="416464"/>
          </a:xfrm>
          <a:prstGeom prst="rect">
            <a:avLst/>
          </a:prstGeom>
        </p:spPr>
      </p:pic>
      <p:pic>
        <p:nvPicPr>
          <p:cNvPr id="15" name="Image 14"/>
          <p:cNvPicPr>
            <a:picLocks noChangeAspect="1"/>
          </p:cNvPicPr>
          <p:nvPr/>
        </p:nvPicPr>
        <p:blipFill>
          <a:blip r:embed="rId8"/>
          <a:stretch>
            <a:fillRect/>
          </a:stretch>
        </p:blipFill>
        <p:spPr>
          <a:xfrm>
            <a:off x="3421363" y="4874834"/>
            <a:ext cx="5083695" cy="1931096"/>
          </a:xfrm>
          <a:prstGeom prst="rect">
            <a:avLst/>
          </a:prstGeom>
          <a:ln>
            <a:noFill/>
          </a:ln>
          <a:effectLst>
            <a:outerShdw blurRad="190500" algn="tl" rotWithShape="0">
              <a:srgbClr val="000000">
                <a:alpha val="70000"/>
              </a:srgbClr>
            </a:outerShdw>
          </a:effectLst>
        </p:spPr>
      </p:pic>
      <p:pic>
        <p:nvPicPr>
          <p:cNvPr id="18" name="Image 17">
            <a:hlinkClick r:id="rId9" action="ppaction://hlinksldjump"/>
          </p:cNvPr>
          <p:cNvPicPr>
            <a:picLocks noChangeAspect="1"/>
          </p:cNvPicPr>
          <p:nvPr/>
        </p:nvPicPr>
        <p:blipFill>
          <a:blip r:embed="rId10"/>
          <a:stretch>
            <a:fillRect/>
          </a:stretch>
        </p:blipFill>
        <p:spPr>
          <a:xfrm>
            <a:off x="11208486" y="6276340"/>
            <a:ext cx="903757" cy="529590"/>
          </a:xfrm>
          <a:prstGeom prst="rect">
            <a:avLst/>
          </a:prstGeom>
        </p:spPr>
      </p:pic>
      <p:sp>
        <p:nvSpPr>
          <p:cNvPr id="19" name="Rectangle 18"/>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3423239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à coins arrondis 2"/>
          <p:cNvSpPr/>
          <p:nvPr/>
        </p:nvSpPr>
        <p:spPr>
          <a:xfrm>
            <a:off x="358719" y="849406"/>
            <a:ext cx="11571440" cy="1625940"/>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defRPr/>
            </a:pPr>
            <a:r>
              <a:rPr lang="fr-FR" sz="1600" b="1" dirty="0">
                <a:solidFill>
                  <a:schemeClr val="bg2">
                    <a:lumMod val="25000"/>
                  </a:schemeClr>
                </a:solidFill>
              </a:rPr>
              <a:t>les particularités du bandeau en </a:t>
            </a:r>
            <a:r>
              <a:rPr lang="fr-FR" sz="1600" b="1" dirty="0">
                <a:solidFill>
                  <a:srgbClr val="C00000"/>
                </a:solidFill>
              </a:rPr>
              <a:t>« Vue client »</a:t>
            </a:r>
          </a:p>
          <a:p>
            <a:pPr algn="ctr">
              <a:lnSpc>
                <a:spcPct val="150000"/>
              </a:lnSpc>
              <a:defRPr/>
            </a:pPr>
            <a:r>
              <a:rPr lang="fr-FR" sz="1600" b="1" dirty="0">
                <a:solidFill>
                  <a:srgbClr val="0070C0"/>
                </a:solidFill>
              </a:rPr>
              <a:t>Pour faciliter vos échanges, le bandeau de navigation s’adapte dès que vous passez en « vue client »</a:t>
            </a:r>
          </a:p>
          <a:p>
            <a:pPr marL="0" lvl="1">
              <a:lnSpc>
                <a:spcPct val="150000"/>
              </a:lnSpc>
              <a:defRPr/>
            </a:pPr>
            <a:r>
              <a:rPr lang="fr-FR" sz="1200" b="1" dirty="0">
                <a:solidFill>
                  <a:srgbClr val="7030A0"/>
                </a:solidFill>
              </a:rPr>
              <a:t>LES + : </a:t>
            </a:r>
          </a:p>
          <a:p>
            <a:pPr marL="171450" lvl="1" indent="-171450">
              <a:lnSpc>
                <a:spcPct val="150000"/>
              </a:lnSpc>
              <a:buFont typeface="Wingdings" panose="05000000000000000000" pitchFamily="2" charset="2"/>
              <a:buChar char="Ø"/>
              <a:defRPr/>
            </a:pPr>
            <a:r>
              <a:rPr lang="fr-FR" sz="1100" b="1" dirty="0">
                <a:solidFill>
                  <a:srgbClr val="7030A0"/>
                </a:solidFill>
              </a:rPr>
              <a:t>Le pictogramme « Alertes » disparait</a:t>
            </a:r>
          </a:p>
          <a:p>
            <a:pPr marL="171450" lvl="1" indent="-171450">
              <a:lnSpc>
                <a:spcPct val="150000"/>
              </a:lnSpc>
              <a:buFont typeface="Wingdings" panose="05000000000000000000" pitchFamily="2" charset="2"/>
              <a:buChar char="Ø"/>
              <a:defRPr/>
            </a:pPr>
            <a:r>
              <a:rPr lang="fr-FR" sz="1100" b="1" dirty="0">
                <a:solidFill>
                  <a:srgbClr val="7030A0"/>
                </a:solidFill>
              </a:rPr>
              <a:t>Le pictogramme « Opportunités » n’affiche plus les opportunités de la GERC/PDO et ne laisse visible que les opportunités issues du dossier de vente</a:t>
            </a:r>
          </a:p>
        </p:txBody>
      </p:sp>
      <p:pic>
        <p:nvPicPr>
          <p:cNvPr id="4" name="Imag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2383" y="861623"/>
            <a:ext cx="360000" cy="360000"/>
          </a:xfrm>
          <a:prstGeom prst="rect">
            <a:avLst/>
          </a:prstGeom>
        </p:spPr>
      </p:pic>
      <p:pic>
        <p:nvPicPr>
          <p:cNvPr id="6" name="Image 5"/>
          <p:cNvPicPr>
            <a:picLocks noChangeAspect="1"/>
          </p:cNvPicPr>
          <p:nvPr/>
        </p:nvPicPr>
        <p:blipFill>
          <a:blip r:embed="rId4"/>
          <a:stretch>
            <a:fillRect/>
          </a:stretch>
        </p:blipFill>
        <p:spPr>
          <a:xfrm>
            <a:off x="176645" y="2687290"/>
            <a:ext cx="11649075" cy="1019175"/>
          </a:xfrm>
          <a:prstGeom prst="rect">
            <a:avLst/>
          </a:prstGeom>
        </p:spPr>
      </p:pic>
      <p:sp>
        <p:nvSpPr>
          <p:cNvPr id="7" name="Rectangle 6"/>
          <p:cNvSpPr/>
          <p:nvPr/>
        </p:nvSpPr>
        <p:spPr>
          <a:xfrm>
            <a:off x="3529064" y="3758344"/>
            <a:ext cx="4944236" cy="99853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0070C0"/>
                </a:solidFill>
              </a:rPr>
              <a:t>Bien vu !</a:t>
            </a:r>
          </a:p>
          <a:p>
            <a:pPr algn="ctr"/>
            <a:endParaRPr lang="fr-FR" sz="1100" dirty="0">
              <a:solidFill>
                <a:srgbClr val="0070C0"/>
              </a:solidFill>
            </a:endParaRPr>
          </a:p>
          <a:p>
            <a:pPr algn="ctr"/>
            <a:r>
              <a:rPr lang="fr-FR" sz="1100" dirty="0">
                <a:solidFill>
                  <a:srgbClr val="0070C0"/>
                </a:solidFill>
              </a:rPr>
              <a:t>En 1 clic sur « Vue client » :</a:t>
            </a:r>
          </a:p>
          <a:p>
            <a:r>
              <a:rPr lang="fr-FR" sz="1100" dirty="0">
                <a:solidFill>
                  <a:srgbClr val="0070C0"/>
                </a:solidFill>
              </a:rPr>
              <a:t>Le picto « Alertes » disparait </a:t>
            </a:r>
          </a:p>
          <a:p>
            <a:r>
              <a:rPr lang="fr-FR" sz="1100" dirty="0">
                <a:solidFill>
                  <a:srgbClr val="0070C0"/>
                </a:solidFill>
              </a:rPr>
              <a:t>Le picto « Opportunités » ne présente plus les opportunités de la GERC/PDO</a:t>
            </a:r>
          </a:p>
        </p:txBody>
      </p:sp>
      <p:pic>
        <p:nvPicPr>
          <p:cNvPr id="8" name="Image 7"/>
          <p:cNvPicPr>
            <a:picLocks noChangeAspect="1"/>
          </p:cNvPicPr>
          <p:nvPr/>
        </p:nvPicPr>
        <p:blipFill>
          <a:blip r:embed="rId5"/>
          <a:stretch>
            <a:fillRect/>
          </a:stretch>
        </p:blipFill>
        <p:spPr>
          <a:xfrm>
            <a:off x="51861" y="4840006"/>
            <a:ext cx="11830050" cy="1400175"/>
          </a:xfrm>
          <a:prstGeom prst="rect">
            <a:avLst/>
          </a:prstGeom>
        </p:spPr>
      </p:pic>
      <p:pic>
        <p:nvPicPr>
          <p:cNvPr id="10" name="Image 9">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
        <p:nvSpPr>
          <p:cNvPr id="11" name="Rectangle 10"/>
          <p:cNvSpPr/>
          <p:nvPr/>
        </p:nvSpPr>
        <p:spPr>
          <a:xfrm>
            <a:off x="4155343" y="-53819"/>
            <a:ext cx="49152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514350" lvl="0" indent="-514350" algn="ctr">
              <a:buFont typeface="+mj-lt"/>
              <a:buAutoNum type="arabicPeriod" startAt="2"/>
              <a:defRPr/>
            </a:pPr>
            <a:r>
              <a:rPr lang="fr-FR" sz="2500" b="1" dirty="0">
                <a:ln w="0"/>
                <a:solidFill>
                  <a:srgbClr val="C00000"/>
                </a:solidFill>
                <a:effectLst>
                  <a:outerShdw blurRad="38100" dist="25400" dir="5400000" algn="ctr" rotWithShape="0">
                    <a:srgbClr val="6E747A">
                      <a:alpha val="43000"/>
                    </a:srgbClr>
                  </a:outerShdw>
                </a:effectLst>
              </a:rPr>
              <a:t>L</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bandeau d</a:t>
            </a:r>
            <a:r>
              <a:rPr lang="fr-FR" sz="2500" b="1" dirty="0">
                <a:ln w="0"/>
                <a:solidFill>
                  <a:schemeClr val="bg2">
                    <a:lumMod val="50000"/>
                  </a:schemeClr>
                </a:solidFill>
                <a:effectLst>
                  <a:outerShdw blurRad="38100" dist="25400" dir="5400000" algn="ctr" rotWithShape="0">
                    <a:srgbClr val="6E747A">
                      <a:alpha val="43000"/>
                    </a:srgbClr>
                  </a:outerShdw>
                </a:effectLst>
              </a:rPr>
              <a:t>e</a:t>
            </a:r>
            <a:r>
              <a:rPr lang="fr-FR" sz="2500" b="1" dirty="0">
                <a:ln w="0"/>
                <a:solidFill>
                  <a:srgbClr val="C00000"/>
                </a:solidFill>
                <a:effectLst>
                  <a:outerShdw blurRad="38100" dist="25400" dir="5400000" algn="ctr" rotWithShape="0">
                    <a:srgbClr val="6E747A">
                      <a:alpha val="43000"/>
                    </a:srgbClr>
                  </a:outerShdw>
                </a:effectLst>
              </a:rPr>
              <a:t> navigation c</a:t>
            </a:r>
            <a:r>
              <a:rPr lang="fr-FR" sz="2500" b="1" dirty="0">
                <a:ln w="0"/>
                <a:solidFill>
                  <a:schemeClr val="bg2">
                    <a:lumMod val="50000"/>
                  </a:schemeClr>
                </a:solidFill>
                <a:effectLst>
                  <a:outerShdw blurRad="38100" dist="25400" dir="5400000" algn="ctr" rotWithShape="0">
                    <a:srgbClr val="6E747A">
                      <a:alpha val="43000"/>
                    </a:srgbClr>
                  </a:outerShdw>
                </a:effectLst>
              </a:rPr>
              <a:t>lient</a:t>
            </a:r>
          </a:p>
        </p:txBody>
      </p:sp>
    </p:spTree>
    <p:extLst>
      <p:ext uri="{BB962C8B-B14F-4D97-AF65-F5344CB8AC3E}">
        <p14:creationId xmlns:p14="http://schemas.microsoft.com/office/powerpoint/2010/main" val="1021151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13" name="Rectangle à coins arrondis 12"/>
          <p:cNvSpPr/>
          <p:nvPr/>
        </p:nvSpPr>
        <p:spPr>
          <a:xfrm>
            <a:off x="332515" y="761789"/>
            <a:ext cx="4239491" cy="5851969"/>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36000" rtlCol="0" anchor="ctr"/>
          <a:lstStyle/>
          <a:p>
            <a:pPr>
              <a:defRPr/>
            </a:pPr>
            <a:endParaRPr lang="fr-FR" sz="1600" b="1" dirty="0">
              <a:solidFill>
                <a:schemeClr val="bg1"/>
              </a:solidFill>
            </a:endParaRPr>
          </a:p>
          <a:p>
            <a:pPr algn="ctr">
              <a:defRPr/>
            </a:pPr>
            <a:r>
              <a:rPr lang="fr-FR" sz="1600" b="1" dirty="0">
                <a:solidFill>
                  <a:schemeClr val="bg1"/>
                </a:solidFill>
              </a:rPr>
              <a:t>Plus claire, plus moderne, plus ergonomique, la synthèse de la personne physique réorganisée par thèmes, a été conçue par des utilisateurs pour faciliter l’usage quotidien de tous les métiers.</a:t>
            </a:r>
          </a:p>
          <a:p>
            <a:pPr marL="285750" indent="-285750">
              <a:buFont typeface="Wingdings" panose="05000000000000000000" pitchFamily="2" charset="2"/>
              <a:buChar char="Ø"/>
              <a:defRPr/>
            </a:pPr>
            <a:endParaRPr lang="fr-FR" sz="1600" b="1" dirty="0">
              <a:solidFill>
                <a:srgbClr val="00B0F0"/>
              </a:solidFill>
            </a:endParaRPr>
          </a:p>
          <a:p>
            <a:pPr marL="285750" indent="-285750">
              <a:buFont typeface="Wingdings" panose="05000000000000000000" pitchFamily="2" charset="2"/>
              <a:buChar char="Ø"/>
              <a:defRPr/>
            </a:pPr>
            <a:r>
              <a:rPr lang="fr-FR" sz="1600" b="1" dirty="0">
                <a:solidFill>
                  <a:srgbClr val="00B0F0"/>
                </a:solidFill>
              </a:rPr>
              <a:t>Elle est composée de 3 grands chapitres divisés en « blocs » :</a:t>
            </a:r>
          </a:p>
          <a:p>
            <a:pPr marL="742950" lvl="1" indent="-285750">
              <a:buFont typeface="Wingdings" panose="05000000000000000000" pitchFamily="2" charset="2"/>
              <a:buChar char="Ø"/>
              <a:defRPr/>
            </a:pPr>
            <a:r>
              <a:rPr lang="fr-FR" sz="1400" b="1" dirty="0">
                <a:solidFill>
                  <a:srgbClr val="0070C0"/>
                </a:solidFill>
              </a:rPr>
              <a:t>Titre et sous-titre</a:t>
            </a:r>
          </a:p>
          <a:p>
            <a:pPr marL="742950" lvl="1" indent="-285750">
              <a:buFont typeface="Wingdings" panose="05000000000000000000" pitchFamily="2" charset="2"/>
              <a:buChar char="Ø"/>
              <a:defRPr/>
            </a:pPr>
            <a:r>
              <a:rPr lang="fr-FR" sz="1400" b="1" dirty="0">
                <a:solidFill>
                  <a:srgbClr val="0070C0"/>
                </a:solidFill>
              </a:rPr>
              <a:t>Informations générales</a:t>
            </a:r>
          </a:p>
          <a:p>
            <a:pPr marL="742950" lvl="1" indent="-285750">
              <a:buFont typeface="Wingdings" panose="05000000000000000000" pitchFamily="2" charset="2"/>
              <a:buChar char="Ø"/>
              <a:defRPr/>
            </a:pPr>
            <a:r>
              <a:rPr lang="fr-FR" sz="1400" b="1" dirty="0">
                <a:solidFill>
                  <a:srgbClr val="0070C0"/>
                </a:solidFill>
              </a:rPr>
              <a:t>Produits et services</a:t>
            </a:r>
          </a:p>
          <a:p>
            <a:pPr>
              <a:defRPr/>
            </a:pPr>
            <a:r>
              <a:rPr lang="fr-FR" sz="1200" b="1" dirty="0">
                <a:solidFill>
                  <a:srgbClr val="C00000"/>
                </a:solidFill>
              </a:rPr>
              <a:t>NB : Les chevrons permettent d’adapter l’affichage en repliant ou dépliant les chapitres « Informations générales » et « Produits et services ». </a:t>
            </a:r>
          </a:p>
          <a:p>
            <a:pPr>
              <a:defRPr/>
            </a:pPr>
            <a:endParaRPr lang="fr-FR" sz="1200" b="1" dirty="0">
              <a:solidFill>
                <a:srgbClr val="C00000"/>
              </a:solidFill>
            </a:endParaRPr>
          </a:p>
          <a:p>
            <a:pPr marL="285750" indent="-285750">
              <a:buFont typeface="Wingdings" panose="05000000000000000000" pitchFamily="2" charset="2"/>
              <a:buChar char="Ø"/>
              <a:defRPr/>
            </a:pPr>
            <a:r>
              <a:rPr lang="fr-FR" sz="1600" b="1" dirty="0">
                <a:solidFill>
                  <a:srgbClr val="00B0F0"/>
                </a:solidFill>
              </a:rPr>
              <a:t>Certaines zones sont d’ores et déjà cliquables pour vous apporter plus de détail ou lancer des transactions</a:t>
            </a:r>
          </a:p>
          <a:p>
            <a:pPr>
              <a:defRPr/>
            </a:pPr>
            <a:r>
              <a:rPr lang="fr-FR" sz="1200" b="1" dirty="0">
                <a:solidFill>
                  <a:srgbClr val="C00000"/>
                </a:solidFill>
              </a:rPr>
              <a:t>NB : Certaines fonctionnalités seront branchées dans les semaines qui viennent et sont donc inaccessibles pour le moment :</a:t>
            </a:r>
          </a:p>
          <a:p>
            <a:pPr marL="742950" lvl="1" indent="-285750">
              <a:buFont typeface="Wingdings" panose="05000000000000000000" pitchFamily="2" charset="2"/>
              <a:buChar char="Ø"/>
              <a:defRPr/>
            </a:pPr>
            <a:r>
              <a:rPr lang="fr-FR" sz="1400" b="1" dirty="0">
                <a:solidFill>
                  <a:srgbClr val="0070C0"/>
                </a:solidFill>
              </a:rPr>
              <a:t>Actes de vente (souscription, avenant…)</a:t>
            </a:r>
          </a:p>
          <a:p>
            <a:pPr marL="742950" lvl="1" indent="-285750">
              <a:buFont typeface="Wingdings" panose="05000000000000000000" pitchFamily="2" charset="2"/>
              <a:buChar char="Ø"/>
              <a:defRPr/>
            </a:pPr>
            <a:r>
              <a:rPr lang="fr-FR" sz="1400" b="1" dirty="0">
                <a:solidFill>
                  <a:srgbClr val="0070C0"/>
                </a:solidFill>
              </a:rPr>
              <a:t>Opérations financières</a:t>
            </a:r>
          </a:p>
          <a:p>
            <a:pPr marL="742950" lvl="1" indent="-285750">
              <a:buFont typeface="Wingdings" panose="05000000000000000000" pitchFamily="2" charset="2"/>
              <a:buChar char="Ø"/>
              <a:defRPr/>
            </a:pPr>
            <a:r>
              <a:rPr lang="fr-FR" sz="1400" b="1" dirty="0">
                <a:solidFill>
                  <a:srgbClr val="0070C0"/>
                </a:solidFill>
              </a:rPr>
              <a:t>« Clic to call »…</a:t>
            </a:r>
          </a:p>
          <a:p>
            <a:pPr marL="742950" lvl="1" indent="-285750">
              <a:buFont typeface="Wingdings" panose="05000000000000000000" pitchFamily="2" charset="2"/>
              <a:buChar char="Ø"/>
              <a:defRPr/>
            </a:pPr>
            <a:r>
              <a:rPr lang="fr-FR" sz="1400" b="1" dirty="0">
                <a:solidFill>
                  <a:srgbClr val="0070C0"/>
                </a:solidFill>
              </a:rPr>
              <a:t>DRC, opposition…</a:t>
            </a:r>
            <a:endParaRPr lang="fr-FR" sz="1600" b="1" dirty="0">
              <a:solidFill>
                <a:srgbClr val="00B0F0"/>
              </a:solidFill>
            </a:endParaRPr>
          </a:p>
        </p:txBody>
      </p:sp>
      <p:pic>
        <p:nvPicPr>
          <p:cNvPr id="15" name="Image 1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3516" y="905991"/>
            <a:ext cx="432000" cy="432000"/>
          </a:xfrm>
          <a:prstGeom prst="rect">
            <a:avLst/>
          </a:prstGeom>
        </p:spPr>
      </p:pic>
      <p:pic>
        <p:nvPicPr>
          <p:cNvPr id="2" name="Image 1"/>
          <p:cNvPicPr>
            <a:picLocks noChangeAspect="1"/>
          </p:cNvPicPr>
          <p:nvPr/>
        </p:nvPicPr>
        <p:blipFill>
          <a:blip r:embed="rId4"/>
          <a:stretch>
            <a:fillRect/>
          </a:stretch>
        </p:blipFill>
        <p:spPr>
          <a:xfrm>
            <a:off x="5049703" y="761789"/>
            <a:ext cx="5010150" cy="5915025"/>
          </a:xfrm>
          <a:prstGeom prst="rect">
            <a:avLst/>
          </a:prstGeom>
        </p:spPr>
      </p:pic>
      <p:pic>
        <p:nvPicPr>
          <p:cNvPr id="10" name="Image 9"/>
          <p:cNvPicPr>
            <a:picLocks noChangeAspect="1"/>
          </p:cNvPicPr>
          <p:nvPr/>
        </p:nvPicPr>
        <p:blipFill>
          <a:blip r:embed="rId5"/>
          <a:stretch>
            <a:fillRect/>
          </a:stretch>
        </p:blipFill>
        <p:spPr>
          <a:xfrm>
            <a:off x="10408089" y="1276867"/>
            <a:ext cx="705002" cy="771356"/>
          </a:xfrm>
          <a:prstGeom prst="rect">
            <a:avLst/>
          </a:prstGeom>
          <a:ln>
            <a:noFill/>
          </a:ln>
          <a:effectLst>
            <a:outerShdw blurRad="190500" algn="tl" rotWithShape="0">
              <a:srgbClr val="000000">
                <a:alpha val="70000"/>
              </a:srgbClr>
            </a:outerShdw>
          </a:effectLst>
        </p:spPr>
      </p:pic>
      <p:sp>
        <p:nvSpPr>
          <p:cNvPr id="17" name="Rectangle 16"/>
          <p:cNvSpPr/>
          <p:nvPr/>
        </p:nvSpPr>
        <p:spPr>
          <a:xfrm>
            <a:off x="10235346" y="2164054"/>
            <a:ext cx="1882766" cy="180758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rgbClr val="0070C0"/>
                </a:solidFill>
              </a:rPr>
              <a:t>Les chevrons permettent d’adapter l’affichage en repliant ou dépliant les chapitres : </a:t>
            </a:r>
          </a:p>
          <a:p>
            <a:r>
              <a:rPr lang="fr-FR" sz="1100" b="1" dirty="0">
                <a:solidFill>
                  <a:srgbClr val="0070C0"/>
                </a:solidFill>
              </a:rPr>
              <a:t>&gt; « Informations générales » </a:t>
            </a:r>
          </a:p>
          <a:p>
            <a:r>
              <a:rPr lang="fr-FR" sz="1100" b="1" dirty="0">
                <a:solidFill>
                  <a:srgbClr val="0070C0"/>
                </a:solidFill>
              </a:rPr>
              <a:t>&gt; et « Produits et services ».</a:t>
            </a:r>
            <a:endParaRPr lang="fr-FR" sz="1100" b="1" dirty="0">
              <a:solidFill>
                <a:schemeClr val="bg1">
                  <a:lumMod val="95000"/>
                  <a:lumOff val="5000"/>
                </a:schemeClr>
              </a:solidFill>
            </a:endParaRPr>
          </a:p>
          <a:p>
            <a:endParaRPr lang="fr-FR" sz="1100" b="1" dirty="0">
              <a:solidFill>
                <a:srgbClr val="0070C0"/>
              </a:solidFill>
            </a:endParaRPr>
          </a:p>
        </p:txBody>
      </p:sp>
      <p:pic>
        <p:nvPicPr>
          <p:cNvPr id="18" name="Imag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056506">
            <a:off x="9910930" y="1562014"/>
            <a:ext cx="416464" cy="416464"/>
          </a:xfrm>
          <a:prstGeom prst="rect">
            <a:avLst/>
          </a:prstGeom>
        </p:spPr>
      </p:pic>
      <p:cxnSp>
        <p:nvCxnSpPr>
          <p:cNvPr id="19" name="Connecteur droit avec flèche 18"/>
          <p:cNvCxnSpPr>
            <a:stCxn id="17" idx="1"/>
          </p:cNvCxnSpPr>
          <p:nvPr/>
        </p:nvCxnSpPr>
        <p:spPr>
          <a:xfrm flipH="1" flipV="1">
            <a:off x="9957528" y="1662545"/>
            <a:ext cx="277818" cy="1405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stCxn id="17" idx="1"/>
          </p:cNvCxnSpPr>
          <p:nvPr/>
        </p:nvCxnSpPr>
        <p:spPr>
          <a:xfrm flipH="1">
            <a:off x="9957528" y="3067845"/>
            <a:ext cx="277818" cy="309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age 22">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2201383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514" y="720326"/>
            <a:ext cx="432000" cy="432000"/>
          </a:xfrm>
          <a:prstGeom prst="rect">
            <a:avLst/>
          </a:prstGeom>
        </p:spPr>
      </p:pic>
      <p:pic>
        <p:nvPicPr>
          <p:cNvPr id="3" name="Image 2"/>
          <p:cNvPicPr>
            <a:picLocks noChangeAspect="1"/>
          </p:cNvPicPr>
          <p:nvPr/>
        </p:nvPicPr>
        <p:blipFill>
          <a:blip r:embed="rId4"/>
          <a:stretch>
            <a:fillRect/>
          </a:stretch>
        </p:blipFill>
        <p:spPr>
          <a:xfrm>
            <a:off x="253911" y="2518479"/>
            <a:ext cx="11666897" cy="1644135"/>
          </a:xfrm>
          <a:prstGeom prst="rect">
            <a:avLst/>
          </a:prstGeom>
        </p:spPr>
      </p:pic>
      <p:pic>
        <p:nvPicPr>
          <p:cNvPr id="5" name="Image 4"/>
          <p:cNvPicPr>
            <a:picLocks noChangeAspect="1"/>
          </p:cNvPicPr>
          <p:nvPr/>
        </p:nvPicPr>
        <p:blipFill>
          <a:blip r:embed="rId5"/>
          <a:stretch>
            <a:fillRect/>
          </a:stretch>
        </p:blipFill>
        <p:spPr>
          <a:xfrm>
            <a:off x="287964" y="4261234"/>
            <a:ext cx="1800000" cy="1191600"/>
          </a:xfrm>
          <a:prstGeom prst="rect">
            <a:avLst/>
          </a:prstGeom>
        </p:spPr>
      </p:pic>
      <p:pic>
        <p:nvPicPr>
          <p:cNvPr id="16" name="Image 15"/>
          <p:cNvPicPr>
            <a:picLocks noChangeAspect="1"/>
          </p:cNvPicPr>
          <p:nvPr/>
        </p:nvPicPr>
        <p:blipFill>
          <a:blip r:embed="rId6"/>
          <a:stretch>
            <a:fillRect/>
          </a:stretch>
        </p:blipFill>
        <p:spPr>
          <a:xfrm>
            <a:off x="5585138" y="4222085"/>
            <a:ext cx="2676375" cy="2288699"/>
          </a:xfrm>
          <a:prstGeom prst="rect">
            <a:avLst/>
          </a:prstGeom>
          <a:ln>
            <a:noFill/>
          </a:ln>
          <a:effectLst>
            <a:outerShdw blurRad="190500" algn="tl" rotWithShape="0">
              <a:srgbClr val="000000">
                <a:alpha val="70000"/>
              </a:srgbClr>
            </a:outerShdw>
          </a:effectLst>
        </p:spPr>
      </p:pic>
      <p:pic>
        <p:nvPicPr>
          <p:cNvPr id="17" name="Image 16"/>
          <p:cNvPicPr>
            <a:picLocks noChangeAspect="1"/>
          </p:cNvPicPr>
          <p:nvPr/>
        </p:nvPicPr>
        <p:blipFill>
          <a:blip r:embed="rId7"/>
          <a:stretch>
            <a:fillRect/>
          </a:stretch>
        </p:blipFill>
        <p:spPr>
          <a:xfrm>
            <a:off x="8525194" y="4222085"/>
            <a:ext cx="3132000" cy="2029668"/>
          </a:xfrm>
          <a:prstGeom prst="rect">
            <a:avLst/>
          </a:prstGeom>
          <a:ln>
            <a:noFill/>
          </a:ln>
          <a:effectLst>
            <a:outerShdw blurRad="190500" algn="tl" rotWithShape="0">
              <a:srgbClr val="000000">
                <a:alpha val="70000"/>
              </a:srgbClr>
            </a:outerShdw>
          </a:effectLst>
        </p:spPr>
      </p:pic>
      <p:pic>
        <p:nvPicPr>
          <p:cNvPr id="20" name="Image 19"/>
          <p:cNvPicPr>
            <a:picLocks noChangeAspect="1"/>
          </p:cNvPicPr>
          <p:nvPr/>
        </p:nvPicPr>
        <p:blipFill>
          <a:blip r:embed="rId8"/>
          <a:stretch>
            <a:fillRect/>
          </a:stretch>
        </p:blipFill>
        <p:spPr>
          <a:xfrm>
            <a:off x="3093331" y="4298288"/>
            <a:ext cx="1800000" cy="896550"/>
          </a:xfrm>
          <a:prstGeom prst="rect">
            <a:avLst/>
          </a:prstGeom>
          <a:ln>
            <a:noFill/>
          </a:ln>
          <a:effectLst>
            <a:outerShdw blurRad="190500" algn="tl" rotWithShape="0">
              <a:srgbClr val="000000">
                <a:alpha val="70000"/>
              </a:srgbClr>
            </a:outerShdw>
          </a:effectLst>
        </p:spPr>
      </p:pic>
      <p:pic>
        <p:nvPicPr>
          <p:cNvPr id="21" name="Image 20"/>
          <p:cNvPicPr>
            <a:picLocks noChangeAspect="1"/>
          </p:cNvPicPr>
          <p:nvPr/>
        </p:nvPicPr>
        <p:blipFill>
          <a:blip r:embed="rId9"/>
          <a:stretch>
            <a:fillRect/>
          </a:stretch>
        </p:blipFill>
        <p:spPr>
          <a:xfrm>
            <a:off x="3348383" y="5050434"/>
            <a:ext cx="1800000" cy="804800"/>
          </a:xfrm>
          <a:prstGeom prst="rect">
            <a:avLst/>
          </a:prstGeom>
          <a:ln>
            <a:noFill/>
          </a:ln>
          <a:effectLst>
            <a:outerShdw blurRad="190500" algn="tl" rotWithShape="0">
              <a:srgbClr val="000000">
                <a:alpha val="70000"/>
              </a:srgbClr>
            </a:outerShdw>
          </a:effectLst>
        </p:spPr>
      </p:pic>
      <p:pic>
        <p:nvPicPr>
          <p:cNvPr id="22" name="Image 21"/>
          <p:cNvPicPr>
            <a:picLocks noChangeAspect="1"/>
          </p:cNvPicPr>
          <p:nvPr/>
        </p:nvPicPr>
        <p:blipFill>
          <a:blip r:embed="rId5"/>
          <a:stretch>
            <a:fillRect/>
          </a:stretch>
        </p:blipFill>
        <p:spPr>
          <a:xfrm>
            <a:off x="286334" y="4222085"/>
            <a:ext cx="1800000" cy="1191600"/>
          </a:xfrm>
          <a:prstGeom prst="rect">
            <a:avLst/>
          </a:prstGeom>
          <a:ln>
            <a:noFill/>
          </a:ln>
          <a:effectLst>
            <a:outerShdw blurRad="190500" algn="tl" rotWithShape="0">
              <a:srgbClr val="000000">
                <a:alpha val="70000"/>
              </a:srgbClr>
            </a:outerShdw>
          </a:effectLst>
        </p:spPr>
      </p:pic>
      <p:pic>
        <p:nvPicPr>
          <p:cNvPr id="23" name="Image 22"/>
          <p:cNvPicPr>
            <a:picLocks noChangeAspect="1"/>
          </p:cNvPicPr>
          <p:nvPr/>
        </p:nvPicPr>
        <p:blipFill>
          <a:blip r:embed="rId10"/>
          <a:stretch>
            <a:fillRect/>
          </a:stretch>
        </p:blipFill>
        <p:spPr>
          <a:xfrm>
            <a:off x="1186334" y="4912940"/>
            <a:ext cx="1800000" cy="1323850"/>
          </a:xfrm>
          <a:prstGeom prst="rect">
            <a:avLst/>
          </a:prstGeom>
          <a:ln>
            <a:noFill/>
          </a:ln>
          <a:effectLst>
            <a:outerShdw blurRad="190500" algn="tl" rotWithShape="0">
              <a:srgbClr val="000000">
                <a:alpha val="70000"/>
              </a:srgbClr>
            </a:outerShdw>
          </a:effectLst>
        </p:spPr>
      </p:pic>
      <p:pic>
        <p:nvPicPr>
          <p:cNvPr id="14" name="Image 13"/>
          <p:cNvPicPr>
            <a:picLocks noChangeAspect="1"/>
          </p:cNvPicPr>
          <p:nvPr/>
        </p:nvPicPr>
        <p:blipFill>
          <a:blip r:embed="rId11"/>
          <a:stretch>
            <a:fillRect/>
          </a:stretch>
        </p:blipFill>
        <p:spPr>
          <a:xfrm>
            <a:off x="3670051" y="5779430"/>
            <a:ext cx="1800000" cy="827950"/>
          </a:xfrm>
          <a:prstGeom prst="rect">
            <a:avLst/>
          </a:prstGeom>
          <a:ln>
            <a:noFill/>
          </a:ln>
          <a:effectLst>
            <a:outerShdw blurRad="190500" algn="tl" rotWithShape="0">
              <a:srgbClr val="000000">
                <a:alpha val="70000"/>
              </a:srgbClr>
            </a:outerShdw>
          </a:effectLst>
        </p:spPr>
      </p:pic>
      <p:sp>
        <p:nvSpPr>
          <p:cNvPr id="8" name="Rectangle à coins arrondis 7"/>
          <p:cNvSpPr/>
          <p:nvPr/>
        </p:nvSpPr>
        <p:spPr>
          <a:xfrm>
            <a:off x="215630" y="720326"/>
            <a:ext cx="11880000" cy="1822397"/>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Les Blocs « Titre et sous-titre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Titre : il est toujours présent et permet de se repérer</a:t>
            </a:r>
          </a:p>
          <a:p>
            <a:pPr marL="285750" lvl="1" indent="-285750">
              <a:buFont typeface="Wingdings" panose="05000000000000000000" pitchFamily="2" charset="2"/>
              <a:buChar char="Ø"/>
              <a:defRPr/>
            </a:pPr>
            <a:r>
              <a:rPr lang="fr-FR" sz="1400" b="1" dirty="0">
                <a:solidFill>
                  <a:srgbClr val="0070C0"/>
                </a:solidFill>
              </a:rPr>
              <a:t>Sous-titre : Il contient de nombreuses informations d’état civil, de domiciliation, de « Suivi par », de segmentation et si nécessaire le « repéré Pro ou GP »</a:t>
            </a:r>
          </a:p>
          <a:p>
            <a:pPr marL="457200" lvl="2">
              <a:defRPr/>
            </a:pPr>
            <a:r>
              <a:rPr lang="fr-FR" sz="1200" b="1" dirty="0">
                <a:solidFill>
                  <a:srgbClr val="C00000"/>
                </a:solidFill>
              </a:rPr>
              <a:t>NB : La notion de « géré par » est située dans le bloc Produits et Services à coté des « Entités Titulaires »  </a:t>
            </a:r>
          </a:p>
          <a:p>
            <a:pPr marL="457200" lvl="2">
              <a:defRPr/>
            </a:pPr>
            <a:endParaRPr lang="fr-FR" sz="1400" b="1" dirty="0">
              <a:solidFill>
                <a:srgbClr val="C00000"/>
              </a:solidFill>
            </a:endParaRPr>
          </a:p>
          <a:p>
            <a:pPr marL="457200" lvl="2" algn="ctr">
              <a:defRPr/>
            </a:pPr>
            <a:r>
              <a:rPr lang="fr-FR" sz="1600" b="1" dirty="0">
                <a:solidFill>
                  <a:srgbClr val="7030A0"/>
                </a:solidFill>
              </a:rPr>
              <a:t>Pratique : 1 clic sur une donnée soulignée permet d’afficher une pop up de détail</a:t>
            </a:r>
          </a:p>
        </p:txBody>
      </p:sp>
      <p:pic>
        <p:nvPicPr>
          <p:cNvPr id="18" name="Imag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69870" y="3605755"/>
            <a:ext cx="416464" cy="416464"/>
          </a:xfrm>
          <a:prstGeom prst="rect">
            <a:avLst/>
          </a:prstGeom>
        </p:spPr>
      </p:pic>
      <p:sp>
        <p:nvSpPr>
          <p:cNvPr id="19" name="Rectangle 18"/>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24" name="Image 23">
            <a:hlinkClick r:id="rId13" action="ppaction://hlinksldjump"/>
          </p:cNvPr>
          <p:cNvPicPr>
            <a:picLocks noChangeAspect="1"/>
          </p:cNvPicPr>
          <p:nvPr/>
        </p:nvPicPr>
        <p:blipFill>
          <a:blip r:embed="rId14"/>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1796623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176644" y="805487"/>
            <a:ext cx="3666013" cy="4869445"/>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Coordonnées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Il  affiche les coordonnées de la personne (et le cas échéant du représentant légal) et permet de les modifier</a:t>
            </a:r>
          </a:p>
          <a:p>
            <a:pPr marL="0" lvl="1">
              <a:defRPr/>
            </a:pPr>
            <a:r>
              <a:rPr lang="fr-FR" sz="1200" b="1" dirty="0">
                <a:solidFill>
                  <a:srgbClr val="C00000"/>
                </a:solidFill>
              </a:rPr>
              <a:t>NB : Pour le moment, les fonctions « Clic to call, mail et MSI » ne sont pas accessibles (branchement à venir)</a:t>
            </a:r>
          </a:p>
          <a:p>
            <a:pPr marL="457200" lvl="2">
              <a:defRPr/>
            </a:pPr>
            <a:endParaRPr lang="fr-FR" sz="1600" b="1" dirty="0">
              <a:solidFill>
                <a:srgbClr val="7030A0"/>
              </a:solidFill>
            </a:endParaRPr>
          </a:p>
          <a:p>
            <a:pPr marL="0" lvl="1">
              <a:defRPr/>
            </a:pPr>
            <a:r>
              <a:rPr lang="fr-FR" sz="1600" b="1" dirty="0">
                <a:solidFill>
                  <a:srgbClr val="7030A0"/>
                </a:solidFill>
              </a:rPr>
              <a:t>Pratique : </a:t>
            </a:r>
          </a:p>
          <a:p>
            <a:pPr marL="285750" lvl="1" indent="-285750">
              <a:buFont typeface="Wingdings" panose="05000000000000000000" pitchFamily="2" charset="2"/>
              <a:buChar char="Ø"/>
              <a:defRPr/>
            </a:pPr>
            <a:r>
              <a:rPr lang="fr-FR" sz="1200" b="1" dirty="0">
                <a:solidFill>
                  <a:srgbClr val="7030A0"/>
                </a:solidFill>
              </a:rPr>
              <a:t>Visualisation directe du rafraichissement des données</a:t>
            </a:r>
          </a:p>
          <a:p>
            <a:pPr marL="285750" lvl="1" indent="-285750">
              <a:buFont typeface="Wingdings" panose="05000000000000000000" pitchFamily="2" charset="2"/>
              <a:buChar char="Ø"/>
              <a:defRPr/>
            </a:pPr>
            <a:r>
              <a:rPr lang="fr-FR" sz="1200" b="1" dirty="0">
                <a:solidFill>
                  <a:srgbClr val="7030A0"/>
                </a:solidFill>
              </a:rPr>
              <a:t>1 clic sur le « crayon » permet d’accéder à « Connaissance client » </a:t>
            </a:r>
          </a:p>
          <a:p>
            <a:pPr marL="285750" lvl="1" indent="-285750">
              <a:buFont typeface="Wingdings" panose="05000000000000000000" pitchFamily="2" charset="2"/>
              <a:buChar char="Ø"/>
              <a:defRPr/>
            </a:pPr>
            <a:r>
              <a:rPr lang="fr-FR" sz="1200" b="1" dirty="0">
                <a:solidFill>
                  <a:srgbClr val="7030A0"/>
                </a:solidFill>
              </a:rPr>
              <a:t>Si la personne dispose de plusieurs adresses, un chevron est présent. 1 clic permet de les visualiser. </a:t>
            </a:r>
          </a:p>
          <a:p>
            <a:pPr marL="285750" lvl="1" indent="-285750">
              <a:buFont typeface="Wingdings" panose="05000000000000000000" pitchFamily="2" charset="2"/>
              <a:buChar char="Ø"/>
              <a:defRPr/>
            </a:pPr>
            <a:r>
              <a:rPr lang="fr-FR" sz="1200" b="1" dirty="0">
                <a:solidFill>
                  <a:srgbClr val="7030A0"/>
                </a:solidFill>
              </a:rPr>
              <a:t>Le représentant légal est directement visible avec ses coordonnées </a:t>
            </a:r>
          </a:p>
          <a:p>
            <a:pPr marL="285750" lvl="1" indent="-285750">
              <a:buFont typeface="Wingdings" panose="05000000000000000000" pitchFamily="2" charset="2"/>
              <a:buChar char="Ø"/>
              <a:defRPr/>
            </a:pPr>
            <a:r>
              <a:rPr lang="fr-FR" sz="1200" b="1" dirty="0">
                <a:solidFill>
                  <a:srgbClr val="7030A0"/>
                </a:solidFill>
              </a:rPr>
              <a:t>Le « cœur » indique le N° préféré</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0383" y="881897"/>
            <a:ext cx="432000" cy="432000"/>
          </a:xfrm>
          <a:prstGeom prst="rect">
            <a:avLst/>
          </a:prstGeom>
        </p:spPr>
      </p:pic>
      <p:pic>
        <p:nvPicPr>
          <p:cNvPr id="4" name="Image 3"/>
          <p:cNvPicPr>
            <a:picLocks noChangeAspect="1"/>
          </p:cNvPicPr>
          <p:nvPr/>
        </p:nvPicPr>
        <p:blipFill>
          <a:blip r:embed="rId4"/>
          <a:stretch>
            <a:fillRect/>
          </a:stretch>
        </p:blipFill>
        <p:spPr>
          <a:xfrm>
            <a:off x="5606143" y="1097897"/>
            <a:ext cx="4602026" cy="4499868"/>
          </a:xfrm>
          <a:prstGeom prst="rect">
            <a:avLst/>
          </a:prstGeom>
        </p:spPr>
      </p:pic>
      <p:sp>
        <p:nvSpPr>
          <p:cNvPr id="18" name="Rectangle 17"/>
          <p:cNvSpPr/>
          <p:nvPr/>
        </p:nvSpPr>
        <p:spPr>
          <a:xfrm>
            <a:off x="10441042" y="905383"/>
            <a:ext cx="1534887"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rgbClr val="0070C0"/>
                </a:solidFill>
              </a:rPr>
              <a:t>Lancement de « Connaissance client »</a:t>
            </a:r>
          </a:p>
        </p:txBody>
      </p:sp>
      <p:cxnSp>
        <p:nvCxnSpPr>
          <p:cNvPr id="19" name="Connecteur droit avec flèche 18"/>
          <p:cNvCxnSpPr/>
          <p:nvPr/>
        </p:nvCxnSpPr>
        <p:spPr>
          <a:xfrm flipH="1">
            <a:off x="10112829" y="1132063"/>
            <a:ext cx="328214" cy="66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441041" y="1719321"/>
            <a:ext cx="1534887"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rgbClr val="0070C0"/>
                </a:solidFill>
              </a:rPr>
              <a:t>Un chevron est présent si la personne dispose de plusieurs adresses</a:t>
            </a:r>
          </a:p>
        </p:txBody>
      </p:sp>
      <p:cxnSp>
        <p:nvCxnSpPr>
          <p:cNvPr id="25" name="Connecteur droit avec flèche 24"/>
          <p:cNvCxnSpPr>
            <a:stCxn id="24" idx="1"/>
          </p:cNvCxnSpPr>
          <p:nvPr/>
        </p:nvCxnSpPr>
        <p:spPr>
          <a:xfrm flipH="1" flipV="1">
            <a:off x="10044062" y="1795596"/>
            <a:ext cx="396979" cy="217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956956" y="1165537"/>
            <a:ext cx="1534887"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rgbClr val="0070C0"/>
                </a:solidFill>
              </a:rPr>
              <a:t>Visualisation directe du rafraichissement des données</a:t>
            </a:r>
          </a:p>
        </p:txBody>
      </p:sp>
      <p:cxnSp>
        <p:nvCxnSpPr>
          <p:cNvPr id="27" name="Connecteur droit avec flèche 26"/>
          <p:cNvCxnSpPr>
            <a:stCxn id="26" idx="3"/>
          </p:cNvCxnSpPr>
          <p:nvPr/>
        </p:nvCxnSpPr>
        <p:spPr>
          <a:xfrm>
            <a:off x="5491843" y="1459166"/>
            <a:ext cx="2196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8" name="Image 27"/>
          <p:cNvPicPr>
            <a:picLocks noChangeAspect="1"/>
          </p:cNvPicPr>
          <p:nvPr/>
        </p:nvPicPr>
        <p:blipFill>
          <a:blip r:embed="rId5"/>
          <a:stretch>
            <a:fillRect/>
          </a:stretch>
        </p:blipFill>
        <p:spPr>
          <a:xfrm>
            <a:off x="6036809" y="4863724"/>
            <a:ext cx="5038725" cy="1828800"/>
          </a:xfrm>
          <a:prstGeom prst="rect">
            <a:avLst/>
          </a:prstGeom>
        </p:spPr>
      </p:pic>
      <p:sp>
        <p:nvSpPr>
          <p:cNvPr id="29" name="Rectangle 28"/>
          <p:cNvSpPr/>
          <p:nvPr/>
        </p:nvSpPr>
        <p:spPr>
          <a:xfrm>
            <a:off x="3956956" y="4863724"/>
            <a:ext cx="1534887" cy="167741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dirty="0">
                <a:solidFill>
                  <a:srgbClr val="0070C0"/>
                </a:solidFill>
              </a:rPr>
              <a:t>En cas de présence d’un représentant légal, son nom, sa nature et ses coordonnées sont directement visibles</a:t>
            </a:r>
          </a:p>
        </p:txBody>
      </p:sp>
      <p:cxnSp>
        <p:nvCxnSpPr>
          <p:cNvPr id="30" name="Connecteur droit avec flèche 29"/>
          <p:cNvCxnSpPr>
            <a:stCxn id="29" idx="3"/>
          </p:cNvCxnSpPr>
          <p:nvPr/>
        </p:nvCxnSpPr>
        <p:spPr>
          <a:xfrm flipV="1">
            <a:off x="5491843" y="5421087"/>
            <a:ext cx="713014" cy="281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Imag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06005" y="1857051"/>
            <a:ext cx="416464" cy="416464"/>
          </a:xfrm>
          <a:prstGeom prst="rect">
            <a:avLst/>
          </a:prstGeom>
        </p:spPr>
      </p:pic>
      <p:pic>
        <p:nvPicPr>
          <p:cNvPr id="20" name="Imag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8835" y="5258468"/>
            <a:ext cx="416464" cy="416464"/>
          </a:xfrm>
          <a:prstGeom prst="rect">
            <a:avLst/>
          </a:prstGeom>
        </p:spPr>
      </p:pic>
      <p:sp>
        <p:nvSpPr>
          <p:cNvPr id="21" name="Rectangle 20"/>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22" name="Image 21">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3375213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20514" y="852353"/>
            <a:ext cx="10912950" cy="2336592"/>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Alertes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Il  affiche l’ensemble des alertes (</a:t>
            </a:r>
            <a:r>
              <a:rPr lang="fr-FR" sz="1200" b="1" dirty="0">
                <a:solidFill>
                  <a:srgbClr val="0070C0"/>
                </a:solidFill>
              </a:rPr>
              <a:t>MAD, RPM, Oppositions, contentieux….) qui nécessitent votre vigilance </a:t>
            </a:r>
            <a:r>
              <a:rPr lang="fr-FR" sz="1200" b="1" dirty="0">
                <a:solidFill>
                  <a:srgbClr val="C00000"/>
                </a:solidFill>
              </a:rPr>
              <a:t>*</a:t>
            </a:r>
            <a:r>
              <a:rPr lang="fr-FR" sz="1200" b="1" dirty="0">
                <a:solidFill>
                  <a:srgbClr val="0070C0"/>
                </a:solidFill>
              </a:rPr>
              <a:t>. </a:t>
            </a:r>
          </a:p>
          <a:p>
            <a:pPr marL="628650" lvl="1" indent="-171450">
              <a:lnSpc>
                <a:spcPct val="150000"/>
              </a:lnSpc>
              <a:buFont typeface="Wingdings" panose="05000000000000000000" pitchFamily="2" charset="2"/>
              <a:buChar char="Ø"/>
            </a:pPr>
            <a:r>
              <a:rPr lang="fr-FR" sz="1200" b="1" dirty="0">
                <a:solidFill>
                  <a:srgbClr val="0070C0"/>
                </a:solidFill>
              </a:rPr>
              <a:t>Les gélules (bords arrondis) sur fond blanc sont cliquables</a:t>
            </a:r>
          </a:p>
          <a:p>
            <a:pPr marL="628650" lvl="1" indent="-171450">
              <a:lnSpc>
                <a:spcPct val="150000"/>
              </a:lnSpc>
              <a:buFont typeface="Wingdings" panose="05000000000000000000" pitchFamily="2" charset="2"/>
              <a:buChar char="Ø"/>
            </a:pPr>
            <a:r>
              <a:rPr lang="fr-FR" sz="1200" b="1" dirty="0">
                <a:solidFill>
                  <a:srgbClr val="0070C0"/>
                </a:solidFill>
              </a:rPr>
              <a:t>Les gélules (bords arrondis) grisées sont non cliquables </a:t>
            </a:r>
          </a:p>
          <a:p>
            <a:pPr marL="1085850" lvl="2" indent="-171450">
              <a:lnSpc>
                <a:spcPct val="150000"/>
              </a:lnSpc>
              <a:buFont typeface="Wingdings" panose="05000000000000000000" pitchFamily="2" charset="2"/>
              <a:buChar char="Ø"/>
            </a:pPr>
            <a:r>
              <a:rPr lang="fr-FR" sz="1000" dirty="0">
                <a:solidFill>
                  <a:srgbClr val="7030A0"/>
                </a:solidFill>
              </a:rPr>
              <a:t>Pas encore accessibles pour le moment ou</a:t>
            </a:r>
          </a:p>
          <a:p>
            <a:pPr marL="1085850" lvl="2" indent="-171450">
              <a:lnSpc>
                <a:spcPct val="150000"/>
              </a:lnSpc>
              <a:buFont typeface="Wingdings" panose="05000000000000000000" pitchFamily="2" charset="2"/>
              <a:buChar char="Ø"/>
            </a:pPr>
            <a:r>
              <a:rPr lang="fr-FR" sz="1000" dirty="0">
                <a:solidFill>
                  <a:srgbClr val="7030A0"/>
                </a:solidFill>
              </a:rPr>
              <a:t>Utilisateur non habilité</a:t>
            </a:r>
          </a:p>
          <a:p>
            <a:pPr marL="0" lvl="1">
              <a:lnSpc>
                <a:spcPct val="150000"/>
              </a:lnSpc>
              <a:defRPr/>
            </a:pPr>
            <a:r>
              <a:rPr lang="fr-FR" sz="1200" b="1" dirty="0">
                <a:solidFill>
                  <a:srgbClr val="C00000"/>
                </a:solidFill>
              </a:rPr>
              <a:t>* Par exemple un DRC incomplet nécessite  une action, il est donc rangé dans le bloc « Alertes ». A contrario, un « DRC complet » est visible dans le bloc « Indicateurs »</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2383" y="905383"/>
            <a:ext cx="432000" cy="432000"/>
          </a:xfrm>
          <a:prstGeom prst="rect">
            <a:avLst/>
          </a:prstGeom>
        </p:spPr>
      </p:pic>
      <p:sp>
        <p:nvSpPr>
          <p:cNvPr id="18" name="Rectangle 17"/>
          <p:cNvSpPr/>
          <p:nvPr/>
        </p:nvSpPr>
        <p:spPr>
          <a:xfrm>
            <a:off x="4642102" y="5088456"/>
            <a:ext cx="2165098"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rgbClr val="0070C0"/>
                </a:solidFill>
              </a:rPr>
              <a:t>gélule sur fond blanc cliquable</a:t>
            </a:r>
          </a:p>
        </p:txBody>
      </p:sp>
      <p:pic>
        <p:nvPicPr>
          <p:cNvPr id="2" name="Image 1"/>
          <p:cNvPicPr>
            <a:picLocks noChangeAspect="1"/>
          </p:cNvPicPr>
          <p:nvPr/>
        </p:nvPicPr>
        <p:blipFill>
          <a:blip r:embed="rId4"/>
          <a:stretch>
            <a:fillRect/>
          </a:stretch>
        </p:blipFill>
        <p:spPr>
          <a:xfrm>
            <a:off x="694904" y="3329566"/>
            <a:ext cx="10964170" cy="1488961"/>
          </a:xfrm>
          <a:prstGeom prst="rect">
            <a:avLst/>
          </a:prstGeom>
        </p:spPr>
      </p:pic>
      <p:cxnSp>
        <p:nvCxnSpPr>
          <p:cNvPr id="19" name="Connecteur droit avec flèche 18"/>
          <p:cNvCxnSpPr/>
          <p:nvPr/>
        </p:nvCxnSpPr>
        <p:spPr>
          <a:xfrm flipH="1" flipV="1">
            <a:off x="4310220" y="4553529"/>
            <a:ext cx="331882" cy="534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41085" y="5088456"/>
            <a:ext cx="3396805" cy="58725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rgbClr val="C00000"/>
                </a:solidFill>
              </a:rPr>
              <a:t>gélule sur fond gris non cliquable pour le moment</a:t>
            </a:r>
          </a:p>
        </p:txBody>
      </p:sp>
      <p:cxnSp>
        <p:nvCxnSpPr>
          <p:cNvPr id="14" name="Connecteur droit avec flèche 13"/>
          <p:cNvCxnSpPr/>
          <p:nvPr/>
        </p:nvCxnSpPr>
        <p:spPr>
          <a:xfrm flipV="1">
            <a:off x="2906184" y="4553529"/>
            <a:ext cx="455852" cy="53492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7968" y="4402063"/>
            <a:ext cx="416464" cy="416464"/>
          </a:xfrm>
          <a:prstGeom prst="rect">
            <a:avLst/>
          </a:prstGeom>
        </p:spPr>
      </p:pic>
      <p:pic>
        <p:nvPicPr>
          <p:cNvPr id="10" name="Image 9"/>
          <p:cNvPicPr>
            <a:picLocks noChangeAspect="1"/>
          </p:cNvPicPr>
          <p:nvPr/>
        </p:nvPicPr>
        <p:blipFill>
          <a:blip r:embed="rId6"/>
          <a:stretch>
            <a:fillRect/>
          </a:stretch>
        </p:blipFill>
        <p:spPr>
          <a:xfrm>
            <a:off x="7220610" y="4911833"/>
            <a:ext cx="2172802" cy="1892947"/>
          </a:xfrm>
          <a:prstGeom prst="rect">
            <a:avLst/>
          </a:prstGeom>
          <a:ln>
            <a:noFill/>
          </a:ln>
          <a:effectLst>
            <a:outerShdw blurRad="190500" algn="tl" rotWithShape="0">
              <a:srgbClr val="000000">
                <a:alpha val="70000"/>
              </a:srgbClr>
            </a:outerShdw>
          </a:effectLst>
        </p:spPr>
      </p:pic>
      <p:sp>
        <p:nvSpPr>
          <p:cNvPr id="15" name="Rectangle 14"/>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17" name="Image 16">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1542523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216761" y="3478557"/>
            <a:ext cx="9991725" cy="1561384"/>
          </a:xfrm>
          <a:prstGeom prst="rect">
            <a:avLst/>
          </a:prstGeom>
        </p:spPr>
      </p:pic>
      <p:pic>
        <p:nvPicPr>
          <p:cNvPr id="12" name="Picture 2" descr="C:\Users\A6270354\AppData\Local\Microsoft\Windows\INetCache\Content.Outlook\O7G37I3P\icone portail - 256x25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56148" y="774938"/>
            <a:ext cx="10912950" cy="2624044"/>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Indicateurs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Il  affiche l’ensemble des indicateurs (Note Bâle 2, Dom de revenus, Compétence Financière, Sociétaire, DRC complet…)</a:t>
            </a:r>
            <a:r>
              <a:rPr lang="fr-FR" sz="1200" b="1" dirty="0">
                <a:solidFill>
                  <a:srgbClr val="0070C0"/>
                </a:solidFill>
              </a:rPr>
              <a:t> </a:t>
            </a:r>
            <a:r>
              <a:rPr lang="fr-FR" sz="1200" b="1" dirty="0">
                <a:solidFill>
                  <a:srgbClr val="C00000"/>
                </a:solidFill>
              </a:rPr>
              <a:t>*</a:t>
            </a:r>
          </a:p>
          <a:p>
            <a:pPr marL="628650" lvl="1" indent="-171450">
              <a:lnSpc>
                <a:spcPct val="150000"/>
              </a:lnSpc>
              <a:buFont typeface="Wingdings" panose="05000000000000000000" pitchFamily="2" charset="2"/>
              <a:buChar char="Ø"/>
            </a:pPr>
            <a:r>
              <a:rPr lang="fr-FR" sz="1200" b="1" dirty="0">
                <a:solidFill>
                  <a:srgbClr val="0070C0"/>
                </a:solidFill>
              </a:rPr>
              <a:t>Les gélules (bords arrondis) sur fond blanc sont cliquables</a:t>
            </a:r>
          </a:p>
          <a:p>
            <a:pPr marL="628650" lvl="1" indent="-171450">
              <a:lnSpc>
                <a:spcPct val="150000"/>
              </a:lnSpc>
              <a:buFont typeface="Wingdings" panose="05000000000000000000" pitchFamily="2" charset="2"/>
              <a:buChar char="Ø"/>
            </a:pPr>
            <a:r>
              <a:rPr lang="fr-FR" sz="1200" b="1" dirty="0">
                <a:solidFill>
                  <a:srgbClr val="0070C0"/>
                </a:solidFill>
              </a:rPr>
              <a:t>Les gélules (bords arrondis) grisées sont non cliquables </a:t>
            </a:r>
          </a:p>
          <a:p>
            <a:pPr marL="1085850" lvl="2" indent="-171450">
              <a:lnSpc>
                <a:spcPct val="150000"/>
              </a:lnSpc>
              <a:buFont typeface="Wingdings" panose="05000000000000000000" pitchFamily="2" charset="2"/>
              <a:buChar char="Ø"/>
            </a:pPr>
            <a:r>
              <a:rPr lang="fr-FR" sz="1000" dirty="0">
                <a:solidFill>
                  <a:srgbClr val="7030A0"/>
                </a:solidFill>
              </a:rPr>
              <a:t>Pas encore accessibles pour le moment ou</a:t>
            </a:r>
          </a:p>
          <a:p>
            <a:pPr marL="1085850" lvl="2" indent="-171450">
              <a:lnSpc>
                <a:spcPct val="150000"/>
              </a:lnSpc>
              <a:buFont typeface="Wingdings" panose="05000000000000000000" pitchFamily="2" charset="2"/>
              <a:buChar char="Ø"/>
            </a:pPr>
            <a:r>
              <a:rPr lang="fr-FR" sz="1000" dirty="0">
                <a:solidFill>
                  <a:srgbClr val="7030A0"/>
                </a:solidFill>
              </a:rPr>
              <a:t>Utilisateur non habilité</a:t>
            </a:r>
          </a:p>
          <a:p>
            <a:pPr marL="628650" lvl="1" indent="-171450">
              <a:lnSpc>
                <a:spcPct val="150000"/>
              </a:lnSpc>
              <a:buFont typeface="Wingdings" panose="05000000000000000000" pitchFamily="2" charset="2"/>
              <a:buChar char="Ø"/>
            </a:pPr>
            <a:r>
              <a:rPr lang="fr-FR" sz="1200" b="1" dirty="0">
                <a:solidFill>
                  <a:srgbClr val="0070C0"/>
                </a:solidFill>
              </a:rPr>
              <a:t>Les étiquettes (pointillés) sont informatives et non cliquables</a:t>
            </a:r>
          </a:p>
          <a:p>
            <a:pPr marL="0" lvl="1">
              <a:lnSpc>
                <a:spcPct val="150000"/>
              </a:lnSpc>
              <a:defRPr/>
            </a:pPr>
            <a:r>
              <a:rPr lang="fr-FR" sz="1200" b="1" dirty="0">
                <a:solidFill>
                  <a:srgbClr val="C00000"/>
                </a:solidFill>
              </a:rPr>
              <a:t>* Par exemple un DRC incomplet nécessite  une action, il est donc rangé dans le bloc « Alertes ». A contrario, un « DRC complet » est visible dans le bloc « Indicateurs »</a:t>
            </a:r>
            <a:endParaRPr lang="fr-FR" sz="1200" b="1" dirty="0">
              <a:solidFill>
                <a:srgbClr val="0070C0"/>
              </a:solidFill>
            </a:endParaRPr>
          </a:p>
        </p:txBody>
      </p:sp>
      <p:pic>
        <p:nvPicPr>
          <p:cNvPr id="9" name="Image 8"/>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9568" y="793410"/>
            <a:ext cx="432000" cy="432000"/>
          </a:xfrm>
          <a:prstGeom prst="rect">
            <a:avLst/>
          </a:prstGeom>
        </p:spPr>
      </p:pic>
      <p:sp>
        <p:nvSpPr>
          <p:cNvPr id="18" name="Rectangle 17"/>
          <p:cNvSpPr/>
          <p:nvPr/>
        </p:nvSpPr>
        <p:spPr>
          <a:xfrm>
            <a:off x="1227259" y="5362574"/>
            <a:ext cx="2165098"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rgbClr val="0070C0"/>
                </a:solidFill>
              </a:rPr>
              <a:t>gélule sur fond blanc cliquable</a:t>
            </a:r>
          </a:p>
        </p:txBody>
      </p:sp>
      <p:pic>
        <p:nvPicPr>
          <p:cNvPr id="4" name="Image 3"/>
          <p:cNvPicPr>
            <a:picLocks noChangeAspect="1"/>
          </p:cNvPicPr>
          <p:nvPr/>
        </p:nvPicPr>
        <p:blipFill>
          <a:blip r:embed="rId5"/>
          <a:stretch>
            <a:fillRect/>
          </a:stretch>
        </p:blipFill>
        <p:spPr>
          <a:xfrm>
            <a:off x="3600263" y="5230338"/>
            <a:ext cx="5036458" cy="1438988"/>
          </a:xfrm>
          <a:prstGeom prst="rect">
            <a:avLst/>
          </a:prstGeom>
          <a:ln>
            <a:noFill/>
          </a:ln>
          <a:effectLst>
            <a:outerShdw blurRad="190500" algn="tl" rotWithShape="0">
              <a:srgbClr val="000000">
                <a:alpha val="70000"/>
              </a:srgbClr>
            </a:outerShdw>
          </a:effectLst>
        </p:spPr>
      </p:pic>
      <p:pic>
        <p:nvPicPr>
          <p:cNvPr id="15" name="Imag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9943" y="4261517"/>
            <a:ext cx="416464" cy="416464"/>
          </a:xfrm>
          <a:prstGeom prst="rect">
            <a:avLst/>
          </a:prstGeom>
        </p:spPr>
      </p:pic>
      <p:pic>
        <p:nvPicPr>
          <p:cNvPr id="10" name="Image 9"/>
          <p:cNvPicPr>
            <a:picLocks noChangeAspect="1"/>
          </p:cNvPicPr>
          <p:nvPr/>
        </p:nvPicPr>
        <p:blipFill>
          <a:blip r:embed="rId7"/>
          <a:stretch>
            <a:fillRect/>
          </a:stretch>
        </p:blipFill>
        <p:spPr>
          <a:xfrm>
            <a:off x="9329751" y="4454143"/>
            <a:ext cx="1304925" cy="447675"/>
          </a:xfrm>
          <a:prstGeom prst="rect">
            <a:avLst/>
          </a:prstGeom>
        </p:spPr>
      </p:pic>
      <p:sp>
        <p:nvSpPr>
          <p:cNvPr id="20" name="Rectangle 19"/>
          <p:cNvSpPr/>
          <p:nvPr/>
        </p:nvSpPr>
        <p:spPr>
          <a:xfrm>
            <a:off x="9103831" y="5403927"/>
            <a:ext cx="2565268" cy="58725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rgbClr val="C00000"/>
                </a:solidFill>
              </a:rPr>
              <a:t>gélule sur fond gris non cliquable pour le moment</a:t>
            </a:r>
          </a:p>
        </p:txBody>
      </p:sp>
      <p:cxnSp>
        <p:nvCxnSpPr>
          <p:cNvPr id="21" name="Connecteur droit avec flèche 20"/>
          <p:cNvCxnSpPr>
            <a:stCxn id="20" idx="0"/>
            <a:endCxn id="10" idx="2"/>
          </p:cNvCxnSpPr>
          <p:nvPr/>
        </p:nvCxnSpPr>
        <p:spPr>
          <a:xfrm flipH="1" flipV="1">
            <a:off x="9982214" y="4901818"/>
            <a:ext cx="404251" cy="5021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80809" y="4321339"/>
            <a:ext cx="1018318" cy="58725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chemeClr val="bg1"/>
                </a:solidFill>
              </a:rPr>
              <a:t>Etiquette informative</a:t>
            </a:r>
          </a:p>
        </p:txBody>
      </p:sp>
      <p:cxnSp>
        <p:nvCxnSpPr>
          <p:cNvPr id="24" name="Connecteur droit avec flèche 23"/>
          <p:cNvCxnSpPr/>
          <p:nvPr/>
        </p:nvCxnSpPr>
        <p:spPr>
          <a:xfrm flipV="1">
            <a:off x="1099127" y="4624845"/>
            <a:ext cx="428035" cy="1"/>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V="1">
            <a:off x="3392357" y="4341093"/>
            <a:ext cx="1137586" cy="10628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22" name="Image 21">
            <a:hlinkClick r:id="rId8" action="ppaction://hlinksldjump"/>
          </p:cNvPr>
          <p:cNvPicPr>
            <a:picLocks noChangeAspect="1"/>
          </p:cNvPicPr>
          <p:nvPr/>
        </p:nvPicPr>
        <p:blipFill>
          <a:blip r:embed="rId9"/>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1301820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56148" y="774938"/>
            <a:ext cx="10912950" cy="1866662"/>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Equipements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Pratique, il permet de visualiser directement :</a:t>
            </a:r>
          </a:p>
          <a:p>
            <a:pPr marL="742950" lvl="1" indent="-285750">
              <a:buFont typeface="Wingdings" panose="05000000000000000000" pitchFamily="2" charset="2"/>
              <a:buChar char="Ø"/>
              <a:defRPr/>
            </a:pPr>
            <a:r>
              <a:rPr lang="fr-FR" sz="1400" b="1" dirty="0">
                <a:solidFill>
                  <a:srgbClr val="7030A0"/>
                </a:solidFill>
              </a:rPr>
              <a:t>les nombres de comptes détenus et les montants de collecte et de crédits du client</a:t>
            </a:r>
          </a:p>
          <a:p>
            <a:pPr marL="742950" lvl="1" indent="-285750">
              <a:buFont typeface="Wingdings" panose="05000000000000000000" pitchFamily="2" charset="2"/>
              <a:buChar char="Ø"/>
              <a:defRPr/>
            </a:pPr>
            <a:r>
              <a:rPr lang="fr-FR" sz="1400" b="1" dirty="0">
                <a:solidFill>
                  <a:srgbClr val="7030A0"/>
                </a:solidFill>
              </a:rPr>
              <a:t>Le montant total des encours cartes (débits différés) </a:t>
            </a:r>
          </a:p>
          <a:p>
            <a:pPr marL="742950" lvl="1" indent="-285750">
              <a:buFont typeface="Wingdings" panose="05000000000000000000" pitchFamily="2" charset="2"/>
              <a:buChar char="Ø"/>
              <a:defRPr/>
            </a:pPr>
            <a:r>
              <a:rPr lang="fr-FR" sz="1400" b="1" dirty="0">
                <a:solidFill>
                  <a:srgbClr val="7030A0"/>
                </a:solidFill>
              </a:rPr>
              <a:t>Et éventuellement le total des impayés constatés pour la personne. </a:t>
            </a:r>
          </a:p>
          <a:p>
            <a:pPr lvl="1">
              <a:defRPr/>
            </a:pPr>
            <a:r>
              <a:rPr lang="fr-FR" sz="1400" b="1" dirty="0">
                <a:solidFill>
                  <a:srgbClr val="00B050"/>
                </a:solidFill>
              </a:rPr>
              <a:t>NB : Prochainement vous trouverez aussi un lien vers l’affichage du graphique des avoirs</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1619" y="793414"/>
            <a:ext cx="432000" cy="432000"/>
          </a:xfrm>
          <a:prstGeom prst="rect">
            <a:avLst/>
          </a:prstGeom>
        </p:spPr>
      </p:pic>
      <p:pic>
        <p:nvPicPr>
          <p:cNvPr id="2" name="Image 1"/>
          <p:cNvPicPr>
            <a:picLocks noChangeAspect="1"/>
          </p:cNvPicPr>
          <p:nvPr/>
        </p:nvPicPr>
        <p:blipFill>
          <a:blip r:embed="rId4"/>
          <a:stretch>
            <a:fillRect/>
          </a:stretch>
        </p:blipFill>
        <p:spPr>
          <a:xfrm>
            <a:off x="6327060" y="2891788"/>
            <a:ext cx="4680000" cy="3534796"/>
          </a:xfrm>
          <a:prstGeom prst="rect">
            <a:avLst/>
          </a:prstGeom>
          <a:ln>
            <a:noFill/>
          </a:ln>
          <a:effectLst>
            <a:outerShdw blurRad="190500" algn="tl" rotWithShape="0">
              <a:srgbClr val="000000">
                <a:alpha val="70000"/>
              </a:srgbClr>
            </a:outerShdw>
          </a:effectLst>
        </p:spPr>
      </p:pic>
      <p:pic>
        <p:nvPicPr>
          <p:cNvPr id="5" name="Image 4"/>
          <p:cNvPicPr>
            <a:picLocks noChangeAspect="1"/>
          </p:cNvPicPr>
          <p:nvPr/>
        </p:nvPicPr>
        <p:blipFill>
          <a:blip r:embed="rId5"/>
          <a:stretch>
            <a:fillRect/>
          </a:stretch>
        </p:blipFill>
        <p:spPr>
          <a:xfrm>
            <a:off x="1090994" y="2891788"/>
            <a:ext cx="4680000" cy="3302455"/>
          </a:xfrm>
          <a:prstGeom prst="rect">
            <a:avLst/>
          </a:prstGeom>
          <a:ln>
            <a:noFill/>
          </a:ln>
          <a:effectLst>
            <a:outerShdw blurRad="190500" algn="tl" rotWithShape="0">
              <a:srgbClr val="000000">
                <a:alpha val="70000"/>
              </a:srgbClr>
            </a:outerShdw>
          </a:effectLst>
        </p:spPr>
      </p:pic>
      <p:sp>
        <p:nvSpPr>
          <p:cNvPr id="10" name="Rectangle 9"/>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13" name="Image 12">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2663531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56148" y="774937"/>
            <a:ext cx="10912950" cy="2300772"/>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Banque A Distance / Offre digitale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Pratique, il permet de visualiser directement l’équipement et l’activité de la banque à distance de la personne :</a:t>
            </a:r>
          </a:p>
          <a:p>
            <a:pPr marL="742950" lvl="1" indent="-285750">
              <a:buFont typeface="Wingdings" panose="05000000000000000000" pitchFamily="2" charset="2"/>
              <a:buChar char="Ø"/>
              <a:defRPr/>
            </a:pPr>
            <a:r>
              <a:rPr lang="fr-FR" sz="1400" b="1" dirty="0">
                <a:solidFill>
                  <a:srgbClr val="7030A0"/>
                </a:solidFill>
              </a:rPr>
              <a:t>Statut, identifiant et date de dernière connexion </a:t>
            </a:r>
          </a:p>
          <a:p>
            <a:pPr marL="742950" lvl="1" indent="-285750">
              <a:buFont typeface="Wingdings" panose="05000000000000000000" pitchFamily="2" charset="2"/>
              <a:buChar char="Ø"/>
              <a:defRPr/>
            </a:pPr>
            <a:r>
              <a:rPr lang="fr-FR" sz="1400" b="1" dirty="0">
                <a:solidFill>
                  <a:srgbClr val="7030A0"/>
                </a:solidFill>
              </a:rPr>
              <a:t>Statut de la MSI du client</a:t>
            </a:r>
          </a:p>
          <a:p>
            <a:pPr marL="742950" lvl="1" indent="-285750">
              <a:buFont typeface="Wingdings" panose="05000000000000000000" pitchFamily="2" charset="2"/>
              <a:buChar char="Ø"/>
              <a:defRPr/>
            </a:pPr>
            <a:r>
              <a:rPr lang="fr-FR" sz="1400" b="1" dirty="0">
                <a:solidFill>
                  <a:srgbClr val="7030A0"/>
                </a:solidFill>
              </a:rPr>
              <a:t>Statut du service e-Documents</a:t>
            </a:r>
          </a:p>
          <a:p>
            <a:pPr marL="742950" lvl="1" indent="-285750">
              <a:buFont typeface="Wingdings" panose="05000000000000000000" pitchFamily="2" charset="2"/>
              <a:buChar char="Ø"/>
              <a:defRPr/>
            </a:pPr>
            <a:r>
              <a:rPr lang="fr-FR" sz="1400" b="1" dirty="0">
                <a:solidFill>
                  <a:srgbClr val="7030A0"/>
                </a:solidFill>
              </a:rPr>
              <a:t>Statuts des « Opt’in »</a:t>
            </a:r>
          </a:p>
          <a:p>
            <a:pPr marL="742950" lvl="1" indent="-285750">
              <a:buFont typeface="Wingdings" panose="05000000000000000000" pitchFamily="2" charset="2"/>
              <a:buChar char="Ø"/>
              <a:defRPr/>
            </a:pPr>
            <a:r>
              <a:rPr lang="fr-FR" sz="1400" b="1" dirty="0">
                <a:solidFill>
                  <a:srgbClr val="7030A0"/>
                </a:solidFill>
              </a:rPr>
              <a:t>Ainsi que l’équipement en différents services digitaux</a:t>
            </a:r>
          </a:p>
          <a:p>
            <a:pPr lvl="1">
              <a:defRPr/>
            </a:pPr>
            <a:r>
              <a:rPr lang="fr-FR" sz="1400" b="1" dirty="0">
                <a:solidFill>
                  <a:srgbClr val="00B050"/>
                </a:solidFill>
              </a:rPr>
              <a:t>NB : Prochainement vous trouverez aussi un lien pour accéder à la gestion de la Banque A Distance de la personne</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0855" y="802650"/>
            <a:ext cx="432000" cy="432000"/>
          </a:xfrm>
          <a:prstGeom prst="rect">
            <a:avLst/>
          </a:prstGeom>
        </p:spPr>
      </p:pic>
      <p:pic>
        <p:nvPicPr>
          <p:cNvPr id="3" name="Image 2"/>
          <p:cNvPicPr>
            <a:picLocks noChangeAspect="1"/>
          </p:cNvPicPr>
          <p:nvPr/>
        </p:nvPicPr>
        <p:blipFill>
          <a:blip r:embed="rId4"/>
          <a:stretch>
            <a:fillRect/>
          </a:stretch>
        </p:blipFill>
        <p:spPr>
          <a:xfrm>
            <a:off x="3769460" y="3190523"/>
            <a:ext cx="4886325" cy="3381375"/>
          </a:xfrm>
          <a:prstGeom prst="rect">
            <a:avLst/>
          </a:prstGeom>
          <a:ln>
            <a:noFill/>
          </a:ln>
          <a:effectLst>
            <a:outerShdw blurRad="190500" algn="tl" rotWithShape="0">
              <a:srgbClr val="000000">
                <a:alpha val="70000"/>
              </a:srgbClr>
            </a:outerShdw>
          </a:effectLst>
        </p:spPr>
      </p:pic>
      <p:sp>
        <p:nvSpPr>
          <p:cNvPr id="10" name="Rectangle 9"/>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13" name="Image 12">
            <a:hlinkClick r:id="rId5" action="ppaction://hlinksldjump"/>
          </p:cNvPr>
          <p:cNvPicPr>
            <a:picLocks noChangeAspect="1"/>
          </p:cNvPicPr>
          <p:nvPr/>
        </p:nvPicPr>
        <p:blipFill>
          <a:blip r:embed="rId6"/>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2267028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56147" y="761789"/>
            <a:ext cx="10912950" cy="2078564"/>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Entretiens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Pratique, il permet de visualiser directement :</a:t>
            </a:r>
          </a:p>
          <a:p>
            <a:pPr marL="742950" lvl="1" indent="-285750">
              <a:buFont typeface="Wingdings" panose="05000000000000000000" pitchFamily="2" charset="2"/>
              <a:buChar char="Ø"/>
              <a:defRPr/>
            </a:pPr>
            <a:r>
              <a:rPr lang="fr-FR" sz="1400" b="1" dirty="0">
                <a:solidFill>
                  <a:srgbClr val="7030A0"/>
                </a:solidFill>
              </a:rPr>
              <a:t>La présence ou non, d’un précédent Compte Rendu</a:t>
            </a:r>
          </a:p>
          <a:p>
            <a:pPr lvl="2">
              <a:defRPr/>
            </a:pPr>
            <a:r>
              <a:rPr lang="fr-FR" sz="1400" b="1" dirty="0">
                <a:solidFill>
                  <a:srgbClr val="00B050"/>
                </a:solidFill>
              </a:rPr>
              <a:t>NB : Prochainement vous pourrez consulter le détail du dernier Compte Rendu</a:t>
            </a:r>
          </a:p>
          <a:p>
            <a:pPr marL="742950" lvl="1" indent="-285750">
              <a:buFont typeface="Wingdings" panose="05000000000000000000" pitchFamily="2" charset="2"/>
              <a:buChar char="Ø"/>
              <a:defRPr/>
            </a:pPr>
            <a:r>
              <a:rPr lang="fr-FR" sz="1400" b="1" dirty="0">
                <a:solidFill>
                  <a:srgbClr val="7030A0"/>
                </a:solidFill>
              </a:rPr>
              <a:t>La présence ou non, d’un futur RDV planifié</a:t>
            </a:r>
          </a:p>
          <a:p>
            <a:pPr lvl="1">
              <a:defRPr/>
            </a:pPr>
            <a:r>
              <a:rPr lang="fr-FR" sz="1400" b="1" dirty="0">
                <a:solidFill>
                  <a:srgbClr val="7030A0"/>
                </a:solidFill>
              </a:rPr>
              <a:t> </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2383" y="793414"/>
            <a:ext cx="432000" cy="432000"/>
          </a:xfrm>
          <a:prstGeom prst="rect">
            <a:avLst/>
          </a:prstGeom>
        </p:spPr>
      </p:pic>
      <p:pic>
        <p:nvPicPr>
          <p:cNvPr id="2" name="Image 1"/>
          <p:cNvPicPr>
            <a:picLocks noChangeAspect="1"/>
          </p:cNvPicPr>
          <p:nvPr/>
        </p:nvPicPr>
        <p:blipFill>
          <a:blip r:embed="rId4"/>
          <a:stretch>
            <a:fillRect/>
          </a:stretch>
        </p:blipFill>
        <p:spPr>
          <a:xfrm>
            <a:off x="959583" y="3557533"/>
            <a:ext cx="4905375" cy="2486025"/>
          </a:xfrm>
          <a:prstGeom prst="rect">
            <a:avLst/>
          </a:prstGeom>
          <a:ln>
            <a:noFill/>
          </a:ln>
          <a:effectLst>
            <a:outerShdw blurRad="190500" algn="tl" rotWithShape="0">
              <a:srgbClr val="000000">
                <a:alpha val="70000"/>
              </a:srgbClr>
            </a:outerShdw>
          </a:effectLst>
        </p:spPr>
      </p:pic>
      <p:pic>
        <p:nvPicPr>
          <p:cNvPr id="4" name="Image 3"/>
          <p:cNvPicPr>
            <a:picLocks noChangeAspect="1"/>
          </p:cNvPicPr>
          <p:nvPr/>
        </p:nvPicPr>
        <p:blipFill>
          <a:blip r:embed="rId5"/>
          <a:stretch>
            <a:fillRect/>
          </a:stretch>
        </p:blipFill>
        <p:spPr>
          <a:xfrm>
            <a:off x="6477312" y="3560565"/>
            <a:ext cx="4876800" cy="2238375"/>
          </a:xfrm>
          <a:prstGeom prst="rect">
            <a:avLst/>
          </a:prstGeom>
          <a:ln>
            <a:noFill/>
          </a:ln>
          <a:effectLst>
            <a:outerShdw blurRad="190500" algn="tl" rotWithShape="0">
              <a:srgbClr val="000000">
                <a:alpha val="70000"/>
              </a:srgbClr>
            </a:outerShdw>
          </a:effectLst>
        </p:spPr>
      </p:pic>
      <p:sp>
        <p:nvSpPr>
          <p:cNvPr id="10" name="Rectangle 9"/>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13" name="Image 12">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3829065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756147" y="761789"/>
            <a:ext cx="10912950" cy="1912671"/>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defRPr/>
            </a:pPr>
            <a:r>
              <a:rPr lang="fr-FR" sz="1600" b="1" dirty="0">
                <a:solidFill>
                  <a:srgbClr val="C00000"/>
                </a:solidFill>
              </a:rPr>
              <a:t>Le Bloc « Opportunités / Propositions »</a:t>
            </a:r>
          </a:p>
          <a:p>
            <a:pPr algn="ctr">
              <a:defRPr/>
            </a:pPr>
            <a:endParaRPr lang="fr-FR" sz="1600" b="1" dirty="0">
              <a:solidFill>
                <a:srgbClr val="C00000"/>
              </a:solidFill>
            </a:endParaRPr>
          </a:p>
          <a:p>
            <a:pPr marL="285750" indent="-285750">
              <a:buFont typeface="Wingdings" panose="05000000000000000000" pitchFamily="2" charset="2"/>
              <a:buChar char="Ø"/>
              <a:defRPr/>
            </a:pPr>
            <a:r>
              <a:rPr lang="fr-FR" sz="1400" b="1" dirty="0">
                <a:solidFill>
                  <a:srgbClr val="0070C0"/>
                </a:solidFill>
              </a:rPr>
              <a:t>Pratique, il permet de visualiser directement :</a:t>
            </a:r>
          </a:p>
          <a:p>
            <a:pPr marL="742950" lvl="1" indent="-285750">
              <a:buFont typeface="Wingdings" panose="05000000000000000000" pitchFamily="2" charset="2"/>
              <a:buChar char="Ø"/>
              <a:defRPr/>
            </a:pPr>
            <a:r>
              <a:rPr lang="fr-FR" sz="1400" b="1" dirty="0">
                <a:solidFill>
                  <a:srgbClr val="7030A0"/>
                </a:solidFill>
              </a:rPr>
              <a:t>Le nombre d’opportunités issues de la GERC/ PDO ainsi que le libellé de l’opportunité prioritaire à traiter</a:t>
            </a:r>
          </a:p>
          <a:p>
            <a:pPr lvl="2">
              <a:defRPr/>
            </a:pPr>
            <a:r>
              <a:rPr lang="fr-FR" sz="1400" b="1" dirty="0">
                <a:solidFill>
                  <a:srgbClr val="C00000"/>
                </a:solidFill>
              </a:rPr>
              <a:t>NB : Le détail de la GERC/PDO n’est pour le moment pas accessible </a:t>
            </a:r>
          </a:p>
          <a:p>
            <a:pPr marL="742950" lvl="1" indent="-285750">
              <a:buFont typeface="Wingdings" panose="05000000000000000000" pitchFamily="2" charset="2"/>
              <a:buChar char="Ø"/>
              <a:defRPr/>
            </a:pPr>
            <a:r>
              <a:rPr lang="fr-FR" sz="1400" b="1" dirty="0">
                <a:solidFill>
                  <a:srgbClr val="7030A0"/>
                </a:solidFill>
              </a:rPr>
              <a:t>La présence d’un dossier de vente à finaliser </a:t>
            </a:r>
            <a:r>
              <a:rPr lang="fr-FR" sz="1400" dirty="0">
                <a:solidFill>
                  <a:srgbClr val="7030A0"/>
                </a:solidFill>
              </a:rPr>
              <a:t>(dossier en attente de signature par le client, proposition…)</a:t>
            </a:r>
          </a:p>
          <a:p>
            <a:pPr lvl="2">
              <a:defRPr/>
            </a:pPr>
            <a:r>
              <a:rPr lang="fr-FR" sz="1400" b="1" dirty="0">
                <a:solidFill>
                  <a:srgbClr val="00B050"/>
                </a:solidFill>
              </a:rPr>
              <a:t>NB : Vous pourrez prochainement accéder directement au « dossier de vente et proposition » </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2383" y="784178"/>
            <a:ext cx="432000" cy="432000"/>
          </a:xfrm>
          <a:prstGeom prst="rect">
            <a:avLst/>
          </a:prstGeom>
        </p:spPr>
      </p:pic>
      <p:pic>
        <p:nvPicPr>
          <p:cNvPr id="3" name="Image 2"/>
          <p:cNvPicPr>
            <a:picLocks noChangeAspect="1"/>
          </p:cNvPicPr>
          <p:nvPr/>
        </p:nvPicPr>
        <p:blipFill>
          <a:blip r:embed="rId4"/>
          <a:stretch>
            <a:fillRect/>
          </a:stretch>
        </p:blipFill>
        <p:spPr>
          <a:xfrm>
            <a:off x="7387856" y="3294105"/>
            <a:ext cx="4284000" cy="1987507"/>
          </a:xfrm>
          <a:prstGeom prst="rect">
            <a:avLst/>
          </a:prstGeom>
          <a:ln>
            <a:noFill/>
          </a:ln>
          <a:effectLst>
            <a:outerShdw blurRad="190500" algn="tl" rotWithShape="0">
              <a:srgbClr val="000000">
                <a:alpha val="70000"/>
              </a:srgbClr>
            </a:outerShdw>
          </a:effectLst>
        </p:spPr>
      </p:pic>
      <p:pic>
        <p:nvPicPr>
          <p:cNvPr id="6" name="Image 5"/>
          <p:cNvPicPr>
            <a:picLocks noChangeAspect="1"/>
          </p:cNvPicPr>
          <p:nvPr/>
        </p:nvPicPr>
        <p:blipFill>
          <a:blip r:embed="rId5"/>
          <a:stretch>
            <a:fillRect/>
          </a:stretch>
        </p:blipFill>
        <p:spPr>
          <a:xfrm>
            <a:off x="756146" y="3294105"/>
            <a:ext cx="4284000" cy="2158413"/>
          </a:xfrm>
          <a:prstGeom prst="rect">
            <a:avLst/>
          </a:prstGeom>
          <a:ln>
            <a:noFill/>
          </a:ln>
          <a:effectLst>
            <a:outerShdw blurRad="190500" algn="tl" rotWithShape="0">
              <a:srgbClr val="000000">
                <a:alpha val="70000"/>
              </a:srgbClr>
            </a:outerShdw>
          </a:effectLst>
        </p:spPr>
      </p:pic>
      <p:sp>
        <p:nvSpPr>
          <p:cNvPr id="13" name="Rectangle 12"/>
          <p:cNvSpPr/>
          <p:nvPr/>
        </p:nvSpPr>
        <p:spPr>
          <a:xfrm>
            <a:off x="5719386" y="3792964"/>
            <a:ext cx="986471" cy="58725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rgbClr val="0070C0"/>
                </a:solidFill>
              </a:rPr>
              <a:t>GERC/PDO </a:t>
            </a:r>
          </a:p>
        </p:txBody>
      </p:sp>
      <p:cxnSp>
        <p:nvCxnSpPr>
          <p:cNvPr id="14" name="Connecteur droit avec flèche 13"/>
          <p:cNvCxnSpPr>
            <a:stCxn id="13" idx="1"/>
          </p:cNvCxnSpPr>
          <p:nvPr/>
        </p:nvCxnSpPr>
        <p:spPr>
          <a:xfrm flipH="1">
            <a:off x="5040146" y="4086593"/>
            <a:ext cx="679240" cy="23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289931" y="4473740"/>
            <a:ext cx="1800000" cy="97877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rgbClr val="0070C0"/>
                </a:solidFill>
              </a:rPr>
              <a:t>Compteur de « Dossier de vente et proposition »</a:t>
            </a:r>
          </a:p>
        </p:txBody>
      </p:sp>
      <p:cxnSp>
        <p:nvCxnSpPr>
          <p:cNvPr id="18" name="Connecteur droit avec flèche 17"/>
          <p:cNvCxnSpPr>
            <a:stCxn id="13" idx="3"/>
          </p:cNvCxnSpPr>
          <p:nvPr/>
        </p:nvCxnSpPr>
        <p:spPr>
          <a:xfrm>
            <a:off x="6705857" y="4086593"/>
            <a:ext cx="681999" cy="23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15" idx="3"/>
          </p:cNvCxnSpPr>
          <p:nvPr/>
        </p:nvCxnSpPr>
        <p:spPr>
          <a:xfrm flipV="1">
            <a:off x="7089931" y="4903048"/>
            <a:ext cx="297925" cy="60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stCxn id="15" idx="1"/>
          </p:cNvCxnSpPr>
          <p:nvPr/>
        </p:nvCxnSpPr>
        <p:spPr>
          <a:xfrm flipH="1" flipV="1">
            <a:off x="5040146" y="4933088"/>
            <a:ext cx="249785" cy="30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17" name="Image 16">
            <a:hlinkClick r:id="rId6" action="ppaction://hlinksldjump"/>
          </p:cNvPr>
          <p:cNvPicPr>
            <a:picLocks noChangeAspect="1"/>
          </p:cNvPicPr>
          <p:nvPr/>
        </p:nvPicPr>
        <p:blipFill>
          <a:blip r:embed="rId7"/>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812697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176645" y="720326"/>
            <a:ext cx="11812155" cy="2207601"/>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lnSpc>
                <a:spcPts val="1500"/>
              </a:lnSpc>
              <a:defRPr/>
            </a:pPr>
            <a:r>
              <a:rPr lang="fr-FR" sz="1600" b="1" dirty="0">
                <a:solidFill>
                  <a:srgbClr val="C00000"/>
                </a:solidFill>
              </a:rPr>
              <a:t>Le Bloc «  Produits et Services »</a:t>
            </a:r>
          </a:p>
          <a:p>
            <a:pPr algn="ctr">
              <a:lnSpc>
                <a:spcPts val="1500"/>
              </a:lnSpc>
              <a:defRPr/>
            </a:pPr>
            <a:endParaRPr lang="fr-FR" sz="1600" b="1" dirty="0">
              <a:solidFill>
                <a:srgbClr val="C00000"/>
              </a:solidFill>
            </a:endParaRPr>
          </a:p>
          <a:p>
            <a:pPr algn="ctr">
              <a:defRPr/>
            </a:pPr>
            <a:r>
              <a:rPr lang="fr-FR" sz="1400" b="1" dirty="0">
                <a:solidFill>
                  <a:srgbClr val="0070C0"/>
                </a:solidFill>
              </a:rPr>
              <a:t>Le bloc « Produits et services » a été réorganisé par « univers » pour vous permettre de visualiser rapidement tous les produits et services actifs de toutes les entités titulaires de la personne. </a:t>
            </a:r>
          </a:p>
          <a:p>
            <a:pPr>
              <a:lnSpc>
                <a:spcPts val="1500"/>
              </a:lnSpc>
              <a:defRPr/>
            </a:pPr>
            <a:r>
              <a:rPr lang="fr-FR" sz="1400" b="1" dirty="0">
                <a:solidFill>
                  <a:srgbClr val="0070C0"/>
                </a:solidFill>
              </a:rPr>
              <a:t> </a:t>
            </a:r>
          </a:p>
          <a:p>
            <a:pPr marL="742950" lvl="1" indent="-285750">
              <a:lnSpc>
                <a:spcPts val="1500"/>
              </a:lnSpc>
              <a:buFont typeface="Wingdings" panose="05000000000000000000" pitchFamily="2" charset="2"/>
              <a:buChar char="Ø"/>
              <a:defRPr/>
            </a:pPr>
            <a:r>
              <a:rPr lang="fr-FR" sz="1400" b="1" dirty="0">
                <a:solidFill>
                  <a:srgbClr val="7030A0"/>
                </a:solidFill>
              </a:rPr>
              <a:t>Plusieurs filtres permettent de choisir l’affichage des informations. Par défaut, le filtre est positionné sur :</a:t>
            </a:r>
          </a:p>
          <a:p>
            <a:pPr marL="742950" lvl="1" indent="-285750">
              <a:lnSpc>
                <a:spcPts val="1500"/>
              </a:lnSpc>
              <a:buFont typeface="Wingdings" panose="05000000000000000000" pitchFamily="2" charset="2"/>
              <a:buChar char="Ø"/>
              <a:defRPr/>
            </a:pPr>
            <a:endParaRPr lang="fr-FR" sz="1400" b="1" dirty="0">
              <a:solidFill>
                <a:srgbClr val="7030A0"/>
              </a:solidFill>
            </a:endParaRPr>
          </a:p>
          <a:p>
            <a:pPr marL="628650" lvl="2" algn="ctr">
              <a:lnSpc>
                <a:spcPts val="1500"/>
              </a:lnSpc>
              <a:defRPr/>
            </a:pPr>
            <a:r>
              <a:rPr lang="fr-FR" sz="1600" b="1" dirty="0">
                <a:solidFill>
                  <a:srgbClr val="00B050"/>
                </a:solidFill>
              </a:rPr>
              <a:t>Tous les produits et services «Actifs » de toutes les entités titulaires  et de tous les univers.</a:t>
            </a:r>
          </a:p>
          <a:p>
            <a:pPr marL="1657350" lvl="3" indent="-285750">
              <a:lnSpc>
                <a:spcPts val="1500"/>
              </a:lnSpc>
              <a:buFont typeface="Wingdings" panose="05000000000000000000" pitchFamily="2" charset="2"/>
              <a:buChar char="Ø"/>
              <a:defRPr/>
            </a:pPr>
            <a:endParaRPr lang="fr-FR" sz="1400" b="1" dirty="0">
              <a:solidFill>
                <a:srgbClr val="7030A0"/>
              </a:solidFill>
            </a:endParaRP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8514" y="742936"/>
            <a:ext cx="432000" cy="432000"/>
          </a:xfrm>
          <a:prstGeom prst="rect">
            <a:avLst/>
          </a:prstGeom>
        </p:spPr>
      </p:pic>
      <p:pic>
        <p:nvPicPr>
          <p:cNvPr id="3" name="Image 2"/>
          <p:cNvPicPr>
            <a:picLocks noChangeAspect="1"/>
          </p:cNvPicPr>
          <p:nvPr/>
        </p:nvPicPr>
        <p:blipFill>
          <a:blip r:embed="rId4"/>
          <a:stretch>
            <a:fillRect/>
          </a:stretch>
        </p:blipFill>
        <p:spPr>
          <a:xfrm>
            <a:off x="135586" y="3661255"/>
            <a:ext cx="11894271" cy="1796762"/>
          </a:xfrm>
          <a:prstGeom prst="rect">
            <a:avLst/>
          </a:prstGeom>
        </p:spPr>
      </p:pic>
      <p:pic>
        <p:nvPicPr>
          <p:cNvPr id="4" name="Image 3"/>
          <p:cNvPicPr>
            <a:picLocks noChangeAspect="1"/>
          </p:cNvPicPr>
          <p:nvPr/>
        </p:nvPicPr>
        <p:blipFill>
          <a:blip r:embed="rId5"/>
          <a:stretch>
            <a:fillRect/>
          </a:stretch>
        </p:blipFill>
        <p:spPr>
          <a:xfrm>
            <a:off x="6483928" y="5283201"/>
            <a:ext cx="3603287" cy="1427018"/>
          </a:xfrm>
          <a:prstGeom prst="rect">
            <a:avLst/>
          </a:prstGeom>
          <a:ln>
            <a:noFill/>
          </a:ln>
          <a:effectLst>
            <a:outerShdw blurRad="190500" algn="tl" rotWithShape="0">
              <a:srgbClr val="000000">
                <a:alpha val="70000"/>
              </a:srgbClr>
            </a:outerShdw>
          </a:effectLst>
        </p:spPr>
      </p:pic>
      <p:sp>
        <p:nvSpPr>
          <p:cNvPr id="10" name="Rectangle 9"/>
          <p:cNvSpPr/>
          <p:nvPr/>
        </p:nvSpPr>
        <p:spPr>
          <a:xfrm>
            <a:off x="3768640" y="3107414"/>
            <a:ext cx="1083160" cy="29773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rgbClr val="0070C0"/>
                </a:solidFill>
              </a:rPr>
              <a:t>Filtres</a:t>
            </a:r>
          </a:p>
        </p:txBody>
      </p:sp>
      <p:cxnSp>
        <p:nvCxnSpPr>
          <p:cNvPr id="13" name="Connecteur droit avec flèche 12"/>
          <p:cNvCxnSpPr/>
          <p:nvPr/>
        </p:nvCxnSpPr>
        <p:spPr>
          <a:xfrm flipH="1">
            <a:off x="1607128" y="3405148"/>
            <a:ext cx="2161512" cy="733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4851800" y="3447645"/>
            <a:ext cx="1501312" cy="678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70813" y="5671627"/>
            <a:ext cx="2163916" cy="77047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rgbClr val="0070C0"/>
                </a:solidFill>
              </a:rPr>
              <a:t>Univers</a:t>
            </a:r>
          </a:p>
          <a:p>
            <a:pPr algn="ctr">
              <a:lnSpc>
                <a:spcPct val="150000"/>
              </a:lnSpc>
            </a:pPr>
            <a:r>
              <a:rPr lang="fr-FR" sz="1200" b="1" dirty="0">
                <a:solidFill>
                  <a:srgbClr val="0070C0"/>
                </a:solidFill>
              </a:rPr>
              <a:t>Avec compteurs dynamiques</a:t>
            </a:r>
          </a:p>
        </p:txBody>
      </p:sp>
      <p:cxnSp>
        <p:nvCxnSpPr>
          <p:cNvPr id="19" name="Connecteur droit avec flèche 18"/>
          <p:cNvCxnSpPr>
            <a:stCxn id="18" idx="0"/>
          </p:cNvCxnSpPr>
          <p:nvPr/>
        </p:nvCxnSpPr>
        <p:spPr>
          <a:xfrm flipH="1" flipV="1">
            <a:off x="1824136" y="5293880"/>
            <a:ext cx="1228635" cy="377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18" idx="0"/>
          </p:cNvCxnSpPr>
          <p:nvPr/>
        </p:nvCxnSpPr>
        <p:spPr>
          <a:xfrm flipH="1" flipV="1">
            <a:off x="2855921" y="5256668"/>
            <a:ext cx="196850" cy="414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flipH="1">
            <a:off x="9476509" y="4549873"/>
            <a:ext cx="886691" cy="1003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Imag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63614" y="4343636"/>
            <a:ext cx="432000" cy="432000"/>
          </a:xfrm>
          <a:prstGeom prst="rect">
            <a:avLst/>
          </a:prstGeom>
        </p:spPr>
      </p:pic>
      <p:pic>
        <p:nvPicPr>
          <p:cNvPr id="37" name="Image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98466" y="6118005"/>
            <a:ext cx="432000" cy="432000"/>
          </a:xfrm>
          <a:prstGeom prst="rect">
            <a:avLst/>
          </a:prstGeom>
        </p:spPr>
      </p:pic>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4431" y="4343636"/>
            <a:ext cx="432000" cy="432000"/>
          </a:xfrm>
          <a:prstGeom prst="rect">
            <a:avLst/>
          </a:prstGeom>
        </p:spPr>
      </p:pic>
      <p:pic>
        <p:nvPicPr>
          <p:cNvPr id="39" name="Imag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9321" y="5210378"/>
            <a:ext cx="432000" cy="432000"/>
          </a:xfrm>
          <a:prstGeom prst="rect">
            <a:avLst/>
          </a:prstGeom>
        </p:spPr>
      </p:pic>
      <p:sp>
        <p:nvSpPr>
          <p:cNvPr id="40" name="Rectangle 39"/>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41" name="Image 40">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3516494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176645" y="720326"/>
            <a:ext cx="11812155" cy="2955747"/>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lnSpc>
                <a:spcPts val="1500"/>
              </a:lnSpc>
              <a:defRPr/>
            </a:pPr>
            <a:r>
              <a:rPr lang="fr-FR" sz="1600" b="1" dirty="0">
                <a:solidFill>
                  <a:srgbClr val="C00000"/>
                </a:solidFill>
              </a:rPr>
              <a:t>Le Bloc «  Produits et Services »</a:t>
            </a:r>
          </a:p>
          <a:p>
            <a:pPr algn="ctr">
              <a:lnSpc>
                <a:spcPts val="1500"/>
              </a:lnSpc>
              <a:defRPr/>
            </a:pPr>
            <a:endParaRPr lang="fr-FR" sz="1600" b="1" dirty="0">
              <a:solidFill>
                <a:srgbClr val="C00000"/>
              </a:solidFill>
            </a:endParaRPr>
          </a:p>
          <a:p>
            <a:pPr algn="ctr">
              <a:defRPr/>
            </a:pPr>
            <a:r>
              <a:rPr lang="fr-FR" sz="1400" b="1" dirty="0">
                <a:solidFill>
                  <a:srgbClr val="0070C0"/>
                </a:solidFill>
              </a:rPr>
              <a:t>Les « Produits et services » sont représentés sous forme de « tuile ». Un clic permet de faire apparaitre la liste adaptée des actions réalisables </a:t>
            </a:r>
            <a:r>
              <a:rPr lang="fr-FR" sz="1200" dirty="0">
                <a:solidFill>
                  <a:srgbClr val="0070C0"/>
                </a:solidFill>
              </a:rPr>
              <a:t>(consultation…)</a:t>
            </a:r>
          </a:p>
          <a:p>
            <a:pPr marL="0" lvl="3">
              <a:defRPr/>
            </a:pPr>
            <a:r>
              <a:rPr lang="fr-FR" sz="1200" b="1" dirty="0">
                <a:solidFill>
                  <a:srgbClr val="C00000"/>
                </a:solidFill>
              </a:rPr>
              <a:t>NB : La totalité des actes n’est pour le moment pas accessible </a:t>
            </a:r>
            <a:r>
              <a:rPr lang="fr-FR" sz="1200" dirty="0">
                <a:solidFill>
                  <a:srgbClr val="C00000"/>
                </a:solidFill>
              </a:rPr>
              <a:t>(avenant, changement d’offre, opérations financières…)</a:t>
            </a:r>
            <a:r>
              <a:rPr lang="fr-FR" sz="1200" b="1" dirty="0">
                <a:solidFill>
                  <a:srgbClr val="C00000"/>
                </a:solidFill>
              </a:rPr>
              <a:t>. Cette liste va s’enrichir régulièrement de nouvelles transactions </a:t>
            </a:r>
          </a:p>
          <a:p>
            <a:pPr>
              <a:lnSpc>
                <a:spcPts val="1500"/>
              </a:lnSpc>
              <a:defRPr/>
            </a:pPr>
            <a:r>
              <a:rPr lang="fr-FR" sz="1400" b="1" dirty="0">
                <a:solidFill>
                  <a:srgbClr val="0070C0"/>
                </a:solidFill>
              </a:rPr>
              <a:t> </a:t>
            </a:r>
          </a:p>
          <a:p>
            <a:pPr>
              <a:lnSpc>
                <a:spcPts val="1500"/>
              </a:lnSpc>
              <a:defRPr/>
            </a:pPr>
            <a:r>
              <a:rPr lang="fr-FR" sz="1400" b="1" dirty="0">
                <a:solidFill>
                  <a:srgbClr val="7030A0"/>
                </a:solidFill>
              </a:rPr>
              <a:t>LE + :</a:t>
            </a:r>
          </a:p>
          <a:p>
            <a:pPr marL="285750" indent="-285750">
              <a:lnSpc>
                <a:spcPts val="1500"/>
              </a:lnSpc>
              <a:buFont typeface="Wingdings" panose="05000000000000000000" pitchFamily="2" charset="2"/>
              <a:buChar char="Ø"/>
              <a:defRPr/>
            </a:pPr>
            <a:r>
              <a:rPr lang="fr-FR" sz="1200" b="1" dirty="0">
                <a:solidFill>
                  <a:srgbClr val="7030A0"/>
                </a:solidFill>
              </a:rPr>
              <a:t>Les devis et simulations ne sont plus mélangés avec les produits actifs.</a:t>
            </a:r>
          </a:p>
          <a:p>
            <a:pPr marL="285750" indent="-285750">
              <a:lnSpc>
                <a:spcPts val="1500"/>
              </a:lnSpc>
              <a:buFont typeface="Wingdings" panose="05000000000000000000" pitchFamily="2" charset="2"/>
              <a:buChar char="Ø"/>
              <a:defRPr/>
            </a:pPr>
            <a:r>
              <a:rPr lang="fr-FR" sz="1200" b="1" dirty="0">
                <a:solidFill>
                  <a:srgbClr val="7030A0"/>
                </a:solidFill>
              </a:rPr>
              <a:t>Des informations supplémentaires sont directement affichées sur certaines tuiles produits et services :</a:t>
            </a:r>
          </a:p>
          <a:p>
            <a:pPr marL="742950" lvl="1" indent="-285750">
              <a:lnSpc>
                <a:spcPts val="1500"/>
              </a:lnSpc>
              <a:buFont typeface="Wingdings" panose="05000000000000000000" pitchFamily="2" charset="2"/>
              <a:buChar char="Ø"/>
              <a:defRPr/>
            </a:pPr>
            <a:r>
              <a:rPr lang="fr-FR" sz="1200" b="1" dirty="0">
                <a:solidFill>
                  <a:schemeClr val="bg1">
                    <a:lumMod val="95000"/>
                    <a:lumOff val="5000"/>
                  </a:schemeClr>
                </a:solidFill>
              </a:rPr>
              <a:t>Comptes : </a:t>
            </a:r>
            <a:r>
              <a:rPr lang="fr-FR" sz="1200" dirty="0">
                <a:solidFill>
                  <a:schemeClr val="bg1">
                    <a:lumMod val="95000"/>
                    <a:lumOff val="5000"/>
                  </a:schemeClr>
                </a:solidFill>
              </a:rPr>
              <a:t>Le N° de compte complet et le total des débits différés de cartes sur chaque compte support de carte. </a:t>
            </a:r>
          </a:p>
          <a:p>
            <a:pPr marL="742950" lvl="1" indent="-285750">
              <a:lnSpc>
                <a:spcPts val="1500"/>
              </a:lnSpc>
              <a:buFont typeface="Wingdings" panose="05000000000000000000" pitchFamily="2" charset="2"/>
              <a:buChar char="Ø"/>
              <a:defRPr/>
            </a:pPr>
            <a:r>
              <a:rPr lang="fr-FR" sz="1200" b="1" dirty="0">
                <a:solidFill>
                  <a:schemeClr val="bg1">
                    <a:lumMod val="95000"/>
                    <a:lumOff val="5000"/>
                  </a:schemeClr>
                </a:solidFill>
              </a:rPr>
              <a:t>Epargne : </a:t>
            </a:r>
            <a:r>
              <a:rPr lang="fr-FR" sz="1200" dirty="0">
                <a:solidFill>
                  <a:schemeClr val="bg1">
                    <a:lumMod val="95000"/>
                    <a:lumOff val="5000"/>
                  </a:schemeClr>
                </a:solidFill>
              </a:rPr>
              <a:t>Le taux du produit d’épargne bancaire (Livret, PEL…) et le montant de l’échéancier qui alimente un PEL</a:t>
            </a:r>
          </a:p>
          <a:p>
            <a:pPr marL="742950" lvl="1" indent="-285750">
              <a:lnSpc>
                <a:spcPts val="1500"/>
              </a:lnSpc>
              <a:buFont typeface="Wingdings" panose="05000000000000000000" pitchFamily="2" charset="2"/>
              <a:buChar char="Ø"/>
              <a:defRPr/>
            </a:pPr>
            <a:r>
              <a:rPr lang="fr-FR" sz="1200" b="1" dirty="0">
                <a:solidFill>
                  <a:schemeClr val="bg1">
                    <a:lumMod val="95000"/>
                    <a:lumOff val="5000"/>
                  </a:schemeClr>
                </a:solidFill>
              </a:rPr>
              <a:t>Crédits : </a:t>
            </a:r>
            <a:r>
              <a:rPr lang="fr-FR" sz="1200" dirty="0">
                <a:solidFill>
                  <a:schemeClr val="bg1">
                    <a:lumMod val="95000"/>
                    <a:lumOff val="5000"/>
                  </a:schemeClr>
                </a:solidFill>
              </a:rPr>
              <a:t>Le N° de compte complet de prélèvement de l’échéance de crédit</a:t>
            </a:r>
          </a:p>
          <a:p>
            <a:pPr marL="742950" lvl="1" indent="-285750">
              <a:lnSpc>
                <a:spcPts val="1500"/>
              </a:lnSpc>
              <a:buFont typeface="Wingdings" panose="05000000000000000000" pitchFamily="2" charset="2"/>
              <a:buChar char="Ø"/>
              <a:defRPr/>
            </a:pPr>
            <a:r>
              <a:rPr lang="fr-FR" sz="1200" b="1" dirty="0">
                <a:solidFill>
                  <a:schemeClr val="bg1">
                    <a:lumMod val="95000"/>
                    <a:lumOff val="5000"/>
                  </a:schemeClr>
                </a:solidFill>
              </a:rPr>
              <a:t>Services : </a:t>
            </a:r>
            <a:r>
              <a:rPr lang="fr-FR" sz="1200" dirty="0">
                <a:solidFill>
                  <a:schemeClr val="bg1">
                    <a:lumMod val="95000"/>
                    <a:lumOff val="5000"/>
                  </a:schemeClr>
                </a:solidFill>
              </a:rPr>
              <a:t>Sur une tuile « Carte à débit différé », le montant des encours de débit.</a:t>
            </a:r>
          </a:p>
          <a:p>
            <a:pPr marL="285750" indent="-285750">
              <a:lnSpc>
                <a:spcPts val="1500"/>
              </a:lnSpc>
              <a:buFont typeface="Wingdings" panose="05000000000000000000" pitchFamily="2" charset="2"/>
              <a:buChar char="Ø"/>
              <a:defRPr/>
            </a:pPr>
            <a:r>
              <a:rPr lang="fr-FR" sz="1200" b="1" dirty="0">
                <a:solidFill>
                  <a:srgbClr val="7030A0"/>
                </a:solidFill>
              </a:rPr>
              <a:t>Dans la liste des actions réalisables sur une tuile produit, 1 clic sur l’épingle permet d’afficher votre application en tête de liste et donc de personnaliser votre affichage pour gagner du temps (limité à 5 applications) </a:t>
            </a: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4694" y="743317"/>
            <a:ext cx="432000" cy="432000"/>
          </a:xfrm>
          <a:prstGeom prst="rect">
            <a:avLst/>
          </a:prstGeom>
        </p:spPr>
      </p:pic>
      <p:pic>
        <p:nvPicPr>
          <p:cNvPr id="2" name="Image 1"/>
          <p:cNvPicPr>
            <a:picLocks noChangeAspect="1"/>
          </p:cNvPicPr>
          <p:nvPr/>
        </p:nvPicPr>
        <p:blipFill>
          <a:blip r:embed="rId4"/>
          <a:stretch>
            <a:fillRect/>
          </a:stretch>
        </p:blipFill>
        <p:spPr>
          <a:xfrm>
            <a:off x="455004" y="3788232"/>
            <a:ext cx="5918088" cy="2643802"/>
          </a:xfrm>
          <a:prstGeom prst="rect">
            <a:avLst/>
          </a:prstGeom>
        </p:spPr>
      </p:pic>
      <p:pic>
        <p:nvPicPr>
          <p:cNvPr id="3" name="Image 2"/>
          <p:cNvPicPr>
            <a:picLocks noChangeAspect="1"/>
          </p:cNvPicPr>
          <p:nvPr/>
        </p:nvPicPr>
        <p:blipFill>
          <a:blip r:embed="rId5"/>
          <a:stretch>
            <a:fillRect/>
          </a:stretch>
        </p:blipFill>
        <p:spPr>
          <a:xfrm>
            <a:off x="3644334" y="3873183"/>
            <a:ext cx="2199289" cy="1932969"/>
          </a:xfrm>
          <a:prstGeom prst="rect">
            <a:avLst/>
          </a:prstGeom>
          <a:ln>
            <a:noFill/>
          </a:ln>
          <a:effectLst>
            <a:outerShdw blurRad="190500" algn="tl" rotWithShape="0">
              <a:srgbClr val="000000">
                <a:alpha val="70000"/>
              </a:srgbClr>
            </a:outerShdw>
          </a:effectLst>
        </p:spPr>
      </p:pic>
      <p:pic>
        <p:nvPicPr>
          <p:cNvPr id="4" name="Image 3"/>
          <p:cNvPicPr>
            <a:picLocks noChangeAspect="1"/>
          </p:cNvPicPr>
          <p:nvPr/>
        </p:nvPicPr>
        <p:blipFill>
          <a:blip r:embed="rId6"/>
          <a:stretch>
            <a:fillRect/>
          </a:stretch>
        </p:blipFill>
        <p:spPr>
          <a:xfrm>
            <a:off x="6464616" y="3865962"/>
            <a:ext cx="4743870" cy="1947413"/>
          </a:xfrm>
          <a:prstGeom prst="rect">
            <a:avLst/>
          </a:prstGeom>
          <a:ln>
            <a:noFill/>
          </a:ln>
          <a:effectLst>
            <a:outerShdw blurRad="190500" algn="tl" rotWithShape="0">
              <a:srgbClr val="000000">
                <a:alpha val="70000"/>
              </a:srgbClr>
            </a:outerShdw>
          </a:effectLst>
        </p:spPr>
      </p:pic>
      <p:sp>
        <p:nvSpPr>
          <p:cNvPr id="10" name="Rectangle 9"/>
          <p:cNvSpPr/>
          <p:nvPr/>
        </p:nvSpPr>
        <p:spPr>
          <a:xfrm>
            <a:off x="8080327" y="5891105"/>
            <a:ext cx="2505661" cy="770470"/>
          </a:xfrm>
          <a:prstGeom prst="rect">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rgbClr val="00B0F0"/>
                </a:solidFill>
              </a:rPr>
              <a:t>Pour personnaliser votre affichage, 1 clic sur l’épingle permet d’afficher votre application en tête de liste</a:t>
            </a:r>
          </a:p>
        </p:txBody>
      </p:sp>
      <p:cxnSp>
        <p:nvCxnSpPr>
          <p:cNvPr id="13" name="Connecteur droit avec flèche 12"/>
          <p:cNvCxnSpPr/>
          <p:nvPr/>
        </p:nvCxnSpPr>
        <p:spPr>
          <a:xfrm flipV="1">
            <a:off x="8080327" y="5061528"/>
            <a:ext cx="204691" cy="829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850783" y="5898326"/>
            <a:ext cx="2833558" cy="770470"/>
          </a:xfrm>
          <a:prstGeom prst="rect">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200" b="1" dirty="0">
                <a:solidFill>
                  <a:srgbClr val="00B0F0"/>
                </a:solidFill>
              </a:rPr>
              <a:t>Plus d’informations en lecture directe</a:t>
            </a:r>
          </a:p>
        </p:txBody>
      </p:sp>
      <p:cxnSp>
        <p:nvCxnSpPr>
          <p:cNvPr id="15" name="Connecteur droit avec flèche 14"/>
          <p:cNvCxnSpPr/>
          <p:nvPr/>
        </p:nvCxnSpPr>
        <p:spPr>
          <a:xfrm flipV="1">
            <a:off x="5267562" y="5264727"/>
            <a:ext cx="1197054" cy="626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H="1" flipV="1">
            <a:off x="4840438" y="5509746"/>
            <a:ext cx="427124" cy="3813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079388" y="-53819"/>
            <a:ext cx="5067156"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3"/>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d’ensemble de la synthèse</a:t>
            </a:r>
            <a:endParaRPr kumimoji="0" lang="fr-FR" sz="2500" b="1"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21" name="Imag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019848">
            <a:off x="7966671" y="4904635"/>
            <a:ext cx="432000" cy="432000"/>
          </a:xfrm>
          <a:prstGeom prst="rect">
            <a:avLst/>
          </a:prstGeom>
        </p:spPr>
      </p:pic>
      <p:pic>
        <p:nvPicPr>
          <p:cNvPr id="22" name="Image 21">
            <a:hlinkClick r:id="rId8" action="ppaction://hlinksldjump"/>
          </p:cNvPr>
          <p:cNvPicPr>
            <a:picLocks noChangeAspect="1"/>
          </p:cNvPicPr>
          <p:nvPr/>
        </p:nvPicPr>
        <p:blipFill>
          <a:blip r:embed="rId9"/>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1647519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2" descr="C:\Users\A6270354\AppData\Local\Microsoft\Windows\INetCache\Content.Outlook\O7G37I3P\icone portail - 256x25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45" y="64588"/>
            <a:ext cx="655738" cy="6557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854631" y="-53819"/>
            <a:ext cx="3516668" cy="815608"/>
          </a:xfrm>
          <a:prstGeom prst="rect">
            <a:avLst/>
          </a:prstGeom>
          <a:noFill/>
        </p:spPr>
        <p:txBody>
          <a:bodyPr wrap="none" lIns="91440" tIns="45720" rIns="91440" bIns="45720">
            <a:spAutoFit/>
          </a:bodyPr>
          <a:lstStyle/>
          <a:p>
            <a:pPr algn="ctr">
              <a:defRPr/>
            </a:pPr>
            <a:r>
              <a:rPr lang="fr-FR" sz="2200" b="1" dirty="0">
                <a:ln w="0"/>
                <a:solidFill>
                  <a:srgbClr val="C00000"/>
                </a:solidFill>
                <a:effectLst>
                  <a:outerShdw blurRad="38100" dist="25400" dir="5400000" algn="ctr" rotWithShape="0">
                    <a:srgbClr val="6E747A">
                      <a:alpha val="43000"/>
                    </a:srgbClr>
                  </a:outerShdw>
                </a:effectLst>
              </a:rPr>
              <a:t>S</a:t>
            </a:r>
            <a:r>
              <a:rPr lang="fr-FR" sz="2200" b="1" dirty="0">
                <a:ln w="0"/>
                <a:solidFill>
                  <a:prstClr val="white">
                    <a:lumMod val="50000"/>
                  </a:prstClr>
                </a:solidFill>
                <a:effectLst>
                  <a:outerShdw blurRad="38100" dist="25400" dir="5400000" algn="ctr" rotWithShape="0">
                    <a:srgbClr val="6E747A">
                      <a:alpha val="43000"/>
                    </a:srgbClr>
                  </a:outerShdw>
                </a:effectLst>
              </a:rPr>
              <a:t>ynthèse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ersonne </a:t>
            </a:r>
            <a:r>
              <a:rPr lang="fr-FR" sz="2200" b="1" dirty="0">
                <a:ln w="0"/>
                <a:solidFill>
                  <a:srgbClr val="C00000"/>
                </a:solidFill>
                <a:effectLst>
                  <a:outerShdw blurRad="38100" dist="25400" dir="5400000" algn="ctr" rotWithShape="0">
                    <a:srgbClr val="6E747A">
                      <a:alpha val="43000"/>
                    </a:srgbClr>
                  </a:outerShdw>
                </a:effectLst>
              </a:rPr>
              <a:t>P</a:t>
            </a:r>
            <a:r>
              <a:rPr lang="fr-FR" sz="2200" b="1" dirty="0">
                <a:ln w="0"/>
                <a:solidFill>
                  <a:prstClr val="white">
                    <a:lumMod val="50000"/>
                  </a:prstClr>
                </a:solidFill>
                <a:effectLst>
                  <a:outerShdw blurRad="38100" dist="25400" dir="5400000" algn="ctr" rotWithShape="0">
                    <a:srgbClr val="6E747A">
                      <a:alpha val="43000"/>
                    </a:srgbClr>
                  </a:outerShdw>
                </a:effectLst>
              </a:rPr>
              <a:t>hysique</a:t>
            </a:r>
          </a:p>
          <a:p>
            <a:pPr marL="457200" indent="-457200" algn="ctr">
              <a:buFont typeface="+mj-lt"/>
              <a:buAutoNum type="arabicPeriod" startAt="4"/>
              <a:defRPr/>
            </a:pPr>
            <a:r>
              <a:rPr lang="fr-FR" sz="2500" b="1" dirty="0">
                <a:ln w="0"/>
                <a:solidFill>
                  <a:srgbClr val="C00000"/>
                </a:solidFill>
                <a:effectLst>
                  <a:outerShdw blurRad="38100" dist="25400" dir="5400000" algn="ctr" rotWithShape="0">
                    <a:srgbClr val="6E747A">
                      <a:alpha val="43000"/>
                    </a:srgbClr>
                  </a:outerShdw>
                </a:effectLst>
                <a:latin typeface="Calibri" panose="020F0502020204030204"/>
              </a:rPr>
              <a:t>La Vue client</a:t>
            </a:r>
          </a:p>
        </p:txBody>
      </p:sp>
      <p:sp>
        <p:nvSpPr>
          <p:cNvPr id="8" name="Rectangle à coins arrondis 7"/>
          <p:cNvSpPr/>
          <p:nvPr/>
        </p:nvSpPr>
        <p:spPr>
          <a:xfrm>
            <a:off x="176645" y="720327"/>
            <a:ext cx="11812155" cy="2290728"/>
          </a:xfrm>
          <a:prstGeom prst="roundRect">
            <a:avLst/>
          </a:prstGeom>
          <a:gradFill>
            <a:gsLst>
              <a:gs pos="0">
                <a:schemeClr val="accent1">
                  <a:lumMod val="5000"/>
                  <a:lumOff val="95000"/>
                </a:schemeClr>
              </a:gs>
              <a:gs pos="74000">
                <a:schemeClr val="tx1">
                  <a:lumMod val="85000"/>
                </a:schemeClr>
              </a:gs>
              <a:gs pos="83000">
                <a:schemeClr val="tx1">
                  <a:lumMod val="85000"/>
                </a:schemeClr>
              </a:gs>
              <a:gs pos="100000">
                <a:schemeClr val="tx1">
                  <a:lumMod val="75000"/>
                </a:schemeClr>
              </a:gs>
            </a:gsLst>
            <a:lin ang="5400000" scaled="1"/>
          </a:gradFill>
          <a:ln w="53975">
            <a:gradFill flip="none" rotWithShape="1">
              <a:gsLst>
                <a:gs pos="0">
                  <a:schemeClr val="tx2">
                    <a:lumMod val="50000"/>
                  </a:schemeClr>
                </a:gs>
                <a:gs pos="67000">
                  <a:schemeClr val="tx1">
                    <a:lumMod val="85000"/>
                  </a:schemeClr>
                </a:gs>
                <a:gs pos="83000">
                  <a:schemeClr val="tx1">
                    <a:lumMod val="85000"/>
                  </a:schemeClr>
                </a:gs>
                <a:gs pos="100000">
                  <a:srgbClr val="C00000"/>
                </a:gs>
              </a:gsLst>
              <a:lin ang="13500000" scaled="1"/>
              <a:tileRect/>
            </a:gra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36000" rIns="36000" bIns="72000" rtlCol="0" anchor="ctr"/>
          <a:lstStyle/>
          <a:p>
            <a:pPr algn="ctr">
              <a:lnSpc>
                <a:spcPts val="1500"/>
              </a:lnSpc>
              <a:defRPr/>
            </a:pPr>
            <a:endParaRPr lang="fr-FR" sz="1600" b="1" dirty="0">
              <a:solidFill>
                <a:srgbClr val="C00000"/>
              </a:solidFill>
            </a:endParaRPr>
          </a:p>
          <a:p>
            <a:pPr algn="ctr">
              <a:lnSpc>
                <a:spcPts val="1500"/>
              </a:lnSpc>
              <a:defRPr/>
            </a:pPr>
            <a:endParaRPr lang="fr-FR" sz="1600" b="1" dirty="0">
              <a:solidFill>
                <a:srgbClr val="C00000"/>
              </a:solidFill>
            </a:endParaRPr>
          </a:p>
          <a:p>
            <a:pPr algn="ctr">
              <a:defRPr/>
            </a:pPr>
            <a:r>
              <a:rPr lang="fr-FR" sz="1400" b="1" dirty="0">
                <a:solidFill>
                  <a:srgbClr val="0070C0"/>
                </a:solidFill>
              </a:rPr>
              <a:t>Vous souhaitez montrer votre écran lors d’un entretien commercial en présence du client ? </a:t>
            </a:r>
          </a:p>
          <a:p>
            <a:pPr algn="ctr">
              <a:defRPr/>
            </a:pPr>
            <a:r>
              <a:rPr lang="fr-FR" sz="1400" b="1" dirty="0">
                <a:solidFill>
                  <a:srgbClr val="0070C0"/>
                </a:solidFill>
              </a:rPr>
              <a:t>La vue client est là !</a:t>
            </a:r>
          </a:p>
          <a:p>
            <a:pPr algn="ctr">
              <a:defRPr/>
            </a:pPr>
            <a:endParaRPr lang="fr-FR" sz="1400" b="1" dirty="0">
              <a:solidFill>
                <a:srgbClr val="0070C0"/>
              </a:solidFill>
            </a:endParaRPr>
          </a:p>
          <a:p>
            <a:pPr algn="ctr">
              <a:defRPr/>
            </a:pPr>
            <a:r>
              <a:rPr lang="fr-FR" sz="1400" b="1" dirty="0">
                <a:solidFill>
                  <a:srgbClr val="0070C0"/>
                </a:solidFill>
              </a:rPr>
              <a:t>1 clic sur « Vue client » du totem à gauche, masque les informations internes visibles de la synthèse ou du bandeau de navigation</a:t>
            </a:r>
          </a:p>
          <a:p>
            <a:pPr algn="ctr">
              <a:defRPr/>
            </a:pPr>
            <a:r>
              <a:rPr lang="fr-FR" sz="1400" b="1" dirty="0">
                <a:solidFill>
                  <a:srgbClr val="0070C0"/>
                </a:solidFill>
              </a:rPr>
              <a:t> </a:t>
            </a:r>
          </a:p>
          <a:p>
            <a:pPr marL="285750" indent="-285750">
              <a:buFont typeface="Wingdings" panose="05000000000000000000" pitchFamily="2" charset="2"/>
              <a:buChar char="Ø"/>
              <a:defRPr/>
            </a:pPr>
            <a:r>
              <a:rPr lang="fr-FR" sz="1200" b="1" dirty="0">
                <a:solidFill>
                  <a:srgbClr val="7030A0"/>
                </a:solidFill>
              </a:rPr>
              <a:t>Les segmentations et univers du sous-titre de la synthèse</a:t>
            </a:r>
          </a:p>
          <a:p>
            <a:pPr marL="285750" indent="-285750">
              <a:buFont typeface="Wingdings" panose="05000000000000000000" pitchFamily="2" charset="2"/>
              <a:buChar char="Ø"/>
              <a:defRPr/>
            </a:pPr>
            <a:r>
              <a:rPr lang="fr-FR" sz="1200" b="1" dirty="0">
                <a:solidFill>
                  <a:srgbClr val="7030A0"/>
                </a:solidFill>
              </a:rPr>
              <a:t>Le bloc « Alertes »disparait de la synthèse et du bandeau de navigation </a:t>
            </a:r>
          </a:p>
          <a:p>
            <a:pPr marL="285750" indent="-285750">
              <a:buFont typeface="Wingdings" panose="05000000000000000000" pitchFamily="2" charset="2"/>
              <a:buChar char="Ø"/>
              <a:defRPr/>
            </a:pPr>
            <a:r>
              <a:rPr lang="fr-FR" sz="1200" b="1" dirty="0">
                <a:solidFill>
                  <a:srgbClr val="7030A0"/>
                </a:solidFill>
              </a:rPr>
              <a:t>Le bloc « Indicateurs » disparait de la synthèse</a:t>
            </a:r>
          </a:p>
          <a:p>
            <a:pPr marL="285750" indent="-285750">
              <a:buFont typeface="Wingdings" panose="05000000000000000000" pitchFamily="2" charset="2"/>
              <a:buChar char="Ø"/>
              <a:defRPr/>
            </a:pPr>
            <a:r>
              <a:rPr lang="fr-FR" sz="1200" b="1" dirty="0">
                <a:solidFill>
                  <a:srgbClr val="7030A0"/>
                </a:solidFill>
              </a:rPr>
              <a:t>Le dernier compte rendu disparait de la synthèse</a:t>
            </a:r>
          </a:p>
          <a:p>
            <a:pPr marL="285750" indent="-285750">
              <a:buFont typeface="Wingdings" panose="05000000000000000000" pitchFamily="2" charset="2"/>
              <a:buChar char="Ø"/>
              <a:defRPr/>
            </a:pPr>
            <a:r>
              <a:rPr lang="fr-FR" sz="1200" b="1" dirty="0">
                <a:solidFill>
                  <a:srgbClr val="7030A0"/>
                </a:solidFill>
              </a:rPr>
              <a:t>Les opportunités de la GERC/PDO disparaissent de la synthèse et du bandeau de navigation  </a:t>
            </a:r>
          </a:p>
          <a:p>
            <a:pPr marL="0" lvl="3">
              <a:defRPr/>
            </a:pPr>
            <a:endParaRPr lang="fr-FR" sz="1200" b="1" dirty="0">
              <a:solidFill>
                <a:srgbClr val="C00000"/>
              </a:solidFill>
            </a:endParaRPr>
          </a:p>
        </p:txBody>
      </p:sp>
      <p:pic>
        <p:nvPicPr>
          <p:cNvPr id="9" name="Imag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6383" y="779223"/>
            <a:ext cx="432000" cy="432000"/>
          </a:xfrm>
          <a:prstGeom prst="rect">
            <a:avLst/>
          </a:prstGeom>
        </p:spPr>
      </p:pic>
      <p:pic>
        <p:nvPicPr>
          <p:cNvPr id="6" name="Image 5"/>
          <p:cNvPicPr>
            <a:picLocks noChangeAspect="1"/>
          </p:cNvPicPr>
          <p:nvPr/>
        </p:nvPicPr>
        <p:blipFill>
          <a:blip r:embed="rId4"/>
          <a:stretch>
            <a:fillRect/>
          </a:stretch>
        </p:blipFill>
        <p:spPr>
          <a:xfrm>
            <a:off x="2041237" y="3127941"/>
            <a:ext cx="8857672" cy="3677989"/>
          </a:xfrm>
          <a:prstGeom prst="rect">
            <a:avLst/>
          </a:prstGeom>
        </p:spPr>
      </p:pic>
      <p:pic>
        <p:nvPicPr>
          <p:cNvPr id="20" name="Imag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714716">
            <a:off x="1825237" y="3674557"/>
            <a:ext cx="432000" cy="432000"/>
          </a:xfrm>
          <a:prstGeom prst="rect">
            <a:avLst/>
          </a:prstGeom>
        </p:spPr>
      </p:pic>
      <p:pic>
        <p:nvPicPr>
          <p:cNvPr id="21" name="Image 20"/>
          <p:cNvPicPr>
            <a:picLocks noChangeAspect="1"/>
          </p:cNvPicPr>
          <p:nvPr/>
        </p:nvPicPr>
        <p:blipFill>
          <a:blip r:embed="rId6"/>
          <a:stretch>
            <a:fillRect/>
          </a:stretch>
        </p:blipFill>
        <p:spPr>
          <a:xfrm>
            <a:off x="188275" y="3334326"/>
            <a:ext cx="1720215" cy="3024476"/>
          </a:xfrm>
          <a:prstGeom prst="rect">
            <a:avLst/>
          </a:prstGeom>
          <a:ln>
            <a:noFill/>
          </a:ln>
          <a:effectLst>
            <a:outerShdw blurRad="190500" algn="tl" rotWithShape="0">
              <a:srgbClr val="000000">
                <a:alpha val="70000"/>
              </a:srgbClr>
            </a:outerShdw>
          </a:effectLst>
        </p:spPr>
      </p:pic>
      <p:pic>
        <p:nvPicPr>
          <p:cNvPr id="22" name="Imag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27430">
            <a:off x="400383" y="4325712"/>
            <a:ext cx="432000" cy="432000"/>
          </a:xfrm>
          <a:prstGeom prst="rect">
            <a:avLst/>
          </a:prstGeom>
        </p:spPr>
      </p:pic>
      <p:pic>
        <p:nvPicPr>
          <p:cNvPr id="23" name="Image 22">
            <a:hlinkClick r:id="rId7" action="ppaction://hlinksldjump"/>
          </p:cNvPr>
          <p:cNvPicPr>
            <a:picLocks noChangeAspect="1"/>
          </p:cNvPicPr>
          <p:nvPr/>
        </p:nvPicPr>
        <p:blipFill>
          <a:blip r:embed="rId8"/>
          <a:stretch>
            <a:fillRect/>
          </a:stretch>
        </p:blipFill>
        <p:spPr>
          <a:xfrm>
            <a:off x="11208486" y="6276340"/>
            <a:ext cx="903757" cy="529590"/>
          </a:xfrm>
          <a:prstGeom prst="rect">
            <a:avLst/>
          </a:prstGeom>
        </p:spPr>
      </p:pic>
    </p:spTree>
    <p:extLst>
      <p:ext uri="{BB962C8B-B14F-4D97-AF65-F5344CB8AC3E}">
        <p14:creationId xmlns:p14="http://schemas.microsoft.com/office/powerpoint/2010/main" val="89940188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69C3BA16328548BED22089FC0D5DE5" ma:contentTypeVersion="12" ma:contentTypeDescription="Create a new document." ma:contentTypeScope="" ma:versionID="ae21a34517d0a8ec6d8d097961cc3f73">
  <xsd:schema xmlns:xsd="http://www.w3.org/2001/XMLSchema" xmlns:xs="http://www.w3.org/2001/XMLSchema" xmlns:p="http://schemas.microsoft.com/office/2006/metadata/properties" xmlns:ns2="e0359d90-acff-42e4-b1a9-665babcb4525" xmlns:ns3="4476fbde-f289-4a1b-a606-6f9fe9ecf975" targetNamespace="http://schemas.microsoft.com/office/2006/metadata/properties" ma:root="true" ma:fieldsID="0ae6ea7b4e6fd69b8f07523cca8a723b" ns2:_="" ns3:_="">
    <xsd:import namespace="e0359d90-acff-42e4-b1a9-665babcb4525"/>
    <xsd:import namespace="4476fbde-f289-4a1b-a606-6f9fe9ecf97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359d90-acff-42e4-b1a9-665babcb45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76fbde-f289-4a1b-a606-6f9fe9ecf97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E3275D-F7E7-455A-8DB4-4F5CDD1B9F71}">
  <ds:schemaRefs>
    <ds:schemaRef ds:uri="Microsoft.SharePoint.Taxonomy.ContentTypeSync"/>
  </ds:schemaRefs>
</ds:datastoreItem>
</file>

<file path=customXml/itemProps2.xml><?xml version="1.0" encoding="utf-8"?>
<ds:datastoreItem xmlns:ds="http://schemas.openxmlformats.org/officeDocument/2006/customXml" ds:itemID="{94DDC367-884E-4F0A-BD9C-207AF87C656A}">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purl.org/dc/terms/"/>
    <ds:schemaRef ds:uri="3c55c537-19f7-48e3-9dc3-8e58226619f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EBCEA385-4904-4FA6-B3DD-3C2D7EF4D9F3}"/>
</file>

<file path=customXml/itemProps4.xml><?xml version="1.0" encoding="utf-8"?>
<ds:datastoreItem xmlns:ds="http://schemas.openxmlformats.org/officeDocument/2006/customXml" ds:itemID="{38D7B4BC-18C8-4F79-AF74-E6B2D0AA08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4329</TotalTime>
  <Words>3490</Words>
  <Application>Microsoft Office PowerPoint</Application>
  <PresentationFormat>Grand écran</PresentationFormat>
  <Paragraphs>408</Paragraphs>
  <Slides>29</Slides>
  <Notes>0</Notes>
  <HiddenSlides>0</HiddenSlides>
  <MMClips>0</MMClips>
  <ScaleCrop>false</ScaleCrop>
  <HeadingPairs>
    <vt:vector size="4" baseType="variant">
      <vt:variant>
        <vt:lpstr>Thème</vt:lpstr>
      </vt:variant>
      <vt:variant>
        <vt:i4>2</vt:i4>
      </vt:variant>
      <vt:variant>
        <vt:lpstr>Titres des diapositives</vt:lpstr>
      </vt:variant>
      <vt:variant>
        <vt:i4>29</vt:i4>
      </vt:variant>
    </vt:vector>
  </HeadingPairs>
  <TitlesOfParts>
    <vt:vector size="31" baseType="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Album photo</dc:title>
  <dc:creator>FONTAINE Jean-Philippe [HDF]</dc:creator>
  <cp:lastModifiedBy>DE SORBAY Sebastien [CEBPL]</cp:lastModifiedBy>
  <cp:revision>173</cp:revision>
  <dcterms:created xsi:type="dcterms:W3CDTF">2020-10-22T15:38:56Z</dcterms:created>
  <dcterms:modified xsi:type="dcterms:W3CDTF">2021-07-08T07:47:06Z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jean-philippe.fontaine@hdf.caisse-epargne.fr</vt:lpwstr>
  </property>
  <property fmtid="{D5CDD505-2E9C-101B-9397-08002B2CF9AE}" pid="5" name="MSIP_Label_48a19f0c-bea1-442e-a475-ed109d9ec508_SetDate">
    <vt:lpwstr>2020-10-22T15:39:13.9678388Z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0x0101009769C3BA16328548BED22089FC0D5DE5</vt:lpwstr>
  </property>
</Properties>
</file>