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60" r:id="rId6"/>
  </p:sldMasterIdLst>
  <p:sldIdLst>
    <p:sldId id="257" r:id="rId7"/>
    <p:sldId id="348" r:id="rId8"/>
    <p:sldId id="316" r:id="rId9"/>
    <p:sldId id="263" r:id="rId10"/>
    <p:sldId id="349" r:id="rId11"/>
    <p:sldId id="350" r:id="rId12"/>
    <p:sldId id="351" r:id="rId13"/>
    <p:sldId id="264" r:id="rId14"/>
    <p:sldId id="352" r:id="rId15"/>
    <p:sldId id="353" r:id="rId16"/>
    <p:sldId id="354" r:id="rId17"/>
    <p:sldId id="355" r:id="rId18"/>
    <p:sldId id="356" r:id="rId19"/>
    <p:sldId id="268" r:id="rId20"/>
    <p:sldId id="357" r:id="rId21"/>
    <p:sldId id="358" r:id="rId22"/>
    <p:sldId id="359" r:id="rId23"/>
    <p:sldId id="360" r:id="rId24"/>
    <p:sldId id="361" r:id="rId25"/>
    <p:sldId id="344" r:id="rId26"/>
    <p:sldId id="363" r:id="rId27"/>
    <p:sldId id="364" r:id="rId28"/>
    <p:sldId id="365" r:id="rId29"/>
    <p:sldId id="366" r:id="rId30"/>
    <p:sldId id="367" r:id="rId31"/>
    <p:sldId id="368" r:id="rId32"/>
    <p:sldId id="370" r:id="rId33"/>
    <p:sldId id="369" r:id="rId34"/>
    <p:sldId id="371" r:id="rId35"/>
    <p:sldId id="375" r:id="rId36"/>
    <p:sldId id="372" r:id="rId37"/>
    <p:sldId id="376" r:id="rId38"/>
    <p:sldId id="377" r:id="rId39"/>
    <p:sldId id="373" r:id="rId40"/>
    <p:sldId id="374" r:id="rId4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4A8C"/>
    <a:srgbClr val="EAB818"/>
    <a:srgbClr val="00A193"/>
    <a:srgbClr val="581D74"/>
    <a:srgbClr val="DB4B4B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147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253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5412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572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140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497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4748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31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1926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822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3627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1173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253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1005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1710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0400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39784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8768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6709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1767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962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1109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AFB5A-B713-4755-AED1-CA820AC0DC26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5E0E6-9880-48B0-AF06-FDF18C255C8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625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9FC23-3A76-456B-81AC-389E05A2C34B}" type="datetimeFigureOut">
              <a:rPr lang="fr-FR" smtClean="0"/>
              <a:t>02/03/2021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2229B-455A-44A4-A888-8E6F033D0BB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86325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slide" Target="slide31.xml"/><Relationship Id="rId3" Type="http://schemas.openxmlformats.org/officeDocument/2006/relationships/image" Target="../media/image5.jpeg"/><Relationship Id="rId7" Type="http://schemas.openxmlformats.org/officeDocument/2006/relationships/slide" Target="slide18.xml"/><Relationship Id="rId12" Type="http://schemas.openxmlformats.org/officeDocument/2006/relationships/slide" Target="slide2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28.xml"/><Relationship Id="rId5" Type="http://schemas.openxmlformats.org/officeDocument/2006/relationships/slide" Target="slide4.xml"/><Relationship Id="rId15" Type="http://schemas.openxmlformats.org/officeDocument/2006/relationships/slide" Target="slide35.xml"/><Relationship Id="rId10" Type="http://schemas.openxmlformats.org/officeDocument/2006/relationships/slide" Target="slide25.xml"/><Relationship Id="rId4" Type="http://schemas.openxmlformats.org/officeDocument/2006/relationships/slide" Target="slide3.xml"/><Relationship Id="rId9" Type="http://schemas.openxmlformats.org/officeDocument/2006/relationships/slide" Target="slide20.xml"/><Relationship Id="rId14" Type="http://schemas.openxmlformats.org/officeDocument/2006/relationships/slide" Target="slide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slide" Target="slide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3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image" Target="../media/image13.jp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8.png"/><Relationship Id="rId7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Relationship Id="rId6" Type="http://schemas.openxmlformats.org/officeDocument/2006/relationships/slide" Target="slide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4.png"/><Relationship Id="rId7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png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slide" Target="slide2.xml"/><Relationship Id="rId5" Type="http://schemas.openxmlformats.org/officeDocument/2006/relationships/image" Target="../media/image13.jpg"/><Relationship Id="rId4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3.jp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0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88000"/>
                <a:lumOff val="12000"/>
              </a:schemeClr>
            </a:gs>
            <a:gs pos="67000">
              <a:schemeClr val="tx1"/>
            </a:gs>
            <a:gs pos="83000">
              <a:schemeClr val="tx1">
                <a:lumMod val="85000"/>
              </a:schemeClr>
            </a:gs>
            <a:gs pos="100000">
              <a:srgbClr val="C0000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par FONTAINE Jean-Philippe [HDF]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692" y="11606"/>
            <a:ext cx="4411137" cy="3930339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" y="-1"/>
            <a:ext cx="2324154" cy="3941947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320" y="161563"/>
            <a:ext cx="3155275" cy="1737450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3363408" y="2951461"/>
            <a:ext cx="8304717" cy="3976468"/>
          </a:xfrm>
          <a:prstGeom prst="roundRect">
            <a:avLst/>
          </a:prstGeom>
          <a:gradFill>
            <a:gsLst>
              <a:gs pos="88000">
                <a:schemeClr val="tx1">
                  <a:lumMod val="50000"/>
                  <a:alpha val="50000"/>
                </a:schemeClr>
              </a:gs>
              <a:gs pos="43000">
                <a:schemeClr val="bg1">
                  <a:alpha val="96000"/>
                  <a:lumMod val="47000"/>
                  <a:lumOff val="53000"/>
                </a:schemeClr>
              </a:gs>
              <a:gs pos="0">
                <a:schemeClr val="tx1">
                  <a:lumMod val="50000"/>
                </a:schemeClr>
              </a:gs>
              <a:gs pos="77000">
                <a:schemeClr val="tx1">
                  <a:alpha val="71000"/>
                </a:schemeClr>
              </a:gs>
              <a:gs pos="100000">
                <a:srgbClr val="C00000"/>
              </a:gs>
            </a:gsLst>
            <a:lin ang="13500000" scaled="1"/>
          </a:gradFill>
          <a:effectLst>
            <a:outerShdw blurRad="50800" dist="76200" dir="17400000" sx="103000" sy="103000" algn="tl" rotWithShape="0">
              <a:schemeClr val="bg1">
                <a:alpha val="40000"/>
              </a:schemeClr>
            </a:outerShdw>
            <a:reflection blurRad="6350" stA="50000" endA="275" endPos="40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97464" y="3408752"/>
            <a:ext cx="4990853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Synthèse</a:t>
            </a:r>
            <a:endParaRPr kumimoji="0" lang="fr-FR" sz="10000" b="1" i="0" u="none" strike="noStrike" kern="1200" cap="none" spc="0" normalizeH="0" baseline="0" noProof="0" dirty="0">
              <a:ln w="0"/>
              <a:solidFill>
                <a:srgbClr val="44546A">
                  <a:lumMod val="40000"/>
                  <a:lumOff val="60000"/>
                </a:srgb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03136" y="4761916"/>
            <a:ext cx="60607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fr-FR" sz="4800" b="1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de la Personne </a:t>
            </a:r>
            <a:r>
              <a:rPr lang="fr-FR" sz="4800" b="1" dirty="0" smtClean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Morale</a:t>
            </a:r>
            <a:endParaRPr lang="fr-FR" sz="4800" b="1" dirty="0">
              <a:ln w="0"/>
              <a:solidFill>
                <a:schemeClr val="tx1">
                  <a:lumMod val="95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72716" y="6079558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Document du 15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/12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/2020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 à jour le : 26/02/2021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 hidden="1"/>
          <p:cNvSpPr/>
          <p:nvPr/>
        </p:nvSpPr>
        <p:spPr>
          <a:xfrm>
            <a:off x="5300083" y="5830133"/>
            <a:ext cx="4788234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e</a:t>
            </a:r>
            <a:r>
              <a:rPr lang="fr-FR" sz="30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t Entrepreneurs Individuels</a:t>
            </a:r>
            <a:r>
              <a:rPr kumimoji="0" lang="fr-FR" sz="30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endParaRPr kumimoji="0" lang="fr-FR" sz="3000" b="1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21231" y="5429423"/>
            <a:ext cx="782214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fr-FR" sz="48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et </a:t>
            </a:r>
            <a:r>
              <a:rPr lang="fr-FR" sz="4800" b="1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de l’Entreprise Individuelle </a:t>
            </a:r>
            <a:endParaRPr lang="fr-FR" sz="4800" b="1" dirty="0">
              <a:ln w="0"/>
              <a:solidFill>
                <a:schemeClr val="tx2">
                  <a:lumMod val="75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976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206079" y="258890"/>
            <a:ext cx="687008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lang="fr-FR" sz="2400" b="1" dirty="0">
                <a:ln w="0"/>
                <a:solidFill>
                  <a:srgbClr val="E7E6E6">
                    <a:lumMod val="50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ynthèse</a:t>
            </a:r>
            <a:r>
              <a:rPr kumimoji="0" lang="fr-FR" sz="2400" b="1" i="0" u="none" strike="noStrike" kern="1200" cap="none" spc="0" normalizeH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P</a:t>
            </a:r>
            <a:r>
              <a:rPr lang="fr-FR" sz="2400" b="1" dirty="0">
                <a:ln w="0"/>
                <a:solidFill>
                  <a:srgbClr val="E7E6E6">
                    <a:lumMod val="50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ersonne</a:t>
            </a:r>
            <a:r>
              <a:rPr kumimoji="0" lang="fr-FR" sz="2400" b="1" i="0" u="none" strike="noStrike" kern="1200" cap="none" spc="0" normalizeH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M</a:t>
            </a:r>
            <a:r>
              <a:rPr lang="fr-FR" sz="2400" b="1" dirty="0">
                <a:ln w="0"/>
                <a:solidFill>
                  <a:srgbClr val="E7E6E6">
                    <a:lumMod val="50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orale</a:t>
            </a:r>
            <a:r>
              <a:rPr kumimoji="0" lang="fr-FR" sz="2400" b="1" i="0" u="none" strike="noStrike" kern="1200" cap="none" spc="0" normalizeH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et E</a:t>
            </a:r>
            <a:r>
              <a:rPr lang="fr-FR" sz="2400" b="1" dirty="0" smtClean="0">
                <a:ln w="0"/>
                <a:solidFill>
                  <a:srgbClr val="E7E6E6">
                    <a:lumMod val="50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ntreprise</a:t>
            </a:r>
            <a:r>
              <a:rPr kumimoji="0" lang="fr-FR" sz="2400" b="1" i="0" u="none" strike="noStrike" kern="1200" cap="none" spc="0" normalizeH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I</a:t>
            </a:r>
            <a:r>
              <a:rPr lang="fr-FR" sz="2400" b="1" dirty="0" smtClean="0">
                <a:ln w="0"/>
                <a:solidFill>
                  <a:srgbClr val="E7E6E6">
                    <a:lumMod val="50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ndividuelle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rgbClr val="E7E6E6">
                  <a:lumMod val="50000"/>
                </a:srgb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Sommaire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1157276" y="1647375"/>
            <a:ext cx="7744232" cy="509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ce réservé du texte 1"/>
          <p:cNvSpPr txBox="1">
            <a:spLocks/>
          </p:cNvSpPr>
          <p:nvPr/>
        </p:nvSpPr>
        <p:spPr>
          <a:xfrm>
            <a:off x="345267" y="912643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01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Espace réservé du texte 3"/>
          <p:cNvSpPr txBox="1">
            <a:spLocks/>
          </p:cNvSpPr>
          <p:nvPr/>
        </p:nvSpPr>
        <p:spPr>
          <a:xfrm>
            <a:off x="386525" y="1360355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02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B34A8C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468280" y="2262648"/>
            <a:ext cx="7592539" cy="646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texte 5"/>
          <p:cNvSpPr txBox="1">
            <a:spLocks/>
          </p:cNvSpPr>
          <p:nvPr/>
        </p:nvSpPr>
        <p:spPr>
          <a:xfrm>
            <a:off x="386525" y="1851235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03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A193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Espace réservé du texte 11"/>
          <p:cNvSpPr txBox="1">
            <a:spLocks/>
          </p:cNvSpPr>
          <p:nvPr/>
        </p:nvSpPr>
        <p:spPr>
          <a:xfrm>
            <a:off x="427357" y="2360952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EAB81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04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EAB81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09938" y="828277"/>
            <a:ext cx="3559308" cy="52322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</a:t>
            </a:r>
            <a:r>
              <a:rPr kumimoji="0" lang="fr-FR" sz="2800" b="1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 parties de l’écran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9111" y="1807104"/>
            <a:ext cx="4002892" cy="52322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bandeau de navigation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9938" y="1326987"/>
            <a:ext cx="357674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Identifier un client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95647" y="2327449"/>
            <a:ext cx="7202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Synthèse Personne Morale : vue d’ensemble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Espace réservé du texte 7"/>
          <p:cNvSpPr txBox="1">
            <a:spLocks/>
          </p:cNvSpPr>
          <p:nvPr/>
        </p:nvSpPr>
        <p:spPr>
          <a:xfrm>
            <a:off x="386525" y="3400863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06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72486" y="3371014"/>
            <a:ext cx="6371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chapitre « Informations</a:t>
            </a:r>
            <a:r>
              <a:rPr kumimoji="0" lang="fr-FR" sz="2800" b="1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générales »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e 30"/>
          <p:cNvGrpSpPr/>
          <p:nvPr/>
        </p:nvGrpSpPr>
        <p:grpSpPr>
          <a:xfrm>
            <a:off x="4343452" y="844444"/>
            <a:ext cx="1953718" cy="519394"/>
            <a:chOff x="4223175" y="3102138"/>
            <a:chExt cx="1953718" cy="519394"/>
          </a:xfrm>
        </p:grpSpPr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3" name="Rectangle 32">
              <a:hlinkClick r:id="rId4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4419176" y="1377952"/>
            <a:ext cx="1953718" cy="519394"/>
            <a:chOff x="4223175" y="3102138"/>
            <a:chExt cx="1953718" cy="519394"/>
          </a:xfrm>
        </p:grpSpPr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6" name="Rectangle 35">
              <a:hlinkClick r:id="rId5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4839073" y="1925446"/>
            <a:ext cx="1953718" cy="519394"/>
            <a:chOff x="4223175" y="3102138"/>
            <a:chExt cx="1953718" cy="519394"/>
          </a:xfrm>
        </p:grpSpPr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9" name="Rectangle 38">
              <a:hlinkClick r:id="rId6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7924649" y="2350680"/>
            <a:ext cx="1953718" cy="519394"/>
            <a:chOff x="4223175" y="3102138"/>
            <a:chExt cx="1953718" cy="519394"/>
          </a:xfrm>
        </p:grpSpPr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42" name="Rectangle 41">
              <a:hlinkClick r:id="rId7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" name="Groupe 42"/>
          <p:cNvGrpSpPr/>
          <p:nvPr/>
        </p:nvGrpSpPr>
        <p:grpSpPr>
          <a:xfrm>
            <a:off x="6365658" y="3371023"/>
            <a:ext cx="1953718" cy="519394"/>
            <a:chOff x="3921500" y="3063063"/>
            <a:chExt cx="1953718" cy="519394"/>
          </a:xfrm>
        </p:grpSpPr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45" name="Rectangle 44">
              <a:hlinkClick r:id="rId8" action="ppaction://hlinksldjump"/>
            </p:cNvPr>
            <p:cNvSpPr/>
            <p:nvPr/>
          </p:nvSpPr>
          <p:spPr>
            <a:xfrm>
              <a:off x="3921500" y="30630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5726475" y="-53819"/>
            <a:ext cx="1772985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</a:p>
        </p:txBody>
      </p:sp>
      <p:sp>
        <p:nvSpPr>
          <p:cNvPr id="46" name="Espace réservé du texte 11"/>
          <p:cNvSpPr txBox="1">
            <a:spLocks/>
          </p:cNvSpPr>
          <p:nvPr/>
        </p:nvSpPr>
        <p:spPr>
          <a:xfrm>
            <a:off x="402018" y="2901380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05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97880" y="2878678"/>
            <a:ext cx="50528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chapitre « Titre et sous-titre »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e 47"/>
          <p:cNvGrpSpPr/>
          <p:nvPr/>
        </p:nvGrpSpPr>
        <p:grpSpPr>
          <a:xfrm>
            <a:off x="5941473" y="2891364"/>
            <a:ext cx="1953718" cy="519394"/>
            <a:chOff x="4223175" y="3102138"/>
            <a:chExt cx="1953718" cy="519394"/>
          </a:xfrm>
        </p:grpSpPr>
        <p:pic>
          <p:nvPicPr>
            <p:cNvPr id="49" name="Imag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51" name="Rectangle 50">
              <a:hlinkClick r:id="rId9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2" name="Espace réservé du texte 7"/>
          <p:cNvSpPr txBox="1">
            <a:spLocks/>
          </p:cNvSpPr>
          <p:nvPr/>
        </p:nvSpPr>
        <p:spPr>
          <a:xfrm>
            <a:off x="386525" y="3937311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07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946753" y="3915596"/>
            <a:ext cx="6371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chapitre « Produits et</a:t>
            </a:r>
            <a:r>
              <a:rPr kumimoji="0" lang="fr-FR" sz="2800" b="1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services »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e 53"/>
          <p:cNvGrpSpPr/>
          <p:nvPr/>
        </p:nvGrpSpPr>
        <p:grpSpPr>
          <a:xfrm>
            <a:off x="6104270" y="3896387"/>
            <a:ext cx="1953718" cy="519394"/>
            <a:chOff x="3921500" y="3063063"/>
            <a:chExt cx="1953718" cy="519394"/>
          </a:xfrm>
        </p:grpSpPr>
        <p:pic>
          <p:nvPicPr>
            <p:cNvPr id="58" name="Imag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59" name="Rectangle 58">
              <a:hlinkClick r:id="rId10" action="ppaction://hlinksldjump"/>
            </p:cNvPr>
            <p:cNvSpPr/>
            <p:nvPr/>
          </p:nvSpPr>
          <p:spPr>
            <a:xfrm>
              <a:off x="3921500" y="30630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Espace réservé du texte 7"/>
          <p:cNvSpPr txBox="1">
            <a:spLocks/>
          </p:cNvSpPr>
          <p:nvPr/>
        </p:nvSpPr>
        <p:spPr>
          <a:xfrm>
            <a:off x="379715" y="4421613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DB4B4B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08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DB4B4B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99111" y="4402183"/>
            <a:ext cx="6371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chapitre « Chiffres clés</a:t>
            </a:r>
            <a:r>
              <a:rPr kumimoji="0" lang="fr-FR" sz="2800" b="1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»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e 61"/>
          <p:cNvGrpSpPr/>
          <p:nvPr/>
        </p:nvGrpSpPr>
        <p:grpSpPr>
          <a:xfrm>
            <a:off x="4822183" y="4446433"/>
            <a:ext cx="1953718" cy="519394"/>
            <a:chOff x="3921500" y="3063063"/>
            <a:chExt cx="1953718" cy="519394"/>
          </a:xfrm>
        </p:grpSpPr>
        <p:pic>
          <p:nvPicPr>
            <p:cNvPr id="63" name="Imag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64" name="Rectangle 63">
              <a:hlinkClick r:id="rId11" action="ppaction://hlinksldjump"/>
            </p:cNvPr>
            <p:cNvSpPr/>
            <p:nvPr/>
          </p:nvSpPr>
          <p:spPr>
            <a:xfrm>
              <a:off x="3921500" y="30630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5" name="Rectangle 64"/>
          <p:cNvSpPr/>
          <p:nvPr/>
        </p:nvSpPr>
        <p:spPr>
          <a:xfrm>
            <a:off x="909385" y="4841793"/>
            <a:ext cx="6371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Vue graphique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6" name="Groupe 65"/>
          <p:cNvGrpSpPr/>
          <p:nvPr/>
        </p:nvGrpSpPr>
        <p:grpSpPr>
          <a:xfrm>
            <a:off x="3049538" y="4874441"/>
            <a:ext cx="1953718" cy="519394"/>
            <a:chOff x="3921500" y="3063063"/>
            <a:chExt cx="1953718" cy="519394"/>
          </a:xfrm>
        </p:grpSpPr>
        <p:pic>
          <p:nvPicPr>
            <p:cNvPr id="67" name="Imag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68" name="Rectangle 67">
              <a:hlinkClick r:id="rId12" action="ppaction://hlinksldjump"/>
            </p:cNvPr>
            <p:cNvSpPr/>
            <p:nvPr/>
          </p:nvSpPr>
          <p:spPr>
            <a:xfrm>
              <a:off x="3921500" y="30630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9" name="Espace réservé du texte 7"/>
          <p:cNvSpPr txBox="1">
            <a:spLocks/>
          </p:cNvSpPr>
          <p:nvPr/>
        </p:nvSpPr>
        <p:spPr>
          <a:xfrm>
            <a:off x="379715" y="4851083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09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54389" y="5364417"/>
            <a:ext cx="6371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Synthèse groupe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1" name="Groupe 70"/>
          <p:cNvGrpSpPr/>
          <p:nvPr/>
        </p:nvGrpSpPr>
        <p:grpSpPr>
          <a:xfrm>
            <a:off x="3366593" y="5366646"/>
            <a:ext cx="1953718" cy="519394"/>
            <a:chOff x="3921500" y="3063063"/>
            <a:chExt cx="1953718" cy="519394"/>
          </a:xfrm>
        </p:grpSpPr>
        <p:pic>
          <p:nvPicPr>
            <p:cNvPr id="72" name="Imag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73" name="Rectangle 72">
              <a:hlinkClick r:id="rId13" action="ppaction://hlinksldjump"/>
            </p:cNvPr>
            <p:cNvSpPr/>
            <p:nvPr/>
          </p:nvSpPr>
          <p:spPr>
            <a:xfrm>
              <a:off x="3921500" y="30630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4" name="Espace réservé du texte 7"/>
          <p:cNvSpPr txBox="1">
            <a:spLocks/>
          </p:cNvSpPr>
          <p:nvPr/>
        </p:nvSpPr>
        <p:spPr>
          <a:xfrm>
            <a:off x="379715" y="5374236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10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B34A8C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854389" y="5887607"/>
            <a:ext cx="6371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Vue client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6" name="Groupe 75"/>
          <p:cNvGrpSpPr/>
          <p:nvPr/>
        </p:nvGrpSpPr>
        <p:grpSpPr>
          <a:xfrm>
            <a:off x="2229220" y="5910019"/>
            <a:ext cx="1953718" cy="519394"/>
            <a:chOff x="3921500" y="3063063"/>
            <a:chExt cx="1953718" cy="519394"/>
          </a:xfrm>
        </p:grpSpPr>
        <p:pic>
          <p:nvPicPr>
            <p:cNvPr id="77" name="Imag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78" name="Rectangle 77">
              <a:hlinkClick r:id="rId14" action="ppaction://hlinksldjump"/>
            </p:cNvPr>
            <p:cNvSpPr/>
            <p:nvPr/>
          </p:nvSpPr>
          <p:spPr>
            <a:xfrm>
              <a:off x="3921500" y="30630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9" name="Espace réservé du texte 7"/>
          <p:cNvSpPr txBox="1">
            <a:spLocks/>
          </p:cNvSpPr>
          <p:nvPr/>
        </p:nvSpPr>
        <p:spPr>
          <a:xfrm>
            <a:off x="345267" y="5910019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11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A193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817021" y="6316825"/>
            <a:ext cx="6371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Spécificités Entreprise Individuelle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1" name="Groupe 80"/>
          <p:cNvGrpSpPr/>
          <p:nvPr/>
        </p:nvGrpSpPr>
        <p:grpSpPr>
          <a:xfrm>
            <a:off x="5913391" y="6321885"/>
            <a:ext cx="1953718" cy="519394"/>
            <a:chOff x="3921500" y="3063063"/>
            <a:chExt cx="1953718" cy="519394"/>
          </a:xfrm>
        </p:grpSpPr>
        <p:pic>
          <p:nvPicPr>
            <p:cNvPr id="82" name="Image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83" name="Rectangle 82">
              <a:hlinkClick r:id="rId15" action="ppaction://hlinksldjump"/>
            </p:cNvPr>
            <p:cNvSpPr/>
            <p:nvPr/>
          </p:nvSpPr>
          <p:spPr>
            <a:xfrm>
              <a:off x="3921500" y="30630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4" name="Espace réservé du texte 7"/>
          <p:cNvSpPr txBox="1">
            <a:spLocks/>
          </p:cNvSpPr>
          <p:nvPr/>
        </p:nvSpPr>
        <p:spPr>
          <a:xfrm>
            <a:off x="345267" y="6326361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EAB81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12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EAB81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257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47" hidden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36" y="1214361"/>
            <a:ext cx="10619874" cy="5330679"/>
          </a:xfrm>
          <a:prstGeom prst="rect">
            <a:avLst/>
          </a:prstGeom>
          <a:solidFill>
            <a:srgbClr val="FF0000"/>
          </a:solidFill>
          <a:ln>
            <a:solidFill>
              <a:schemeClr val="tx1">
                <a:lumMod val="75000"/>
              </a:schemeClr>
            </a:solidFill>
          </a:ln>
        </p:spPr>
      </p:pic>
      <p:pic>
        <p:nvPicPr>
          <p:cNvPr id="3" name="Image 2" hidden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28" y="1424898"/>
            <a:ext cx="1531493" cy="512014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908" y="1265087"/>
            <a:ext cx="1577736" cy="52292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49706" y="1214361"/>
            <a:ext cx="1618938" cy="5330679"/>
          </a:xfrm>
          <a:prstGeom prst="rect">
            <a:avLst/>
          </a:prstGeom>
          <a:solidFill>
            <a:schemeClr val="bg2">
              <a:lumMod val="75000"/>
              <a:alpha val="28000"/>
            </a:schemeClr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 rot="5400000">
            <a:off x="6134935" y="-2851929"/>
            <a:ext cx="1004187" cy="9136765"/>
          </a:xfrm>
          <a:prstGeom prst="rect">
            <a:avLst/>
          </a:prstGeom>
          <a:solidFill>
            <a:srgbClr val="FF0000">
              <a:alpha val="17000"/>
            </a:srgbClr>
          </a:solidFill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4526249" y="-134122"/>
            <a:ext cx="4221562" cy="9136765"/>
          </a:xfrm>
          <a:prstGeom prst="rect">
            <a:avLst/>
          </a:prstGeom>
          <a:solidFill>
            <a:srgbClr val="C00000">
              <a:alpha val="33000"/>
            </a:srgbClr>
          </a:solidFill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8765752" y="3116756"/>
            <a:ext cx="2889813" cy="591082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algn="ctr"/>
            <a:r>
              <a:rPr lang="fr-FR" sz="30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Le Container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7207046" y="1424014"/>
            <a:ext cx="4448520" cy="584877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algn="ctr"/>
            <a:r>
              <a:rPr lang="fr-FR" sz="30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 Bandeau de navigation</a:t>
            </a:r>
          </a:p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39731" y="5071341"/>
            <a:ext cx="6912836" cy="718276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>
            <a:noAutofit/>
          </a:bodyPr>
          <a:lstStyle/>
          <a:p>
            <a:pPr algn="ctr"/>
            <a:r>
              <a:rPr lang="fr-FR" sz="1900" dirty="0" smtClean="0">
                <a:ln w="0"/>
              </a:rPr>
              <a:t>Ces 3 parties sont désignées par leur nom respectif dans l’ensemble de la documentation</a:t>
            </a:r>
            <a:endParaRPr lang="fr-FR" sz="1900" dirty="0"/>
          </a:p>
        </p:txBody>
      </p:sp>
      <p:sp>
        <p:nvSpPr>
          <p:cNvPr id="14" name="Rectangle 13"/>
          <p:cNvSpPr/>
          <p:nvPr/>
        </p:nvSpPr>
        <p:spPr>
          <a:xfrm>
            <a:off x="19259" y="4919098"/>
            <a:ext cx="2242160" cy="61488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algn="ctr"/>
            <a:r>
              <a:rPr lang="fr-FR" sz="30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 Totem</a:t>
            </a:r>
          </a:p>
        </p:txBody>
      </p:sp>
      <p:pic>
        <p:nvPicPr>
          <p:cNvPr id="1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u texte 1"/>
          <p:cNvSpPr txBox="1">
            <a:spLocks/>
          </p:cNvSpPr>
          <p:nvPr/>
        </p:nvSpPr>
        <p:spPr>
          <a:xfrm>
            <a:off x="955044" y="35954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60280" y="60515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464166" y="404339"/>
            <a:ext cx="3071738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Les 3 parties de l’écran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405970" y="1533000"/>
            <a:ext cx="462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❶</a:t>
            </a:r>
            <a:endParaRPr lang="fr-FR" sz="2400" dirty="0"/>
          </a:p>
        </p:txBody>
      </p:sp>
      <p:sp>
        <p:nvSpPr>
          <p:cNvPr id="20" name="ZoneTexte 19"/>
          <p:cNvSpPr txBox="1"/>
          <p:nvPr/>
        </p:nvSpPr>
        <p:spPr>
          <a:xfrm>
            <a:off x="8084542" y="3237933"/>
            <a:ext cx="462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❷</a:t>
            </a:r>
            <a:endParaRPr lang="fr-FR" sz="2400" dirty="0"/>
          </a:p>
        </p:txBody>
      </p:sp>
      <p:sp>
        <p:nvSpPr>
          <p:cNvPr id="21" name="ZoneTexte 20"/>
          <p:cNvSpPr txBox="1"/>
          <p:nvPr/>
        </p:nvSpPr>
        <p:spPr>
          <a:xfrm>
            <a:off x="789292" y="4605775"/>
            <a:ext cx="509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③</a:t>
            </a:r>
            <a:endParaRPr lang="fr-FR" sz="2400" b="1" dirty="0"/>
          </a:p>
        </p:txBody>
      </p:sp>
      <p:pic>
        <p:nvPicPr>
          <p:cNvPr id="23" name="Image 2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06"/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7"/>
          <a:stretch/>
        </p:blipFill>
        <p:spPr>
          <a:xfrm>
            <a:off x="938242" y="1163732"/>
            <a:ext cx="10156926" cy="5225063"/>
          </a:xfrm>
          <a:prstGeom prst="rect">
            <a:avLst/>
          </a:prstGeom>
          <a:ln>
            <a:solidFill>
              <a:schemeClr val="tx1">
                <a:lumMod val="75000"/>
              </a:schemeClr>
            </a:solidFill>
          </a:ln>
        </p:spPr>
      </p:pic>
      <p:sp>
        <p:nvSpPr>
          <p:cNvPr id="4" name="Rectangle à coins arrondis 3"/>
          <p:cNvSpPr/>
          <p:nvPr/>
        </p:nvSpPr>
        <p:spPr>
          <a:xfrm>
            <a:off x="9172575" y="1865356"/>
            <a:ext cx="2831017" cy="148061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puis renseigner les champs nécessaires</a:t>
            </a:r>
          </a:p>
          <a:p>
            <a:pPr lvl="0" algn="ctr">
              <a:defRPr/>
            </a:pPr>
            <a:r>
              <a:rPr lang="fr-FR" sz="1400" b="1" dirty="0" smtClean="0">
                <a:solidFill>
                  <a:srgbClr val="0070C0"/>
                </a:solidFill>
              </a:rPr>
              <a:t>Astuce </a:t>
            </a:r>
            <a:r>
              <a:rPr lang="fr-FR" sz="1400" b="1" dirty="0">
                <a:solidFill>
                  <a:srgbClr val="0070C0"/>
                </a:solidFill>
              </a:rPr>
              <a:t>: pour une recherche sur une partie </a:t>
            </a:r>
            <a:r>
              <a:rPr lang="fr-FR" sz="1400" b="1" dirty="0" smtClean="0">
                <a:solidFill>
                  <a:srgbClr val="0070C0"/>
                </a:solidFill>
              </a:rPr>
              <a:t>de la raison sociale, </a:t>
            </a:r>
            <a:r>
              <a:rPr lang="fr-FR" sz="1400" b="1" dirty="0">
                <a:solidFill>
                  <a:srgbClr val="0070C0"/>
                </a:solidFill>
              </a:rPr>
              <a:t>renseigner au moins 4 caractères suivi de $ </a:t>
            </a:r>
            <a:endParaRPr kumimoji="0" lang="fr-FR" sz="1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9975896" y="3959857"/>
            <a:ext cx="1964243" cy="654687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noProof="0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e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nfin, cliquer sur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Rechercher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741" y="1170936"/>
            <a:ext cx="1716406" cy="21077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96085" y="21598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464166" y="404339"/>
            <a:ext cx="254172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Identifier un client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5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u texte 3"/>
          <p:cNvSpPr txBox="1">
            <a:spLocks/>
          </p:cNvSpPr>
          <p:nvPr/>
        </p:nvSpPr>
        <p:spPr>
          <a:xfrm>
            <a:off x="877021" y="36838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02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B34A8C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Rectangle à coins arrondis 2"/>
          <p:cNvSpPr/>
          <p:nvPr/>
        </p:nvSpPr>
        <p:spPr>
          <a:xfrm>
            <a:off x="7584352" y="479544"/>
            <a:ext cx="4419240" cy="68418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Rechercher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client pour la 1</a:t>
            </a:r>
            <a:r>
              <a:rPr kumimoji="0" lang="fr-FR" sz="1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ière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fois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Sélectionner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Identification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client </a:t>
            </a: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dans le </a:t>
            </a:r>
            <a:r>
              <a:rPr lang="fr-FR" sz="16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totem…</a:t>
            </a:r>
            <a:endParaRPr lang="fr-FR" sz="1600" b="1" dirty="0">
              <a:solidFill>
                <a:srgbClr val="E7E6E6">
                  <a:lumMod val="25000"/>
                </a:srgbClr>
              </a:solidFill>
              <a:latin typeface="Calibri" panose="020F0502020204030204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938241" y="1381047"/>
            <a:ext cx="1361896" cy="4988465"/>
            <a:chOff x="1256613" y="1039091"/>
            <a:chExt cx="1361896" cy="4988465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6614" y="1039091"/>
              <a:ext cx="1361895" cy="498846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 rotWithShape="1">
            <a:blip r:embed="rId5"/>
            <a:srcRect t="67103" b="21822"/>
            <a:stretch/>
          </p:blipFill>
          <p:spPr>
            <a:xfrm>
              <a:off x="1256613" y="3695567"/>
              <a:ext cx="1361895" cy="552450"/>
            </a:xfrm>
            <a:prstGeom prst="rect">
              <a:avLst/>
            </a:prstGeom>
          </p:spPr>
        </p:pic>
      </p:grpSp>
      <p:sp>
        <p:nvSpPr>
          <p:cNvPr id="16" name="Ellipse 15"/>
          <p:cNvSpPr/>
          <p:nvPr/>
        </p:nvSpPr>
        <p:spPr>
          <a:xfrm>
            <a:off x="1386143" y="4783643"/>
            <a:ext cx="360000" cy="360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1561380" y="4032442"/>
            <a:ext cx="9525" cy="67041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/>
        </p:nvSpPr>
        <p:spPr>
          <a:xfrm>
            <a:off x="4256405" y="2263923"/>
            <a:ext cx="360000" cy="360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cxnSp>
        <p:nvCxnSpPr>
          <p:cNvPr id="20" name="Connecteur droit avec flèche 19"/>
          <p:cNvCxnSpPr/>
          <p:nvPr/>
        </p:nvCxnSpPr>
        <p:spPr>
          <a:xfrm flipV="1">
            <a:off x="3727574" y="2517059"/>
            <a:ext cx="528831" cy="65476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H="1" flipV="1">
            <a:off x="4635998" y="2437011"/>
            <a:ext cx="3400099" cy="722648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e 26"/>
          <p:cNvSpPr/>
          <p:nvPr/>
        </p:nvSpPr>
        <p:spPr>
          <a:xfrm>
            <a:off x="7712248" y="4566595"/>
            <a:ext cx="360000" cy="360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cxnSp>
        <p:nvCxnSpPr>
          <p:cNvPr id="28" name="Connecteur droit avec flèche 27"/>
          <p:cNvCxnSpPr/>
          <p:nvPr/>
        </p:nvCxnSpPr>
        <p:spPr>
          <a:xfrm>
            <a:off x="6818550" y="4727344"/>
            <a:ext cx="893697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à coins arrondis 8"/>
          <p:cNvSpPr/>
          <p:nvPr/>
        </p:nvSpPr>
        <p:spPr>
          <a:xfrm>
            <a:off x="3070814" y="5405750"/>
            <a:ext cx="6834260" cy="56417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Cette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fonction de recherche a été enrichie de nouveaux critères et simplifiée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856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31" y="829432"/>
            <a:ext cx="11446660" cy="5676141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945" y="828315"/>
            <a:ext cx="1716406" cy="21077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96085" y="21598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464166" y="404339"/>
            <a:ext cx="426234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Identifier un client – </a:t>
            </a:r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suite –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5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u texte 3"/>
          <p:cNvSpPr txBox="1">
            <a:spLocks/>
          </p:cNvSpPr>
          <p:nvPr/>
        </p:nvSpPr>
        <p:spPr>
          <a:xfrm>
            <a:off x="877021" y="36838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02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B34A8C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Rectangle à coins arrondis 2"/>
          <p:cNvSpPr/>
          <p:nvPr/>
        </p:nvSpPr>
        <p:spPr>
          <a:xfrm>
            <a:off x="7584351" y="222676"/>
            <a:ext cx="4419240" cy="382898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liste des résultats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apparait et vous pouvez :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FR" sz="1600" b="1" dirty="0" smtClean="0">
                <a:solidFill>
                  <a:srgbClr val="FF0000"/>
                </a:solidFill>
                <a:latin typeface="Calibri" panose="020F0502020204030204"/>
              </a:rPr>
              <a:t>Vérifier l’adresse </a:t>
            </a:r>
            <a:r>
              <a:rPr lang="fr-FR" sz="16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en cliquant sur le </a:t>
            </a:r>
            <a:r>
              <a:rPr lang="fr-FR" sz="1600" b="1" dirty="0">
                <a:solidFill>
                  <a:srgbClr val="E7E6E6">
                    <a:lumMod val="25000"/>
                  </a:srgbClr>
                </a:solidFill>
              </a:rPr>
              <a:t>chevron «</a:t>
            </a: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sym typeface="Symbol" panose="05050102010706020507" pitchFamily="18" charset="2"/>
              </a:rPr>
              <a:t>  </a:t>
            </a:r>
            <a:r>
              <a:rPr lang="fr-FR" sz="1600" b="1" dirty="0">
                <a:solidFill>
                  <a:srgbClr val="E7E6E6">
                    <a:lumMod val="25000"/>
                  </a:srgbClr>
                </a:solidFill>
              </a:rPr>
              <a:t>» en </a:t>
            </a:r>
            <a:r>
              <a:rPr lang="fr-FR" sz="16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bout de ligne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b="1" dirty="0" smtClean="0">
                <a:solidFill>
                  <a:srgbClr val="FF0000"/>
                </a:solidFill>
                <a:latin typeface="Calibri" panose="020F0502020204030204"/>
              </a:rPr>
              <a:t>Lancer le process de création d’une PM </a:t>
            </a:r>
            <a:r>
              <a:rPr lang="fr-FR" sz="16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ou d’un tiers ou d’un prospect si la PM recherchée n’existe pas en base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Sélectionner l’un des clients affichés et </a:t>
            </a:r>
            <a:r>
              <a:rPr lang="fr-FR" sz="1600" b="1" dirty="0" smtClean="0">
                <a:solidFill>
                  <a:srgbClr val="FF0000"/>
                </a:solidFill>
                <a:latin typeface="Calibri" panose="020F0502020204030204"/>
              </a:rPr>
              <a:t>ouvrir au choix </a:t>
            </a:r>
            <a:r>
              <a:rPr lang="fr-FR" sz="16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soit :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fr-FR" sz="16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« </a:t>
            </a:r>
            <a:r>
              <a:rPr lang="fr-FR" sz="1600" b="1" dirty="0" smtClean="0">
                <a:solidFill>
                  <a:srgbClr val="FF0000"/>
                </a:solidFill>
                <a:latin typeface="Calibri" panose="020F0502020204030204"/>
              </a:rPr>
              <a:t>Connaissance client</a:t>
            </a:r>
            <a:r>
              <a:rPr lang="fr-FR" sz="16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 » (Gérer la personne morale)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fr-FR" sz="16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La « </a:t>
            </a:r>
            <a:r>
              <a:rPr lang="fr-FR" sz="1600" b="1" dirty="0" smtClean="0">
                <a:solidFill>
                  <a:srgbClr val="FF0000"/>
                </a:solidFill>
                <a:latin typeface="Calibri" panose="020F0502020204030204"/>
              </a:rPr>
              <a:t>Synthèse personne morale</a:t>
            </a:r>
            <a:r>
              <a:rPr lang="fr-FR" sz="16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 »</a:t>
            </a:r>
          </a:p>
          <a:p>
            <a:pPr lvl="1">
              <a:defRPr/>
            </a:pPr>
            <a:endParaRPr lang="fr-FR" sz="1600" b="1" dirty="0" smtClean="0">
              <a:solidFill>
                <a:srgbClr val="E7E6E6">
                  <a:lumMod val="25000"/>
                </a:srgbClr>
              </a:solidFill>
              <a:latin typeface="Calibri" panose="020F0502020204030204"/>
            </a:endParaRPr>
          </a:p>
          <a:p>
            <a:pPr algn="ctr">
              <a:defRPr/>
            </a:pPr>
            <a:r>
              <a:rPr lang="fr-FR" sz="1600" b="1" dirty="0">
                <a:solidFill>
                  <a:srgbClr val="00B0F0"/>
                </a:solidFill>
              </a:rPr>
              <a:t>Vous pouvez donc accéder à Connaissance client sans être obligé d’ouvrir la </a:t>
            </a:r>
            <a:r>
              <a:rPr lang="fr-FR" sz="1600" b="1" dirty="0" smtClean="0">
                <a:solidFill>
                  <a:srgbClr val="00B0F0"/>
                </a:solidFill>
              </a:rPr>
              <a:t>Synthèse</a:t>
            </a:r>
            <a:endParaRPr lang="fr-FR" sz="1600" b="1" dirty="0">
              <a:solidFill>
                <a:srgbClr val="E7E6E6">
                  <a:lumMod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7753207" y="684672"/>
            <a:ext cx="310826" cy="239599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2919317" y="2411843"/>
            <a:ext cx="0" cy="134598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/>
        </p:nvSpPr>
        <p:spPr>
          <a:xfrm>
            <a:off x="7744802" y="1210772"/>
            <a:ext cx="319231" cy="27699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7" name="Ellipse 26"/>
          <p:cNvSpPr/>
          <p:nvPr/>
        </p:nvSpPr>
        <p:spPr>
          <a:xfrm>
            <a:off x="7752229" y="1929635"/>
            <a:ext cx="335759" cy="32678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cxnSp>
        <p:nvCxnSpPr>
          <p:cNvPr id="28" name="Connecteur droit avec flèche 27"/>
          <p:cNvCxnSpPr/>
          <p:nvPr/>
        </p:nvCxnSpPr>
        <p:spPr>
          <a:xfrm>
            <a:off x="7055522" y="5977417"/>
            <a:ext cx="1118602" cy="309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 2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802" y="2399243"/>
            <a:ext cx="540000" cy="540000"/>
          </a:xfrm>
          <a:prstGeom prst="rect">
            <a:avLst/>
          </a:prstGeom>
        </p:spPr>
      </p:pic>
      <p:sp>
        <p:nvSpPr>
          <p:cNvPr id="21" name="Ellipse 20"/>
          <p:cNvSpPr/>
          <p:nvPr/>
        </p:nvSpPr>
        <p:spPr>
          <a:xfrm>
            <a:off x="11757270" y="3985672"/>
            <a:ext cx="354973" cy="260326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2" name="Connecteur droit avec flèche 21"/>
          <p:cNvCxnSpPr>
            <a:stCxn id="10" idx="7"/>
            <a:endCxn id="21" idx="3"/>
          </p:cNvCxnSpPr>
          <p:nvPr/>
        </p:nvCxnSpPr>
        <p:spPr>
          <a:xfrm flipV="1">
            <a:off x="11445066" y="4207874"/>
            <a:ext cx="364189" cy="310239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/>
          <p:cNvSpPr/>
          <p:nvPr/>
        </p:nvSpPr>
        <p:spPr>
          <a:xfrm>
            <a:off x="11092983" y="4476755"/>
            <a:ext cx="412491" cy="28241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1" name="Connecteur droit avec flèche 30"/>
          <p:cNvCxnSpPr/>
          <p:nvPr/>
        </p:nvCxnSpPr>
        <p:spPr>
          <a:xfrm flipV="1">
            <a:off x="5970622" y="6132106"/>
            <a:ext cx="2203502" cy="97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llipse 28"/>
          <p:cNvSpPr/>
          <p:nvPr/>
        </p:nvSpPr>
        <p:spPr>
          <a:xfrm>
            <a:off x="8027862" y="5860202"/>
            <a:ext cx="377057" cy="342201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36" name="Ellipse 35"/>
          <p:cNvSpPr/>
          <p:nvPr/>
        </p:nvSpPr>
        <p:spPr>
          <a:xfrm>
            <a:off x="2751437" y="2072463"/>
            <a:ext cx="335759" cy="32678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cxnSp>
        <p:nvCxnSpPr>
          <p:cNvPr id="42" name="Connecteur droit avec flèche 41"/>
          <p:cNvCxnSpPr/>
          <p:nvPr/>
        </p:nvCxnSpPr>
        <p:spPr>
          <a:xfrm flipV="1">
            <a:off x="9503923" y="5628455"/>
            <a:ext cx="649531" cy="64788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llipse 42"/>
          <p:cNvSpPr/>
          <p:nvPr/>
        </p:nvSpPr>
        <p:spPr>
          <a:xfrm>
            <a:off x="9985574" y="5289075"/>
            <a:ext cx="335759" cy="32678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cxnSp>
        <p:nvCxnSpPr>
          <p:cNvPr id="45" name="Connecteur droit avec flèche 44"/>
          <p:cNvCxnSpPr>
            <a:endCxn id="43" idx="4"/>
          </p:cNvCxnSpPr>
          <p:nvPr/>
        </p:nvCxnSpPr>
        <p:spPr>
          <a:xfrm flipV="1">
            <a:off x="10153454" y="5615855"/>
            <a:ext cx="0" cy="66048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92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218" y="77189"/>
            <a:ext cx="815500" cy="8155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40" y="1355188"/>
            <a:ext cx="6649318" cy="2386016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46" y="2590747"/>
            <a:ext cx="8040048" cy="3885124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45" y="828315"/>
            <a:ext cx="1716406" cy="21077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96085" y="21598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464166" y="404339"/>
            <a:ext cx="612018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Identifier un client – Historique des résultats consultés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5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u texte 3"/>
          <p:cNvSpPr txBox="1">
            <a:spLocks/>
          </p:cNvSpPr>
          <p:nvPr/>
        </p:nvSpPr>
        <p:spPr>
          <a:xfrm>
            <a:off x="877021" y="36838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02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B34A8C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Rectangle à coins arrondis 2"/>
          <p:cNvSpPr/>
          <p:nvPr/>
        </p:nvSpPr>
        <p:spPr>
          <a:xfrm>
            <a:off x="8223181" y="262647"/>
            <a:ext cx="3858966" cy="611854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600"/>
              </a:lnSpc>
              <a:defRPr/>
            </a:pP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Vous avez accès aux 60 derniers clients pour lesquels vous avez consulté la « Synthèse » ou « Connaissance client ».</a:t>
            </a:r>
          </a:p>
          <a:p>
            <a:pPr>
              <a:lnSpc>
                <a:spcPts val="1600"/>
              </a:lnSpc>
              <a:defRPr/>
            </a:pP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En 1 seul clic, vous pouvez rouvrir la page initialement lancée.</a:t>
            </a:r>
          </a:p>
          <a:p>
            <a:pPr marL="285750" lvl="0" indent="-285750">
              <a:lnSpc>
                <a:spcPts val="1600"/>
              </a:lnSpc>
              <a:buFont typeface="Wingdings" panose="05000000000000000000" pitchFamily="2" charset="2"/>
              <a:buChar char="Ø"/>
              <a:defRPr/>
            </a:pPr>
            <a:endParaRPr lang="fr-FR" sz="1050" b="1" dirty="0">
              <a:solidFill>
                <a:srgbClr val="0070C0"/>
              </a:solidFill>
            </a:endParaRPr>
          </a:p>
          <a:p>
            <a:pPr lvl="0">
              <a:lnSpc>
                <a:spcPts val="1600"/>
              </a:lnSpc>
              <a:defRPr/>
            </a:pPr>
            <a:r>
              <a:rPr lang="fr-FR" sz="1400" b="1" dirty="0">
                <a:solidFill>
                  <a:srgbClr val="FF0000"/>
                </a:solidFill>
              </a:rPr>
              <a:t>L’historique </a:t>
            </a:r>
            <a:r>
              <a:rPr lang="fr-FR" sz="1400" b="1" dirty="0" smtClean="0">
                <a:solidFill>
                  <a:srgbClr val="FF0000"/>
                </a:solidFill>
              </a:rPr>
              <a:t>affiché </a:t>
            </a:r>
            <a:r>
              <a:rPr lang="fr-FR" sz="14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vous permet de repérer 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:</a:t>
            </a:r>
            <a:endParaRPr lang="fr-FR" sz="800" b="1" dirty="0" smtClean="0">
              <a:solidFill>
                <a:srgbClr val="E7E6E6">
                  <a:lumMod val="25000"/>
                </a:srgbClr>
              </a:solidFill>
              <a:latin typeface="Calibri" panose="020F0502020204030204"/>
            </a:endParaRPr>
          </a:p>
          <a:p>
            <a:pPr lvl="0">
              <a:lnSpc>
                <a:spcPts val="1600"/>
              </a:lnSpc>
              <a:defRPr/>
            </a:pPr>
            <a:endParaRPr lang="fr-FR" sz="800" b="1" dirty="0">
              <a:solidFill>
                <a:srgbClr val="E7E6E6">
                  <a:lumMod val="25000"/>
                </a:srgbClr>
              </a:solidFill>
              <a:latin typeface="Calibri" panose="020F0502020204030204"/>
            </a:endParaRPr>
          </a:p>
          <a:p>
            <a:pPr marL="534988" lvl="1" indent="-2857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0070C0"/>
                </a:solidFill>
              </a:rPr>
              <a:t>La date et l’heure</a:t>
            </a:r>
          </a:p>
          <a:p>
            <a:pPr marL="534988" lvl="1" indent="-2857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fr-FR" sz="1400" b="1" dirty="0" smtClean="0">
                <a:solidFill>
                  <a:srgbClr val="0070C0"/>
                </a:solidFill>
              </a:rPr>
              <a:t>La raison sociale (ou le nom -prénom) de </a:t>
            </a:r>
            <a:r>
              <a:rPr lang="fr-FR" sz="1400" b="1" dirty="0">
                <a:solidFill>
                  <a:srgbClr val="0070C0"/>
                </a:solidFill>
              </a:rPr>
              <a:t>la personne</a:t>
            </a:r>
          </a:p>
          <a:p>
            <a:pPr marL="534988" lvl="1" indent="-2857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0070C0"/>
                </a:solidFill>
              </a:rPr>
              <a:t>Son </a:t>
            </a:r>
            <a:r>
              <a:rPr lang="fr-FR" sz="1400" b="1" dirty="0" smtClean="0">
                <a:solidFill>
                  <a:srgbClr val="0070C0"/>
                </a:solidFill>
              </a:rPr>
              <a:t>n° </a:t>
            </a:r>
            <a:r>
              <a:rPr lang="fr-FR" sz="1400" b="1" dirty="0">
                <a:solidFill>
                  <a:srgbClr val="0070C0"/>
                </a:solidFill>
              </a:rPr>
              <a:t>de personne</a:t>
            </a:r>
          </a:p>
          <a:p>
            <a:pPr marL="534988" lvl="1" indent="-2857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0070C0"/>
                </a:solidFill>
              </a:rPr>
              <a:t>Sa date de naissance ou son N</a:t>
            </a:r>
            <a:r>
              <a:rPr lang="fr-FR" sz="1400" b="1" dirty="0" smtClean="0">
                <a:solidFill>
                  <a:srgbClr val="0070C0"/>
                </a:solidFill>
              </a:rPr>
              <a:t>° </a:t>
            </a:r>
            <a:r>
              <a:rPr lang="fr-FR" sz="1400" b="1" dirty="0">
                <a:solidFill>
                  <a:srgbClr val="0070C0"/>
                </a:solidFill>
              </a:rPr>
              <a:t>SIREN</a:t>
            </a:r>
          </a:p>
          <a:p>
            <a:pPr marL="534988" lvl="1" indent="-2857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0070C0"/>
                </a:solidFill>
              </a:rPr>
              <a:t>Le type de personne </a:t>
            </a:r>
            <a:r>
              <a:rPr lang="fr-FR" sz="1200" dirty="0">
                <a:solidFill>
                  <a:srgbClr val="0070C0"/>
                </a:solidFill>
              </a:rPr>
              <a:t>(Personne Physique, Personne Morale, PRO, tiers, prospect…)</a:t>
            </a:r>
          </a:p>
          <a:p>
            <a:pPr marL="534988" lvl="1" indent="-2857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0070C0"/>
                </a:solidFill>
              </a:rPr>
              <a:t>L’agence de domiciliation</a:t>
            </a:r>
          </a:p>
          <a:p>
            <a:pPr marL="534988" lvl="1" indent="-2857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0070C0"/>
                </a:solidFill>
              </a:rPr>
              <a:t>La ville</a:t>
            </a:r>
          </a:p>
          <a:p>
            <a:pPr marL="534988" lvl="1" indent="-2857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0070C0"/>
                </a:solidFill>
              </a:rPr>
              <a:t>La page qui a été consultée :</a:t>
            </a:r>
          </a:p>
          <a:p>
            <a:pPr marL="534988" lvl="2" indent="-2857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srgbClr val="0070C0"/>
                </a:solidFill>
              </a:rPr>
              <a:t>Synthèse, </a:t>
            </a:r>
          </a:p>
          <a:p>
            <a:pPr marL="534988" lvl="2" indent="-2857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srgbClr val="0070C0"/>
                </a:solidFill>
              </a:rPr>
              <a:t>Connaissance </a:t>
            </a:r>
            <a:r>
              <a:rPr lang="fr-FR" sz="1200" b="1" dirty="0" smtClean="0">
                <a:solidFill>
                  <a:srgbClr val="0070C0"/>
                </a:solidFill>
              </a:rPr>
              <a:t>client</a:t>
            </a:r>
          </a:p>
          <a:p>
            <a:pPr marL="1200150" lvl="2" indent="-2857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endParaRPr lang="fr-FR" sz="600" b="1" dirty="0">
              <a:solidFill>
                <a:srgbClr val="0070C0"/>
              </a:solidFill>
            </a:endParaRPr>
          </a:p>
          <a:p>
            <a:pPr marL="342900" lvl="0" indent="-34290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</a:rPr>
              <a:t>Cliquer sur</a:t>
            </a:r>
            <a:r>
              <a:rPr lang="fr-FR" sz="1400" dirty="0" smtClean="0">
                <a:solidFill>
                  <a:srgbClr val="E7E6E6">
                    <a:lumMod val="25000"/>
                  </a:srgbClr>
                </a:solidFill>
              </a:rPr>
              <a:t> « </a:t>
            </a:r>
            <a:r>
              <a:rPr lang="fr-FR" sz="1400" b="1" dirty="0" smtClean="0">
                <a:solidFill>
                  <a:srgbClr val="FF0000"/>
                </a:solidFill>
              </a:rPr>
              <a:t>Historique </a:t>
            </a:r>
            <a:r>
              <a:rPr lang="fr-FR" sz="1400" b="1" dirty="0">
                <a:solidFill>
                  <a:srgbClr val="FF0000"/>
                </a:solidFill>
              </a:rPr>
              <a:t>des résultats </a:t>
            </a:r>
            <a:r>
              <a:rPr lang="fr-FR" sz="1400" b="1" dirty="0" smtClean="0">
                <a:solidFill>
                  <a:srgbClr val="FF0000"/>
                </a:solidFill>
              </a:rPr>
              <a:t>consultés</a:t>
            </a:r>
            <a:r>
              <a:rPr lang="fr-FR" sz="1400" b="1" dirty="0" smtClean="0">
                <a:solidFill>
                  <a:srgbClr val="C00000"/>
                </a:solidFill>
              </a:rPr>
              <a:t> </a:t>
            </a:r>
            <a:r>
              <a:rPr lang="fr-FR" sz="1400" dirty="0" smtClean="0">
                <a:solidFill>
                  <a:srgbClr val="E7E6E6">
                    <a:lumMod val="25000"/>
                  </a:srgbClr>
                </a:solidFill>
              </a:rPr>
              <a:t>» </a:t>
            </a:r>
            <a:endParaRPr lang="fr-FR" sz="1400" dirty="0">
              <a:solidFill>
                <a:srgbClr val="E7E6E6">
                  <a:lumMod val="25000"/>
                </a:srgbClr>
              </a:solidFill>
            </a:endParaRPr>
          </a:p>
          <a:p>
            <a:pPr marL="342900" lvl="0" indent="-342900">
              <a:lnSpc>
                <a:spcPts val="1600"/>
              </a:lnSpc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FF0000"/>
                </a:solidFill>
              </a:rPr>
              <a:t>1 clic sur l’application lancée à droite</a:t>
            </a:r>
            <a:r>
              <a:rPr lang="fr-FR" sz="1400" dirty="0">
                <a:solidFill>
                  <a:srgbClr val="E7E6E6">
                    <a:lumMod val="25000"/>
                  </a:srgbClr>
                </a:solidFill>
              </a:rPr>
              <a:t>, </a:t>
            </a:r>
            <a:r>
              <a:rPr lang="fr-FR" sz="1400" b="1" dirty="0">
                <a:solidFill>
                  <a:srgbClr val="E7E6E6">
                    <a:lumMod val="25000"/>
                  </a:srgbClr>
                </a:solidFill>
              </a:rPr>
              <a:t>permet de rouvrir la page 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</a:rPr>
              <a:t>initiale</a:t>
            </a:r>
          </a:p>
          <a:p>
            <a:pPr marL="342900" lvl="0" indent="-342900">
              <a:lnSpc>
                <a:spcPts val="1600"/>
              </a:lnSpc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</a:rPr>
              <a:t>Vous pouvez aussi </a:t>
            </a:r>
            <a:r>
              <a:rPr lang="fr-FR" sz="1400" b="1" dirty="0" smtClean="0">
                <a:solidFill>
                  <a:srgbClr val="FF0000"/>
                </a:solidFill>
              </a:rPr>
              <a:t>effacer cet historique 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</a:rPr>
              <a:t>des résultats</a:t>
            </a:r>
            <a:endParaRPr lang="fr-FR" sz="1600" b="1" dirty="0">
              <a:solidFill>
                <a:srgbClr val="E7E6E6">
                  <a:lumMod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8482718" y="5031286"/>
            <a:ext cx="263670" cy="307392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2942238" y="1713016"/>
            <a:ext cx="477561" cy="39424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/>
        </p:nvSpPr>
        <p:spPr>
          <a:xfrm>
            <a:off x="8482718" y="5456023"/>
            <a:ext cx="263670" cy="261613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cxnSp>
        <p:nvCxnSpPr>
          <p:cNvPr id="28" name="Connecteur droit avec flèche 27"/>
          <p:cNvCxnSpPr>
            <a:endCxn id="25" idx="7"/>
          </p:cNvCxnSpPr>
          <p:nvPr/>
        </p:nvCxnSpPr>
        <p:spPr>
          <a:xfrm flipH="1">
            <a:off x="6705772" y="6276340"/>
            <a:ext cx="274339" cy="20554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/>
          <p:cNvSpPr/>
          <p:nvPr/>
        </p:nvSpPr>
        <p:spPr>
          <a:xfrm>
            <a:off x="3413188" y="1438077"/>
            <a:ext cx="360000" cy="360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5" name="Ellipse 24"/>
          <p:cNvSpPr/>
          <p:nvPr/>
        </p:nvSpPr>
        <p:spPr>
          <a:xfrm>
            <a:off x="6398493" y="6429164"/>
            <a:ext cx="360000" cy="360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6" name="Ellipse 25"/>
          <p:cNvSpPr/>
          <p:nvPr/>
        </p:nvSpPr>
        <p:spPr>
          <a:xfrm>
            <a:off x="8482718" y="5849752"/>
            <a:ext cx="276627" cy="268519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9" name="Ellipse 28"/>
          <p:cNvSpPr/>
          <p:nvPr/>
        </p:nvSpPr>
        <p:spPr>
          <a:xfrm>
            <a:off x="7215408" y="2623602"/>
            <a:ext cx="335759" cy="32678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cxnSp>
        <p:nvCxnSpPr>
          <p:cNvPr id="30" name="Connecteur droit avec flèche 29"/>
          <p:cNvCxnSpPr/>
          <p:nvPr/>
        </p:nvCxnSpPr>
        <p:spPr>
          <a:xfrm flipH="1">
            <a:off x="6583652" y="5119111"/>
            <a:ext cx="482120" cy="1304039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flipH="1" flipV="1">
            <a:off x="7382067" y="2955036"/>
            <a:ext cx="1220" cy="47883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90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2"/>
          <a:srcRect r="26233" b="13385"/>
          <a:stretch/>
        </p:blipFill>
        <p:spPr>
          <a:xfrm>
            <a:off x="104931" y="933703"/>
            <a:ext cx="11054721" cy="577721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3577" y="957532"/>
            <a:ext cx="1716406" cy="41164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96085" y="21598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464166" y="404339"/>
            <a:ext cx="558018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Identifier un client – Rappel des critères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5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u texte 3"/>
          <p:cNvSpPr txBox="1">
            <a:spLocks/>
          </p:cNvSpPr>
          <p:nvPr/>
        </p:nvSpPr>
        <p:spPr>
          <a:xfrm>
            <a:off x="877021" y="36838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02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B34A8C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6384455" y="6234616"/>
            <a:ext cx="360000" cy="360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cxnSp>
        <p:nvCxnSpPr>
          <p:cNvPr id="28" name="Connecteur droit avec flèche 27"/>
          <p:cNvCxnSpPr/>
          <p:nvPr/>
        </p:nvCxnSpPr>
        <p:spPr>
          <a:xfrm flipH="1" flipV="1">
            <a:off x="6754060" y="6400259"/>
            <a:ext cx="1868830" cy="14357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 2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167" y="606980"/>
            <a:ext cx="670410" cy="67041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621" y="2536299"/>
            <a:ext cx="9147968" cy="348494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3" name="Rectangle à coins arrondis 2"/>
          <p:cNvSpPr/>
          <p:nvPr/>
        </p:nvSpPr>
        <p:spPr>
          <a:xfrm>
            <a:off x="8957239" y="720326"/>
            <a:ext cx="3135836" cy="490568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Cette fonction permet de pré-remplir les rubriques de l’écran d’ « identification client » avec des critères de recherche utilisés précédemment.</a:t>
            </a:r>
          </a:p>
          <a:p>
            <a:pPr>
              <a:defRPr/>
            </a:pPr>
            <a:endParaRPr lang="fr-FR" sz="1400" b="1" dirty="0">
              <a:solidFill>
                <a:srgbClr val="00B0F0"/>
              </a:solidFill>
            </a:endParaRPr>
          </a:p>
          <a:p>
            <a:pPr algn="ctr">
              <a:defRPr/>
            </a:pPr>
            <a:r>
              <a:rPr lang="fr-FR" sz="1600" b="1" dirty="0">
                <a:solidFill>
                  <a:srgbClr val="0070C0"/>
                </a:solidFill>
              </a:rPr>
              <a:t>Les 5 derniers critères de recherche sont disponibles</a:t>
            </a:r>
          </a:p>
          <a:p>
            <a:pPr>
              <a:defRPr/>
            </a:pPr>
            <a:endParaRPr lang="fr-FR" sz="1400" b="1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Sélectionner</a:t>
            </a:r>
            <a:r>
              <a:rPr lang="fr-FR" sz="1600" dirty="0">
                <a:solidFill>
                  <a:srgbClr val="E7E6E6">
                    <a:lumMod val="25000"/>
                  </a:srgbClr>
                </a:solidFill>
              </a:rPr>
              <a:t> </a:t>
            </a: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« </a:t>
            </a:r>
            <a:r>
              <a:rPr lang="fr-FR" sz="1600" b="1" dirty="0">
                <a:solidFill>
                  <a:srgbClr val="FF0000"/>
                </a:solidFill>
              </a:rPr>
              <a:t>Rappel des critères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»</a:t>
            </a:r>
            <a:r>
              <a:rPr lang="fr-FR" sz="1600" dirty="0">
                <a:solidFill>
                  <a:srgbClr val="E7E6E6">
                    <a:lumMod val="25000"/>
                  </a:srgbClr>
                </a:solidFill>
              </a:rPr>
              <a:t> </a:t>
            </a:r>
          </a:p>
          <a:p>
            <a:pPr marL="342900" lvl="0" indent="-3429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Un clic sur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>
                <a:solidFill>
                  <a:schemeClr val="bg1"/>
                </a:solidFill>
              </a:rPr>
              <a:t>«</a:t>
            </a:r>
            <a:r>
              <a:rPr lang="fr-FR" sz="1600" b="1" dirty="0">
                <a:solidFill>
                  <a:srgbClr val="FF0000"/>
                </a:solidFill>
              </a:rPr>
              <a:t> Pré-remplir la recherche </a:t>
            </a:r>
            <a:r>
              <a:rPr lang="fr-FR" sz="1600" b="1" dirty="0">
                <a:solidFill>
                  <a:schemeClr val="bg1"/>
                </a:solidFill>
              </a:rPr>
              <a:t>»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à droite, permet de rouvrir la page de recherche avec vos critères déjà renseignés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Cliquer sur «</a:t>
            </a:r>
            <a:r>
              <a:rPr lang="fr-FR" sz="1600" dirty="0">
                <a:solidFill>
                  <a:srgbClr val="E7E6E6">
                    <a:lumMod val="25000"/>
                  </a:srgbClr>
                </a:solidFill>
              </a:rPr>
              <a:t> </a:t>
            </a:r>
            <a:r>
              <a:rPr lang="fr-FR" sz="1600" b="1" dirty="0">
                <a:solidFill>
                  <a:srgbClr val="FF0000"/>
                </a:solidFill>
              </a:rPr>
              <a:t>Rechercher</a:t>
            </a:r>
            <a:r>
              <a:rPr lang="fr-FR" sz="1600" dirty="0">
                <a:solidFill>
                  <a:srgbClr val="E7E6E6">
                    <a:lumMod val="25000"/>
                  </a:srgbClr>
                </a:solidFill>
              </a:rPr>
              <a:t> </a:t>
            </a: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»</a:t>
            </a:r>
            <a:r>
              <a:rPr lang="fr-FR" sz="1600" dirty="0">
                <a:solidFill>
                  <a:srgbClr val="E7E6E6">
                    <a:lumMod val="25000"/>
                  </a:srgbClr>
                </a:solidFill>
              </a:rPr>
              <a:t> </a:t>
            </a: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pour accéder aux </a:t>
            </a:r>
            <a:r>
              <a:rPr lang="fr-FR" sz="16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résultats</a:t>
            </a:r>
            <a:endParaRPr lang="fr-FR" sz="1600" b="1" dirty="0">
              <a:solidFill>
                <a:srgbClr val="E7E6E6">
                  <a:lumMod val="25000"/>
                </a:srgbClr>
              </a:solidFill>
              <a:latin typeface="Calibri" panose="020F0502020204030204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6473577" y="999012"/>
            <a:ext cx="360000" cy="37016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12" name="Connecteur droit avec flèche 11"/>
          <p:cNvCxnSpPr>
            <a:endCxn id="16" idx="4"/>
          </p:cNvCxnSpPr>
          <p:nvPr/>
        </p:nvCxnSpPr>
        <p:spPr>
          <a:xfrm flipH="1" flipV="1">
            <a:off x="6653577" y="1369172"/>
            <a:ext cx="19364" cy="72586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lipse 25"/>
          <p:cNvSpPr/>
          <p:nvPr/>
        </p:nvSpPr>
        <p:spPr>
          <a:xfrm>
            <a:off x="9053944" y="3113644"/>
            <a:ext cx="360000" cy="37016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9" name="Ellipse 28"/>
          <p:cNvSpPr/>
          <p:nvPr/>
        </p:nvSpPr>
        <p:spPr>
          <a:xfrm>
            <a:off x="9058573" y="3630405"/>
            <a:ext cx="360000" cy="360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30" name="Ellipse 29"/>
          <p:cNvSpPr/>
          <p:nvPr/>
        </p:nvSpPr>
        <p:spPr>
          <a:xfrm>
            <a:off x="9120499" y="4807340"/>
            <a:ext cx="360000" cy="360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19" name="Ellipse 18"/>
          <p:cNvSpPr/>
          <p:nvPr/>
        </p:nvSpPr>
        <p:spPr>
          <a:xfrm>
            <a:off x="6473577" y="4315923"/>
            <a:ext cx="360000" cy="360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cxnSp>
        <p:nvCxnSpPr>
          <p:cNvPr id="20" name="Connecteur droit avec flèche 19"/>
          <p:cNvCxnSpPr>
            <a:endCxn id="19" idx="6"/>
          </p:cNvCxnSpPr>
          <p:nvPr/>
        </p:nvCxnSpPr>
        <p:spPr>
          <a:xfrm flipH="1">
            <a:off x="6833577" y="3984063"/>
            <a:ext cx="656188" cy="51186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>
            <a:endCxn id="19" idx="6"/>
          </p:cNvCxnSpPr>
          <p:nvPr/>
        </p:nvCxnSpPr>
        <p:spPr>
          <a:xfrm flipH="1" flipV="1">
            <a:off x="6833577" y="4495923"/>
            <a:ext cx="649205" cy="27153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endCxn id="19" idx="6"/>
          </p:cNvCxnSpPr>
          <p:nvPr/>
        </p:nvCxnSpPr>
        <p:spPr>
          <a:xfrm flipH="1">
            <a:off x="6833577" y="4308980"/>
            <a:ext cx="649205" cy="18694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21" y="850033"/>
            <a:ext cx="11791616" cy="534685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96085" y="21598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386143" y="363579"/>
            <a:ext cx="397233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Le bandeau de navigation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Espace réservé du texte 3"/>
          <p:cNvSpPr txBox="1">
            <a:spLocks/>
          </p:cNvSpPr>
          <p:nvPr/>
        </p:nvSpPr>
        <p:spPr>
          <a:xfrm>
            <a:off x="877021" y="36838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>
                <a:solidFill>
                  <a:srgbClr val="00A193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pic>
        <p:nvPicPr>
          <p:cNvPr id="17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à coins arrondis 17"/>
          <p:cNvSpPr/>
          <p:nvPr/>
        </p:nvSpPr>
        <p:spPr>
          <a:xfrm>
            <a:off x="3440998" y="2408123"/>
            <a:ext cx="8575239" cy="149800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ctr"/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FF0000"/>
                </a:solidFill>
                <a:latin typeface="Calibri" panose="020F0502020204030204"/>
              </a:rPr>
              <a:t>Dès qu’un client est identifié</a:t>
            </a: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, un bandeau se positionne en haut de l’écran. </a:t>
            </a: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§"/>
              <a:defRPr/>
            </a:pPr>
            <a:r>
              <a:rPr lang="fr-FR" sz="14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Le 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titre du bandeau affiche :</a:t>
            </a:r>
          </a:p>
          <a:p>
            <a:pPr marL="742950" lvl="1" indent="-285750">
              <a:lnSpc>
                <a:spcPts val="1500"/>
              </a:lnSpc>
              <a:buFont typeface="Wingdings" panose="05000000000000000000" pitchFamily="2" charset="2"/>
              <a:buChar char="§"/>
              <a:defRPr/>
            </a:pP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Pour une Personne Morale : la </a:t>
            </a:r>
            <a:r>
              <a:rPr lang="fr-FR" sz="1400" b="1" dirty="0" smtClean="0">
                <a:solidFill>
                  <a:srgbClr val="0070C0"/>
                </a:solidFill>
                <a:latin typeface="Calibri" panose="020F0502020204030204"/>
              </a:rPr>
              <a:t>raison sociale 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du client</a:t>
            </a:r>
          </a:p>
          <a:p>
            <a:pPr marL="742950" lvl="1" indent="-285750">
              <a:lnSpc>
                <a:spcPts val="1500"/>
              </a:lnSpc>
              <a:buFont typeface="Wingdings" panose="05000000000000000000" pitchFamily="2" charset="2"/>
              <a:buChar char="§"/>
              <a:defRPr/>
            </a:pP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Pour une Entreprise Individuelle : la </a:t>
            </a:r>
            <a:r>
              <a:rPr lang="fr-FR" sz="1400" b="1" dirty="0" smtClean="0">
                <a:solidFill>
                  <a:srgbClr val="0070C0"/>
                </a:solidFill>
                <a:latin typeface="Calibri" panose="020F0502020204030204"/>
              </a:rPr>
              <a:t>civilité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, </a:t>
            </a:r>
            <a:r>
              <a:rPr lang="fr-FR" sz="14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le </a:t>
            </a:r>
            <a:r>
              <a:rPr lang="fr-FR" sz="1400" b="1" dirty="0" smtClean="0">
                <a:solidFill>
                  <a:srgbClr val="0070C0"/>
                </a:solidFill>
                <a:latin typeface="Calibri" panose="020F0502020204030204"/>
              </a:rPr>
              <a:t>nom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 et le </a:t>
            </a:r>
            <a:r>
              <a:rPr lang="fr-FR" sz="1400" b="1" dirty="0" smtClean="0">
                <a:solidFill>
                  <a:srgbClr val="0070C0"/>
                </a:solidFill>
                <a:latin typeface="Calibri" panose="020F0502020204030204"/>
              </a:rPr>
              <a:t>prénom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 du client, puis le sigle « </a:t>
            </a:r>
            <a:r>
              <a:rPr lang="fr-FR" sz="1400" b="1" dirty="0" smtClean="0">
                <a:solidFill>
                  <a:srgbClr val="0070C0"/>
                </a:solidFill>
                <a:latin typeface="Calibri" panose="020F0502020204030204"/>
              </a:rPr>
              <a:t>EI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 »</a:t>
            </a:r>
          </a:p>
          <a:p>
            <a:pPr marL="742950" lvl="1" indent="-285750">
              <a:lnSpc>
                <a:spcPts val="1500"/>
              </a:lnSpc>
              <a:buFont typeface="Wingdings" panose="05000000000000000000" pitchFamily="2" charset="2"/>
              <a:buChar char="§"/>
              <a:defRPr/>
            </a:pP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Puis, dans les deux cas : le </a:t>
            </a:r>
            <a:r>
              <a:rPr lang="fr-FR" sz="1400" b="1" dirty="0" smtClean="0">
                <a:solidFill>
                  <a:srgbClr val="0070C0"/>
                </a:solidFill>
                <a:latin typeface="Calibri" panose="020F0502020204030204"/>
              </a:rPr>
              <a:t>N</a:t>
            </a:r>
            <a:r>
              <a:rPr lang="fr-FR" sz="1400" b="1" dirty="0">
                <a:solidFill>
                  <a:srgbClr val="0070C0"/>
                </a:solidFill>
                <a:latin typeface="Calibri" panose="020F0502020204030204"/>
              </a:rPr>
              <a:t>° de </a:t>
            </a:r>
            <a:r>
              <a:rPr lang="fr-FR" sz="1400" b="1" dirty="0" smtClean="0">
                <a:solidFill>
                  <a:srgbClr val="0070C0"/>
                </a:solidFill>
                <a:latin typeface="Calibri" panose="020F0502020204030204"/>
              </a:rPr>
              <a:t>personne</a:t>
            </a: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§"/>
              <a:defRPr/>
            </a:pP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Des informations complémentaires peuvent également apparaitre selon le cas : </a:t>
            </a:r>
            <a:r>
              <a:rPr lang="fr-FR" sz="1400" b="1" dirty="0">
                <a:solidFill>
                  <a:srgbClr val="B34A8C"/>
                </a:solidFill>
                <a:latin typeface="Calibri" panose="020F0502020204030204"/>
              </a:rPr>
              <a:t>T</a:t>
            </a:r>
            <a:r>
              <a:rPr lang="fr-FR" sz="1400" b="1" dirty="0" smtClean="0">
                <a:solidFill>
                  <a:srgbClr val="B34A8C"/>
                </a:solidFill>
                <a:latin typeface="Calibri" panose="020F0502020204030204"/>
              </a:rPr>
              <a:t>iers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, </a:t>
            </a:r>
            <a:r>
              <a:rPr lang="fr-FR" sz="1400" b="1" dirty="0">
                <a:solidFill>
                  <a:srgbClr val="B34A8C"/>
                </a:solidFill>
                <a:latin typeface="Calibri" panose="020F0502020204030204"/>
              </a:rPr>
              <a:t>Prospect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, </a:t>
            </a:r>
            <a:r>
              <a:rPr lang="fr-FR" sz="1400" b="1" dirty="0">
                <a:solidFill>
                  <a:srgbClr val="B34A8C"/>
                </a:solidFill>
                <a:latin typeface="Calibri" panose="020F0502020204030204"/>
              </a:rPr>
              <a:t>Personne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 </a:t>
            </a:r>
            <a:r>
              <a:rPr lang="fr-FR" sz="1400" b="1" dirty="0">
                <a:solidFill>
                  <a:srgbClr val="B34A8C"/>
                </a:solidFill>
                <a:latin typeface="Calibri" panose="020F0502020204030204"/>
              </a:rPr>
              <a:t>clôturée</a:t>
            </a:r>
            <a:r>
              <a:rPr lang="fr-FR" sz="1400" b="1" dirty="0">
                <a:solidFill>
                  <a:srgbClr val="FFC000"/>
                </a:solidFill>
                <a:latin typeface="Calibri" panose="020F0502020204030204"/>
              </a:rPr>
              <a:t> </a:t>
            </a:r>
            <a:r>
              <a:rPr lang="fr-FR" sz="1400" b="1" dirty="0">
                <a:solidFill>
                  <a:srgbClr val="B34A8C"/>
                </a:solidFill>
                <a:latin typeface="Calibri" panose="020F0502020204030204"/>
              </a:rPr>
              <a:t>suite</a:t>
            </a:r>
            <a:r>
              <a:rPr lang="fr-FR" sz="1400" b="1" dirty="0">
                <a:solidFill>
                  <a:srgbClr val="FFC000"/>
                </a:solidFill>
                <a:latin typeface="Calibri" panose="020F0502020204030204"/>
              </a:rPr>
              <a:t> </a:t>
            </a:r>
            <a:r>
              <a:rPr lang="fr-FR" sz="1400" b="1" dirty="0">
                <a:solidFill>
                  <a:srgbClr val="B34A8C"/>
                </a:solidFill>
                <a:latin typeface="Calibri" panose="020F0502020204030204"/>
              </a:rPr>
              <a:t>à</a:t>
            </a:r>
            <a:r>
              <a:rPr lang="fr-FR" sz="1400" b="1" dirty="0">
                <a:solidFill>
                  <a:srgbClr val="FFC000"/>
                </a:solidFill>
                <a:latin typeface="Calibri" panose="020F0502020204030204"/>
              </a:rPr>
              <a:t> </a:t>
            </a:r>
            <a:r>
              <a:rPr lang="fr-FR" sz="1400" b="1" dirty="0">
                <a:solidFill>
                  <a:srgbClr val="B34A8C"/>
                </a:solidFill>
                <a:latin typeface="Calibri" panose="020F0502020204030204"/>
              </a:rPr>
              <a:t>fusion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3440998" y="4103532"/>
            <a:ext cx="8575239" cy="245745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sz="1400" b="1" dirty="0">
                <a:solidFill>
                  <a:schemeClr val="bg1"/>
                </a:solidFill>
              </a:rPr>
              <a:t>Véritable </a:t>
            </a:r>
            <a:r>
              <a:rPr lang="fr-FR" sz="1400" b="1" dirty="0" smtClean="0">
                <a:solidFill>
                  <a:srgbClr val="FF0000"/>
                </a:solidFill>
              </a:rPr>
              <a:t>outil de navigation </a:t>
            </a:r>
            <a:r>
              <a:rPr lang="fr-FR" sz="1400" b="1" dirty="0" smtClean="0">
                <a:solidFill>
                  <a:schemeClr val="bg1"/>
                </a:solidFill>
              </a:rPr>
              <a:t>regroupant les </a:t>
            </a:r>
            <a:r>
              <a:rPr lang="fr-FR" sz="1400" b="1" dirty="0" smtClean="0">
                <a:solidFill>
                  <a:srgbClr val="FF0000"/>
                </a:solidFill>
              </a:rPr>
              <a:t>principales commandes</a:t>
            </a:r>
            <a:r>
              <a:rPr lang="fr-FR" sz="1400" b="1" dirty="0" smtClean="0">
                <a:solidFill>
                  <a:schemeClr val="bg1"/>
                </a:solidFill>
              </a:rPr>
              <a:t>, </a:t>
            </a:r>
            <a:r>
              <a:rPr lang="fr-FR" sz="1400" b="1" dirty="0">
                <a:solidFill>
                  <a:schemeClr val="bg1"/>
                </a:solidFill>
              </a:rPr>
              <a:t>le bandeau présente sur un seul plan les accès aux </a:t>
            </a:r>
            <a:r>
              <a:rPr lang="fr-FR" sz="1400" b="1" dirty="0">
                <a:solidFill>
                  <a:srgbClr val="FF0000"/>
                </a:solidFill>
              </a:rPr>
              <a:t>applications les plus </a:t>
            </a:r>
            <a:r>
              <a:rPr lang="fr-FR" sz="1400" b="1" dirty="0" smtClean="0">
                <a:solidFill>
                  <a:srgbClr val="FF0000"/>
                </a:solidFill>
              </a:rPr>
              <a:t>utilisées</a:t>
            </a:r>
            <a:r>
              <a:rPr lang="fr-FR" sz="1400" b="1" dirty="0" smtClean="0">
                <a:solidFill>
                  <a:schemeClr val="bg1"/>
                </a:solidFill>
              </a:rPr>
              <a:t>, </a:t>
            </a:r>
            <a:r>
              <a:rPr lang="fr-FR" sz="1400" b="1" dirty="0">
                <a:solidFill>
                  <a:schemeClr val="bg1"/>
                </a:solidFill>
              </a:rPr>
              <a:t>adaptées </a:t>
            </a:r>
            <a:r>
              <a:rPr lang="fr-FR" sz="1400" b="1" dirty="0" smtClean="0">
                <a:solidFill>
                  <a:schemeClr val="bg1"/>
                </a:solidFill>
              </a:rPr>
              <a:t>à </a:t>
            </a:r>
            <a:r>
              <a:rPr lang="fr-FR" sz="1400" b="1" dirty="0" smtClean="0">
                <a:solidFill>
                  <a:srgbClr val="FF0000"/>
                </a:solidFill>
              </a:rPr>
              <a:t>chaque type </a:t>
            </a:r>
            <a:r>
              <a:rPr lang="fr-FR" sz="1400" b="1" dirty="0">
                <a:solidFill>
                  <a:srgbClr val="FF0000"/>
                </a:solidFill>
              </a:rPr>
              <a:t>de clients </a:t>
            </a:r>
            <a:r>
              <a:rPr lang="fr-FR" sz="1400" dirty="0">
                <a:solidFill>
                  <a:schemeClr val="bg1"/>
                </a:solidFill>
              </a:rPr>
              <a:t>(Personne </a:t>
            </a:r>
            <a:r>
              <a:rPr lang="fr-FR" sz="1400" dirty="0" smtClean="0">
                <a:solidFill>
                  <a:schemeClr val="bg1"/>
                </a:solidFill>
              </a:rPr>
              <a:t>Physique</a:t>
            </a:r>
            <a:r>
              <a:rPr lang="fr-FR" sz="1400" dirty="0">
                <a:solidFill>
                  <a:schemeClr val="bg1"/>
                </a:solidFill>
              </a:rPr>
              <a:t>, </a:t>
            </a:r>
            <a:r>
              <a:rPr lang="fr-FR" sz="1400" dirty="0" smtClean="0">
                <a:solidFill>
                  <a:schemeClr val="bg1"/>
                </a:solidFill>
              </a:rPr>
              <a:t>Morale </a:t>
            </a:r>
            <a:r>
              <a:rPr lang="fr-FR" sz="1400" dirty="0">
                <a:solidFill>
                  <a:schemeClr val="bg1"/>
                </a:solidFill>
              </a:rPr>
              <a:t>ou </a:t>
            </a:r>
            <a:r>
              <a:rPr lang="fr-FR" sz="1400" dirty="0" smtClean="0">
                <a:solidFill>
                  <a:schemeClr val="bg1"/>
                </a:solidFill>
              </a:rPr>
              <a:t>Entrepreneur Individuel). </a:t>
            </a:r>
            <a:r>
              <a:rPr lang="fr-FR" sz="1400" b="1" dirty="0" smtClean="0">
                <a:solidFill>
                  <a:schemeClr val="bg1"/>
                </a:solidFill>
              </a:rPr>
              <a:t>Il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b="1" dirty="0" smtClean="0">
                <a:solidFill>
                  <a:schemeClr val="bg1"/>
                </a:solidFill>
              </a:rPr>
              <a:t>tient également compte </a:t>
            </a:r>
            <a:r>
              <a:rPr lang="fr-FR" sz="1400" b="1" dirty="0">
                <a:solidFill>
                  <a:schemeClr val="bg1"/>
                </a:solidFill>
              </a:rPr>
              <a:t>des </a:t>
            </a:r>
            <a:r>
              <a:rPr lang="fr-FR" sz="1400" b="1" dirty="0">
                <a:solidFill>
                  <a:srgbClr val="FF0000"/>
                </a:solidFill>
              </a:rPr>
              <a:t>habilitations de </a:t>
            </a:r>
            <a:r>
              <a:rPr lang="fr-FR" sz="1400" b="1" dirty="0" smtClean="0">
                <a:solidFill>
                  <a:srgbClr val="FF0000"/>
                </a:solidFill>
              </a:rPr>
              <a:t>l’utilisateur</a:t>
            </a:r>
            <a:r>
              <a:rPr lang="fr-FR" sz="1400" b="1" dirty="0" smtClean="0">
                <a:solidFill>
                  <a:schemeClr val="bg1"/>
                </a:solidFill>
              </a:rPr>
              <a:t>. </a:t>
            </a:r>
            <a:endParaRPr lang="fr-FR" sz="1400" b="1" dirty="0">
              <a:solidFill>
                <a:schemeClr val="bg1"/>
              </a:solidFill>
            </a:endParaRPr>
          </a:p>
          <a:p>
            <a:pPr>
              <a:defRPr/>
            </a:pPr>
            <a:endParaRPr lang="fr-FR" sz="500" b="1" dirty="0">
              <a:solidFill>
                <a:srgbClr val="00B0F0"/>
              </a:solidFill>
            </a:endParaRPr>
          </a:p>
          <a:p>
            <a:pPr>
              <a:defRPr/>
            </a:pPr>
            <a:r>
              <a:rPr lang="fr-FR" sz="1400" b="1" dirty="0">
                <a:solidFill>
                  <a:schemeClr val="bg1"/>
                </a:solidFill>
              </a:rPr>
              <a:t>Ce bandeau de navigation </a:t>
            </a:r>
            <a:r>
              <a:rPr lang="fr-FR" sz="1400" b="1" dirty="0" smtClean="0">
                <a:solidFill>
                  <a:schemeClr val="bg1"/>
                </a:solidFill>
              </a:rPr>
              <a:t>permet </a:t>
            </a:r>
            <a:r>
              <a:rPr lang="fr-FR" sz="1400" b="1" dirty="0">
                <a:solidFill>
                  <a:schemeClr val="bg1"/>
                </a:solidFill>
              </a:rPr>
              <a:t>: </a:t>
            </a:r>
          </a:p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bg1"/>
                </a:solidFill>
              </a:rPr>
              <a:t>d</a:t>
            </a:r>
            <a:r>
              <a:rPr lang="fr-FR" sz="1200" dirty="0" smtClean="0">
                <a:solidFill>
                  <a:schemeClr val="bg1"/>
                </a:solidFill>
              </a:rPr>
              <a:t>e </a:t>
            </a:r>
            <a:r>
              <a:rPr lang="fr-FR" sz="1200" dirty="0">
                <a:solidFill>
                  <a:schemeClr val="bg1"/>
                </a:solidFill>
              </a:rPr>
              <a:t>lancer des applications qui sont autorisées au collaborateur </a:t>
            </a:r>
            <a:r>
              <a:rPr lang="fr-FR" sz="1200" dirty="0" smtClean="0">
                <a:solidFill>
                  <a:schemeClr val="bg1"/>
                </a:solidFill>
              </a:rPr>
              <a:t>(par habilitations)</a:t>
            </a:r>
            <a:endParaRPr lang="fr-FR" sz="1200" dirty="0">
              <a:solidFill>
                <a:schemeClr val="bg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bg1"/>
                </a:solidFill>
              </a:rPr>
              <a:t>d</a:t>
            </a:r>
            <a:r>
              <a:rPr lang="fr-FR" sz="1200" dirty="0" smtClean="0">
                <a:solidFill>
                  <a:schemeClr val="bg1"/>
                </a:solidFill>
              </a:rPr>
              <a:t>e </a:t>
            </a:r>
            <a:r>
              <a:rPr lang="fr-FR" sz="1200" dirty="0">
                <a:solidFill>
                  <a:schemeClr val="bg1"/>
                </a:solidFill>
              </a:rPr>
              <a:t>visualiser et lancer via le picto « </a:t>
            </a:r>
            <a:r>
              <a:rPr lang="fr-FR" sz="1200" b="1" dirty="0" smtClean="0">
                <a:solidFill>
                  <a:srgbClr val="FF0000"/>
                </a:solidFill>
              </a:rPr>
              <a:t>Autres </a:t>
            </a:r>
            <a:r>
              <a:rPr lang="fr-FR" sz="1200" b="1" dirty="0">
                <a:solidFill>
                  <a:srgbClr val="FF0000"/>
                </a:solidFill>
              </a:rPr>
              <a:t>applis</a:t>
            </a:r>
            <a:r>
              <a:rPr lang="fr-FR" sz="1200" dirty="0">
                <a:solidFill>
                  <a:schemeClr val="bg1"/>
                </a:solidFill>
              </a:rPr>
              <a:t> », toutes les applications de niveau client classées par univers. Une zone de recherche alphanumérique permet </a:t>
            </a:r>
            <a:r>
              <a:rPr lang="fr-FR" sz="1200" dirty="0" smtClean="0">
                <a:solidFill>
                  <a:schemeClr val="bg1"/>
                </a:solidFill>
              </a:rPr>
              <a:t>de trouver </a:t>
            </a:r>
            <a:r>
              <a:rPr lang="fr-FR" sz="1200" dirty="0">
                <a:solidFill>
                  <a:schemeClr val="bg1"/>
                </a:solidFill>
              </a:rPr>
              <a:t>rapidement </a:t>
            </a:r>
            <a:r>
              <a:rPr lang="fr-FR" sz="1200" dirty="0" smtClean="0">
                <a:solidFill>
                  <a:schemeClr val="bg1"/>
                </a:solidFill>
              </a:rPr>
              <a:t>la transaction recherchée   </a:t>
            </a:r>
            <a:endParaRPr lang="fr-FR" sz="1200" dirty="0">
              <a:solidFill>
                <a:schemeClr val="bg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bg1"/>
                </a:solidFill>
              </a:rPr>
              <a:t>d</a:t>
            </a:r>
            <a:r>
              <a:rPr lang="fr-FR" sz="1200" dirty="0" smtClean="0">
                <a:solidFill>
                  <a:schemeClr val="bg1"/>
                </a:solidFill>
              </a:rPr>
              <a:t>e </a:t>
            </a:r>
            <a:r>
              <a:rPr lang="fr-FR" sz="1200" dirty="0">
                <a:solidFill>
                  <a:schemeClr val="bg1"/>
                </a:solidFill>
              </a:rPr>
              <a:t>mettre en avant les applications que vous utilisez le </a:t>
            </a:r>
            <a:r>
              <a:rPr lang="fr-FR" sz="1200" dirty="0" smtClean="0">
                <a:solidFill>
                  <a:schemeClr val="bg1"/>
                </a:solidFill>
              </a:rPr>
              <a:t>plus souvent (via l’icône « épingle »)</a:t>
            </a:r>
            <a:endParaRPr lang="fr-FR" sz="1200" dirty="0">
              <a:solidFill>
                <a:schemeClr val="bg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bg1"/>
                </a:solidFill>
              </a:rPr>
              <a:t>d</a:t>
            </a:r>
            <a:r>
              <a:rPr lang="fr-FR" sz="1200" dirty="0" smtClean="0">
                <a:solidFill>
                  <a:schemeClr val="bg1"/>
                </a:solidFill>
              </a:rPr>
              <a:t>’ouvrir </a:t>
            </a:r>
            <a:r>
              <a:rPr lang="fr-FR" sz="1200" dirty="0">
                <a:solidFill>
                  <a:schemeClr val="bg1"/>
                </a:solidFill>
              </a:rPr>
              <a:t>parallèlement plusieurs applications et </a:t>
            </a:r>
            <a:r>
              <a:rPr lang="fr-FR" sz="1200" dirty="0" smtClean="0">
                <a:solidFill>
                  <a:schemeClr val="bg1"/>
                </a:solidFill>
              </a:rPr>
              <a:t>de passer </a:t>
            </a:r>
            <a:r>
              <a:rPr lang="fr-FR" sz="1200" dirty="0">
                <a:solidFill>
                  <a:schemeClr val="bg1"/>
                </a:solidFill>
              </a:rPr>
              <a:t>de l’une à l’autre </a:t>
            </a:r>
            <a:r>
              <a:rPr lang="fr-FR" sz="1200" dirty="0" smtClean="0">
                <a:solidFill>
                  <a:schemeClr val="bg1"/>
                </a:solidFill>
              </a:rPr>
              <a:t>en un clic grâce </a:t>
            </a:r>
            <a:r>
              <a:rPr lang="fr-FR" sz="1200" dirty="0">
                <a:solidFill>
                  <a:schemeClr val="bg1"/>
                </a:solidFill>
              </a:rPr>
              <a:t>au pictogramme « </a:t>
            </a:r>
            <a:r>
              <a:rPr lang="fr-FR" sz="1200" b="1" dirty="0">
                <a:solidFill>
                  <a:srgbClr val="FF0000"/>
                </a:solidFill>
              </a:rPr>
              <a:t>Applis ouvertes</a:t>
            </a:r>
            <a:r>
              <a:rPr lang="fr-FR" sz="1200" dirty="0">
                <a:solidFill>
                  <a:schemeClr val="bg1"/>
                </a:solidFill>
              </a:rPr>
              <a:t> »</a:t>
            </a:r>
          </a:p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bg1"/>
                </a:solidFill>
              </a:rPr>
              <a:t>d</a:t>
            </a:r>
            <a:r>
              <a:rPr lang="fr-FR" sz="1200" dirty="0" smtClean="0">
                <a:solidFill>
                  <a:schemeClr val="bg1"/>
                </a:solidFill>
              </a:rPr>
              <a:t>’afficher </a:t>
            </a:r>
            <a:r>
              <a:rPr lang="fr-FR" sz="1200" dirty="0">
                <a:solidFill>
                  <a:schemeClr val="bg1"/>
                </a:solidFill>
              </a:rPr>
              <a:t>et gérer les « Messages de services 1010 » </a:t>
            </a:r>
          </a:p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bg1"/>
                </a:solidFill>
              </a:rPr>
              <a:t>d</a:t>
            </a:r>
            <a:r>
              <a:rPr lang="fr-FR" sz="1200" dirty="0" smtClean="0">
                <a:solidFill>
                  <a:schemeClr val="bg1"/>
                </a:solidFill>
              </a:rPr>
              <a:t>e </a:t>
            </a:r>
            <a:r>
              <a:rPr lang="fr-FR" sz="1200" dirty="0">
                <a:solidFill>
                  <a:schemeClr val="bg1"/>
                </a:solidFill>
              </a:rPr>
              <a:t>fermer la session client avec « </a:t>
            </a:r>
            <a:r>
              <a:rPr lang="fr-FR" sz="1200" b="1" dirty="0">
                <a:solidFill>
                  <a:srgbClr val="FF0000"/>
                </a:solidFill>
              </a:rPr>
              <a:t>Fin client</a:t>
            </a:r>
            <a:r>
              <a:rPr lang="fr-FR" sz="1200" dirty="0">
                <a:solidFill>
                  <a:schemeClr val="bg1"/>
                </a:solidFill>
              </a:rPr>
              <a:t> »</a:t>
            </a:r>
          </a:p>
          <a:p>
            <a:pPr algn="ctr">
              <a:buClr>
                <a:srgbClr val="C00000"/>
              </a:buClr>
              <a:defRPr/>
            </a:pPr>
            <a:r>
              <a:rPr lang="fr-FR" sz="1100" b="1" i="1" dirty="0" smtClean="0">
                <a:solidFill>
                  <a:srgbClr val="00B0F0"/>
                </a:solidFill>
              </a:rPr>
              <a:t>Nb </a:t>
            </a:r>
            <a:r>
              <a:rPr lang="fr-FR" sz="1100" b="1" i="1" dirty="0">
                <a:solidFill>
                  <a:srgbClr val="00B0F0"/>
                </a:solidFill>
              </a:rPr>
              <a:t>: les actes de gestion (avenant, consultation…) sont </a:t>
            </a:r>
            <a:r>
              <a:rPr lang="fr-FR" sz="1100" b="1" i="1" dirty="0" smtClean="0">
                <a:solidFill>
                  <a:srgbClr val="00B0F0"/>
                </a:solidFill>
              </a:rPr>
              <a:t>accessibles </a:t>
            </a:r>
            <a:r>
              <a:rPr lang="fr-FR" sz="1100" b="1" i="1" dirty="0">
                <a:solidFill>
                  <a:srgbClr val="00B0F0"/>
                </a:solidFill>
              </a:rPr>
              <a:t>via un clic sur une tuile </a:t>
            </a:r>
            <a:r>
              <a:rPr lang="fr-FR" sz="1100" b="1" i="1" dirty="0" smtClean="0">
                <a:solidFill>
                  <a:srgbClr val="00B0F0"/>
                </a:solidFill>
              </a:rPr>
              <a:t>produit</a:t>
            </a:r>
            <a:endParaRPr lang="fr-FR" sz="1400" b="1" i="1" dirty="0">
              <a:solidFill>
                <a:srgbClr val="00B0F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5400000">
            <a:off x="6349814" y="-3622393"/>
            <a:ext cx="1069208" cy="10263638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337" y="485940"/>
            <a:ext cx="783135" cy="7831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875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387626" y="237727"/>
            <a:ext cx="397233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Le bandeau de navigation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Espace réservé du texte 3"/>
          <p:cNvSpPr txBox="1">
            <a:spLocks/>
          </p:cNvSpPr>
          <p:nvPr/>
        </p:nvSpPr>
        <p:spPr>
          <a:xfrm>
            <a:off x="878504" y="24888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>
                <a:solidFill>
                  <a:srgbClr val="00A193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pic>
        <p:nvPicPr>
          <p:cNvPr id="17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t="1" b="41066"/>
          <a:stretch/>
        </p:blipFill>
        <p:spPr>
          <a:xfrm>
            <a:off x="65166" y="3710980"/>
            <a:ext cx="12047076" cy="30949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5400000">
            <a:off x="5673768" y="-399461"/>
            <a:ext cx="2328033" cy="10548914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398617" y="919453"/>
            <a:ext cx="6244432" cy="2618417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ctr"/>
          <a:lstStyle/>
          <a:p>
            <a:pPr marL="342900" indent="-342900">
              <a:lnSpc>
                <a:spcPts val="1500"/>
              </a:lnSpc>
              <a:buFont typeface="+mj-lt"/>
              <a:buAutoNum type="arabicPeriod"/>
              <a:defRPr/>
            </a:pPr>
            <a:r>
              <a:rPr lang="fr-FR" sz="1600" b="1" dirty="0">
                <a:solidFill>
                  <a:srgbClr val="C00000"/>
                </a:solidFill>
              </a:rPr>
              <a:t>Agenda : </a:t>
            </a:r>
            <a:r>
              <a:rPr lang="fr-FR" sz="1200" b="1" dirty="0">
                <a:solidFill>
                  <a:srgbClr val="0070C0"/>
                </a:solidFill>
              </a:rPr>
              <a:t>a</a:t>
            </a:r>
            <a:r>
              <a:rPr lang="fr-FR" sz="1200" b="1" dirty="0" smtClean="0">
                <a:solidFill>
                  <a:srgbClr val="0070C0"/>
                </a:solidFill>
              </a:rPr>
              <a:t>ccès </a:t>
            </a:r>
            <a:r>
              <a:rPr lang="fr-FR" sz="1200" b="1" dirty="0">
                <a:solidFill>
                  <a:srgbClr val="0070C0"/>
                </a:solidFill>
              </a:rPr>
              <a:t>direct à l’agenda du « suivi par »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Synthèses </a:t>
            </a:r>
            <a:r>
              <a:rPr lang="fr-FR" sz="1600" b="1" dirty="0">
                <a:solidFill>
                  <a:srgbClr val="C00000"/>
                </a:solidFill>
              </a:rPr>
              <a:t>: </a:t>
            </a:r>
            <a:r>
              <a:rPr lang="fr-FR" sz="1200" b="1" dirty="0">
                <a:solidFill>
                  <a:srgbClr val="0070C0"/>
                </a:solidFill>
              </a:rPr>
              <a:t>a</a:t>
            </a:r>
            <a:r>
              <a:rPr lang="fr-FR" sz="1200" b="1" dirty="0" smtClean="0">
                <a:solidFill>
                  <a:srgbClr val="0070C0"/>
                </a:solidFill>
              </a:rPr>
              <a:t>ffiche </a:t>
            </a:r>
            <a:r>
              <a:rPr lang="fr-FR" sz="1200" b="1" dirty="0" smtClean="0">
                <a:solidFill>
                  <a:srgbClr val="0070C0"/>
                </a:solidFill>
              </a:rPr>
              <a:t>les synthèses disponibles selon le client (Synthèse PM, Synthèse groupe, Vue Graphique, Synthèse EI, Synthèse PP) et permet de passer de l’une à l’autre</a:t>
            </a:r>
            <a:endParaRPr lang="fr-FR" sz="1200" b="1" dirty="0">
              <a:solidFill>
                <a:srgbClr val="0070C0"/>
              </a:solidFill>
            </a:endParaRPr>
          </a:p>
          <a:p>
            <a:pPr marL="342900" lvl="1" indent="-342900">
              <a:buFont typeface="+mj-lt"/>
              <a:buAutoNum type="arabicPeriod" startAt="3"/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Fil de contacts :</a:t>
            </a:r>
            <a:r>
              <a:rPr lang="fr-FR" sz="1200" b="1" dirty="0">
                <a:solidFill>
                  <a:srgbClr val="0070C0"/>
                </a:solidFill>
              </a:rPr>
              <a:t> </a:t>
            </a:r>
            <a:r>
              <a:rPr lang="fr-FR" sz="1200" b="1" dirty="0" smtClean="0">
                <a:solidFill>
                  <a:srgbClr val="0070C0"/>
                </a:solidFill>
              </a:rPr>
              <a:t>accès </a:t>
            </a:r>
            <a:r>
              <a:rPr lang="fr-FR" sz="1200" b="1" dirty="0" smtClean="0">
                <a:solidFill>
                  <a:srgbClr val="0070C0"/>
                </a:solidFill>
              </a:rPr>
              <a:t>à l’application de consultation de l’historique des contacts PM et EI </a:t>
            </a:r>
            <a:endParaRPr lang="fr-FR" sz="1200" b="1" dirty="0">
              <a:solidFill>
                <a:srgbClr val="0070C0"/>
              </a:solidFill>
            </a:endParaRPr>
          </a:p>
          <a:p>
            <a:pPr marL="342900" lvl="1" indent="-342900">
              <a:buFont typeface="+mj-lt"/>
              <a:buAutoNum type="arabicPeriod" startAt="3"/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Connaissance </a:t>
            </a:r>
            <a:r>
              <a:rPr lang="fr-FR" sz="1600" b="1" dirty="0">
                <a:solidFill>
                  <a:srgbClr val="C00000"/>
                </a:solidFill>
              </a:rPr>
              <a:t>client : </a:t>
            </a:r>
            <a:r>
              <a:rPr lang="fr-FR" sz="1200" b="1" dirty="0">
                <a:solidFill>
                  <a:srgbClr val="0070C0"/>
                </a:solidFill>
              </a:rPr>
              <a:t>l</a:t>
            </a:r>
            <a:r>
              <a:rPr lang="fr-FR" sz="1200" b="1" dirty="0" smtClean="0">
                <a:solidFill>
                  <a:srgbClr val="0070C0"/>
                </a:solidFill>
              </a:rPr>
              <a:t>ance </a:t>
            </a:r>
            <a:r>
              <a:rPr lang="fr-FR" sz="1200" b="1" dirty="0">
                <a:solidFill>
                  <a:srgbClr val="0070C0"/>
                </a:solidFill>
              </a:rPr>
              <a:t>la mise à jour de connaissance client</a:t>
            </a:r>
          </a:p>
          <a:p>
            <a:pPr marL="342900" lvl="1" indent="-342900">
              <a:buFont typeface="+mj-lt"/>
              <a:buAutoNum type="arabicPeriod" startAt="3"/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Relations </a:t>
            </a:r>
            <a:r>
              <a:rPr lang="fr-FR" sz="1600" b="1" dirty="0">
                <a:solidFill>
                  <a:srgbClr val="C00000"/>
                </a:solidFill>
              </a:rPr>
              <a:t>: </a:t>
            </a:r>
            <a:r>
              <a:rPr lang="fr-FR" sz="1200" b="1" dirty="0">
                <a:solidFill>
                  <a:srgbClr val="0070C0"/>
                </a:solidFill>
              </a:rPr>
              <a:t>d</a:t>
            </a:r>
            <a:r>
              <a:rPr lang="fr-FR" sz="1200" b="1" dirty="0" smtClean="0">
                <a:solidFill>
                  <a:srgbClr val="0070C0"/>
                </a:solidFill>
              </a:rPr>
              <a:t>ébranche </a:t>
            </a:r>
            <a:r>
              <a:rPr lang="fr-FR" sz="1200" b="1" dirty="0">
                <a:solidFill>
                  <a:srgbClr val="0070C0"/>
                </a:solidFill>
              </a:rPr>
              <a:t>sur </a:t>
            </a:r>
            <a:r>
              <a:rPr lang="fr-FR" sz="1200" b="1" dirty="0" smtClean="0">
                <a:solidFill>
                  <a:srgbClr val="0070C0"/>
                </a:solidFill>
              </a:rPr>
              <a:t>l’écran « Liens et relations » pour visualiser</a:t>
            </a:r>
            <a:r>
              <a:rPr lang="fr-FR" sz="1200" b="1" dirty="0">
                <a:solidFill>
                  <a:srgbClr val="0070C0"/>
                </a:solidFill>
              </a:rPr>
              <a:t>, modifier la relation et ouvrir la synthèse d’un membre dans un autre plan du totem</a:t>
            </a:r>
          </a:p>
          <a:p>
            <a:pPr marL="342900" lvl="1" indent="-342900">
              <a:buFont typeface="+mj-lt"/>
              <a:buAutoNum type="arabicPeriod" startAt="3"/>
              <a:defRPr/>
            </a:pPr>
            <a:r>
              <a:rPr lang="fr-FR" sz="1600" b="1" dirty="0">
                <a:solidFill>
                  <a:srgbClr val="C00000"/>
                </a:solidFill>
              </a:rPr>
              <a:t>Alertes : </a:t>
            </a:r>
            <a:r>
              <a:rPr lang="fr-FR" sz="1200" b="1" dirty="0">
                <a:solidFill>
                  <a:srgbClr val="0070C0"/>
                </a:solidFill>
              </a:rPr>
              <a:t>p</a:t>
            </a:r>
            <a:r>
              <a:rPr lang="fr-FR" sz="1200" b="1" dirty="0" smtClean="0">
                <a:solidFill>
                  <a:srgbClr val="0070C0"/>
                </a:solidFill>
              </a:rPr>
              <a:t>ermet </a:t>
            </a:r>
            <a:r>
              <a:rPr lang="fr-FR" sz="1200" b="1" dirty="0">
                <a:solidFill>
                  <a:srgbClr val="0070C0"/>
                </a:solidFill>
              </a:rPr>
              <a:t>de visualiser la liste des alertes à traiter sans ouvrir la synthèse (MAD, RPM, Oppositions, </a:t>
            </a:r>
            <a:r>
              <a:rPr lang="fr-FR" sz="1200" b="1" dirty="0" smtClean="0">
                <a:solidFill>
                  <a:srgbClr val="0070C0"/>
                </a:solidFill>
              </a:rPr>
              <a:t>….)</a:t>
            </a:r>
            <a:endParaRPr lang="fr-FR" sz="1200" b="1" dirty="0">
              <a:solidFill>
                <a:srgbClr val="0070C0"/>
              </a:solidFill>
            </a:endParaRPr>
          </a:p>
        </p:txBody>
      </p:sp>
      <p:sp>
        <p:nvSpPr>
          <p:cNvPr id="32" name="Ellipse 31"/>
          <p:cNvSpPr/>
          <p:nvPr/>
        </p:nvSpPr>
        <p:spPr>
          <a:xfrm>
            <a:off x="2604083" y="4311635"/>
            <a:ext cx="252000" cy="252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33" name="Ellipse 32"/>
          <p:cNvSpPr/>
          <p:nvPr/>
        </p:nvSpPr>
        <p:spPr>
          <a:xfrm>
            <a:off x="3520833" y="4306623"/>
            <a:ext cx="252000" cy="252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34" name="Ellipse 33"/>
          <p:cNvSpPr/>
          <p:nvPr/>
        </p:nvSpPr>
        <p:spPr>
          <a:xfrm>
            <a:off x="4487324" y="4306623"/>
            <a:ext cx="252000" cy="252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35" name="Ellipse 34"/>
          <p:cNvSpPr/>
          <p:nvPr/>
        </p:nvSpPr>
        <p:spPr>
          <a:xfrm>
            <a:off x="5551227" y="4306623"/>
            <a:ext cx="252000" cy="252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5</a:t>
            </a:r>
            <a:endParaRPr lang="fr-FR" dirty="0"/>
          </a:p>
        </p:txBody>
      </p:sp>
      <p:sp>
        <p:nvSpPr>
          <p:cNvPr id="36" name="Ellipse 35"/>
          <p:cNvSpPr/>
          <p:nvPr/>
        </p:nvSpPr>
        <p:spPr>
          <a:xfrm>
            <a:off x="6432252" y="4306623"/>
            <a:ext cx="252000" cy="252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6</a:t>
            </a:r>
            <a:endParaRPr lang="fr-FR" dirty="0"/>
          </a:p>
        </p:txBody>
      </p:sp>
      <p:sp>
        <p:nvSpPr>
          <p:cNvPr id="37" name="Ellipse 36"/>
          <p:cNvSpPr/>
          <p:nvPr/>
        </p:nvSpPr>
        <p:spPr>
          <a:xfrm>
            <a:off x="7374981" y="4304291"/>
            <a:ext cx="252000" cy="252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7</a:t>
            </a:r>
            <a:endParaRPr lang="fr-FR" dirty="0"/>
          </a:p>
        </p:txBody>
      </p:sp>
      <p:sp>
        <p:nvSpPr>
          <p:cNvPr id="38" name="Ellipse 37"/>
          <p:cNvSpPr/>
          <p:nvPr/>
        </p:nvSpPr>
        <p:spPr>
          <a:xfrm>
            <a:off x="8391583" y="4304291"/>
            <a:ext cx="252000" cy="252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8</a:t>
            </a:r>
            <a:endParaRPr lang="fr-FR" dirty="0"/>
          </a:p>
        </p:txBody>
      </p:sp>
      <p:sp>
        <p:nvSpPr>
          <p:cNvPr id="41" name="Ellipse 40"/>
          <p:cNvSpPr/>
          <p:nvPr/>
        </p:nvSpPr>
        <p:spPr>
          <a:xfrm>
            <a:off x="1637261" y="4311635"/>
            <a:ext cx="252000" cy="252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43" name="Ellipse 42"/>
          <p:cNvSpPr/>
          <p:nvPr/>
        </p:nvSpPr>
        <p:spPr>
          <a:xfrm>
            <a:off x="9378114" y="4304291"/>
            <a:ext cx="252000" cy="252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9</a:t>
            </a:r>
            <a:endParaRPr lang="fr-FR" dirty="0"/>
          </a:p>
        </p:txBody>
      </p:sp>
      <p:sp>
        <p:nvSpPr>
          <p:cNvPr id="44" name="Ellipse 43"/>
          <p:cNvSpPr/>
          <p:nvPr/>
        </p:nvSpPr>
        <p:spPr>
          <a:xfrm>
            <a:off x="10277262" y="4304292"/>
            <a:ext cx="273716" cy="252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400" dirty="0" smtClean="0"/>
              <a:t>10</a:t>
            </a:r>
            <a:endParaRPr lang="fr-FR" sz="1400" dirty="0"/>
          </a:p>
        </p:txBody>
      </p:sp>
      <p:sp>
        <p:nvSpPr>
          <p:cNvPr id="45" name="Ellipse 44"/>
          <p:cNvSpPr/>
          <p:nvPr/>
        </p:nvSpPr>
        <p:spPr>
          <a:xfrm>
            <a:off x="11207744" y="4311635"/>
            <a:ext cx="273716" cy="252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400" dirty="0" smtClean="0"/>
              <a:t>11</a:t>
            </a:r>
            <a:endParaRPr lang="fr-FR" sz="1400" dirty="0"/>
          </a:p>
        </p:txBody>
      </p:sp>
      <p:sp>
        <p:nvSpPr>
          <p:cNvPr id="46" name="Ellipse 45"/>
          <p:cNvSpPr/>
          <p:nvPr/>
        </p:nvSpPr>
        <p:spPr>
          <a:xfrm>
            <a:off x="10855083" y="3795328"/>
            <a:ext cx="273716" cy="252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400" dirty="0" smtClean="0"/>
              <a:t>12</a:t>
            </a:r>
            <a:endParaRPr lang="fr-FR" sz="1400" dirty="0"/>
          </a:p>
        </p:txBody>
      </p:sp>
      <p:sp>
        <p:nvSpPr>
          <p:cNvPr id="47" name="Ellipse 46"/>
          <p:cNvSpPr/>
          <p:nvPr/>
        </p:nvSpPr>
        <p:spPr>
          <a:xfrm>
            <a:off x="3520833" y="4816081"/>
            <a:ext cx="273716" cy="25200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400" dirty="0" smtClean="0"/>
              <a:t>13</a:t>
            </a:r>
            <a:endParaRPr lang="fr-FR" sz="1400" dirty="0"/>
          </a:p>
        </p:txBody>
      </p:sp>
      <p:sp>
        <p:nvSpPr>
          <p:cNvPr id="48" name="Rectangle à coins arrondis 47"/>
          <p:cNvSpPr/>
          <p:nvPr/>
        </p:nvSpPr>
        <p:spPr>
          <a:xfrm>
            <a:off x="7115504" y="295451"/>
            <a:ext cx="4827533" cy="3242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ctr"/>
          <a:lstStyle/>
          <a:p>
            <a:pPr marL="342900" lvl="1" indent="-342900">
              <a:buFont typeface="+mj-lt"/>
              <a:buAutoNum type="arabicPeriod" startAt="7"/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Opportunités </a:t>
            </a:r>
            <a:r>
              <a:rPr lang="fr-FR" sz="1600" b="1" dirty="0">
                <a:solidFill>
                  <a:srgbClr val="C00000"/>
                </a:solidFill>
              </a:rPr>
              <a:t>: </a:t>
            </a:r>
            <a:r>
              <a:rPr lang="fr-FR" sz="1200" b="1" dirty="0">
                <a:solidFill>
                  <a:srgbClr val="0070C0"/>
                </a:solidFill>
              </a:rPr>
              <a:t>p</a:t>
            </a:r>
            <a:r>
              <a:rPr lang="fr-FR" sz="1200" b="1" dirty="0" smtClean="0">
                <a:solidFill>
                  <a:srgbClr val="0070C0"/>
                </a:solidFill>
              </a:rPr>
              <a:t>ermet </a:t>
            </a:r>
            <a:r>
              <a:rPr lang="fr-FR" sz="1200" b="1" dirty="0">
                <a:solidFill>
                  <a:srgbClr val="0070C0"/>
                </a:solidFill>
              </a:rPr>
              <a:t>de visualiser la liste des opportunités à traiter (GERC, dossier de vente) sans ouvrir la synthèse</a:t>
            </a:r>
          </a:p>
          <a:p>
            <a:pPr marL="342900" lvl="1" indent="-342900">
              <a:buFont typeface="+mj-lt"/>
              <a:buAutoNum type="arabicPeriod" startAt="7"/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Engagements : </a:t>
            </a:r>
            <a:r>
              <a:rPr lang="fr-FR" sz="1200" b="1" dirty="0">
                <a:solidFill>
                  <a:srgbClr val="0070C0"/>
                </a:solidFill>
              </a:rPr>
              <a:t>a</a:t>
            </a:r>
            <a:r>
              <a:rPr lang="fr-FR" sz="1200" b="1" dirty="0" smtClean="0">
                <a:solidFill>
                  <a:srgbClr val="0070C0"/>
                </a:solidFill>
              </a:rPr>
              <a:t>ccès </a:t>
            </a:r>
            <a:r>
              <a:rPr lang="fr-FR" sz="1200" b="1" dirty="0">
                <a:solidFill>
                  <a:srgbClr val="0070C0"/>
                </a:solidFill>
              </a:rPr>
              <a:t>à DSC et à DEFI</a:t>
            </a:r>
          </a:p>
          <a:p>
            <a:pPr marL="342900" lvl="1" indent="-342900">
              <a:buFont typeface="+mj-lt"/>
              <a:buAutoNum type="arabicPeriod" startAt="7"/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CRE </a:t>
            </a:r>
            <a:r>
              <a:rPr lang="fr-FR" sz="1600" b="1" dirty="0">
                <a:solidFill>
                  <a:srgbClr val="C00000"/>
                </a:solidFill>
              </a:rPr>
              <a:t>: </a:t>
            </a:r>
            <a:r>
              <a:rPr lang="fr-FR" sz="1200" b="1" dirty="0">
                <a:solidFill>
                  <a:srgbClr val="0070C0"/>
                </a:solidFill>
              </a:rPr>
              <a:t>p</a:t>
            </a:r>
            <a:r>
              <a:rPr lang="fr-FR" sz="1200" b="1" dirty="0" smtClean="0">
                <a:solidFill>
                  <a:srgbClr val="0070C0"/>
                </a:solidFill>
              </a:rPr>
              <a:t>ermet </a:t>
            </a:r>
            <a:r>
              <a:rPr lang="fr-FR" sz="1200" b="1" dirty="0">
                <a:solidFill>
                  <a:srgbClr val="0070C0"/>
                </a:solidFill>
              </a:rPr>
              <a:t>de rédiger un Compte </a:t>
            </a:r>
            <a:r>
              <a:rPr lang="fr-FR" sz="1200" b="1" dirty="0" smtClean="0">
                <a:solidFill>
                  <a:srgbClr val="0070C0"/>
                </a:solidFill>
              </a:rPr>
              <a:t>Rendu d’Entretien</a:t>
            </a:r>
            <a:endParaRPr lang="fr-FR" sz="1200" b="1" dirty="0">
              <a:solidFill>
                <a:srgbClr val="0070C0"/>
              </a:solidFill>
            </a:endParaRPr>
          </a:p>
          <a:p>
            <a:pPr marL="342900" lvl="1" indent="-342900">
              <a:buFont typeface="+mj-lt"/>
              <a:buAutoNum type="arabicPeriod" startAt="7"/>
              <a:defRPr/>
            </a:pPr>
            <a:r>
              <a:rPr lang="fr-FR" sz="1600" b="1" dirty="0">
                <a:solidFill>
                  <a:srgbClr val="C00000"/>
                </a:solidFill>
              </a:rPr>
              <a:t>Autres applis : </a:t>
            </a:r>
            <a:r>
              <a:rPr lang="fr-FR" sz="1200" b="1" dirty="0">
                <a:solidFill>
                  <a:srgbClr val="0070C0"/>
                </a:solidFill>
              </a:rPr>
              <a:t>a</a:t>
            </a:r>
            <a:r>
              <a:rPr lang="fr-FR" sz="1200" b="1" dirty="0" smtClean="0">
                <a:solidFill>
                  <a:srgbClr val="0070C0"/>
                </a:solidFill>
              </a:rPr>
              <a:t>ffiche </a:t>
            </a:r>
            <a:r>
              <a:rPr lang="fr-FR" sz="1200" b="1" dirty="0">
                <a:solidFill>
                  <a:srgbClr val="0070C0"/>
                </a:solidFill>
              </a:rPr>
              <a:t>la liste des applications de niveau personne rangées par univers </a:t>
            </a:r>
            <a:r>
              <a:rPr lang="fr-FR" sz="1200" b="1" dirty="0" smtClean="0">
                <a:solidFill>
                  <a:srgbClr val="0070C0"/>
                </a:solidFill>
              </a:rPr>
              <a:t>(Risque, Tarification, Réglementaire…) </a:t>
            </a:r>
            <a:r>
              <a:rPr lang="fr-FR" sz="1200" b="1" dirty="0">
                <a:solidFill>
                  <a:srgbClr val="0070C0"/>
                </a:solidFill>
              </a:rPr>
              <a:t>et </a:t>
            </a:r>
            <a:r>
              <a:rPr lang="fr-FR" sz="1200" b="1" dirty="0" smtClean="0">
                <a:solidFill>
                  <a:srgbClr val="0070C0"/>
                </a:solidFill>
              </a:rPr>
              <a:t>permet de </a:t>
            </a:r>
            <a:r>
              <a:rPr lang="fr-FR" sz="1200" b="1" dirty="0">
                <a:solidFill>
                  <a:srgbClr val="0070C0"/>
                </a:solidFill>
              </a:rPr>
              <a:t>les </a:t>
            </a:r>
            <a:r>
              <a:rPr lang="fr-FR" sz="1200" b="1" dirty="0" smtClean="0">
                <a:solidFill>
                  <a:srgbClr val="0070C0"/>
                </a:solidFill>
              </a:rPr>
              <a:t>lancer</a:t>
            </a:r>
            <a:endParaRPr lang="fr-FR" sz="1200" b="1" dirty="0">
              <a:solidFill>
                <a:srgbClr val="0070C0"/>
              </a:solidFill>
            </a:endParaRPr>
          </a:p>
          <a:p>
            <a:pPr marL="342900" lvl="1" indent="-342900">
              <a:buFont typeface="+mj-lt"/>
              <a:buAutoNum type="arabicPeriod" startAt="7"/>
              <a:defRPr/>
            </a:pPr>
            <a:r>
              <a:rPr lang="fr-FR" sz="1600" b="1" dirty="0">
                <a:solidFill>
                  <a:srgbClr val="C00000"/>
                </a:solidFill>
              </a:rPr>
              <a:t>Applis ouvertes : </a:t>
            </a:r>
            <a:r>
              <a:rPr lang="fr-FR" sz="1200" b="1" dirty="0">
                <a:solidFill>
                  <a:srgbClr val="0070C0"/>
                </a:solidFill>
              </a:rPr>
              <a:t>i</a:t>
            </a:r>
            <a:r>
              <a:rPr lang="fr-FR" sz="1200" b="1" dirty="0" smtClean="0">
                <a:solidFill>
                  <a:srgbClr val="0070C0"/>
                </a:solidFill>
              </a:rPr>
              <a:t>ndique </a:t>
            </a:r>
            <a:r>
              <a:rPr lang="fr-FR" sz="1200" b="1" dirty="0">
                <a:solidFill>
                  <a:srgbClr val="0070C0"/>
                </a:solidFill>
              </a:rPr>
              <a:t>le nombre d’applications ouvertes et permet de passer de l’une à l’autre</a:t>
            </a:r>
          </a:p>
          <a:p>
            <a:pPr marL="342900" lvl="1" indent="-342900">
              <a:buFont typeface="+mj-lt"/>
              <a:buAutoNum type="arabicPeriod" startAt="7"/>
              <a:defRPr/>
            </a:pPr>
            <a:r>
              <a:rPr lang="fr-FR" sz="1600" b="1" dirty="0">
                <a:solidFill>
                  <a:srgbClr val="C00000"/>
                </a:solidFill>
              </a:rPr>
              <a:t>Fin Client : </a:t>
            </a:r>
            <a:r>
              <a:rPr lang="fr-FR" sz="1200" b="1" dirty="0">
                <a:solidFill>
                  <a:srgbClr val="0070C0"/>
                </a:solidFill>
              </a:rPr>
              <a:t>p</a:t>
            </a:r>
            <a:r>
              <a:rPr lang="fr-FR" sz="1200" b="1" dirty="0" smtClean="0">
                <a:solidFill>
                  <a:srgbClr val="0070C0"/>
                </a:solidFill>
              </a:rPr>
              <a:t>ermet </a:t>
            </a:r>
            <a:r>
              <a:rPr lang="fr-FR" sz="1200" b="1" dirty="0">
                <a:solidFill>
                  <a:srgbClr val="0070C0"/>
                </a:solidFill>
              </a:rPr>
              <a:t>de fermer la session client (et donc toutes les applications ouvertes pour ce client)</a:t>
            </a:r>
          </a:p>
          <a:p>
            <a:pPr marL="342900" lvl="1" indent="-342900">
              <a:buFont typeface="+mj-lt"/>
              <a:buAutoNum type="arabicPeriod" startAt="7"/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Messages </a:t>
            </a:r>
            <a:r>
              <a:rPr lang="fr-FR" sz="1600" b="1" dirty="0">
                <a:solidFill>
                  <a:srgbClr val="C00000"/>
                </a:solidFill>
              </a:rPr>
              <a:t>de service : </a:t>
            </a:r>
            <a:r>
              <a:rPr lang="fr-FR" sz="1200" b="1" dirty="0">
                <a:solidFill>
                  <a:srgbClr val="0070C0"/>
                </a:solidFill>
              </a:rPr>
              <a:t>e</a:t>
            </a:r>
            <a:r>
              <a:rPr lang="fr-FR" sz="1200" b="1" dirty="0" smtClean="0">
                <a:solidFill>
                  <a:srgbClr val="0070C0"/>
                </a:solidFill>
              </a:rPr>
              <a:t>st </a:t>
            </a:r>
            <a:r>
              <a:rPr lang="fr-FR" sz="1200" b="1" dirty="0" smtClean="0">
                <a:solidFill>
                  <a:srgbClr val="0070C0"/>
                </a:solidFill>
              </a:rPr>
              <a:t>affiché uniquement </a:t>
            </a:r>
            <a:r>
              <a:rPr lang="fr-FR" sz="1200" b="1" dirty="0">
                <a:solidFill>
                  <a:srgbClr val="0070C0"/>
                </a:solidFill>
              </a:rPr>
              <a:t>si présence d’un </a:t>
            </a:r>
            <a:r>
              <a:rPr lang="fr-FR" sz="1200" b="1" dirty="0" smtClean="0">
                <a:solidFill>
                  <a:srgbClr val="0070C0"/>
                </a:solidFill>
              </a:rPr>
              <a:t>ou plusieurs messages</a:t>
            </a:r>
            <a:endParaRPr lang="fr-FR" sz="1200" b="1" dirty="0">
              <a:solidFill>
                <a:srgbClr val="0070C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535" y="568586"/>
            <a:ext cx="783135" cy="7831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983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387626" y="237727"/>
            <a:ext cx="397233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Le bandeau de navigation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Espace réservé du texte 3"/>
          <p:cNvSpPr txBox="1">
            <a:spLocks/>
          </p:cNvSpPr>
          <p:nvPr/>
        </p:nvSpPr>
        <p:spPr>
          <a:xfrm>
            <a:off x="878504" y="24888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>
                <a:solidFill>
                  <a:srgbClr val="00A193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pic>
        <p:nvPicPr>
          <p:cNvPr id="17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12505" t="1" b="80339"/>
          <a:stretch/>
        </p:blipFill>
        <p:spPr>
          <a:xfrm>
            <a:off x="1541706" y="763122"/>
            <a:ext cx="10492839" cy="1027790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18" name="Rectangle à coins arrondis 17"/>
          <p:cNvSpPr/>
          <p:nvPr/>
        </p:nvSpPr>
        <p:spPr>
          <a:xfrm>
            <a:off x="104930" y="1947160"/>
            <a:ext cx="2697263" cy="476827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ctr"/>
          <a:lstStyle/>
          <a:p>
            <a:pPr indent="-457200">
              <a:buClr>
                <a:schemeClr val="bg1"/>
              </a:buClr>
              <a:defRPr/>
            </a:pPr>
            <a:r>
              <a:rPr lang="fr-FR" sz="2000" b="1" i="1" dirty="0" smtClean="0">
                <a:solidFill>
                  <a:srgbClr val="7030A0"/>
                </a:solidFill>
              </a:rPr>
              <a:t>   - ZOOM -</a:t>
            </a:r>
          </a:p>
          <a:p>
            <a:pPr marL="0" lvl="1">
              <a:buClr>
                <a:schemeClr val="bg1"/>
              </a:buClr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Relations</a:t>
            </a:r>
            <a:r>
              <a:rPr lang="fr-FR" sz="1400" b="1" dirty="0" smtClean="0">
                <a:solidFill>
                  <a:srgbClr val="C00000"/>
                </a:solidFill>
              </a:rPr>
              <a:t> </a:t>
            </a:r>
            <a:r>
              <a:rPr lang="fr-FR" sz="1600" b="1" dirty="0">
                <a:solidFill>
                  <a:srgbClr val="C00000"/>
                </a:solidFill>
              </a:rPr>
              <a:t>: </a:t>
            </a:r>
            <a:r>
              <a:rPr lang="fr-FR" sz="1400" b="1" dirty="0">
                <a:solidFill>
                  <a:srgbClr val="0070C0"/>
                </a:solidFill>
              </a:rPr>
              <a:t>p</a:t>
            </a:r>
            <a:r>
              <a:rPr lang="fr-FR" sz="1400" b="1" dirty="0" smtClean="0">
                <a:solidFill>
                  <a:srgbClr val="0070C0"/>
                </a:solidFill>
              </a:rPr>
              <a:t>ermet </a:t>
            </a:r>
            <a:r>
              <a:rPr lang="fr-FR" sz="1400" b="1" dirty="0">
                <a:solidFill>
                  <a:srgbClr val="0070C0"/>
                </a:solidFill>
              </a:rPr>
              <a:t>de </a:t>
            </a:r>
            <a:r>
              <a:rPr lang="fr-FR" sz="1400" b="1" dirty="0" smtClean="0">
                <a:solidFill>
                  <a:srgbClr val="0070C0"/>
                </a:solidFill>
              </a:rPr>
              <a:t>visualiser ou </a:t>
            </a:r>
            <a:r>
              <a:rPr lang="fr-FR" sz="1400" b="1" dirty="0">
                <a:solidFill>
                  <a:srgbClr val="0070C0"/>
                </a:solidFill>
              </a:rPr>
              <a:t>modifier la relation </a:t>
            </a:r>
            <a:r>
              <a:rPr lang="fr-FR" sz="1400" b="1" dirty="0" smtClean="0">
                <a:solidFill>
                  <a:srgbClr val="0070C0"/>
                </a:solidFill>
              </a:rPr>
              <a:t>économique de la PM ou de l’EI</a:t>
            </a:r>
          </a:p>
          <a:p>
            <a:pPr marL="0" lvl="1">
              <a:buClr>
                <a:schemeClr val="bg1"/>
              </a:buClr>
              <a:defRPr/>
            </a:pPr>
            <a:endParaRPr lang="fr-FR" sz="1200" b="1" dirty="0" smtClean="0">
              <a:solidFill>
                <a:srgbClr val="0070C0"/>
              </a:solidFill>
            </a:endParaRPr>
          </a:p>
          <a:p>
            <a:pPr marL="0" lvl="1">
              <a:buClr>
                <a:schemeClr val="bg1"/>
              </a:buClr>
              <a:defRPr/>
            </a:pPr>
            <a:r>
              <a:rPr lang="fr-FR" sz="1400" b="1" dirty="0" smtClean="0">
                <a:solidFill>
                  <a:srgbClr val="7030A0"/>
                </a:solidFill>
              </a:rPr>
              <a:t>Les </a:t>
            </a:r>
            <a:r>
              <a:rPr lang="fr-FR" sz="1400" b="1" dirty="0">
                <a:solidFill>
                  <a:srgbClr val="7030A0"/>
                </a:solidFill>
              </a:rPr>
              <a:t>+ : </a:t>
            </a:r>
            <a:endParaRPr lang="fr-FR" sz="1400" b="1" dirty="0" smtClean="0">
              <a:solidFill>
                <a:srgbClr val="7030A0"/>
              </a:solidFill>
            </a:endParaRPr>
          </a:p>
          <a:p>
            <a:pPr marL="0" lvl="1">
              <a:buClr>
                <a:schemeClr val="bg1"/>
              </a:buClr>
              <a:defRPr/>
            </a:pPr>
            <a:endParaRPr lang="fr-FR" sz="1200" b="1" dirty="0">
              <a:solidFill>
                <a:srgbClr val="7030A0"/>
              </a:solidFill>
            </a:endParaRPr>
          </a:p>
          <a:p>
            <a:pPr marL="171450" lvl="1" indent="-171450">
              <a:buFont typeface="Wingdings" panose="05000000000000000000" pitchFamily="2" charset="2"/>
              <a:buChar char="§"/>
              <a:defRPr/>
            </a:pPr>
            <a:r>
              <a:rPr lang="fr-FR" sz="1400" b="1" dirty="0">
                <a:solidFill>
                  <a:srgbClr val="7030A0"/>
                </a:solidFill>
              </a:rPr>
              <a:t>1 clic sur la tuile d’un autre membre de la relation permet d’ouvrir sa synthèse dans un autre plan du totem et donc de travailler avec </a:t>
            </a:r>
            <a:r>
              <a:rPr lang="fr-FR" sz="1400" b="1" dirty="0" smtClean="0">
                <a:solidFill>
                  <a:srgbClr val="7030A0"/>
                </a:solidFill>
              </a:rPr>
              <a:t>les synthèses </a:t>
            </a:r>
            <a:r>
              <a:rPr lang="fr-FR" sz="1400" b="1" dirty="0">
                <a:solidFill>
                  <a:srgbClr val="7030A0"/>
                </a:solidFill>
              </a:rPr>
              <a:t>de </a:t>
            </a:r>
            <a:r>
              <a:rPr lang="fr-FR" sz="1400" b="1" dirty="0" smtClean="0">
                <a:solidFill>
                  <a:srgbClr val="7030A0"/>
                </a:solidFill>
              </a:rPr>
              <a:t>toutes les structures du Groupe par exemple</a:t>
            </a:r>
          </a:p>
          <a:p>
            <a:pPr marL="171450" lvl="1" indent="-171450">
              <a:buFont typeface="Wingdings" panose="05000000000000000000" pitchFamily="2" charset="2"/>
              <a:buChar char="§"/>
              <a:defRPr/>
            </a:pPr>
            <a:endParaRPr lang="fr-FR" sz="1400" b="1" dirty="0" smtClean="0">
              <a:solidFill>
                <a:srgbClr val="7030A0"/>
              </a:solidFill>
            </a:endParaRPr>
          </a:p>
          <a:p>
            <a:pPr marL="171450" lvl="1" indent="-171450">
              <a:buFont typeface="Wingdings" panose="05000000000000000000" pitchFamily="2" charset="2"/>
              <a:buChar char="§"/>
              <a:defRPr/>
            </a:pPr>
            <a:r>
              <a:rPr lang="fr-FR" sz="1400" b="1" dirty="0" smtClean="0">
                <a:solidFill>
                  <a:srgbClr val="7030A0"/>
                </a:solidFill>
              </a:rPr>
              <a:t>Accès à la gestion des liens et à la modification de la relation via « Connaissance client »</a:t>
            </a:r>
            <a:endParaRPr lang="fr-FR" sz="1400" b="1" dirty="0">
              <a:solidFill>
                <a:srgbClr val="7030A0"/>
              </a:solidFill>
            </a:endParaRPr>
          </a:p>
          <a:p>
            <a:pPr marL="457200" lvl="2">
              <a:defRPr/>
            </a:pPr>
            <a:endParaRPr lang="fr-FR" sz="1200" b="1" dirty="0">
              <a:solidFill>
                <a:srgbClr val="7030A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64" y="952946"/>
            <a:ext cx="783135" cy="783135"/>
          </a:xfrm>
          <a:prstGeom prst="rect">
            <a:avLst/>
          </a:prstGeom>
          <a:noFill/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669" y="1935973"/>
            <a:ext cx="9057876" cy="4504189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cxnSp>
        <p:nvCxnSpPr>
          <p:cNvPr id="29" name="Connecteur droit avec flèche 28"/>
          <p:cNvCxnSpPr/>
          <p:nvPr/>
        </p:nvCxnSpPr>
        <p:spPr>
          <a:xfrm flipH="1">
            <a:off x="2600354" y="3731528"/>
            <a:ext cx="1032388" cy="61943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H="1" flipV="1">
            <a:off x="2585884" y="4350960"/>
            <a:ext cx="787911" cy="371168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 flipH="1" flipV="1">
            <a:off x="2582714" y="5844117"/>
            <a:ext cx="4850473" cy="43222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lipse 39"/>
          <p:cNvSpPr/>
          <p:nvPr/>
        </p:nvSpPr>
        <p:spPr>
          <a:xfrm>
            <a:off x="6204154" y="1045727"/>
            <a:ext cx="471948" cy="451154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5</a:t>
            </a:r>
          </a:p>
        </p:txBody>
      </p:sp>
      <p:sp>
        <p:nvSpPr>
          <p:cNvPr id="42" name="Ellipse 41"/>
          <p:cNvSpPr/>
          <p:nvPr/>
        </p:nvSpPr>
        <p:spPr>
          <a:xfrm>
            <a:off x="1465149" y="2003926"/>
            <a:ext cx="400234" cy="376549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5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91515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387626" y="237727"/>
            <a:ext cx="397233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Le bandeau de navigation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Espace réservé du texte 3"/>
          <p:cNvSpPr txBox="1">
            <a:spLocks/>
          </p:cNvSpPr>
          <p:nvPr/>
        </p:nvSpPr>
        <p:spPr>
          <a:xfrm>
            <a:off x="878504" y="24888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>
                <a:solidFill>
                  <a:srgbClr val="00A193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pic>
        <p:nvPicPr>
          <p:cNvPr id="17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12505" t="1" b="80339"/>
          <a:stretch/>
        </p:blipFill>
        <p:spPr>
          <a:xfrm>
            <a:off x="1541706" y="763122"/>
            <a:ext cx="10492839" cy="1027790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18" name="Rectangle à coins arrondis 17"/>
          <p:cNvSpPr/>
          <p:nvPr/>
        </p:nvSpPr>
        <p:spPr>
          <a:xfrm>
            <a:off x="104930" y="1947160"/>
            <a:ext cx="3139715" cy="476827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ctr"/>
          <a:lstStyle/>
          <a:p>
            <a:pPr indent="-457200">
              <a:buClr>
                <a:schemeClr val="bg1"/>
              </a:buClr>
              <a:defRPr/>
            </a:pPr>
            <a:r>
              <a:rPr lang="fr-FR" sz="2000" b="1" i="1" dirty="0" smtClean="0">
                <a:solidFill>
                  <a:srgbClr val="7030A0"/>
                </a:solidFill>
              </a:rPr>
              <a:t>   - ZOOM -</a:t>
            </a:r>
          </a:p>
          <a:p>
            <a:pPr>
              <a:buClr>
                <a:schemeClr val="bg1"/>
              </a:buClr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Alertes</a:t>
            </a:r>
            <a:r>
              <a:rPr lang="fr-FR" sz="1400" b="1" dirty="0" smtClean="0">
                <a:solidFill>
                  <a:srgbClr val="C00000"/>
                </a:solidFill>
              </a:rPr>
              <a:t> </a:t>
            </a:r>
            <a:r>
              <a:rPr lang="fr-FR" sz="1600" b="1" dirty="0">
                <a:solidFill>
                  <a:srgbClr val="C00000"/>
                </a:solidFill>
              </a:rPr>
              <a:t>: </a:t>
            </a:r>
            <a:r>
              <a:rPr lang="fr-FR" sz="1400" b="1" dirty="0">
                <a:solidFill>
                  <a:srgbClr val="0070C0"/>
                </a:solidFill>
              </a:rPr>
              <a:t>p</a:t>
            </a:r>
            <a:r>
              <a:rPr lang="fr-FR" sz="1400" b="1" dirty="0" smtClean="0">
                <a:solidFill>
                  <a:srgbClr val="0070C0"/>
                </a:solidFill>
              </a:rPr>
              <a:t>ermet </a:t>
            </a:r>
            <a:r>
              <a:rPr lang="fr-FR" sz="1400" b="1" dirty="0" smtClean="0">
                <a:solidFill>
                  <a:srgbClr val="0070C0"/>
                </a:solidFill>
              </a:rPr>
              <a:t>de </a:t>
            </a:r>
            <a:r>
              <a:rPr lang="fr-FR" sz="1400" b="1" dirty="0">
                <a:solidFill>
                  <a:srgbClr val="0070C0"/>
                </a:solidFill>
              </a:rPr>
              <a:t>visualiser la présence d’alertes et de les traiter si nécessaire </a:t>
            </a:r>
            <a:r>
              <a:rPr lang="fr-FR" sz="1400" b="1" dirty="0" smtClean="0">
                <a:solidFill>
                  <a:srgbClr val="0070C0"/>
                </a:solidFill>
              </a:rPr>
              <a:t>(PND</a:t>
            </a:r>
            <a:r>
              <a:rPr lang="fr-FR" sz="1400" b="1" dirty="0">
                <a:solidFill>
                  <a:srgbClr val="0070C0"/>
                </a:solidFill>
              </a:rPr>
              <a:t>, MAD, RPM, Oppositions…)</a:t>
            </a:r>
          </a:p>
          <a:p>
            <a:pPr>
              <a:defRPr/>
            </a:pPr>
            <a:endParaRPr lang="fr-FR" sz="800" b="1" dirty="0">
              <a:solidFill>
                <a:srgbClr val="00B0F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70C0"/>
                </a:solidFill>
              </a:rPr>
              <a:t>Compteur dans une pastille rouge si au moins </a:t>
            </a:r>
            <a:r>
              <a:rPr lang="fr-FR" sz="1200" b="1" dirty="0" smtClean="0">
                <a:solidFill>
                  <a:srgbClr val="0070C0"/>
                </a:solidFill>
              </a:rPr>
              <a:t>une </a:t>
            </a:r>
            <a:r>
              <a:rPr lang="fr-FR" sz="1200" b="1" dirty="0">
                <a:solidFill>
                  <a:srgbClr val="0070C0"/>
                </a:solidFill>
              </a:rPr>
              <a:t>alerte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70C0"/>
                </a:solidFill>
              </a:rPr>
              <a:t>Compteur dans une pastille verte si pas d’alerte à </a:t>
            </a:r>
            <a:r>
              <a:rPr lang="fr-FR" sz="1200" b="1" dirty="0" smtClean="0">
                <a:solidFill>
                  <a:srgbClr val="0070C0"/>
                </a:solidFill>
              </a:rPr>
              <a:t>traiter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1200" b="1" dirty="0" smtClean="0">
              <a:solidFill>
                <a:srgbClr val="0070C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0070C0"/>
                </a:solidFill>
              </a:rPr>
              <a:t>Les </a:t>
            </a:r>
            <a:r>
              <a:rPr lang="fr-FR" sz="1200" b="1" dirty="0">
                <a:solidFill>
                  <a:srgbClr val="0070C0"/>
                </a:solidFill>
              </a:rPr>
              <a:t>gélules sur fond blanc sont </a:t>
            </a:r>
            <a:r>
              <a:rPr lang="fr-FR" sz="1200" b="1" dirty="0" smtClean="0">
                <a:solidFill>
                  <a:srgbClr val="0070C0"/>
                </a:solidFill>
              </a:rPr>
              <a:t>cliquables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0070C0"/>
                </a:solidFill>
              </a:rPr>
              <a:t>Les </a:t>
            </a:r>
            <a:r>
              <a:rPr lang="fr-FR" sz="1200" b="1" dirty="0">
                <a:solidFill>
                  <a:srgbClr val="0070C0"/>
                </a:solidFill>
              </a:rPr>
              <a:t>gélules grisées sont non cliquables </a:t>
            </a:r>
            <a:r>
              <a:rPr lang="fr-FR" sz="1200" dirty="0" smtClean="0">
                <a:solidFill>
                  <a:srgbClr val="0070C0"/>
                </a:solidFill>
              </a:rPr>
              <a:t>(</a:t>
            </a:r>
            <a:r>
              <a:rPr lang="fr-FR" sz="1000" dirty="0">
                <a:solidFill>
                  <a:srgbClr val="0070C0"/>
                </a:solidFill>
              </a:rPr>
              <a:t>non</a:t>
            </a:r>
            <a:r>
              <a:rPr lang="fr-FR" sz="1000" dirty="0" smtClean="0">
                <a:solidFill>
                  <a:srgbClr val="0070C0"/>
                </a:solidFill>
              </a:rPr>
              <a:t> </a:t>
            </a:r>
            <a:r>
              <a:rPr lang="fr-FR" sz="1000" dirty="0">
                <a:solidFill>
                  <a:srgbClr val="0070C0"/>
                </a:solidFill>
              </a:rPr>
              <a:t>accessibles pour le moment ou collaborateur non habilité)</a:t>
            </a:r>
          </a:p>
          <a:p>
            <a:pPr marL="0" lvl="1">
              <a:buClr>
                <a:schemeClr val="bg1"/>
              </a:buClr>
              <a:defRPr/>
            </a:pPr>
            <a:endParaRPr lang="fr-FR" sz="1200" b="1" dirty="0" smtClean="0">
              <a:solidFill>
                <a:srgbClr val="0070C0"/>
              </a:solidFill>
            </a:endParaRPr>
          </a:p>
          <a:p>
            <a:pPr marL="0" lvl="1">
              <a:buClr>
                <a:schemeClr val="bg1"/>
              </a:buClr>
              <a:defRPr/>
            </a:pPr>
            <a:r>
              <a:rPr lang="fr-FR" sz="1400" b="1" dirty="0" smtClean="0">
                <a:solidFill>
                  <a:srgbClr val="7030A0"/>
                </a:solidFill>
              </a:rPr>
              <a:t>Les </a:t>
            </a:r>
            <a:r>
              <a:rPr lang="fr-FR" sz="1400" b="1" dirty="0">
                <a:solidFill>
                  <a:srgbClr val="7030A0"/>
                </a:solidFill>
              </a:rPr>
              <a:t>+ : </a:t>
            </a:r>
            <a:endParaRPr lang="fr-FR" sz="1400" b="1" dirty="0" smtClean="0">
              <a:solidFill>
                <a:srgbClr val="7030A0"/>
              </a:solidFill>
            </a:endParaRPr>
          </a:p>
          <a:p>
            <a:pPr marL="0" lvl="1">
              <a:buClr>
                <a:schemeClr val="bg1"/>
              </a:buClr>
              <a:defRPr/>
            </a:pPr>
            <a:endParaRPr lang="fr-FR" sz="200" b="1" dirty="0">
              <a:solidFill>
                <a:srgbClr val="7030A0"/>
              </a:solidFill>
            </a:endParaRPr>
          </a:p>
          <a:p>
            <a:pPr marL="0" lvl="1">
              <a:defRPr/>
            </a:pPr>
            <a:r>
              <a:rPr lang="fr-FR" sz="1400" b="1" dirty="0">
                <a:solidFill>
                  <a:srgbClr val="7030A0"/>
                </a:solidFill>
              </a:rPr>
              <a:t>Pas besoin de passer par la </a:t>
            </a:r>
            <a:r>
              <a:rPr lang="fr-FR" sz="1400" b="1" dirty="0" smtClean="0">
                <a:solidFill>
                  <a:srgbClr val="7030A0"/>
                </a:solidFill>
              </a:rPr>
              <a:t>Synthèse </a:t>
            </a:r>
            <a:r>
              <a:rPr lang="fr-FR" sz="1400" b="1" dirty="0">
                <a:solidFill>
                  <a:srgbClr val="7030A0"/>
                </a:solidFill>
              </a:rPr>
              <a:t>pour voir et traiter les </a:t>
            </a:r>
            <a:r>
              <a:rPr lang="fr-FR" sz="1400" b="1" dirty="0" smtClean="0">
                <a:solidFill>
                  <a:srgbClr val="7030A0"/>
                </a:solidFill>
              </a:rPr>
              <a:t>« Alertes » </a:t>
            </a:r>
            <a:r>
              <a:rPr lang="fr-FR" sz="1400" b="1" dirty="0">
                <a:solidFill>
                  <a:srgbClr val="7030A0"/>
                </a:solidFill>
              </a:rPr>
              <a:t>(elles sont </a:t>
            </a:r>
            <a:r>
              <a:rPr lang="fr-FR" sz="1400" b="1" dirty="0" smtClean="0">
                <a:solidFill>
                  <a:srgbClr val="7030A0"/>
                </a:solidFill>
              </a:rPr>
              <a:t>identiques à celles du </a:t>
            </a:r>
            <a:r>
              <a:rPr lang="fr-FR" sz="1400" b="1" dirty="0">
                <a:solidFill>
                  <a:srgbClr val="7030A0"/>
                </a:solidFill>
              </a:rPr>
              <a:t>bloc </a:t>
            </a:r>
            <a:r>
              <a:rPr lang="fr-FR" sz="1400" b="1" dirty="0" smtClean="0">
                <a:solidFill>
                  <a:srgbClr val="7030A0"/>
                </a:solidFill>
              </a:rPr>
              <a:t>« Alertes » </a:t>
            </a:r>
            <a:r>
              <a:rPr lang="fr-FR" sz="1400" b="1" dirty="0">
                <a:solidFill>
                  <a:srgbClr val="7030A0"/>
                </a:solidFill>
              </a:rPr>
              <a:t>de la </a:t>
            </a:r>
            <a:r>
              <a:rPr lang="fr-FR" sz="1400" b="1" dirty="0" smtClean="0">
                <a:solidFill>
                  <a:srgbClr val="7030A0"/>
                </a:solidFill>
              </a:rPr>
              <a:t>Synthèse</a:t>
            </a:r>
            <a:r>
              <a:rPr lang="fr-FR" sz="1400" b="1" dirty="0">
                <a:solidFill>
                  <a:srgbClr val="7030A0"/>
                </a:solidFill>
              </a:rPr>
              <a:t>)</a:t>
            </a:r>
          </a:p>
          <a:p>
            <a:pPr marL="457200" lvl="2">
              <a:defRPr/>
            </a:pPr>
            <a:endParaRPr lang="fr-FR" sz="1200" b="1" dirty="0">
              <a:solidFill>
                <a:srgbClr val="7030A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64" y="868008"/>
            <a:ext cx="783135" cy="783135"/>
          </a:xfrm>
          <a:prstGeom prst="rect">
            <a:avLst/>
          </a:prstGeom>
          <a:noFill/>
        </p:spPr>
      </p:pic>
      <p:sp>
        <p:nvSpPr>
          <p:cNvPr id="25" name="Ellipse 24"/>
          <p:cNvSpPr/>
          <p:nvPr/>
        </p:nvSpPr>
        <p:spPr>
          <a:xfrm>
            <a:off x="1558477" y="2073865"/>
            <a:ext cx="400234" cy="376549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6</a:t>
            </a:r>
            <a:endParaRPr lang="fr-FR" sz="2400" dirty="0"/>
          </a:p>
        </p:txBody>
      </p:sp>
      <p:sp>
        <p:nvSpPr>
          <p:cNvPr id="19" name="Ellipse 18"/>
          <p:cNvSpPr/>
          <p:nvPr/>
        </p:nvSpPr>
        <p:spPr>
          <a:xfrm>
            <a:off x="6581647" y="758005"/>
            <a:ext cx="471948" cy="451154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6</a:t>
            </a:r>
            <a:endParaRPr lang="fr-FR" sz="28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3576" y="3117306"/>
            <a:ext cx="6110969" cy="3642617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9853" y="1960647"/>
            <a:ext cx="4972050" cy="1209675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cxnSp>
        <p:nvCxnSpPr>
          <p:cNvPr id="29" name="Connecteur droit avec flèche 28"/>
          <p:cNvCxnSpPr/>
          <p:nvPr/>
        </p:nvCxnSpPr>
        <p:spPr>
          <a:xfrm flipV="1">
            <a:off x="6272981" y="1742812"/>
            <a:ext cx="544640" cy="394804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H="1">
            <a:off x="3116548" y="2733368"/>
            <a:ext cx="942376" cy="1626109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 flipH="1">
            <a:off x="3116548" y="3459363"/>
            <a:ext cx="2949956" cy="93779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27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387626" y="237727"/>
            <a:ext cx="397233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Le bandeau de navigation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Espace réservé du texte 3"/>
          <p:cNvSpPr txBox="1">
            <a:spLocks/>
          </p:cNvSpPr>
          <p:nvPr/>
        </p:nvSpPr>
        <p:spPr>
          <a:xfrm>
            <a:off x="878504" y="24888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>
                <a:solidFill>
                  <a:srgbClr val="00A193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pic>
        <p:nvPicPr>
          <p:cNvPr id="17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12505" t="1" b="80339"/>
          <a:stretch/>
        </p:blipFill>
        <p:spPr>
          <a:xfrm>
            <a:off x="1541706" y="763122"/>
            <a:ext cx="10492839" cy="1027790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18" name="Rectangle à coins arrondis 17"/>
          <p:cNvSpPr/>
          <p:nvPr/>
        </p:nvSpPr>
        <p:spPr>
          <a:xfrm>
            <a:off x="170526" y="2422708"/>
            <a:ext cx="3139715" cy="3873537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ctr"/>
          <a:lstStyle/>
          <a:p>
            <a:pPr indent="-457200">
              <a:buClr>
                <a:schemeClr val="bg1"/>
              </a:buClr>
              <a:defRPr/>
            </a:pPr>
            <a:r>
              <a:rPr lang="fr-FR" sz="2000" b="1" i="1" dirty="0" smtClean="0">
                <a:solidFill>
                  <a:srgbClr val="7030A0"/>
                </a:solidFill>
              </a:rPr>
              <a:t>   - ZOOM -</a:t>
            </a:r>
          </a:p>
          <a:p>
            <a:pPr>
              <a:buClr>
                <a:schemeClr val="bg1"/>
              </a:buClr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Opportunités</a:t>
            </a:r>
            <a:r>
              <a:rPr lang="fr-FR" sz="1400" b="1" dirty="0" smtClean="0">
                <a:solidFill>
                  <a:srgbClr val="C00000"/>
                </a:solidFill>
              </a:rPr>
              <a:t> </a:t>
            </a:r>
            <a:r>
              <a:rPr lang="fr-FR" sz="1600" b="1" dirty="0">
                <a:solidFill>
                  <a:srgbClr val="C00000"/>
                </a:solidFill>
              </a:rPr>
              <a:t>: </a:t>
            </a:r>
            <a:r>
              <a:rPr lang="fr-FR" sz="1400" b="1" dirty="0">
                <a:solidFill>
                  <a:srgbClr val="0070C0"/>
                </a:solidFill>
              </a:rPr>
              <a:t>p</a:t>
            </a:r>
            <a:r>
              <a:rPr lang="fr-FR" sz="1400" b="1" dirty="0" smtClean="0">
                <a:solidFill>
                  <a:srgbClr val="0070C0"/>
                </a:solidFill>
              </a:rPr>
              <a:t>ermet </a:t>
            </a:r>
            <a:r>
              <a:rPr lang="fr-FR" sz="1400" b="1" dirty="0" smtClean="0">
                <a:solidFill>
                  <a:srgbClr val="0070C0"/>
                </a:solidFill>
              </a:rPr>
              <a:t>de </a:t>
            </a:r>
            <a:r>
              <a:rPr lang="fr-FR" sz="1400" b="1" dirty="0">
                <a:solidFill>
                  <a:srgbClr val="0070C0"/>
                </a:solidFill>
              </a:rPr>
              <a:t>visualiser </a:t>
            </a:r>
            <a:r>
              <a:rPr lang="fr-FR" sz="1400" b="1" dirty="0" smtClean="0">
                <a:solidFill>
                  <a:srgbClr val="0070C0"/>
                </a:solidFill>
              </a:rPr>
              <a:t>la liste des opportunités à traiter issues de :</a:t>
            </a:r>
            <a:endParaRPr lang="fr-FR" sz="1400" b="1" dirty="0">
              <a:solidFill>
                <a:srgbClr val="0070C0"/>
              </a:solidFill>
            </a:endParaRPr>
          </a:p>
          <a:p>
            <a:pPr>
              <a:defRPr/>
            </a:pPr>
            <a:endParaRPr lang="fr-FR" sz="800" b="1" dirty="0">
              <a:solidFill>
                <a:srgbClr val="00B0F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0070C0"/>
                </a:solidFill>
              </a:rPr>
              <a:t>La GERC / PDO </a:t>
            </a:r>
            <a:r>
              <a:rPr lang="fr-FR" sz="1200" b="1" dirty="0" smtClean="0">
                <a:solidFill>
                  <a:srgbClr val="FF0000"/>
                </a:solidFill>
              </a:rPr>
              <a:t>(accès impossible pour le moment, branchement à venir)</a:t>
            </a:r>
            <a:endParaRPr lang="fr-FR" sz="1200" b="1" dirty="0">
              <a:solidFill>
                <a:srgbClr val="FF00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0070C0"/>
                </a:solidFill>
              </a:rPr>
              <a:t>Du dossier de vente et propositions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1200" b="1" dirty="0" smtClean="0">
              <a:solidFill>
                <a:srgbClr val="0070C0"/>
              </a:solidFill>
            </a:endParaRPr>
          </a:p>
          <a:p>
            <a:pPr marL="0" lvl="1">
              <a:buClr>
                <a:schemeClr val="bg1"/>
              </a:buClr>
              <a:defRPr/>
            </a:pPr>
            <a:r>
              <a:rPr lang="fr-FR" sz="1400" b="1" dirty="0" smtClean="0">
                <a:solidFill>
                  <a:srgbClr val="7030A0"/>
                </a:solidFill>
              </a:rPr>
              <a:t>Les </a:t>
            </a:r>
            <a:r>
              <a:rPr lang="fr-FR" sz="1400" b="1" dirty="0">
                <a:solidFill>
                  <a:srgbClr val="7030A0"/>
                </a:solidFill>
              </a:rPr>
              <a:t>+ : </a:t>
            </a:r>
            <a:endParaRPr lang="fr-FR" sz="1400" b="1" dirty="0" smtClean="0">
              <a:solidFill>
                <a:srgbClr val="7030A0"/>
              </a:solidFill>
            </a:endParaRPr>
          </a:p>
          <a:p>
            <a:pPr marL="0" lvl="1">
              <a:buClr>
                <a:schemeClr val="bg1"/>
              </a:buClr>
              <a:defRPr/>
            </a:pPr>
            <a:endParaRPr lang="fr-FR" sz="200" b="1" dirty="0">
              <a:solidFill>
                <a:srgbClr val="7030A0"/>
              </a:solidFill>
            </a:endParaRPr>
          </a:p>
          <a:p>
            <a:pPr marL="0" lvl="1">
              <a:defRPr/>
            </a:pPr>
            <a:r>
              <a:rPr lang="fr-FR" sz="1400" b="1" dirty="0">
                <a:solidFill>
                  <a:srgbClr val="7030A0"/>
                </a:solidFill>
              </a:rPr>
              <a:t>Pas besoin de passer par la </a:t>
            </a:r>
            <a:r>
              <a:rPr lang="fr-FR" sz="1400" b="1" dirty="0" smtClean="0">
                <a:solidFill>
                  <a:srgbClr val="7030A0"/>
                </a:solidFill>
              </a:rPr>
              <a:t>Synthèse </a:t>
            </a:r>
            <a:r>
              <a:rPr lang="fr-FR" sz="1400" b="1" dirty="0">
                <a:solidFill>
                  <a:srgbClr val="7030A0"/>
                </a:solidFill>
              </a:rPr>
              <a:t>pour voir et traiter les </a:t>
            </a:r>
            <a:r>
              <a:rPr lang="fr-FR" sz="1400" b="1" dirty="0" smtClean="0">
                <a:solidFill>
                  <a:srgbClr val="7030A0"/>
                </a:solidFill>
              </a:rPr>
              <a:t>« Opportunités » </a:t>
            </a:r>
            <a:r>
              <a:rPr lang="fr-FR" sz="1400" b="1" dirty="0">
                <a:solidFill>
                  <a:srgbClr val="7030A0"/>
                </a:solidFill>
              </a:rPr>
              <a:t>(elles sont </a:t>
            </a:r>
            <a:r>
              <a:rPr lang="fr-FR" sz="1400" b="1" dirty="0" smtClean="0">
                <a:solidFill>
                  <a:srgbClr val="7030A0"/>
                </a:solidFill>
              </a:rPr>
              <a:t>identiques à celles du </a:t>
            </a:r>
            <a:r>
              <a:rPr lang="fr-FR" sz="1400" b="1" dirty="0">
                <a:solidFill>
                  <a:srgbClr val="7030A0"/>
                </a:solidFill>
              </a:rPr>
              <a:t>bloc </a:t>
            </a:r>
            <a:r>
              <a:rPr lang="fr-FR" sz="1400" b="1" dirty="0" smtClean="0">
                <a:solidFill>
                  <a:srgbClr val="7030A0"/>
                </a:solidFill>
              </a:rPr>
              <a:t>« Opportunités » </a:t>
            </a:r>
            <a:r>
              <a:rPr lang="fr-FR" sz="1400" b="1" dirty="0">
                <a:solidFill>
                  <a:srgbClr val="7030A0"/>
                </a:solidFill>
              </a:rPr>
              <a:t>de la </a:t>
            </a:r>
            <a:r>
              <a:rPr lang="fr-FR" sz="1400" b="1" dirty="0" smtClean="0">
                <a:solidFill>
                  <a:srgbClr val="7030A0"/>
                </a:solidFill>
              </a:rPr>
              <a:t>Synthèse</a:t>
            </a:r>
            <a:r>
              <a:rPr lang="fr-FR" sz="1400" b="1" dirty="0">
                <a:solidFill>
                  <a:srgbClr val="7030A0"/>
                </a:solidFill>
              </a:rPr>
              <a:t>)</a:t>
            </a:r>
          </a:p>
          <a:p>
            <a:pPr marL="457200" lvl="2">
              <a:defRPr/>
            </a:pPr>
            <a:endParaRPr lang="fr-FR" sz="1200" b="1" dirty="0">
              <a:solidFill>
                <a:srgbClr val="7030A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64" y="868008"/>
            <a:ext cx="783135" cy="783135"/>
          </a:xfrm>
          <a:prstGeom prst="rect">
            <a:avLst/>
          </a:prstGeom>
          <a:noFill/>
        </p:spPr>
      </p:pic>
      <p:sp>
        <p:nvSpPr>
          <p:cNvPr id="25" name="Ellipse 24"/>
          <p:cNvSpPr/>
          <p:nvPr/>
        </p:nvSpPr>
        <p:spPr>
          <a:xfrm>
            <a:off x="1666632" y="2554212"/>
            <a:ext cx="400234" cy="376549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7</a:t>
            </a:r>
            <a:endParaRPr lang="fr-FR" sz="2400" dirty="0"/>
          </a:p>
        </p:txBody>
      </p:sp>
      <p:sp>
        <p:nvSpPr>
          <p:cNvPr id="19" name="Ellipse 18"/>
          <p:cNvSpPr/>
          <p:nvPr/>
        </p:nvSpPr>
        <p:spPr>
          <a:xfrm>
            <a:off x="7411064" y="821845"/>
            <a:ext cx="471948" cy="451154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7</a:t>
            </a:r>
            <a:endParaRPr lang="fr-FR" sz="28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9401" y="2033274"/>
            <a:ext cx="4381500" cy="192405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/>
          <a:srcRect r="28128" b="12052"/>
          <a:stretch/>
        </p:blipFill>
        <p:spPr>
          <a:xfrm>
            <a:off x="5863538" y="3705782"/>
            <a:ext cx="6171007" cy="3058811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cxnSp>
        <p:nvCxnSpPr>
          <p:cNvPr id="29" name="Connecteur droit avec flèche 28"/>
          <p:cNvCxnSpPr/>
          <p:nvPr/>
        </p:nvCxnSpPr>
        <p:spPr>
          <a:xfrm flipV="1">
            <a:off x="7305368" y="1772588"/>
            <a:ext cx="491613" cy="42000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 flipH="1">
            <a:off x="2851356" y="3303639"/>
            <a:ext cx="3529779" cy="934064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H="1">
            <a:off x="2851356" y="4237703"/>
            <a:ext cx="3185650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49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387626" y="237727"/>
            <a:ext cx="397233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Le bandeau de navigation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Espace réservé du texte 3"/>
          <p:cNvSpPr txBox="1">
            <a:spLocks/>
          </p:cNvSpPr>
          <p:nvPr/>
        </p:nvSpPr>
        <p:spPr>
          <a:xfrm>
            <a:off x="878504" y="24888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>
                <a:solidFill>
                  <a:srgbClr val="00A193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pic>
        <p:nvPicPr>
          <p:cNvPr id="17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12505" t="1" b="80339"/>
          <a:stretch/>
        </p:blipFill>
        <p:spPr>
          <a:xfrm>
            <a:off x="1541706" y="763122"/>
            <a:ext cx="10492839" cy="1027790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18" name="Rectangle à coins arrondis 17"/>
          <p:cNvSpPr/>
          <p:nvPr/>
        </p:nvSpPr>
        <p:spPr>
          <a:xfrm>
            <a:off x="170526" y="2422708"/>
            <a:ext cx="3139715" cy="322100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ctr"/>
          <a:lstStyle/>
          <a:p>
            <a:pPr indent="-457200">
              <a:buClr>
                <a:schemeClr val="bg1"/>
              </a:buClr>
              <a:defRPr/>
            </a:pPr>
            <a:r>
              <a:rPr lang="fr-FR" sz="2000" b="1" i="1" dirty="0" smtClean="0">
                <a:solidFill>
                  <a:srgbClr val="7030A0"/>
                </a:solidFill>
              </a:rPr>
              <a:t>   - ZOOM -</a:t>
            </a:r>
          </a:p>
          <a:p>
            <a:pPr>
              <a:buClr>
                <a:schemeClr val="bg1"/>
              </a:buClr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Engagements</a:t>
            </a:r>
            <a:r>
              <a:rPr lang="fr-FR" sz="1400" b="1" dirty="0" smtClean="0">
                <a:solidFill>
                  <a:srgbClr val="C00000"/>
                </a:solidFill>
              </a:rPr>
              <a:t> </a:t>
            </a:r>
            <a:r>
              <a:rPr lang="fr-FR" sz="1600" b="1" dirty="0">
                <a:solidFill>
                  <a:srgbClr val="C00000"/>
                </a:solidFill>
              </a:rPr>
              <a:t>: </a:t>
            </a:r>
            <a:r>
              <a:rPr lang="fr-FR" sz="1400" b="1" dirty="0">
                <a:solidFill>
                  <a:srgbClr val="0070C0"/>
                </a:solidFill>
              </a:rPr>
              <a:t>a</a:t>
            </a:r>
            <a:r>
              <a:rPr lang="fr-FR" sz="1400" b="1" dirty="0" smtClean="0">
                <a:solidFill>
                  <a:srgbClr val="0070C0"/>
                </a:solidFill>
              </a:rPr>
              <a:t>ccès </a:t>
            </a:r>
            <a:r>
              <a:rPr lang="fr-FR" sz="1400" b="1" dirty="0" smtClean="0">
                <a:solidFill>
                  <a:srgbClr val="0070C0"/>
                </a:solidFill>
              </a:rPr>
              <a:t>à DSC et à DEFI (selon habilitations)</a:t>
            </a:r>
            <a:endParaRPr lang="fr-FR" sz="1400" b="1" dirty="0">
              <a:solidFill>
                <a:srgbClr val="0070C0"/>
              </a:solidFill>
            </a:endParaRPr>
          </a:p>
          <a:p>
            <a:pPr>
              <a:defRPr/>
            </a:pPr>
            <a:endParaRPr lang="fr-FR" sz="800" b="1" dirty="0">
              <a:solidFill>
                <a:srgbClr val="00B0F0"/>
              </a:solidFill>
            </a:endParaRPr>
          </a:p>
          <a:p>
            <a:r>
              <a:rPr lang="fr-FR" sz="1200" b="1" dirty="0" smtClean="0">
                <a:solidFill>
                  <a:srgbClr val="FF0000"/>
                </a:solidFill>
              </a:rPr>
              <a:t>Pour plus de clarté, ce pictogramme sera prochainement renommé « DSC / DEFI » </a:t>
            </a:r>
          </a:p>
          <a:p>
            <a:endParaRPr lang="fr-FR" sz="1200" b="1" dirty="0" smtClean="0">
              <a:solidFill>
                <a:srgbClr val="FF0000"/>
              </a:solidFill>
            </a:endParaRPr>
          </a:p>
          <a:p>
            <a:endParaRPr lang="fr-FR" sz="1200" b="1" dirty="0" smtClean="0">
              <a:solidFill>
                <a:srgbClr val="FF0000"/>
              </a:solidFill>
            </a:endParaRPr>
          </a:p>
          <a:p>
            <a:r>
              <a:rPr lang="fr-FR" sz="1200" b="1" i="1" dirty="0" smtClean="0">
                <a:solidFill>
                  <a:srgbClr val="7030A0"/>
                </a:solidFill>
              </a:rPr>
              <a:t>     - </a:t>
            </a:r>
            <a:r>
              <a:rPr lang="fr-FR" sz="2000" b="1" i="1" dirty="0">
                <a:solidFill>
                  <a:srgbClr val="7030A0"/>
                </a:solidFill>
              </a:rPr>
              <a:t>ZOOM</a:t>
            </a:r>
            <a:r>
              <a:rPr lang="fr-FR" sz="1200" b="1" i="1" dirty="0">
                <a:solidFill>
                  <a:srgbClr val="7030A0"/>
                </a:solidFill>
              </a:rPr>
              <a:t> -</a:t>
            </a:r>
          </a:p>
          <a:p>
            <a:endParaRPr lang="fr-FR" sz="1200" b="1" dirty="0">
              <a:solidFill>
                <a:srgbClr val="FF0000"/>
              </a:solidFill>
            </a:endParaRPr>
          </a:p>
          <a:p>
            <a:r>
              <a:rPr lang="fr-FR" sz="1600" b="1" dirty="0">
                <a:solidFill>
                  <a:srgbClr val="C00000"/>
                </a:solidFill>
              </a:rPr>
              <a:t>CRE : </a:t>
            </a:r>
            <a:r>
              <a:rPr lang="fr-FR" sz="1400" b="1" dirty="0">
                <a:solidFill>
                  <a:srgbClr val="0070C0"/>
                </a:solidFill>
              </a:rPr>
              <a:t>Accès à la rédaction d’un compte-rendu BDR</a:t>
            </a:r>
          </a:p>
          <a:p>
            <a:pPr marL="457200" lvl="2">
              <a:defRPr/>
            </a:pPr>
            <a:endParaRPr lang="fr-FR" sz="1200" b="1" dirty="0">
              <a:solidFill>
                <a:srgbClr val="7030A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64" y="868008"/>
            <a:ext cx="783135" cy="783135"/>
          </a:xfrm>
          <a:prstGeom prst="rect">
            <a:avLst/>
          </a:prstGeom>
          <a:noFill/>
        </p:spPr>
      </p:pic>
      <p:sp>
        <p:nvSpPr>
          <p:cNvPr id="25" name="Ellipse 24"/>
          <p:cNvSpPr/>
          <p:nvPr/>
        </p:nvSpPr>
        <p:spPr>
          <a:xfrm>
            <a:off x="1685396" y="2562477"/>
            <a:ext cx="400234" cy="376549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8</a:t>
            </a:r>
            <a:endParaRPr lang="fr-FR" sz="2400" dirty="0"/>
          </a:p>
        </p:txBody>
      </p:sp>
      <p:sp>
        <p:nvSpPr>
          <p:cNvPr id="19" name="Ellipse 18"/>
          <p:cNvSpPr/>
          <p:nvPr/>
        </p:nvSpPr>
        <p:spPr>
          <a:xfrm>
            <a:off x="8345129" y="808421"/>
            <a:ext cx="471948" cy="451154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8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5"/>
          <a:srcRect t="30534" r="53782" b="30756"/>
          <a:stretch/>
        </p:blipFill>
        <p:spPr>
          <a:xfrm>
            <a:off x="3544410" y="2109716"/>
            <a:ext cx="2883464" cy="855407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cxnSp>
        <p:nvCxnSpPr>
          <p:cNvPr id="29" name="Connecteur droit avec flèche 28"/>
          <p:cNvCxnSpPr/>
          <p:nvPr/>
        </p:nvCxnSpPr>
        <p:spPr>
          <a:xfrm flipV="1">
            <a:off x="6037006" y="1713475"/>
            <a:ext cx="2308123" cy="84900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 flipH="1">
            <a:off x="3195484" y="2484903"/>
            <a:ext cx="640764" cy="698277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130" y="3972802"/>
            <a:ext cx="9031181" cy="2775179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cxnSp>
        <p:nvCxnSpPr>
          <p:cNvPr id="23" name="Connecteur droit avec flèche 22"/>
          <p:cNvCxnSpPr/>
          <p:nvPr/>
        </p:nvCxnSpPr>
        <p:spPr>
          <a:xfrm flipH="1" flipV="1">
            <a:off x="3195484" y="3187770"/>
            <a:ext cx="1150374" cy="88743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lipse 25"/>
          <p:cNvSpPr/>
          <p:nvPr/>
        </p:nvSpPr>
        <p:spPr>
          <a:xfrm>
            <a:off x="1685396" y="4214142"/>
            <a:ext cx="400234" cy="376549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9</a:t>
            </a:r>
          </a:p>
        </p:txBody>
      </p:sp>
      <p:sp>
        <p:nvSpPr>
          <p:cNvPr id="27" name="Ellipse 26"/>
          <p:cNvSpPr/>
          <p:nvPr/>
        </p:nvSpPr>
        <p:spPr>
          <a:xfrm>
            <a:off x="9392264" y="808421"/>
            <a:ext cx="471948" cy="451154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9</a:t>
            </a:r>
            <a:endParaRPr lang="fr-FR" sz="2800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2043" y="2939026"/>
            <a:ext cx="5432835" cy="3303330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cxnSp>
        <p:nvCxnSpPr>
          <p:cNvPr id="30" name="Connecteur droit avec flèche 29"/>
          <p:cNvCxnSpPr/>
          <p:nvPr/>
        </p:nvCxnSpPr>
        <p:spPr>
          <a:xfrm flipV="1">
            <a:off x="9733935" y="1713475"/>
            <a:ext cx="2458" cy="1790194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0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à coins arrondis 21"/>
          <p:cNvSpPr/>
          <p:nvPr/>
        </p:nvSpPr>
        <p:spPr>
          <a:xfrm>
            <a:off x="102525" y="3075624"/>
            <a:ext cx="1387626" cy="3357034"/>
          </a:xfrm>
          <a:prstGeom prst="roundRect">
            <a:avLst/>
          </a:prstGeom>
          <a:solidFill>
            <a:schemeClr val="tx1"/>
          </a:soli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cliquant sur l’épingle,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applications que vous utilisez le plus souvent apparaitront désormais en début de liste (5 applis max par Univers)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706" y="3099019"/>
            <a:ext cx="359920" cy="41529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387626" y="237727"/>
            <a:ext cx="397233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Le bandeau de navigation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Espace réservé du texte 3"/>
          <p:cNvSpPr txBox="1">
            <a:spLocks/>
          </p:cNvSpPr>
          <p:nvPr/>
        </p:nvSpPr>
        <p:spPr>
          <a:xfrm>
            <a:off x="878504" y="24888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>
                <a:solidFill>
                  <a:srgbClr val="00A193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pic>
        <p:nvPicPr>
          <p:cNvPr id="2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4"/>
          <a:srcRect l="12505" t="1" b="80339"/>
          <a:stretch/>
        </p:blipFill>
        <p:spPr>
          <a:xfrm>
            <a:off x="1630197" y="2570323"/>
            <a:ext cx="10492839" cy="1027790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70" y="1219757"/>
            <a:ext cx="783135" cy="783135"/>
          </a:xfrm>
          <a:prstGeom prst="rect">
            <a:avLst/>
          </a:prstGeom>
          <a:noFill/>
        </p:spPr>
      </p:pic>
      <p:sp>
        <p:nvSpPr>
          <p:cNvPr id="28" name="Ellipse 27"/>
          <p:cNvSpPr/>
          <p:nvPr/>
        </p:nvSpPr>
        <p:spPr>
          <a:xfrm>
            <a:off x="10364493" y="2626307"/>
            <a:ext cx="627971" cy="449317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10</a:t>
            </a:r>
            <a:endParaRPr lang="fr-FR" sz="2000" dirty="0"/>
          </a:p>
        </p:txBody>
      </p:sp>
      <p:sp>
        <p:nvSpPr>
          <p:cNvPr id="29" name="Rectangle à coins arrondis 28"/>
          <p:cNvSpPr/>
          <p:nvPr/>
        </p:nvSpPr>
        <p:spPr>
          <a:xfrm>
            <a:off x="1808810" y="699392"/>
            <a:ext cx="10256981" cy="173361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ctr"/>
          <a:lstStyle/>
          <a:p>
            <a:pPr indent="-457200">
              <a:buClr>
                <a:schemeClr val="bg1"/>
              </a:buClr>
              <a:defRPr/>
            </a:pPr>
            <a:r>
              <a:rPr lang="fr-FR" sz="2000" b="1" i="1" dirty="0" smtClean="0">
                <a:solidFill>
                  <a:srgbClr val="7030A0"/>
                </a:solidFill>
              </a:rPr>
              <a:t>   - ZOOM –</a:t>
            </a:r>
          </a:p>
          <a:p>
            <a:pPr indent="-457200">
              <a:buClr>
                <a:schemeClr val="bg1"/>
              </a:buClr>
              <a:defRPr/>
            </a:pPr>
            <a:endParaRPr lang="fr-FR" sz="200" b="1" i="1" dirty="0" smtClean="0">
              <a:solidFill>
                <a:srgbClr val="7030A0"/>
              </a:solidFill>
            </a:endParaRPr>
          </a:p>
          <a:p>
            <a:pPr lvl="0"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Autres applis : </a:t>
            </a:r>
            <a:r>
              <a:rPr lang="fr-FR" sz="1400" b="1" dirty="0" smtClean="0">
                <a:solidFill>
                  <a:srgbClr val="C00000"/>
                </a:solidFill>
              </a:rPr>
              <a:t> </a:t>
            </a:r>
            <a:r>
              <a:rPr lang="fr-FR" sz="1400" b="1" dirty="0">
                <a:solidFill>
                  <a:srgbClr val="0070C0"/>
                </a:solidFill>
              </a:rPr>
              <a:t>c</a:t>
            </a:r>
            <a:r>
              <a:rPr lang="fr-FR" sz="1400" b="1" dirty="0" smtClean="0">
                <a:solidFill>
                  <a:srgbClr val="0070C0"/>
                </a:solidFill>
              </a:rPr>
              <a:t>e </a:t>
            </a:r>
            <a:r>
              <a:rPr lang="fr-FR" sz="1400" b="1" dirty="0">
                <a:solidFill>
                  <a:srgbClr val="0070C0"/>
                </a:solidFill>
              </a:rPr>
              <a:t>menu donne accès à l’ensemble des applications pour lesquelles l’utilisateur est habilité et qui sont adaptées pour ce </a:t>
            </a:r>
            <a:r>
              <a:rPr lang="fr-FR" sz="1400" b="1" dirty="0" smtClean="0">
                <a:solidFill>
                  <a:srgbClr val="0070C0"/>
                </a:solidFill>
              </a:rPr>
              <a:t>client. Elles sont classées par Univers.</a:t>
            </a:r>
            <a:endParaRPr lang="fr-FR" sz="1400" b="1" dirty="0">
              <a:solidFill>
                <a:srgbClr val="0070C0"/>
              </a:solidFill>
            </a:endParaRPr>
          </a:p>
          <a:p>
            <a:pPr>
              <a:defRPr/>
            </a:pPr>
            <a:endParaRPr lang="fr-FR" sz="700" b="1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fr-FR" sz="1400" b="1" dirty="0" smtClean="0">
                <a:solidFill>
                  <a:srgbClr val="7030A0"/>
                </a:solidFill>
              </a:rPr>
              <a:t>Les </a:t>
            </a:r>
            <a:r>
              <a:rPr lang="fr-FR" sz="1400" b="1" dirty="0">
                <a:solidFill>
                  <a:srgbClr val="7030A0"/>
                </a:solidFill>
              </a:rPr>
              <a:t>+ :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7030A0"/>
                </a:solidFill>
              </a:rPr>
              <a:t>Un champ de recherche permet de trouver votre application sans chercher dans les univers (recherche par nom ou n° de transaction)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7030A0"/>
                </a:solidFill>
              </a:rPr>
              <a:t>Vous pouvez réorganiser l’ordre d’affichage de vos applis préférées en cliquant sur l’épingle</a:t>
            </a:r>
          </a:p>
          <a:p>
            <a:pPr>
              <a:defRPr/>
            </a:pPr>
            <a:endParaRPr lang="fr-FR" sz="800" b="1" dirty="0">
              <a:solidFill>
                <a:srgbClr val="00B0F0"/>
              </a:solidFill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3286031" y="709063"/>
            <a:ext cx="562070" cy="394281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10</a:t>
            </a:r>
            <a:endParaRPr lang="fr-FR" sz="16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3223" y="3735426"/>
            <a:ext cx="10489813" cy="2913472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cxnSp>
        <p:nvCxnSpPr>
          <p:cNvPr id="31" name="Connecteur droit avec flèche 30"/>
          <p:cNvCxnSpPr/>
          <p:nvPr/>
        </p:nvCxnSpPr>
        <p:spPr>
          <a:xfrm flipH="1" flipV="1">
            <a:off x="1301002" y="4432463"/>
            <a:ext cx="419643" cy="46400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flipV="1">
            <a:off x="4848225" y="2081776"/>
            <a:ext cx="4872878" cy="1985399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73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à coins arrondis 21"/>
          <p:cNvSpPr/>
          <p:nvPr/>
        </p:nvSpPr>
        <p:spPr>
          <a:xfrm>
            <a:off x="3324132" y="5210176"/>
            <a:ext cx="3495768" cy="1524000"/>
          </a:xfrm>
          <a:prstGeom prst="roundRect">
            <a:avLst/>
          </a:prstGeom>
          <a:solidFill>
            <a:schemeClr val="tx1"/>
          </a:soli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marR="0" lvl="0" indent="-180975" defTabSz="266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processus en gras est celui affiché en 1</a:t>
            </a:r>
            <a:r>
              <a:rPr kumimoji="0" lang="fr-FR" sz="14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plan sur l’écran</a:t>
            </a:r>
          </a:p>
          <a:p>
            <a:pPr marL="180975" marR="0" lvl="0" indent="-180975" defTabSz="266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Un simple clic sur un autre processus le fait basculer en 1</a:t>
            </a:r>
            <a:r>
              <a:rPr lang="fr-FR" sz="1400" b="1" baseline="30000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er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 plan</a:t>
            </a:r>
          </a:p>
          <a:p>
            <a:pPr marL="180975" marR="0" lvl="0" indent="-180975" defTabSz="266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clic sur la croix ferme</a:t>
            </a:r>
            <a:r>
              <a:rPr kumimoji="0" lang="fr-FR" sz="1400" b="1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 processus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387626" y="237727"/>
            <a:ext cx="397233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Le bandeau de navigation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Espace réservé du texte 3"/>
          <p:cNvSpPr txBox="1">
            <a:spLocks/>
          </p:cNvSpPr>
          <p:nvPr/>
        </p:nvSpPr>
        <p:spPr>
          <a:xfrm>
            <a:off x="878504" y="24888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>
                <a:solidFill>
                  <a:srgbClr val="00A193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pic>
        <p:nvPicPr>
          <p:cNvPr id="2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70" y="1219757"/>
            <a:ext cx="783135" cy="783135"/>
          </a:xfrm>
          <a:prstGeom prst="rect">
            <a:avLst/>
          </a:prstGeom>
          <a:noFill/>
        </p:spPr>
      </p:pic>
      <p:sp>
        <p:nvSpPr>
          <p:cNvPr id="29" name="Rectangle à coins arrondis 28"/>
          <p:cNvSpPr/>
          <p:nvPr/>
        </p:nvSpPr>
        <p:spPr>
          <a:xfrm>
            <a:off x="1811202" y="870198"/>
            <a:ext cx="10256981" cy="151625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ctr"/>
          <a:lstStyle/>
          <a:p>
            <a:pPr indent="-457200">
              <a:buClr>
                <a:schemeClr val="bg1"/>
              </a:buClr>
              <a:defRPr/>
            </a:pPr>
            <a:r>
              <a:rPr lang="fr-FR" sz="2000" b="1" i="1" dirty="0" smtClean="0">
                <a:solidFill>
                  <a:srgbClr val="7030A0"/>
                </a:solidFill>
              </a:rPr>
              <a:t>   - ZOOM –</a:t>
            </a:r>
          </a:p>
          <a:p>
            <a:pPr indent="-457200">
              <a:buClr>
                <a:schemeClr val="bg1"/>
              </a:buClr>
              <a:defRPr/>
            </a:pPr>
            <a:endParaRPr lang="fr-FR" sz="200" b="1" i="1" dirty="0" smtClean="0">
              <a:solidFill>
                <a:srgbClr val="7030A0"/>
              </a:solidFill>
            </a:endParaRPr>
          </a:p>
          <a:p>
            <a:pPr lvl="0"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Applis ouvertes : </a:t>
            </a:r>
            <a:r>
              <a:rPr lang="fr-FR" sz="1400" b="1" dirty="0" smtClean="0">
                <a:solidFill>
                  <a:srgbClr val="C00000"/>
                </a:solidFill>
              </a:rPr>
              <a:t> </a:t>
            </a:r>
            <a:r>
              <a:rPr lang="fr-FR" sz="1400" b="1" dirty="0">
                <a:solidFill>
                  <a:srgbClr val="0070C0"/>
                </a:solidFill>
              </a:rPr>
              <a:t>i</a:t>
            </a:r>
            <a:r>
              <a:rPr lang="fr-FR" sz="1400" b="1" dirty="0" smtClean="0">
                <a:solidFill>
                  <a:srgbClr val="0070C0"/>
                </a:solidFill>
              </a:rPr>
              <a:t>ndique </a:t>
            </a:r>
            <a:r>
              <a:rPr lang="fr-FR" sz="1400" b="1" dirty="0">
                <a:solidFill>
                  <a:srgbClr val="0070C0"/>
                </a:solidFill>
              </a:rPr>
              <a:t>le nombre d’applications ouvertes pour ce client et permet de passer </a:t>
            </a:r>
            <a:r>
              <a:rPr lang="fr-FR" sz="1400" b="1" dirty="0" smtClean="0">
                <a:solidFill>
                  <a:srgbClr val="0070C0"/>
                </a:solidFill>
              </a:rPr>
              <a:t>très facilement de </a:t>
            </a:r>
            <a:r>
              <a:rPr lang="fr-FR" sz="1400" b="1" dirty="0">
                <a:solidFill>
                  <a:srgbClr val="0070C0"/>
                </a:solidFill>
              </a:rPr>
              <a:t>l’une à l’autre</a:t>
            </a:r>
          </a:p>
          <a:p>
            <a:pPr>
              <a:defRPr/>
            </a:pPr>
            <a:endParaRPr lang="fr-FR" sz="700" b="1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fr-FR" sz="1400" b="1" dirty="0" smtClean="0">
                <a:solidFill>
                  <a:srgbClr val="7030A0"/>
                </a:solidFill>
              </a:rPr>
              <a:t>Les </a:t>
            </a:r>
            <a:r>
              <a:rPr lang="fr-FR" sz="1400" b="1" dirty="0">
                <a:solidFill>
                  <a:srgbClr val="7030A0"/>
                </a:solidFill>
              </a:rPr>
              <a:t>+ :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7030A0"/>
                </a:solidFill>
              </a:rPr>
              <a:t>Vous pouvez par exemple, ouvrir parallèlement Connaissance client, la </a:t>
            </a:r>
            <a:r>
              <a:rPr lang="fr-FR" sz="1400" b="1" dirty="0" smtClean="0">
                <a:solidFill>
                  <a:srgbClr val="7030A0"/>
                </a:solidFill>
              </a:rPr>
              <a:t>Synthèse </a:t>
            </a:r>
            <a:r>
              <a:rPr lang="fr-FR" sz="1400" b="1" dirty="0">
                <a:solidFill>
                  <a:srgbClr val="7030A0"/>
                </a:solidFill>
              </a:rPr>
              <a:t>, </a:t>
            </a:r>
            <a:r>
              <a:rPr lang="fr-FR" sz="1400" b="1" dirty="0" smtClean="0">
                <a:solidFill>
                  <a:srgbClr val="7030A0"/>
                </a:solidFill>
              </a:rPr>
              <a:t>DSC, </a:t>
            </a:r>
            <a:r>
              <a:rPr lang="fr-FR" sz="1400" b="1" dirty="0">
                <a:solidFill>
                  <a:srgbClr val="7030A0"/>
                </a:solidFill>
              </a:rPr>
              <a:t>l’historique du </a:t>
            </a:r>
            <a:r>
              <a:rPr lang="fr-FR" sz="1400" b="1" dirty="0" smtClean="0">
                <a:solidFill>
                  <a:srgbClr val="7030A0"/>
                </a:solidFill>
              </a:rPr>
              <a:t>compte courant </a:t>
            </a:r>
            <a:r>
              <a:rPr lang="fr-FR" sz="1400" b="1" dirty="0">
                <a:solidFill>
                  <a:srgbClr val="7030A0"/>
                </a:solidFill>
              </a:rPr>
              <a:t>et passer d’un écran à </a:t>
            </a:r>
            <a:r>
              <a:rPr lang="fr-FR" sz="1400" b="1" dirty="0" smtClean="0">
                <a:solidFill>
                  <a:srgbClr val="7030A0"/>
                </a:solidFill>
              </a:rPr>
              <a:t>l’autre</a:t>
            </a:r>
            <a:endParaRPr lang="fr-FR" sz="1400" b="1" dirty="0">
              <a:solidFill>
                <a:srgbClr val="7030A0"/>
              </a:solidFill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3324132" y="905058"/>
            <a:ext cx="562070" cy="394281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11</a:t>
            </a:r>
            <a:endParaRPr lang="fr-FR" sz="1600" dirty="0"/>
          </a:p>
        </p:txBody>
      </p:sp>
      <p:cxnSp>
        <p:nvCxnSpPr>
          <p:cNvPr id="32" name="Connecteur droit avec flèche 31"/>
          <p:cNvCxnSpPr/>
          <p:nvPr/>
        </p:nvCxnSpPr>
        <p:spPr>
          <a:xfrm>
            <a:off x="2000250" y="3990975"/>
            <a:ext cx="1447800" cy="146685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H="1">
            <a:off x="6486526" y="4848225"/>
            <a:ext cx="2438399" cy="154305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e 18"/>
          <p:cNvGrpSpPr/>
          <p:nvPr/>
        </p:nvGrpSpPr>
        <p:grpSpPr>
          <a:xfrm>
            <a:off x="104931" y="2664542"/>
            <a:ext cx="11963252" cy="2288458"/>
            <a:chOff x="104931" y="2664542"/>
            <a:chExt cx="11963252" cy="2288458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4"/>
            <a:srcRect b="9119"/>
            <a:stretch/>
          </p:blipFill>
          <p:spPr>
            <a:xfrm>
              <a:off x="104931" y="2854399"/>
              <a:ext cx="11963252" cy="2098601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4876800" y="2664542"/>
              <a:ext cx="1140542" cy="44245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8" name="Ellipse 27"/>
          <p:cNvSpPr/>
          <p:nvPr/>
        </p:nvSpPr>
        <p:spPr>
          <a:xfrm>
            <a:off x="11174118" y="2744921"/>
            <a:ext cx="627971" cy="449317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11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1267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387626" y="237727"/>
            <a:ext cx="397233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Le bandeau de navigation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Espace réservé du texte 3"/>
          <p:cNvSpPr txBox="1">
            <a:spLocks/>
          </p:cNvSpPr>
          <p:nvPr/>
        </p:nvSpPr>
        <p:spPr>
          <a:xfrm>
            <a:off x="878504" y="24888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>
                <a:solidFill>
                  <a:srgbClr val="00A193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pic>
        <p:nvPicPr>
          <p:cNvPr id="2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3"/>
          <a:srcRect l="12505" t="1" b="80339"/>
          <a:stretch/>
        </p:blipFill>
        <p:spPr>
          <a:xfrm>
            <a:off x="115593" y="3473121"/>
            <a:ext cx="11869930" cy="1162678"/>
          </a:xfrm>
          <a:prstGeom prst="rect">
            <a:avLst/>
          </a:prstGeom>
          <a:ln w="38100">
            <a:noFill/>
          </a:ln>
        </p:spPr>
      </p:pic>
      <p:sp>
        <p:nvSpPr>
          <p:cNvPr id="28" name="Ellipse 27"/>
          <p:cNvSpPr/>
          <p:nvPr/>
        </p:nvSpPr>
        <p:spPr>
          <a:xfrm>
            <a:off x="11084091" y="3027337"/>
            <a:ext cx="627971" cy="449317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12</a:t>
            </a:r>
            <a:endParaRPr lang="fr-FR" sz="2000" dirty="0"/>
          </a:p>
        </p:txBody>
      </p:sp>
      <p:sp>
        <p:nvSpPr>
          <p:cNvPr id="29" name="Rectangle à coins arrondis 28"/>
          <p:cNvSpPr/>
          <p:nvPr/>
        </p:nvSpPr>
        <p:spPr>
          <a:xfrm>
            <a:off x="1609088" y="1334200"/>
            <a:ext cx="3750877" cy="169667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ctr"/>
          <a:lstStyle/>
          <a:p>
            <a:pPr indent="-457200">
              <a:buClr>
                <a:schemeClr val="bg1"/>
              </a:buClr>
              <a:defRPr/>
            </a:pPr>
            <a:r>
              <a:rPr lang="fr-FR" sz="2000" b="1" i="1" dirty="0" smtClean="0">
                <a:solidFill>
                  <a:srgbClr val="7030A0"/>
                </a:solidFill>
              </a:rPr>
              <a:t>   - ZOOM –</a:t>
            </a:r>
          </a:p>
          <a:p>
            <a:pPr indent="-457200">
              <a:buClr>
                <a:schemeClr val="bg1"/>
              </a:buClr>
              <a:defRPr/>
            </a:pPr>
            <a:endParaRPr lang="fr-FR" sz="700" b="1" i="1" dirty="0" smtClean="0">
              <a:solidFill>
                <a:srgbClr val="7030A0"/>
              </a:solidFill>
            </a:endParaRPr>
          </a:p>
          <a:p>
            <a:pPr lvl="0"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Fin Client : </a:t>
            </a:r>
            <a:r>
              <a:rPr lang="fr-FR" sz="1400" b="1" dirty="0" smtClean="0">
                <a:solidFill>
                  <a:srgbClr val="C00000"/>
                </a:solidFill>
              </a:rPr>
              <a:t> </a:t>
            </a:r>
            <a:r>
              <a:rPr lang="fr-FR" sz="1400" b="1" dirty="0">
                <a:solidFill>
                  <a:srgbClr val="0070C0"/>
                </a:solidFill>
              </a:rPr>
              <a:t>f</a:t>
            </a:r>
            <a:r>
              <a:rPr lang="fr-FR" sz="1400" b="1" dirty="0" smtClean="0">
                <a:solidFill>
                  <a:srgbClr val="0070C0"/>
                </a:solidFill>
              </a:rPr>
              <a:t>erme </a:t>
            </a:r>
            <a:r>
              <a:rPr lang="fr-FR" sz="1400" b="1" dirty="0" smtClean="0">
                <a:solidFill>
                  <a:srgbClr val="0070C0"/>
                </a:solidFill>
              </a:rPr>
              <a:t>la session client, c’est-à-dire en clic ferme toutes les applications ouvertes pour cette Personne</a:t>
            </a:r>
            <a:endParaRPr lang="fr-FR" sz="1400" b="1" dirty="0">
              <a:solidFill>
                <a:srgbClr val="0070C0"/>
              </a:solidFill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3116548" y="1559117"/>
            <a:ext cx="562070" cy="394281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12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89384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104931" y="1681714"/>
            <a:ext cx="11992875" cy="2264930"/>
            <a:chOff x="104931" y="1681714"/>
            <a:chExt cx="11992875" cy="2264930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931" y="1681714"/>
              <a:ext cx="11992875" cy="2264930"/>
            </a:xfrm>
            <a:prstGeom prst="rect">
              <a:avLst/>
            </a:prstGeom>
            <a:ln w="38100">
              <a:solidFill>
                <a:srgbClr val="00B0F0"/>
              </a:solidFill>
            </a:ln>
          </p:spPr>
        </p:pic>
        <p:sp>
          <p:nvSpPr>
            <p:cNvPr id="12" name="Rectangle 11"/>
            <p:cNvSpPr/>
            <p:nvPr/>
          </p:nvSpPr>
          <p:spPr>
            <a:xfrm>
              <a:off x="5105400" y="1681714"/>
              <a:ext cx="638175" cy="26571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 à coins arrondis 21"/>
          <p:cNvSpPr/>
          <p:nvPr/>
        </p:nvSpPr>
        <p:spPr>
          <a:xfrm>
            <a:off x="104931" y="4551507"/>
            <a:ext cx="3726245" cy="991551"/>
          </a:xfrm>
          <a:prstGeom prst="roundRect">
            <a:avLst/>
          </a:prstGeom>
          <a:solidFill>
            <a:schemeClr val="tx1"/>
          </a:soli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marR="0" lvl="0" indent="-180975" defTabSz="266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bouton « Gérer » permet de traiter le ou les messages (suppression, modification, ajout)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387626" y="237727"/>
            <a:ext cx="397233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Le bandeau de navigation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Espace réservé du texte 3"/>
          <p:cNvSpPr txBox="1">
            <a:spLocks/>
          </p:cNvSpPr>
          <p:nvPr/>
        </p:nvSpPr>
        <p:spPr>
          <a:xfrm>
            <a:off x="878504" y="24888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>
                <a:solidFill>
                  <a:srgbClr val="00A193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pic>
        <p:nvPicPr>
          <p:cNvPr id="2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à coins arrondis 28"/>
          <p:cNvSpPr/>
          <p:nvPr/>
        </p:nvSpPr>
        <p:spPr>
          <a:xfrm>
            <a:off x="5500934" y="186820"/>
            <a:ext cx="4413627" cy="136675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ctr"/>
          <a:lstStyle/>
          <a:p>
            <a:pPr indent="-457200">
              <a:buClr>
                <a:schemeClr val="bg1"/>
              </a:buClr>
              <a:defRPr/>
            </a:pPr>
            <a:r>
              <a:rPr lang="fr-FR" sz="2000" b="1" i="1" dirty="0" smtClean="0">
                <a:solidFill>
                  <a:srgbClr val="7030A0"/>
                </a:solidFill>
              </a:rPr>
              <a:t>   - ZOOM –</a:t>
            </a:r>
          </a:p>
          <a:p>
            <a:pPr indent="-457200">
              <a:buClr>
                <a:schemeClr val="bg1"/>
              </a:buClr>
              <a:defRPr/>
            </a:pPr>
            <a:endParaRPr lang="fr-FR" sz="200" b="1" i="1" dirty="0" smtClean="0">
              <a:solidFill>
                <a:srgbClr val="7030A0"/>
              </a:solidFill>
            </a:endParaRPr>
          </a:p>
          <a:p>
            <a:pPr lvl="0"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Messages de service : </a:t>
            </a:r>
            <a:r>
              <a:rPr lang="fr-FR" sz="1400" b="1" dirty="0" smtClean="0">
                <a:solidFill>
                  <a:srgbClr val="C00000"/>
                </a:solidFill>
              </a:rPr>
              <a:t> </a:t>
            </a:r>
            <a:r>
              <a:rPr lang="fr-FR" sz="1400" b="1" dirty="0">
                <a:solidFill>
                  <a:srgbClr val="0070C0"/>
                </a:solidFill>
              </a:rPr>
              <a:t>a</a:t>
            </a:r>
            <a:r>
              <a:rPr lang="fr-FR" sz="1400" b="1" dirty="0" smtClean="0">
                <a:solidFill>
                  <a:srgbClr val="0070C0"/>
                </a:solidFill>
              </a:rPr>
              <a:t>pparaît </a:t>
            </a:r>
            <a:r>
              <a:rPr lang="fr-FR" sz="1400" b="1" dirty="0" smtClean="0">
                <a:solidFill>
                  <a:srgbClr val="0070C0"/>
                </a:solidFill>
              </a:rPr>
              <a:t>uniquement si un ou plusieurs « Messages de service » existent pour cette Personne</a:t>
            </a:r>
            <a:endParaRPr lang="fr-FR" sz="1400" b="1" dirty="0">
              <a:solidFill>
                <a:srgbClr val="0070C0"/>
              </a:solidFill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6940003" y="248616"/>
            <a:ext cx="562070" cy="394281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13</a:t>
            </a:r>
            <a:endParaRPr lang="fr-FR" sz="16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26" y="4419921"/>
            <a:ext cx="5066798" cy="2064473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28" name="Ellipse 27"/>
          <p:cNvSpPr/>
          <p:nvPr/>
        </p:nvSpPr>
        <p:spPr>
          <a:xfrm>
            <a:off x="1882232" y="2589520"/>
            <a:ext cx="627971" cy="449317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13</a:t>
            </a:r>
            <a:endParaRPr lang="fr-FR" sz="2000" dirty="0"/>
          </a:p>
        </p:txBody>
      </p:sp>
      <p:cxnSp>
        <p:nvCxnSpPr>
          <p:cNvPr id="32" name="Connecteur droit avec flèche 31"/>
          <p:cNvCxnSpPr/>
          <p:nvPr/>
        </p:nvCxnSpPr>
        <p:spPr>
          <a:xfrm flipH="1">
            <a:off x="2196216" y="4559441"/>
            <a:ext cx="1883358" cy="101049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à coins arrondis 26"/>
          <p:cNvSpPr/>
          <p:nvPr/>
        </p:nvSpPr>
        <p:spPr>
          <a:xfrm>
            <a:off x="9363674" y="4559441"/>
            <a:ext cx="2671648" cy="1924953"/>
          </a:xfrm>
          <a:prstGeom prst="roundRect">
            <a:avLst/>
          </a:prstGeom>
          <a:solidFill>
            <a:schemeClr val="tx1"/>
          </a:soli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marR="0" lvl="0" indent="-180975" defTabSz="266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bouton « Masquer » fait disparaître</a:t>
            </a:r>
            <a:r>
              <a:rPr kumimoji="0" lang="fr-FR" sz="1400" b="1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l’affichage des Messages de service</a:t>
            </a:r>
          </a:p>
          <a:p>
            <a:pPr marL="180975" marR="0" lvl="0" indent="-180975" defTabSz="266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baseline="0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Pour réafficher ces messages : passer par</a:t>
            </a:r>
            <a:r>
              <a:rPr lang="fr-FR" sz="14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 « Autres applis », puis rechercher l’application « Messages »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Connecteur droit avec flèche 32"/>
          <p:cNvCxnSpPr>
            <a:endCxn id="27" idx="0"/>
          </p:cNvCxnSpPr>
          <p:nvPr/>
        </p:nvCxnSpPr>
        <p:spPr>
          <a:xfrm flipH="1">
            <a:off x="10699498" y="2814178"/>
            <a:ext cx="233973" cy="174526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H="1">
            <a:off x="2196216" y="2814178"/>
            <a:ext cx="7451411" cy="184631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3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à coins arrondis 16"/>
          <p:cNvSpPr/>
          <p:nvPr/>
        </p:nvSpPr>
        <p:spPr>
          <a:xfrm>
            <a:off x="8315740" y="807527"/>
            <a:ext cx="3731701" cy="551944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Synthèse de la </a:t>
            </a:r>
            <a:r>
              <a:rPr lang="fr-FR" sz="1600" b="1" dirty="0" smtClean="0">
                <a:solidFill>
                  <a:srgbClr val="FF0000"/>
                </a:solidFill>
                <a:latin typeface="Calibri" panose="020F0502020204030204"/>
              </a:rPr>
              <a:t>Personne Morale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 affichée juste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dessous du bandeau de navigation. 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Elle est dédiée aux clients « </a:t>
            </a:r>
            <a:r>
              <a:rPr lang="fr-FR" sz="16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personnes morales </a:t>
            </a:r>
            <a:r>
              <a:rPr lang="fr-FR" sz="1600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».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00" b="1" i="0" u="none" strike="noStrike" kern="1200" cap="none" spc="0" normalizeH="0" baseline="0" noProof="0" dirty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80975" marR="0" lvl="0" indent="-180975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Elle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 compose de 4 chapitres :</a:t>
            </a:r>
          </a:p>
          <a:p>
            <a:pPr marL="447675" lvl="1" indent="-180975">
              <a:buFont typeface="Arial" panose="020B0604020202020204" pitchFamily="34" charset="0"/>
              <a:buChar char="•"/>
              <a:defRPr/>
            </a:pPr>
            <a:r>
              <a:rPr lang="fr-FR" sz="1600" b="1" dirty="0" smtClean="0">
                <a:solidFill>
                  <a:srgbClr val="0070C0"/>
                </a:solidFill>
                <a:latin typeface="Calibri" panose="020F0502020204030204"/>
              </a:rPr>
              <a:t>Titre et sous-titre</a:t>
            </a:r>
          </a:p>
          <a:p>
            <a:pPr marL="447675" lvl="1" indent="-180975">
              <a:buFont typeface="Arial" panose="020B0604020202020204" pitchFamily="34" charset="0"/>
              <a:buChar char="•"/>
              <a:defRPr/>
            </a:pP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Informations générales</a:t>
            </a:r>
          </a:p>
          <a:p>
            <a:pPr marL="447675" lvl="1" indent="-180975">
              <a:buFont typeface="Arial" panose="020B0604020202020204" pitchFamily="34" charset="0"/>
              <a:buChar char="•"/>
              <a:defRPr/>
            </a:pPr>
            <a:r>
              <a:rPr lang="fr-FR" sz="1600" b="1" baseline="0" dirty="0" smtClean="0">
                <a:solidFill>
                  <a:srgbClr val="0070C0"/>
                </a:solidFill>
                <a:latin typeface="Calibri" panose="020F0502020204030204"/>
              </a:rPr>
              <a:t>Produits et services</a:t>
            </a:r>
          </a:p>
          <a:p>
            <a:pPr marL="447675" lvl="1" indent="-180975">
              <a:buFont typeface="Arial" panose="020B0604020202020204" pitchFamily="34" charset="0"/>
              <a:buChar char="•"/>
              <a:defRPr/>
            </a:pP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Chiffres clés </a:t>
            </a:r>
            <a:r>
              <a:rPr kumimoji="0" lang="fr-FR" sz="1100" b="1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(slide suivant</a:t>
            </a:r>
            <a:r>
              <a:rPr kumimoji="0" lang="fr-FR" sz="1100" b="1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447675" lvl="1" indent="-180975">
              <a:buFont typeface="Arial" panose="020B0604020202020204" pitchFamily="34" charset="0"/>
              <a:buChar char="•"/>
              <a:defRPr/>
            </a:pPr>
            <a:endParaRPr kumimoji="0" lang="fr-FR" sz="1100" b="1" i="1" u="none" strike="noStrike" kern="1200" cap="none" spc="0" normalizeH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80975" indent="-180975">
              <a:buFont typeface="Wingdings" panose="05000000000000000000" pitchFamily="2" charset="2"/>
              <a:buChar char="§"/>
              <a:defRPr/>
            </a:pPr>
            <a:r>
              <a:rPr lang="fr-FR" sz="1600" b="1" baseline="0" dirty="0" smtClean="0">
                <a:solidFill>
                  <a:srgbClr val="00B0F0"/>
                </a:solidFill>
                <a:latin typeface="Calibri" panose="020F0502020204030204"/>
              </a:rPr>
              <a:t>Chaque</a:t>
            </a:r>
            <a:r>
              <a:rPr lang="fr-FR" sz="1600" b="1" dirty="0" smtClean="0">
                <a:solidFill>
                  <a:srgbClr val="00B0F0"/>
                </a:solidFill>
                <a:latin typeface="Calibri" panose="020F0502020204030204"/>
              </a:rPr>
              <a:t> chapitre peut être </a:t>
            </a:r>
            <a:r>
              <a:rPr lang="fr-FR" sz="1600" b="1" dirty="0" smtClean="0">
                <a:solidFill>
                  <a:srgbClr val="FF0000"/>
                </a:solidFill>
                <a:latin typeface="Calibri" panose="020F0502020204030204"/>
              </a:rPr>
              <a:t>Masquer / Afficher </a:t>
            </a:r>
            <a:r>
              <a:rPr lang="fr-FR" sz="1600" b="1" dirty="0" smtClean="0">
                <a:solidFill>
                  <a:srgbClr val="00B0F0"/>
                </a:solidFill>
                <a:latin typeface="Calibri" panose="020F0502020204030204"/>
              </a:rPr>
              <a:t>en cliquant sur les chevrons à droite de l’écran (ou sur la ligne du chevron</a:t>
            </a:r>
            <a:r>
              <a:rPr lang="fr-FR" sz="1600" b="1" dirty="0" smtClean="0">
                <a:solidFill>
                  <a:srgbClr val="00B0F0"/>
                </a:solidFill>
                <a:latin typeface="Calibri" panose="020F0502020204030204"/>
              </a:rPr>
              <a:t>)</a:t>
            </a:r>
          </a:p>
          <a:p>
            <a:pPr marL="180975" indent="-180975">
              <a:buFont typeface="Wingdings" panose="05000000000000000000" pitchFamily="2" charset="2"/>
              <a:buChar char="§"/>
              <a:defRPr/>
            </a:pPr>
            <a:endParaRPr lang="fr-FR" sz="1600" b="1" dirty="0" smtClean="0">
              <a:solidFill>
                <a:srgbClr val="00B0F0"/>
              </a:solidFill>
              <a:latin typeface="Calibri" panose="020F0502020204030204"/>
            </a:endParaRPr>
          </a:p>
          <a:p>
            <a:pPr marL="180975" indent="-180975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</a:rPr>
              <a:t>L’ascenseur à droite ou le scroll de la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</a:rPr>
              <a:t> souris permettent de se déplacer dans la Synthèse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237727"/>
            <a:ext cx="622284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Personne Morale : vue d’ensemble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24888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EAB818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04</a:t>
            </a:r>
            <a:endParaRPr lang="fr-FR" sz="2800" b="1" kern="0" dirty="0">
              <a:solidFill>
                <a:srgbClr val="EAB818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70" y="807527"/>
            <a:ext cx="8163336" cy="34149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31" y="4232974"/>
            <a:ext cx="8154876" cy="2561591"/>
          </a:xfrm>
          <a:prstGeom prst="rect">
            <a:avLst/>
          </a:prstGeom>
        </p:spPr>
      </p:pic>
      <p:cxnSp>
        <p:nvCxnSpPr>
          <p:cNvPr id="28" name="Connecteur droit avec flèche 27"/>
          <p:cNvCxnSpPr/>
          <p:nvPr/>
        </p:nvCxnSpPr>
        <p:spPr>
          <a:xfrm>
            <a:off x="3133725" y="1000125"/>
            <a:ext cx="5655748" cy="191810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1133475" y="1562100"/>
            <a:ext cx="7600065" cy="1548728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V="1">
            <a:off x="878504" y="3345656"/>
            <a:ext cx="7855036" cy="969169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V="1">
            <a:off x="8115300" y="4105093"/>
            <a:ext cx="428625" cy="20973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173" y="24392"/>
            <a:ext cx="783135" cy="78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6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237727"/>
            <a:ext cx="622284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Personne Morale : vue d’ensemble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24888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EAB818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04</a:t>
            </a:r>
            <a:endParaRPr lang="fr-FR" sz="2800" b="1" kern="0" dirty="0">
              <a:solidFill>
                <a:srgbClr val="EAB818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31" y="758006"/>
            <a:ext cx="8237041" cy="345097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31" y="4189851"/>
            <a:ext cx="8237041" cy="2495548"/>
          </a:xfrm>
          <a:prstGeom prst="rect">
            <a:avLst/>
          </a:prstGeom>
        </p:spPr>
      </p:pic>
      <p:sp>
        <p:nvSpPr>
          <p:cNvPr id="17" name="Rectangle à coins arrondis 16"/>
          <p:cNvSpPr/>
          <p:nvPr/>
        </p:nvSpPr>
        <p:spPr>
          <a:xfrm>
            <a:off x="8456324" y="183033"/>
            <a:ext cx="3548242" cy="641779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Exemple de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Synthèse de la 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PM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avec les chapitres</a:t>
            </a:r>
            <a:r>
              <a:rPr lang="fr-FR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«</a:t>
            </a:r>
            <a:r>
              <a:rPr lang="fr-FR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Informations générales »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et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 « Produits et services »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masqués, et le chapitre</a:t>
            </a:r>
            <a:r>
              <a:rPr lang="fr-FR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« Chiffres clés » 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affiché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clic sur la</a:t>
            </a:r>
            <a:r>
              <a:rPr kumimoji="0" lang="fr-FR" sz="1800" b="1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flèche permet de remonter tout en haut de la synthèse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b="1" baseline="0" dirty="0">
              <a:solidFill>
                <a:srgbClr val="00B0F0"/>
              </a:solidFill>
              <a:latin typeface="Calibri" panose="020F0502020204030204"/>
            </a:endParaRPr>
          </a:p>
          <a:p>
            <a:pPr lvl="0">
              <a:defRPr/>
            </a:pPr>
            <a:r>
              <a:rPr lang="fr-FR" b="1" dirty="0">
                <a:solidFill>
                  <a:schemeClr val="bg1"/>
                </a:solidFill>
              </a:rPr>
              <a:t>Certaines zones sont d’ores et déjà cliquables pour vous apporter plus de détail </a:t>
            </a:r>
            <a:r>
              <a:rPr lang="fr-FR" b="1" dirty="0" smtClean="0">
                <a:solidFill>
                  <a:schemeClr val="bg1"/>
                </a:solidFill>
              </a:rPr>
              <a:t>ou pour lancer </a:t>
            </a:r>
            <a:r>
              <a:rPr lang="fr-FR" b="1" dirty="0">
                <a:solidFill>
                  <a:schemeClr val="bg1"/>
                </a:solidFill>
              </a:rPr>
              <a:t>des </a:t>
            </a:r>
            <a:r>
              <a:rPr lang="fr-FR" b="1" dirty="0" smtClean="0">
                <a:solidFill>
                  <a:schemeClr val="bg1"/>
                </a:solidFill>
              </a:rPr>
              <a:t>transactions</a:t>
            </a:r>
          </a:p>
          <a:p>
            <a:pPr lvl="0">
              <a:defRPr/>
            </a:pPr>
            <a:endParaRPr lang="fr-FR" dirty="0">
              <a:solidFill>
                <a:srgbClr val="00B0F0"/>
              </a:solidFill>
            </a:endParaRPr>
          </a:p>
          <a:p>
            <a:pPr lvl="0">
              <a:defRPr/>
            </a:pPr>
            <a:r>
              <a:rPr lang="fr-FR" sz="1600" b="1" dirty="0">
                <a:solidFill>
                  <a:srgbClr val="FF0000"/>
                </a:solidFill>
              </a:rPr>
              <a:t>NB : Certaines fonctionnalités </a:t>
            </a:r>
            <a:r>
              <a:rPr lang="fr-FR" sz="1600" b="1" dirty="0" smtClean="0">
                <a:solidFill>
                  <a:srgbClr val="FF0000"/>
                </a:solidFill>
              </a:rPr>
              <a:t>ne seront </a:t>
            </a:r>
            <a:r>
              <a:rPr lang="fr-FR" sz="1600" b="1" dirty="0">
                <a:solidFill>
                  <a:srgbClr val="FF0000"/>
                </a:solidFill>
              </a:rPr>
              <a:t>branchées </a:t>
            </a:r>
            <a:r>
              <a:rPr lang="fr-FR" sz="1600" b="1" dirty="0" smtClean="0">
                <a:solidFill>
                  <a:srgbClr val="FF0000"/>
                </a:solidFill>
              </a:rPr>
              <a:t>que dans </a:t>
            </a:r>
            <a:r>
              <a:rPr lang="fr-FR" sz="1600" b="1" dirty="0">
                <a:solidFill>
                  <a:srgbClr val="FF0000"/>
                </a:solidFill>
              </a:rPr>
              <a:t>les </a:t>
            </a:r>
            <a:r>
              <a:rPr lang="fr-FR" sz="1600" b="1" dirty="0" smtClean="0">
                <a:solidFill>
                  <a:srgbClr val="FF0000"/>
                </a:solidFill>
              </a:rPr>
              <a:t>mois ou semaines à venir </a:t>
            </a:r>
            <a:r>
              <a:rPr lang="fr-FR" sz="1600" b="1" dirty="0">
                <a:solidFill>
                  <a:srgbClr val="FF0000"/>
                </a:solidFill>
              </a:rPr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FR" sz="1600" b="1" dirty="0">
                <a:solidFill>
                  <a:srgbClr val="0070C0"/>
                </a:solidFill>
              </a:rPr>
              <a:t>Actes de </a:t>
            </a:r>
            <a:r>
              <a:rPr lang="fr-FR" sz="1600" b="1" dirty="0" smtClean="0">
                <a:solidFill>
                  <a:srgbClr val="0070C0"/>
                </a:solidFill>
              </a:rPr>
              <a:t>vente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FR" sz="1600" b="1" dirty="0" smtClean="0">
                <a:solidFill>
                  <a:srgbClr val="0070C0"/>
                </a:solidFill>
              </a:rPr>
              <a:t>Opérations </a:t>
            </a:r>
            <a:r>
              <a:rPr lang="fr-FR" sz="1600" b="1" dirty="0">
                <a:solidFill>
                  <a:srgbClr val="0070C0"/>
                </a:solidFill>
              </a:rPr>
              <a:t>financières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FR" sz="1600" b="1" dirty="0">
                <a:solidFill>
                  <a:srgbClr val="0070C0"/>
                </a:solidFill>
              </a:rPr>
              <a:t>« Clic to call </a:t>
            </a:r>
            <a:r>
              <a:rPr lang="fr-FR" sz="1600" b="1" dirty="0" smtClean="0">
                <a:solidFill>
                  <a:srgbClr val="0070C0"/>
                </a:solidFill>
              </a:rPr>
              <a:t>»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FR" sz="1600" b="1" dirty="0" smtClean="0">
                <a:solidFill>
                  <a:srgbClr val="0070C0"/>
                </a:solidFill>
              </a:rPr>
              <a:t>…</a:t>
            </a:r>
            <a:endParaRPr lang="fr-FR" sz="1600" b="1" dirty="0">
              <a:solidFill>
                <a:srgbClr val="0070C0"/>
              </a:solidFill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8201763" y="1391801"/>
            <a:ext cx="675537" cy="1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V="1">
            <a:off x="676275" y="1786955"/>
            <a:ext cx="8201025" cy="2958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V="1">
            <a:off x="8118555" y="2244481"/>
            <a:ext cx="675537" cy="404623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72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440" y="3896861"/>
            <a:ext cx="4234507" cy="142455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745" y="3928152"/>
            <a:ext cx="3416498" cy="2786533"/>
          </a:xfrm>
          <a:prstGeom prst="rect">
            <a:avLst/>
          </a:prstGeom>
        </p:spPr>
      </p:pic>
      <p:sp>
        <p:nvSpPr>
          <p:cNvPr id="17" name="Rectangle à coins arrondis 16"/>
          <p:cNvSpPr/>
          <p:nvPr/>
        </p:nvSpPr>
        <p:spPr>
          <a:xfrm>
            <a:off x="311180" y="823030"/>
            <a:ext cx="11639549" cy="123926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 chapitre est composé de deux blocs :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Titre : </a:t>
            </a:r>
            <a:r>
              <a:rPr lang="fr-FR" b="1" dirty="0" smtClean="0">
                <a:solidFill>
                  <a:srgbClr val="0070C0"/>
                </a:solidFill>
                <a:latin typeface="Calibri" panose="020F0502020204030204"/>
              </a:rPr>
              <a:t>ce bloc reste toujours présent quelque soit la partie de la synthèse affichée</a:t>
            </a:r>
          </a:p>
          <a:p>
            <a:pPr marL="285750" lvl="0" indent="-285750">
              <a:buFont typeface="Wingdings" panose="05000000000000000000" pitchFamily="2" charset="2"/>
              <a:buChar char="§"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Sous-titre :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</a:t>
            </a:r>
            <a:r>
              <a:rPr kumimoji="0" lang="fr-FR" sz="18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contient</a:t>
            </a:r>
            <a:r>
              <a:rPr lang="fr-FR" b="1" dirty="0" smtClean="0">
                <a:solidFill>
                  <a:srgbClr val="0070C0"/>
                </a:solidFill>
                <a:latin typeface="Calibri" panose="020F0502020204030204"/>
              </a:rPr>
              <a:t> de nombreuses informations sur le client dont la forme juridique, le « suivi par », le « rattaché à », les </a:t>
            </a:r>
            <a:r>
              <a:rPr lang="fr-FR" b="1" dirty="0">
                <a:solidFill>
                  <a:srgbClr val="0070C0"/>
                </a:solidFill>
              </a:rPr>
              <a:t>segmentations … </a:t>
            </a:r>
            <a:r>
              <a:rPr lang="fr-FR" b="1" dirty="0" smtClean="0">
                <a:solidFill>
                  <a:srgbClr val="0070C0"/>
                </a:solidFill>
              </a:rPr>
              <a:t>  </a:t>
            </a:r>
            <a:r>
              <a:rPr lang="fr-FR" sz="1400" b="1" dirty="0" smtClean="0">
                <a:solidFill>
                  <a:srgbClr val="FF0000"/>
                </a:solidFill>
              </a:rPr>
              <a:t>NB </a:t>
            </a:r>
            <a:r>
              <a:rPr lang="fr-FR" sz="1400" b="1" dirty="0">
                <a:solidFill>
                  <a:srgbClr val="FF0000"/>
                </a:solidFill>
              </a:rPr>
              <a:t>: La notion de « géré par » est située dans le bloc </a:t>
            </a:r>
            <a:r>
              <a:rPr lang="fr-FR" sz="1400" b="1" dirty="0" smtClean="0">
                <a:solidFill>
                  <a:srgbClr val="FF0000"/>
                </a:solidFill>
              </a:rPr>
              <a:t>« Produits </a:t>
            </a:r>
            <a:r>
              <a:rPr lang="fr-FR" sz="1400" b="1" dirty="0">
                <a:solidFill>
                  <a:srgbClr val="FF0000"/>
                </a:solidFill>
              </a:rPr>
              <a:t>et </a:t>
            </a:r>
            <a:r>
              <a:rPr lang="fr-FR" sz="1400" b="1" dirty="0" smtClean="0">
                <a:solidFill>
                  <a:srgbClr val="FF0000"/>
                </a:solidFill>
              </a:rPr>
              <a:t>services » </a:t>
            </a:r>
            <a:r>
              <a:rPr lang="fr-FR" sz="1400" b="1" dirty="0">
                <a:solidFill>
                  <a:srgbClr val="FF0000"/>
                </a:solidFill>
              </a:rPr>
              <a:t>à coté des « Entités Titulaires »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311180" y="5665472"/>
            <a:ext cx="3659907" cy="10076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clic sur les informations soulignées fait apparaître une fenêtre de détail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248883"/>
            <a:ext cx="807069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Personne Morale : le chapitre « Titre et sous-titre »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24888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chemeClr val="accent2">
                    <a:lumMod val="75000"/>
                  </a:schemeClr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05</a:t>
            </a:r>
            <a:endParaRPr lang="fr-FR" sz="2800" b="1" kern="0" dirty="0">
              <a:solidFill>
                <a:schemeClr val="accent2">
                  <a:lumMod val="75000"/>
                </a:schemeClr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94588"/>
            <a:ext cx="12180715" cy="130533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31" y="3935689"/>
            <a:ext cx="3343722" cy="138572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3871" y="3360440"/>
            <a:ext cx="2386013" cy="515379"/>
          </a:xfrm>
          <a:prstGeom prst="rect">
            <a:avLst/>
          </a:prstGeom>
        </p:spPr>
      </p:pic>
      <p:grpSp>
        <p:nvGrpSpPr>
          <p:cNvPr id="10" name="Groupe 9"/>
          <p:cNvGrpSpPr/>
          <p:nvPr/>
        </p:nvGrpSpPr>
        <p:grpSpPr>
          <a:xfrm>
            <a:off x="4227119" y="5665472"/>
            <a:ext cx="3621288" cy="1007619"/>
            <a:chOff x="5160762" y="5707067"/>
            <a:chExt cx="3621288" cy="1007619"/>
          </a:xfrm>
        </p:grpSpPr>
        <p:sp>
          <p:nvSpPr>
            <p:cNvPr id="28" name="Rectangle à coins arrondis 27"/>
            <p:cNvSpPr/>
            <p:nvPr/>
          </p:nvSpPr>
          <p:spPr>
            <a:xfrm>
              <a:off x="5160762" y="5707067"/>
              <a:ext cx="3621288" cy="1007619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chemeClr val="tx1">
                    <a:lumMod val="75000"/>
                  </a:schemeClr>
                </a:gs>
              </a:gsLst>
              <a:lin ang="5400000" scaled="1"/>
            </a:gradFill>
            <a:ln w="53975">
              <a:gradFill flip="none" rotWithShape="1">
                <a:gsLst>
                  <a:gs pos="0">
                    <a:schemeClr val="tx2">
                      <a:lumMod val="50000"/>
                    </a:schemeClr>
                  </a:gs>
                  <a:gs pos="67000">
                    <a:schemeClr val="tx1">
                      <a:lumMod val="85000"/>
                    </a:schemeClr>
                  </a:gs>
                  <a:gs pos="83000">
                    <a:schemeClr val="tx1">
                      <a:lumMod val="85000"/>
                    </a:schemeClr>
                  </a:gs>
                  <a:gs pos="100000">
                    <a:srgbClr val="C00000"/>
                  </a:gs>
                </a:gsLst>
                <a:lin ang="13500000" scaled="1"/>
                <a:tileRect/>
              </a:gra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fr-FR" sz="1500" b="1" dirty="0" smtClean="0">
                  <a:solidFill>
                    <a:srgbClr val="7030A0"/>
                  </a:solidFill>
                  <a:latin typeface="Calibri" panose="020F0502020204030204"/>
                </a:rPr>
                <a:t>Le survol de la souris sur un sigle       affiche en complet un libellé tronqué</a:t>
              </a:r>
              <a:endParaRPr kumimoji="0" lang="fr-FR" sz="15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88882" y="5888196"/>
              <a:ext cx="304800" cy="342900"/>
            </a:xfrm>
            <a:prstGeom prst="rect">
              <a:avLst/>
            </a:prstGeom>
          </p:spPr>
        </p:pic>
      </p:grpSp>
      <p:cxnSp>
        <p:nvCxnSpPr>
          <p:cNvPr id="34" name="Connecteur droit avec flèche 33"/>
          <p:cNvCxnSpPr/>
          <p:nvPr/>
        </p:nvCxnSpPr>
        <p:spPr>
          <a:xfrm flipH="1">
            <a:off x="11006976" y="3393654"/>
            <a:ext cx="1" cy="62589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H="1">
            <a:off x="1011542" y="3429664"/>
            <a:ext cx="1" cy="62589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>
            <a:off x="5148435" y="3896861"/>
            <a:ext cx="4590" cy="1768611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 flipH="1">
            <a:off x="6640618" y="3404958"/>
            <a:ext cx="1" cy="62589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7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à coins arrondis 16"/>
          <p:cNvSpPr/>
          <p:nvPr/>
        </p:nvSpPr>
        <p:spPr>
          <a:xfrm>
            <a:off x="7867650" y="808465"/>
            <a:ext cx="4133657" cy="215662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 chapitre est composé de cinq blocs :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Coordonnées</a:t>
            </a:r>
            <a:endParaRPr lang="fr-FR" b="1" dirty="0" smtClean="0">
              <a:solidFill>
                <a:srgbClr val="00B0F0"/>
              </a:solidFill>
              <a:latin typeface="Calibri" panose="020F0502020204030204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Alertes</a:t>
            </a:r>
            <a:endParaRPr lang="fr-FR" b="1" dirty="0" smtClean="0">
              <a:solidFill>
                <a:srgbClr val="00B0F0"/>
              </a:solidFill>
              <a:latin typeface="Calibri" panose="020F0502020204030204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</a:rPr>
              <a:t>Indicateurs</a:t>
            </a:r>
            <a:endParaRPr kumimoji="0" lang="fr-FR" sz="1800" b="1" i="0" u="none" strike="noStrike" kern="1200" cap="none" spc="0" normalizeH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b="1" baseline="0" dirty="0" smtClean="0">
                <a:solidFill>
                  <a:srgbClr val="00B0F0"/>
                </a:solidFill>
                <a:latin typeface="Calibri" panose="020F0502020204030204"/>
              </a:rPr>
              <a:t>Entretiens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</a:rPr>
              <a:t>Opportunités / Propositions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288932"/>
            <a:ext cx="8994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Personne Morale : le chapitre « Informations générales »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28893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1F4E79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06</a:t>
            </a:r>
            <a:endParaRPr lang="fr-FR" sz="2800" b="1" kern="0" dirty="0">
              <a:solidFill>
                <a:srgbClr val="1F4E79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à coins arrondis 27"/>
          <p:cNvSpPr/>
          <p:nvPr/>
        </p:nvSpPr>
        <p:spPr>
          <a:xfrm>
            <a:off x="7867650" y="3117716"/>
            <a:ext cx="4133657" cy="10076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Bloc « Coordonnées » :</a:t>
            </a:r>
          </a:p>
          <a:p>
            <a:pPr marL="180975" marR="0" lvl="0" indent="-180975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Un clic sur ce « crayon » débranche sur la « Connaissance Client Personne Morale » 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998" y="720326"/>
            <a:ext cx="5208302" cy="6005094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7867650" y="5465624"/>
            <a:ext cx="4133657" cy="74155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marR="0" lvl="0" indent="-180975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Ce lien permet le débranchement vers l’écran de « Gestion des liens » 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7867650" y="4277965"/>
            <a:ext cx="4133657" cy="10076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marR="0" lvl="0" indent="-180975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Un clic sur ce « crayon » débranche sur la « Gestion des liens » (représentants légaux de la Personne Morale »)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2828925" y="1512460"/>
            <a:ext cx="5160347" cy="212077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2828925" y="3919883"/>
            <a:ext cx="5160346" cy="62954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V="1">
            <a:off x="2895600" y="5711234"/>
            <a:ext cx="5093671" cy="73399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8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288932"/>
            <a:ext cx="8994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Personne Morale : le chapitre « Informations générales »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28893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1F4E79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06</a:t>
            </a:r>
            <a:endParaRPr lang="fr-FR" sz="2800" b="1" kern="0" dirty="0">
              <a:solidFill>
                <a:srgbClr val="1F4E79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à coins arrondis 27"/>
          <p:cNvSpPr/>
          <p:nvPr/>
        </p:nvSpPr>
        <p:spPr>
          <a:xfrm>
            <a:off x="1293134" y="872284"/>
            <a:ext cx="6027855" cy="298627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Bloc « Alertes » :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000" b="1" dirty="0" smtClean="0">
              <a:solidFill>
                <a:srgbClr val="FF0000"/>
              </a:solidFill>
              <a:latin typeface="Calibri" panose="020F0502020204030204"/>
            </a:endParaRPr>
          </a:p>
          <a:p>
            <a:pPr marL="180975" lvl="0" indent="-180975">
              <a:buFont typeface="Arial" panose="020B0604020202020204" pitchFamily="34" charset="0"/>
              <a:buChar char="•"/>
              <a:defRPr/>
            </a:pPr>
            <a:r>
              <a:rPr lang="fr-FR" sz="1500" b="1" dirty="0">
                <a:solidFill>
                  <a:srgbClr val="1F4E79"/>
                </a:solidFill>
              </a:rPr>
              <a:t>Il  affiche l’ensemble des alertes </a:t>
            </a:r>
            <a:r>
              <a:rPr lang="fr-FR" sz="1500" b="1" dirty="0" smtClean="0">
                <a:solidFill>
                  <a:srgbClr val="1F4E79"/>
                </a:solidFill>
              </a:rPr>
              <a:t>qui </a:t>
            </a:r>
            <a:r>
              <a:rPr lang="fr-FR" sz="1500" b="1" dirty="0">
                <a:solidFill>
                  <a:srgbClr val="1F4E79"/>
                </a:solidFill>
              </a:rPr>
              <a:t>nécessitent votre vigilance </a:t>
            </a:r>
            <a:r>
              <a:rPr lang="fr-FR" sz="1500" b="1" dirty="0" smtClean="0">
                <a:solidFill>
                  <a:srgbClr val="FF0000"/>
                </a:solidFill>
              </a:rPr>
              <a:t>*</a:t>
            </a:r>
            <a:r>
              <a:rPr lang="fr-FR" sz="1500" b="1" dirty="0" smtClean="0">
                <a:solidFill>
                  <a:srgbClr val="1F4E79"/>
                </a:solidFill>
              </a:rPr>
              <a:t> : </a:t>
            </a:r>
            <a:endParaRPr lang="fr-FR" sz="1500" b="1" dirty="0">
              <a:solidFill>
                <a:srgbClr val="1F4E79"/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500" b="1" dirty="0">
                <a:solidFill>
                  <a:srgbClr val="1F4E79"/>
                </a:solidFill>
              </a:rPr>
              <a:t>Les gélules (bords arrondis) sur fond blanc sont cliquables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500" b="1" dirty="0">
                <a:solidFill>
                  <a:srgbClr val="1F4E79"/>
                </a:solidFill>
              </a:rPr>
              <a:t>Les gélules (bords arrondis) grisées sont non cliquables </a:t>
            </a:r>
          </a:p>
          <a:p>
            <a:pPr marL="1200150" lvl="2" indent="-285750">
              <a:buFont typeface="Wingdings" panose="05000000000000000000" pitchFamily="2" charset="2"/>
              <a:buChar char="Ø"/>
              <a:defRPr/>
            </a:pPr>
            <a:r>
              <a:rPr lang="fr-FR" sz="1500" b="1" dirty="0" smtClean="0">
                <a:solidFill>
                  <a:srgbClr val="1F4E79"/>
                </a:solidFill>
              </a:rPr>
              <a:t>pas </a:t>
            </a:r>
            <a:r>
              <a:rPr lang="fr-FR" sz="1500" b="1" dirty="0">
                <a:solidFill>
                  <a:srgbClr val="1F4E79"/>
                </a:solidFill>
              </a:rPr>
              <a:t>encore accessibles pour le moment ou</a:t>
            </a:r>
          </a:p>
          <a:p>
            <a:pPr marL="1200150" lvl="2" indent="-285750">
              <a:buFont typeface="Wingdings" panose="05000000000000000000" pitchFamily="2" charset="2"/>
              <a:buChar char="Ø"/>
              <a:defRPr/>
            </a:pPr>
            <a:r>
              <a:rPr lang="fr-FR" sz="1500" b="1" dirty="0" smtClean="0">
                <a:solidFill>
                  <a:srgbClr val="1F4E79"/>
                </a:solidFill>
              </a:rPr>
              <a:t>utilisateur </a:t>
            </a:r>
            <a:r>
              <a:rPr lang="fr-FR" sz="1500" b="1" dirty="0">
                <a:solidFill>
                  <a:srgbClr val="1F4E79"/>
                </a:solidFill>
              </a:rPr>
              <a:t>non </a:t>
            </a:r>
            <a:r>
              <a:rPr lang="fr-FR" sz="1500" b="1" dirty="0" smtClean="0">
                <a:solidFill>
                  <a:srgbClr val="1F4E79"/>
                </a:solidFill>
              </a:rPr>
              <a:t>habilité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500" b="1" dirty="0" smtClean="0">
                <a:solidFill>
                  <a:srgbClr val="1F4E79"/>
                </a:solidFill>
              </a:rPr>
              <a:t>Les étiquettes (en pointillés) ne sont pas cliquables, ce sont uniquement des informations</a:t>
            </a:r>
            <a:endParaRPr lang="fr-FR" sz="1500" b="1" dirty="0">
              <a:solidFill>
                <a:srgbClr val="1F4E79"/>
              </a:solidFill>
            </a:endParaRPr>
          </a:p>
          <a:p>
            <a:pPr lvl="0">
              <a:defRPr/>
            </a:pPr>
            <a:r>
              <a:rPr lang="fr-FR" sz="1500" b="1" dirty="0">
                <a:solidFill>
                  <a:srgbClr val="FF0000"/>
                </a:solidFill>
              </a:rPr>
              <a:t>* Par exemple </a:t>
            </a:r>
            <a:r>
              <a:rPr lang="fr-FR" sz="1500" b="1" dirty="0" smtClean="0">
                <a:solidFill>
                  <a:srgbClr val="FF0000"/>
                </a:solidFill>
              </a:rPr>
              <a:t>« Top CC » en rouge nécessite  </a:t>
            </a:r>
            <a:r>
              <a:rPr lang="fr-FR" sz="1500" b="1" dirty="0">
                <a:solidFill>
                  <a:srgbClr val="FF0000"/>
                </a:solidFill>
              </a:rPr>
              <a:t>une action, il est donc rangé dans le bloc « Alertes ». A contrario, un « </a:t>
            </a:r>
            <a:r>
              <a:rPr lang="fr-FR" sz="1500" b="1" dirty="0" smtClean="0">
                <a:solidFill>
                  <a:srgbClr val="FF0000"/>
                </a:solidFill>
              </a:rPr>
              <a:t>Top CC actualisé</a:t>
            </a:r>
            <a:r>
              <a:rPr lang="fr-FR" sz="1500" b="1" dirty="0">
                <a:solidFill>
                  <a:srgbClr val="FF0000"/>
                </a:solidFill>
              </a:rPr>
              <a:t> » est visible dans le bloc « Indicateurs »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464958" y="5994187"/>
            <a:ext cx="2651868" cy="7019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Gélule cliquable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/>
              </a:rPr>
              <a:t>(sur fond blanc) : affiche une fenêtre ou lance un processus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343105" y="4000448"/>
            <a:ext cx="11573592" cy="1667267"/>
            <a:chOff x="421763" y="1431859"/>
            <a:chExt cx="10553700" cy="1304925"/>
          </a:xfrm>
        </p:grpSpPr>
        <p:grpSp>
          <p:nvGrpSpPr>
            <p:cNvPr id="8" name="Groupe 7"/>
            <p:cNvGrpSpPr/>
            <p:nvPr/>
          </p:nvGrpSpPr>
          <p:grpSpPr>
            <a:xfrm>
              <a:off x="421763" y="1431859"/>
              <a:ext cx="10553700" cy="1304925"/>
              <a:chOff x="421763" y="1431859"/>
              <a:chExt cx="10553700" cy="1304925"/>
            </a:xfrm>
          </p:grpSpPr>
          <p:grpSp>
            <p:nvGrpSpPr>
              <p:cNvPr id="5" name="Groupe 4"/>
              <p:cNvGrpSpPr/>
              <p:nvPr/>
            </p:nvGrpSpPr>
            <p:grpSpPr>
              <a:xfrm>
                <a:off x="421763" y="1431859"/>
                <a:ext cx="10553700" cy="1304925"/>
                <a:chOff x="333375" y="1435665"/>
                <a:chExt cx="10553700" cy="1304925"/>
              </a:xfrm>
            </p:grpSpPr>
            <p:pic>
              <p:nvPicPr>
                <p:cNvPr id="2" name="Image 1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33375" y="1435665"/>
                  <a:ext cx="10553700" cy="1304925"/>
                </a:xfrm>
                <a:prstGeom prst="rect">
                  <a:avLst/>
                </a:prstGeom>
              </p:spPr>
            </p:pic>
            <p:pic>
              <p:nvPicPr>
                <p:cNvPr id="4" name="Image 3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152650" y="1990981"/>
                  <a:ext cx="1143000" cy="426816"/>
                </a:xfrm>
                <a:prstGeom prst="rect">
                  <a:avLst/>
                </a:prstGeom>
              </p:spPr>
            </p:pic>
          </p:grpSp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95650" y="1962067"/>
                <a:ext cx="6048375" cy="457200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3714750" y="1595482"/>
              <a:ext cx="428625" cy="2866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 à coins arrondis 21"/>
          <p:cNvSpPr/>
          <p:nvPr/>
        </p:nvSpPr>
        <p:spPr>
          <a:xfrm>
            <a:off x="7989271" y="794116"/>
            <a:ext cx="3875689" cy="374417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Liste des « Alertes » possibles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 smtClean="0">
                <a:solidFill>
                  <a:srgbClr val="1F4E79"/>
                </a:solidFill>
              </a:rPr>
              <a:t>TOP CC (</a:t>
            </a:r>
            <a:r>
              <a:rPr lang="fr-FR" sz="1400" b="1" i="1" dirty="0" smtClean="0">
                <a:solidFill>
                  <a:srgbClr val="1F4E79"/>
                </a:solidFill>
              </a:rPr>
              <a:t>si rouge ou orange</a:t>
            </a:r>
            <a:r>
              <a:rPr lang="fr-FR" sz="1400" b="1" dirty="0" smtClean="0">
                <a:solidFill>
                  <a:srgbClr val="1F4E79"/>
                </a:solidFill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 smtClean="0">
                <a:solidFill>
                  <a:srgbClr val="1F4E79"/>
                </a:solidFill>
              </a:rPr>
              <a:t>Interdit </a:t>
            </a:r>
            <a:r>
              <a:rPr lang="fr-FR" sz="1400" b="1" dirty="0">
                <a:solidFill>
                  <a:srgbClr val="1F4E79"/>
                </a:solidFill>
              </a:rPr>
              <a:t>bancaire (</a:t>
            </a:r>
            <a:r>
              <a:rPr lang="fr-FR" sz="1400" b="1" i="1" dirty="0">
                <a:solidFill>
                  <a:srgbClr val="1F4E79"/>
                </a:solidFill>
              </a:rPr>
              <a:t>étiquette</a:t>
            </a:r>
            <a:r>
              <a:rPr lang="fr-FR" sz="1400" b="1" dirty="0">
                <a:solidFill>
                  <a:srgbClr val="1F4E79"/>
                </a:solidFill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Opposition (</a:t>
            </a:r>
            <a:r>
              <a:rPr lang="fr-FR" sz="1400" b="1" i="1" dirty="0">
                <a:solidFill>
                  <a:srgbClr val="1F4E79"/>
                </a:solidFill>
              </a:rPr>
              <a:t>étiquette</a:t>
            </a:r>
            <a:r>
              <a:rPr lang="fr-FR" sz="1400" b="1" dirty="0">
                <a:solidFill>
                  <a:srgbClr val="1F4E79"/>
                </a:solidFill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PND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SATD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Réclamation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Watch List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GAE (</a:t>
            </a:r>
            <a:r>
              <a:rPr lang="fr-FR" sz="1400" b="1" i="1" dirty="0">
                <a:solidFill>
                  <a:srgbClr val="1F4E79"/>
                </a:solidFill>
              </a:rPr>
              <a:t>étiquette</a:t>
            </a:r>
            <a:r>
              <a:rPr lang="fr-FR" sz="1400" b="1" dirty="0">
                <a:solidFill>
                  <a:srgbClr val="1F4E79"/>
                </a:solidFill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Préventis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Loi Eckert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RPM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 smtClean="0">
                <a:solidFill>
                  <a:srgbClr val="00B050"/>
                </a:solidFill>
              </a:rPr>
              <a:t>A partir du 15/03/21 :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400" b="1" dirty="0" smtClean="0">
                <a:solidFill>
                  <a:srgbClr val="00B050"/>
                </a:solidFill>
              </a:rPr>
              <a:t>MAD</a:t>
            </a:r>
            <a:endParaRPr lang="fr-FR" sz="1400" b="1" dirty="0">
              <a:solidFill>
                <a:srgbClr val="00B050"/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400" b="1" dirty="0">
                <a:solidFill>
                  <a:srgbClr val="00B050"/>
                </a:solidFill>
              </a:rPr>
              <a:t>Total contentieux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400" b="1" dirty="0">
                <a:solidFill>
                  <a:srgbClr val="00B050"/>
                </a:solidFill>
              </a:rPr>
              <a:t>Recouvrement amiable (</a:t>
            </a:r>
            <a:r>
              <a:rPr lang="fr-FR" sz="1400" b="1" i="1" dirty="0">
                <a:solidFill>
                  <a:srgbClr val="00B050"/>
                </a:solidFill>
              </a:rPr>
              <a:t>étiquette</a:t>
            </a:r>
            <a:r>
              <a:rPr lang="fr-FR" sz="1400" b="1" dirty="0">
                <a:solidFill>
                  <a:srgbClr val="00B050"/>
                </a:solidFill>
              </a:rPr>
              <a:t>)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000" b="1" dirty="0" smtClean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5582244" y="6021429"/>
            <a:ext cx="1845336" cy="7019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Gélule non cliquable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(sur fond gris)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8235670" y="6030979"/>
            <a:ext cx="2013229" cy="7019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Étiquette informative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/>
              </a:rPr>
              <a:t>(non cliquable)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6" name="Connecteur droit avec flèche 15"/>
          <p:cNvCxnSpPr>
            <a:endCxn id="13" idx="0"/>
          </p:cNvCxnSpPr>
          <p:nvPr/>
        </p:nvCxnSpPr>
        <p:spPr>
          <a:xfrm>
            <a:off x="1032387" y="5255291"/>
            <a:ext cx="758505" cy="73889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endCxn id="13" idx="0"/>
          </p:cNvCxnSpPr>
          <p:nvPr/>
        </p:nvCxnSpPr>
        <p:spPr>
          <a:xfrm flipH="1">
            <a:off x="1790892" y="5230691"/>
            <a:ext cx="980736" cy="76349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endCxn id="24" idx="0"/>
          </p:cNvCxnSpPr>
          <p:nvPr/>
        </p:nvCxnSpPr>
        <p:spPr>
          <a:xfrm flipH="1">
            <a:off x="6504912" y="5152103"/>
            <a:ext cx="816077" cy="86932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endCxn id="25" idx="0"/>
          </p:cNvCxnSpPr>
          <p:nvPr/>
        </p:nvCxnSpPr>
        <p:spPr>
          <a:xfrm>
            <a:off x="9239250" y="5152103"/>
            <a:ext cx="3035" cy="87887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48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288932"/>
            <a:ext cx="8994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Personne Morale : le chapitre « Informations générales »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28893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1F4E79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06</a:t>
            </a:r>
            <a:endParaRPr lang="fr-FR" sz="2800" b="1" kern="0" dirty="0">
              <a:solidFill>
                <a:srgbClr val="1F4E79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à coins arrondis 27"/>
          <p:cNvSpPr/>
          <p:nvPr/>
        </p:nvSpPr>
        <p:spPr>
          <a:xfrm>
            <a:off x="878504" y="806761"/>
            <a:ext cx="6524651" cy="298627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Bloc « Indicateurs » :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000" b="1" dirty="0" smtClean="0">
              <a:solidFill>
                <a:srgbClr val="FF0000"/>
              </a:solidFill>
              <a:latin typeface="Calibri" panose="020F0502020204030204"/>
            </a:endParaRPr>
          </a:p>
          <a:p>
            <a:pPr marL="180975" lvl="0" indent="-180975">
              <a:buFont typeface="Arial" panose="020B0604020202020204" pitchFamily="34" charset="0"/>
              <a:buChar char="•"/>
              <a:defRPr/>
            </a:pPr>
            <a:r>
              <a:rPr lang="fr-FR" sz="1500" b="1" dirty="0">
                <a:solidFill>
                  <a:srgbClr val="1F4E79"/>
                </a:solidFill>
              </a:rPr>
              <a:t>Il  affiche </a:t>
            </a:r>
            <a:r>
              <a:rPr lang="fr-FR" sz="1500" b="1" dirty="0" smtClean="0">
                <a:solidFill>
                  <a:srgbClr val="1F4E79"/>
                </a:solidFill>
              </a:rPr>
              <a:t>une ensemble d’indicateurs sur le client </a:t>
            </a:r>
            <a:r>
              <a:rPr lang="fr-FR" sz="1500" b="1" dirty="0" smtClean="0">
                <a:solidFill>
                  <a:srgbClr val="FF0000"/>
                </a:solidFill>
              </a:rPr>
              <a:t>*</a:t>
            </a:r>
            <a:r>
              <a:rPr lang="fr-FR" sz="1500" b="1" dirty="0" smtClean="0">
                <a:solidFill>
                  <a:srgbClr val="1F4E79"/>
                </a:solidFill>
              </a:rPr>
              <a:t> : </a:t>
            </a:r>
            <a:endParaRPr lang="fr-FR" sz="1500" b="1" dirty="0">
              <a:solidFill>
                <a:srgbClr val="1F4E79"/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500" b="1" dirty="0">
                <a:solidFill>
                  <a:srgbClr val="1F4E79"/>
                </a:solidFill>
              </a:rPr>
              <a:t>Les gélules (bords arrondis) sur fond blanc sont cliquables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500" b="1" dirty="0">
                <a:solidFill>
                  <a:srgbClr val="1F4E79"/>
                </a:solidFill>
              </a:rPr>
              <a:t>Les gélules (bords arrondis) grisées sont non cliquables </a:t>
            </a:r>
          </a:p>
          <a:p>
            <a:pPr marL="1200150" lvl="2" indent="-285750">
              <a:buFont typeface="Wingdings" panose="05000000000000000000" pitchFamily="2" charset="2"/>
              <a:buChar char="Ø"/>
              <a:defRPr/>
            </a:pPr>
            <a:r>
              <a:rPr lang="fr-FR" sz="1500" b="1" dirty="0" smtClean="0">
                <a:solidFill>
                  <a:srgbClr val="1F4E79"/>
                </a:solidFill>
              </a:rPr>
              <a:t>pas </a:t>
            </a:r>
            <a:r>
              <a:rPr lang="fr-FR" sz="1500" b="1" dirty="0">
                <a:solidFill>
                  <a:srgbClr val="1F4E79"/>
                </a:solidFill>
              </a:rPr>
              <a:t>encore accessibles pour le moment ou</a:t>
            </a:r>
          </a:p>
          <a:p>
            <a:pPr marL="1200150" lvl="2" indent="-285750">
              <a:buFont typeface="Wingdings" panose="05000000000000000000" pitchFamily="2" charset="2"/>
              <a:buChar char="Ø"/>
              <a:defRPr/>
            </a:pPr>
            <a:r>
              <a:rPr lang="fr-FR" sz="1500" b="1" dirty="0" smtClean="0">
                <a:solidFill>
                  <a:srgbClr val="1F4E79"/>
                </a:solidFill>
              </a:rPr>
              <a:t>utilisateur </a:t>
            </a:r>
            <a:r>
              <a:rPr lang="fr-FR" sz="1500" b="1" dirty="0">
                <a:solidFill>
                  <a:srgbClr val="1F4E79"/>
                </a:solidFill>
              </a:rPr>
              <a:t>non </a:t>
            </a:r>
            <a:r>
              <a:rPr lang="fr-FR" sz="1500" b="1" dirty="0" smtClean="0">
                <a:solidFill>
                  <a:srgbClr val="1F4E79"/>
                </a:solidFill>
              </a:rPr>
              <a:t>habilité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500" b="1" dirty="0" smtClean="0">
                <a:solidFill>
                  <a:srgbClr val="1F4E79"/>
                </a:solidFill>
              </a:rPr>
              <a:t>Les étiquettes (en pointillés) ne sont pas cliquables, ce sont uniquement des informations</a:t>
            </a:r>
            <a:endParaRPr lang="fr-FR" sz="1500" b="1" dirty="0">
              <a:solidFill>
                <a:srgbClr val="1F4E79"/>
              </a:solidFill>
            </a:endParaRPr>
          </a:p>
          <a:p>
            <a:pPr lvl="0">
              <a:defRPr/>
            </a:pPr>
            <a:r>
              <a:rPr lang="fr-FR" sz="1500" b="1" dirty="0">
                <a:solidFill>
                  <a:srgbClr val="FF0000"/>
                </a:solidFill>
              </a:rPr>
              <a:t>* Par exemple </a:t>
            </a:r>
            <a:r>
              <a:rPr lang="fr-FR" sz="1500" b="1" dirty="0" smtClean="0">
                <a:solidFill>
                  <a:srgbClr val="FF0000"/>
                </a:solidFill>
              </a:rPr>
              <a:t>« Top CC » en vert est actualisé, il </a:t>
            </a:r>
            <a:r>
              <a:rPr lang="fr-FR" sz="1500" b="1" dirty="0">
                <a:solidFill>
                  <a:srgbClr val="FF0000"/>
                </a:solidFill>
              </a:rPr>
              <a:t>est donc rangé dans le bloc « </a:t>
            </a:r>
            <a:r>
              <a:rPr lang="fr-FR" sz="1500" b="1" dirty="0" smtClean="0">
                <a:solidFill>
                  <a:srgbClr val="FF0000"/>
                </a:solidFill>
              </a:rPr>
              <a:t>Indicateurs</a:t>
            </a:r>
            <a:r>
              <a:rPr lang="fr-FR" sz="1500" b="1" dirty="0">
                <a:solidFill>
                  <a:srgbClr val="FF0000"/>
                </a:solidFill>
              </a:rPr>
              <a:t> ». A contrario, un « </a:t>
            </a:r>
            <a:r>
              <a:rPr lang="fr-FR" sz="1500" b="1" dirty="0" smtClean="0">
                <a:solidFill>
                  <a:srgbClr val="FF0000"/>
                </a:solidFill>
              </a:rPr>
              <a:t>Top CC » nécessitant une action est en rouge et rangé dans le bloc </a:t>
            </a:r>
            <a:r>
              <a:rPr lang="fr-FR" sz="1500" b="1" dirty="0">
                <a:solidFill>
                  <a:srgbClr val="FF0000"/>
                </a:solidFill>
              </a:rPr>
              <a:t>« </a:t>
            </a:r>
            <a:r>
              <a:rPr lang="fr-FR" sz="1500" b="1" dirty="0" smtClean="0">
                <a:solidFill>
                  <a:srgbClr val="FF0000"/>
                </a:solidFill>
              </a:rPr>
              <a:t>Alertes</a:t>
            </a:r>
            <a:r>
              <a:rPr lang="fr-FR" sz="1500" b="1" dirty="0">
                <a:solidFill>
                  <a:srgbClr val="FF0000"/>
                </a:solidFill>
              </a:rPr>
              <a:t> »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5552327" y="5985051"/>
            <a:ext cx="2651868" cy="7019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Gélule cliquable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/>
              </a:rPr>
              <a:t>(sur fond blanc) : affiche une fenêtre ou lance un processus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3116548" y="5985051"/>
            <a:ext cx="1845336" cy="7019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Gélule non cliquable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(sur fond gris)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796337" y="5994186"/>
            <a:ext cx="2051637" cy="7019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Étiquette informative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/>
              </a:rPr>
              <a:t>(non cliquable)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69" y="4041316"/>
            <a:ext cx="9620250" cy="1695450"/>
          </a:xfrm>
          <a:prstGeom prst="rect">
            <a:avLst/>
          </a:prstGeom>
        </p:spPr>
      </p:pic>
      <p:sp>
        <p:nvSpPr>
          <p:cNvPr id="22" name="Rectangle à coins arrondis 21"/>
          <p:cNvSpPr/>
          <p:nvPr/>
        </p:nvSpPr>
        <p:spPr>
          <a:xfrm>
            <a:off x="7989271" y="794116"/>
            <a:ext cx="3875689" cy="341538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Liste des « Indicateurs » possibles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TOP CC (</a:t>
            </a:r>
            <a:r>
              <a:rPr lang="fr-FR" sz="1400" b="1" i="1" dirty="0">
                <a:solidFill>
                  <a:srgbClr val="1F4E79"/>
                </a:solidFill>
              </a:rPr>
              <a:t>si vert ou blanc</a:t>
            </a:r>
            <a:r>
              <a:rPr lang="fr-FR" sz="1400" b="1" dirty="0">
                <a:solidFill>
                  <a:srgbClr val="1F4E79"/>
                </a:solidFill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Dernière révision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MIF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Note Bâle II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Sociétaire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LEI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FIBEN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Client actif/inactif (</a:t>
            </a:r>
            <a:r>
              <a:rPr lang="fr-FR" sz="1400" b="1" i="1" dirty="0">
                <a:solidFill>
                  <a:srgbClr val="1F4E79"/>
                </a:solidFill>
              </a:rPr>
              <a:t>étiquette</a:t>
            </a:r>
            <a:r>
              <a:rPr lang="fr-FR" sz="1400" b="1" dirty="0">
                <a:solidFill>
                  <a:srgbClr val="1F4E79"/>
                </a:solidFill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PNB (étiquette)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Satisfaction client 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1F4E79"/>
                </a:solidFill>
              </a:rPr>
              <a:t>Score LC-BFT rouge (</a:t>
            </a:r>
            <a:r>
              <a:rPr lang="fr-FR" sz="1400" b="1" i="1" dirty="0">
                <a:solidFill>
                  <a:srgbClr val="1F4E79"/>
                </a:solidFill>
              </a:rPr>
              <a:t>étiquette</a:t>
            </a:r>
            <a:r>
              <a:rPr lang="fr-FR" sz="1400" b="1" dirty="0">
                <a:solidFill>
                  <a:srgbClr val="1F4E79"/>
                </a:solidFill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 smtClean="0">
                <a:solidFill>
                  <a:srgbClr val="00B050"/>
                </a:solidFill>
              </a:rPr>
              <a:t>A partir du 15/03/21 : 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400" b="1" dirty="0">
                <a:solidFill>
                  <a:srgbClr val="00B050"/>
                </a:solidFill>
              </a:rPr>
              <a:t>Grappage (étiquette</a:t>
            </a:r>
            <a:r>
              <a:rPr lang="fr-FR" sz="1400" b="1" dirty="0" smtClean="0">
                <a:solidFill>
                  <a:srgbClr val="00B050"/>
                </a:solidFill>
              </a:rPr>
              <a:t>)</a:t>
            </a:r>
            <a:endParaRPr lang="fr-FR" sz="1400" b="1" dirty="0">
              <a:solidFill>
                <a:srgbClr val="00B050"/>
              </a:solidFill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000" b="1" dirty="0" smtClean="0">
              <a:solidFill>
                <a:srgbClr val="FF0000"/>
              </a:solidFill>
              <a:latin typeface="Calibri" panose="020F0502020204030204"/>
            </a:endParaRPr>
          </a:p>
        </p:txBody>
      </p:sp>
      <p:cxnSp>
        <p:nvCxnSpPr>
          <p:cNvPr id="16" name="Connecteur droit avec flèche 15"/>
          <p:cNvCxnSpPr>
            <a:endCxn id="13" idx="0"/>
          </p:cNvCxnSpPr>
          <p:nvPr/>
        </p:nvCxnSpPr>
        <p:spPr>
          <a:xfrm>
            <a:off x="6878261" y="4973270"/>
            <a:ext cx="0" cy="1011781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endCxn id="24" idx="0"/>
          </p:cNvCxnSpPr>
          <p:nvPr/>
        </p:nvCxnSpPr>
        <p:spPr>
          <a:xfrm>
            <a:off x="4039216" y="4973270"/>
            <a:ext cx="0" cy="1011781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>
            <a:endCxn id="25" idx="0"/>
          </p:cNvCxnSpPr>
          <p:nvPr/>
        </p:nvCxnSpPr>
        <p:spPr>
          <a:xfrm flipH="1">
            <a:off x="1822156" y="5400675"/>
            <a:ext cx="1294392" cy="593511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>
            <a:endCxn id="13" idx="0"/>
          </p:cNvCxnSpPr>
          <p:nvPr/>
        </p:nvCxnSpPr>
        <p:spPr>
          <a:xfrm flipH="1">
            <a:off x="6878261" y="5048250"/>
            <a:ext cx="439503" cy="936801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endCxn id="25" idx="0"/>
          </p:cNvCxnSpPr>
          <p:nvPr/>
        </p:nvCxnSpPr>
        <p:spPr>
          <a:xfrm flipH="1">
            <a:off x="1822156" y="5400675"/>
            <a:ext cx="22030" cy="593511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42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334497"/>
            <a:ext cx="8994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Personne Morale : le chapitre « Informations générales »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28893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1F4E79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06</a:t>
            </a:r>
            <a:endParaRPr lang="fr-FR" sz="2800" b="1" kern="0" dirty="0">
              <a:solidFill>
                <a:srgbClr val="1F4E79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à coins arrondis 27"/>
          <p:cNvSpPr/>
          <p:nvPr/>
        </p:nvSpPr>
        <p:spPr>
          <a:xfrm>
            <a:off x="217058" y="888726"/>
            <a:ext cx="5217683" cy="200169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 smtClean="0">
                <a:solidFill>
                  <a:srgbClr val="FF0000"/>
                </a:solidFill>
                <a:latin typeface="Calibri" panose="020F0502020204030204"/>
              </a:rPr>
              <a:t>Le bloc « Entretiens » :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000" b="1" dirty="0" smtClean="0">
              <a:solidFill>
                <a:srgbClr val="FF0000"/>
              </a:solidFill>
              <a:latin typeface="Calibri" panose="020F0502020204030204"/>
            </a:endParaRPr>
          </a:p>
          <a:p>
            <a:pPr marL="180975" lvl="0" indent="-180975">
              <a:buFont typeface="Arial" panose="020B0604020202020204" pitchFamily="34" charset="0"/>
              <a:buChar char="•"/>
              <a:defRPr/>
            </a:pPr>
            <a:r>
              <a:rPr lang="fr-FR" sz="1500" b="1" dirty="0" smtClean="0">
                <a:solidFill>
                  <a:srgbClr val="1F4E79"/>
                </a:solidFill>
              </a:rPr>
              <a:t>Permet </a:t>
            </a:r>
            <a:r>
              <a:rPr lang="fr-FR" sz="1500" b="1" dirty="0">
                <a:solidFill>
                  <a:srgbClr val="1F4E79"/>
                </a:solidFill>
              </a:rPr>
              <a:t>de visualiser directement :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500" b="1" dirty="0">
                <a:solidFill>
                  <a:srgbClr val="1F4E79"/>
                </a:solidFill>
              </a:rPr>
              <a:t>La présence ou non, d’un précédent Compte Rendu</a:t>
            </a:r>
          </a:p>
          <a:p>
            <a:pPr marL="1200150" lvl="2" indent="-285750">
              <a:buFont typeface="Wingdings" panose="05000000000000000000" pitchFamily="2" charset="2"/>
              <a:buChar char="Ø"/>
              <a:defRPr/>
            </a:pPr>
            <a:r>
              <a:rPr lang="fr-FR" sz="1500" b="1" dirty="0" smtClean="0">
                <a:solidFill>
                  <a:srgbClr val="00B050"/>
                </a:solidFill>
              </a:rPr>
              <a:t>Débranchement possible vers « Historique des contacts PM &amp; EI » et saisie d’un CRE</a:t>
            </a:r>
            <a:endParaRPr lang="fr-FR" sz="1500" b="1" dirty="0">
              <a:solidFill>
                <a:srgbClr val="00B050"/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500" b="1" dirty="0">
                <a:solidFill>
                  <a:srgbClr val="1F4E79"/>
                </a:solidFill>
              </a:rPr>
              <a:t>La présence ou non, d’un futur RDV </a:t>
            </a:r>
            <a:r>
              <a:rPr lang="fr-FR" sz="1500" b="1" dirty="0" smtClean="0">
                <a:solidFill>
                  <a:srgbClr val="1F4E79"/>
                </a:solidFill>
              </a:rPr>
              <a:t>planifié (</a:t>
            </a:r>
            <a:r>
              <a:rPr lang="fr-FR" sz="1500" b="1" dirty="0" smtClean="0">
                <a:solidFill>
                  <a:srgbClr val="FF0000"/>
                </a:solidFill>
              </a:rPr>
              <a:t>sans débranchement</a:t>
            </a:r>
            <a:r>
              <a:rPr lang="fr-FR" sz="1500" b="1" dirty="0" smtClean="0">
                <a:solidFill>
                  <a:srgbClr val="1F4E79"/>
                </a:solidFill>
              </a:rPr>
              <a:t>)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5669788" y="882395"/>
            <a:ext cx="6438899" cy="209836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 smtClean="0">
                <a:solidFill>
                  <a:srgbClr val="FF0000"/>
                </a:solidFill>
                <a:latin typeface="Calibri" panose="020F0502020204030204"/>
              </a:rPr>
              <a:t>Le bloc « Opportunités / Propositions » :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000" b="1" dirty="0" smtClean="0">
              <a:solidFill>
                <a:srgbClr val="FF0000"/>
              </a:solidFill>
              <a:latin typeface="Calibri" panose="020F0502020204030204"/>
            </a:endParaRPr>
          </a:p>
          <a:p>
            <a:pPr marL="180975" lvl="0" indent="-180975">
              <a:buFont typeface="Arial" panose="020B0604020202020204" pitchFamily="34" charset="0"/>
              <a:buChar char="•"/>
              <a:defRPr/>
            </a:pPr>
            <a:r>
              <a:rPr lang="fr-FR" sz="1500" b="1" dirty="0" smtClean="0">
                <a:solidFill>
                  <a:srgbClr val="1F4E79"/>
                </a:solidFill>
              </a:rPr>
              <a:t>Permet </a:t>
            </a:r>
            <a:r>
              <a:rPr lang="fr-FR" sz="1500" b="1" dirty="0">
                <a:solidFill>
                  <a:srgbClr val="1F4E79"/>
                </a:solidFill>
              </a:rPr>
              <a:t>de visualiser directement :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500" b="1" dirty="0">
                <a:solidFill>
                  <a:srgbClr val="1F4E79"/>
                </a:solidFill>
              </a:rPr>
              <a:t>Le nombre d’opportunités issues de la GERC/ </a:t>
            </a:r>
            <a:r>
              <a:rPr lang="fr-FR" sz="1500" b="1" dirty="0" smtClean="0">
                <a:solidFill>
                  <a:srgbClr val="1F4E79"/>
                </a:solidFill>
              </a:rPr>
              <a:t>PDO </a:t>
            </a:r>
            <a:r>
              <a:rPr lang="fr-FR" sz="1500" b="1" dirty="0">
                <a:solidFill>
                  <a:srgbClr val="1F4E79"/>
                </a:solidFill>
              </a:rPr>
              <a:t>: </a:t>
            </a:r>
            <a:r>
              <a:rPr lang="fr-FR" sz="1500" b="1" dirty="0" smtClean="0">
                <a:solidFill>
                  <a:srgbClr val="FF0000"/>
                </a:solidFill>
              </a:rPr>
              <a:t>ce </a:t>
            </a:r>
            <a:r>
              <a:rPr lang="fr-FR" sz="1500" b="1" dirty="0">
                <a:solidFill>
                  <a:srgbClr val="FF0000"/>
                </a:solidFill>
              </a:rPr>
              <a:t>détail </a:t>
            </a:r>
            <a:r>
              <a:rPr lang="fr-FR" sz="1500" b="1" dirty="0" smtClean="0">
                <a:solidFill>
                  <a:srgbClr val="FF0000"/>
                </a:solidFill>
              </a:rPr>
              <a:t>n’est </a:t>
            </a:r>
            <a:r>
              <a:rPr lang="fr-FR" sz="1500" b="1" dirty="0">
                <a:solidFill>
                  <a:srgbClr val="FF0000"/>
                </a:solidFill>
              </a:rPr>
              <a:t>pour le moment pas accessible 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lang="fr-FR" sz="1500" b="1" dirty="0">
                <a:solidFill>
                  <a:srgbClr val="1F4E79"/>
                </a:solidFill>
              </a:rPr>
              <a:t>La présence d’un dossier de vente à finaliser (dossier en attente de signature par le client, proposition…)</a:t>
            </a:r>
          </a:p>
          <a:p>
            <a:pPr marL="1200150" lvl="2" indent="-285750">
              <a:buFont typeface="Wingdings" panose="05000000000000000000" pitchFamily="2" charset="2"/>
              <a:buChar char="Ø"/>
              <a:defRPr/>
            </a:pPr>
            <a:r>
              <a:rPr lang="fr-FR" sz="1500" b="1" dirty="0" smtClean="0">
                <a:solidFill>
                  <a:srgbClr val="00B050"/>
                </a:solidFill>
              </a:rPr>
              <a:t>Débranchement possible vers « Gérer les dossiers de vente »</a:t>
            </a:r>
            <a:endParaRPr lang="fr-FR" sz="1500" b="1" dirty="0">
              <a:solidFill>
                <a:srgbClr val="00B05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02" y="2968150"/>
            <a:ext cx="5219700" cy="189547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9458" y="3287510"/>
            <a:ext cx="5210175" cy="18288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578" y="3554103"/>
            <a:ext cx="2662109" cy="2627423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cxnSp>
        <p:nvCxnSpPr>
          <p:cNvPr id="38" name="Connecteur droit avec flèche 37"/>
          <p:cNvCxnSpPr/>
          <p:nvPr/>
        </p:nvCxnSpPr>
        <p:spPr>
          <a:xfrm flipH="1">
            <a:off x="7612777" y="4572000"/>
            <a:ext cx="1904849" cy="29497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631" y="4810565"/>
            <a:ext cx="4445971" cy="1884428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cxnSp>
        <p:nvCxnSpPr>
          <p:cNvPr id="30" name="Connecteur droit avec flèche 29"/>
          <p:cNvCxnSpPr/>
          <p:nvPr/>
        </p:nvCxnSpPr>
        <p:spPr>
          <a:xfrm flipH="1" flipV="1">
            <a:off x="3838575" y="3745577"/>
            <a:ext cx="7081" cy="1483649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21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31" y="4209839"/>
            <a:ext cx="11309674" cy="2476369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334497"/>
            <a:ext cx="8994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Personne Morale : le chapitre « </a:t>
            </a:r>
            <a:r>
              <a:rPr lang="fr-FR" sz="2400" b="1" dirty="0" smtClean="0">
                <a:solidFill>
                  <a:srgbClr val="FF0000"/>
                </a:solidFill>
              </a:rPr>
              <a:t>Produits et services</a:t>
            </a: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 »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33332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0070C0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07</a:t>
            </a:r>
            <a:endParaRPr lang="fr-FR" sz="2800" b="1" kern="0" dirty="0">
              <a:solidFill>
                <a:srgbClr val="0070C0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à coins arrondis 27"/>
          <p:cNvSpPr/>
          <p:nvPr/>
        </p:nvSpPr>
        <p:spPr>
          <a:xfrm>
            <a:off x="314481" y="898877"/>
            <a:ext cx="8468798" cy="113335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Le bloc d’affichage des produits et services 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détenus par la Personne Morale, commence par différents filtres et classement :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400" b="1" dirty="0" smtClean="0">
                <a:solidFill>
                  <a:srgbClr val="00B050"/>
                </a:solidFill>
                <a:latin typeface="Calibri" panose="020F0502020204030204"/>
              </a:rPr>
              <a:t>par défaut les filtres sont positionnés sur statut « Actifs » et « Toutes les entités » (ou sur l’entité s’il n’y en a qu’une seule) et l’univers par défaut est « Compte »</a:t>
            </a:r>
            <a:endParaRPr lang="fr-FR" sz="1100" b="1" dirty="0" smtClean="0">
              <a:solidFill>
                <a:srgbClr val="00B050"/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104931" y="2137187"/>
            <a:ext cx="11768465" cy="2086357"/>
            <a:chOff x="104931" y="2480496"/>
            <a:chExt cx="11768465" cy="2086357"/>
          </a:xfrm>
        </p:grpSpPr>
        <p:grpSp>
          <p:nvGrpSpPr>
            <p:cNvPr id="8" name="Groupe 7"/>
            <p:cNvGrpSpPr/>
            <p:nvPr/>
          </p:nvGrpSpPr>
          <p:grpSpPr>
            <a:xfrm>
              <a:off x="104931" y="2480496"/>
              <a:ext cx="11768465" cy="2086357"/>
              <a:chOff x="104931" y="2480496"/>
              <a:chExt cx="11768465" cy="2086357"/>
            </a:xfrm>
          </p:grpSpPr>
          <p:pic>
            <p:nvPicPr>
              <p:cNvPr id="2" name="Image 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931" y="2480496"/>
                <a:ext cx="11768465" cy="2086357"/>
              </a:xfrm>
              <a:prstGeom prst="rect">
                <a:avLst/>
              </a:prstGeom>
            </p:spPr>
          </p:pic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82944" y="3158307"/>
                <a:ext cx="2614501" cy="219092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5830529" y="4129548"/>
              <a:ext cx="383458" cy="324465"/>
            </a:xfrm>
            <a:prstGeom prst="rect">
              <a:avLst/>
            </a:prstGeom>
            <a:solidFill>
              <a:schemeClr val="tx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Rectangle à coins arrondis 20"/>
          <p:cNvSpPr/>
          <p:nvPr/>
        </p:nvSpPr>
        <p:spPr>
          <a:xfrm>
            <a:off x="9561935" y="1652514"/>
            <a:ext cx="2261419" cy="123629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Filtres possibles par :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500" b="1" dirty="0" smtClean="0">
                <a:solidFill>
                  <a:srgbClr val="00B0F0"/>
                </a:solidFill>
                <a:latin typeface="Calibri" panose="020F0502020204030204"/>
              </a:rPr>
              <a:t>Statut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</a:rPr>
              <a:t>Entité</a:t>
            </a:r>
            <a:r>
              <a:rPr kumimoji="0" lang="fr-FR" sz="1500" b="1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</a:rPr>
              <a:t> titulaire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>
                <a:solidFill>
                  <a:srgbClr val="1F4E79"/>
                </a:solidFill>
                <a:latin typeface="Calibri" panose="020F0502020204030204"/>
              </a:rPr>
              <a:t>Présentation par :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500" b="1" baseline="0" dirty="0" smtClean="0">
                <a:solidFill>
                  <a:srgbClr val="00B0F0"/>
                </a:solidFill>
                <a:latin typeface="Calibri" panose="020F0502020204030204"/>
              </a:rPr>
              <a:t>Univers (6 différents)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22" name="Connecteur droit avec flèche 21"/>
          <p:cNvCxnSpPr/>
          <p:nvPr/>
        </p:nvCxnSpPr>
        <p:spPr>
          <a:xfrm flipV="1">
            <a:off x="1543665" y="2051988"/>
            <a:ext cx="8018270" cy="59970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V="1">
            <a:off x="5574890" y="2378252"/>
            <a:ext cx="3987045" cy="510557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flipV="1">
            <a:off x="6951406" y="2814998"/>
            <a:ext cx="2610529" cy="56897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à coins arrondis 31"/>
          <p:cNvSpPr/>
          <p:nvPr/>
        </p:nvSpPr>
        <p:spPr>
          <a:xfrm>
            <a:off x="7866421" y="4219206"/>
            <a:ext cx="3956933" cy="121756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Sur cette page, ne sont affichés au maximum que 12 produits par Univers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/>
              </a:rPr>
              <a:t>Pour</a:t>
            </a:r>
            <a:r>
              <a:rPr kumimoji="0" lang="fr-FR" sz="1500" b="1" i="0" u="none" strike="noStrike" kern="1200" cap="none" spc="0" normalizeH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/>
              </a:rPr>
              <a:t> accéder à la liste intégrale, cliquer sur le lien « Afficher tous les comptes »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42" name="Connecteur droit avec flèche 41"/>
          <p:cNvCxnSpPr/>
          <p:nvPr/>
        </p:nvCxnSpPr>
        <p:spPr>
          <a:xfrm>
            <a:off x="10255045" y="3834043"/>
            <a:ext cx="0" cy="53148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à coins arrondis 45"/>
          <p:cNvSpPr/>
          <p:nvPr/>
        </p:nvSpPr>
        <p:spPr>
          <a:xfrm>
            <a:off x="5083277" y="4227207"/>
            <a:ext cx="2590319" cy="123629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marR="0" lvl="0" indent="-1762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Un filtre existe également en saisissant quelques caractères des références des comptes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49" name="Connecteur droit avec flèche 48"/>
          <p:cNvCxnSpPr/>
          <p:nvPr/>
        </p:nvCxnSpPr>
        <p:spPr>
          <a:xfrm>
            <a:off x="1986116" y="3985087"/>
            <a:ext cx="3097161" cy="38043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35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334497"/>
            <a:ext cx="8994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Personne Morale : le chapitre « </a:t>
            </a:r>
            <a:r>
              <a:rPr lang="fr-FR" sz="2400" b="1" dirty="0" smtClean="0">
                <a:solidFill>
                  <a:srgbClr val="FF0000"/>
                </a:solidFill>
              </a:rPr>
              <a:t>Produits et services</a:t>
            </a: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 »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33332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0070C0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07</a:t>
            </a:r>
            <a:endParaRPr lang="fr-FR" sz="2800" b="1" kern="0" dirty="0">
              <a:solidFill>
                <a:srgbClr val="0070C0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à coins arrondis 31"/>
          <p:cNvSpPr/>
          <p:nvPr/>
        </p:nvSpPr>
        <p:spPr>
          <a:xfrm>
            <a:off x="9086565" y="3754880"/>
            <a:ext cx="2915754" cy="76917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Des informations détaillées sont en lecture directe sur les tuiles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54" y="2643114"/>
            <a:ext cx="6722476" cy="416281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376" y="5161591"/>
            <a:ext cx="3069382" cy="1484319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cxnSp>
        <p:nvCxnSpPr>
          <p:cNvPr id="27" name="Connecteur droit avec flèche 26"/>
          <p:cNvCxnSpPr/>
          <p:nvPr/>
        </p:nvCxnSpPr>
        <p:spPr>
          <a:xfrm flipH="1">
            <a:off x="1524000" y="5486400"/>
            <a:ext cx="843376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endCxn id="21" idx="1"/>
          </p:cNvCxnSpPr>
          <p:nvPr/>
        </p:nvCxnSpPr>
        <p:spPr>
          <a:xfrm>
            <a:off x="2611579" y="5889631"/>
            <a:ext cx="4669841" cy="13813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à coins arrondis 27"/>
          <p:cNvSpPr/>
          <p:nvPr/>
        </p:nvSpPr>
        <p:spPr>
          <a:xfrm>
            <a:off x="371256" y="908154"/>
            <a:ext cx="11255629" cy="154713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 smtClean="0">
                <a:solidFill>
                  <a:srgbClr val="1F4E79"/>
                </a:solidFill>
                <a:latin typeface="Calibri" panose="020F0502020204030204"/>
              </a:rPr>
              <a:t>Les produits et services sont représentés sous forme de « Tuiles » :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Un clic sur une tuile permet de faire apparaître la liste des actions réalisables sur le produit ou service (en fonction des habilitations de l’utilisateur et de sa situation de travail)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La totalités des actes de gestion n’est pas encore disponible ; cette liste s’enrichira régulièrement</a:t>
            </a:r>
            <a:endParaRPr lang="fr-FR" sz="1400" b="1" dirty="0" smtClean="0">
              <a:solidFill>
                <a:srgbClr val="1F4E79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9071" y="2971800"/>
            <a:ext cx="2543175" cy="2514600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21" name="Rectangle à coins arrondis 20"/>
          <p:cNvSpPr/>
          <p:nvPr/>
        </p:nvSpPr>
        <p:spPr>
          <a:xfrm>
            <a:off x="7281420" y="5409616"/>
            <a:ext cx="3927066" cy="123629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 smtClean="0">
                <a:solidFill>
                  <a:srgbClr val="1F4E79"/>
                </a:solidFill>
                <a:latin typeface="Calibri" panose="020F0502020204030204"/>
              </a:rPr>
              <a:t>Dans la liste des actions réalisables depuis une tuile produit, vous pouvez cliquer sur l’épingle pour mettre en haut de la liste les applications que vous utilisez le plus souvent</a:t>
            </a:r>
            <a:endParaRPr kumimoji="0" lang="fr-FR" sz="150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34" name="Connecteur droit avec flèche 33"/>
          <p:cNvCxnSpPr/>
          <p:nvPr/>
        </p:nvCxnSpPr>
        <p:spPr>
          <a:xfrm flipV="1">
            <a:off x="8377084" y="4138939"/>
            <a:ext cx="709481" cy="70513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>
            <a:endCxn id="32" idx="1"/>
          </p:cNvCxnSpPr>
          <p:nvPr/>
        </p:nvCxnSpPr>
        <p:spPr>
          <a:xfrm>
            <a:off x="8377084" y="4138939"/>
            <a:ext cx="709481" cy="53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28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59" y="3509625"/>
            <a:ext cx="11310558" cy="2494976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334497"/>
            <a:ext cx="8994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Personne Morale : le chapitre « </a:t>
            </a:r>
            <a:r>
              <a:rPr lang="fr-FR" sz="2400" b="1" dirty="0" smtClean="0">
                <a:solidFill>
                  <a:srgbClr val="FF0000"/>
                </a:solidFill>
              </a:rPr>
              <a:t>Produits et services</a:t>
            </a: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 »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33332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0070C0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07</a:t>
            </a:r>
            <a:endParaRPr lang="fr-FR" sz="2800" b="1" kern="0" dirty="0">
              <a:solidFill>
                <a:srgbClr val="0070C0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à coins arrondis 27"/>
          <p:cNvSpPr/>
          <p:nvPr/>
        </p:nvSpPr>
        <p:spPr>
          <a:xfrm>
            <a:off x="432800" y="892550"/>
            <a:ext cx="11255629" cy="111392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 smtClean="0">
                <a:solidFill>
                  <a:srgbClr val="1F4E79"/>
                </a:solidFill>
                <a:latin typeface="Calibri" panose="020F0502020204030204"/>
              </a:rPr>
              <a:t>La page « l’ensemble des produits et services » :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Pour afficher l’ensemble des produits et services sur une seule page, cliquer sur le lien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Afficher l’ensemble des produits et services 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» en fin de chapitre, ou sur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Afficher tous les comptes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 » au tout début</a:t>
            </a:r>
          </a:p>
        </p:txBody>
      </p:sp>
      <p:sp>
        <p:nvSpPr>
          <p:cNvPr id="21" name="Rectangle à coins arrondis 20"/>
          <p:cNvSpPr/>
          <p:nvPr/>
        </p:nvSpPr>
        <p:spPr>
          <a:xfrm>
            <a:off x="7048501" y="3140413"/>
            <a:ext cx="4857750" cy="12371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fr-FR" sz="1500" b="1" dirty="0">
                <a:solidFill>
                  <a:srgbClr val="1F4E79"/>
                </a:solidFill>
              </a:rPr>
              <a:t>La page alors affichée vous permet de faire des recherches sur l’ensemble des produits et services </a:t>
            </a:r>
            <a:r>
              <a:rPr lang="fr-FR" sz="1500" b="1" dirty="0" smtClean="0">
                <a:solidFill>
                  <a:srgbClr val="1F4E79"/>
                </a:solidFill>
              </a:rPr>
              <a:t>détenus en utilisant 4 filtres</a:t>
            </a:r>
          </a:p>
          <a:p>
            <a:pPr marL="628650" lvl="0" indent="-285750">
              <a:buFont typeface="Wingdings" panose="05000000000000000000" pitchFamily="2" charset="2"/>
              <a:buChar char="Ø"/>
              <a:defRPr/>
            </a:pPr>
            <a:r>
              <a:rPr lang="fr-FR" sz="1500" b="1" dirty="0" smtClean="0">
                <a:solidFill>
                  <a:srgbClr val="7030A0"/>
                </a:solidFill>
              </a:rPr>
              <a:t>Très utile lorsque la Personne Morale détient des dizaines, voire centaines de comptes</a:t>
            </a:r>
            <a:endParaRPr lang="fr-FR" sz="1500" b="1" dirty="0">
              <a:solidFill>
                <a:srgbClr val="7030A0"/>
              </a:solidFill>
            </a:endParaRPr>
          </a:p>
        </p:txBody>
      </p:sp>
      <p:cxnSp>
        <p:nvCxnSpPr>
          <p:cNvPr id="34" name="Connecteur droit avec flèche 33"/>
          <p:cNvCxnSpPr/>
          <p:nvPr/>
        </p:nvCxnSpPr>
        <p:spPr>
          <a:xfrm flipV="1">
            <a:off x="1895475" y="3734538"/>
            <a:ext cx="5153025" cy="1061231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024" y="2264028"/>
            <a:ext cx="3657600" cy="60007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065" y="2264028"/>
            <a:ext cx="4413085" cy="864812"/>
          </a:xfrm>
          <a:prstGeom prst="rect">
            <a:avLst/>
          </a:prstGeom>
        </p:spPr>
      </p:pic>
      <p:cxnSp>
        <p:nvCxnSpPr>
          <p:cNvPr id="35" name="Connecteur droit avec flèche 34"/>
          <p:cNvCxnSpPr/>
          <p:nvPr/>
        </p:nvCxnSpPr>
        <p:spPr>
          <a:xfrm flipV="1">
            <a:off x="1714500" y="1895770"/>
            <a:ext cx="9525" cy="553499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H="1" flipV="1">
            <a:off x="7810500" y="1889734"/>
            <a:ext cx="921323" cy="523208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5972175" y="3757995"/>
            <a:ext cx="1076325" cy="1140607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 flipV="1">
            <a:off x="2190750" y="3757995"/>
            <a:ext cx="4857750" cy="1715958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H="1" flipV="1">
            <a:off x="7048500" y="3740211"/>
            <a:ext cx="1038225" cy="92639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à coins arrondis 36"/>
          <p:cNvSpPr/>
          <p:nvPr/>
        </p:nvSpPr>
        <p:spPr>
          <a:xfrm>
            <a:off x="2879800" y="6171502"/>
            <a:ext cx="6010275" cy="51935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fr-FR" sz="1500" b="1" dirty="0" smtClean="0">
                <a:solidFill>
                  <a:srgbClr val="1F4E79"/>
                </a:solidFill>
              </a:rPr>
              <a:t>Pour revenir en arrière, utiliser le lien « Retour à la page précédente »</a:t>
            </a:r>
            <a:endParaRPr lang="fr-FR" sz="1500" b="1" dirty="0">
              <a:solidFill>
                <a:srgbClr val="7030A0"/>
              </a:solidFill>
            </a:endParaRPr>
          </a:p>
        </p:txBody>
      </p:sp>
      <p:pic>
        <p:nvPicPr>
          <p:cNvPr id="19" name="Image 1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97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138" y="4017744"/>
            <a:ext cx="5210115" cy="2649656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334497"/>
            <a:ext cx="8994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Personne Morale : le chapitre « </a:t>
            </a:r>
            <a:r>
              <a:rPr lang="fr-FR" sz="2400" b="1" dirty="0" smtClean="0">
                <a:solidFill>
                  <a:srgbClr val="FF0000"/>
                </a:solidFill>
              </a:rPr>
              <a:t>Chiffres clés</a:t>
            </a: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 »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33332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DB4B4B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08</a:t>
            </a:r>
            <a:endParaRPr lang="fr-FR" sz="2800" b="1" kern="0" dirty="0">
              <a:solidFill>
                <a:srgbClr val="DB4B4B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à coins arrondis 27"/>
          <p:cNvSpPr/>
          <p:nvPr/>
        </p:nvSpPr>
        <p:spPr>
          <a:xfrm>
            <a:off x="4730026" y="879740"/>
            <a:ext cx="7280556" cy="257680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 smtClean="0">
                <a:solidFill>
                  <a:srgbClr val="1F4E79"/>
                </a:solidFill>
                <a:latin typeface="Calibri" panose="020F0502020204030204"/>
              </a:rPr>
              <a:t>Le chapitre « Chiffres clés » est composé de 5 blocs :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«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 Flux débiteurs » : un clic sur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Afficher le détail 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» lance DSC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«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 Flux créditeurs » : </a:t>
            </a:r>
            <a:r>
              <a:rPr lang="fr-FR" b="1" dirty="0">
                <a:solidFill>
                  <a:srgbClr val="00B0F0"/>
                </a:solidFill>
              </a:rPr>
              <a:t>un clic sur « </a:t>
            </a:r>
            <a:r>
              <a:rPr lang="fr-FR" b="1" dirty="0">
                <a:solidFill>
                  <a:srgbClr val="FF0000"/>
                </a:solidFill>
                <a:latin typeface="Calibri" panose="020F0502020204030204"/>
              </a:rPr>
              <a:t>Afficher le détail</a:t>
            </a:r>
            <a:r>
              <a:rPr lang="fr-FR" b="1" dirty="0">
                <a:solidFill>
                  <a:srgbClr val="00B0F0"/>
                </a:solidFill>
              </a:rPr>
              <a:t> » lance </a:t>
            </a:r>
            <a:r>
              <a:rPr lang="fr-FR" b="1" dirty="0" smtClean="0">
                <a:solidFill>
                  <a:srgbClr val="00B0F0"/>
                </a:solidFill>
              </a:rPr>
              <a:t>DSC</a:t>
            </a:r>
            <a:endParaRPr lang="fr-FR" b="1" dirty="0">
              <a:solidFill>
                <a:srgbClr val="00B0F0"/>
              </a:solidFill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«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 Encours BDF » : un clic sur </a:t>
            </a:r>
            <a:r>
              <a:rPr lang="fr-FR" b="1" dirty="0">
                <a:solidFill>
                  <a:srgbClr val="00B0F0"/>
                </a:solidFill>
              </a:rPr>
              <a:t>« </a:t>
            </a:r>
            <a:r>
              <a:rPr lang="fr-FR" b="1" dirty="0">
                <a:solidFill>
                  <a:srgbClr val="FF0000"/>
                </a:solidFill>
                <a:latin typeface="Calibri" panose="020F0502020204030204"/>
              </a:rPr>
              <a:t>Afficher le détail</a:t>
            </a:r>
            <a:r>
              <a:rPr lang="fr-FR" b="1" dirty="0">
                <a:solidFill>
                  <a:srgbClr val="00B0F0"/>
                </a:solidFill>
              </a:rPr>
              <a:t> » lance </a:t>
            </a:r>
            <a:r>
              <a:rPr lang="fr-FR" b="1" dirty="0" smtClean="0">
                <a:solidFill>
                  <a:srgbClr val="00B0F0"/>
                </a:solidFill>
              </a:rPr>
              <a:t>DSC</a:t>
            </a:r>
            <a:endParaRPr lang="fr-FR" b="1" dirty="0">
              <a:solidFill>
                <a:srgbClr val="00B0F0"/>
              </a:solidFill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«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 Equipements » qui synthétise les avoirs et crédits du client</a:t>
            </a:r>
            <a:endParaRPr lang="fr-FR" b="1" dirty="0">
              <a:solidFill>
                <a:srgbClr val="00B0F0"/>
              </a:solidFill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«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 Eléments financiers » qui présente les principaux indicateurs de gestion (en fonction de la nature de la PM) : un débranchement est possible via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Structure financière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 » et un autre vers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Activité / rentabilité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 »</a:t>
            </a:r>
            <a:endParaRPr lang="fr-FR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13" y="842444"/>
            <a:ext cx="2623129" cy="297708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868" y="1412638"/>
            <a:ext cx="2807801" cy="323575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7081" y="2254352"/>
            <a:ext cx="2802530" cy="322290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5829" y="4150082"/>
            <a:ext cx="3943552" cy="2384979"/>
          </a:xfrm>
          <a:prstGeom prst="rect">
            <a:avLst/>
          </a:prstGeom>
        </p:spPr>
      </p:pic>
      <p:cxnSp>
        <p:nvCxnSpPr>
          <p:cNvPr id="34" name="Connecteur droit avec flèche 33"/>
          <p:cNvCxnSpPr/>
          <p:nvPr/>
        </p:nvCxnSpPr>
        <p:spPr>
          <a:xfrm flipV="1">
            <a:off x="8210550" y="3187558"/>
            <a:ext cx="0" cy="106724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V="1">
            <a:off x="4422155" y="2254352"/>
            <a:ext cx="530014" cy="229860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>
            <a:off x="2486025" y="981075"/>
            <a:ext cx="2466144" cy="40497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V="1">
            <a:off x="2842840" y="1615124"/>
            <a:ext cx="2067630" cy="3059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 flipV="1">
            <a:off x="3254141" y="1911018"/>
            <a:ext cx="1656329" cy="500358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5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b="8695"/>
          <a:stretch/>
        </p:blipFill>
        <p:spPr>
          <a:xfrm>
            <a:off x="104931" y="1026350"/>
            <a:ext cx="12007312" cy="162160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334497"/>
            <a:ext cx="8994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Vue graphique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33332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581D74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09</a:t>
            </a:r>
            <a:endParaRPr lang="fr-FR" sz="2800" b="1" kern="0" dirty="0">
              <a:solidFill>
                <a:srgbClr val="581D74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à coins arrondis 27"/>
          <p:cNvSpPr/>
          <p:nvPr/>
        </p:nvSpPr>
        <p:spPr>
          <a:xfrm>
            <a:off x="5174506" y="430948"/>
            <a:ext cx="6937737" cy="977635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 smtClean="0">
                <a:solidFill>
                  <a:srgbClr val="1F4E79"/>
                </a:solidFill>
                <a:latin typeface="Calibri" panose="020F0502020204030204"/>
              </a:rPr>
              <a:t>Pour accéder à la « </a:t>
            </a:r>
            <a:r>
              <a:rPr lang="fr-FR" sz="2000" b="1" dirty="0" smtClean="0">
                <a:solidFill>
                  <a:srgbClr val="FF0000"/>
                </a:solidFill>
                <a:latin typeface="Calibri" panose="020F0502020204030204"/>
              </a:rPr>
              <a:t>Vue graphique</a:t>
            </a:r>
            <a:r>
              <a:rPr lang="fr-FR" sz="2000" b="1" dirty="0" smtClean="0">
                <a:solidFill>
                  <a:srgbClr val="1F4E79"/>
                </a:solidFill>
                <a:latin typeface="Calibri" panose="020F0502020204030204"/>
              </a:rPr>
              <a:t> », cliquer sur le pictogramme « </a:t>
            </a:r>
            <a:r>
              <a:rPr lang="fr-FR" sz="2000" b="1" dirty="0" smtClean="0">
                <a:solidFill>
                  <a:srgbClr val="FF0000"/>
                </a:solidFill>
                <a:latin typeface="Calibri" panose="020F0502020204030204"/>
              </a:rPr>
              <a:t>Synthèses</a:t>
            </a:r>
            <a:r>
              <a:rPr lang="fr-FR" sz="2000" b="1" dirty="0" smtClean="0">
                <a:solidFill>
                  <a:srgbClr val="1F4E79"/>
                </a:solidFill>
                <a:latin typeface="Calibri" panose="020F0502020204030204"/>
              </a:rPr>
              <a:t> » du bandeau de navigation, puis sur « </a:t>
            </a:r>
            <a:r>
              <a:rPr lang="fr-FR" sz="2000" b="1" dirty="0" smtClean="0">
                <a:solidFill>
                  <a:srgbClr val="FF0000"/>
                </a:solidFill>
                <a:latin typeface="Calibri" panose="020F0502020204030204"/>
              </a:rPr>
              <a:t>Vue graphique </a:t>
            </a:r>
            <a:r>
              <a:rPr lang="fr-FR" sz="2000" b="1" dirty="0" smtClean="0">
                <a:solidFill>
                  <a:srgbClr val="1F4E79"/>
                </a:solidFill>
                <a:latin typeface="Calibri" panose="020F0502020204030204"/>
              </a:rPr>
              <a:t>»</a:t>
            </a:r>
          </a:p>
        </p:txBody>
      </p:sp>
      <p:cxnSp>
        <p:nvCxnSpPr>
          <p:cNvPr id="30" name="Connecteur droit avec flèche 29"/>
          <p:cNvCxnSpPr/>
          <p:nvPr/>
        </p:nvCxnSpPr>
        <p:spPr>
          <a:xfrm flipV="1">
            <a:off x="2305050" y="1055594"/>
            <a:ext cx="4648200" cy="583177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1215805" y="1270833"/>
            <a:ext cx="6394670" cy="119629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043" y="2986280"/>
            <a:ext cx="6829982" cy="274415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9733" y="4091112"/>
            <a:ext cx="7536877" cy="2714818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7" name="Rectangle à coins arrondis 16"/>
          <p:cNvSpPr/>
          <p:nvPr/>
        </p:nvSpPr>
        <p:spPr>
          <a:xfrm>
            <a:off x="4181476" y="2392195"/>
            <a:ext cx="7930767" cy="977635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 smtClean="0">
                <a:solidFill>
                  <a:srgbClr val="1F4E79"/>
                </a:solidFill>
                <a:latin typeface="Calibri" panose="020F0502020204030204"/>
              </a:rPr>
              <a:t>Les blocs des « </a:t>
            </a:r>
            <a:r>
              <a:rPr lang="fr-FR" sz="2000" b="1" dirty="0" smtClean="0">
                <a:solidFill>
                  <a:srgbClr val="FF0000"/>
                </a:solidFill>
                <a:latin typeface="Calibri" panose="020F0502020204030204"/>
              </a:rPr>
              <a:t>Chiffres clés</a:t>
            </a:r>
            <a:r>
              <a:rPr lang="fr-FR" sz="2000" b="1" dirty="0" smtClean="0">
                <a:solidFill>
                  <a:srgbClr val="1F4E79"/>
                </a:solidFill>
                <a:latin typeface="Calibri" panose="020F0502020204030204"/>
              </a:rPr>
              <a:t> » sont présentés sous forme de graphiques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b="1" dirty="0" smtClean="0">
                <a:solidFill>
                  <a:srgbClr val="00B0F0"/>
                </a:solidFill>
                <a:latin typeface="Calibri" panose="020F0502020204030204"/>
              </a:rPr>
              <a:t>Les flux crédits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b="1" dirty="0" smtClean="0">
                <a:solidFill>
                  <a:srgbClr val="00B0F0"/>
                </a:solidFill>
                <a:latin typeface="Calibri" panose="020F0502020204030204"/>
              </a:rPr>
              <a:t>Les flux débits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362" y="451183"/>
            <a:ext cx="528885" cy="52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4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334497"/>
            <a:ext cx="8994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Vue graphique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33332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581D74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09</a:t>
            </a:r>
            <a:endParaRPr lang="fr-FR" sz="2800" b="1" kern="0" dirty="0">
              <a:solidFill>
                <a:srgbClr val="581D74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31" y="1057818"/>
            <a:ext cx="8811854" cy="3572523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933" y="3459310"/>
            <a:ext cx="8575518" cy="324756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5" name="Rectangle à coins arrondis 14"/>
          <p:cNvSpPr/>
          <p:nvPr/>
        </p:nvSpPr>
        <p:spPr>
          <a:xfrm>
            <a:off x="7357906" y="216906"/>
            <a:ext cx="4754337" cy="201194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 smtClean="0">
                <a:solidFill>
                  <a:srgbClr val="1F4E79"/>
                </a:solidFill>
                <a:latin typeface="Calibri" panose="020F0502020204030204"/>
              </a:rPr>
              <a:t>Les blocs des « </a:t>
            </a:r>
            <a:r>
              <a:rPr lang="fr-FR" sz="2000" b="1" dirty="0" smtClean="0">
                <a:solidFill>
                  <a:srgbClr val="FF0000"/>
                </a:solidFill>
                <a:latin typeface="Calibri" panose="020F0502020204030204"/>
              </a:rPr>
              <a:t>Chiffres clés</a:t>
            </a:r>
            <a:r>
              <a:rPr lang="fr-FR" sz="2000" b="1" dirty="0" smtClean="0">
                <a:solidFill>
                  <a:srgbClr val="1F4E79"/>
                </a:solidFill>
                <a:latin typeface="Calibri" panose="020F0502020204030204"/>
              </a:rPr>
              <a:t> » sont présentés sous forme de graphiques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b="1" dirty="0" smtClean="0">
                <a:solidFill>
                  <a:srgbClr val="00B0F0"/>
                </a:solidFill>
                <a:latin typeface="Calibri" panose="020F0502020204030204"/>
              </a:rPr>
              <a:t>Les encours BDF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000" b="1" dirty="0">
                <a:solidFill>
                  <a:srgbClr val="00B0F0"/>
                </a:solidFill>
              </a:rPr>
              <a:t>La part en engagement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b="1" dirty="0" smtClean="0">
                <a:solidFill>
                  <a:srgbClr val="00B0F0"/>
                </a:solidFill>
                <a:latin typeface="Calibri" panose="020F0502020204030204"/>
              </a:rPr>
              <a:t>Les éléments financiers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b="1" dirty="0" smtClean="0">
                <a:solidFill>
                  <a:srgbClr val="00B0F0"/>
                </a:solidFill>
                <a:latin typeface="Calibri" panose="020F0502020204030204"/>
              </a:rPr>
              <a:t>Les encours de placements</a:t>
            </a:r>
          </a:p>
        </p:txBody>
      </p:sp>
      <p:pic>
        <p:nvPicPr>
          <p:cNvPr id="10" name="Image 9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22761" y="6076315"/>
            <a:ext cx="903757" cy="5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8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334497"/>
            <a:ext cx="8994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du groupe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33332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B34A8C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10</a:t>
            </a:r>
            <a:endParaRPr lang="fr-FR" sz="2800" b="1" kern="0" dirty="0">
              <a:solidFill>
                <a:srgbClr val="B34A8C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/>
          <a:srcRect b="11376"/>
          <a:stretch/>
        </p:blipFill>
        <p:spPr>
          <a:xfrm>
            <a:off x="104931" y="1026350"/>
            <a:ext cx="12007312" cy="157397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0" name="Rectangle à coins arrondis 9"/>
          <p:cNvSpPr/>
          <p:nvPr/>
        </p:nvSpPr>
        <p:spPr>
          <a:xfrm>
            <a:off x="5174506" y="430949"/>
            <a:ext cx="6937737" cy="95788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Pour accéder à la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Synthèse du groupe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 » </a:t>
            </a:r>
            <a:r>
              <a:rPr lang="fr-FR" sz="1600" b="1" i="1" dirty="0" smtClean="0">
                <a:solidFill>
                  <a:srgbClr val="1F4E79"/>
                </a:solidFill>
                <a:latin typeface="Calibri" panose="020F0502020204030204"/>
              </a:rPr>
              <a:t>(s’il existe)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, cliquer sur le pictogramme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Synthèses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 » du bandeau de navigation, puis sur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Synthèse du groupe 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»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2305050" y="1026350"/>
            <a:ext cx="4895850" cy="61242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1485900" y="1314450"/>
            <a:ext cx="6305550" cy="100012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31" y="2741079"/>
            <a:ext cx="9638969" cy="4035181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8" name="Rectangle à coins arrondis 17"/>
          <p:cNvSpPr/>
          <p:nvPr/>
        </p:nvSpPr>
        <p:spPr>
          <a:xfrm>
            <a:off x="6343651" y="1815341"/>
            <a:ext cx="5768592" cy="206133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La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Synthèse du groupe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 » </a:t>
            </a:r>
            <a:r>
              <a:rPr lang="fr-FR" b="1" dirty="0">
                <a:solidFill>
                  <a:srgbClr val="1F4E79"/>
                </a:solidFill>
                <a:latin typeface="Calibri" panose="020F0502020204030204"/>
              </a:rPr>
              <a:t>est composée de 5 blocs 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: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300" b="1" dirty="0" smtClean="0">
              <a:solidFill>
                <a:srgbClr val="1F4E79"/>
              </a:solidFill>
              <a:latin typeface="Calibri" panose="020F0502020204030204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«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 Coordonnées du leader » avec débranchement possible vers « Gérer les liens »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«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 Eléments financiers du groupe » avec la possibilité de visualiser le détail sous forme de tableau ou de graphe</a:t>
            </a: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600" b="1" i="1" dirty="0" smtClean="0">
                <a:solidFill>
                  <a:schemeClr val="bg1"/>
                </a:solidFill>
                <a:latin typeface="Calibri" panose="020F0502020204030204"/>
              </a:rPr>
              <a:t>(suite prochain slide)</a:t>
            </a:r>
            <a:endParaRPr lang="fr-FR" sz="1600" b="1" i="1" dirty="0">
              <a:solidFill>
                <a:schemeClr val="bg1"/>
              </a:solidFill>
              <a:latin typeface="Calibri" panose="020F0502020204030204"/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1304925" y="2354378"/>
            <a:ext cx="5143500" cy="425597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4219575" y="3642603"/>
            <a:ext cx="2981325" cy="300755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708" y="484912"/>
            <a:ext cx="467768" cy="4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6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334497"/>
            <a:ext cx="289923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du groupe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33332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B34A8C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10</a:t>
            </a:r>
            <a:endParaRPr lang="fr-FR" sz="2800" b="1" kern="0" dirty="0">
              <a:solidFill>
                <a:srgbClr val="B34A8C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31" y="936168"/>
            <a:ext cx="11805189" cy="3659751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6861" y="2796365"/>
            <a:ext cx="9435381" cy="400956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1" name="Rectangle à coins arrondis 10"/>
          <p:cNvSpPr/>
          <p:nvPr/>
        </p:nvSpPr>
        <p:spPr>
          <a:xfrm>
            <a:off x="6223694" y="400776"/>
            <a:ext cx="5768592" cy="219494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La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Synthèse du groupe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 » </a:t>
            </a:r>
            <a:r>
              <a:rPr lang="fr-FR" b="1" dirty="0">
                <a:solidFill>
                  <a:srgbClr val="1F4E79"/>
                </a:solidFill>
                <a:latin typeface="Calibri" panose="020F0502020204030204"/>
              </a:rPr>
              <a:t>est composée de 5 blocs 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: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300" b="1" dirty="0" smtClean="0">
              <a:solidFill>
                <a:srgbClr val="1F4E79"/>
              </a:solidFill>
              <a:latin typeface="Calibri" panose="020F0502020204030204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«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 Flux du Groupe » (débit / crédit) avec la possibilité de visualiser le détail sous forme de courbe (filtres possible par Personne, par sens et par nature de flux)</a:t>
            </a:r>
          </a:p>
          <a:p>
            <a:pPr algn="r">
              <a:defRPr/>
            </a:pPr>
            <a:r>
              <a:rPr lang="fr-FR" sz="1600" b="1" i="1" dirty="0">
                <a:solidFill>
                  <a:schemeClr val="bg1"/>
                </a:solidFill>
              </a:rPr>
              <a:t>(suite prochain slide</a:t>
            </a:r>
            <a:r>
              <a:rPr lang="fr-FR" sz="1600" b="1" i="1" dirty="0" smtClean="0">
                <a:solidFill>
                  <a:schemeClr val="bg1"/>
                </a:solidFill>
              </a:rPr>
              <a:t>)</a:t>
            </a:r>
            <a:endParaRPr lang="fr-FR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1133065" y="1203756"/>
            <a:ext cx="5277416" cy="313227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6784259" y="2131037"/>
            <a:ext cx="9832" cy="1209369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1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334497"/>
            <a:ext cx="8994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Synthèse du groupe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33332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B34A8C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10</a:t>
            </a:r>
            <a:endParaRPr lang="fr-FR" sz="2800" b="1" kern="0" dirty="0">
              <a:solidFill>
                <a:srgbClr val="B34A8C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31" y="2143513"/>
            <a:ext cx="11987922" cy="3735367"/>
          </a:xfrm>
          <a:prstGeom prst="rect">
            <a:avLst/>
          </a:prstGeom>
        </p:spPr>
      </p:pic>
      <p:sp>
        <p:nvSpPr>
          <p:cNvPr id="11" name="Rectangle à coins arrondis 10"/>
          <p:cNvSpPr/>
          <p:nvPr/>
        </p:nvSpPr>
        <p:spPr>
          <a:xfrm>
            <a:off x="6213861" y="741087"/>
            <a:ext cx="5768592" cy="1095015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La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Synthèse du groupe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 » </a:t>
            </a:r>
            <a:r>
              <a:rPr lang="fr-FR" b="1" dirty="0">
                <a:solidFill>
                  <a:srgbClr val="1F4E79"/>
                </a:solidFill>
                <a:latin typeface="Calibri" panose="020F0502020204030204"/>
              </a:rPr>
              <a:t>est composée de 5 blocs 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: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300" b="1" dirty="0" smtClean="0">
              <a:solidFill>
                <a:srgbClr val="1F4E79"/>
              </a:solidFill>
              <a:latin typeface="Calibri" panose="020F0502020204030204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«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 Encours BDF du groupe » (avec la part de l’établissement sur l’encours total)</a:t>
            </a:r>
          </a:p>
        </p:txBody>
      </p:sp>
      <p:pic>
        <p:nvPicPr>
          <p:cNvPr id="9" name="Image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9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351757"/>
            <a:ext cx="170799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Vue client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33332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00A193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11</a:t>
            </a:r>
            <a:endParaRPr lang="fr-FR" sz="2800" b="1" kern="0" dirty="0">
              <a:solidFill>
                <a:srgbClr val="00A193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Connecteur droit avec flèche 29"/>
          <p:cNvCxnSpPr/>
          <p:nvPr/>
        </p:nvCxnSpPr>
        <p:spPr>
          <a:xfrm>
            <a:off x="1133065" y="5150627"/>
            <a:ext cx="2466144" cy="40497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90" y="915291"/>
            <a:ext cx="5153025" cy="4619625"/>
          </a:xfrm>
          <a:prstGeom prst="rect">
            <a:avLst/>
          </a:prstGeom>
        </p:spPr>
      </p:pic>
      <p:sp>
        <p:nvSpPr>
          <p:cNvPr id="28" name="Rectangle à coins arrondis 27"/>
          <p:cNvSpPr/>
          <p:nvPr/>
        </p:nvSpPr>
        <p:spPr>
          <a:xfrm>
            <a:off x="4406961" y="915291"/>
            <a:ext cx="7619557" cy="249159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Lors d’un entretien commercial, pour enrichir le dialogue et renforcer vos propositions, vous souhaitez montrer certaines informations à votre client qu’il soit physiquement à côté de vous ou connecté à distance « en partage d’’écran » : 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la « Vue client » est faite pour cela !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b="1" dirty="0" smtClean="0">
                <a:solidFill>
                  <a:srgbClr val="00B0F0"/>
                </a:solidFill>
                <a:latin typeface="Calibri" panose="020F0502020204030204"/>
              </a:rPr>
              <a:t>Cliquez simplement sur la case « Vue client » du Totem et toutes les informations internes de la Synthèse ou du Bandeau de navigation seront instantanément masquées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b="1" dirty="0" smtClean="0">
                <a:solidFill>
                  <a:srgbClr val="00B0F0"/>
                </a:solidFill>
                <a:latin typeface="Calibri" panose="020F0502020204030204"/>
              </a:rPr>
              <a:t>Un nouveau clic sur cette même cas fait réapparaître les informations masquées</a:t>
            </a:r>
            <a:endParaRPr lang="fr-FR" sz="1600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5124450" y="3890092"/>
            <a:ext cx="6721092" cy="252107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Les informations masquées sont :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100" b="1" dirty="0" smtClean="0">
              <a:solidFill>
                <a:srgbClr val="1F4E79"/>
              </a:solidFill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600" b="1" dirty="0" smtClean="0">
                <a:solidFill>
                  <a:srgbClr val="00B0F0"/>
                </a:solidFill>
              </a:rPr>
              <a:t>Les messages de service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600" b="1" dirty="0" smtClean="0">
                <a:solidFill>
                  <a:srgbClr val="00B0F0"/>
                </a:solidFill>
              </a:rPr>
              <a:t>Les </a:t>
            </a:r>
            <a:r>
              <a:rPr lang="fr-FR" sz="1600" b="1" dirty="0">
                <a:solidFill>
                  <a:srgbClr val="00B0F0"/>
                </a:solidFill>
              </a:rPr>
              <a:t>informations de segmentation de la </a:t>
            </a:r>
            <a:r>
              <a:rPr lang="fr-FR" sz="1600" b="1" dirty="0" smtClean="0">
                <a:solidFill>
                  <a:srgbClr val="00B0F0"/>
                </a:solidFill>
              </a:rPr>
              <a:t>Synthèse (dans le sous-titre)</a:t>
            </a:r>
            <a:endParaRPr lang="fr-FR" sz="1600" b="1" dirty="0">
              <a:solidFill>
                <a:srgbClr val="00B0F0"/>
              </a:solidFill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b="1" dirty="0" smtClean="0">
                <a:solidFill>
                  <a:srgbClr val="00B0F0"/>
                </a:solidFill>
                <a:latin typeface="Calibri" panose="020F0502020204030204"/>
              </a:rPr>
              <a:t>Le bloc « Alertes » dans la Synthèse et dans le Bandeau de navigation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b="1" dirty="0" smtClean="0">
                <a:solidFill>
                  <a:srgbClr val="00B0F0"/>
                </a:solidFill>
                <a:latin typeface="Calibri" panose="020F0502020204030204"/>
              </a:rPr>
              <a:t>Plusieurs indicateurs internes du bloc « Indicateurs »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b="1" dirty="0" smtClean="0">
                <a:solidFill>
                  <a:srgbClr val="00B0F0"/>
                </a:solidFill>
                <a:latin typeface="Calibri" panose="020F0502020204030204"/>
              </a:rPr>
              <a:t>Les « Opportunités » dans le bloc « Opportunités / Propositions »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b="1" dirty="0" smtClean="0">
                <a:solidFill>
                  <a:srgbClr val="00B0F0"/>
                </a:solidFill>
                <a:latin typeface="Calibri" panose="020F0502020204030204"/>
              </a:rPr>
              <a:t>« Ma journée » dans le Totem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b="1" dirty="0">
              <a:solidFill>
                <a:srgbClr val="0070C0"/>
              </a:solidFill>
              <a:latin typeface="Calibri" panose="020F0502020204030204"/>
            </a:endParaRP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1133065" y="2276475"/>
            <a:ext cx="3400835" cy="5715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5377" y="4243960"/>
            <a:ext cx="3162342" cy="2314704"/>
          </a:xfrm>
          <a:prstGeom prst="rect">
            <a:avLst/>
          </a:prstGeom>
        </p:spPr>
      </p:pic>
      <p:cxnSp>
        <p:nvCxnSpPr>
          <p:cNvPr id="18" name="Connecteur droit avec flèche 17"/>
          <p:cNvCxnSpPr/>
          <p:nvPr/>
        </p:nvCxnSpPr>
        <p:spPr>
          <a:xfrm flipV="1">
            <a:off x="2047875" y="2452755"/>
            <a:ext cx="2486025" cy="2799964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692" y="450876"/>
            <a:ext cx="783135" cy="783135"/>
          </a:xfrm>
          <a:prstGeom prst="rect">
            <a:avLst/>
          </a:prstGeom>
        </p:spPr>
      </p:pic>
      <p:pic>
        <p:nvPicPr>
          <p:cNvPr id="16" name="Image 1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63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31" y="775464"/>
            <a:ext cx="12007312" cy="1627518"/>
          </a:xfrm>
          <a:prstGeom prst="rect">
            <a:avLst/>
          </a:prstGeom>
        </p:spPr>
      </p:pic>
      <p:pic>
        <p:nvPicPr>
          <p:cNvPr id="3" name="Image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96338" y="-27989"/>
            <a:ext cx="4640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Synthèse PM &amp; EI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7626" y="334497"/>
            <a:ext cx="8994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Spécificités Entreprise Individuelle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Espace réservé du texte 3"/>
          <p:cNvSpPr txBox="1">
            <a:spLocks/>
          </p:cNvSpPr>
          <p:nvPr/>
        </p:nvSpPr>
        <p:spPr>
          <a:xfrm>
            <a:off x="878504" y="33332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B24388"/>
              </a:buClr>
              <a:defRPr/>
            </a:pPr>
            <a:r>
              <a:rPr lang="fr-FR" sz="2800" b="1" kern="0" dirty="0" smtClean="0">
                <a:solidFill>
                  <a:srgbClr val="EAB818"/>
                </a:solidFill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12</a:t>
            </a:r>
            <a:endParaRPr lang="fr-FR" sz="2800" b="1" kern="0" dirty="0">
              <a:solidFill>
                <a:srgbClr val="EAB818"/>
              </a:solidFill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3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à coins arrondis 27"/>
          <p:cNvSpPr/>
          <p:nvPr/>
        </p:nvSpPr>
        <p:spPr>
          <a:xfrm>
            <a:off x="4896465" y="813378"/>
            <a:ext cx="7280556" cy="155169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Pour un entrepreneur individuel, vous pouvez très facilement alterner de la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Synthèse personne physique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 » à la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Synthèse Entreprise Individuelle 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» </a:t>
            </a:r>
            <a:r>
              <a:rPr lang="fr-FR" sz="1400" b="1" dirty="0" smtClean="0">
                <a:solidFill>
                  <a:srgbClr val="1F4E79"/>
                </a:solidFill>
                <a:latin typeface="Calibri" panose="020F0502020204030204"/>
              </a:rPr>
              <a:t>(quelle que soit celle ouverte en 1</a:t>
            </a:r>
            <a:r>
              <a:rPr lang="fr-FR" sz="1400" b="1" baseline="30000" dirty="0" smtClean="0">
                <a:solidFill>
                  <a:srgbClr val="1F4E79"/>
                </a:solidFill>
                <a:latin typeface="Calibri" panose="020F0502020204030204"/>
              </a:rPr>
              <a:t>er</a:t>
            </a:r>
            <a:r>
              <a:rPr lang="fr-FR" sz="1400" b="1" dirty="0" smtClean="0">
                <a:solidFill>
                  <a:srgbClr val="1F4E79"/>
                </a:solidFill>
                <a:latin typeface="Calibri" panose="020F0502020204030204"/>
              </a:rPr>
              <a:t>) :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FR" sz="1600" b="1" dirty="0" smtClean="0">
                <a:solidFill>
                  <a:srgbClr val="00B0F0"/>
                </a:solidFill>
              </a:rPr>
              <a:t>Cliquer </a:t>
            </a:r>
            <a:r>
              <a:rPr lang="fr-FR" sz="1600" b="1" dirty="0">
                <a:solidFill>
                  <a:srgbClr val="00B0F0"/>
                </a:solidFill>
              </a:rPr>
              <a:t>sur le pictogramme « Synthèses » du bandeau de navigation, puis sur </a:t>
            </a:r>
            <a:r>
              <a:rPr lang="fr-FR" sz="1600" b="1" dirty="0" smtClean="0">
                <a:solidFill>
                  <a:srgbClr val="00B0F0"/>
                </a:solidFill>
              </a:rPr>
              <a:t>la synthèse que vous souhaitez afficher</a:t>
            </a:r>
            <a:endParaRPr lang="fr-FR" sz="1600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2015613" y="1285421"/>
            <a:ext cx="3028335" cy="57287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2192594" y="1769806"/>
            <a:ext cx="2851354" cy="35742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2192594" y="1943397"/>
            <a:ext cx="2851354" cy="183829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31" y="2420198"/>
            <a:ext cx="10176387" cy="4353436"/>
          </a:xfrm>
          <a:prstGeom prst="rect">
            <a:avLst/>
          </a:prstGeom>
        </p:spPr>
      </p:pic>
      <p:sp>
        <p:nvSpPr>
          <p:cNvPr id="32" name="Rectangle à coins arrondis 31"/>
          <p:cNvSpPr/>
          <p:nvPr/>
        </p:nvSpPr>
        <p:spPr>
          <a:xfrm>
            <a:off x="6343651" y="2744770"/>
            <a:ext cx="5768592" cy="334139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La « 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Synthèse EI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 » </a:t>
            </a:r>
            <a:r>
              <a:rPr lang="fr-FR" b="1" dirty="0">
                <a:solidFill>
                  <a:srgbClr val="1F4E79"/>
                </a:solidFill>
                <a:latin typeface="Calibri" panose="020F0502020204030204"/>
              </a:rPr>
              <a:t>est 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très similaire à la </a:t>
            </a:r>
            <a:r>
              <a:rPr lang="fr-FR" b="1" dirty="0" smtClean="0">
                <a:solidFill>
                  <a:srgbClr val="FF0000"/>
                </a:solidFill>
                <a:latin typeface="Calibri" panose="020F0502020204030204"/>
              </a:rPr>
              <a:t>Synthèse PM </a:t>
            </a: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: elle est composée des mêmes 4 chapitres, composés eux-mêmes des mêmes blocs.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900" b="1" dirty="0" smtClean="0">
              <a:solidFill>
                <a:srgbClr val="1F4E79"/>
              </a:solidFill>
              <a:latin typeface="Calibri" panose="020F0502020204030204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 smtClean="0">
                <a:solidFill>
                  <a:srgbClr val="1F4E79"/>
                </a:solidFill>
                <a:latin typeface="Calibri" panose="020F0502020204030204"/>
              </a:rPr>
              <a:t>Les quelques différences sont :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900" b="1" dirty="0" smtClean="0">
              <a:solidFill>
                <a:srgbClr val="1F4E79"/>
              </a:solidFill>
              <a:latin typeface="Calibri" panose="020F0502020204030204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Le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contenu du bloc « Sous-titre </a:t>
            </a: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» </a:t>
            </a:r>
            <a:r>
              <a:rPr lang="fr-FR" sz="1400" b="1" dirty="0" smtClean="0">
                <a:solidFill>
                  <a:srgbClr val="00B0F0"/>
                </a:solidFill>
                <a:latin typeface="Calibri" panose="020F0502020204030204"/>
              </a:rPr>
              <a:t>(qui tient compte du fait que l’EI est un personne physique et non morale)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La présentation des « Chiffres clés » avant les « Produits et services »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 smtClean="0">
                <a:solidFill>
                  <a:srgbClr val="00B0F0"/>
                </a:solidFill>
                <a:latin typeface="Calibri" panose="020F0502020204030204"/>
              </a:rPr>
              <a:t>Les « Produits et services » sont organisés comme pour une personne physique </a:t>
            </a:r>
            <a:r>
              <a:rPr lang="fr-FR" sz="1400" b="1" dirty="0" smtClean="0">
                <a:solidFill>
                  <a:srgbClr val="00B0F0"/>
                </a:solidFill>
                <a:latin typeface="Calibri" panose="020F0502020204030204"/>
              </a:rPr>
              <a:t>(pas de seconde page)</a:t>
            </a:r>
            <a:endParaRPr lang="fr-FR" sz="1400" b="1" dirty="0">
              <a:solidFill>
                <a:srgbClr val="00B0F0"/>
              </a:solidFill>
              <a:latin typeface="Calibri" panose="020F0502020204030204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300" b="1" dirty="0" smtClean="0">
              <a:solidFill>
                <a:srgbClr val="1F4E79"/>
              </a:solidFill>
              <a:latin typeface="Calibri" panose="020F0502020204030204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048" y="896599"/>
            <a:ext cx="560900" cy="5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5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69C3BA16328548BED22089FC0D5DE5" ma:contentTypeVersion="12" ma:contentTypeDescription="Create a new document." ma:contentTypeScope="" ma:versionID="ae21a34517d0a8ec6d8d097961cc3f73">
  <xsd:schema xmlns:xsd="http://www.w3.org/2001/XMLSchema" xmlns:xs="http://www.w3.org/2001/XMLSchema" xmlns:p="http://schemas.microsoft.com/office/2006/metadata/properties" xmlns:ns2="e0359d90-acff-42e4-b1a9-665babcb4525" xmlns:ns3="4476fbde-f289-4a1b-a606-6f9fe9ecf975" targetNamespace="http://schemas.microsoft.com/office/2006/metadata/properties" ma:root="true" ma:fieldsID="0ae6ea7b4e6fd69b8f07523cca8a723b" ns2:_="" ns3:_="">
    <xsd:import namespace="e0359d90-acff-42e4-b1a9-665babcb4525"/>
    <xsd:import namespace="4476fbde-f289-4a1b-a606-6f9fe9ecf9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359d90-acff-42e4-b1a9-665babcb45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76fbde-f289-4a1b-a606-6f9fe9ecf97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934B9B-03DD-4201-BBF1-9E7CDA1FAC47}"/>
</file>

<file path=customXml/itemProps2.xml><?xml version="1.0" encoding="utf-8"?>
<ds:datastoreItem xmlns:ds="http://schemas.openxmlformats.org/officeDocument/2006/customXml" ds:itemID="{E4666F60-3839-47E7-ADEE-73192774CE03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316EC15B-0FA3-449A-9942-11250CA3C515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c55c537-19f7-48e3-9dc3-8e58226619f5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EC79DA65-408C-487B-A669-A1233599FF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4923</TotalTime>
  <Words>4084</Words>
  <Application>Microsoft Office PowerPoint</Application>
  <PresentationFormat>Grand écran</PresentationFormat>
  <Paragraphs>503</Paragraphs>
  <Slides>35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35</vt:i4>
      </vt:variant>
    </vt:vector>
  </HeadingPairs>
  <TitlesOfParts>
    <vt:vector size="45" baseType="lpstr">
      <vt:lpstr>Arial</vt:lpstr>
      <vt:lpstr>Calibri</vt:lpstr>
      <vt:lpstr>Calibri Light</vt:lpstr>
      <vt:lpstr>Cambria Math</vt:lpstr>
      <vt:lpstr>Courier New</vt:lpstr>
      <vt:lpstr>Montserrat SemiBold</vt:lpstr>
      <vt:lpstr>Symbol</vt:lpstr>
      <vt:lpstr>Wingdings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photo</dc:title>
  <dc:creator>FONTAINE Jean-Philippe [HDF]</dc:creator>
  <cp:lastModifiedBy>PERRET Patrick-louis [CERA]</cp:lastModifiedBy>
  <cp:revision>237</cp:revision>
  <dcterms:created xsi:type="dcterms:W3CDTF">2020-10-22T15:38:56Z</dcterms:created>
  <dcterms:modified xsi:type="dcterms:W3CDTF">2021-03-02T08:37:33Z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jean-philippe.fontaine@hdf.caisse-epargne.fr</vt:lpwstr>
  </property>
  <property fmtid="{D5CDD505-2E9C-101B-9397-08002B2CF9AE}" pid="5" name="MSIP_Label_48a19f0c-bea1-442e-a475-ed109d9ec508_SetDate">
    <vt:lpwstr>2020-10-22T15:39:13.9678388Z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0x0101009769C3BA16328548BED22089FC0D5DE5</vt:lpwstr>
  </property>
</Properties>
</file>