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sldIdLst>
    <p:sldId id="331" r:id="rId7"/>
    <p:sldId id="332" r:id="rId8"/>
    <p:sldId id="256" r:id="rId9"/>
    <p:sldId id="263" r:id="rId10"/>
    <p:sldId id="327" r:id="rId11"/>
    <p:sldId id="333" r:id="rId12"/>
    <p:sldId id="316" r:id="rId13"/>
    <p:sldId id="334" r:id="rId14"/>
    <p:sldId id="326" r:id="rId15"/>
    <p:sldId id="335" r:id="rId16"/>
    <p:sldId id="329" r:id="rId17"/>
    <p:sldId id="336" r:id="rId18"/>
    <p:sldId id="337" r:id="rId19"/>
    <p:sldId id="330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A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47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5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41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7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0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9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74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92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627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17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2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005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0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78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768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709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67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6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1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FB5A-B713-4755-AED1-CA820AC0DC26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5E0E6-9880-48B0-AF06-FDF18C255C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9FC23-3A76-456B-81AC-389E05A2C34B}" type="datetimeFigureOut">
              <a:rPr lang="fr-FR" smtClean="0"/>
              <a:t>12/02/2021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229B-455A-44A4-A888-8E6F033D0B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63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5.jpeg"/><Relationship Id="rId7" Type="http://schemas.openxmlformats.org/officeDocument/2006/relationships/slide" Target="slide6.xml"/><Relationship Id="rId12" Type="http://schemas.openxmlformats.org/officeDocument/2006/relationships/slide" Target="slide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1.xml"/><Relationship Id="rId5" Type="http://schemas.openxmlformats.org/officeDocument/2006/relationships/slide" Target="slide4.xml"/><Relationship Id="rId10" Type="http://schemas.openxmlformats.org/officeDocument/2006/relationships/image" Target="../media/image7.png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9.pn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17.png"/><Relationship Id="rId4" Type="http://schemas.openxmlformats.org/officeDocument/2006/relationships/image" Target="../media/image33.png"/><Relationship Id="rId9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alpha val="46000"/>
                <a:lumMod val="54000"/>
              </a:schemeClr>
            </a:gs>
            <a:gs pos="83000">
              <a:schemeClr val="tx1"/>
            </a:gs>
            <a:gs pos="58000">
              <a:srgbClr val="E08080">
                <a:alpha val="80000"/>
              </a:srgbClr>
            </a:gs>
            <a:gs pos="23000">
              <a:schemeClr val="tx1"/>
            </a:gs>
            <a:gs pos="37000">
              <a:srgbClr val="C00000">
                <a:alpha val="79000"/>
                <a:lumMod val="26000"/>
                <a:lumOff val="74000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7879" y="58127"/>
            <a:ext cx="12192000" cy="68703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35000"/>
                </a:schemeClr>
              </a:gs>
              <a:gs pos="74000">
                <a:schemeClr val="tx1">
                  <a:alpha val="19000"/>
                </a:schemeClr>
              </a:gs>
              <a:gs pos="83000">
                <a:schemeClr val="tx2">
                  <a:lumMod val="90000"/>
                </a:schemeClr>
              </a:gs>
              <a:gs pos="100000">
                <a:schemeClr val="tx1">
                  <a:alpha val="63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6123" y="118493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  <a:endParaRPr kumimoji="0" lang="fr-FR" sz="5400" b="1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9149791" y="6273225"/>
            <a:ext cx="304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 du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25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/11/2020</a:t>
            </a:r>
          </a:p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 à jour le 21/01/2021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158" y="11606"/>
            <a:ext cx="5547877" cy="49431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5" y="32506"/>
            <a:ext cx="2915057" cy="494416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95" y="1672647"/>
            <a:ext cx="3667637" cy="2019582"/>
          </a:xfrm>
          <a:prstGeom prst="rect">
            <a:avLst/>
          </a:prstGeom>
        </p:spPr>
      </p:pic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131679" y="-283035"/>
            <a:ext cx="123444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8179829" y="4522309"/>
            <a:ext cx="3585726" cy="1668629"/>
          </a:xfrm>
          <a:prstGeom prst="roundRect">
            <a:avLst/>
          </a:prstGeom>
          <a:gradFill flip="none" rotWithShape="1">
            <a:gsLst>
              <a:gs pos="88000">
                <a:schemeClr val="tx1">
                  <a:lumMod val="50000"/>
                </a:schemeClr>
              </a:gs>
              <a:gs pos="38000">
                <a:schemeClr val="bg1">
                  <a:alpha val="7000"/>
                  <a:lumMod val="12000"/>
                  <a:lumOff val="88000"/>
                </a:schemeClr>
              </a:gs>
              <a:gs pos="0">
                <a:schemeClr val="tx1">
                  <a:lumMod val="85000"/>
                </a:schemeClr>
              </a:gs>
              <a:gs pos="77000">
                <a:schemeClr val="tx1">
                  <a:alpha val="71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97385" y="4931010"/>
            <a:ext cx="31306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Mes favoris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51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91970" y="258890"/>
            <a:ext cx="1698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es 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E7E6E6">
                    <a:lumMod val="5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avoris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Sommaire</a:t>
            </a:r>
            <a:endParaRPr kumimoji="0" lang="fr-FR" sz="3000" b="1" i="0" u="none" strike="noStrike" kern="1200" cap="none" spc="0" normalizeH="0" baseline="0" noProof="0" dirty="0" smtClean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5470" y="1248618"/>
            <a:ext cx="6551635" cy="580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64588"/>
            <a:ext cx="655738" cy="6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957251" y="1926477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ce réservé du texte 1"/>
          <p:cNvSpPr txBox="1">
            <a:spLocks/>
          </p:cNvSpPr>
          <p:nvPr/>
        </p:nvSpPr>
        <p:spPr>
          <a:xfrm>
            <a:off x="415160" y="1108943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Espace réservé du texte 3"/>
          <p:cNvSpPr txBox="1">
            <a:spLocks/>
          </p:cNvSpPr>
          <p:nvPr/>
        </p:nvSpPr>
        <p:spPr>
          <a:xfrm>
            <a:off x="775233" y="1802080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68255" y="2541750"/>
            <a:ext cx="7592539" cy="646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texte 5"/>
          <p:cNvSpPr txBox="1">
            <a:spLocks/>
          </p:cNvSpPr>
          <p:nvPr/>
        </p:nvSpPr>
        <p:spPr>
          <a:xfrm>
            <a:off x="1268255" y="2592671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03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A193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315442" y="3567812"/>
            <a:ext cx="654535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016873" y="4465294"/>
            <a:ext cx="7744232" cy="5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ce réservé du texte 11"/>
          <p:cNvSpPr txBox="1">
            <a:spLocks/>
          </p:cNvSpPr>
          <p:nvPr/>
        </p:nvSpPr>
        <p:spPr>
          <a:xfrm>
            <a:off x="1862267" y="3383524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EAB81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Espace réservé du texte 7"/>
          <p:cNvSpPr txBox="1">
            <a:spLocks/>
          </p:cNvSpPr>
          <p:nvPr/>
        </p:nvSpPr>
        <p:spPr>
          <a:xfrm>
            <a:off x="5800498" y="5047526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DB4B4B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8923" y="1089887"/>
            <a:ext cx="2553521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Vue d’ensemble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19437" y="2561157"/>
            <a:ext cx="4025397" cy="52322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Favoris de l’établissement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80828" y="1795031"/>
            <a:ext cx="371960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Accès à « Mes favoris »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30557" y="3360331"/>
            <a:ext cx="4476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Créer un favori ou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 dossier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space réservé du texte 7"/>
          <p:cNvSpPr txBox="1">
            <a:spLocks/>
          </p:cNvSpPr>
          <p:nvPr/>
        </p:nvSpPr>
        <p:spPr>
          <a:xfrm>
            <a:off x="3339343" y="4059506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25626" y="5017586"/>
            <a:ext cx="30269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Classer ses favoris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887382" y="4050291"/>
            <a:ext cx="36738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Modifier, supprimer un</a:t>
            </a:r>
            <a:r>
              <a:rPr kumimoji="0" lang="fr-FR" sz="2800" b="1" i="0" u="none" strike="noStrike" kern="120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favori ou un dossier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3513305" y="1134008"/>
            <a:ext cx="1953718" cy="519394"/>
            <a:chOff x="4223175" y="3102138"/>
            <a:chExt cx="1953718" cy="519394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3" name="Rectangle 32">
              <a:hlinkClick r:id="rId4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4767975" y="1818612"/>
            <a:ext cx="1953718" cy="519394"/>
            <a:chOff x="4223175" y="3102138"/>
            <a:chExt cx="1953718" cy="519394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6" name="Rectangle 35">
              <a:hlinkClick r:id="rId5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5680894" y="2602909"/>
            <a:ext cx="1953718" cy="519394"/>
            <a:chOff x="4223175" y="3102138"/>
            <a:chExt cx="1953718" cy="519394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39" name="Rectangle 38">
              <a:hlinkClick r:id="rId6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6721693" y="3402083"/>
            <a:ext cx="1953718" cy="519394"/>
            <a:chOff x="4223175" y="3102138"/>
            <a:chExt cx="1953718" cy="519394"/>
          </a:xfrm>
        </p:grpSpPr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2" name="Rectangle 41">
              <a:hlinkClick r:id="rId7" action="ppaction://hlinksldjump"/>
            </p:cNvPr>
            <p:cNvSpPr/>
            <p:nvPr/>
          </p:nvSpPr>
          <p:spPr>
            <a:xfrm>
              <a:off x="4223175" y="3102138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7235234" y="4145330"/>
            <a:ext cx="1953718" cy="519394"/>
            <a:chOff x="3921500" y="3063063"/>
            <a:chExt cx="1953718" cy="519394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45" name="Rectangle 44">
              <a:hlinkClick r:id="rId8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5726475" y="-53819"/>
            <a:ext cx="1772985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ortail 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2200" b="1" i="0" u="none" strike="noStrike" kern="1200" cap="none" spc="0" normalizeH="0" baseline="0" noProof="0" dirty="0" err="1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ys</a:t>
            </a:r>
            <a:endParaRPr kumimoji="0" lang="fr-FR" sz="2200" b="1" i="0" u="none" strike="noStrike" kern="120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650573" y="3739010"/>
            <a:ext cx="31306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Mes favoris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srgbClr val="44546A">
                  <a:lumMod val="40000"/>
                  <a:lumOff val="60000"/>
                </a:srgb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7853975" y="731305"/>
            <a:ext cx="3767166" cy="2457165"/>
            <a:chOff x="736714" y="1335387"/>
            <a:chExt cx="10170711" cy="4589223"/>
          </a:xfrm>
        </p:grpSpPr>
        <p:pic>
          <p:nvPicPr>
            <p:cNvPr id="53" name="Picture 3" descr="image00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14" y="1335387"/>
              <a:ext cx="10170711" cy="4589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24105" y="3018359"/>
              <a:ext cx="1158586" cy="666810"/>
            </a:xfrm>
            <a:prstGeom prst="rect">
              <a:avLst/>
            </a:prstGeom>
          </p:spPr>
        </p:pic>
      </p:grpSp>
      <p:grpSp>
        <p:nvGrpSpPr>
          <p:cNvPr id="55" name="Groupe 54"/>
          <p:cNvGrpSpPr/>
          <p:nvPr/>
        </p:nvGrpSpPr>
        <p:grpSpPr>
          <a:xfrm>
            <a:off x="8860794" y="5009718"/>
            <a:ext cx="1953718" cy="519394"/>
            <a:chOff x="3921500" y="3063063"/>
            <a:chExt cx="1953718" cy="519394"/>
          </a:xfrm>
        </p:grpSpPr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57" name="Rectangle 56">
              <a:hlinkClick r:id="rId11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Espace réservé du texte 7"/>
          <p:cNvSpPr txBox="1">
            <a:spLocks/>
          </p:cNvSpPr>
          <p:nvPr/>
        </p:nvSpPr>
        <p:spPr>
          <a:xfrm>
            <a:off x="6457983" y="5643267"/>
            <a:ext cx="509122" cy="50912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07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967105" y="5627755"/>
            <a:ext cx="36225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Mettre une application en favoris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e 47"/>
          <p:cNvGrpSpPr/>
          <p:nvPr/>
        </p:nvGrpSpPr>
        <p:grpSpPr>
          <a:xfrm>
            <a:off x="10269780" y="5611063"/>
            <a:ext cx="1953718" cy="519394"/>
            <a:chOff x="3921500" y="3063063"/>
            <a:chExt cx="1953718" cy="519394"/>
          </a:xfrm>
        </p:grpSpPr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646" y="3127163"/>
              <a:ext cx="1139305" cy="445331"/>
            </a:xfrm>
            <a:prstGeom prst="rect">
              <a:avLst/>
            </a:prstGeom>
          </p:spPr>
        </p:pic>
        <p:sp>
          <p:nvSpPr>
            <p:cNvPr id="58" name="Rectangle 57">
              <a:hlinkClick r:id="rId12" action="ppaction://hlinksldjump"/>
            </p:cNvPr>
            <p:cNvSpPr/>
            <p:nvPr/>
          </p:nvSpPr>
          <p:spPr>
            <a:xfrm>
              <a:off x="3921500" y="3063063"/>
              <a:ext cx="1953718" cy="5193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06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3" y="60515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1037775" y="936324"/>
            <a:ext cx="10170711" cy="4589223"/>
            <a:chOff x="736714" y="1335387"/>
            <a:chExt cx="10170711" cy="4589223"/>
          </a:xfrm>
        </p:grpSpPr>
        <p:pic>
          <p:nvPicPr>
            <p:cNvPr id="1027" name="Picture 3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14" y="1335387"/>
              <a:ext cx="10170711" cy="4589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4105" y="3018359"/>
              <a:ext cx="1158586" cy="666810"/>
            </a:xfrm>
            <a:prstGeom prst="rect">
              <a:avLst/>
            </a:prstGeom>
          </p:spPr>
        </p:pic>
      </p:grpSp>
      <p:sp>
        <p:nvSpPr>
          <p:cNvPr id="15" name="Rectangle à coins arrondis 14"/>
          <p:cNvSpPr/>
          <p:nvPr/>
        </p:nvSpPr>
        <p:spPr>
          <a:xfrm>
            <a:off x="5800165" y="393077"/>
            <a:ext cx="5972735" cy="1055796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 Mes favoris » permet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regrouper et de faciliter l’accès aux sites internet, aux applications bancaires ou aux espaces documentaires que vous utilisez fréquemment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8060284" y="2217508"/>
            <a:ext cx="3712616" cy="93472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Certains d’entre eux sont choisis et créés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 votre Etablissement …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8060284" y="3346467"/>
            <a:ext cx="3712616" cy="1582338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et vous avez la possibilité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d’enregistrer ceux de votre choix, ainsi que de les classer dans des « Dossiers » que vous gérez vous-même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space réservé du texte 1"/>
          <p:cNvSpPr txBox="1">
            <a:spLocks/>
          </p:cNvSpPr>
          <p:nvPr/>
        </p:nvSpPr>
        <p:spPr>
          <a:xfrm>
            <a:off x="955044" y="35954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Montserrat SemiBold" panose="00000700000000000000" pitchFamily="50" charset="0"/>
                <a:cs typeface="Arial" panose="020B0604020202020204" pitchFamily="34" charset="0"/>
                <a:sym typeface="Arial"/>
              </a:rPr>
              <a:t>01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81D74"/>
              </a:solidFill>
              <a:effectLst/>
              <a:uLnTx/>
              <a:uFillTx/>
              <a:latin typeface="Montserrat SemiBold" panose="00000700000000000000" pitchFamily="50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Mes favoris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464166" y="404339"/>
            <a:ext cx="221855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Vue d’ensemble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3682722" y="1981120"/>
            <a:ext cx="4284528" cy="62947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6252267" y="3655394"/>
            <a:ext cx="1685003" cy="24585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63" y="4601497"/>
            <a:ext cx="3921264" cy="2123502"/>
          </a:xfrm>
          <a:prstGeom prst="rect">
            <a:avLst/>
          </a:prstGeom>
          <a:ln w="41275">
            <a:solidFill>
              <a:srgbClr val="00B0F0"/>
            </a:solidFill>
          </a:ln>
        </p:spPr>
      </p:pic>
      <p:sp>
        <p:nvSpPr>
          <p:cNvPr id="27" name="Rectangle à coins arrondis 26"/>
          <p:cNvSpPr/>
          <p:nvPr/>
        </p:nvSpPr>
        <p:spPr>
          <a:xfrm>
            <a:off x="4459327" y="5534245"/>
            <a:ext cx="6601929" cy="1151339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r>
              <a:rPr lang="fr-FR" sz="1600" dirty="0"/>
              <a:t>Chaque fois que vous utilisez un favori (en cliquant sur sa tuile), le Portail </a:t>
            </a:r>
            <a:r>
              <a:rPr lang="fr-FR" sz="1600" dirty="0" err="1"/>
              <a:t>MySys</a:t>
            </a:r>
            <a:r>
              <a:rPr lang="fr-FR" sz="1600" dirty="0"/>
              <a:t> ouvre la page </a:t>
            </a:r>
            <a:r>
              <a:rPr lang="fr-FR" sz="1600" dirty="0" smtClean="0"/>
              <a:t>correspondante </a:t>
            </a:r>
            <a:r>
              <a:rPr lang="fr-FR" sz="1600" dirty="0"/>
              <a:t>dans le « Container » et </a:t>
            </a:r>
            <a:r>
              <a:rPr lang="fr-FR" sz="1600" dirty="0" smtClean="0"/>
              <a:t>crée </a:t>
            </a:r>
            <a:r>
              <a:rPr lang="fr-FR" sz="1600" dirty="0"/>
              <a:t>une entrée dans le totem, vous laissant ainsi libre de poursuivre votre navigation sur les autres rubriques.</a:t>
            </a:r>
          </a:p>
        </p:txBody>
      </p:sp>
      <p:cxnSp>
        <p:nvCxnSpPr>
          <p:cNvPr id="28" name="Connecteur droit 27"/>
          <p:cNvCxnSpPr/>
          <p:nvPr/>
        </p:nvCxnSpPr>
        <p:spPr>
          <a:xfrm>
            <a:off x="688258" y="5655308"/>
            <a:ext cx="3701553" cy="38145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7134">
            <a:off x="4264336" y="5076310"/>
            <a:ext cx="767799" cy="520303"/>
          </a:xfrm>
          <a:prstGeom prst="rect">
            <a:avLst/>
          </a:prstGeom>
        </p:spPr>
      </p:pic>
      <p:grpSp>
        <p:nvGrpSpPr>
          <p:cNvPr id="32" name="Groupe 31"/>
          <p:cNvGrpSpPr/>
          <p:nvPr/>
        </p:nvGrpSpPr>
        <p:grpSpPr>
          <a:xfrm>
            <a:off x="11030649" y="6200958"/>
            <a:ext cx="1232424" cy="632057"/>
            <a:chOff x="10959576" y="6225943"/>
            <a:chExt cx="1232424" cy="632057"/>
          </a:xfrm>
        </p:grpSpPr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39213" y="6306026"/>
              <a:ext cx="903757" cy="529590"/>
            </a:xfrm>
            <a:prstGeom prst="rect">
              <a:avLst/>
            </a:prstGeom>
          </p:spPr>
        </p:pic>
        <p:sp>
          <p:nvSpPr>
            <p:cNvPr id="34" name="Rectangle 33">
              <a:hlinkClick r:id="rId8" action="ppaction://hlinksldjump"/>
            </p:cNvPr>
            <p:cNvSpPr/>
            <p:nvPr/>
          </p:nvSpPr>
          <p:spPr>
            <a:xfrm>
              <a:off x="10959576" y="6225943"/>
              <a:ext cx="1232424" cy="6320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8613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66" y="1241199"/>
            <a:ext cx="10490937" cy="5518772"/>
          </a:xfrm>
          <a:prstGeom prst="rect">
            <a:avLst/>
          </a:prstGeom>
          <a:ln>
            <a:solidFill>
              <a:schemeClr val="tx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971" y="2725481"/>
            <a:ext cx="2242734" cy="968948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7884154" y="154359"/>
            <a:ext cx="3571676" cy="93472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L’accès à « Mes favoris » s’opère par un clic dans le Totem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884154" y="1358340"/>
            <a:ext cx="3571676" cy="93472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la première utilisation, le bloc des « Favoris personnels » est vide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9129" y="2410202"/>
            <a:ext cx="3656195" cy="696418"/>
          </a:xfrm>
          <a:prstGeom prst="rect">
            <a:avLst/>
          </a:prstGeom>
        </p:spPr>
      </p:pic>
      <p:sp>
        <p:nvSpPr>
          <p:cNvPr id="21" name="Rectangle à coins arrondis 20"/>
          <p:cNvSpPr/>
          <p:nvPr/>
        </p:nvSpPr>
        <p:spPr>
          <a:xfrm>
            <a:off x="7884154" y="3556604"/>
            <a:ext cx="3571676" cy="7190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Pour l’enrichir, cliquer sur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« Créer un favori ou un dossier »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8" y="106268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1576280" y="402311"/>
            <a:ext cx="266996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Accès à Mes favoris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3"/>
          <p:cNvSpPr txBox="1">
            <a:spLocks/>
          </p:cNvSpPr>
          <p:nvPr/>
        </p:nvSpPr>
        <p:spPr>
          <a:xfrm>
            <a:off x="1125776" y="430562"/>
            <a:ext cx="397446" cy="372177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02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433" y="2270432"/>
            <a:ext cx="1466850" cy="523875"/>
          </a:xfrm>
          <a:prstGeom prst="rect">
            <a:avLst/>
          </a:prstGeom>
        </p:spPr>
      </p:pic>
      <p:cxnSp>
        <p:nvCxnSpPr>
          <p:cNvPr id="24" name="Connecteur droit 23"/>
          <p:cNvCxnSpPr/>
          <p:nvPr/>
        </p:nvCxnSpPr>
        <p:spPr>
          <a:xfrm flipV="1">
            <a:off x="1859201" y="633144"/>
            <a:ext cx="5971895" cy="189922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6518787" y="1873025"/>
            <a:ext cx="1312309" cy="65934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268458" y="3068386"/>
            <a:ext cx="3361" cy="42206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e 26"/>
          <p:cNvGrpSpPr/>
          <p:nvPr/>
        </p:nvGrpSpPr>
        <p:grpSpPr>
          <a:xfrm>
            <a:off x="6167717" y="4588625"/>
            <a:ext cx="5388753" cy="1481076"/>
            <a:chOff x="4208587" y="1363182"/>
            <a:chExt cx="3682303" cy="1481076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08587" y="1363182"/>
              <a:ext cx="3682303" cy="1481076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4355608" y="1481028"/>
              <a:ext cx="341210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Des filtres sont disponibles pour afficher :</a:t>
              </a:r>
            </a:p>
            <a:p>
              <a:pPr marL="285750" lvl="0" indent="-285750">
                <a:buFontTx/>
                <a:buChar char="-"/>
                <a:defRPr/>
              </a:pPr>
              <a:r>
                <a:rPr lang="fr-FR" b="1" dirty="0">
                  <a:solidFill>
                    <a:srgbClr val="E7E6E6">
                      <a:lumMod val="25000"/>
                    </a:srgbClr>
                  </a:solidFill>
                </a:rPr>
                <a:t>u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niquement les « Favoris de l’établissement »</a:t>
              </a:r>
            </a:p>
            <a:p>
              <a:pPr marL="285750" lvl="0" indent="-285750">
                <a:buFontTx/>
                <a:buChar char="-"/>
                <a:defRPr/>
              </a:pPr>
              <a:r>
                <a:rPr lang="fr-FR" b="1" dirty="0">
                  <a:solidFill>
                    <a:srgbClr val="E7E6E6">
                      <a:lumMod val="25000"/>
                    </a:srgbClr>
                  </a:solidFill>
                </a:rPr>
                <a:t>u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niquement les « Favoris personnels »</a:t>
              </a:r>
            </a:p>
            <a:p>
              <a:pPr marL="285750" lvl="0" indent="-285750">
                <a:buFontTx/>
                <a:buChar char="-"/>
                <a:defRPr/>
              </a:pPr>
              <a:r>
                <a:rPr lang="fr-FR" b="1" dirty="0">
                  <a:solidFill>
                    <a:srgbClr val="E7E6E6">
                      <a:lumMod val="25000"/>
                    </a:srgbClr>
                  </a:solidFill>
                </a:rPr>
                <a:t>l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es favoris correspondant à un libellé saisi</a:t>
              </a:r>
              <a:endParaRPr lang="fr-FR" dirty="0"/>
            </a:p>
          </p:txBody>
        </p:sp>
      </p:grpSp>
      <p:cxnSp>
        <p:nvCxnSpPr>
          <p:cNvPr id="30" name="Connecteur droit 29"/>
          <p:cNvCxnSpPr/>
          <p:nvPr/>
        </p:nvCxnSpPr>
        <p:spPr>
          <a:xfrm>
            <a:off x="4428565" y="2270432"/>
            <a:ext cx="1954305" cy="243603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668661" y="5343250"/>
            <a:ext cx="3717296" cy="98642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>
                  <a:lumMod val="85000"/>
                </a:schemeClr>
              </a:gs>
              <a:gs pos="83000">
                <a:schemeClr val="tx1">
                  <a:lumMod val="85000"/>
                </a:schemeClr>
              </a:gs>
              <a:gs pos="100000">
                <a:schemeClr val="tx1">
                  <a:lumMod val="75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Pour modifier ou supprimer vos « Favoris personnels » cliquer sur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 « Gérer les favoris et les dossiers »</a:t>
            </a: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 flipH="1" flipV="1">
            <a:off x="4428565" y="6019303"/>
            <a:ext cx="649941" cy="25703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hlinkClick r:id="rId9" action="ppaction://hlinksldjump"/>
          </p:cNvPr>
          <p:cNvSpPr/>
          <p:nvPr/>
        </p:nvSpPr>
        <p:spPr>
          <a:xfrm>
            <a:off x="11030649" y="6200958"/>
            <a:ext cx="1232424" cy="632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56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663451" y="1005477"/>
            <a:ext cx="11440056" cy="5164486"/>
            <a:chOff x="663451" y="1005477"/>
            <a:chExt cx="11440056" cy="5164486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451" y="1005477"/>
              <a:ext cx="11440056" cy="5164486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1813207" y="1363183"/>
              <a:ext cx="3470671" cy="450929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grpSp>
        <p:nvGrpSpPr>
          <p:cNvPr id="31" name="Groupe 30"/>
          <p:cNvGrpSpPr/>
          <p:nvPr/>
        </p:nvGrpSpPr>
        <p:grpSpPr>
          <a:xfrm>
            <a:off x="8379158" y="103889"/>
            <a:ext cx="3682303" cy="1341236"/>
            <a:chOff x="4208587" y="1363182"/>
            <a:chExt cx="3682303" cy="1341236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587" y="1363182"/>
              <a:ext cx="3682303" cy="134123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501114" y="1399277"/>
              <a:ext cx="309724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Certains « Favoris » ont été sélectionnés et mis à votre disposition par votre Etablissement…</a:t>
              </a:r>
              <a:endParaRPr lang="fr-FR" dirty="0"/>
            </a:p>
          </p:txBody>
        </p:sp>
      </p:grpSp>
      <p:pic>
        <p:nvPicPr>
          <p:cNvPr id="2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59" y="9335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750" y="1969553"/>
            <a:ext cx="4695526" cy="2631887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/>
          <p:cNvSpPr/>
          <p:nvPr/>
        </p:nvSpPr>
        <p:spPr>
          <a:xfrm>
            <a:off x="1234713" y="6353013"/>
            <a:ext cx="9926948" cy="400110"/>
          </a:xfrm>
          <a:prstGeom prst="rect">
            <a:avLst/>
          </a:prstGeom>
          <a:solidFill>
            <a:srgbClr val="FF7C80">
              <a:alpha val="74000"/>
            </a:srgb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E7E6E6">
                    <a:lumMod val="25000"/>
                  </a:srgbClr>
                </a:solidFill>
              </a:rPr>
              <a:t>Ces Favoris ne peuvent être créés, modifiés ou supprimés que par un administrateur habilité</a:t>
            </a:r>
            <a:endParaRPr lang="fr-FR" sz="2000" dirty="0"/>
          </a:p>
        </p:txBody>
      </p:sp>
      <p:sp>
        <p:nvSpPr>
          <p:cNvPr id="21" name="Espace réservé du texte 5"/>
          <p:cNvSpPr txBox="1">
            <a:spLocks/>
          </p:cNvSpPr>
          <p:nvPr/>
        </p:nvSpPr>
        <p:spPr>
          <a:xfrm>
            <a:off x="1018116" y="39211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03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A193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527238" y="399552"/>
            <a:ext cx="347800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Favoris de l’établissement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8379158" y="1452124"/>
            <a:ext cx="3682303" cy="2822361"/>
            <a:chOff x="4208587" y="1363182"/>
            <a:chExt cx="3682303" cy="1790421"/>
          </a:xfrm>
        </p:grpSpPr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587" y="1363182"/>
              <a:ext cx="3682303" cy="1341236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4501114" y="1399277"/>
              <a:ext cx="3097247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…cette liste de favoris peut varier selon le métier de l’utilisateur (les favoris de l’établissement ne sont pas forcément les mêmes pour un Chargé PRO et un chargé BDR</a:t>
              </a:r>
              <a:endParaRPr lang="fr-FR" dirty="0"/>
            </a:p>
          </p:txBody>
        </p:sp>
      </p:grpSp>
      <p:cxnSp>
        <p:nvCxnSpPr>
          <p:cNvPr id="36" name="Connecteur droit 35"/>
          <p:cNvCxnSpPr/>
          <p:nvPr/>
        </p:nvCxnSpPr>
        <p:spPr>
          <a:xfrm flipV="1">
            <a:off x="5576405" y="681297"/>
            <a:ext cx="2857772" cy="144549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e 36"/>
          <p:cNvGrpSpPr/>
          <p:nvPr/>
        </p:nvGrpSpPr>
        <p:grpSpPr>
          <a:xfrm>
            <a:off x="8379156" y="4913405"/>
            <a:ext cx="3682303" cy="1439608"/>
            <a:chOff x="4208587" y="1363182"/>
            <a:chExt cx="3682303" cy="1341236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587" y="1363182"/>
              <a:ext cx="3682303" cy="1341236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4307487" y="1457649"/>
              <a:ext cx="3449390" cy="945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L’étiquette « NEW » met en évidence les Favoris qui ont été créés récemment (</a:t>
              </a:r>
              <a:r>
                <a:rPr lang="fr-FR" sz="1600" b="1" i="1" dirty="0" smtClean="0">
                  <a:solidFill>
                    <a:srgbClr val="E7E6E6">
                      <a:lumMod val="25000"/>
                    </a:srgbClr>
                  </a:solidFill>
                </a:rPr>
                <a:t>moins de 5 jours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) par votre établissement</a:t>
              </a:r>
              <a:endParaRPr lang="fr-FR" dirty="0"/>
            </a:p>
          </p:txBody>
        </p:sp>
      </p:grpSp>
      <p:cxnSp>
        <p:nvCxnSpPr>
          <p:cNvPr id="40" name="Connecteur droit 39"/>
          <p:cNvCxnSpPr/>
          <p:nvPr/>
        </p:nvCxnSpPr>
        <p:spPr>
          <a:xfrm>
            <a:off x="4001256" y="3534448"/>
            <a:ext cx="4460294" cy="204023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7134">
            <a:off x="513613" y="6306275"/>
            <a:ext cx="666757" cy="451832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43" name="Rectangle 42">
            <a:hlinkClick r:id="rId9" action="ppaction://hlinksldjump"/>
          </p:cNvPr>
          <p:cNvSpPr/>
          <p:nvPr/>
        </p:nvSpPr>
        <p:spPr>
          <a:xfrm>
            <a:off x="11030649" y="6200958"/>
            <a:ext cx="1232424" cy="632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8346143" y="3569994"/>
            <a:ext cx="3682303" cy="1341236"/>
            <a:chOff x="4208587" y="1363182"/>
            <a:chExt cx="3682303" cy="1341236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587" y="1363182"/>
              <a:ext cx="3682303" cy="1341236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4501114" y="1399277"/>
              <a:ext cx="309724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Le compteur dans la pastille </a:t>
              </a:r>
              <a:r>
                <a:rPr lang="fr-FR" b="1" dirty="0" smtClean="0">
                  <a:solidFill>
                    <a:srgbClr val="FF0000"/>
                  </a:solidFill>
                </a:rPr>
                <a:t>rouge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 indique le nombre de favoris créés récemment (</a:t>
              </a:r>
              <a:r>
                <a:rPr lang="fr-FR" sz="1600" b="1" dirty="0" smtClean="0">
                  <a:solidFill>
                    <a:srgbClr val="E7E6E6">
                      <a:lumMod val="25000"/>
                    </a:srgbClr>
                  </a:solidFill>
                </a:rPr>
                <a:t>moins de 5 jours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)</a:t>
              </a:r>
              <a:endParaRPr lang="fr-FR" dirty="0"/>
            </a:p>
          </p:txBody>
        </p:sp>
      </p:grpSp>
      <p:cxnSp>
        <p:nvCxnSpPr>
          <p:cNvPr id="32" name="Connecteur droit 31"/>
          <p:cNvCxnSpPr/>
          <p:nvPr/>
        </p:nvCxnSpPr>
        <p:spPr>
          <a:xfrm>
            <a:off x="4234513" y="2222415"/>
            <a:ext cx="4177658" cy="193254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97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3" y="60515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326538" y="1138831"/>
            <a:ext cx="11285071" cy="5576118"/>
            <a:chOff x="736714" y="1335387"/>
            <a:chExt cx="10170711" cy="4589223"/>
          </a:xfrm>
        </p:grpSpPr>
        <p:pic>
          <p:nvPicPr>
            <p:cNvPr id="1027" name="Picture 3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14" y="1335387"/>
              <a:ext cx="10170711" cy="4589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4105" y="3018359"/>
              <a:ext cx="1158586" cy="666810"/>
            </a:xfrm>
            <a:prstGeom prst="rect">
              <a:avLst/>
            </a:prstGeom>
          </p:spPr>
        </p:pic>
      </p:grpSp>
      <p:sp>
        <p:nvSpPr>
          <p:cNvPr id="15" name="Rectangle à coins arrondis 14"/>
          <p:cNvSpPr/>
          <p:nvPr/>
        </p:nvSpPr>
        <p:spPr>
          <a:xfrm>
            <a:off x="7083807" y="270713"/>
            <a:ext cx="4527802" cy="934721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créer un « Favori personnel » ou un Dossier de classement de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vos favoris personnels, cliquez sur le lien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Mes favoris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527238" y="399552"/>
            <a:ext cx="385913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Créer un favori ou un dossier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Espace réservé du texte 11"/>
          <p:cNvSpPr txBox="1">
            <a:spLocks/>
          </p:cNvSpPr>
          <p:nvPr/>
        </p:nvSpPr>
        <p:spPr>
          <a:xfrm>
            <a:off x="1060683" y="401135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EAB81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801" y="2245252"/>
            <a:ext cx="3656195" cy="696418"/>
          </a:xfrm>
          <a:prstGeom prst="rect">
            <a:avLst/>
          </a:prstGeom>
        </p:spPr>
      </p:pic>
      <p:cxnSp>
        <p:nvCxnSpPr>
          <p:cNvPr id="25" name="Connecteur droit 24"/>
          <p:cNvCxnSpPr/>
          <p:nvPr/>
        </p:nvCxnSpPr>
        <p:spPr>
          <a:xfrm flipV="1">
            <a:off x="9670898" y="1256238"/>
            <a:ext cx="1" cy="110350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8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58" y="837561"/>
            <a:ext cx="5784179" cy="594509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6" y="76002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621260" y="3062594"/>
            <a:ext cx="2700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5507354" y="6187686"/>
            <a:ext cx="4994787" cy="49993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DF7F7F"/>
              </a:gs>
              <a:gs pos="35000">
                <a:schemeClr val="tx1"/>
              </a:gs>
              <a:gs pos="8000">
                <a:srgbClr val="C00000"/>
              </a:gs>
              <a:gs pos="83000">
                <a:schemeClr val="tx2">
                  <a:lumMod val="50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Tous les champs de cet écran sont obligatoires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7737989" y="861289"/>
            <a:ext cx="4033314" cy="971002"/>
            <a:chOff x="4211315" y="1363183"/>
            <a:chExt cx="3682303" cy="997913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690386" y="1433636"/>
              <a:ext cx="2700847" cy="6642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Sélectionner l’élément à créer : Favori ou Dossier</a:t>
              </a:r>
              <a:endParaRPr lang="fr-FR" dirty="0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7716031" y="2047035"/>
            <a:ext cx="4051694" cy="684552"/>
            <a:chOff x="4229694" y="1375552"/>
            <a:chExt cx="3682303" cy="997913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29694" y="1375552"/>
              <a:ext cx="3682303" cy="99791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4702042" y="1552307"/>
              <a:ext cx="2700847" cy="379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Compléter les champs…</a:t>
              </a:r>
              <a:endParaRPr lang="fr-FR" dirty="0"/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8163976" y="3792506"/>
            <a:ext cx="3461815" cy="2095660"/>
            <a:chOff x="7619140" y="4319297"/>
            <a:chExt cx="3461815" cy="2095660"/>
          </a:xfrm>
        </p:grpSpPr>
        <p:sp>
          <p:nvSpPr>
            <p:cNvPr id="5" name="ZoneTexte 4"/>
            <p:cNvSpPr txBox="1"/>
            <p:nvPr/>
          </p:nvSpPr>
          <p:spPr>
            <a:xfrm>
              <a:off x="8262727" y="4706797"/>
              <a:ext cx="2818228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 smtClean="0">
                  <a:solidFill>
                    <a:schemeClr val="bg1"/>
                  </a:solidFill>
                </a:rPr>
                <a:t>L’URL du Favori (l’adresse du site internet ou du répertoire de documents partagés) peut être complétée en effectuant un « Copier » depuis la fenêtre du Navigateur, et un « Coller » dans le champ URL de cette page</a:t>
              </a:r>
              <a:endParaRPr lang="fr-FR" sz="1500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672973" y="4319297"/>
              <a:ext cx="14606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Copier/Coller</a:t>
              </a:r>
              <a:endParaRPr lang="fr-FR" dirty="0"/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140" y="4921546"/>
              <a:ext cx="581087" cy="775781"/>
            </a:xfrm>
            <a:prstGeom prst="rect">
              <a:avLst/>
            </a:prstGeom>
          </p:spPr>
        </p:pic>
      </p:grpSp>
      <p:sp>
        <p:nvSpPr>
          <p:cNvPr id="25" name="ZoneTexte 24"/>
          <p:cNvSpPr txBox="1"/>
          <p:nvPr/>
        </p:nvSpPr>
        <p:spPr>
          <a:xfrm>
            <a:off x="1535550" y="375896"/>
            <a:ext cx="385913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Créer un favori ou un dossier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Espace réservé du texte 11"/>
          <p:cNvSpPr txBox="1">
            <a:spLocks/>
          </p:cNvSpPr>
          <p:nvPr/>
        </p:nvSpPr>
        <p:spPr>
          <a:xfrm>
            <a:off x="1058066" y="352167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EAB818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04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EAB818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8" name="Connecteur droit 27"/>
          <p:cNvCxnSpPr/>
          <p:nvPr/>
        </p:nvCxnSpPr>
        <p:spPr>
          <a:xfrm flipV="1">
            <a:off x="2802194" y="1290910"/>
            <a:ext cx="5001119" cy="75612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endCxn id="20" idx="1"/>
          </p:cNvCxnSpPr>
          <p:nvPr/>
        </p:nvCxnSpPr>
        <p:spPr>
          <a:xfrm flipV="1">
            <a:off x="5383891" y="2389311"/>
            <a:ext cx="2332140" cy="29221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endCxn id="20" idx="1"/>
          </p:cNvCxnSpPr>
          <p:nvPr/>
        </p:nvCxnSpPr>
        <p:spPr>
          <a:xfrm flipV="1">
            <a:off x="3824748" y="2389311"/>
            <a:ext cx="3891283" cy="104261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endCxn id="20" idx="1"/>
          </p:cNvCxnSpPr>
          <p:nvPr/>
        </p:nvCxnSpPr>
        <p:spPr>
          <a:xfrm flipV="1">
            <a:off x="5128175" y="2389311"/>
            <a:ext cx="2587856" cy="166157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endCxn id="20" idx="1"/>
          </p:cNvCxnSpPr>
          <p:nvPr/>
        </p:nvCxnSpPr>
        <p:spPr>
          <a:xfrm flipV="1">
            <a:off x="4748981" y="2389311"/>
            <a:ext cx="2967050" cy="285868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e 40"/>
          <p:cNvGrpSpPr/>
          <p:nvPr/>
        </p:nvGrpSpPr>
        <p:grpSpPr>
          <a:xfrm>
            <a:off x="7716031" y="2945018"/>
            <a:ext cx="4051694" cy="684552"/>
            <a:chOff x="4229694" y="1375552"/>
            <a:chExt cx="3682303" cy="997913"/>
          </a:xfrm>
        </p:grpSpPr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29694" y="1375552"/>
              <a:ext cx="3682303" cy="997913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4615912" y="1560192"/>
              <a:ext cx="3094148" cy="538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…puis cliquer sur « Enregistrer »</a:t>
              </a:r>
            </a:p>
          </p:txBody>
        </p:sp>
      </p:grpSp>
      <p:cxnSp>
        <p:nvCxnSpPr>
          <p:cNvPr id="44" name="Connecteur droit 43"/>
          <p:cNvCxnSpPr/>
          <p:nvPr/>
        </p:nvCxnSpPr>
        <p:spPr>
          <a:xfrm flipV="1">
            <a:off x="4960658" y="3408573"/>
            <a:ext cx="2842655" cy="2719236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51" name="Rectangle 50">
            <a:hlinkClick r:id="rId8" action="ppaction://hlinksldjump"/>
          </p:cNvPr>
          <p:cNvSpPr/>
          <p:nvPr/>
        </p:nvSpPr>
        <p:spPr>
          <a:xfrm>
            <a:off x="11030649" y="6200958"/>
            <a:ext cx="1232424" cy="632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86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3" y="60515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326538" y="1138831"/>
            <a:ext cx="11285071" cy="5576118"/>
            <a:chOff x="736714" y="1335387"/>
            <a:chExt cx="10170711" cy="4589223"/>
          </a:xfrm>
        </p:grpSpPr>
        <p:pic>
          <p:nvPicPr>
            <p:cNvPr id="1027" name="Picture 3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14" y="1335387"/>
              <a:ext cx="10170711" cy="4589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4105" y="3018359"/>
              <a:ext cx="1158586" cy="666810"/>
            </a:xfrm>
            <a:prstGeom prst="rect">
              <a:avLst/>
            </a:prstGeom>
          </p:spPr>
        </p:pic>
      </p:grpSp>
      <p:sp>
        <p:nvSpPr>
          <p:cNvPr id="15" name="Rectangle à coins arrondis 14"/>
          <p:cNvSpPr/>
          <p:nvPr/>
        </p:nvSpPr>
        <p:spPr>
          <a:xfrm>
            <a:off x="7504814" y="291347"/>
            <a:ext cx="4527802" cy="1205662"/>
          </a:xfrm>
          <a:prstGeom prst="roundRect">
            <a:avLst/>
          </a:prstGeom>
          <a:gradFill>
            <a:gsLst>
              <a:gs pos="0">
                <a:srgbClr val="5B9BD5">
                  <a:lumMod val="5000"/>
                  <a:lumOff val="95000"/>
                </a:srgbClr>
              </a:gs>
              <a:gs pos="74000">
                <a:sysClr val="window" lastClr="FFFFFF">
                  <a:lumMod val="85000"/>
                </a:sysClr>
              </a:gs>
              <a:gs pos="83000">
                <a:sysClr val="window" lastClr="FFFFFF">
                  <a:lumMod val="8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5400000" scaled="1"/>
          </a:gradFill>
          <a:ln w="53975" cap="flat" cmpd="sng" algn="ctr">
            <a:gradFill flip="none" rotWithShape="1">
              <a:gsLst>
                <a:gs pos="0">
                  <a:srgbClr val="E7E6E6">
                    <a:lumMod val="50000"/>
                  </a:srgbClr>
                </a:gs>
                <a:gs pos="67000">
                  <a:sysClr val="window" lastClr="FFFFFF">
                    <a:lumMod val="85000"/>
                  </a:sysClr>
                </a:gs>
                <a:gs pos="83000">
                  <a:sysClr val="window" lastClr="FFFFFF">
                    <a:lumMod val="85000"/>
                  </a:sysClr>
                </a:gs>
                <a:gs pos="100000">
                  <a:srgbClr val="C00000"/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modifier,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supprimer un « Favori personnel » ou un dossier de favoris, cliquez sur le lien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P</a:t>
            </a:r>
            <a:r>
              <a:rPr lang="fr-FR" sz="2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ortail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M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S</a:t>
            </a:r>
            <a:r>
              <a:rPr kumimoji="0" lang="fr-FR" sz="2400" b="1" i="0" u="none" strike="noStrike" kern="1200" cap="none" spc="0" normalizeH="0" baseline="0" noProof="0" dirty="0" err="1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ys</a:t>
            </a:r>
            <a:r>
              <a:rPr kumimoji="0" lang="fr-FR" sz="2400" b="1" i="0" u="none" strike="noStrike" kern="1200" cap="none" spc="0" normalizeH="0" baseline="0" noProof="0" dirty="0" smtClean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</a:rPr>
              <a:t> –</a:t>
            </a:r>
            <a:r>
              <a:rPr lang="fr-FR" sz="2400" b="1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Mes favoris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702" y="5745920"/>
            <a:ext cx="4828313" cy="585788"/>
          </a:xfrm>
          <a:prstGeom prst="rect">
            <a:avLst/>
          </a:prstGeom>
        </p:spPr>
      </p:pic>
      <p:cxnSp>
        <p:nvCxnSpPr>
          <p:cNvPr id="25" name="Connecteur droit 24"/>
          <p:cNvCxnSpPr/>
          <p:nvPr/>
        </p:nvCxnSpPr>
        <p:spPr>
          <a:xfrm flipV="1">
            <a:off x="6438900" y="1552575"/>
            <a:ext cx="2886075" cy="432187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490486" y="375896"/>
            <a:ext cx="574920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Modifier, supprimer un favori ou un dossier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Espace réservé du texte 7"/>
          <p:cNvSpPr txBox="1">
            <a:spLocks/>
          </p:cNvSpPr>
          <p:nvPr/>
        </p:nvSpPr>
        <p:spPr>
          <a:xfrm>
            <a:off x="1069479" y="339958"/>
            <a:ext cx="509122" cy="509122"/>
          </a:xfrm>
          <a:prstGeom prst="rect">
            <a:avLst/>
          </a:prstGeom>
          <a:solidFill>
            <a:sysClr val="window" lastClr="FFFFFF"/>
          </a:solidFill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1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22" b="20502"/>
          <a:stretch/>
        </p:blipFill>
        <p:spPr>
          <a:xfrm>
            <a:off x="469249" y="987478"/>
            <a:ext cx="7023931" cy="550471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grpSp>
        <p:nvGrpSpPr>
          <p:cNvPr id="30" name="Groupe 29"/>
          <p:cNvGrpSpPr/>
          <p:nvPr/>
        </p:nvGrpSpPr>
        <p:grpSpPr>
          <a:xfrm>
            <a:off x="2640369" y="4927855"/>
            <a:ext cx="2078434" cy="1156325"/>
            <a:chOff x="3677671" y="4207236"/>
            <a:chExt cx="2078434" cy="1156325"/>
          </a:xfrm>
        </p:grpSpPr>
        <p:sp>
          <p:nvSpPr>
            <p:cNvPr id="3" name="Rectangle 2"/>
            <p:cNvSpPr/>
            <p:nvPr/>
          </p:nvSpPr>
          <p:spPr>
            <a:xfrm>
              <a:off x="4904509" y="4589156"/>
              <a:ext cx="851596" cy="774405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2657" y="4750828"/>
              <a:ext cx="495300" cy="471859"/>
            </a:xfrm>
            <a:prstGeom prst="rect">
              <a:avLst/>
            </a:prstGeom>
          </p:spPr>
        </p:pic>
        <p:cxnSp>
          <p:nvCxnSpPr>
            <p:cNvPr id="9" name="Connecteur droit 8"/>
            <p:cNvCxnSpPr/>
            <p:nvPr/>
          </p:nvCxnSpPr>
          <p:spPr>
            <a:xfrm>
              <a:off x="3677671" y="4207236"/>
              <a:ext cx="1392844" cy="77952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/>
          <p:nvPr/>
        </p:nvGrpSpPr>
        <p:grpSpPr>
          <a:xfrm>
            <a:off x="7668954" y="4552068"/>
            <a:ext cx="4443289" cy="1724271"/>
            <a:chOff x="6273251" y="4316813"/>
            <a:chExt cx="3682303" cy="1341236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3251" y="4316813"/>
              <a:ext cx="3682303" cy="1341236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6953232" y="4472990"/>
              <a:ext cx="2322338" cy="10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800" b="1" dirty="0" smtClean="0">
                  <a:solidFill>
                    <a:srgbClr val="E7E6E6">
                      <a:lumMod val="25000"/>
                    </a:srgbClr>
                  </a:solidFill>
                </a:rPr>
                <a:t>Pour supprimer un favori, cliquer sur l’étoile</a:t>
              </a:r>
              <a:endParaRPr lang="fr-FR" sz="2800" dirty="0"/>
            </a:p>
          </p:txBody>
        </p:sp>
      </p:grpSp>
      <p:pic>
        <p:nvPicPr>
          <p:cNvPr id="2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" y="7242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520655" y="411100"/>
            <a:ext cx="428418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Modifier ou supprimer un </a:t>
            </a:r>
            <a:r>
              <a:rPr lang="fr-FR" sz="2400" b="1" dirty="0" smtClean="0">
                <a:solidFill>
                  <a:srgbClr val="00B0F0"/>
                </a:solidFill>
              </a:rPr>
              <a:t>favori</a:t>
            </a:r>
            <a:endParaRPr lang="fr-FR" sz="2000" dirty="0">
              <a:solidFill>
                <a:srgbClr val="00B0F0"/>
              </a:solidFill>
            </a:endParaRPr>
          </a:p>
        </p:txBody>
      </p:sp>
      <p:sp>
        <p:nvSpPr>
          <p:cNvPr id="35" name="Espace réservé du texte 7"/>
          <p:cNvSpPr txBox="1">
            <a:spLocks/>
          </p:cNvSpPr>
          <p:nvPr/>
        </p:nvSpPr>
        <p:spPr>
          <a:xfrm>
            <a:off x="1060195" y="390471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7810013" y="811708"/>
            <a:ext cx="4250006" cy="1597094"/>
            <a:chOff x="4211315" y="1363183"/>
            <a:chExt cx="3682303" cy="997913"/>
          </a:xfrm>
        </p:grpSpPr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4402788" y="1433636"/>
              <a:ext cx="3364949" cy="7500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La modification ou la suppression d’un « </a:t>
              </a:r>
              <a:r>
                <a:rPr lang="fr-FR" b="1" dirty="0" smtClean="0">
                  <a:solidFill>
                    <a:srgbClr val="00B0F0"/>
                  </a:solidFill>
                </a:rPr>
                <a:t>Favori personnel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 » se font obligatoirement sur l’écran « Gérer mes favoris » </a:t>
              </a:r>
              <a:endParaRPr lang="fr-FR" dirty="0"/>
            </a:p>
          </p:txBody>
        </p:sp>
      </p:grpSp>
      <p:cxnSp>
        <p:nvCxnSpPr>
          <p:cNvPr id="40" name="Connecteur droit 39"/>
          <p:cNvCxnSpPr/>
          <p:nvPr/>
        </p:nvCxnSpPr>
        <p:spPr>
          <a:xfrm flipV="1">
            <a:off x="2333625" y="1409701"/>
            <a:ext cx="5531329" cy="847724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8486" y="5163965"/>
            <a:ext cx="570424" cy="496821"/>
          </a:xfrm>
          <a:prstGeom prst="rect">
            <a:avLst/>
          </a:prstGeom>
        </p:spPr>
      </p:pic>
      <p:cxnSp>
        <p:nvCxnSpPr>
          <p:cNvPr id="42" name="Connecteur droit 41"/>
          <p:cNvCxnSpPr/>
          <p:nvPr/>
        </p:nvCxnSpPr>
        <p:spPr>
          <a:xfrm flipV="1">
            <a:off x="4747585" y="5660537"/>
            <a:ext cx="2921365" cy="4683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e 42"/>
          <p:cNvGrpSpPr/>
          <p:nvPr/>
        </p:nvGrpSpPr>
        <p:grpSpPr>
          <a:xfrm>
            <a:off x="7810013" y="2547015"/>
            <a:ext cx="4250006" cy="1853676"/>
            <a:chOff x="4211315" y="1363183"/>
            <a:chExt cx="3682303" cy="997913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45" name="Rectangle 44"/>
            <p:cNvSpPr/>
            <p:nvPr/>
          </p:nvSpPr>
          <p:spPr>
            <a:xfrm>
              <a:off x="4402788" y="1433636"/>
              <a:ext cx="3364949" cy="4473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sz="2400" b="1" dirty="0" smtClean="0">
                  <a:solidFill>
                    <a:srgbClr val="E7E6E6">
                      <a:lumMod val="25000"/>
                    </a:srgbClr>
                  </a:solidFill>
                </a:rPr>
                <a:t>Pour modifier un favori, cliquer sur le crayon</a:t>
              </a:r>
              <a:endParaRPr lang="fr-FR" sz="2400" dirty="0"/>
            </a:p>
          </p:txBody>
        </p:sp>
      </p:grpSp>
      <p:pic>
        <p:nvPicPr>
          <p:cNvPr id="14" name="Imag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0893" y="3486414"/>
            <a:ext cx="723949" cy="64351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5387925" y="3777663"/>
            <a:ext cx="851596" cy="77440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Connecteur droit 48"/>
          <p:cNvCxnSpPr/>
          <p:nvPr/>
        </p:nvCxnSpPr>
        <p:spPr>
          <a:xfrm flipV="1">
            <a:off x="3662748" y="4175264"/>
            <a:ext cx="1891183" cy="65686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5340" y="3893891"/>
            <a:ext cx="633088" cy="562745"/>
          </a:xfrm>
          <a:prstGeom prst="rect">
            <a:avLst/>
          </a:prstGeom>
        </p:spPr>
      </p:pic>
      <p:cxnSp>
        <p:nvCxnSpPr>
          <p:cNvPr id="51" name="Connecteur droit 50"/>
          <p:cNvCxnSpPr/>
          <p:nvPr/>
        </p:nvCxnSpPr>
        <p:spPr>
          <a:xfrm flipV="1">
            <a:off x="6305829" y="3512847"/>
            <a:ext cx="1566760" cy="381043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0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22" b="20502"/>
          <a:stretch/>
        </p:blipFill>
        <p:spPr>
          <a:xfrm>
            <a:off x="469249" y="987478"/>
            <a:ext cx="7023931" cy="550471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78715" y="5509881"/>
            <a:ext cx="851596" cy="77440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>
            <a:endCxn id="3" idx="1"/>
          </p:cNvCxnSpPr>
          <p:nvPr/>
        </p:nvCxnSpPr>
        <p:spPr>
          <a:xfrm flipV="1">
            <a:off x="960280" y="5897084"/>
            <a:ext cx="2718435" cy="25895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/>
          <p:cNvGrpSpPr/>
          <p:nvPr/>
        </p:nvGrpSpPr>
        <p:grpSpPr>
          <a:xfrm>
            <a:off x="7668954" y="4552068"/>
            <a:ext cx="4443289" cy="1724271"/>
            <a:chOff x="6273251" y="4316813"/>
            <a:chExt cx="3682303" cy="1341236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3251" y="4316813"/>
              <a:ext cx="3682303" cy="1341236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6491209" y="4472161"/>
              <a:ext cx="3257161" cy="933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E7E6E6">
                      <a:lumMod val="25000"/>
                    </a:srgbClr>
                  </a:solidFill>
                </a:rPr>
                <a:t>Pour supprimer un dossier de favoris, cliquer sur la poubelle</a:t>
              </a:r>
              <a:endParaRPr lang="fr-FR" sz="2400" dirty="0"/>
            </a:p>
          </p:txBody>
        </p:sp>
      </p:grpSp>
      <p:pic>
        <p:nvPicPr>
          <p:cNvPr id="26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2" y="7242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1490486" y="375896"/>
            <a:ext cx="446789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Modifier ou supprimer un </a:t>
            </a:r>
            <a:r>
              <a:rPr lang="fr-FR" sz="2400" b="1" dirty="0" smtClean="0">
                <a:solidFill>
                  <a:srgbClr val="00B0F0"/>
                </a:solidFill>
              </a:rPr>
              <a:t>dossier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35" name="Espace réservé du texte 7"/>
          <p:cNvSpPr txBox="1">
            <a:spLocks/>
          </p:cNvSpPr>
          <p:nvPr/>
        </p:nvSpPr>
        <p:spPr>
          <a:xfrm>
            <a:off x="1069479" y="33995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05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7734179" y="811708"/>
            <a:ext cx="4325840" cy="1597094"/>
            <a:chOff x="4211315" y="1363183"/>
            <a:chExt cx="3682303" cy="997913"/>
          </a:xfrm>
        </p:grpSpPr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4265533" y="1433636"/>
              <a:ext cx="3502205" cy="7500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La modification ou la suppression d’un « </a:t>
              </a:r>
              <a:r>
                <a:rPr lang="fr-FR" b="1" dirty="0" smtClean="0">
                  <a:solidFill>
                    <a:srgbClr val="00B0F0"/>
                  </a:solidFill>
                </a:rPr>
                <a:t>dossier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 de favoris » se font obligatoirement sur l’écran « Gérer mes favoris » </a:t>
              </a:r>
              <a:endParaRPr lang="fr-FR" dirty="0"/>
            </a:p>
          </p:txBody>
        </p:sp>
      </p:grpSp>
      <p:cxnSp>
        <p:nvCxnSpPr>
          <p:cNvPr id="40" name="Connecteur droit 39"/>
          <p:cNvCxnSpPr/>
          <p:nvPr/>
        </p:nvCxnSpPr>
        <p:spPr>
          <a:xfrm flipV="1">
            <a:off x="2333625" y="1710813"/>
            <a:ext cx="5464247" cy="54661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flipV="1">
            <a:off x="4530311" y="5259060"/>
            <a:ext cx="3203868" cy="498901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e 42"/>
          <p:cNvGrpSpPr/>
          <p:nvPr/>
        </p:nvGrpSpPr>
        <p:grpSpPr>
          <a:xfrm>
            <a:off x="7734179" y="2547015"/>
            <a:ext cx="4325840" cy="1853676"/>
            <a:chOff x="4211315" y="1363183"/>
            <a:chExt cx="3682303" cy="997913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45" name="Rectangle 44"/>
            <p:cNvSpPr/>
            <p:nvPr/>
          </p:nvSpPr>
          <p:spPr>
            <a:xfrm>
              <a:off x="4402788" y="1433636"/>
              <a:ext cx="3364949" cy="646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sz="2400" b="1" dirty="0" smtClean="0">
                  <a:solidFill>
                    <a:srgbClr val="E7E6E6">
                      <a:lumMod val="25000"/>
                    </a:srgbClr>
                  </a:solidFill>
                </a:rPr>
                <a:t>Pour modifier le nom d’un dossier de favoris, cliquer sur le crayon</a:t>
              </a:r>
              <a:endParaRPr lang="fr-FR" sz="2400" dirty="0"/>
            </a:p>
          </p:txBody>
        </p:sp>
      </p:grpSp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9749" y="3489268"/>
            <a:ext cx="723949" cy="64351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5387925" y="3777663"/>
            <a:ext cx="851596" cy="77440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Connecteur droit 48"/>
          <p:cNvCxnSpPr/>
          <p:nvPr/>
        </p:nvCxnSpPr>
        <p:spPr>
          <a:xfrm flipV="1">
            <a:off x="2064774" y="4319202"/>
            <a:ext cx="3323151" cy="86515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5340" y="3893891"/>
            <a:ext cx="633088" cy="562745"/>
          </a:xfrm>
          <a:prstGeom prst="rect">
            <a:avLst/>
          </a:prstGeom>
        </p:spPr>
      </p:pic>
      <p:cxnSp>
        <p:nvCxnSpPr>
          <p:cNvPr id="51" name="Connecteur droit 50"/>
          <p:cNvCxnSpPr/>
          <p:nvPr/>
        </p:nvCxnSpPr>
        <p:spPr>
          <a:xfrm flipV="1">
            <a:off x="6239521" y="3512848"/>
            <a:ext cx="1633068" cy="52084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1063" y="5494444"/>
            <a:ext cx="576445" cy="52703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1212" y="5654977"/>
            <a:ext cx="548038" cy="501063"/>
          </a:xfrm>
          <a:prstGeom prst="rect">
            <a:avLst/>
          </a:prstGeom>
        </p:spPr>
      </p:pic>
      <p:sp>
        <p:nvSpPr>
          <p:cNvPr id="46" name="Rectangle 45">
            <a:hlinkClick r:id="rId8" action="ppaction://hlinksldjump"/>
          </p:cNvPr>
          <p:cNvSpPr/>
          <p:nvPr/>
        </p:nvSpPr>
        <p:spPr>
          <a:xfrm>
            <a:off x="11030649" y="6200958"/>
            <a:ext cx="1232424" cy="632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6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9" y="1215833"/>
            <a:ext cx="5401684" cy="425502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" y="7242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22" b="20502"/>
          <a:stretch/>
        </p:blipFill>
        <p:spPr>
          <a:xfrm>
            <a:off x="2560081" y="944717"/>
            <a:ext cx="5428286" cy="425419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grpSp>
        <p:nvGrpSpPr>
          <p:cNvPr id="5" name="Groupe 4"/>
          <p:cNvGrpSpPr/>
          <p:nvPr/>
        </p:nvGrpSpPr>
        <p:grpSpPr>
          <a:xfrm>
            <a:off x="4583078" y="1970717"/>
            <a:ext cx="4986526" cy="3878409"/>
            <a:chOff x="2515487" y="1229108"/>
            <a:chExt cx="4986526" cy="3878409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15487" y="1229108"/>
              <a:ext cx="4986526" cy="3878409"/>
            </a:xfrm>
            <a:prstGeom prst="rect">
              <a:avLst/>
            </a:prstGeom>
            <a:ln w="38100">
              <a:solidFill>
                <a:srgbClr val="00B0F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174600">
              <a:off x="3619018" y="2910348"/>
              <a:ext cx="2255747" cy="1185250"/>
            </a:xfrm>
            <a:prstGeom prst="rect">
              <a:avLst/>
            </a:prstGeom>
          </p:spPr>
        </p:pic>
      </p:grpSp>
      <p:sp>
        <p:nvSpPr>
          <p:cNvPr id="20" name="ZoneTexte 19"/>
          <p:cNvSpPr txBox="1"/>
          <p:nvPr/>
        </p:nvSpPr>
        <p:spPr>
          <a:xfrm>
            <a:off x="1490486" y="375896"/>
            <a:ext cx="248401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Classer ses favoris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7"/>
          <p:cNvSpPr txBox="1">
            <a:spLocks/>
          </p:cNvSpPr>
          <p:nvPr/>
        </p:nvSpPr>
        <p:spPr>
          <a:xfrm>
            <a:off x="1009639" y="3396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DB4B4B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1259737" y="6139976"/>
            <a:ext cx="6890185" cy="572348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DF7F7F"/>
              </a:gs>
              <a:gs pos="35000">
                <a:schemeClr val="tx1"/>
              </a:gs>
              <a:gs pos="8000">
                <a:srgbClr val="C00000"/>
              </a:gs>
              <a:gs pos="83000">
                <a:schemeClr val="tx2">
                  <a:lumMod val="50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</a:gradFill>
          <a:ln w="53975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67000">
                  <a:schemeClr val="tx1">
                    <a:lumMod val="85000"/>
                  </a:schemeClr>
                </a:gs>
                <a:gs pos="83000">
                  <a:schemeClr val="tx1">
                    <a:lumMod val="85000"/>
                  </a:schemeClr>
                </a:gs>
                <a:gs pos="100000">
                  <a:srgbClr val="C00000"/>
                </a:gs>
              </a:gsLst>
              <a:lin ang="13500000" scaled="1"/>
              <a:tileRect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 Cliquer – Déposer » en français, « Drag and Drop » ailleurs ...</a:t>
            </a:r>
            <a:endParaRPr lang="fr-FR" b="1" dirty="0">
              <a:solidFill>
                <a:schemeClr val="bg1"/>
              </a:solidFill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7805458" y="506192"/>
            <a:ext cx="4250006" cy="1597094"/>
            <a:chOff x="4211315" y="1363183"/>
            <a:chExt cx="3682303" cy="997913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402788" y="1433636"/>
              <a:ext cx="3364949" cy="649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Le classement d’un favori dans un dossier se fait indifféremment sur l’écran d’accueil de « Mes favoris » ou sur l’écran « Gérer mes favoris » </a:t>
              </a:r>
              <a:endParaRPr lang="fr-FR" dirty="0"/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8381446" y="2602997"/>
            <a:ext cx="3682303" cy="1505085"/>
            <a:chOff x="4211315" y="1363183"/>
            <a:chExt cx="3682303" cy="997913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4307653" y="1465527"/>
              <a:ext cx="3584201" cy="524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Il suffit de cliquer sur le Favori à classer et de le glisser sur le Dossier souhaité</a:t>
              </a:r>
            </a:p>
            <a:p>
              <a:pPr lvl="0" algn="ctr">
                <a:defRPr/>
              </a:pPr>
              <a:r>
                <a:rPr lang="fr-FR" sz="1400" dirty="0" smtClean="0">
                  <a:solidFill>
                    <a:srgbClr val="E7E6E6">
                      <a:lumMod val="25000"/>
                    </a:srgbClr>
                  </a:solidFill>
                </a:rPr>
                <a:t>(tout en maintenant cliqué)</a:t>
              </a:r>
              <a:endParaRPr lang="fr-FR" sz="1400" dirty="0"/>
            </a:p>
          </p:txBody>
        </p:sp>
      </p:grpSp>
      <p:cxnSp>
        <p:nvCxnSpPr>
          <p:cNvPr id="25" name="Connecteur droit 24"/>
          <p:cNvCxnSpPr/>
          <p:nvPr/>
        </p:nvCxnSpPr>
        <p:spPr>
          <a:xfrm flipV="1">
            <a:off x="1986116" y="944717"/>
            <a:ext cx="5895047" cy="445248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flipV="1">
            <a:off x="5620353" y="974813"/>
            <a:ext cx="2260810" cy="617632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7881163" y="3204344"/>
            <a:ext cx="500283" cy="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727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" y="7242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22" b="20502"/>
          <a:stretch/>
        </p:blipFill>
        <p:spPr>
          <a:xfrm>
            <a:off x="190848" y="916874"/>
            <a:ext cx="5428286" cy="425419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20" name="ZoneTexte 19"/>
          <p:cNvSpPr txBox="1"/>
          <p:nvPr/>
        </p:nvSpPr>
        <p:spPr>
          <a:xfrm>
            <a:off x="1490486" y="375896"/>
            <a:ext cx="248401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Classer ses favoris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7"/>
          <p:cNvSpPr txBox="1">
            <a:spLocks/>
          </p:cNvSpPr>
          <p:nvPr/>
        </p:nvSpPr>
        <p:spPr>
          <a:xfrm>
            <a:off x="1009639" y="3396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DB4B4B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06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DB4B4B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7811979" y="426850"/>
            <a:ext cx="4250006" cy="1165595"/>
            <a:chOff x="4211315" y="1363183"/>
            <a:chExt cx="3682303" cy="997913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402788" y="1433636"/>
              <a:ext cx="3364949" cy="576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Le classement d’un favori peut également se faire en passant par la fonction de modification d’un favori</a:t>
              </a:r>
              <a:endParaRPr lang="fr-FR" dirty="0"/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8379682" y="2626208"/>
            <a:ext cx="3682303" cy="1505085"/>
            <a:chOff x="4211315" y="1363183"/>
            <a:chExt cx="3682303" cy="997913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4307653" y="1465527"/>
              <a:ext cx="3584201" cy="7958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Il suffit alors de modifier la rubrique « </a:t>
              </a:r>
              <a:r>
                <a:rPr lang="fr-FR" b="1" dirty="0">
                  <a:solidFill>
                    <a:srgbClr val="E7E6E6">
                      <a:lumMod val="25000"/>
                    </a:srgbClr>
                  </a:solidFill>
                </a:rPr>
                <a:t>D</a:t>
              </a: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ossier de rattachement » et de choisir le dossier souhaité</a:t>
              </a:r>
              <a:endParaRPr lang="fr-FR" sz="14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7" name="Rectangle 36">
            <a:hlinkClick r:id="rId7" action="ppaction://hlinksldjump"/>
          </p:cNvPr>
          <p:cNvSpPr/>
          <p:nvPr/>
        </p:nvSpPr>
        <p:spPr>
          <a:xfrm>
            <a:off x="11030649" y="6200958"/>
            <a:ext cx="1232424" cy="632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8"/>
          <a:srcRect l="1521" r="1904" b="2327"/>
          <a:stretch/>
        </p:blipFill>
        <p:spPr>
          <a:xfrm>
            <a:off x="3630182" y="1729697"/>
            <a:ext cx="4536142" cy="492062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29" name="Connecteur droit 28"/>
          <p:cNvCxnSpPr/>
          <p:nvPr/>
        </p:nvCxnSpPr>
        <p:spPr>
          <a:xfrm flipV="1">
            <a:off x="2732492" y="974814"/>
            <a:ext cx="5148671" cy="287733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endCxn id="27" idx="1"/>
          </p:cNvCxnSpPr>
          <p:nvPr/>
        </p:nvCxnSpPr>
        <p:spPr>
          <a:xfrm flipV="1">
            <a:off x="5213721" y="3378751"/>
            <a:ext cx="3165961" cy="1955420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7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54" y="811708"/>
            <a:ext cx="1716406" cy="523295"/>
          </a:xfrm>
          <a:prstGeom prst="rect">
            <a:avLst/>
          </a:prstGeom>
        </p:spPr>
      </p:pic>
      <p:pic>
        <p:nvPicPr>
          <p:cNvPr id="8" name="Picture 2" descr="C:\Users\A6270354\AppData\Local\Microsoft\Windows\INetCache\Content.Outlook\O7G37I3P\icone portail - 256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2" y="72429"/>
            <a:ext cx="739279" cy="7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1490486" y="375896"/>
            <a:ext cx="444025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</a:rPr>
              <a:t>Mettre une application en favoris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Espace réservé du texte 7"/>
          <p:cNvSpPr txBox="1">
            <a:spLocks/>
          </p:cNvSpPr>
          <p:nvPr/>
        </p:nvSpPr>
        <p:spPr>
          <a:xfrm>
            <a:off x="1009639" y="339616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72000" tIns="0" rIns="7200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24388"/>
              </a:buClr>
              <a:buSzTx/>
              <a:buFont typeface="Cambria Math" panose="02040503050406030204" pitchFamily="18" charset="0"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Arial" panose="020B0604020202020204" pitchFamily="34" charset="0"/>
                <a:sym typeface="Arial"/>
              </a:rPr>
              <a:t>07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60280" y="60515"/>
            <a:ext cx="4221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P</a:t>
            </a:r>
            <a:r>
              <a:rPr kumimoji="0" lang="fr-FR" sz="2400" b="1" i="0" u="none" strike="noStrike" kern="0" cap="none" spc="0" normalizeH="0" baseline="0" noProof="0" dirty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ortail 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M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S</a:t>
            </a:r>
            <a:r>
              <a:rPr kumimoji="0" lang="fr-FR" sz="2400" b="1" i="0" u="none" strike="noStrike" kern="0" cap="none" spc="0" normalizeH="0" baseline="0" noProof="0" dirty="0" err="1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ys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E7E6E6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 –</a:t>
            </a:r>
            <a:r>
              <a:rPr kumimoji="0" lang="fr-FR" sz="2400" b="1" i="0" u="none" strike="noStrike" kern="0" cap="none" spc="0" normalizeH="0" baseline="0" noProof="0" dirty="0" smtClean="0">
                <a:ln w="0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Mes favoris</a:t>
            </a:r>
            <a:endParaRPr kumimoji="0" lang="fr-FR" sz="2400" b="1" i="0" u="none" strike="noStrike" kern="0" cap="none" spc="0" normalizeH="0" baseline="0" noProof="0" dirty="0">
              <a:ln w="0"/>
              <a:solidFill>
                <a:srgbClr val="E7E6E6">
                  <a:lumMod val="75000"/>
                </a:srgb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23" y="934828"/>
            <a:ext cx="9626853" cy="348648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16" name="Groupe 15"/>
          <p:cNvGrpSpPr/>
          <p:nvPr/>
        </p:nvGrpSpPr>
        <p:grpSpPr>
          <a:xfrm>
            <a:off x="7709773" y="280959"/>
            <a:ext cx="4250006" cy="1667421"/>
            <a:chOff x="4211315" y="1363183"/>
            <a:chExt cx="3682303" cy="1098103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1315" y="1363183"/>
              <a:ext cx="3682303" cy="997913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402788" y="1433636"/>
              <a:ext cx="3364949" cy="10276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Pour mettre dans ses Favoris personnels une application souvent utilisée, cliquer sur Recherche dans le totem …</a:t>
              </a:r>
              <a:endParaRPr lang="fr-FR" dirty="0"/>
            </a:p>
          </p:txBody>
        </p:sp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4102" y="2266660"/>
            <a:ext cx="7854949" cy="439570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29" name="Connecteur droit 28"/>
          <p:cNvCxnSpPr/>
          <p:nvPr/>
        </p:nvCxnSpPr>
        <p:spPr>
          <a:xfrm flipV="1">
            <a:off x="1189376" y="917341"/>
            <a:ext cx="6596102" cy="158764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7"/>
          <a:srcRect r="39245"/>
          <a:stretch/>
        </p:blipFill>
        <p:spPr>
          <a:xfrm>
            <a:off x="4876068" y="1919366"/>
            <a:ext cx="4081561" cy="486101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30" name="Groupe 29"/>
          <p:cNvGrpSpPr/>
          <p:nvPr/>
        </p:nvGrpSpPr>
        <p:grpSpPr>
          <a:xfrm>
            <a:off x="8148638" y="3463114"/>
            <a:ext cx="3817742" cy="880475"/>
            <a:chOff x="4301275" y="1351690"/>
            <a:chExt cx="3688681" cy="997913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7653" y="1351690"/>
              <a:ext cx="3682303" cy="997913"/>
            </a:xfrm>
            <a:prstGeom prst="rect">
              <a:avLst/>
            </a:prstGeom>
          </p:spPr>
        </p:pic>
        <p:sp>
          <p:nvSpPr>
            <p:cNvPr id="33" name="Rectangle 32"/>
            <p:cNvSpPr/>
            <p:nvPr/>
          </p:nvSpPr>
          <p:spPr>
            <a:xfrm>
              <a:off x="4301275" y="1465527"/>
              <a:ext cx="3590580" cy="7325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Les applications correspondantes s’affichent sous forme de tuiles</a:t>
              </a:r>
              <a:endParaRPr lang="fr-FR" sz="1400" dirty="0"/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8142037" y="1871628"/>
            <a:ext cx="3817742" cy="1505085"/>
            <a:chOff x="4301275" y="1351690"/>
            <a:chExt cx="3688681" cy="997913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7653" y="1351690"/>
              <a:ext cx="3682303" cy="997913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4301275" y="1465527"/>
              <a:ext cx="3590580" cy="612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… puis saisir au moins trois caractères contenus dans le nom de l’application…</a:t>
              </a:r>
              <a:endParaRPr lang="fr-FR" sz="1400" dirty="0"/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8155239" y="4567931"/>
            <a:ext cx="3804540" cy="2000403"/>
            <a:chOff x="4301275" y="1351690"/>
            <a:chExt cx="3688681" cy="997913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7653" y="1351690"/>
              <a:ext cx="3682303" cy="997913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4301275" y="1465527"/>
              <a:ext cx="3590580" cy="783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fr-FR" b="1" dirty="0" smtClean="0">
                  <a:solidFill>
                    <a:srgbClr val="E7E6E6">
                      <a:lumMod val="25000"/>
                    </a:srgbClr>
                  </a:solidFill>
                </a:rPr>
                <a:t>Cliquer alors sur « l’étoile » en bas de la tuile correspondante à l’appli recherchée :</a:t>
              </a:r>
            </a:p>
            <a:p>
              <a:pPr marL="742950" lvl="1" indent="-285750">
                <a:buFontTx/>
                <a:buChar char="-"/>
                <a:defRPr/>
              </a:pPr>
              <a:r>
                <a:rPr lang="fr-FR" sz="1400" b="1" dirty="0" smtClean="0">
                  <a:solidFill>
                    <a:srgbClr val="E7E6E6">
                      <a:lumMod val="25000"/>
                    </a:srgbClr>
                  </a:solidFill>
                </a:rPr>
                <a:t>l’étoile devient noire</a:t>
              </a:r>
            </a:p>
            <a:p>
              <a:pPr marL="742950" lvl="1" indent="-285750">
                <a:buFontTx/>
                <a:buChar char="-"/>
                <a:defRPr/>
              </a:pPr>
              <a:r>
                <a:rPr lang="fr-FR" sz="1400" b="1" smtClean="0">
                  <a:solidFill>
                    <a:srgbClr val="E7E6E6">
                      <a:lumMod val="25000"/>
                    </a:srgbClr>
                  </a:solidFill>
                </a:rPr>
                <a:t>un </a:t>
              </a:r>
              <a:r>
                <a:rPr lang="fr-FR" sz="1400" b="1" dirty="0" smtClean="0">
                  <a:solidFill>
                    <a:srgbClr val="E7E6E6">
                      <a:lumMod val="25000"/>
                    </a:srgbClr>
                  </a:solidFill>
                </a:rPr>
                <a:t>message vert confirme l’ajout à vos favoris personnels</a:t>
              </a:r>
              <a:endParaRPr lang="fr-FR" sz="1400" dirty="0"/>
            </a:p>
          </p:txBody>
        </p:sp>
      </p:grpSp>
      <p:cxnSp>
        <p:nvCxnSpPr>
          <p:cNvPr id="31" name="Connecteur droit 30"/>
          <p:cNvCxnSpPr/>
          <p:nvPr/>
        </p:nvCxnSpPr>
        <p:spPr>
          <a:xfrm flipV="1">
            <a:off x="2665340" y="2676679"/>
            <a:ext cx="5596562" cy="637265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flipV="1">
            <a:off x="3309067" y="3850926"/>
            <a:ext cx="4975302" cy="2191499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 flipV="1">
            <a:off x="5388077" y="5075179"/>
            <a:ext cx="2873825" cy="1441807"/>
          </a:xfrm>
          <a:prstGeom prst="line">
            <a:avLst/>
          </a:prstGeom>
          <a:ln w="38100">
            <a:solidFill>
              <a:srgbClr val="C00000"/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8486" y="6276340"/>
            <a:ext cx="903757" cy="529590"/>
          </a:xfrm>
          <a:prstGeom prst="rect">
            <a:avLst/>
          </a:prstGeom>
        </p:spPr>
      </p:pic>
      <p:sp>
        <p:nvSpPr>
          <p:cNvPr id="37" name="Rectangle 36">
            <a:hlinkClick r:id="rId9" action="ppaction://hlinksldjump"/>
          </p:cNvPr>
          <p:cNvSpPr/>
          <p:nvPr/>
        </p:nvSpPr>
        <p:spPr>
          <a:xfrm>
            <a:off x="11044152" y="6157405"/>
            <a:ext cx="1232424" cy="648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0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4369" y="2967335"/>
            <a:ext cx="1143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FIN</a:t>
            </a:r>
            <a:endParaRPr lang="fr-F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217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9C3BA16328548BED22089FC0D5DE5" ma:contentTypeVersion="12" ma:contentTypeDescription="Create a new document." ma:contentTypeScope="" ma:versionID="ae21a34517d0a8ec6d8d097961cc3f73">
  <xsd:schema xmlns:xsd="http://www.w3.org/2001/XMLSchema" xmlns:xs="http://www.w3.org/2001/XMLSchema" xmlns:p="http://schemas.microsoft.com/office/2006/metadata/properties" xmlns:ns2="e0359d90-acff-42e4-b1a9-665babcb4525" xmlns:ns3="4476fbde-f289-4a1b-a606-6f9fe9ecf975" targetNamespace="http://schemas.microsoft.com/office/2006/metadata/properties" ma:root="true" ma:fieldsID="0ae6ea7b4e6fd69b8f07523cca8a723b" ns2:_="" ns3:_="">
    <xsd:import namespace="e0359d90-acff-42e4-b1a9-665babcb4525"/>
    <xsd:import namespace="4476fbde-f289-4a1b-a606-6f9fe9ecf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59d90-acff-42e4-b1a9-665babcb4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bde-f289-4a1b-a606-6f9fe9ecf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9C3B57-8F29-413F-8855-0FE7D7E6E7C3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0A6E9D-C500-420F-93F3-0BA171C9F6F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2EA394E-8E9E-4E1C-B342-C2D1C8AB5273}"/>
</file>

<file path=customXml/itemProps4.xml><?xml version="1.0" encoding="utf-8"?>
<ds:datastoreItem xmlns:ds="http://schemas.openxmlformats.org/officeDocument/2006/customXml" ds:itemID="{AAEC35B7-D9A6-44B5-8CEB-F3F4E02688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893</Words>
  <Application>Microsoft Office PowerPoint</Application>
  <PresentationFormat>Grand écran</PresentationFormat>
  <Paragraphs>110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Montserrat SemiBold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FONTAINE Jean-Philippe [HDF]</dc:creator>
  <cp:lastModifiedBy>PERRET Patrick-louis [CERA]</cp:lastModifiedBy>
  <cp:revision>87</cp:revision>
  <dcterms:created xsi:type="dcterms:W3CDTF">2020-10-22T15:38:56Z</dcterms:created>
  <dcterms:modified xsi:type="dcterms:W3CDTF">2021-02-12T17:40:33Z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jean-philippe.fontaine@hdf.caisse-epargne.fr</vt:lpwstr>
  </property>
  <property fmtid="{D5CDD505-2E9C-101B-9397-08002B2CF9AE}" pid="5" name="MSIP_Label_48a19f0c-bea1-442e-a475-ed109d9ec508_SetDate">
    <vt:lpwstr>2020-10-22T15:39:13.9678388Z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0x0101009769C3BA16328548BED22089FC0D5DE5</vt:lpwstr>
  </property>
</Properties>
</file>