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sldIdLst>
    <p:sldId id="295" r:id="rId7"/>
    <p:sldId id="298" r:id="rId8"/>
    <p:sldId id="263" r:id="rId9"/>
    <p:sldId id="349" r:id="rId10"/>
    <p:sldId id="338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53" r:id="rId20"/>
    <p:sldId id="325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7" r:id="rId29"/>
    <p:sldId id="336" r:id="rId30"/>
    <p:sldId id="352" r:id="rId31"/>
    <p:sldId id="354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C27D67-23DC-4BD2-9F7F-950D77DA7A7B}" v="37" dt="2020-12-01T12:37:45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59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60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TAINE Jean-Philippe [HDF]" userId="S::jean-philippe.fontaine@hdf.caisse-epargne.fr::6123b97b-7a9e-4ada-b3d5-8d54b35be2a5" providerId="AD" clId="Web-{75C27D67-23DC-4BD2-9F7F-950D77DA7A7B}"/>
    <pc:docChg chg="modSld">
      <pc:chgData name="FONTAINE Jean-Philippe [HDF]" userId="S::jean-philippe.fontaine@hdf.caisse-epargne.fr::6123b97b-7a9e-4ada-b3d5-8d54b35be2a5" providerId="AD" clId="Web-{75C27D67-23DC-4BD2-9F7F-950D77DA7A7B}" dt="2020-12-01T12:37:45.788" v="36" actId="20577"/>
      <pc:docMkLst>
        <pc:docMk/>
      </pc:docMkLst>
      <pc:sldChg chg="addSp modSp">
        <pc:chgData name="FONTAINE Jean-Philippe [HDF]" userId="S::jean-philippe.fontaine@hdf.caisse-epargne.fr::6123b97b-7a9e-4ada-b3d5-8d54b35be2a5" providerId="AD" clId="Web-{75C27D67-23DC-4BD2-9F7F-950D77DA7A7B}" dt="2020-12-01T12:37:45.788" v="35" actId="20577"/>
        <pc:sldMkLst>
          <pc:docMk/>
          <pc:sldMk cId="3486133710" sldId="256"/>
        </pc:sldMkLst>
        <pc:spChg chg="add mod">
          <ac:chgData name="FONTAINE Jean-Philippe [HDF]" userId="S::jean-philippe.fontaine@hdf.caisse-epargne.fr::6123b97b-7a9e-4ada-b3d5-8d54b35be2a5" providerId="AD" clId="Web-{75C27D67-23DC-4BD2-9F7F-950D77DA7A7B}" dt="2020-12-01T12:37:45.788" v="35" actId="20577"/>
          <ac:spMkLst>
            <pc:docMk/>
            <pc:sldMk cId="3486133710" sldId="256"/>
            <ac:spMk id="2" creationId="{6D5848D8-2E83-419A-8C17-11171A392EF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4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5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41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9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74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92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62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17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2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00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0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78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68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09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67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6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1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FB5A-B713-4755-AED1-CA820AC0DC26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FC23-3A76-456B-81AC-389E05A2C34B}" type="datetimeFigureOut">
              <a:rPr lang="fr-FR" smtClean="0"/>
              <a:t>09/02/2021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63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14.xml"/><Relationship Id="rId7" Type="http://schemas.openxmlformats.org/officeDocument/2006/relationships/slide" Target="slide2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16.jpe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.pn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18.png"/><Relationship Id="rId4" Type="http://schemas.openxmlformats.org/officeDocument/2006/relationships/image" Target="../media/image16.jpe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18.pn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6.png"/><Relationship Id="rId7" Type="http://schemas.openxmlformats.org/officeDocument/2006/relationships/image" Target="../media/image16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10" Type="http://schemas.openxmlformats.org/officeDocument/2006/relationships/image" Target="../media/image58.png"/><Relationship Id="rId4" Type="http://schemas.openxmlformats.org/officeDocument/2006/relationships/slide" Target="slide2.xml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.png"/><Relationship Id="rId7" Type="http://schemas.openxmlformats.org/officeDocument/2006/relationships/image" Target="../media/image6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5" Type="http://schemas.openxmlformats.org/officeDocument/2006/relationships/image" Target="../media/image16.jpeg"/><Relationship Id="rId4" Type="http://schemas.openxmlformats.org/officeDocument/2006/relationships/image" Target="../media/image5.png"/><Relationship Id="rId9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7879" y="11607"/>
            <a:ext cx="12192000" cy="69168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100000">
                <a:schemeClr val="tx1">
                  <a:alpha val="19000"/>
                </a:schemeClr>
              </a:gs>
              <a:gs pos="26000">
                <a:schemeClr val="tx2">
                  <a:lumMod val="90000"/>
                </a:schemeClr>
              </a:gs>
              <a:gs pos="100000">
                <a:schemeClr val="tx1">
                  <a:alpha val="63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76123" y="118493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  <a:endParaRPr kumimoji="0" lang="fr-FR" sz="54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-152400" y="0"/>
            <a:ext cx="123444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43000">
                <a:schemeClr val="tx1">
                  <a:alpha val="19000"/>
                </a:schemeClr>
              </a:gs>
              <a:gs pos="57000">
                <a:schemeClr val="tx2">
                  <a:lumMod val="90000"/>
                </a:schemeClr>
              </a:gs>
              <a:gs pos="70000">
                <a:schemeClr val="tx1">
                  <a:alpha val="63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9149791" y="6273225"/>
            <a:ext cx="3042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 du 26</a:t>
            </a:r>
            <a:r>
              <a:rPr lang="fr-FR" sz="1600" dirty="0" smtClean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/01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/2021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92" y="11606"/>
            <a:ext cx="4411137" cy="393033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" y="-1"/>
            <a:ext cx="2324154" cy="394194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149" y="961181"/>
            <a:ext cx="3667637" cy="2019582"/>
          </a:xfrm>
          <a:prstGeom prst="rect">
            <a:avLst/>
          </a:prstGeom>
        </p:spPr>
      </p:pic>
      <p:pic>
        <p:nvPicPr>
          <p:cNvPr id="11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10" y="4257174"/>
            <a:ext cx="2285596" cy="228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3574937" y="4522309"/>
            <a:ext cx="8430118" cy="1668629"/>
          </a:xfrm>
          <a:prstGeom prst="roundRect">
            <a:avLst/>
          </a:prstGeom>
          <a:gradFill flip="none" rotWithShape="1">
            <a:gsLst>
              <a:gs pos="95000">
                <a:schemeClr val="tx1">
                  <a:lumMod val="50000"/>
                </a:schemeClr>
              </a:gs>
              <a:gs pos="38000">
                <a:schemeClr val="bg1">
                  <a:alpha val="7000"/>
                  <a:lumMod val="12000"/>
                  <a:lumOff val="88000"/>
                </a:schemeClr>
              </a:gs>
              <a:gs pos="0">
                <a:schemeClr val="tx1">
                  <a:lumMod val="85000"/>
                </a:schemeClr>
              </a:gs>
              <a:gs pos="77000">
                <a:schemeClr val="tx1">
                  <a:alpha val="71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72260" y="4815054"/>
            <a:ext cx="82458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Le bandeau de navigation client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72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527083" y="258890"/>
            <a:ext cx="42280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Sommaire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1"/>
          <p:cNvSpPr txBox="1">
            <a:spLocks/>
          </p:cNvSpPr>
          <p:nvPr/>
        </p:nvSpPr>
        <p:spPr>
          <a:xfrm>
            <a:off x="389126" y="1849612"/>
            <a:ext cx="360000" cy="360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389126" y="2432131"/>
            <a:ext cx="360000" cy="360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Espace réservé du texte 5"/>
          <p:cNvSpPr txBox="1">
            <a:spLocks/>
          </p:cNvSpPr>
          <p:nvPr/>
        </p:nvSpPr>
        <p:spPr>
          <a:xfrm>
            <a:off x="389126" y="3121576"/>
            <a:ext cx="279003" cy="360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A193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4855" y="1798780"/>
            <a:ext cx="1345240" cy="461665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Principes</a:t>
            </a:r>
            <a:endParaRPr lang="fr-FR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4855" y="2420971"/>
            <a:ext cx="6624057" cy="461665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de navigation de la Personne 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P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hysique</a:t>
            </a:r>
            <a:endParaRPr lang="fr-FR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726475" y="-53819"/>
            <a:ext cx="1772985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endParaRPr kumimoji="0" lang="fr-FR" sz="22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34855" y="3070744"/>
            <a:ext cx="6556570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ctr">
            <a:spAutoFit/>
          </a:bodyPr>
          <a:lstStyle/>
          <a:p>
            <a:pPr lvl="0">
              <a:defRPr/>
            </a:pP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Le bandeau 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de navigation de la 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Personne Morale</a:t>
            </a:r>
            <a:endParaRPr lang="fr-FR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46" name="Image 1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432" y="3145249"/>
            <a:ext cx="839732" cy="308666"/>
          </a:xfrm>
          <a:prstGeom prst="rect">
            <a:avLst/>
          </a:prstGeom>
        </p:spPr>
      </p:pic>
      <p:pic>
        <p:nvPicPr>
          <p:cNvPr id="161" name="Image 160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432" y="2494013"/>
            <a:ext cx="839732" cy="308666"/>
          </a:xfrm>
          <a:prstGeom prst="rect">
            <a:avLst/>
          </a:prstGeom>
        </p:spPr>
      </p:pic>
      <p:pic>
        <p:nvPicPr>
          <p:cNvPr id="162" name="Image 16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432" y="1881453"/>
            <a:ext cx="839732" cy="308666"/>
          </a:xfrm>
          <a:prstGeom prst="rect">
            <a:avLst/>
          </a:prstGeom>
        </p:spPr>
      </p:pic>
      <p:sp>
        <p:nvSpPr>
          <p:cNvPr id="17" name="Espace réservé du texte 5"/>
          <p:cNvSpPr txBox="1">
            <a:spLocks/>
          </p:cNvSpPr>
          <p:nvPr/>
        </p:nvSpPr>
        <p:spPr>
          <a:xfrm>
            <a:off x="430063" y="3734650"/>
            <a:ext cx="238066" cy="360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34855" y="3681310"/>
            <a:ext cx="5594545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ctr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es particularités du bandeau Pro/EI</a:t>
            </a:r>
            <a:endParaRPr lang="fr-FR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9" name="Image 1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432" y="3757809"/>
            <a:ext cx="839732" cy="308666"/>
          </a:xfrm>
          <a:prstGeom prst="rect">
            <a:avLst/>
          </a:prstGeom>
        </p:spPr>
      </p:pic>
      <p:sp>
        <p:nvSpPr>
          <p:cNvPr id="20" name="Espace réservé du texte 5"/>
          <p:cNvSpPr txBox="1">
            <a:spLocks/>
          </p:cNvSpPr>
          <p:nvPr/>
        </p:nvSpPr>
        <p:spPr>
          <a:xfrm>
            <a:off x="389126" y="4393540"/>
            <a:ext cx="360000" cy="360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34855" y="4342708"/>
            <a:ext cx="8460000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ctr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es particularités du bandeau en « Vue client »</a:t>
            </a:r>
            <a:endParaRPr lang="fr-FR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2" name="Image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432" y="4419207"/>
            <a:ext cx="839732" cy="30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0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4030402" y="64588"/>
            <a:ext cx="42280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Principes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138935" y="895585"/>
            <a:ext cx="11935598" cy="276201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ctr"/>
          <a:lstStyle/>
          <a:p>
            <a:pPr algn="ctr">
              <a:defRPr/>
            </a:pPr>
            <a:r>
              <a:rPr lang="fr-FR" sz="1400" b="1" dirty="0" smtClean="0">
                <a:solidFill>
                  <a:srgbClr val="00B0F0"/>
                </a:solidFill>
              </a:rPr>
              <a:t>Dès </a:t>
            </a:r>
            <a:r>
              <a:rPr lang="fr-FR" sz="1400" b="1" dirty="0">
                <a:solidFill>
                  <a:srgbClr val="00B0F0"/>
                </a:solidFill>
              </a:rPr>
              <a:t>qu’un client est identifié, un bandeau </a:t>
            </a:r>
            <a:r>
              <a:rPr lang="fr-FR" sz="1400" b="1" dirty="0" smtClean="0">
                <a:solidFill>
                  <a:srgbClr val="00B0F0"/>
                </a:solidFill>
              </a:rPr>
              <a:t>de navigation adapté au type de client (PM, Pro, PP) se </a:t>
            </a:r>
            <a:r>
              <a:rPr lang="fr-FR" sz="1400" b="1" dirty="0">
                <a:solidFill>
                  <a:srgbClr val="00B0F0"/>
                </a:solidFill>
              </a:rPr>
              <a:t>positionne en haut de l’écran. </a:t>
            </a:r>
            <a:endParaRPr lang="fr-FR" sz="1400" b="1" dirty="0" smtClean="0">
              <a:solidFill>
                <a:srgbClr val="00B0F0"/>
              </a:solidFill>
            </a:endParaRPr>
          </a:p>
          <a:p>
            <a:pPr algn="ctr">
              <a:defRPr/>
            </a:pPr>
            <a:r>
              <a:rPr lang="fr-FR" sz="1400" b="1" dirty="0" smtClean="0">
                <a:solidFill>
                  <a:srgbClr val="00B0F0"/>
                </a:solidFill>
              </a:rPr>
              <a:t>Ce bandeau est toujours présent quelque soit l’application ouverte et permet donc de lancer et de naviguer entres les pages.</a:t>
            </a:r>
          </a:p>
          <a:p>
            <a:pPr algn="ctr">
              <a:defRPr/>
            </a:pPr>
            <a:r>
              <a:rPr lang="fr-FR" sz="1400" b="1" dirty="0" smtClean="0">
                <a:solidFill>
                  <a:srgbClr val="00B0F0"/>
                </a:solidFill>
              </a:rPr>
              <a:t>Le </a:t>
            </a:r>
            <a:r>
              <a:rPr lang="fr-FR" sz="1400" b="1" dirty="0">
                <a:solidFill>
                  <a:srgbClr val="00B0F0"/>
                </a:solidFill>
              </a:rPr>
              <a:t>titre affiche la civilité, le nom, le </a:t>
            </a:r>
            <a:r>
              <a:rPr lang="fr-FR" sz="1400" b="1" dirty="0" smtClean="0">
                <a:solidFill>
                  <a:srgbClr val="00B0F0"/>
                </a:solidFill>
              </a:rPr>
              <a:t>prénom ou la raison sociale </a:t>
            </a:r>
            <a:r>
              <a:rPr lang="fr-FR" sz="1400" b="1" dirty="0">
                <a:solidFill>
                  <a:srgbClr val="00B0F0"/>
                </a:solidFill>
              </a:rPr>
              <a:t>du client et son N° de personne. </a:t>
            </a:r>
            <a:endParaRPr lang="fr-FR" sz="1400" b="1" dirty="0" smtClean="0">
              <a:solidFill>
                <a:srgbClr val="00B0F0"/>
              </a:solidFill>
            </a:endParaRPr>
          </a:p>
          <a:p>
            <a:pPr algn="ctr">
              <a:defRPr/>
            </a:pPr>
            <a:r>
              <a:rPr lang="fr-FR" sz="1400" b="1" dirty="0" smtClean="0">
                <a:solidFill>
                  <a:srgbClr val="00B0F0"/>
                </a:solidFill>
              </a:rPr>
              <a:t>Des </a:t>
            </a:r>
            <a:r>
              <a:rPr lang="fr-FR" sz="1400" b="1" dirty="0">
                <a:solidFill>
                  <a:srgbClr val="00B0F0"/>
                </a:solidFill>
              </a:rPr>
              <a:t>informations </a:t>
            </a:r>
            <a:r>
              <a:rPr lang="fr-FR" sz="1400" b="1" dirty="0" smtClean="0">
                <a:solidFill>
                  <a:srgbClr val="00B0F0"/>
                </a:solidFill>
              </a:rPr>
              <a:t>complémentaires peuvent </a:t>
            </a:r>
            <a:r>
              <a:rPr lang="fr-FR" sz="1400" b="1" dirty="0">
                <a:solidFill>
                  <a:srgbClr val="00B0F0"/>
                </a:solidFill>
              </a:rPr>
              <a:t>apparaitre : </a:t>
            </a:r>
            <a:r>
              <a:rPr lang="fr-FR" sz="1400" b="1" dirty="0" smtClean="0">
                <a:solidFill>
                  <a:srgbClr val="00B0F0"/>
                </a:solidFill>
              </a:rPr>
              <a:t>EI, tiers</a:t>
            </a:r>
            <a:r>
              <a:rPr lang="fr-FR" sz="1400" b="1" dirty="0">
                <a:solidFill>
                  <a:srgbClr val="00B0F0"/>
                </a:solidFill>
              </a:rPr>
              <a:t>, prospect, décédé, sous </a:t>
            </a:r>
            <a:r>
              <a:rPr lang="fr-FR" sz="1400" b="1" dirty="0" smtClean="0">
                <a:solidFill>
                  <a:srgbClr val="00B0F0"/>
                </a:solidFill>
              </a:rPr>
              <a:t>protection, personne clôturée. </a:t>
            </a:r>
          </a:p>
          <a:p>
            <a:pPr algn="ctr">
              <a:defRPr/>
            </a:pPr>
            <a:endParaRPr lang="fr-FR" sz="16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600" b="1" dirty="0" smtClean="0">
                <a:solidFill>
                  <a:srgbClr val="C00000"/>
                </a:solidFill>
              </a:rPr>
              <a:t>Véritable </a:t>
            </a:r>
            <a:r>
              <a:rPr lang="fr-FR" sz="1600" b="1" dirty="0">
                <a:solidFill>
                  <a:srgbClr val="C00000"/>
                </a:solidFill>
              </a:rPr>
              <a:t>poste central, le bandeau présente </a:t>
            </a:r>
            <a:r>
              <a:rPr lang="fr-FR" sz="1600" b="1" dirty="0" smtClean="0">
                <a:solidFill>
                  <a:srgbClr val="C00000"/>
                </a:solidFill>
              </a:rPr>
              <a:t>les </a:t>
            </a:r>
            <a:r>
              <a:rPr lang="fr-FR" sz="1600" b="1" dirty="0">
                <a:solidFill>
                  <a:srgbClr val="C00000"/>
                </a:solidFill>
              </a:rPr>
              <a:t>accès </a:t>
            </a:r>
            <a:r>
              <a:rPr lang="fr-FR" sz="1600" b="1" dirty="0" smtClean="0">
                <a:solidFill>
                  <a:srgbClr val="C00000"/>
                </a:solidFill>
              </a:rPr>
              <a:t>aux </a:t>
            </a:r>
            <a:r>
              <a:rPr lang="fr-FR" sz="1600" b="1" dirty="0">
                <a:solidFill>
                  <a:srgbClr val="C00000"/>
                </a:solidFill>
              </a:rPr>
              <a:t>applications </a:t>
            </a:r>
            <a:r>
              <a:rPr lang="fr-FR" sz="1600" b="1" dirty="0" smtClean="0">
                <a:solidFill>
                  <a:srgbClr val="C00000"/>
                </a:solidFill>
              </a:rPr>
              <a:t>adaptées </a:t>
            </a:r>
            <a:r>
              <a:rPr lang="fr-FR" sz="1600" b="1" dirty="0">
                <a:solidFill>
                  <a:srgbClr val="C00000"/>
                </a:solidFill>
              </a:rPr>
              <a:t>aux types de clients </a:t>
            </a:r>
            <a:r>
              <a:rPr lang="fr-FR" sz="1400" dirty="0">
                <a:solidFill>
                  <a:srgbClr val="C00000"/>
                </a:solidFill>
              </a:rPr>
              <a:t>(Personne physique, morale ou Pro/EI</a:t>
            </a:r>
            <a:r>
              <a:rPr lang="fr-FR" sz="1400" dirty="0" smtClean="0">
                <a:solidFill>
                  <a:srgbClr val="C00000"/>
                </a:solidFill>
              </a:rPr>
              <a:t>)</a:t>
            </a:r>
            <a:r>
              <a:rPr lang="fr-FR" sz="1600" dirty="0" smtClean="0">
                <a:solidFill>
                  <a:srgbClr val="C00000"/>
                </a:solidFill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et tient compte des habilitations de l’utilisateur </a:t>
            </a:r>
          </a:p>
          <a:p>
            <a:pPr>
              <a:defRPr/>
            </a:pPr>
            <a:r>
              <a:rPr lang="fr-FR" sz="1600" b="1" dirty="0" smtClean="0">
                <a:solidFill>
                  <a:srgbClr val="7030A0"/>
                </a:solidFill>
              </a:rPr>
              <a:t>LES </a:t>
            </a:r>
            <a:r>
              <a:rPr lang="fr-FR" sz="1600" b="1" dirty="0">
                <a:solidFill>
                  <a:srgbClr val="7030A0"/>
                </a:solidFill>
              </a:rPr>
              <a:t>+ :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Pictogrammes d’accès directs aux applications les plus fréquemment utilisées (Agenda, CRE…)</a:t>
            </a:r>
            <a:endParaRPr lang="fr-FR" sz="1200" b="1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Pictogrammes de regroupements qui vous présentent </a:t>
            </a:r>
            <a:r>
              <a:rPr lang="fr-FR" sz="1200" b="1" dirty="0" smtClean="0">
                <a:solidFill>
                  <a:srgbClr val="7030A0"/>
                </a:solidFill>
              </a:rPr>
              <a:t>sous la forme d’une liste les autres applications disponibles </a:t>
            </a:r>
            <a:r>
              <a:rPr lang="fr-FR" sz="1200" b="1" dirty="0" smtClean="0">
                <a:solidFill>
                  <a:srgbClr val="7030A0"/>
                </a:solidFill>
              </a:rPr>
              <a:t>(Alertes, Opportunités, Engagements, Autres applis …. )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Pictogramme « </a:t>
            </a:r>
            <a:r>
              <a:rPr lang="fr-FR" sz="1200" b="1" dirty="0">
                <a:solidFill>
                  <a:srgbClr val="7030A0"/>
                </a:solidFill>
              </a:rPr>
              <a:t>Applis ouvertes » qui vous </a:t>
            </a:r>
            <a:r>
              <a:rPr lang="fr-FR" sz="1200" b="1" dirty="0" smtClean="0">
                <a:solidFill>
                  <a:srgbClr val="7030A0"/>
                </a:solidFill>
              </a:rPr>
              <a:t>indique </a:t>
            </a:r>
            <a:r>
              <a:rPr lang="fr-FR" sz="1200" b="1" dirty="0">
                <a:solidFill>
                  <a:srgbClr val="7030A0"/>
                </a:solidFill>
              </a:rPr>
              <a:t>le nombre d’applications ouvertes pour ce client et permet de passer de l’une à l’autre</a:t>
            </a:r>
          </a:p>
          <a:p>
            <a:pPr lvl="1">
              <a:defRPr/>
            </a:pPr>
            <a:r>
              <a:rPr lang="fr-FR" sz="1400" b="1" dirty="0">
                <a:solidFill>
                  <a:srgbClr val="00B050"/>
                </a:solidFill>
              </a:rPr>
              <a:t>Vous pouvez par exemple, ouvrir parallèlement, Connaissance client, la synthèse et l’historique du compte chèque et passer d’un écran à </a:t>
            </a:r>
            <a:r>
              <a:rPr lang="fr-FR" sz="1400" b="1" dirty="0" smtClean="0">
                <a:solidFill>
                  <a:srgbClr val="00B050"/>
                </a:solidFill>
              </a:rPr>
              <a:t>l’autre</a:t>
            </a:r>
            <a:endParaRPr lang="fr-FR" sz="1400" b="1" dirty="0">
              <a:solidFill>
                <a:srgbClr val="7030A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82" y="4919021"/>
            <a:ext cx="9900000" cy="815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734" y="5944366"/>
            <a:ext cx="9900000" cy="84947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645" y="3899452"/>
            <a:ext cx="9900000" cy="809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856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4030402" y="64588"/>
            <a:ext cx="422808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138935" y="895586"/>
            <a:ext cx="11935598" cy="59147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t" anchorCtr="0"/>
          <a:lstStyle/>
          <a:p>
            <a:pPr marL="514350" indent="-514350" algn="ctr">
              <a:buFont typeface="+mj-lt"/>
              <a:buAutoNum type="arabicPeriod" startAt="2"/>
              <a:defRPr/>
            </a:pPr>
            <a:r>
              <a:rPr lang="fr-FR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bandeau de navigation de la </a:t>
            </a:r>
            <a:r>
              <a:rPr lang="fr-FR" sz="28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Personne Physique</a:t>
            </a:r>
            <a:endParaRPr lang="fr-FR" sz="28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defRPr/>
            </a:pPr>
            <a:endParaRPr lang="fr-FR" sz="1600" b="1" dirty="0">
              <a:solidFill>
                <a:srgbClr val="C0000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34" y="2431813"/>
            <a:ext cx="11736000" cy="966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402" y="5346802"/>
            <a:ext cx="4608000" cy="300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402" y="4742335"/>
            <a:ext cx="4608000" cy="355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6402" y="4178821"/>
            <a:ext cx="4608000" cy="314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6806406" y="4178820"/>
            <a:ext cx="5268127" cy="146890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Au-delà de la civilité, du nom, du prénom et du n° de personne, le bandeau peut être complété de notions supplémentaires :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 smtClean="0">
                <a:solidFill>
                  <a:srgbClr val="0070C0"/>
                </a:solidFill>
              </a:rPr>
              <a:t>« Tiers » ou « Prospect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 smtClean="0">
                <a:solidFill>
                  <a:srgbClr val="0070C0"/>
                </a:solidFill>
              </a:rPr>
              <a:t>« Décédée le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 smtClean="0">
                <a:solidFill>
                  <a:srgbClr val="0070C0"/>
                </a:solidFill>
              </a:rPr>
              <a:t>« Mesure de protection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 smtClean="0">
                <a:solidFill>
                  <a:srgbClr val="0070C0"/>
                </a:solidFill>
              </a:rPr>
              <a:t>« Personne clôturée suite à fusion »</a:t>
            </a:r>
          </a:p>
          <a:p>
            <a:r>
              <a:rPr lang="fr-FR" sz="1100" dirty="0" smtClean="0">
                <a:solidFill>
                  <a:srgbClr val="0070C0"/>
                </a:solidFill>
              </a:rPr>
              <a:t>  </a:t>
            </a:r>
            <a:endParaRPr lang="fr-FR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94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/>
          <a:srcRect l="12622"/>
          <a:stretch/>
        </p:blipFill>
        <p:spPr>
          <a:xfrm>
            <a:off x="4569475" y="1350838"/>
            <a:ext cx="7404248" cy="1246542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lang="fr-FR" sz="2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176645" y="831273"/>
            <a:ext cx="4284000" cy="590203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lnSpc>
                <a:spcPts val="1400"/>
              </a:lnSpc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ts val="1400"/>
              </a:lnSpc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Agenda : </a:t>
            </a:r>
            <a:r>
              <a:rPr lang="fr-FR" sz="1100" b="1" dirty="0" smtClean="0">
                <a:solidFill>
                  <a:srgbClr val="0070C0"/>
                </a:solidFill>
              </a:rPr>
              <a:t>Accès direct à l’agenda du « suivi par »</a:t>
            </a:r>
          </a:p>
          <a:p>
            <a:pPr marL="342900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Synthèses : </a:t>
            </a:r>
            <a:r>
              <a:rPr lang="fr-FR" sz="1100" b="1" dirty="0">
                <a:solidFill>
                  <a:srgbClr val="0070C0"/>
                </a:solidFill>
              </a:rPr>
              <a:t>Accès </a:t>
            </a:r>
            <a:r>
              <a:rPr lang="fr-FR" sz="1100" b="1" dirty="0" smtClean="0">
                <a:solidFill>
                  <a:srgbClr val="0070C0"/>
                </a:solidFill>
              </a:rPr>
              <a:t>direct </a:t>
            </a:r>
            <a:r>
              <a:rPr lang="fr-FR" sz="1100" b="1" dirty="0">
                <a:solidFill>
                  <a:srgbClr val="0070C0"/>
                </a:solidFill>
              </a:rPr>
              <a:t>à la synthèse de la </a:t>
            </a:r>
            <a:r>
              <a:rPr lang="fr-FR" sz="1100" b="1" dirty="0" smtClean="0">
                <a:solidFill>
                  <a:srgbClr val="0070C0"/>
                </a:solidFill>
              </a:rPr>
              <a:t>Personne </a:t>
            </a:r>
            <a:r>
              <a:rPr lang="fr-FR" sz="1100" b="1" dirty="0">
                <a:solidFill>
                  <a:srgbClr val="0070C0"/>
                </a:solidFill>
              </a:rPr>
              <a:t>P</a:t>
            </a:r>
            <a:r>
              <a:rPr lang="fr-FR" sz="1100" b="1" dirty="0" smtClean="0">
                <a:solidFill>
                  <a:srgbClr val="0070C0"/>
                </a:solidFill>
              </a:rPr>
              <a:t>hysique 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100" b="1" dirty="0">
                <a:solidFill>
                  <a:schemeClr val="bg1"/>
                </a:solidFill>
              </a:rPr>
              <a:t>NB </a:t>
            </a:r>
            <a:r>
              <a:rPr lang="fr-FR" sz="1100" b="1" dirty="0" smtClean="0">
                <a:solidFill>
                  <a:schemeClr val="bg1"/>
                </a:solidFill>
              </a:rPr>
              <a:t>: Ce picto sera enrichi dans quelques mois d’une « Vue relation »</a:t>
            </a:r>
            <a:endParaRPr lang="fr-FR" sz="1100" b="1" dirty="0">
              <a:solidFill>
                <a:schemeClr val="bg1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3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Connaissance client : </a:t>
            </a:r>
            <a:r>
              <a:rPr lang="fr-FR" sz="1100" b="1" dirty="0">
                <a:solidFill>
                  <a:srgbClr val="0070C0"/>
                </a:solidFill>
              </a:rPr>
              <a:t>Permet de lancer la consultation et la mise à jour de connaissance client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4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Relations : </a:t>
            </a:r>
            <a:r>
              <a:rPr lang="fr-FR" sz="1100" b="1" dirty="0">
                <a:solidFill>
                  <a:srgbClr val="0070C0"/>
                </a:solidFill>
              </a:rPr>
              <a:t>Permet de visualiser, modifier la </a:t>
            </a:r>
            <a:r>
              <a:rPr lang="fr-FR" sz="1100" b="1" dirty="0" smtClean="0">
                <a:solidFill>
                  <a:srgbClr val="0070C0"/>
                </a:solidFill>
              </a:rPr>
              <a:t>relation</a:t>
            </a:r>
          </a:p>
          <a:p>
            <a:pPr marL="0" lvl="1">
              <a:lnSpc>
                <a:spcPts val="1400"/>
              </a:lnSpc>
              <a:buClr>
                <a:schemeClr val="bg1"/>
              </a:buClr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>
                <a:solidFill>
                  <a:srgbClr val="7030A0"/>
                </a:solidFill>
              </a:rPr>
              <a:t>Vous pouvez ouvrir la synthèse d’un membre </a:t>
            </a:r>
            <a:r>
              <a:rPr lang="fr-FR" sz="1100" b="1" dirty="0" smtClean="0">
                <a:solidFill>
                  <a:srgbClr val="7030A0"/>
                </a:solidFill>
              </a:rPr>
              <a:t>de la relation dans </a:t>
            </a:r>
            <a:r>
              <a:rPr lang="fr-FR" sz="1100" b="1" dirty="0">
                <a:solidFill>
                  <a:srgbClr val="7030A0"/>
                </a:solidFill>
              </a:rPr>
              <a:t>un autre plan du totem  et ainsi passer d’un client à </a:t>
            </a:r>
            <a:r>
              <a:rPr lang="fr-FR" sz="1100" b="1" dirty="0" smtClean="0">
                <a:solidFill>
                  <a:srgbClr val="7030A0"/>
                </a:solidFill>
              </a:rPr>
              <a:t>l’autre </a:t>
            </a:r>
            <a:endParaRPr lang="fr-FR" sz="1100" b="1" dirty="0">
              <a:solidFill>
                <a:srgbClr val="7030A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5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Alertes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visualiser </a:t>
            </a:r>
            <a:r>
              <a:rPr lang="fr-FR" sz="1100" b="1" dirty="0" smtClean="0">
                <a:solidFill>
                  <a:srgbClr val="0070C0"/>
                </a:solidFill>
              </a:rPr>
              <a:t>et traiter les </a:t>
            </a:r>
            <a:r>
              <a:rPr lang="fr-FR" sz="1100" b="1" dirty="0">
                <a:solidFill>
                  <a:srgbClr val="0070C0"/>
                </a:solidFill>
              </a:rPr>
              <a:t>alertes </a:t>
            </a:r>
            <a:r>
              <a:rPr lang="fr-FR" sz="1100" dirty="0">
                <a:solidFill>
                  <a:srgbClr val="0070C0"/>
                </a:solidFill>
              </a:rPr>
              <a:t>(MAD, RPM, Oppositions, </a:t>
            </a:r>
            <a:r>
              <a:rPr lang="fr-FR" sz="1100" dirty="0" smtClean="0">
                <a:solidFill>
                  <a:srgbClr val="0070C0"/>
                </a:solidFill>
              </a:rPr>
              <a:t>….) </a:t>
            </a:r>
            <a:r>
              <a:rPr lang="fr-FR" sz="1100" b="1" dirty="0" smtClean="0">
                <a:solidFill>
                  <a:srgbClr val="0070C0"/>
                </a:solidFill>
              </a:rPr>
              <a:t>sans ouvrir la synthèse</a:t>
            </a:r>
          </a:p>
          <a:p>
            <a:pPr marL="0" lvl="1">
              <a:lnSpc>
                <a:spcPts val="1400"/>
              </a:lnSpc>
              <a:buClr>
                <a:schemeClr val="bg1"/>
              </a:buClr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>
                <a:solidFill>
                  <a:srgbClr val="7030A0"/>
                </a:solidFill>
              </a:rPr>
              <a:t>besoin de passer par la synthèse pour voir et traiter les alertes (elles sont les mêmes que dans  la </a:t>
            </a:r>
            <a:r>
              <a:rPr lang="fr-FR" sz="1100" b="1" dirty="0" smtClean="0">
                <a:solidFill>
                  <a:srgbClr val="7030A0"/>
                </a:solidFill>
              </a:rPr>
              <a:t>synthèse).</a:t>
            </a:r>
            <a:endParaRPr lang="fr-FR" sz="1100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6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Opportunités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</a:t>
            </a:r>
            <a:r>
              <a:rPr lang="fr-FR" sz="1100" b="1" dirty="0" smtClean="0">
                <a:solidFill>
                  <a:srgbClr val="0070C0"/>
                </a:solidFill>
              </a:rPr>
              <a:t>visualiser et traiter les opportunités  </a:t>
            </a:r>
            <a:r>
              <a:rPr lang="fr-FR" sz="1100" dirty="0" smtClean="0">
                <a:solidFill>
                  <a:srgbClr val="0070C0"/>
                </a:solidFill>
              </a:rPr>
              <a:t>(GERC, dossier de vente) </a:t>
            </a:r>
            <a:r>
              <a:rPr lang="fr-FR" sz="1100" b="1" dirty="0" smtClean="0">
                <a:solidFill>
                  <a:srgbClr val="0070C0"/>
                </a:solidFill>
              </a:rPr>
              <a:t>sans </a:t>
            </a:r>
            <a:r>
              <a:rPr lang="fr-FR" sz="1100" b="1" dirty="0">
                <a:solidFill>
                  <a:srgbClr val="0070C0"/>
                </a:solidFill>
              </a:rPr>
              <a:t>ouvrir la </a:t>
            </a:r>
            <a:r>
              <a:rPr lang="fr-FR" sz="1100" b="1" dirty="0" smtClean="0">
                <a:solidFill>
                  <a:srgbClr val="0070C0"/>
                </a:solidFill>
              </a:rPr>
              <a:t>synthèse</a:t>
            </a:r>
          </a:p>
          <a:p>
            <a:pPr marL="0" lvl="1">
              <a:lnSpc>
                <a:spcPts val="1400"/>
              </a:lnSpc>
              <a:buClr>
                <a:schemeClr val="bg1"/>
              </a:buClr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>
                <a:solidFill>
                  <a:srgbClr val="7030A0"/>
                </a:solidFill>
              </a:rPr>
              <a:t>besoin de passer par la synthèse pour voir et traiter les opportunités (elles sont les mêmes que dans </a:t>
            </a:r>
            <a:r>
              <a:rPr lang="fr-FR" sz="1100" b="1" dirty="0" smtClean="0">
                <a:solidFill>
                  <a:srgbClr val="7030A0"/>
                </a:solidFill>
              </a:rPr>
              <a:t>la synthèse).</a:t>
            </a:r>
            <a:endParaRPr lang="fr-FR" sz="1100" b="1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7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CRE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rédiger un Compte </a:t>
            </a:r>
            <a:r>
              <a:rPr lang="fr-FR" sz="1100" b="1" dirty="0" smtClean="0">
                <a:solidFill>
                  <a:srgbClr val="0070C0"/>
                </a:solidFill>
              </a:rPr>
              <a:t>Rendu d’Entretien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8"/>
              <a:defRPr/>
            </a:pPr>
            <a:r>
              <a:rPr lang="fr-FR" sz="1400" b="1" dirty="0">
                <a:solidFill>
                  <a:srgbClr val="C00000"/>
                </a:solidFill>
              </a:rPr>
              <a:t>Autres </a:t>
            </a:r>
            <a:r>
              <a:rPr lang="fr-FR" sz="1400" b="1" dirty="0" smtClean="0">
                <a:solidFill>
                  <a:srgbClr val="C00000"/>
                </a:solidFill>
              </a:rPr>
              <a:t>Applis : </a:t>
            </a:r>
            <a:r>
              <a:rPr lang="fr-FR" sz="1100" b="1" dirty="0" smtClean="0">
                <a:solidFill>
                  <a:srgbClr val="0070C0"/>
                </a:solidFill>
              </a:rPr>
              <a:t>Permet d’afficher la liste des </a:t>
            </a:r>
            <a:r>
              <a:rPr lang="fr-FR" sz="1100" b="1" dirty="0">
                <a:solidFill>
                  <a:srgbClr val="0070C0"/>
                </a:solidFill>
              </a:rPr>
              <a:t>applications de niveau personne </a:t>
            </a:r>
            <a:r>
              <a:rPr lang="fr-FR" sz="1100" b="1" dirty="0" smtClean="0">
                <a:solidFill>
                  <a:srgbClr val="0070C0"/>
                </a:solidFill>
              </a:rPr>
              <a:t>rangées par univers (APE, procuration …)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</a:t>
            </a:r>
            <a:r>
              <a:rPr lang="fr-FR" sz="1200" b="1" dirty="0" smtClean="0">
                <a:solidFill>
                  <a:srgbClr val="7030A0"/>
                </a:solidFill>
              </a:rPr>
              <a:t>: </a:t>
            </a:r>
            <a:r>
              <a:rPr lang="fr-FR" sz="1100" b="1" dirty="0" smtClean="0">
                <a:solidFill>
                  <a:srgbClr val="7030A0"/>
                </a:solidFill>
              </a:rPr>
              <a:t>Vous pouvez réorganiser l’ordre d’affichage de vos applis préférées en cliquant sur l’épingle</a:t>
            </a:r>
            <a:endParaRPr lang="fr-FR" sz="1100" b="1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9"/>
              <a:defRPr/>
            </a:pPr>
            <a:r>
              <a:rPr lang="fr-FR" sz="1400" b="1" dirty="0">
                <a:solidFill>
                  <a:srgbClr val="C00000"/>
                </a:solidFill>
              </a:rPr>
              <a:t>Applis </a:t>
            </a:r>
            <a:r>
              <a:rPr lang="fr-FR" sz="1400" b="1" dirty="0" smtClean="0">
                <a:solidFill>
                  <a:srgbClr val="C00000"/>
                </a:solidFill>
              </a:rPr>
              <a:t>ouvertes : </a:t>
            </a:r>
            <a:r>
              <a:rPr lang="fr-FR" sz="1100" b="1" dirty="0" smtClean="0">
                <a:solidFill>
                  <a:srgbClr val="0070C0"/>
                </a:solidFill>
              </a:rPr>
              <a:t>Indique </a:t>
            </a:r>
            <a:r>
              <a:rPr lang="fr-FR" sz="1100" b="1" dirty="0">
                <a:solidFill>
                  <a:srgbClr val="0070C0"/>
                </a:solidFill>
              </a:rPr>
              <a:t>le nombre d’applications ouvertes et permet de passer de l’une à </a:t>
            </a:r>
            <a:r>
              <a:rPr lang="fr-FR" sz="1100" b="1" dirty="0" smtClean="0">
                <a:solidFill>
                  <a:srgbClr val="0070C0"/>
                </a:solidFill>
              </a:rPr>
              <a:t>l’autre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>
                <a:solidFill>
                  <a:srgbClr val="7030A0"/>
                </a:solidFill>
              </a:rPr>
              <a:t>Vous pouvez par exemple, ouvrir parallèlement, Connaissance client, la synthèse </a:t>
            </a:r>
            <a:r>
              <a:rPr lang="fr-FR" sz="1100" b="1" dirty="0" smtClean="0">
                <a:solidFill>
                  <a:srgbClr val="7030A0"/>
                </a:solidFill>
              </a:rPr>
              <a:t>et </a:t>
            </a:r>
            <a:r>
              <a:rPr lang="fr-FR" sz="1100" b="1" dirty="0">
                <a:solidFill>
                  <a:srgbClr val="7030A0"/>
                </a:solidFill>
              </a:rPr>
              <a:t>passer d’un écran à </a:t>
            </a:r>
            <a:r>
              <a:rPr lang="fr-FR" sz="1100" b="1" dirty="0" smtClean="0">
                <a:solidFill>
                  <a:srgbClr val="7030A0"/>
                </a:solidFill>
              </a:rPr>
              <a:t>l’autre</a:t>
            </a:r>
            <a:endParaRPr lang="fr-FR" sz="1100" b="1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0"/>
              <a:defRPr/>
            </a:pPr>
            <a:r>
              <a:rPr lang="fr-FR" sz="1400" b="1" dirty="0">
                <a:solidFill>
                  <a:srgbClr val="C00000"/>
                </a:solidFill>
              </a:rPr>
              <a:t>Fin Client : </a:t>
            </a:r>
            <a:r>
              <a:rPr lang="fr-FR" sz="1100" b="1" dirty="0">
                <a:solidFill>
                  <a:srgbClr val="0070C0"/>
                </a:solidFill>
              </a:rPr>
              <a:t>Permet de fermer la session client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0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Messages de service (1010)  : </a:t>
            </a:r>
            <a:r>
              <a:rPr lang="fr-FR" sz="1100" b="1" dirty="0">
                <a:solidFill>
                  <a:srgbClr val="0070C0"/>
                </a:solidFill>
              </a:rPr>
              <a:t>Apparait si présence d’un </a:t>
            </a:r>
            <a:r>
              <a:rPr lang="fr-FR" sz="1100" b="1" dirty="0" smtClean="0">
                <a:solidFill>
                  <a:srgbClr val="0070C0"/>
                </a:solidFill>
              </a:rPr>
              <a:t>message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0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569475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5400911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2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6232347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3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7057969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4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7883591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5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8696518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6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9522140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7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10347762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8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11160689" y="19375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9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11160689" y="153946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10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6265596" y="2673605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12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58" y="2570700"/>
            <a:ext cx="7378865" cy="969250"/>
          </a:xfrm>
          <a:prstGeom prst="rect">
            <a:avLst/>
          </a:prstGeom>
        </p:spPr>
      </p:pic>
      <p:sp>
        <p:nvSpPr>
          <p:cNvPr id="32" name="Ellipse 31"/>
          <p:cNvSpPr/>
          <p:nvPr/>
        </p:nvSpPr>
        <p:spPr>
          <a:xfrm>
            <a:off x="6016244" y="259738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11</a:t>
            </a:r>
            <a:endParaRPr lang="fr-F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16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1" y="877456"/>
            <a:ext cx="3888593" cy="168779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4"/>
              <a:defRPr/>
            </a:pPr>
            <a:r>
              <a:rPr lang="fr-FR" sz="1400" b="1" dirty="0">
                <a:solidFill>
                  <a:srgbClr val="C00000"/>
                </a:solidFill>
              </a:rPr>
              <a:t>Relations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</a:t>
            </a:r>
            <a:r>
              <a:rPr lang="fr-FR" sz="1100" b="1" dirty="0" smtClean="0">
                <a:solidFill>
                  <a:srgbClr val="0070C0"/>
                </a:solidFill>
              </a:rPr>
              <a:t>visualiser, modifier la </a:t>
            </a:r>
            <a:r>
              <a:rPr lang="fr-FR" sz="1100" b="1" dirty="0">
                <a:solidFill>
                  <a:srgbClr val="0070C0"/>
                </a:solidFill>
              </a:rPr>
              <a:t>relation et ouvrir la synthèse d’un membre dans un autre plan du </a:t>
            </a:r>
            <a:r>
              <a:rPr lang="fr-FR" sz="1100" b="1" dirty="0" smtClean="0">
                <a:solidFill>
                  <a:srgbClr val="0070C0"/>
                </a:solidFill>
              </a:rPr>
              <a:t>totem</a:t>
            </a: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1 clic sur la tuile d’un autre </a:t>
            </a:r>
            <a:r>
              <a:rPr lang="fr-FR" sz="1100" b="1" dirty="0">
                <a:solidFill>
                  <a:srgbClr val="7030A0"/>
                </a:solidFill>
              </a:rPr>
              <a:t>membre de la relation permet d’ouvrir sa synthèse dans un autre plan du </a:t>
            </a:r>
            <a:r>
              <a:rPr lang="fr-FR" sz="1100" b="1" dirty="0" smtClean="0">
                <a:solidFill>
                  <a:srgbClr val="7030A0"/>
                </a:solidFill>
              </a:rPr>
              <a:t>totem et donc de travailler avec la synthèse de toute la famille !</a:t>
            </a:r>
            <a:endParaRPr lang="fr-FR" sz="1100" b="1" dirty="0">
              <a:solidFill>
                <a:srgbClr val="7030A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3" y="877456"/>
            <a:ext cx="360000" cy="360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42" y="2749097"/>
            <a:ext cx="10683386" cy="2992296"/>
          </a:xfrm>
          <a:prstGeom prst="rect">
            <a:avLst/>
          </a:prstGeom>
        </p:spPr>
      </p:pic>
      <p:cxnSp>
        <p:nvCxnSpPr>
          <p:cNvPr id="20" name="Connecteur droit avec flèche 19"/>
          <p:cNvCxnSpPr/>
          <p:nvPr/>
        </p:nvCxnSpPr>
        <p:spPr>
          <a:xfrm flipV="1">
            <a:off x="4516181" y="5090474"/>
            <a:ext cx="114943" cy="150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9755148" y="4543920"/>
            <a:ext cx="451034" cy="873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905724" y="3713029"/>
            <a:ext cx="3420237" cy="78070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En 1 clic vous pouvez modifier la relation via « Connaissance client »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03734" y="4544014"/>
            <a:ext cx="3294897" cy="99350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>
                <a:solidFill>
                  <a:srgbClr val="0070C0"/>
                </a:solidFill>
              </a:rPr>
              <a:t>1 clic permet d’ouvrir la synthèse d’un autre membre dans un autre plan du totem et donc de travailler avec la synthèse de toute la famille !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6165">
            <a:off x="4944406" y="4815149"/>
            <a:ext cx="550649" cy="55064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6165">
            <a:off x="10723234" y="5351361"/>
            <a:ext cx="550649" cy="550649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6"/>
          <a:srcRect l="12622"/>
          <a:stretch/>
        </p:blipFill>
        <p:spPr>
          <a:xfrm>
            <a:off x="4279769" y="1350838"/>
            <a:ext cx="7832474" cy="1246542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6959477" y="198519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4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342" y="5586373"/>
            <a:ext cx="2291413" cy="1212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015" y="2289930"/>
            <a:ext cx="550649" cy="55064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7848" y="5741393"/>
            <a:ext cx="2514600" cy="704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Rectangle 26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84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12622"/>
          <a:stretch/>
        </p:blipFill>
        <p:spPr>
          <a:xfrm>
            <a:off x="363550" y="3300105"/>
            <a:ext cx="11375867" cy="1752185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79" y="877456"/>
            <a:ext cx="9046809" cy="223305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chemeClr val="bg1"/>
              </a:buClr>
              <a:buFont typeface="+mj-lt"/>
              <a:buAutoNum type="arabicPeriod" startAt="5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Alertes :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Permet, de visualiser la présence </a:t>
            </a:r>
            <a:r>
              <a:rPr lang="fr-FR" sz="1100" b="1" dirty="0" smtClean="0">
                <a:solidFill>
                  <a:srgbClr val="0070C0"/>
                </a:solidFill>
              </a:rPr>
              <a:t>d’alertes </a:t>
            </a:r>
            <a:r>
              <a:rPr lang="fr-FR" sz="1100" b="1" dirty="0">
                <a:solidFill>
                  <a:srgbClr val="0070C0"/>
                </a:solidFill>
              </a:rPr>
              <a:t>et de les traiter si nécessaire </a:t>
            </a:r>
            <a:r>
              <a:rPr lang="fr-FR" sz="1100" dirty="0" smtClean="0">
                <a:solidFill>
                  <a:srgbClr val="0070C0"/>
                </a:solidFill>
              </a:rPr>
              <a:t>( PND, MAD</a:t>
            </a:r>
            <a:r>
              <a:rPr lang="fr-FR" sz="1100" dirty="0">
                <a:solidFill>
                  <a:srgbClr val="0070C0"/>
                </a:solidFill>
              </a:rPr>
              <a:t>, RPM, Oppositions…)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fr-FR" sz="1200" b="1" dirty="0">
              <a:solidFill>
                <a:srgbClr val="0070C0"/>
              </a:solidFill>
            </a:endParaRP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7030A0"/>
                </a:solidFill>
              </a:rPr>
              <a:t>Compteur dans une pastille rouge si au moins 1 alerte 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7030A0"/>
                </a:solidFill>
              </a:rPr>
              <a:t>Compteur </a:t>
            </a:r>
            <a:r>
              <a:rPr lang="fr-FR" sz="1050" b="1" dirty="0" smtClean="0">
                <a:solidFill>
                  <a:srgbClr val="7030A0"/>
                </a:solidFill>
              </a:rPr>
              <a:t>à zéro dans </a:t>
            </a:r>
            <a:r>
              <a:rPr lang="fr-FR" sz="1050" b="1" dirty="0">
                <a:solidFill>
                  <a:srgbClr val="7030A0"/>
                </a:solidFill>
              </a:rPr>
              <a:t>une pastille verte si pas d’alerte à traiter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050" b="1" dirty="0">
              <a:solidFill>
                <a:srgbClr val="7030A0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200" b="1" dirty="0">
                <a:solidFill>
                  <a:srgbClr val="0070C0"/>
                </a:solidFill>
              </a:rPr>
              <a:t>Les gélules sur fond blanc sont cliquables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200" b="1" dirty="0">
                <a:solidFill>
                  <a:srgbClr val="0070C0"/>
                </a:solidFill>
              </a:rPr>
              <a:t>Les gélules grisées sont non cliquables </a:t>
            </a:r>
            <a:r>
              <a:rPr lang="fr-FR" sz="1200" dirty="0" smtClean="0">
                <a:solidFill>
                  <a:srgbClr val="0070C0"/>
                </a:solidFill>
              </a:rPr>
              <a:t>(</a:t>
            </a:r>
            <a:r>
              <a:rPr lang="fr-FR" sz="1000" dirty="0" smtClean="0">
                <a:solidFill>
                  <a:srgbClr val="0070C0"/>
                </a:solidFill>
              </a:rPr>
              <a:t>pas </a:t>
            </a:r>
            <a:r>
              <a:rPr lang="fr-FR" sz="1000" dirty="0">
                <a:solidFill>
                  <a:srgbClr val="0070C0"/>
                </a:solidFill>
              </a:rPr>
              <a:t>encore accessibles pour le moment ou collaborateur non </a:t>
            </a:r>
            <a:r>
              <a:rPr lang="fr-FR" sz="1000" dirty="0" smtClean="0">
                <a:solidFill>
                  <a:srgbClr val="0070C0"/>
                </a:solidFill>
              </a:rPr>
              <a:t>habilité)</a:t>
            </a:r>
            <a:endParaRPr lang="fr-FR" sz="1000" dirty="0">
              <a:solidFill>
                <a:srgbClr val="0070C0"/>
              </a:solidFill>
            </a:endParaRP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 smtClean="0">
                <a:solidFill>
                  <a:srgbClr val="7030A0"/>
                </a:solidFill>
              </a:rPr>
              <a:t>besoin de passer par la synthèse pour voir et traiter les alertes (elles sont les mêmes que dans le bloc alertes de la synthèse.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2" y="868220"/>
            <a:ext cx="360000" cy="36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175" y="4573937"/>
            <a:ext cx="386384" cy="3863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99" y="5014594"/>
            <a:ext cx="10944000" cy="69509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88" y="5458931"/>
            <a:ext cx="386384" cy="38638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4441" y="4167296"/>
            <a:ext cx="304800" cy="285750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5463187" y="4176197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5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0246" y="5458931"/>
            <a:ext cx="5344210" cy="1307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0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b="12404"/>
          <a:stretch/>
        </p:blipFill>
        <p:spPr>
          <a:xfrm>
            <a:off x="176645" y="3257673"/>
            <a:ext cx="11676289" cy="239469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79" y="877456"/>
            <a:ext cx="9046809" cy="178572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6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Opportunités :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Permet, sans ouvrir la synthèse, de visualiser la liste des opportunités à traiter issues :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0070C0"/>
                </a:solidFill>
              </a:rPr>
              <a:t>De la GERC /PDO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0070C0"/>
                </a:solidFill>
              </a:rPr>
              <a:t>Du dossier de vente et proposition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C00000"/>
                </a:solidFill>
              </a:rPr>
              <a:t>NB : Pour le moment, l’accès à la GERC /PDO </a:t>
            </a:r>
            <a:r>
              <a:rPr lang="fr-FR" sz="1200" b="1" dirty="0" smtClean="0">
                <a:solidFill>
                  <a:srgbClr val="C00000"/>
                </a:solidFill>
              </a:rPr>
              <a:t>et au dossier de vente est </a:t>
            </a:r>
            <a:r>
              <a:rPr lang="fr-FR" sz="1200" b="1" dirty="0">
                <a:solidFill>
                  <a:srgbClr val="C00000"/>
                </a:solidFill>
              </a:rPr>
              <a:t>impossible </a:t>
            </a:r>
            <a:r>
              <a:rPr lang="fr-FR" sz="1100" dirty="0">
                <a:solidFill>
                  <a:srgbClr val="C00000"/>
                </a:solidFill>
              </a:rPr>
              <a:t>(branchement à venir)</a:t>
            </a: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>
                <a:solidFill>
                  <a:srgbClr val="7030A0"/>
                </a:solidFill>
              </a:rPr>
              <a:t>besoin de passer par la synthèse pour voir et traiter les opportunités (elles sont les mêmes que dans le bloc opportunités de la synthèse</a:t>
            </a:r>
            <a:r>
              <a:rPr lang="fr-FR" sz="1100" b="1" dirty="0" smtClean="0">
                <a:solidFill>
                  <a:srgbClr val="7030A0"/>
                </a:solidFill>
              </a:rPr>
              <a:t>.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L’opportunité la plus importante en GERC est clairement lisible</a:t>
            </a:r>
            <a:endParaRPr lang="fr-FR" sz="1100" dirty="0">
              <a:solidFill>
                <a:srgbClr val="C00000"/>
              </a:solidFill>
            </a:endParaRP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2" y="868220"/>
            <a:ext cx="360000" cy="36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302" y="4068634"/>
            <a:ext cx="386384" cy="38638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9373" y="3733941"/>
            <a:ext cx="216000" cy="223200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6667302" y="3741141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6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65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68" y="2160240"/>
            <a:ext cx="11394870" cy="3403932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79" y="877457"/>
            <a:ext cx="9046809" cy="89369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7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CRE :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sz="1100" b="1" dirty="0" smtClean="0">
                <a:solidFill>
                  <a:srgbClr val="0070C0"/>
                </a:solidFill>
              </a:rPr>
              <a:t>Permet</a:t>
            </a:r>
            <a:r>
              <a:rPr lang="fr-FR" sz="1100" b="1" dirty="0">
                <a:solidFill>
                  <a:srgbClr val="0070C0"/>
                </a:solidFill>
              </a:rPr>
              <a:t>, sans ouvrir la synthèse, de rédiger un compte rendu d’entretien </a:t>
            </a:r>
            <a:r>
              <a:rPr lang="fr-FR" sz="1100" b="1" dirty="0" smtClean="0">
                <a:solidFill>
                  <a:srgbClr val="0070C0"/>
                </a:solidFill>
              </a:rPr>
              <a:t>(si </a:t>
            </a:r>
            <a:r>
              <a:rPr lang="fr-FR" sz="1100" b="1" dirty="0">
                <a:solidFill>
                  <a:srgbClr val="0070C0"/>
                </a:solidFill>
              </a:rPr>
              <a:t>l’utilisateur est habilité) </a:t>
            </a:r>
            <a:endParaRPr lang="fr-FR" sz="1200" b="1" dirty="0">
              <a:solidFill>
                <a:srgbClr val="C00000"/>
              </a:solidFill>
            </a:endParaRP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2" y="868220"/>
            <a:ext cx="360000" cy="36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84" y="2907259"/>
            <a:ext cx="386384" cy="386384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8135884" y="257414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7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94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59"/>
            <a:ext cx="11571440" cy="126856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Clr>
                <a:schemeClr val="bg1"/>
              </a:buClr>
              <a:buFont typeface="+mj-lt"/>
              <a:buAutoNum type="arabicPeriod" startAt="8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Autres applis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d’afficher la liste des applications de niveau personne rangées par univers (APE, mise sous protection, procuration, tarification…) </a:t>
            </a:r>
          </a:p>
          <a:p>
            <a:pPr marL="0" lvl="1"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Un champ de recherche permet de trouver votre application sans chercher dans les univers (recherche par nom ou </a:t>
            </a:r>
            <a:r>
              <a:rPr lang="fr-FR" sz="1100" b="1" dirty="0" smtClean="0">
                <a:solidFill>
                  <a:srgbClr val="7030A0"/>
                </a:solidFill>
              </a:rPr>
              <a:t>n° </a:t>
            </a:r>
            <a:r>
              <a:rPr lang="fr-FR" sz="1100" b="1" dirty="0">
                <a:solidFill>
                  <a:srgbClr val="7030A0"/>
                </a:solidFill>
              </a:rPr>
              <a:t>de transaction)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Vous pouvez réorganiser l’ordre d’affichage de vos applis préférées en cliquant sur </a:t>
            </a:r>
            <a:r>
              <a:rPr lang="fr-FR" sz="1100" b="1" dirty="0" smtClean="0">
                <a:solidFill>
                  <a:srgbClr val="7030A0"/>
                </a:solidFill>
              </a:rPr>
              <a:t>l’épingle</a:t>
            </a: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4247883" y="6288641"/>
            <a:ext cx="21627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rgbClr val="00B0F0"/>
                </a:solidFill>
              </a:rPr>
              <a:t>permet de déplier/replier les listes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9614" y="3260393"/>
            <a:ext cx="1418913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 smtClean="0">
              <a:solidFill>
                <a:srgbClr val="00B0F0"/>
              </a:solidFill>
            </a:endParaRPr>
          </a:p>
          <a:p>
            <a:pPr algn="ctr"/>
            <a:r>
              <a:rPr lang="fr-FR" sz="1100" dirty="0" smtClean="0">
                <a:solidFill>
                  <a:srgbClr val="00B0F0"/>
                </a:solidFill>
              </a:rPr>
              <a:t>1 </a:t>
            </a:r>
            <a:r>
              <a:rPr lang="fr-FR" sz="1100" dirty="0">
                <a:solidFill>
                  <a:srgbClr val="00B0F0"/>
                </a:solidFill>
              </a:rPr>
              <a:t>clic sur l’épingle permet d’afficher votre application en tête de liste et donc de personnaliser votre affichage pour gagner du temps (limité à 5 applications par univers)</a:t>
            </a:r>
          </a:p>
          <a:p>
            <a:pPr algn="ctr"/>
            <a:endParaRPr lang="fr-FR" sz="1100" dirty="0">
              <a:solidFill>
                <a:srgbClr val="00B0F0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499" y="2203989"/>
            <a:ext cx="9722641" cy="3921713"/>
          </a:xfrm>
          <a:prstGeom prst="rect">
            <a:avLst/>
          </a:prstGeom>
        </p:spPr>
      </p:pic>
      <p:sp>
        <p:nvSpPr>
          <p:cNvPr id="29" name="Flèche courbée vers le bas 28"/>
          <p:cNvSpPr/>
          <p:nvPr/>
        </p:nvSpPr>
        <p:spPr>
          <a:xfrm rot="15668911">
            <a:off x="1491476" y="4178455"/>
            <a:ext cx="514836" cy="182160"/>
          </a:xfrm>
          <a:prstGeom prst="curvedDownArrow">
            <a:avLst>
              <a:gd name="adj1" fmla="val 25000"/>
              <a:gd name="adj2" fmla="val 3790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926" y="2847048"/>
            <a:ext cx="550649" cy="55064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28039">
            <a:off x="1473569" y="4292044"/>
            <a:ext cx="550649" cy="550649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769" y="6164988"/>
            <a:ext cx="1440000" cy="345978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7883" y="6523947"/>
            <a:ext cx="1440000" cy="226908"/>
          </a:xfrm>
          <a:prstGeom prst="rect">
            <a:avLst/>
          </a:prstGeom>
        </p:spPr>
      </p:pic>
      <p:sp>
        <p:nvSpPr>
          <p:cNvPr id="36" name="Rectangle à coins arrondis 35"/>
          <p:cNvSpPr/>
          <p:nvPr/>
        </p:nvSpPr>
        <p:spPr>
          <a:xfrm>
            <a:off x="2807883" y="6107022"/>
            <a:ext cx="5151664" cy="722403"/>
          </a:xfrm>
          <a:prstGeom prst="roundRect">
            <a:avLst/>
          </a:prstGeom>
          <a:noFill/>
          <a:ln>
            <a:solidFill>
              <a:schemeClr val="tx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37" name="Ellipse 36"/>
          <p:cNvSpPr/>
          <p:nvPr/>
        </p:nvSpPr>
        <p:spPr>
          <a:xfrm>
            <a:off x="9461528" y="2487208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8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32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60"/>
            <a:ext cx="11571440" cy="125249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9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Applis ouvertes :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Indique le nombre d’applications ouvertes pour ce client et permet de passer de l’une à l’autre</a:t>
            </a:r>
          </a:p>
          <a:p>
            <a:pPr marL="0" lvl="1"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endParaRPr lang="fr-FR" sz="1100" b="1" dirty="0">
              <a:solidFill>
                <a:srgbClr val="0070C0"/>
              </a:solidFill>
            </a:endParaRP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Vous pouvez par exemple, ouvrir </a:t>
            </a:r>
            <a:r>
              <a:rPr lang="fr-FR" sz="1100" b="1" dirty="0" smtClean="0">
                <a:solidFill>
                  <a:srgbClr val="7030A0"/>
                </a:solidFill>
              </a:rPr>
              <a:t>parallèlement Connaissance </a:t>
            </a:r>
            <a:r>
              <a:rPr lang="fr-FR" sz="1100" b="1" dirty="0">
                <a:solidFill>
                  <a:srgbClr val="7030A0"/>
                </a:solidFill>
              </a:rPr>
              <a:t>client, la synthèse </a:t>
            </a:r>
            <a:r>
              <a:rPr lang="fr-FR" sz="1100" b="1" dirty="0" smtClean="0">
                <a:solidFill>
                  <a:srgbClr val="7030A0"/>
                </a:solidFill>
              </a:rPr>
              <a:t>, le CRE, l’historique du compte chèque </a:t>
            </a:r>
            <a:r>
              <a:rPr lang="fr-FR" sz="1100" b="1" dirty="0">
                <a:solidFill>
                  <a:srgbClr val="7030A0"/>
                </a:solidFill>
              </a:rPr>
              <a:t>et passer d’un écran à </a:t>
            </a:r>
            <a:r>
              <a:rPr lang="fr-FR" sz="1100" b="1" dirty="0" smtClean="0">
                <a:solidFill>
                  <a:srgbClr val="7030A0"/>
                </a:solidFill>
              </a:rPr>
              <a:t>l’autre</a:t>
            </a: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44" y="3125098"/>
            <a:ext cx="11935599" cy="211150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99537" y="5272826"/>
            <a:ext cx="4530567" cy="5872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b="1" dirty="0" smtClean="0">
                <a:solidFill>
                  <a:srgbClr val="0070C0"/>
                </a:solidFill>
              </a:rPr>
              <a:t>Le processus en gras est celui qui est  affiché en 1</a:t>
            </a:r>
            <a:r>
              <a:rPr lang="fr-FR" sz="1100" b="1" baseline="30000" dirty="0" smtClean="0">
                <a:solidFill>
                  <a:srgbClr val="0070C0"/>
                </a:solidFill>
              </a:rPr>
              <a:t>er</a:t>
            </a:r>
            <a:r>
              <a:rPr lang="fr-FR" sz="1100" b="1" dirty="0" smtClean="0">
                <a:solidFill>
                  <a:srgbClr val="0070C0"/>
                </a:solidFill>
              </a:rPr>
              <a:t> plan sur votre écran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b="1" dirty="0" smtClean="0">
                <a:solidFill>
                  <a:srgbClr val="0070C0"/>
                </a:solidFill>
              </a:rPr>
              <a:t>Un clic sur un autre processus souligné le fait passer en 1</a:t>
            </a:r>
            <a:r>
              <a:rPr lang="fr-FR" sz="1100" b="1" baseline="30000" dirty="0" smtClean="0">
                <a:solidFill>
                  <a:srgbClr val="0070C0"/>
                </a:solidFill>
              </a:rPr>
              <a:t>er</a:t>
            </a:r>
            <a:r>
              <a:rPr lang="fr-FR" sz="1100" b="1" dirty="0" smtClean="0">
                <a:solidFill>
                  <a:srgbClr val="0070C0"/>
                </a:solidFill>
              </a:rPr>
              <a:t> plan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95081" y="4373826"/>
            <a:ext cx="2568320" cy="5872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b="1" dirty="0" smtClean="0">
                <a:solidFill>
                  <a:srgbClr val="0070C0"/>
                </a:solidFill>
              </a:rPr>
              <a:t>1 clic sur la croix, ferme le processus</a:t>
            </a:r>
          </a:p>
        </p:txBody>
      </p:sp>
      <p:sp>
        <p:nvSpPr>
          <p:cNvPr id="21" name="Flèche courbée vers le bas 20"/>
          <p:cNvSpPr/>
          <p:nvPr/>
        </p:nvSpPr>
        <p:spPr>
          <a:xfrm rot="15668911" flipV="1">
            <a:off x="3783698" y="4320125"/>
            <a:ext cx="577533" cy="501356"/>
          </a:xfrm>
          <a:prstGeom prst="curvedDownArrow">
            <a:avLst>
              <a:gd name="adj1" fmla="val 25000"/>
              <a:gd name="adj2" fmla="val 3790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731" y="4180848"/>
            <a:ext cx="550649" cy="55064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00798">
            <a:off x="2098870" y="4573380"/>
            <a:ext cx="550649" cy="550649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10837746" y="3533462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9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6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12622"/>
          <a:stretch/>
        </p:blipFill>
        <p:spPr>
          <a:xfrm>
            <a:off x="418717" y="2463876"/>
            <a:ext cx="11043915" cy="1859298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60"/>
            <a:ext cx="11571440" cy="7860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0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Fin Client </a:t>
            </a:r>
            <a:r>
              <a:rPr lang="fr-FR" sz="1400" b="1" dirty="0">
                <a:solidFill>
                  <a:srgbClr val="C00000"/>
                </a:solidFill>
              </a:rPr>
              <a:t>: </a:t>
            </a:r>
            <a:r>
              <a:rPr lang="fr-FR" sz="1100" b="1" dirty="0">
                <a:solidFill>
                  <a:srgbClr val="0070C0"/>
                </a:solidFill>
              </a:rPr>
              <a:t>Permet de fermer la session client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4504">
            <a:off x="10040949" y="2754627"/>
            <a:ext cx="550649" cy="550649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0470777" y="2659448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10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21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633" y="6276340"/>
            <a:ext cx="903757" cy="52959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60"/>
            <a:ext cx="11571440" cy="7860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1"/>
              <a:defRPr/>
            </a:pPr>
            <a:r>
              <a:rPr lang="fr-FR" sz="1400" b="1" dirty="0">
                <a:solidFill>
                  <a:srgbClr val="C00000"/>
                </a:solidFill>
              </a:rPr>
              <a:t>Messages de service : </a:t>
            </a:r>
            <a:r>
              <a:rPr lang="fr-FR" sz="1100" b="1" dirty="0">
                <a:solidFill>
                  <a:srgbClr val="0070C0"/>
                </a:solidFill>
              </a:rPr>
              <a:t>Apparait si présence d’un message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326" y="2561726"/>
            <a:ext cx="9772412" cy="1671752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flipV="1">
            <a:off x="7938036" y="3504879"/>
            <a:ext cx="154328" cy="699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62213">
            <a:off x="7467431" y="3052061"/>
            <a:ext cx="550649" cy="55064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895" y="3327385"/>
            <a:ext cx="416464" cy="416464"/>
          </a:xfrm>
          <a:prstGeom prst="rect">
            <a:avLst/>
          </a:prstGeom>
        </p:spPr>
      </p:pic>
      <p:sp>
        <p:nvSpPr>
          <p:cNvPr id="20" name="Ellipse 19"/>
          <p:cNvSpPr/>
          <p:nvPr/>
        </p:nvSpPr>
        <p:spPr>
          <a:xfrm>
            <a:off x="1659285" y="3288879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11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8789" y="5734812"/>
            <a:ext cx="1116302" cy="680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21"/>
          <p:cNvSpPr/>
          <p:nvPr/>
        </p:nvSpPr>
        <p:spPr>
          <a:xfrm>
            <a:off x="3295056" y="4204294"/>
            <a:ext cx="5210002" cy="5872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100" dirty="0">
                <a:solidFill>
                  <a:srgbClr val="0070C0"/>
                </a:solidFill>
              </a:rPr>
              <a:t>1 clic sur « Gérer » permet de traiter ce message (suppression, modification, ajout</a:t>
            </a:r>
            <a:r>
              <a:rPr lang="fr-FR" sz="1100" dirty="0" smtClean="0">
                <a:solidFill>
                  <a:srgbClr val="0070C0"/>
                </a:solidFill>
              </a:rPr>
              <a:t>)</a:t>
            </a:r>
            <a:endParaRPr lang="fr-FR" sz="1100" b="1" dirty="0" smtClean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097504" y="2952295"/>
            <a:ext cx="1995886" cy="25776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100" dirty="0">
                <a:solidFill>
                  <a:srgbClr val="0070C0"/>
                </a:solidFill>
              </a:rPr>
              <a:t>1 clic sur « Masquer » fait totalement disparaitre le message.</a:t>
            </a:r>
          </a:p>
          <a:p>
            <a:pPr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NB : </a:t>
            </a:r>
            <a:r>
              <a:rPr lang="fr-FR" sz="1100" dirty="0" smtClean="0">
                <a:solidFill>
                  <a:srgbClr val="0070C0"/>
                </a:solidFill>
              </a:rPr>
              <a:t>Si </a:t>
            </a:r>
            <a:r>
              <a:rPr lang="fr-FR" sz="1100" dirty="0">
                <a:solidFill>
                  <a:srgbClr val="0070C0"/>
                </a:solidFill>
              </a:rPr>
              <a:t>vous souhaitez réafficher le message :</a:t>
            </a:r>
          </a:p>
          <a:p>
            <a:pPr>
              <a:defRPr/>
            </a:pPr>
            <a:endParaRPr lang="fr-FR" sz="1100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fr-FR" sz="1100" dirty="0" smtClean="0">
                <a:solidFill>
                  <a:srgbClr val="0070C0"/>
                </a:solidFill>
              </a:rPr>
              <a:t>&gt; 1 </a:t>
            </a:r>
            <a:r>
              <a:rPr lang="fr-FR" sz="1100" dirty="0">
                <a:solidFill>
                  <a:srgbClr val="0070C0"/>
                </a:solidFill>
              </a:rPr>
              <a:t>clic sur le pictogramme du bandeau « Autres applis » et rechercher l’application classée dans l’univers « Gestion client »</a:t>
            </a:r>
          </a:p>
          <a:p>
            <a:pPr>
              <a:defRPr/>
            </a:pPr>
            <a:endParaRPr lang="fr-FR" sz="1100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fr-FR" sz="1100" dirty="0" smtClean="0">
                <a:solidFill>
                  <a:srgbClr val="0070C0"/>
                </a:solidFill>
              </a:rPr>
              <a:t>&gt; Ou</a:t>
            </a:r>
            <a:r>
              <a:rPr lang="fr-FR" sz="1100" dirty="0">
                <a:solidFill>
                  <a:srgbClr val="0070C0"/>
                </a:solidFill>
              </a:rPr>
              <a:t>, fermer le plan via « Fin client » et ré </a:t>
            </a:r>
            <a:r>
              <a:rPr lang="fr-FR" sz="1100" dirty="0" smtClean="0">
                <a:solidFill>
                  <a:srgbClr val="0070C0"/>
                </a:solidFill>
              </a:rPr>
              <a:t>identifier </a:t>
            </a:r>
            <a:r>
              <a:rPr lang="fr-FR" sz="1100" dirty="0">
                <a:solidFill>
                  <a:srgbClr val="0070C0"/>
                </a:solidFill>
              </a:rPr>
              <a:t>votre client via « identification client » &gt; Historique</a:t>
            </a:r>
            <a:endParaRPr lang="fr-FR" sz="1100" dirty="0">
              <a:solidFill>
                <a:srgbClr val="C00000"/>
              </a:solidFill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 flipH="1">
            <a:off x="9191447" y="3131127"/>
            <a:ext cx="990976" cy="196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57592">
            <a:off x="9765959" y="5774757"/>
            <a:ext cx="416464" cy="416464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1363" y="4874834"/>
            <a:ext cx="5083695" cy="1931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Rectangle 26"/>
          <p:cNvSpPr/>
          <p:nvPr/>
        </p:nvSpPr>
        <p:spPr>
          <a:xfrm>
            <a:off x="2601581" y="64588"/>
            <a:ext cx="70857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2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Physique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4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4030402" y="64588"/>
            <a:ext cx="422808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138935" y="895586"/>
            <a:ext cx="11935598" cy="108466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36000" bIns="72000" rtlCol="0" anchor="t" anchorCtr="0"/>
          <a:lstStyle/>
          <a:p>
            <a:pPr marL="514350" indent="-514350" algn="ctr">
              <a:buFont typeface="+mj-lt"/>
              <a:buAutoNum type="arabicPeriod" startAt="3"/>
              <a:defRPr/>
            </a:pPr>
            <a:r>
              <a:rPr lang="fr-FR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bandeau de navigation de la </a:t>
            </a:r>
            <a:r>
              <a:rPr lang="fr-FR" sz="28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Personne </a:t>
            </a:r>
            <a:r>
              <a:rPr lang="fr-FR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  <a:r>
              <a:rPr lang="fr-FR" sz="28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orale </a:t>
            </a:r>
          </a:p>
          <a:p>
            <a:pPr algn="ctr">
              <a:defRPr/>
            </a:pPr>
            <a:endParaRPr lang="fr-FR" sz="28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defRPr/>
            </a:pPr>
            <a:endParaRPr lang="fr-FR" sz="1600" b="1" dirty="0">
              <a:solidFill>
                <a:srgbClr val="C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34" y="2452346"/>
            <a:ext cx="11736000" cy="959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r="30323"/>
          <a:stretch/>
        </p:blipFill>
        <p:spPr>
          <a:xfrm>
            <a:off x="504514" y="3884182"/>
            <a:ext cx="5554541" cy="12512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512643" y="4073150"/>
            <a:ext cx="5268127" cy="147870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Au-delà de la raison sociale et du n° de personne, le bandeau peut être complété de notions supplémentaires :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 smtClean="0">
                <a:solidFill>
                  <a:srgbClr val="0070C0"/>
                </a:solidFill>
              </a:rPr>
              <a:t>«  « Tiers » ou « Prospect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 smtClean="0">
                <a:solidFill>
                  <a:srgbClr val="0070C0"/>
                </a:solidFill>
              </a:rPr>
              <a:t>« Personne clôturée suite à fusion »</a:t>
            </a:r>
          </a:p>
          <a:p>
            <a:r>
              <a:rPr lang="fr-FR" sz="1100" dirty="0" smtClean="0">
                <a:solidFill>
                  <a:srgbClr val="0070C0"/>
                </a:solidFill>
              </a:rPr>
              <a:t>  </a:t>
            </a:r>
            <a:endParaRPr lang="fr-FR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38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531" y="1983258"/>
            <a:ext cx="7200000" cy="19262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2717414" y="18408"/>
            <a:ext cx="68540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M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92364" y="794328"/>
            <a:ext cx="4656281" cy="593898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lnSpc>
                <a:spcPts val="1400"/>
              </a:lnSpc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Agenda : </a:t>
            </a:r>
            <a:r>
              <a:rPr lang="fr-FR" sz="1100" b="1" dirty="0" smtClean="0">
                <a:solidFill>
                  <a:srgbClr val="0070C0"/>
                </a:solidFill>
              </a:rPr>
              <a:t>Accès direct à l’agenda du « suivi par »</a:t>
            </a:r>
          </a:p>
          <a:p>
            <a:pPr marL="342900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Synthèses : </a:t>
            </a:r>
            <a:r>
              <a:rPr lang="fr-FR" sz="1100" b="1" dirty="0">
                <a:solidFill>
                  <a:srgbClr val="0070C0"/>
                </a:solidFill>
              </a:rPr>
              <a:t>Liste de choix entre 3 </a:t>
            </a:r>
            <a:r>
              <a:rPr lang="fr-FR" sz="1100" b="1" dirty="0" smtClean="0">
                <a:solidFill>
                  <a:srgbClr val="0070C0"/>
                </a:solidFill>
              </a:rPr>
              <a:t>synthèses </a:t>
            </a:r>
          </a:p>
          <a:p>
            <a:pPr>
              <a:lnSpc>
                <a:spcPts val="1400"/>
              </a:lnSpc>
              <a:buClr>
                <a:schemeClr val="bg1"/>
              </a:buClr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: </a:t>
            </a:r>
            <a:r>
              <a:rPr lang="fr-FR" sz="1100" b="1" dirty="0">
                <a:solidFill>
                  <a:srgbClr val="7030A0"/>
                </a:solidFill>
              </a:rPr>
              <a:t>Via le </a:t>
            </a:r>
            <a:r>
              <a:rPr lang="fr-FR" sz="1100" b="1" dirty="0" smtClean="0">
                <a:solidFill>
                  <a:srgbClr val="7030A0"/>
                </a:solidFill>
              </a:rPr>
              <a:t>pictogramme </a:t>
            </a:r>
            <a:r>
              <a:rPr lang="fr-FR" sz="1100" b="1" dirty="0">
                <a:solidFill>
                  <a:srgbClr val="7030A0"/>
                </a:solidFill>
              </a:rPr>
              <a:t>« </a:t>
            </a:r>
            <a:r>
              <a:rPr lang="fr-FR" sz="1100" b="1" dirty="0" smtClean="0">
                <a:solidFill>
                  <a:srgbClr val="7030A0"/>
                </a:solidFill>
              </a:rPr>
              <a:t>Synthèses</a:t>
            </a:r>
            <a:r>
              <a:rPr lang="fr-FR" sz="1100" b="1" dirty="0">
                <a:solidFill>
                  <a:srgbClr val="7030A0"/>
                </a:solidFill>
              </a:rPr>
              <a:t> </a:t>
            </a:r>
            <a:r>
              <a:rPr lang="fr-FR" sz="1100" b="1" dirty="0" smtClean="0">
                <a:solidFill>
                  <a:srgbClr val="7030A0"/>
                </a:solidFill>
              </a:rPr>
              <a:t>», vous </a:t>
            </a:r>
            <a:r>
              <a:rPr lang="fr-FR" sz="1100" b="1" dirty="0">
                <a:solidFill>
                  <a:srgbClr val="7030A0"/>
                </a:solidFill>
              </a:rPr>
              <a:t>pouvez </a:t>
            </a:r>
            <a:r>
              <a:rPr lang="fr-FR" sz="1100" b="1" dirty="0" smtClean="0">
                <a:solidFill>
                  <a:srgbClr val="7030A0"/>
                </a:solidFill>
              </a:rPr>
              <a:t>accéder à :</a:t>
            </a:r>
          </a:p>
          <a:p>
            <a:pPr>
              <a:lnSpc>
                <a:spcPts val="1400"/>
              </a:lnSpc>
              <a:defRPr/>
            </a:pPr>
            <a:r>
              <a:rPr lang="fr-FR" sz="1100" b="1" dirty="0">
                <a:solidFill>
                  <a:srgbClr val="7030A0"/>
                </a:solidFill>
              </a:rPr>
              <a:t>l</a:t>
            </a:r>
            <a:r>
              <a:rPr lang="fr-FR" sz="1100" b="1" dirty="0" smtClean="0">
                <a:solidFill>
                  <a:srgbClr val="7030A0"/>
                </a:solidFill>
              </a:rPr>
              <a:t>a synthèse de la PM, à </a:t>
            </a:r>
            <a:r>
              <a:rPr lang="fr-FR" sz="1100" b="1" dirty="0">
                <a:solidFill>
                  <a:srgbClr val="7030A0"/>
                </a:solidFill>
              </a:rPr>
              <a:t>une vue graphique des chiffres clés de la PM </a:t>
            </a:r>
            <a:endParaRPr lang="fr-FR" sz="1100" b="1" dirty="0" smtClean="0">
              <a:solidFill>
                <a:srgbClr val="7030A0"/>
              </a:solidFill>
            </a:endParaRPr>
          </a:p>
          <a:p>
            <a:pPr>
              <a:lnSpc>
                <a:spcPts val="1400"/>
              </a:lnSpc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ou à la synthèse consolidée du groupe (si existence)</a:t>
            </a:r>
          </a:p>
          <a:p>
            <a:pPr marL="342900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3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Fil de contacts : </a:t>
            </a:r>
            <a:r>
              <a:rPr lang="fr-FR" sz="1100" b="1" dirty="0">
                <a:solidFill>
                  <a:srgbClr val="0070C0"/>
                </a:solidFill>
              </a:rPr>
              <a:t>Accès direct </a:t>
            </a:r>
            <a:r>
              <a:rPr lang="fr-FR" sz="1100" b="1" dirty="0" smtClean="0">
                <a:solidFill>
                  <a:srgbClr val="0070C0"/>
                </a:solidFill>
              </a:rPr>
              <a:t>au fil de contacts MyWay</a:t>
            </a:r>
            <a:endParaRPr lang="fr-FR" sz="1100" b="1" dirty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4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Connaissance client : </a:t>
            </a:r>
            <a:r>
              <a:rPr lang="fr-FR" sz="1100" b="1" dirty="0" smtClean="0">
                <a:solidFill>
                  <a:srgbClr val="0070C0"/>
                </a:solidFill>
              </a:rPr>
              <a:t>Permet d’ouvrir «Connaissance client»</a:t>
            </a:r>
            <a:endParaRPr lang="fr-FR" sz="1100" b="1" dirty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4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Relations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</a:t>
            </a:r>
            <a:r>
              <a:rPr lang="fr-FR" sz="1100" b="1" dirty="0" smtClean="0">
                <a:solidFill>
                  <a:srgbClr val="0070C0"/>
                </a:solidFill>
              </a:rPr>
              <a:t>visualiser, </a:t>
            </a:r>
            <a:r>
              <a:rPr lang="fr-FR" sz="1100" b="1" dirty="0">
                <a:solidFill>
                  <a:srgbClr val="0070C0"/>
                </a:solidFill>
              </a:rPr>
              <a:t>modifier </a:t>
            </a:r>
            <a:r>
              <a:rPr lang="fr-FR" sz="1100" b="1" dirty="0" smtClean="0">
                <a:solidFill>
                  <a:srgbClr val="0070C0"/>
                </a:solidFill>
              </a:rPr>
              <a:t>la relation et les liens 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4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Alertes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visualiser </a:t>
            </a:r>
            <a:r>
              <a:rPr lang="fr-FR" sz="1100" b="1" dirty="0" smtClean="0">
                <a:solidFill>
                  <a:srgbClr val="0070C0"/>
                </a:solidFill>
              </a:rPr>
              <a:t>et traiter les </a:t>
            </a:r>
            <a:r>
              <a:rPr lang="fr-FR" sz="1100" b="1" dirty="0">
                <a:solidFill>
                  <a:srgbClr val="0070C0"/>
                </a:solidFill>
              </a:rPr>
              <a:t>alertes </a:t>
            </a:r>
            <a:r>
              <a:rPr lang="fr-FR" sz="1100" dirty="0">
                <a:solidFill>
                  <a:srgbClr val="0070C0"/>
                </a:solidFill>
              </a:rPr>
              <a:t>(MAD, RPM, Oppositions, </a:t>
            </a:r>
            <a:r>
              <a:rPr lang="fr-FR" sz="1100" dirty="0" smtClean="0">
                <a:solidFill>
                  <a:srgbClr val="0070C0"/>
                </a:solidFill>
              </a:rPr>
              <a:t>….) </a:t>
            </a:r>
            <a:r>
              <a:rPr lang="fr-FR" sz="1100" b="1" dirty="0" smtClean="0">
                <a:solidFill>
                  <a:srgbClr val="0070C0"/>
                </a:solidFill>
              </a:rPr>
              <a:t>sans ouvrir la synthèse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>
                <a:solidFill>
                  <a:srgbClr val="7030A0"/>
                </a:solidFill>
              </a:rPr>
              <a:t>besoin de passer par la synthèse pour voir et traiter les alertes (elles sont les mêmes que dans </a:t>
            </a:r>
            <a:r>
              <a:rPr lang="fr-FR" sz="1100" b="1" dirty="0" smtClean="0">
                <a:solidFill>
                  <a:srgbClr val="7030A0"/>
                </a:solidFill>
              </a:rPr>
              <a:t> </a:t>
            </a:r>
            <a:r>
              <a:rPr lang="fr-FR" sz="1100" b="1" dirty="0">
                <a:solidFill>
                  <a:srgbClr val="7030A0"/>
                </a:solidFill>
              </a:rPr>
              <a:t>la </a:t>
            </a:r>
            <a:r>
              <a:rPr lang="fr-FR" sz="1100" b="1" dirty="0" smtClean="0">
                <a:solidFill>
                  <a:srgbClr val="7030A0"/>
                </a:solidFill>
              </a:rPr>
              <a:t>synthèse).</a:t>
            </a:r>
            <a:endParaRPr lang="fr-FR" sz="1100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7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Opportunités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</a:t>
            </a:r>
            <a:r>
              <a:rPr lang="fr-FR" sz="1100" b="1" dirty="0" smtClean="0">
                <a:solidFill>
                  <a:srgbClr val="0070C0"/>
                </a:solidFill>
              </a:rPr>
              <a:t>visualiser et traiter les opportunités  </a:t>
            </a:r>
            <a:r>
              <a:rPr lang="fr-FR" sz="1100" dirty="0" smtClean="0">
                <a:solidFill>
                  <a:srgbClr val="0070C0"/>
                </a:solidFill>
              </a:rPr>
              <a:t>(GERC, dossier de vente) </a:t>
            </a:r>
            <a:r>
              <a:rPr lang="fr-FR" sz="1100" b="1" dirty="0" smtClean="0">
                <a:solidFill>
                  <a:srgbClr val="0070C0"/>
                </a:solidFill>
              </a:rPr>
              <a:t>sans </a:t>
            </a:r>
            <a:r>
              <a:rPr lang="fr-FR" sz="1100" b="1" dirty="0">
                <a:solidFill>
                  <a:srgbClr val="0070C0"/>
                </a:solidFill>
              </a:rPr>
              <a:t>ouvrir la </a:t>
            </a:r>
            <a:r>
              <a:rPr lang="fr-FR" sz="1100" b="1" dirty="0" smtClean="0">
                <a:solidFill>
                  <a:srgbClr val="0070C0"/>
                </a:solidFill>
              </a:rPr>
              <a:t>synthèse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>
                <a:solidFill>
                  <a:srgbClr val="7030A0"/>
                </a:solidFill>
              </a:rPr>
              <a:t>besoin de passer par la synthèse pour voir et traiter les </a:t>
            </a:r>
            <a:r>
              <a:rPr lang="fr-FR" sz="1100" b="1" dirty="0" smtClean="0">
                <a:solidFill>
                  <a:srgbClr val="7030A0"/>
                </a:solidFill>
              </a:rPr>
              <a:t>opportunités </a:t>
            </a:r>
            <a:r>
              <a:rPr lang="fr-FR" sz="1100" b="1" dirty="0">
                <a:solidFill>
                  <a:srgbClr val="7030A0"/>
                </a:solidFill>
              </a:rPr>
              <a:t>(elles sont les mêmes que dans </a:t>
            </a:r>
            <a:r>
              <a:rPr lang="fr-FR" sz="1100" b="1" dirty="0" smtClean="0">
                <a:solidFill>
                  <a:srgbClr val="7030A0"/>
                </a:solidFill>
              </a:rPr>
              <a:t>la synthèse).</a:t>
            </a:r>
            <a:endParaRPr lang="fr-FR" sz="1100" b="1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8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Engagements : </a:t>
            </a:r>
            <a:r>
              <a:rPr lang="fr-FR" sz="1100" b="1" dirty="0">
                <a:solidFill>
                  <a:srgbClr val="0070C0"/>
                </a:solidFill>
              </a:rPr>
              <a:t>Ac</a:t>
            </a:r>
            <a:r>
              <a:rPr lang="fr-FR" sz="1100" b="1" dirty="0" smtClean="0">
                <a:solidFill>
                  <a:srgbClr val="0070C0"/>
                </a:solidFill>
              </a:rPr>
              <a:t>cès </a:t>
            </a:r>
            <a:r>
              <a:rPr lang="fr-FR" sz="1100" b="1" dirty="0">
                <a:solidFill>
                  <a:srgbClr val="0070C0"/>
                </a:solidFill>
              </a:rPr>
              <a:t>à DSC et </a:t>
            </a:r>
            <a:r>
              <a:rPr lang="fr-FR" sz="1100" b="1" dirty="0" smtClean="0">
                <a:solidFill>
                  <a:srgbClr val="0070C0"/>
                </a:solidFill>
              </a:rPr>
              <a:t>DEFI</a:t>
            </a:r>
          </a:p>
          <a:p>
            <a:pPr marL="457200" lvl="2">
              <a:lnSpc>
                <a:spcPts val="1400"/>
              </a:lnSpc>
              <a:defRPr/>
            </a:pPr>
            <a:r>
              <a:rPr lang="fr-FR" sz="1100" b="1" dirty="0" smtClean="0">
                <a:solidFill>
                  <a:schemeClr val="bg1"/>
                </a:solidFill>
              </a:rPr>
              <a:t>NB sera prochainement renommé « DSC/DEFI »</a:t>
            </a:r>
            <a:endParaRPr lang="fr-FR" sz="1100" b="1" dirty="0">
              <a:solidFill>
                <a:schemeClr val="bg1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9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CRE : </a:t>
            </a:r>
            <a:r>
              <a:rPr lang="fr-FR" sz="1100" b="1" dirty="0" smtClean="0">
                <a:solidFill>
                  <a:srgbClr val="0070C0"/>
                </a:solidFill>
              </a:rPr>
              <a:t>Permet </a:t>
            </a:r>
            <a:r>
              <a:rPr lang="fr-FR" sz="1100" b="1" dirty="0">
                <a:solidFill>
                  <a:srgbClr val="0070C0"/>
                </a:solidFill>
              </a:rPr>
              <a:t>de rédiger un Compte </a:t>
            </a:r>
            <a:r>
              <a:rPr lang="fr-FR" sz="1100" b="1" dirty="0" smtClean="0">
                <a:solidFill>
                  <a:srgbClr val="0070C0"/>
                </a:solidFill>
              </a:rPr>
              <a:t>Rendu d’Entretien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0"/>
              <a:defRPr/>
            </a:pPr>
            <a:r>
              <a:rPr lang="fr-FR" sz="1400" b="1" dirty="0">
                <a:solidFill>
                  <a:srgbClr val="C00000"/>
                </a:solidFill>
              </a:rPr>
              <a:t>Autres </a:t>
            </a:r>
            <a:r>
              <a:rPr lang="fr-FR" sz="1400" b="1" dirty="0" smtClean="0">
                <a:solidFill>
                  <a:srgbClr val="C00000"/>
                </a:solidFill>
              </a:rPr>
              <a:t>Applis : </a:t>
            </a:r>
            <a:r>
              <a:rPr lang="fr-FR" sz="1100" b="1" dirty="0" smtClean="0">
                <a:solidFill>
                  <a:srgbClr val="0070C0"/>
                </a:solidFill>
              </a:rPr>
              <a:t>Permet d’afficher la liste des </a:t>
            </a:r>
            <a:r>
              <a:rPr lang="fr-FR" sz="1100" b="1" dirty="0">
                <a:solidFill>
                  <a:srgbClr val="0070C0"/>
                </a:solidFill>
              </a:rPr>
              <a:t>applications de niveau personne </a:t>
            </a:r>
            <a:r>
              <a:rPr lang="fr-FR" sz="1100" b="1" dirty="0" smtClean="0">
                <a:solidFill>
                  <a:srgbClr val="0070C0"/>
                </a:solidFill>
              </a:rPr>
              <a:t>rangées par univers (Sign’it, procuration …)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</a:t>
            </a:r>
            <a:r>
              <a:rPr lang="fr-FR" sz="1200" b="1" dirty="0" smtClean="0">
                <a:solidFill>
                  <a:srgbClr val="7030A0"/>
                </a:solidFill>
              </a:rPr>
              <a:t>: </a:t>
            </a:r>
            <a:r>
              <a:rPr lang="fr-FR" sz="1100" b="1" dirty="0" smtClean="0">
                <a:solidFill>
                  <a:srgbClr val="7030A0"/>
                </a:solidFill>
              </a:rPr>
              <a:t>Vous pouvez réorganiser l’ordre d’affichage de vos applis préférées en cliquant sur l’épingle</a:t>
            </a:r>
            <a:endParaRPr lang="fr-FR" sz="1100" b="1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1"/>
              <a:defRPr/>
            </a:pPr>
            <a:r>
              <a:rPr lang="fr-FR" sz="1400" b="1" dirty="0">
                <a:solidFill>
                  <a:srgbClr val="C00000"/>
                </a:solidFill>
              </a:rPr>
              <a:t>Applis </a:t>
            </a:r>
            <a:r>
              <a:rPr lang="fr-FR" sz="1400" b="1" dirty="0" smtClean="0">
                <a:solidFill>
                  <a:srgbClr val="C00000"/>
                </a:solidFill>
              </a:rPr>
              <a:t>ouvertes : </a:t>
            </a:r>
            <a:r>
              <a:rPr lang="fr-FR" sz="1100" b="1" dirty="0" smtClean="0">
                <a:solidFill>
                  <a:srgbClr val="0070C0"/>
                </a:solidFill>
              </a:rPr>
              <a:t>Indique </a:t>
            </a:r>
            <a:r>
              <a:rPr lang="fr-FR" sz="1100" b="1" dirty="0">
                <a:solidFill>
                  <a:srgbClr val="0070C0"/>
                </a:solidFill>
              </a:rPr>
              <a:t>le nombre d’applications ouvertes et permet de passer de l’une à </a:t>
            </a:r>
            <a:r>
              <a:rPr lang="fr-FR" sz="1100" b="1" dirty="0" smtClean="0">
                <a:solidFill>
                  <a:srgbClr val="0070C0"/>
                </a:solidFill>
              </a:rPr>
              <a:t>l’autre</a:t>
            </a:r>
          </a:p>
          <a:p>
            <a:pPr marL="0" lvl="1">
              <a:lnSpc>
                <a:spcPts val="1400"/>
              </a:lnSpc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  <a:r>
              <a:rPr lang="fr-FR" sz="1100" b="1" dirty="0">
                <a:solidFill>
                  <a:srgbClr val="7030A0"/>
                </a:solidFill>
              </a:rPr>
              <a:t>Vous pouvez par exemple, ouvrir </a:t>
            </a:r>
            <a:r>
              <a:rPr lang="fr-FR" sz="1100" b="1" dirty="0" smtClean="0">
                <a:solidFill>
                  <a:srgbClr val="7030A0"/>
                </a:solidFill>
              </a:rPr>
              <a:t>parallèlement </a:t>
            </a:r>
            <a:r>
              <a:rPr lang="fr-FR" sz="1100" b="1" dirty="0">
                <a:solidFill>
                  <a:srgbClr val="7030A0"/>
                </a:solidFill>
              </a:rPr>
              <a:t>Connaissance client, la synthèse et DSC et passer d’un écran à </a:t>
            </a:r>
            <a:r>
              <a:rPr lang="fr-FR" sz="1100" b="1" dirty="0" smtClean="0">
                <a:solidFill>
                  <a:srgbClr val="7030A0"/>
                </a:solidFill>
              </a:rPr>
              <a:t>l’autre</a:t>
            </a:r>
            <a:endParaRPr lang="fr-FR" sz="1100" b="1" dirty="0" smtClean="0">
              <a:solidFill>
                <a:srgbClr val="0070C0"/>
              </a:solidFill>
            </a:endParaRP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2"/>
              <a:defRPr/>
            </a:pPr>
            <a:r>
              <a:rPr lang="fr-FR" sz="1400" b="1" dirty="0">
                <a:solidFill>
                  <a:srgbClr val="C00000"/>
                </a:solidFill>
              </a:rPr>
              <a:t>Fin Client : </a:t>
            </a:r>
            <a:r>
              <a:rPr lang="fr-FR" sz="1100" b="1" dirty="0">
                <a:solidFill>
                  <a:srgbClr val="0070C0"/>
                </a:solidFill>
              </a:rPr>
              <a:t>Permet de fermer la session client</a:t>
            </a:r>
          </a:p>
          <a:p>
            <a:pPr marL="342900" lvl="1" indent="-342900">
              <a:lnSpc>
                <a:spcPts val="1400"/>
              </a:lnSpc>
              <a:buClr>
                <a:schemeClr val="bg1"/>
              </a:buClr>
              <a:buFont typeface="+mj-lt"/>
              <a:buAutoNum type="arabicPeriod" startAt="12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Messages de service (1010) : </a:t>
            </a:r>
            <a:r>
              <a:rPr lang="fr-FR" sz="1100" b="1" dirty="0">
                <a:solidFill>
                  <a:srgbClr val="0070C0"/>
                </a:solidFill>
              </a:rPr>
              <a:t>Apparait si présence d’un </a:t>
            </a:r>
            <a:r>
              <a:rPr lang="fr-FR" sz="1100" b="1" dirty="0" smtClean="0">
                <a:solidFill>
                  <a:srgbClr val="0070C0"/>
                </a:solidFill>
              </a:rPr>
              <a:t>message</a:t>
            </a: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06" y="794328"/>
            <a:ext cx="360000" cy="360000"/>
          </a:xfrm>
          <a:prstGeom prst="rect">
            <a:avLst/>
          </a:prstGeom>
        </p:spPr>
      </p:pic>
      <p:sp>
        <p:nvSpPr>
          <p:cNvPr id="17" name="Ellipse 16"/>
          <p:cNvSpPr/>
          <p:nvPr/>
        </p:nvSpPr>
        <p:spPr>
          <a:xfrm>
            <a:off x="4864531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5480115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2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6121515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3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6795986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4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7497427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5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8166008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6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8863538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7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9490012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8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10108836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9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10777271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10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11200499" y="1827352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12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6229515" y="27218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13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11420901" y="2167863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11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1023" y="5271358"/>
            <a:ext cx="276225" cy="295275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998" y="5588063"/>
            <a:ext cx="3724275" cy="514350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24" y="5430218"/>
            <a:ext cx="550649" cy="550649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4941455" y="4629145"/>
            <a:ext cx="6949363" cy="156845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Sur certaines zones, une « ampoule » peut être présente.</a:t>
            </a: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Le passage de la souris sur l’ampoule fait apparaitre une explication</a:t>
            </a:r>
            <a:endParaRPr lang="fr-FR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7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45" y="2826198"/>
            <a:ext cx="11628000" cy="1980273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176645" y="905164"/>
            <a:ext cx="4572000" cy="181956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chemeClr val="bg1"/>
              </a:buClr>
              <a:buFont typeface="+mj-lt"/>
              <a:buAutoNum type="arabicPeriod" startAt="2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Synthèses : </a:t>
            </a:r>
            <a:r>
              <a:rPr lang="fr-FR" sz="1100" b="1" dirty="0" smtClean="0">
                <a:solidFill>
                  <a:srgbClr val="0070C0"/>
                </a:solidFill>
              </a:rPr>
              <a:t>Liste de choix entre 3 synthèses</a:t>
            </a:r>
          </a:p>
          <a:p>
            <a:pPr>
              <a:buClr>
                <a:schemeClr val="bg1"/>
              </a:buClr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Clr>
                <a:schemeClr val="bg1"/>
              </a:buClr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+ : </a:t>
            </a:r>
            <a:r>
              <a:rPr lang="fr-FR" sz="1100" b="1" dirty="0" smtClean="0">
                <a:solidFill>
                  <a:srgbClr val="7030A0"/>
                </a:solidFill>
              </a:rPr>
              <a:t>Via le pictogramme « Synthèses » vous pouvez accéder à :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La synthèse de la PM,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A une vue graphique des chiffres clés de la PM 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ou à la synthèse consolidée du groupe (si existence)</a:t>
            </a: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3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3" y="877456"/>
            <a:ext cx="360000" cy="360000"/>
          </a:xfrm>
          <a:prstGeom prst="rect">
            <a:avLst/>
          </a:prstGeom>
        </p:spPr>
      </p:pic>
      <p:sp>
        <p:nvSpPr>
          <p:cNvPr id="34" name="Ellipse 33"/>
          <p:cNvSpPr/>
          <p:nvPr/>
        </p:nvSpPr>
        <p:spPr>
          <a:xfrm>
            <a:off x="1235982" y="3287617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2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72" y="3541009"/>
            <a:ext cx="550649" cy="55064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767" y="4850442"/>
            <a:ext cx="4729785" cy="1356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3817" y="4571272"/>
            <a:ext cx="4998711" cy="18819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96" y="4173023"/>
            <a:ext cx="398249" cy="3982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5871" y="4387591"/>
            <a:ext cx="4612615" cy="1819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4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83" y="2401567"/>
            <a:ext cx="10080000" cy="431298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1" y="877456"/>
            <a:ext cx="4572000" cy="136698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5"/>
              <a:defRPr/>
            </a:pPr>
            <a:r>
              <a:rPr lang="fr-FR" sz="1400" b="1" dirty="0">
                <a:solidFill>
                  <a:srgbClr val="C00000"/>
                </a:solidFill>
              </a:rPr>
              <a:t>Relations : </a:t>
            </a:r>
            <a:r>
              <a:rPr lang="fr-FR" sz="1100" b="1" dirty="0">
                <a:solidFill>
                  <a:srgbClr val="0070C0"/>
                </a:solidFill>
              </a:rPr>
              <a:t>Débranche sur l’écran « Liens et relations » qui permet de visualiser, modifier la relation et les liens </a:t>
            </a:r>
          </a:p>
          <a:p>
            <a:pPr>
              <a:buClr>
                <a:schemeClr val="bg1"/>
              </a:buClr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 </a:t>
            </a: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3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3" y="877456"/>
            <a:ext cx="360000" cy="360000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4406888" y="2813457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5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481" y="3076590"/>
            <a:ext cx="550649" cy="5506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21236" y="5495636"/>
            <a:ext cx="3420237" cy="78070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En 1 clic vous pouvez modifier les liens ou la relation</a:t>
            </a:r>
            <a:endParaRPr lang="fr-FR" sz="1100" dirty="0">
              <a:solidFill>
                <a:srgbClr val="0070C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97835">
            <a:off x="9900955" y="6170482"/>
            <a:ext cx="550649" cy="55064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75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86" y="3323329"/>
            <a:ext cx="10836000" cy="1861896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56"/>
            <a:ext cx="8754920" cy="223305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chemeClr val="bg1"/>
              </a:buClr>
              <a:buFont typeface="+mj-lt"/>
              <a:buAutoNum type="arabicPeriod" startAt="6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Alertes :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Permet, de visualiser la présence </a:t>
            </a:r>
            <a:r>
              <a:rPr lang="fr-FR" sz="1100" b="1" dirty="0" smtClean="0">
                <a:solidFill>
                  <a:srgbClr val="0070C0"/>
                </a:solidFill>
              </a:rPr>
              <a:t>d’alertes </a:t>
            </a:r>
            <a:r>
              <a:rPr lang="fr-FR" sz="1100" b="1" dirty="0">
                <a:solidFill>
                  <a:srgbClr val="0070C0"/>
                </a:solidFill>
              </a:rPr>
              <a:t>et de les traiter si nécessaire </a:t>
            </a:r>
            <a:r>
              <a:rPr lang="fr-FR" sz="1100" dirty="0" smtClean="0">
                <a:solidFill>
                  <a:srgbClr val="0070C0"/>
                </a:solidFill>
              </a:rPr>
              <a:t>(Top CC, MAD</a:t>
            </a:r>
            <a:r>
              <a:rPr lang="fr-FR" sz="1100" dirty="0">
                <a:solidFill>
                  <a:srgbClr val="0070C0"/>
                </a:solidFill>
              </a:rPr>
              <a:t>, RPM, Oppositions…)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fr-FR" sz="1200" b="1" dirty="0">
              <a:solidFill>
                <a:srgbClr val="0070C0"/>
              </a:solidFill>
            </a:endParaRP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7030A0"/>
                </a:solidFill>
              </a:rPr>
              <a:t>Compteur dans une pastille rouge si au moins 1 alerte 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7030A0"/>
                </a:solidFill>
              </a:rPr>
              <a:t>Compteur </a:t>
            </a:r>
            <a:r>
              <a:rPr lang="fr-FR" sz="1050" b="1" dirty="0" smtClean="0">
                <a:solidFill>
                  <a:srgbClr val="7030A0"/>
                </a:solidFill>
              </a:rPr>
              <a:t>à zéro dans </a:t>
            </a:r>
            <a:r>
              <a:rPr lang="fr-FR" sz="1050" b="1" dirty="0">
                <a:solidFill>
                  <a:srgbClr val="7030A0"/>
                </a:solidFill>
              </a:rPr>
              <a:t>une pastille verte si pas d’alerte à traiter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050" b="1" dirty="0">
              <a:solidFill>
                <a:srgbClr val="7030A0"/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200" b="1" dirty="0">
                <a:solidFill>
                  <a:srgbClr val="0070C0"/>
                </a:solidFill>
              </a:rPr>
              <a:t>Les gélules sur fond blanc sont cliquables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200" b="1" dirty="0">
                <a:solidFill>
                  <a:srgbClr val="0070C0"/>
                </a:solidFill>
              </a:rPr>
              <a:t>Les gélules grisées sont non cliquables </a:t>
            </a:r>
            <a:r>
              <a:rPr lang="fr-FR" sz="1200" dirty="0" smtClean="0">
                <a:solidFill>
                  <a:srgbClr val="0070C0"/>
                </a:solidFill>
              </a:rPr>
              <a:t>(</a:t>
            </a:r>
            <a:r>
              <a:rPr lang="fr-FR" sz="1000" dirty="0">
                <a:solidFill>
                  <a:srgbClr val="0070C0"/>
                </a:solidFill>
              </a:rPr>
              <a:t>p</a:t>
            </a:r>
            <a:r>
              <a:rPr lang="fr-FR" sz="1000" dirty="0" smtClean="0">
                <a:solidFill>
                  <a:srgbClr val="0070C0"/>
                </a:solidFill>
              </a:rPr>
              <a:t>as </a:t>
            </a:r>
            <a:r>
              <a:rPr lang="fr-FR" sz="1000" dirty="0">
                <a:solidFill>
                  <a:srgbClr val="0070C0"/>
                </a:solidFill>
              </a:rPr>
              <a:t>encore accessibles pour le moment ou collaborateur non </a:t>
            </a:r>
            <a:r>
              <a:rPr lang="fr-FR" sz="1000" dirty="0" smtClean="0">
                <a:solidFill>
                  <a:srgbClr val="0070C0"/>
                </a:solidFill>
              </a:rPr>
              <a:t>habilité)</a:t>
            </a:r>
            <a:endParaRPr lang="fr-FR" sz="1000" dirty="0">
              <a:solidFill>
                <a:srgbClr val="0070C0"/>
              </a:solidFill>
            </a:endParaRP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Pas </a:t>
            </a:r>
            <a:r>
              <a:rPr lang="fr-FR" sz="1100" b="1" dirty="0" smtClean="0">
                <a:solidFill>
                  <a:srgbClr val="7030A0"/>
                </a:solidFill>
              </a:rPr>
              <a:t>besoin de passer par la synthèse pour voir et traiter les alertes (elles sont les mêmes que dans le bloc alertes de la synthèse).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2" y="868220"/>
            <a:ext cx="360000" cy="360000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5368422" y="3739574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6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92" y="4005512"/>
            <a:ext cx="550649" cy="55064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57" y="4786373"/>
            <a:ext cx="386384" cy="38638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441" y="5057924"/>
            <a:ext cx="4161595" cy="1618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5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57"/>
            <a:ext cx="8911938" cy="164785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sz="1000" b="1" dirty="0">
              <a:solidFill>
                <a:srgbClr val="0070C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7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Opportunités : </a:t>
            </a:r>
            <a:r>
              <a:rPr lang="fr-FR" sz="1100" b="1" dirty="0" smtClean="0">
                <a:solidFill>
                  <a:srgbClr val="0070C0"/>
                </a:solidFill>
              </a:rPr>
              <a:t>Permet</a:t>
            </a:r>
            <a:r>
              <a:rPr lang="fr-FR" sz="1100" b="1" dirty="0">
                <a:solidFill>
                  <a:srgbClr val="0070C0"/>
                </a:solidFill>
              </a:rPr>
              <a:t>, sans ouvrir la synthèse, de visualiser la liste des opportunités à traiter issues :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0070C0"/>
                </a:solidFill>
              </a:rPr>
              <a:t>De la GERC /PDO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0070C0"/>
                </a:solidFill>
              </a:rPr>
              <a:t>Du dossier de vente et proposition</a:t>
            </a: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C00000"/>
                </a:solidFill>
              </a:rPr>
              <a:t>NB </a:t>
            </a:r>
            <a:r>
              <a:rPr lang="fr-FR" sz="1200" b="1" dirty="0">
                <a:solidFill>
                  <a:srgbClr val="C00000"/>
                </a:solidFill>
              </a:rPr>
              <a:t>: Pour le moment, l’accès à la GERC </a:t>
            </a:r>
            <a:r>
              <a:rPr lang="fr-FR" sz="1200" b="1" dirty="0" smtClean="0">
                <a:solidFill>
                  <a:srgbClr val="C00000"/>
                </a:solidFill>
              </a:rPr>
              <a:t>/PDO </a:t>
            </a:r>
            <a:r>
              <a:rPr lang="fr-FR" sz="1200" b="1" dirty="0">
                <a:solidFill>
                  <a:srgbClr val="C00000"/>
                </a:solidFill>
              </a:rPr>
              <a:t>est impossible </a:t>
            </a:r>
            <a:r>
              <a:rPr lang="fr-FR" sz="1100" dirty="0">
                <a:solidFill>
                  <a:srgbClr val="C00000"/>
                </a:solidFill>
              </a:rPr>
              <a:t>(branchement à venir</a:t>
            </a:r>
            <a:r>
              <a:rPr lang="fr-FR" sz="1100" dirty="0" smtClean="0">
                <a:solidFill>
                  <a:srgbClr val="C00000"/>
                </a:solidFill>
              </a:rPr>
              <a:t>)</a:t>
            </a: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Pas besoin de passer par la synthèse pour voir et traiter les </a:t>
            </a:r>
            <a:r>
              <a:rPr lang="fr-FR" sz="1100" b="1" dirty="0" smtClean="0">
                <a:solidFill>
                  <a:srgbClr val="7030A0"/>
                </a:solidFill>
              </a:rPr>
              <a:t>opportunités </a:t>
            </a:r>
            <a:r>
              <a:rPr lang="fr-FR" sz="1100" b="1" dirty="0">
                <a:solidFill>
                  <a:srgbClr val="7030A0"/>
                </a:solidFill>
              </a:rPr>
              <a:t>(elles sont les mêmes que dans le bloc </a:t>
            </a:r>
            <a:r>
              <a:rPr lang="fr-FR" sz="1100" b="1" dirty="0" smtClean="0">
                <a:solidFill>
                  <a:srgbClr val="7030A0"/>
                </a:solidFill>
              </a:rPr>
              <a:t>opportunités </a:t>
            </a:r>
            <a:r>
              <a:rPr lang="fr-FR" sz="1100" b="1" dirty="0">
                <a:solidFill>
                  <a:srgbClr val="7030A0"/>
                </a:solidFill>
              </a:rPr>
              <a:t>de la </a:t>
            </a:r>
            <a:r>
              <a:rPr lang="fr-FR" sz="1100" b="1" dirty="0" smtClean="0">
                <a:solidFill>
                  <a:srgbClr val="7030A0"/>
                </a:solidFill>
              </a:rPr>
              <a:t>synthèse).</a:t>
            </a:r>
            <a:endParaRPr lang="fr-FR" sz="1100" dirty="0">
              <a:solidFill>
                <a:srgbClr val="C00000"/>
              </a:solidFill>
            </a:endParaRP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8" y="877457"/>
            <a:ext cx="360000" cy="360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90" y="3042438"/>
            <a:ext cx="10404000" cy="2219152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6467549" y="3480958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7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739" y="5315956"/>
            <a:ext cx="7667943" cy="466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29" y="3696958"/>
            <a:ext cx="550649" cy="55064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46" y="4919714"/>
            <a:ext cx="341876" cy="3418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82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41" y="2747586"/>
            <a:ext cx="11628000" cy="1702157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57"/>
            <a:ext cx="5808519" cy="164785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sz="1000" b="1" dirty="0">
              <a:solidFill>
                <a:srgbClr val="0070C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8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Engagements : </a:t>
            </a:r>
            <a:r>
              <a:rPr lang="fr-FR" sz="1100" b="1" dirty="0" smtClean="0">
                <a:solidFill>
                  <a:srgbClr val="0070C0"/>
                </a:solidFill>
              </a:rPr>
              <a:t>Permet d’accéder (si vous êtes habilité) à </a:t>
            </a:r>
            <a:r>
              <a:rPr lang="fr-FR" sz="1100" b="1" dirty="0">
                <a:solidFill>
                  <a:srgbClr val="0070C0"/>
                </a:solidFill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DSC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DEFI</a:t>
            </a:r>
            <a:endParaRPr lang="fr-FR" sz="11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200" b="1" dirty="0" smtClean="0">
                <a:solidFill>
                  <a:srgbClr val="C00000"/>
                </a:solidFill>
              </a:rPr>
              <a:t>NB </a:t>
            </a:r>
            <a:r>
              <a:rPr lang="fr-FR" sz="1200" b="1" dirty="0">
                <a:solidFill>
                  <a:srgbClr val="C00000"/>
                </a:solidFill>
              </a:rPr>
              <a:t>: </a:t>
            </a:r>
            <a:r>
              <a:rPr lang="fr-FR" sz="1200" b="1" dirty="0" smtClean="0">
                <a:solidFill>
                  <a:srgbClr val="C00000"/>
                </a:solidFill>
              </a:rPr>
              <a:t>ce pictogramme sera prochainement renommé « DSC / DEFI »</a:t>
            </a:r>
            <a:endParaRPr lang="fr-FR" sz="1100" dirty="0">
              <a:solidFill>
                <a:srgbClr val="C00000"/>
              </a:solidFill>
            </a:endParaRP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8" y="877457"/>
            <a:ext cx="360000" cy="360000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7769875" y="3167856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8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475" y="3425204"/>
            <a:ext cx="550649" cy="55064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156" y="3975853"/>
            <a:ext cx="341876" cy="34187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7979" y="4594174"/>
            <a:ext cx="5672923" cy="1946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15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913" y="2165042"/>
            <a:ext cx="10619115" cy="3934904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59"/>
            <a:ext cx="11571440" cy="113045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000" b="1" dirty="0" smtClean="0">
              <a:solidFill>
                <a:srgbClr val="0070C0"/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000" b="1" dirty="0">
              <a:solidFill>
                <a:srgbClr val="0070C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0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Autres applis : </a:t>
            </a:r>
            <a:r>
              <a:rPr lang="fr-FR" sz="1100" b="1" dirty="0">
                <a:solidFill>
                  <a:srgbClr val="0070C0"/>
                </a:solidFill>
              </a:rPr>
              <a:t>Permet d’afficher la liste des applications de niveau personne rangées par univers (Sign’it, procuration </a:t>
            </a:r>
            <a:r>
              <a:rPr lang="fr-FR" sz="1100" b="1" dirty="0" smtClean="0">
                <a:solidFill>
                  <a:srgbClr val="0070C0"/>
                </a:solidFill>
              </a:rPr>
              <a:t>…). </a:t>
            </a:r>
            <a:endParaRPr lang="fr-FR" sz="1100" b="1" dirty="0">
              <a:solidFill>
                <a:srgbClr val="0070C0"/>
              </a:solidFill>
            </a:endParaRPr>
          </a:p>
          <a:p>
            <a:pPr marL="0" lvl="1"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: </a:t>
            </a:r>
            <a:endParaRPr lang="fr-FR" sz="1200" b="1" dirty="0" smtClean="0">
              <a:solidFill>
                <a:srgbClr val="7030A0"/>
              </a:solidFill>
            </a:endParaRP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Un </a:t>
            </a:r>
            <a:r>
              <a:rPr lang="fr-FR" sz="1100" b="1" dirty="0">
                <a:solidFill>
                  <a:srgbClr val="7030A0"/>
                </a:solidFill>
              </a:rPr>
              <a:t>champ de recherche permet de trouver votre application sans chercher dans les univers (recherche par nom ou </a:t>
            </a:r>
            <a:r>
              <a:rPr lang="fr-FR" sz="1100" b="1" dirty="0" smtClean="0">
                <a:solidFill>
                  <a:srgbClr val="7030A0"/>
                </a:solidFill>
              </a:rPr>
              <a:t>n° </a:t>
            </a:r>
            <a:r>
              <a:rPr lang="fr-FR" sz="1100" b="1" dirty="0">
                <a:solidFill>
                  <a:srgbClr val="7030A0"/>
                </a:solidFill>
              </a:rPr>
              <a:t>de transaction)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Vous </a:t>
            </a:r>
            <a:r>
              <a:rPr lang="fr-FR" sz="1100" b="1" dirty="0">
                <a:solidFill>
                  <a:srgbClr val="7030A0"/>
                </a:solidFill>
              </a:rPr>
              <a:t>pouvez réorganiser l’ordre d’affichage de vos applis préférées en cliquant sur </a:t>
            </a:r>
            <a:r>
              <a:rPr lang="fr-FR" sz="1100" b="1" dirty="0" smtClean="0">
                <a:solidFill>
                  <a:srgbClr val="7030A0"/>
                </a:solidFill>
              </a:rPr>
              <a:t>l’épingle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endParaRPr lang="fr-FR" sz="1100" b="1" dirty="0">
              <a:solidFill>
                <a:srgbClr val="0070C0"/>
              </a:solidFill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40609"/>
            <a:ext cx="360000" cy="360000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10111897" y="2424831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10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837" y="2592058"/>
            <a:ext cx="550649" cy="55064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4731">
            <a:off x="1211031" y="4323977"/>
            <a:ext cx="341876" cy="34187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7883" y="6166506"/>
            <a:ext cx="1440000" cy="345978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4490599" y="6266835"/>
            <a:ext cx="21627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rgbClr val="00B0F0"/>
                </a:solidFill>
              </a:rPr>
              <a:t>permet de déplier/replier les listes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7883" y="6523947"/>
            <a:ext cx="1440000" cy="226908"/>
          </a:xfrm>
          <a:prstGeom prst="rect">
            <a:avLst/>
          </a:prstGeom>
        </p:spPr>
      </p:pic>
      <p:sp>
        <p:nvSpPr>
          <p:cNvPr id="21" name="Rectangle à coins arrondis 20"/>
          <p:cNvSpPr/>
          <p:nvPr/>
        </p:nvSpPr>
        <p:spPr>
          <a:xfrm>
            <a:off x="2807883" y="6107022"/>
            <a:ext cx="5151664" cy="722403"/>
          </a:xfrm>
          <a:prstGeom prst="roundRect">
            <a:avLst/>
          </a:prstGeom>
          <a:noFill/>
          <a:ln>
            <a:solidFill>
              <a:schemeClr val="tx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rgbClr val="00B0F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9733" y="4378377"/>
            <a:ext cx="1418913" cy="19543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0B0F0"/>
                </a:solidFill>
              </a:rPr>
              <a:t>1 </a:t>
            </a:r>
            <a:r>
              <a:rPr lang="fr-FR" sz="1100" dirty="0">
                <a:solidFill>
                  <a:srgbClr val="00B0F0"/>
                </a:solidFill>
              </a:rPr>
              <a:t>clic sur l’épingle permet d’afficher votre application en tête de liste et donc de personnaliser votre affichage pour gagner du temps (limité à 5 applications par univers)</a:t>
            </a:r>
          </a:p>
          <a:p>
            <a:endParaRPr lang="fr-FR" sz="1100" dirty="0">
              <a:solidFill>
                <a:srgbClr val="00B0F0"/>
              </a:solidFill>
            </a:endParaRPr>
          </a:p>
        </p:txBody>
      </p:sp>
      <p:sp>
        <p:nvSpPr>
          <p:cNvPr id="23" name="Flèche courbée vers le bas 22"/>
          <p:cNvSpPr/>
          <p:nvPr/>
        </p:nvSpPr>
        <p:spPr>
          <a:xfrm rot="16458379">
            <a:off x="966460" y="3907989"/>
            <a:ext cx="602495" cy="257897"/>
          </a:xfrm>
          <a:prstGeom prst="curvedDownArrow">
            <a:avLst>
              <a:gd name="adj1" fmla="val 25000"/>
              <a:gd name="adj2" fmla="val 3790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85" y="2424831"/>
            <a:ext cx="10900430" cy="1947911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60"/>
            <a:ext cx="11571440" cy="125249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1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Applis ouvertes :</a:t>
            </a: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r>
              <a:rPr lang="fr-FR" sz="1100" b="1" dirty="0">
                <a:solidFill>
                  <a:srgbClr val="0070C0"/>
                </a:solidFill>
              </a:rPr>
              <a:t>Indique le nombre d’applications ouvertes pour ce client et permet de passer de l’une à l’autre</a:t>
            </a:r>
          </a:p>
          <a:p>
            <a:pPr marL="0" lvl="1"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 </a:t>
            </a:r>
            <a:endParaRPr lang="fr-FR" sz="1100" b="1" dirty="0">
              <a:solidFill>
                <a:srgbClr val="0070C0"/>
              </a:solidFill>
            </a:endParaRPr>
          </a:p>
          <a:p>
            <a:pPr marL="0" lvl="1">
              <a:defRPr/>
            </a:pPr>
            <a:r>
              <a:rPr lang="fr-FR" sz="1200" b="1" dirty="0">
                <a:solidFill>
                  <a:srgbClr val="7030A0"/>
                </a:solidFill>
              </a:rPr>
              <a:t>LES + : 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Vous pouvez par exemple, ouvrir </a:t>
            </a:r>
            <a:r>
              <a:rPr lang="fr-FR" sz="1100" b="1" dirty="0" smtClean="0">
                <a:solidFill>
                  <a:srgbClr val="7030A0"/>
                </a:solidFill>
              </a:rPr>
              <a:t>parallèlement Connaissance </a:t>
            </a:r>
            <a:r>
              <a:rPr lang="fr-FR" sz="1100" b="1" dirty="0">
                <a:solidFill>
                  <a:srgbClr val="7030A0"/>
                </a:solidFill>
              </a:rPr>
              <a:t>client, la synthèse et DSC et passer d’un écran à </a:t>
            </a:r>
            <a:r>
              <a:rPr lang="fr-FR" sz="1100" b="1" dirty="0" smtClean="0">
                <a:solidFill>
                  <a:srgbClr val="7030A0"/>
                </a:solidFill>
              </a:rPr>
              <a:t>l’autre</a:t>
            </a: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10536770" y="2834830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11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486" y="3072867"/>
            <a:ext cx="550649" cy="55064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721">
            <a:off x="8780801" y="3795729"/>
            <a:ext cx="341876" cy="34187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033500" y="4646284"/>
            <a:ext cx="4530567" cy="5872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b="1" dirty="0" smtClean="0">
                <a:solidFill>
                  <a:srgbClr val="0070C0"/>
                </a:solidFill>
              </a:rPr>
              <a:t>Le processus en gras est celui qui est  affiché en 1</a:t>
            </a:r>
            <a:r>
              <a:rPr lang="fr-FR" sz="1100" b="1" baseline="30000" dirty="0" smtClean="0">
                <a:solidFill>
                  <a:srgbClr val="0070C0"/>
                </a:solidFill>
              </a:rPr>
              <a:t>er</a:t>
            </a:r>
            <a:r>
              <a:rPr lang="fr-FR" sz="1100" b="1" dirty="0" smtClean="0">
                <a:solidFill>
                  <a:srgbClr val="0070C0"/>
                </a:solidFill>
              </a:rPr>
              <a:t> plan sur votre écran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b="1" dirty="0" smtClean="0">
                <a:solidFill>
                  <a:srgbClr val="0070C0"/>
                </a:solidFill>
              </a:rPr>
              <a:t>Un clic sur un autre processus souligné le fait passer en 1</a:t>
            </a:r>
            <a:r>
              <a:rPr lang="fr-FR" sz="1100" b="1" baseline="30000" dirty="0" smtClean="0">
                <a:solidFill>
                  <a:srgbClr val="0070C0"/>
                </a:solidFill>
              </a:rPr>
              <a:t>er</a:t>
            </a:r>
            <a:r>
              <a:rPr lang="fr-FR" sz="1100" b="1" dirty="0" smtClean="0">
                <a:solidFill>
                  <a:srgbClr val="0070C0"/>
                </a:solidFill>
              </a:rPr>
              <a:t> plan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15276" y="3770953"/>
            <a:ext cx="2209241" cy="5872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b="1" dirty="0" smtClean="0">
                <a:solidFill>
                  <a:srgbClr val="0070C0"/>
                </a:solidFill>
              </a:rPr>
              <a:t>1 clic sur la croix, ferme le processus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50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60"/>
            <a:ext cx="11571440" cy="7860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2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Fin Client </a:t>
            </a:r>
            <a:r>
              <a:rPr lang="fr-FR" sz="1400" b="1" dirty="0">
                <a:solidFill>
                  <a:srgbClr val="C00000"/>
                </a:solidFill>
              </a:rPr>
              <a:t>: </a:t>
            </a:r>
            <a:r>
              <a:rPr lang="fr-FR" sz="1100" b="1" dirty="0">
                <a:solidFill>
                  <a:srgbClr val="0070C0"/>
                </a:solidFill>
              </a:rPr>
              <a:t>Permet de fermer la session client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34" y="2476351"/>
            <a:ext cx="11703646" cy="94110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4504">
            <a:off x="10816804" y="2447095"/>
            <a:ext cx="550649" cy="550649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10984128" y="2368351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12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0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7576" y="5339590"/>
            <a:ext cx="1116302" cy="680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45" y="2371755"/>
            <a:ext cx="9743263" cy="2157983"/>
          </a:xfrm>
          <a:prstGeom prst="rect">
            <a:avLst/>
          </a:prstGeom>
        </p:spPr>
      </p:pic>
      <p:pic>
        <p:nvPicPr>
          <p:cNvPr id="7" name="Imag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633" y="6276340"/>
            <a:ext cx="903757" cy="52959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87480" y="877460"/>
            <a:ext cx="11571440" cy="7860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+mj-lt"/>
              <a:buAutoNum type="arabicPeriod"/>
              <a:defRPr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marL="342900" lvl="1" indent="-342900">
              <a:buClr>
                <a:schemeClr val="bg1"/>
              </a:buClr>
              <a:buFont typeface="+mj-lt"/>
              <a:buAutoNum type="arabicPeriod" startAt="13"/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Messages de service </a:t>
            </a:r>
            <a:r>
              <a:rPr lang="fr-FR" sz="1400" b="1" dirty="0">
                <a:solidFill>
                  <a:srgbClr val="C00000"/>
                </a:solidFill>
              </a:rPr>
              <a:t>: </a:t>
            </a:r>
            <a:r>
              <a:rPr lang="fr-FR" sz="1100" b="1" dirty="0">
                <a:solidFill>
                  <a:srgbClr val="0070C0"/>
                </a:solidFill>
              </a:rPr>
              <a:t>Apparait si présence d’un </a:t>
            </a:r>
            <a:r>
              <a:rPr lang="fr-FR" sz="1100" b="1" dirty="0" smtClean="0">
                <a:solidFill>
                  <a:srgbClr val="0070C0"/>
                </a:solidFill>
              </a:rPr>
              <a:t>message</a:t>
            </a:r>
            <a:endParaRPr lang="fr-FR" sz="1100" b="1" dirty="0">
              <a:solidFill>
                <a:srgbClr val="0070C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4" y="868317"/>
            <a:ext cx="360000" cy="360000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1955256" y="3337882"/>
            <a:ext cx="216000" cy="21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13</a:t>
            </a:r>
            <a:endParaRPr lang="fr-FR" sz="1100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4504">
            <a:off x="7648732" y="3402083"/>
            <a:ext cx="550649" cy="55064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468199" y="1809224"/>
            <a:ext cx="5210002" cy="5872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100" dirty="0">
                <a:solidFill>
                  <a:srgbClr val="0070C0"/>
                </a:solidFill>
              </a:rPr>
              <a:t>1 clic sur « Gérer » permet de traiter ce message (suppression, modification, ajout</a:t>
            </a:r>
            <a:r>
              <a:rPr lang="fr-FR" sz="1100" dirty="0" smtClean="0">
                <a:solidFill>
                  <a:srgbClr val="0070C0"/>
                </a:solidFill>
              </a:rPr>
              <a:t>)</a:t>
            </a:r>
            <a:endParaRPr lang="fr-FR" sz="1100" b="1" dirty="0" smtClean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047784" y="2682036"/>
            <a:ext cx="1995886" cy="25776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100" dirty="0">
                <a:solidFill>
                  <a:srgbClr val="0070C0"/>
                </a:solidFill>
              </a:rPr>
              <a:t>1 clic sur « Masquer » fait totalement disparaitre le message.</a:t>
            </a:r>
          </a:p>
          <a:p>
            <a:pPr>
              <a:defRPr/>
            </a:pPr>
            <a:r>
              <a:rPr lang="fr-FR" sz="1100" b="1" dirty="0" smtClean="0">
                <a:solidFill>
                  <a:srgbClr val="0070C0"/>
                </a:solidFill>
              </a:rPr>
              <a:t>NB : </a:t>
            </a:r>
            <a:r>
              <a:rPr lang="fr-FR" sz="1100" dirty="0" smtClean="0">
                <a:solidFill>
                  <a:srgbClr val="0070C0"/>
                </a:solidFill>
              </a:rPr>
              <a:t>Si </a:t>
            </a:r>
            <a:r>
              <a:rPr lang="fr-FR" sz="1100" dirty="0">
                <a:solidFill>
                  <a:srgbClr val="0070C0"/>
                </a:solidFill>
              </a:rPr>
              <a:t>vous souhaitez réafficher le message :</a:t>
            </a:r>
          </a:p>
          <a:p>
            <a:pPr>
              <a:defRPr/>
            </a:pPr>
            <a:endParaRPr lang="fr-FR" sz="1100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fr-FR" sz="1100" dirty="0" smtClean="0">
                <a:solidFill>
                  <a:srgbClr val="0070C0"/>
                </a:solidFill>
              </a:rPr>
              <a:t>&gt; 1 </a:t>
            </a:r>
            <a:r>
              <a:rPr lang="fr-FR" sz="1100" dirty="0">
                <a:solidFill>
                  <a:srgbClr val="0070C0"/>
                </a:solidFill>
              </a:rPr>
              <a:t>clic sur le pictogramme du bandeau « Autres applis » </a:t>
            </a:r>
            <a:r>
              <a:rPr lang="fr-FR" sz="1100" dirty="0" smtClean="0">
                <a:solidFill>
                  <a:srgbClr val="0070C0"/>
                </a:solidFill>
              </a:rPr>
              <a:t>puis </a:t>
            </a:r>
            <a:r>
              <a:rPr lang="fr-FR" sz="1100" dirty="0">
                <a:solidFill>
                  <a:srgbClr val="0070C0"/>
                </a:solidFill>
              </a:rPr>
              <a:t>rechercher l’application classée dans l’univers « Gestion client »</a:t>
            </a:r>
          </a:p>
          <a:p>
            <a:pPr>
              <a:defRPr/>
            </a:pPr>
            <a:endParaRPr lang="fr-FR" sz="1100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fr-FR" sz="1100" dirty="0" smtClean="0">
                <a:solidFill>
                  <a:srgbClr val="0070C0"/>
                </a:solidFill>
              </a:rPr>
              <a:t>&gt; Ou</a:t>
            </a:r>
            <a:r>
              <a:rPr lang="fr-FR" sz="1100" dirty="0">
                <a:solidFill>
                  <a:srgbClr val="0070C0"/>
                </a:solidFill>
              </a:rPr>
              <a:t>, fermer le plan via « Fin client » et ré </a:t>
            </a:r>
            <a:r>
              <a:rPr lang="fr-FR" sz="1100" dirty="0" smtClean="0">
                <a:solidFill>
                  <a:srgbClr val="0070C0"/>
                </a:solidFill>
              </a:rPr>
              <a:t>identifier </a:t>
            </a:r>
            <a:r>
              <a:rPr lang="fr-FR" sz="1100" dirty="0">
                <a:solidFill>
                  <a:srgbClr val="0070C0"/>
                </a:solidFill>
              </a:rPr>
              <a:t>votre client via « identification client » &gt; Historique</a:t>
            </a:r>
            <a:endParaRPr lang="fr-FR" sz="1100" dirty="0">
              <a:solidFill>
                <a:srgbClr val="C00000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5338">
            <a:off x="9523086" y="3379131"/>
            <a:ext cx="257028" cy="25702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5338">
            <a:off x="11305601" y="5443148"/>
            <a:ext cx="257028" cy="257028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4593" y="4583335"/>
            <a:ext cx="5465937" cy="2222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2717414" y="18408"/>
            <a:ext cx="6854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3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bandeau de navigation de la </a:t>
            </a: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Personne Morale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7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633" y="6276340"/>
            <a:ext cx="903757" cy="52959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358719" y="849405"/>
            <a:ext cx="11571440" cy="442017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fr-FR" sz="1600" b="1" dirty="0" smtClean="0">
                <a:solidFill>
                  <a:srgbClr val="0070C0"/>
                </a:solidFill>
              </a:rPr>
              <a:t>Le </a:t>
            </a:r>
            <a:r>
              <a:rPr lang="fr-FR" sz="1600" b="1" dirty="0">
                <a:solidFill>
                  <a:srgbClr val="0070C0"/>
                </a:solidFill>
              </a:rPr>
              <a:t>bandeau de navigation pour une personne physique qui exerce une activité de style PRO/EI,  permet de lancer des </a:t>
            </a:r>
            <a:r>
              <a:rPr lang="fr-FR" sz="1600" b="1" dirty="0" smtClean="0">
                <a:solidFill>
                  <a:srgbClr val="0070C0"/>
                </a:solidFill>
              </a:rPr>
              <a:t>applications </a:t>
            </a:r>
            <a:r>
              <a:rPr lang="fr-FR" sz="1600" b="1" dirty="0">
                <a:solidFill>
                  <a:srgbClr val="0070C0"/>
                </a:solidFill>
              </a:rPr>
              <a:t>dédiées à la personne physique mais aussi à l’activité </a:t>
            </a:r>
            <a:r>
              <a:rPr lang="fr-FR" sz="1600" b="1" dirty="0" smtClean="0">
                <a:solidFill>
                  <a:srgbClr val="0070C0"/>
                </a:solidFill>
              </a:rPr>
              <a:t>professionnelle.</a:t>
            </a:r>
            <a:endParaRPr lang="fr-FR" sz="1600" b="1" dirty="0">
              <a:solidFill>
                <a:srgbClr val="0070C0"/>
              </a:solidFill>
            </a:endParaRPr>
          </a:p>
          <a:p>
            <a:pPr marL="0" lvl="1">
              <a:lnSpc>
                <a:spcPct val="150000"/>
              </a:lnSpc>
              <a:defRPr/>
            </a:pPr>
            <a:endParaRPr lang="fr-FR" sz="1200" b="1" dirty="0" smtClean="0">
              <a:solidFill>
                <a:srgbClr val="7030A0"/>
              </a:solidFill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: 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En plus de la civilité, du nom, du prénom, du </a:t>
            </a:r>
            <a:r>
              <a:rPr lang="fr-FR" sz="1100" b="1" dirty="0" smtClean="0">
                <a:solidFill>
                  <a:srgbClr val="7030A0"/>
                </a:solidFill>
              </a:rPr>
              <a:t>n° </a:t>
            </a:r>
            <a:r>
              <a:rPr lang="fr-FR" sz="1100" b="1" dirty="0">
                <a:solidFill>
                  <a:srgbClr val="7030A0"/>
                </a:solidFill>
              </a:rPr>
              <a:t>de personne, la bandeau fait apparaitre  la mention </a:t>
            </a:r>
            <a:r>
              <a:rPr lang="fr-FR" sz="1100" b="1" dirty="0">
                <a:solidFill>
                  <a:srgbClr val="00B0F0"/>
                </a:solidFill>
              </a:rPr>
              <a:t>« Pro » ou « </a:t>
            </a:r>
            <a:r>
              <a:rPr lang="fr-FR" sz="1100" b="1" dirty="0" smtClean="0">
                <a:solidFill>
                  <a:srgbClr val="00B0F0"/>
                </a:solidFill>
              </a:rPr>
              <a:t>EI » , </a:t>
            </a:r>
            <a:r>
              <a:rPr lang="fr-FR" sz="1100" b="1" dirty="0" smtClean="0">
                <a:solidFill>
                  <a:srgbClr val="7030A0"/>
                </a:solidFill>
              </a:rPr>
              <a:t>et </a:t>
            </a:r>
            <a:r>
              <a:rPr lang="fr-FR" sz="1100" b="1" dirty="0">
                <a:solidFill>
                  <a:srgbClr val="7030A0"/>
                </a:solidFill>
              </a:rPr>
              <a:t>peut être complété de notions supplémentaires : </a:t>
            </a:r>
            <a:endParaRPr lang="fr-FR" sz="1100" b="1" dirty="0" smtClean="0">
              <a:solidFill>
                <a:srgbClr val="7030A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70C0"/>
                </a:solidFill>
              </a:rPr>
              <a:t>« Tiers » ou « Prospect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70C0"/>
                </a:solidFill>
              </a:rPr>
              <a:t>« Décédée le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70C0"/>
                </a:solidFill>
              </a:rPr>
              <a:t>« Mesure de protection »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70C0"/>
                </a:solidFill>
              </a:rPr>
              <a:t>« Personne clôturée suite à fusion » </a:t>
            </a:r>
            <a:endParaRPr lang="fr-FR" sz="1100" b="1" dirty="0" smtClean="0">
              <a:solidFill>
                <a:srgbClr val="7030A0"/>
              </a:solidFill>
            </a:endParaRP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Le </a:t>
            </a:r>
            <a:r>
              <a:rPr lang="fr-FR" sz="1100" b="1" dirty="0">
                <a:solidFill>
                  <a:srgbClr val="7030A0"/>
                </a:solidFill>
              </a:rPr>
              <a:t>pictogramme « Synthèse » permet </a:t>
            </a:r>
            <a:r>
              <a:rPr lang="fr-FR" sz="1100" b="1" dirty="0" smtClean="0">
                <a:solidFill>
                  <a:srgbClr val="7030A0"/>
                </a:solidFill>
              </a:rPr>
              <a:t>de donner le choix d’affichage entre toutes les synthèses disponibles pour la personne 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Le pictogramme « Connaissance client » permet d’afficher le choix de lancement de « Connaissance client » Part ou Pro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Le pictogramme « Alertes » affiche les alertes qui concernent la partie privée et la partie professionnelle</a:t>
            </a:r>
          </a:p>
          <a:p>
            <a:pPr marL="628650" lvl="2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C00000"/>
                </a:solidFill>
              </a:rPr>
              <a:t>NB : Certaines alertes sont présentées en double car concernent les 2 activités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Le pictogramme « </a:t>
            </a:r>
            <a:r>
              <a:rPr lang="fr-FR" sz="1100" b="1" dirty="0" smtClean="0">
                <a:solidFill>
                  <a:srgbClr val="7030A0"/>
                </a:solidFill>
              </a:rPr>
              <a:t>Opportunités</a:t>
            </a:r>
            <a:r>
              <a:rPr lang="fr-FR" sz="1100" b="1" dirty="0">
                <a:solidFill>
                  <a:srgbClr val="7030A0"/>
                </a:solidFill>
              </a:rPr>
              <a:t> » affiche les </a:t>
            </a:r>
            <a:r>
              <a:rPr lang="fr-FR" sz="1100" b="1" dirty="0" smtClean="0">
                <a:solidFill>
                  <a:srgbClr val="7030A0"/>
                </a:solidFill>
              </a:rPr>
              <a:t>opportunités qui concernent </a:t>
            </a:r>
            <a:r>
              <a:rPr lang="fr-FR" sz="1100" b="1" dirty="0">
                <a:solidFill>
                  <a:srgbClr val="7030A0"/>
                </a:solidFill>
              </a:rPr>
              <a:t>la partie privée et </a:t>
            </a:r>
            <a:r>
              <a:rPr lang="fr-FR" sz="1100" b="1" dirty="0" smtClean="0">
                <a:solidFill>
                  <a:srgbClr val="7030A0"/>
                </a:solidFill>
              </a:rPr>
              <a:t>la </a:t>
            </a:r>
            <a:r>
              <a:rPr lang="fr-FR" sz="1100" b="1" dirty="0">
                <a:solidFill>
                  <a:srgbClr val="7030A0"/>
                </a:solidFill>
              </a:rPr>
              <a:t>partie professionnelle</a:t>
            </a:r>
          </a:p>
          <a:p>
            <a:pPr marL="628650" lvl="2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C00000"/>
                </a:solidFill>
              </a:rPr>
              <a:t>NB : Certaines o</a:t>
            </a:r>
            <a:r>
              <a:rPr lang="fr-FR" sz="1100" b="1" dirty="0" smtClean="0">
                <a:solidFill>
                  <a:srgbClr val="C00000"/>
                </a:solidFill>
              </a:rPr>
              <a:t>pportunités </a:t>
            </a:r>
            <a:r>
              <a:rPr lang="fr-FR" sz="1100" b="1" dirty="0">
                <a:solidFill>
                  <a:srgbClr val="C00000"/>
                </a:solidFill>
              </a:rPr>
              <a:t>sont présentées en double car concernent les 2 </a:t>
            </a:r>
            <a:r>
              <a:rPr lang="fr-FR" sz="1100" b="1" dirty="0" smtClean="0">
                <a:solidFill>
                  <a:srgbClr val="C00000"/>
                </a:solidFill>
              </a:rPr>
              <a:t>activités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>
                <a:solidFill>
                  <a:srgbClr val="7030A0"/>
                </a:solidFill>
              </a:rPr>
              <a:t>Le pictogramme « Autres applis » permet d’accéder à toutes les applications qui concernent le client aussi bien sur la partie privée que sur la partie </a:t>
            </a:r>
            <a:r>
              <a:rPr lang="fr-FR" sz="1100" b="1" dirty="0" smtClean="0">
                <a:solidFill>
                  <a:srgbClr val="7030A0"/>
                </a:solidFill>
              </a:rPr>
              <a:t>professionnelle</a:t>
            </a:r>
            <a:endParaRPr lang="fr-FR" sz="1100" b="1" dirty="0">
              <a:solidFill>
                <a:srgbClr val="7030A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83" y="849405"/>
            <a:ext cx="360000" cy="360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505512" y="18408"/>
            <a:ext cx="52778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4"/>
              <a:defRPr/>
            </a:pPr>
            <a:r>
              <a:rPr lang="fr-FR" sz="2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Les </a:t>
            </a:r>
            <a:r>
              <a:rPr lang="fr-FR" sz="24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particularités du bandeau </a:t>
            </a:r>
            <a:r>
              <a:rPr lang="fr-FR" sz="2400" b="1" dirty="0" smtClean="0">
                <a:solidFill>
                  <a:srgbClr val="C00000"/>
                </a:solidFill>
              </a:rPr>
              <a:t>Pro/EI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818" y="5437216"/>
            <a:ext cx="1775016" cy="12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627" y="5437216"/>
            <a:ext cx="2355300" cy="12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976" y="5437216"/>
            <a:ext cx="3145968" cy="12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7993" y="5437216"/>
            <a:ext cx="2770776" cy="12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066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633" y="6276340"/>
            <a:ext cx="903757" cy="529590"/>
          </a:xfrm>
          <a:prstGeom prst="rect">
            <a:avLst/>
          </a:prstGeom>
        </p:spPr>
      </p:pic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358719" y="849406"/>
            <a:ext cx="11571440" cy="162594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fr-FR" sz="1600" b="1" dirty="0" smtClean="0">
                <a:solidFill>
                  <a:srgbClr val="0070C0"/>
                </a:solidFill>
              </a:rPr>
              <a:t>Pour faciliter vos échanges avec </a:t>
            </a:r>
            <a:r>
              <a:rPr lang="fr-FR" sz="1600" b="1" smtClean="0">
                <a:solidFill>
                  <a:srgbClr val="0070C0"/>
                </a:solidFill>
              </a:rPr>
              <a:t>le client, </a:t>
            </a:r>
            <a:r>
              <a:rPr lang="fr-FR" sz="1600" b="1" dirty="0" smtClean="0">
                <a:solidFill>
                  <a:srgbClr val="0070C0"/>
                </a:solidFill>
              </a:rPr>
              <a:t>le </a:t>
            </a:r>
            <a:r>
              <a:rPr lang="fr-FR" sz="1600" b="1" dirty="0">
                <a:solidFill>
                  <a:srgbClr val="0070C0"/>
                </a:solidFill>
              </a:rPr>
              <a:t>bandeau de navigation </a:t>
            </a:r>
            <a:r>
              <a:rPr lang="fr-FR" sz="1600" b="1" dirty="0" smtClean="0">
                <a:solidFill>
                  <a:srgbClr val="0070C0"/>
                </a:solidFill>
              </a:rPr>
              <a:t>s’adapte dès que vous passez en «</a:t>
            </a:r>
            <a:r>
              <a:rPr lang="fr-FR" sz="1600" b="1" smtClean="0">
                <a:solidFill>
                  <a:srgbClr val="0070C0"/>
                </a:solidFill>
              </a:rPr>
              <a:t> Vue </a:t>
            </a:r>
            <a:r>
              <a:rPr lang="fr-FR" sz="1600" b="1" dirty="0" smtClean="0">
                <a:solidFill>
                  <a:srgbClr val="0070C0"/>
                </a:solidFill>
              </a:rPr>
              <a:t>client »</a:t>
            </a:r>
          </a:p>
          <a:p>
            <a:pPr marL="0" lvl="1">
              <a:lnSpc>
                <a:spcPct val="150000"/>
              </a:lnSpc>
              <a:defRPr/>
            </a:pPr>
            <a:r>
              <a:rPr lang="fr-FR" sz="1200" b="1" dirty="0" smtClean="0">
                <a:solidFill>
                  <a:srgbClr val="7030A0"/>
                </a:solidFill>
              </a:rPr>
              <a:t>LES </a:t>
            </a:r>
            <a:r>
              <a:rPr lang="fr-FR" sz="1200" b="1" dirty="0">
                <a:solidFill>
                  <a:srgbClr val="7030A0"/>
                </a:solidFill>
              </a:rPr>
              <a:t>+ : 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Le pictogramme « Alertes » disparait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1100" b="1" dirty="0" smtClean="0">
                <a:solidFill>
                  <a:srgbClr val="7030A0"/>
                </a:solidFill>
              </a:rPr>
              <a:t>Le </a:t>
            </a:r>
            <a:r>
              <a:rPr lang="fr-FR" sz="1100" b="1" dirty="0">
                <a:solidFill>
                  <a:srgbClr val="7030A0"/>
                </a:solidFill>
              </a:rPr>
              <a:t>pictogramme « </a:t>
            </a:r>
            <a:r>
              <a:rPr lang="fr-FR" sz="1100" b="1" dirty="0" smtClean="0">
                <a:solidFill>
                  <a:srgbClr val="7030A0"/>
                </a:solidFill>
              </a:rPr>
              <a:t>Opportunités</a:t>
            </a:r>
            <a:r>
              <a:rPr lang="fr-FR" sz="1100" b="1" dirty="0">
                <a:solidFill>
                  <a:srgbClr val="7030A0"/>
                </a:solidFill>
              </a:rPr>
              <a:t> » </a:t>
            </a:r>
            <a:r>
              <a:rPr lang="fr-FR" sz="1100" b="1" dirty="0" smtClean="0">
                <a:solidFill>
                  <a:srgbClr val="7030A0"/>
                </a:solidFill>
              </a:rPr>
              <a:t>n’affiche plus les opportunités de la GERC/PDO et ne laisse visible que les opportunités issues du dossier de vente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83" y="849405"/>
            <a:ext cx="360000" cy="360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869825" y="18408"/>
            <a:ext cx="65492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bandeau d</a:t>
            </a:r>
            <a:r>
              <a:rPr lang="fr-FR" sz="24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e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navigation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 c</a:t>
            </a:r>
            <a:r>
              <a:rPr lang="fr-FR" sz="2400" b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lient</a:t>
            </a:r>
            <a:endParaRPr kumimoji="0" lang="fr-FR" sz="2400" b="1" i="0" u="none" strike="noStrike" kern="1200" cap="none" spc="0" normalizeH="0" baseline="0" noProof="0" dirty="0" smtClean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 algn="ctr">
              <a:buFont typeface="+mj-lt"/>
              <a:buAutoNum type="arabicPeriod" startAt="5"/>
              <a:defRPr/>
            </a:pP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les particularités du bandeau en </a:t>
            </a:r>
            <a:r>
              <a:rPr lang="fr-FR" sz="2400" b="1" dirty="0">
                <a:solidFill>
                  <a:srgbClr val="C00000"/>
                </a:solidFill>
              </a:rPr>
              <a:t>« Vue client </a:t>
            </a:r>
            <a:r>
              <a:rPr lang="fr-FR" sz="2400" b="1" dirty="0" smtClean="0">
                <a:solidFill>
                  <a:srgbClr val="C00000"/>
                </a:solidFill>
              </a:rPr>
              <a:t>»</a:t>
            </a:r>
            <a:endParaRPr lang="fr-FR" sz="2400" b="1" dirty="0">
              <a:solidFill>
                <a:srgbClr val="C0000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45" y="2687290"/>
            <a:ext cx="11649075" cy="101917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529064" y="3758344"/>
            <a:ext cx="4944236" cy="99853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70C0"/>
                </a:solidFill>
              </a:rPr>
              <a:t>Bien vu !</a:t>
            </a:r>
          </a:p>
          <a:p>
            <a:pPr algn="ctr"/>
            <a:endParaRPr lang="fr-FR" sz="1100" dirty="0">
              <a:solidFill>
                <a:srgbClr val="0070C0"/>
              </a:solidFill>
            </a:endParaRPr>
          </a:p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En 1 clic sur « Vue client » :</a:t>
            </a:r>
          </a:p>
          <a:p>
            <a:r>
              <a:rPr lang="fr-FR" sz="1100" dirty="0" smtClean="0">
                <a:solidFill>
                  <a:srgbClr val="0070C0"/>
                </a:solidFill>
              </a:rPr>
              <a:t>Le picto « Alertes » disparait </a:t>
            </a:r>
          </a:p>
          <a:p>
            <a:r>
              <a:rPr lang="fr-FR" sz="1100" dirty="0" smtClean="0">
                <a:solidFill>
                  <a:srgbClr val="0070C0"/>
                </a:solidFill>
              </a:rPr>
              <a:t>Le picto « Opportunités » ne présente plus les opportunités de la GERC/PDO</a:t>
            </a:r>
            <a:endParaRPr lang="fr-FR" sz="1100" dirty="0">
              <a:solidFill>
                <a:srgbClr val="0070C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61" y="4840006"/>
            <a:ext cx="1183005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9C3BA16328548BED22089FC0D5DE5" ma:contentTypeVersion="12" ma:contentTypeDescription="Create a new document." ma:contentTypeScope="" ma:versionID="ae21a34517d0a8ec6d8d097961cc3f73">
  <xsd:schema xmlns:xsd="http://www.w3.org/2001/XMLSchema" xmlns:xs="http://www.w3.org/2001/XMLSchema" xmlns:p="http://schemas.microsoft.com/office/2006/metadata/properties" xmlns:ns2="e0359d90-acff-42e4-b1a9-665babcb4525" xmlns:ns3="4476fbde-f289-4a1b-a606-6f9fe9ecf975" targetNamespace="http://schemas.microsoft.com/office/2006/metadata/properties" ma:root="true" ma:fieldsID="0ae6ea7b4e6fd69b8f07523cca8a723b" ns2:_="" ns3:_="">
    <xsd:import namespace="e0359d90-acff-42e4-b1a9-665babcb4525"/>
    <xsd:import namespace="4476fbde-f289-4a1b-a606-6f9fe9ecf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59d90-acff-42e4-b1a9-665babcb4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bde-f289-4a1b-a606-6f9fe9ecf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E3275D-F7E7-455A-8DB4-4F5CDD1B9F71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38D7B4BC-18C8-4F79-AF74-E6B2D0AA08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DDC367-884E-4F0A-BD9C-207AF87C656A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c55c537-19f7-48e3-9dc3-8e58226619f5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A83390D9-9E81-4456-91B6-18968885AFB3}"/>
</file>

<file path=docProps/app.xml><?xml version="1.0" encoding="utf-8"?>
<Properties xmlns="http://schemas.openxmlformats.org/officeDocument/2006/extended-properties" xmlns:vt="http://schemas.openxmlformats.org/officeDocument/2006/docPropsVTypes">
  <TotalTime>6297</TotalTime>
  <Words>2914</Words>
  <Application>Microsoft Office PowerPoint</Application>
  <PresentationFormat>Grand écran</PresentationFormat>
  <Paragraphs>323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Montserrat SemiBold</vt:lpstr>
      <vt:lpstr>Wingdings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FONTAINE Jean-Philippe [HDF]</dc:creator>
  <cp:lastModifiedBy>PERRET Patrick-louis [CERA]</cp:lastModifiedBy>
  <cp:revision>244</cp:revision>
  <dcterms:created xsi:type="dcterms:W3CDTF">2020-10-22T15:38:56Z</dcterms:created>
  <dcterms:modified xsi:type="dcterms:W3CDTF">2021-02-09T15:22:02Z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jean-philippe.fontaine@hdf.caisse-epargne.fr</vt:lpwstr>
  </property>
  <property fmtid="{D5CDD505-2E9C-101B-9397-08002B2CF9AE}" pid="5" name="MSIP_Label_48a19f0c-bea1-442e-a475-ed109d9ec508_SetDate">
    <vt:lpwstr>2020-10-22T15:39:13.9678388Z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0x0101009769C3BA16328548BED22089FC0D5DE5</vt:lpwstr>
  </property>
</Properties>
</file>