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257" r:id="rId7"/>
    <p:sldId id="323" r:id="rId8"/>
    <p:sldId id="362" r:id="rId9"/>
    <p:sldId id="363" r:id="rId10"/>
    <p:sldId id="345" r:id="rId11"/>
    <p:sldId id="353" r:id="rId12"/>
    <p:sldId id="357" r:id="rId13"/>
    <p:sldId id="358" r:id="rId14"/>
    <p:sldId id="359" r:id="rId15"/>
    <p:sldId id="361" r:id="rId16"/>
    <p:sldId id="360" r:id="rId17"/>
    <p:sldId id="364" r:id="rId18"/>
    <p:sldId id="325" r:id="rId19"/>
    <p:sldId id="348" r:id="rId20"/>
    <p:sldId id="347" r:id="rId21"/>
    <p:sldId id="354" r:id="rId22"/>
    <p:sldId id="351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594A7-8505-4DE3-BFD9-29AE1D15F0C6}" v="1" dt="2021-09-27T14:24:33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13" autoAdjust="0"/>
    <p:restoredTop sz="94660"/>
  </p:normalViewPr>
  <p:slideViewPr>
    <p:cSldViewPr snapToGrid="0">
      <p:cViewPr varScale="1">
        <p:scale>
          <a:sx n="80" d="100"/>
          <a:sy n="80" d="100"/>
        </p:scale>
        <p:origin x="2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TANA Sophie [CELR]" userId="S::sophie.fontana@celr.caisse-epargne.fr::8d7ffea8-ef07-4a8c-a7d8-97b740c347e1" providerId="AD" clId="Web-{46B594A7-8505-4DE3-BFD9-29AE1D15F0C6}"/>
    <pc:docChg chg="modSld">
      <pc:chgData name="FONTANA Sophie [CELR]" userId="S::sophie.fontana@celr.caisse-epargne.fr::8d7ffea8-ef07-4a8c-a7d8-97b740c347e1" providerId="AD" clId="Web-{46B594A7-8505-4DE3-BFD9-29AE1D15F0C6}" dt="2021-09-27T14:24:33.139" v="0" actId="1076"/>
      <pc:docMkLst>
        <pc:docMk/>
      </pc:docMkLst>
      <pc:sldChg chg="modSp">
        <pc:chgData name="FONTANA Sophie [CELR]" userId="S::sophie.fontana@celr.caisse-epargne.fr::8d7ffea8-ef07-4a8c-a7d8-97b740c347e1" providerId="AD" clId="Web-{46B594A7-8505-4DE3-BFD9-29AE1D15F0C6}" dt="2021-09-27T14:24:33.139" v="0" actId="1076"/>
        <pc:sldMkLst>
          <pc:docMk/>
          <pc:sldMk cId="429765907" sldId="257"/>
        </pc:sldMkLst>
        <pc:picChg chg="mod">
          <ac:chgData name="FONTANA Sophie [CELR]" userId="S::sophie.fontana@celr.caisse-epargne.fr::8d7ffea8-ef07-4a8c-a7d8-97b740c347e1" providerId="AD" clId="Web-{46B594A7-8505-4DE3-BFD9-29AE1D15F0C6}" dt="2021-09-27T14:24:33.139" v="0" actId="1076"/>
          <ac:picMkLst>
            <pc:docMk/>
            <pc:sldMk cId="429765907" sldId="257"/>
            <ac:picMk id="1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5.jpeg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10" Type="http://schemas.openxmlformats.org/officeDocument/2006/relationships/slide" Target="slide14.xml"/><Relationship Id="rId4" Type="http://schemas.openxmlformats.org/officeDocument/2006/relationships/slide" Target="slide3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openxmlformats.org/officeDocument/2006/relationships/image" Target="../media/image110.png"/><Relationship Id="rId4" Type="http://schemas.openxmlformats.org/officeDocument/2006/relationships/image" Target="../media/image8.png"/><Relationship Id="rId9" Type="http://schemas.openxmlformats.org/officeDocument/2006/relationships/image" Target="../media/image1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alpha val="46000"/>
                <a:lumMod val="54000"/>
              </a:schemeClr>
            </a:gs>
            <a:gs pos="83000">
              <a:schemeClr val="tx1"/>
            </a:gs>
            <a:gs pos="58000">
              <a:srgbClr val="E08080">
                <a:alpha val="80000"/>
              </a:srgbClr>
            </a:gs>
            <a:gs pos="23000">
              <a:schemeClr val="tx1"/>
            </a:gs>
            <a:gs pos="37000">
              <a:srgbClr val="C00000">
                <a:alpha val="79000"/>
                <a:lumMod val="26000"/>
                <a:lumOff val="7400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7879" y="58127"/>
            <a:ext cx="12192000" cy="68703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tx1">
                  <a:alpha val="19000"/>
                </a:schemeClr>
              </a:gs>
              <a:gs pos="83000">
                <a:schemeClr val="tx2">
                  <a:lumMod val="90000"/>
                </a:schemeClr>
              </a:gs>
              <a:gs pos="100000">
                <a:schemeClr val="tx1">
                  <a:alpha val="6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76123" y="118493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149791" y="6273225"/>
            <a:ext cx="30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du 30</a:t>
            </a:r>
            <a:r>
              <a:rPr lang="fr-FR" sz="1600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/11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/2020</a:t>
            </a:r>
          </a:p>
          <a:p>
            <a:pPr lvl="1" algn="r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 à jour le 18/12/2020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58" y="11606"/>
            <a:ext cx="5547877" cy="49431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5" y="32506"/>
            <a:ext cx="2915057" cy="494416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214" y="1658270"/>
            <a:ext cx="3667637" cy="2019582"/>
          </a:xfrm>
          <a:prstGeom prst="rect">
            <a:avLst/>
          </a:prstGeom>
        </p:spPr>
      </p:pic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55479" y="25626"/>
            <a:ext cx="12344400" cy="6832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1893801" y="5216393"/>
            <a:ext cx="8820155" cy="1050776"/>
          </a:xfrm>
          <a:prstGeom prst="roundRect">
            <a:avLst/>
          </a:prstGeom>
          <a:gradFill flip="none" rotWithShape="1">
            <a:gsLst>
              <a:gs pos="88000">
                <a:schemeClr val="tx1">
                  <a:lumMod val="50000"/>
                </a:schemeClr>
              </a:gs>
              <a:gs pos="38000">
                <a:schemeClr val="bg1">
                  <a:alpha val="7000"/>
                  <a:lumMod val="12000"/>
                  <a:lumOff val="88000"/>
                </a:schemeClr>
              </a:gs>
              <a:gs pos="0">
                <a:schemeClr val="tx1">
                  <a:lumMod val="85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10794" y="5458285"/>
            <a:ext cx="753565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Application de personnalisation du portail MYSYS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V2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76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617997" y="258890"/>
            <a:ext cx="404623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Personnaliser le portail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MySyS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  <a:endParaRPr kumimoji="0" lang="fr-FR" sz="3000" b="1" i="0" u="none" strike="noStrike" kern="1200" cap="none" spc="0" normalizeH="0" baseline="0" noProof="0" dirty="0">
              <a:ln w="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2620" y="1670794"/>
            <a:ext cx="6551635" cy="580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744" y="2307035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839744" y="155033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906953" y="234366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36763" y="3009645"/>
            <a:ext cx="7592539" cy="646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5"/>
          <p:cNvSpPr txBox="1">
            <a:spLocks/>
          </p:cNvSpPr>
          <p:nvPr/>
        </p:nvSpPr>
        <p:spPr>
          <a:xfrm>
            <a:off x="906953" y="3067322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4450" y="3752910"/>
            <a:ext cx="654535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4" name="Rectangle 23"/>
          <p:cNvSpPr/>
          <p:nvPr/>
        </p:nvSpPr>
        <p:spPr>
          <a:xfrm>
            <a:off x="3992653" y="4399998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919697" y="3778744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sp>
        <p:nvSpPr>
          <p:cNvPr id="10" name="Espace réservé du texte 7"/>
          <p:cNvSpPr txBox="1">
            <a:spLocks/>
          </p:cNvSpPr>
          <p:nvPr/>
        </p:nvSpPr>
        <p:spPr>
          <a:xfrm>
            <a:off x="906953" y="4407494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1" name="Espace réservé du texte 7"/>
          <p:cNvSpPr txBox="1">
            <a:spLocks/>
          </p:cNvSpPr>
          <p:nvPr/>
        </p:nvSpPr>
        <p:spPr>
          <a:xfrm>
            <a:off x="919697" y="508791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51032" y="1549231"/>
            <a:ext cx="2553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Vue d’ensemble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46757" y="5090753"/>
            <a:ext cx="43862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Créer une application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7275584" y="1611439"/>
            <a:ext cx="1953718" cy="519394"/>
            <a:chOff x="4223175" y="3102138"/>
            <a:chExt cx="1953718" cy="519394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3" name="Rectangle 32">
              <a:hlinkClick r:id="rId4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7363176" y="2340202"/>
            <a:ext cx="1953718" cy="519394"/>
            <a:chOff x="4223175" y="3102138"/>
            <a:chExt cx="1953718" cy="519394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6" name="Rectangle 35">
              <a:hlinkClick r:id="rId5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7363176" y="2969455"/>
            <a:ext cx="1953718" cy="519394"/>
            <a:chOff x="4223175" y="3102138"/>
            <a:chExt cx="1953718" cy="519394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9" name="Rectangle 38">
              <a:hlinkClick r:id="rId6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7363176" y="3801771"/>
            <a:ext cx="1953718" cy="519394"/>
            <a:chOff x="4223175" y="3102138"/>
            <a:chExt cx="1953718" cy="519394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2" name="Rectangle 41">
              <a:hlinkClick r:id="rId7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7694213" y="4420304"/>
            <a:ext cx="1953718" cy="519394"/>
            <a:chOff x="3921500" y="3063063"/>
            <a:chExt cx="1953718" cy="519394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5" name="Rectangle 44">
              <a:hlinkClick r:id="rId8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6020053" y="5159631"/>
            <a:ext cx="2006821" cy="519394"/>
            <a:chOff x="4563605" y="3127163"/>
            <a:chExt cx="1953718" cy="519394"/>
          </a:xfrm>
        </p:grpSpPr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812" y="3127163"/>
              <a:ext cx="1139305" cy="445331"/>
            </a:xfrm>
            <a:prstGeom prst="rect">
              <a:avLst/>
            </a:prstGeom>
          </p:spPr>
        </p:pic>
        <p:sp>
          <p:nvSpPr>
            <p:cNvPr id="48" name="Rectangle 47">
              <a:hlinkClick r:id="rId9" action="ppaction://hlinksldjump"/>
            </p:cNvPr>
            <p:cNvSpPr/>
            <p:nvPr/>
          </p:nvSpPr>
          <p:spPr>
            <a:xfrm>
              <a:off x="4563605" y="31271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489031" y="3753906"/>
            <a:ext cx="5625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Gérer un groupe de fonctions métier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636763" y="2297973"/>
            <a:ext cx="3622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Personnaliser le portail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08268" y="3011473"/>
            <a:ext cx="5586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555326" y="4438525"/>
            <a:ext cx="650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Consulter les fonctions métiers par groupe</a:t>
            </a:r>
          </a:p>
        </p:txBody>
      </p:sp>
      <p:sp>
        <p:nvSpPr>
          <p:cNvPr id="51" name="Espace réservé du texte 7"/>
          <p:cNvSpPr txBox="1">
            <a:spLocks/>
          </p:cNvSpPr>
          <p:nvPr/>
        </p:nvSpPr>
        <p:spPr>
          <a:xfrm>
            <a:off x="906953" y="565796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064978" y="5626087"/>
            <a:ext cx="43862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chemeClr val="bg2">
                    <a:lumMod val="25000"/>
                  </a:schemeClr>
                </a:solidFill>
              </a:rPr>
              <a:t>Gérer une application</a:t>
            </a:r>
          </a:p>
        </p:txBody>
      </p:sp>
      <p:grpSp>
        <p:nvGrpSpPr>
          <p:cNvPr id="60" name="Groupe 59"/>
          <p:cNvGrpSpPr/>
          <p:nvPr/>
        </p:nvGrpSpPr>
        <p:grpSpPr>
          <a:xfrm>
            <a:off x="6007309" y="5729684"/>
            <a:ext cx="2006821" cy="519394"/>
            <a:chOff x="4563605" y="3127163"/>
            <a:chExt cx="1953718" cy="519394"/>
          </a:xfrm>
        </p:grpSpPr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812" y="3127163"/>
              <a:ext cx="1139305" cy="445331"/>
            </a:xfrm>
            <a:prstGeom prst="rect">
              <a:avLst/>
            </a:prstGeom>
          </p:spPr>
        </p:pic>
        <p:sp>
          <p:nvSpPr>
            <p:cNvPr id="62" name="Rectangle 61">
              <a:hlinkClick r:id="rId10" action="ppaction://hlinksldjump"/>
            </p:cNvPr>
            <p:cNvSpPr/>
            <p:nvPr/>
          </p:nvSpPr>
          <p:spPr>
            <a:xfrm>
              <a:off x="4563605" y="31271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3307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2620" y="1670122"/>
            <a:ext cx="6551635" cy="580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51706" y="2437702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122218" y="3131494"/>
            <a:ext cx="7592539" cy="646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1464166" y="413145"/>
            <a:ext cx="221855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Vue d’ensemble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4" name="Espace réservé du texte 1"/>
          <p:cNvSpPr txBox="1">
            <a:spLocks/>
          </p:cNvSpPr>
          <p:nvPr/>
        </p:nvSpPr>
        <p:spPr>
          <a:xfrm>
            <a:off x="955044" y="39924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2A6FC14C-FEC1-4FE2-B634-A936641A6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744" y="5225411"/>
            <a:ext cx="1886321" cy="1356972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8629A9BC-CD38-4673-936C-C58DDF89B101}"/>
              </a:ext>
            </a:extLst>
          </p:cNvPr>
          <p:cNvSpPr txBox="1"/>
          <p:nvPr/>
        </p:nvSpPr>
        <p:spPr>
          <a:xfrm>
            <a:off x="8052793" y="5938004"/>
            <a:ext cx="147238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rgbClr val="BABADA"/>
                </a:solidFill>
              </a:rPr>
              <a:t>ma journée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59BD3F2-55B1-46F4-9032-55936EB65412}"/>
              </a:ext>
            </a:extLst>
          </p:cNvPr>
          <p:cNvSpPr/>
          <p:nvPr/>
        </p:nvSpPr>
        <p:spPr>
          <a:xfrm>
            <a:off x="4424385" y="637888"/>
            <a:ext cx="4368687" cy="114277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L’application de  personnalisation du portail est réservée aux administrateurs des établissements</a:t>
            </a:r>
          </a:p>
          <a:p>
            <a:pPr algn="ctr"/>
            <a:r>
              <a:rPr lang="fr-FR" sz="1600" dirty="0"/>
              <a:t>Elle permet de :</a:t>
            </a:r>
          </a:p>
          <a:p>
            <a:pPr algn="ctr"/>
            <a:endParaRPr lang="fr-FR" sz="1467" dirty="0">
              <a:latin typeface="Ubuntu" panose="020B0504030602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4B8C80-12F4-40A6-9222-49274C39D7F0}"/>
              </a:ext>
            </a:extLst>
          </p:cNvPr>
          <p:cNvSpPr/>
          <p:nvPr/>
        </p:nvSpPr>
        <p:spPr>
          <a:xfrm>
            <a:off x="889788" y="2354874"/>
            <a:ext cx="1632181" cy="960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groupes de fonctions métier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D97148B-5840-406A-969E-99DF1BBDF94C}"/>
              </a:ext>
            </a:extLst>
          </p:cNvPr>
          <p:cNvSpPr/>
          <p:nvPr/>
        </p:nvSpPr>
        <p:spPr>
          <a:xfrm>
            <a:off x="4806025" y="2371517"/>
            <a:ext cx="1632181" cy="960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applications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0D8CE1D-3B77-4C34-AE7E-C02B4642D333}"/>
              </a:ext>
            </a:extLst>
          </p:cNvPr>
          <p:cNvSpPr/>
          <p:nvPr/>
        </p:nvSpPr>
        <p:spPr>
          <a:xfrm>
            <a:off x="6666932" y="2354874"/>
            <a:ext cx="1632181" cy="960107"/>
          </a:xfrm>
          <a:prstGeom prst="rect">
            <a:avLst/>
          </a:prstGeom>
          <a:solidFill>
            <a:srgbClr val="FF99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infos du moment</a:t>
            </a:r>
          </a:p>
        </p:txBody>
      </p:sp>
      <p:cxnSp>
        <p:nvCxnSpPr>
          <p:cNvPr id="66" name="Connecteur : en angle 11">
            <a:extLst>
              <a:ext uri="{FF2B5EF4-FFF2-40B4-BE49-F238E27FC236}">
                <a16:creationId xmlns:a16="http://schemas.microsoft.com/office/drawing/2014/main" id="{E3FC87DE-4F1E-4264-928E-424A862BBFEE}"/>
              </a:ext>
            </a:extLst>
          </p:cNvPr>
          <p:cNvCxnSpPr>
            <a:stCxn id="62" idx="2"/>
            <a:endCxn id="63" idx="0"/>
          </p:cNvCxnSpPr>
          <p:nvPr/>
        </p:nvCxnSpPr>
        <p:spPr>
          <a:xfrm rot="5400000">
            <a:off x="3870197" y="-383659"/>
            <a:ext cx="574215" cy="490285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 : en angle 13">
            <a:extLst>
              <a:ext uri="{FF2B5EF4-FFF2-40B4-BE49-F238E27FC236}">
                <a16:creationId xmlns:a16="http://schemas.microsoft.com/office/drawing/2014/main" id="{8A0EEA99-E817-4CB8-8C13-F552790D8995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 rot="5400000">
            <a:off x="5819994" y="1582782"/>
            <a:ext cx="590858" cy="9866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 : en angle 16">
            <a:extLst>
              <a:ext uri="{FF2B5EF4-FFF2-40B4-BE49-F238E27FC236}">
                <a16:creationId xmlns:a16="http://schemas.microsoft.com/office/drawing/2014/main" id="{84FDAB4A-DC86-4B2E-BED2-CCD7FFE55E89}"/>
              </a:ext>
            </a:extLst>
          </p:cNvPr>
          <p:cNvCxnSpPr>
            <a:cxnSpLocks/>
            <a:stCxn id="62" idx="2"/>
            <a:endCxn id="65" idx="0"/>
          </p:cNvCxnSpPr>
          <p:nvPr/>
        </p:nvCxnSpPr>
        <p:spPr>
          <a:xfrm rot="16200000" flipH="1">
            <a:off x="6758769" y="1630619"/>
            <a:ext cx="574215" cy="8742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32DA636F-5556-44FF-B272-51FD1F6536D5}"/>
              </a:ext>
            </a:extLst>
          </p:cNvPr>
          <p:cNvSpPr/>
          <p:nvPr/>
        </p:nvSpPr>
        <p:spPr>
          <a:xfrm>
            <a:off x="2681764" y="2363903"/>
            <a:ext cx="1632181" cy="960107"/>
          </a:xfrm>
          <a:prstGeom prst="rect">
            <a:avLst/>
          </a:prstGeom>
          <a:gradFill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fonctions métier / groupes</a:t>
            </a:r>
          </a:p>
        </p:txBody>
      </p:sp>
      <p:cxnSp>
        <p:nvCxnSpPr>
          <p:cNvPr id="70" name="Connecteur : en angle 62">
            <a:extLst>
              <a:ext uri="{FF2B5EF4-FFF2-40B4-BE49-F238E27FC236}">
                <a16:creationId xmlns:a16="http://schemas.microsoft.com/office/drawing/2014/main" id="{0FEC20F6-94AB-49F4-BC3E-B7CCEA03B4D4}"/>
              </a:ext>
            </a:extLst>
          </p:cNvPr>
          <p:cNvCxnSpPr>
            <a:cxnSpLocks/>
            <a:endCxn id="69" idx="0"/>
          </p:cNvCxnSpPr>
          <p:nvPr/>
        </p:nvCxnSpPr>
        <p:spPr>
          <a:xfrm rot="10800000" flipV="1">
            <a:off x="3497856" y="1875810"/>
            <a:ext cx="2849492" cy="48809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DA95DF6A-D7F3-44EA-8567-186A9F6422D9}"/>
              </a:ext>
            </a:extLst>
          </p:cNvPr>
          <p:cNvSpPr/>
          <p:nvPr/>
        </p:nvSpPr>
        <p:spPr>
          <a:xfrm>
            <a:off x="8527838" y="2354874"/>
            <a:ext cx="1632181" cy="960107"/>
          </a:xfrm>
          <a:prstGeom prst="rect">
            <a:avLst/>
          </a:prstGeom>
          <a:solidFill>
            <a:srgbClr val="FF99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</a:t>
            </a:r>
            <a:r>
              <a:rPr lang="fr-FR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breaking</a:t>
            </a:r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 news </a:t>
            </a:r>
          </a:p>
          <a:p>
            <a:pPr algn="ctr"/>
            <a:r>
              <a:rPr lang="fr-FR" sz="1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Réflexion en cours</a:t>
            </a:r>
          </a:p>
        </p:txBody>
      </p:sp>
      <p:cxnSp>
        <p:nvCxnSpPr>
          <p:cNvPr id="72" name="Connecteur : en angle 78">
            <a:extLst>
              <a:ext uri="{FF2B5EF4-FFF2-40B4-BE49-F238E27FC236}">
                <a16:creationId xmlns:a16="http://schemas.microsoft.com/office/drawing/2014/main" id="{3DAA3D96-8EE4-4F9D-9D04-C6E4DB03A7EE}"/>
              </a:ext>
            </a:extLst>
          </p:cNvPr>
          <p:cNvCxnSpPr>
            <a:cxnSpLocks/>
          </p:cNvCxnSpPr>
          <p:nvPr/>
        </p:nvCxnSpPr>
        <p:spPr>
          <a:xfrm rot="16200000" flipH="1">
            <a:off x="8364446" y="-123232"/>
            <a:ext cx="470033" cy="450423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ZoneTexte 72">
            <a:extLst>
              <a:ext uri="{FF2B5EF4-FFF2-40B4-BE49-F238E27FC236}">
                <a16:creationId xmlns:a16="http://schemas.microsoft.com/office/drawing/2014/main" id="{FEE7D241-0648-4478-AC69-EA0C23B10C4D}"/>
              </a:ext>
            </a:extLst>
          </p:cNvPr>
          <p:cNvSpPr txBox="1"/>
          <p:nvPr/>
        </p:nvSpPr>
        <p:spPr>
          <a:xfrm>
            <a:off x="505744" y="3455631"/>
            <a:ext cx="2304257" cy="1225452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defTabSz="239994">
              <a:spcAft>
                <a:spcPts val="800"/>
              </a:spcAft>
            </a:pPr>
            <a:r>
              <a:rPr lang="fr-FR" sz="1000" dirty="0">
                <a:latin typeface="Ubuntu" panose="020B0504030602030204" pitchFamily="34" charset="0"/>
              </a:rPr>
              <a:t>Permet de :</a:t>
            </a: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 créer / modifier / supprimer un groupe de fonctions métier,</a:t>
            </a: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leur rattacher des favoris, des raccourcis, des infos du moment, des breaking news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7E14FD60-093E-4812-BA10-A036B79E688E}"/>
              </a:ext>
            </a:extLst>
          </p:cNvPr>
          <p:cNvSpPr txBox="1"/>
          <p:nvPr/>
        </p:nvSpPr>
        <p:spPr>
          <a:xfrm>
            <a:off x="4538194" y="3455631"/>
            <a:ext cx="2304257" cy="1071563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defTabSz="239994">
              <a:spcAft>
                <a:spcPts val="800"/>
              </a:spcAft>
            </a:pPr>
            <a:r>
              <a:rPr lang="fr-FR" sz="1000" dirty="0">
                <a:latin typeface="Ubuntu" panose="020B0504030602030204" pitchFamily="34" charset="0"/>
              </a:rPr>
              <a:t>Permet de :</a:t>
            </a: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créer / modifier / supprimer une application </a:t>
            </a:r>
            <a:r>
              <a:rPr lang="fr-FR" sz="1000" b="1" dirty="0">
                <a:latin typeface="Ubuntu" panose="020B0504030602030204" pitchFamily="34" charset="0"/>
              </a:rPr>
              <a:t>privative</a:t>
            </a: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rattacher 1 favori, 1 raccourci établissement. à (1, n) groupes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A1C78A0-CF0B-44ED-B44F-3B301DCF7B25}"/>
              </a:ext>
            </a:extLst>
          </p:cNvPr>
          <p:cNvSpPr/>
          <p:nvPr/>
        </p:nvSpPr>
        <p:spPr>
          <a:xfrm>
            <a:off x="10381272" y="2363903"/>
            <a:ext cx="1632181" cy="960107"/>
          </a:xfrm>
          <a:prstGeom prst="rect">
            <a:avLst/>
          </a:prstGeom>
          <a:solidFill>
            <a:srgbClr val="FF99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Liste des espaces métier</a:t>
            </a:r>
          </a:p>
          <a:p>
            <a:pPr algn="ctr"/>
            <a:r>
              <a:rPr lang="fr-FR" sz="1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buntu" panose="020B0504030602030204" pitchFamily="34" charset="0"/>
              </a:rPr>
              <a:t>Réflexion en cours</a:t>
            </a:r>
          </a:p>
        </p:txBody>
      </p:sp>
      <p:cxnSp>
        <p:nvCxnSpPr>
          <p:cNvPr id="77" name="Connecteur : en angle 20">
            <a:extLst>
              <a:ext uri="{FF2B5EF4-FFF2-40B4-BE49-F238E27FC236}">
                <a16:creationId xmlns:a16="http://schemas.microsoft.com/office/drawing/2014/main" id="{72EB823B-37E1-4717-BC7C-26673814527A}"/>
              </a:ext>
            </a:extLst>
          </p:cNvPr>
          <p:cNvCxnSpPr>
            <a:cxnSpLocks/>
            <a:stCxn id="62" idx="2"/>
            <a:endCxn id="71" idx="0"/>
          </p:cNvCxnSpPr>
          <p:nvPr/>
        </p:nvCxnSpPr>
        <p:spPr>
          <a:xfrm rot="16200000" flipH="1">
            <a:off x="7689222" y="700166"/>
            <a:ext cx="574215" cy="27352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Image 77">
            <a:extLst>
              <a:ext uri="{FF2B5EF4-FFF2-40B4-BE49-F238E27FC236}">
                <a16:creationId xmlns:a16="http://schemas.microsoft.com/office/drawing/2014/main" id="{CC3C7B61-B602-45E8-A526-E31F4F666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674" y="5435995"/>
            <a:ext cx="1944320" cy="1356973"/>
          </a:xfrm>
          <a:prstGeom prst="rect">
            <a:avLst/>
          </a:prstGeom>
        </p:spPr>
      </p:pic>
      <p:cxnSp>
        <p:nvCxnSpPr>
          <p:cNvPr id="4" name="Connecteur droit avec flèche 3"/>
          <p:cNvCxnSpPr/>
          <p:nvPr/>
        </p:nvCxnSpPr>
        <p:spPr>
          <a:xfrm>
            <a:off x="5486400" y="4578811"/>
            <a:ext cx="60073" cy="1181923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7769886" y="4545804"/>
            <a:ext cx="252324" cy="179843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681765" y="3406837"/>
            <a:ext cx="1742622" cy="1883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Permet de :</a:t>
            </a:r>
          </a:p>
          <a:p>
            <a:pPr algn="ctr"/>
            <a:endParaRPr lang="fr-FR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D’avoir la liste des groupes de fonctions métier par fonction métier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La liste des fonctions métier par groupe de fonctions métier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fr-FR" sz="1200" dirty="0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6DB97E35-FBC9-476B-8231-10CB3730550C}"/>
              </a:ext>
            </a:extLst>
          </p:cNvPr>
          <p:cNvSpPr txBox="1"/>
          <p:nvPr/>
        </p:nvSpPr>
        <p:spPr>
          <a:xfrm>
            <a:off x="6762545" y="3491646"/>
            <a:ext cx="2030528" cy="763787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defTabSz="239994">
              <a:spcAft>
                <a:spcPts val="800"/>
              </a:spcAft>
            </a:pPr>
            <a:r>
              <a:rPr lang="fr-FR" sz="1000" dirty="0">
                <a:latin typeface="Ubuntu" panose="020B0504030602030204" pitchFamily="34" charset="0"/>
              </a:rPr>
              <a:t>Permet de :</a:t>
            </a: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créer / modifier / supprimer</a:t>
            </a:r>
            <a:endParaRPr lang="fr-FR" sz="1000" b="1" dirty="0">
              <a:latin typeface="Ubuntu" panose="020B0504030602030204" pitchFamily="34" charset="0"/>
            </a:endParaRPr>
          </a:p>
          <a:p>
            <a:pPr marL="143996" indent="-143996" defTabSz="239994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latin typeface="Ubuntu" panose="020B0504030602030204" pitchFamily="34" charset="0"/>
              </a:rPr>
              <a:t>rattacher à (1, n) groupes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38" name="Rectangle 37">
              <a:hlinkClick r:id="rId6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9158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20" y="1482256"/>
            <a:ext cx="9081898" cy="4521045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4844962" y="495721"/>
            <a:ext cx="4583518" cy="1554752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noProof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On accède</a:t>
            </a:r>
            <a:r>
              <a:rPr lang="fr-FR" b="1" kern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</a:t>
            </a:r>
            <a:r>
              <a:rPr lang="fr-FR" b="1" kern="0" noProof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à l’application personnaliser le portail grâce à la fonction recherche du totem. On saisit « personnaliser » dans le champ « nom ou numéro ». L’accès à cette application nécessite une habilitation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958668" y="3489069"/>
            <a:ext cx="4080224" cy="741186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L’application se trouve dans l’univers « internet et système d’information »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texte 1"/>
          <p:cNvSpPr txBox="1">
            <a:spLocks/>
          </p:cNvSpPr>
          <p:nvPr/>
        </p:nvSpPr>
        <p:spPr>
          <a:xfrm>
            <a:off x="955044" y="39924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464166" y="413145"/>
            <a:ext cx="319125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Personnaliser le Portail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604780" y="4558579"/>
            <a:ext cx="4572000" cy="108726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Afin d’éviter de la rechercher à chaque fois on peut la mettre dans nos favoris personnels en cliquant sur l’étoile</a:t>
            </a:r>
            <a:endParaRPr kumimoji="0" lang="fr-FR" sz="105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Connecteur droit avec flèche 27"/>
          <p:cNvCxnSpPr/>
          <p:nvPr/>
        </p:nvCxnSpPr>
        <p:spPr>
          <a:xfrm flipH="1">
            <a:off x="3666837" y="1861345"/>
            <a:ext cx="1178125" cy="55858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2291820" y="5158439"/>
            <a:ext cx="5312960" cy="15193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4414982" y="3973295"/>
            <a:ext cx="3506413" cy="423214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586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77440" y="1740747"/>
            <a:ext cx="5768936" cy="137498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377440" y="1673013"/>
            <a:ext cx="5825067" cy="153754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39" y="1227440"/>
            <a:ext cx="10126455" cy="5153822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5001352" y="198100"/>
            <a:ext cx="6825672" cy="104445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algn="ctr">
              <a:defRPr/>
            </a:pPr>
            <a:r>
              <a:rPr lang="fr-FR" b="1" kern="0" dirty="0">
                <a:solidFill>
                  <a:srgbClr val="E7E6E6">
                    <a:lumMod val="25000"/>
                  </a:srgbClr>
                </a:solidFill>
              </a:rPr>
              <a:t>L’application « Personnaliser le portail »</a:t>
            </a:r>
            <a:endParaRPr lang="fr-FR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compose de </a:t>
            </a:r>
            <a:r>
              <a:rPr lang="fr-FR" b="1" kern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3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blocs » : 2 blocs actifs pour le lot 1, le 3</a:t>
            </a:r>
            <a:r>
              <a:rPr kumimoji="0" lang="fr-FR" sz="1800" b="1" i="0" u="none" strike="noStrike" kern="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ième</a:t>
            </a:r>
            <a:r>
              <a:rPr kumimoji="0" lang="fr-FR" sz="1800" b="1" i="0" u="none" strike="noStrike" kern="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sera actif courant 1</a:t>
            </a:r>
            <a:r>
              <a:rPr kumimoji="0" lang="fr-FR" sz="1800" b="1" i="0" u="none" strike="noStrike" kern="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semestre 2021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339456" y="6252900"/>
            <a:ext cx="6410065" cy="50385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64000">
                <a:schemeClr val="tx1">
                  <a:lumMod val="65000"/>
                  <a:lumOff val="35000"/>
                </a:schemeClr>
              </a:gs>
              <a:gs pos="53000">
                <a:schemeClr val="tx1">
                  <a:lumMod val="65000"/>
                  <a:lumOff val="35000"/>
                </a:schemeClr>
              </a:gs>
              <a:gs pos="83000">
                <a:sysClr val="window" lastClr="FFFFFF">
                  <a:lumMod val="85000"/>
                </a:sys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Ces blocs sont détaillés</a:t>
            </a:r>
            <a:r>
              <a:rPr kumimoji="0" lang="fr-FR" sz="18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dans les pages suivantes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7958668" y="3489069"/>
            <a:ext cx="4080224" cy="461836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Infos du moment actif 1</a:t>
            </a:r>
            <a:r>
              <a:rPr kumimoji="0" lang="fr-FR" sz="1800" b="1" i="0" u="none" strike="noStrike" kern="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2021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texte 1"/>
          <p:cNvSpPr txBox="1">
            <a:spLocks/>
          </p:cNvSpPr>
          <p:nvPr/>
        </p:nvSpPr>
        <p:spPr>
          <a:xfrm>
            <a:off x="955044" y="39924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10959576" y="6232717"/>
            <a:ext cx="1232424" cy="632057"/>
            <a:chOff x="10959576" y="6225943"/>
            <a:chExt cx="1232424" cy="632057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1" name="Rectangle 20">
              <a:hlinkClick r:id="rId5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1464166" y="413145"/>
            <a:ext cx="312233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Personnaliser le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1285874" y="4162970"/>
            <a:ext cx="3981451" cy="493195"/>
            <a:chOff x="1933252" y="4795412"/>
            <a:chExt cx="3496196" cy="714908"/>
          </a:xfrm>
        </p:grpSpPr>
        <p:sp>
          <p:nvSpPr>
            <p:cNvPr id="11" name="Rectangle à coins arrondis 10"/>
            <p:cNvSpPr/>
            <p:nvPr/>
          </p:nvSpPr>
          <p:spPr>
            <a:xfrm>
              <a:off x="1933253" y="4795412"/>
              <a:ext cx="3496195" cy="714908"/>
            </a:xfrm>
            <a:prstGeom prst="roundRect">
              <a:avLst/>
            </a:prstGeom>
            <a:gradFill>
              <a:gsLst>
                <a:gs pos="0">
                  <a:srgbClr val="5B9BD5">
                    <a:lumMod val="5000"/>
                    <a:lumOff val="95000"/>
                  </a:srgbClr>
                </a:gs>
                <a:gs pos="74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5400000" scaled="1"/>
            </a:gradFill>
            <a:ln w="53975" cap="flat" cmpd="sng" algn="ctr">
              <a:gradFill flip="none" rotWithShape="1">
                <a:gsLst>
                  <a:gs pos="0">
                    <a:srgbClr val="E7E6E6">
                      <a:lumMod val="50000"/>
                    </a:srgbClr>
                  </a:gs>
                  <a:gs pos="67000">
                    <a:sysClr val="window" lastClr="FFFFFF">
                      <a:lumMod val="85000"/>
                    </a:sysClr>
                  </a:gs>
                  <a:gs pos="83000">
                    <a:sysClr val="window" lastClr="FFFFFF">
                      <a:lumMod val="85000"/>
                    </a:sysClr>
                  </a:gs>
                  <a:gs pos="100000">
                    <a:srgbClr val="C0000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GROUPES DE FONCTIONS METIER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/>
                <p:cNvSpPr txBox="1"/>
                <p:nvPr/>
              </p:nvSpPr>
              <p:spPr>
                <a:xfrm>
                  <a:off x="1933252" y="4888680"/>
                  <a:ext cx="342928" cy="41936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①</m:t>
                        </m:r>
                      </m:oMath>
                    </m:oMathPara>
                  </a14:m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ZoneTexte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3252" y="4888680"/>
                  <a:ext cx="342928" cy="419368"/>
                </a:xfrm>
                <a:prstGeom prst="rect">
                  <a:avLst/>
                </a:prstGeom>
                <a:blipFill>
                  <a:blip r:embed="rId6"/>
                  <a:stretch>
                    <a:fillRect l="-18750" t="-16667" r="-20313" b="-395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e 15"/>
          <p:cNvGrpSpPr/>
          <p:nvPr/>
        </p:nvGrpSpPr>
        <p:grpSpPr>
          <a:xfrm>
            <a:off x="5615231" y="4145623"/>
            <a:ext cx="2531145" cy="510542"/>
            <a:chOff x="6120056" y="4722005"/>
            <a:chExt cx="3496195" cy="714908"/>
          </a:xfrm>
        </p:grpSpPr>
        <p:sp>
          <p:nvSpPr>
            <p:cNvPr id="13" name="Rectangle à coins arrondis 12"/>
            <p:cNvSpPr/>
            <p:nvPr/>
          </p:nvSpPr>
          <p:spPr>
            <a:xfrm>
              <a:off x="6120056" y="4722005"/>
              <a:ext cx="3496195" cy="714908"/>
            </a:xfrm>
            <a:prstGeom prst="roundRect">
              <a:avLst/>
            </a:prstGeom>
            <a:gradFill>
              <a:gsLst>
                <a:gs pos="0">
                  <a:srgbClr val="5B9BD5">
                    <a:lumMod val="5000"/>
                    <a:lumOff val="95000"/>
                  </a:srgbClr>
                </a:gs>
                <a:gs pos="74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5400000" scaled="1"/>
            </a:gradFill>
            <a:ln w="53975" cap="flat" cmpd="sng" algn="ctr">
              <a:gradFill flip="none" rotWithShape="1">
                <a:gsLst>
                  <a:gs pos="0">
                    <a:srgbClr val="E7E6E6">
                      <a:lumMod val="50000"/>
                    </a:srgbClr>
                  </a:gs>
                  <a:gs pos="67000">
                    <a:sysClr val="window" lastClr="FFFFFF">
                      <a:lumMod val="85000"/>
                    </a:sysClr>
                  </a:gs>
                  <a:gs pos="83000">
                    <a:sysClr val="window" lastClr="FFFFFF">
                      <a:lumMod val="85000"/>
                    </a:sysClr>
                  </a:gs>
                  <a:gs pos="100000">
                    <a:srgbClr val="C0000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APPLICATIONS</a:t>
              </a:r>
              <a:endParaRPr kumimoji="0" lang="fr-FR" sz="105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/>
                <p:cNvSpPr txBox="1"/>
                <p:nvPr/>
              </p:nvSpPr>
              <p:spPr>
                <a:xfrm>
                  <a:off x="6299142" y="4807496"/>
                  <a:ext cx="432360" cy="40511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②</m:t>
                        </m:r>
                      </m:oMath>
                    </m:oMathPara>
                  </a14:m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9142" y="4807496"/>
                  <a:ext cx="432360" cy="405119"/>
                </a:xfrm>
                <a:prstGeom prst="rect">
                  <a:avLst/>
                </a:prstGeom>
                <a:blipFill>
                  <a:blip r:embed="rId7"/>
                  <a:stretch>
                    <a:fillRect l="-34615" t="-16667" r="-36538" b="-395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0431240" y="2149519"/>
                <a:ext cx="341788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③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1240" y="2149519"/>
                <a:ext cx="341788" cy="289310"/>
              </a:xfrm>
              <a:prstGeom prst="rect">
                <a:avLst/>
              </a:prstGeom>
              <a:blipFill>
                <a:blip r:embed="rId9"/>
                <a:stretch>
                  <a:fillRect l="-28571" t="-17021" r="-30357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323253" y="1740747"/>
            <a:ext cx="5823123" cy="1320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6878262" y="2294174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②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262" y="2294174"/>
                <a:ext cx="330219" cy="289310"/>
              </a:xfrm>
              <a:prstGeom prst="rect">
                <a:avLst/>
              </a:prstGeom>
              <a:blipFill>
                <a:blip r:embed="rId10"/>
                <a:stretch>
                  <a:fillRect l="-29630" t="-16667" r="-35185" b="-395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4120065" y="2241296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①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065" y="2241296"/>
                <a:ext cx="330219" cy="289310"/>
              </a:xfrm>
              <a:prstGeom prst="rect">
                <a:avLst/>
              </a:prstGeom>
              <a:blipFill>
                <a:blip r:embed="rId11"/>
                <a:stretch>
                  <a:fillRect l="-31481" t="-17021" r="-33333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8031613" y="3575332"/>
                <a:ext cx="341788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③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613" y="3575332"/>
                <a:ext cx="341788" cy="289310"/>
              </a:xfrm>
              <a:prstGeom prst="rect">
                <a:avLst/>
              </a:prstGeom>
              <a:blipFill>
                <a:blip r:embed="rId12"/>
                <a:stretch>
                  <a:fillRect l="-30357" t="-17021" r="-28571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960280" y="60515"/>
            <a:ext cx="205914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3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413174" y="1544698"/>
            <a:ext cx="8513094" cy="4341950"/>
            <a:chOff x="-677554" y="265491"/>
            <a:chExt cx="9598046" cy="5512669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77554" y="3254804"/>
              <a:ext cx="9598046" cy="2523356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77554" y="265491"/>
              <a:ext cx="9516925" cy="2399871"/>
            </a:xfrm>
            <a:prstGeom prst="rect">
              <a:avLst/>
            </a:prstGeom>
          </p:spPr>
        </p:pic>
      </p:grp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2810276" y="5368756"/>
            <a:ext cx="4374568" cy="1035783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dirty="0"/>
              <a:t>Pour qu’un groupe de fonctions métier soit créé, il faut à minima une fonction métier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48097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4429760" y="1080435"/>
            <a:ext cx="4727787" cy="119525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endCxn id="15" idx="1"/>
          </p:cNvCxnSpPr>
          <p:nvPr/>
        </p:nvCxnSpPr>
        <p:spPr>
          <a:xfrm flipV="1">
            <a:off x="7676707" y="1861406"/>
            <a:ext cx="1480840" cy="27960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800753" y="2457715"/>
            <a:ext cx="1356794" cy="2360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9157547" y="720326"/>
            <a:ext cx="3257188" cy="228215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Donner un nom à votre groupe de fonctions métier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Cliquer sur vérifier les doublons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Renseigner les dates de début et de fin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5737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14" y="1320450"/>
            <a:ext cx="8891862" cy="4587685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9"/>
          <p:cNvCxnSpPr/>
          <p:nvPr/>
        </p:nvCxnSpPr>
        <p:spPr>
          <a:xfrm>
            <a:off x="5032587" y="3055411"/>
            <a:ext cx="4219786" cy="12003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V="1">
            <a:off x="2032000" y="3729643"/>
            <a:ext cx="7563212" cy="17613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5296747" y="4585547"/>
            <a:ext cx="3860800" cy="89327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9157547" y="2893495"/>
            <a:ext cx="2953173" cy="2247466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Choisir une fonction métier grâce au filtre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Cocher une fonction métier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Les 2 boutons deviennent actifs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64166" y="413145"/>
            <a:ext cx="48097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81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20" y="1299434"/>
            <a:ext cx="8202696" cy="4302113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7736152" y="663138"/>
            <a:ext cx="4374568" cy="103561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latin typeface="Calibri" panose="020F0502020204030204"/>
              </a:rPr>
              <a:t>Si </a:t>
            </a:r>
            <a:r>
              <a:rPr kumimoji="0" lang="fr-FR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Je veux je peux aussi ajouter une application en créant le groupe de fonctions métier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8324428" y="3034453"/>
            <a:ext cx="927945" cy="14099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V="1">
            <a:off x="7836747" y="3729644"/>
            <a:ext cx="1758465" cy="54432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4578773" y="4327694"/>
            <a:ext cx="4578774" cy="88099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8778431" y="2893494"/>
            <a:ext cx="3332290" cy="2575225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Chercher une application (grâce aux filtres)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L’associer et la mettre en favoris établissement avant d’enregistrer mon groupe de fonctions métier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 visualiser n’est pas obligatoire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75734" y="2614507"/>
            <a:ext cx="7748694" cy="11151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64166" y="413145"/>
            <a:ext cx="48097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4805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166" y="1251779"/>
            <a:ext cx="6474811" cy="4555243"/>
          </a:xfrm>
          <a:prstGeom prst="rect">
            <a:avLst/>
          </a:prstGeom>
          <a:ln>
            <a:noFill/>
          </a:ln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9"/>
          <p:cNvCxnSpPr/>
          <p:nvPr/>
        </p:nvCxnSpPr>
        <p:spPr>
          <a:xfrm>
            <a:off x="7579360" y="2893495"/>
            <a:ext cx="1673013" cy="28194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5330613" y="3995873"/>
            <a:ext cx="3583094" cy="138892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8913707" y="2893494"/>
            <a:ext cx="3197013" cy="331592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b="1" dirty="0"/>
              <a:t>En prévisualisation le bouton « valider les modifications » n’est actif qu’après avoir modifié les dates de début et/ou de fin de prise d’effet</a:t>
            </a:r>
          </a:p>
          <a:p>
            <a:r>
              <a:rPr lang="fr-FR" b="1" dirty="0">
                <a:solidFill>
                  <a:srgbClr val="FF0000"/>
                </a:solidFill>
              </a:rPr>
              <a:t>Important :</a:t>
            </a:r>
          </a:p>
          <a:p>
            <a:r>
              <a:rPr lang="fr-FR" b="1" dirty="0">
                <a:solidFill>
                  <a:srgbClr val="FF0000"/>
                </a:solidFill>
              </a:rPr>
              <a:t>Cliquer sur « valider les modifications » ne crée pas le groupe de fonctions métier</a:t>
            </a: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198880" y="2203119"/>
            <a:ext cx="6854613" cy="9723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2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464166" y="413145"/>
            <a:ext cx="48097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864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679" y="1222131"/>
            <a:ext cx="9465868" cy="4795622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6353387" y="1224759"/>
            <a:ext cx="4374568" cy="1035783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Après avoir validé</a:t>
            </a:r>
            <a:r>
              <a:rPr kumimoji="0" lang="fr-FR" sz="1600" b="1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les modifications ou cliqué sur revenir en arrière, on peut enregistrer et créer le groupe de fonctions métier</a:t>
            </a:r>
            <a:endParaRPr kumimoji="0" lang="fr-FR" sz="1600" b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 flipV="1">
            <a:off x="6441440" y="2260542"/>
            <a:ext cx="2269067" cy="328004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464166" y="413145"/>
            <a:ext cx="48097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18" name="Rectangle 17">
              <a:hlinkClick r:id="rId5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0400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19" y="1876213"/>
            <a:ext cx="8321103" cy="2970792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1844004" y="4847005"/>
            <a:ext cx="4824029" cy="1498377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kern="0" dirty="0">
                <a:solidFill>
                  <a:srgbClr val="FF0000"/>
                </a:solidFill>
                <a:latin typeface="Calibri" panose="020F0502020204030204"/>
              </a:rPr>
              <a:t>Dupliquer permet de reproduire le groupe de fonctions métier à l’identique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400" b="1" kern="0" dirty="0">
                <a:solidFill>
                  <a:srgbClr val="FF0000"/>
                </a:solidFill>
                <a:latin typeface="Calibri" panose="020F0502020204030204"/>
              </a:rPr>
              <a:t>La modification permet d’ajouter ou supprimer des fonctions métier et/ou des applications</a:t>
            </a:r>
            <a:endParaRPr lang="fr-FR" sz="1400" b="1" kern="0" dirty="0">
              <a:solidFill>
                <a:srgbClr val="FF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1400" b="1" kern="0" dirty="0">
                <a:solidFill>
                  <a:srgbClr val="FF0000"/>
                </a:solidFill>
              </a:rPr>
              <a:t>La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/>
              </a:rPr>
              <a:t>suppression supprime définitivement le </a:t>
            </a:r>
            <a:r>
              <a:rPr lang="fr-FR" sz="1400" b="1" kern="0" dirty="0">
                <a:solidFill>
                  <a:srgbClr val="FF0000"/>
                </a:solidFill>
              </a:rPr>
              <a:t>groupe de fonctions métier</a:t>
            </a:r>
            <a:endParaRPr lang="fr-FR" sz="1400" b="1" kern="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484177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Gérer un groupe de fonctions métier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8195733" y="3175445"/>
            <a:ext cx="1056640" cy="76838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8351520" y="3711034"/>
            <a:ext cx="1043094" cy="46558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9252373" y="2893495"/>
            <a:ext cx="2553546" cy="165679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b="1" dirty="0"/>
              <a:t>Je peux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Dupliquer le GFM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modifier le GFM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supprimer le GFM</a:t>
            </a: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8548733" y="4064000"/>
            <a:ext cx="703640" cy="41371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19" name="Rectangle 18">
              <a:hlinkClick r:id="rId5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8703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03" y="4178817"/>
            <a:ext cx="8687562" cy="25488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03" y="1195791"/>
            <a:ext cx="8073841" cy="2995512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7515278" y="4191303"/>
            <a:ext cx="4407363" cy="888697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kern="0" dirty="0">
                <a:latin typeface="Calibri" panose="020F0502020204030204"/>
              </a:rPr>
              <a:t>En filtrant par groupe de fonctions métier nous obtenons la liste de toutes les fonctions métier rattachées à ce groupe</a:t>
            </a:r>
          </a:p>
        </p:txBody>
      </p: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559589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Consulter les fonctions métiers par groupe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2484582" y="1518565"/>
            <a:ext cx="6614088" cy="67320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1921164" y="2363553"/>
            <a:ext cx="7147452" cy="64750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9145231" y="1217554"/>
            <a:ext cx="2917459" cy="2015174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lvl="0">
              <a:defRPr/>
            </a:pPr>
            <a:r>
              <a:rPr lang="fr-FR" b="1" kern="0" dirty="0"/>
              <a:t>Filtrer par fonctions métier permet de visualiser pour une fonction métier à combien de groupe de fonctions métier elle est rattachée</a:t>
            </a: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5661891" y="4558081"/>
            <a:ext cx="1853388" cy="69456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19" name="Rectangle 18">
              <a:hlinkClick r:id="rId6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810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1771358" y="1293385"/>
            <a:ext cx="7983541" cy="4699517"/>
            <a:chOff x="897597" y="873439"/>
            <a:chExt cx="7983541" cy="4699517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7598" y="1126838"/>
              <a:ext cx="7983540" cy="4446118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597" y="873439"/>
              <a:ext cx="7983541" cy="327287"/>
            </a:xfrm>
            <a:prstGeom prst="rect">
              <a:avLst/>
            </a:prstGeom>
          </p:spPr>
        </p:pic>
      </p:grpSp>
      <p:sp>
        <p:nvSpPr>
          <p:cNvPr id="6" name="Rectangle à coins arrondis 5"/>
          <p:cNvSpPr/>
          <p:nvPr/>
        </p:nvSpPr>
        <p:spPr>
          <a:xfrm>
            <a:off x="8695805" y="1165245"/>
            <a:ext cx="3496195" cy="306808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b="1" dirty="0"/>
              <a:t>On renseigne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Le nom (</a:t>
            </a:r>
            <a:r>
              <a:rPr lang="fr-FR" i="1" dirty="0"/>
              <a:t>obligatoire</a:t>
            </a:r>
            <a:r>
              <a:rPr lang="fr-FR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Mots-clés (</a:t>
            </a:r>
            <a:r>
              <a:rPr lang="fr-FR" i="1" dirty="0"/>
              <a:t>facultatif</a:t>
            </a:r>
            <a:r>
              <a:rPr lang="fr-FR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Description (</a:t>
            </a:r>
            <a:r>
              <a:rPr lang="fr-FR" i="1" dirty="0"/>
              <a:t>facultatif</a:t>
            </a:r>
            <a:r>
              <a:rPr lang="fr-FR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Univers d’appartenance (</a:t>
            </a:r>
            <a:r>
              <a:rPr lang="fr-FR" i="1" dirty="0"/>
              <a:t>obligatoire</a:t>
            </a:r>
            <a:r>
              <a:rPr lang="fr-FR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Catégorie d’application (</a:t>
            </a:r>
            <a:r>
              <a:rPr lang="fr-FR" i="1" dirty="0"/>
              <a:t>obligatoire</a:t>
            </a:r>
            <a:r>
              <a:rPr lang="fr-FR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Renseigner le lien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Clic sur le bouton Enregistrer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8169402" y="5071237"/>
            <a:ext cx="3496195" cy="604804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peut</a:t>
            </a:r>
            <a:r>
              <a:rPr kumimoji="0" lang="fr-FR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tester le lien</a:t>
            </a:r>
            <a:endParaRPr kumimoji="0" lang="fr-FR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Connecteur droit 30"/>
          <p:cNvCxnSpPr/>
          <p:nvPr/>
        </p:nvCxnSpPr>
        <p:spPr>
          <a:xfrm flipV="1">
            <a:off x="4253653" y="3751880"/>
            <a:ext cx="4390709" cy="75301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397827" y="413754"/>
            <a:ext cx="10582384" cy="10772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Créer une application </a:t>
            </a:r>
          </a:p>
          <a:p>
            <a:r>
              <a:rPr lang="fr-FR" sz="1600" dirty="0"/>
              <a:t>Permet de créer une application propre à votre établissement et de l’ajouter aux applications accessibles à vos collaborateurs</a:t>
            </a:r>
          </a:p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6" name="Connecteur droit 35"/>
          <p:cNvCxnSpPr/>
          <p:nvPr/>
        </p:nvCxnSpPr>
        <p:spPr>
          <a:xfrm flipV="1">
            <a:off x="7274560" y="2097494"/>
            <a:ext cx="1421245" cy="25096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4714240" y="2351604"/>
            <a:ext cx="3981565" cy="57379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endCxn id="6" idx="1"/>
          </p:cNvCxnSpPr>
          <p:nvPr/>
        </p:nvCxnSpPr>
        <p:spPr>
          <a:xfrm flipV="1">
            <a:off x="4253653" y="2699289"/>
            <a:ext cx="4442152" cy="68368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V="1">
            <a:off x="4415446" y="3169482"/>
            <a:ext cx="4280359" cy="69692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flipV="1">
            <a:off x="3779520" y="1805084"/>
            <a:ext cx="4864842" cy="58679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V="1">
            <a:off x="6211941" y="4036723"/>
            <a:ext cx="2532432" cy="140336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9543627" y="4650561"/>
            <a:ext cx="163607" cy="35397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3" name="Rectangle 22">
              <a:hlinkClick r:id="rId6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16137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789" y="1310826"/>
            <a:ext cx="4163779" cy="1743957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1" y="1206540"/>
            <a:ext cx="7823164" cy="4579413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7222757" y="189547"/>
            <a:ext cx="3496195" cy="79342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sz="2000" b="1" dirty="0"/>
              <a:t>Clic sur le chevron permet de voir le détail de l’application </a:t>
            </a: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8471113" y="3610553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sz="2000" b="1" dirty="0"/>
              <a:t>Clic sur le crayon permet de modifier l’application </a:t>
            </a:r>
          </a:p>
        </p:txBody>
      </p:sp>
      <p:cxnSp>
        <p:nvCxnSpPr>
          <p:cNvPr id="26" name="Connecteur droit 25"/>
          <p:cNvCxnSpPr/>
          <p:nvPr/>
        </p:nvCxnSpPr>
        <p:spPr>
          <a:xfrm flipV="1">
            <a:off x="7668732" y="1058604"/>
            <a:ext cx="27064" cy="285217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V="1">
            <a:off x="7443893" y="3838472"/>
            <a:ext cx="1027220" cy="77416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7583" y="4868635"/>
            <a:ext cx="3588193" cy="1548756"/>
          </a:xfrm>
          <a:prstGeom prst="rect">
            <a:avLst/>
          </a:prstGeom>
        </p:spPr>
      </p:pic>
      <p:sp>
        <p:nvSpPr>
          <p:cNvPr id="34" name="Rectangle à coins arrondis 33"/>
          <p:cNvSpPr/>
          <p:nvPr/>
        </p:nvSpPr>
        <p:spPr>
          <a:xfrm>
            <a:off x="2278106" y="5643013"/>
            <a:ext cx="3296348" cy="82730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sz="2000" b="1" dirty="0"/>
              <a:t>Clic sur la poubelle permet de supprimer l’application </a:t>
            </a:r>
          </a:p>
        </p:txBody>
      </p:sp>
      <p:cxnSp>
        <p:nvCxnSpPr>
          <p:cNvPr id="35" name="Connecteur droit 34"/>
          <p:cNvCxnSpPr/>
          <p:nvPr/>
        </p:nvCxnSpPr>
        <p:spPr>
          <a:xfrm flipH="1">
            <a:off x="4863254" y="5107093"/>
            <a:ext cx="2641599" cy="48768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64166" y="413145"/>
            <a:ext cx="302025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Gérer une application 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433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2" y="1664761"/>
            <a:ext cx="9916509" cy="3143014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2633052" y="5028876"/>
            <a:ext cx="5237561" cy="132565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r>
              <a:rPr lang="fr-FR" dirty="0"/>
              <a:t>En sélectionnant une application on peut aussi la rattacher à un groupe de fonctions métier</a:t>
            </a:r>
          </a:p>
        </p:txBody>
      </p:sp>
      <p:cxnSp>
        <p:nvCxnSpPr>
          <p:cNvPr id="25" name="Connecteur droit 24"/>
          <p:cNvCxnSpPr/>
          <p:nvPr/>
        </p:nvCxnSpPr>
        <p:spPr>
          <a:xfrm>
            <a:off x="379307" y="2262293"/>
            <a:ext cx="2425851" cy="264333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6138389" y="4610581"/>
            <a:ext cx="1847371" cy="38708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464166" y="413145"/>
            <a:ext cx="295132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Gérer une application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676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929" y="957986"/>
            <a:ext cx="5034539" cy="4803138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à coins arrondis 23"/>
          <p:cNvSpPr/>
          <p:nvPr/>
        </p:nvSpPr>
        <p:spPr>
          <a:xfrm>
            <a:off x="6592137" y="1573227"/>
            <a:ext cx="5396663" cy="2230545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choisit le groupe de fonctions métier « possibilité d’utiliser la fonction filtre 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l’ajoute aux favoris du groupe fonctions métier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peut modifier la date de début (min J+1)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peut modifier la date de fin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clique sur enregistrer</a:t>
            </a:r>
          </a:p>
        </p:txBody>
      </p:sp>
      <p:cxnSp>
        <p:nvCxnSpPr>
          <p:cNvPr id="19" name="Connecteur droit 18"/>
          <p:cNvCxnSpPr/>
          <p:nvPr/>
        </p:nvCxnSpPr>
        <p:spPr>
          <a:xfrm flipV="1">
            <a:off x="1998133" y="1849799"/>
            <a:ext cx="4756875" cy="123884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2" y="5904226"/>
            <a:ext cx="9430327" cy="413146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 flipV="1">
            <a:off x="2282613" y="2697469"/>
            <a:ext cx="4457318" cy="199811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V="1">
            <a:off x="3745653" y="2994492"/>
            <a:ext cx="2907566" cy="170109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V="1">
            <a:off x="4612640" y="3299265"/>
            <a:ext cx="2086717" cy="199167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5313466" y="2399142"/>
            <a:ext cx="1406178" cy="59535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07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64166" y="413145"/>
            <a:ext cx="295132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Gérer une application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0280" y="60515"/>
            <a:ext cx="65227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Personnaliser le portail </a:t>
            </a:r>
            <a:r>
              <a:rPr lang="fr-FR" sz="24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MySyS</a:t>
            </a:r>
            <a:endParaRPr lang="fr-FR" sz="24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3" name="Rectangle 22">
              <a:hlinkClick r:id="rId6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60771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4369" y="2967335"/>
            <a:ext cx="1143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FIN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0959576" y="6130693"/>
            <a:ext cx="1232424" cy="632057"/>
            <a:chOff x="10959576" y="6225943"/>
            <a:chExt cx="1232424" cy="63205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6" name="Rectangle 5">
              <a:hlinkClick r:id="rId3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963037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89C2CD-25A8-4806-9871-AA091496510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c55c537-19f7-48e3-9dc3-8e58226619f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339D5C1-BC4F-42F7-B544-C55A01FE41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F43BA6-100B-458E-9D6A-143525F4013F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0B1F82DE-38F0-4D63-859D-04361A1D23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359d90-acff-42e4-b1a9-665babcb4525"/>
    <ds:schemaRef ds:uri="4476fbde-f289-4a1b-a606-6f9fe9ecf9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756</Words>
  <Application>Microsoft Office PowerPoint</Application>
  <PresentationFormat>Grand écran</PresentationFormat>
  <Paragraphs>148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lastModifiedBy>PERRET Patrick-louis [CERA]</cp:lastModifiedBy>
  <cp:revision>195</cp:revision>
  <dcterms:created xsi:type="dcterms:W3CDTF">2020-10-22T15:38:56Z</dcterms:created>
  <dcterms:modified xsi:type="dcterms:W3CDTF">2021-09-27T14:24:33Z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