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5"/>
  </p:sldMasterIdLst>
  <p:notesMasterIdLst>
    <p:notesMasterId r:id="rId29"/>
  </p:notesMasterIdLst>
  <p:handoutMasterIdLst>
    <p:handoutMasterId r:id="rId30"/>
  </p:handoutMasterIdLst>
  <p:sldIdLst>
    <p:sldId id="307" r:id="rId6"/>
    <p:sldId id="2134804932" r:id="rId7"/>
    <p:sldId id="2134804934" r:id="rId8"/>
    <p:sldId id="3610" r:id="rId9"/>
    <p:sldId id="2134804936" r:id="rId10"/>
    <p:sldId id="3612" r:id="rId11"/>
    <p:sldId id="2134804995" r:id="rId12"/>
    <p:sldId id="3630" r:id="rId13"/>
    <p:sldId id="3629" r:id="rId14"/>
    <p:sldId id="2134804994" r:id="rId15"/>
    <p:sldId id="3614" r:id="rId16"/>
    <p:sldId id="3613" r:id="rId17"/>
    <p:sldId id="3639" r:id="rId18"/>
    <p:sldId id="2134804919" r:id="rId19"/>
    <p:sldId id="2134804984" r:id="rId20"/>
    <p:sldId id="3626" r:id="rId21"/>
    <p:sldId id="2134804983" r:id="rId22"/>
    <p:sldId id="2134804990" r:id="rId23"/>
    <p:sldId id="2134804987" r:id="rId24"/>
    <p:sldId id="3637" r:id="rId25"/>
    <p:sldId id="2134804991" r:id="rId26"/>
    <p:sldId id="1916" r:id="rId27"/>
    <p:sldId id="272" r:id="rId2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09T13:48:03.26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09/09/2022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87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09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909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912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9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749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386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774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044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572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084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253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Nabila/Philippe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404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Olivier/Lionel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4870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Olivier/Lionel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380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Philippe/ Nabila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048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648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Hélène/Salomé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725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629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28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292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Nabila / Philippe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D325F1-50B3-42EE-800F-0CBD9CCCC2A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9950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34858640-A726-40DB-A0EA-C29BA14305C9}" type="datetime4">
              <a:rPr lang="fr-FR" smtClean="0"/>
              <a:t>9 septembre 2022</a:t>
            </a:fld>
            <a:endParaRPr lang="fr-FR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45A37F0-962A-4A67-9EF5-04236F8A9F52}" type="datetime4">
              <a:rPr lang="fr-FR" smtClean="0"/>
              <a:t>9 septembre 2022</a:t>
            </a:fld>
            <a:endParaRPr lang="fr-FR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9D0F1-A29E-4C96-BB81-C8D8A697AE09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510-61CA-4791-9324-F2E24A70C77A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E71C50-C081-4D4E-A52F-C7F14A0FF0BD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3DF1-84D9-473B-84DA-36AD442B70DE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E8D-75FB-4561-B177-8D64BE0F8635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FC3D4-DEF0-4D32-AA06-24E396FA60AA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B83C6-C68B-4278-9BCD-936CC93CF150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75A7-5172-4BF8-879D-86249C46EFF2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0D4EB-EDE2-4759-8782-832B784A292C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347B-DA44-4A8C-A5AB-1BA6E69156BE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08D4-5BC8-4B70-9F79-09A329F48994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040C-79B6-4E4B-BC8A-D1AD3DFF46D1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F251A8A-ABB5-4742-AA6F-3CA5BE92114F}" type="datetime4">
              <a:rPr lang="fr-FR" smtClean="0"/>
              <a:t>9 septembre 2022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602D742-3672-415B-9889-5E5C575AC1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443" y="4899312"/>
            <a:ext cx="2771078" cy="114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69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781614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0C18E6D3-CC13-4E7F-8C9B-07207B41898C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550864" y="1665289"/>
            <a:ext cx="11090275" cy="4152900"/>
          </a:xfrm>
        </p:spPr>
        <p:txBody>
          <a:bodyPr/>
          <a:lstStyle/>
          <a:p>
            <a:r>
              <a:rPr lang="fr-FR"/>
              <a:t>Cliquez sur l'icône pour ajouter un graphique SmartArt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128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65015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8D3A4BFE-3CF4-4CA0-B229-CE38F890412A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  <p:sldLayoutId id="2147483741" r:id="rId17"/>
    <p:sldLayoutId id="2147483742" r:id="rId18"/>
    <p:sldLayoutId id="2147483743" r:id="rId19"/>
    <p:sldLayoutId id="2147483744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18" Type="http://schemas.openxmlformats.org/officeDocument/2006/relationships/image" Target="../media/image27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5" Type="http://schemas.microsoft.com/office/2007/relationships/hdphoto" Target="../media/hdphoto1.wdp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png"/><Relationship Id="rId5" Type="http://schemas.microsoft.com/office/2007/relationships/hdphoto" Target="../media/hdphoto2.wdp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hyperlink" Target="https://jepaieenligne.systempay.fr/DEMOCELORRAINECHAMPAGNE?ctx_mode=TEST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customXml" Target="../ink/ink1.xm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emf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png"/><Relationship Id="rId5" Type="http://schemas.openxmlformats.org/officeDocument/2006/relationships/image" Target="../media/image42.jpeg"/><Relationship Id="rId10" Type="http://schemas.openxmlformats.org/officeDocument/2006/relationships/image" Target="../media/image56.jpeg"/><Relationship Id="rId4" Type="http://schemas.openxmlformats.org/officeDocument/2006/relationships/image" Target="../media/image53.jpe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6.png"/><Relationship Id="rId3" Type="http://schemas.openxmlformats.org/officeDocument/2006/relationships/image" Target="../media/image70.png"/><Relationship Id="rId7" Type="http://schemas.microsoft.com/office/2007/relationships/hdphoto" Target="../media/hdphoto4.wdp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2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74.png"/><Relationship Id="rId4" Type="http://schemas.openxmlformats.org/officeDocument/2006/relationships/image" Target="../media/image71.png"/><Relationship Id="rId9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np-lclf-commercants@natixis.co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/>
              <a:t>L’offre JePaieEnLigne</a:t>
            </a:r>
            <a:br>
              <a:rPr lang="fr-FR"/>
            </a:br>
            <a:r>
              <a:rPr lang="fr-FR"/>
              <a:t>Express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3611199"/>
            <a:ext cx="10080000" cy="900000"/>
          </a:xfrm>
        </p:spPr>
        <p:txBody>
          <a:bodyPr/>
          <a:lstStyle/>
          <a:p>
            <a:r>
              <a:rPr lang="fr-FR"/>
              <a:t>Nouvelle offre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/>
          <a:p>
            <a:r>
              <a:rPr lang="fr-FR"/>
              <a:t>Septembre 2022</a:t>
            </a:r>
          </a:p>
        </p:txBody>
      </p:sp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6F54674-2997-4B02-A7CE-2336A7652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7171" y="1836362"/>
            <a:ext cx="2074144" cy="86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8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B22598-15AD-45E5-AA4A-66EAB0C83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057028-D1F1-4E8B-B4FC-FC7CF23738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1E87E7-721B-413F-8151-2F09DF78D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/>
              <a:t>CONTEXTE ET ENJEUX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AB9715-0A00-47B2-BB6C-1F6515EA0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8037F0-9EF8-496E-9441-8B3EE55D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2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C5ADD2E9-B568-4D72-9D1D-54DACCE2A1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/>
              <a:t>03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F56095D-6595-48BB-BF72-9CAB1A74CE9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31819" y="4155540"/>
            <a:ext cx="2946396" cy="1080000"/>
          </a:xfrm>
        </p:spPr>
        <p:txBody>
          <a:bodyPr/>
          <a:lstStyle/>
          <a:p>
            <a:r>
              <a:rPr lang="fr-FR"/>
              <a:t>SCHEMA DE DISTRIBUTION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5F810A2-EF53-4A14-A28A-6582EB9610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56000" y="2499371"/>
            <a:ext cx="1332000" cy="576000"/>
          </a:xfrm>
        </p:spPr>
        <p:txBody>
          <a:bodyPr/>
          <a:lstStyle/>
          <a:p>
            <a:r>
              <a:rPr lang="fr-FR"/>
              <a:t>04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1A7235B4-2B89-45AD-ABAC-39D9250668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83906" y="2235163"/>
            <a:ext cx="2417783" cy="1080000"/>
          </a:xfrm>
        </p:spPr>
        <p:txBody>
          <a:bodyPr/>
          <a:lstStyle/>
          <a:p>
            <a:r>
              <a:rPr lang="fr-FR"/>
              <a:t>ANNEXES</a:t>
            </a:r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1EA73A5B-EE7A-472D-9FC2-46666C55D0AC}"/>
              </a:ext>
            </a:extLst>
          </p:cNvPr>
          <p:cNvSpPr txBox="1">
            <a:spLocks/>
          </p:cNvSpPr>
          <p:nvPr/>
        </p:nvSpPr>
        <p:spPr>
          <a:xfrm>
            <a:off x="2510023" y="2680770"/>
            <a:ext cx="2766513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PRESENTATION DE LA NOUVELLE OFFRE </a:t>
            </a:r>
          </a:p>
        </p:txBody>
      </p:sp>
      <p:sp>
        <p:nvSpPr>
          <p:cNvPr id="25" name="Espace réservé du texte 9">
            <a:extLst>
              <a:ext uri="{FF2B5EF4-FFF2-40B4-BE49-F238E27FC236}">
                <a16:creationId xmlns:a16="http://schemas.microsoft.com/office/drawing/2014/main" id="{30A90BAE-542E-459E-A479-2BE4496F713A}"/>
              </a:ext>
            </a:extLst>
          </p:cNvPr>
          <p:cNvSpPr txBox="1">
            <a:spLocks/>
          </p:cNvSpPr>
          <p:nvPr/>
        </p:nvSpPr>
        <p:spPr>
          <a:xfrm>
            <a:off x="1482118" y="2917575"/>
            <a:ext cx="1332000" cy="57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-288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"/>
              <a:defRPr sz="3500" b="0" kern="1200">
                <a:solidFill>
                  <a:schemeClr val="tx2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1180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EB159A-070A-4668-BBC1-28797266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1716BC-A65F-4A6B-AF06-709742B8B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CONTEXTE ET ENJEUX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AAF8A4-1634-46C8-B555-739D8112D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A16852-154D-4336-9160-66257A24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873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rdinateur portable femme lunette">
            <a:extLst>
              <a:ext uri="{FF2B5EF4-FFF2-40B4-BE49-F238E27FC236}">
                <a16:creationId xmlns:a16="http://schemas.microsoft.com/office/drawing/2014/main" id="{DCE7D97B-2464-4A21-87F5-1EBFF29E7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94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9E5F9C37-08B2-4752-BBD4-A7CFB2477A11}"/>
              </a:ext>
            </a:extLst>
          </p:cNvPr>
          <p:cNvSpPr/>
          <p:nvPr/>
        </p:nvSpPr>
        <p:spPr>
          <a:xfrm>
            <a:off x="8397644" y="1401424"/>
            <a:ext cx="3415816" cy="4715875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32384" y="198120"/>
            <a:ext cx="9859649" cy="719227"/>
          </a:xfrm>
        </p:spPr>
        <p:txBody>
          <a:bodyPr/>
          <a:lstStyle/>
          <a:p>
            <a:r>
              <a:rPr lang="fr-FR" sz="2400"/>
              <a:t>TENDANCES ET Développement du marché impliquant une évolution de nos offres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1E0D85-D875-4EA5-94E6-65CCAD7F378F}"/>
              </a:ext>
            </a:extLst>
          </p:cNvPr>
          <p:cNvSpPr/>
          <p:nvPr/>
        </p:nvSpPr>
        <p:spPr>
          <a:xfrm>
            <a:off x="570116" y="1430437"/>
            <a:ext cx="3395715" cy="4699257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D9CEE9-48A6-4A83-B5C4-4DC726DD652F}"/>
              </a:ext>
            </a:extLst>
          </p:cNvPr>
          <p:cNvSpPr/>
          <p:nvPr/>
        </p:nvSpPr>
        <p:spPr>
          <a:xfrm>
            <a:off x="4463747" y="1401424"/>
            <a:ext cx="3605085" cy="4715875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85ED93-6DC7-451E-8A1B-2A564F1F9577}"/>
              </a:ext>
            </a:extLst>
          </p:cNvPr>
          <p:cNvSpPr/>
          <p:nvPr/>
        </p:nvSpPr>
        <p:spPr>
          <a:xfrm>
            <a:off x="4666248" y="4658007"/>
            <a:ext cx="1535923" cy="5884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B2D9091-6639-4022-8184-013566596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017" y="3925519"/>
            <a:ext cx="862537" cy="541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228CD3A-56C8-406B-853E-6E1A292010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2357"/>
          <a:stretch/>
        </p:blipFill>
        <p:spPr>
          <a:xfrm>
            <a:off x="5189417" y="4818170"/>
            <a:ext cx="896136" cy="28382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B4210A3-BDE4-43AC-8A12-9E512B034D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1730" y="5394619"/>
            <a:ext cx="1465959" cy="476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A4E942EE-C4F1-4624-A463-03BC51850289}"/>
              </a:ext>
            </a:extLst>
          </p:cNvPr>
          <p:cNvSpPr txBox="1"/>
          <p:nvPr/>
        </p:nvSpPr>
        <p:spPr>
          <a:xfrm>
            <a:off x="1900471" y="4344041"/>
            <a:ext cx="17800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b="1"/>
              <a:t>Besoins d’alternatives aux chèques et espèces</a:t>
            </a:r>
            <a:r>
              <a:rPr lang="fr-FR" sz="1000"/>
              <a:t> pour éviter les impayés et les contrefaçons de monnaie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8B68846-CFA2-4985-8671-C315CE539198}"/>
              </a:ext>
            </a:extLst>
          </p:cNvPr>
          <p:cNvSpPr/>
          <p:nvPr/>
        </p:nvSpPr>
        <p:spPr>
          <a:xfrm>
            <a:off x="4791386" y="3909054"/>
            <a:ext cx="1826644" cy="6076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pic>
        <p:nvPicPr>
          <p:cNvPr id="30" name="Picture 6" descr="Problème de connexion au site LCL">
            <a:extLst>
              <a:ext uri="{FF2B5EF4-FFF2-40B4-BE49-F238E27FC236}">
                <a16:creationId xmlns:a16="http://schemas.microsoft.com/office/drawing/2014/main" id="{7AF636FF-ECE7-469F-89A8-C4D1BA2F1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456" y="4032946"/>
            <a:ext cx="612025" cy="3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Partenariats, distribution - Paytweak">
            <a:extLst>
              <a:ext uri="{FF2B5EF4-FFF2-40B4-BE49-F238E27FC236}">
                <a16:creationId xmlns:a16="http://schemas.microsoft.com/office/drawing/2014/main" id="{4B09E9ED-3029-4830-9138-FFC2C5BA2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113" y="4064997"/>
            <a:ext cx="827303" cy="34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632C9FA-EAF8-4140-859B-F3ACACB1691D}"/>
              </a:ext>
            </a:extLst>
          </p:cNvPr>
          <p:cNvSpPr/>
          <p:nvPr/>
        </p:nvSpPr>
        <p:spPr>
          <a:xfrm>
            <a:off x="6319390" y="4658007"/>
            <a:ext cx="1585567" cy="5838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5A511E2B-1C63-4FC8-AC66-9E27EF66BB0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0945" t="41787" r="24484" b="55327"/>
          <a:stretch/>
        </p:blipFill>
        <p:spPr>
          <a:xfrm>
            <a:off x="6920020" y="4777504"/>
            <a:ext cx="852569" cy="30299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7" name="Picture 8" descr="Up2pay e-Transactions Crédit Agricole - Paiement - Partenaire Technologique  PrestaShop">
            <a:extLst>
              <a:ext uri="{FF2B5EF4-FFF2-40B4-BE49-F238E27FC236}">
                <a16:creationId xmlns:a16="http://schemas.microsoft.com/office/drawing/2014/main" id="{1745CF1A-7020-4386-AF7B-72E484AF1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1" r="69327" b="27465"/>
          <a:stretch/>
        </p:blipFill>
        <p:spPr bwMode="auto">
          <a:xfrm>
            <a:off x="6319392" y="4777505"/>
            <a:ext cx="597353" cy="40674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Ma Banque BNP Paribas (@mabanque_bnpp) / Twitter">
            <a:extLst>
              <a:ext uri="{FF2B5EF4-FFF2-40B4-BE49-F238E27FC236}">
                <a16:creationId xmlns:a16="http://schemas.microsoft.com/office/drawing/2014/main" id="{CC92EFF2-10DA-4AAE-B22A-E52A171E7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83" y="4677418"/>
            <a:ext cx="526245" cy="52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2" descr="Cheque Flat Multicolor Icon - IconBunny">
            <a:extLst>
              <a:ext uri="{FF2B5EF4-FFF2-40B4-BE49-F238E27FC236}">
                <a16:creationId xmlns:a16="http://schemas.microsoft.com/office/drawing/2014/main" id="{4AF69A6B-7036-4707-B626-732FCB9722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6" t="27725" r="10076" b="29100"/>
          <a:stretch/>
        </p:blipFill>
        <p:spPr bwMode="auto">
          <a:xfrm>
            <a:off x="678840" y="4037962"/>
            <a:ext cx="1112907" cy="60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4" descr="Des Piles De Pièces D&amp;#39;or Et Des Piles D&amp;#39;argent En Dollars. Illustration  Vectorielle Au Design Plat Sur Fond Isolé Clip Art Libres De Droits ,  Vecteurs Et Illustration. Image 70185932.">
            <a:extLst>
              <a:ext uri="{FF2B5EF4-FFF2-40B4-BE49-F238E27FC236}">
                <a16:creationId xmlns:a16="http://schemas.microsoft.com/office/drawing/2014/main" id="{16188728-EDB7-4485-BB23-647E413E2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4723425"/>
            <a:ext cx="1021751" cy="102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AC3F36D6-60E1-4A1C-961F-13A7EDBDCD3B}"/>
              </a:ext>
            </a:extLst>
          </p:cNvPr>
          <p:cNvCxnSpPr>
            <a:cxnSpLocks/>
          </p:cNvCxnSpPr>
          <p:nvPr/>
        </p:nvCxnSpPr>
        <p:spPr>
          <a:xfrm>
            <a:off x="722107" y="3980413"/>
            <a:ext cx="1113183" cy="694201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15A37701-012C-4F0E-829B-4B3CF1110D7E}"/>
              </a:ext>
            </a:extLst>
          </p:cNvPr>
          <p:cNvCxnSpPr>
            <a:cxnSpLocks/>
          </p:cNvCxnSpPr>
          <p:nvPr/>
        </p:nvCxnSpPr>
        <p:spPr>
          <a:xfrm>
            <a:off x="657045" y="4887200"/>
            <a:ext cx="1113183" cy="694201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DA58C77D-4F21-458F-B4CB-B0A9DAB2D8E7}"/>
              </a:ext>
            </a:extLst>
          </p:cNvPr>
          <p:cNvSpPr txBox="1"/>
          <p:nvPr/>
        </p:nvSpPr>
        <p:spPr>
          <a:xfrm>
            <a:off x="1626198" y="1227342"/>
            <a:ext cx="123860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>
                <a:solidFill>
                  <a:schemeClr val="bg2"/>
                </a:solidFill>
              </a:rPr>
              <a:t>Tendances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4129D81-2337-445A-8BA3-6B6B81A70CD2}"/>
              </a:ext>
            </a:extLst>
          </p:cNvPr>
          <p:cNvSpPr txBox="1"/>
          <p:nvPr/>
        </p:nvSpPr>
        <p:spPr>
          <a:xfrm>
            <a:off x="5307206" y="1187839"/>
            <a:ext cx="164019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 b="1" kern="1200">
                <a:solidFill>
                  <a:srgbClr val="B64C8E"/>
                </a:solidFill>
                <a:latin typeface="+mn-lt"/>
                <a:ea typeface="+mn-ea"/>
              </a:defRPr>
            </a:lvl1pPr>
          </a:lstStyle>
          <a:p>
            <a:r>
              <a:rPr lang="fr-FR" sz="1600">
                <a:solidFill>
                  <a:schemeClr val="bg2"/>
                </a:solidFill>
              </a:rPr>
              <a:t>Conséquences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1D24AA37-DE46-4837-91E6-3C92B2342250}"/>
              </a:ext>
            </a:extLst>
          </p:cNvPr>
          <p:cNvSpPr txBox="1"/>
          <p:nvPr/>
        </p:nvSpPr>
        <p:spPr>
          <a:xfrm>
            <a:off x="1876429" y="1916959"/>
            <a:ext cx="19153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b="1"/>
              <a:t>Généralisation de la carte bancaire</a:t>
            </a:r>
            <a:r>
              <a:rPr lang="fr-FR" sz="1000"/>
              <a:t>.</a:t>
            </a:r>
          </a:p>
        </p:txBody>
      </p:sp>
      <p:pic>
        <p:nvPicPr>
          <p:cNvPr id="63" name="Picture 24" descr="KOLNOA.BIZ - PAIEMENT SECURISE">
            <a:extLst>
              <a:ext uri="{FF2B5EF4-FFF2-40B4-BE49-F238E27FC236}">
                <a16:creationId xmlns:a16="http://schemas.microsoft.com/office/drawing/2014/main" id="{5D515B13-28E9-47BF-9BE9-28C04BBB12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862" b="90927" l="10000" r="90000">
                        <a14:foregroundMark x1="12154" y1="37475" x2="18000" y2="64497"/>
                        <a14:foregroundMark x1="18000" y1="64497" x2="21077" y2="72387"/>
                        <a14:foregroundMark x1="23846" y1="80079" x2="30769" y2="87574"/>
                        <a14:foregroundMark x1="30769" y1="87574" x2="41538" y2="90927"/>
                        <a14:foregroundMark x1="52462" y1="86785" x2="63692" y2="88363"/>
                        <a14:foregroundMark x1="63692" y1="88363" x2="73846" y2="86193"/>
                        <a14:foregroundMark x1="73846" y1="86193" x2="76308" y2="75740"/>
                        <a14:foregroundMark x1="76308" y1="75740" x2="63846" y2="68836"/>
                        <a14:foregroundMark x1="63846" y1="68836" x2="52308" y2="68442"/>
                        <a14:foregroundMark x1="52308" y1="68442" x2="52000" y2="68639"/>
                        <a14:foregroundMark x1="61692" y1="75542" x2="42000" y2="74556"/>
                        <a14:foregroundMark x1="42000" y1="74556" x2="36769" y2="73176"/>
                        <a14:foregroundMark x1="36154" y1="75542" x2="36462" y2="77318"/>
                        <a14:foregroundMark x1="38769" y1="80473" x2="54769" y2="80671"/>
                        <a14:foregroundMark x1="54769" y1="80671" x2="67846" y2="80079"/>
                        <a14:foregroundMark x1="67846" y1="80079" x2="70923" y2="80079"/>
                        <a14:foregroundMark x1="35231" y1="76134" x2="29077" y2="75740"/>
                        <a14:foregroundMark x1="25077" y1="83826" x2="26923" y2="88363"/>
                        <a14:foregroundMark x1="44308" y1="88166" x2="52923" y2="88955"/>
                        <a14:foregroundMark x1="52923" y1="88955" x2="53385" y2="88955"/>
                        <a14:foregroundMark x1="75538" y1="87574" x2="79538" y2="85404"/>
                        <a14:foregroundMark x1="30308" y1="64892" x2="30154" y2="67456"/>
                        <a14:foregroundMark x1="31846" y1="51282" x2="41231" y2="51677"/>
                        <a14:foregroundMark x1="41231" y1="51677" x2="64769" y2="49507"/>
                        <a14:foregroundMark x1="64615" y1="55030" x2="74154" y2="57199"/>
                        <a14:foregroundMark x1="74154" y1="57199" x2="83385" y2="65878"/>
                        <a14:foregroundMark x1="83385" y1="65878" x2="84154" y2="66075"/>
                        <a14:foregroundMark x1="78769" y1="53254" x2="70462" y2="60750"/>
                        <a14:foregroundMark x1="70462" y1="60750" x2="65231" y2="62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79" t="9079" r="13101" b="7271"/>
          <a:stretch/>
        </p:blipFill>
        <p:spPr bwMode="auto">
          <a:xfrm>
            <a:off x="763612" y="1675882"/>
            <a:ext cx="923840" cy="75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063F57A-72D9-4646-A7D6-65A05386708E}"/>
              </a:ext>
            </a:extLst>
          </p:cNvPr>
          <p:cNvSpPr/>
          <p:nvPr/>
        </p:nvSpPr>
        <p:spPr>
          <a:xfrm>
            <a:off x="4612744" y="1541551"/>
            <a:ext cx="3266819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7"/>
            <a:r>
              <a:rPr lang="fr-FR" sz="1200" b="1">
                <a:latin typeface="Roboto Light"/>
              </a:rPr>
              <a:t>Le paiement par le lien s’est donc rapidement développé </a:t>
            </a:r>
            <a:r>
              <a:rPr lang="fr-FR" sz="1200">
                <a:latin typeface="Roboto Light"/>
              </a:rPr>
              <a:t>ces dernières années avec des offres à destination des clients qui n’ont pas de site Internet </a:t>
            </a:r>
            <a:r>
              <a:rPr lang="fr-FR" sz="667">
                <a:latin typeface="Roboto Light"/>
              </a:rPr>
              <a:t>:</a:t>
            </a:r>
          </a:p>
          <a:p>
            <a:pPr algn="just" defTabSz="914377"/>
            <a:endParaRPr lang="fr-FR" sz="800">
              <a:latin typeface="Roboto Light"/>
            </a:endParaRPr>
          </a:p>
          <a:p>
            <a:pPr marL="228594" indent="-228594" algn="just" defTabSz="914377">
              <a:buFont typeface="Arial" panose="020B0604020202020204" pitchFamily="34" charset="0"/>
              <a:buChar char="•"/>
            </a:pPr>
            <a:r>
              <a:rPr lang="fr-FR" sz="1067">
                <a:latin typeface="Roboto Light"/>
              </a:rPr>
              <a:t>Il permet au commerçant de générer un lien URL puis de l’adresser par email depuis un back-office. </a:t>
            </a:r>
          </a:p>
          <a:p>
            <a:pPr marL="228594" indent="-228594" algn="just" defTabSz="914377">
              <a:buFont typeface="Arial" panose="020B0604020202020204" pitchFamily="34" charset="0"/>
              <a:buChar char="•"/>
            </a:pPr>
            <a:r>
              <a:rPr lang="fr-FR" sz="1067">
                <a:latin typeface="Roboto Light"/>
              </a:rPr>
              <a:t>L'acheteur qui reçoit ce lien par email, n'a plus qu'à cliquer sur le lien pour être redirigé sur une page de paiement sécurisé (pour payer un acompte, une facture etc.).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A6BF2E3-C57B-4EAD-8304-37793D02C08C}"/>
              </a:ext>
            </a:extLst>
          </p:cNvPr>
          <p:cNvSpPr txBox="1"/>
          <p:nvPr/>
        </p:nvSpPr>
        <p:spPr>
          <a:xfrm>
            <a:off x="1792240" y="2866429"/>
            <a:ext cx="19995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b="1"/>
              <a:t>Forte augmentation des paiements à distance </a:t>
            </a:r>
            <a:r>
              <a:rPr lang="fr-FR" sz="1000"/>
              <a:t>(impact crise sanitaire)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6FC771C1-2E10-416D-B071-B241192DA78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57711" y="1777316"/>
            <a:ext cx="1600535" cy="546128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7FF84363-D3AA-4C93-8963-586E665853AE}"/>
              </a:ext>
            </a:extLst>
          </p:cNvPr>
          <p:cNvSpPr txBox="1"/>
          <p:nvPr/>
        </p:nvSpPr>
        <p:spPr>
          <a:xfrm>
            <a:off x="8751043" y="1045955"/>
            <a:ext cx="282753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 b="1" kern="1200">
                <a:solidFill>
                  <a:srgbClr val="B64C8E"/>
                </a:solidFill>
                <a:latin typeface="+mn-lt"/>
                <a:ea typeface="+mn-ea"/>
              </a:defRPr>
            </a:lvl1pPr>
          </a:lstStyle>
          <a:p>
            <a:pPr algn="ctr"/>
            <a:r>
              <a:rPr lang="fr-FR" sz="1600">
                <a:solidFill>
                  <a:schemeClr val="bg2"/>
                </a:solidFill>
              </a:rPr>
              <a:t>Une offre BP qui rencontre un fort succès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C8A840A0-4DED-4590-8288-79D3C8F34F2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69892" y="2685493"/>
            <a:ext cx="3266819" cy="1960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4E148D-A089-4452-908C-D328C6E36AB1}"/>
              </a:ext>
            </a:extLst>
          </p:cNvPr>
          <p:cNvSpPr txBox="1"/>
          <p:nvPr/>
        </p:nvSpPr>
        <p:spPr>
          <a:xfrm>
            <a:off x="9650791" y="3867624"/>
            <a:ext cx="4507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solidFill>
                  <a:schemeClr val="bg1"/>
                </a:solidFill>
              </a:rPr>
              <a:t>+43%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FC28440-6C88-4120-9D5A-2EC21BDD7365}"/>
              </a:ext>
            </a:extLst>
          </p:cNvPr>
          <p:cNvSpPr txBox="1"/>
          <p:nvPr/>
        </p:nvSpPr>
        <p:spPr>
          <a:xfrm>
            <a:off x="10236527" y="3684891"/>
            <a:ext cx="4507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solidFill>
                  <a:schemeClr val="bg1"/>
                </a:solidFill>
              </a:rPr>
              <a:t>+51%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CBA92A85-AFBC-4890-AE27-1B3CC84E557D}"/>
              </a:ext>
            </a:extLst>
          </p:cNvPr>
          <p:cNvSpPr txBox="1"/>
          <p:nvPr/>
        </p:nvSpPr>
        <p:spPr>
          <a:xfrm>
            <a:off x="10810856" y="3523467"/>
            <a:ext cx="4507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solidFill>
                  <a:schemeClr val="bg1"/>
                </a:solidFill>
              </a:rPr>
              <a:t>+28%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4CECF00-9146-4D0A-9492-EF9B2E97B28F}"/>
              </a:ext>
            </a:extLst>
          </p:cNvPr>
          <p:cNvSpPr txBox="1"/>
          <p:nvPr/>
        </p:nvSpPr>
        <p:spPr>
          <a:xfrm>
            <a:off x="9102291" y="3646577"/>
            <a:ext cx="4539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/>
              <a:t>2100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CDD0244D-05C7-4C65-B9EB-2F4595DAC860}"/>
              </a:ext>
            </a:extLst>
          </p:cNvPr>
          <p:cNvSpPr txBox="1"/>
          <p:nvPr/>
        </p:nvSpPr>
        <p:spPr>
          <a:xfrm>
            <a:off x="9669408" y="3535831"/>
            <a:ext cx="4539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/>
              <a:t>3100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E308E25-B3C3-4D90-B6F4-9460B334ECC7}"/>
              </a:ext>
            </a:extLst>
          </p:cNvPr>
          <p:cNvSpPr txBox="1"/>
          <p:nvPr/>
        </p:nvSpPr>
        <p:spPr>
          <a:xfrm>
            <a:off x="10255158" y="3334899"/>
            <a:ext cx="4539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/>
              <a:t>4700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A2877AE-BCDD-4B8A-AF2B-6053085C3B84}"/>
              </a:ext>
            </a:extLst>
          </p:cNvPr>
          <p:cNvSpPr txBox="1"/>
          <p:nvPr/>
        </p:nvSpPr>
        <p:spPr>
          <a:xfrm>
            <a:off x="10807040" y="3187015"/>
            <a:ext cx="4539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/>
              <a:t>6000</a:t>
            </a:r>
          </a:p>
        </p:txBody>
      </p:sp>
      <p:pic>
        <p:nvPicPr>
          <p:cNvPr id="1026" name="Picture 2" descr="25,477 Flèche Qui Monte Imágenes y Fotos - 123RF">
            <a:extLst>
              <a:ext uri="{FF2B5EF4-FFF2-40B4-BE49-F238E27FC236}">
                <a16:creationId xmlns:a16="http://schemas.microsoft.com/office/drawing/2014/main" id="{94184CFF-FA8F-484C-AF9A-5794DB8568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6" t="19324" r="25624" b="23092"/>
          <a:stretch/>
        </p:blipFill>
        <p:spPr bwMode="auto">
          <a:xfrm>
            <a:off x="874483" y="2748818"/>
            <a:ext cx="732981" cy="78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12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EB159A-070A-4668-BBC1-28797266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02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1716BC-A65F-4A6B-AF06-709742B8B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5" y="3269296"/>
            <a:ext cx="9889015" cy="2160000"/>
          </a:xfrm>
        </p:spPr>
        <p:txBody>
          <a:bodyPr/>
          <a:lstStyle/>
          <a:p>
            <a:r>
              <a:rPr lang="fr-FR"/>
              <a:t>Nouvelle offre : Jepaieenligne EXPRESS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AAF8A4-1634-46C8-B555-739D8112D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A16852-154D-4336-9160-66257A24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587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AEFF460-A4A7-4C8D-8DA3-E4766F68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71" y="48075"/>
            <a:ext cx="11757977" cy="823145"/>
          </a:xfrm>
        </p:spPr>
        <p:txBody>
          <a:bodyPr/>
          <a:lstStyle/>
          <a:p>
            <a:r>
              <a:rPr lang="fr-FR" sz="2000">
                <a:solidFill>
                  <a:schemeClr val="bg2"/>
                </a:solidFill>
                <a:latin typeface="Arial" panose="020B0604020202020204" pitchFamily="34" charset="0"/>
                <a:ea typeface="+mn-ea"/>
              </a:rPr>
              <a:t>Enrichissements du paiement par lien via les applis IOS/Android &amp; TPE Android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7B5448E1-671C-4092-A24C-A5BD1A6E1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515" y="1888442"/>
            <a:ext cx="3497532" cy="1244816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D0957023-D201-4DEF-8E00-B2BF35445CEB}"/>
              </a:ext>
            </a:extLst>
          </p:cNvPr>
          <p:cNvGrpSpPr/>
          <p:nvPr/>
        </p:nvGrpSpPr>
        <p:grpSpPr>
          <a:xfrm>
            <a:off x="181320" y="4276887"/>
            <a:ext cx="2119392" cy="523220"/>
            <a:chOff x="7202488" y="898047"/>
            <a:chExt cx="3017622" cy="8286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1FDB109-94AE-4947-BEC9-0CE6562B5495}"/>
                </a:ext>
              </a:extLst>
            </p:cNvPr>
            <p:cNvSpPr/>
            <p:nvPr/>
          </p:nvSpPr>
          <p:spPr>
            <a:xfrm>
              <a:off x="7231063" y="950341"/>
              <a:ext cx="2989047" cy="724091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srgbClr val="FFFFFF"/>
                </a:solidFill>
                <a:latin typeface="Roboto Light"/>
              </a:endParaRPr>
            </a:p>
          </p:txBody>
        </p:sp>
        <p:pic>
          <p:nvPicPr>
            <p:cNvPr id="38" name="Picture 4">
              <a:extLst>
                <a:ext uri="{FF2B5EF4-FFF2-40B4-BE49-F238E27FC236}">
                  <a16:creationId xmlns:a16="http://schemas.microsoft.com/office/drawing/2014/main" id="{EB97CDDC-A508-4CC3-8E86-8023AD9DA7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367" r="21300">
                          <a14:foregroundMark x1="15143" y1="37931" x2="18000" y2="27586"/>
                          <a14:foregroundMark x1="16000" y1="43678" x2="12857" y2="40230"/>
                          <a14:foregroundMark x1="13429" y1="41379" x2="11143" y2="60920"/>
                          <a14:foregroundMark x1="10571" y1="31034" x2="9429" y2="62069"/>
                          <a14:foregroundMark x1="16857" y1="54023" x2="13714" y2="68966"/>
                          <a14:foregroundMark x1="15714" y1="47126" x2="15429" y2="609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333"/>
            <a:stretch/>
          </p:blipFill>
          <p:spPr bwMode="auto">
            <a:xfrm>
              <a:off x="7202488" y="898047"/>
              <a:ext cx="788987" cy="828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1F204B8-DF9C-4814-9D0B-3D4C87FDAD12}"/>
                </a:ext>
              </a:extLst>
            </p:cNvPr>
            <p:cNvSpPr txBox="1"/>
            <p:nvPr/>
          </p:nvSpPr>
          <p:spPr>
            <a:xfrm>
              <a:off x="7982807" y="1092246"/>
              <a:ext cx="1883420" cy="4874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fr-FR" sz="1400" b="1">
                  <a:solidFill>
                    <a:srgbClr val="F0516B">
                      <a:lumMod val="75000"/>
                    </a:srgbClr>
                  </a:solidFill>
                  <a:latin typeface="Roboto"/>
                </a:rPr>
                <a:t>Jepaieenligne</a:t>
              </a: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4662CA17-1CD8-444E-A756-875BC66A395E}"/>
              </a:ext>
            </a:extLst>
          </p:cNvPr>
          <p:cNvSpPr txBox="1"/>
          <p:nvPr/>
        </p:nvSpPr>
        <p:spPr>
          <a:xfrm>
            <a:off x="5734425" y="4792333"/>
            <a:ext cx="3163716" cy="55399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pPr defTabSz="914377">
              <a:defRPr/>
            </a:pPr>
            <a:r>
              <a:rPr lang="fr-FR" sz="1000">
                <a:solidFill>
                  <a:srgbClr val="FFFFFF"/>
                </a:solidFill>
              </a:rPr>
              <a:t>Après avoir cliqué sur le lien, le payeur accède d’abord au formulaire de collecte de données (nom, prénom, adresse…cf. image ci-dessous)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27A5C7B8-7EC8-45C1-855A-A3A4DAF843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042" t="39442" r="21146" b="10371"/>
          <a:stretch/>
        </p:blipFill>
        <p:spPr>
          <a:xfrm>
            <a:off x="6030574" y="3347733"/>
            <a:ext cx="2615295" cy="1277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FED1D7BC-7834-4EA5-B71E-0342F432F763}"/>
              </a:ext>
            </a:extLst>
          </p:cNvPr>
          <p:cNvSpPr txBox="1"/>
          <p:nvPr/>
        </p:nvSpPr>
        <p:spPr>
          <a:xfrm>
            <a:off x="9115012" y="4736824"/>
            <a:ext cx="2970611" cy="55399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pPr defTabSz="914377">
              <a:defRPr/>
            </a:pPr>
            <a:r>
              <a:rPr lang="fr-FR" sz="1000">
                <a:solidFill>
                  <a:srgbClr val="FFFFFF"/>
                </a:solidFill>
              </a:rPr>
              <a:t>Après avoir validé, le payeur accède à la page de paiement pour choisir son moyen de paiement et procéder au règlement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74C7CEFB-31CF-494B-BEAA-9E5BAC9F0746}"/>
              </a:ext>
            </a:extLst>
          </p:cNvPr>
          <p:cNvCxnSpPr>
            <a:cxnSpLocks/>
          </p:cNvCxnSpPr>
          <p:nvPr/>
        </p:nvCxnSpPr>
        <p:spPr>
          <a:xfrm flipV="1">
            <a:off x="5350474" y="4117415"/>
            <a:ext cx="572024" cy="619409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8000948C-5C5F-4705-91D2-2246F8AB3941}"/>
              </a:ext>
            </a:extLst>
          </p:cNvPr>
          <p:cNvCxnSpPr>
            <a:cxnSpLocks/>
          </p:cNvCxnSpPr>
          <p:nvPr/>
        </p:nvCxnSpPr>
        <p:spPr>
          <a:xfrm flipV="1">
            <a:off x="8689745" y="4003545"/>
            <a:ext cx="425267" cy="13323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BEDFCFDF-B3B8-46DB-B499-BD8126BC5849}"/>
              </a:ext>
            </a:extLst>
          </p:cNvPr>
          <p:cNvSpPr txBox="1"/>
          <p:nvPr/>
        </p:nvSpPr>
        <p:spPr>
          <a:xfrm>
            <a:off x="2665695" y="5525400"/>
            <a:ext cx="2851859" cy="70788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fr-FR" sz="1000">
                <a:solidFill>
                  <a:srgbClr val="FFFFFF"/>
                </a:solidFill>
              </a:rPr>
              <a:t>Le client se trouve sur le site web du marchand (ex : ici, un site de gestion de copropriété).</a:t>
            </a:r>
          </a:p>
          <a:p>
            <a:pPr algn="ctr" defTabSz="914377">
              <a:defRPr/>
            </a:pPr>
            <a:r>
              <a:rPr lang="fr-FR" sz="1000">
                <a:solidFill>
                  <a:srgbClr val="FFFFFF"/>
                </a:solidFill>
              </a:rPr>
              <a:t>Il clique sur un lien renvoyant vers le formulaire.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891C8C2-A6AD-4784-A8A0-B45E1FB352E6}"/>
              </a:ext>
            </a:extLst>
          </p:cNvPr>
          <p:cNvGrpSpPr/>
          <p:nvPr/>
        </p:nvGrpSpPr>
        <p:grpSpPr>
          <a:xfrm>
            <a:off x="9158889" y="3513375"/>
            <a:ext cx="2970609" cy="945803"/>
            <a:chOff x="9050118" y="1459997"/>
            <a:chExt cx="2970609" cy="945803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13B594A2-3D96-4EC4-AFA7-48D73A6C15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0254" t="28766" r="20312" b="37593"/>
            <a:stretch/>
          </p:blipFill>
          <p:spPr>
            <a:xfrm>
              <a:off x="9050118" y="1459997"/>
              <a:ext cx="2970609" cy="94580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F9BF0-B257-417C-A57C-8328494F56A9}"/>
                </a:ext>
              </a:extLst>
            </p:cNvPr>
            <p:cNvSpPr/>
            <p:nvPr/>
          </p:nvSpPr>
          <p:spPr>
            <a:xfrm>
              <a:off x="9546431" y="1459997"/>
              <a:ext cx="399344" cy="13182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8A76656-B93A-49B3-A5DD-A3B8AC5B8A75}"/>
              </a:ext>
            </a:extLst>
          </p:cNvPr>
          <p:cNvGrpSpPr/>
          <p:nvPr/>
        </p:nvGrpSpPr>
        <p:grpSpPr>
          <a:xfrm>
            <a:off x="3197020" y="4055834"/>
            <a:ext cx="1874263" cy="1301200"/>
            <a:chOff x="3138291" y="1270429"/>
            <a:chExt cx="1874263" cy="1301200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E119080C-0B02-46FE-A7FD-593CE52E85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1139" t="17388" r="32422" b="23519"/>
            <a:stretch/>
          </p:blipFill>
          <p:spPr>
            <a:xfrm>
              <a:off x="3138291" y="1289317"/>
              <a:ext cx="1874263" cy="1282312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E21FC40-6E6E-4AC2-8F5A-2467FE9EADCE}"/>
                </a:ext>
              </a:extLst>
            </p:cNvPr>
            <p:cNvSpPr/>
            <p:nvPr/>
          </p:nvSpPr>
          <p:spPr>
            <a:xfrm>
              <a:off x="3138291" y="1270429"/>
              <a:ext cx="1260453" cy="22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6E074E0C-7F0F-45C8-86C3-2399EC4C4929}"/>
              </a:ext>
            </a:extLst>
          </p:cNvPr>
          <p:cNvSpPr txBox="1"/>
          <p:nvPr/>
        </p:nvSpPr>
        <p:spPr>
          <a:xfrm>
            <a:off x="675249" y="1097278"/>
            <a:ext cx="11197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fr-FR">
                <a:latin typeface="Arial Black" panose="020B0A04020102020204" pitchFamily="34" charset="0"/>
              </a:rPr>
              <a:t>Notre offre actuelle JPEL, basée sur la mise à disposition d’un Formulaire de Collecte de Données ne répond plus complètement aux tendances du marché et évolue 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AFB3C3E-EA45-48BC-8D8B-BC2DAEF43A09}"/>
              </a:ext>
            </a:extLst>
          </p:cNvPr>
          <p:cNvSpPr txBox="1"/>
          <p:nvPr/>
        </p:nvSpPr>
        <p:spPr>
          <a:xfrm>
            <a:off x="6175280" y="1778658"/>
            <a:ext cx="5161991" cy="9541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E454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/>
              <a:t>C’est quoi déjà un Formulaire de collecte de données ?</a:t>
            </a:r>
          </a:p>
          <a:p>
            <a:r>
              <a:rPr lang="fr-FR" sz="1400"/>
              <a:t>C’est à ça que ça ressemble : Clic </a:t>
            </a:r>
            <a:r>
              <a:rPr lang="fr-FR" sz="1400">
                <a:hlinkClick r:id="rId9"/>
              </a:rPr>
              <a:t>ici</a:t>
            </a:r>
            <a:endParaRPr lang="fr-FR" sz="140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/>
              <a:t>Et je l’utilise comment ? </a:t>
            </a:r>
          </a:p>
          <a:p>
            <a:r>
              <a:rPr lang="fr-FR" sz="1400"/>
              <a:t>2 façons de l’utiliser détaillées ci dessous</a:t>
            </a: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ACC757BC-5514-415F-9996-88F4FC987570}"/>
              </a:ext>
            </a:extLst>
          </p:cNvPr>
          <p:cNvCxnSpPr>
            <a:cxnSpLocks/>
          </p:cNvCxnSpPr>
          <p:nvPr/>
        </p:nvCxnSpPr>
        <p:spPr>
          <a:xfrm>
            <a:off x="5321510" y="2883333"/>
            <a:ext cx="600988" cy="630042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F9EC8C88-F964-452D-86B3-3DB3420A110F}"/>
              </a:ext>
            </a:extLst>
          </p:cNvPr>
          <p:cNvSpPr txBox="1"/>
          <p:nvPr/>
        </p:nvSpPr>
        <p:spPr>
          <a:xfrm>
            <a:off x="2665695" y="3177208"/>
            <a:ext cx="2851859" cy="70788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fr-FR" sz="1000">
                <a:solidFill>
                  <a:srgbClr val="FFFFFF"/>
                </a:solidFill>
              </a:rPr>
              <a:t>Le marchand envoi un mail  depuis sa messagerie personnelle ou un courrier sur lequel se trouve l’url (ou un lien) renvoyant vers le formulaire de collecte de données.</a:t>
            </a: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53C0305F-5633-450B-A98A-CD6E46BC911A}"/>
              </a:ext>
            </a:extLst>
          </p:cNvPr>
          <p:cNvCxnSpPr>
            <a:cxnSpLocks/>
            <a:endCxn id="45" idx="1"/>
          </p:cNvCxnSpPr>
          <p:nvPr/>
        </p:nvCxnSpPr>
        <p:spPr>
          <a:xfrm>
            <a:off x="2444138" y="4624821"/>
            <a:ext cx="221557" cy="1254522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C972DBA4-FD42-43EA-A75E-E60FBC540907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2444138" y="3531151"/>
            <a:ext cx="221557" cy="1007348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58" name="Ellipse 57">
            <a:extLst>
              <a:ext uri="{FF2B5EF4-FFF2-40B4-BE49-F238E27FC236}">
                <a16:creationId xmlns:a16="http://schemas.microsoft.com/office/drawing/2014/main" id="{BB29B67C-8021-4E07-B26B-EDEC5B3ACEEC}"/>
              </a:ext>
            </a:extLst>
          </p:cNvPr>
          <p:cNvSpPr/>
          <p:nvPr/>
        </p:nvSpPr>
        <p:spPr>
          <a:xfrm>
            <a:off x="1509689" y="3085363"/>
            <a:ext cx="605233" cy="60523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>
                <a:latin typeface="Bodoni MT Black" panose="02070A03080606020203" pitchFamily="18" charset="0"/>
              </a:rPr>
              <a:t>1</a:t>
            </a: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84FEDA5C-9A33-4865-AA69-AD63CDE68700}"/>
              </a:ext>
            </a:extLst>
          </p:cNvPr>
          <p:cNvSpPr/>
          <p:nvPr/>
        </p:nvSpPr>
        <p:spPr>
          <a:xfrm>
            <a:off x="1601917" y="5438664"/>
            <a:ext cx="605233" cy="60523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>
                <a:latin typeface="Bodoni MT Black" panose="02070A03080606020203" pitchFamily="18" charset="0"/>
              </a:rPr>
              <a:t>2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7F4A5DD1-95A0-4D18-B362-37A763BE10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519" y="1994149"/>
            <a:ext cx="1841595" cy="110495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5B632C1-97AA-4184-A18B-4C08C73BF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2F15A51-F0BC-4549-9747-60D5D742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62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AEFF460-A4A7-4C8D-8DA3-E4766F68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71" y="48075"/>
            <a:ext cx="11757977" cy="823145"/>
          </a:xfrm>
        </p:spPr>
        <p:txBody>
          <a:bodyPr/>
          <a:lstStyle/>
          <a:p>
            <a:r>
              <a:rPr lang="fr-FR" sz="2000">
                <a:solidFill>
                  <a:schemeClr val="bg2"/>
                </a:solidFill>
                <a:latin typeface="Arial" panose="020B0604020202020204" pitchFamily="34" charset="0"/>
                <a:ea typeface="+mn-ea"/>
              </a:rPr>
              <a:t>Enrichissements du paiement par lien via les applis IOS/Android &amp; TPE Android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835CEA-03E2-441D-829F-441F61D092FD}"/>
              </a:ext>
            </a:extLst>
          </p:cNvPr>
          <p:cNvSpPr/>
          <p:nvPr/>
        </p:nvSpPr>
        <p:spPr>
          <a:xfrm>
            <a:off x="729298" y="2132281"/>
            <a:ext cx="10752361" cy="4066831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fr-FR">
                <a:solidFill>
                  <a:srgbClr val="FFFFFF"/>
                </a:solidFill>
                <a:latin typeface="Roboto Light"/>
                <a:sym typeface="Arial"/>
              </a:rPr>
              <a:t>Clients en mobilité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67A949F-7709-4A47-A6B9-990BFF5E841E}"/>
              </a:ext>
            </a:extLst>
          </p:cNvPr>
          <p:cNvSpPr txBox="1"/>
          <p:nvPr/>
        </p:nvSpPr>
        <p:spPr>
          <a:xfrm>
            <a:off x="729298" y="1185053"/>
            <a:ext cx="10865203" cy="5438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85750" indent="-285750" defTabSz="914377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fr-FR" sz="1467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Actuellement, le client peut disposer d’un push mail permettant d’envoyer un lien de paiement par mail  qui </a:t>
            </a:r>
            <a:r>
              <a:rPr lang="fr-FR" sz="1467">
                <a:latin typeface="Arial" panose="020B0604020202020204" pitchFamily="34" charset="0"/>
              </a:rPr>
              <a:t>s’initie sur ordinateur via le </a:t>
            </a:r>
            <a:r>
              <a:rPr lang="fr-FR" sz="1467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Back-Office Web. Cette fonctionnalité (option payante de JPEL) devient </a:t>
            </a:r>
            <a:r>
              <a:rPr lang="fr-FR" sz="1467" b="1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l’offre de base sur JPEL Express</a:t>
            </a:r>
            <a:r>
              <a:rPr lang="fr-FR" sz="1467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9A3E9115-AAA5-43C3-87F4-AD1B99D871D8}"/>
                  </a:ext>
                </a:extLst>
              </p14:cNvPr>
              <p14:cNvContentPartPr/>
              <p14:nvPr/>
            </p14:nvContentPartPr>
            <p14:xfrm>
              <a:off x="5999807" y="5689292"/>
              <a:ext cx="480" cy="480"/>
            </p14:xfrm>
          </p:contentPart>
        </mc:Choice>
        <mc:Fallback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9A3E9115-AAA5-43C3-87F4-AD1B99D871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87807" y="5677292"/>
                <a:ext cx="24000" cy="2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e 37">
            <a:extLst>
              <a:ext uri="{FF2B5EF4-FFF2-40B4-BE49-F238E27FC236}">
                <a16:creationId xmlns:a16="http://schemas.microsoft.com/office/drawing/2014/main" id="{961E866F-1D2D-4A1D-AA30-8803D481CB20}"/>
              </a:ext>
            </a:extLst>
          </p:cNvPr>
          <p:cNvGrpSpPr/>
          <p:nvPr/>
        </p:nvGrpSpPr>
        <p:grpSpPr>
          <a:xfrm>
            <a:off x="2537561" y="2350407"/>
            <a:ext cx="4569129" cy="3530691"/>
            <a:chOff x="1990089" y="2033334"/>
            <a:chExt cx="2782380" cy="2150021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E7898807-AF7B-4ECB-8EC0-B4B313CDE6EC}"/>
                </a:ext>
              </a:extLst>
            </p:cNvPr>
            <p:cNvGrpSpPr/>
            <p:nvPr/>
          </p:nvGrpSpPr>
          <p:grpSpPr>
            <a:xfrm>
              <a:off x="1990089" y="2033334"/>
              <a:ext cx="2782380" cy="2150021"/>
              <a:chOff x="1990089" y="2033334"/>
              <a:chExt cx="2782380" cy="2150021"/>
            </a:xfrm>
          </p:grpSpPr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4DC1B91F-5BBC-42EA-ABD8-CB9BD5FE1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90089" y="2033334"/>
                <a:ext cx="2782380" cy="2150021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F604E2D8-77C7-45ED-BBD3-9B32B4D7DB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877726">
                <a:off x="4338794" y="3049950"/>
                <a:ext cx="221449" cy="61846"/>
              </a:xfrm>
              <a:prstGeom prst="rect">
                <a:avLst/>
              </a:prstGeom>
            </p:spPr>
          </p:pic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A85FFA0-45EC-4182-B5D8-3F1BFDD5F414}"/>
                </a:ext>
              </a:extLst>
            </p:cNvPr>
            <p:cNvSpPr/>
            <p:nvPr/>
          </p:nvSpPr>
          <p:spPr>
            <a:xfrm rot="637640">
              <a:off x="4341720" y="3121578"/>
              <a:ext cx="158000" cy="155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311462F4-ABB8-424D-94C7-F4A410DC0BF7}"/>
              </a:ext>
            </a:extLst>
          </p:cNvPr>
          <p:cNvSpPr txBox="1"/>
          <p:nvPr/>
        </p:nvSpPr>
        <p:spPr>
          <a:xfrm>
            <a:off x="1001783" y="3932094"/>
            <a:ext cx="1450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685800" eaLnBrk="1" fontAlgn="auto" latinLnBrk="0" hangingPunct="1">
              <a:buClrTx/>
              <a:buSzTx/>
              <a:buFontTx/>
              <a:tabLst/>
              <a:defRPr kumimoji="0" sz="1200" b="1" kern="1200" spc="0" normalizeH="0" baseline="0">
                <a:ln>
                  <a:noFill/>
                </a:ln>
                <a:solidFill>
                  <a:srgbClr val="B64C8E"/>
                </a:solidFill>
                <a:effectLst/>
                <a:uLnTx/>
                <a:uFillTx/>
                <a:latin typeface="Roboto"/>
                <a:ea typeface="+mn-ea"/>
              </a:defRPr>
            </a:lvl1pPr>
          </a:lstStyle>
          <a:p>
            <a:pPr algn="ctr"/>
            <a:r>
              <a:rPr lang="fr-FR" sz="1600">
                <a:solidFill>
                  <a:srgbClr val="C00000"/>
                </a:solidFill>
              </a:rPr>
              <a:t>Paiement par lien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39F7316-CBCC-462E-98EE-0019DEF36730}"/>
              </a:ext>
            </a:extLst>
          </p:cNvPr>
          <p:cNvSpPr txBox="1"/>
          <p:nvPr/>
        </p:nvSpPr>
        <p:spPr>
          <a:xfrm>
            <a:off x="8238798" y="2413232"/>
            <a:ext cx="2045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fr-FR" sz="1600" b="1">
                <a:solidFill>
                  <a:srgbClr val="C00000"/>
                </a:solidFill>
                <a:latin typeface="Roboto"/>
                <a:cs typeface="Arial"/>
                <a:sym typeface="Arial"/>
              </a:rPr>
              <a:t>Vision commerçant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2BEE3E58-1FB4-4584-970B-61C1C0C54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304" y="5384838"/>
            <a:ext cx="1896507" cy="671071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81A684ED-AD7E-410D-9BC0-6DCF88DA7B2C}"/>
              </a:ext>
            </a:extLst>
          </p:cNvPr>
          <p:cNvSpPr txBox="1"/>
          <p:nvPr/>
        </p:nvSpPr>
        <p:spPr>
          <a:xfrm>
            <a:off x="7753277" y="4738302"/>
            <a:ext cx="3143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fr-FR" sz="1600" b="1">
                <a:solidFill>
                  <a:srgbClr val="C00000"/>
                </a:solidFill>
                <a:latin typeface="Roboto"/>
                <a:cs typeface="Arial"/>
                <a:sym typeface="Arial"/>
              </a:rPr>
              <a:t>Vision client du client du commerçant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630564B8-DCF1-4FCF-83E6-5B8540FEA7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010" y="2822026"/>
            <a:ext cx="828308" cy="16566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8" name="Picture 2" descr="new | Pico-Sport Lda">
            <a:extLst>
              <a:ext uri="{FF2B5EF4-FFF2-40B4-BE49-F238E27FC236}">
                <a16:creationId xmlns:a16="http://schemas.microsoft.com/office/drawing/2014/main" id="{3D8F563B-B364-4452-89C0-A309C0736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559" y="2237727"/>
            <a:ext cx="792478" cy="41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D13B6BC2-494C-4E68-A41E-4AC639E61424}"/>
              </a:ext>
            </a:extLst>
          </p:cNvPr>
          <p:cNvSpPr/>
          <p:nvPr/>
        </p:nvSpPr>
        <p:spPr>
          <a:xfrm>
            <a:off x="2470681" y="3858025"/>
            <a:ext cx="4697469" cy="21114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0" name="Picture 2" descr="new | Pico-Sport Lda">
            <a:extLst>
              <a:ext uri="{FF2B5EF4-FFF2-40B4-BE49-F238E27FC236}">
                <a16:creationId xmlns:a16="http://schemas.microsoft.com/office/drawing/2014/main" id="{04A3003C-3A0E-4654-A694-C21FB2EEB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891" y="4287243"/>
            <a:ext cx="484506" cy="25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new | Pico-Sport Lda">
            <a:extLst>
              <a:ext uri="{FF2B5EF4-FFF2-40B4-BE49-F238E27FC236}">
                <a16:creationId xmlns:a16="http://schemas.microsoft.com/office/drawing/2014/main" id="{3F78D8CD-0945-44CE-88C2-5D20F8E16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98258">
            <a:off x="5344462" y="5020001"/>
            <a:ext cx="484506" cy="25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new | Pico-Sport Lda">
            <a:extLst>
              <a:ext uri="{FF2B5EF4-FFF2-40B4-BE49-F238E27FC236}">
                <a16:creationId xmlns:a16="http://schemas.microsoft.com/office/drawing/2014/main" id="{8981DA6A-1F2F-411D-803E-96D8A9A52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559" y="4496369"/>
            <a:ext cx="792478" cy="41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0B666CB4-A852-4F41-AA09-632025B86C5C}"/>
              </a:ext>
            </a:extLst>
          </p:cNvPr>
          <p:cNvSpPr txBox="1"/>
          <p:nvPr/>
        </p:nvSpPr>
        <p:spPr>
          <a:xfrm>
            <a:off x="654723" y="1717423"/>
            <a:ext cx="1090151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/>
                <a:sym typeface="Arial"/>
              </a:rPr>
              <a:t>Nouveauté </a:t>
            </a:r>
            <a:r>
              <a:rPr lang="fr-FR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: Ce lien peut être adressé par SMS via un smartphone (IOS ou Android) ou un TPE Android.</a:t>
            </a:r>
            <a:endParaRPr lang="fr-FR" sz="1400">
              <a:solidFill>
                <a:srgbClr val="000000"/>
              </a:solidFill>
              <a:latin typeface="Arial" panose="020B0604020202020204" pitchFamily="34" charset="0"/>
              <a:cs typeface="Arial"/>
              <a:sym typeface="Arial"/>
            </a:endParaRP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B3779ED7-134D-43C3-BCBC-1E58B4D1C1B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20" y="2606045"/>
            <a:ext cx="386887" cy="382857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D6641272-1C45-49D8-8FD5-2F1028483B56}"/>
              </a:ext>
            </a:extLst>
          </p:cNvPr>
          <p:cNvSpPr txBox="1"/>
          <p:nvPr/>
        </p:nvSpPr>
        <p:spPr>
          <a:xfrm>
            <a:off x="5246891" y="2620981"/>
            <a:ext cx="7868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bg2">
                    <a:lumMod val="50000"/>
                  </a:schemeClr>
                </a:solidFill>
              </a:rPr>
              <a:t>Push mail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67759B6-3532-4221-AAB8-F797E15505A9}"/>
              </a:ext>
            </a:extLst>
          </p:cNvPr>
          <p:cNvSpPr/>
          <p:nvPr/>
        </p:nvSpPr>
        <p:spPr>
          <a:xfrm rot="5400000">
            <a:off x="9252103" y="3977939"/>
            <a:ext cx="3000849" cy="38916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Ex. avec l’appli smartphone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F7CE636-3AD9-42F6-929E-E4CDA5C96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DF10E32-8325-48F9-A3A6-AACC2067E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966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1C4309-CCBD-4A86-B5B4-CA328EA4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76" y="330406"/>
            <a:ext cx="11328000" cy="739650"/>
          </a:xfrm>
        </p:spPr>
        <p:txBody>
          <a:bodyPr/>
          <a:lstStyle/>
          <a:p>
            <a:r>
              <a:rPr lang="fr-FR"/>
              <a:t>L’offre</a:t>
            </a:r>
            <a:br>
              <a:rPr lang="fr-FR"/>
            </a:b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Le parcours utilisateur : sur l’application </a:t>
            </a:r>
            <a:r>
              <a:rPr lang="fr-FR" sz="1400" u="sng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Smartphone</a:t>
            </a:r>
            <a:endParaRPr lang="fr-FR" sz="2133" u="sng">
              <a:solidFill>
                <a:schemeClr val="tx1"/>
              </a:solidFill>
              <a:latin typeface="Arial" panose="020B0604020202020204" pitchFamily="34" charset="0"/>
              <a:ea typeface="+mn-ea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563F44-5544-454D-B262-0B024AE43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510" y="1526554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5EA185-FF72-472F-BEE2-1A6BE8421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318" y="1518252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7EA662-C50C-4213-A1EB-D4476B1A9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6126" y="1518252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78E39B4-BEAE-4E17-8CF8-9CBBDEBA4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5359" y="1498893"/>
            <a:ext cx="1556047" cy="33714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2E2EC1A-9A88-4511-AB6B-96B8B419E120}"/>
              </a:ext>
            </a:extLst>
          </p:cNvPr>
          <p:cNvGrpSpPr/>
          <p:nvPr/>
        </p:nvGrpSpPr>
        <p:grpSpPr>
          <a:xfrm>
            <a:off x="10204584" y="1496079"/>
            <a:ext cx="1556045" cy="3371435"/>
            <a:chOff x="6738739" y="1413396"/>
            <a:chExt cx="1167034" cy="252857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E04CC7C-E7F4-436F-9C60-7F7FD0B9B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38739" y="1413396"/>
              <a:ext cx="1167034" cy="25285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5362CE-6076-4192-8339-8F7D8C6ADC04}"/>
                </a:ext>
              </a:extLst>
            </p:cNvPr>
            <p:cNvSpPr/>
            <p:nvPr/>
          </p:nvSpPr>
          <p:spPr>
            <a:xfrm>
              <a:off x="6804248" y="1619896"/>
              <a:ext cx="1080120" cy="14867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490E6A4-DDE1-48EB-8CAB-81F8FBE91346}"/>
              </a:ext>
            </a:extLst>
          </p:cNvPr>
          <p:cNvSpPr txBox="1"/>
          <p:nvPr/>
        </p:nvSpPr>
        <p:spPr>
          <a:xfrm>
            <a:off x="533661" y="5029398"/>
            <a:ext cx="1700344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me connecte avec les login et mot de passe reçus par email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8FE296-0A69-4AB4-A7F0-5EBA94364B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1025" t="24401" r="25230" b="11732"/>
          <a:stretch/>
        </p:blipFill>
        <p:spPr>
          <a:xfrm>
            <a:off x="533660" y="1518252"/>
            <a:ext cx="1700344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E1A8F13-BD4F-4A17-AE49-2164765EEF82}"/>
              </a:ext>
            </a:extLst>
          </p:cNvPr>
          <p:cNvSpPr txBox="1"/>
          <p:nvPr/>
        </p:nvSpPr>
        <p:spPr>
          <a:xfrm>
            <a:off x="2497121" y="5029398"/>
            <a:ext cx="1513691" cy="85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Le 1</a:t>
            </a:r>
            <a:r>
              <a:rPr lang="fr-FR" sz="1067" baseline="30000"/>
              <a:t>ER </a:t>
            </a:r>
            <a:r>
              <a:rPr lang="fr-FR" sz="1067"/>
              <a:t>écran est l’historique des opérations</a:t>
            </a:r>
          </a:p>
          <a:p>
            <a:pPr algn="ctr"/>
            <a:endParaRPr lang="fr-FR" sz="1067" baseline="30000"/>
          </a:p>
          <a:p>
            <a:pPr algn="ctr"/>
            <a:r>
              <a:rPr lang="fr-FR" sz="1067"/>
              <a:t>J’appuie sur le bouton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FB099E-13D3-43FF-A35B-097EA37B9128}"/>
              </a:ext>
            </a:extLst>
          </p:cNvPr>
          <p:cNvSpPr/>
          <p:nvPr/>
        </p:nvSpPr>
        <p:spPr>
          <a:xfrm>
            <a:off x="3495288" y="5869110"/>
            <a:ext cx="162389" cy="174709"/>
          </a:xfrm>
          <a:prstGeom prst="ellipse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/>
              <a:t>+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B4A7335-12A5-4CD0-AF3F-C3A7BEB0D2AA}"/>
              </a:ext>
            </a:extLst>
          </p:cNvPr>
          <p:cNvSpPr txBox="1"/>
          <p:nvPr/>
        </p:nvSpPr>
        <p:spPr>
          <a:xfrm>
            <a:off x="4271797" y="5029398"/>
            <a:ext cx="1513691" cy="107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crée un ordre de paiement en saisissant le montant, un libellé (optionnel) et j’appuie sur « créer et partager »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F4C5B47-8ABA-4795-BAF0-7857BC85FB14}"/>
              </a:ext>
            </a:extLst>
          </p:cNvPr>
          <p:cNvSpPr/>
          <p:nvPr/>
        </p:nvSpPr>
        <p:spPr>
          <a:xfrm>
            <a:off x="2472510" y="4989908"/>
            <a:ext cx="1538303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FE006A5-9F5A-4578-A5D6-A7C17692D7E3}"/>
              </a:ext>
            </a:extLst>
          </p:cNvPr>
          <p:cNvSpPr/>
          <p:nvPr/>
        </p:nvSpPr>
        <p:spPr>
          <a:xfrm>
            <a:off x="533660" y="4989908"/>
            <a:ext cx="170034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18E84F6-F8CB-4217-A8E7-CF03E8E8AFAC}"/>
              </a:ext>
            </a:extLst>
          </p:cNvPr>
          <p:cNvSpPr/>
          <p:nvPr/>
        </p:nvSpPr>
        <p:spPr>
          <a:xfrm>
            <a:off x="4271797" y="4989908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F22437A-2D05-424B-87B8-D69F0B11B332}"/>
              </a:ext>
            </a:extLst>
          </p:cNvPr>
          <p:cNvSpPr/>
          <p:nvPr/>
        </p:nvSpPr>
        <p:spPr>
          <a:xfrm>
            <a:off x="6026124" y="4974143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909362E-BFAD-4EFE-8A22-1CD6F3757B6A}"/>
              </a:ext>
            </a:extLst>
          </p:cNvPr>
          <p:cNvSpPr txBox="1"/>
          <p:nvPr/>
        </p:nvSpPr>
        <p:spPr>
          <a:xfrm>
            <a:off x="6039653" y="5029398"/>
            <a:ext cx="1513691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le partage via le canal de mon choix. Exemple, un SMS via « Messages »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CA0D5F2-32CA-48A9-9041-CADB1C271C7B}"/>
              </a:ext>
            </a:extLst>
          </p:cNvPr>
          <p:cNvSpPr/>
          <p:nvPr/>
        </p:nvSpPr>
        <p:spPr>
          <a:xfrm>
            <a:off x="6803563" y="3541569"/>
            <a:ext cx="345123" cy="369227"/>
          </a:xfrm>
          <a:prstGeom prst="roundRect">
            <a:avLst>
              <a:gd name="adj" fmla="val 31386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F74C753-7C8A-458A-BDC2-0B6F6621A381}"/>
              </a:ext>
            </a:extLst>
          </p:cNvPr>
          <p:cNvSpPr/>
          <p:nvPr/>
        </p:nvSpPr>
        <p:spPr>
          <a:xfrm>
            <a:off x="3581881" y="4490151"/>
            <a:ext cx="523153" cy="372877"/>
          </a:xfrm>
          <a:prstGeom prst="roundRect">
            <a:avLst>
              <a:gd name="adj" fmla="val 39373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A59DFDC-E672-40D2-BD87-B519C03235A7}"/>
              </a:ext>
            </a:extLst>
          </p:cNvPr>
          <p:cNvSpPr/>
          <p:nvPr/>
        </p:nvSpPr>
        <p:spPr>
          <a:xfrm>
            <a:off x="446238" y="3173329"/>
            <a:ext cx="1837361" cy="353424"/>
          </a:xfrm>
          <a:prstGeom prst="roundRect">
            <a:avLst>
              <a:gd name="adj" fmla="val 43019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8" name="Flèche : droite 27">
            <a:extLst>
              <a:ext uri="{FF2B5EF4-FFF2-40B4-BE49-F238E27FC236}">
                <a16:creationId xmlns:a16="http://schemas.microsoft.com/office/drawing/2014/main" id="{A07E3F01-5338-4B9B-97A1-9E489FFBA177}"/>
              </a:ext>
            </a:extLst>
          </p:cNvPr>
          <p:cNvSpPr/>
          <p:nvPr/>
        </p:nvSpPr>
        <p:spPr>
          <a:xfrm>
            <a:off x="389644" y="320407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FC661ED-56B0-4499-854C-E236BB704132}"/>
              </a:ext>
            </a:extLst>
          </p:cNvPr>
          <p:cNvSpPr/>
          <p:nvPr/>
        </p:nvSpPr>
        <p:spPr>
          <a:xfrm>
            <a:off x="7795359" y="4974143"/>
            <a:ext cx="1538304" cy="1327397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DD14763-9531-4F05-A61B-A860F9F32B46}"/>
              </a:ext>
            </a:extLst>
          </p:cNvPr>
          <p:cNvSpPr txBox="1"/>
          <p:nvPr/>
        </p:nvSpPr>
        <p:spPr>
          <a:xfrm>
            <a:off x="7808888" y="5020932"/>
            <a:ext cx="1513691" cy="91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peux changer le texte d’accompagnement avant d’envoyer le SMS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6C5DAFA-9055-43A3-9CB3-3EE83245FA06}"/>
              </a:ext>
            </a:extLst>
          </p:cNvPr>
          <p:cNvSpPr/>
          <p:nvPr/>
        </p:nvSpPr>
        <p:spPr>
          <a:xfrm>
            <a:off x="3495288" y="4541047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2" name="Flèche : droite 31">
            <a:extLst>
              <a:ext uri="{FF2B5EF4-FFF2-40B4-BE49-F238E27FC236}">
                <a16:creationId xmlns:a16="http://schemas.microsoft.com/office/drawing/2014/main" id="{D3D7283F-62BF-4F56-9C37-0DC11D818E8E}"/>
              </a:ext>
            </a:extLst>
          </p:cNvPr>
          <p:cNvSpPr/>
          <p:nvPr/>
        </p:nvSpPr>
        <p:spPr>
          <a:xfrm>
            <a:off x="4376004" y="2542352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6F9AB327-7D60-4BD3-860A-61C6A0666751}"/>
              </a:ext>
            </a:extLst>
          </p:cNvPr>
          <p:cNvSpPr/>
          <p:nvPr/>
        </p:nvSpPr>
        <p:spPr>
          <a:xfrm>
            <a:off x="4511949" y="2960584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A9239375-20D1-4DA3-A0E9-605A1331CAE4}"/>
              </a:ext>
            </a:extLst>
          </p:cNvPr>
          <p:cNvSpPr/>
          <p:nvPr/>
        </p:nvSpPr>
        <p:spPr>
          <a:xfrm>
            <a:off x="4282871" y="3395749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54F1709D-6369-4470-9035-44415D664315}"/>
              </a:ext>
            </a:extLst>
          </p:cNvPr>
          <p:cNvSpPr/>
          <p:nvPr/>
        </p:nvSpPr>
        <p:spPr>
          <a:xfrm rot="5400000">
            <a:off x="6835277" y="331782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4A364A6-133A-45EF-B9AD-D82D1A2EF11D}"/>
              </a:ext>
            </a:extLst>
          </p:cNvPr>
          <p:cNvSpPr/>
          <p:nvPr/>
        </p:nvSpPr>
        <p:spPr>
          <a:xfrm>
            <a:off x="10089908" y="4966458"/>
            <a:ext cx="1854435" cy="1327397"/>
          </a:xfrm>
          <a:prstGeom prst="round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52CB356-13D7-4895-A707-B3E530B11D2C}"/>
              </a:ext>
            </a:extLst>
          </p:cNvPr>
          <p:cNvSpPr txBox="1"/>
          <p:nvPr/>
        </p:nvSpPr>
        <p:spPr>
          <a:xfrm>
            <a:off x="10094972" y="5013245"/>
            <a:ext cx="1840905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Mon client reçoit un SMS avec le lien de paiement qui redirige vers la page de paiement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2A23110F-E5D6-4602-A12F-F587E8DEBD84}"/>
              </a:ext>
            </a:extLst>
          </p:cNvPr>
          <p:cNvSpPr/>
          <p:nvPr/>
        </p:nvSpPr>
        <p:spPr>
          <a:xfrm>
            <a:off x="9510036" y="2493631"/>
            <a:ext cx="579873" cy="1315392"/>
          </a:xfrm>
          <a:prstGeom prst="rightArrow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Flèche : droite 37">
            <a:extLst>
              <a:ext uri="{FF2B5EF4-FFF2-40B4-BE49-F238E27FC236}">
                <a16:creationId xmlns:a16="http://schemas.microsoft.com/office/drawing/2014/main" id="{8924694C-9D19-41FB-94F1-96DD57C4F1CB}"/>
              </a:ext>
            </a:extLst>
          </p:cNvPr>
          <p:cNvSpPr/>
          <p:nvPr/>
        </p:nvSpPr>
        <p:spPr>
          <a:xfrm>
            <a:off x="7861653" y="2973316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Flèche : droite 38">
            <a:extLst>
              <a:ext uri="{FF2B5EF4-FFF2-40B4-BE49-F238E27FC236}">
                <a16:creationId xmlns:a16="http://schemas.microsoft.com/office/drawing/2014/main" id="{8F4FF5F8-2ACF-4B90-B5D4-3B39A5AC32A2}"/>
              </a:ext>
            </a:extLst>
          </p:cNvPr>
          <p:cNvSpPr/>
          <p:nvPr/>
        </p:nvSpPr>
        <p:spPr>
          <a:xfrm rot="5400000">
            <a:off x="9040887" y="3345944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31C8E51-4C83-499F-A440-9D6D945FC6D7}"/>
              </a:ext>
            </a:extLst>
          </p:cNvPr>
          <p:cNvSpPr txBox="1"/>
          <p:nvPr/>
        </p:nvSpPr>
        <p:spPr>
          <a:xfrm>
            <a:off x="2422046" y="6487067"/>
            <a:ext cx="777152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fr-FR" sz="800" i="1"/>
              <a:t>Pour chaque paiement : un e-mail de confirmation personnalisé au logo de la CE est adressé en temps réel à l’acheteur pour l’informer du détail du paiement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33EE4753-4141-47EA-B8C5-30D99D4650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09808" y="5721637"/>
            <a:ext cx="862789" cy="545707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pic>
        <p:nvPicPr>
          <p:cNvPr id="4102" name="Picture 6" descr="Comment envoyer un message invisible avec Messages de iOS 10 ?">
            <a:extLst>
              <a:ext uri="{FF2B5EF4-FFF2-40B4-BE49-F238E27FC236}">
                <a16:creationId xmlns:a16="http://schemas.microsoft.com/office/drawing/2014/main" id="{F5F97E29-B280-4847-BBF3-CF4D2EC15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057" y="5829417"/>
            <a:ext cx="365235" cy="36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cône Whatsapp Ios PNG transparents - StickPNG">
            <a:extLst>
              <a:ext uri="{FF2B5EF4-FFF2-40B4-BE49-F238E27FC236}">
                <a16:creationId xmlns:a16="http://schemas.microsoft.com/office/drawing/2014/main" id="{C149C5AE-9E62-4115-8A2E-6E88913C3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1" t="20601" r="25788" b="21856"/>
          <a:stretch/>
        </p:blipFill>
        <p:spPr bwMode="auto">
          <a:xfrm>
            <a:off x="6607791" y="5828525"/>
            <a:ext cx="369237" cy="3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12-messenger-app-icon-android - Oursky Posts">
            <a:extLst>
              <a:ext uri="{FF2B5EF4-FFF2-40B4-BE49-F238E27FC236}">
                <a16:creationId xmlns:a16="http://schemas.microsoft.com/office/drawing/2014/main" id="{22AFBAB1-B389-42A0-B3AC-BFCF39A4E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9" t="17370" r="29824" b="13667"/>
          <a:stretch/>
        </p:blipFill>
        <p:spPr bwMode="auto">
          <a:xfrm>
            <a:off x="7014087" y="5786350"/>
            <a:ext cx="435711" cy="43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96B95A-F4DA-4AFF-B066-33842FE95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FB18981D-6CF3-49ED-A0D1-AC4AF91EB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150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3240C363-BD7C-4AA6-9E6F-0024FC4E221C}"/>
              </a:ext>
            </a:extLst>
          </p:cNvPr>
          <p:cNvSpPr/>
          <p:nvPr/>
        </p:nvSpPr>
        <p:spPr>
          <a:xfrm>
            <a:off x="3215680" y="6093492"/>
            <a:ext cx="5760640" cy="440036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fr-FR">
              <a:solidFill>
                <a:srgbClr val="FFFFFF"/>
              </a:solidFill>
              <a:latin typeface="Roboto Light"/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0EFC8A8D-F8DB-412D-900A-98377EE384CF}"/>
              </a:ext>
            </a:extLst>
          </p:cNvPr>
          <p:cNvGrpSpPr/>
          <p:nvPr/>
        </p:nvGrpSpPr>
        <p:grpSpPr>
          <a:xfrm>
            <a:off x="5711957" y="1316765"/>
            <a:ext cx="1728192" cy="3456384"/>
            <a:chOff x="179512" y="1275606"/>
            <a:chExt cx="1296144" cy="2592288"/>
          </a:xfrm>
        </p:grpSpPr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044CF836-52CF-4C85-A4E4-2599BE246F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2125" t="22691" r="43700" b="10111"/>
            <a:stretch/>
          </p:blipFill>
          <p:spPr>
            <a:xfrm>
              <a:off x="179512" y="1275606"/>
              <a:ext cx="1296144" cy="2592288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329CEB4-1292-43C1-8594-D2BBA9B39424}"/>
                </a:ext>
              </a:extLst>
            </p:cNvPr>
            <p:cNvSpPr/>
            <p:nvPr/>
          </p:nvSpPr>
          <p:spPr>
            <a:xfrm>
              <a:off x="1243360" y="1923678"/>
              <a:ext cx="88280" cy="1656184"/>
            </a:xfrm>
            <a:prstGeom prst="rect">
              <a:avLst/>
            </a:prstGeom>
            <a:solidFill>
              <a:srgbClr val="E4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B6E0925-C8FE-45F4-8338-BF2D488B7D66}"/>
                </a:ext>
              </a:extLst>
            </p:cNvPr>
            <p:cNvSpPr/>
            <p:nvPr/>
          </p:nvSpPr>
          <p:spPr>
            <a:xfrm>
              <a:off x="326703" y="1923678"/>
              <a:ext cx="88280" cy="1224136"/>
            </a:xfrm>
            <a:prstGeom prst="rect">
              <a:avLst/>
            </a:prstGeom>
            <a:solidFill>
              <a:srgbClr val="F1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B02ADC3-B85B-4329-805F-4A07AAE4DE7B}"/>
                </a:ext>
              </a:extLst>
            </p:cNvPr>
            <p:cNvSpPr/>
            <p:nvPr/>
          </p:nvSpPr>
          <p:spPr>
            <a:xfrm>
              <a:off x="326418" y="3147814"/>
              <a:ext cx="88280" cy="432048"/>
            </a:xfrm>
            <a:prstGeom prst="rect">
              <a:avLst/>
            </a:prstGeom>
            <a:solidFill>
              <a:srgbClr val="E5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B1C4309-CCBD-4A86-B5B4-CA328EA4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302" y="321640"/>
            <a:ext cx="11328000" cy="714665"/>
          </a:xfrm>
        </p:spPr>
        <p:txBody>
          <a:bodyPr/>
          <a:lstStyle/>
          <a:p>
            <a:r>
              <a:rPr lang="fr-FR"/>
              <a:t>L’offre</a:t>
            </a:r>
            <a:br>
              <a:rPr lang="fr-FR"/>
            </a:b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Le parcours utilisateur : sur le </a:t>
            </a:r>
            <a:r>
              <a:rPr lang="fr-FR" sz="1400" u="sng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TPE Android</a:t>
            </a:r>
            <a:endParaRPr lang="fr-FR" sz="2133" u="sng">
              <a:solidFill>
                <a:schemeClr val="tx1"/>
              </a:solidFill>
              <a:latin typeface="Arial" panose="020B0604020202020204" pitchFamily="34" charset="0"/>
              <a:ea typeface="+mn-ea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DBEE2E-7B9B-4BF0-9C9C-422F93D26C1E}"/>
              </a:ext>
            </a:extLst>
          </p:cNvPr>
          <p:cNvGrpSpPr/>
          <p:nvPr/>
        </p:nvGrpSpPr>
        <p:grpSpPr>
          <a:xfrm>
            <a:off x="3944188" y="1316765"/>
            <a:ext cx="1728192" cy="3456384"/>
            <a:chOff x="179512" y="1275606"/>
            <a:chExt cx="1296144" cy="259228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9D688-7C24-4113-9D34-D0591F0C25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2125" t="22691" r="43700" b="10111"/>
            <a:stretch/>
          </p:blipFill>
          <p:spPr>
            <a:xfrm>
              <a:off x="179512" y="1275606"/>
              <a:ext cx="1296144" cy="2592288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63E46C-570F-4A6D-A2F2-9F075C0C9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268" y="1923678"/>
              <a:ext cx="828092" cy="165618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9657222-1EA6-42A3-B5D2-64D4971711D1}"/>
                </a:ext>
              </a:extLst>
            </p:cNvPr>
            <p:cNvSpPr/>
            <p:nvPr/>
          </p:nvSpPr>
          <p:spPr>
            <a:xfrm>
              <a:off x="1243360" y="1923678"/>
              <a:ext cx="88280" cy="1656184"/>
            </a:xfrm>
            <a:prstGeom prst="rect">
              <a:avLst/>
            </a:prstGeom>
            <a:solidFill>
              <a:srgbClr val="E4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292D157-E5A7-4E57-A8A7-E657A7675377}"/>
                </a:ext>
              </a:extLst>
            </p:cNvPr>
            <p:cNvSpPr/>
            <p:nvPr/>
          </p:nvSpPr>
          <p:spPr>
            <a:xfrm>
              <a:off x="326703" y="1923678"/>
              <a:ext cx="88280" cy="1224136"/>
            </a:xfrm>
            <a:prstGeom prst="rect">
              <a:avLst/>
            </a:prstGeom>
            <a:solidFill>
              <a:srgbClr val="F1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03C4FC-23FD-4B95-90A3-47AE591AC9A7}"/>
                </a:ext>
              </a:extLst>
            </p:cNvPr>
            <p:cNvSpPr/>
            <p:nvPr/>
          </p:nvSpPr>
          <p:spPr>
            <a:xfrm>
              <a:off x="326418" y="3147814"/>
              <a:ext cx="88280" cy="432048"/>
            </a:xfrm>
            <a:prstGeom prst="rect">
              <a:avLst/>
            </a:prstGeom>
            <a:solidFill>
              <a:srgbClr val="E5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2D81E90-E311-4664-9429-A2C3C960C061}"/>
              </a:ext>
            </a:extLst>
          </p:cNvPr>
          <p:cNvGrpSpPr/>
          <p:nvPr/>
        </p:nvGrpSpPr>
        <p:grpSpPr>
          <a:xfrm>
            <a:off x="2149253" y="1317044"/>
            <a:ext cx="1728192" cy="3456384"/>
            <a:chOff x="179512" y="1275606"/>
            <a:chExt cx="1296144" cy="2592288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A063A8A-4B3A-4C66-B35B-873AD44C59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2125" t="22691" r="43700" b="10111"/>
            <a:stretch/>
          </p:blipFill>
          <p:spPr>
            <a:xfrm>
              <a:off x="179512" y="1275606"/>
              <a:ext cx="1296144" cy="259228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B71964-A758-4864-AE33-210FC660D0D2}"/>
                </a:ext>
              </a:extLst>
            </p:cNvPr>
            <p:cNvSpPr/>
            <p:nvPr/>
          </p:nvSpPr>
          <p:spPr>
            <a:xfrm>
              <a:off x="1243360" y="1923678"/>
              <a:ext cx="88280" cy="1656184"/>
            </a:xfrm>
            <a:prstGeom prst="rect">
              <a:avLst/>
            </a:prstGeom>
            <a:solidFill>
              <a:srgbClr val="E4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81D42A-0D0C-494B-AAB9-A29A12663DFD}"/>
                </a:ext>
              </a:extLst>
            </p:cNvPr>
            <p:cNvSpPr/>
            <p:nvPr/>
          </p:nvSpPr>
          <p:spPr>
            <a:xfrm>
              <a:off x="348929" y="1928441"/>
              <a:ext cx="87512" cy="1224136"/>
            </a:xfrm>
            <a:prstGeom prst="rect">
              <a:avLst/>
            </a:prstGeom>
            <a:solidFill>
              <a:srgbClr val="F1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972E666-D9E9-4E75-A21C-131AB09B62A8}"/>
                </a:ext>
              </a:extLst>
            </p:cNvPr>
            <p:cNvSpPr/>
            <p:nvPr/>
          </p:nvSpPr>
          <p:spPr>
            <a:xfrm>
              <a:off x="345469" y="3152577"/>
              <a:ext cx="68647" cy="432048"/>
            </a:xfrm>
            <a:prstGeom prst="rect">
              <a:avLst/>
            </a:prstGeom>
            <a:solidFill>
              <a:srgbClr val="E5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C18EAF6A-E800-4498-B138-8C68397CFB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42"/>
          <a:stretch/>
        </p:blipFill>
        <p:spPr>
          <a:xfrm>
            <a:off x="2456073" y="2190284"/>
            <a:ext cx="1104932" cy="21991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22D0E18-5A98-41EC-8844-BEA395A65B2E}"/>
              </a:ext>
            </a:extLst>
          </p:cNvPr>
          <p:cNvSpPr/>
          <p:nvPr/>
        </p:nvSpPr>
        <p:spPr>
          <a:xfrm>
            <a:off x="3537951" y="2190284"/>
            <a:ext cx="117707" cy="2208245"/>
          </a:xfrm>
          <a:prstGeom prst="rect">
            <a:avLst/>
          </a:prstGeom>
          <a:solidFill>
            <a:srgbClr val="E4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3AEB2A-0BE6-41AD-8091-190F827124C0}"/>
              </a:ext>
            </a:extLst>
          </p:cNvPr>
          <p:cNvSpPr/>
          <p:nvPr/>
        </p:nvSpPr>
        <p:spPr>
          <a:xfrm>
            <a:off x="4257769" y="3332990"/>
            <a:ext cx="1104123" cy="192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A533BF-8864-487E-8A79-CAA27286AEF3}"/>
              </a:ext>
            </a:extLst>
          </p:cNvPr>
          <p:cNvSpPr/>
          <p:nvPr/>
        </p:nvSpPr>
        <p:spPr>
          <a:xfrm>
            <a:off x="4257009" y="3477006"/>
            <a:ext cx="449825" cy="192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522B93-D838-4DE9-BD9A-DB5EB3DC9762}"/>
              </a:ext>
            </a:extLst>
          </p:cNvPr>
          <p:cNvSpPr/>
          <p:nvPr/>
        </p:nvSpPr>
        <p:spPr>
          <a:xfrm>
            <a:off x="4267767" y="3140968"/>
            <a:ext cx="1094125" cy="192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33" b="1">
                <a:solidFill>
                  <a:schemeClr val="tx1"/>
                </a:solidFill>
              </a:rPr>
              <a:t>Coiffure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60B048-55B7-42D7-B834-D7C7A605D6EB}"/>
              </a:ext>
            </a:extLst>
          </p:cNvPr>
          <p:cNvSpPr/>
          <p:nvPr/>
        </p:nvSpPr>
        <p:spPr>
          <a:xfrm>
            <a:off x="4426906" y="3721720"/>
            <a:ext cx="743725" cy="283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CF056FA-710F-4AD7-A33B-4099999BDA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69393" r="65218" b="17564"/>
          <a:stretch/>
        </p:blipFill>
        <p:spPr>
          <a:xfrm>
            <a:off x="4723818" y="3682223"/>
            <a:ext cx="192021" cy="288032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7618503-E0DE-4CB2-A9C7-E9C3855A31B4}"/>
              </a:ext>
            </a:extLst>
          </p:cNvPr>
          <p:cNvSpPr/>
          <p:nvPr/>
        </p:nvSpPr>
        <p:spPr>
          <a:xfrm>
            <a:off x="2288488" y="4872554"/>
            <a:ext cx="1474027" cy="1162441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1FC75D5-EDD5-4115-8B86-58730B2CAB2C}"/>
              </a:ext>
            </a:extLst>
          </p:cNvPr>
          <p:cNvSpPr txBox="1"/>
          <p:nvPr/>
        </p:nvSpPr>
        <p:spPr>
          <a:xfrm>
            <a:off x="4105387" y="4928697"/>
            <a:ext cx="1474027" cy="107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crée un ordre de paiement en saisissant le montant, un libellé (optionnel) et j’appuie sur « Mail »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49BFD5A-A70B-4A3D-959D-C8B1E89EFF56}"/>
              </a:ext>
            </a:extLst>
          </p:cNvPr>
          <p:cNvSpPr/>
          <p:nvPr/>
        </p:nvSpPr>
        <p:spPr>
          <a:xfrm>
            <a:off x="4063052" y="4872276"/>
            <a:ext cx="1513691" cy="1162441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2DF5992-C9E8-4DE8-A3F1-4753057535B5}"/>
              </a:ext>
            </a:extLst>
          </p:cNvPr>
          <p:cNvGrpSpPr/>
          <p:nvPr/>
        </p:nvGrpSpPr>
        <p:grpSpPr>
          <a:xfrm>
            <a:off x="354319" y="1318211"/>
            <a:ext cx="1728192" cy="3456384"/>
            <a:chOff x="179512" y="1275606"/>
            <a:chExt cx="1296144" cy="2592288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C412733F-2FB3-46B6-9E99-BB7A2DDFAE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2125" t="22691" r="43700" b="10111"/>
            <a:stretch/>
          </p:blipFill>
          <p:spPr>
            <a:xfrm>
              <a:off x="179512" y="1275606"/>
              <a:ext cx="1296144" cy="2592288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FBE5576-143B-4CF7-BE14-2AD593612448}"/>
                </a:ext>
              </a:extLst>
            </p:cNvPr>
            <p:cNvSpPr/>
            <p:nvPr/>
          </p:nvSpPr>
          <p:spPr>
            <a:xfrm>
              <a:off x="1243360" y="1923678"/>
              <a:ext cx="88280" cy="1656184"/>
            </a:xfrm>
            <a:prstGeom prst="rect">
              <a:avLst/>
            </a:prstGeom>
            <a:solidFill>
              <a:srgbClr val="E4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2A6341D-2063-4565-9E85-710DE8FC2AE2}"/>
                </a:ext>
              </a:extLst>
            </p:cNvPr>
            <p:cNvSpPr/>
            <p:nvPr/>
          </p:nvSpPr>
          <p:spPr>
            <a:xfrm>
              <a:off x="345754" y="1928441"/>
              <a:ext cx="88280" cy="1224136"/>
            </a:xfrm>
            <a:prstGeom prst="rect">
              <a:avLst/>
            </a:prstGeom>
            <a:solidFill>
              <a:srgbClr val="F1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1DF620B-C169-4C5F-B4DF-DB622BE8C1DC}"/>
                </a:ext>
              </a:extLst>
            </p:cNvPr>
            <p:cNvSpPr/>
            <p:nvPr/>
          </p:nvSpPr>
          <p:spPr>
            <a:xfrm>
              <a:off x="345469" y="3152577"/>
              <a:ext cx="88280" cy="432048"/>
            </a:xfrm>
            <a:prstGeom prst="rect">
              <a:avLst/>
            </a:prstGeom>
            <a:solidFill>
              <a:srgbClr val="E5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C54901C9-2A01-45DE-8CAE-DB0ADC9CD8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025" t="24401" r="25230" b="11732"/>
          <a:stretch/>
        </p:blipFill>
        <p:spPr>
          <a:xfrm>
            <a:off x="663433" y="2188946"/>
            <a:ext cx="1129096" cy="2213239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3A14B58F-219F-4D99-910A-D0B74D58AA8B}"/>
              </a:ext>
            </a:extLst>
          </p:cNvPr>
          <p:cNvSpPr txBox="1"/>
          <p:nvPr/>
        </p:nvSpPr>
        <p:spPr>
          <a:xfrm>
            <a:off x="534069" y="4928977"/>
            <a:ext cx="1396935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me connecte avec les login et mot de passe reçus par email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CCFAD88B-D6BC-427C-95D0-FB77C1716CD9}"/>
              </a:ext>
            </a:extLst>
          </p:cNvPr>
          <p:cNvSpPr/>
          <p:nvPr/>
        </p:nvSpPr>
        <p:spPr>
          <a:xfrm>
            <a:off x="491733" y="4872554"/>
            <a:ext cx="1474027" cy="1162441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99E3019-25CD-4E1A-A0B8-3397BA683475}"/>
              </a:ext>
            </a:extLst>
          </p:cNvPr>
          <p:cNvSpPr txBox="1"/>
          <p:nvPr/>
        </p:nvSpPr>
        <p:spPr>
          <a:xfrm>
            <a:off x="2264329" y="4928977"/>
            <a:ext cx="1513691" cy="85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Le 1</a:t>
            </a:r>
            <a:r>
              <a:rPr lang="fr-FR" sz="1067" baseline="30000"/>
              <a:t>ER </a:t>
            </a:r>
            <a:r>
              <a:rPr lang="fr-FR" sz="1067"/>
              <a:t>écran est l’historique des opérations</a:t>
            </a:r>
          </a:p>
          <a:p>
            <a:pPr algn="ctr"/>
            <a:endParaRPr lang="fr-FR" sz="1067" baseline="30000"/>
          </a:p>
          <a:p>
            <a:pPr algn="ctr"/>
            <a:r>
              <a:rPr lang="fr-FR" sz="1067"/>
              <a:t>J’appuie sur le bouton 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00DEE273-AA3B-4505-BF7F-8CB997809E03}"/>
              </a:ext>
            </a:extLst>
          </p:cNvPr>
          <p:cNvSpPr/>
          <p:nvPr/>
        </p:nvSpPr>
        <p:spPr>
          <a:xfrm>
            <a:off x="3262496" y="5768688"/>
            <a:ext cx="162389" cy="174709"/>
          </a:xfrm>
          <a:prstGeom prst="ellipse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/>
              <a:t>+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368E314F-0271-4040-8F51-1B18B0F663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890"/>
          <a:stretch/>
        </p:blipFill>
        <p:spPr>
          <a:xfrm>
            <a:off x="6025538" y="2068595"/>
            <a:ext cx="1104503" cy="2347864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6EF18322-479A-439C-8BC4-8AD579E2F183}"/>
              </a:ext>
            </a:extLst>
          </p:cNvPr>
          <p:cNvSpPr txBox="1"/>
          <p:nvPr/>
        </p:nvSpPr>
        <p:spPr>
          <a:xfrm>
            <a:off x="5912447" y="4933857"/>
            <a:ext cx="139693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dirty="0"/>
              <a:t>Je saisis l’email de mon client acheteur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64CE0327-94C9-47CA-857B-A0B69C9D1300}"/>
              </a:ext>
            </a:extLst>
          </p:cNvPr>
          <p:cNvSpPr/>
          <p:nvPr/>
        </p:nvSpPr>
        <p:spPr>
          <a:xfrm>
            <a:off x="5870112" y="4877434"/>
            <a:ext cx="1474027" cy="1162441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BC0FD464-6DF4-4927-BD11-619AD87AE5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9471" y="1451504"/>
            <a:ext cx="3375148" cy="2097701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77ED249B-0144-4C27-8D5D-FE6B4AECCEC5}"/>
              </a:ext>
            </a:extLst>
          </p:cNvPr>
          <p:cNvSpPr/>
          <p:nvPr/>
        </p:nvSpPr>
        <p:spPr>
          <a:xfrm>
            <a:off x="8289471" y="3793414"/>
            <a:ext cx="3352381" cy="1162441"/>
          </a:xfrm>
          <a:prstGeom prst="round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2C316FB4-EEBB-4520-97A0-964C3455DB43}"/>
              </a:ext>
            </a:extLst>
          </p:cNvPr>
          <p:cNvSpPr txBox="1"/>
          <p:nvPr/>
        </p:nvSpPr>
        <p:spPr>
          <a:xfrm>
            <a:off x="8295460" y="3848668"/>
            <a:ext cx="3346392" cy="107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Mon client reçoit un email avec le lien de paiement qui me redirige vers la page de paiement</a:t>
            </a:r>
          </a:p>
          <a:p>
            <a:pPr algn="ctr"/>
            <a:endParaRPr lang="fr-FR" sz="1067"/>
          </a:p>
          <a:p>
            <a:pPr algn="ctr"/>
            <a:r>
              <a:rPr lang="fr-FR" sz="1067"/>
              <a:t>Le message est configurable dans le Back Office Web.</a:t>
            </a:r>
          </a:p>
          <a:p>
            <a:pPr algn="ctr"/>
            <a:endParaRPr lang="fr-FR" sz="1067"/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C79EE96E-9932-4E88-A3BA-ADC29F9768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4011" y="4767421"/>
            <a:ext cx="1094831" cy="692472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sp>
        <p:nvSpPr>
          <p:cNvPr id="66" name="Flèche : droite 65">
            <a:extLst>
              <a:ext uri="{FF2B5EF4-FFF2-40B4-BE49-F238E27FC236}">
                <a16:creationId xmlns:a16="http://schemas.microsoft.com/office/drawing/2014/main" id="{DD6A1516-605D-42ED-AB9F-349B9D68A861}"/>
              </a:ext>
            </a:extLst>
          </p:cNvPr>
          <p:cNvSpPr/>
          <p:nvPr/>
        </p:nvSpPr>
        <p:spPr>
          <a:xfrm>
            <a:off x="7506952" y="2011091"/>
            <a:ext cx="579873" cy="1315392"/>
          </a:xfrm>
          <a:prstGeom prst="rightArrow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67C27C8-59CC-40F5-8536-834D3592DC7D}"/>
              </a:ext>
            </a:extLst>
          </p:cNvPr>
          <p:cNvSpPr txBox="1"/>
          <p:nvPr/>
        </p:nvSpPr>
        <p:spPr>
          <a:xfrm>
            <a:off x="3925284" y="6105736"/>
            <a:ext cx="440364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67" b="1">
                <a:solidFill>
                  <a:srgbClr val="B24388"/>
                </a:solidFill>
                <a:latin typeface="Arial" panose="020B0604020202020204" pitchFamily="34" charset="0"/>
              </a:rPr>
              <a:t>Envoi par canal email uniquement</a:t>
            </a:r>
            <a:endParaRPr lang="fr-FR" sz="2400"/>
          </a:p>
        </p:txBody>
      </p:sp>
      <p:pic>
        <p:nvPicPr>
          <p:cNvPr id="5122" name="Picture 2" descr="Gmail : l'envoi programmé d'emails est en préparation">
            <a:extLst>
              <a:ext uri="{FF2B5EF4-FFF2-40B4-BE49-F238E27FC236}">
                <a16:creationId xmlns:a16="http://schemas.microsoft.com/office/drawing/2014/main" id="{AE73E54C-6560-40C5-B443-4CD6B4F24A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1" t="21165" r="25228" b="21165"/>
          <a:stretch/>
        </p:blipFill>
        <p:spPr bwMode="auto">
          <a:xfrm>
            <a:off x="3722068" y="6166080"/>
            <a:ext cx="376128" cy="27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C5B3377-722F-443D-9E29-E6702E46A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F2E38E-09DE-4C9E-B43C-3CBF2507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550891"/>
            <a:ext cx="720000" cy="252000"/>
          </a:xfrm>
        </p:spPr>
        <p:txBody>
          <a:bodyPr/>
          <a:lstStyle/>
          <a:p>
            <a:fld id="{9D62D46F-5754-4717-BE5B-DFE2B74706B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371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1C4309-CCBD-4A86-B5B4-CA328EA4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302" y="321640"/>
            <a:ext cx="11328000" cy="714665"/>
          </a:xfrm>
        </p:spPr>
        <p:txBody>
          <a:bodyPr/>
          <a:lstStyle/>
          <a:p>
            <a:r>
              <a:rPr lang="fr-FR"/>
              <a:t>L’offre</a:t>
            </a:r>
            <a:br>
              <a:rPr lang="fr-FR"/>
            </a:b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Le parcours utilisateur : sur le </a:t>
            </a:r>
            <a:r>
              <a:rPr lang="fr-FR" sz="1400" u="sng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back office web</a:t>
            </a:r>
            <a:endParaRPr lang="fr-FR" sz="2133" u="sng">
              <a:solidFill>
                <a:schemeClr val="tx1"/>
              </a:solidFill>
              <a:latin typeface="Arial" panose="020B0604020202020204" pitchFamily="34" charset="0"/>
              <a:ea typeface="+mn-ea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D80BB09-3698-4201-AFF2-0C17FC66867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3141" y="1100980"/>
            <a:ext cx="9631679" cy="4262593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5147F26-AB37-475E-98FC-CE8BEC3EF239}"/>
              </a:ext>
            </a:extLst>
          </p:cNvPr>
          <p:cNvSpPr/>
          <p:nvPr/>
        </p:nvSpPr>
        <p:spPr>
          <a:xfrm>
            <a:off x="6273099" y="5135824"/>
            <a:ext cx="1474027" cy="912759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CD6823D-5BD5-4B4E-8871-CDF9EE617B4B}"/>
              </a:ext>
            </a:extLst>
          </p:cNvPr>
          <p:cNvSpPr txBox="1"/>
          <p:nvPr/>
        </p:nvSpPr>
        <p:spPr>
          <a:xfrm>
            <a:off x="2743649" y="5192245"/>
            <a:ext cx="14740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/>
              <a:t>Je crée un ordre de paiement en saisissant le montant, une référence (optionnelle) et j’appuie sur « Mail »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5F59C28-6851-4F97-ACAE-CD71E1A4CDA3}"/>
              </a:ext>
            </a:extLst>
          </p:cNvPr>
          <p:cNvSpPr/>
          <p:nvPr/>
        </p:nvSpPr>
        <p:spPr>
          <a:xfrm>
            <a:off x="2701314" y="5135824"/>
            <a:ext cx="1513691" cy="917917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2F801E-8022-4596-B9D2-1ED06A64DC67}"/>
              </a:ext>
            </a:extLst>
          </p:cNvPr>
          <p:cNvSpPr txBox="1"/>
          <p:nvPr/>
        </p:nvSpPr>
        <p:spPr>
          <a:xfrm>
            <a:off x="975009" y="5192525"/>
            <a:ext cx="1396935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me connecte avec les login et mot de passe reçus par email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6D006D4-50EC-4A75-B881-DA5AF83FC5B9}"/>
              </a:ext>
            </a:extLst>
          </p:cNvPr>
          <p:cNvSpPr/>
          <p:nvPr/>
        </p:nvSpPr>
        <p:spPr>
          <a:xfrm>
            <a:off x="932673" y="5136102"/>
            <a:ext cx="1474027" cy="917917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9F85BE8-AA05-482E-B5B0-1884BFF11D7B}"/>
              </a:ext>
            </a:extLst>
          </p:cNvPr>
          <p:cNvSpPr txBox="1"/>
          <p:nvPr/>
        </p:nvSpPr>
        <p:spPr>
          <a:xfrm>
            <a:off x="6248940" y="5192247"/>
            <a:ext cx="1513691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peux alimenter la partie message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3E9E536-83D2-401C-AF3A-47D9CCE9B1AF}"/>
              </a:ext>
            </a:extLst>
          </p:cNvPr>
          <p:cNvSpPr txBox="1"/>
          <p:nvPr/>
        </p:nvSpPr>
        <p:spPr>
          <a:xfrm>
            <a:off x="4550709" y="5197405"/>
            <a:ext cx="139693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dirty="0"/>
              <a:t>Je saisis l’email de mon client acheteur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8951F7D-E51D-434B-AA98-C6E5486F7838}"/>
              </a:ext>
            </a:extLst>
          </p:cNvPr>
          <p:cNvSpPr/>
          <p:nvPr/>
        </p:nvSpPr>
        <p:spPr>
          <a:xfrm>
            <a:off x="4508374" y="5140982"/>
            <a:ext cx="1474027" cy="912759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6DD1DA-E589-4561-8448-49F01B39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591480-8E31-4BCF-B47A-92C93CAC5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991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0" descr="La question confinement du jour: Peut-on faire venir un coiffeur à domicile?">
            <a:extLst>
              <a:ext uri="{FF2B5EF4-FFF2-40B4-BE49-F238E27FC236}">
                <a16:creationId xmlns:a16="http://schemas.microsoft.com/office/drawing/2014/main" id="{16E0CC04-04DC-4148-88A5-445A25DB2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7" t="13885" r="12468"/>
          <a:stretch/>
        </p:blipFill>
        <p:spPr bwMode="auto">
          <a:xfrm>
            <a:off x="2615445" y="2030618"/>
            <a:ext cx="3821303" cy="41063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6" descr="Comment trouver le meilleur électricien pour votre projet ?">
            <a:extLst>
              <a:ext uri="{FF2B5EF4-FFF2-40B4-BE49-F238E27FC236}">
                <a16:creationId xmlns:a16="http://schemas.microsoft.com/office/drawing/2014/main" id="{E53B0701-0D38-4C58-AAFF-41877C1952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2" r="24831"/>
          <a:stretch/>
        </p:blipFill>
        <p:spPr bwMode="auto">
          <a:xfrm>
            <a:off x="5562658" y="2030617"/>
            <a:ext cx="3639564" cy="41204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4" descr="Prix d&amp;#39;un plombier | Cout et Tarif Intervention - Travaux.com">
            <a:extLst>
              <a:ext uri="{FF2B5EF4-FFF2-40B4-BE49-F238E27FC236}">
                <a16:creationId xmlns:a16="http://schemas.microsoft.com/office/drawing/2014/main" id="{C085CC60-0BF4-45C8-B630-A706B57C2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1" r="44493"/>
          <a:stretch/>
        </p:blipFill>
        <p:spPr bwMode="auto">
          <a:xfrm>
            <a:off x="816246" y="2059905"/>
            <a:ext cx="2683369" cy="40770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AEFF460-A4A7-4C8D-8DA3-E4766F68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37" y="260960"/>
            <a:ext cx="10239932" cy="823145"/>
          </a:xfrm>
        </p:spPr>
        <p:txBody>
          <a:bodyPr/>
          <a:lstStyle/>
          <a:p>
            <a:r>
              <a:rPr lang="fr-FR"/>
              <a:t>La cible</a:t>
            </a:r>
            <a:br>
              <a:rPr lang="fr-FR"/>
            </a:br>
            <a:r>
              <a:rPr lang="fr-FR" sz="2133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Pour les clients en mobilité avec ou sans site marchand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BEE757-A00F-4266-8987-68A290578A6C}"/>
              </a:ext>
            </a:extLst>
          </p:cNvPr>
          <p:cNvSpPr txBox="1"/>
          <p:nvPr/>
        </p:nvSpPr>
        <p:spPr>
          <a:xfrm>
            <a:off x="816244" y="3711873"/>
            <a:ext cx="5391579" cy="577466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r>
              <a:rPr lang="fr-FR" sz="1051"/>
              <a:t>Caractéristiques : </a:t>
            </a:r>
          </a:p>
          <a:p>
            <a:endParaRPr lang="fr-FR" sz="1051"/>
          </a:p>
          <a:p>
            <a:r>
              <a:rPr lang="fr-FR" sz="1051" b="0"/>
              <a:t>Faibles volumes de transaction + une relation personnalisée avec leurs clients</a:t>
            </a:r>
          </a:p>
        </p:txBody>
      </p:sp>
      <p:pic>
        <p:nvPicPr>
          <p:cNvPr id="29" name="Picture 12" descr="Médecins à domicile : 4 raisons de faire appel à nous | Clinique GO™">
            <a:extLst>
              <a:ext uri="{FF2B5EF4-FFF2-40B4-BE49-F238E27FC236}">
                <a16:creationId xmlns:a16="http://schemas.microsoft.com/office/drawing/2014/main" id="{56F2E84F-28FD-4597-A80A-9D28D63B3D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4" r="19662"/>
          <a:stretch/>
        </p:blipFill>
        <p:spPr bwMode="auto">
          <a:xfrm>
            <a:off x="8428374" y="2030617"/>
            <a:ext cx="2948213" cy="41204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E04F6DFD-1371-474B-8709-94501A23CDDA}"/>
              </a:ext>
            </a:extLst>
          </p:cNvPr>
          <p:cNvSpPr txBox="1"/>
          <p:nvPr/>
        </p:nvSpPr>
        <p:spPr>
          <a:xfrm>
            <a:off x="816244" y="4647089"/>
            <a:ext cx="5392437" cy="7391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r>
              <a:rPr lang="fr-FR" sz="1051"/>
              <a:t>Besoins : </a:t>
            </a:r>
          </a:p>
          <a:p>
            <a:endParaRPr lang="fr-FR" sz="1051"/>
          </a:p>
          <a:p>
            <a:r>
              <a:rPr lang="fr-FR" sz="1051" b="0"/>
              <a:t>Simplicité, rapidité et économiquement accessible.</a:t>
            </a:r>
          </a:p>
          <a:p>
            <a:r>
              <a:rPr lang="fr-FR" sz="1051" b="0"/>
              <a:t>Pour les paiements d’acomptes et de factures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BBC2DC8-9192-4AB5-A239-5C7ECDF26829}"/>
              </a:ext>
            </a:extLst>
          </p:cNvPr>
          <p:cNvSpPr txBox="1"/>
          <p:nvPr/>
        </p:nvSpPr>
        <p:spPr>
          <a:xfrm>
            <a:off x="751724" y="2030618"/>
            <a:ext cx="10602185" cy="33855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685800">
              <a:defRPr sz="1200" b="1" kern="1200">
                <a:solidFill>
                  <a:srgbClr val="B64C8E"/>
                </a:solidFill>
                <a:latin typeface="+mn-lt"/>
                <a:ea typeface="+mn-ea"/>
              </a:defRPr>
            </a:lvl1pPr>
          </a:lstStyle>
          <a:p>
            <a:r>
              <a:rPr lang="fr-FR" sz="1600"/>
              <a:t>Usage ponctuel et / ou en mobilité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4840548-D078-4BF8-92E8-5A54815669F5}"/>
              </a:ext>
            </a:extLst>
          </p:cNvPr>
          <p:cNvSpPr txBox="1"/>
          <p:nvPr/>
        </p:nvSpPr>
        <p:spPr>
          <a:xfrm>
            <a:off x="816246" y="2617479"/>
            <a:ext cx="10560341" cy="74417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r>
              <a:rPr lang="fr-FR" sz="1051"/>
              <a:t>Profil : </a:t>
            </a:r>
          </a:p>
          <a:p>
            <a:endParaRPr lang="fr-FR" sz="1051"/>
          </a:p>
          <a:p>
            <a:r>
              <a:rPr lang="fr-FR" sz="1067" b="0"/>
              <a:t>Entreprises unipersonnelles (artisans, indépendants, auto-entrepreneurs) ou TPE (Très Petites Entreprises), activité en mobilité, en BtoC…</a:t>
            </a:r>
          </a:p>
          <a:p>
            <a:r>
              <a:rPr lang="fr-FR" sz="1067" b="0">
                <a:latin typeface="Roboto Light"/>
              </a:rPr>
              <a:t>Ex : paysagistes, taxis, coiffeurs, services légaux (liquidateurs judiciaires, huissiers), pompes funèbres, Professions libérales de santé en prestation à domicile…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E38819E-0CCD-4BBF-BCF1-48A493163F1C}"/>
              </a:ext>
            </a:extLst>
          </p:cNvPr>
          <p:cNvSpPr/>
          <p:nvPr/>
        </p:nvSpPr>
        <p:spPr>
          <a:xfrm>
            <a:off x="3036454" y="5829267"/>
            <a:ext cx="5808033" cy="62245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fr-FR" sz="1467" b="1">
                <a:solidFill>
                  <a:srgbClr val="FFFFFF"/>
                </a:solidFill>
              </a:rPr>
              <a:t>Envoi du lien via l’App IOS/Android </a:t>
            </a:r>
          </a:p>
          <a:p>
            <a:pPr algn="ctr" defTabSz="914377"/>
            <a:r>
              <a:rPr lang="fr-FR" sz="1467" b="1">
                <a:solidFill>
                  <a:srgbClr val="FFFFFF"/>
                </a:solidFill>
              </a:rPr>
              <a:t>sur smartphone 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E037014-043A-4581-BC29-96EF868A2443}"/>
              </a:ext>
            </a:extLst>
          </p:cNvPr>
          <p:cNvSpPr txBox="1"/>
          <p:nvPr/>
        </p:nvSpPr>
        <p:spPr>
          <a:xfrm>
            <a:off x="816244" y="1384424"/>
            <a:ext cx="10560341" cy="45409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400" b="1">
                <a:solidFill>
                  <a:schemeClr val="lt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914377"/>
            <a:r>
              <a:rPr lang="fr-FR">
                <a:solidFill>
                  <a:srgbClr val="FFFFFF"/>
                </a:solidFill>
                <a:latin typeface="+mn-lt"/>
              </a:rPr>
              <a:t>Clients en mobilité avec ou sans site marchand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720D744-7761-4570-BAD7-8BD671D64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ACF12A1-F5B2-4B58-A93C-8113F4A0C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168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10" descr="Quels sont les avantages et inconvénients du travail en open-space">
            <a:extLst>
              <a:ext uri="{FF2B5EF4-FFF2-40B4-BE49-F238E27FC236}">
                <a16:creationId xmlns:a16="http://schemas.microsoft.com/office/drawing/2014/main" id="{77905801-4B18-4B96-AC29-BC61CE365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0"/>
          <a:stretch/>
        </p:blipFill>
        <p:spPr bwMode="auto">
          <a:xfrm>
            <a:off x="694157" y="2199762"/>
            <a:ext cx="5107219" cy="365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omment devenir Fleuriste en Auto-Entrepreneur ?">
            <a:extLst>
              <a:ext uri="{FF2B5EF4-FFF2-40B4-BE49-F238E27FC236}">
                <a16:creationId xmlns:a16="http://schemas.microsoft.com/office/drawing/2014/main" id="{B522A9EF-7ABB-4192-86F5-06BEB23A19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"/>
          <a:stretch/>
        </p:blipFill>
        <p:spPr bwMode="auto">
          <a:xfrm>
            <a:off x="6054751" y="2199763"/>
            <a:ext cx="5467256" cy="365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AEFF460-A4A7-4C8D-8DA3-E4766F68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37" y="260960"/>
            <a:ext cx="10239932" cy="823145"/>
          </a:xfrm>
        </p:spPr>
        <p:txBody>
          <a:bodyPr/>
          <a:lstStyle/>
          <a:p>
            <a:r>
              <a:rPr lang="fr-FR"/>
              <a:t>LA CIBLE</a:t>
            </a:r>
            <a:br>
              <a:rPr lang="fr-FR"/>
            </a:br>
            <a:r>
              <a:rPr lang="fr-FR" sz="2133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Pour les clients sédentaires avec ou sans site marchand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76FA79-C4BC-4367-B0FD-D16F35484FFC}"/>
              </a:ext>
            </a:extLst>
          </p:cNvPr>
          <p:cNvSpPr txBox="1"/>
          <p:nvPr/>
        </p:nvSpPr>
        <p:spPr>
          <a:xfrm>
            <a:off x="650235" y="2204131"/>
            <a:ext cx="5151141" cy="33855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1200" b="1" kern="1200">
                <a:solidFill>
                  <a:srgbClr val="B64C8E"/>
                </a:solidFill>
                <a:latin typeface="+mn-lt"/>
                <a:ea typeface="+mn-ea"/>
              </a:defRPr>
            </a:lvl1pPr>
          </a:lstStyle>
          <a:p>
            <a:pPr algn="ctr"/>
            <a:r>
              <a:rPr lang="fr-FR" sz="1600"/>
              <a:t>Usage régulier et sédentaire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019A742-825A-40A8-A884-9D9123F1C325}"/>
              </a:ext>
            </a:extLst>
          </p:cNvPr>
          <p:cNvSpPr txBox="1"/>
          <p:nvPr/>
        </p:nvSpPr>
        <p:spPr>
          <a:xfrm>
            <a:off x="817696" y="3586516"/>
            <a:ext cx="3224597" cy="7391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r>
              <a:rPr lang="fr-FR" sz="1051"/>
              <a:t>Caractéristiques : </a:t>
            </a:r>
          </a:p>
          <a:p>
            <a:endParaRPr lang="fr-FR" sz="1051"/>
          </a:p>
          <a:p>
            <a:r>
              <a:rPr lang="fr-FR" sz="1051" b="0"/>
              <a:t>Transactions régulières, activité sédentaire + une relation formelle et industrialisée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3DBDFB3-BF6B-4F82-AE64-48E41DFE9D78}"/>
              </a:ext>
            </a:extLst>
          </p:cNvPr>
          <p:cNvSpPr txBox="1"/>
          <p:nvPr/>
        </p:nvSpPr>
        <p:spPr>
          <a:xfrm>
            <a:off x="821374" y="4448115"/>
            <a:ext cx="3224597" cy="1062599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r>
              <a:rPr lang="fr-FR" sz="1051"/>
              <a:t>Besoins : </a:t>
            </a:r>
          </a:p>
          <a:p>
            <a:endParaRPr lang="fr-FR" sz="1051"/>
          </a:p>
          <a:p>
            <a:r>
              <a:rPr lang="fr-FR" sz="1051" b="0"/>
              <a:t>Traitement sur une interface ordinateur (pour faciliter le traitement de plusieurs envois de liens à la suite)</a:t>
            </a:r>
          </a:p>
          <a:p>
            <a:r>
              <a:rPr lang="fr-FR" sz="1051" b="0"/>
              <a:t>Pour les paiements de factures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33F06A9-4C63-404C-9885-A439877B036D}"/>
              </a:ext>
            </a:extLst>
          </p:cNvPr>
          <p:cNvSpPr txBox="1"/>
          <p:nvPr/>
        </p:nvSpPr>
        <p:spPr>
          <a:xfrm>
            <a:off x="817694" y="2714077"/>
            <a:ext cx="3224599" cy="7391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r>
              <a:rPr lang="fr-FR" sz="1051"/>
              <a:t>Profil : </a:t>
            </a:r>
          </a:p>
          <a:p>
            <a:endParaRPr lang="fr-FR" sz="1051"/>
          </a:p>
          <a:p>
            <a:r>
              <a:rPr lang="fr-FR" sz="1051" b="0"/>
              <a:t>PME, PEES, franchises, et toutes activités sédentaires en bureau…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BC4BD1-91D2-485A-95F2-A38CE610A88C}"/>
              </a:ext>
            </a:extLst>
          </p:cNvPr>
          <p:cNvSpPr/>
          <p:nvPr/>
        </p:nvSpPr>
        <p:spPr>
          <a:xfrm>
            <a:off x="1302184" y="5679213"/>
            <a:ext cx="4256643" cy="44353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fr-FR" sz="1400" b="1">
                <a:solidFill>
                  <a:srgbClr val="FFFFFF"/>
                </a:solidFill>
              </a:rPr>
              <a:t>Envoi du lien via l’ordinateur (Back office web)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70BAB0-694F-4A82-A704-09ADAACC9041}"/>
              </a:ext>
            </a:extLst>
          </p:cNvPr>
          <p:cNvSpPr txBox="1"/>
          <p:nvPr/>
        </p:nvSpPr>
        <p:spPr>
          <a:xfrm>
            <a:off x="6050165" y="2204178"/>
            <a:ext cx="5495140" cy="33855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685800">
              <a:defRPr sz="1200" b="1" kern="1200">
                <a:solidFill>
                  <a:srgbClr val="B64C8E"/>
                </a:solidFill>
                <a:latin typeface="Roboto"/>
                <a:ea typeface="+mn-ea"/>
              </a:defRPr>
            </a:lvl1pPr>
          </a:lstStyle>
          <a:p>
            <a:pPr algn="ctr"/>
            <a:r>
              <a:rPr lang="fr-FR" sz="1600">
                <a:latin typeface="+mn-lt"/>
              </a:rPr>
              <a:t>Activités appétentes/équipées de VAD sur TPE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E13319A-E236-4091-97BD-C4A5906D4C84}"/>
              </a:ext>
            </a:extLst>
          </p:cNvPr>
          <p:cNvSpPr txBox="1"/>
          <p:nvPr/>
        </p:nvSpPr>
        <p:spPr>
          <a:xfrm>
            <a:off x="6151799" y="3583219"/>
            <a:ext cx="3257621" cy="83151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fr-FR" sz="1051" b="1"/>
              <a:t>Caractéristiques : </a:t>
            </a:r>
          </a:p>
          <a:p>
            <a:pPr defTabSz="914377">
              <a:defRPr/>
            </a:pPr>
            <a:endParaRPr lang="fr-FR" sz="600" b="1"/>
          </a:p>
          <a:p>
            <a:pPr defTabSz="914377">
              <a:defRPr/>
            </a:pPr>
            <a:r>
              <a:rPr lang="fr-FR" sz="1051"/>
              <a:t>Possède un TPE pour des paiements en proximité et un contrat VAD* pour des prises de commande à distance (au téléphone par ex)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DBA420E-D534-4B17-89C1-CF873C0132D4}"/>
              </a:ext>
            </a:extLst>
          </p:cNvPr>
          <p:cNvSpPr txBox="1"/>
          <p:nvPr/>
        </p:nvSpPr>
        <p:spPr>
          <a:xfrm>
            <a:off x="6151798" y="4578652"/>
            <a:ext cx="3257143" cy="7391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685800">
              <a:defRPr sz="788" b="1">
                <a:latin typeface="Roboto"/>
                <a:ea typeface="+mn-ea"/>
                <a:cs typeface="+mn-cs"/>
              </a:defRPr>
            </a:lvl1pPr>
          </a:lstStyle>
          <a:p>
            <a:r>
              <a:rPr lang="fr-FR" sz="1051">
                <a:latin typeface="+mn-lt"/>
              </a:rPr>
              <a:t>Besoins : </a:t>
            </a:r>
          </a:p>
          <a:p>
            <a:endParaRPr lang="fr-FR" sz="1051">
              <a:latin typeface="+mn-lt"/>
            </a:endParaRPr>
          </a:p>
          <a:p>
            <a:r>
              <a:rPr lang="fr-FR" sz="1051" b="0">
                <a:latin typeface="+mn-lt"/>
              </a:rPr>
              <a:t>Pouvoir encaisser des acomptes à distance </a:t>
            </a:r>
            <a:r>
              <a:rPr lang="fr-FR" sz="1051" b="0" err="1">
                <a:latin typeface="+mn-lt"/>
              </a:rPr>
              <a:t>tou</a:t>
            </a:r>
            <a:r>
              <a:rPr lang="fr-FR" sz="1051" b="0">
                <a:latin typeface="+mn-lt"/>
              </a:rPr>
              <a:t>t en acceptant les paiements sur TPE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9ED98FE-2225-4933-914A-B708A9EACE2A}"/>
              </a:ext>
            </a:extLst>
          </p:cNvPr>
          <p:cNvSpPr txBox="1"/>
          <p:nvPr/>
        </p:nvSpPr>
        <p:spPr>
          <a:xfrm>
            <a:off x="6155361" y="2890221"/>
            <a:ext cx="3253580" cy="50808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fr-FR" sz="1051" b="1"/>
              <a:t>Profil : </a:t>
            </a:r>
          </a:p>
          <a:p>
            <a:pPr defTabSz="914377">
              <a:defRPr/>
            </a:pPr>
            <a:endParaRPr lang="fr-FR" sz="600" b="1"/>
          </a:p>
          <a:p>
            <a:pPr defTabSz="914377">
              <a:defRPr/>
            </a:pPr>
            <a:r>
              <a:rPr lang="fr-FR" sz="1051"/>
              <a:t>Fleuristes, traiteur, restauration en livraison…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238DB05-ACA3-446B-9C1A-2D577C40B047}"/>
              </a:ext>
            </a:extLst>
          </p:cNvPr>
          <p:cNvSpPr/>
          <p:nvPr/>
        </p:nvSpPr>
        <p:spPr>
          <a:xfrm>
            <a:off x="6480043" y="5664285"/>
            <a:ext cx="4700139" cy="44353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fr-FR" sz="1400" b="1">
                <a:solidFill>
                  <a:srgbClr val="FFFFFF"/>
                </a:solidFill>
              </a:rPr>
              <a:t>Envoi du lien via l’appli  TPE Android*</a:t>
            </a:r>
            <a:endParaRPr lang="fr-FR" sz="1400">
              <a:solidFill>
                <a:srgbClr val="FFFFFF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F0D580B5-325A-411B-A7C1-289A77BF9817}"/>
              </a:ext>
            </a:extLst>
          </p:cNvPr>
          <p:cNvSpPr txBox="1"/>
          <p:nvPr/>
        </p:nvSpPr>
        <p:spPr>
          <a:xfrm>
            <a:off x="694157" y="1508787"/>
            <a:ext cx="10847609" cy="45353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ctr">
              <a:defRPr sz="1400" b="1">
                <a:solidFill>
                  <a:schemeClr val="lt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914377">
              <a:defRPr/>
            </a:pPr>
            <a:r>
              <a:rPr lang="fr-FR">
                <a:solidFill>
                  <a:srgbClr val="FFFFFF"/>
                </a:solidFill>
                <a:latin typeface="+mn-lt"/>
              </a:rPr>
              <a:t>Clients sédentaires avec ou sans site marchand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2EA6DFC-6458-450B-923C-A83A6D9A807B}"/>
              </a:ext>
            </a:extLst>
          </p:cNvPr>
          <p:cNvSpPr txBox="1"/>
          <p:nvPr/>
        </p:nvSpPr>
        <p:spPr>
          <a:xfrm>
            <a:off x="6384033" y="6117289"/>
            <a:ext cx="5787367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fr-FR" sz="933" i="1">
                <a:latin typeface="Roboto Light"/>
              </a:rPr>
              <a:t>* Contrairement à la VAD sur TPE, ici le commerçant sera en mode VADS cad avec un paiement garanti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407DE35-64F6-45D3-89EB-DCE85582D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7A6BFC8-3E86-4D79-BE41-C69FA6C12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461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AEFF460-A4A7-4C8D-8DA3-E4766F68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282" y="644648"/>
            <a:ext cx="10239932" cy="479743"/>
          </a:xfrm>
        </p:spPr>
        <p:txBody>
          <a:bodyPr/>
          <a:lstStyle/>
          <a:p>
            <a:r>
              <a:rPr lang="fr-FR"/>
              <a:t>Focus sur les contrats VAD sur TPE</a:t>
            </a:r>
            <a:br>
              <a:rPr lang="fr-FR"/>
            </a:br>
            <a:r>
              <a:rPr lang="fr-FR" sz="2000">
                <a:solidFill>
                  <a:schemeClr val="tx1"/>
                </a:solidFill>
              </a:rPr>
              <a:t>UN FORT POTENTIEL A EXPLOITER</a:t>
            </a:r>
          </a:p>
        </p:txBody>
      </p:sp>
      <p:pic>
        <p:nvPicPr>
          <p:cNvPr id="18" name="Picture 16" descr="Pos bank payment terminal icon flat style Vector Image">
            <a:extLst>
              <a:ext uri="{FF2B5EF4-FFF2-40B4-BE49-F238E27FC236}">
                <a16:creationId xmlns:a16="http://schemas.microsoft.com/office/drawing/2014/main" id="{D960BB22-9A64-4DB9-B695-3945810393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10794" r="20667" b="16688"/>
          <a:stretch/>
        </p:blipFill>
        <p:spPr bwMode="auto">
          <a:xfrm>
            <a:off x="538093" y="1411808"/>
            <a:ext cx="524497" cy="70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1500CF6-3054-40FD-94B9-B4BE53F5C293}"/>
              </a:ext>
            </a:extLst>
          </p:cNvPr>
          <p:cNvSpPr txBox="1"/>
          <p:nvPr/>
        </p:nvSpPr>
        <p:spPr>
          <a:xfrm>
            <a:off x="1139629" y="1566560"/>
            <a:ext cx="10428980" cy="33855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 b="1" kern="120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r>
              <a:rPr lang="fr-FR" sz="1600"/>
              <a:t>VAD sur TPE : plus de 8.000 contrats VAD en stock (435 en CEGEE)</a:t>
            </a:r>
          </a:p>
        </p:txBody>
      </p:sp>
      <p:sp>
        <p:nvSpPr>
          <p:cNvPr id="6" name="Shape 190">
            <a:extLst>
              <a:ext uri="{FF2B5EF4-FFF2-40B4-BE49-F238E27FC236}">
                <a16:creationId xmlns:a16="http://schemas.microsoft.com/office/drawing/2014/main" id="{B28C2046-7CA1-4A3F-8940-AA6FC937C322}"/>
              </a:ext>
            </a:extLst>
          </p:cNvPr>
          <p:cNvSpPr txBox="1">
            <a:spLocks/>
          </p:cNvSpPr>
          <p:nvPr/>
        </p:nvSpPr>
        <p:spPr>
          <a:xfrm>
            <a:off x="7142907" y="2681253"/>
            <a:ext cx="1248612" cy="1025987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/>
            <a:r>
              <a:rPr lang="en" sz="6667" spc="-467">
                <a:latin typeface="+mj-lt"/>
                <a:ea typeface="Cabin"/>
                <a:cs typeface="Cabin"/>
                <a:sym typeface="Cabin"/>
              </a:rPr>
              <a:t>800</a:t>
            </a:r>
          </a:p>
        </p:txBody>
      </p:sp>
      <p:sp>
        <p:nvSpPr>
          <p:cNvPr id="7" name="Shape 190">
            <a:extLst>
              <a:ext uri="{FF2B5EF4-FFF2-40B4-BE49-F238E27FC236}">
                <a16:creationId xmlns:a16="http://schemas.microsoft.com/office/drawing/2014/main" id="{308CA631-563D-4D71-97E0-FD9191934963}"/>
              </a:ext>
            </a:extLst>
          </p:cNvPr>
          <p:cNvSpPr txBox="1">
            <a:spLocks/>
          </p:cNvSpPr>
          <p:nvPr/>
        </p:nvSpPr>
        <p:spPr>
          <a:xfrm>
            <a:off x="8521017" y="3082738"/>
            <a:ext cx="3009880" cy="43601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>
              <a:lnSpc>
                <a:spcPts val="1733"/>
              </a:lnSpc>
            </a:pPr>
            <a:r>
              <a:rPr lang="fr-FR" sz="1733" cap="none">
                <a:solidFill>
                  <a:srgbClr val="000000"/>
                </a:solidFill>
                <a:ea typeface="Cabin"/>
                <a:cs typeface="Cabin"/>
                <a:sym typeface="Cabin"/>
              </a:rPr>
              <a:t>Commerces de détail de fleurs, plantes, graines…</a:t>
            </a:r>
            <a:endParaRPr lang="en" sz="1733" cap="none">
              <a:solidFill>
                <a:srgbClr val="000000"/>
              </a:solidFill>
              <a:ea typeface="Cabin"/>
              <a:cs typeface="Cabin"/>
              <a:sym typeface="Cabin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270AC6-B2D8-472D-8FA3-094A4C95B6C0}"/>
              </a:ext>
            </a:extLst>
          </p:cNvPr>
          <p:cNvGrpSpPr/>
          <p:nvPr/>
        </p:nvGrpSpPr>
        <p:grpSpPr>
          <a:xfrm>
            <a:off x="1816409" y="2534602"/>
            <a:ext cx="3624343" cy="1137127"/>
            <a:chOff x="5263863" y="1509830"/>
            <a:chExt cx="2718257" cy="852845"/>
          </a:xfrm>
        </p:grpSpPr>
        <p:sp>
          <p:nvSpPr>
            <p:cNvPr id="12" name="Shape 190">
              <a:extLst>
                <a:ext uri="{FF2B5EF4-FFF2-40B4-BE49-F238E27FC236}">
                  <a16:creationId xmlns:a16="http://schemas.microsoft.com/office/drawing/2014/main" id="{FBDB39EB-4F73-4932-BDAA-3295473070CE}"/>
                </a:ext>
              </a:extLst>
            </p:cNvPr>
            <p:cNvSpPr txBox="1">
              <a:spLocks/>
            </p:cNvSpPr>
            <p:nvPr/>
          </p:nvSpPr>
          <p:spPr>
            <a:xfrm>
              <a:off x="5263863" y="1509830"/>
              <a:ext cx="1248611" cy="769490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/>
              <a:r>
                <a:rPr lang="en" sz="6667" spc="-467">
                  <a:solidFill>
                    <a:schemeClr val="accent3"/>
                  </a:solidFill>
                  <a:latin typeface="+mj-lt"/>
                  <a:ea typeface="Cabin"/>
                  <a:cs typeface="Cabin"/>
                  <a:sym typeface="Cabin"/>
                </a:rPr>
                <a:t>1600</a:t>
              </a:r>
            </a:p>
          </p:txBody>
        </p:sp>
        <p:sp>
          <p:nvSpPr>
            <p:cNvPr id="13" name="Shape 190">
              <a:extLst>
                <a:ext uri="{FF2B5EF4-FFF2-40B4-BE49-F238E27FC236}">
                  <a16:creationId xmlns:a16="http://schemas.microsoft.com/office/drawing/2014/main" id="{99410B52-9FEA-4ED7-96AA-3AD341995767}"/>
                </a:ext>
              </a:extLst>
            </p:cNvPr>
            <p:cNvSpPr txBox="1">
              <a:spLocks/>
            </p:cNvSpPr>
            <p:nvPr/>
          </p:nvSpPr>
          <p:spPr>
            <a:xfrm>
              <a:off x="5357603" y="2199169"/>
              <a:ext cx="2624517" cy="163506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>
                <a:lnSpc>
                  <a:spcPts val="1733"/>
                </a:lnSpc>
              </a:pPr>
              <a:r>
                <a:rPr lang="fr-FR" sz="1733" cap="none">
                  <a:solidFill>
                    <a:srgbClr val="000000"/>
                  </a:solidFill>
                  <a:ea typeface="Cabin"/>
                  <a:cs typeface="Cabin"/>
                  <a:sym typeface="Cabin"/>
                </a:rPr>
                <a:t>Hôtels et autres activités d’hébergement</a:t>
              </a:r>
              <a:endParaRPr lang="en" sz="1733" cap="none">
                <a:solidFill>
                  <a:srgbClr val="000000"/>
                </a:solidFill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F251B44-3080-40BC-B64E-66744CB24460}"/>
              </a:ext>
            </a:extLst>
          </p:cNvPr>
          <p:cNvGrpSpPr/>
          <p:nvPr/>
        </p:nvGrpSpPr>
        <p:grpSpPr>
          <a:xfrm>
            <a:off x="2991464" y="4182383"/>
            <a:ext cx="1350980" cy="1349054"/>
            <a:chOff x="5442439" y="3936231"/>
            <a:chExt cx="1013235" cy="821974"/>
          </a:xfrm>
        </p:grpSpPr>
        <p:sp>
          <p:nvSpPr>
            <p:cNvPr id="16" name="Shape 190">
              <a:extLst>
                <a:ext uri="{FF2B5EF4-FFF2-40B4-BE49-F238E27FC236}">
                  <a16:creationId xmlns:a16="http://schemas.microsoft.com/office/drawing/2014/main" id="{5197E9E6-E7DF-4CA4-9068-DEBE1E78890C}"/>
                </a:ext>
              </a:extLst>
            </p:cNvPr>
            <p:cNvSpPr txBox="1">
              <a:spLocks/>
            </p:cNvSpPr>
            <p:nvPr/>
          </p:nvSpPr>
          <p:spPr>
            <a:xfrm>
              <a:off x="5617637" y="4492541"/>
              <a:ext cx="838037" cy="265664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>
                <a:lnSpc>
                  <a:spcPts val="1733"/>
                </a:lnSpc>
              </a:pPr>
              <a:r>
                <a:rPr lang="fr-FR" sz="1733" cap="none">
                  <a:solidFill>
                    <a:srgbClr val="000000"/>
                  </a:solidFill>
                  <a:ea typeface="Cabin"/>
                  <a:cs typeface="Cabin"/>
                  <a:sym typeface="Cabin"/>
                </a:rPr>
                <a:t>Agences de voyages</a:t>
              </a:r>
            </a:p>
          </p:txBody>
        </p:sp>
        <p:sp>
          <p:nvSpPr>
            <p:cNvPr id="19" name="Shape 190">
              <a:extLst>
                <a:ext uri="{FF2B5EF4-FFF2-40B4-BE49-F238E27FC236}">
                  <a16:creationId xmlns:a16="http://schemas.microsoft.com/office/drawing/2014/main" id="{AF965FFC-342F-460E-B107-4A10A9A5ED65}"/>
                </a:ext>
              </a:extLst>
            </p:cNvPr>
            <p:cNvSpPr txBox="1">
              <a:spLocks/>
            </p:cNvSpPr>
            <p:nvPr/>
          </p:nvSpPr>
          <p:spPr>
            <a:xfrm>
              <a:off x="5442439" y="3936231"/>
              <a:ext cx="975123" cy="625130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/>
              <a:r>
                <a:rPr lang="en" sz="6667" spc="-333">
                  <a:solidFill>
                    <a:srgbClr val="6694CE"/>
                  </a:solidFill>
                  <a:latin typeface="+mj-lt"/>
                  <a:ea typeface="Cabin"/>
                  <a:cs typeface="Cabin"/>
                  <a:sym typeface="Cabin"/>
                </a:rPr>
                <a:t>400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7EEA5AE-4469-4CDC-B45C-1FD53087400C}"/>
              </a:ext>
            </a:extLst>
          </p:cNvPr>
          <p:cNvGrpSpPr/>
          <p:nvPr/>
        </p:nvGrpSpPr>
        <p:grpSpPr>
          <a:xfrm>
            <a:off x="8062479" y="4159266"/>
            <a:ext cx="2192908" cy="1233082"/>
            <a:chOff x="5364088" y="2704324"/>
            <a:chExt cx="1644681" cy="924811"/>
          </a:xfrm>
        </p:grpSpPr>
        <p:sp>
          <p:nvSpPr>
            <p:cNvPr id="22" name="Shape 190">
              <a:extLst>
                <a:ext uri="{FF2B5EF4-FFF2-40B4-BE49-F238E27FC236}">
                  <a16:creationId xmlns:a16="http://schemas.microsoft.com/office/drawing/2014/main" id="{D84949E8-2A76-489A-85A6-5EC1FA7011D9}"/>
                </a:ext>
              </a:extLst>
            </p:cNvPr>
            <p:cNvSpPr txBox="1">
              <a:spLocks/>
            </p:cNvSpPr>
            <p:nvPr/>
          </p:nvSpPr>
          <p:spPr>
            <a:xfrm>
              <a:off x="5364088" y="2704324"/>
              <a:ext cx="936459" cy="769490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/>
              <a:r>
                <a:rPr lang="en" sz="6667" spc="-467">
                  <a:solidFill>
                    <a:srgbClr val="00ACA9"/>
                  </a:solidFill>
                  <a:latin typeface="+mj-lt"/>
                  <a:ea typeface="Cabin"/>
                  <a:cs typeface="Cabin"/>
                  <a:sym typeface="Cabin"/>
                </a:rPr>
                <a:t>300</a:t>
              </a:r>
            </a:p>
          </p:txBody>
        </p:sp>
        <p:sp>
          <p:nvSpPr>
            <p:cNvPr id="23" name="Shape 190">
              <a:extLst>
                <a:ext uri="{FF2B5EF4-FFF2-40B4-BE49-F238E27FC236}">
                  <a16:creationId xmlns:a16="http://schemas.microsoft.com/office/drawing/2014/main" id="{41544CCD-5916-4A8C-A2C3-5F79C94980C2}"/>
                </a:ext>
              </a:extLst>
            </p:cNvPr>
            <p:cNvSpPr txBox="1">
              <a:spLocks/>
            </p:cNvSpPr>
            <p:nvPr/>
          </p:nvSpPr>
          <p:spPr>
            <a:xfrm>
              <a:off x="5364088" y="3465629"/>
              <a:ext cx="1644681" cy="163506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>
                <a:lnSpc>
                  <a:spcPts val="1733"/>
                </a:lnSpc>
              </a:pPr>
              <a:r>
                <a:rPr lang="fr-FR" sz="1733" cap="none">
                  <a:solidFill>
                    <a:srgbClr val="000000"/>
                  </a:solidFill>
                  <a:ea typeface="Cabin"/>
                  <a:cs typeface="Cabin"/>
                  <a:sym typeface="Cabin"/>
                </a:rPr>
                <a:t>Restaurants traditionnels</a:t>
              </a:r>
              <a:endParaRPr lang="en" sz="1733" b="0" cap="none" baseline="30000">
                <a:solidFill>
                  <a:srgbClr val="000000"/>
                </a:solidFill>
                <a:ea typeface="Cabin"/>
                <a:cs typeface="Cabin"/>
                <a:sym typeface="Cabin"/>
              </a:endParaRPr>
            </a:p>
          </p:txBody>
        </p:sp>
      </p:grpSp>
      <p:pic>
        <p:nvPicPr>
          <p:cNvPr id="3076" name="Picture 4" descr="Bâtiment de l&amp;#39;hôtel, illustration vectorielle isolé dans un style plat,  icône du tourisme, réservation, hospitalité, vacances. Vecteur 559919 -  Telecharger Vectoriel Gratuit, Clipart Graphique, Vecteur Dessins et  Pictogramme Gratuit">
            <a:extLst>
              <a:ext uri="{FF2B5EF4-FFF2-40B4-BE49-F238E27FC236}">
                <a16:creationId xmlns:a16="http://schemas.microsoft.com/office/drawing/2014/main" id="{5B1E5882-B6EE-4A54-B30A-EC40A6DE54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3" t="13232" r="21236" b="10829"/>
          <a:stretch/>
        </p:blipFill>
        <p:spPr bwMode="auto">
          <a:xfrm>
            <a:off x="909282" y="2456849"/>
            <a:ext cx="883237" cy="127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lante En Pot De Fleur Icône. Design Plat. Vector Illustration. Clip Art  Libres De Droits , Svg , Vecteurs Et Illustration. Image 58126047.">
            <a:extLst>
              <a:ext uri="{FF2B5EF4-FFF2-40B4-BE49-F238E27FC236}">
                <a16:creationId xmlns:a16="http://schemas.microsoft.com/office/drawing/2014/main" id="{DE32EC01-1D06-4D27-B3C6-5B056BAEE7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5" t="17957" r="22066" b="4641"/>
          <a:stretch/>
        </p:blipFill>
        <p:spPr bwMode="auto">
          <a:xfrm>
            <a:off x="6288022" y="2359043"/>
            <a:ext cx="883237" cy="121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lane flat design long shadow icon. Airplane flight arrival. Vector  silhouette symbol 4618649 Vector Art at Vecteezy">
            <a:extLst>
              <a:ext uri="{FF2B5EF4-FFF2-40B4-BE49-F238E27FC236}">
                <a16:creationId xmlns:a16="http://schemas.microsoft.com/office/drawing/2014/main" id="{3FE1727F-63F0-4AB5-BC9B-C4D7B7B25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722" y="4153445"/>
            <a:ext cx="1493333" cy="14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estaurant in flat design Royalty Free Vector Image">
            <a:extLst>
              <a:ext uri="{FF2B5EF4-FFF2-40B4-BE49-F238E27FC236}">
                <a16:creationId xmlns:a16="http://schemas.microsoft.com/office/drawing/2014/main" id="{2F3EE82C-971E-44A1-9E55-A0A40215A3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0" t="12030" r="2347" b="19685"/>
          <a:stretch/>
        </p:blipFill>
        <p:spPr bwMode="auto">
          <a:xfrm>
            <a:off x="6354118" y="4282074"/>
            <a:ext cx="1605541" cy="95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hape 190">
            <a:extLst>
              <a:ext uri="{FF2B5EF4-FFF2-40B4-BE49-F238E27FC236}">
                <a16:creationId xmlns:a16="http://schemas.microsoft.com/office/drawing/2014/main" id="{C9E1F724-C0DC-4704-AAD4-1450CFFA502E}"/>
              </a:ext>
            </a:extLst>
          </p:cNvPr>
          <p:cNvSpPr txBox="1">
            <a:spLocks/>
          </p:cNvSpPr>
          <p:nvPr/>
        </p:nvSpPr>
        <p:spPr>
          <a:xfrm>
            <a:off x="1799093" y="3722585"/>
            <a:ext cx="1993623" cy="492443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/>
            <a:r>
              <a:rPr lang="en" sz="3200" cap="none" spc="-467">
                <a:solidFill>
                  <a:schemeClr val="accent3"/>
                </a:solidFill>
                <a:latin typeface="+mj-lt"/>
                <a:ea typeface="Cabin"/>
                <a:cs typeface="Cabin"/>
                <a:sym typeface="Cabin"/>
              </a:rPr>
              <a:t>95 en CEGEE </a:t>
            </a:r>
            <a:endParaRPr lang="en" sz="3200" spc="-467" dirty="0">
              <a:solidFill>
                <a:schemeClr val="accent3"/>
              </a:solidFill>
              <a:latin typeface="+mj-lt"/>
              <a:ea typeface="Cabin"/>
              <a:cs typeface="Cabin"/>
              <a:sym typeface="Cabin"/>
            </a:endParaRPr>
          </a:p>
        </p:txBody>
      </p:sp>
      <p:sp>
        <p:nvSpPr>
          <p:cNvPr id="25" name="Shape 190">
            <a:extLst>
              <a:ext uri="{FF2B5EF4-FFF2-40B4-BE49-F238E27FC236}">
                <a16:creationId xmlns:a16="http://schemas.microsoft.com/office/drawing/2014/main" id="{F306252A-1BEE-4E36-A747-DAC0B06AD170}"/>
              </a:ext>
            </a:extLst>
          </p:cNvPr>
          <p:cNvSpPr txBox="1">
            <a:spLocks/>
          </p:cNvSpPr>
          <p:nvPr/>
        </p:nvSpPr>
        <p:spPr>
          <a:xfrm>
            <a:off x="7156888" y="3649186"/>
            <a:ext cx="1939698" cy="492443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/>
            <a:r>
              <a:rPr lang="en" sz="3200" cap="none" spc="-467">
                <a:latin typeface="+mj-lt"/>
                <a:ea typeface="Cabin"/>
                <a:cs typeface="Cabin"/>
                <a:sym typeface="Cabin"/>
              </a:rPr>
              <a:t>54 en CEGEE</a:t>
            </a:r>
            <a:endParaRPr lang="en" sz="3200" cap="none" spc="-467" dirty="0">
              <a:latin typeface="+mj-lt"/>
              <a:ea typeface="Cabin"/>
              <a:cs typeface="Cabin"/>
              <a:sym typeface="Cabin"/>
            </a:endParaRPr>
          </a:p>
        </p:txBody>
      </p:sp>
      <p:sp>
        <p:nvSpPr>
          <p:cNvPr id="26" name="Shape 190">
            <a:extLst>
              <a:ext uri="{FF2B5EF4-FFF2-40B4-BE49-F238E27FC236}">
                <a16:creationId xmlns:a16="http://schemas.microsoft.com/office/drawing/2014/main" id="{63B71298-396D-4F0E-9A2F-DADA3BF731A6}"/>
              </a:ext>
            </a:extLst>
          </p:cNvPr>
          <p:cNvSpPr txBox="1">
            <a:spLocks/>
          </p:cNvSpPr>
          <p:nvPr/>
        </p:nvSpPr>
        <p:spPr>
          <a:xfrm>
            <a:off x="3067822" y="5464496"/>
            <a:ext cx="1943802" cy="492443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/>
            <a:r>
              <a:rPr lang="en" sz="3200" spc="-333">
                <a:solidFill>
                  <a:srgbClr val="6694CE"/>
                </a:solidFill>
                <a:latin typeface="+mj-lt"/>
                <a:ea typeface="Cabin"/>
                <a:cs typeface="Cabin"/>
                <a:sym typeface="Cabin"/>
              </a:rPr>
              <a:t>9 </a:t>
            </a:r>
            <a:r>
              <a:rPr lang="en" sz="3200" cap="none" spc="-333">
                <a:solidFill>
                  <a:srgbClr val="6694CE"/>
                </a:solidFill>
                <a:latin typeface="+mj-lt"/>
                <a:ea typeface="Cabin"/>
                <a:cs typeface="Cabin"/>
                <a:sym typeface="Cabin"/>
              </a:rPr>
              <a:t>en</a:t>
            </a:r>
            <a:r>
              <a:rPr lang="en" sz="3200" spc="-333">
                <a:solidFill>
                  <a:srgbClr val="6694CE"/>
                </a:solidFill>
                <a:latin typeface="+mj-lt"/>
                <a:ea typeface="Cabin"/>
                <a:cs typeface="Cabin"/>
                <a:sym typeface="Cabin"/>
              </a:rPr>
              <a:t> cegee</a:t>
            </a:r>
            <a:endParaRPr lang="en" sz="3200" spc="-333" dirty="0">
              <a:solidFill>
                <a:srgbClr val="6694CE"/>
              </a:solidFill>
              <a:latin typeface="+mj-lt"/>
              <a:ea typeface="Cabin"/>
              <a:cs typeface="Cabin"/>
              <a:sym typeface="Cabin"/>
            </a:endParaRPr>
          </a:p>
        </p:txBody>
      </p:sp>
      <p:sp>
        <p:nvSpPr>
          <p:cNvPr id="27" name="Shape 190">
            <a:extLst>
              <a:ext uri="{FF2B5EF4-FFF2-40B4-BE49-F238E27FC236}">
                <a16:creationId xmlns:a16="http://schemas.microsoft.com/office/drawing/2014/main" id="{226ECEF1-9D9E-458A-9140-FA5060D6112E}"/>
              </a:ext>
            </a:extLst>
          </p:cNvPr>
          <p:cNvSpPr txBox="1">
            <a:spLocks/>
          </p:cNvSpPr>
          <p:nvPr/>
        </p:nvSpPr>
        <p:spPr>
          <a:xfrm>
            <a:off x="8062480" y="5346487"/>
            <a:ext cx="1662378" cy="492443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/>
            <a:r>
              <a:rPr lang="en" sz="3200" cap="none" spc="-467">
                <a:solidFill>
                  <a:srgbClr val="00ACA9"/>
                </a:solidFill>
                <a:latin typeface="+mj-lt"/>
                <a:ea typeface="Cabin"/>
                <a:cs typeface="Cabin"/>
                <a:sym typeface="Cabin"/>
              </a:rPr>
              <a:t>17 en cegee</a:t>
            </a:r>
            <a:endParaRPr lang="en" sz="3200" cap="none" spc="-467" dirty="0">
              <a:solidFill>
                <a:srgbClr val="00ACA9"/>
              </a:solidFill>
              <a:latin typeface="+mj-lt"/>
              <a:ea typeface="Cabin"/>
              <a:cs typeface="Cabin"/>
              <a:sym typeface="Cabin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179C080-AC9F-47A4-A132-423758269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61DABE3-7608-4588-84AB-A0F6D111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19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8BC192-2726-489E-9903-380046B54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761" y="345474"/>
            <a:ext cx="10273141" cy="449816"/>
          </a:xfrm>
        </p:spPr>
        <p:txBody>
          <a:bodyPr/>
          <a:lstStyle/>
          <a:p>
            <a:r>
              <a:rPr lang="fr-FR"/>
              <a:t>Synthèse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1BDD85-26FA-459D-9BBC-DB77FE89C7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chemeClr val="tx1"/>
                </a:solidFill>
              </a:rPr>
              <a:t>Vue synthétique</a:t>
            </a:r>
          </a:p>
        </p:txBody>
      </p:sp>
      <p:graphicFrame>
        <p:nvGraphicFramePr>
          <p:cNvPr id="7" name="Tableau 5">
            <a:extLst>
              <a:ext uri="{FF2B5EF4-FFF2-40B4-BE49-F238E27FC236}">
                <a16:creationId xmlns:a16="http://schemas.microsoft.com/office/drawing/2014/main" id="{B3068BD9-E1D2-4B30-A784-7BB129588BDA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54075879"/>
              </p:ext>
            </p:extLst>
          </p:nvPr>
        </p:nvGraphicFramePr>
        <p:xfrm>
          <a:off x="623170" y="1302815"/>
          <a:ext cx="10945660" cy="4632960"/>
        </p:xfrm>
        <a:graphic>
          <a:graphicData uri="http://schemas.openxmlformats.org/drawingml/2006/table">
            <a:tbl>
              <a:tblPr firstRow="1" firstCol="1">
                <a:tableStyleId>{69CF1AB2-1976-4502-BF36-3FF5EA218861}</a:tableStyleId>
              </a:tblPr>
              <a:tblGrid>
                <a:gridCol w="2125608">
                  <a:extLst>
                    <a:ext uri="{9D8B030D-6E8A-4147-A177-3AD203B41FA5}">
                      <a16:colId xmlns:a16="http://schemas.microsoft.com/office/drawing/2014/main" val="1055190188"/>
                    </a:ext>
                  </a:extLst>
                </a:gridCol>
                <a:gridCol w="4886960">
                  <a:extLst>
                    <a:ext uri="{9D8B030D-6E8A-4147-A177-3AD203B41FA5}">
                      <a16:colId xmlns:a16="http://schemas.microsoft.com/office/drawing/2014/main" val="1719998832"/>
                    </a:ext>
                  </a:extLst>
                </a:gridCol>
                <a:gridCol w="3933092">
                  <a:extLst>
                    <a:ext uri="{9D8B030D-6E8A-4147-A177-3AD203B41FA5}">
                      <a16:colId xmlns:a16="http://schemas.microsoft.com/office/drawing/2014/main" val="3068275031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/>
                      <a:endParaRPr lang="fr-FR" sz="20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JPEL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JPEL EXPRESS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247239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fr-FR" sz="1500" b="1"/>
                        <a:t>Fonctionnalité en standard</a:t>
                      </a:r>
                    </a:p>
                    <a:p>
                      <a:endParaRPr lang="fr-FR" sz="1500" b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>
                          <a:solidFill>
                            <a:schemeClr val="tx2"/>
                          </a:solidFill>
                        </a:rPr>
                        <a:t>Formulaire de collecte de données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/>
                        <a:t>Paramétrage du formulaire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partir du back office web </a:t>
                      </a:r>
                      <a:r>
                        <a:rPr lang="fr-FR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Systempay</a:t>
                      </a:r>
                      <a:endParaRPr lang="fr-FR" sz="13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/>
                        <a:t>2 possibilités pour la mise à dispo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Accès par le site vitrine du client par un lien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Envoi par le client de l’url du formulaire depuis sa messagerie mail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300" b="1">
                          <a:solidFill>
                            <a:schemeClr val="tx2"/>
                          </a:solidFill>
                        </a:rPr>
                        <a:t>Lien de paiement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3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300" b="1"/>
                        <a:t>3 possibilités pour la création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A partir du back-office web </a:t>
                      </a:r>
                      <a:r>
                        <a:rPr lang="fr-FR" sz="1300" err="1"/>
                        <a:t>Systempay</a:t>
                      </a:r>
                      <a:endParaRPr lang="fr-FR" sz="1300"/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A partir de l’application sur smartphone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A partir de l’application sur TPE Android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3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300" b="1"/>
                        <a:t>2 possibilités pour l’envoi du lien 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partir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Systempay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création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sur PC et TPE android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 les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canaux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du smartphone (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sms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gmail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wechat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…)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création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via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l’app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smartphone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122723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fr-FR" sz="1500"/>
                        <a:t>En Option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>
                          <a:solidFill>
                            <a:schemeClr val="tx2"/>
                          </a:solidFill>
                        </a:rPr>
                        <a:t>Lien de paiement (Option Push Mail)</a:t>
                      </a:r>
                    </a:p>
                    <a:p>
                      <a:endParaRPr lang="fr-FR" sz="1300"/>
                    </a:p>
                    <a:p>
                      <a:r>
                        <a:rPr lang="fr-FR" sz="1300"/>
                        <a:t>Création d’un lien de paiement par le BO web </a:t>
                      </a:r>
                      <a:r>
                        <a:rPr lang="fr-FR" sz="1300" err="1"/>
                        <a:t>Systempay</a:t>
                      </a:r>
                      <a:endParaRPr lang="fr-FR" sz="1300"/>
                    </a:p>
                    <a:p>
                      <a:r>
                        <a:rPr lang="fr-FR" sz="1300"/>
                        <a:t>Envoi par mail via </a:t>
                      </a:r>
                      <a:r>
                        <a:rPr lang="fr-FR" sz="1300" err="1"/>
                        <a:t>Systempay</a:t>
                      </a:r>
                      <a:r>
                        <a:rPr lang="fr-FR" sz="1300"/>
                        <a:t> ou via messagerie du commerçant</a:t>
                      </a:r>
                    </a:p>
                    <a:p>
                      <a:endParaRPr lang="fr-FR" sz="1300"/>
                    </a:p>
                    <a:p>
                      <a:r>
                        <a:rPr lang="fr-FR" sz="1300" i="1"/>
                        <a:t>Liste non-exhaustive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>
                          <a:solidFill>
                            <a:schemeClr val="tx2"/>
                          </a:solidFill>
                        </a:rPr>
                        <a:t>Mise à disposition d’un formulaire de collecte de données</a:t>
                      </a:r>
                    </a:p>
                    <a:p>
                      <a:endParaRPr lang="fr-FR" sz="13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Cartes privatives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997500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6B7E51E-822F-44CC-A936-49035D9E4D93}"/>
              </a:ext>
            </a:extLst>
          </p:cNvPr>
          <p:cNvSpPr txBox="1"/>
          <p:nvPr/>
        </p:nvSpPr>
        <p:spPr>
          <a:xfrm>
            <a:off x="584281" y="5911106"/>
            <a:ext cx="1126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IMPORTANT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 la mise en marché de JPEL Express s’accompagne, pour le Marché des Professionnels, de l’arrêt de la commercialisation de JPEL (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stock des détenteurs de JPEL 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 sera,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quant 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à lui,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 impacté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i="1" dirty="0">
                <a:solidFill>
                  <a:prstClr val="black"/>
                </a:solidFill>
                <a:latin typeface="Arial"/>
              </a:rPr>
              <a:t>Côté BDR, les offres JPEL et JPEL Express seront toutes deux disponibles à la souscription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B0A013-60F6-4075-B72A-3A7806114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5531" y="1340434"/>
            <a:ext cx="2876782" cy="38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55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/>
              <a:t>SYNTHESE : TARIFICATION client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759616" y="917347"/>
            <a:ext cx="10272131" cy="384043"/>
          </a:xfrm>
        </p:spPr>
        <p:txBody>
          <a:bodyPr>
            <a:normAutofit/>
          </a:bodyPr>
          <a:lstStyle/>
          <a:p>
            <a:r>
              <a:rPr lang="fr-FR" sz="1800">
                <a:solidFill>
                  <a:schemeClr val="tx1"/>
                </a:solidFill>
              </a:rPr>
              <a:t>Modalités de facturation BPCE PS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898CD83-D2E0-468B-BAED-4E36653A5090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66308834"/>
              </p:ext>
            </p:extLst>
          </p:nvPr>
        </p:nvGraphicFramePr>
        <p:xfrm>
          <a:off x="540000" y="1419621"/>
          <a:ext cx="10632824" cy="4663946"/>
        </p:xfrm>
        <a:graphic>
          <a:graphicData uri="http://schemas.openxmlformats.org/drawingml/2006/table">
            <a:tbl>
              <a:tblPr firstRow="1" firstCol="1"/>
              <a:tblGrid>
                <a:gridCol w="1549224">
                  <a:extLst>
                    <a:ext uri="{9D8B030D-6E8A-4147-A177-3AD203B41FA5}">
                      <a16:colId xmlns:a16="http://schemas.microsoft.com/office/drawing/2014/main" val="1055190188"/>
                    </a:ext>
                  </a:extLst>
                </a:gridCol>
                <a:gridCol w="2199166">
                  <a:extLst>
                    <a:ext uri="{9D8B030D-6E8A-4147-A177-3AD203B41FA5}">
                      <a16:colId xmlns:a16="http://schemas.microsoft.com/office/drawing/2014/main" val="2240284936"/>
                    </a:ext>
                  </a:extLst>
                </a:gridCol>
                <a:gridCol w="3442217">
                  <a:extLst>
                    <a:ext uri="{9D8B030D-6E8A-4147-A177-3AD203B41FA5}">
                      <a16:colId xmlns:a16="http://schemas.microsoft.com/office/drawing/2014/main" val="1897440089"/>
                    </a:ext>
                  </a:extLst>
                </a:gridCol>
                <a:gridCol w="3442217">
                  <a:extLst>
                    <a:ext uri="{9D8B030D-6E8A-4147-A177-3AD203B41FA5}">
                      <a16:colId xmlns:a16="http://schemas.microsoft.com/office/drawing/2014/main" val="3960994909"/>
                    </a:ext>
                  </a:extLst>
                </a:gridCol>
              </a:tblGrid>
              <a:tr h="497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9pPr>
                    </a:lstStyle>
                    <a:p>
                      <a:endParaRPr lang="fr-FR" sz="120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200">
                          <a:latin typeface="+mn-lt"/>
                        </a:rPr>
                        <a:t>Composantes 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200">
                          <a:latin typeface="+mn-lt"/>
                        </a:rPr>
                        <a:t>Tarif BPCE PS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200">
                          <a:latin typeface="+mn-lt"/>
                        </a:rPr>
                        <a:t>Prix client préconisé </a:t>
                      </a:r>
                      <a:r>
                        <a:rPr lang="fr-FR" sz="1800">
                          <a:latin typeface="+mn-lt"/>
                        </a:rPr>
                        <a:t>hors commission monétique 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247239"/>
                  </a:ext>
                </a:extLst>
              </a:tr>
              <a:tr h="612375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200">
                          <a:latin typeface="+mn-lt"/>
                        </a:rPr>
                        <a:t>Offre standard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>
                          <a:solidFill>
                            <a:schemeClr val="tx1"/>
                          </a:solidFill>
                          <a:latin typeface="+mn-lt"/>
                        </a:rPr>
                        <a:t>Frais de licence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latin typeface="+mn-lt"/>
                        </a:rPr>
                        <a:t>30 € HT 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latin typeface="+mn-lt"/>
                        </a:rPr>
                        <a:t>50 € HT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7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122723"/>
                  </a:ext>
                </a:extLst>
              </a:tr>
              <a:tr h="612375">
                <a:tc vMerge="1">
                  <a:txBody>
                    <a:bodyPr/>
                    <a:lstStyle/>
                    <a:p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>
                          <a:solidFill>
                            <a:schemeClr val="tx1"/>
                          </a:solidFill>
                          <a:latin typeface="+mn-lt"/>
                        </a:rPr>
                        <a:t>Abonnement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latin typeface="+mn-lt"/>
                        </a:rPr>
                        <a:t>4 € HT/mois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latin typeface="+mn-lt"/>
                        </a:rPr>
                        <a:t>5 € HT/mois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09102"/>
                  </a:ext>
                </a:extLst>
              </a:tr>
              <a:tr h="911475">
                <a:tc vMerge="1">
                  <a:txBody>
                    <a:bodyPr/>
                    <a:lstStyle/>
                    <a:p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 b="1">
                          <a:solidFill>
                            <a:schemeClr val="tx1"/>
                          </a:solidFill>
                          <a:latin typeface="+mn-lt"/>
                        </a:rPr>
                        <a:t>Frais par transaction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400">
                          <a:latin typeface="+mn-lt"/>
                        </a:rPr>
                        <a:t>10 cts / </a:t>
                      </a:r>
                      <a:r>
                        <a:rPr lang="fr-FR" sz="1400" err="1">
                          <a:latin typeface="+mn-lt"/>
                        </a:rPr>
                        <a:t>trs</a:t>
                      </a:r>
                      <a:endParaRPr lang="fr-FR" sz="140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latin typeface="+mn-lt"/>
                        </a:rPr>
                        <a:t>Tarif à la transaction : CE </a:t>
                      </a:r>
                      <a:r>
                        <a:rPr lang="fr-FR" sz="1400">
                          <a:solidFill>
                            <a:schemeClr val="tx1"/>
                          </a:solidFill>
                          <a:latin typeface="+mn-lt"/>
                        </a:rPr>
                        <a:t>: 0,13 </a:t>
                      </a:r>
                      <a:r>
                        <a:rPr lang="fr-FR" sz="1400">
                          <a:latin typeface="+mn-lt"/>
                        </a:rPr>
                        <a:t>€ HT/</a:t>
                      </a:r>
                      <a:r>
                        <a:rPr lang="fr-FR" sz="1400" err="1">
                          <a:latin typeface="+mn-lt"/>
                        </a:rPr>
                        <a:t>trs</a:t>
                      </a:r>
                      <a:r>
                        <a:rPr lang="fr-FR" sz="1400"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714544"/>
                  </a:ext>
                </a:extLst>
              </a:tr>
              <a:tr h="612375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200">
                          <a:latin typeface="+mn-lt"/>
                        </a:rPr>
                        <a:t>En Option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 b="1">
                          <a:solidFill>
                            <a:schemeClr val="tx1"/>
                          </a:solidFill>
                          <a:latin typeface="+mn-lt"/>
                        </a:rPr>
                        <a:t>Option Formulaire hébergé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latin typeface="+mn-lt"/>
                        </a:rPr>
                        <a:t>+10 € HT/mois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997500"/>
                  </a:ext>
                </a:extLst>
              </a:tr>
              <a:tr h="612375">
                <a:tc vMerge="1">
                  <a:txBody>
                    <a:bodyPr/>
                    <a:lstStyle/>
                    <a:p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>
                          <a:solidFill>
                            <a:schemeClr val="tx1"/>
                          </a:solidFill>
                          <a:latin typeface="+mn-lt"/>
                        </a:rPr>
                        <a:t>Option Cartes privatives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solidFill>
                            <a:schemeClr val="tx1"/>
                          </a:solidFill>
                          <a:latin typeface="+mn-lt"/>
                        </a:rPr>
                        <a:t>+5 € HT/mois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0857"/>
                  </a:ext>
                </a:extLst>
              </a:tr>
              <a:tr h="662891">
                <a:tc vMerge="1">
                  <a:txBody>
                    <a:bodyPr/>
                    <a:lstStyle/>
                    <a:p>
                      <a:endParaRPr lang="fr-FR" sz="110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>
                          <a:solidFill>
                            <a:schemeClr val="tx1"/>
                          </a:solidFill>
                          <a:latin typeface="+mn-lt"/>
                        </a:rPr>
                        <a:t>Option Suivi client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 Light"/>
                        </a:defRPr>
                      </a:lvl9pPr>
                    </a:lstStyle>
                    <a:p>
                      <a:r>
                        <a:rPr lang="fr-FR" sz="1400">
                          <a:solidFill>
                            <a:schemeClr val="tx1"/>
                          </a:solidFill>
                          <a:latin typeface="+mn-lt"/>
                        </a:rPr>
                        <a:t>Natif dans l'offre Jepaieenligne Express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9BB8">
                        <a:tint val="20000"/>
                        <a:alpha val="7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787781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7E5D64DE-1354-4FA4-B5FB-EDE17B1181AB}"/>
              </a:ext>
            </a:extLst>
          </p:cNvPr>
          <p:cNvSpPr txBox="1"/>
          <p:nvPr/>
        </p:nvSpPr>
        <p:spPr>
          <a:xfrm>
            <a:off x="759616" y="6058886"/>
            <a:ext cx="6096000" cy="2051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defTabSz="914377">
              <a:defRPr sz="1100" baseline="30000">
                <a:latin typeface="Roboto Light"/>
              </a:defRPr>
            </a:lvl1pPr>
          </a:lstStyle>
          <a:p>
            <a:r>
              <a:rPr lang="fr-FR"/>
              <a:t>*Hors commission monétique</a:t>
            </a:r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781AC834-98B8-442A-8681-A428800405D9}"/>
              </a:ext>
            </a:extLst>
          </p:cNvPr>
          <p:cNvSpPr txBox="1">
            <a:spLocks/>
          </p:cNvSpPr>
          <p:nvPr/>
        </p:nvSpPr>
        <p:spPr>
          <a:xfrm>
            <a:off x="632384" y="6468977"/>
            <a:ext cx="6470380" cy="252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50"/>
              <a:t>Présentation complète JPEL Express - Septembre 2022</a:t>
            </a:r>
            <a:endParaRPr lang="en-GB" sz="950"/>
          </a:p>
        </p:txBody>
      </p:sp>
    </p:spTree>
    <p:extLst>
      <p:ext uri="{BB962C8B-B14F-4D97-AF65-F5344CB8AC3E}">
        <p14:creationId xmlns:p14="http://schemas.microsoft.com/office/powerpoint/2010/main" val="901588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The Point of It All: Which Credit Cards Deliver the Best Rewards">
            <a:extLst>
              <a:ext uri="{FF2B5EF4-FFF2-40B4-BE49-F238E27FC236}">
                <a16:creationId xmlns:a16="http://schemas.microsoft.com/office/drawing/2014/main" id="{91E792F1-D715-4A8A-BCCF-DC3E50C5C4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0" r="-2" b="16599"/>
          <a:stretch/>
        </p:blipFill>
        <p:spPr bwMode="auto">
          <a:xfrm>
            <a:off x="-12701" y="-12700"/>
            <a:ext cx="12204700" cy="687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D7E4543-F7CC-4CC4-BF84-BEF802F40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60648"/>
            <a:ext cx="11328000" cy="938360"/>
          </a:xfrm>
        </p:spPr>
        <p:txBody>
          <a:bodyPr/>
          <a:lstStyle/>
          <a:p>
            <a:r>
              <a:rPr lang="fr-FR">
                <a:solidFill>
                  <a:schemeClr val="bg1"/>
                </a:solidFill>
              </a:rPr>
              <a:t>L’offre</a:t>
            </a:r>
            <a:br>
              <a:rPr lang="fr-FR">
                <a:solidFill>
                  <a:schemeClr val="bg1"/>
                </a:solidFill>
              </a:rPr>
            </a:br>
            <a:r>
              <a:rPr lang="fr-FR" sz="2133" cap="none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 offre JPEL EXPRESS</a:t>
            </a:r>
            <a:endParaRPr lang="fr-FR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B796D05-17AE-4D6D-A713-759DC67AEC36}"/>
              </a:ext>
            </a:extLst>
          </p:cNvPr>
          <p:cNvSpPr/>
          <p:nvPr/>
        </p:nvSpPr>
        <p:spPr>
          <a:xfrm>
            <a:off x="8112224" y="1354363"/>
            <a:ext cx="3506035" cy="4840928"/>
          </a:xfrm>
          <a:prstGeom prst="roundRect">
            <a:avLst>
              <a:gd name="adj" fmla="val 7867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4C548F-28A3-46E0-B574-418A750D0E5C}"/>
              </a:ext>
            </a:extLst>
          </p:cNvPr>
          <p:cNvSpPr txBox="1"/>
          <p:nvPr/>
        </p:nvSpPr>
        <p:spPr>
          <a:xfrm>
            <a:off x="8212677" y="1472357"/>
            <a:ext cx="3262617" cy="31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b="1">
                <a:solidFill>
                  <a:srgbClr val="D7000F"/>
                </a:solidFill>
              </a:rPr>
              <a:t>Une tarification* préconisée adaptée aux clients :</a:t>
            </a:r>
          </a:p>
          <a:p>
            <a:endParaRPr lang="fr-FR" sz="933" b="1">
              <a:solidFill>
                <a:srgbClr val="C00000"/>
              </a:solidFill>
            </a:endParaRPr>
          </a:p>
          <a:p>
            <a:r>
              <a:rPr lang="fr-FR" sz="2400" b="1">
                <a:solidFill>
                  <a:srgbClr val="D7000F"/>
                </a:solidFill>
              </a:rPr>
              <a:t>50 € HT </a:t>
            </a:r>
            <a:r>
              <a:rPr lang="fr-FR" sz="1467"/>
              <a:t>de frais de mise en place</a:t>
            </a:r>
          </a:p>
          <a:p>
            <a:endParaRPr lang="fr-FR" sz="533"/>
          </a:p>
          <a:p>
            <a:r>
              <a:rPr lang="fr-FR" sz="2400" b="1">
                <a:solidFill>
                  <a:srgbClr val="D7000F"/>
                </a:solidFill>
              </a:rPr>
              <a:t>5 € HT </a:t>
            </a:r>
            <a:r>
              <a:rPr lang="fr-FR" sz="1467"/>
              <a:t>par mois d’abonnement sans engagement</a:t>
            </a:r>
          </a:p>
          <a:p>
            <a:endParaRPr lang="fr-FR" sz="533">
              <a:solidFill>
                <a:srgbClr val="D7000F"/>
              </a:solidFill>
            </a:endParaRPr>
          </a:p>
          <a:p>
            <a:r>
              <a:rPr lang="fr-FR" sz="2400" b="1">
                <a:solidFill>
                  <a:srgbClr val="D7000F"/>
                </a:solidFill>
              </a:rPr>
              <a:t>13 centimes </a:t>
            </a:r>
            <a:r>
              <a:rPr lang="fr-FR" sz="1467"/>
              <a:t>par transaction</a:t>
            </a:r>
          </a:p>
          <a:p>
            <a:endParaRPr lang="fr-FR" sz="1467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BC7BA19-3233-4426-8473-8EC125A592E9}"/>
              </a:ext>
            </a:extLst>
          </p:cNvPr>
          <p:cNvSpPr/>
          <p:nvPr/>
        </p:nvSpPr>
        <p:spPr>
          <a:xfrm>
            <a:off x="716707" y="4965171"/>
            <a:ext cx="6977675" cy="1230120"/>
          </a:xfrm>
          <a:prstGeom prst="roundRect">
            <a:avLst>
              <a:gd name="adj" fmla="val 20221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BD9372D-9418-494E-B179-0D6BC8CD04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944" b="89352" l="27266" r="71133">
                        <a14:foregroundMark x1="59219" y1="43796" x2="39531" y2="72407"/>
                        <a14:foregroundMark x1="60391" y1="47315" x2="38516" y2="74815"/>
                        <a14:foregroundMark x1="65703" y1="50093" x2="64688" y2="60648"/>
                        <a14:foregroundMark x1="68516" y1="45000" x2="68516" y2="59074"/>
                        <a14:foregroundMark x1="69648" y1="52407" x2="33672" y2="61019"/>
                        <a14:foregroundMark x1="33672" y1="61019" x2="41836" y2="83426"/>
                        <a14:foregroundMark x1="41523" y1="55926" x2="37539" y2="82222"/>
                        <a14:foregroundMark x1="35039" y1="85370" x2="31719" y2="72870"/>
                        <a14:foregroundMark x1="31914" y1="75185" x2="30234" y2="66574"/>
                        <a14:foregroundMark x1="29414" y1="65370" x2="28242" y2="70093"/>
                        <a14:foregroundMark x1="29922" y1="75185" x2="31250" y2="79537"/>
                        <a14:foregroundMark x1="35859" y1="89352" x2="32227" y2="79537"/>
                        <a14:foregroundMark x1="28750" y1="73241" x2="28242" y2="70463"/>
                        <a14:foregroundMark x1="31719" y1="60648" x2="55430" y2="33241"/>
                        <a14:foregroundMark x1="61563" y1="34722" x2="64844" y2="40278"/>
                        <a14:foregroundMark x1="71133" y1="55185" x2="70469" y2="47315"/>
                        <a14:foregroundMark x1="67500" y1="41481" x2="55234" y2="32037"/>
                        <a14:foregroundMark x1="65352" y1="35556" x2="65352" y2="33981"/>
                        <a14:foregroundMark x1="59727" y1="31667" x2="59727" y2="31667"/>
                        <a14:foregroundMark x1="58711" y1="30463" x2="59375" y2="29630"/>
                        <a14:foregroundMark x1="67852" y1="38333" x2="64688" y2="34352"/>
                        <a14:foregroundMark x1="69648" y1="39444" x2="66992" y2="35556"/>
                        <a14:foregroundMark x1="67344" y1="36296" x2="61055" y2="30093"/>
                        <a14:foregroundMark x1="56250" y1="31667" x2="59375" y2="28889"/>
                        <a14:foregroundMark x1="61211" y1="28889" x2="62695" y2="31204"/>
                        <a14:foregroundMark x1="66523" y1="33981" x2="68164" y2="36759"/>
                        <a14:foregroundMark x1="67852" y1="35185" x2="63711" y2="31667"/>
                        <a14:foregroundMark x1="64688" y1="31667" x2="62852" y2="29259"/>
                        <a14:foregroundMark x1="68672" y1="36296" x2="68672" y2="34352"/>
                        <a14:foregroundMark x1="59375" y1="29259" x2="56563" y2="31667"/>
                        <a14:foregroundMark x1="51953" y1="36296" x2="45000" y2="45000"/>
                        <a14:foregroundMark x1="41016" y1="46574" x2="38047" y2="52037"/>
                        <a14:foregroundMark x1="45156" y1="43056" x2="49805" y2="37870"/>
                        <a14:foregroundMark x1="52617" y1="35556" x2="56758" y2="31667"/>
                        <a14:foregroundMark x1="56563" y1="30093" x2="54258" y2="32407"/>
                        <a14:foregroundMark x1="59062" y1="28519" x2="54766" y2="30093"/>
                        <a14:foregroundMark x1="34063" y1="55556" x2="29414" y2="65370"/>
                        <a14:foregroundMark x1="27773" y1="65000" x2="30742" y2="61481"/>
                        <a14:foregroundMark x1="27422" y1="71296" x2="27422" y2="70093"/>
                        <a14:foregroundMark x1="27266" y1="70926" x2="27578" y2="71296"/>
                        <a14:foregroundMark x1="32227" y1="57963" x2="30898" y2="59907"/>
                        <a14:foregroundMark x1="30078" y1="59907" x2="30078" y2="59907"/>
                        <a14:foregroundMark x1="33242" y1="64630" x2="35703" y2="71296"/>
                        <a14:foregroundMark x1="51445" y1="34722" x2="51445" y2="34722"/>
                        <a14:foregroundMark x1="53086" y1="32037" x2="53086" y2="32037"/>
                        <a14:foregroundMark x1="56758" y1="28519" x2="56758" y2="28519"/>
                        <a14:foregroundMark x1="60234" y1="27685" x2="60234" y2="27685"/>
                        <a14:foregroundMark x1="58398" y1="27315" x2="58398" y2="27315"/>
                        <a14:foregroundMark x1="57578" y1="26944" x2="57578" y2="26944"/>
                        <a14:foregroundMark x1="54102" y1="30463" x2="54102" y2="30463"/>
                        <a14:foregroundMark x1="53438" y1="30463" x2="53438" y2="30463"/>
                        <a14:foregroundMark x1="51758" y1="45000" x2="41016" y2="62593"/>
                        <a14:foregroundMark x1="45664" y1="48519" x2="45664" y2="48519"/>
                        <a14:foregroundMark x1="46797" y1="47685" x2="44141" y2="50463"/>
                        <a14:foregroundMark x1="50117" y1="46574" x2="44648" y2="55556"/>
                        <a14:foregroundMark x1="53086" y1="49259" x2="47969" y2="55926"/>
                        <a14:foregroundMark x1="53945" y1="52037" x2="49453" y2="56759"/>
                        <a14:foregroundMark x1="51758" y1="50093" x2="48789" y2="55556"/>
                        <a14:foregroundMark x1="38672" y1="66944" x2="36055" y2="67315"/>
                        <a14:foregroundMark x1="45664" y1="46111" x2="40352" y2="54352"/>
                        <a14:foregroundMark x1="38359" y1="56759" x2="38359" y2="56759"/>
                        <a14:foregroundMark x1="38203" y1="55185" x2="38203" y2="55185"/>
                        <a14:foregroundMark x1="38516" y1="54815" x2="40195" y2="55926"/>
                        <a14:foregroundMark x1="43477" y1="52407" x2="43984" y2="50833"/>
                        <a14:foregroundMark x1="45313" y1="54815" x2="47305" y2="54815"/>
                        <a14:foregroundMark x1="42656" y1="57130" x2="43164" y2="55556"/>
                        <a14:foregroundMark x1="49453" y1="50833" x2="50781" y2="49722"/>
                        <a14:foregroundMark x1="46641" y1="46574" x2="47305" y2="45000"/>
                        <a14:foregroundMark x1="47617" y1="52778" x2="48945" y2="50833"/>
                        <a14:foregroundMark x1="52930" y1="53241" x2="54414" y2="53241"/>
                        <a14:foregroundMark x1="47969" y1="48148" x2="47969" y2="45370"/>
                      </a14:backgroundRemoval>
                    </a14:imgEffect>
                  </a14:imgLayer>
                </a14:imgProps>
              </a:ext>
            </a:extLst>
          </a:blip>
          <a:srcRect l="24801" t="24064" r="26375" b="7067"/>
          <a:stretch/>
        </p:blipFill>
        <p:spPr>
          <a:xfrm>
            <a:off x="5791648" y="5492813"/>
            <a:ext cx="936029" cy="557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6688C40-10A7-4FE1-BE50-B1C99A36DC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370" b="56667" l="17109" r="26758">
                        <a14:foregroundMark x1="17148" y1="39444" x2="17305" y2="50556"/>
                        <a14:foregroundMark x1="20313" y1="35370" x2="23672" y2="36389"/>
                        <a14:foregroundMark x1="24258" y1="38426" x2="21758" y2="44815"/>
                        <a14:foregroundMark x1="21758" y1="44815" x2="21055" y2="52130"/>
                        <a14:foregroundMark x1="21055" y1="52130" x2="20078" y2="52685"/>
                        <a14:foregroundMark x1="23555" y1="38333" x2="20781" y2="47593"/>
                        <a14:foregroundMark x1="22031" y1="42593" x2="19844" y2="47037"/>
                        <a14:foregroundMark x1="19844" y1="47037" x2="19844" y2="47685"/>
                        <a14:foregroundMark x1="21875" y1="41759" x2="21914" y2="41759"/>
                        <a14:foregroundMark x1="23008" y1="43426" x2="22773" y2="46204"/>
                        <a14:foregroundMark x1="22305" y1="47593" x2="22578" y2="47037"/>
                        <a14:foregroundMark x1="22617" y1="49167" x2="22617" y2="49167"/>
                        <a14:foregroundMark x1="23047" y1="48981" x2="21641" y2="48704"/>
                        <a14:foregroundMark x1="23867" y1="53148" x2="19609" y2="52963"/>
                        <a14:foregroundMark x1="24531" y1="52315" x2="23750" y2="53796"/>
                        <a14:foregroundMark x1="19766" y1="52037" x2="19648" y2="54907"/>
                        <a14:foregroundMark x1="20313" y1="56667" x2="19414" y2="56574"/>
                      </a14:backgroundRemoval>
                    </a14:imgEffect>
                  </a14:imgLayer>
                </a14:imgProps>
              </a:ext>
            </a:extLst>
          </a:blip>
          <a:srcRect l="16138" t="33200" r="72050" b="40667"/>
          <a:stretch/>
        </p:blipFill>
        <p:spPr>
          <a:xfrm>
            <a:off x="3623177" y="5489117"/>
            <a:ext cx="646107" cy="603033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5088CD5E-7D2E-4086-8DAA-1DB6184B0257}"/>
              </a:ext>
            </a:extLst>
          </p:cNvPr>
          <p:cNvGrpSpPr/>
          <p:nvPr/>
        </p:nvGrpSpPr>
        <p:grpSpPr>
          <a:xfrm>
            <a:off x="1620175" y="5449959"/>
            <a:ext cx="760068" cy="613701"/>
            <a:chOff x="7263308" y="854050"/>
            <a:chExt cx="814295" cy="676238"/>
          </a:xfrm>
        </p:grpSpPr>
        <p:pic>
          <p:nvPicPr>
            <p:cNvPr id="32" name="Picture 6" descr="Moniteur D Ordinateur : images, photos et images vectorielles de stock |  Shutterstock">
              <a:extLst>
                <a:ext uri="{FF2B5EF4-FFF2-40B4-BE49-F238E27FC236}">
                  <a16:creationId xmlns:a16="http://schemas.microsoft.com/office/drawing/2014/main" id="{7CA55A1E-430D-4420-8CFD-F526353AD5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5000" b="77857" l="15563" r="86093">
                          <a14:foregroundMark x1="29139" y1="22500" x2="60927" y2="45714"/>
                          <a14:foregroundMark x1="66556" y1="63929" x2="43709" y2="63929"/>
                          <a14:foregroundMark x1="28808" y1="65714" x2="19868" y2="65000"/>
                          <a14:foregroundMark x1="26821" y1="46429" x2="52649" y2="30357"/>
                          <a14:foregroundMark x1="36093" y1="38929" x2="83444" y2="36071"/>
                          <a14:foregroundMark x1="45033" y1="64643" x2="34106" y2="65000"/>
                          <a14:foregroundMark x1="19868" y1="66429" x2="15563" y2="64643"/>
                          <a14:foregroundMark x1="72185" y1="67500" x2="86093" y2="64286"/>
                          <a14:foregroundMark x1="50662" y1="75000" x2="46026" y2="74643"/>
                          <a14:foregroundMark x1="53311" y1="75000" x2="53311" y2="72143"/>
                          <a14:foregroundMark x1="56623" y1="75357" x2="52318" y2="69286"/>
                          <a14:foregroundMark x1="56291" y1="78214" x2="56291" y2="78214"/>
                          <a14:foregroundMark x1="59603" y1="78214" x2="59603" y2="78214"/>
                          <a14:foregroundMark x1="54636" y1="74643" x2="54636" y2="74643"/>
                          <a14:foregroundMark x1="50993" y1="74643" x2="48675" y2="73214"/>
                          <a14:foregroundMark x1="45364" y1="73214" x2="45364" y2="73214"/>
                          <a14:foregroundMark x1="45364" y1="71429" x2="45364" y2="71429"/>
                          <a14:foregroundMark x1="43709" y1="76786" x2="43709" y2="76786"/>
                          <a14:foregroundMark x1="46358" y1="77500" x2="50000" y2="77500"/>
                          <a14:foregroundMark x1="45695" y1="72500" x2="47020" y2="70000"/>
                          <a14:foregroundMark x1="29139" y1="60714" x2="29139" y2="60714"/>
                          <a14:foregroundMark x1="29139" y1="61429" x2="53974" y2="61429"/>
                          <a14:foregroundMark x1="47020" y1="61071" x2="74503" y2="61429"/>
                          <a14:foregroundMark x1="76159" y1="62143" x2="78477" y2="62143"/>
                          <a14:foregroundMark x1="79470" y1="62143" x2="80464" y2="52857"/>
                          <a14:foregroundMark x1="82781" y1="61071" x2="84106" y2="53214"/>
                          <a14:foregroundMark x1="83444" y1="60714" x2="23179" y2="15000"/>
                          <a14:foregroundMark x1="23179" y1="15000" x2="31126" y2="6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37" t="11108" r="10452" b="17047"/>
            <a:stretch/>
          </p:blipFill>
          <p:spPr bwMode="auto">
            <a:xfrm>
              <a:off x="7263308" y="854050"/>
              <a:ext cx="814295" cy="67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0012E5C-FC9A-42FC-9769-781B9780EA38}"/>
                </a:ext>
              </a:extLst>
            </p:cNvPr>
            <p:cNvSpPr txBox="1"/>
            <p:nvPr/>
          </p:nvSpPr>
          <p:spPr>
            <a:xfrm>
              <a:off x="7382123" y="968069"/>
              <a:ext cx="512120" cy="259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33"/>
                <a:t>www.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FAA56F71-EBED-4EE5-B08E-EE12A30E1131}"/>
              </a:ext>
            </a:extLst>
          </p:cNvPr>
          <p:cNvSpPr txBox="1"/>
          <p:nvPr/>
        </p:nvSpPr>
        <p:spPr>
          <a:xfrm>
            <a:off x="1295467" y="5121863"/>
            <a:ext cx="1403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/>
              <a:t>Back-Office Web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CC195FE-906B-4277-9383-62EF0E52B18F}"/>
              </a:ext>
            </a:extLst>
          </p:cNvPr>
          <p:cNvSpPr txBox="1"/>
          <p:nvPr/>
        </p:nvSpPr>
        <p:spPr>
          <a:xfrm>
            <a:off x="3345583" y="5001920"/>
            <a:ext cx="1663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>
                <a:solidFill>
                  <a:srgbClr val="FFC000"/>
                </a:solidFill>
              </a:rPr>
              <a:t>NOUVEAU : </a:t>
            </a:r>
          </a:p>
          <a:p>
            <a:pPr algn="ctr"/>
            <a:r>
              <a:rPr lang="fr-FR" sz="1200" b="1"/>
              <a:t>Appli IOS &amp; Android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F67D2DF-C624-4309-B2DD-697FB711A6BA}"/>
              </a:ext>
            </a:extLst>
          </p:cNvPr>
          <p:cNvSpPr txBox="1"/>
          <p:nvPr/>
        </p:nvSpPr>
        <p:spPr>
          <a:xfrm>
            <a:off x="5723733" y="5000372"/>
            <a:ext cx="136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>
                <a:solidFill>
                  <a:srgbClr val="FFC000"/>
                </a:solidFill>
              </a:rPr>
              <a:t>NOUVEAU : </a:t>
            </a:r>
          </a:p>
          <a:p>
            <a:pPr algn="ctr"/>
            <a:r>
              <a:rPr lang="fr-FR" sz="1200" b="1"/>
              <a:t>TPE Android</a:t>
            </a:r>
          </a:p>
        </p:txBody>
      </p:sp>
      <p:pic>
        <p:nvPicPr>
          <p:cNvPr id="1040" name="Picture 16" descr="Android - iOS : le patron de l'Arcep appelle à agir contre le duopole des  OS mobiles">
            <a:extLst>
              <a:ext uri="{FF2B5EF4-FFF2-40B4-BE49-F238E27FC236}">
                <a16:creationId xmlns:a16="http://schemas.microsoft.com/office/drawing/2014/main" id="{50324664-AE5C-4A02-AC4F-56AD31B24C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333" b="81037" l="58667" r="79250">
                        <a14:foregroundMark x1="78750" y1="44593" x2="78750" y2="44593"/>
                        <a14:foregroundMark x1="79333" y1="66667" x2="79333" y2="66667"/>
                        <a14:foregroundMark x1="58667" y1="53778" x2="58667" y2="53778"/>
                        <a14:foregroundMark x1="71750" y1="34222" x2="71750" y2="34222"/>
                        <a14:foregroundMark x1="72333" y1="29333" x2="72333" y2="2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881" t="28492" r="19419" b="12520"/>
          <a:stretch/>
        </p:blipFill>
        <p:spPr bwMode="auto">
          <a:xfrm>
            <a:off x="4271810" y="5481973"/>
            <a:ext cx="247569" cy="34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6" descr="Android - iOS : le patron de l'Arcep appelle à agir contre le duopole des  OS mobiles">
            <a:extLst>
              <a:ext uri="{FF2B5EF4-FFF2-40B4-BE49-F238E27FC236}">
                <a16:creationId xmlns:a16="http://schemas.microsoft.com/office/drawing/2014/main" id="{034D2CB4-5F19-4E63-BC2B-A08C81BD1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000" b="82222" l="16750" r="40500">
                        <a14:foregroundMark x1="30000" y1="38667" x2="30000" y2="33778"/>
                        <a14:foregroundMark x1="39667" y1="56593" x2="39667" y2="56593"/>
                        <a14:foregroundMark x1="16750" y1="53926" x2="16750" y2="53926"/>
                        <a14:foregroundMark x1="39667" y1="57333" x2="39667" y2="53926"/>
                        <a14:foregroundMark x1="32333" y1="80148" x2="32333" y2="79407"/>
                        <a14:foregroundMark x1="25333" y1="80889" x2="25333" y2="80889"/>
                        <a14:foregroundMark x1="40500" y1="53926" x2="40500" y2="57333"/>
                        <a14:foregroundMark x1="31500" y1="81481" x2="31500" y2="81481"/>
                        <a14:foregroundMark x1="25667" y1="82222" x2="25667" y2="8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21" t="17411" r="57338" b="15174"/>
          <a:stretch/>
        </p:blipFill>
        <p:spPr bwMode="auto">
          <a:xfrm>
            <a:off x="4279392" y="5805426"/>
            <a:ext cx="232403" cy="30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F8B4140D-23C6-4B30-99D2-C74840D782DB}"/>
              </a:ext>
            </a:extLst>
          </p:cNvPr>
          <p:cNvSpPr txBox="1"/>
          <p:nvPr/>
        </p:nvSpPr>
        <p:spPr>
          <a:xfrm>
            <a:off x="8209986" y="4220991"/>
            <a:ext cx="3264363" cy="2020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>
                <a:solidFill>
                  <a:srgbClr val="D7000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Les Options proposées :</a:t>
            </a:r>
          </a:p>
          <a:p>
            <a:endParaRPr lang="fr-FR" sz="533" b="1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2764"/>
            <a:r>
              <a:rPr lang="fr-FR" sz="933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• Le formulaire de collecte de données pour 10 € HT de + par mois</a:t>
            </a:r>
            <a:endParaRPr lang="fr-FR" sz="1067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2764"/>
            <a:r>
              <a:rPr lang="fr-FR" sz="933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• Les cartes privatives** : 5€ HT/mois</a:t>
            </a:r>
            <a:endParaRPr lang="fr-FR" sz="1067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933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 L'activation de cette option permettra d’accepter toutes les cartes privatives disponibles.</a:t>
            </a:r>
          </a:p>
          <a:p>
            <a:endParaRPr lang="fr-FR" sz="933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fr-FR" sz="1200" b="1">
                <a:solidFill>
                  <a:srgbClr val="D7000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Fin de la commercialisation de </a:t>
            </a:r>
            <a:r>
              <a:rPr lang="fr-FR" sz="1200" b="1" err="1">
                <a:solidFill>
                  <a:srgbClr val="D7000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Jepaieenligne</a:t>
            </a:r>
            <a:r>
              <a:rPr lang="fr-FR" sz="1200" b="1">
                <a:solidFill>
                  <a:srgbClr val="D7000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Pro </a:t>
            </a:r>
            <a:r>
              <a:rPr lang="fr-FR" sz="933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(150€ HT de setup et 15€ HT par mois avec formulaire de collecte de données en standard dans l’offre) </a:t>
            </a:r>
            <a:r>
              <a:rPr lang="fr-FR" sz="933" b="1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pour la BDD</a:t>
            </a:r>
            <a:r>
              <a:rPr lang="fr-FR" sz="933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r>
              <a:rPr lang="fr-FR" sz="933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Le stock n’est pas impacté.</a:t>
            </a:r>
            <a:endParaRPr lang="fr-FR" sz="1067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EB9F014-2DBF-4402-8AE9-24D77D5D2736}"/>
              </a:ext>
            </a:extLst>
          </p:cNvPr>
          <p:cNvSpPr txBox="1"/>
          <p:nvPr/>
        </p:nvSpPr>
        <p:spPr>
          <a:xfrm>
            <a:off x="11249145" y="6624103"/>
            <a:ext cx="1087548" cy="194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67" i="1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* *AMEX, PayPal…</a:t>
            </a:r>
            <a:endParaRPr lang="fr-FR" sz="1400" i="1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AFAA265-EF5E-4D3D-BB89-84B2A4C3DA71}"/>
              </a:ext>
            </a:extLst>
          </p:cNvPr>
          <p:cNvSpPr/>
          <p:nvPr/>
        </p:nvSpPr>
        <p:spPr>
          <a:xfrm>
            <a:off x="716707" y="1354364"/>
            <a:ext cx="6977675" cy="3264939"/>
          </a:xfrm>
          <a:prstGeom prst="roundRect">
            <a:avLst>
              <a:gd name="adj" fmla="val 784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074945-1DF9-4157-A340-A19F5DDEE042}"/>
              </a:ext>
            </a:extLst>
          </p:cNvPr>
          <p:cNvSpPr txBox="1"/>
          <p:nvPr/>
        </p:nvSpPr>
        <p:spPr>
          <a:xfrm>
            <a:off x="1019485" y="2965015"/>
            <a:ext cx="6591488" cy="1959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33" b="1"/>
              <a:t>Une offre qui permet aux clients </a:t>
            </a:r>
            <a:r>
              <a:rPr lang="fr-FR" sz="2133" b="1" u="sng"/>
              <a:t>sans site marchand </a:t>
            </a:r>
            <a:r>
              <a:rPr lang="fr-FR" sz="2133" b="1"/>
              <a:t>de digitaliser leurs encaissements en toute simplicité !</a:t>
            </a:r>
          </a:p>
          <a:p>
            <a:pPr algn="ctr"/>
            <a:endParaRPr lang="fr-FR" sz="800" b="1"/>
          </a:p>
          <a:p>
            <a:pPr algn="ctr"/>
            <a:r>
              <a:rPr lang="fr-FR" sz="1400" b="1"/>
              <a:t>Cette nouvelle offre vient accompagner les ambitions e-commerce (présence d’un contrat VADS associé au contrat Jepaieenligne EXPRESS)</a:t>
            </a:r>
          </a:p>
          <a:p>
            <a:pPr algn="ctr"/>
            <a:endParaRPr lang="fr-FR" sz="2133" b="1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720C37F-0802-48BF-BEE7-C56F4F6B546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1369" b="10226"/>
          <a:stretch/>
        </p:blipFill>
        <p:spPr>
          <a:xfrm>
            <a:off x="1512484" y="1945878"/>
            <a:ext cx="5533816" cy="99360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0E6B142-2EFB-465F-80D0-E69E12EEC9E9}"/>
              </a:ext>
            </a:extLst>
          </p:cNvPr>
          <p:cNvSpPr txBox="1"/>
          <p:nvPr/>
        </p:nvSpPr>
        <p:spPr>
          <a:xfrm>
            <a:off x="8496267" y="6243151"/>
            <a:ext cx="6161784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67"/>
              <a:t>*</a:t>
            </a:r>
            <a:r>
              <a:rPr lang="fr-FR" sz="1400"/>
              <a:t>hors commission monétique</a:t>
            </a:r>
            <a:endParaRPr lang="fr-FR" sz="1867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95683D-9DC2-4AA2-B99F-EB032267F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6B6F0C-5BD5-4F24-8EE8-1AFF0E09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537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EB159A-070A-4668-BBC1-28797266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03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1716BC-A65F-4A6B-AF06-709742B8B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5" y="3269296"/>
            <a:ext cx="9889015" cy="2160000"/>
          </a:xfrm>
        </p:spPr>
        <p:txBody>
          <a:bodyPr/>
          <a:lstStyle/>
          <a:p>
            <a:r>
              <a:rPr lang="fr-FR"/>
              <a:t>DISTRIBUTION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AC9625-5CCD-449A-B8F6-932E16AAF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5F260-7735-4900-8535-1DBA92655196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AAF8A4-1634-46C8-B555-739D8112D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A16852-154D-4336-9160-66257A24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331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F35AF-72C9-4BCC-A35B-63E6BC599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426720"/>
            <a:ext cx="10800000" cy="719227"/>
          </a:xfrm>
        </p:spPr>
        <p:txBody>
          <a:bodyPr/>
          <a:lstStyle/>
          <a:p>
            <a:r>
              <a:rPr lang="fr-FR"/>
              <a:t>2 PROCESS DE DISTRIBUTION </a:t>
            </a:r>
            <a:br>
              <a:rPr lang="fr-FR"/>
            </a:br>
            <a:r>
              <a:rPr lang="fr-FR" sz="1600">
                <a:solidFill>
                  <a:schemeClr val="tx1"/>
                </a:solidFill>
              </a:rPr>
              <a:t>VIA MONEXPERT et EN DIRECT PAR LA CE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D66C01-ACB8-488B-AC24-094E23725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58833"/>
            <a:ext cx="720000" cy="252000"/>
          </a:xfrm>
        </p:spPr>
        <p:txBody>
          <a:bodyPr/>
          <a:lstStyle/>
          <a:p>
            <a:fld id="{9D62D46F-5754-4717-BE5B-DFE2B74706B7}" type="slidenum">
              <a:rPr lang="en-GB" smtClean="0"/>
              <a:t>18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61C584-A7EA-4611-8651-4F046BB4BE13}"/>
              </a:ext>
            </a:extLst>
          </p:cNvPr>
          <p:cNvSpPr/>
          <p:nvPr/>
        </p:nvSpPr>
        <p:spPr>
          <a:xfrm>
            <a:off x="632384" y="4415764"/>
            <a:ext cx="3295650" cy="885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/>
              <a:t>Souscription par la CE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1A72F1-CBB0-4DB2-9C15-9D3BBEF633A5}"/>
              </a:ext>
            </a:extLst>
          </p:cNvPr>
          <p:cNvSpPr/>
          <p:nvPr/>
        </p:nvSpPr>
        <p:spPr>
          <a:xfrm>
            <a:off x="632384" y="2381728"/>
            <a:ext cx="3295650" cy="885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/>
              <a:t>Souscription via </a:t>
            </a:r>
            <a:r>
              <a:rPr lang="fr-FR" b="1" err="1"/>
              <a:t>Monexpert</a:t>
            </a:r>
            <a:endParaRPr lang="fr-FR" b="1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314D021-C094-469F-A550-A65DCCF9F0B5}"/>
              </a:ext>
            </a:extLst>
          </p:cNvPr>
          <p:cNvCxnSpPr>
            <a:stCxn id="6" idx="3"/>
          </p:cNvCxnSpPr>
          <p:nvPr/>
        </p:nvCxnSpPr>
        <p:spPr>
          <a:xfrm flipV="1">
            <a:off x="3928034" y="4858676"/>
            <a:ext cx="985160" cy="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9E240C6-C27F-4B0A-9128-03104F2FE050}"/>
              </a:ext>
            </a:extLst>
          </p:cNvPr>
          <p:cNvSpPr/>
          <p:nvPr/>
        </p:nvSpPr>
        <p:spPr>
          <a:xfrm>
            <a:off x="4968318" y="4415763"/>
            <a:ext cx="6646422" cy="88582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>
                <a:solidFill>
                  <a:schemeClr val="tx1"/>
                </a:solidFill>
              </a:rPr>
              <a:t>Via la saisie d’une Myflow (via conseiller – BO)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BA5615-1DEC-4716-B66E-54D16541BDFA}"/>
              </a:ext>
            </a:extLst>
          </p:cNvPr>
          <p:cNvSpPr/>
          <p:nvPr/>
        </p:nvSpPr>
        <p:spPr>
          <a:xfrm>
            <a:off x="4968318" y="1769464"/>
            <a:ext cx="6646422" cy="2110354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>
                <a:solidFill>
                  <a:schemeClr val="tx1"/>
                </a:solidFill>
              </a:rPr>
              <a:t>- Envoi d’un lead via </a:t>
            </a:r>
            <a:r>
              <a:rPr lang="fr-FR" err="1">
                <a:solidFill>
                  <a:schemeClr val="tx1"/>
                </a:solidFill>
              </a:rPr>
              <a:t>Monexpert</a:t>
            </a:r>
            <a:endParaRPr lang="fr-FR">
              <a:solidFill>
                <a:schemeClr val="tx1"/>
              </a:solidFill>
            </a:endParaRPr>
          </a:p>
          <a:p>
            <a:r>
              <a:rPr lang="fr-FR">
                <a:solidFill>
                  <a:schemeClr val="tx1"/>
                </a:solidFill>
              </a:rPr>
              <a:t>- Envoi du lead vers la solution JPEL EXPRESS avec le parcours en Y (développement </a:t>
            </a:r>
            <a:r>
              <a:rPr lang="fr-FR" err="1">
                <a:solidFill>
                  <a:schemeClr val="tx1"/>
                </a:solidFill>
              </a:rPr>
              <a:t>Monexpert</a:t>
            </a:r>
            <a:r>
              <a:rPr lang="fr-FR">
                <a:solidFill>
                  <a:schemeClr val="tx1"/>
                </a:solidFill>
              </a:rPr>
              <a:t> à venir)</a:t>
            </a:r>
          </a:p>
          <a:p>
            <a:r>
              <a:rPr lang="fr-FR">
                <a:solidFill>
                  <a:schemeClr val="tx1"/>
                </a:solidFill>
              </a:rPr>
              <a:t>- Prise en charge par les équipes </a:t>
            </a:r>
            <a:r>
              <a:rPr lang="fr-FR" err="1">
                <a:solidFill>
                  <a:schemeClr val="tx1"/>
                </a:solidFill>
              </a:rPr>
              <a:t>LeadExpert</a:t>
            </a:r>
            <a:r>
              <a:rPr lang="fr-FR">
                <a:solidFill>
                  <a:schemeClr val="tx1"/>
                </a:solidFill>
              </a:rPr>
              <a:t> et souscription du contrat avec signature électronique</a:t>
            </a:r>
          </a:p>
          <a:p>
            <a:r>
              <a:rPr lang="fr-FR">
                <a:solidFill>
                  <a:schemeClr val="tx1"/>
                </a:solidFill>
              </a:rPr>
              <a:t>- Les équipes </a:t>
            </a:r>
            <a:r>
              <a:rPr lang="fr-FR" err="1">
                <a:solidFill>
                  <a:schemeClr val="tx1"/>
                </a:solidFill>
              </a:rPr>
              <a:t>LeadExpert</a:t>
            </a:r>
            <a:r>
              <a:rPr lang="fr-FR">
                <a:solidFill>
                  <a:schemeClr val="tx1"/>
                </a:solidFill>
              </a:rPr>
              <a:t> déposent le contrat sous OSC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D59F2A6-1F18-4823-ADA0-E90A9B4CDD22}"/>
              </a:ext>
            </a:extLst>
          </p:cNvPr>
          <p:cNvCxnSpPr/>
          <p:nvPr/>
        </p:nvCxnSpPr>
        <p:spPr>
          <a:xfrm flipV="1">
            <a:off x="3928034" y="2836744"/>
            <a:ext cx="985160" cy="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4704A2C5-42BB-4B48-A44F-6758CC16125F}"/>
              </a:ext>
            </a:extLst>
          </p:cNvPr>
          <p:cNvSpPr txBox="1"/>
          <p:nvPr/>
        </p:nvSpPr>
        <p:spPr>
          <a:xfrm>
            <a:off x="1976369" y="5758545"/>
            <a:ext cx="8599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/>
              <a:t>2 contrats devront être signés par le client : VADS + Jepaieenligne EXPRESS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349981A-9825-4D8D-A45E-A100CB591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45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EB159A-070A-4668-BBC1-28797266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04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1716BC-A65F-4A6B-AF06-709742B8B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ANNEXES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AC9625-5CCD-449A-B8F6-932E16AAF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5E8D4-42C3-4EF8-83BB-E8211006A00F}" type="datetime4">
              <a:rPr lang="fr-FR" smtClean="0"/>
              <a:t>9 septembre 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A16852-154D-4336-9160-66257A24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BAF38E-1D2D-418E-B62C-BB047669E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</a:p>
        </p:txBody>
      </p:sp>
    </p:spTree>
    <p:extLst>
      <p:ext uri="{BB962C8B-B14F-4D97-AF65-F5344CB8AC3E}">
        <p14:creationId xmlns:p14="http://schemas.microsoft.com/office/powerpoint/2010/main" val="3223568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401A3659-C9B6-4BE6-9279-96113A717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37" y="260960"/>
            <a:ext cx="9600233" cy="823145"/>
          </a:xfrm>
        </p:spPr>
        <p:txBody>
          <a:bodyPr/>
          <a:lstStyle/>
          <a:p>
            <a:r>
              <a:rPr lang="fr-FR"/>
              <a:t>Les process</a:t>
            </a:r>
            <a:br>
              <a:rPr lang="fr-FR"/>
            </a:br>
            <a:r>
              <a:rPr lang="fr-FR" sz="2133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Souscription de JPEL Express : vision client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B48FA-0DD5-49B6-A69D-9345E3F6223A}"/>
              </a:ext>
            </a:extLst>
          </p:cNvPr>
          <p:cNvSpPr/>
          <p:nvPr/>
        </p:nvSpPr>
        <p:spPr>
          <a:xfrm>
            <a:off x="547701" y="1604797"/>
            <a:ext cx="6432715" cy="460851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endParaRPr lang="fr-FR">
              <a:solidFill>
                <a:schemeClr val="tx2"/>
              </a:solidFill>
              <a:latin typeface="Roboto Light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152FA9-7B3F-4A8C-B84D-664C4ABE5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700" t="19201" r="35825" b="9401"/>
          <a:stretch/>
        </p:blipFill>
        <p:spPr>
          <a:xfrm>
            <a:off x="7615780" y="2276871"/>
            <a:ext cx="1908917" cy="374441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F287C4-2F1C-4CAE-927C-3FAF39D1657A}"/>
              </a:ext>
            </a:extLst>
          </p:cNvPr>
          <p:cNvSpPr txBox="1"/>
          <p:nvPr/>
        </p:nvSpPr>
        <p:spPr>
          <a:xfrm>
            <a:off x="679668" y="1741448"/>
            <a:ext cx="4744257" cy="3181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67">
                <a:solidFill>
                  <a:schemeClr val="bg1"/>
                </a:solidFill>
                <a:latin typeface="Arial" panose="020B0604020202020204" pitchFamily="34" charset="0"/>
                <a:cs typeface="Arial"/>
                <a:sym typeface="Arial"/>
              </a:rPr>
              <a:t>Réception d’un email de bienvenue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56FF75-48FA-4B7C-92D2-FEF42B1CC9A4}"/>
              </a:ext>
            </a:extLst>
          </p:cNvPr>
          <p:cNvSpPr/>
          <p:nvPr/>
        </p:nvSpPr>
        <p:spPr>
          <a:xfrm>
            <a:off x="7241055" y="1604797"/>
            <a:ext cx="4567287" cy="460851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endParaRPr lang="fr-FR">
              <a:solidFill>
                <a:schemeClr val="tx2"/>
              </a:solidFill>
              <a:latin typeface="Roboto Light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E18F14-3034-421F-951A-63A095780D42}"/>
              </a:ext>
            </a:extLst>
          </p:cNvPr>
          <p:cNvSpPr txBox="1"/>
          <p:nvPr/>
        </p:nvSpPr>
        <p:spPr>
          <a:xfrm>
            <a:off x="7373021" y="1741449"/>
            <a:ext cx="3619523" cy="3181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67">
                <a:solidFill>
                  <a:schemeClr val="bg1"/>
                </a:solidFill>
                <a:latin typeface="Arial" panose="020B0604020202020204" pitchFamily="34" charset="0"/>
                <a:cs typeface="Arial"/>
                <a:sym typeface="Arial"/>
              </a:rPr>
              <a:t>Téléchargement des apps IOS / Android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7C05DC-E257-4FE5-B9AF-5A2FBE007A73}"/>
              </a:ext>
            </a:extLst>
          </p:cNvPr>
          <p:cNvSpPr txBox="1"/>
          <p:nvPr/>
        </p:nvSpPr>
        <p:spPr>
          <a:xfrm>
            <a:off x="4378764" y="2324722"/>
            <a:ext cx="2304256" cy="995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/>
              <a:t>Cet email de bienvenue explique l’accès au Back Office Web ainsi qu’aux apps IOS / Android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ACBBE-22A9-4F16-8DE0-3BB29A071EB6}"/>
              </a:ext>
            </a:extLst>
          </p:cNvPr>
          <p:cNvSpPr txBox="1"/>
          <p:nvPr/>
        </p:nvSpPr>
        <p:spPr>
          <a:xfrm>
            <a:off x="9552385" y="2324721"/>
            <a:ext cx="2091915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/>
              <a:t>L’utilisateur pourra télécharger son app sur les stores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E244FF-33A8-4533-8DAA-320311172037}"/>
              </a:ext>
            </a:extLst>
          </p:cNvPr>
          <p:cNvGrpSpPr/>
          <p:nvPr/>
        </p:nvGrpSpPr>
        <p:grpSpPr>
          <a:xfrm>
            <a:off x="720237" y="2324722"/>
            <a:ext cx="3435983" cy="3648716"/>
            <a:chOff x="540177" y="1743541"/>
            <a:chExt cx="2576987" cy="273653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4E1EAFF-E8E5-4968-827E-E5F7D8436A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3201" r="68112" b="6600"/>
            <a:stretch/>
          </p:blipFill>
          <p:spPr>
            <a:xfrm>
              <a:off x="540177" y="1743541"/>
              <a:ext cx="2576987" cy="27365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B2920751-4EAF-4DFC-8D67-43E8233556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175" y="1743541"/>
              <a:ext cx="1006489" cy="329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3C7B427-3306-4CC7-AC8F-5E8310931E63}"/>
                </a:ext>
              </a:extLst>
            </p:cNvPr>
            <p:cNvSpPr/>
            <p:nvPr/>
          </p:nvSpPr>
          <p:spPr>
            <a:xfrm>
              <a:off x="2339752" y="1743541"/>
              <a:ext cx="777412" cy="3241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15C623EC-5DAA-4D01-A9D2-3AA5E7B11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2D6E474A-118F-4D0F-B62A-8A6C6137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160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401A3659-C9B6-4BE6-9279-96113A717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37" y="260960"/>
            <a:ext cx="9600233" cy="823145"/>
          </a:xfrm>
        </p:spPr>
        <p:txBody>
          <a:bodyPr/>
          <a:lstStyle/>
          <a:p>
            <a:r>
              <a:rPr lang="fr-FR"/>
              <a:t>Les process</a:t>
            </a:r>
            <a:br>
              <a:rPr lang="fr-FR"/>
            </a:br>
            <a:r>
              <a:rPr lang="fr-FR" sz="2133">
                <a:solidFill>
                  <a:schemeClr val="tx1"/>
                </a:solidFill>
                <a:latin typeface="Arial" panose="020B0604020202020204" pitchFamily="34" charset="0"/>
                <a:ea typeface="+mn-ea"/>
              </a:rPr>
              <a:t>Souscription de JPEL EXPRESS : par le conseiller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0338C0-87F4-4086-A61B-23C25BCF3D16}"/>
              </a:ext>
            </a:extLst>
          </p:cNvPr>
          <p:cNvSpPr txBox="1"/>
          <p:nvPr/>
        </p:nvSpPr>
        <p:spPr>
          <a:xfrm>
            <a:off x="538703" y="1620592"/>
            <a:ext cx="655878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571E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Contrôle CA du client :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Si le CA prévisionnel sur le contrat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Jepaieenligne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EXPRESS </a:t>
            </a:r>
            <a:r>
              <a:rPr lang="fr-FR" sz="1400" b="1" dirty="0">
                <a:solidFill>
                  <a:srgbClr val="571E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&gt; 1M d’€/an</a:t>
            </a:r>
            <a:endParaRPr kumimoji="0" lang="fr-FR" sz="1400" b="0" i="0" u="none" strike="dblStrike" kern="1200" cap="none" spc="0" normalizeH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Wingdings" panose="05000000000000000000" pitchFamily="2" charset="2"/>
              </a:rPr>
              <a:t>Le contrat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Wingdings" panose="05000000000000000000" pitchFamily="2" charset="2"/>
              </a:rPr>
              <a:t>Jepaie</a:t>
            </a: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Wingdings" panose="05000000000000000000" pitchFamily="2" charset="2"/>
              </a:rPr>
              <a:t>enligne EXPRESS peut être créé pour le commerçant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Wingdings" panose="05000000000000000000" pitchFamily="2" charset="2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Wingdings" panose="05000000000000000000" pitchFamily="2" charset="2"/>
              </a:rPr>
              <a:t>Parallèlement et afin d’assurer une maitrise de risque efficace, un mail d’information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doit être transmis à l’équipe </a:t>
            </a:r>
            <a:r>
              <a:rPr kumimoji="0" lang="fr-F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Fraud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Management </a:t>
            </a:r>
            <a:r>
              <a:rPr kumimoji="0" lang="fr-F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Merchants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à l’adresse </a:t>
            </a:r>
            <a:b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fr-FR" sz="1400" b="1" i="0" dirty="0">
                <a:solidFill>
                  <a:srgbClr val="242424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np-lclf-commercants@natixis.com</a:t>
            </a:r>
            <a:r>
              <a:rPr lang="fr-FR" sz="1400" b="1" i="0" dirty="0">
                <a:solidFill>
                  <a:srgbClr val="242424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fr-FR" sz="1400" b="0" i="0" dirty="0">
                <a:solidFill>
                  <a:srgbClr val="242424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</a:t>
            </a: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 précisant : </a:t>
            </a:r>
          </a:p>
          <a:p>
            <a:pPr algn="ctr" defTabSz="914377">
              <a:defRPr/>
            </a:pPr>
            <a:endParaRPr lang="fr-FR" sz="1400" dirty="0">
              <a:solidFill>
                <a:srgbClr val="571E7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 numéro de contrat,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 SIRET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 MCC et/ou le code APE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 Chiffre d’affaire prévisionnel,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L’URL du commerçant </a:t>
            </a:r>
            <a:r>
              <a:rPr lang="fr-FR" sz="1400" i="1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(si présence d’un site internet)</a:t>
            </a:r>
            <a:endParaRPr kumimoji="0" lang="fr-FR" sz="140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ctr" defTabSz="914377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Cette action doit être réalisée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l’ouverture de chaque contrat répondant aux critères ci-dessus</a:t>
            </a: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Les modalités de mise en œuvre de ce process sont laissées à la discrétion des Caisses d’Epargne selon leur organisation interne.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DFC62B-50EF-4AEA-831C-42D78EDE6DCA}"/>
              </a:ext>
            </a:extLst>
          </p:cNvPr>
          <p:cNvSpPr/>
          <p:nvPr/>
        </p:nvSpPr>
        <p:spPr>
          <a:xfrm>
            <a:off x="408075" y="1232156"/>
            <a:ext cx="6820040" cy="500508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Roboto Light"/>
              <a:ea typeface="+mn-ea"/>
              <a:cs typeface="+mn-cs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63D51C-5766-4C0D-B026-6BDAEB1F97B9}"/>
              </a:ext>
            </a:extLst>
          </p:cNvPr>
          <p:cNvSpPr txBox="1"/>
          <p:nvPr/>
        </p:nvSpPr>
        <p:spPr>
          <a:xfrm>
            <a:off x="720237" y="1189276"/>
            <a:ext cx="6153460" cy="3181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KYC</a:t>
            </a:r>
          </a:p>
        </p:txBody>
      </p:sp>
      <p:pic>
        <p:nvPicPr>
          <p:cNvPr id="18" name="Picture 4" descr="Qu'est-ce qu'un KYC et pourquoi est-ce important ? - Finance de Demain  Consulting">
            <a:extLst>
              <a:ext uri="{FF2B5EF4-FFF2-40B4-BE49-F238E27FC236}">
                <a16:creationId xmlns:a16="http://schemas.microsoft.com/office/drawing/2014/main" id="{C1DAC3A8-B090-4264-8F29-CCE5ABACF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037" y="2276139"/>
            <a:ext cx="4085889" cy="272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C81A043-FB84-4AF7-9AB9-482DE7E46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30E9BD4-CCA2-48D8-80F5-E1AA49E3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988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A6365503-EBDE-4FE4-BCEF-0C3A9D1A9DC7}"/>
              </a:ext>
            </a:extLst>
          </p:cNvPr>
          <p:cNvSpPr/>
          <p:nvPr/>
        </p:nvSpPr>
        <p:spPr>
          <a:xfrm>
            <a:off x="199184" y="2250257"/>
            <a:ext cx="5051832" cy="38472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fr-FR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75349-4B6D-4AB7-BEC3-FEB2AB10781B}"/>
              </a:ext>
            </a:extLst>
          </p:cNvPr>
          <p:cNvSpPr/>
          <p:nvPr/>
        </p:nvSpPr>
        <p:spPr>
          <a:xfrm>
            <a:off x="5330911" y="2250257"/>
            <a:ext cx="6768116" cy="38472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fr-FR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D776AF-EC5C-4CF3-810E-38130EB6C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77" y="477721"/>
            <a:ext cx="10905761" cy="317232"/>
          </a:xfrm>
        </p:spPr>
        <p:txBody>
          <a:bodyPr/>
          <a:lstStyle/>
          <a:p>
            <a:r>
              <a:rPr lang="fr-FR" sz="2000"/>
              <a:t>L’encaissement par lien : Qu’est ce que c’est ? Comment ça marche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C84D0B-CE6A-48F0-A9CF-68809151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0863" y="6232227"/>
            <a:ext cx="252000" cy="365125"/>
          </a:xfrm>
        </p:spPr>
        <p:txBody>
          <a:bodyPr/>
          <a:lstStyle/>
          <a:p>
            <a:pPr defTabSz="914377"/>
            <a:fld id="{9D62D46F-5754-4717-BE5B-DFE2B74706B7}" type="slidenum">
              <a:rPr lang="en-GB" kern="1200">
                <a:latin typeface="Roboto Light"/>
                <a:ea typeface="+mn-ea"/>
                <a:cs typeface="+mn-cs"/>
              </a:rPr>
              <a:pPr defTabSz="914377"/>
              <a:t>22</a:t>
            </a:fld>
            <a:endParaRPr lang="en-GB" kern="1200">
              <a:latin typeface="Roboto Ligh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670A39-067D-4954-B7D9-52678D8F7596}"/>
              </a:ext>
            </a:extLst>
          </p:cNvPr>
          <p:cNvSpPr/>
          <p:nvPr/>
        </p:nvSpPr>
        <p:spPr>
          <a:xfrm>
            <a:off x="199184" y="987673"/>
            <a:ext cx="118998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7"/>
            <a:r>
              <a:rPr lang="fr-FR" sz="1600"/>
              <a:t>Le paiement par le lien est une offre à destination des clients qui n’ont pas de site Internet </a:t>
            </a:r>
            <a:r>
              <a:rPr lang="fr-FR" sz="1200"/>
              <a:t>:</a:t>
            </a:r>
          </a:p>
          <a:p>
            <a:pPr algn="just" defTabSz="914377"/>
            <a:endParaRPr lang="fr-FR" sz="1200"/>
          </a:p>
          <a:p>
            <a:pPr marL="228594" indent="-228594" algn="just" defTabSz="914377">
              <a:buFont typeface="Arial" panose="020B0604020202020204" pitchFamily="34" charset="0"/>
              <a:buChar char="•"/>
            </a:pPr>
            <a:r>
              <a:rPr lang="fr-FR" sz="1400" b="1"/>
              <a:t>Il permet au commerçant de générer un lien URL puis de l’adresser par email depuis un back-office. </a:t>
            </a:r>
          </a:p>
          <a:p>
            <a:pPr marL="228594" indent="-228594" algn="just" defTabSz="914377">
              <a:buFont typeface="Arial" panose="020B0604020202020204" pitchFamily="34" charset="0"/>
              <a:buChar char="•"/>
            </a:pPr>
            <a:r>
              <a:rPr lang="fr-FR" sz="1400" b="1"/>
              <a:t>L'acheteur qui reçoit ce lien par email, n'a plus qu'à cliquer sur le lien pour être redirigé sur une page de paiement sécurisé (pour payer un acompte, une facture etc.).</a:t>
            </a:r>
          </a:p>
        </p:txBody>
      </p:sp>
      <p:pic>
        <p:nvPicPr>
          <p:cNvPr id="45" name="Picture 4">
            <a:extLst>
              <a:ext uri="{FF2B5EF4-FFF2-40B4-BE49-F238E27FC236}">
                <a16:creationId xmlns:a16="http://schemas.microsoft.com/office/drawing/2014/main" id="{28B0FB51-B6A7-4AD3-AFB8-A7B1380D1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905" y="2721003"/>
            <a:ext cx="2250143" cy="2407183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F518724A-9124-42F3-8874-81C93B140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640" y="2725834"/>
            <a:ext cx="3158664" cy="1963153"/>
          </a:xfrm>
          <a:prstGeom prst="rect">
            <a:avLst/>
          </a:prstGeom>
          <a:ln w="28575">
            <a:solidFill>
              <a:srgbClr val="003C82"/>
            </a:solidFill>
          </a:ln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548732E0-4A6F-4D31-BDE7-B479641565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7095" y="2725834"/>
            <a:ext cx="3103837" cy="1963153"/>
          </a:xfrm>
          <a:prstGeom prst="rect">
            <a:avLst/>
          </a:prstGeom>
          <a:ln w="28575">
            <a:solidFill>
              <a:srgbClr val="003C82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14FF5A-9B88-4974-8D0D-D3373ABF124A}"/>
              </a:ext>
            </a:extLst>
          </p:cNvPr>
          <p:cNvSpPr txBox="1"/>
          <p:nvPr/>
        </p:nvSpPr>
        <p:spPr>
          <a:xfrm>
            <a:off x="5404772" y="2301576"/>
            <a:ext cx="339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fr-FR" sz="1600">
                <a:solidFill>
                  <a:srgbClr val="FFFFFF"/>
                </a:solidFill>
                <a:latin typeface="Roboto Light"/>
              </a:rPr>
              <a:t>Ce que voit le client du commerçant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50B522F1-4E4D-410F-AC84-BA8B6B00BB22}"/>
              </a:ext>
            </a:extLst>
          </p:cNvPr>
          <p:cNvSpPr txBox="1"/>
          <p:nvPr/>
        </p:nvSpPr>
        <p:spPr>
          <a:xfrm>
            <a:off x="257121" y="2314027"/>
            <a:ext cx="3132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fr-FR" sz="1600">
                <a:solidFill>
                  <a:srgbClr val="FFFFFF"/>
                </a:solidFill>
                <a:latin typeface="Roboto Light"/>
              </a:rPr>
              <a:t>Ce que voit le commerçant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3CABD7F-4B34-4400-82B6-2FEDCDCA2D39}"/>
              </a:ext>
            </a:extLst>
          </p:cNvPr>
          <p:cNvSpPr txBox="1"/>
          <p:nvPr/>
        </p:nvSpPr>
        <p:spPr>
          <a:xfrm>
            <a:off x="425783" y="4092143"/>
            <a:ext cx="2250143" cy="152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fr-FR" sz="1333">
                <a:solidFill>
                  <a:srgbClr val="FFFFFF"/>
                </a:solidFill>
              </a:rPr>
              <a:t>Un back office pour générer des liens URL de paiement, prêt à copier-coller dans un message et selon différents paramètres : référence, fin de validité, montant…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F5953544-6420-41C5-B9B9-93E42CA6A6F2}"/>
              </a:ext>
            </a:extLst>
          </p:cNvPr>
          <p:cNvSpPr txBox="1"/>
          <p:nvPr/>
        </p:nvSpPr>
        <p:spPr>
          <a:xfrm>
            <a:off x="2894905" y="5173451"/>
            <a:ext cx="2250143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/>
            <a:r>
              <a:rPr lang="fr-FR" sz="1333">
                <a:solidFill>
                  <a:srgbClr val="FFFFFF"/>
                </a:solidFill>
              </a:rPr>
              <a:t>Et possibilité de générer ce lien URL de paiement directement dans  un email à envoyer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9C2BD67-FA2F-4430-9CC5-62A5B1A997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312" t="41148" r="36225" b="24637"/>
          <a:stretch/>
        </p:blipFill>
        <p:spPr>
          <a:xfrm>
            <a:off x="317285" y="2721003"/>
            <a:ext cx="2522563" cy="132587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0" name="ZoneTexte 69">
            <a:extLst>
              <a:ext uri="{FF2B5EF4-FFF2-40B4-BE49-F238E27FC236}">
                <a16:creationId xmlns:a16="http://schemas.microsoft.com/office/drawing/2014/main" id="{14520F34-8F7D-4079-8C1E-E9BA9D466E46}"/>
              </a:ext>
            </a:extLst>
          </p:cNvPr>
          <p:cNvSpPr txBox="1"/>
          <p:nvPr/>
        </p:nvSpPr>
        <p:spPr>
          <a:xfrm>
            <a:off x="5500475" y="4749902"/>
            <a:ext cx="318993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/>
            <a:r>
              <a:rPr lang="fr-FR" sz="1333">
                <a:solidFill>
                  <a:srgbClr val="FFFFFF"/>
                </a:solidFill>
              </a:rPr>
              <a:t>Réception d’un message avec le lien URL. 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15B1BA9B-055F-4363-B894-776A950CD669}"/>
              </a:ext>
            </a:extLst>
          </p:cNvPr>
          <p:cNvSpPr txBox="1"/>
          <p:nvPr/>
        </p:nvSpPr>
        <p:spPr>
          <a:xfrm>
            <a:off x="8876279" y="4732635"/>
            <a:ext cx="2973759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/>
            <a:r>
              <a:rPr lang="fr-FR" sz="1333">
                <a:solidFill>
                  <a:srgbClr val="FFFFFF"/>
                </a:solidFill>
              </a:rPr>
              <a:t>Après clic sur le lien URL =&gt; Bascule sur la page de paiement pour régler la somme demandée avec le moyen de paiement de son choix</a:t>
            </a:r>
            <a:r>
              <a:rPr lang="fr-FR" sz="1051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6B7819-DDAC-4362-8FBD-01F1D6B9D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complète JPEL Express - Septembre 2022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271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8" ma:contentTypeDescription="Crée un document." ma:contentTypeScope="" ma:versionID="3acd847888d5d14f4e71035abaa1c3e3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93b9b8f50714faa8f1f8a958b4cdd03c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C4F9C8-60D4-4B55-9C18-0CF4769CD23C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9c2a82c5-7382-469d-9a70-51880d8bc67c"/>
    <ds:schemaRef ds:uri="e85a251b-a9eb-4960-a579-a2f6573062c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1EBB65C-1268-4D09-AEE7-424BC38DF9CE}">
  <ds:schemaRefs>
    <ds:schemaRef ds:uri="9c2a82c5-7382-469d-9a70-51880d8bc67c"/>
    <ds:schemaRef ds:uri="e85a251b-a9eb-4960-a579-a2f6573062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49</TotalTime>
  <Words>2266</Words>
  <Application>Microsoft Office PowerPoint</Application>
  <PresentationFormat>Grand écran</PresentationFormat>
  <Paragraphs>353</Paragraphs>
  <Slides>23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4" baseType="lpstr">
      <vt:lpstr>Arial</vt:lpstr>
      <vt:lpstr>Arial Black</vt:lpstr>
      <vt:lpstr>Arial Narrow</vt:lpstr>
      <vt:lpstr>Bodoni MT Black</vt:lpstr>
      <vt:lpstr>Calibri</vt:lpstr>
      <vt:lpstr>Montserrat SemiBold</vt:lpstr>
      <vt:lpstr>Roboto</vt:lpstr>
      <vt:lpstr>Roboto Light</vt:lpstr>
      <vt:lpstr>Wingdings</vt:lpstr>
      <vt:lpstr>Wingdings 2</vt:lpstr>
      <vt:lpstr>Caisse d'Epargne</vt:lpstr>
      <vt:lpstr>L’offre JePaieEnLigne Express</vt:lpstr>
      <vt:lpstr>SOMMAIRE</vt:lpstr>
      <vt:lpstr>01</vt:lpstr>
      <vt:lpstr>TENDANCES ET Développement du marché impliquant une évolution de nos offres</vt:lpstr>
      <vt:lpstr>02</vt:lpstr>
      <vt:lpstr>Enrichissements du paiement par lien via les applis IOS/Android &amp; TPE Android</vt:lpstr>
      <vt:lpstr>Enrichissements du paiement par lien via les applis IOS/Android &amp; TPE Android</vt:lpstr>
      <vt:lpstr>L’offre Le parcours utilisateur : sur l’application Smartphone</vt:lpstr>
      <vt:lpstr>L’offre Le parcours utilisateur : sur le TPE Android</vt:lpstr>
      <vt:lpstr>L’offre Le parcours utilisateur : sur le back office web</vt:lpstr>
      <vt:lpstr>La cible Pour les clients en mobilité avec ou sans site marchand</vt:lpstr>
      <vt:lpstr>LA CIBLE Pour les clients sédentaires avec ou sans site marchand</vt:lpstr>
      <vt:lpstr>Focus sur les contrats VAD sur TPE UN FORT POTENTIEL A EXPLOITER</vt:lpstr>
      <vt:lpstr>Synthèse</vt:lpstr>
      <vt:lpstr>SYNTHESE : TARIFICATION client</vt:lpstr>
      <vt:lpstr>L’offre Nouvelle offre JPEL EXPRESS</vt:lpstr>
      <vt:lpstr>03</vt:lpstr>
      <vt:lpstr>2 PROCESS DE DISTRIBUTION  VIA MONEXPERT et EN DIRECT PAR LA CE</vt:lpstr>
      <vt:lpstr>04</vt:lpstr>
      <vt:lpstr>Les process Souscription de JPEL Express : vision client</vt:lpstr>
      <vt:lpstr>Les process Souscription de JPEL EXPRESS : par le conseiller</vt:lpstr>
      <vt:lpstr>L’encaissement par lien : Qu’est ce que c’est ? Comment ça marche ?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lancement</dc:title>
  <dc:creator>ZINCK Yves [CEGEE]</dc:creator>
  <cp:lastModifiedBy>ZINCK Yves [CEGEE]</cp:lastModifiedBy>
  <cp:revision>5</cp:revision>
  <dcterms:created xsi:type="dcterms:W3CDTF">2022-06-22T13:42:10Z</dcterms:created>
  <dcterms:modified xsi:type="dcterms:W3CDTF">2022-09-09T13:55:38Z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0x010100D7685D50FC222545853BED558FEC142C</vt:lpwstr>
  </property>
</Properties>
</file>