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</p:sldMasterIdLst>
  <p:notesMasterIdLst>
    <p:notesMasterId r:id="rId12"/>
  </p:notesMasterIdLst>
  <p:handoutMasterIdLst>
    <p:handoutMasterId r:id="rId13"/>
  </p:handoutMasterIdLst>
  <p:sldIdLst>
    <p:sldId id="307" r:id="rId6"/>
    <p:sldId id="3612" r:id="rId7"/>
    <p:sldId id="3630" r:id="rId8"/>
    <p:sldId id="3631" r:id="rId9"/>
    <p:sldId id="3626" r:id="rId10"/>
    <p:sldId id="272" r:id="rId1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97268419-4EF2-4557-9EC8-FC95567695C9}"/>
    <pc:docChg chg="modSld">
      <pc:chgData name="ZINCK Yves [CEGEE]" userId="58ab786b-eff3-4fb5-b8c5-161f6b44608b" providerId="ADAL" clId="{97268419-4EF2-4557-9EC8-FC95567695C9}" dt="2022-12-02T09:48:11.817" v="63" actId="20577"/>
      <pc:docMkLst>
        <pc:docMk/>
      </pc:docMkLst>
      <pc:sldChg chg="modSp mod">
        <pc:chgData name="ZINCK Yves [CEGEE]" userId="58ab786b-eff3-4fb5-b8c5-161f6b44608b" providerId="ADAL" clId="{97268419-4EF2-4557-9EC8-FC95567695C9}" dt="2022-12-01T10:38:30.904" v="3" actId="20577"/>
        <pc:sldMkLst>
          <pc:docMk/>
          <pc:sldMk cId="1255627936" sldId="3612"/>
        </pc:sldMkLst>
        <pc:spChg chg="mod">
          <ac:chgData name="ZINCK Yves [CEGEE]" userId="58ab786b-eff3-4fb5-b8c5-161f6b44608b" providerId="ADAL" clId="{97268419-4EF2-4557-9EC8-FC95567695C9}" dt="2022-12-01T10:38:30.904" v="3" actId="20577"/>
          <ac:spMkLst>
            <pc:docMk/>
            <pc:sldMk cId="1255627936" sldId="3612"/>
            <ac:spMk id="4" creationId="{65166659-A8AC-4779-B7B5-8E2BA77A46C3}"/>
          </ac:spMkLst>
        </pc:spChg>
      </pc:sldChg>
      <pc:sldChg chg="modSp mod">
        <pc:chgData name="ZINCK Yves [CEGEE]" userId="58ab786b-eff3-4fb5-b8c5-161f6b44608b" providerId="ADAL" clId="{97268419-4EF2-4557-9EC8-FC95567695C9}" dt="2022-12-02T09:48:11.817" v="63" actId="20577"/>
        <pc:sldMkLst>
          <pc:docMk/>
          <pc:sldMk cId="2584219288" sldId="3631"/>
        </pc:sldMkLst>
        <pc:spChg chg="mod">
          <ac:chgData name="ZINCK Yves [CEGEE]" userId="58ab786b-eff3-4fb5-b8c5-161f6b44608b" providerId="ADAL" clId="{97268419-4EF2-4557-9EC8-FC95567695C9}" dt="2022-12-02T09:48:11.817" v="63" actId="20577"/>
          <ac:spMkLst>
            <pc:docMk/>
            <pc:sldMk cId="2584219288" sldId="3631"/>
            <ac:spMk id="5" creationId="{560305CA-66DE-4337-A35D-ECAE8A582CAD}"/>
          </ac:spMkLst>
        </pc:spChg>
        <pc:spChg chg="mod">
          <ac:chgData name="ZINCK Yves [CEGEE]" userId="58ab786b-eff3-4fb5-b8c5-161f6b44608b" providerId="ADAL" clId="{97268419-4EF2-4557-9EC8-FC95567695C9}" dt="2022-12-02T09:45:03.282" v="19" actId="20577"/>
          <ac:spMkLst>
            <pc:docMk/>
            <pc:sldMk cId="2584219288" sldId="3631"/>
            <ac:spMk id="53" creationId="{B6B97AA8-96B4-4EB3-B8B1-B0139B4DD00B}"/>
          </ac:spMkLst>
        </pc:spChg>
        <pc:spChg chg="mod">
          <ac:chgData name="ZINCK Yves [CEGEE]" userId="58ab786b-eff3-4fb5-b8c5-161f6b44608b" providerId="ADAL" clId="{97268419-4EF2-4557-9EC8-FC95567695C9}" dt="2022-12-02T09:47:08.498" v="23" actId="20577"/>
          <ac:spMkLst>
            <pc:docMk/>
            <pc:sldMk cId="2584219288" sldId="3631"/>
            <ac:spMk id="60" creationId="{F0780C36-D2FA-4F01-8B3A-2FCDCE5110D7}"/>
          </ac:spMkLst>
        </pc:spChg>
      </pc:sldChg>
      <pc:sldMasterChg chg="delSldLayout">
        <pc:chgData name="ZINCK Yves [CEGEE]" userId="58ab786b-eff3-4fb5-b8c5-161f6b44608b" providerId="ADAL" clId="{97268419-4EF2-4557-9EC8-FC95567695C9}" dt="2022-12-02T09:22:12.810" v="18" actId="2696"/>
        <pc:sldMasterMkLst>
          <pc:docMk/>
          <pc:sldMasterMk cId="1384910722" sldId="2147483690"/>
        </pc:sldMasterMkLst>
        <pc:sldLayoutChg chg="del">
          <pc:chgData name="ZINCK Yves [CEGEE]" userId="58ab786b-eff3-4fb5-b8c5-161f6b44608b" providerId="ADAL" clId="{97268419-4EF2-4557-9EC8-FC95567695C9}" dt="2022-12-02T09:22:06.569" v="7" actId="2696"/>
          <pc:sldLayoutMkLst>
            <pc:docMk/>
            <pc:sldMasterMk cId="1384910722" sldId="2147483690"/>
            <pc:sldLayoutMk cId="683706396" sldId="2147483696"/>
          </pc:sldLayoutMkLst>
        </pc:sldLayoutChg>
        <pc:sldLayoutChg chg="del">
          <pc:chgData name="ZINCK Yves [CEGEE]" userId="58ab786b-eff3-4fb5-b8c5-161f6b44608b" providerId="ADAL" clId="{97268419-4EF2-4557-9EC8-FC95567695C9}" dt="2022-12-02T09:22:07.117" v="8" actId="2696"/>
          <pc:sldLayoutMkLst>
            <pc:docMk/>
            <pc:sldMasterMk cId="1384910722" sldId="2147483690"/>
            <pc:sldLayoutMk cId="3840558000" sldId="2147483697"/>
          </pc:sldLayoutMkLst>
        </pc:sldLayoutChg>
        <pc:sldLayoutChg chg="del">
          <pc:chgData name="ZINCK Yves [CEGEE]" userId="58ab786b-eff3-4fb5-b8c5-161f6b44608b" providerId="ADAL" clId="{97268419-4EF2-4557-9EC8-FC95567695C9}" dt="2022-12-02T09:22:07.673" v="9" actId="2696"/>
          <pc:sldLayoutMkLst>
            <pc:docMk/>
            <pc:sldMasterMk cId="1384910722" sldId="2147483690"/>
            <pc:sldLayoutMk cId="2667283817" sldId="2147483698"/>
          </pc:sldLayoutMkLst>
        </pc:sldLayoutChg>
        <pc:sldLayoutChg chg="del">
          <pc:chgData name="ZINCK Yves [CEGEE]" userId="58ab786b-eff3-4fb5-b8c5-161f6b44608b" providerId="ADAL" clId="{97268419-4EF2-4557-9EC8-FC95567695C9}" dt="2022-12-02T09:22:08.238" v="10" actId="2696"/>
          <pc:sldLayoutMkLst>
            <pc:docMk/>
            <pc:sldMasterMk cId="1384910722" sldId="2147483690"/>
            <pc:sldLayoutMk cId="4026086948" sldId="2147483699"/>
          </pc:sldLayoutMkLst>
        </pc:sldLayoutChg>
        <pc:sldLayoutChg chg="del">
          <pc:chgData name="ZINCK Yves [CEGEE]" userId="58ab786b-eff3-4fb5-b8c5-161f6b44608b" providerId="ADAL" clId="{97268419-4EF2-4557-9EC8-FC95567695C9}" dt="2022-12-02T09:22:08.771" v="11" actId="2696"/>
          <pc:sldLayoutMkLst>
            <pc:docMk/>
            <pc:sldMasterMk cId="1384910722" sldId="2147483690"/>
            <pc:sldLayoutMk cId="3291649928" sldId="2147483700"/>
          </pc:sldLayoutMkLst>
        </pc:sldLayoutChg>
        <pc:sldLayoutChg chg="del">
          <pc:chgData name="ZINCK Yves [CEGEE]" userId="58ab786b-eff3-4fb5-b8c5-161f6b44608b" providerId="ADAL" clId="{97268419-4EF2-4557-9EC8-FC95567695C9}" dt="2022-12-02T09:22:09.215" v="12" actId="2696"/>
          <pc:sldLayoutMkLst>
            <pc:docMk/>
            <pc:sldMasterMk cId="1384910722" sldId="2147483690"/>
            <pc:sldLayoutMk cId="2473973758" sldId="2147483702"/>
          </pc:sldLayoutMkLst>
        </pc:sldLayoutChg>
        <pc:sldLayoutChg chg="del">
          <pc:chgData name="ZINCK Yves [CEGEE]" userId="58ab786b-eff3-4fb5-b8c5-161f6b44608b" providerId="ADAL" clId="{97268419-4EF2-4557-9EC8-FC95567695C9}" dt="2022-12-02T09:22:09.585" v="13" actId="2696"/>
          <pc:sldLayoutMkLst>
            <pc:docMk/>
            <pc:sldMasterMk cId="1384910722" sldId="2147483690"/>
            <pc:sldLayoutMk cId="1854632220" sldId="2147483703"/>
          </pc:sldLayoutMkLst>
        </pc:sldLayoutChg>
        <pc:sldLayoutChg chg="del">
          <pc:chgData name="ZINCK Yves [CEGEE]" userId="58ab786b-eff3-4fb5-b8c5-161f6b44608b" providerId="ADAL" clId="{97268419-4EF2-4557-9EC8-FC95567695C9}" dt="2022-12-02T09:22:09.785" v="14" actId="2696"/>
          <pc:sldLayoutMkLst>
            <pc:docMk/>
            <pc:sldMasterMk cId="1384910722" sldId="2147483690"/>
            <pc:sldLayoutMk cId="1261513232" sldId="2147483704"/>
          </pc:sldLayoutMkLst>
        </pc:sldLayoutChg>
        <pc:sldLayoutChg chg="del">
          <pc:chgData name="ZINCK Yves [CEGEE]" userId="58ab786b-eff3-4fb5-b8c5-161f6b44608b" providerId="ADAL" clId="{97268419-4EF2-4557-9EC8-FC95567695C9}" dt="2022-12-02T09:22:10.144" v="15" actId="2696"/>
          <pc:sldLayoutMkLst>
            <pc:docMk/>
            <pc:sldMasterMk cId="1384910722" sldId="2147483690"/>
            <pc:sldLayoutMk cId="4145090878" sldId="2147483705"/>
          </pc:sldLayoutMkLst>
        </pc:sldLayoutChg>
        <pc:sldLayoutChg chg="del">
          <pc:chgData name="ZINCK Yves [CEGEE]" userId="58ab786b-eff3-4fb5-b8c5-161f6b44608b" providerId="ADAL" clId="{97268419-4EF2-4557-9EC8-FC95567695C9}" dt="2022-12-02T09:22:10.512" v="16" actId="2696"/>
          <pc:sldLayoutMkLst>
            <pc:docMk/>
            <pc:sldMasterMk cId="1384910722" sldId="2147483690"/>
            <pc:sldLayoutMk cId="3978534226" sldId="2147483707"/>
          </pc:sldLayoutMkLst>
        </pc:sldLayoutChg>
        <pc:sldLayoutChg chg="del">
          <pc:chgData name="ZINCK Yves [CEGEE]" userId="58ab786b-eff3-4fb5-b8c5-161f6b44608b" providerId="ADAL" clId="{97268419-4EF2-4557-9EC8-FC95567695C9}" dt="2022-12-02T09:22:10.936" v="17" actId="2696"/>
          <pc:sldLayoutMkLst>
            <pc:docMk/>
            <pc:sldMasterMk cId="1384910722" sldId="2147483690"/>
            <pc:sldLayoutMk cId="382245240" sldId="2147483708"/>
          </pc:sldLayoutMkLst>
        </pc:sldLayoutChg>
        <pc:sldLayoutChg chg="del">
          <pc:chgData name="ZINCK Yves [CEGEE]" userId="58ab786b-eff3-4fb5-b8c5-161f6b44608b" providerId="ADAL" clId="{97268419-4EF2-4557-9EC8-FC95567695C9}" dt="2022-12-02T09:22:12.810" v="18" actId="2696"/>
          <pc:sldLayoutMkLst>
            <pc:docMk/>
            <pc:sldMasterMk cId="1384910722" sldId="2147483690"/>
            <pc:sldLayoutMk cId="3133611917" sldId="2147483733"/>
          </pc:sldLayoutMkLst>
        </pc:sldLayoutChg>
        <pc:sldLayoutChg chg="del">
          <pc:chgData name="ZINCK Yves [CEGEE]" userId="58ab786b-eff3-4fb5-b8c5-161f6b44608b" providerId="ADAL" clId="{97268419-4EF2-4557-9EC8-FC95567695C9}" dt="2022-12-02T09:22:03.953" v="4" actId="2696"/>
          <pc:sldLayoutMkLst>
            <pc:docMk/>
            <pc:sldMasterMk cId="1384910722" sldId="2147483690"/>
            <pc:sldLayoutMk cId="3336954512" sldId="2147483736"/>
          </pc:sldLayoutMkLst>
        </pc:sldLayoutChg>
        <pc:sldLayoutChg chg="del">
          <pc:chgData name="ZINCK Yves [CEGEE]" userId="58ab786b-eff3-4fb5-b8c5-161f6b44608b" providerId="ADAL" clId="{97268419-4EF2-4557-9EC8-FC95567695C9}" dt="2022-12-02T09:22:04.941" v="5" actId="2696"/>
          <pc:sldLayoutMkLst>
            <pc:docMk/>
            <pc:sldMasterMk cId="1384910722" sldId="2147483690"/>
            <pc:sldLayoutMk cId="2784503985" sldId="2147483738"/>
          </pc:sldLayoutMkLst>
        </pc:sldLayoutChg>
        <pc:sldLayoutChg chg="del">
          <pc:chgData name="ZINCK Yves [CEGEE]" userId="58ab786b-eff3-4fb5-b8c5-161f6b44608b" providerId="ADAL" clId="{97268419-4EF2-4557-9EC8-FC95567695C9}" dt="2022-12-02T09:22:06.008" v="6" actId="2696"/>
          <pc:sldLayoutMkLst>
            <pc:docMk/>
            <pc:sldMasterMk cId="1384910722" sldId="2147483690"/>
            <pc:sldLayoutMk cId="2424526469" sldId="214748374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02/12/2022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02/12/2022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87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74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77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643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Philippe/ Nabila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048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2 décembre 2022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602D742-3672-415B-9889-5E5C575AC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443" y="4899312"/>
            <a:ext cx="2771078" cy="114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6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0C18E6D3-CC13-4E7F-8C9B-07207B41898C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50864" y="1665289"/>
            <a:ext cx="11090275" cy="4152900"/>
          </a:xfrm>
        </p:spPr>
        <p:txBody>
          <a:bodyPr/>
          <a:lstStyle/>
          <a:p>
            <a:r>
              <a:rPr lang="fr-FR"/>
              <a:t>Cliquez sur l'icône pour ajouter un graphique SmartArt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12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1" r:id="rId2"/>
    <p:sldLayoutId id="2147483743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microsoft.com/office/2007/relationships/hdphoto" Target="../media/hdphoto2.wdp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1564874"/>
            <a:ext cx="10080000" cy="180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Utilisation des comptes de</a:t>
            </a:r>
            <a:br>
              <a:rPr lang="fr-FR" dirty="0">
                <a:solidFill>
                  <a:srgbClr val="C00000"/>
                </a:solidFill>
              </a:rPr>
            </a:br>
            <a:br>
              <a:rPr lang="fr-FR" dirty="0">
                <a:solidFill>
                  <a:srgbClr val="C00000"/>
                </a:solidFill>
              </a:rPr>
            </a:br>
            <a:r>
              <a:rPr lang="fr-FR" dirty="0">
                <a:solidFill>
                  <a:srgbClr val="C00000"/>
                </a:solidFill>
              </a:rPr>
              <a:t>démonstration </a:t>
            </a:r>
          </a:p>
        </p:txBody>
      </p:sp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6F54674-2997-4B02-A7CE-2336A7652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964" y="2400747"/>
            <a:ext cx="2460645" cy="102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AEFF460-A4A7-4C8D-8DA3-E4766F68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71" y="48075"/>
            <a:ext cx="11757977" cy="823145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  <a:latin typeface="Arial" panose="020B0604020202020204" pitchFamily="34" charset="0"/>
                <a:ea typeface="+mn-ea"/>
              </a:rPr>
              <a:t>Installer et configurer l’application avec vos identifiants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A7D411-9647-4942-A68F-979D928DE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77" y="1125593"/>
            <a:ext cx="11571545" cy="419555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67983A-E2C2-4297-BD36-3150BA0A5BB9}"/>
              </a:ext>
            </a:extLst>
          </p:cNvPr>
          <p:cNvSpPr/>
          <p:nvPr/>
        </p:nvSpPr>
        <p:spPr>
          <a:xfrm>
            <a:off x="434477" y="5348649"/>
            <a:ext cx="1934150" cy="8915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166659-A8AC-4779-B7B5-8E2BA77A46C3}"/>
              </a:ext>
            </a:extLst>
          </p:cNvPr>
          <p:cNvSpPr txBox="1"/>
          <p:nvPr/>
        </p:nvSpPr>
        <p:spPr>
          <a:xfrm>
            <a:off x="517793" y="5409241"/>
            <a:ext cx="1751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Etape 1 </a:t>
            </a:r>
            <a:r>
              <a:rPr lang="fr-FR" sz="1200" dirty="0"/>
              <a:t>: </a:t>
            </a:r>
          </a:p>
          <a:p>
            <a:r>
              <a:rPr lang="fr-FR" sz="1200" dirty="0"/>
              <a:t>Télécharger l’Application JPEL Express </a:t>
            </a:r>
            <a:r>
              <a:rPr lang="fr-FR" sz="1200"/>
              <a:t>sur les Stores</a:t>
            </a:r>
            <a:endParaRPr lang="fr-FR" sz="120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59436B6-3CDE-4E84-BEDE-53D153AA88E0}"/>
              </a:ext>
            </a:extLst>
          </p:cNvPr>
          <p:cNvSpPr/>
          <p:nvPr/>
        </p:nvSpPr>
        <p:spPr>
          <a:xfrm>
            <a:off x="2801267" y="5348649"/>
            <a:ext cx="1934150" cy="8915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14F205F-DD37-4F56-A53A-FDB54177888A}"/>
              </a:ext>
            </a:extLst>
          </p:cNvPr>
          <p:cNvSpPr txBox="1"/>
          <p:nvPr/>
        </p:nvSpPr>
        <p:spPr>
          <a:xfrm>
            <a:off x="2884583" y="5409241"/>
            <a:ext cx="187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Etape 2 </a:t>
            </a:r>
            <a:r>
              <a:rPr lang="fr-FR" sz="1200" dirty="0"/>
              <a:t>: Renseigner son Identifiant et Mot de Passe provisoire transmis par Systempay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264AAB1-59D7-453C-8CAF-B4232FABBA36}"/>
              </a:ext>
            </a:extLst>
          </p:cNvPr>
          <p:cNvSpPr/>
          <p:nvPr/>
        </p:nvSpPr>
        <p:spPr>
          <a:xfrm>
            <a:off x="5097137" y="5348649"/>
            <a:ext cx="1934150" cy="8915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DDBE43D-17C3-4556-8326-80CADF4C1FD8}"/>
              </a:ext>
            </a:extLst>
          </p:cNvPr>
          <p:cNvSpPr txBox="1"/>
          <p:nvPr/>
        </p:nvSpPr>
        <p:spPr>
          <a:xfrm>
            <a:off x="5180453" y="5409241"/>
            <a:ext cx="1751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Etape 3 </a:t>
            </a:r>
            <a:r>
              <a:rPr lang="fr-FR" sz="1200" dirty="0"/>
              <a:t>: </a:t>
            </a:r>
          </a:p>
          <a:p>
            <a:r>
              <a:rPr lang="fr-FR" sz="1200" dirty="0"/>
              <a:t>Renseigner le code de sécurité : </a:t>
            </a:r>
            <a:r>
              <a:rPr lang="fr-FR" sz="1200" b="1" dirty="0"/>
              <a:t>12345678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CC7E880-ABF8-4844-AE24-2EF5206F9FA7}"/>
              </a:ext>
            </a:extLst>
          </p:cNvPr>
          <p:cNvSpPr/>
          <p:nvPr/>
        </p:nvSpPr>
        <p:spPr>
          <a:xfrm>
            <a:off x="7431336" y="5348649"/>
            <a:ext cx="1934150" cy="8915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577B241-5334-4DEC-AF67-1100BC1F726B}"/>
              </a:ext>
            </a:extLst>
          </p:cNvPr>
          <p:cNvSpPr txBox="1"/>
          <p:nvPr/>
        </p:nvSpPr>
        <p:spPr>
          <a:xfrm>
            <a:off x="7514652" y="5409241"/>
            <a:ext cx="1751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Etape 4 </a:t>
            </a:r>
            <a:r>
              <a:rPr lang="fr-FR" sz="1200" dirty="0"/>
              <a:t>: </a:t>
            </a:r>
          </a:p>
          <a:p>
            <a:r>
              <a:rPr lang="fr-FR" sz="1200" dirty="0"/>
              <a:t>Choisir un nouveau Mot de Passe définitif (à saisir 2 fois)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7BFA7CE6-4267-443C-A9F5-618869764EB5}"/>
              </a:ext>
            </a:extLst>
          </p:cNvPr>
          <p:cNvSpPr/>
          <p:nvPr/>
        </p:nvSpPr>
        <p:spPr>
          <a:xfrm>
            <a:off x="9823373" y="5348649"/>
            <a:ext cx="1934150" cy="89158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F7C5381-E2CB-48BB-9CC1-7DA25B0012BB}"/>
              </a:ext>
            </a:extLst>
          </p:cNvPr>
          <p:cNvSpPr txBox="1"/>
          <p:nvPr/>
        </p:nvSpPr>
        <p:spPr>
          <a:xfrm>
            <a:off x="9906689" y="5409241"/>
            <a:ext cx="1751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Etape 5 </a:t>
            </a:r>
            <a:r>
              <a:rPr lang="fr-FR" sz="1200" dirty="0"/>
              <a:t>:</a:t>
            </a:r>
          </a:p>
          <a:p>
            <a:r>
              <a:rPr lang="fr-FR" sz="1200" dirty="0"/>
              <a:t>Sélectionner la devise EURO (préremplie)</a:t>
            </a:r>
          </a:p>
        </p:txBody>
      </p:sp>
    </p:spTree>
    <p:extLst>
      <p:ext uri="{BB962C8B-B14F-4D97-AF65-F5344CB8AC3E}">
        <p14:creationId xmlns:p14="http://schemas.microsoft.com/office/powerpoint/2010/main" val="125562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C4309-CCBD-4A86-B5B4-CA328EA4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76" y="487418"/>
            <a:ext cx="11328000" cy="73965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parcours utilisateur sur </a:t>
            </a:r>
            <a:r>
              <a:rPr lang="fr-FR">
                <a:solidFill>
                  <a:srgbClr val="C00000"/>
                </a:solidFill>
              </a:rPr>
              <a:t>l’application Smartphone (1/2)</a:t>
            </a:r>
            <a:br>
              <a:rPr lang="fr-FR" dirty="0"/>
            </a:br>
            <a:endParaRPr lang="fr-FR" sz="2133" u="sng" dirty="0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563F44-5544-454D-B262-0B024AE43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409" y="1339267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5EA185-FF72-472F-BEE2-1A6BE8421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217" y="1330965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7EA662-C50C-4213-A1EB-D4476B1A9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025" y="1330965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8E39B4-BEAE-4E17-8CF8-9CBBDEBA4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9258" y="1311606"/>
            <a:ext cx="1556047" cy="3371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E2EC1A-9A88-4511-AB6B-96B8B419E120}"/>
              </a:ext>
            </a:extLst>
          </p:cNvPr>
          <p:cNvGrpSpPr/>
          <p:nvPr/>
        </p:nvGrpSpPr>
        <p:grpSpPr>
          <a:xfrm>
            <a:off x="10138483" y="1308792"/>
            <a:ext cx="1556045" cy="3371435"/>
            <a:chOff x="6738739" y="1413396"/>
            <a:chExt cx="1167034" cy="252857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E04CC7C-E7F4-436F-9C60-7F7FD0B9B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38739" y="1413396"/>
              <a:ext cx="1167034" cy="25285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5362CE-6076-4192-8339-8F7D8C6ADC04}"/>
                </a:ext>
              </a:extLst>
            </p:cNvPr>
            <p:cNvSpPr/>
            <p:nvPr/>
          </p:nvSpPr>
          <p:spPr>
            <a:xfrm>
              <a:off x="6804248" y="1619896"/>
              <a:ext cx="1080120" cy="14867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490E6A4-DDE1-48EB-8CAB-81F8FBE91346}"/>
              </a:ext>
            </a:extLst>
          </p:cNvPr>
          <p:cNvSpPr txBox="1"/>
          <p:nvPr/>
        </p:nvSpPr>
        <p:spPr>
          <a:xfrm>
            <a:off x="467560" y="4842111"/>
            <a:ext cx="1700344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  <a:p>
            <a:pPr algn="ctr"/>
            <a:r>
              <a:rPr lang="fr-FR" sz="1067" dirty="0"/>
              <a:t>Je me connecte avec mon identifiant et mon mot de passe que j’ai modifié lors de la 1</a:t>
            </a:r>
            <a:r>
              <a:rPr lang="fr-FR" sz="1067" baseline="30000" dirty="0"/>
              <a:t>ère</a:t>
            </a:r>
            <a:r>
              <a:rPr lang="fr-FR" sz="1067" dirty="0"/>
              <a:t> connexion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8FE296-0A69-4AB4-A7F0-5EBA94364B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1025" t="24401" r="25230" b="11732"/>
          <a:stretch/>
        </p:blipFill>
        <p:spPr>
          <a:xfrm>
            <a:off x="467559" y="1330965"/>
            <a:ext cx="1700344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E1A8F13-BD4F-4A17-AE49-2164765EEF82}"/>
              </a:ext>
            </a:extLst>
          </p:cNvPr>
          <p:cNvSpPr txBox="1"/>
          <p:nvPr/>
        </p:nvSpPr>
        <p:spPr>
          <a:xfrm>
            <a:off x="2431020" y="4842111"/>
            <a:ext cx="1513691" cy="1022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  <a:p>
            <a:pPr algn="ctr"/>
            <a:r>
              <a:rPr lang="fr-FR" sz="1067" dirty="0"/>
              <a:t>Le 1</a:t>
            </a:r>
            <a:r>
              <a:rPr lang="fr-FR" sz="1067" baseline="30000" dirty="0"/>
              <a:t>ER </a:t>
            </a:r>
            <a:r>
              <a:rPr lang="fr-FR" sz="1067" dirty="0"/>
              <a:t>écran est l’historique des opérations</a:t>
            </a:r>
          </a:p>
          <a:p>
            <a:pPr algn="ctr"/>
            <a:endParaRPr lang="fr-FR" sz="1067" baseline="30000" dirty="0"/>
          </a:p>
          <a:p>
            <a:pPr algn="ctr"/>
            <a:r>
              <a:rPr lang="fr-FR" sz="1067" dirty="0"/>
              <a:t>J’appuie sur le bouton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FB099E-13D3-43FF-A35B-097EA37B9128}"/>
              </a:ext>
            </a:extLst>
          </p:cNvPr>
          <p:cNvSpPr/>
          <p:nvPr/>
        </p:nvSpPr>
        <p:spPr>
          <a:xfrm>
            <a:off x="3116846" y="5847684"/>
            <a:ext cx="162389" cy="174709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+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4A7335-12A5-4CD0-AF3F-C3A7BEB0D2AA}"/>
              </a:ext>
            </a:extLst>
          </p:cNvPr>
          <p:cNvSpPr txBox="1"/>
          <p:nvPr/>
        </p:nvSpPr>
        <p:spPr>
          <a:xfrm>
            <a:off x="4235372" y="4917446"/>
            <a:ext cx="1513691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crée un ordre de paiement en saisissant le montant, un libellé (optionnel) et j’appuie sur « créer et partager »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4C5B47-8ABA-4795-BAF0-7857BC85FB14}"/>
              </a:ext>
            </a:extLst>
          </p:cNvPr>
          <p:cNvSpPr/>
          <p:nvPr/>
        </p:nvSpPr>
        <p:spPr>
          <a:xfrm>
            <a:off x="2406409" y="4802621"/>
            <a:ext cx="1538303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FE006A5-9F5A-4578-A5D6-A7C17692D7E3}"/>
              </a:ext>
            </a:extLst>
          </p:cNvPr>
          <p:cNvSpPr/>
          <p:nvPr/>
        </p:nvSpPr>
        <p:spPr>
          <a:xfrm>
            <a:off x="467559" y="4802621"/>
            <a:ext cx="170034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18E84F6-F8CB-4217-A8E7-CF03E8E8AFAC}"/>
              </a:ext>
            </a:extLst>
          </p:cNvPr>
          <p:cNvSpPr/>
          <p:nvPr/>
        </p:nvSpPr>
        <p:spPr>
          <a:xfrm>
            <a:off x="4205696" y="4802621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F22437A-2D05-424B-87B8-D69F0B11B332}"/>
              </a:ext>
            </a:extLst>
          </p:cNvPr>
          <p:cNvSpPr/>
          <p:nvPr/>
        </p:nvSpPr>
        <p:spPr>
          <a:xfrm>
            <a:off x="5960023" y="4786856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09362E-BFAD-4EFE-8A22-1CD6F3757B6A}"/>
              </a:ext>
            </a:extLst>
          </p:cNvPr>
          <p:cNvSpPr txBox="1"/>
          <p:nvPr/>
        </p:nvSpPr>
        <p:spPr>
          <a:xfrm>
            <a:off x="5974931" y="4887700"/>
            <a:ext cx="1513691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le partage via le canal de mon choix. Exemple, un SMS via « Messages »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CA0D5F2-32CA-48A9-9041-CADB1C271C7B}"/>
              </a:ext>
            </a:extLst>
          </p:cNvPr>
          <p:cNvSpPr/>
          <p:nvPr/>
        </p:nvSpPr>
        <p:spPr>
          <a:xfrm>
            <a:off x="6737462" y="3354282"/>
            <a:ext cx="345123" cy="369227"/>
          </a:xfrm>
          <a:prstGeom prst="roundRect">
            <a:avLst>
              <a:gd name="adj" fmla="val 31386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F74C753-7C8A-458A-BDC2-0B6F6621A381}"/>
              </a:ext>
            </a:extLst>
          </p:cNvPr>
          <p:cNvSpPr/>
          <p:nvPr/>
        </p:nvSpPr>
        <p:spPr>
          <a:xfrm>
            <a:off x="3515780" y="4302864"/>
            <a:ext cx="523153" cy="372877"/>
          </a:xfrm>
          <a:prstGeom prst="roundRect">
            <a:avLst>
              <a:gd name="adj" fmla="val 39373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A59DFDC-E672-40D2-BD87-B519C03235A7}"/>
              </a:ext>
            </a:extLst>
          </p:cNvPr>
          <p:cNvSpPr/>
          <p:nvPr/>
        </p:nvSpPr>
        <p:spPr>
          <a:xfrm>
            <a:off x="380137" y="2986042"/>
            <a:ext cx="1837361" cy="353424"/>
          </a:xfrm>
          <a:prstGeom prst="roundRect">
            <a:avLst>
              <a:gd name="adj" fmla="val 43019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A07E3F01-5338-4B9B-97A1-9E489FFBA177}"/>
              </a:ext>
            </a:extLst>
          </p:cNvPr>
          <p:cNvSpPr/>
          <p:nvPr/>
        </p:nvSpPr>
        <p:spPr>
          <a:xfrm>
            <a:off x="323543" y="3016786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FC661ED-56B0-4499-854C-E236BB704132}"/>
              </a:ext>
            </a:extLst>
          </p:cNvPr>
          <p:cNvSpPr/>
          <p:nvPr/>
        </p:nvSpPr>
        <p:spPr>
          <a:xfrm>
            <a:off x="7729258" y="4786856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DD14763-9531-4F05-A61B-A860F9F32B46}"/>
              </a:ext>
            </a:extLst>
          </p:cNvPr>
          <p:cNvSpPr txBox="1"/>
          <p:nvPr/>
        </p:nvSpPr>
        <p:spPr>
          <a:xfrm>
            <a:off x="7742797" y="4986173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peux changer le texte d’accompagnement avant d’envoyer le SMS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6C5DAFA-9055-43A3-9CB3-3EE83245FA06}"/>
              </a:ext>
            </a:extLst>
          </p:cNvPr>
          <p:cNvSpPr/>
          <p:nvPr/>
        </p:nvSpPr>
        <p:spPr>
          <a:xfrm>
            <a:off x="3429187" y="4353760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2" name="Flèche : droite 31">
            <a:extLst>
              <a:ext uri="{FF2B5EF4-FFF2-40B4-BE49-F238E27FC236}">
                <a16:creationId xmlns:a16="http://schemas.microsoft.com/office/drawing/2014/main" id="{D3D7283F-62BF-4F56-9C37-0DC11D818E8E}"/>
              </a:ext>
            </a:extLst>
          </p:cNvPr>
          <p:cNvSpPr/>
          <p:nvPr/>
        </p:nvSpPr>
        <p:spPr>
          <a:xfrm>
            <a:off x="4309903" y="2355065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6F9AB327-7D60-4BD3-860A-61C6A0666751}"/>
              </a:ext>
            </a:extLst>
          </p:cNvPr>
          <p:cNvSpPr/>
          <p:nvPr/>
        </p:nvSpPr>
        <p:spPr>
          <a:xfrm>
            <a:off x="4445848" y="2773297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A9239375-20D1-4DA3-A0E9-605A1331CAE4}"/>
              </a:ext>
            </a:extLst>
          </p:cNvPr>
          <p:cNvSpPr/>
          <p:nvPr/>
        </p:nvSpPr>
        <p:spPr>
          <a:xfrm>
            <a:off x="4216770" y="3208462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54F1709D-6369-4470-9035-44415D664315}"/>
              </a:ext>
            </a:extLst>
          </p:cNvPr>
          <p:cNvSpPr/>
          <p:nvPr/>
        </p:nvSpPr>
        <p:spPr>
          <a:xfrm rot="5400000">
            <a:off x="6769176" y="3130536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4A364A6-133A-45EF-B9AD-D82D1A2EF11D}"/>
              </a:ext>
            </a:extLst>
          </p:cNvPr>
          <p:cNvSpPr/>
          <p:nvPr/>
        </p:nvSpPr>
        <p:spPr>
          <a:xfrm>
            <a:off x="10023807" y="4779171"/>
            <a:ext cx="1854435" cy="1327397"/>
          </a:xfrm>
          <a:prstGeom prst="round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52CB356-13D7-4895-A707-B3E530B11D2C}"/>
              </a:ext>
            </a:extLst>
          </p:cNvPr>
          <p:cNvSpPr txBox="1"/>
          <p:nvPr/>
        </p:nvSpPr>
        <p:spPr>
          <a:xfrm>
            <a:off x="10028871" y="4825958"/>
            <a:ext cx="184090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Mon client reçoit un SMS avec le lien de paiement qui redirige vers la page de paiement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2A23110F-E5D6-4602-A12F-F587E8DEBD84}"/>
              </a:ext>
            </a:extLst>
          </p:cNvPr>
          <p:cNvSpPr/>
          <p:nvPr/>
        </p:nvSpPr>
        <p:spPr>
          <a:xfrm>
            <a:off x="9443935" y="2306344"/>
            <a:ext cx="579873" cy="1315392"/>
          </a:xfrm>
          <a:prstGeom prst="rightArrow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8924694C-9D19-41FB-94F1-96DD57C4F1CB}"/>
              </a:ext>
            </a:extLst>
          </p:cNvPr>
          <p:cNvSpPr/>
          <p:nvPr/>
        </p:nvSpPr>
        <p:spPr>
          <a:xfrm>
            <a:off x="7795552" y="2786029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8F4FF5F8-2ACF-4B90-B5D4-3B39A5AC32A2}"/>
              </a:ext>
            </a:extLst>
          </p:cNvPr>
          <p:cNvSpPr/>
          <p:nvPr/>
        </p:nvSpPr>
        <p:spPr>
          <a:xfrm rot="5400000">
            <a:off x="8974786" y="3158657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33EE4753-4141-47EA-B8C5-30D99D4650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3707" y="5534350"/>
            <a:ext cx="862789" cy="545707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pic>
        <p:nvPicPr>
          <p:cNvPr id="4102" name="Picture 6" descr="Comment envoyer un message invisible avec Messages de iOS 10 ?">
            <a:extLst>
              <a:ext uri="{FF2B5EF4-FFF2-40B4-BE49-F238E27FC236}">
                <a16:creationId xmlns:a16="http://schemas.microsoft.com/office/drawing/2014/main" id="{F5F97E29-B280-4847-BBF3-CF4D2EC15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956" y="5642130"/>
            <a:ext cx="365235" cy="3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cône Whatsapp Ios PNG transparents - StickPNG">
            <a:extLst>
              <a:ext uri="{FF2B5EF4-FFF2-40B4-BE49-F238E27FC236}">
                <a16:creationId xmlns:a16="http://schemas.microsoft.com/office/drawing/2014/main" id="{C149C5AE-9E62-4115-8A2E-6E88913C3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1" t="20601" r="25788" b="21856"/>
          <a:stretch/>
        </p:blipFill>
        <p:spPr bwMode="auto">
          <a:xfrm>
            <a:off x="6541690" y="5641238"/>
            <a:ext cx="369237" cy="3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12-messenger-app-icon-android - Oursky Posts">
            <a:extLst>
              <a:ext uri="{FF2B5EF4-FFF2-40B4-BE49-F238E27FC236}">
                <a16:creationId xmlns:a16="http://schemas.microsoft.com/office/drawing/2014/main" id="{22AFBAB1-B389-42A0-B3AC-BFCF39A4E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9" t="17370" r="29824" b="13667"/>
          <a:stretch/>
        </p:blipFill>
        <p:spPr bwMode="auto">
          <a:xfrm>
            <a:off x="6947986" y="5599063"/>
            <a:ext cx="435711" cy="4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5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C4309-CCBD-4A86-B5B4-CA328EA4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76" y="487418"/>
            <a:ext cx="11328000" cy="73965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parcours utilisateur sur </a:t>
            </a:r>
            <a:r>
              <a:rPr lang="fr-FR">
                <a:solidFill>
                  <a:srgbClr val="C00000"/>
                </a:solidFill>
              </a:rPr>
              <a:t>l’application Smartphone (2/2)</a:t>
            </a:r>
            <a:br>
              <a:rPr lang="fr-FR" dirty="0"/>
            </a:br>
            <a:endParaRPr lang="fr-FR" sz="2133" u="sng" dirty="0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0305CA-66DE-4337-A35D-ECAE8A582CAD}"/>
              </a:ext>
            </a:extLst>
          </p:cNvPr>
          <p:cNvSpPr txBox="1"/>
          <p:nvPr/>
        </p:nvSpPr>
        <p:spPr>
          <a:xfrm>
            <a:off x="677676" y="997529"/>
            <a:ext cx="10728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Pour aller au bout du process votre client aura accès à des cartes de paiements virtuels. Vous pourrez ensuite constater la validation du paiement sur l’historique des transactions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81303E36-C052-4394-93ED-EE058E4EE3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9" r="4097"/>
          <a:stretch/>
        </p:blipFill>
        <p:spPr>
          <a:xfrm>
            <a:off x="9804538" y="1772926"/>
            <a:ext cx="1599011" cy="306301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B97A0D7B-0FC6-416A-B2D5-1B281BD266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3" r="2717"/>
          <a:stretch/>
        </p:blipFill>
        <p:spPr>
          <a:xfrm>
            <a:off x="341745" y="1759677"/>
            <a:ext cx="1632246" cy="305899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49B1E62A-365D-4D49-9CF7-132FAD0633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2" r="2222"/>
          <a:stretch/>
        </p:blipFill>
        <p:spPr>
          <a:xfrm>
            <a:off x="2244185" y="1756532"/>
            <a:ext cx="1649309" cy="305899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9D044382-727D-4485-91FA-7F0B43A0F2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88" r="4444"/>
          <a:stretch/>
        </p:blipFill>
        <p:spPr>
          <a:xfrm>
            <a:off x="4163688" y="1752518"/>
            <a:ext cx="1632246" cy="306301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55909AB-3726-4F91-A3E5-007AB1522C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43" r="2915"/>
          <a:stretch/>
        </p:blipFill>
        <p:spPr>
          <a:xfrm>
            <a:off x="6066128" y="1758539"/>
            <a:ext cx="1599011" cy="3071379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6C8696AF-F018-47C6-B48D-D767C33FAD5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19" r="3837"/>
          <a:stretch/>
        </p:blipFill>
        <p:spPr>
          <a:xfrm>
            <a:off x="7935333" y="1762722"/>
            <a:ext cx="1599011" cy="306301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18853398-8832-4FE0-B287-1B0FEF4051E9}"/>
              </a:ext>
            </a:extLst>
          </p:cNvPr>
          <p:cNvSpPr txBox="1"/>
          <p:nvPr/>
        </p:nvSpPr>
        <p:spPr>
          <a:xfrm>
            <a:off x="255126" y="5026831"/>
            <a:ext cx="1700344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  <a:p>
            <a:pPr algn="ctr"/>
            <a:r>
              <a:rPr lang="fr-FR" sz="1067"/>
              <a:t>Le client choisi le réseau qu’il souhaite utiliser en cliquant dessus </a:t>
            </a:r>
            <a:endParaRPr lang="fr-FR" sz="1067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6B97AA8-96B4-4EB3-B8B1-B0139B4DD00B}"/>
              </a:ext>
            </a:extLst>
          </p:cNvPr>
          <p:cNvSpPr txBox="1"/>
          <p:nvPr/>
        </p:nvSpPr>
        <p:spPr>
          <a:xfrm>
            <a:off x="2310948" y="4980651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  <a:p>
            <a:pPr algn="ctr"/>
            <a:r>
              <a:rPr lang="fr-FR" sz="1067"/>
              <a:t>Il arrive alors sur l’écran sur lequel il alimente ses numéros de cartes </a:t>
            </a:r>
            <a:endParaRPr lang="fr-FR" sz="1067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1A19CDF-7D1A-4162-BBBA-CC666D59C383}"/>
              </a:ext>
            </a:extLst>
          </p:cNvPr>
          <p:cNvSpPr txBox="1"/>
          <p:nvPr/>
        </p:nvSpPr>
        <p:spPr>
          <a:xfrm>
            <a:off x="4235372" y="5055986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Il scrolle vers le bas pour accéder aux cartes de test et selectionne la première ligne.</a:t>
            </a:r>
            <a:endParaRPr lang="fr-FR" sz="1067" dirty="0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D66107B6-3673-4F9C-9138-85F5759B8613}"/>
              </a:ext>
            </a:extLst>
          </p:cNvPr>
          <p:cNvSpPr/>
          <p:nvPr/>
        </p:nvSpPr>
        <p:spPr>
          <a:xfrm>
            <a:off x="2286337" y="4894981"/>
            <a:ext cx="1538303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3B49053-7ADF-4AFE-9223-CDB12D766788}"/>
              </a:ext>
            </a:extLst>
          </p:cNvPr>
          <p:cNvSpPr/>
          <p:nvPr/>
        </p:nvSpPr>
        <p:spPr>
          <a:xfrm>
            <a:off x="255125" y="4894981"/>
            <a:ext cx="170034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4BC570C8-70B1-4CFE-A901-68BABAE509D6}"/>
              </a:ext>
            </a:extLst>
          </p:cNvPr>
          <p:cNvSpPr/>
          <p:nvPr/>
        </p:nvSpPr>
        <p:spPr>
          <a:xfrm>
            <a:off x="4205696" y="4894981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F7C66D9E-5F76-4EA6-B4D2-C5E38BB9666B}"/>
              </a:ext>
            </a:extLst>
          </p:cNvPr>
          <p:cNvSpPr/>
          <p:nvPr/>
        </p:nvSpPr>
        <p:spPr>
          <a:xfrm>
            <a:off x="6070858" y="4879216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F0780C36-D2FA-4F01-8B3A-2FCDCE5110D7}"/>
              </a:ext>
            </a:extLst>
          </p:cNvPr>
          <p:cNvSpPr txBox="1"/>
          <p:nvPr/>
        </p:nvSpPr>
        <p:spPr>
          <a:xfrm>
            <a:off x="6085766" y="5127841"/>
            <a:ext cx="1513691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Le numéro s’alimente automatiquement.</a:t>
            </a:r>
          </a:p>
          <a:p>
            <a:pPr algn="ctr"/>
            <a:r>
              <a:rPr lang="fr-FR" sz="1067"/>
              <a:t>Le client valide</a:t>
            </a:r>
            <a:endParaRPr lang="fr-FR" sz="1067" dirty="0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FB00EEE0-4613-4603-85FD-8573D80F3580}"/>
              </a:ext>
            </a:extLst>
          </p:cNvPr>
          <p:cNvSpPr/>
          <p:nvPr/>
        </p:nvSpPr>
        <p:spPr>
          <a:xfrm>
            <a:off x="7960165" y="4879216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C7CE88EA-A0AA-4F70-8F40-A8BC5A605ABD}"/>
              </a:ext>
            </a:extLst>
          </p:cNvPr>
          <p:cNvSpPr txBox="1"/>
          <p:nvPr/>
        </p:nvSpPr>
        <p:spPr>
          <a:xfrm>
            <a:off x="7973704" y="5078533"/>
            <a:ext cx="1513691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Il obtient une confirmation du paiement.</a:t>
            </a:r>
            <a:endParaRPr lang="fr-FR" sz="1067" dirty="0"/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742D4BFE-6ED0-4E31-92B0-D4E1B9ED73B8}"/>
              </a:ext>
            </a:extLst>
          </p:cNvPr>
          <p:cNvSpPr/>
          <p:nvPr/>
        </p:nvSpPr>
        <p:spPr>
          <a:xfrm>
            <a:off x="9865245" y="4901329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A6EF19F8-37D0-49B6-AE13-5AFA2CA47F25}"/>
              </a:ext>
            </a:extLst>
          </p:cNvPr>
          <p:cNvSpPr txBox="1"/>
          <p:nvPr/>
        </p:nvSpPr>
        <p:spPr>
          <a:xfrm>
            <a:off x="9878784" y="5100646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La transaction passe du statut </a:t>
            </a:r>
            <a:r>
              <a:rPr lang="fr-FR" sz="1067">
                <a:solidFill>
                  <a:srgbClr val="FFC000"/>
                </a:solidFill>
              </a:rPr>
              <a:t>en cours </a:t>
            </a:r>
            <a:r>
              <a:rPr lang="fr-FR" sz="1067"/>
              <a:t>au statut </a:t>
            </a:r>
            <a:r>
              <a:rPr lang="fr-FR" sz="1067">
                <a:solidFill>
                  <a:srgbClr val="92D050"/>
                </a:solidFill>
              </a:rPr>
              <a:t>Payé</a:t>
            </a:r>
            <a:r>
              <a:rPr lang="fr-FR" sz="1067"/>
              <a:t> sur l’historique des transactions</a:t>
            </a:r>
            <a:endParaRPr lang="fr-FR" sz="1067" dirty="0"/>
          </a:p>
        </p:txBody>
      </p:sp>
      <p:sp>
        <p:nvSpPr>
          <p:cNvPr id="68" name="Flèche : droite 67">
            <a:extLst>
              <a:ext uri="{FF2B5EF4-FFF2-40B4-BE49-F238E27FC236}">
                <a16:creationId xmlns:a16="http://schemas.microsoft.com/office/drawing/2014/main" id="{CE902A96-AB87-424B-A20D-90E39A17E03E}"/>
              </a:ext>
            </a:extLst>
          </p:cNvPr>
          <p:cNvSpPr/>
          <p:nvPr/>
        </p:nvSpPr>
        <p:spPr>
          <a:xfrm>
            <a:off x="1172899" y="404051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9" name="Flèche : droite 68">
            <a:extLst>
              <a:ext uri="{FF2B5EF4-FFF2-40B4-BE49-F238E27FC236}">
                <a16:creationId xmlns:a16="http://schemas.microsoft.com/office/drawing/2014/main" id="{6EB14371-EB0B-4DF4-9960-C599BC6F0BBD}"/>
              </a:ext>
            </a:extLst>
          </p:cNvPr>
          <p:cNvSpPr/>
          <p:nvPr/>
        </p:nvSpPr>
        <p:spPr>
          <a:xfrm>
            <a:off x="3917664" y="3220939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70" name="Flèche : droite 69">
            <a:extLst>
              <a:ext uri="{FF2B5EF4-FFF2-40B4-BE49-F238E27FC236}">
                <a16:creationId xmlns:a16="http://schemas.microsoft.com/office/drawing/2014/main" id="{15B9D85F-1EF1-4F6B-ACCF-3C7D525C3677}"/>
              </a:ext>
            </a:extLst>
          </p:cNvPr>
          <p:cNvSpPr/>
          <p:nvPr/>
        </p:nvSpPr>
        <p:spPr>
          <a:xfrm>
            <a:off x="6083191" y="364119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71" name="Flèche : droite 70">
            <a:extLst>
              <a:ext uri="{FF2B5EF4-FFF2-40B4-BE49-F238E27FC236}">
                <a16:creationId xmlns:a16="http://schemas.microsoft.com/office/drawing/2014/main" id="{AA815E3A-58DA-4FA3-B728-B2D0D56A8232}"/>
              </a:ext>
            </a:extLst>
          </p:cNvPr>
          <p:cNvSpPr/>
          <p:nvPr/>
        </p:nvSpPr>
        <p:spPr>
          <a:xfrm>
            <a:off x="9659783" y="255853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584219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The Point of It All: Which Credit Cards Deliver the Best Rewards">
            <a:extLst>
              <a:ext uri="{FF2B5EF4-FFF2-40B4-BE49-F238E27FC236}">
                <a16:creationId xmlns:a16="http://schemas.microsoft.com/office/drawing/2014/main" id="{91E792F1-D715-4A8A-BCCF-DC3E50C5C4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0" r="-2" b="16599"/>
          <a:stretch/>
        </p:blipFill>
        <p:spPr bwMode="auto">
          <a:xfrm>
            <a:off x="-12701" y="-12700"/>
            <a:ext cx="12204700" cy="687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D7E4543-F7CC-4CC4-BF84-BEF802F40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60648"/>
            <a:ext cx="11328000" cy="938360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L’offre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sz="2133" cap="none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Rappel sur la tarification de la solution ! 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B796D05-17AE-4D6D-A713-759DC67AEC36}"/>
              </a:ext>
            </a:extLst>
          </p:cNvPr>
          <p:cNvSpPr/>
          <p:nvPr/>
        </p:nvSpPr>
        <p:spPr>
          <a:xfrm>
            <a:off x="8112224" y="1354363"/>
            <a:ext cx="3506035" cy="4840928"/>
          </a:xfrm>
          <a:prstGeom prst="roundRect">
            <a:avLst>
              <a:gd name="adj" fmla="val 7867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4C548F-28A3-46E0-B574-418A750D0E5C}"/>
              </a:ext>
            </a:extLst>
          </p:cNvPr>
          <p:cNvSpPr txBox="1"/>
          <p:nvPr/>
        </p:nvSpPr>
        <p:spPr>
          <a:xfrm>
            <a:off x="8212677" y="1472357"/>
            <a:ext cx="3262617" cy="2841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b="1" dirty="0">
                <a:solidFill>
                  <a:srgbClr val="D7000F"/>
                </a:solidFill>
              </a:rPr>
              <a:t>Une tarification adaptée aux clients :</a:t>
            </a:r>
          </a:p>
          <a:p>
            <a:endParaRPr lang="fr-FR" sz="933" b="1" dirty="0">
              <a:solidFill>
                <a:srgbClr val="C00000"/>
              </a:solidFill>
            </a:endParaRPr>
          </a:p>
          <a:p>
            <a:r>
              <a:rPr lang="fr-FR" sz="2400" b="1" dirty="0">
                <a:solidFill>
                  <a:srgbClr val="D7000F"/>
                </a:solidFill>
              </a:rPr>
              <a:t>50 € HT </a:t>
            </a:r>
            <a:r>
              <a:rPr lang="fr-FR" sz="1467" dirty="0"/>
              <a:t>de frais de mise en place</a:t>
            </a:r>
          </a:p>
          <a:p>
            <a:endParaRPr lang="fr-FR" sz="533" dirty="0"/>
          </a:p>
          <a:p>
            <a:r>
              <a:rPr lang="fr-FR" sz="2400" b="1" dirty="0">
                <a:solidFill>
                  <a:srgbClr val="D7000F"/>
                </a:solidFill>
              </a:rPr>
              <a:t>5 € HT </a:t>
            </a:r>
            <a:r>
              <a:rPr lang="fr-FR" sz="1467" dirty="0"/>
              <a:t>par mois d’abonnement sans engagement</a:t>
            </a:r>
          </a:p>
          <a:p>
            <a:endParaRPr lang="fr-FR" sz="533" dirty="0">
              <a:solidFill>
                <a:srgbClr val="D7000F"/>
              </a:solidFill>
            </a:endParaRPr>
          </a:p>
          <a:p>
            <a:r>
              <a:rPr lang="fr-FR" sz="2400" b="1" dirty="0">
                <a:solidFill>
                  <a:srgbClr val="D7000F"/>
                </a:solidFill>
              </a:rPr>
              <a:t>13 centimes </a:t>
            </a:r>
            <a:r>
              <a:rPr lang="fr-FR" sz="1467" dirty="0"/>
              <a:t>par transaction</a:t>
            </a:r>
          </a:p>
          <a:p>
            <a:endParaRPr lang="fr-FR" sz="1467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BC7BA19-3233-4426-8473-8EC125A592E9}"/>
              </a:ext>
            </a:extLst>
          </p:cNvPr>
          <p:cNvSpPr/>
          <p:nvPr/>
        </p:nvSpPr>
        <p:spPr>
          <a:xfrm>
            <a:off x="716707" y="4965171"/>
            <a:ext cx="6977675" cy="1230120"/>
          </a:xfrm>
          <a:prstGeom prst="roundRect">
            <a:avLst>
              <a:gd name="adj" fmla="val 20221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BD9372D-9418-494E-B179-0D6BC8CD04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944" b="89352" l="27266" r="71133">
                        <a14:foregroundMark x1="59219" y1="43796" x2="39531" y2="72407"/>
                        <a14:foregroundMark x1="60391" y1="47315" x2="38516" y2="74815"/>
                        <a14:foregroundMark x1="65703" y1="50093" x2="64688" y2="60648"/>
                        <a14:foregroundMark x1="68516" y1="45000" x2="68516" y2="59074"/>
                        <a14:foregroundMark x1="69648" y1="52407" x2="33672" y2="61019"/>
                        <a14:foregroundMark x1="33672" y1="61019" x2="41836" y2="83426"/>
                        <a14:foregroundMark x1="41523" y1="55926" x2="37539" y2="82222"/>
                        <a14:foregroundMark x1="35039" y1="85370" x2="31719" y2="72870"/>
                        <a14:foregroundMark x1="31914" y1="75185" x2="30234" y2="66574"/>
                        <a14:foregroundMark x1="29414" y1="65370" x2="28242" y2="70093"/>
                        <a14:foregroundMark x1="29922" y1="75185" x2="31250" y2="79537"/>
                        <a14:foregroundMark x1="35859" y1="89352" x2="32227" y2="79537"/>
                        <a14:foregroundMark x1="28750" y1="73241" x2="28242" y2="70463"/>
                        <a14:foregroundMark x1="31719" y1="60648" x2="55430" y2="33241"/>
                        <a14:foregroundMark x1="61563" y1="34722" x2="64844" y2="40278"/>
                        <a14:foregroundMark x1="71133" y1="55185" x2="70469" y2="47315"/>
                        <a14:foregroundMark x1="67500" y1="41481" x2="55234" y2="32037"/>
                        <a14:foregroundMark x1="65352" y1="35556" x2="65352" y2="33981"/>
                        <a14:foregroundMark x1="59727" y1="31667" x2="59727" y2="31667"/>
                        <a14:foregroundMark x1="58711" y1="30463" x2="59375" y2="29630"/>
                        <a14:foregroundMark x1="67852" y1="38333" x2="64688" y2="34352"/>
                        <a14:foregroundMark x1="69648" y1="39444" x2="66992" y2="35556"/>
                        <a14:foregroundMark x1="67344" y1="36296" x2="61055" y2="30093"/>
                        <a14:foregroundMark x1="56250" y1="31667" x2="59375" y2="28889"/>
                        <a14:foregroundMark x1="61211" y1="28889" x2="62695" y2="31204"/>
                        <a14:foregroundMark x1="66523" y1="33981" x2="68164" y2="36759"/>
                        <a14:foregroundMark x1="67852" y1="35185" x2="63711" y2="31667"/>
                        <a14:foregroundMark x1="64688" y1="31667" x2="62852" y2="29259"/>
                        <a14:foregroundMark x1="68672" y1="36296" x2="68672" y2="34352"/>
                        <a14:foregroundMark x1="59375" y1="29259" x2="56563" y2="31667"/>
                        <a14:foregroundMark x1="51953" y1="36296" x2="45000" y2="45000"/>
                        <a14:foregroundMark x1="41016" y1="46574" x2="38047" y2="52037"/>
                        <a14:foregroundMark x1="45156" y1="43056" x2="49805" y2="37870"/>
                        <a14:foregroundMark x1="52617" y1="35556" x2="56758" y2="31667"/>
                        <a14:foregroundMark x1="56563" y1="30093" x2="54258" y2="32407"/>
                        <a14:foregroundMark x1="59062" y1="28519" x2="54766" y2="30093"/>
                        <a14:foregroundMark x1="34063" y1="55556" x2="29414" y2="65370"/>
                        <a14:foregroundMark x1="27773" y1="65000" x2="30742" y2="61481"/>
                        <a14:foregroundMark x1="27422" y1="71296" x2="27422" y2="70093"/>
                        <a14:foregroundMark x1="27266" y1="70926" x2="27578" y2="71296"/>
                        <a14:foregroundMark x1="32227" y1="57963" x2="30898" y2="59907"/>
                        <a14:foregroundMark x1="30078" y1="59907" x2="30078" y2="59907"/>
                        <a14:foregroundMark x1="33242" y1="64630" x2="35703" y2="71296"/>
                        <a14:foregroundMark x1="51445" y1="34722" x2="51445" y2="34722"/>
                        <a14:foregroundMark x1="53086" y1="32037" x2="53086" y2="32037"/>
                        <a14:foregroundMark x1="56758" y1="28519" x2="56758" y2="28519"/>
                        <a14:foregroundMark x1="60234" y1="27685" x2="60234" y2="27685"/>
                        <a14:foregroundMark x1="58398" y1="27315" x2="58398" y2="27315"/>
                        <a14:foregroundMark x1="57578" y1="26944" x2="57578" y2="26944"/>
                        <a14:foregroundMark x1="54102" y1="30463" x2="54102" y2="30463"/>
                        <a14:foregroundMark x1="53438" y1="30463" x2="53438" y2="30463"/>
                        <a14:foregroundMark x1="51758" y1="45000" x2="41016" y2="62593"/>
                        <a14:foregroundMark x1="45664" y1="48519" x2="45664" y2="48519"/>
                        <a14:foregroundMark x1="46797" y1="47685" x2="44141" y2="50463"/>
                        <a14:foregroundMark x1="50117" y1="46574" x2="44648" y2="55556"/>
                        <a14:foregroundMark x1="53086" y1="49259" x2="47969" y2="55926"/>
                        <a14:foregroundMark x1="53945" y1="52037" x2="49453" y2="56759"/>
                        <a14:foregroundMark x1="51758" y1="50093" x2="48789" y2="55556"/>
                        <a14:foregroundMark x1="38672" y1="66944" x2="36055" y2="67315"/>
                        <a14:foregroundMark x1="45664" y1="46111" x2="40352" y2="54352"/>
                        <a14:foregroundMark x1="38359" y1="56759" x2="38359" y2="56759"/>
                        <a14:foregroundMark x1="38203" y1="55185" x2="38203" y2="55185"/>
                        <a14:foregroundMark x1="38516" y1="54815" x2="40195" y2="55926"/>
                        <a14:foregroundMark x1="43477" y1="52407" x2="43984" y2="50833"/>
                        <a14:foregroundMark x1="45313" y1="54815" x2="47305" y2="54815"/>
                        <a14:foregroundMark x1="42656" y1="57130" x2="43164" y2="55556"/>
                        <a14:foregroundMark x1="49453" y1="50833" x2="50781" y2="49722"/>
                        <a14:foregroundMark x1="46641" y1="46574" x2="47305" y2="45000"/>
                        <a14:foregroundMark x1="47617" y1="52778" x2="48945" y2="50833"/>
                        <a14:foregroundMark x1="52930" y1="53241" x2="54414" y2="53241"/>
                        <a14:foregroundMark x1="47969" y1="48148" x2="47969" y2="45370"/>
                      </a14:backgroundRemoval>
                    </a14:imgEffect>
                  </a14:imgLayer>
                </a14:imgProps>
              </a:ext>
            </a:extLst>
          </a:blip>
          <a:srcRect l="24801" t="24064" r="26375" b="7067"/>
          <a:stretch/>
        </p:blipFill>
        <p:spPr>
          <a:xfrm>
            <a:off x="5791648" y="5492813"/>
            <a:ext cx="936029" cy="557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6688C40-10A7-4FE1-BE50-B1C99A36DC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370" b="56667" l="17109" r="26758">
                        <a14:foregroundMark x1="17148" y1="39444" x2="17305" y2="50556"/>
                        <a14:foregroundMark x1="20313" y1="35370" x2="23672" y2="36389"/>
                        <a14:foregroundMark x1="24258" y1="38426" x2="21758" y2="44815"/>
                        <a14:foregroundMark x1="21758" y1="44815" x2="21055" y2="52130"/>
                        <a14:foregroundMark x1="21055" y1="52130" x2="20078" y2="52685"/>
                        <a14:foregroundMark x1="23555" y1="38333" x2="20781" y2="47593"/>
                        <a14:foregroundMark x1="22031" y1="42593" x2="19844" y2="47037"/>
                        <a14:foregroundMark x1="19844" y1="47037" x2="19844" y2="47685"/>
                        <a14:foregroundMark x1="21875" y1="41759" x2="21914" y2="41759"/>
                        <a14:foregroundMark x1="23008" y1="43426" x2="22773" y2="46204"/>
                        <a14:foregroundMark x1="22305" y1="47593" x2="22578" y2="47037"/>
                        <a14:foregroundMark x1="22617" y1="49167" x2="22617" y2="49167"/>
                        <a14:foregroundMark x1="23047" y1="48981" x2="21641" y2="48704"/>
                        <a14:foregroundMark x1="23867" y1="53148" x2="19609" y2="52963"/>
                        <a14:foregroundMark x1="24531" y1="52315" x2="23750" y2="53796"/>
                        <a14:foregroundMark x1="19766" y1="52037" x2="19648" y2="54907"/>
                        <a14:foregroundMark x1="20313" y1="56667" x2="19414" y2="56574"/>
                      </a14:backgroundRemoval>
                    </a14:imgEffect>
                  </a14:imgLayer>
                </a14:imgProps>
              </a:ext>
            </a:extLst>
          </a:blip>
          <a:srcRect l="16138" t="33200" r="72050" b="40667"/>
          <a:stretch/>
        </p:blipFill>
        <p:spPr>
          <a:xfrm>
            <a:off x="3623177" y="5489117"/>
            <a:ext cx="646107" cy="603033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5088CD5E-7D2E-4086-8DAA-1DB6184B0257}"/>
              </a:ext>
            </a:extLst>
          </p:cNvPr>
          <p:cNvGrpSpPr/>
          <p:nvPr/>
        </p:nvGrpSpPr>
        <p:grpSpPr>
          <a:xfrm>
            <a:off x="1620175" y="5449959"/>
            <a:ext cx="760068" cy="613701"/>
            <a:chOff x="7263308" y="854050"/>
            <a:chExt cx="814295" cy="676238"/>
          </a:xfrm>
        </p:grpSpPr>
        <p:pic>
          <p:nvPicPr>
            <p:cNvPr id="32" name="Picture 6" descr="Moniteur D Ordinateur : images, photos et images vectorielles de stock |  Shutterstock">
              <a:extLst>
                <a:ext uri="{FF2B5EF4-FFF2-40B4-BE49-F238E27FC236}">
                  <a16:creationId xmlns:a16="http://schemas.microsoft.com/office/drawing/2014/main" id="{7CA55A1E-430D-4420-8CFD-F526353AD5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5000" b="77857" l="15563" r="86093">
                          <a14:foregroundMark x1="29139" y1="22500" x2="60927" y2="45714"/>
                          <a14:foregroundMark x1="66556" y1="63929" x2="43709" y2="63929"/>
                          <a14:foregroundMark x1="28808" y1="65714" x2="19868" y2="65000"/>
                          <a14:foregroundMark x1="26821" y1="46429" x2="52649" y2="30357"/>
                          <a14:foregroundMark x1="36093" y1="38929" x2="83444" y2="36071"/>
                          <a14:foregroundMark x1="45033" y1="64643" x2="34106" y2="65000"/>
                          <a14:foregroundMark x1="19868" y1="66429" x2="15563" y2="64643"/>
                          <a14:foregroundMark x1="72185" y1="67500" x2="86093" y2="64286"/>
                          <a14:foregroundMark x1="50662" y1="75000" x2="46026" y2="74643"/>
                          <a14:foregroundMark x1="53311" y1="75000" x2="53311" y2="72143"/>
                          <a14:foregroundMark x1="56623" y1="75357" x2="52318" y2="69286"/>
                          <a14:foregroundMark x1="56291" y1="78214" x2="56291" y2="78214"/>
                          <a14:foregroundMark x1="59603" y1="78214" x2="59603" y2="78214"/>
                          <a14:foregroundMark x1="54636" y1="74643" x2="54636" y2="74643"/>
                          <a14:foregroundMark x1="50993" y1="74643" x2="48675" y2="73214"/>
                          <a14:foregroundMark x1="45364" y1="73214" x2="45364" y2="73214"/>
                          <a14:foregroundMark x1="45364" y1="71429" x2="45364" y2="71429"/>
                          <a14:foregroundMark x1="43709" y1="76786" x2="43709" y2="76786"/>
                          <a14:foregroundMark x1="46358" y1="77500" x2="50000" y2="77500"/>
                          <a14:foregroundMark x1="45695" y1="72500" x2="47020" y2="70000"/>
                          <a14:foregroundMark x1="29139" y1="60714" x2="29139" y2="60714"/>
                          <a14:foregroundMark x1="29139" y1="61429" x2="53974" y2="61429"/>
                          <a14:foregroundMark x1="47020" y1="61071" x2="74503" y2="61429"/>
                          <a14:foregroundMark x1="76159" y1="62143" x2="78477" y2="62143"/>
                          <a14:foregroundMark x1="79470" y1="62143" x2="80464" y2="52857"/>
                          <a14:foregroundMark x1="82781" y1="61071" x2="84106" y2="53214"/>
                          <a14:foregroundMark x1="83444" y1="60714" x2="23179" y2="15000"/>
                          <a14:foregroundMark x1="23179" y1="15000" x2="31126" y2="6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37" t="11108" r="10452" b="17047"/>
            <a:stretch/>
          </p:blipFill>
          <p:spPr bwMode="auto">
            <a:xfrm>
              <a:off x="7263308" y="854050"/>
              <a:ext cx="814295" cy="67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0012E5C-FC9A-42FC-9769-781B9780EA38}"/>
                </a:ext>
              </a:extLst>
            </p:cNvPr>
            <p:cNvSpPr txBox="1"/>
            <p:nvPr/>
          </p:nvSpPr>
          <p:spPr>
            <a:xfrm>
              <a:off x="7382123" y="968069"/>
              <a:ext cx="512120" cy="259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33"/>
                <a:t>www.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FAA56F71-EBED-4EE5-B08E-EE12A30E1131}"/>
              </a:ext>
            </a:extLst>
          </p:cNvPr>
          <p:cNvSpPr txBox="1"/>
          <p:nvPr/>
        </p:nvSpPr>
        <p:spPr>
          <a:xfrm>
            <a:off x="1295467" y="5121863"/>
            <a:ext cx="1403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/>
              <a:t>Back-Office Web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CC195FE-906B-4277-9383-62EF0E52B18F}"/>
              </a:ext>
            </a:extLst>
          </p:cNvPr>
          <p:cNvSpPr txBox="1"/>
          <p:nvPr/>
        </p:nvSpPr>
        <p:spPr>
          <a:xfrm>
            <a:off x="3345583" y="5001920"/>
            <a:ext cx="1663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>
                <a:solidFill>
                  <a:srgbClr val="FFC000"/>
                </a:solidFill>
              </a:rPr>
              <a:t>NOUVEAU : </a:t>
            </a:r>
          </a:p>
          <a:p>
            <a:pPr algn="ctr"/>
            <a:r>
              <a:rPr lang="fr-FR" sz="1200" b="1"/>
              <a:t>Appli IOS &amp; Android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F67D2DF-C624-4309-B2DD-697FB711A6BA}"/>
              </a:ext>
            </a:extLst>
          </p:cNvPr>
          <p:cNvSpPr txBox="1"/>
          <p:nvPr/>
        </p:nvSpPr>
        <p:spPr>
          <a:xfrm>
            <a:off x="5723733" y="5000372"/>
            <a:ext cx="136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rgbClr val="FFC000"/>
                </a:solidFill>
              </a:rPr>
              <a:t>NOUVEAU : </a:t>
            </a:r>
          </a:p>
          <a:p>
            <a:pPr algn="ctr"/>
            <a:r>
              <a:rPr lang="fr-FR" sz="1200" b="1"/>
              <a:t>TPE Android</a:t>
            </a:r>
          </a:p>
        </p:txBody>
      </p:sp>
      <p:pic>
        <p:nvPicPr>
          <p:cNvPr id="1040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50324664-AE5C-4A02-AC4F-56AD31B24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33" b="81037" l="58667" r="79250">
                        <a14:foregroundMark x1="78750" y1="44593" x2="78750" y2="44593"/>
                        <a14:foregroundMark x1="79333" y1="66667" x2="79333" y2="66667"/>
                        <a14:foregroundMark x1="58667" y1="53778" x2="58667" y2="53778"/>
                        <a14:foregroundMark x1="71750" y1="34222" x2="71750" y2="34222"/>
                        <a14:foregroundMark x1="72333" y1="29333" x2="72333" y2="2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881" t="28492" r="19419" b="12520"/>
          <a:stretch/>
        </p:blipFill>
        <p:spPr bwMode="auto">
          <a:xfrm>
            <a:off x="4271810" y="5481973"/>
            <a:ext cx="247569" cy="34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034D2CB4-5F19-4E63-BC2B-A08C81BD1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000" b="82222" l="16750" r="40500">
                        <a14:foregroundMark x1="30000" y1="38667" x2="30000" y2="33778"/>
                        <a14:foregroundMark x1="39667" y1="56593" x2="39667" y2="56593"/>
                        <a14:foregroundMark x1="16750" y1="53926" x2="16750" y2="53926"/>
                        <a14:foregroundMark x1="39667" y1="57333" x2="39667" y2="53926"/>
                        <a14:foregroundMark x1="32333" y1="80148" x2="32333" y2="79407"/>
                        <a14:foregroundMark x1="25333" y1="80889" x2="25333" y2="80889"/>
                        <a14:foregroundMark x1="40500" y1="53926" x2="40500" y2="57333"/>
                        <a14:foregroundMark x1="31500" y1="81481" x2="31500" y2="81481"/>
                        <a14:foregroundMark x1="25667" y1="82222" x2="25667" y2="8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7411" r="57338" b="15174"/>
          <a:stretch/>
        </p:blipFill>
        <p:spPr bwMode="auto">
          <a:xfrm>
            <a:off x="4279392" y="5805426"/>
            <a:ext cx="232403" cy="30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F8B4140D-23C6-4B30-99D2-C74840D782DB}"/>
              </a:ext>
            </a:extLst>
          </p:cNvPr>
          <p:cNvSpPr txBox="1"/>
          <p:nvPr/>
        </p:nvSpPr>
        <p:spPr>
          <a:xfrm>
            <a:off x="8161576" y="4439494"/>
            <a:ext cx="3407329" cy="1520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D7000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Les Options proposées :</a:t>
            </a:r>
          </a:p>
          <a:p>
            <a:endParaRPr lang="fr-FR" sz="700" b="1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2764"/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• Le </a:t>
            </a: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formulaire de collecte 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de données pour 10 € HT de plus par mois</a:t>
            </a:r>
          </a:p>
          <a:p>
            <a:pPr marL="122764"/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2764"/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• Les </a:t>
            </a: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cartes privatives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** : 5€ HT/mois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  L'activation de cette option permettra d’accepter     </a:t>
            </a:r>
          </a:p>
          <a:p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  toutes les cartes privatives disponibles.</a:t>
            </a:r>
          </a:p>
          <a:p>
            <a:endParaRPr lang="fr-FR" sz="933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EB9F014-2DBF-4402-8AE9-24D77D5D2736}"/>
              </a:ext>
            </a:extLst>
          </p:cNvPr>
          <p:cNvSpPr txBox="1"/>
          <p:nvPr/>
        </p:nvSpPr>
        <p:spPr>
          <a:xfrm>
            <a:off x="8393542" y="5952318"/>
            <a:ext cx="1087548" cy="194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67" i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* *AMEX, PayPal…</a:t>
            </a:r>
            <a:endParaRPr lang="fr-FR" sz="1400" i="1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AFAA265-EF5E-4D3D-BB89-84B2A4C3DA71}"/>
              </a:ext>
            </a:extLst>
          </p:cNvPr>
          <p:cNvSpPr/>
          <p:nvPr/>
        </p:nvSpPr>
        <p:spPr>
          <a:xfrm>
            <a:off x="716707" y="1354364"/>
            <a:ext cx="6977675" cy="3264939"/>
          </a:xfrm>
          <a:prstGeom prst="roundRect">
            <a:avLst>
              <a:gd name="adj" fmla="val 784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074945-1DF9-4157-A340-A19F5DDEE042}"/>
              </a:ext>
            </a:extLst>
          </p:cNvPr>
          <p:cNvSpPr txBox="1"/>
          <p:nvPr/>
        </p:nvSpPr>
        <p:spPr>
          <a:xfrm>
            <a:off x="983648" y="3098080"/>
            <a:ext cx="6591488" cy="1528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33" b="1" dirty="0"/>
              <a:t>Une offre qui permet aux clients </a:t>
            </a:r>
            <a:r>
              <a:rPr lang="fr-FR" sz="2133" b="1" u="sng" dirty="0"/>
              <a:t>sans site marchand </a:t>
            </a:r>
            <a:r>
              <a:rPr lang="fr-FR" sz="2133" b="1" dirty="0"/>
              <a:t>de digitaliser leurs encaissements en toute simplicité !</a:t>
            </a:r>
          </a:p>
          <a:p>
            <a:pPr algn="ctr"/>
            <a:endParaRPr lang="fr-FR" sz="800" b="1" dirty="0"/>
          </a:p>
          <a:p>
            <a:pPr algn="ctr"/>
            <a:endParaRPr lang="fr-FR" sz="2133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720C37F-0802-48BF-BEE7-C56F4F6B546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1369" b="10226"/>
          <a:stretch/>
        </p:blipFill>
        <p:spPr>
          <a:xfrm>
            <a:off x="1502376" y="1845316"/>
            <a:ext cx="5533816" cy="99360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0E6B142-2EFB-465F-80D0-E69E12EEC9E9}"/>
              </a:ext>
            </a:extLst>
          </p:cNvPr>
          <p:cNvSpPr txBox="1"/>
          <p:nvPr/>
        </p:nvSpPr>
        <p:spPr>
          <a:xfrm>
            <a:off x="8231470" y="3934376"/>
            <a:ext cx="29768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*</a:t>
            </a:r>
            <a:r>
              <a:rPr lang="fr-FR" sz="1200" dirty="0"/>
              <a:t>hors commission monétique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53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8" ma:contentTypeDescription="Crée un document." ma:contentTypeScope="" ma:versionID="3acd847888d5d14f4e71035abaa1c3e3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93b9b8f50714faa8f1f8a958b4cdd03c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BB65C-1268-4D09-AEE7-424BC38DF9CE}">
  <ds:schemaRefs>
    <ds:schemaRef ds:uri="9c2a82c5-7382-469d-9a70-51880d8bc67c"/>
    <ds:schemaRef ds:uri="e85a251b-a9eb-4960-a579-a2f6573062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28FCF14-A54C-4419-8E54-EDF716CB9E8E}">
  <ds:schemaRefs>
    <ds:schemaRef ds:uri="9c2a82c5-7382-469d-9a70-51880d8bc67c"/>
    <ds:schemaRef ds:uri="e85a251b-a9eb-4960-a579-a2f6573062c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8C4F9C8-60D4-4B55-9C18-0CF4769CD23C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172</TotalTime>
  <Words>427</Words>
  <Application>Microsoft Office PowerPoint</Application>
  <PresentationFormat>Grand écran</PresentationFormat>
  <Paragraphs>68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Wingdings 2</vt:lpstr>
      <vt:lpstr>Caisse d'Epargne</vt:lpstr>
      <vt:lpstr>Utilisation des comptes de  démonstration </vt:lpstr>
      <vt:lpstr>Installer et configurer l’application avec vos identifiants</vt:lpstr>
      <vt:lpstr>Le parcours utilisateur sur l’application Smartphone (1/2) </vt:lpstr>
      <vt:lpstr>Le parcours utilisateur sur l’application Smartphone (2/2) </vt:lpstr>
      <vt:lpstr>L’offre Rappel sur la tarification de la solution ! 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lancement</dc:title>
  <dc:creator>ZINCK Yves [CEGEE]</dc:creator>
  <cp:lastModifiedBy>ZINCK Yves [CEGEE]</cp:lastModifiedBy>
  <cp:revision>14</cp:revision>
  <dcterms:created xsi:type="dcterms:W3CDTF">2022-06-22T13:42:10Z</dcterms:created>
  <dcterms:modified xsi:type="dcterms:W3CDTF">2022-12-02T09:48:20Z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0x010100D7685D50FC222545853BED558FEC142C</vt:lpwstr>
  </property>
</Properties>
</file>