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146847303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828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RÉ</a:t>
            </a:r>
          </a:p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SUL</a:t>
            </a:r>
          </a:p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TATS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A8731C6-045E-41EB-A8C4-76AAEA20FD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73" b="98502" l="3292" r="97531">
                        <a14:foregroundMark x1="33333" y1="2247" x2="33333" y2="2247"/>
                        <a14:foregroundMark x1="79012" y1="27715" x2="79012" y2="27715"/>
                        <a14:foregroundMark x1="79424" y1="58052" x2="79424" y2="58052"/>
                        <a14:foregroundMark x1="88066" y1="60300" x2="88066" y2="60300"/>
                        <a14:foregroundMark x1="95885" y1="76404" x2="95885" y2="76404"/>
                        <a14:foregroundMark x1="97531" y1="78277" x2="97531" y2="78277"/>
                        <a14:foregroundMark x1="76543" y1="98876" x2="76543" y2="98876"/>
                        <a14:foregroundMark x1="71605" y1="94757" x2="71605" y2="94757"/>
                        <a14:foregroundMark x1="81893" y1="87266" x2="81893" y2="87266"/>
                        <a14:foregroundMark x1="18519" y1="73034" x2="18519" y2="73034"/>
                        <a14:foregroundMark x1="81070" y1="27715" x2="81070" y2="27715"/>
                        <a14:foregroundMark x1="3292" y1="23970" x2="3292" y2="23970"/>
                      </a14:backgroundRemoval>
                    </a14:imgEffect>
                  </a14:imgLayer>
                </a14:imgProps>
              </a:ext>
            </a:extLst>
          </a:blip>
          <a:srcRect l="1282" r="2599"/>
          <a:stretch/>
        </p:blipFill>
        <p:spPr>
          <a:xfrm>
            <a:off x="10355066" y="218114"/>
            <a:ext cx="1506967" cy="172267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792FAE7-2DAF-4424-B018-F12FFDEDAB70}"/>
              </a:ext>
            </a:extLst>
          </p:cNvPr>
          <p:cNvSpPr txBox="1"/>
          <p:nvPr userDrawn="1"/>
        </p:nvSpPr>
        <p:spPr>
          <a:xfrm>
            <a:off x="10511404" y="889233"/>
            <a:ext cx="1384184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Arial Black" panose="020B0A04020102020204" pitchFamily="34" charset="0"/>
              </a:rPr>
              <a:t>FOCUS</a:t>
            </a:r>
            <a:endParaRPr lang="fr-FR" sz="16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360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998081" y="2104004"/>
            <a:ext cx="1773925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ACTI</a:t>
            </a:r>
          </a:p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VITÉ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A8731C6-045E-41EB-A8C4-76AAEA20FD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73" b="98502" l="3292" r="97531">
                        <a14:foregroundMark x1="33333" y1="2247" x2="33333" y2="2247"/>
                        <a14:foregroundMark x1="79012" y1="27715" x2="79012" y2="27715"/>
                        <a14:foregroundMark x1="79424" y1="58052" x2="79424" y2="58052"/>
                        <a14:foregroundMark x1="88066" y1="60300" x2="88066" y2="60300"/>
                        <a14:foregroundMark x1="95885" y1="76404" x2="95885" y2="76404"/>
                        <a14:foregroundMark x1="97531" y1="78277" x2="97531" y2="78277"/>
                        <a14:foregroundMark x1="76543" y1="98876" x2="76543" y2="98876"/>
                        <a14:foregroundMark x1="71605" y1="94757" x2="71605" y2="94757"/>
                        <a14:foregroundMark x1="81893" y1="87266" x2="81893" y2="87266"/>
                        <a14:foregroundMark x1="18519" y1="73034" x2="18519" y2="73034"/>
                        <a14:foregroundMark x1="81070" y1="27715" x2="81070" y2="27715"/>
                        <a14:foregroundMark x1="3292" y1="23970" x2="3292" y2="23970"/>
                      </a14:backgroundRemoval>
                    </a14:imgEffect>
                  </a14:imgLayer>
                </a14:imgProps>
              </a:ext>
            </a:extLst>
          </a:blip>
          <a:srcRect l="1282" r="2599"/>
          <a:stretch/>
        </p:blipFill>
        <p:spPr>
          <a:xfrm>
            <a:off x="10355066" y="218114"/>
            <a:ext cx="1506967" cy="172267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792FAE7-2DAF-4424-B018-F12FFDEDAB70}"/>
              </a:ext>
            </a:extLst>
          </p:cNvPr>
          <p:cNvSpPr txBox="1"/>
          <p:nvPr userDrawn="1"/>
        </p:nvSpPr>
        <p:spPr>
          <a:xfrm>
            <a:off x="10511404" y="889233"/>
            <a:ext cx="1384184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Arial Black" panose="020B0A04020102020204" pitchFamily="34" charset="0"/>
              </a:rPr>
              <a:t>FOCUS</a:t>
            </a:r>
            <a:endParaRPr lang="fr-FR" sz="16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170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944629" y="1983092"/>
            <a:ext cx="2448476" cy="28007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MAR</a:t>
            </a:r>
          </a:p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KE</a:t>
            </a:r>
          </a:p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TING</a:t>
            </a:r>
          </a:p>
          <a:p>
            <a:pPr algn="l"/>
            <a:endParaRPr lang="fr-FR" sz="4400" b="1" baseline="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A8731C6-045E-41EB-A8C4-76AAEA20FD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73" b="98502" l="3292" r="97531">
                        <a14:foregroundMark x1="33333" y1="2247" x2="33333" y2="2247"/>
                        <a14:foregroundMark x1="79012" y1="27715" x2="79012" y2="27715"/>
                        <a14:foregroundMark x1="79424" y1="58052" x2="79424" y2="58052"/>
                        <a14:foregroundMark x1="88066" y1="60300" x2="88066" y2="60300"/>
                        <a14:foregroundMark x1="95885" y1="76404" x2="95885" y2="76404"/>
                        <a14:foregroundMark x1="97531" y1="78277" x2="97531" y2="78277"/>
                        <a14:foregroundMark x1="76543" y1="98876" x2="76543" y2="98876"/>
                        <a14:foregroundMark x1="71605" y1="94757" x2="71605" y2="94757"/>
                        <a14:foregroundMark x1="81893" y1="87266" x2="81893" y2="87266"/>
                        <a14:foregroundMark x1="18519" y1="73034" x2="18519" y2="73034"/>
                        <a14:foregroundMark x1="81070" y1="27715" x2="81070" y2="27715"/>
                        <a14:foregroundMark x1="3292" y1="23970" x2="3292" y2="23970"/>
                      </a14:backgroundRemoval>
                    </a14:imgEffect>
                  </a14:imgLayer>
                </a14:imgProps>
              </a:ext>
            </a:extLst>
          </a:blip>
          <a:srcRect l="1282" r="2599"/>
          <a:stretch/>
        </p:blipFill>
        <p:spPr>
          <a:xfrm>
            <a:off x="10355066" y="218114"/>
            <a:ext cx="1506967" cy="172267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792FAE7-2DAF-4424-B018-F12FFDEDAB70}"/>
              </a:ext>
            </a:extLst>
          </p:cNvPr>
          <p:cNvSpPr txBox="1"/>
          <p:nvPr userDrawn="1"/>
        </p:nvSpPr>
        <p:spPr>
          <a:xfrm>
            <a:off x="10511404" y="889233"/>
            <a:ext cx="1384184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Arial Black" panose="020B0A04020102020204" pitchFamily="34" charset="0"/>
              </a:rPr>
              <a:t>FOCUS</a:t>
            </a:r>
            <a:endParaRPr lang="fr-FR" sz="16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E75BDA1-ECE0-4087-B1C6-AF5017F11AC4}"/>
              </a:ext>
            </a:extLst>
          </p:cNvPr>
          <p:cNvSpPr/>
          <p:nvPr userDrawn="1"/>
        </p:nvSpPr>
        <p:spPr>
          <a:xfrm>
            <a:off x="6048783" y="3123421"/>
            <a:ext cx="3736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 évènements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GERC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 cours</a:t>
            </a:r>
          </a:p>
        </p:txBody>
      </p:sp>
    </p:spTree>
    <p:extLst>
      <p:ext uri="{BB962C8B-B14F-4D97-AF65-F5344CB8AC3E}">
        <p14:creationId xmlns:p14="http://schemas.microsoft.com/office/powerpoint/2010/main" val="2235922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944629" y="1983092"/>
            <a:ext cx="2448476" cy="28007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ACTU</a:t>
            </a:r>
          </a:p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ALI</a:t>
            </a:r>
          </a:p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TÉS</a:t>
            </a:r>
          </a:p>
          <a:p>
            <a:pPr algn="l"/>
            <a:endParaRPr lang="fr-FR" sz="4400" b="1" baseline="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4996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</a:t>
            </a:r>
          </a:p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6787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4239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929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4799421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6778236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FE74C39-ADEC-4727-ADDE-3065B775DFD1}"/>
              </a:ext>
            </a:extLst>
          </p:cNvPr>
          <p:cNvSpPr txBox="1"/>
          <p:nvPr userDrawn="1"/>
        </p:nvSpPr>
        <p:spPr>
          <a:xfrm>
            <a:off x="5403273" y="6483927"/>
            <a:ext cx="589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S 2</a:t>
            </a:r>
          </a:p>
        </p:txBody>
      </p:sp>
    </p:spTree>
    <p:extLst>
      <p:ext uri="{BB962C8B-B14F-4D97-AF65-F5344CB8AC3E}">
        <p14:creationId xmlns:p14="http://schemas.microsoft.com/office/powerpoint/2010/main" val="493216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CTU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5FAD811-4C94-4CD1-A0F2-5969974B87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936" y="143432"/>
            <a:ext cx="1145507" cy="114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863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825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jpeg"/><Relationship Id="rId7" Type="http://schemas.openxmlformats.org/officeDocument/2006/relationships/hyperlink" Target="https://www.youtube.com/watch?v=L4TUW_0oiEM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6" Type="http://schemas.openxmlformats.org/officeDocument/2006/relationships/image" Target="cid:image002.png@01D958E8.19AF0DE0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s://www.youtube.com/watch?v=jSZbnh0rAgk" TargetMode="External"/><Relationship Id="rId9" Type="http://schemas.openxmlformats.org/officeDocument/2006/relationships/image" Target="cid:image003.png@01D958E8.19AF0DE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100D13-1B3E-428A-8844-DF0E1E2D78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5984" y="-174172"/>
            <a:ext cx="10980738" cy="859212"/>
          </a:xfrm>
        </p:spPr>
        <p:txBody>
          <a:bodyPr/>
          <a:lstStyle/>
          <a:p>
            <a:r>
              <a:rPr lang="fr-FR"/>
              <a:t>Les vidéos JPEL express sont disponibles !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5195439-204A-40E2-BCE5-A983BD57E245}"/>
              </a:ext>
            </a:extLst>
          </p:cNvPr>
          <p:cNvSpPr txBox="1"/>
          <p:nvPr/>
        </p:nvSpPr>
        <p:spPr>
          <a:xfrm>
            <a:off x="563098" y="651310"/>
            <a:ext cx="8018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 vous accompagner dans la commercialisation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7A49789-D653-4790-BBEC-1C26C9987A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6" y="5433574"/>
            <a:ext cx="1018676" cy="1037299"/>
          </a:xfrm>
          <a:prstGeom prst="rect">
            <a:avLst/>
          </a:prstGeom>
        </p:spPr>
      </p:pic>
      <p:pic>
        <p:nvPicPr>
          <p:cNvPr id="20482" name="Image 10">
            <a:extLst>
              <a:ext uri="{FF2B5EF4-FFF2-40B4-BE49-F238E27FC236}">
                <a16:creationId xmlns:a16="http://schemas.microsoft.com/office/drawing/2014/main" id="{5128B2D6-F7A0-44C0-AE14-9AEDEDD00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210" y="637991"/>
            <a:ext cx="4042766" cy="1372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8C9C6A2-3887-491B-B600-7322F96499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0243130"/>
              </p:ext>
            </p:extLst>
          </p:nvPr>
        </p:nvGraphicFramePr>
        <p:xfrm>
          <a:off x="793685" y="637991"/>
          <a:ext cx="10750151" cy="7838304"/>
        </p:xfrm>
        <a:graphic>
          <a:graphicData uri="http://schemas.openxmlformats.org/drawingml/2006/table">
            <a:tbl>
              <a:tblPr firstRow="1" firstCol="1" bandRow="1"/>
              <a:tblGrid>
                <a:gridCol w="10750151">
                  <a:extLst>
                    <a:ext uri="{9D8B030D-6E8A-4147-A177-3AD203B41FA5}">
                      <a16:colId xmlns:a16="http://schemas.microsoft.com/office/drawing/2014/main" val="2206906762"/>
                    </a:ext>
                  </a:extLst>
                </a:gridCol>
              </a:tblGrid>
              <a:tr h="3382674"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r>
                        <a:rPr lang="fr-FR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endParaRPr lang="fr-FR" sz="800" b="1" dirty="0">
                        <a:solidFill>
                          <a:srgbClr val="FF0000"/>
                        </a:solidFill>
                        <a:effectLst/>
                        <a:latin typeface="Roboto" panose="02000000000000000000" pitchFamily="2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endParaRPr lang="fr-FR" sz="800" b="1" dirty="0">
                        <a:solidFill>
                          <a:srgbClr val="FF0000"/>
                        </a:solidFill>
                        <a:effectLst/>
                        <a:latin typeface="Roboto" panose="02000000000000000000" pitchFamily="2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endParaRPr lang="fr-FR" sz="1200" b="1" dirty="0">
                        <a:solidFill>
                          <a:srgbClr val="FF0000"/>
                        </a:solidFill>
                        <a:effectLst/>
                        <a:latin typeface="Roboto" panose="02000000000000000000" pitchFamily="2" charset="0"/>
                        <a:ea typeface="Calibri" panose="020F0502020204030204" pitchFamily="34" charset="0"/>
                      </a:endParaRPr>
                    </a:p>
                    <a:p>
                      <a:pPr algn="just"/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La nouvelle solution d’encaissement à distance par SMS et e-mail </a:t>
                      </a:r>
                    </a:p>
                    <a:p>
                      <a:pPr algn="just"/>
                      <a:r>
                        <a:rPr lang="fr-FR" sz="1400" b="1" dirty="0" err="1">
                          <a:solidFill>
                            <a:srgbClr val="6E7477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Jepaieenligne</a:t>
                      </a:r>
                      <a:r>
                        <a:rPr lang="fr-FR" sz="1400" b="1" dirty="0">
                          <a:solidFill>
                            <a:srgbClr val="6E7477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 EXPRESS</a:t>
                      </a: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 rencontre un joli succès auprès de vos clients.</a:t>
                      </a:r>
                    </a:p>
                    <a:p>
                      <a:pPr algn="just"/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Calibri" panose="020F0502020204030204" pitchFamily="34" charset="0"/>
                      </a:endParaRPr>
                    </a:p>
                    <a:p>
                      <a:pPr algn="just"/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 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r>
                        <a:rPr lang="fr-FR" sz="1400" b="1" dirty="0">
                          <a:solidFill>
                            <a:srgbClr val="EB0F0F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Rien de tel qu’une vidéo pour encore mieux en parler à nos clients :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r>
                        <a:rPr lang="fr-FR" sz="1400" b="1" dirty="0">
                          <a:solidFill>
                            <a:srgbClr val="EB0F0F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0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</a:rPr>
                        <a:t>Pour mieux illustrer les avantages de l’encaissement par lien et les cas d’usage métiers, vous pouvez partager la vidéo promotionnelle </a:t>
                      </a:r>
                      <a:r>
                        <a:rPr lang="fr-FR" sz="1400" b="1" dirty="0" err="1">
                          <a:solidFill>
                            <a:srgbClr val="6E7477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</a:rPr>
                        <a:t>Jepaieenligne</a:t>
                      </a:r>
                      <a:r>
                        <a:rPr lang="fr-FR" sz="1400" b="1" dirty="0">
                          <a:solidFill>
                            <a:srgbClr val="6E7477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</a:rPr>
                        <a:t> EXPRESS</a:t>
                      </a:r>
                      <a:r>
                        <a:rPr lang="fr-FR" sz="1400" dirty="0">
                          <a:solidFill>
                            <a:srgbClr val="6E7477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</a:rPr>
                        <a:t>- durée 1min30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457200" algn="just">
                        <a:lnSpc>
                          <a:spcPct val="105000"/>
                        </a:lnSpc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0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</a:rPr>
                        <a:t>Pour zoomer sur le parcours paiement par lien, vous pouvez visionner la vidéo </a:t>
                      </a:r>
                      <a:r>
                        <a:rPr lang="fr-FR" sz="1400" dirty="0" err="1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</a:rPr>
                        <a:t>tutorielle</a:t>
                      </a: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fr-FR" sz="1400" b="1" dirty="0" err="1">
                          <a:solidFill>
                            <a:srgbClr val="6E7477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</a:rPr>
                        <a:t>Jepaieenligne</a:t>
                      </a:r>
                      <a:r>
                        <a:rPr lang="fr-FR" sz="1400" b="1" dirty="0">
                          <a:solidFill>
                            <a:srgbClr val="6E7477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</a:rPr>
                        <a:t> EXPRESS</a:t>
                      </a:r>
                      <a:r>
                        <a:rPr lang="fr-FR" sz="1400" dirty="0">
                          <a:solidFill>
                            <a:srgbClr val="192A6B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</a:rPr>
                        <a:t>- durée 1 min</a:t>
                      </a: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457200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r>
                        <a:rPr lang="fr-FR" sz="1400" b="1" dirty="0">
                          <a:solidFill>
                            <a:srgbClr val="EB0F0F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N’hésitez pas à les utiliser largement et à les diffuser auprès de vos clients.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Ces vidéos sont disponibles dès aujourd’hui sur YouTube :</a:t>
                      </a: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  <a:p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    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r>
                        <a:rPr lang="fr-FR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680" marR="566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6960444"/>
                  </a:ext>
                </a:extLst>
              </a:tr>
              <a:tr h="707748">
                <a:tc>
                  <a:txBody>
                    <a:bodyPr/>
                    <a:lstStyle/>
                    <a:p>
                      <a:pPr algn="ctr"/>
                      <a:r>
                        <a:rPr lang="fr-FR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                   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endParaRPr lang="fr-FR" sz="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endParaRPr lang="fr-FR" sz="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endParaRPr lang="fr-FR" sz="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endParaRPr lang="fr-FR" sz="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endParaRPr lang="fr-FR" sz="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endParaRPr lang="fr-FR" sz="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680" marR="566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388899"/>
                  </a:ext>
                </a:extLst>
              </a:tr>
              <a:tr h="862262">
                <a:tc>
                  <a:txBody>
                    <a:bodyPr/>
                    <a:lstStyle/>
                    <a:p>
                      <a:r>
                        <a:rPr lang="fr-FR" sz="800" b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                    </a:t>
                      </a:r>
                      <a:r>
                        <a:rPr lang="fr-FR" sz="8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r>
                        <a:rPr lang="fr-FR" sz="8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r>
                        <a:rPr lang="fr-FR" sz="80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r>
                        <a:rPr lang="fr-FR" sz="2000" b="1">
                          <a:solidFill>
                            <a:srgbClr val="EB0F0F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Nous vous en souhaitons un bon usage </a:t>
                      </a:r>
                      <a:r>
                        <a:rPr lang="fr-FR" sz="2000" b="1">
                          <a:solidFill>
                            <a:srgbClr val="EB0F0F"/>
                          </a:solidFill>
                          <a:effectLst/>
                          <a:latin typeface="Segoe UI Emoji" panose="020B0502040204020203" pitchFamily="34" charset="0"/>
                          <a:ea typeface="Calibri" panose="020F0502020204030204" pitchFamily="34" charset="0"/>
                          <a:cs typeface="Segoe UI Emoji" panose="020B0502040204020203" pitchFamily="34" charset="0"/>
                        </a:rPr>
                        <a:t>😉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r>
                        <a:rPr lang="fr-FR" sz="2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680" marR="566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8625355"/>
                  </a:ext>
                </a:extLst>
              </a:tr>
              <a:tr h="862262">
                <a:tc>
                  <a:txBody>
                    <a:bodyPr/>
                    <a:lstStyle/>
                    <a:p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680" marR="566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1076624"/>
                  </a:ext>
                </a:extLst>
              </a:tr>
              <a:tr h="862262">
                <a:tc>
                  <a:txBody>
                    <a:bodyPr/>
                    <a:lstStyle/>
                    <a:p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680" marR="566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2018662"/>
                  </a:ext>
                </a:extLst>
              </a:tr>
            </a:tbl>
          </a:graphicData>
        </a:graphic>
      </p:graphicFrame>
      <p:pic>
        <p:nvPicPr>
          <p:cNvPr id="20486" name="Image 16">
            <a:hlinkClick r:id="rId4"/>
            <a:extLst>
              <a:ext uri="{FF2B5EF4-FFF2-40B4-BE49-F238E27FC236}">
                <a16:creationId xmlns:a16="http://schemas.microsoft.com/office/drawing/2014/main" id="{1D66931B-DD22-4DE6-AB89-E0B24B3EE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154" y="4539068"/>
            <a:ext cx="2121741" cy="114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5" name="Image 17" descr="Une image contenant texte&#10;&#10;Description générée automatiquement">
            <a:hlinkClick r:id="rId7"/>
            <a:extLst>
              <a:ext uri="{FF2B5EF4-FFF2-40B4-BE49-F238E27FC236}">
                <a16:creationId xmlns:a16="http://schemas.microsoft.com/office/drawing/2014/main" id="{142D22B9-5643-4A5B-9DFE-E55CB6E62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357" y="4552537"/>
            <a:ext cx="2121741" cy="114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D092C74-485D-4F31-A302-9CF5CF65841A}"/>
              </a:ext>
            </a:extLst>
          </p:cNvPr>
          <p:cNvSpPr txBox="1"/>
          <p:nvPr/>
        </p:nvSpPr>
        <p:spPr>
          <a:xfrm>
            <a:off x="9213669" y="59522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0F12C45-F71E-47D9-AC4A-695F2CA80F47}"/>
              </a:ext>
            </a:extLst>
          </p:cNvPr>
          <p:cNvSpPr txBox="1"/>
          <p:nvPr/>
        </p:nvSpPr>
        <p:spPr>
          <a:xfrm>
            <a:off x="3289960" y="5736779"/>
            <a:ext cx="19253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VIDEO PROMOTIONNELLE</a:t>
            </a: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1F0765-36D2-4DBF-ABA0-89F873BE4861}"/>
              </a:ext>
            </a:extLst>
          </p:cNvPr>
          <p:cNvSpPr txBox="1"/>
          <p:nvPr/>
        </p:nvSpPr>
        <p:spPr>
          <a:xfrm>
            <a:off x="6889946" y="5736779"/>
            <a:ext cx="117852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VIDEO TUTORIELLE</a:t>
            </a: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56FA457-6EF6-4927-91A3-C107CBD41ADF}"/>
              </a:ext>
            </a:extLst>
          </p:cNvPr>
          <p:cNvSpPr txBox="1"/>
          <p:nvPr/>
        </p:nvSpPr>
        <p:spPr>
          <a:xfrm>
            <a:off x="8807422" y="4771346"/>
            <a:ext cx="32890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Calibri" panose="020F0502020204030204" pitchFamily="34" charset="0"/>
                <a:cs typeface="+mn-cs"/>
              </a:rPr>
              <a:t>Ces vidéos seront également intégrées sur les pages web dans les jours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Calibri" panose="020F0502020204030204" pitchFamily="34" charset="0"/>
                <a:cs typeface="+mn-cs"/>
              </a:rPr>
              <a:t>qui viennent pour accroitre la visibilité sur nos solutions et y accéder facilement.</a:t>
            </a:r>
            <a:endParaRPr kumimoji="0" lang="fr-FR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3803459"/>
      </p:ext>
    </p:extLst>
  </p:cSld>
  <p:clrMapOvr>
    <a:masterClrMapping/>
  </p:clrMapOvr>
</p:sld>
</file>

<file path=ppt/theme/theme1.xml><?xml version="1.0" encoding="utf-8"?>
<a:theme xmlns:a="http://schemas.openxmlformats.org/drawingml/2006/main" name="3_Thème Office">
  <a:themeElements>
    <a:clrScheme name="Personnalisé 5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FF0066"/>
      </a:hlink>
      <a:folHlink>
        <a:srgbClr val="FF0066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</Words>
  <Application>Microsoft Office PowerPoint</Application>
  <PresentationFormat>Grand écran</PresentationFormat>
  <Paragraphs>37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0" baseType="lpstr">
      <vt:lpstr>Arial</vt:lpstr>
      <vt:lpstr>Arial Black</vt:lpstr>
      <vt:lpstr>Calibri</vt:lpstr>
      <vt:lpstr>Montserrat Black</vt:lpstr>
      <vt:lpstr>Roboto</vt:lpstr>
      <vt:lpstr>Segoe UI Emoji</vt:lpstr>
      <vt:lpstr>Symbol</vt:lpstr>
      <vt:lpstr>Wingdings</vt:lpstr>
      <vt:lpstr>3_Thème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ZINCK Yves [CEGEE]</dc:creator>
  <cp:lastModifiedBy>ZINCK Yves [CEGEE]</cp:lastModifiedBy>
  <cp:revision>2</cp:revision>
  <dcterms:created xsi:type="dcterms:W3CDTF">2023-08-03T07:15:30Z</dcterms:created>
  <dcterms:modified xsi:type="dcterms:W3CDTF">2023-08-03T07:23:31Z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2023-08-03T07:15:30Z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a5f02987-5830-4887-8211-d7d23ac3565f</vt:lpwstr>
  </property>
  <property fmtid="{D5CDD505-2E9C-101B-9397-08002B2CF9AE}" pid="8" name="MSIP_Label_48a19f0c-bea1-442e-a475-ed109d9ec508_ContentBits">
    <vt:lpwstr>0</vt:lpwstr>
  </property>
</Properties>
</file>