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640" r:id="rId6"/>
    <p:sldId id="644" r:id="rId7"/>
    <p:sldId id="643" r:id="rId8"/>
    <p:sldId id="602" r:id="rId9"/>
    <p:sldId id="645" r:id="rId10"/>
    <p:sldId id="405" r:id="rId11"/>
    <p:sldId id="623" r:id="rId12"/>
    <p:sldId id="646" r:id="rId13"/>
    <p:sldId id="320" r:id="rId14"/>
    <p:sldId id="600" r:id="rId15"/>
    <p:sldId id="626" r:id="rId16"/>
    <p:sldId id="647" r:id="rId17"/>
    <p:sldId id="624" r:id="rId18"/>
    <p:sldId id="651" r:id="rId19"/>
    <p:sldId id="648" r:id="rId20"/>
    <p:sldId id="641" r:id="rId21"/>
    <p:sldId id="652" r:id="rId22"/>
    <p:sldId id="617" r:id="rId23"/>
    <p:sldId id="618" r:id="rId24"/>
    <p:sldId id="649" r:id="rId25"/>
    <p:sldId id="650" r:id="rId26"/>
    <p:sldId id="639"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B8A"/>
    <a:srgbClr val="F2F2F2"/>
    <a:srgbClr val="EF9F9F"/>
    <a:srgbClr val="FF7F8A"/>
    <a:srgbClr val="E21163"/>
    <a:srgbClr val="860000"/>
    <a:srgbClr val="E25050"/>
    <a:srgbClr val="DB2929"/>
    <a:srgbClr val="E87878"/>
    <a:srgbClr val="FFC9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91" autoAdjust="0"/>
    <p:restoredTop sz="96265" autoAdjust="0"/>
  </p:normalViewPr>
  <p:slideViewPr>
    <p:cSldViewPr snapToGrid="0">
      <p:cViewPr varScale="1">
        <p:scale>
          <a:sx n="110" d="100"/>
          <a:sy n="110" d="100"/>
        </p:scale>
        <p:origin x="972" y="102"/>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79517032417442"/>
          <c:y val="7.8578132044909293E-2"/>
          <c:w val="0.51894118196389893"/>
          <c:h val="0.63348358762266843"/>
        </c:manualLayout>
      </c:layout>
      <c:doughnutChart>
        <c:varyColors val="1"/>
        <c:ser>
          <c:idx val="0"/>
          <c:order val="0"/>
          <c:tx>
            <c:strRef>
              <c:f>Feuil1!$B$1</c:f>
              <c:strCache>
                <c:ptCount val="1"/>
                <c:pt idx="0">
                  <c:v>Partenariats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813-475E-890D-61AB8386F7A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813-475E-890D-61AB8386F7A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813-475E-890D-61AB8386F7A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813-475E-890D-61AB8386F7A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813-475E-890D-61AB8386F7A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0813-475E-890D-61AB8386F7A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Mairies</c:v>
                </c:pt>
                <c:pt idx="1">
                  <c:v>Auto-écoles</c:v>
                </c:pt>
                <c:pt idx="2">
                  <c:v>Associations</c:v>
                </c:pt>
                <c:pt idx="3">
                  <c:v>Clubs sportifs </c:v>
                </c:pt>
                <c:pt idx="4">
                  <c:v>Enseignements supérieurs </c:v>
                </c:pt>
                <c:pt idx="5">
                  <c:v>Entreprises</c:v>
                </c:pt>
              </c:strCache>
            </c:strRef>
          </c:cat>
          <c:val>
            <c:numRef>
              <c:f>Feuil1!$B$2:$B$7</c:f>
              <c:numCache>
                <c:formatCode>General</c:formatCode>
                <c:ptCount val="6"/>
                <c:pt idx="0">
                  <c:v>245</c:v>
                </c:pt>
                <c:pt idx="1">
                  <c:v>24</c:v>
                </c:pt>
                <c:pt idx="2">
                  <c:v>9</c:v>
                </c:pt>
                <c:pt idx="3">
                  <c:v>3</c:v>
                </c:pt>
                <c:pt idx="4">
                  <c:v>32</c:v>
                </c:pt>
                <c:pt idx="5">
                  <c:v>108</c:v>
                </c:pt>
              </c:numCache>
            </c:numRef>
          </c:val>
          <c:extLst>
            <c:ext xmlns:c16="http://schemas.microsoft.com/office/drawing/2014/chart" uri="{C3380CC4-5D6E-409C-BE32-E72D297353CC}">
              <c16:uniqueId val="{0000000C-0813-475E-890D-61AB8386F7A1}"/>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25858880196344658"/>
          <c:y val="0.8453537135891257"/>
          <c:w val="0.62180744770185847"/>
          <c:h val="0.140507762272405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9500F9-2F04-4BAB-AF31-FA64CC4604CF}" type="datetimeFigureOut">
              <a:rPr lang="fr-FR" smtClean="0"/>
              <a:t>26/07/2023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D8894-3908-40D1-B10A-4538951BFE2D}" type="slidenum">
              <a:rPr lang="fr-FR" smtClean="0"/>
              <a:t>‹N°›</a:t>
            </a:fld>
            <a:endParaRPr lang="fr-FR"/>
          </a:p>
        </p:txBody>
      </p:sp>
    </p:spTree>
    <p:extLst>
      <p:ext uri="{BB962C8B-B14F-4D97-AF65-F5344CB8AC3E}">
        <p14:creationId xmlns:p14="http://schemas.microsoft.com/office/powerpoint/2010/main" val="2387926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4" name="Picture 12" descr="Nous aimons notre travail bannière web femme travaillant à l'atterrissage">
            <a:extLst>
              <a:ext uri="{FF2B5EF4-FFF2-40B4-BE49-F238E27FC236}">
                <a16:creationId xmlns:a16="http://schemas.microsoft.com/office/drawing/2014/main" id="{0A2EED6D-C8FC-457B-9D69-067D965C8A28}"/>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19799" b="98658" l="38818" r="99361">
                        <a14:foregroundMark x1="53355" y1="23490" x2="58147" y2="42282"/>
                        <a14:foregroundMark x1="62460" y1="19799" x2="61821" y2="28523"/>
                        <a14:foregroundMark x1="88179" y1="50000" x2="80671" y2="50000"/>
                        <a14:foregroundMark x1="92971" y1="47651" x2="79393" y2="46980"/>
                        <a14:foregroundMark x1="79393" y1="46980" x2="76997" y2="45638"/>
                        <a14:foregroundMark x1="86102" y1="46980" x2="77157" y2="45973"/>
                        <a14:foregroundMark x1="87859" y1="46980" x2="78115" y2="46309"/>
                        <a14:foregroundMark x1="92155" y1="89778" x2="88019" y2="90268"/>
                        <a14:foregroundMark x1="92241" y1="89768" x2="92255" y2="89766"/>
                        <a14:foregroundMark x1="97634" y1="95610" x2="39297" y2="94295"/>
                        <a14:foregroundMark x1="38818" y1="94966" x2="39936" y2="98658"/>
                        <a14:foregroundMark x1="39936" y1="97987" x2="60703" y2="98993"/>
                        <a14:foregroundMark x1="60703" y1="98993" x2="70607" y2="98322"/>
                        <a14:foregroundMark x1="70607" y1="98322" x2="74601" y2="98322"/>
                        <a14:foregroundMark x1="74601" y1="98322" x2="78435" y2="98322"/>
                        <a14:foregroundMark x1="78435" y1="98322" x2="87380" y2="98322"/>
                        <a14:foregroundMark x1="87380" y1="98322" x2="92332" y2="97987"/>
                        <a14:foregroundMark x1="92332" y1="97987" x2="96965" y2="97987"/>
                        <a14:foregroundMark x1="99361" y1="94631" x2="99042" y2="98322"/>
                        <a14:foregroundMark x1="42173" y1="86577" x2="44409" y2="93289"/>
                        <a14:foregroundMark x1="44409" y1="93289" x2="44569" y2="93289"/>
                        <a14:foregroundMark x1="56709" y1="55369" x2="62939" y2="74832"/>
                        <a14:foregroundMark x1="48243" y1="86242" x2="48243" y2="86242"/>
                        <a14:foregroundMark x1="43131" y1="53691" x2="51278" y2="51678"/>
                        <a14:foregroundMark x1="51278" y1="51678" x2="53674" y2="52013"/>
                        <a14:foregroundMark x1="49201" y1="88255" x2="62460" y2="86913"/>
                        <a14:foregroundMark x1="62460" y1="86913" x2="67412" y2="87919"/>
                        <a14:backgroundMark x1="99521" y1="91946" x2="92013" y2="88926"/>
                        <a14:backgroundMark x1="92013" y1="88926" x2="90895" y2="81208"/>
                        <a14:backgroundMark x1="90895" y1="81208" x2="93450" y2="75839"/>
                        <a14:backgroundMark x1="93450" y1="75839" x2="97444" y2="77517"/>
                        <a14:backgroundMark x1="97444" y1="77517" x2="99361" y2="85235"/>
                        <a14:backgroundMark x1="99361" y1="85235" x2="97125" y2="87919"/>
                      </a14:backgroundRemoval>
                    </a14:imgEffect>
                  </a14:imgLayer>
                </a14:imgProps>
              </a:ext>
              <a:ext uri="{28A0092B-C50C-407E-A947-70E740481C1C}">
                <a14:useLocalDpi xmlns:a14="http://schemas.microsoft.com/office/drawing/2010/main" val="0"/>
              </a:ext>
            </a:extLst>
          </a:blip>
          <a:srcRect l="35577" t="15474"/>
          <a:stretch/>
        </p:blipFill>
        <p:spPr bwMode="auto">
          <a:xfrm>
            <a:off x="8632374" y="4180927"/>
            <a:ext cx="3558268" cy="222245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5"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Picture 6" descr="Jardin d'arrière-cour avec table servie, théière, tasses, fleurs et chaises avec oreillers moelleux. chalet coin barbecue avec clôture et arbres. petit-déjeuner du matin d'été au parc de la maison, illustration vectorielle de dessin animé">
            <a:extLst>
              <a:ext uri="{FF2B5EF4-FFF2-40B4-BE49-F238E27FC236}">
                <a16:creationId xmlns:a16="http://schemas.microsoft.com/office/drawing/2014/main" id="{840C5764-0621-45BD-8024-EADD63183E1C}"/>
              </a:ext>
            </a:extLst>
          </p:cNvPr>
          <p:cNvPicPr>
            <a:picLocks noChangeAspect="1" noChangeArrowheads="1"/>
          </p:cNvPicPr>
          <p:nvPr userDrawn="1"/>
        </p:nvPicPr>
        <p:blipFill rotWithShape="1">
          <a:blip r:embed="rId2">
            <a:alphaModFix/>
            <a:extLst>
              <a:ext uri="{28A0092B-C50C-407E-A947-70E740481C1C}">
                <a14:useLocalDpi xmlns:a14="http://schemas.microsoft.com/office/drawing/2010/main" val="0"/>
              </a:ext>
            </a:extLst>
          </a:blip>
          <a:srcRect l="14921" r="65714"/>
          <a:stretch/>
        </p:blipFill>
        <p:spPr bwMode="auto">
          <a:xfrm>
            <a:off x="522514" y="0"/>
            <a:ext cx="265611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AA9D99CA-C90F-4A4A-A967-372B5FEEF326}"/>
              </a:ext>
            </a:extLst>
          </p:cNvPr>
          <p:cNvSpPr/>
          <p:nvPr userDrawn="1"/>
        </p:nvSpPr>
        <p:spPr>
          <a:xfrm>
            <a:off x="522514" y="0"/>
            <a:ext cx="265611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Drapeaux suspendus dessinés à la main sur une guirlande de cordes">
            <a:extLst>
              <a:ext uri="{FF2B5EF4-FFF2-40B4-BE49-F238E27FC236}">
                <a16:creationId xmlns:a16="http://schemas.microsoft.com/office/drawing/2014/main" id="{1D07401D-0C48-4315-B75C-8CDE90D9B712}"/>
              </a:ext>
            </a:extLst>
          </p:cNvPr>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49070"/>
          <a:stretch/>
        </p:blipFill>
        <p:spPr bwMode="auto">
          <a:xfrm>
            <a:off x="304004" y="167950"/>
            <a:ext cx="3093134" cy="1575353"/>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rgbClr val="E6AB1F"/>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a:t>
            </a:r>
            <a:r>
              <a:rPr lang="fr-FR" sz="4400" b="1" baseline="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OMM</a:t>
            </a:r>
            <a:r>
              <a:rPr lang="fr-FR" sz="4400" b="1" baseline="0" dirty="0">
                <a:solidFill>
                  <a:srgbClr val="EA7A78"/>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A</a:t>
            </a:r>
            <a:r>
              <a:rPr lang="fr-FR" sz="4400" b="1" baseline="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IR</a:t>
            </a:r>
            <a:r>
              <a:rPr lang="fr-FR" sz="4400" b="1" baseline="0" dirty="0">
                <a:solidFill>
                  <a:srgbClr val="4C7D8E"/>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E</a:t>
            </a: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 Target="slide6.xml"/><Relationship Id="rId7" Type="http://schemas.openxmlformats.org/officeDocument/2006/relationships/slide" Target="slide21.xml"/><Relationship Id="rId2" Type="http://schemas.openxmlformats.org/officeDocument/2006/relationships/slide" Target="slide4.xml"/><Relationship Id="rId1" Type="http://schemas.openxmlformats.org/officeDocument/2006/relationships/slideLayout" Target="../slideLayouts/slideLayout3.xml"/><Relationship Id="rId6" Type="http://schemas.openxmlformats.org/officeDocument/2006/relationships/slide" Target="slide16.xml"/><Relationship Id="rId5" Type="http://schemas.openxmlformats.org/officeDocument/2006/relationships/slide" Target="slide13.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hyperlink" Target="http://commerciaux.celca.caisse-epargne.fr/" TargetMode="External"/><Relationship Id="rId5" Type="http://schemas.openxmlformats.org/officeDocument/2006/relationships/hyperlink" Target="http://commerciaux.celca.caisse-epargne.fr/download/499/les-partenaires-et-les-offres/27833/liste-partenaires.xlsx" TargetMode="Externa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jpeg"/><Relationship Id="rId7" Type="http://schemas.openxmlformats.org/officeDocument/2006/relationships/image" Target="../media/image17.jpeg"/><Relationship Id="rId12" Type="http://schemas.microsoft.com/office/2007/relationships/hdphoto" Target="../media/hdphoto4.wdp"/><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6.jpeg"/><Relationship Id="rId11" Type="http://schemas.openxmlformats.org/officeDocument/2006/relationships/image" Target="../media/image20.png"/><Relationship Id="rId5" Type="http://schemas.microsoft.com/office/2007/relationships/hdphoto" Target="../media/hdphoto2.wdp"/><Relationship Id="rId10" Type="http://schemas.microsoft.com/office/2007/relationships/hdphoto" Target="../media/hdphoto3.wdp"/><Relationship Id="rId4" Type="http://schemas.openxmlformats.org/officeDocument/2006/relationships/image" Target="../media/image15.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hyperlink" Target="mailto:valerie.valentin@cegee.caisse-epargne.fr?subject=Convention%20de%20partenariat" TargetMode="External"/><Relationship Id="rId3" Type="http://schemas.openxmlformats.org/officeDocument/2006/relationships/image" Target="../media/image21.jpeg"/><Relationship Id="rId7" Type="http://schemas.openxmlformats.org/officeDocument/2006/relationships/image" Target="../media/image23.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hyperlink" Target="http://commerciaux.celca.caisse-epargne.fr/download/501/modeles-de-conventions/26777/fiche-opportunite-de-partenariat.docx" TargetMode="External"/><Relationship Id="rId11" Type="http://schemas.openxmlformats.org/officeDocument/2006/relationships/image" Target="../media/image26.jpeg"/><Relationship Id="rId5" Type="http://schemas.openxmlformats.org/officeDocument/2006/relationships/image" Target="../media/image22.jpeg"/><Relationship Id="rId10" Type="http://schemas.openxmlformats.org/officeDocument/2006/relationships/image" Target="../media/image25.jpeg"/><Relationship Id="rId4" Type="http://schemas.openxmlformats.org/officeDocument/2006/relationships/hyperlink" Target="http://commerciaux.celca.caisse-epargne.fr/download/501/modeles-de-conventions/30237/convention-de-partenariat-2023.doc" TargetMode="External"/><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commerciaux.celca.caisse-epargne.fr/download/499/les-partenaires-et-les-offres/30238/partenariat-nos-offres-commerciales-juin-2023.pptx" TargetMode="External"/><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hyperlink" Target="http://commerciaux.celca.caisse-epargne.fr/" TargetMode="External"/><Relationship Id="rId7" Type="http://schemas.openxmlformats.org/officeDocument/2006/relationships/hyperlink" Target="http://commerciaux.celca.caisse-epargne.fr/download/501/modeles-de-conventions/26776/convention-partenariat-mairies-2023.doc" TargetMode="External"/><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hyperlink" Target="http://commerciaux.celca.caisse-epargne.fr/download/501/modeles-de-conventions/26777/fiche-opportunite-de-partenariat.docx" TargetMode="External"/><Relationship Id="rId5" Type="http://schemas.openxmlformats.org/officeDocument/2006/relationships/hyperlink" Target="http://commerciaux.celca.caisse-epargne.fr/download/501/modeles-de-conventions/30237/convention-de-partenariat-2023.doc" TargetMode="Externa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 Id="rId6" Type="http://schemas.openxmlformats.org/officeDocument/2006/relationships/slide" Target="slide17.xml"/><Relationship Id="rId5" Type="http://schemas.openxmlformats.org/officeDocument/2006/relationships/slide" Target="slide19.xml"/><Relationship Id="rId4" Type="http://schemas.openxmlformats.org/officeDocument/2006/relationships/slide" Target="slide18.xml"/></Relationships>
</file>

<file path=ppt/slides/_rels/slide17.xml.rels><?xml version="1.0" encoding="UTF-8" standalone="yes"?>
<Relationships xmlns="http://schemas.openxmlformats.org/package/2006/relationships"><Relationship Id="rId3" Type="http://schemas.openxmlformats.org/officeDocument/2006/relationships/hyperlink" Target="http://commerciaux.celca.caisse-epargne.fr/download/2106/presentation-du-dispositif/27226/presentation-du-dispositif-a-lattention-des-collaborateurs-cegee.pptx" TargetMode="External"/><Relationship Id="rId7"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hyperlink" Target="http://commerciaux.celca.caisse-epargne.fr/" TargetMode="External"/><Relationship Id="rId5" Type="http://schemas.openxmlformats.org/officeDocument/2006/relationships/image" Target="../media/image36.jpe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hyperlink" Target="tel:+33388.52.56.44%20stephane.bohn@cegee.caisse-epargne.fr"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commerciaux.celca.caisse-epargne.fr/download/1142/bon-naissance-et-partenariats-mairies/27441/liste-des-mairies-partenaires-2023.xlsx" TargetMode="Externa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commerciaux.celca.caisse-epargne.fr/" TargetMode="Externa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commerciaux.celca.caisse-epargne.fr/download/1028/documents-hors-arbo-1/30320/2023-kit-animation-agence-v0-1.ppsx" TargetMode="Externa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commerciaux.celca.caisse-epargne.fr/" TargetMode="Externa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14E3BA3-5DAD-4A3E-365C-831DBDAB397A}"/>
              </a:ext>
            </a:extLst>
          </p:cNvPr>
          <p:cNvPicPr>
            <a:picLocks noChangeAspect="1"/>
          </p:cNvPicPr>
          <p:nvPr/>
        </p:nvPicPr>
        <p:blipFill rotWithShape="1">
          <a:blip r:embed="rId2"/>
          <a:srcRect l="13866" t="485" r="7402" b="1074"/>
          <a:stretch/>
        </p:blipFill>
        <p:spPr>
          <a:xfrm>
            <a:off x="0" y="0"/>
            <a:ext cx="12192000" cy="6858000"/>
          </a:xfrm>
          <a:prstGeom prst="rect">
            <a:avLst/>
          </a:prstGeom>
        </p:spPr>
      </p:pic>
      <p:pic>
        <p:nvPicPr>
          <p:cNvPr id="1027" name="Image 34" descr="Une image contenant texte, signe&#10;&#10;Description générée automatiquement">
            <a:extLst>
              <a:ext uri="{FF2B5EF4-FFF2-40B4-BE49-F238E27FC236}">
                <a16:creationId xmlns:a16="http://schemas.microsoft.com/office/drawing/2014/main" id="{705B256A-0532-A80C-51BA-87480B54FB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563887"/>
            <a:ext cx="911224" cy="2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21F64C5-588A-F2A1-C727-E948F197AEC2}"/>
              </a:ext>
            </a:extLst>
          </p:cNvPr>
          <p:cNvSpPr/>
          <p:nvPr/>
        </p:nvSpPr>
        <p:spPr>
          <a:xfrm>
            <a:off x="534547" y="2791093"/>
            <a:ext cx="4670168" cy="1978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F1ED06E5-F5E0-1AD7-97DF-CE2D0E8E62B1}"/>
              </a:ext>
            </a:extLst>
          </p:cNvPr>
          <p:cNvSpPr/>
          <p:nvPr/>
        </p:nvSpPr>
        <p:spPr>
          <a:xfrm>
            <a:off x="1185534" y="2352572"/>
            <a:ext cx="3544463" cy="303679"/>
          </a:xfrm>
          <a:custGeom>
            <a:avLst/>
            <a:gdLst>
              <a:gd name="connsiteX0" fmla="*/ 0 w 3544463"/>
              <a:gd name="connsiteY0" fmla="*/ 50614 h 303679"/>
              <a:gd name="connsiteX1" fmla="*/ 50614 w 3544463"/>
              <a:gd name="connsiteY1" fmla="*/ 0 h 303679"/>
              <a:gd name="connsiteX2" fmla="*/ 658919 w 3544463"/>
              <a:gd name="connsiteY2" fmla="*/ 0 h 303679"/>
              <a:gd name="connsiteX3" fmla="*/ 1232791 w 3544463"/>
              <a:gd name="connsiteY3" fmla="*/ 0 h 303679"/>
              <a:gd name="connsiteX4" fmla="*/ 1772232 w 3544463"/>
              <a:gd name="connsiteY4" fmla="*/ 0 h 303679"/>
              <a:gd name="connsiteX5" fmla="*/ 2380536 w 3544463"/>
              <a:gd name="connsiteY5" fmla="*/ 0 h 303679"/>
              <a:gd name="connsiteX6" fmla="*/ 2954409 w 3544463"/>
              <a:gd name="connsiteY6" fmla="*/ 0 h 303679"/>
              <a:gd name="connsiteX7" fmla="*/ 3493849 w 3544463"/>
              <a:gd name="connsiteY7" fmla="*/ 0 h 303679"/>
              <a:gd name="connsiteX8" fmla="*/ 3544463 w 3544463"/>
              <a:gd name="connsiteY8" fmla="*/ 50614 h 303679"/>
              <a:gd name="connsiteX9" fmla="*/ 3544463 w 3544463"/>
              <a:gd name="connsiteY9" fmla="*/ 253065 h 303679"/>
              <a:gd name="connsiteX10" fmla="*/ 3493849 w 3544463"/>
              <a:gd name="connsiteY10" fmla="*/ 303679 h 303679"/>
              <a:gd name="connsiteX11" fmla="*/ 2954409 w 3544463"/>
              <a:gd name="connsiteY11" fmla="*/ 303679 h 303679"/>
              <a:gd name="connsiteX12" fmla="*/ 2380536 w 3544463"/>
              <a:gd name="connsiteY12" fmla="*/ 303679 h 303679"/>
              <a:gd name="connsiteX13" fmla="*/ 1806664 w 3544463"/>
              <a:gd name="connsiteY13" fmla="*/ 303679 h 303679"/>
              <a:gd name="connsiteX14" fmla="*/ 1232791 w 3544463"/>
              <a:gd name="connsiteY14" fmla="*/ 303679 h 303679"/>
              <a:gd name="connsiteX15" fmla="*/ 693351 w 3544463"/>
              <a:gd name="connsiteY15" fmla="*/ 303679 h 303679"/>
              <a:gd name="connsiteX16" fmla="*/ 50614 w 3544463"/>
              <a:gd name="connsiteY16" fmla="*/ 303679 h 303679"/>
              <a:gd name="connsiteX17" fmla="*/ 0 w 3544463"/>
              <a:gd name="connsiteY17" fmla="*/ 253065 h 303679"/>
              <a:gd name="connsiteX18" fmla="*/ 0 w 3544463"/>
              <a:gd name="connsiteY18" fmla="*/ 50614 h 30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44463" h="303679" fill="none" extrusionOk="0">
                <a:moveTo>
                  <a:pt x="0" y="50614"/>
                </a:moveTo>
                <a:cubicBezTo>
                  <a:pt x="7668" y="21760"/>
                  <a:pt x="22022" y="696"/>
                  <a:pt x="50614" y="0"/>
                </a:cubicBezTo>
                <a:cubicBezTo>
                  <a:pt x="252256" y="-15262"/>
                  <a:pt x="457762" y="2514"/>
                  <a:pt x="658919" y="0"/>
                </a:cubicBezTo>
                <a:cubicBezTo>
                  <a:pt x="860076" y="-2514"/>
                  <a:pt x="1070720" y="30818"/>
                  <a:pt x="1232791" y="0"/>
                </a:cubicBezTo>
                <a:cubicBezTo>
                  <a:pt x="1394862" y="-30818"/>
                  <a:pt x="1523966" y="15992"/>
                  <a:pt x="1772232" y="0"/>
                </a:cubicBezTo>
                <a:cubicBezTo>
                  <a:pt x="2020498" y="-15992"/>
                  <a:pt x="2235702" y="58869"/>
                  <a:pt x="2380536" y="0"/>
                </a:cubicBezTo>
                <a:cubicBezTo>
                  <a:pt x="2525370" y="-58869"/>
                  <a:pt x="2775344" y="18941"/>
                  <a:pt x="2954409" y="0"/>
                </a:cubicBezTo>
                <a:cubicBezTo>
                  <a:pt x="3133474" y="-18941"/>
                  <a:pt x="3306520" y="30089"/>
                  <a:pt x="3493849" y="0"/>
                </a:cubicBezTo>
                <a:cubicBezTo>
                  <a:pt x="3522682" y="-241"/>
                  <a:pt x="3546715" y="20480"/>
                  <a:pt x="3544463" y="50614"/>
                </a:cubicBezTo>
                <a:cubicBezTo>
                  <a:pt x="3555397" y="133260"/>
                  <a:pt x="3528245" y="200979"/>
                  <a:pt x="3544463" y="253065"/>
                </a:cubicBezTo>
                <a:cubicBezTo>
                  <a:pt x="3541663" y="277986"/>
                  <a:pt x="3519484" y="311108"/>
                  <a:pt x="3493849" y="303679"/>
                </a:cubicBezTo>
                <a:cubicBezTo>
                  <a:pt x="3285099" y="311687"/>
                  <a:pt x="3177229" y="250309"/>
                  <a:pt x="2954409" y="303679"/>
                </a:cubicBezTo>
                <a:cubicBezTo>
                  <a:pt x="2731589" y="357049"/>
                  <a:pt x="2650805" y="271757"/>
                  <a:pt x="2380536" y="303679"/>
                </a:cubicBezTo>
                <a:cubicBezTo>
                  <a:pt x="2110267" y="335601"/>
                  <a:pt x="1981155" y="295346"/>
                  <a:pt x="1806664" y="303679"/>
                </a:cubicBezTo>
                <a:cubicBezTo>
                  <a:pt x="1632173" y="312012"/>
                  <a:pt x="1476986" y="243551"/>
                  <a:pt x="1232791" y="303679"/>
                </a:cubicBezTo>
                <a:cubicBezTo>
                  <a:pt x="988596" y="363807"/>
                  <a:pt x="859319" y="253866"/>
                  <a:pt x="693351" y="303679"/>
                </a:cubicBezTo>
                <a:cubicBezTo>
                  <a:pt x="527383" y="353492"/>
                  <a:pt x="299400" y="286039"/>
                  <a:pt x="50614" y="303679"/>
                </a:cubicBezTo>
                <a:cubicBezTo>
                  <a:pt x="15686" y="306361"/>
                  <a:pt x="7347" y="282428"/>
                  <a:pt x="0" y="253065"/>
                </a:cubicBezTo>
                <a:cubicBezTo>
                  <a:pt x="-16189" y="164741"/>
                  <a:pt x="12063" y="117227"/>
                  <a:pt x="0" y="50614"/>
                </a:cubicBezTo>
                <a:close/>
              </a:path>
              <a:path w="3544463" h="303679" stroke="0" extrusionOk="0">
                <a:moveTo>
                  <a:pt x="0" y="50614"/>
                </a:moveTo>
                <a:cubicBezTo>
                  <a:pt x="303" y="26420"/>
                  <a:pt x="20972" y="-3482"/>
                  <a:pt x="50614" y="0"/>
                </a:cubicBezTo>
                <a:cubicBezTo>
                  <a:pt x="216622" y="-9807"/>
                  <a:pt x="497300" y="11107"/>
                  <a:pt x="624487" y="0"/>
                </a:cubicBezTo>
                <a:cubicBezTo>
                  <a:pt x="751674" y="-11107"/>
                  <a:pt x="1033066" y="232"/>
                  <a:pt x="1267224" y="0"/>
                </a:cubicBezTo>
                <a:cubicBezTo>
                  <a:pt x="1501382" y="-232"/>
                  <a:pt x="1631140" y="23496"/>
                  <a:pt x="1806664" y="0"/>
                </a:cubicBezTo>
                <a:cubicBezTo>
                  <a:pt x="1982188" y="-23496"/>
                  <a:pt x="2081794" y="25172"/>
                  <a:pt x="2311672" y="0"/>
                </a:cubicBezTo>
                <a:cubicBezTo>
                  <a:pt x="2541550" y="-25172"/>
                  <a:pt x="2618307" y="53325"/>
                  <a:pt x="2816679" y="0"/>
                </a:cubicBezTo>
                <a:cubicBezTo>
                  <a:pt x="3015051" y="-53325"/>
                  <a:pt x="3269022" y="3858"/>
                  <a:pt x="3493849" y="0"/>
                </a:cubicBezTo>
                <a:cubicBezTo>
                  <a:pt x="3524367" y="-1758"/>
                  <a:pt x="3550604" y="19884"/>
                  <a:pt x="3544463" y="50614"/>
                </a:cubicBezTo>
                <a:cubicBezTo>
                  <a:pt x="3545173" y="109227"/>
                  <a:pt x="3543012" y="193102"/>
                  <a:pt x="3544463" y="253065"/>
                </a:cubicBezTo>
                <a:cubicBezTo>
                  <a:pt x="3542677" y="283519"/>
                  <a:pt x="3517382" y="306348"/>
                  <a:pt x="3493849" y="303679"/>
                </a:cubicBezTo>
                <a:cubicBezTo>
                  <a:pt x="3366220" y="316949"/>
                  <a:pt x="3181891" y="284213"/>
                  <a:pt x="3023274" y="303679"/>
                </a:cubicBezTo>
                <a:cubicBezTo>
                  <a:pt x="2864658" y="323145"/>
                  <a:pt x="2572303" y="274361"/>
                  <a:pt x="2380536" y="303679"/>
                </a:cubicBezTo>
                <a:cubicBezTo>
                  <a:pt x="2188769" y="332997"/>
                  <a:pt x="2016123" y="273772"/>
                  <a:pt x="1806664" y="303679"/>
                </a:cubicBezTo>
                <a:cubicBezTo>
                  <a:pt x="1597205" y="333586"/>
                  <a:pt x="1492935" y="287090"/>
                  <a:pt x="1198359" y="303679"/>
                </a:cubicBezTo>
                <a:cubicBezTo>
                  <a:pt x="903783" y="320268"/>
                  <a:pt x="863532" y="266121"/>
                  <a:pt x="693351" y="303679"/>
                </a:cubicBezTo>
                <a:cubicBezTo>
                  <a:pt x="523170" y="341237"/>
                  <a:pt x="369881" y="295061"/>
                  <a:pt x="50614" y="303679"/>
                </a:cubicBezTo>
                <a:cubicBezTo>
                  <a:pt x="24450" y="310406"/>
                  <a:pt x="-7204" y="277952"/>
                  <a:pt x="0" y="253065"/>
                </a:cubicBezTo>
                <a:cubicBezTo>
                  <a:pt x="-16229" y="171679"/>
                  <a:pt x="6514" y="108208"/>
                  <a:pt x="0" y="50614"/>
                </a:cubicBezTo>
                <a:close/>
              </a:path>
            </a:pathLst>
          </a:custGeom>
          <a:solidFill>
            <a:srgbClr val="FF7F8A"/>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Marketing – Août 2023</a:t>
            </a:r>
          </a:p>
        </p:txBody>
      </p:sp>
      <p:sp>
        <p:nvSpPr>
          <p:cNvPr id="3" name="Titre 3">
            <a:extLst>
              <a:ext uri="{FF2B5EF4-FFF2-40B4-BE49-F238E27FC236}">
                <a16:creationId xmlns:a16="http://schemas.microsoft.com/office/drawing/2014/main" id="{7B9DE05B-D245-C3CE-BF9B-64B7CD8CBC19}"/>
              </a:ext>
            </a:extLst>
          </p:cNvPr>
          <p:cNvSpPr txBox="1">
            <a:spLocks/>
          </p:cNvSpPr>
          <p:nvPr/>
        </p:nvSpPr>
        <p:spPr>
          <a:xfrm>
            <a:off x="534547" y="2928371"/>
            <a:ext cx="4670168" cy="1976372"/>
          </a:xfrm>
          <a:prstGeom prst="rect">
            <a:avLst/>
          </a:prstGeom>
          <a:noFill/>
          <a:effectLst>
            <a:outerShdw blurRad="50800" dist="50800" dir="5400000" algn="ctr" rotWithShape="0">
              <a:schemeClr val="tx1">
                <a:lumMod val="75000"/>
                <a:lumOff val="25000"/>
              </a:schemeClr>
            </a:outerShdw>
          </a:effectLst>
        </p:spPr>
        <p:txBody>
          <a:bodyPr>
            <a:normAutofit fontScale="55000" lnSpcReduction="20000"/>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8000" dirty="0">
                <a:solidFill>
                  <a:schemeClr val="bg1"/>
                </a:solidFill>
                <a:effectLst>
                  <a:outerShdw blurRad="38100" dist="38100" dir="2700000" algn="tl">
                    <a:srgbClr val="000000">
                      <a:alpha val="43137"/>
                    </a:srgbClr>
                  </a:outerShdw>
                </a:effectLst>
              </a:rPr>
              <a:t>KIT </a:t>
            </a:r>
          </a:p>
          <a:p>
            <a:pPr algn="ctr"/>
            <a:r>
              <a:rPr lang="fr-FR" sz="8000" dirty="0">
                <a:solidFill>
                  <a:schemeClr val="bg1"/>
                </a:solidFill>
                <a:effectLst>
                  <a:outerShdw blurRad="38100" dist="38100" dir="2700000" algn="tl">
                    <a:srgbClr val="000000">
                      <a:alpha val="43137"/>
                    </a:srgbClr>
                  </a:outerShdw>
                </a:effectLst>
              </a:rPr>
              <a:t>PARTENARIAT</a:t>
            </a:r>
          </a:p>
          <a:p>
            <a:pPr algn="ctr"/>
            <a:endParaRPr lang="fr-FR" sz="1400" dirty="0">
              <a:solidFill>
                <a:schemeClr val="bg1"/>
              </a:solidFill>
              <a:effectLst>
                <a:outerShdw blurRad="38100" dist="38100" dir="2700000" algn="tl">
                  <a:srgbClr val="000000">
                    <a:alpha val="43137"/>
                  </a:srgbClr>
                </a:outerShdw>
              </a:effectLst>
            </a:endParaRPr>
          </a:p>
          <a:p>
            <a:pPr algn="ctr"/>
            <a:endParaRPr lang="fr-FR" sz="1900" dirty="0">
              <a:solidFill>
                <a:schemeClr val="bg1"/>
              </a:solidFill>
              <a:effectLst>
                <a:outerShdw blurRad="38100" dist="38100" dir="2700000" algn="tl">
                  <a:srgbClr val="000000">
                    <a:alpha val="43137"/>
                  </a:srgbClr>
                </a:outerShdw>
              </a:effectLst>
            </a:endParaRPr>
          </a:p>
          <a:p>
            <a:pPr algn="ctr">
              <a:spcAft>
                <a:spcPts val="600"/>
              </a:spcAft>
            </a:pPr>
            <a:r>
              <a:rPr lang="fr-FR" sz="4400" dirty="0">
                <a:solidFill>
                  <a:schemeClr val="bg1"/>
                </a:solidFill>
                <a:effectLst>
                  <a:outerShdw blurRad="38100" dist="38100" dir="2700000" algn="tl">
                    <a:srgbClr val="000000">
                      <a:alpha val="43137"/>
                    </a:srgbClr>
                  </a:outerShdw>
                </a:effectLst>
              </a:rPr>
              <a:t>Présentation des</a:t>
            </a:r>
          </a:p>
          <a:p>
            <a:pPr algn="ctr">
              <a:spcAft>
                <a:spcPts val="600"/>
              </a:spcAft>
            </a:pPr>
            <a:r>
              <a:rPr lang="fr-FR" sz="4400" dirty="0">
                <a:solidFill>
                  <a:schemeClr val="bg1"/>
                </a:solidFill>
                <a:effectLst>
                  <a:outerShdw blurRad="38100" dist="38100" dir="2700000" algn="tl">
                    <a:srgbClr val="000000">
                      <a:alpha val="43137"/>
                    </a:srgbClr>
                  </a:outerShdw>
                </a:effectLst>
              </a:rPr>
              <a:t> dispositifs de partenariat</a:t>
            </a:r>
          </a:p>
        </p:txBody>
      </p:sp>
    </p:spTree>
    <p:extLst>
      <p:ext uri="{BB962C8B-B14F-4D97-AF65-F5344CB8AC3E}">
        <p14:creationId xmlns:p14="http://schemas.microsoft.com/office/powerpoint/2010/main" val="276504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hlinkClick r:id="rId2" action="ppaction://hlinksldjump"/>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sp>
        <p:nvSpPr>
          <p:cNvPr id="28" name="ZoneTexte 27">
            <a:extLst>
              <a:ext uri="{FF2B5EF4-FFF2-40B4-BE49-F238E27FC236}">
                <a16:creationId xmlns:a16="http://schemas.microsoft.com/office/drawing/2014/main" id="{A1160894-2052-31C6-7676-28FD4D7AC6A4}"/>
              </a:ext>
            </a:extLst>
          </p:cNvPr>
          <p:cNvSpPr txBox="1"/>
          <p:nvPr/>
        </p:nvSpPr>
        <p:spPr>
          <a:xfrm>
            <a:off x="0" y="6115990"/>
            <a:ext cx="12192000" cy="338554"/>
          </a:xfrm>
          <a:prstGeom prst="rect">
            <a:avLst/>
          </a:prstGeom>
          <a:noFill/>
        </p:spPr>
        <p:txBody>
          <a:bodyPr wrap="square" rtlCol="0">
            <a:spAutoFit/>
          </a:bodyPr>
          <a:lstStyle/>
          <a:p>
            <a:pPr algn="ctr"/>
            <a:r>
              <a:rPr lang="fr-FR" sz="1600" dirty="0">
                <a:solidFill>
                  <a:srgbClr val="3B3B3B"/>
                </a:solidFill>
              </a:rPr>
              <a:t>Cliquez sur l’item souhaité pour y accéder</a:t>
            </a:r>
          </a:p>
        </p:txBody>
      </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hlinkClick r:id="rId3" action="ppaction://hlinksldjump"/>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hlinkClick r:id="rId4" action="ppaction://hlinksldjump"/>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hlinkClick r:id="rId5" action="ppaction://hlinksldjump"/>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hlinkClick r:id="rId6" action="ppaction://hlinksldjump"/>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7"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563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03F25359-7718-F589-1FB8-8C0931EC44B3}"/>
              </a:ext>
            </a:extLst>
          </p:cNvPr>
          <p:cNvSpPr/>
          <p:nvPr/>
        </p:nvSpPr>
        <p:spPr>
          <a:xfrm>
            <a:off x="2260240" y="643857"/>
            <a:ext cx="9727361"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106248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2A8D701-6C91-5CB2-24ED-0483BD12095C}"/>
              </a:ext>
            </a:extLst>
          </p:cNvPr>
          <p:cNvSpPr>
            <a:spLocks noGrp="1"/>
          </p:cNvSpPr>
          <p:nvPr>
            <p:ph type="body" sz="quarter" idx="12"/>
          </p:nvPr>
        </p:nvSpPr>
        <p:spPr/>
        <p:txBody>
          <a:bodyPr/>
          <a:lstStyle/>
          <a:p>
            <a:r>
              <a:rPr lang="fr-FR" dirty="0"/>
              <a:t>Plus de 400 partenariats lient la CEGEE avec différents organismes du territoire.</a:t>
            </a:r>
          </a:p>
        </p:txBody>
      </p:sp>
      <p:sp>
        <p:nvSpPr>
          <p:cNvPr id="4" name="Espace réservé du texte 3">
            <a:extLst>
              <a:ext uri="{FF2B5EF4-FFF2-40B4-BE49-F238E27FC236}">
                <a16:creationId xmlns:a16="http://schemas.microsoft.com/office/drawing/2014/main" id="{AB9D066B-4905-971B-220F-0BE18C1171EA}"/>
              </a:ext>
            </a:extLst>
          </p:cNvPr>
          <p:cNvSpPr>
            <a:spLocks noGrp="1"/>
          </p:cNvSpPr>
          <p:nvPr>
            <p:ph type="body" sz="quarter" idx="14"/>
          </p:nvPr>
        </p:nvSpPr>
        <p:spPr/>
        <p:txBody>
          <a:bodyPr/>
          <a:lstStyle/>
          <a:p>
            <a:r>
              <a:rPr lang="fr-FR" dirty="0"/>
              <a:t>Les partenaires</a:t>
            </a:r>
          </a:p>
        </p:txBody>
      </p:sp>
      <p:sp>
        <p:nvSpPr>
          <p:cNvPr id="5" name="Espace réservé du texte 4">
            <a:extLst>
              <a:ext uri="{FF2B5EF4-FFF2-40B4-BE49-F238E27FC236}">
                <a16:creationId xmlns:a16="http://schemas.microsoft.com/office/drawing/2014/main" id="{ED6B883F-CF42-C56C-08F0-4D28D0394D8D}"/>
              </a:ext>
            </a:extLst>
          </p:cNvPr>
          <p:cNvSpPr>
            <a:spLocks noGrp="1"/>
          </p:cNvSpPr>
          <p:nvPr>
            <p:ph type="body" sz="quarter" idx="16"/>
          </p:nvPr>
        </p:nvSpPr>
        <p:spPr/>
        <p:txBody>
          <a:bodyPr/>
          <a:lstStyle/>
          <a:p>
            <a:r>
              <a:rPr lang="fr-FR" dirty="0"/>
              <a:t>1</a:t>
            </a:r>
          </a:p>
        </p:txBody>
      </p:sp>
      <p:sp>
        <p:nvSpPr>
          <p:cNvPr id="6" name="Espace réservé du contenu 1">
            <a:extLst>
              <a:ext uri="{FF2B5EF4-FFF2-40B4-BE49-F238E27FC236}">
                <a16:creationId xmlns:a16="http://schemas.microsoft.com/office/drawing/2014/main" id="{656D2A25-D7EC-7241-ACE4-6C042FB2A6BF}"/>
              </a:ext>
            </a:extLst>
          </p:cNvPr>
          <p:cNvSpPr txBox="1">
            <a:spLocks noGrp="1"/>
          </p:cNvSpPr>
          <p:nvPr>
            <p:ph idx="17"/>
          </p:nvPr>
        </p:nvSpPr>
        <p:spPr>
          <a:xfrm>
            <a:off x="693444" y="1459208"/>
            <a:ext cx="7778115" cy="561855"/>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CEGEE s’est liée avec différents organismes du territoire, soit </a:t>
            </a:r>
            <a:r>
              <a:rPr lang="fr-FR" b="1" u="sng" dirty="0">
                <a:solidFill>
                  <a:srgbClr val="C00000"/>
                </a:solidFill>
              </a:rPr>
              <a:t>421</a:t>
            </a:r>
            <a:r>
              <a:rPr lang="fr-FR" dirty="0">
                <a:solidFill>
                  <a:srgbClr val="C00000"/>
                </a:solidFill>
              </a:rPr>
              <a:t> </a:t>
            </a:r>
            <a:r>
              <a:rPr lang="fr-FR" dirty="0"/>
              <a:t>structures*. Ces dernières comprennent : </a:t>
            </a:r>
          </a:p>
        </p:txBody>
      </p:sp>
      <p:sp>
        <p:nvSpPr>
          <p:cNvPr id="7" name="Rectangle : coins arrondis 6">
            <a:extLst>
              <a:ext uri="{FF2B5EF4-FFF2-40B4-BE49-F238E27FC236}">
                <a16:creationId xmlns:a16="http://schemas.microsoft.com/office/drawing/2014/main" id="{CFE6288A-0D45-7146-E432-CD73E3CE2BAA}"/>
              </a:ext>
            </a:extLst>
          </p:cNvPr>
          <p:cNvSpPr/>
          <p:nvPr/>
        </p:nvSpPr>
        <p:spPr>
          <a:xfrm>
            <a:off x="1933102" y="2292379"/>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Mairies</a:t>
            </a:r>
          </a:p>
        </p:txBody>
      </p:sp>
      <p:sp>
        <p:nvSpPr>
          <p:cNvPr id="8" name="Rectangle : coins arrondis 7">
            <a:extLst>
              <a:ext uri="{FF2B5EF4-FFF2-40B4-BE49-F238E27FC236}">
                <a16:creationId xmlns:a16="http://schemas.microsoft.com/office/drawing/2014/main" id="{4158B88E-65F0-4C51-5AEB-7710FE0D7581}"/>
              </a:ext>
            </a:extLst>
          </p:cNvPr>
          <p:cNvSpPr/>
          <p:nvPr/>
        </p:nvSpPr>
        <p:spPr>
          <a:xfrm>
            <a:off x="3724346" y="2292379"/>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Entreprises</a:t>
            </a:r>
          </a:p>
        </p:txBody>
      </p:sp>
      <p:sp>
        <p:nvSpPr>
          <p:cNvPr id="9" name="Rectangle : coins arrondis 8">
            <a:extLst>
              <a:ext uri="{FF2B5EF4-FFF2-40B4-BE49-F238E27FC236}">
                <a16:creationId xmlns:a16="http://schemas.microsoft.com/office/drawing/2014/main" id="{9B73D0BA-6AAB-E6FF-18FC-B3FE2168847C}"/>
              </a:ext>
            </a:extLst>
          </p:cNvPr>
          <p:cNvSpPr/>
          <p:nvPr/>
        </p:nvSpPr>
        <p:spPr>
          <a:xfrm>
            <a:off x="5524345" y="2292379"/>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Clubs sportifs</a:t>
            </a:r>
          </a:p>
        </p:txBody>
      </p:sp>
      <p:sp>
        <p:nvSpPr>
          <p:cNvPr id="10" name="Rectangle : coins arrondis 9">
            <a:extLst>
              <a:ext uri="{FF2B5EF4-FFF2-40B4-BE49-F238E27FC236}">
                <a16:creationId xmlns:a16="http://schemas.microsoft.com/office/drawing/2014/main" id="{6A2489B8-3E2E-486C-99C9-58F66B0BA722}"/>
              </a:ext>
            </a:extLst>
          </p:cNvPr>
          <p:cNvSpPr/>
          <p:nvPr/>
        </p:nvSpPr>
        <p:spPr>
          <a:xfrm>
            <a:off x="5526137" y="2772239"/>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Auto-écoles</a:t>
            </a:r>
          </a:p>
        </p:txBody>
      </p:sp>
      <p:sp>
        <p:nvSpPr>
          <p:cNvPr id="11" name="Rectangle : coins arrondis 10">
            <a:extLst>
              <a:ext uri="{FF2B5EF4-FFF2-40B4-BE49-F238E27FC236}">
                <a16:creationId xmlns:a16="http://schemas.microsoft.com/office/drawing/2014/main" id="{E7C91B32-5601-EA6C-7546-7BAF645ADC18}"/>
              </a:ext>
            </a:extLst>
          </p:cNvPr>
          <p:cNvSpPr/>
          <p:nvPr/>
        </p:nvSpPr>
        <p:spPr>
          <a:xfrm>
            <a:off x="1933102" y="2789528"/>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Enseignement supérieur</a:t>
            </a:r>
          </a:p>
        </p:txBody>
      </p:sp>
      <p:sp>
        <p:nvSpPr>
          <p:cNvPr id="12" name="Rectangle : coins arrondis 11">
            <a:extLst>
              <a:ext uri="{FF2B5EF4-FFF2-40B4-BE49-F238E27FC236}">
                <a16:creationId xmlns:a16="http://schemas.microsoft.com/office/drawing/2014/main" id="{510042DC-8432-6C9C-C4FF-CAA8F1DA03C3}"/>
              </a:ext>
            </a:extLst>
          </p:cNvPr>
          <p:cNvSpPr/>
          <p:nvPr/>
        </p:nvSpPr>
        <p:spPr>
          <a:xfrm>
            <a:off x="3740861" y="2798106"/>
            <a:ext cx="1470966" cy="371829"/>
          </a:xfrm>
          <a:custGeom>
            <a:avLst/>
            <a:gdLst>
              <a:gd name="connsiteX0" fmla="*/ 0 w 1470966"/>
              <a:gd name="connsiteY0" fmla="*/ 61973 h 371829"/>
              <a:gd name="connsiteX1" fmla="*/ 61973 w 1470966"/>
              <a:gd name="connsiteY1" fmla="*/ 0 h 371829"/>
              <a:gd name="connsiteX2" fmla="*/ 470569 w 1470966"/>
              <a:gd name="connsiteY2" fmla="*/ 0 h 371829"/>
              <a:gd name="connsiteX3" fmla="*/ 892635 w 1470966"/>
              <a:gd name="connsiteY3" fmla="*/ 0 h 371829"/>
              <a:gd name="connsiteX4" fmla="*/ 1408993 w 1470966"/>
              <a:gd name="connsiteY4" fmla="*/ 0 h 371829"/>
              <a:gd name="connsiteX5" fmla="*/ 1470966 w 1470966"/>
              <a:gd name="connsiteY5" fmla="*/ 61973 h 371829"/>
              <a:gd name="connsiteX6" fmla="*/ 1470966 w 1470966"/>
              <a:gd name="connsiteY6" fmla="*/ 309856 h 371829"/>
              <a:gd name="connsiteX7" fmla="*/ 1408993 w 1470966"/>
              <a:gd name="connsiteY7" fmla="*/ 371829 h 371829"/>
              <a:gd name="connsiteX8" fmla="*/ 946516 w 1470966"/>
              <a:gd name="connsiteY8" fmla="*/ 371829 h 371829"/>
              <a:gd name="connsiteX9" fmla="*/ 484039 w 1470966"/>
              <a:gd name="connsiteY9" fmla="*/ 371829 h 371829"/>
              <a:gd name="connsiteX10" fmla="*/ 61973 w 1470966"/>
              <a:gd name="connsiteY10" fmla="*/ 371829 h 371829"/>
              <a:gd name="connsiteX11" fmla="*/ 0 w 1470966"/>
              <a:gd name="connsiteY11" fmla="*/ 309856 h 371829"/>
              <a:gd name="connsiteX12" fmla="*/ 0 w 1470966"/>
              <a:gd name="connsiteY12" fmla="*/ 61973 h 3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966" h="371829" fill="none" extrusionOk="0">
                <a:moveTo>
                  <a:pt x="0" y="61973"/>
                </a:moveTo>
                <a:cubicBezTo>
                  <a:pt x="4636" y="27957"/>
                  <a:pt x="27682" y="-6554"/>
                  <a:pt x="61973" y="0"/>
                </a:cubicBezTo>
                <a:cubicBezTo>
                  <a:pt x="185227" y="-19727"/>
                  <a:pt x="328110" y="31222"/>
                  <a:pt x="470569" y="0"/>
                </a:cubicBezTo>
                <a:cubicBezTo>
                  <a:pt x="613028" y="-31222"/>
                  <a:pt x="729845" y="17978"/>
                  <a:pt x="892635" y="0"/>
                </a:cubicBezTo>
                <a:cubicBezTo>
                  <a:pt x="1055425" y="-17978"/>
                  <a:pt x="1280935" y="29098"/>
                  <a:pt x="1408993" y="0"/>
                </a:cubicBezTo>
                <a:cubicBezTo>
                  <a:pt x="1442179" y="7716"/>
                  <a:pt x="1475442" y="28361"/>
                  <a:pt x="1470966" y="61973"/>
                </a:cubicBezTo>
                <a:cubicBezTo>
                  <a:pt x="1474650" y="185600"/>
                  <a:pt x="1459848" y="247895"/>
                  <a:pt x="1470966" y="309856"/>
                </a:cubicBezTo>
                <a:cubicBezTo>
                  <a:pt x="1472403" y="341052"/>
                  <a:pt x="1443307" y="369555"/>
                  <a:pt x="1408993" y="371829"/>
                </a:cubicBezTo>
                <a:cubicBezTo>
                  <a:pt x="1306054" y="389669"/>
                  <a:pt x="1052471" y="334247"/>
                  <a:pt x="946516" y="371829"/>
                </a:cubicBezTo>
                <a:cubicBezTo>
                  <a:pt x="840561" y="409411"/>
                  <a:pt x="582964" y="338305"/>
                  <a:pt x="484039" y="371829"/>
                </a:cubicBezTo>
                <a:cubicBezTo>
                  <a:pt x="385114" y="405353"/>
                  <a:pt x="199350" y="331829"/>
                  <a:pt x="61973" y="371829"/>
                </a:cubicBezTo>
                <a:cubicBezTo>
                  <a:pt x="29210" y="380903"/>
                  <a:pt x="256" y="342918"/>
                  <a:pt x="0" y="309856"/>
                </a:cubicBezTo>
                <a:cubicBezTo>
                  <a:pt x="-16834" y="222868"/>
                  <a:pt x="6417" y="136436"/>
                  <a:pt x="0" y="61973"/>
                </a:cubicBezTo>
                <a:close/>
              </a:path>
              <a:path w="1470966" h="371829" stroke="0" extrusionOk="0">
                <a:moveTo>
                  <a:pt x="0" y="61973"/>
                </a:moveTo>
                <a:cubicBezTo>
                  <a:pt x="652" y="35824"/>
                  <a:pt x="23713" y="-8313"/>
                  <a:pt x="61973" y="0"/>
                </a:cubicBezTo>
                <a:cubicBezTo>
                  <a:pt x="267006" y="-26307"/>
                  <a:pt x="345600" y="47570"/>
                  <a:pt x="510980" y="0"/>
                </a:cubicBezTo>
                <a:cubicBezTo>
                  <a:pt x="676360" y="-47570"/>
                  <a:pt x="753622" y="37764"/>
                  <a:pt x="986927" y="0"/>
                </a:cubicBezTo>
                <a:cubicBezTo>
                  <a:pt x="1220232" y="-37764"/>
                  <a:pt x="1269170" y="22624"/>
                  <a:pt x="1408993" y="0"/>
                </a:cubicBezTo>
                <a:cubicBezTo>
                  <a:pt x="1436402" y="-1992"/>
                  <a:pt x="1462665" y="27159"/>
                  <a:pt x="1470966" y="61973"/>
                </a:cubicBezTo>
                <a:cubicBezTo>
                  <a:pt x="1489011" y="127667"/>
                  <a:pt x="1450876" y="242386"/>
                  <a:pt x="1470966" y="309856"/>
                </a:cubicBezTo>
                <a:cubicBezTo>
                  <a:pt x="1476553" y="340252"/>
                  <a:pt x="1449757" y="368873"/>
                  <a:pt x="1408993" y="371829"/>
                </a:cubicBezTo>
                <a:cubicBezTo>
                  <a:pt x="1227239" y="409934"/>
                  <a:pt x="1135784" y="356424"/>
                  <a:pt x="933046" y="371829"/>
                </a:cubicBezTo>
                <a:cubicBezTo>
                  <a:pt x="730308" y="387234"/>
                  <a:pt x="628993" y="359798"/>
                  <a:pt x="524450" y="371829"/>
                </a:cubicBezTo>
                <a:cubicBezTo>
                  <a:pt x="419907" y="383860"/>
                  <a:pt x="288325" y="370214"/>
                  <a:pt x="61973" y="371829"/>
                </a:cubicBezTo>
                <a:cubicBezTo>
                  <a:pt x="33356" y="376953"/>
                  <a:pt x="-132" y="350413"/>
                  <a:pt x="0" y="309856"/>
                </a:cubicBezTo>
                <a:cubicBezTo>
                  <a:pt x="-369" y="222731"/>
                  <a:pt x="7690" y="153898"/>
                  <a:pt x="0" y="61973"/>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Associations</a:t>
            </a:r>
          </a:p>
        </p:txBody>
      </p:sp>
      <p:grpSp>
        <p:nvGrpSpPr>
          <p:cNvPr id="17" name="Groupe 16">
            <a:extLst>
              <a:ext uri="{FF2B5EF4-FFF2-40B4-BE49-F238E27FC236}">
                <a16:creationId xmlns:a16="http://schemas.microsoft.com/office/drawing/2014/main" id="{2512EA2E-A9CE-0628-4238-F02C3C5D9107}"/>
              </a:ext>
            </a:extLst>
          </p:cNvPr>
          <p:cNvGrpSpPr/>
          <p:nvPr/>
        </p:nvGrpSpPr>
        <p:grpSpPr>
          <a:xfrm>
            <a:off x="7517623" y="1186404"/>
            <a:ext cx="5482604" cy="4889641"/>
            <a:chOff x="7517623" y="1186404"/>
            <a:chExt cx="5482604" cy="4889641"/>
          </a:xfrm>
        </p:grpSpPr>
        <p:sp>
          <p:nvSpPr>
            <p:cNvPr id="18" name="Rectangle : coins arrondis 17">
              <a:extLst>
                <a:ext uri="{FF2B5EF4-FFF2-40B4-BE49-F238E27FC236}">
                  <a16:creationId xmlns:a16="http://schemas.microsoft.com/office/drawing/2014/main" id="{7F943B67-CBC8-904A-5DA9-2083DCA40DBD}"/>
                </a:ext>
              </a:extLst>
            </p:cNvPr>
            <p:cNvSpPr/>
            <p:nvPr/>
          </p:nvSpPr>
          <p:spPr>
            <a:xfrm>
              <a:off x="8657716" y="1459208"/>
              <a:ext cx="3202418" cy="4616837"/>
            </a:xfrm>
            <a:custGeom>
              <a:avLst/>
              <a:gdLst>
                <a:gd name="connsiteX0" fmla="*/ 0 w 3202418"/>
                <a:gd name="connsiteY0" fmla="*/ 533747 h 4616837"/>
                <a:gd name="connsiteX1" fmla="*/ 533747 w 3202418"/>
                <a:gd name="connsiteY1" fmla="*/ 0 h 4616837"/>
                <a:gd name="connsiteX2" fmla="*/ 1067478 w 3202418"/>
                <a:gd name="connsiteY2" fmla="*/ 0 h 4616837"/>
                <a:gd name="connsiteX3" fmla="*/ 1643907 w 3202418"/>
                <a:gd name="connsiteY3" fmla="*/ 0 h 4616837"/>
                <a:gd name="connsiteX4" fmla="*/ 2156289 w 3202418"/>
                <a:gd name="connsiteY4" fmla="*/ 0 h 4616837"/>
                <a:gd name="connsiteX5" fmla="*/ 2668671 w 3202418"/>
                <a:gd name="connsiteY5" fmla="*/ 0 h 4616837"/>
                <a:gd name="connsiteX6" fmla="*/ 3202418 w 3202418"/>
                <a:gd name="connsiteY6" fmla="*/ 533747 h 4616837"/>
                <a:gd name="connsiteX7" fmla="*/ 3202418 w 3202418"/>
                <a:gd name="connsiteY7" fmla="*/ 1018824 h 4616837"/>
                <a:gd name="connsiteX8" fmla="*/ 3202418 w 3202418"/>
                <a:gd name="connsiteY8" fmla="*/ 1503901 h 4616837"/>
                <a:gd name="connsiteX9" fmla="*/ 3202418 w 3202418"/>
                <a:gd name="connsiteY9" fmla="*/ 2024471 h 4616837"/>
                <a:gd name="connsiteX10" fmla="*/ 3202418 w 3202418"/>
                <a:gd name="connsiteY10" fmla="*/ 2509548 h 4616837"/>
                <a:gd name="connsiteX11" fmla="*/ 3202418 w 3202418"/>
                <a:gd name="connsiteY11" fmla="*/ 3101105 h 4616837"/>
                <a:gd name="connsiteX12" fmla="*/ 3202418 w 3202418"/>
                <a:gd name="connsiteY12" fmla="*/ 4083090 h 4616837"/>
                <a:gd name="connsiteX13" fmla="*/ 2668671 w 3202418"/>
                <a:gd name="connsiteY13" fmla="*/ 4616837 h 4616837"/>
                <a:gd name="connsiteX14" fmla="*/ 2177638 w 3202418"/>
                <a:gd name="connsiteY14" fmla="*/ 4616837 h 4616837"/>
                <a:gd name="connsiteX15" fmla="*/ 1686606 w 3202418"/>
                <a:gd name="connsiteY15" fmla="*/ 4616837 h 4616837"/>
                <a:gd name="connsiteX16" fmla="*/ 1152875 w 3202418"/>
                <a:gd name="connsiteY16" fmla="*/ 4616837 h 4616837"/>
                <a:gd name="connsiteX17" fmla="*/ 533747 w 3202418"/>
                <a:gd name="connsiteY17" fmla="*/ 4616837 h 4616837"/>
                <a:gd name="connsiteX18" fmla="*/ 0 w 3202418"/>
                <a:gd name="connsiteY18" fmla="*/ 4083090 h 4616837"/>
                <a:gd name="connsiteX19" fmla="*/ 0 w 3202418"/>
                <a:gd name="connsiteY19" fmla="*/ 3562520 h 4616837"/>
                <a:gd name="connsiteX20" fmla="*/ 0 w 3202418"/>
                <a:gd name="connsiteY20" fmla="*/ 2970963 h 4616837"/>
                <a:gd name="connsiteX21" fmla="*/ 0 w 3202418"/>
                <a:gd name="connsiteY21" fmla="*/ 2485886 h 4616837"/>
                <a:gd name="connsiteX22" fmla="*/ 0 w 3202418"/>
                <a:gd name="connsiteY22" fmla="*/ 1894328 h 4616837"/>
                <a:gd name="connsiteX23" fmla="*/ 0 w 3202418"/>
                <a:gd name="connsiteY23" fmla="*/ 1338265 h 4616837"/>
                <a:gd name="connsiteX24" fmla="*/ 0 w 3202418"/>
                <a:gd name="connsiteY24" fmla="*/ 533747 h 461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02418" h="4616837" extrusionOk="0">
                  <a:moveTo>
                    <a:pt x="0" y="533747"/>
                  </a:moveTo>
                  <a:cubicBezTo>
                    <a:pt x="2298" y="267447"/>
                    <a:pt x="228288" y="-22013"/>
                    <a:pt x="533747" y="0"/>
                  </a:cubicBezTo>
                  <a:cubicBezTo>
                    <a:pt x="770462" y="-61100"/>
                    <a:pt x="859575" y="51445"/>
                    <a:pt x="1067478" y="0"/>
                  </a:cubicBezTo>
                  <a:cubicBezTo>
                    <a:pt x="1275381" y="-51445"/>
                    <a:pt x="1372358" y="3879"/>
                    <a:pt x="1643907" y="0"/>
                  </a:cubicBezTo>
                  <a:cubicBezTo>
                    <a:pt x="1915456" y="-3879"/>
                    <a:pt x="1913659" y="56572"/>
                    <a:pt x="2156289" y="0"/>
                  </a:cubicBezTo>
                  <a:cubicBezTo>
                    <a:pt x="2398919" y="-56572"/>
                    <a:pt x="2503150" y="3394"/>
                    <a:pt x="2668671" y="0"/>
                  </a:cubicBezTo>
                  <a:cubicBezTo>
                    <a:pt x="2945815" y="32912"/>
                    <a:pt x="3225057" y="226663"/>
                    <a:pt x="3202418" y="533747"/>
                  </a:cubicBezTo>
                  <a:cubicBezTo>
                    <a:pt x="3220849" y="775784"/>
                    <a:pt x="3196313" y="920163"/>
                    <a:pt x="3202418" y="1018824"/>
                  </a:cubicBezTo>
                  <a:cubicBezTo>
                    <a:pt x="3208523" y="1117485"/>
                    <a:pt x="3202225" y="1399455"/>
                    <a:pt x="3202418" y="1503901"/>
                  </a:cubicBezTo>
                  <a:cubicBezTo>
                    <a:pt x="3202611" y="1608347"/>
                    <a:pt x="3200111" y="1847657"/>
                    <a:pt x="3202418" y="2024471"/>
                  </a:cubicBezTo>
                  <a:cubicBezTo>
                    <a:pt x="3204725" y="2201285"/>
                    <a:pt x="3156011" y="2389755"/>
                    <a:pt x="3202418" y="2509548"/>
                  </a:cubicBezTo>
                  <a:cubicBezTo>
                    <a:pt x="3248825" y="2629341"/>
                    <a:pt x="3184585" y="2898591"/>
                    <a:pt x="3202418" y="3101105"/>
                  </a:cubicBezTo>
                  <a:cubicBezTo>
                    <a:pt x="3220251" y="3303619"/>
                    <a:pt x="3142790" y="3872644"/>
                    <a:pt x="3202418" y="4083090"/>
                  </a:cubicBezTo>
                  <a:cubicBezTo>
                    <a:pt x="3220821" y="4297718"/>
                    <a:pt x="2889257" y="4664188"/>
                    <a:pt x="2668671" y="4616837"/>
                  </a:cubicBezTo>
                  <a:cubicBezTo>
                    <a:pt x="2445427" y="4658613"/>
                    <a:pt x="2380450" y="4595982"/>
                    <a:pt x="2177638" y="4616837"/>
                  </a:cubicBezTo>
                  <a:cubicBezTo>
                    <a:pt x="1974826" y="4637692"/>
                    <a:pt x="1931959" y="4593039"/>
                    <a:pt x="1686606" y="4616837"/>
                  </a:cubicBezTo>
                  <a:cubicBezTo>
                    <a:pt x="1441253" y="4640635"/>
                    <a:pt x="1379615" y="4580087"/>
                    <a:pt x="1152875" y="4616837"/>
                  </a:cubicBezTo>
                  <a:cubicBezTo>
                    <a:pt x="926135" y="4653587"/>
                    <a:pt x="813027" y="4567645"/>
                    <a:pt x="533747" y="4616837"/>
                  </a:cubicBezTo>
                  <a:cubicBezTo>
                    <a:pt x="198069" y="4687680"/>
                    <a:pt x="-47124" y="4398993"/>
                    <a:pt x="0" y="4083090"/>
                  </a:cubicBezTo>
                  <a:cubicBezTo>
                    <a:pt x="-19520" y="3969574"/>
                    <a:pt x="27156" y="3697246"/>
                    <a:pt x="0" y="3562520"/>
                  </a:cubicBezTo>
                  <a:cubicBezTo>
                    <a:pt x="-27156" y="3427794"/>
                    <a:pt x="3827" y="3095231"/>
                    <a:pt x="0" y="2970963"/>
                  </a:cubicBezTo>
                  <a:cubicBezTo>
                    <a:pt x="-3827" y="2846695"/>
                    <a:pt x="56147" y="2630296"/>
                    <a:pt x="0" y="2485886"/>
                  </a:cubicBezTo>
                  <a:cubicBezTo>
                    <a:pt x="-56147" y="2341476"/>
                    <a:pt x="30776" y="2032854"/>
                    <a:pt x="0" y="1894328"/>
                  </a:cubicBezTo>
                  <a:cubicBezTo>
                    <a:pt x="-30776" y="1755802"/>
                    <a:pt x="44718" y="1606575"/>
                    <a:pt x="0" y="1338265"/>
                  </a:cubicBezTo>
                  <a:cubicBezTo>
                    <a:pt x="-44718" y="1069955"/>
                    <a:pt x="33353" y="862628"/>
                    <a:pt x="0" y="533747"/>
                  </a:cubicBezTo>
                  <a:close/>
                </a:path>
              </a:pathLst>
            </a:custGeom>
            <a:noFill/>
            <a:ln>
              <a:solidFill>
                <a:schemeClr val="tx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latin typeface="Cavolini" panose="03000502040302020204" pitchFamily="66" charset="0"/>
                <a:cs typeface="Cavolini" panose="03000502040302020204" pitchFamily="66" charset="0"/>
              </a:endParaRPr>
            </a:p>
          </p:txBody>
        </p:sp>
        <p:graphicFrame>
          <p:nvGraphicFramePr>
            <p:cNvPr id="19" name="Graphique 18">
              <a:extLst>
                <a:ext uri="{FF2B5EF4-FFF2-40B4-BE49-F238E27FC236}">
                  <a16:creationId xmlns:a16="http://schemas.microsoft.com/office/drawing/2014/main" id="{AF04C771-8F3A-2BE1-AF00-EBA401008BB1}"/>
                </a:ext>
              </a:extLst>
            </p:cNvPr>
            <p:cNvGraphicFramePr/>
            <p:nvPr>
              <p:extLst>
                <p:ext uri="{D42A27DB-BD31-4B8C-83A1-F6EECF244321}">
                  <p14:modId xmlns:p14="http://schemas.microsoft.com/office/powerpoint/2010/main" val="2875591464"/>
                </p:ext>
              </p:extLst>
            </p:nvPr>
          </p:nvGraphicFramePr>
          <p:xfrm>
            <a:off x="7517623" y="1584770"/>
            <a:ext cx="5482604" cy="4491275"/>
          </p:xfrm>
          <a:graphic>
            <a:graphicData uri="http://schemas.openxmlformats.org/drawingml/2006/chart">
              <c:chart xmlns:c="http://schemas.openxmlformats.org/drawingml/2006/chart" xmlns:r="http://schemas.openxmlformats.org/officeDocument/2006/relationships" r:id="rId2"/>
            </a:graphicData>
          </a:graphic>
        </p:graphicFrame>
        <p:pic>
          <p:nvPicPr>
            <p:cNvPr id="20" name="Picture 20" descr="Astronaute mignon flottant avec l'illustration d'icône de vecteur de dessin animé de monde de la terre. concept d'icône de la science de la technologie isolé vecteur premium. style de dessin animé plat Vecteur gratuit">
              <a:extLst>
                <a:ext uri="{FF2B5EF4-FFF2-40B4-BE49-F238E27FC236}">
                  <a16:creationId xmlns:a16="http://schemas.microsoft.com/office/drawing/2014/main" id="{1C26DC0F-EF00-9BF1-8076-F310A5F4D59C}"/>
                </a:ext>
              </a:extLst>
            </p:cNvPr>
            <p:cNvPicPr>
              <a:picLocks noChangeAspect="1" noChangeArrowheads="1"/>
            </p:cNvPicPr>
            <p:nvPr/>
          </p:nvPicPr>
          <p:blipFill>
            <a:blip r:embed="rId3" cstate="print">
              <a:clrChange>
                <a:clrFrom>
                  <a:srgbClr val="01EDFA"/>
                </a:clrFrom>
                <a:clrTo>
                  <a:srgbClr val="01EDFA">
                    <a:alpha val="0"/>
                  </a:srgbClr>
                </a:clrTo>
              </a:clrChange>
              <a:extLst>
                <a:ext uri="{28A0092B-C50C-407E-A947-70E740481C1C}">
                  <a14:useLocalDpi xmlns:a14="http://schemas.microsoft.com/office/drawing/2010/main" val="0"/>
                </a:ext>
              </a:extLst>
            </a:blip>
            <a:srcRect/>
            <a:stretch>
              <a:fillRect/>
            </a:stretch>
          </p:blipFill>
          <p:spPr bwMode="auto">
            <a:xfrm>
              <a:off x="8285402" y="1186404"/>
              <a:ext cx="1133961" cy="1133961"/>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Espace réservé du contenu 1">
            <a:extLst>
              <a:ext uri="{FF2B5EF4-FFF2-40B4-BE49-F238E27FC236}">
                <a16:creationId xmlns:a16="http://schemas.microsoft.com/office/drawing/2014/main" id="{D3502911-CCC2-377E-B3BC-4D43FFDF06DA}"/>
              </a:ext>
            </a:extLst>
          </p:cNvPr>
          <p:cNvSpPr txBox="1">
            <a:spLocks/>
          </p:cNvSpPr>
          <p:nvPr/>
        </p:nvSpPr>
        <p:spPr>
          <a:xfrm>
            <a:off x="693444" y="3441251"/>
            <a:ext cx="7778115" cy="561855"/>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partenariats permettent, à la CEGEE, de </a:t>
            </a:r>
            <a:r>
              <a:rPr lang="fr-FR" b="1" dirty="0"/>
              <a:t>renforcer son image de proximité </a:t>
            </a:r>
            <a:r>
              <a:rPr lang="fr-FR" dirty="0"/>
              <a:t>et de </a:t>
            </a:r>
            <a:r>
              <a:rPr lang="fr-FR" b="1" dirty="0"/>
              <a:t>développer son fonds de commerce</a:t>
            </a:r>
            <a:r>
              <a:rPr lang="fr-FR" dirty="0"/>
              <a:t>, via la conquête de nouveaux clients. </a:t>
            </a:r>
          </a:p>
        </p:txBody>
      </p:sp>
      <p:grpSp>
        <p:nvGrpSpPr>
          <p:cNvPr id="2" name="Groupe 1">
            <a:extLst>
              <a:ext uri="{FF2B5EF4-FFF2-40B4-BE49-F238E27FC236}">
                <a16:creationId xmlns:a16="http://schemas.microsoft.com/office/drawing/2014/main" id="{5DC54D1B-639B-4341-F494-377A04AA3A66}"/>
              </a:ext>
            </a:extLst>
          </p:cNvPr>
          <p:cNvGrpSpPr/>
          <p:nvPr/>
        </p:nvGrpSpPr>
        <p:grpSpPr>
          <a:xfrm>
            <a:off x="1722484" y="4111700"/>
            <a:ext cx="5476571" cy="1336491"/>
            <a:chOff x="1722484" y="4547666"/>
            <a:chExt cx="5476571" cy="1336491"/>
          </a:xfrm>
        </p:grpSpPr>
        <p:sp>
          <p:nvSpPr>
            <p:cNvPr id="14" name="Rectangle : coins arrondis 13">
              <a:extLst>
                <a:ext uri="{FF2B5EF4-FFF2-40B4-BE49-F238E27FC236}">
                  <a16:creationId xmlns:a16="http://schemas.microsoft.com/office/drawing/2014/main" id="{B37BB99E-A9BA-56A2-71C8-95685D8DAF86}"/>
                </a:ext>
              </a:extLst>
            </p:cNvPr>
            <p:cNvSpPr/>
            <p:nvPr/>
          </p:nvSpPr>
          <p:spPr>
            <a:xfrm>
              <a:off x="1934894" y="4711549"/>
              <a:ext cx="5062209" cy="907268"/>
            </a:xfrm>
            <a:custGeom>
              <a:avLst/>
              <a:gdLst>
                <a:gd name="connsiteX0" fmla="*/ 0 w 5062209"/>
                <a:gd name="connsiteY0" fmla="*/ 151214 h 907268"/>
                <a:gd name="connsiteX1" fmla="*/ 151214 w 5062209"/>
                <a:gd name="connsiteY1" fmla="*/ 0 h 907268"/>
                <a:gd name="connsiteX2" fmla="*/ 698589 w 5062209"/>
                <a:gd name="connsiteY2" fmla="*/ 0 h 907268"/>
                <a:gd name="connsiteX3" fmla="*/ 1198366 w 5062209"/>
                <a:gd name="connsiteY3" fmla="*/ 0 h 907268"/>
                <a:gd name="connsiteX4" fmla="*/ 1745741 w 5062209"/>
                <a:gd name="connsiteY4" fmla="*/ 0 h 907268"/>
                <a:gd name="connsiteX5" fmla="*/ 2197920 w 5062209"/>
                <a:gd name="connsiteY5" fmla="*/ 0 h 907268"/>
                <a:gd name="connsiteX6" fmla="*/ 2697697 w 5062209"/>
                <a:gd name="connsiteY6" fmla="*/ 0 h 907268"/>
                <a:gd name="connsiteX7" fmla="*/ 3292669 w 5062209"/>
                <a:gd name="connsiteY7" fmla="*/ 0 h 907268"/>
                <a:gd name="connsiteX8" fmla="*/ 3887642 w 5062209"/>
                <a:gd name="connsiteY8" fmla="*/ 0 h 907268"/>
                <a:gd name="connsiteX9" fmla="*/ 4910995 w 5062209"/>
                <a:gd name="connsiteY9" fmla="*/ 0 h 907268"/>
                <a:gd name="connsiteX10" fmla="*/ 5062209 w 5062209"/>
                <a:gd name="connsiteY10" fmla="*/ 151214 h 907268"/>
                <a:gd name="connsiteX11" fmla="*/ 5062209 w 5062209"/>
                <a:gd name="connsiteY11" fmla="*/ 465731 h 907268"/>
                <a:gd name="connsiteX12" fmla="*/ 5062209 w 5062209"/>
                <a:gd name="connsiteY12" fmla="*/ 756054 h 907268"/>
                <a:gd name="connsiteX13" fmla="*/ 4910995 w 5062209"/>
                <a:gd name="connsiteY13" fmla="*/ 907268 h 907268"/>
                <a:gd name="connsiteX14" fmla="*/ 4220827 w 5062209"/>
                <a:gd name="connsiteY14" fmla="*/ 907268 h 907268"/>
                <a:gd name="connsiteX15" fmla="*/ 3530659 w 5062209"/>
                <a:gd name="connsiteY15" fmla="*/ 907268 h 907268"/>
                <a:gd name="connsiteX16" fmla="*/ 3030882 w 5062209"/>
                <a:gd name="connsiteY16" fmla="*/ 907268 h 907268"/>
                <a:gd name="connsiteX17" fmla="*/ 2578702 w 5062209"/>
                <a:gd name="connsiteY17" fmla="*/ 907268 h 907268"/>
                <a:gd name="connsiteX18" fmla="*/ 2078925 w 5062209"/>
                <a:gd name="connsiteY18" fmla="*/ 907268 h 907268"/>
                <a:gd name="connsiteX19" fmla="*/ 1531550 w 5062209"/>
                <a:gd name="connsiteY19" fmla="*/ 907268 h 907268"/>
                <a:gd name="connsiteX20" fmla="*/ 1031773 w 5062209"/>
                <a:gd name="connsiteY20" fmla="*/ 907268 h 907268"/>
                <a:gd name="connsiteX21" fmla="*/ 151214 w 5062209"/>
                <a:gd name="connsiteY21" fmla="*/ 907268 h 907268"/>
                <a:gd name="connsiteX22" fmla="*/ 0 w 5062209"/>
                <a:gd name="connsiteY22" fmla="*/ 756054 h 907268"/>
                <a:gd name="connsiteX23" fmla="*/ 0 w 5062209"/>
                <a:gd name="connsiteY23" fmla="*/ 453634 h 907268"/>
                <a:gd name="connsiteX24" fmla="*/ 0 w 5062209"/>
                <a:gd name="connsiteY24" fmla="*/ 151214 h 90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62209" h="907268" fill="none" extrusionOk="0">
                  <a:moveTo>
                    <a:pt x="0" y="151214"/>
                  </a:moveTo>
                  <a:cubicBezTo>
                    <a:pt x="950" y="73592"/>
                    <a:pt x="68141" y="-2005"/>
                    <a:pt x="151214" y="0"/>
                  </a:cubicBezTo>
                  <a:cubicBezTo>
                    <a:pt x="393167" y="-55305"/>
                    <a:pt x="558206" y="23427"/>
                    <a:pt x="698589" y="0"/>
                  </a:cubicBezTo>
                  <a:cubicBezTo>
                    <a:pt x="838972" y="-23427"/>
                    <a:pt x="1068817" y="56626"/>
                    <a:pt x="1198366" y="0"/>
                  </a:cubicBezTo>
                  <a:cubicBezTo>
                    <a:pt x="1327915" y="-56626"/>
                    <a:pt x="1570561" y="6106"/>
                    <a:pt x="1745741" y="0"/>
                  </a:cubicBezTo>
                  <a:cubicBezTo>
                    <a:pt x="1920921" y="-6106"/>
                    <a:pt x="1996113" y="14527"/>
                    <a:pt x="2197920" y="0"/>
                  </a:cubicBezTo>
                  <a:cubicBezTo>
                    <a:pt x="2399727" y="-14527"/>
                    <a:pt x="2584129" y="14945"/>
                    <a:pt x="2697697" y="0"/>
                  </a:cubicBezTo>
                  <a:cubicBezTo>
                    <a:pt x="2811265" y="-14945"/>
                    <a:pt x="3025427" y="58965"/>
                    <a:pt x="3292669" y="0"/>
                  </a:cubicBezTo>
                  <a:cubicBezTo>
                    <a:pt x="3559911" y="-58965"/>
                    <a:pt x="3594524" y="29766"/>
                    <a:pt x="3887642" y="0"/>
                  </a:cubicBezTo>
                  <a:cubicBezTo>
                    <a:pt x="4180760" y="-29766"/>
                    <a:pt x="4439904" y="62857"/>
                    <a:pt x="4910995" y="0"/>
                  </a:cubicBezTo>
                  <a:cubicBezTo>
                    <a:pt x="4997619" y="-4095"/>
                    <a:pt x="5049249" y="46865"/>
                    <a:pt x="5062209" y="151214"/>
                  </a:cubicBezTo>
                  <a:cubicBezTo>
                    <a:pt x="5071334" y="291997"/>
                    <a:pt x="5033839" y="357570"/>
                    <a:pt x="5062209" y="465731"/>
                  </a:cubicBezTo>
                  <a:cubicBezTo>
                    <a:pt x="5090579" y="573892"/>
                    <a:pt x="5057401" y="649533"/>
                    <a:pt x="5062209" y="756054"/>
                  </a:cubicBezTo>
                  <a:cubicBezTo>
                    <a:pt x="5079418" y="856820"/>
                    <a:pt x="4995205" y="912568"/>
                    <a:pt x="4910995" y="907268"/>
                  </a:cubicBezTo>
                  <a:cubicBezTo>
                    <a:pt x="4646090" y="945040"/>
                    <a:pt x="4371717" y="848169"/>
                    <a:pt x="4220827" y="907268"/>
                  </a:cubicBezTo>
                  <a:cubicBezTo>
                    <a:pt x="4069937" y="966367"/>
                    <a:pt x="3734512" y="902280"/>
                    <a:pt x="3530659" y="907268"/>
                  </a:cubicBezTo>
                  <a:cubicBezTo>
                    <a:pt x="3326806" y="912256"/>
                    <a:pt x="3163595" y="887999"/>
                    <a:pt x="3030882" y="907268"/>
                  </a:cubicBezTo>
                  <a:cubicBezTo>
                    <a:pt x="2898169" y="926537"/>
                    <a:pt x="2780391" y="882396"/>
                    <a:pt x="2578702" y="907268"/>
                  </a:cubicBezTo>
                  <a:cubicBezTo>
                    <a:pt x="2377013" y="932140"/>
                    <a:pt x="2251663" y="847811"/>
                    <a:pt x="2078925" y="907268"/>
                  </a:cubicBezTo>
                  <a:cubicBezTo>
                    <a:pt x="1906187" y="966725"/>
                    <a:pt x="1796662" y="900910"/>
                    <a:pt x="1531550" y="907268"/>
                  </a:cubicBezTo>
                  <a:cubicBezTo>
                    <a:pt x="1266438" y="913626"/>
                    <a:pt x="1183627" y="851390"/>
                    <a:pt x="1031773" y="907268"/>
                  </a:cubicBezTo>
                  <a:cubicBezTo>
                    <a:pt x="879919" y="963146"/>
                    <a:pt x="589816" y="813862"/>
                    <a:pt x="151214" y="907268"/>
                  </a:cubicBezTo>
                  <a:cubicBezTo>
                    <a:pt x="46645" y="908500"/>
                    <a:pt x="5429" y="842706"/>
                    <a:pt x="0" y="756054"/>
                  </a:cubicBezTo>
                  <a:cubicBezTo>
                    <a:pt x="-16693" y="608756"/>
                    <a:pt x="3216" y="519718"/>
                    <a:pt x="0" y="453634"/>
                  </a:cubicBezTo>
                  <a:cubicBezTo>
                    <a:pt x="-3216" y="387550"/>
                    <a:pt x="22712" y="256277"/>
                    <a:pt x="0" y="151214"/>
                  </a:cubicBezTo>
                  <a:close/>
                </a:path>
                <a:path w="5062209" h="907268" stroke="0" extrusionOk="0">
                  <a:moveTo>
                    <a:pt x="0" y="151214"/>
                  </a:moveTo>
                  <a:cubicBezTo>
                    <a:pt x="748" y="76977"/>
                    <a:pt x="57340" y="-21358"/>
                    <a:pt x="151214" y="0"/>
                  </a:cubicBezTo>
                  <a:cubicBezTo>
                    <a:pt x="277534" y="-20467"/>
                    <a:pt x="523589" y="68725"/>
                    <a:pt x="746187" y="0"/>
                  </a:cubicBezTo>
                  <a:cubicBezTo>
                    <a:pt x="968785" y="-68725"/>
                    <a:pt x="1195432" y="14636"/>
                    <a:pt x="1436355" y="0"/>
                  </a:cubicBezTo>
                  <a:cubicBezTo>
                    <a:pt x="1677278" y="-14636"/>
                    <a:pt x="1853576" y="18793"/>
                    <a:pt x="1983730" y="0"/>
                  </a:cubicBezTo>
                  <a:cubicBezTo>
                    <a:pt x="2113885" y="-18793"/>
                    <a:pt x="2276228" y="8073"/>
                    <a:pt x="2483507" y="0"/>
                  </a:cubicBezTo>
                  <a:cubicBezTo>
                    <a:pt x="2690786" y="-8073"/>
                    <a:pt x="2739733" y="16387"/>
                    <a:pt x="2983284" y="0"/>
                  </a:cubicBezTo>
                  <a:cubicBezTo>
                    <a:pt x="3226835" y="-16387"/>
                    <a:pt x="3321285" y="71388"/>
                    <a:pt x="3578256" y="0"/>
                  </a:cubicBezTo>
                  <a:cubicBezTo>
                    <a:pt x="3835227" y="-71388"/>
                    <a:pt x="3870567" y="21292"/>
                    <a:pt x="4125631" y="0"/>
                  </a:cubicBezTo>
                  <a:cubicBezTo>
                    <a:pt x="4380696" y="-21292"/>
                    <a:pt x="4533840" y="21541"/>
                    <a:pt x="4910995" y="0"/>
                  </a:cubicBezTo>
                  <a:cubicBezTo>
                    <a:pt x="4999321" y="-655"/>
                    <a:pt x="5072320" y="70139"/>
                    <a:pt x="5062209" y="151214"/>
                  </a:cubicBezTo>
                  <a:cubicBezTo>
                    <a:pt x="5086848" y="234228"/>
                    <a:pt x="5035390" y="354511"/>
                    <a:pt x="5062209" y="453634"/>
                  </a:cubicBezTo>
                  <a:cubicBezTo>
                    <a:pt x="5089028" y="552757"/>
                    <a:pt x="5047169" y="683894"/>
                    <a:pt x="5062209" y="756054"/>
                  </a:cubicBezTo>
                  <a:cubicBezTo>
                    <a:pt x="5062952" y="836330"/>
                    <a:pt x="4988574" y="911055"/>
                    <a:pt x="4910995" y="907268"/>
                  </a:cubicBezTo>
                  <a:cubicBezTo>
                    <a:pt x="4760265" y="943559"/>
                    <a:pt x="4636417" y="870781"/>
                    <a:pt x="4411218" y="907268"/>
                  </a:cubicBezTo>
                  <a:cubicBezTo>
                    <a:pt x="4186019" y="943755"/>
                    <a:pt x="4094893" y="866396"/>
                    <a:pt x="3911441" y="907268"/>
                  </a:cubicBezTo>
                  <a:cubicBezTo>
                    <a:pt x="3727989" y="948140"/>
                    <a:pt x="3475267" y="867623"/>
                    <a:pt x="3316468" y="907268"/>
                  </a:cubicBezTo>
                  <a:cubicBezTo>
                    <a:pt x="3157669" y="946913"/>
                    <a:pt x="2983826" y="895439"/>
                    <a:pt x="2816691" y="907268"/>
                  </a:cubicBezTo>
                  <a:cubicBezTo>
                    <a:pt x="2649556" y="919097"/>
                    <a:pt x="2509714" y="885691"/>
                    <a:pt x="2316914" y="907268"/>
                  </a:cubicBezTo>
                  <a:cubicBezTo>
                    <a:pt x="2124114" y="928845"/>
                    <a:pt x="2058918" y="898703"/>
                    <a:pt x="1864735" y="907268"/>
                  </a:cubicBezTo>
                  <a:cubicBezTo>
                    <a:pt x="1670552" y="915833"/>
                    <a:pt x="1564130" y="891097"/>
                    <a:pt x="1269763" y="907268"/>
                  </a:cubicBezTo>
                  <a:cubicBezTo>
                    <a:pt x="975396" y="923439"/>
                    <a:pt x="963101" y="889588"/>
                    <a:pt x="674790" y="907268"/>
                  </a:cubicBezTo>
                  <a:cubicBezTo>
                    <a:pt x="386479" y="924948"/>
                    <a:pt x="315844" y="878212"/>
                    <a:pt x="151214" y="907268"/>
                  </a:cubicBezTo>
                  <a:cubicBezTo>
                    <a:pt x="75624" y="912081"/>
                    <a:pt x="-9282" y="851515"/>
                    <a:pt x="0" y="756054"/>
                  </a:cubicBezTo>
                  <a:cubicBezTo>
                    <a:pt x="-14648" y="680551"/>
                    <a:pt x="5881" y="589269"/>
                    <a:pt x="0" y="441537"/>
                  </a:cubicBezTo>
                  <a:cubicBezTo>
                    <a:pt x="-5881" y="293805"/>
                    <a:pt x="13577" y="289111"/>
                    <a:pt x="0" y="151214"/>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Optimiser et consolider le lien avec les partenaires permet de pérenniser les partenariats et de les rendre plus efficaces.</a:t>
              </a:r>
            </a:p>
          </p:txBody>
        </p:sp>
        <p:pic>
          <p:nvPicPr>
            <p:cNvPr id="15" name="Picture 4" descr="Vecteur gratuit collection d'éléments de journal de balle dessinés à la main">
              <a:extLst>
                <a:ext uri="{FF2B5EF4-FFF2-40B4-BE49-F238E27FC236}">
                  <a16:creationId xmlns:a16="http://schemas.microsoft.com/office/drawing/2014/main" id="{BF127644-08E7-9D00-FF08-66CF13A7768B}"/>
                </a:ext>
              </a:extLst>
            </p:cNvPr>
            <p:cNvPicPr>
              <a:picLocks noChangeAspect="1" noChangeArrowheads="1"/>
            </p:cNvPicPr>
            <p:nvPr/>
          </p:nvPicPr>
          <p:blipFill rotWithShape="1">
            <a:blip r:embed="rId4">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2512314">
              <a:off x="1722484" y="4547666"/>
              <a:ext cx="127747" cy="30255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Vecteur gratuit collection d'éléments de journal de balle dessinés à la main">
              <a:extLst>
                <a:ext uri="{FF2B5EF4-FFF2-40B4-BE49-F238E27FC236}">
                  <a16:creationId xmlns:a16="http://schemas.microsoft.com/office/drawing/2014/main" id="{FA96F411-A094-9175-E7D7-2DF3A238AD13}"/>
                </a:ext>
              </a:extLst>
            </p:cNvPr>
            <p:cNvPicPr>
              <a:picLocks noChangeAspect="1" noChangeArrowheads="1"/>
            </p:cNvPicPr>
            <p:nvPr/>
          </p:nvPicPr>
          <p:blipFill rotWithShape="1">
            <a:blip r:embed="rId4">
              <a:clrChange>
                <a:clrFrom>
                  <a:srgbClr val="FEFFFF"/>
                </a:clrFrom>
                <a:clrTo>
                  <a:srgbClr val="FEFFFF">
                    <a:alpha val="0"/>
                  </a:srgbClr>
                </a:clrTo>
              </a:clrChange>
              <a:extLst>
                <a:ext uri="{28A0092B-C50C-407E-A947-70E740481C1C}">
                  <a14:useLocalDpi xmlns:a14="http://schemas.microsoft.com/office/drawing/2010/main" val="0"/>
                </a:ext>
              </a:extLst>
            </a:blip>
            <a:srcRect l="54246" t="66078" r="43612" b="28848"/>
            <a:stretch/>
          </p:blipFill>
          <p:spPr bwMode="auto">
            <a:xfrm rot="13397008">
              <a:off x="7071308" y="5581598"/>
              <a:ext cx="127747" cy="30255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ZoneTexte 20">
            <a:extLst>
              <a:ext uri="{FF2B5EF4-FFF2-40B4-BE49-F238E27FC236}">
                <a16:creationId xmlns:a16="http://schemas.microsoft.com/office/drawing/2014/main" id="{20427778-D47E-60AB-461B-C327AB62F5AF}"/>
              </a:ext>
            </a:extLst>
          </p:cNvPr>
          <p:cNvSpPr txBox="1"/>
          <p:nvPr/>
        </p:nvSpPr>
        <p:spPr>
          <a:xfrm>
            <a:off x="8360456" y="6158722"/>
            <a:ext cx="3796937" cy="230832"/>
          </a:xfrm>
          <a:prstGeom prst="rect">
            <a:avLst/>
          </a:prstGeom>
          <a:noFill/>
        </p:spPr>
        <p:txBody>
          <a:bodyPr wrap="square" rtlCol="0">
            <a:spAutoFit/>
          </a:bodyPr>
          <a:lstStyle/>
          <a:p>
            <a:pPr algn="ctr"/>
            <a:r>
              <a:rPr lang="fr-FR" sz="900" dirty="0"/>
              <a:t>* Nombre de partenariats au 17/07/2023</a:t>
            </a:r>
          </a:p>
        </p:txBody>
      </p:sp>
      <p:sp>
        <p:nvSpPr>
          <p:cNvPr id="22" name="Espace réservé du contenu 1">
            <a:extLst>
              <a:ext uri="{FF2B5EF4-FFF2-40B4-BE49-F238E27FC236}">
                <a16:creationId xmlns:a16="http://schemas.microsoft.com/office/drawing/2014/main" id="{5C48C189-123A-F261-EFE2-C5978F158A2B}"/>
              </a:ext>
            </a:extLst>
          </p:cNvPr>
          <p:cNvSpPr txBox="1">
            <a:spLocks/>
          </p:cNvSpPr>
          <p:nvPr/>
        </p:nvSpPr>
        <p:spPr>
          <a:xfrm>
            <a:off x="763008" y="5426968"/>
            <a:ext cx="7778115" cy="561855"/>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Si vous souhaitez vérifier si nous sommes partenaires avec un organisme en particulier, vous pouvez consulter la « </a:t>
            </a:r>
            <a:r>
              <a:rPr lang="fr-FR" b="1" dirty="0">
                <a:hlinkClick r:id="rId5"/>
              </a:rPr>
              <a:t>Liste partenaires </a:t>
            </a:r>
            <a:r>
              <a:rPr lang="fr-FR" dirty="0"/>
              <a:t>» sur 	        .</a:t>
            </a:r>
          </a:p>
        </p:txBody>
      </p:sp>
      <p:pic>
        <p:nvPicPr>
          <p:cNvPr id="23" name="Image 22">
            <a:hlinkClick r:id="rId6"/>
            <a:extLst>
              <a:ext uri="{FF2B5EF4-FFF2-40B4-BE49-F238E27FC236}">
                <a16:creationId xmlns:a16="http://schemas.microsoft.com/office/drawing/2014/main" id="{B90CF331-6F45-B9D0-E039-5613BBEFDD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1899" y="5724070"/>
            <a:ext cx="985187" cy="186588"/>
          </a:xfrm>
          <a:prstGeom prst="rect">
            <a:avLst/>
          </a:prstGeom>
        </p:spPr>
      </p:pic>
    </p:spTree>
    <p:extLst>
      <p:ext uri="{BB962C8B-B14F-4D97-AF65-F5344CB8AC3E}">
        <p14:creationId xmlns:p14="http://schemas.microsoft.com/office/powerpoint/2010/main" val="219396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P spid="9" grpId="0" animBg="1"/>
      <p:bldP spid="10" grpId="0" animBg="1"/>
      <p:bldP spid="11" grpId="0" animBg="1"/>
      <p:bldP spid="12" grpId="0" animBg="1"/>
      <p:bldP spid="13"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58816C7-6DE9-2CBB-2E29-57104DB62030}"/>
              </a:ext>
            </a:extLst>
          </p:cNvPr>
          <p:cNvSpPr/>
          <p:nvPr/>
        </p:nvSpPr>
        <p:spPr>
          <a:xfrm>
            <a:off x="4149495" y="592312"/>
            <a:ext cx="7746413"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B656DFBE-CA75-8346-DF91-DDB5C21B8EE0}"/>
              </a:ext>
            </a:extLst>
          </p:cNvPr>
          <p:cNvSpPr/>
          <p:nvPr/>
        </p:nvSpPr>
        <p:spPr>
          <a:xfrm>
            <a:off x="296091" y="600603"/>
            <a:ext cx="1820296"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9188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6" name="Groupe 2055">
            <a:extLst>
              <a:ext uri="{FF2B5EF4-FFF2-40B4-BE49-F238E27FC236}">
                <a16:creationId xmlns:a16="http://schemas.microsoft.com/office/drawing/2014/main" id="{05BE4E16-A748-1E00-5665-0D95A82DC75B}"/>
              </a:ext>
            </a:extLst>
          </p:cNvPr>
          <p:cNvGrpSpPr/>
          <p:nvPr/>
        </p:nvGrpSpPr>
        <p:grpSpPr>
          <a:xfrm>
            <a:off x="1400719" y="2367658"/>
            <a:ext cx="4929053" cy="3840481"/>
            <a:chOff x="1400719" y="2367658"/>
            <a:chExt cx="4929053" cy="3840481"/>
          </a:xfrm>
        </p:grpSpPr>
        <p:pic>
          <p:nvPicPr>
            <p:cNvPr id="11" name="Image 10" descr="Une image contenant dessin humoristique, Animation, capture d’écran, Magenta&#10;&#10;Description générée automatiquement">
              <a:extLst>
                <a:ext uri="{FF2B5EF4-FFF2-40B4-BE49-F238E27FC236}">
                  <a16:creationId xmlns:a16="http://schemas.microsoft.com/office/drawing/2014/main" id="{83199A2B-B40A-9190-B85B-C562B7FF6D1A}"/>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l="51771" t="25445" r="10210" b="7910"/>
            <a:stretch/>
          </p:blipFill>
          <p:spPr>
            <a:xfrm>
              <a:off x="1400719" y="2367659"/>
              <a:ext cx="4929053" cy="3840480"/>
            </a:xfrm>
            <a:prstGeom prst="rect">
              <a:avLst/>
            </a:prstGeom>
          </p:spPr>
        </p:pic>
        <p:sp>
          <p:nvSpPr>
            <p:cNvPr id="6" name="Rectangle 5">
              <a:extLst>
                <a:ext uri="{FF2B5EF4-FFF2-40B4-BE49-F238E27FC236}">
                  <a16:creationId xmlns:a16="http://schemas.microsoft.com/office/drawing/2014/main" id="{D7508430-50B8-61E9-B73E-8268FB4B81FA}"/>
                </a:ext>
              </a:extLst>
            </p:cNvPr>
            <p:cNvSpPr/>
            <p:nvPr/>
          </p:nvSpPr>
          <p:spPr>
            <a:xfrm>
              <a:off x="1400720" y="2367658"/>
              <a:ext cx="4929052" cy="3840480"/>
            </a:xfrm>
            <a:custGeom>
              <a:avLst/>
              <a:gdLst>
                <a:gd name="connsiteX0" fmla="*/ 0 w 4929052"/>
                <a:gd name="connsiteY0" fmla="*/ 0 h 3840480"/>
                <a:gd name="connsiteX1" fmla="*/ 665422 w 4929052"/>
                <a:gd name="connsiteY1" fmla="*/ 0 h 3840480"/>
                <a:gd name="connsiteX2" fmla="*/ 1182972 w 4929052"/>
                <a:gd name="connsiteY2" fmla="*/ 0 h 3840480"/>
                <a:gd name="connsiteX3" fmla="*/ 1749813 w 4929052"/>
                <a:gd name="connsiteY3" fmla="*/ 0 h 3840480"/>
                <a:gd name="connsiteX4" fmla="*/ 2267364 w 4929052"/>
                <a:gd name="connsiteY4" fmla="*/ 0 h 3840480"/>
                <a:gd name="connsiteX5" fmla="*/ 2982076 w 4929052"/>
                <a:gd name="connsiteY5" fmla="*/ 0 h 3840480"/>
                <a:gd name="connsiteX6" fmla="*/ 3647498 w 4929052"/>
                <a:gd name="connsiteY6" fmla="*/ 0 h 3840480"/>
                <a:gd name="connsiteX7" fmla="*/ 4263630 w 4929052"/>
                <a:gd name="connsiteY7" fmla="*/ 0 h 3840480"/>
                <a:gd name="connsiteX8" fmla="*/ 4929052 w 4929052"/>
                <a:gd name="connsiteY8" fmla="*/ 0 h 3840480"/>
                <a:gd name="connsiteX9" fmla="*/ 4929052 w 4929052"/>
                <a:gd name="connsiteY9" fmla="*/ 678485 h 3840480"/>
                <a:gd name="connsiteX10" fmla="*/ 4929052 w 4929052"/>
                <a:gd name="connsiteY10" fmla="*/ 1318565 h 3840480"/>
                <a:gd name="connsiteX11" fmla="*/ 4929052 w 4929052"/>
                <a:gd name="connsiteY11" fmla="*/ 2035454 h 3840480"/>
                <a:gd name="connsiteX12" fmla="*/ 4929052 w 4929052"/>
                <a:gd name="connsiteY12" fmla="*/ 2560320 h 3840480"/>
                <a:gd name="connsiteX13" fmla="*/ 4929052 w 4929052"/>
                <a:gd name="connsiteY13" fmla="*/ 3161995 h 3840480"/>
                <a:gd name="connsiteX14" fmla="*/ 4929052 w 4929052"/>
                <a:gd name="connsiteY14" fmla="*/ 3840480 h 3840480"/>
                <a:gd name="connsiteX15" fmla="*/ 4411502 w 4929052"/>
                <a:gd name="connsiteY15" fmla="*/ 3840480 h 3840480"/>
                <a:gd name="connsiteX16" fmla="*/ 3696789 w 4929052"/>
                <a:gd name="connsiteY16" fmla="*/ 3840480 h 3840480"/>
                <a:gd name="connsiteX17" fmla="*/ 3228529 w 4929052"/>
                <a:gd name="connsiteY17" fmla="*/ 3840480 h 3840480"/>
                <a:gd name="connsiteX18" fmla="*/ 2760269 w 4929052"/>
                <a:gd name="connsiteY18" fmla="*/ 3840480 h 3840480"/>
                <a:gd name="connsiteX19" fmla="*/ 2292009 w 4929052"/>
                <a:gd name="connsiteY19" fmla="*/ 3840480 h 3840480"/>
                <a:gd name="connsiteX20" fmla="*/ 1725168 w 4929052"/>
                <a:gd name="connsiteY20" fmla="*/ 3840480 h 3840480"/>
                <a:gd name="connsiteX21" fmla="*/ 1059746 w 4929052"/>
                <a:gd name="connsiteY21" fmla="*/ 3840480 h 3840480"/>
                <a:gd name="connsiteX22" fmla="*/ 591486 w 4929052"/>
                <a:gd name="connsiteY22" fmla="*/ 3840480 h 3840480"/>
                <a:gd name="connsiteX23" fmla="*/ 0 w 4929052"/>
                <a:gd name="connsiteY23" fmla="*/ 3840480 h 3840480"/>
                <a:gd name="connsiteX24" fmla="*/ 0 w 4929052"/>
                <a:gd name="connsiteY24" fmla="*/ 3123590 h 3840480"/>
                <a:gd name="connsiteX25" fmla="*/ 0 w 4929052"/>
                <a:gd name="connsiteY25" fmla="*/ 2445106 h 3840480"/>
                <a:gd name="connsiteX26" fmla="*/ 0 w 4929052"/>
                <a:gd name="connsiteY26" fmla="*/ 1881835 h 3840480"/>
                <a:gd name="connsiteX27" fmla="*/ 0 w 4929052"/>
                <a:gd name="connsiteY27" fmla="*/ 1356970 h 3840480"/>
                <a:gd name="connsiteX28" fmla="*/ 0 w 4929052"/>
                <a:gd name="connsiteY28" fmla="*/ 755294 h 3840480"/>
                <a:gd name="connsiteX29" fmla="*/ 0 w 4929052"/>
                <a:gd name="connsiteY29" fmla="*/ 0 h 384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29052" h="3840480" extrusionOk="0">
                  <a:moveTo>
                    <a:pt x="0" y="0"/>
                  </a:moveTo>
                  <a:cubicBezTo>
                    <a:pt x="226275" y="-23592"/>
                    <a:pt x="514418" y="24021"/>
                    <a:pt x="665422" y="0"/>
                  </a:cubicBezTo>
                  <a:cubicBezTo>
                    <a:pt x="816426" y="-24021"/>
                    <a:pt x="977544" y="-15517"/>
                    <a:pt x="1182972" y="0"/>
                  </a:cubicBezTo>
                  <a:cubicBezTo>
                    <a:pt x="1388400" y="15517"/>
                    <a:pt x="1548542" y="-25516"/>
                    <a:pt x="1749813" y="0"/>
                  </a:cubicBezTo>
                  <a:cubicBezTo>
                    <a:pt x="1951084" y="25516"/>
                    <a:pt x="2095360" y="15430"/>
                    <a:pt x="2267364" y="0"/>
                  </a:cubicBezTo>
                  <a:cubicBezTo>
                    <a:pt x="2439368" y="-15430"/>
                    <a:pt x="2694474" y="-16872"/>
                    <a:pt x="2982076" y="0"/>
                  </a:cubicBezTo>
                  <a:cubicBezTo>
                    <a:pt x="3269678" y="16872"/>
                    <a:pt x="3433627" y="32526"/>
                    <a:pt x="3647498" y="0"/>
                  </a:cubicBezTo>
                  <a:cubicBezTo>
                    <a:pt x="3861369" y="-32526"/>
                    <a:pt x="4052323" y="-4778"/>
                    <a:pt x="4263630" y="0"/>
                  </a:cubicBezTo>
                  <a:cubicBezTo>
                    <a:pt x="4474937" y="4778"/>
                    <a:pt x="4726689" y="-28311"/>
                    <a:pt x="4929052" y="0"/>
                  </a:cubicBezTo>
                  <a:cubicBezTo>
                    <a:pt x="4920815" y="191381"/>
                    <a:pt x="4901414" y="389456"/>
                    <a:pt x="4929052" y="678485"/>
                  </a:cubicBezTo>
                  <a:cubicBezTo>
                    <a:pt x="4956690" y="967515"/>
                    <a:pt x="4902748" y="1125075"/>
                    <a:pt x="4929052" y="1318565"/>
                  </a:cubicBezTo>
                  <a:cubicBezTo>
                    <a:pt x="4955356" y="1512055"/>
                    <a:pt x="4930308" y="1876215"/>
                    <a:pt x="4929052" y="2035454"/>
                  </a:cubicBezTo>
                  <a:cubicBezTo>
                    <a:pt x="4927796" y="2194693"/>
                    <a:pt x="4949835" y="2448719"/>
                    <a:pt x="4929052" y="2560320"/>
                  </a:cubicBezTo>
                  <a:cubicBezTo>
                    <a:pt x="4908269" y="2671921"/>
                    <a:pt x="4900805" y="2994823"/>
                    <a:pt x="4929052" y="3161995"/>
                  </a:cubicBezTo>
                  <a:cubicBezTo>
                    <a:pt x="4957299" y="3329167"/>
                    <a:pt x="4911858" y="3667263"/>
                    <a:pt x="4929052" y="3840480"/>
                  </a:cubicBezTo>
                  <a:cubicBezTo>
                    <a:pt x="4786934" y="3826990"/>
                    <a:pt x="4554683" y="3816340"/>
                    <a:pt x="4411502" y="3840480"/>
                  </a:cubicBezTo>
                  <a:cubicBezTo>
                    <a:pt x="4268321" y="3864621"/>
                    <a:pt x="4017020" y="3820982"/>
                    <a:pt x="3696789" y="3840480"/>
                  </a:cubicBezTo>
                  <a:cubicBezTo>
                    <a:pt x="3376558" y="3859978"/>
                    <a:pt x="3425574" y="3828051"/>
                    <a:pt x="3228529" y="3840480"/>
                  </a:cubicBezTo>
                  <a:cubicBezTo>
                    <a:pt x="3031484" y="3852909"/>
                    <a:pt x="2974328" y="3852530"/>
                    <a:pt x="2760269" y="3840480"/>
                  </a:cubicBezTo>
                  <a:cubicBezTo>
                    <a:pt x="2546210" y="3828430"/>
                    <a:pt x="2512589" y="3836362"/>
                    <a:pt x="2292009" y="3840480"/>
                  </a:cubicBezTo>
                  <a:cubicBezTo>
                    <a:pt x="2071429" y="3844598"/>
                    <a:pt x="1894453" y="3820937"/>
                    <a:pt x="1725168" y="3840480"/>
                  </a:cubicBezTo>
                  <a:cubicBezTo>
                    <a:pt x="1555883" y="3860023"/>
                    <a:pt x="1225228" y="3864506"/>
                    <a:pt x="1059746" y="3840480"/>
                  </a:cubicBezTo>
                  <a:cubicBezTo>
                    <a:pt x="894264" y="3816454"/>
                    <a:pt x="731235" y="3840933"/>
                    <a:pt x="591486" y="3840480"/>
                  </a:cubicBezTo>
                  <a:cubicBezTo>
                    <a:pt x="451737" y="3840027"/>
                    <a:pt x="265363" y="3846366"/>
                    <a:pt x="0" y="3840480"/>
                  </a:cubicBezTo>
                  <a:cubicBezTo>
                    <a:pt x="-23953" y="3696047"/>
                    <a:pt x="30966" y="3279740"/>
                    <a:pt x="0" y="3123590"/>
                  </a:cubicBezTo>
                  <a:cubicBezTo>
                    <a:pt x="-30966" y="2967440"/>
                    <a:pt x="47" y="2607951"/>
                    <a:pt x="0" y="2445106"/>
                  </a:cubicBezTo>
                  <a:cubicBezTo>
                    <a:pt x="-47" y="2282261"/>
                    <a:pt x="-24827" y="2094448"/>
                    <a:pt x="0" y="1881835"/>
                  </a:cubicBezTo>
                  <a:cubicBezTo>
                    <a:pt x="24827" y="1669222"/>
                    <a:pt x="25804" y="1511600"/>
                    <a:pt x="0" y="1356970"/>
                  </a:cubicBezTo>
                  <a:cubicBezTo>
                    <a:pt x="-25804" y="1202340"/>
                    <a:pt x="-18354" y="958493"/>
                    <a:pt x="0" y="755294"/>
                  </a:cubicBezTo>
                  <a:cubicBezTo>
                    <a:pt x="18354" y="552095"/>
                    <a:pt x="-956" y="217351"/>
                    <a:pt x="0" y="0"/>
                  </a:cubicBezTo>
                  <a:close/>
                </a:path>
              </a:pathLst>
            </a:custGeom>
            <a:noFill/>
            <a:ln w="28575">
              <a:solidFill>
                <a:schemeClr val="tx1"/>
              </a:solidFill>
              <a:extLst>
                <a:ext uri="{C807C97D-BFC1-408E-A445-0C87EB9F89A2}">
                  <ask:lineSketchStyleProps xmlns:ask="http://schemas.microsoft.com/office/drawing/2018/sketchyshapes" sd="65638339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contenu 1">
            <a:extLst>
              <a:ext uri="{FF2B5EF4-FFF2-40B4-BE49-F238E27FC236}">
                <a16:creationId xmlns:a16="http://schemas.microsoft.com/office/drawing/2014/main" id="{15D46246-03C1-C7A3-76DD-7A15CAE9A728}"/>
              </a:ext>
            </a:extLst>
          </p:cNvPr>
          <p:cNvSpPr>
            <a:spLocks noGrp="1"/>
          </p:cNvSpPr>
          <p:nvPr>
            <p:ph idx="17"/>
          </p:nvPr>
        </p:nvSpPr>
        <p:spPr>
          <a:xfrm>
            <a:off x="695325" y="1388669"/>
            <a:ext cx="10980738" cy="578168"/>
          </a:xfrm>
        </p:spPr>
        <p:txBody>
          <a:bodyPr/>
          <a:lstStyle/>
          <a:p>
            <a:r>
              <a:rPr lang="fr-FR" dirty="0"/>
              <a:t>La </a:t>
            </a:r>
            <a:r>
              <a:rPr lang="fr-FR" b="1" dirty="0">
                <a:solidFill>
                  <a:srgbClr val="C00000"/>
                </a:solidFill>
              </a:rPr>
              <a:t>conquête</a:t>
            </a:r>
            <a:r>
              <a:rPr lang="fr-FR" dirty="0"/>
              <a:t> de nouveaux clients est un </a:t>
            </a:r>
            <a:r>
              <a:rPr lang="fr-FR" b="1" dirty="0">
                <a:solidFill>
                  <a:srgbClr val="C00000"/>
                </a:solidFill>
              </a:rPr>
              <a:t>axe stratégique </a:t>
            </a:r>
            <a:r>
              <a:rPr lang="fr-FR" dirty="0"/>
              <a:t>pour </a:t>
            </a:r>
            <a:r>
              <a:rPr lang="fr-FR" b="1" dirty="0">
                <a:solidFill>
                  <a:srgbClr val="C00000"/>
                </a:solidFill>
              </a:rPr>
              <a:t>préserver et développer notre fonds de commerce</a:t>
            </a:r>
            <a:r>
              <a:rPr lang="fr-FR" dirty="0"/>
              <a:t>. </a:t>
            </a:r>
          </a:p>
        </p:txBody>
      </p:sp>
      <p:sp>
        <p:nvSpPr>
          <p:cNvPr id="3" name="Espace réservé du texte 2">
            <a:extLst>
              <a:ext uri="{FF2B5EF4-FFF2-40B4-BE49-F238E27FC236}">
                <a16:creationId xmlns:a16="http://schemas.microsoft.com/office/drawing/2014/main" id="{E11E67A8-B73D-DAC6-C5F3-862E7C37AA57}"/>
              </a:ext>
            </a:extLst>
          </p:cNvPr>
          <p:cNvSpPr>
            <a:spLocks noGrp="1"/>
          </p:cNvSpPr>
          <p:nvPr>
            <p:ph type="body" sz="quarter" idx="12"/>
          </p:nvPr>
        </p:nvSpPr>
        <p:spPr/>
        <p:txBody>
          <a:bodyPr/>
          <a:lstStyle/>
          <a:p>
            <a:r>
              <a:rPr lang="fr-FR" dirty="0"/>
              <a:t>Les partenariats sont un levier important pour développer la conquête de nouveaux clients. </a:t>
            </a:r>
          </a:p>
        </p:txBody>
      </p:sp>
      <p:sp>
        <p:nvSpPr>
          <p:cNvPr id="4" name="Espace réservé du texte 3">
            <a:extLst>
              <a:ext uri="{FF2B5EF4-FFF2-40B4-BE49-F238E27FC236}">
                <a16:creationId xmlns:a16="http://schemas.microsoft.com/office/drawing/2014/main" id="{10E1255A-E148-64F2-9924-8A5F5FCA04F0}"/>
              </a:ext>
            </a:extLst>
          </p:cNvPr>
          <p:cNvSpPr>
            <a:spLocks noGrp="1"/>
          </p:cNvSpPr>
          <p:nvPr>
            <p:ph type="body" sz="quarter" idx="14"/>
          </p:nvPr>
        </p:nvSpPr>
        <p:spPr/>
        <p:txBody>
          <a:bodyPr/>
          <a:lstStyle/>
          <a:p>
            <a:r>
              <a:rPr lang="fr-FR" dirty="0"/>
              <a:t>Le dispositif de partenariat</a:t>
            </a:r>
          </a:p>
        </p:txBody>
      </p:sp>
      <p:sp>
        <p:nvSpPr>
          <p:cNvPr id="5" name="Espace réservé du texte 4">
            <a:extLst>
              <a:ext uri="{FF2B5EF4-FFF2-40B4-BE49-F238E27FC236}">
                <a16:creationId xmlns:a16="http://schemas.microsoft.com/office/drawing/2014/main" id="{FEC0C9A2-0223-5E1E-945B-D8FB5DE31E77}"/>
              </a:ext>
            </a:extLst>
          </p:cNvPr>
          <p:cNvSpPr>
            <a:spLocks noGrp="1"/>
          </p:cNvSpPr>
          <p:nvPr>
            <p:ph type="body" sz="quarter" idx="16"/>
          </p:nvPr>
        </p:nvSpPr>
        <p:spPr/>
        <p:txBody>
          <a:bodyPr/>
          <a:lstStyle/>
          <a:p>
            <a:r>
              <a:rPr lang="fr-FR" dirty="0"/>
              <a:t>2</a:t>
            </a:r>
          </a:p>
        </p:txBody>
      </p:sp>
      <p:grpSp>
        <p:nvGrpSpPr>
          <p:cNvPr id="2054" name="Groupe 2053">
            <a:extLst>
              <a:ext uri="{FF2B5EF4-FFF2-40B4-BE49-F238E27FC236}">
                <a16:creationId xmlns:a16="http://schemas.microsoft.com/office/drawing/2014/main" id="{8D3A4A7D-5532-8B73-C561-07BB7EE6753C}"/>
              </a:ext>
            </a:extLst>
          </p:cNvPr>
          <p:cNvGrpSpPr/>
          <p:nvPr/>
        </p:nvGrpSpPr>
        <p:grpSpPr>
          <a:xfrm>
            <a:off x="6658206" y="2923092"/>
            <a:ext cx="1534748" cy="1233531"/>
            <a:chOff x="6658206" y="2923092"/>
            <a:chExt cx="1534748" cy="1233531"/>
          </a:xfrm>
        </p:grpSpPr>
        <p:pic>
          <p:nvPicPr>
            <p:cNvPr id="16" name="Picture 2" descr="Vecteur gratuit ensemble de cartables primaires de dessin animé. sacs à dos scolaires enfantins avec des fournitures dans des poches ouvertes, des sacs colorés et des sacs à dos.">
              <a:extLst>
                <a:ext uri="{FF2B5EF4-FFF2-40B4-BE49-F238E27FC236}">
                  <a16:creationId xmlns:a16="http://schemas.microsoft.com/office/drawing/2014/main" id="{D48C92E7-9E4C-F091-72CF-2267FD793701}"/>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169" t="45107" r="29406" b="14582"/>
            <a:stretch/>
          </p:blipFill>
          <p:spPr bwMode="auto">
            <a:xfrm>
              <a:off x="7010317" y="2923092"/>
              <a:ext cx="830526" cy="86174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D914FC9B-EA3F-D5F9-C5FE-31766CE817E3}"/>
                </a:ext>
              </a:extLst>
            </p:cNvPr>
            <p:cNvSpPr txBox="1"/>
            <p:nvPr/>
          </p:nvSpPr>
          <p:spPr>
            <a:xfrm>
              <a:off x="6658206" y="3879624"/>
              <a:ext cx="1534748" cy="276999"/>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Écoles / BDE / …</a:t>
              </a:r>
            </a:p>
          </p:txBody>
        </p:sp>
      </p:grpSp>
      <p:grpSp>
        <p:nvGrpSpPr>
          <p:cNvPr id="2053" name="Groupe 2052">
            <a:extLst>
              <a:ext uri="{FF2B5EF4-FFF2-40B4-BE49-F238E27FC236}">
                <a16:creationId xmlns:a16="http://schemas.microsoft.com/office/drawing/2014/main" id="{82E3BAF0-C03B-E52F-6581-5500DFCCE596}"/>
              </a:ext>
            </a:extLst>
          </p:cNvPr>
          <p:cNvGrpSpPr/>
          <p:nvPr/>
        </p:nvGrpSpPr>
        <p:grpSpPr>
          <a:xfrm>
            <a:off x="8249886" y="2923092"/>
            <a:ext cx="1534748" cy="1233531"/>
            <a:chOff x="8249886" y="2923092"/>
            <a:chExt cx="1534748" cy="1233531"/>
          </a:xfrm>
        </p:grpSpPr>
        <p:pic>
          <p:nvPicPr>
            <p:cNvPr id="17" name="Picture 6" descr="Sauvez la bannière de la planète avec le globe terrestre avec une partie sèche après le réchauffement climatique. affiche vectorielle de protection de l'environnement, conservation de l'écologie avec illustration de dessin animé de la planète verte avec un grand désert sale">
              <a:extLst>
                <a:ext uri="{FF2B5EF4-FFF2-40B4-BE49-F238E27FC236}">
                  <a16:creationId xmlns:a16="http://schemas.microsoft.com/office/drawing/2014/main" id="{04A02B1A-E95A-715A-6D39-2F92D1A3E0FE}"/>
                </a:ext>
              </a:extLst>
            </p:cNvPr>
            <p:cNvPicPr>
              <a:picLocks noChangeAspect="1" noChangeArrowheads="1"/>
            </p:cNvPicPr>
            <p:nvPr/>
          </p:nvPicPr>
          <p:blipFill rotWithShape="1">
            <a:blip r:embed="rId4">
              <a:clrChange>
                <a:clrFrom>
                  <a:srgbClr val="1AD6DF"/>
                </a:clrFrom>
                <a:clrTo>
                  <a:srgbClr val="1AD6DF">
                    <a:alpha val="0"/>
                  </a:srgbClr>
                </a:clrTo>
              </a:clrChange>
              <a:extLst>
                <a:ext uri="{BEBA8EAE-BF5A-486C-A8C5-ECC9F3942E4B}">
                  <a14:imgProps xmlns:a14="http://schemas.microsoft.com/office/drawing/2010/main">
                    <a14:imgLayer r:embed="rId5">
                      <a14:imgEffect>
                        <a14:backgroundRemoval t="13776" b="84694" l="13259" r="38978">
                          <a14:foregroundMark x1="21725" y1="16327" x2="22045" y2="17857"/>
                          <a14:foregroundMark x1="21406" y1="13776" x2="21406" y2="13776"/>
                          <a14:foregroundMark x1="16294" y1="36735" x2="16294" y2="36735"/>
                          <a14:foregroundMark x1="13259" y1="46939" x2="13259" y2="46939"/>
                          <a14:foregroundMark x1="26038" y1="79082" x2="30511" y2="76020"/>
                          <a14:foregroundMark x1="26837" y1="85714" x2="21086" y2="85714"/>
                          <a14:foregroundMark x1="37700" y1="47959" x2="37700" y2="47959"/>
                          <a14:foregroundMark x1="37859" y1="58673" x2="37859" y2="57143"/>
                          <a14:foregroundMark x1="38019" y1="55612" x2="38019" y2="55612"/>
                          <a14:foregroundMark x1="38978" y1="47959" x2="38978" y2="47959"/>
                          <a14:foregroundMark x1="28275" y1="15816" x2="28275" y2="15816"/>
                          <a14:foregroundMark x1="24760" y1="14796" x2="24760" y2="14796"/>
                          <a14:foregroundMark x1="35623" y1="77551" x2="35623" y2="77551"/>
                        </a14:backgroundRemoval>
                      </a14:imgEffect>
                    </a14:imgLayer>
                  </a14:imgProps>
                </a:ext>
                <a:ext uri="{28A0092B-C50C-407E-A947-70E740481C1C}">
                  <a14:useLocalDpi xmlns:a14="http://schemas.microsoft.com/office/drawing/2010/main" val="0"/>
                </a:ext>
              </a:extLst>
            </a:blip>
            <a:srcRect l="12173" t="8601" r="59639" b="7901"/>
            <a:stretch/>
          </p:blipFill>
          <p:spPr bwMode="auto">
            <a:xfrm>
              <a:off x="8529205" y="2923092"/>
              <a:ext cx="929148" cy="861749"/>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63793467-213A-77AE-EB9D-340FC67DA69B}"/>
                </a:ext>
              </a:extLst>
            </p:cNvPr>
            <p:cNvSpPr txBox="1"/>
            <p:nvPr/>
          </p:nvSpPr>
          <p:spPr>
            <a:xfrm>
              <a:off x="8249886" y="3879624"/>
              <a:ext cx="1534748" cy="276999"/>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Associations</a:t>
              </a:r>
            </a:p>
          </p:txBody>
        </p:sp>
      </p:grpSp>
      <p:grpSp>
        <p:nvGrpSpPr>
          <p:cNvPr id="2051" name="Groupe 2050">
            <a:extLst>
              <a:ext uri="{FF2B5EF4-FFF2-40B4-BE49-F238E27FC236}">
                <a16:creationId xmlns:a16="http://schemas.microsoft.com/office/drawing/2014/main" id="{D6CC3968-6E91-0141-FD85-36CFF2D8AA7E}"/>
              </a:ext>
            </a:extLst>
          </p:cNvPr>
          <p:cNvGrpSpPr/>
          <p:nvPr/>
        </p:nvGrpSpPr>
        <p:grpSpPr>
          <a:xfrm>
            <a:off x="9833518" y="2923091"/>
            <a:ext cx="1534748" cy="1233532"/>
            <a:chOff x="9833518" y="2923091"/>
            <a:chExt cx="1534748" cy="1233532"/>
          </a:xfrm>
        </p:grpSpPr>
        <p:pic>
          <p:nvPicPr>
            <p:cNvPr id="19" name="Picture 10" descr="Vecteur gratuit jeu d'illustration plat boules colorées créatives">
              <a:extLst>
                <a:ext uri="{FF2B5EF4-FFF2-40B4-BE49-F238E27FC236}">
                  <a16:creationId xmlns:a16="http://schemas.microsoft.com/office/drawing/2014/main" id="{20C467B7-45E2-9AE4-D305-FBB52541CC4F}"/>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0447" t="6521" r="10128" b="68295"/>
            <a:stretch/>
          </p:blipFill>
          <p:spPr bwMode="auto">
            <a:xfrm>
              <a:off x="10185629" y="2923091"/>
              <a:ext cx="830526" cy="861749"/>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id="{3860F7C9-F661-41A1-1D10-7006F7FA5EA6}"/>
                </a:ext>
              </a:extLst>
            </p:cNvPr>
            <p:cNvSpPr txBox="1"/>
            <p:nvPr/>
          </p:nvSpPr>
          <p:spPr>
            <a:xfrm>
              <a:off x="9833518" y="3879624"/>
              <a:ext cx="1534748" cy="276999"/>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Clubs de sport</a:t>
              </a:r>
            </a:p>
          </p:txBody>
        </p:sp>
      </p:grpSp>
      <p:grpSp>
        <p:nvGrpSpPr>
          <p:cNvPr id="2049" name="Groupe 2048">
            <a:extLst>
              <a:ext uri="{FF2B5EF4-FFF2-40B4-BE49-F238E27FC236}">
                <a16:creationId xmlns:a16="http://schemas.microsoft.com/office/drawing/2014/main" id="{9EE2B01F-112D-42C4-A293-8ABB29655759}"/>
              </a:ext>
            </a:extLst>
          </p:cNvPr>
          <p:cNvGrpSpPr/>
          <p:nvPr/>
        </p:nvGrpSpPr>
        <p:grpSpPr>
          <a:xfrm>
            <a:off x="7437185" y="4613066"/>
            <a:ext cx="1225300" cy="1332522"/>
            <a:chOff x="6812930" y="4613066"/>
            <a:chExt cx="1225300" cy="1332522"/>
          </a:xfrm>
        </p:grpSpPr>
        <p:pic>
          <p:nvPicPr>
            <p:cNvPr id="18" name="Picture 8" descr="Vecteur gratuit un homme assis à un ordinateur portable passe une commande en ligne, un homme d'affaires déplace le bouton de l'interrupteur à curseur pour un prix réglable ou des limites d'argent budgétaire, un enseignant et une écolière cartoon vector illustration">
              <a:extLst>
                <a:ext uri="{FF2B5EF4-FFF2-40B4-BE49-F238E27FC236}">
                  <a16:creationId xmlns:a16="http://schemas.microsoft.com/office/drawing/2014/main" id="{4A57532A-929E-4092-38DF-968969CA5196}"/>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577" t="18275" r="64605" b="9679"/>
            <a:stretch/>
          </p:blipFill>
          <p:spPr bwMode="auto">
            <a:xfrm>
              <a:off x="6892387" y="4613066"/>
              <a:ext cx="1071206" cy="1000130"/>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29E470D5-2646-6A95-166B-2EC8C89B1813}"/>
                </a:ext>
              </a:extLst>
            </p:cNvPr>
            <p:cNvSpPr txBox="1"/>
            <p:nvPr/>
          </p:nvSpPr>
          <p:spPr>
            <a:xfrm>
              <a:off x="6812930" y="5668589"/>
              <a:ext cx="1225300" cy="276999"/>
            </a:xfrm>
            <a:prstGeom prst="rect">
              <a:avLst/>
            </a:prstGeom>
            <a:noFill/>
          </p:spPr>
          <p:txBody>
            <a:bodyPr wrap="square">
              <a:spAutoFit/>
            </a:bodyPr>
            <a:lstStyle/>
            <a:p>
              <a:pPr algn="ctr"/>
              <a:r>
                <a:rPr lang="fr-FR" sz="1200" dirty="0">
                  <a:latin typeface="Cavolini" panose="03000502040302020204" pitchFamily="66" charset="0"/>
                  <a:cs typeface="Cavolini" panose="03000502040302020204" pitchFamily="66" charset="0"/>
                </a:rPr>
                <a:t>Entreprises</a:t>
              </a:r>
            </a:p>
          </p:txBody>
        </p:sp>
      </p:grpSp>
      <p:grpSp>
        <p:nvGrpSpPr>
          <p:cNvPr id="2048" name="Groupe 2047">
            <a:extLst>
              <a:ext uri="{FF2B5EF4-FFF2-40B4-BE49-F238E27FC236}">
                <a16:creationId xmlns:a16="http://schemas.microsoft.com/office/drawing/2014/main" id="{3741C5CF-360F-74BC-71FB-E10E71FE2F4A}"/>
              </a:ext>
            </a:extLst>
          </p:cNvPr>
          <p:cNvGrpSpPr/>
          <p:nvPr/>
        </p:nvGrpSpPr>
        <p:grpSpPr>
          <a:xfrm>
            <a:off x="9018970" y="4756932"/>
            <a:ext cx="1448997" cy="1187963"/>
            <a:chOff x="8394715" y="4756932"/>
            <a:chExt cx="1448997" cy="1187963"/>
          </a:xfrm>
        </p:grpSpPr>
        <p:pic>
          <p:nvPicPr>
            <p:cNvPr id="21" name="Picture 16" descr="Vecteur gratuit conducteur heureux de fille s'asseyant dans la voiture rouge">
              <a:extLst>
                <a:ext uri="{FF2B5EF4-FFF2-40B4-BE49-F238E27FC236}">
                  <a16:creationId xmlns:a16="http://schemas.microsoft.com/office/drawing/2014/main" id="{00E8E9A9-BEC7-BCBF-1FF1-DEF1BA02768C}"/>
                </a:ext>
              </a:extLst>
            </p:cNvPr>
            <p:cNvPicPr>
              <a:picLocks noChangeAspect="1" noChangeArrowheads="1"/>
            </p:cNvPicPr>
            <p:nvPr/>
          </p:nvPicPr>
          <p:blipFill rotWithShape="1">
            <a:blip r:embed="rId8" cstate="print">
              <a:clrChange>
                <a:clrFrom>
                  <a:srgbClr val="12A2AB"/>
                </a:clrFrom>
                <a:clrTo>
                  <a:srgbClr val="12A2AB">
                    <a:alpha val="0"/>
                  </a:srgbClr>
                </a:clrTo>
              </a:clrChange>
              <a:extLst>
                <a:ext uri="{28A0092B-C50C-407E-A947-70E740481C1C}">
                  <a14:useLocalDpi xmlns:a14="http://schemas.microsoft.com/office/drawing/2010/main" val="0"/>
                </a:ext>
              </a:extLst>
            </a:blip>
            <a:srcRect l="11296" t="14144" r="11734" b="9909"/>
            <a:stretch/>
          </p:blipFill>
          <p:spPr bwMode="auto">
            <a:xfrm>
              <a:off x="8394715" y="4756932"/>
              <a:ext cx="1443978" cy="712399"/>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C0E0A5AD-E318-E0E3-7E62-904F5FEE0F28}"/>
                </a:ext>
              </a:extLst>
            </p:cNvPr>
            <p:cNvSpPr txBox="1"/>
            <p:nvPr/>
          </p:nvSpPr>
          <p:spPr>
            <a:xfrm>
              <a:off x="8535139" y="5667896"/>
              <a:ext cx="1308573" cy="276999"/>
            </a:xfrm>
            <a:prstGeom prst="rect">
              <a:avLst/>
            </a:prstGeom>
            <a:noFill/>
          </p:spPr>
          <p:txBody>
            <a:bodyPr wrap="square">
              <a:spAutoFit/>
            </a:bodyPr>
            <a:lstStyle/>
            <a:p>
              <a:pPr algn="ctr"/>
              <a:r>
                <a:rPr lang="fr-FR" sz="1200" dirty="0">
                  <a:latin typeface="Cavolini" panose="03000502040302020204" pitchFamily="66" charset="0"/>
                  <a:cs typeface="Cavolini" panose="03000502040302020204" pitchFamily="66" charset="0"/>
                </a:rPr>
                <a:t>Auto-écoles</a:t>
              </a:r>
            </a:p>
          </p:txBody>
        </p:sp>
      </p:grpSp>
      <p:grpSp>
        <p:nvGrpSpPr>
          <p:cNvPr id="2062" name="Groupe 2061">
            <a:extLst>
              <a:ext uri="{FF2B5EF4-FFF2-40B4-BE49-F238E27FC236}">
                <a16:creationId xmlns:a16="http://schemas.microsoft.com/office/drawing/2014/main" id="{5448A750-B969-D9BD-B590-B84C5E9BF72C}"/>
              </a:ext>
            </a:extLst>
          </p:cNvPr>
          <p:cNvGrpSpPr/>
          <p:nvPr/>
        </p:nvGrpSpPr>
        <p:grpSpPr>
          <a:xfrm>
            <a:off x="6507172" y="2367658"/>
            <a:ext cx="4929052" cy="3840480"/>
            <a:chOff x="6507172" y="2367658"/>
            <a:chExt cx="4929052" cy="3840480"/>
          </a:xfrm>
        </p:grpSpPr>
        <p:sp>
          <p:nvSpPr>
            <p:cNvPr id="14" name="Rectangle 13">
              <a:extLst>
                <a:ext uri="{FF2B5EF4-FFF2-40B4-BE49-F238E27FC236}">
                  <a16:creationId xmlns:a16="http://schemas.microsoft.com/office/drawing/2014/main" id="{6C36DA43-B930-72F1-3B78-FD5882AD06EF}"/>
                </a:ext>
              </a:extLst>
            </p:cNvPr>
            <p:cNvSpPr/>
            <p:nvPr/>
          </p:nvSpPr>
          <p:spPr>
            <a:xfrm>
              <a:off x="6507172" y="2367658"/>
              <a:ext cx="4929052" cy="3840480"/>
            </a:xfrm>
            <a:custGeom>
              <a:avLst/>
              <a:gdLst>
                <a:gd name="connsiteX0" fmla="*/ 0 w 4929052"/>
                <a:gd name="connsiteY0" fmla="*/ 0 h 3840480"/>
                <a:gd name="connsiteX1" fmla="*/ 665422 w 4929052"/>
                <a:gd name="connsiteY1" fmla="*/ 0 h 3840480"/>
                <a:gd name="connsiteX2" fmla="*/ 1182972 w 4929052"/>
                <a:gd name="connsiteY2" fmla="*/ 0 h 3840480"/>
                <a:gd name="connsiteX3" fmla="*/ 1749813 w 4929052"/>
                <a:gd name="connsiteY3" fmla="*/ 0 h 3840480"/>
                <a:gd name="connsiteX4" fmla="*/ 2267364 w 4929052"/>
                <a:gd name="connsiteY4" fmla="*/ 0 h 3840480"/>
                <a:gd name="connsiteX5" fmla="*/ 2982076 w 4929052"/>
                <a:gd name="connsiteY5" fmla="*/ 0 h 3840480"/>
                <a:gd name="connsiteX6" fmla="*/ 3647498 w 4929052"/>
                <a:gd name="connsiteY6" fmla="*/ 0 h 3840480"/>
                <a:gd name="connsiteX7" fmla="*/ 4263630 w 4929052"/>
                <a:gd name="connsiteY7" fmla="*/ 0 h 3840480"/>
                <a:gd name="connsiteX8" fmla="*/ 4929052 w 4929052"/>
                <a:gd name="connsiteY8" fmla="*/ 0 h 3840480"/>
                <a:gd name="connsiteX9" fmla="*/ 4929052 w 4929052"/>
                <a:gd name="connsiteY9" fmla="*/ 678485 h 3840480"/>
                <a:gd name="connsiteX10" fmla="*/ 4929052 w 4929052"/>
                <a:gd name="connsiteY10" fmla="*/ 1318565 h 3840480"/>
                <a:gd name="connsiteX11" fmla="*/ 4929052 w 4929052"/>
                <a:gd name="connsiteY11" fmla="*/ 2035454 h 3840480"/>
                <a:gd name="connsiteX12" fmla="*/ 4929052 w 4929052"/>
                <a:gd name="connsiteY12" fmla="*/ 2560320 h 3840480"/>
                <a:gd name="connsiteX13" fmla="*/ 4929052 w 4929052"/>
                <a:gd name="connsiteY13" fmla="*/ 3161995 h 3840480"/>
                <a:gd name="connsiteX14" fmla="*/ 4929052 w 4929052"/>
                <a:gd name="connsiteY14" fmla="*/ 3840480 h 3840480"/>
                <a:gd name="connsiteX15" fmla="*/ 4411502 w 4929052"/>
                <a:gd name="connsiteY15" fmla="*/ 3840480 h 3840480"/>
                <a:gd name="connsiteX16" fmla="*/ 3696789 w 4929052"/>
                <a:gd name="connsiteY16" fmla="*/ 3840480 h 3840480"/>
                <a:gd name="connsiteX17" fmla="*/ 3228529 w 4929052"/>
                <a:gd name="connsiteY17" fmla="*/ 3840480 h 3840480"/>
                <a:gd name="connsiteX18" fmla="*/ 2760269 w 4929052"/>
                <a:gd name="connsiteY18" fmla="*/ 3840480 h 3840480"/>
                <a:gd name="connsiteX19" fmla="*/ 2292009 w 4929052"/>
                <a:gd name="connsiteY19" fmla="*/ 3840480 h 3840480"/>
                <a:gd name="connsiteX20" fmla="*/ 1725168 w 4929052"/>
                <a:gd name="connsiteY20" fmla="*/ 3840480 h 3840480"/>
                <a:gd name="connsiteX21" fmla="*/ 1059746 w 4929052"/>
                <a:gd name="connsiteY21" fmla="*/ 3840480 h 3840480"/>
                <a:gd name="connsiteX22" fmla="*/ 591486 w 4929052"/>
                <a:gd name="connsiteY22" fmla="*/ 3840480 h 3840480"/>
                <a:gd name="connsiteX23" fmla="*/ 0 w 4929052"/>
                <a:gd name="connsiteY23" fmla="*/ 3840480 h 3840480"/>
                <a:gd name="connsiteX24" fmla="*/ 0 w 4929052"/>
                <a:gd name="connsiteY24" fmla="*/ 3123590 h 3840480"/>
                <a:gd name="connsiteX25" fmla="*/ 0 w 4929052"/>
                <a:gd name="connsiteY25" fmla="*/ 2445106 h 3840480"/>
                <a:gd name="connsiteX26" fmla="*/ 0 w 4929052"/>
                <a:gd name="connsiteY26" fmla="*/ 1881835 h 3840480"/>
                <a:gd name="connsiteX27" fmla="*/ 0 w 4929052"/>
                <a:gd name="connsiteY27" fmla="*/ 1356970 h 3840480"/>
                <a:gd name="connsiteX28" fmla="*/ 0 w 4929052"/>
                <a:gd name="connsiteY28" fmla="*/ 755294 h 3840480"/>
                <a:gd name="connsiteX29" fmla="*/ 0 w 4929052"/>
                <a:gd name="connsiteY29" fmla="*/ 0 h 384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29052" h="3840480" extrusionOk="0">
                  <a:moveTo>
                    <a:pt x="0" y="0"/>
                  </a:moveTo>
                  <a:cubicBezTo>
                    <a:pt x="226275" y="-23592"/>
                    <a:pt x="514418" y="24021"/>
                    <a:pt x="665422" y="0"/>
                  </a:cubicBezTo>
                  <a:cubicBezTo>
                    <a:pt x="816426" y="-24021"/>
                    <a:pt x="977544" y="-15517"/>
                    <a:pt x="1182972" y="0"/>
                  </a:cubicBezTo>
                  <a:cubicBezTo>
                    <a:pt x="1388400" y="15517"/>
                    <a:pt x="1548542" y="-25516"/>
                    <a:pt x="1749813" y="0"/>
                  </a:cubicBezTo>
                  <a:cubicBezTo>
                    <a:pt x="1951084" y="25516"/>
                    <a:pt x="2095360" y="15430"/>
                    <a:pt x="2267364" y="0"/>
                  </a:cubicBezTo>
                  <a:cubicBezTo>
                    <a:pt x="2439368" y="-15430"/>
                    <a:pt x="2694474" y="-16872"/>
                    <a:pt x="2982076" y="0"/>
                  </a:cubicBezTo>
                  <a:cubicBezTo>
                    <a:pt x="3269678" y="16872"/>
                    <a:pt x="3433627" y="32526"/>
                    <a:pt x="3647498" y="0"/>
                  </a:cubicBezTo>
                  <a:cubicBezTo>
                    <a:pt x="3861369" y="-32526"/>
                    <a:pt x="4052323" y="-4778"/>
                    <a:pt x="4263630" y="0"/>
                  </a:cubicBezTo>
                  <a:cubicBezTo>
                    <a:pt x="4474937" y="4778"/>
                    <a:pt x="4726689" y="-28311"/>
                    <a:pt x="4929052" y="0"/>
                  </a:cubicBezTo>
                  <a:cubicBezTo>
                    <a:pt x="4920815" y="191381"/>
                    <a:pt x="4901414" y="389456"/>
                    <a:pt x="4929052" y="678485"/>
                  </a:cubicBezTo>
                  <a:cubicBezTo>
                    <a:pt x="4956690" y="967515"/>
                    <a:pt x="4902748" y="1125075"/>
                    <a:pt x="4929052" y="1318565"/>
                  </a:cubicBezTo>
                  <a:cubicBezTo>
                    <a:pt x="4955356" y="1512055"/>
                    <a:pt x="4930308" y="1876215"/>
                    <a:pt x="4929052" y="2035454"/>
                  </a:cubicBezTo>
                  <a:cubicBezTo>
                    <a:pt x="4927796" y="2194693"/>
                    <a:pt x="4949835" y="2448719"/>
                    <a:pt x="4929052" y="2560320"/>
                  </a:cubicBezTo>
                  <a:cubicBezTo>
                    <a:pt x="4908269" y="2671921"/>
                    <a:pt x="4900805" y="2994823"/>
                    <a:pt x="4929052" y="3161995"/>
                  </a:cubicBezTo>
                  <a:cubicBezTo>
                    <a:pt x="4957299" y="3329167"/>
                    <a:pt x="4911858" y="3667263"/>
                    <a:pt x="4929052" y="3840480"/>
                  </a:cubicBezTo>
                  <a:cubicBezTo>
                    <a:pt x="4786934" y="3826990"/>
                    <a:pt x="4554683" y="3816340"/>
                    <a:pt x="4411502" y="3840480"/>
                  </a:cubicBezTo>
                  <a:cubicBezTo>
                    <a:pt x="4268321" y="3864621"/>
                    <a:pt x="4017020" y="3820982"/>
                    <a:pt x="3696789" y="3840480"/>
                  </a:cubicBezTo>
                  <a:cubicBezTo>
                    <a:pt x="3376558" y="3859978"/>
                    <a:pt x="3425574" y="3828051"/>
                    <a:pt x="3228529" y="3840480"/>
                  </a:cubicBezTo>
                  <a:cubicBezTo>
                    <a:pt x="3031484" y="3852909"/>
                    <a:pt x="2974328" y="3852530"/>
                    <a:pt x="2760269" y="3840480"/>
                  </a:cubicBezTo>
                  <a:cubicBezTo>
                    <a:pt x="2546210" y="3828430"/>
                    <a:pt x="2512589" y="3836362"/>
                    <a:pt x="2292009" y="3840480"/>
                  </a:cubicBezTo>
                  <a:cubicBezTo>
                    <a:pt x="2071429" y="3844598"/>
                    <a:pt x="1894453" y="3820937"/>
                    <a:pt x="1725168" y="3840480"/>
                  </a:cubicBezTo>
                  <a:cubicBezTo>
                    <a:pt x="1555883" y="3860023"/>
                    <a:pt x="1225228" y="3864506"/>
                    <a:pt x="1059746" y="3840480"/>
                  </a:cubicBezTo>
                  <a:cubicBezTo>
                    <a:pt x="894264" y="3816454"/>
                    <a:pt x="731235" y="3840933"/>
                    <a:pt x="591486" y="3840480"/>
                  </a:cubicBezTo>
                  <a:cubicBezTo>
                    <a:pt x="451737" y="3840027"/>
                    <a:pt x="265363" y="3846366"/>
                    <a:pt x="0" y="3840480"/>
                  </a:cubicBezTo>
                  <a:cubicBezTo>
                    <a:pt x="-23953" y="3696047"/>
                    <a:pt x="30966" y="3279740"/>
                    <a:pt x="0" y="3123590"/>
                  </a:cubicBezTo>
                  <a:cubicBezTo>
                    <a:pt x="-30966" y="2967440"/>
                    <a:pt x="47" y="2607951"/>
                    <a:pt x="0" y="2445106"/>
                  </a:cubicBezTo>
                  <a:cubicBezTo>
                    <a:pt x="-47" y="2282261"/>
                    <a:pt x="-24827" y="2094448"/>
                    <a:pt x="0" y="1881835"/>
                  </a:cubicBezTo>
                  <a:cubicBezTo>
                    <a:pt x="24827" y="1669222"/>
                    <a:pt x="25804" y="1511600"/>
                    <a:pt x="0" y="1356970"/>
                  </a:cubicBezTo>
                  <a:cubicBezTo>
                    <a:pt x="-25804" y="1202340"/>
                    <a:pt x="-18354" y="958493"/>
                    <a:pt x="0" y="755294"/>
                  </a:cubicBezTo>
                  <a:cubicBezTo>
                    <a:pt x="18354" y="552095"/>
                    <a:pt x="-956" y="217351"/>
                    <a:pt x="0" y="0"/>
                  </a:cubicBezTo>
                  <a:close/>
                </a:path>
              </a:pathLst>
            </a:custGeom>
            <a:noFill/>
            <a:ln w="28575">
              <a:solidFill>
                <a:schemeClr val="tx1"/>
              </a:solidFill>
              <a:extLst>
                <a:ext uri="{C807C97D-BFC1-408E-A445-0C87EB9F89A2}">
                  <ask:lineSketchStyleProps xmlns:ask="http://schemas.microsoft.com/office/drawing/2018/sketchyshapes" sd="65638339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5" name="ZoneTexte 2054">
              <a:extLst>
                <a:ext uri="{FF2B5EF4-FFF2-40B4-BE49-F238E27FC236}">
                  <a16:creationId xmlns:a16="http://schemas.microsoft.com/office/drawing/2014/main" id="{EE2D896F-05F6-8495-082B-5D1928E551AC}"/>
                </a:ext>
              </a:extLst>
            </p:cNvPr>
            <p:cNvSpPr txBox="1"/>
            <p:nvPr/>
          </p:nvSpPr>
          <p:spPr>
            <a:xfrm>
              <a:off x="8428654" y="2475006"/>
              <a:ext cx="1165756" cy="276999"/>
            </a:xfrm>
            <a:prstGeom prst="rect">
              <a:avLst/>
            </a:prstGeom>
            <a:noFill/>
          </p:spPr>
          <p:txBody>
            <a:bodyPr wrap="square">
              <a:spAutoFit/>
            </a:bodyPr>
            <a:lstStyle/>
            <a:p>
              <a:pPr algn="ctr"/>
              <a:r>
                <a:rPr lang="fr-FR" sz="1200" b="1" dirty="0">
                  <a:latin typeface="Cavolini" panose="03000502040302020204" pitchFamily="66" charset="0"/>
                  <a:cs typeface="Cavolini" panose="03000502040302020204" pitchFamily="66" charset="0"/>
                </a:rPr>
                <a:t>Tels que … </a:t>
              </a:r>
            </a:p>
          </p:txBody>
        </p:sp>
      </p:grpSp>
      <p:sp>
        <p:nvSpPr>
          <p:cNvPr id="2057" name="Bulle narrative : rectangle à coins arrondis 2056">
            <a:extLst>
              <a:ext uri="{FF2B5EF4-FFF2-40B4-BE49-F238E27FC236}">
                <a16:creationId xmlns:a16="http://schemas.microsoft.com/office/drawing/2014/main" id="{2A6945E8-8AA7-0227-B1AA-7B31AAF8AAF0}"/>
              </a:ext>
            </a:extLst>
          </p:cNvPr>
          <p:cNvSpPr/>
          <p:nvPr/>
        </p:nvSpPr>
        <p:spPr>
          <a:xfrm>
            <a:off x="3011807" y="1966837"/>
            <a:ext cx="3575034" cy="1539328"/>
          </a:xfrm>
          <a:custGeom>
            <a:avLst/>
            <a:gdLst>
              <a:gd name="connsiteX0" fmla="*/ 0 w 3575034"/>
              <a:gd name="connsiteY0" fmla="*/ 256560 h 1539328"/>
              <a:gd name="connsiteX1" fmla="*/ 256560 w 3575034"/>
              <a:gd name="connsiteY1" fmla="*/ 0 h 1539328"/>
              <a:gd name="connsiteX2" fmla="*/ 595839 w 3575034"/>
              <a:gd name="connsiteY2" fmla="*/ 0 h 1539328"/>
              <a:gd name="connsiteX3" fmla="*/ 595839 w 3575034"/>
              <a:gd name="connsiteY3" fmla="*/ 0 h 1539328"/>
              <a:gd name="connsiteX4" fmla="*/ 1015906 w 3575034"/>
              <a:gd name="connsiteY4" fmla="*/ 0 h 1539328"/>
              <a:gd name="connsiteX5" fmla="*/ 1489598 w 3575034"/>
              <a:gd name="connsiteY5" fmla="*/ 0 h 1539328"/>
              <a:gd name="connsiteX6" fmla="*/ 2135801 w 3575034"/>
              <a:gd name="connsiteY6" fmla="*/ 0 h 1539328"/>
              <a:gd name="connsiteX7" fmla="*/ 2745426 w 3575034"/>
              <a:gd name="connsiteY7" fmla="*/ 0 h 1539328"/>
              <a:gd name="connsiteX8" fmla="*/ 3318474 w 3575034"/>
              <a:gd name="connsiteY8" fmla="*/ 0 h 1539328"/>
              <a:gd name="connsiteX9" fmla="*/ 3575034 w 3575034"/>
              <a:gd name="connsiteY9" fmla="*/ 256560 h 1539328"/>
              <a:gd name="connsiteX10" fmla="*/ 3575034 w 3575034"/>
              <a:gd name="connsiteY10" fmla="*/ 897941 h 1539328"/>
              <a:gd name="connsiteX11" fmla="*/ 3575034 w 3575034"/>
              <a:gd name="connsiteY11" fmla="*/ 897941 h 1539328"/>
              <a:gd name="connsiteX12" fmla="*/ 3575034 w 3575034"/>
              <a:gd name="connsiteY12" fmla="*/ 1282773 h 1539328"/>
              <a:gd name="connsiteX13" fmla="*/ 3575034 w 3575034"/>
              <a:gd name="connsiteY13" fmla="*/ 1282768 h 1539328"/>
              <a:gd name="connsiteX14" fmla="*/ 3318474 w 3575034"/>
              <a:gd name="connsiteY14" fmla="*/ 1539328 h 1539328"/>
              <a:gd name="connsiteX15" fmla="*/ 2690560 w 3575034"/>
              <a:gd name="connsiteY15" fmla="*/ 1539328 h 1539328"/>
              <a:gd name="connsiteX16" fmla="*/ 2099223 w 3575034"/>
              <a:gd name="connsiteY16" fmla="*/ 1539328 h 1539328"/>
              <a:gd name="connsiteX17" fmla="*/ 1489598 w 3575034"/>
              <a:gd name="connsiteY17" fmla="*/ 1539328 h 1539328"/>
              <a:gd name="connsiteX18" fmla="*/ 965168 w 3575034"/>
              <a:gd name="connsiteY18" fmla="*/ 1731195 h 1539328"/>
              <a:gd name="connsiteX19" fmla="*/ 472204 w 3575034"/>
              <a:gd name="connsiteY19" fmla="*/ 1911550 h 1539328"/>
              <a:gd name="connsiteX20" fmla="*/ -83692 w 3575034"/>
              <a:gd name="connsiteY20" fmla="*/ 2114929 h 1539328"/>
              <a:gd name="connsiteX21" fmla="*/ 262869 w 3575034"/>
              <a:gd name="connsiteY21" fmla="*/ 1821372 h 1539328"/>
              <a:gd name="connsiteX22" fmla="*/ 595839 w 3575034"/>
              <a:gd name="connsiteY22" fmla="*/ 1539328 h 1539328"/>
              <a:gd name="connsiteX23" fmla="*/ 256560 w 3575034"/>
              <a:gd name="connsiteY23" fmla="*/ 1539328 h 1539328"/>
              <a:gd name="connsiteX24" fmla="*/ 0 w 3575034"/>
              <a:gd name="connsiteY24" fmla="*/ 1282768 h 1539328"/>
              <a:gd name="connsiteX25" fmla="*/ 0 w 3575034"/>
              <a:gd name="connsiteY25" fmla="*/ 1282773 h 1539328"/>
              <a:gd name="connsiteX26" fmla="*/ 0 w 3575034"/>
              <a:gd name="connsiteY26" fmla="*/ 897941 h 1539328"/>
              <a:gd name="connsiteX27" fmla="*/ 0 w 3575034"/>
              <a:gd name="connsiteY27" fmla="*/ 897941 h 1539328"/>
              <a:gd name="connsiteX28" fmla="*/ 0 w 3575034"/>
              <a:gd name="connsiteY28" fmla="*/ 256560 h 153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75034" h="1539328" fill="none" extrusionOk="0">
                <a:moveTo>
                  <a:pt x="0" y="256560"/>
                </a:moveTo>
                <a:cubicBezTo>
                  <a:pt x="11843" y="109036"/>
                  <a:pt x="106079" y="-11727"/>
                  <a:pt x="256560" y="0"/>
                </a:cubicBezTo>
                <a:cubicBezTo>
                  <a:pt x="397511" y="9149"/>
                  <a:pt x="456883" y="-2550"/>
                  <a:pt x="595839" y="0"/>
                </a:cubicBezTo>
                <a:lnTo>
                  <a:pt x="595839" y="0"/>
                </a:lnTo>
                <a:cubicBezTo>
                  <a:pt x="761006" y="14080"/>
                  <a:pt x="887225" y="19147"/>
                  <a:pt x="1015906" y="0"/>
                </a:cubicBezTo>
                <a:cubicBezTo>
                  <a:pt x="1144587" y="-19147"/>
                  <a:pt x="1262786" y="-4690"/>
                  <a:pt x="1489598" y="0"/>
                </a:cubicBezTo>
                <a:cubicBezTo>
                  <a:pt x="1747296" y="18238"/>
                  <a:pt x="1862388" y="31947"/>
                  <a:pt x="2135801" y="0"/>
                </a:cubicBezTo>
                <a:cubicBezTo>
                  <a:pt x="2409214" y="-31947"/>
                  <a:pt x="2457154" y="748"/>
                  <a:pt x="2745426" y="0"/>
                </a:cubicBezTo>
                <a:cubicBezTo>
                  <a:pt x="3033699" y="-748"/>
                  <a:pt x="3062255" y="-22947"/>
                  <a:pt x="3318474" y="0"/>
                </a:cubicBezTo>
                <a:cubicBezTo>
                  <a:pt x="3450760" y="555"/>
                  <a:pt x="3566109" y="114415"/>
                  <a:pt x="3575034" y="256560"/>
                </a:cubicBezTo>
                <a:cubicBezTo>
                  <a:pt x="3545909" y="437185"/>
                  <a:pt x="3607007" y="755143"/>
                  <a:pt x="3575034" y="897941"/>
                </a:cubicBezTo>
                <a:lnTo>
                  <a:pt x="3575034" y="897941"/>
                </a:lnTo>
                <a:cubicBezTo>
                  <a:pt x="3590799" y="1090038"/>
                  <a:pt x="3590799" y="1173196"/>
                  <a:pt x="3575034" y="1282773"/>
                </a:cubicBezTo>
                <a:lnTo>
                  <a:pt x="3575034" y="1282768"/>
                </a:lnTo>
                <a:cubicBezTo>
                  <a:pt x="3581323" y="1434505"/>
                  <a:pt x="3460428" y="1526352"/>
                  <a:pt x="3318474" y="1539328"/>
                </a:cubicBezTo>
                <a:cubicBezTo>
                  <a:pt x="3085968" y="1541779"/>
                  <a:pt x="2816821" y="1543239"/>
                  <a:pt x="2690560" y="1539328"/>
                </a:cubicBezTo>
                <a:cubicBezTo>
                  <a:pt x="2564299" y="1535417"/>
                  <a:pt x="2288272" y="1523540"/>
                  <a:pt x="2099223" y="1539328"/>
                </a:cubicBezTo>
                <a:cubicBezTo>
                  <a:pt x="1910174" y="1555116"/>
                  <a:pt x="1739144" y="1548754"/>
                  <a:pt x="1489598" y="1539328"/>
                </a:cubicBezTo>
                <a:cubicBezTo>
                  <a:pt x="1260004" y="1619946"/>
                  <a:pt x="1208415" y="1660752"/>
                  <a:pt x="965168" y="1731195"/>
                </a:cubicBezTo>
                <a:cubicBezTo>
                  <a:pt x="721921" y="1801638"/>
                  <a:pt x="588877" y="1878637"/>
                  <a:pt x="472204" y="1911550"/>
                </a:cubicBezTo>
                <a:cubicBezTo>
                  <a:pt x="355531" y="1944463"/>
                  <a:pt x="99315" y="2045068"/>
                  <a:pt x="-83692" y="2114929"/>
                </a:cubicBezTo>
                <a:cubicBezTo>
                  <a:pt x="85281" y="1979704"/>
                  <a:pt x="157824" y="1888122"/>
                  <a:pt x="262869" y="1821372"/>
                </a:cubicBezTo>
                <a:cubicBezTo>
                  <a:pt x="367914" y="1754622"/>
                  <a:pt x="531640" y="1610769"/>
                  <a:pt x="595839" y="1539328"/>
                </a:cubicBezTo>
                <a:cubicBezTo>
                  <a:pt x="468662" y="1534679"/>
                  <a:pt x="374243" y="1547985"/>
                  <a:pt x="256560" y="1539328"/>
                </a:cubicBezTo>
                <a:cubicBezTo>
                  <a:pt x="103222" y="1522883"/>
                  <a:pt x="-19457" y="1411711"/>
                  <a:pt x="0" y="1282768"/>
                </a:cubicBezTo>
                <a:lnTo>
                  <a:pt x="0" y="1282773"/>
                </a:lnTo>
                <a:cubicBezTo>
                  <a:pt x="-16825" y="1186168"/>
                  <a:pt x="11477" y="1080626"/>
                  <a:pt x="0" y="897941"/>
                </a:cubicBezTo>
                <a:lnTo>
                  <a:pt x="0" y="897941"/>
                </a:lnTo>
                <a:cubicBezTo>
                  <a:pt x="26551" y="610215"/>
                  <a:pt x="-27299" y="518820"/>
                  <a:pt x="0" y="256560"/>
                </a:cubicBezTo>
                <a:close/>
              </a:path>
              <a:path w="3575034" h="1539328" stroke="0" extrusionOk="0">
                <a:moveTo>
                  <a:pt x="0" y="256560"/>
                </a:moveTo>
                <a:cubicBezTo>
                  <a:pt x="21493" y="139102"/>
                  <a:pt x="115593" y="7718"/>
                  <a:pt x="256560" y="0"/>
                </a:cubicBezTo>
                <a:cubicBezTo>
                  <a:pt x="411445" y="735"/>
                  <a:pt x="487327" y="-15817"/>
                  <a:pt x="595839" y="0"/>
                </a:cubicBezTo>
                <a:lnTo>
                  <a:pt x="595839" y="0"/>
                </a:lnTo>
                <a:cubicBezTo>
                  <a:pt x="786349" y="-18685"/>
                  <a:pt x="903484" y="17897"/>
                  <a:pt x="1015906" y="0"/>
                </a:cubicBezTo>
                <a:cubicBezTo>
                  <a:pt x="1128328" y="-17897"/>
                  <a:pt x="1387193" y="-17324"/>
                  <a:pt x="1489598" y="0"/>
                </a:cubicBezTo>
                <a:cubicBezTo>
                  <a:pt x="1710429" y="-16148"/>
                  <a:pt x="1848598" y="14468"/>
                  <a:pt x="2117512" y="0"/>
                </a:cubicBezTo>
                <a:cubicBezTo>
                  <a:pt x="2386426" y="-14468"/>
                  <a:pt x="2526389" y="19890"/>
                  <a:pt x="2690560" y="0"/>
                </a:cubicBezTo>
                <a:cubicBezTo>
                  <a:pt x="2854731" y="-19890"/>
                  <a:pt x="3113161" y="19491"/>
                  <a:pt x="3318474" y="0"/>
                </a:cubicBezTo>
                <a:cubicBezTo>
                  <a:pt x="3464871" y="3509"/>
                  <a:pt x="3585243" y="120751"/>
                  <a:pt x="3575034" y="256560"/>
                </a:cubicBezTo>
                <a:cubicBezTo>
                  <a:pt x="3550819" y="418108"/>
                  <a:pt x="3605770" y="745720"/>
                  <a:pt x="3575034" y="897941"/>
                </a:cubicBezTo>
                <a:lnTo>
                  <a:pt x="3575034" y="897941"/>
                </a:lnTo>
                <a:cubicBezTo>
                  <a:pt x="3575738" y="1063248"/>
                  <a:pt x="3558336" y="1100165"/>
                  <a:pt x="3575034" y="1282773"/>
                </a:cubicBezTo>
                <a:lnTo>
                  <a:pt x="3575034" y="1282768"/>
                </a:lnTo>
                <a:cubicBezTo>
                  <a:pt x="3558531" y="1408785"/>
                  <a:pt x="3493499" y="1543769"/>
                  <a:pt x="3318474" y="1539328"/>
                </a:cubicBezTo>
                <a:cubicBezTo>
                  <a:pt x="3061958" y="1561239"/>
                  <a:pt x="2956521" y="1522948"/>
                  <a:pt x="2672271" y="1539328"/>
                </a:cubicBezTo>
                <a:cubicBezTo>
                  <a:pt x="2388021" y="1555708"/>
                  <a:pt x="2278357" y="1551986"/>
                  <a:pt x="2062646" y="1539328"/>
                </a:cubicBezTo>
                <a:cubicBezTo>
                  <a:pt x="1846935" y="1526670"/>
                  <a:pt x="1701075" y="1553584"/>
                  <a:pt x="1489598" y="1539328"/>
                </a:cubicBezTo>
                <a:cubicBezTo>
                  <a:pt x="1297384" y="1615393"/>
                  <a:pt x="1130360" y="1642120"/>
                  <a:pt x="965168" y="1731195"/>
                </a:cubicBezTo>
                <a:cubicBezTo>
                  <a:pt x="799976" y="1820270"/>
                  <a:pt x="529953" y="1900719"/>
                  <a:pt x="409272" y="1934574"/>
                </a:cubicBezTo>
                <a:cubicBezTo>
                  <a:pt x="288591" y="1968429"/>
                  <a:pt x="62950" y="2075343"/>
                  <a:pt x="-83692" y="2114929"/>
                </a:cubicBezTo>
                <a:cubicBezTo>
                  <a:pt x="89339" y="1992664"/>
                  <a:pt x="116149" y="1924895"/>
                  <a:pt x="256074" y="1827129"/>
                </a:cubicBezTo>
                <a:cubicBezTo>
                  <a:pt x="395998" y="1729363"/>
                  <a:pt x="499943" y="1636102"/>
                  <a:pt x="595839" y="1539328"/>
                </a:cubicBezTo>
                <a:cubicBezTo>
                  <a:pt x="460795" y="1536717"/>
                  <a:pt x="365579" y="1537781"/>
                  <a:pt x="256560" y="1539328"/>
                </a:cubicBezTo>
                <a:cubicBezTo>
                  <a:pt x="132084" y="1561410"/>
                  <a:pt x="6439" y="1437748"/>
                  <a:pt x="0" y="1282768"/>
                </a:cubicBezTo>
                <a:lnTo>
                  <a:pt x="0" y="1282773"/>
                </a:lnTo>
                <a:cubicBezTo>
                  <a:pt x="2706" y="1112860"/>
                  <a:pt x="3330" y="1033683"/>
                  <a:pt x="0" y="897941"/>
                </a:cubicBezTo>
                <a:lnTo>
                  <a:pt x="0" y="897941"/>
                </a:lnTo>
                <a:cubicBezTo>
                  <a:pt x="16105" y="688427"/>
                  <a:pt x="1609" y="439258"/>
                  <a:pt x="0" y="256560"/>
                </a:cubicBezTo>
                <a:close/>
              </a:path>
            </a:pathLst>
          </a:custGeom>
          <a:solidFill>
            <a:schemeClr val="bg1"/>
          </a:solidFill>
          <a:ln w="28575">
            <a:solidFill>
              <a:schemeClr val="tx1"/>
            </a:solidFill>
            <a:extLst>
              <a:ext uri="{C807C97D-BFC1-408E-A445-0C87EB9F89A2}">
                <ask:lineSketchStyleProps xmlns:ask="http://schemas.microsoft.com/office/drawing/2018/sketchyshapes" sd="1014221397">
                  <a:prstGeom prst="wedgeRoundRectCallout">
                    <a:avLst>
                      <a:gd name="adj1" fmla="val -52341"/>
                      <a:gd name="adj2" fmla="val 87393"/>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58" name="Groupe 2057">
            <a:extLst>
              <a:ext uri="{FF2B5EF4-FFF2-40B4-BE49-F238E27FC236}">
                <a16:creationId xmlns:a16="http://schemas.microsoft.com/office/drawing/2014/main" id="{AB39319D-439D-A0EB-594D-A75991B15CB0}"/>
              </a:ext>
            </a:extLst>
          </p:cNvPr>
          <p:cNvGrpSpPr/>
          <p:nvPr/>
        </p:nvGrpSpPr>
        <p:grpSpPr>
          <a:xfrm>
            <a:off x="695325" y="2745388"/>
            <a:ext cx="3169921" cy="3867686"/>
            <a:chOff x="695325" y="2745388"/>
            <a:chExt cx="3169921" cy="3867686"/>
          </a:xfrm>
        </p:grpSpPr>
        <p:pic>
          <p:nvPicPr>
            <p:cNvPr id="2059" name="Image 2058" descr="Une image contenant dessin humoristique, Animation, capture d’écran, Magenta&#10;&#10;Description générée automatiquement">
              <a:extLst>
                <a:ext uri="{FF2B5EF4-FFF2-40B4-BE49-F238E27FC236}">
                  <a16:creationId xmlns:a16="http://schemas.microsoft.com/office/drawing/2014/main" id="{83F31C53-7D7D-DFC0-B7B4-66C75849C7F9}"/>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4162" b="90928" l="15862" r="48201">
                          <a14:foregroundMark x1="16705" y1="10327" x2="16705" y2="10327"/>
                          <a14:foregroundMark x1="17795" y1="5061" x2="17500" y2="8589"/>
                          <a14:foregroundMark x1="16205" y1="20961" x2="15932" y2="20808"/>
                          <a14:foregroundMark x1="15932" y1="16769" x2="16000" y2="14673"/>
                          <a14:foregroundMark x1="43864" y1="23057" x2="44136" y2="28170"/>
                          <a14:foregroundMark x1="46500" y1="18558" x2="47000" y2="19836"/>
                          <a14:foregroundMark x1="48295" y1="25767" x2="47932" y2="27863"/>
                          <a14:foregroundMark x1="47136" y1="34611" x2="45932" y2="32515"/>
                          <a14:foregroundMark x1="21636" y1="46830" x2="21636" y2="46830"/>
                          <a14:foregroundMark x1="19636" y1="41360" x2="19636" y2="41360"/>
                          <a14:foregroundMark x1="19705" y1="41513" x2="19636" y2="40695"/>
                          <a14:foregroundMark x1="19295" y1="39775" x2="19295" y2="39775"/>
                          <a14:foregroundMark x1="24295" y1="48569" x2="25795" y2="48415"/>
                          <a14:foregroundMark x1="21205" y1="53425" x2="22500" y2="52914"/>
                          <a14:foregroundMark x1="20432" y1="54397" x2="20795" y2="54243"/>
                          <a14:foregroundMark x1="22000" y1="52301" x2="23568" y2="51994"/>
                          <a14:foregroundMark x1="23636" y1="51329" x2="22205" y2="52301"/>
                          <a14:foregroundMark x1="23864" y1="50869" x2="25205" y2="50051"/>
                          <a14:foregroundMark x1="24636" y1="48926" x2="26136" y2="48773"/>
                          <a14:foregroundMark x1="20295" y1="57106" x2="20705" y2="58896"/>
                          <a14:foregroundMark x1="22295" y1="63701" x2="21932" y2="63037"/>
                          <a14:foregroundMark x1="21568" y1="61299" x2="21568" y2="61299"/>
                          <a14:foregroundMark x1="20636" y1="58896" x2="23068" y2="65798"/>
                          <a14:foregroundMark x1="23136" y1="67076" x2="22568" y2="80879"/>
                          <a14:foregroundMark x1="22432" y1="78476" x2="22705" y2="76738"/>
                          <a14:foregroundMark x1="31295" y1="89264" x2="32568" y2="88753"/>
                          <a14:foregroundMark x1="33136" y1="13906" x2="33136" y2="13906"/>
                          <a14:foregroundMark x1="36000" y1="18558" x2="36932" y2="32055"/>
                          <a14:foregroundMark x1="36136" y1="19990" x2="36636" y2="27863"/>
                          <a14:foregroundMark x1="36795" y1="26431" x2="36568" y2="21933"/>
                          <a14:foregroundMark x1="24364" y1="50511" x2="24364" y2="50511"/>
                          <a14:foregroundMark x1="24705" y1="49898" x2="25932" y2="49387"/>
                          <a14:foregroundMark x1="36705" y1="33027" x2="35795" y2="38139"/>
                          <a14:foregroundMark x1="36068" y1="37986" x2="36432" y2="35890"/>
                          <a14:foregroundMark x1="24384" y1="91035" x2="24384" y2="91035"/>
                          <a14:foregroundMark x1="17756" y1="4162" x2="17756" y2="4162"/>
                          <a14:foregroundMark x1="47538" y1="31270" x2="47538" y2="31270"/>
                          <a14:foregroundMark x1="44366" y1="31910" x2="43845" y2="31483"/>
                          <a14:foregroundMark x1="41667" y1="29883" x2="40862" y2="29456"/>
                          <a14:foregroundMark x1="40388" y1="29669" x2="40388" y2="24973"/>
                          <a14:foregroundMark x1="39773" y1="26041" x2="40199" y2="17823"/>
                          <a14:backgroundMark x1="39795" y1="19990" x2="39795" y2="19990"/>
                          <a14:backgroundMark x1="39568" y1="24642" x2="39568" y2="24642"/>
                          <a14:backgroundMark x1="39364" y1="25767" x2="39364" y2="25767"/>
                          <a14:backgroundMark x1="39205" y1="26738" x2="39205" y2="26738"/>
                          <a14:backgroundMark x1="39136" y1="27863" x2="39136" y2="27863"/>
                        </a14:backgroundRemoval>
                      </a14:imgEffect>
                    </a14:imgLayer>
                  </a14:imgProps>
                </a:ext>
                <a:ext uri="{28A0092B-C50C-407E-A947-70E740481C1C}">
                  <a14:useLocalDpi xmlns:a14="http://schemas.microsoft.com/office/drawing/2010/main" val="0"/>
                </a:ext>
              </a:extLst>
            </a:blip>
            <a:srcRect l="14644" r="49214" b="4211"/>
            <a:stretch/>
          </p:blipFill>
          <p:spPr>
            <a:xfrm>
              <a:off x="695325" y="2745388"/>
              <a:ext cx="3169921" cy="3734338"/>
            </a:xfrm>
            <a:prstGeom prst="rect">
              <a:avLst/>
            </a:prstGeom>
          </p:spPr>
        </p:pic>
        <p:pic>
          <p:nvPicPr>
            <p:cNvPr id="2060" name="Image 2059" descr="Une image contenant dessin humoristique, Animation, capture d’écran, Magenta&#10;&#10;Description générée automatiquement">
              <a:extLst>
                <a:ext uri="{FF2B5EF4-FFF2-40B4-BE49-F238E27FC236}">
                  <a16:creationId xmlns:a16="http://schemas.microsoft.com/office/drawing/2014/main" id="{C2B93B13-A3C3-C9B0-A6CC-EA954C02B9F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4908" b="92638" l="15932" r="49932">
                          <a14:foregroundMark x1="16705" y1="10327" x2="16705" y2="10327"/>
                          <a14:foregroundMark x1="17795" y1="5061" x2="17500" y2="8589"/>
                          <a14:foregroundMark x1="16205" y1="20961" x2="15932" y2="20808"/>
                          <a14:foregroundMark x1="15932" y1="16769" x2="16000" y2="14673"/>
                          <a14:foregroundMark x1="43864" y1="23057" x2="44136" y2="28170"/>
                          <a14:foregroundMark x1="46500" y1="18558" x2="47000" y2="19836"/>
                          <a14:foregroundMark x1="48295" y1="25767" x2="47932" y2="27863"/>
                          <a14:foregroundMark x1="47136" y1="34611" x2="45932" y2="32515"/>
                          <a14:foregroundMark x1="21636" y1="46830" x2="21636" y2="46830"/>
                          <a14:foregroundMark x1="19636" y1="41360" x2="19636" y2="41360"/>
                          <a14:foregroundMark x1="19705" y1="41513" x2="19636" y2="40695"/>
                          <a14:foregroundMark x1="19295" y1="39775" x2="19295" y2="39775"/>
                          <a14:foregroundMark x1="24295" y1="48569" x2="25795" y2="48415"/>
                          <a14:foregroundMark x1="21205" y1="53425" x2="22500" y2="52914"/>
                          <a14:foregroundMark x1="20432" y1="54397" x2="20795" y2="54243"/>
                          <a14:foregroundMark x1="22000" y1="52301" x2="23568" y2="51994"/>
                          <a14:foregroundMark x1="23636" y1="51329" x2="22205" y2="52301"/>
                          <a14:foregroundMark x1="23864" y1="50869" x2="25205" y2="50051"/>
                          <a14:foregroundMark x1="24636" y1="48926" x2="26136" y2="48773"/>
                          <a14:foregroundMark x1="20295" y1="57106" x2="20705" y2="58896"/>
                          <a14:foregroundMark x1="22295" y1="63701" x2="21932" y2="63037"/>
                          <a14:foregroundMark x1="21568" y1="61299" x2="21568" y2="61299"/>
                          <a14:foregroundMark x1="20636" y1="58896" x2="23068" y2="65798"/>
                          <a14:foregroundMark x1="23136" y1="67076" x2="22568" y2="80879"/>
                          <a14:foregroundMark x1="22432" y1="78476" x2="22705" y2="76738"/>
                          <a14:foregroundMark x1="31295" y1="89264" x2="32568" y2="88753"/>
                          <a14:foregroundMark x1="33136" y1="13906" x2="33136" y2="13906"/>
                          <a14:foregroundMark x1="24364" y1="50511" x2="24364" y2="50511"/>
                          <a14:foregroundMark x1="24705" y1="49898" x2="25932" y2="49387"/>
                          <a14:foregroundMark x1="36818" y1="47699" x2="36818" y2="47699"/>
                          <a14:foregroundMark x1="38341" y1="46728" x2="38136" y2="48517"/>
                          <a14:foregroundMark x1="40455" y1="29192" x2="40977" y2="29192"/>
                          <a14:foregroundMark x1="36386" y1="44581" x2="36386" y2="44581"/>
                          <a14:foregroundMark x1="38205" y1="46370" x2="38205" y2="46370"/>
                          <a14:foregroundMark x1="36159" y1="45910" x2="36523" y2="44888"/>
                          <a14:foregroundMark x1="38636" y1="46063" x2="38568" y2="46728"/>
                          <a14:foregroundMark x1="34341" y1="92689" x2="34341" y2="92025"/>
                          <a14:foregroundMark x1="43386" y1="30112" x2="44386" y2="30112"/>
                          <a14:foregroundMark x1="46955" y1="35174" x2="46136" y2="30419"/>
                          <a14:foregroundMark x1="49932" y1="21063" x2="49932" y2="21063"/>
                          <a14:foregroundMark x1="38205" y1="47290" x2="38273" y2="49438"/>
                          <a14:foregroundMark x1="36455" y1="45501" x2="36818" y2="45143"/>
                          <a14:backgroundMark x1="39795" y1="19990" x2="39795" y2="19990"/>
                          <a14:backgroundMark x1="39568" y1="24642" x2="39568" y2="24642"/>
                          <a14:backgroundMark x1="39364" y1="25767" x2="39364" y2="25767"/>
                          <a14:backgroundMark x1="39205" y1="26738" x2="39205" y2="26738"/>
                          <a14:backgroundMark x1="39136" y1="27863" x2="39136" y2="27863"/>
                          <a14:backgroundMark x1="35227" y1="17229" x2="35727" y2="27556"/>
                          <a14:backgroundMark x1="35364" y1="13446" x2="34773" y2="38855"/>
                          <a14:backgroundMark x1="34773" y1="38855" x2="34636" y2="39826"/>
                          <a14:backgroundMark x1="34341" y1="53579" x2="34864" y2="39673"/>
                          <a14:backgroundMark x1="34568" y1="39366" x2="36818" y2="24744"/>
                          <a14:backgroundMark x1="36318" y1="20654" x2="36432" y2="32669"/>
                          <a14:backgroundMark x1="36432" y1="32669" x2="34341" y2="41309"/>
                          <a14:backgroundMark x1="34341" y1="41309" x2="33841" y2="42280"/>
                          <a14:backgroundMark x1="35591" y1="38701" x2="37341" y2="29857"/>
                          <a14:backgroundMark x1="37341" y1="29857" x2="37341" y2="29857"/>
                          <a14:backgroundMark x1="36750" y1="24591" x2="36023" y2="35890"/>
                          <a14:backgroundMark x1="36023" y1="35890" x2="36023" y2="35890"/>
                          <a14:backgroundMark x1="36750" y1="27863" x2="36750" y2="33947"/>
                          <a14:backgroundMark x1="36386" y1="36401" x2="36091" y2="38497"/>
                          <a14:backgroundMark x1="34045" y1="37679" x2="34045" y2="44888"/>
                          <a14:backgroundMark x1="33909" y1="42945" x2="33909" y2="36554"/>
                          <a14:backgroundMark x1="33409" y1="38190" x2="33614" y2="43763"/>
                          <a14:backgroundMark x1="36750" y1="84407" x2="36523" y2="84407"/>
                          <a14:backgroundMark x1="36455" y1="87014" x2="36386" y2="89622"/>
                          <a14:backgroundMark x1="33545" y1="75562" x2="33545" y2="75562"/>
                          <a14:backgroundMark x1="33773" y1="78988" x2="33250" y2="81135"/>
                          <a14:backgroundMark x1="33977" y1="82106" x2="33545" y2="84049"/>
                          <a14:backgroundMark x1="33909" y1="89315" x2="33773" y2="84407"/>
                          <a14:backgroundMark x1="37114" y1="90389" x2="40545" y2="86605"/>
                          <a14:backgroundMark x1="37409" y1="88088" x2="36091" y2="89724"/>
                          <a14:backgroundMark x1="35659" y1="89059" x2="35591" y2="92025"/>
                          <a14:backgroundMark x1="33977" y1="88088" x2="33977" y2="92996"/>
                          <a14:backgroundMark x1="33977" y1="74642" x2="33909" y2="79090"/>
                          <a14:backgroundMark x1="35000" y1="13701" x2="34568" y2="21063"/>
                          <a14:backgroundMark x1="33773" y1="36963" x2="33773" y2="36963"/>
                          <a14:backgroundMark x1="33682" y1="34509" x2="33614" y2="21421"/>
                          <a14:backgroundMark x1="33614" y1="21421" x2="33614" y2="21421"/>
                          <a14:backgroundMark x1="36091" y1="18967" x2="36818" y2="21063"/>
                          <a14:backgroundMark x1="33545" y1="81033" x2="32955" y2="92689"/>
                        </a14:backgroundRemoval>
                      </a14:imgEffect>
                    </a14:imgLayer>
                  </a14:imgProps>
                </a:ext>
                <a:ext uri="{28A0092B-C50C-407E-A947-70E740481C1C}">
                  <a14:useLocalDpi xmlns:a14="http://schemas.microsoft.com/office/drawing/2010/main" val="0"/>
                </a:ext>
              </a:extLst>
            </a:blip>
            <a:srcRect l="33751" t="11845" r="49214"/>
            <a:stretch/>
          </p:blipFill>
          <p:spPr>
            <a:xfrm>
              <a:off x="2366549" y="3183950"/>
              <a:ext cx="1490822" cy="3429124"/>
            </a:xfrm>
            <a:prstGeom prst="rect">
              <a:avLst/>
            </a:prstGeom>
          </p:spPr>
        </p:pic>
      </p:grpSp>
      <p:sp>
        <p:nvSpPr>
          <p:cNvPr id="2061" name="ZoneTexte 2060">
            <a:extLst>
              <a:ext uri="{FF2B5EF4-FFF2-40B4-BE49-F238E27FC236}">
                <a16:creationId xmlns:a16="http://schemas.microsoft.com/office/drawing/2014/main" id="{B2B94A11-C25E-7184-CD1D-03616F3E92B8}"/>
              </a:ext>
            </a:extLst>
          </p:cNvPr>
          <p:cNvSpPr txBox="1"/>
          <p:nvPr/>
        </p:nvSpPr>
        <p:spPr>
          <a:xfrm>
            <a:off x="3116998" y="2058729"/>
            <a:ext cx="3284983" cy="1384995"/>
          </a:xfrm>
          <a:prstGeom prst="rect">
            <a:avLst/>
          </a:prstGeom>
          <a:noFill/>
        </p:spPr>
        <p:txBody>
          <a:bodyPr wrap="square" rtlCol="0">
            <a:spAutoFit/>
          </a:bodyPr>
          <a:lstStyle/>
          <a:p>
            <a:pPr algn="ctr"/>
            <a:r>
              <a:rPr lang="fr-FR" sz="1200" dirty="0">
                <a:latin typeface="Cavolini" panose="03000502040302020204" pitchFamily="66" charset="0"/>
                <a:cs typeface="Cavolini" panose="03000502040302020204" pitchFamily="66" charset="0"/>
              </a:rPr>
              <a:t>Dans le contexte actuel de taux, où la conquête par le crédit immobilier est fortement ralentie, il nous faut </a:t>
            </a:r>
            <a:r>
              <a:rPr lang="fr-FR" sz="1200" b="1" dirty="0">
                <a:solidFill>
                  <a:srgbClr val="C00000"/>
                </a:solidFill>
                <a:latin typeface="Cavolini" panose="03000502040302020204" pitchFamily="66" charset="0"/>
                <a:cs typeface="Cavolini" panose="03000502040302020204" pitchFamily="66" charset="0"/>
              </a:rPr>
              <a:t>trouver de nouveaux dispositifs pour attirer des prospects et les partenariats en sont un levier important</a:t>
            </a:r>
            <a:r>
              <a:rPr lang="fr-FR" sz="1200" dirty="0">
                <a:latin typeface="Cavolini" panose="03000502040302020204" pitchFamily="66" charset="0"/>
                <a:cs typeface="Cavolini" panose="03000502040302020204" pitchFamily="66" charset="0"/>
              </a:rPr>
              <a:t>.</a:t>
            </a:r>
          </a:p>
        </p:txBody>
      </p:sp>
    </p:spTree>
    <p:extLst>
      <p:ext uri="{BB962C8B-B14F-4D97-AF65-F5344CB8AC3E}">
        <p14:creationId xmlns:p14="http://schemas.microsoft.com/office/powerpoint/2010/main" val="273791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wipe(down)">
                                      <p:cBhvr>
                                        <p:cTn id="7" dur="580">
                                          <p:stCondLst>
                                            <p:cond delay="0"/>
                                          </p:stCondLst>
                                        </p:cTn>
                                        <p:tgtEl>
                                          <p:spTgt spid="2056"/>
                                        </p:tgtEl>
                                      </p:cBhvr>
                                    </p:animEffect>
                                    <p:anim calcmode="lin" valueType="num">
                                      <p:cBhvr>
                                        <p:cTn id="8" dur="1822" tmFilter="0,0; 0.14,0.36; 0.43,0.73; 0.71,0.91; 1.0,1.0">
                                          <p:stCondLst>
                                            <p:cond delay="0"/>
                                          </p:stCondLst>
                                        </p:cTn>
                                        <p:tgtEl>
                                          <p:spTgt spid="205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6"/>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6"/>
                                        </p:tgtEl>
                                      </p:cBhvr>
                                      <p:to x="100000" y="60000"/>
                                    </p:animScale>
                                    <p:animScale>
                                      <p:cBhvr>
                                        <p:cTn id="14" dur="166" decel="50000">
                                          <p:stCondLst>
                                            <p:cond delay="676"/>
                                          </p:stCondLst>
                                        </p:cTn>
                                        <p:tgtEl>
                                          <p:spTgt spid="2056"/>
                                        </p:tgtEl>
                                      </p:cBhvr>
                                      <p:to x="100000" y="100000"/>
                                    </p:animScale>
                                    <p:animScale>
                                      <p:cBhvr>
                                        <p:cTn id="15" dur="26">
                                          <p:stCondLst>
                                            <p:cond delay="1312"/>
                                          </p:stCondLst>
                                        </p:cTn>
                                        <p:tgtEl>
                                          <p:spTgt spid="2056"/>
                                        </p:tgtEl>
                                      </p:cBhvr>
                                      <p:to x="100000" y="80000"/>
                                    </p:animScale>
                                    <p:animScale>
                                      <p:cBhvr>
                                        <p:cTn id="16" dur="166" decel="50000">
                                          <p:stCondLst>
                                            <p:cond delay="1338"/>
                                          </p:stCondLst>
                                        </p:cTn>
                                        <p:tgtEl>
                                          <p:spTgt spid="2056"/>
                                        </p:tgtEl>
                                      </p:cBhvr>
                                      <p:to x="100000" y="100000"/>
                                    </p:animScale>
                                    <p:animScale>
                                      <p:cBhvr>
                                        <p:cTn id="17" dur="26">
                                          <p:stCondLst>
                                            <p:cond delay="1642"/>
                                          </p:stCondLst>
                                        </p:cTn>
                                        <p:tgtEl>
                                          <p:spTgt spid="2056"/>
                                        </p:tgtEl>
                                      </p:cBhvr>
                                      <p:to x="100000" y="90000"/>
                                    </p:animScale>
                                    <p:animScale>
                                      <p:cBhvr>
                                        <p:cTn id="18" dur="166" decel="50000">
                                          <p:stCondLst>
                                            <p:cond delay="1668"/>
                                          </p:stCondLst>
                                        </p:cTn>
                                        <p:tgtEl>
                                          <p:spTgt spid="2056"/>
                                        </p:tgtEl>
                                      </p:cBhvr>
                                      <p:to x="100000" y="100000"/>
                                    </p:animScale>
                                    <p:animScale>
                                      <p:cBhvr>
                                        <p:cTn id="19" dur="26">
                                          <p:stCondLst>
                                            <p:cond delay="1808"/>
                                          </p:stCondLst>
                                        </p:cTn>
                                        <p:tgtEl>
                                          <p:spTgt spid="2056"/>
                                        </p:tgtEl>
                                      </p:cBhvr>
                                      <p:to x="100000" y="95000"/>
                                    </p:animScale>
                                    <p:animScale>
                                      <p:cBhvr>
                                        <p:cTn id="20" dur="166" decel="50000">
                                          <p:stCondLst>
                                            <p:cond delay="1834"/>
                                          </p:stCondLst>
                                        </p:cTn>
                                        <p:tgtEl>
                                          <p:spTgt spid="205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8"/>
                                        </p:tgtEl>
                                        <p:attrNameLst>
                                          <p:attrName>style.visibility</p:attrName>
                                        </p:attrNameLst>
                                      </p:cBhvr>
                                      <p:to>
                                        <p:strVal val="visible"/>
                                      </p:to>
                                    </p:set>
                                    <p:animEffect transition="in" filter="wipe(down)">
                                      <p:cBhvr>
                                        <p:cTn id="23" dur="580">
                                          <p:stCondLst>
                                            <p:cond delay="0"/>
                                          </p:stCondLst>
                                        </p:cTn>
                                        <p:tgtEl>
                                          <p:spTgt spid="2058"/>
                                        </p:tgtEl>
                                      </p:cBhvr>
                                    </p:animEffect>
                                    <p:anim calcmode="lin" valueType="num">
                                      <p:cBhvr>
                                        <p:cTn id="24" dur="1822" tmFilter="0,0; 0.14,0.36; 0.43,0.73; 0.71,0.91; 1.0,1.0">
                                          <p:stCondLst>
                                            <p:cond delay="0"/>
                                          </p:stCondLst>
                                        </p:cTn>
                                        <p:tgtEl>
                                          <p:spTgt spid="205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8"/>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8"/>
                                        </p:tgtEl>
                                      </p:cBhvr>
                                      <p:to x="100000" y="60000"/>
                                    </p:animScale>
                                    <p:animScale>
                                      <p:cBhvr>
                                        <p:cTn id="30" dur="166" decel="50000">
                                          <p:stCondLst>
                                            <p:cond delay="676"/>
                                          </p:stCondLst>
                                        </p:cTn>
                                        <p:tgtEl>
                                          <p:spTgt spid="2058"/>
                                        </p:tgtEl>
                                      </p:cBhvr>
                                      <p:to x="100000" y="100000"/>
                                    </p:animScale>
                                    <p:animScale>
                                      <p:cBhvr>
                                        <p:cTn id="31" dur="26">
                                          <p:stCondLst>
                                            <p:cond delay="1312"/>
                                          </p:stCondLst>
                                        </p:cTn>
                                        <p:tgtEl>
                                          <p:spTgt spid="2058"/>
                                        </p:tgtEl>
                                      </p:cBhvr>
                                      <p:to x="100000" y="80000"/>
                                    </p:animScale>
                                    <p:animScale>
                                      <p:cBhvr>
                                        <p:cTn id="32" dur="166" decel="50000">
                                          <p:stCondLst>
                                            <p:cond delay="1338"/>
                                          </p:stCondLst>
                                        </p:cTn>
                                        <p:tgtEl>
                                          <p:spTgt spid="2058"/>
                                        </p:tgtEl>
                                      </p:cBhvr>
                                      <p:to x="100000" y="100000"/>
                                    </p:animScale>
                                    <p:animScale>
                                      <p:cBhvr>
                                        <p:cTn id="33" dur="26">
                                          <p:stCondLst>
                                            <p:cond delay="1642"/>
                                          </p:stCondLst>
                                        </p:cTn>
                                        <p:tgtEl>
                                          <p:spTgt spid="2058"/>
                                        </p:tgtEl>
                                      </p:cBhvr>
                                      <p:to x="100000" y="90000"/>
                                    </p:animScale>
                                    <p:animScale>
                                      <p:cBhvr>
                                        <p:cTn id="34" dur="166" decel="50000">
                                          <p:stCondLst>
                                            <p:cond delay="1668"/>
                                          </p:stCondLst>
                                        </p:cTn>
                                        <p:tgtEl>
                                          <p:spTgt spid="2058"/>
                                        </p:tgtEl>
                                      </p:cBhvr>
                                      <p:to x="100000" y="100000"/>
                                    </p:animScale>
                                    <p:animScale>
                                      <p:cBhvr>
                                        <p:cTn id="35" dur="26">
                                          <p:stCondLst>
                                            <p:cond delay="1808"/>
                                          </p:stCondLst>
                                        </p:cTn>
                                        <p:tgtEl>
                                          <p:spTgt spid="2058"/>
                                        </p:tgtEl>
                                      </p:cBhvr>
                                      <p:to x="100000" y="95000"/>
                                    </p:animScale>
                                    <p:animScale>
                                      <p:cBhvr>
                                        <p:cTn id="36" dur="166" decel="50000">
                                          <p:stCondLst>
                                            <p:cond delay="1834"/>
                                          </p:stCondLst>
                                        </p:cTn>
                                        <p:tgtEl>
                                          <p:spTgt spid="205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061"/>
                                        </p:tgtEl>
                                        <p:attrNameLst>
                                          <p:attrName>style.visibility</p:attrName>
                                        </p:attrNameLst>
                                      </p:cBhvr>
                                      <p:to>
                                        <p:strVal val="visible"/>
                                      </p:to>
                                    </p:set>
                                    <p:animEffect transition="in" filter="wipe(down)">
                                      <p:cBhvr>
                                        <p:cTn id="39" dur="580">
                                          <p:stCondLst>
                                            <p:cond delay="0"/>
                                          </p:stCondLst>
                                        </p:cTn>
                                        <p:tgtEl>
                                          <p:spTgt spid="2061"/>
                                        </p:tgtEl>
                                      </p:cBhvr>
                                    </p:animEffect>
                                    <p:anim calcmode="lin" valueType="num">
                                      <p:cBhvr>
                                        <p:cTn id="40" dur="1822" tmFilter="0,0; 0.14,0.36; 0.43,0.73; 0.71,0.91; 1.0,1.0">
                                          <p:stCondLst>
                                            <p:cond delay="0"/>
                                          </p:stCondLst>
                                        </p:cTn>
                                        <p:tgtEl>
                                          <p:spTgt spid="206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6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6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6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61"/>
                                        </p:tgtEl>
                                        <p:attrNameLst>
                                          <p:attrName>ppt_y</p:attrName>
                                        </p:attrNameLst>
                                      </p:cBhvr>
                                      <p:tavLst>
                                        <p:tav tm="0" fmla="#ppt_y-sin(pi*$)/81">
                                          <p:val>
                                            <p:fltVal val="0"/>
                                          </p:val>
                                        </p:tav>
                                        <p:tav tm="100000">
                                          <p:val>
                                            <p:fltVal val="1"/>
                                          </p:val>
                                        </p:tav>
                                      </p:tavLst>
                                    </p:anim>
                                    <p:animScale>
                                      <p:cBhvr>
                                        <p:cTn id="45" dur="26">
                                          <p:stCondLst>
                                            <p:cond delay="650"/>
                                          </p:stCondLst>
                                        </p:cTn>
                                        <p:tgtEl>
                                          <p:spTgt spid="2061"/>
                                        </p:tgtEl>
                                      </p:cBhvr>
                                      <p:to x="100000" y="60000"/>
                                    </p:animScale>
                                    <p:animScale>
                                      <p:cBhvr>
                                        <p:cTn id="46" dur="166" decel="50000">
                                          <p:stCondLst>
                                            <p:cond delay="676"/>
                                          </p:stCondLst>
                                        </p:cTn>
                                        <p:tgtEl>
                                          <p:spTgt spid="2061"/>
                                        </p:tgtEl>
                                      </p:cBhvr>
                                      <p:to x="100000" y="100000"/>
                                    </p:animScale>
                                    <p:animScale>
                                      <p:cBhvr>
                                        <p:cTn id="47" dur="26">
                                          <p:stCondLst>
                                            <p:cond delay="1312"/>
                                          </p:stCondLst>
                                        </p:cTn>
                                        <p:tgtEl>
                                          <p:spTgt spid="2061"/>
                                        </p:tgtEl>
                                      </p:cBhvr>
                                      <p:to x="100000" y="80000"/>
                                    </p:animScale>
                                    <p:animScale>
                                      <p:cBhvr>
                                        <p:cTn id="48" dur="166" decel="50000">
                                          <p:stCondLst>
                                            <p:cond delay="1338"/>
                                          </p:stCondLst>
                                        </p:cTn>
                                        <p:tgtEl>
                                          <p:spTgt spid="2061"/>
                                        </p:tgtEl>
                                      </p:cBhvr>
                                      <p:to x="100000" y="100000"/>
                                    </p:animScale>
                                    <p:animScale>
                                      <p:cBhvr>
                                        <p:cTn id="49" dur="26">
                                          <p:stCondLst>
                                            <p:cond delay="1642"/>
                                          </p:stCondLst>
                                        </p:cTn>
                                        <p:tgtEl>
                                          <p:spTgt spid="2061"/>
                                        </p:tgtEl>
                                      </p:cBhvr>
                                      <p:to x="100000" y="90000"/>
                                    </p:animScale>
                                    <p:animScale>
                                      <p:cBhvr>
                                        <p:cTn id="50" dur="166" decel="50000">
                                          <p:stCondLst>
                                            <p:cond delay="1668"/>
                                          </p:stCondLst>
                                        </p:cTn>
                                        <p:tgtEl>
                                          <p:spTgt spid="2061"/>
                                        </p:tgtEl>
                                      </p:cBhvr>
                                      <p:to x="100000" y="100000"/>
                                    </p:animScale>
                                    <p:animScale>
                                      <p:cBhvr>
                                        <p:cTn id="51" dur="26">
                                          <p:stCondLst>
                                            <p:cond delay="1808"/>
                                          </p:stCondLst>
                                        </p:cTn>
                                        <p:tgtEl>
                                          <p:spTgt spid="2061"/>
                                        </p:tgtEl>
                                      </p:cBhvr>
                                      <p:to x="100000" y="95000"/>
                                    </p:animScale>
                                    <p:animScale>
                                      <p:cBhvr>
                                        <p:cTn id="52" dur="166" decel="50000">
                                          <p:stCondLst>
                                            <p:cond delay="1834"/>
                                          </p:stCondLst>
                                        </p:cTn>
                                        <p:tgtEl>
                                          <p:spTgt spid="2061"/>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057"/>
                                        </p:tgtEl>
                                        <p:attrNameLst>
                                          <p:attrName>style.visibility</p:attrName>
                                        </p:attrNameLst>
                                      </p:cBhvr>
                                      <p:to>
                                        <p:strVal val="visible"/>
                                      </p:to>
                                    </p:set>
                                    <p:animEffect transition="in" filter="wipe(down)">
                                      <p:cBhvr>
                                        <p:cTn id="55" dur="580">
                                          <p:stCondLst>
                                            <p:cond delay="0"/>
                                          </p:stCondLst>
                                        </p:cTn>
                                        <p:tgtEl>
                                          <p:spTgt spid="2057"/>
                                        </p:tgtEl>
                                      </p:cBhvr>
                                    </p:animEffect>
                                    <p:anim calcmode="lin" valueType="num">
                                      <p:cBhvr>
                                        <p:cTn id="56" dur="1822" tmFilter="0,0; 0.14,0.36; 0.43,0.73; 0.71,0.91; 1.0,1.0">
                                          <p:stCondLst>
                                            <p:cond delay="0"/>
                                          </p:stCondLst>
                                        </p:cTn>
                                        <p:tgtEl>
                                          <p:spTgt spid="205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05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05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05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057"/>
                                        </p:tgtEl>
                                        <p:attrNameLst>
                                          <p:attrName>ppt_y</p:attrName>
                                        </p:attrNameLst>
                                      </p:cBhvr>
                                      <p:tavLst>
                                        <p:tav tm="0" fmla="#ppt_y-sin(pi*$)/81">
                                          <p:val>
                                            <p:fltVal val="0"/>
                                          </p:val>
                                        </p:tav>
                                        <p:tav tm="100000">
                                          <p:val>
                                            <p:fltVal val="1"/>
                                          </p:val>
                                        </p:tav>
                                      </p:tavLst>
                                    </p:anim>
                                    <p:animScale>
                                      <p:cBhvr>
                                        <p:cTn id="61" dur="26">
                                          <p:stCondLst>
                                            <p:cond delay="650"/>
                                          </p:stCondLst>
                                        </p:cTn>
                                        <p:tgtEl>
                                          <p:spTgt spid="2057"/>
                                        </p:tgtEl>
                                      </p:cBhvr>
                                      <p:to x="100000" y="60000"/>
                                    </p:animScale>
                                    <p:animScale>
                                      <p:cBhvr>
                                        <p:cTn id="62" dur="166" decel="50000">
                                          <p:stCondLst>
                                            <p:cond delay="676"/>
                                          </p:stCondLst>
                                        </p:cTn>
                                        <p:tgtEl>
                                          <p:spTgt spid="2057"/>
                                        </p:tgtEl>
                                      </p:cBhvr>
                                      <p:to x="100000" y="100000"/>
                                    </p:animScale>
                                    <p:animScale>
                                      <p:cBhvr>
                                        <p:cTn id="63" dur="26">
                                          <p:stCondLst>
                                            <p:cond delay="1312"/>
                                          </p:stCondLst>
                                        </p:cTn>
                                        <p:tgtEl>
                                          <p:spTgt spid="2057"/>
                                        </p:tgtEl>
                                      </p:cBhvr>
                                      <p:to x="100000" y="80000"/>
                                    </p:animScale>
                                    <p:animScale>
                                      <p:cBhvr>
                                        <p:cTn id="64" dur="166" decel="50000">
                                          <p:stCondLst>
                                            <p:cond delay="1338"/>
                                          </p:stCondLst>
                                        </p:cTn>
                                        <p:tgtEl>
                                          <p:spTgt spid="2057"/>
                                        </p:tgtEl>
                                      </p:cBhvr>
                                      <p:to x="100000" y="100000"/>
                                    </p:animScale>
                                    <p:animScale>
                                      <p:cBhvr>
                                        <p:cTn id="65" dur="26">
                                          <p:stCondLst>
                                            <p:cond delay="1642"/>
                                          </p:stCondLst>
                                        </p:cTn>
                                        <p:tgtEl>
                                          <p:spTgt spid="2057"/>
                                        </p:tgtEl>
                                      </p:cBhvr>
                                      <p:to x="100000" y="90000"/>
                                    </p:animScale>
                                    <p:animScale>
                                      <p:cBhvr>
                                        <p:cTn id="66" dur="166" decel="50000">
                                          <p:stCondLst>
                                            <p:cond delay="1668"/>
                                          </p:stCondLst>
                                        </p:cTn>
                                        <p:tgtEl>
                                          <p:spTgt spid="2057"/>
                                        </p:tgtEl>
                                      </p:cBhvr>
                                      <p:to x="100000" y="100000"/>
                                    </p:animScale>
                                    <p:animScale>
                                      <p:cBhvr>
                                        <p:cTn id="67" dur="26">
                                          <p:stCondLst>
                                            <p:cond delay="1808"/>
                                          </p:stCondLst>
                                        </p:cTn>
                                        <p:tgtEl>
                                          <p:spTgt spid="2057"/>
                                        </p:tgtEl>
                                      </p:cBhvr>
                                      <p:to x="100000" y="95000"/>
                                    </p:animScale>
                                    <p:animScale>
                                      <p:cBhvr>
                                        <p:cTn id="68" dur="166" decel="50000">
                                          <p:stCondLst>
                                            <p:cond delay="1834"/>
                                          </p:stCondLst>
                                        </p:cTn>
                                        <p:tgtEl>
                                          <p:spTgt spid="2057"/>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062"/>
                                        </p:tgtEl>
                                        <p:attrNameLst>
                                          <p:attrName>style.visibility</p:attrName>
                                        </p:attrNameLst>
                                      </p:cBhvr>
                                      <p:to>
                                        <p:strVal val="visible"/>
                                      </p:to>
                                    </p:set>
                                    <p:animEffect transition="in" filter="fade">
                                      <p:cBhvr>
                                        <p:cTn id="73" dur="500"/>
                                        <p:tgtEl>
                                          <p:spTgt spid="2062"/>
                                        </p:tgtEl>
                                      </p:cBhvr>
                                    </p:animEffect>
                                  </p:childTnLst>
                                </p:cTn>
                              </p:par>
                              <p:par>
                                <p:cTn id="74" presetID="10" presetClass="entr" presetSubtype="0" fill="hold" nodeType="withEffect">
                                  <p:stCondLst>
                                    <p:cond delay="0"/>
                                  </p:stCondLst>
                                  <p:childTnLst>
                                    <p:set>
                                      <p:cBhvr>
                                        <p:cTn id="75" dur="1" fill="hold">
                                          <p:stCondLst>
                                            <p:cond delay="0"/>
                                          </p:stCondLst>
                                        </p:cTn>
                                        <p:tgtEl>
                                          <p:spTgt spid="2054"/>
                                        </p:tgtEl>
                                        <p:attrNameLst>
                                          <p:attrName>style.visibility</p:attrName>
                                        </p:attrNameLst>
                                      </p:cBhvr>
                                      <p:to>
                                        <p:strVal val="visible"/>
                                      </p:to>
                                    </p:set>
                                    <p:animEffect transition="in" filter="fade">
                                      <p:cBhvr>
                                        <p:cTn id="76" dur="500"/>
                                        <p:tgtEl>
                                          <p:spTgt spid="2054"/>
                                        </p:tgtEl>
                                      </p:cBhvr>
                                    </p:animEffect>
                                  </p:childTnLst>
                                </p:cTn>
                              </p:par>
                              <p:par>
                                <p:cTn id="77" presetID="10" presetClass="entr" presetSubtype="0" fill="hold" nodeType="withEffect">
                                  <p:stCondLst>
                                    <p:cond delay="0"/>
                                  </p:stCondLst>
                                  <p:childTnLst>
                                    <p:set>
                                      <p:cBhvr>
                                        <p:cTn id="78" dur="1" fill="hold">
                                          <p:stCondLst>
                                            <p:cond delay="0"/>
                                          </p:stCondLst>
                                        </p:cTn>
                                        <p:tgtEl>
                                          <p:spTgt spid="2053"/>
                                        </p:tgtEl>
                                        <p:attrNameLst>
                                          <p:attrName>style.visibility</p:attrName>
                                        </p:attrNameLst>
                                      </p:cBhvr>
                                      <p:to>
                                        <p:strVal val="visible"/>
                                      </p:to>
                                    </p:set>
                                    <p:animEffect transition="in" filter="fade">
                                      <p:cBhvr>
                                        <p:cTn id="79" dur="500"/>
                                        <p:tgtEl>
                                          <p:spTgt spid="2053"/>
                                        </p:tgtEl>
                                      </p:cBhvr>
                                    </p:animEffect>
                                  </p:childTnLst>
                                </p:cTn>
                              </p:par>
                              <p:par>
                                <p:cTn id="80" presetID="10" presetClass="entr" presetSubtype="0" fill="hold" nodeType="withEffect">
                                  <p:stCondLst>
                                    <p:cond delay="0"/>
                                  </p:stCondLst>
                                  <p:childTnLst>
                                    <p:set>
                                      <p:cBhvr>
                                        <p:cTn id="81" dur="1" fill="hold">
                                          <p:stCondLst>
                                            <p:cond delay="0"/>
                                          </p:stCondLst>
                                        </p:cTn>
                                        <p:tgtEl>
                                          <p:spTgt spid="2051"/>
                                        </p:tgtEl>
                                        <p:attrNameLst>
                                          <p:attrName>style.visibility</p:attrName>
                                        </p:attrNameLst>
                                      </p:cBhvr>
                                      <p:to>
                                        <p:strVal val="visible"/>
                                      </p:to>
                                    </p:set>
                                    <p:animEffect transition="in" filter="fade">
                                      <p:cBhvr>
                                        <p:cTn id="82" dur="500"/>
                                        <p:tgtEl>
                                          <p:spTgt spid="2051"/>
                                        </p:tgtEl>
                                      </p:cBhvr>
                                    </p:animEffect>
                                  </p:childTnLst>
                                </p:cTn>
                              </p:par>
                              <p:par>
                                <p:cTn id="83" presetID="10" presetClass="entr" presetSubtype="0" fill="hold" nodeType="withEffect">
                                  <p:stCondLst>
                                    <p:cond delay="0"/>
                                  </p:stCondLst>
                                  <p:childTnLst>
                                    <p:set>
                                      <p:cBhvr>
                                        <p:cTn id="84" dur="1" fill="hold">
                                          <p:stCondLst>
                                            <p:cond delay="0"/>
                                          </p:stCondLst>
                                        </p:cTn>
                                        <p:tgtEl>
                                          <p:spTgt spid="2049"/>
                                        </p:tgtEl>
                                        <p:attrNameLst>
                                          <p:attrName>style.visibility</p:attrName>
                                        </p:attrNameLst>
                                      </p:cBhvr>
                                      <p:to>
                                        <p:strVal val="visible"/>
                                      </p:to>
                                    </p:set>
                                    <p:animEffect transition="in" filter="fade">
                                      <p:cBhvr>
                                        <p:cTn id="85" dur="500"/>
                                        <p:tgtEl>
                                          <p:spTgt spid="2049"/>
                                        </p:tgtEl>
                                      </p:cBhvr>
                                    </p:animEffect>
                                  </p:childTnLst>
                                </p:cTn>
                              </p:par>
                              <p:par>
                                <p:cTn id="86" presetID="10" presetClass="entr" presetSubtype="0" fill="hold" nodeType="withEffect">
                                  <p:stCondLst>
                                    <p:cond delay="0"/>
                                  </p:stCondLst>
                                  <p:childTnLst>
                                    <p:set>
                                      <p:cBhvr>
                                        <p:cTn id="87" dur="1" fill="hold">
                                          <p:stCondLst>
                                            <p:cond delay="0"/>
                                          </p:stCondLst>
                                        </p:cTn>
                                        <p:tgtEl>
                                          <p:spTgt spid="2048"/>
                                        </p:tgtEl>
                                        <p:attrNameLst>
                                          <p:attrName>style.visibility</p:attrName>
                                        </p:attrNameLst>
                                      </p:cBhvr>
                                      <p:to>
                                        <p:strVal val="visible"/>
                                      </p:to>
                                    </p:set>
                                    <p:animEffect transition="in" filter="fade">
                                      <p:cBhvr>
                                        <p:cTn id="88" dur="5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P spid="20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6E7DB05-CBEA-AB3B-383B-404DE41478B5}"/>
              </a:ext>
            </a:extLst>
          </p:cNvPr>
          <p:cNvSpPr>
            <a:spLocks noGrp="1"/>
          </p:cNvSpPr>
          <p:nvPr>
            <p:ph type="body" sz="quarter" idx="12"/>
          </p:nvPr>
        </p:nvSpPr>
        <p:spPr/>
        <p:txBody>
          <a:bodyPr/>
          <a:lstStyle/>
          <a:p>
            <a:r>
              <a:rPr lang="fr-FR" dirty="0"/>
              <a:t>Le dispositif de partenariat a été allégé et simplifié afin d’optimiser le process. </a:t>
            </a:r>
          </a:p>
        </p:txBody>
      </p:sp>
      <p:sp>
        <p:nvSpPr>
          <p:cNvPr id="4" name="Espace réservé du texte 3">
            <a:extLst>
              <a:ext uri="{FF2B5EF4-FFF2-40B4-BE49-F238E27FC236}">
                <a16:creationId xmlns:a16="http://schemas.microsoft.com/office/drawing/2014/main" id="{7BB23A3C-1E17-16A7-E8C5-BEAA12A32861}"/>
              </a:ext>
            </a:extLst>
          </p:cNvPr>
          <p:cNvSpPr>
            <a:spLocks noGrp="1"/>
          </p:cNvSpPr>
          <p:nvPr>
            <p:ph type="body" sz="quarter" idx="14"/>
          </p:nvPr>
        </p:nvSpPr>
        <p:spPr/>
        <p:txBody>
          <a:bodyPr/>
          <a:lstStyle/>
          <a:p>
            <a:r>
              <a:rPr lang="fr-FR" dirty="0"/>
              <a:t>Le dispositif de partenariat</a:t>
            </a:r>
          </a:p>
        </p:txBody>
      </p:sp>
      <p:sp>
        <p:nvSpPr>
          <p:cNvPr id="5" name="Espace réservé du texte 4">
            <a:extLst>
              <a:ext uri="{FF2B5EF4-FFF2-40B4-BE49-F238E27FC236}">
                <a16:creationId xmlns:a16="http://schemas.microsoft.com/office/drawing/2014/main" id="{525F7599-A87D-E8ED-9054-A689294D0BE3}"/>
              </a:ext>
            </a:extLst>
          </p:cNvPr>
          <p:cNvSpPr>
            <a:spLocks noGrp="1"/>
          </p:cNvSpPr>
          <p:nvPr>
            <p:ph type="body" sz="quarter" idx="16"/>
          </p:nvPr>
        </p:nvSpPr>
        <p:spPr/>
        <p:txBody>
          <a:bodyPr/>
          <a:lstStyle/>
          <a:p>
            <a:r>
              <a:rPr lang="fr-FR" dirty="0"/>
              <a:t>2</a:t>
            </a:r>
          </a:p>
        </p:txBody>
      </p:sp>
      <p:sp>
        <p:nvSpPr>
          <p:cNvPr id="2" name="Organigramme : Alternative 1">
            <a:extLst>
              <a:ext uri="{FF2B5EF4-FFF2-40B4-BE49-F238E27FC236}">
                <a16:creationId xmlns:a16="http://schemas.microsoft.com/office/drawing/2014/main" id="{5A602B21-554B-B7CF-9233-EE3F7BEFB1B2}"/>
              </a:ext>
            </a:extLst>
          </p:cNvPr>
          <p:cNvSpPr/>
          <p:nvPr/>
        </p:nvSpPr>
        <p:spPr>
          <a:xfrm>
            <a:off x="733899"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2" descr="Vecteur gratuit brosses minces pack">
            <a:extLst>
              <a:ext uri="{FF2B5EF4-FFF2-40B4-BE49-F238E27FC236}">
                <a16:creationId xmlns:a16="http://schemas.microsoft.com/office/drawing/2014/main" id="{59E38AE7-F9CE-539F-CC3B-75F6C90FAAE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334912" y="3524794"/>
            <a:ext cx="11534871" cy="152399"/>
          </a:xfrm>
          <a:prstGeom prst="rect">
            <a:avLst/>
          </a:prstGeom>
          <a:noFill/>
          <a:extLst>
            <a:ext uri="{909E8E84-426E-40DD-AFC4-6F175D3DCCD1}">
              <a14:hiddenFill xmlns:a14="http://schemas.microsoft.com/office/drawing/2010/main">
                <a:solidFill>
                  <a:srgbClr val="FFFFFF"/>
                </a:solidFill>
              </a14:hiddenFill>
            </a:ext>
          </a:extLst>
        </p:spPr>
      </p:pic>
      <p:sp>
        <p:nvSpPr>
          <p:cNvPr id="6" name="Organigramme : Alternative 5">
            <a:extLst>
              <a:ext uri="{FF2B5EF4-FFF2-40B4-BE49-F238E27FC236}">
                <a16:creationId xmlns:a16="http://schemas.microsoft.com/office/drawing/2014/main" id="{D963ECE4-5A53-14CC-8366-D4CD8941DE1C}"/>
              </a:ext>
            </a:extLst>
          </p:cNvPr>
          <p:cNvSpPr/>
          <p:nvPr/>
        </p:nvSpPr>
        <p:spPr>
          <a:xfrm>
            <a:off x="2549636"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rganigramme : Alternative 7">
            <a:extLst>
              <a:ext uri="{FF2B5EF4-FFF2-40B4-BE49-F238E27FC236}">
                <a16:creationId xmlns:a16="http://schemas.microsoft.com/office/drawing/2014/main" id="{A7AB6DD5-6C0F-AE59-8677-7817F7E604BC}"/>
              </a:ext>
            </a:extLst>
          </p:cNvPr>
          <p:cNvSpPr/>
          <p:nvPr/>
        </p:nvSpPr>
        <p:spPr>
          <a:xfrm>
            <a:off x="4365373"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rganigramme : Alternative 8">
            <a:extLst>
              <a:ext uri="{FF2B5EF4-FFF2-40B4-BE49-F238E27FC236}">
                <a16:creationId xmlns:a16="http://schemas.microsoft.com/office/drawing/2014/main" id="{089F5C15-E7E3-52C0-E3C1-E8A86D166A47}"/>
              </a:ext>
            </a:extLst>
          </p:cNvPr>
          <p:cNvSpPr/>
          <p:nvPr/>
        </p:nvSpPr>
        <p:spPr>
          <a:xfrm>
            <a:off x="6181110"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rganigramme : Alternative 11">
            <a:extLst>
              <a:ext uri="{FF2B5EF4-FFF2-40B4-BE49-F238E27FC236}">
                <a16:creationId xmlns:a16="http://schemas.microsoft.com/office/drawing/2014/main" id="{39F7761B-3283-69DF-5BAC-722907970E89}"/>
              </a:ext>
            </a:extLst>
          </p:cNvPr>
          <p:cNvSpPr/>
          <p:nvPr/>
        </p:nvSpPr>
        <p:spPr>
          <a:xfrm>
            <a:off x="7996847"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Organigramme : Alternative 12">
            <a:extLst>
              <a:ext uri="{FF2B5EF4-FFF2-40B4-BE49-F238E27FC236}">
                <a16:creationId xmlns:a16="http://schemas.microsoft.com/office/drawing/2014/main" id="{9461CCE9-D590-7DDC-C78B-AE3A8BBF3E5A}"/>
              </a:ext>
            </a:extLst>
          </p:cNvPr>
          <p:cNvSpPr/>
          <p:nvPr/>
        </p:nvSpPr>
        <p:spPr>
          <a:xfrm>
            <a:off x="9812584" y="1979021"/>
            <a:ext cx="1490526" cy="3396343"/>
          </a:xfrm>
          <a:custGeom>
            <a:avLst/>
            <a:gdLst>
              <a:gd name="connsiteX0" fmla="*/ 0 w 1490526"/>
              <a:gd name="connsiteY0" fmla="*/ 248421 h 3396343"/>
              <a:gd name="connsiteX1" fmla="*/ 248421 w 1490526"/>
              <a:gd name="connsiteY1" fmla="*/ 0 h 3396343"/>
              <a:gd name="connsiteX2" fmla="*/ 765137 w 1490526"/>
              <a:gd name="connsiteY2" fmla="*/ 0 h 3396343"/>
              <a:gd name="connsiteX3" fmla="*/ 1242105 w 1490526"/>
              <a:gd name="connsiteY3" fmla="*/ 0 h 3396343"/>
              <a:gd name="connsiteX4" fmla="*/ 1490526 w 1490526"/>
              <a:gd name="connsiteY4" fmla="*/ 248421 h 3396343"/>
              <a:gd name="connsiteX5" fmla="*/ 1490526 w 1490526"/>
              <a:gd name="connsiteY5" fmla="*/ 741336 h 3396343"/>
              <a:gd name="connsiteX6" fmla="*/ 1490526 w 1490526"/>
              <a:gd name="connsiteY6" fmla="*/ 1292241 h 3396343"/>
              <a:gd name="connsiteX7" fmla="*/ 1490526 w 1490526"/>
              <a:gd name="connsiteY7" fmla="*/ 1843147 h 3396343"/>
              <a:gd name="connsiteX8" fmla="*/ 1490526 w 1490526"/>
              <a:gd name="connsiteY8" fmla="*/ 2452042 h 3396343"/>
              <a:gd name="connsiteX9" fmla="*/ 1490526 w 1490526"/>
              <a:gd name="connsiteY9" fmla="*/ 3147922 h 3396343"/>
              <a:gd name="connsiteX10" fmla="*/ 1242105 w 1490526"/>
              <a:gd name="connsiteY10" fmla="*/ 3396343 h 3396343"/>
              <a:gd name="connsiteX11" fmla="*/ 765137 w 1490526"/>
              <a:gd name="connsiteY11" fmla="*/ 3396343 h 3396343"/>
              <a:gd name="connsiteX12" fmla="*/ 248421 w 1490526"/>
              <a:gd name="connsiteY12" fmla="*/ 3396343 h 3396343"/>
              <a:gd name="connsiteX13" fmla="*/ 0 w 1490526"/>
              <a:gd name="connsiteY13" fmla="*/ 3147922 h 3396343"/>
              <a:gd name="connsiteX14" fmla="*/ 0 w 1490526"/>
              <a:gd name="connsiteY14" fmla="*/ 2510032 h 3396343"/>
              <a:gd name="connsiteX15" fmla="*/ 0 w 1490526"/>
              <a:gd name="connsiteY15" fmla="*/ 2017117 h 3396343"/>
              <a:gd name="connsiteX16" fmla="*/ 0 w 1490526"/>
              <a:gd name="connsiteY16" fmla="*/ 1495206 h 3396343"/>
              <a:gd name="connsiteX17" fmla="*/ 0 w 1490526"/>
              <a:gd name="connsiteY17" fmla="*/ 973296 h 3396343"/>
              <a:gd name="connsiteX18" fmla="*/ 0 w 1490526"/>
              <a:gd name="connsiteY18" fmla="*/ 248421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0526" h="3396343" extrusionOk="0">
                <a:moveTo>
                  <a:pt x="0" y="248421"/>
                </a:moveTo>
                <a:cubicBezTo>
                  <a:pt x="-22487" y="107246"/>
                  <a:pt x="117750" y="-4274"/>
                  <a:pt x="248421" y="0"/>
                </a:cubicBezTo>
                <a:cubicBezTo>
                  <a:pt x="454796" y="-8850"/>
                  <a:pt x="642814" y="16901"/>
                  <a:pt x="765137" y="0"/>
                </a:cubicBezTo>
                <a:cubicBezTo>
                  <a:pt x="887460" y="-16901"/>
                  <a:pt x="1094788" y="-21267"/>
                  <a:pt x="1242105" y="0"/>
                </a:cubicBezTo>
                <a:cubicBezTo>
                  <a:pt x="1405816" y="-2580"/>
                  <a:pt x="1483332" y="116211"/>
                  <a:pt x="1490526" y="248421"/>
                </a:cubicBezTo>
                <a:cubicBezTo>
                  <a:pt x="1472238" y="391241"/>
                  <a:pt x="1509708" y="561880"/>
                  <a:pt x="1490526" y="741336"/>
                </a:cubicBezTo>
                <a:cubicBezTo>
                  <a:pt x="1471344" y="920792"/>
                  <a:pt x="1496937" y="1173570"/>
                  <a:pt x="1490526" y="1292241"/>
                </a:cubicBezTo>
                <a:cubicBezTo>
                  <a:pt x="1484115" y="1410913"/>
                  <a:pt x="1490206" y="1639255"/>
                  <a:pt x="1490526" y="1843147"/>
                </a:cubicBezTo>
                <a:cubicBezTo>
                  <a:pt x="1490846" y="2047039"/>
                  <a:pt x="1478653" y="2184584"/>
                  <a:pt x="1490526" y="2452042"/>
                </a:cubicBezTo>
                <a:cubicBezTo>
                  <a:pt x="1502399" y="2719500"/>
                  <a:pt x="1490406" y="2829039"/>
                  <a:pt x="1490526" y="3147922"/>
                </a:cubicBezTo>
                <a:cubicBezTo>
                  <a:pt x="1488150" y="3304441"/>
                  <a:pt x="1377576" y="3424475"/>
                  <a:pt x="1242105" y="3396343"/>
                </a:cubicBezTo>
                <a:cubicBezTo>
                  <a:pt x="1074170" y="3391664"/>
                  <a:pt x="897570" y="3378628"/>
                  <a:pt x="765137" y="3396343"/>
                </a:cubicBezTo>
                <a:cubicBezTo>
                  <a:pt x="632704" y="3414058"/>
                  <a:pt x="413993" y="3414687"/>
                  <a:pt x="248421" y="3396343"/>
                </a:cubicBezTo>
                <a:cubicBezTo>
                  <a:pt x="124925" y="3383809"/>
                  <a:pt x="13827" y="3272297"/>
                  <a:pt x="0" y="3147922"/>
                </a:cubicBezTo>
                <a:cubicBezTo>
                  <a:pt x="-28752" y="2949692"/>
                  <a:pt x="-8296" y="2656121"/>
                  <a:pt x="0" y="2510032"/>
                </a:cubicBezTo>
                <a:cubicBezTo>
                  <a:pt x="8296" y="2363943"/>
                  <a:pt x="-5037" y="2129394"/>
                  <a:pt x="0" y="2017117"/>
                </a:cubicBezTo>
                <a:cubicBezTo>
                  <a:pt x="5037" y="1904840"/>
                  <a:pt x="-20652" y="1729660"/>
                  <a:pt x="0" y="1495206"/>
                </a:cubicBezTo>
                <a:cubicBezTo>
                  <a:pt x="20652" y="1260752"/>
                  <a:pt x="-22992" y="1184840"/>
                  <a:pt x="0" y="973296"/>
                </a:cubicBezTo>
                <a:cubicBezTo>
                  <a:pt x="22992" y="761752"/>
                  <a:pt x="25326" y="532532"/>
                  <a:pt x="0" y="248421"/>
                </a:cubicBezTo>
                <a:close/>
              </a:path>
            </a:pathLst>
          </a:custGeom>
          <a:noFill/>
          <a:ln w="2857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contenu 8">
            <a:extLst>
              <a:ext uri="{FF2B5EF4-FFF2-40B4-BE49-F238E27FC236}">
                <a16:creationId xmlns:a16="http://schemas.microsoft.com/office/drawing/2014/main" id="{559A8CDA-E687-1EE5-2ABB-160B61C4CBDF}"/>
              </a:ext>
            </a:extLst>
          </p:cNvPr>
          <p:cNvSpPr txBox="1">
            <a:spLocks/>
          </p:cNvSpPr>
          <p:nvPr/>
        </p:nvSpPr>
        <p:spPr>
          <a:xfrm>
            <a:off x="686703" y="3772767"/>
            <a:ext cx="1584917" cy="150702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highlight>
                  <a:srgbClr val="C31632"/>
                </a:highlight>
              </a:rPr>
              <a:t>Contactez</a:t>
            </a:r>
            <a:r>
              <a:rPr lang="fr-FR" sz="1400" b="1" dirty="0"/>
              <a:t> les associations &amp; entreprises avec lesquelles vous souhaitez nouer un partenariat.  </a:t>
            </a:r>
            <a:endParaRPr lang="fr-FR" sz="1200" b="1" dirty="0"/>
          </a:p>
          <a:p>
            <a:pPr marL="468000" lvl="1" indent="0" algn="ctr">
              <a:buFont typeface="Arial" panose="020B0604020202020204" pitchFamily="34" charset="0"/>
              <a:buNone/>
            </a:pPr>
            <a:endParaRPr lang="fr-FR" sz="1200" dirty="0"/>
          </a:p>
        </p:txBody>
      </p:sp>
      <p:pic>
        <p:nvPicPr>
          <p:cNvPr id="16" name="Image 15" descr="Une image contenant croquis, dessin, Dessin au trait, dessin humoristique&#10;&#10;Description générée automatiquement">
            <a:extLst>
              <a:ext uri="{FF2B5EF4-FFF2-40B4-BE49-F238E27FC236}">
                <a16:creationId xmlns:a16="http://schemas.microsoft.com/office/drawing/2014/main" id="{12B5C417-7A47-F87B-7CFB-628F545B15B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3396" t="23018" r="26922" b="49553"/>
          <a:stretch/>
        </p:blipFill>
        <p:spPr>
          <a:xfrm>
            <a:off x="1048086" y="2227772"/>
            <a:ext cx="862150" cy="1201448"/>
          </a:xfrm>
          <a:prstGeom prst="rect">
            <a:avLst/>
          </a:prstGeom>
        </p:spPr>
      </p:pic>
      <p:sp>
        <p:nvSpPr>
          <p:cNvPr id="17" name="Espace réservé du contenu 8">
            <a:extLst>
              <a:ext uri="{FF2B5EF4-FFF2-40B4-BE49-F238E27FC236}">
                <a16:creationId xmlns:a16="http://schemas.microsoft.com/office/drawing/2014/main" id="{3A98899B-CAF2-7263-DFDB-ADD4DE66407C}"/>
              </a:ext>
            </a:extLst>
          </p:cNvPr>
          <p:cNvSpPr txBox="1">
            <a:spLocks/>
          </p:cNvSpPr>
          <p:nvPr/>
        </p:nvSpPr>
        <p:spPr>
          <a:xfrm>
            <a:off x="2546867" y="4140073"/>
            <a:ext cx="1496064" cy="7724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highlight>
                  <a:srgbClr val="C31632"/>
                </a:highlight>
              </a:rPr>
              <a:t>Faites signer</a:t>
            </a:r>
            <a:r>
              <a:rPr lang="fr-FR" sz="1400" b="1" dirty="0">
                <a:solidFill>
                  <a:schemeClr val="bg1"/>
                </a:solidFill>
              </a:rPr>
              <a:t> </a:t>
            </a:r>
            <a:r>
              <a:rPr lang="fr-FR" sz="1400" b="1" dirty="0"/>
              <a:t>la </a:t>
            </a:r>
            <a:r>
              <a:rPr lang="fr-FR" sz="1400" b="1" dirty="0">
                <a:hlinkClick r:id="rId4"/>
              </a:rPr>
              <a:t>convention</a:t>
            </a:r>
            <a:r>
              <a:rPr lang="fr-FR" sz="1400" b="1" dirty="0"/>
              <a:t> par le partenaire. </a:t>
            </a:r>
          </a:p>
          <a:p>
            <a:pPr marL="468000" lvl="1" indent="0" algn="ctr">
              <a:buFont typeface="Arial" panose="020B0604020202020204" pitchFamily="34" charset="0"/>
              <a:buNone/>
            </a:pPr>
            <a:endParaRPr lang="fr-FR" sz="1200" dirty="0"/>
          </a:p>
        </p:txBody>
      </p:sp>
      <p:pic>
        <p:nvPicPr>
          <p:cNvPr id="18" name="Image 17" descr="Une image contenant croquis, dessin, Dessin au trait, dessin humoristique&#10;&#10;Description générée automatiquement">
            <a:extLst>
              <a:ext uri="{FF2B5EF4-FFF2-40B4-BE49-F238E27FC236}">
                <a16:creationId xmlns:a16="http://schemas.microsoft.com/office/drawing/2014/main" id="{19243F9F-5E29-8178-8916-F897C20F128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16" t="22954" r="74510" b="49524"/>
          <a:stretch/>
        </p:blipFill>
        <p:spPr>
          <a:xfrm>
            <a:off x="4692109" y="2224991"/>
            <a:ext cx="837054" cy="1201448"/>
          </a:xfrm>
          <a:prstGeom prst="rect">
            <a:avLst/>
          </a:prstGeom>
        </p:spPr>
      </p:pic>
      <p:sp>
        <p:nvSpPr>
          <p:cNvPr id="19" name="Espace réservé du contenu 8">
            <a:extLst>
              <a:ext uri="{FF2B5EF4-FFF2-40B4-BE49-F238E27FC236}">
                <a16:creationId xmlns:a16="http://schemas.microsoft.com/office/drawing/2014/main" id="{B3823E77-B79E-897F-0D78-121605368C64}"/>
              </a:ext>
            </a:extLst>
          </p:cNvPr>
          <p:cNvSpPr txBox="1">
            <a:spLocks/>
          </p:cNvSpPr>
          <p:nvPr/>
        </p:nvSpPr>
        <p:spPr>
          <a:xfrm>
            <a:off x="4259212" y="4140073"/>
            <a:ext cx="1702848" cy="7724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highlight>
                  <a:srgbClr val="C31632"/>
                </a:highlight>
              </a:rPr>
              <a:t>Complétez</a:t>
            </a:r>
            <a:r>
              <a:rPr lang="fr-FR" sz="1400" b="1" dirty="0"/>
              <a:t> la    </a:t>
            </a:r>
            <a:r>
              <a:rPr lang="fr-FR" sz="1400" b="1" dirty="0">
                <a:hlinkClick r:id="rId6"/>
              </a:rPr>
              <a:t>fiche d’opportunité</a:t>
            </a:r>
            <a:r>
              <a:rPr lang="fr-FR" sz="1400" b="1" dirty="0"/>
              <a:t>.</a:t>
            </a:r>
            <a:endParaRPr lang="fr-FR" sz="1200" dirty="0"/>
          </a:p>
        </p:txBody>
      </p:sp>
      <p:pic>
        <p:nvPicPr>
          <p:cNvPr id="20" name="Image 19" descr="Une image contenant croquis, dessin, Dessin au trait, dessin humoristique&#10;&#10;Description générée automatiquement">
            <a:extLst>
              <a:ext uri="{FF2B5EF4-FFF2-40B4-BE49-F238E27FC236}">
                <a16:creationId xmlns:a16="http://schemas.microsoft.com/office/drawing/2014/main" id="{3D661F23-A953-3131-D846-F8586022A315}"/>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9253" t="22534" r="51573" b="49944"/>
          <a:stretch/>
        </p:blipFill>
        <p:spPr>
          <a:xfrm>
            <a:off x="6512668" y="2224991"/>
            <a:ext cx="839284" cy="1204649"/>
          </a:xfrm>
          <a:prstGeom prst="rect">
            <a:avLst/>
          </a:prstGeom>
        </p:spPr>
      </p:pic>
      <p:sp>
        <p:nvSpPr>
          <p:cNvPr id="21" name="Espace réservé du contenu 8">
            <a:extLst>
              <a:ext uri="{FF2B5EF4-FFF2-40B4-BE49-F238E27FC236}">
                <a16:creationId xmlns:a16="http://schemas.microsoft.com/office/drawing/2014/main" id="{97B3E4EA-7325-B7C2-1064-BE03735245AC}"/>
              </a:ext>
            </a:extLst>
          </p:cNvPr>
          <p:cNvSpPr txBox="1">
            <a:spLocks/>
          </p:cNvSpPr>
          <p:nvPr/>
        </p:nvSpPr>
        <p:spPr>
          <a:xfrm>
            <a:off x="6266054" y="3719537"/>
            <a:ext cx="1345032" cy="122633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highlight>
                  <a:srgbClr val="C31632"/>
                </a:highlight>
              </a:rPr>
              <a:t>Envoyez la convention</a:t>
            </a:r>
            <a:r>
              <a:rPr lang="fr-FR" sz="1400" b="1" dirty="0">
                <a:solidFill>
                  <a:schemeClr val="bg1"/>
                </a:solidFill>
              </a:rPr>
              <a:t> </a:t>
            </a:r>
            <a:r>
              <a:rPr lang="fr-FR" sz="1400" b="1" dirty="0"/>
              <a:t>&amp; la </a:t>
            </a:r>
            <a:r>
              <a:rPr lang="fr-FR" sz="1400" b="1" dirty="0">
                <a:solidFill>
                  <a:schemeClr val="bg1"/>
                </a:solidFill>
                <a:highlight>
                  <a:srgbClr val="C31632"/>
                </a:highlight>
              </a:rPr>
              <a:t>fiche d’opportunité </a:t>
            </a:r>
            <a:r>
              <a:rPr lang="fr-FR" sz="1400" b="1" dirty="0"/>
              <a:t>au département </a:t>
            </a:r>
            <a:r>
              <a:rPr lang="fr-FR" sz="1400" b="1" dirty="0">
                <a:hlinkClick r:id="rId8"/>
              </a:rPr>
              <a:t>marketing</a:t>
            </a:r>
            <a:r>
              <a:rPr lang="fr-FR" sz="1400" b="1" dirty="0"/>
              <a:t>.</a:t>
            </a:r>
            <a:endParaRPr lang="fr-FR" sz="1200" dirty="0"/>
          </a:p>
        </p:txBody>
      </p:sp>
      <p:pic>
        <p:nvPicPr>
          <p:cNvPr id="22" name="Image 21" descr="Une image contenant croquis, dessin, Dessin au trait, dessin humoristique&#10;&#10;Description générée automatiquement">
            <a:extLst>
              <a:ext uri="{FF2B5EF4-FFF2-40B4-BE49-F238E27FC236}">
                <a16:creationId xmlns:a16="http://schemas.microsoft.com/office/drawing/2014/main" id="{CDADE967-BD06-8771-520E-CC47CD917EEA}"/>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29634" t="55296" r="45382" b="17182"/>
          <a:stretch/>
        </p:blipFill>
        <p:spPr>
          <a:xfrm>
            <a:off x="8196762" y="2224991"/>
            <a:ext cx="1090695" cy="1201449"/>
          </a:xfrm>
          <a:prstGeom prst="rect">
            <a:avLst/>
          </a:prstGeom>
        </p:spPr>
      </p:pic>
      <p:pic>
        <p:nvPicPr>
          <p:cNvPr id="23" name="Image 22" descr="Une image contenant croquis, dessin, dessin humoristique, clipart&#10;&#10;Description générée automatiquement">
            <a:extLst>
              <a:ext uri="{FF2B5EF4-FFF2-40B4-BE49-F238E27FC236}">
                <a16:creationId xmlns:a16="http://schemas.microsoft.com/office/drawing/2014/main" id="{DD7B75A3-4E57-AED2-6E64-DC09CFB6E876}"/>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75015" t="16944" r="4812" b="53544"/>
          <a:stretch/>
        </p:blipFill>
        <p:spPr>
          <a:xfrm>
            <a:off x="2880111" y="2224990"/>
            <a:ext cx="821251" cy="1201449"/>
          </a:xfrm>
          <a:prstGeom prst="rect">
            <a:avLst/>
          </a:prstGeom>
        </p:spPr>
      </p:pic>
      <p:sp>
        <p:nvSpPr>
          <p:cNvPr id="24" name="Espace réservé du contenu 8">
            <a:extLst>
              <a:ext uri="{FF2B5EF4-FFF2-40B4-BE49-F238E27FC236}">
                <a16:creationId xmlns:a16="http://schemas.microsoft.com/office/drawing/2014/main" id="{5E8F55C8-B247-7142-CAD0-A8B7891D978C}"/>
              </a:ext>
            </a:extLst>
          </p:cNvPr>
          <p:cNvSpPr txBox="1">
            <a:spLocks/>
          </p:cNvSpPr>
          <p:nvPr/>
        </p:nvSpPr>
        <p:spPr>
          <a:xfrm>
            <a:off x="7975630" y="3753868"/>
            <a:ext cx="1532958" cy="7724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Le département marketing vous </a:t>
            </a:r>
            <a:r>
              <a:rPr lang="fr-FR" sz="1400" b="1" dirty="0">
                <a:solidFill>
                  <a:schemeClr val="bg1"/>
                </a:solidFill>
                <a:highlight>
                  <a:srgbClr val="C31632"/>
                </a:highlight>
              </a:rPr>
              <a:t>retourne la convention </a:t>
            </a:r>
            <a:r>
              <a:rPr lang="fr-FR" sz="1400" b="1" dirty="0"/>
              <a:t>signée par le mandataire BDD.</a:t>
            </a:r>
            <a:endParaRPr lang="fr-FR" sz="1200" dirty="0"/>
          </a:p>
        </p:txBody>
      </p:sp>
      <p:sp>
        <p:nvSpPr>
          <p:cNvPr id="25" name="Espace réservé du contenu 8">
            <a:extLst>
              <a:ext uri="{FF2B5EF4-FFF2-40B4-BE49-F238E27FC236}">
                <a16:creationId xmlns:a16="http://schemas.microsoft.com/office/drawing/2014/main" id="{3D6D1E88-FCC3-C4D6-0EA9-3F7B83E9B1EB}"/>
              </a:ext>
            </a:extLst>
          </p:cNvPr>
          <p:cNvSpPr txBox="1">
            <a:spLocks/>
          </p:cNvSpPr>
          <p:nvPr/>
        </p:nvSpPr>
        <p:spPr>
          <a:xfrm>
            <a:off x="9845285" y="4264536"/>
            <a:ext cx="1418939" cy="7724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t>Le </a:t>
            </a:r>
            <a:r>
              <a:rPr lang="fr-FR" sz="1400" b="1" dirty="0">
                <a:solidFill>
                  <a:schemeClr val="bg1"/>
                </a:solidFill>
                <a:highlight>
                  <a:srgbClr val="C31632"/>
                </a:highlight>
              </a:rPr>
              <a:t>partenariat est noué</a:t>
            </a:r>
            <a:r>
              <a:rPr lang="fr-FR" sz="1400" b="1" dirty="0"/>
              <a:t>.</a:t>
            </a:r>
            <a:endParaRPr lang="fr-FR" sz="1200" dirty="0"/>
          </a:p>
        </p:txBody>
      </p:sp>
      <p:pic>
        <p:nvPicPr>
          <p:cNvPr id="26" name="Image 25" descr="Une image contenant croquis, dessin, Dessin au trait, dessin humoristique&#10;&#10;Description générée automatiquement">
            <a:extLst>
              <a:ext uri="{FF2B5EF4-FFF2-40B4-BE49-F238E27FC236}">
                <a16:creationId xmlns:a16="http://schemas.microsoft.com/office/drawing/2014/main" id="{F998B6CC-68E5-A131-E665-7FF29CED8B02}"/>
              </a:ext>
            </a:extLst>
          </p:cNvPr>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7038" t="55169" r="74804" b="17309"/>
          <a:stretch/>
        </p:blipFill>
        <p:spPr>
          <a:xfrm>
            <a:off x="10184514" y="2224990"/>
            <a:ext cx="792708" cy="1201449"/>
          </a:xfrm>
          <a:prstGeom prst="rect">
            <a:avLst/>
          </a:prstGeom>
        </p:spPr>
      </p:pic>
    </p:spTree>
    <p:extLst>
      <p:ext uri="{BB962C8B-B14F-4D97-AF65-F5344CB8AC3E}">
        <p14:creationId xmlns:p14="http://schemas.microsoft.com/office/powerpoint/2010/main" val="52136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fade">
                                      <p:cBhvr>
                                        <p:cTn id="83" dur="1000"/>
                                        <p:tgtEl>
                                          <p:spTgt spid="12"/>
                                        </p:tgtEl>
                                      </p:cBhvr>
                                    </p:animEffect>
                                    <p:anim calcmode="lin" valueType="num">
                                      <p:cBhvr>
                                        <p:cTn id="84" dur="1000" fill="hold"/>
                                        <p:tgtEl>
                                          <p:spTgt spid="12"/>
                                        </p:tgtEl>
                                        <p:attrNameLst>
                                          <p:attrName>ppt_x</p:attrName>
                                        </p:attrNameLst>
                                      </p:cBhvr>
                                      <p:tavLst>
                                        <p:tav tm="0">
                                          <p:val>
                                            <p:strVal val="#ppt_x"/>
                                          </p:val>
                                        </p:tav>
                                        <p:tav tm="100000">
                                          <p:val>
                                            <p:strVal val="#ppt_x"/>
                                          </p:val>
                                        </p:tav>
                                      </p:tavLst>
                                    </p:anim>
                                    <p:anim calcmode="lin" valueType="num">
                                      <p:cBhvr>
                                        <p:cTn id="85" dur="1000" fill="hold"/>
                                        <p:tgtEl>
                                          <p:spTgt spid="1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fade">
                                      <p:cBhvr>
                                        <p:cTn id="100" dur="1000"/>
                                        <p:tgtEl>
                                          <p:spTgt spid="13"/>
                                        </p:tgtEl>
                                      </p:cBhvr>
                                    </p:animEffect>
                                    <p:anim calcmode="lin" valueType="num">
                                      <p:cBhvr>
                                        <p:cTn id="101" dur="1000" fill="hold"/>
                                        <p:tgtEl>
                                          <p:spTgt spid="13"/>
                                        </p:tgtEl>
                                        <p:attrNameLst>
                                          <p:attrName>ppt_x</p:attrName>
                                        </p:attrNameLst>
                                      </p:cBhvr>
                                      <p:tavLst>
                                        <p:tav tm="0">
                                          <p:val>
                                            <p:strVal val="#ppt_x"/>
                                          </p:val>
                                        </p:tav>
                                        <p:tav tm="100000">
                                          <p:val>
                                            <p:strVal val="#ppt_x"/>
                                          </p:val>
                                        </p:tav>
                                      </p:tavLst>
                                    </p:anim>
                                    <p:anim calcmode="lin" valueType="num">
                                      <p:cBhvr>
                                        <p:cTn id="102" dur="1000" fill="hold"/>
                                        <p:tgtEl>
                                          <p:spTgt spid="1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1000"/>
                                        <p:tgtEl>
                                          <p:spTgt spid="26"/>
                                        </p:tgtEl>
                                      </p:cBhvr>
                                    </p:animEffect>
                                    <p:anim calcmode="lin" valueType="num">
                                      <p:cBhvr>
                                        <p:cTn id="106" dur="1000" fill="hold"/>
                                        <p:tgtEl>
                                          <p:spTgt spid="26"/>
                                        </p:tgtEl>
                                        <p:attrNameLst>
                                          <p:attrName>ppt_x</p:attrName>
                                        </p:attrNameLst>
                                      </p:cBhvr>
                                      <p:tavLst>
                                        <p:tav tm="0">
                                          <p:val>
                                            <p:strVal val="#ppt_x"/>
                                          </p:val>
                                        </p:tav>
                                        <p:tav tm="100000">
                                          <p:val>
                                            <p:strVal val="#ppt_x"/>
                                          </p:val>
                                        </p:tav>
                                      </p:tavLst>
                                    </p:anim>
                                    <p:anim calcmode="lin" valueType="num">
                                      <p:cBhvr>
                                        <p:cTn id="107" dur="1000" fill="hold"/>
                                        <p:tgtEl>
                                          <p:spTgt spid="2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1000"/>
                                        <p:tgtEl>
                                          <p:spTgt spid="25"/>
                                        </p:tgtEl>
                                      </p:cBhvr>
                                    </p:animEffect>
                                    <p:anim calcmode="lin" valueType="num">
                                      <p:cBhvr>
                                        <p:cTn id="111" dur="1000" fill="hold"/>
                                        <p:tgtEl>
                                          <p:spTgt spid="25"/>
                                        </p:tgtEl>
                                        <p:attrNameLst>
                                          <p:attrName>ppt_x</p:attrName>
                                        </p:attrNameLst>
                                      </p:cBhvr>
                                      <p:tavLst>
                                        <p:tav tm="0">
                                          <p:val>
                                            <p:strVal val="#ppt_x"/>
                                          </p:val>
                                        </p:tav>
                                        <p:tav tm="100000">
                                          <p:val>
                                            <p:strVal val="#ppt_x"/>
                                          </p:val>
                                        </p:tav>
                                      </p:tavLst>
                                    </p:anim>
                                    <p:anim calcmode="lin" valueType="num">
                                      <p:cBhvr>
                                        <p:cTn id="11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9" grpId="0" animBg="1"/>
      <p:bldP spid="12" grpId="0" animBg="1"/>
      <p:bldP spid="13" grpId="0" animBg="1"/>
      <p:bldP spid="15" grpId="0"/>
      <p:bldP spid="17" grpId="0"/>
      <p:bldP spid="19" grpId="0"/>
      <p:bldP spid="21"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58816C7-6DE9-2CBB-2E29-57104DB62030}"/>
              </a:ext>
            </a:extLst>
          </p:cNvPr>
          <p:cNvSpPr/>
          <p:nvPr/>
        </p:nvSpPr>
        <p:spPr>
          <a:xfrm>
            <a:off x="5984641" y="592312"/>
            <a:ext cx="5911267"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B656DFBE-CA75-8346-DF91-DDB5C21B8EE0}"/>
              </a:ext>
            </a:extLst>
          </p:cNvPr>
          <p:cNvSpPr/>
          <p:nvPr/>
        </p:nvSpPr>
        <p:spPr>
          <a:xfrm>
            <a:off x="296091" y="600603"/>
            <a:ext cx="3785606"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77012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00" name="Connecteur droit 899">
            <a:extLst>
              <a:ext uri="{FF2B5EF4-FFF2-40B4-BE49-F238E27FC236}">
                <a16:creationId xmlns:a16="http://schemas.microsoft.com/office/drawing/2014/main" id="{05484DF5-DF36-4DCB-98F7-27F5E98B0888}"/>
              </a:ext>
            </a:extLst>
          </p:cNvPr>
          <p:cNvCxnSpPr>
            <a:cxnSpLocks/>
          </p:cNvCxnSpPr>
          <p:nvPr/>
        </p:nvCxnSpPr>
        <p:spPr>
          <a:xfrm>
            <a:off x="6811504" y="1831684"/>
            <a:ext cx="0" cy="4328312"/>
          </a:xfrm>
          <a:prstGeom prst="line">
            <a:avLst/>
          </a:prstGeom>
          <a:ln>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idx="17"/>
          </p:nvPr>
        </p:nvSpPr>
        <p:spPr>
          <a:xfrm>
            <a:off x="550911" y="1355155"/>
            <a:ext cx="10909151" cy="4507129"/>
          </a:xfrm>
        </p:spPr>
        <p:txBody>
          <a:bodyPr/>
          <a:lstStyle/>
          <a:p>
            <a:r>
              <a:rPr lang="fr-FR" dirty="0"/>
              <a:t>Une offre unique et commune à tous les nouveaux clients issues d’un partenariat : </a:t>
            </a:r>
          </a:p>
        </p:txBody>
      </p:sp>
      <p:sp>
        <p:nvSpPr>
          <p:cNvPr id="6" name="Espace réservé du texte 5"/>
          <p:cNvSpPr>
            <a:spLocks noGrp="1"/>
          </p:cNvSpPr>
          <p:nvPr>
            <p:ph type="body" sz="quarter" idx="12"/>
          </p:nvPr>
        </p:nvSpPr>
        <p:spPr>
          <a:xfrm>
            <a:off x="695325" y="464147"/>
            <a:ext cx="10850554" cy="720000"/>
          </a:xfrm>
        </p:spPr>
        <p:txBody>
          <a:bodyPr>
            <a:normAutofit/>
          </a:bodyPr>
          <a:lstStyle/>
          <a:p>
            <a:r>
              <a:rPr lang="fr-FR" dirty="0"/>
              <a:t>Nos offres commerciales se veulent particulièrement offensives afin de développer les entrées en relations réalisées par ce dispositif.  </a:t>
            </a:r>
          </a:p>
        </p:txBody>
      </p:sp>
      <p:sp>
        <p:nvSpPr>
          <p:cNvPr id="7" name="Espace réservé du texte 6"/>
          <p:cNvSpPr>
            <a:spLocks noGrp="1"/>
          </p:cNvSpPr>
          <p:nvPr>
            <p:ph type="body" sz="quarter" idx="14"/>
          </p:nvPr>
        </p:nvSpPr>
        <p:spPr>
          <a:xfrm>
            <a:off x="2769326" y="137054"/>
            <a:ext cx="8906737" cy="231246"/>
          </a:xfrm>
        </p:spPr>
        <p:txBody>
          <a:bodyPr/>
          <a:lstStyle/>
          <a:p>
            <a:r>
              <a:rPr lang="fr-FR" dirty="0"/>
              <a:t>Les offres commerciales</a:t>
            </a:r>
          </a:p>
        </p:txBody>
      </p:sp>
      <p:sp>
        <p:nvSpPr>
          <p:cNvPr id="8" name="Espace réservé du texte 7"/>
          <p:cNvSpPr>
            <a:spLocks noGrp="1"/>
          </p:cNvSpPr>
          <p:nvPr>
            <p:ph type="body" sz="quarter" idx="16"/>
          </p:nvPr>
        </p:nvSpPr>
        <p:spPr/>
        <p:txBody>
          <a:bodyPr/>
          <a:lstStyle/>
          <a:p>
            <a:r>
              <a:rPr lang="fr-FR" dirty="0"/>
              <a:t>3</a:t>
            </a:r>
          </a:p>
        </p:txBody>
      </p:sp>
      <p:sp>
        <p:nvSpPr>
          <p:cNvPr id="901" name="Rectangle 900">
            <a:extLst>
              <a:ext uri="{FF2B5EF4-FFF2-40B4-BE49-F238E27FC236}">
                <a16:creationId xmlns:a16="http://schemas.microsoft.com/office/drawing/2014/main" id="{954CE929-0414-4CF3-8B79-C7487737832A}"/>
              </a:ext>
            </a:extLst>
          </p:cNvPr>
          <p:cNvSpPr/>
          <p:nvPr/>
        </p:nvSpPr>
        <p:spPr>
          <a:xfrm>
            <a:off x="1339675" y="2365306"/>
            <a:ext cx="10042508" cy="559582"/>
          </a:xfrm>
          <a:custGeom>
            <a:avLst/>
            <a:gdLst>
              <a:gd name="connsiteX0" fmla="*/ 0 w 10042508"/>
              <a:gd name="connsiteY0" fmla="*/ 0 h 559582"/>
              <a:gd name="connsiteX1" fmla="*/ 468650 w 10042508"/>
              <a:gd name="connsiteY1" fmla="*/ 0 h 559582"/>
              <a:gd name="connsiteX2" fmla="*/ 937301 w 10042508"/>
              <a:gd name="connsiteY2" fmla="*/ 0 h 559582"/>
              <a:gd name="connsiteX3" fmla="*/ 1807651 w 10042508"/>
              <a:gd name="connsiteY3" fmla="*/ 0 h 559582"/>
              <a:gd name="connsiteX4" fmla="*/ 2376727 w 10042508"/>
              <a:gd name="connsiteY4" fmla="*/ 0 h 559582"/>
              <a:gd name="connsiteX5" fmla="*/ 3046227 w 10042508"/>
              <a:gd name="connsiteY5" fmla="*/ 0 h 559582"/>
              <a:gd name="connsiteX6" fmla="*/ 3715728 w 10042508"/>
              <a:gd name="connsiteY6" fmla="*/ 0 h 559582"/>
              <a:gd name="connsiteX7" fmla="*/ 4385228 w 10042508"/>
              <a:gd name="connsiteY7" fmla="*/ 0 h 559582"/>
              <a:gd name="connsiteX8" fmla="*/ 5155154 w 10042508"/>
              <a:gd name="connsiteY8" fmla="*/ 0 h 559582"/>
              <a:gd name="connsiteX9" fmla="*/ 5523379 w 10042508"/>
              <a:gd name="connsiteY9" fmla="*/ 0 h 559582"/>
              <a:gd name="connsiteX10" fmla="*/ 6293305 w 10042508"/>
              <a:gd name="connsiteY10" fmla="*/ 0 h 559582"/>
              <a:gd name="connsiteX11" fmla="*/ 7163656 w 10042508"/>
              <a:gd name="connsiteY11" fmla="*/ 0 h 559582"/>
              <a:gd name="connsiteX12" fmla="*/ 7833156 w 10042508"/>
              <a:gd name="connsiteY12" fmla="*/ 0 h 559582"/>
              <a:gd name="connsiteX13" fmla="*/ 8402232 w 10042508"/>
              <a:gd name="connsiteY13" fmla="*/ 0 h 559582"/>
              <a:gd name="connsiteX14" fmla="*/ 8770457 w 10042508"/>
              <a:gd name="connsiteY14" fmla="*/ 0 h 559582"/>
              <a:gd name="connsiteX15" fmla="*/ 10042508 w 10042508"/>
              <a:gd name="connsiteY15" fmla="*/ 0 h 559582"/>
              <a:gd name="connsiteX16" fmla="*/ 10042508 w 10042508"/>
              <a:gd name="connsiteY16" fmla="*/ 559582 h 559582"/>
              <a:gd name="connsiteX17" fmla="*/ 9573858 w 10042508"/>
              <a:gd name="connsiteY17" fmla="*/ 559582 h 559582"/>
              <a:gd name="connsiteX18" fmla="*/ 9105207 w 10042508"/>
              <a:gd name="connsiteY18" fmla="*/ 559582 h 559582"/>
              <a:gd name="connsiteX19" fmla="*/ 8636557 w 10042508"/>
              <a:gd name="connsiteY19" fmla="*/ 559582 h 559582"/>
              <a:gd name="connsiteX20" fmla="*/ 7866631 w 10042508"/>
              <a:gd name="connsiteY20" fmla="*/ 559582 h 559582"/>
              <a:gd name="connsiteX21" fmla="*/ 6996281 w 10042508"/>
              <a:gd name="connsiteY21" fmla="*/ 559582 h 559582"/>
              <a:gd name="connsiteX22" fmla="*/ 6527630 w 10042508"/>
              <a:gd name="connsiteY22" fmla="*/ 559582 h 559582"/>
              <a:gd name="connsiteX23" fmla="*/ 5858130 w 10042508"/>
              <a:gd name="connsiteY23" fmla="*/ 559582 h 559582"/>
              <a:gd name="connsiteX24" fmla="*/ 5289054 w 10042508"/>
              <a:gd name="connsiteY24" fmla="*/ 559582 h 559582"/>
              <a:gd name="connsiteX25" fmla="*/ 4920829 w 10042508"/>
              <a:gd name="connsiteY25" fmla="*/ 559582 h 559582"/>
              <a:gd name="connsiteX26" fmla="*/ 4251328 w 10042508"/>
              <a:gd name="connsiteY26" fmla="*/ 559582 h 559582"/>
              <a:gd name="connsiteX27" fmla="*/ 3883103 w 10042508"/>
              <a:gd name="connsiteY27" fmla="*/ 559582 h 559582"/>
              <a:gd name="connsiteX28" fmla="*/ 3012752 w 10042508"/>
              <a:gd name="connsiteY28" fmla="*/ 559582 h 559582"/>
              <a:gd name="connsiteX29" fmla="*/ 2343252 w 10042508"/>
              <a:gd name="connsiteY29" fmla="*/ 559582 h 559582"/>
              <a:gd name="connsiteX30" fmla="*/ 1874601 w 10042508"/>
              <a:gd name="connsiteY30" fmla="*/ 559582 h 559582"/>
              <a:gd name="connsiteX31" fmla="*/ 1405951 w 10042508"/>
              <a:gd name="connsiteY31" fmla="*/ 559582 h 559582"/>
              <a:gd name="connsiteX32" fmla="*/ 736451 w 10042508"/>
              <a:gd name="connsiteY32" fmla="*/ 559582 h 559582"/>
              <a:gd name="connsiteX33" fmla="*/ 0 w 10042508"/>
              <a:gd name="connsiteY33" fmla="*/ 559582 h 559582"/>
              <a:gd name="connsiteX34" fmla="*/ 0 w 10042508"/>
              <a:gd name="connsiteY34" fmla="*/ 0 h 55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042508" h="559582" fill="none" extrusionOk="0">
                <a:moveTo>
                  <a:pt x="0" y="0"/>
                </a:moveTo>
                <a:cubicBezTo>
                  <a:pt x="101752" y="-16822"/>
                  <a:pt x="363712" y="9671"/>
                  <a:pt x="468650" y="0"/>
                </a:cubicBezTo>
                <a:cubicBezTo>
                  <a:pt x="573588" y="-9671"/>
                  <a:pt x="733527" y="8194"/>
                  <a:pt x="937301" y="0"/>
                </a:cubicBezTo>
                <a:cubicBezTo>
                  <a:pt x="1141075" y="-8194"/>
                  <a:pt x="1596115" y="4789"/>
                  <a:pt x="1807651" y="0"/>
                </a:cubicBezTo>
                <a:cubicBezTo>
                  <a:pt x="2019187" y="-4789"/>
                  <a:pt x="2128344" y="11619"/>
                  <a:pt x="2376727" y="0"/>
                </a:cubicBezTo>
                <a:cubicBezTo>
                  <a:pt x="2625110" y="-11619"/>
                  <a:pt x="2725357" y="5216"/>
                  <a:pt x="3046227" y="0"/>
                </a:cubicBezTo>
                <a:cubicBezTo>
                  <a:pt x="3367097" y="-5216"/>
                  <a:pt x="3505616" y="-32297"/>
                  <a:pt x="3715728" y="0"/>
                </a:cubicBezTo>
                <a:cubicBezTo>
                  <a:pt x="3925840" y="32297"/>
                  <a:pt x="4105175" y="-22778"/>
                  <a:pt x="4385228" y="0"/>
                </a:cubicBezTo>
                <a:cubicBezTo>
                  <a:pt x="4665281" y="22778"/>
                  <a:pt x="4946143" y="-20128"/>
                  <a:pt x="5155154" y="0"/>
                </a:cubicBezTo>
                <a:cubicBezTo>
                  <a:pt x="5364165" y="20128"/>
                  <a:pt x="5362297" y="-8401"/>
                  <a:pt x="5523379" y="0"/>
                </a:cubicBezTo>
                <a:cubicBezTo>
                  <a:pt x="5684462" y="8401"/>
                  <a:pt x="5976500" y="28967"/>
                  <a:pt x="6293305" y="0"/>
                </a:cubicBezTo>
                <a:cubicBezTo>
                  <a:pt x="6610110" y="-28967"/>
                  <a:pt x="6875247" y="36619"/>
                  <a:pt x="7163656" y="0"/>
                </a:cubicBezTo>
                <a:cubicBezTo>
                  <a:pt x="7452065" y="-36619"/>
                  <a:pt x="7638588" y="31337"/>
                  <a:pt x="7833156" y="0"/>
                </a:cubicBezTo>
                <a:cubicBezTo>
                  <a:pt x="8027724" y="-31337"/>
                  <a:pt x="8176711" y="-15317"/>
                  <a:pt x="8402232" y="0"/>
                </a:cubicBezTo>
                <a:cubicBezTo>
                  <a:pt x="8627753" y="15317"/>
                  <a:pt x="8624430" y="-17132"/>
                  <a:pt x="8770457" y="0"/>
                </a:cubicBezTo>
                <a:cubicBezTo>
                  <a:pt x="8916485" y="17132"/>
                  <a:pt x="9423374" y="62680"/>
                  <a:pt x="10042508" y="0"/>
                </a:cubicBezTo>
                <a:cubicBezTo>
                  <a:pt x="10032028" y="267631"/>
                  <a:pt x="10018004" y="320151"/>
                  <a:pt x="10042508" y="559582"/>
                </a:cubicBezTo>
                <a:cubicBezTo>
                  <a:pt x="9819320" y="565130"/>
                  <a:pt x="9730895" y="561906"/>
                  <a:pt x="9573858" y="559582"/>
                </a:cubicBezTo>
                <a:cubicBezTo>
                  <a:pt x="9416821" y="557259"/>
                  <a:pt x="9318869" y="555747"/>
                  <a:pt x="9105207" y="559582"/>
                </a:cubicBezTo>
                <a:cubicBezTo>
                  <a:pt x="8891545" y="563417"/>
                  <a:pt x="8831045" y="553754"/>
                  <a:pt x="8636557" y="559582"/>
                </a:cubicBezTo>
                <a:cubicBezTo>
                  <a:pt x="8442069" y="565411"/>
                  <a:pt x="8187827" y="528001"/>
                  <a:pt x="7866631" y="559582"/>
                </a:cubicBezTo>
                <a:cubicBezTo>
                  <a:pt x="7545435" y="591163"/>
                  <a:pt x="7428762" y="569191"/>
                  <a:pt x="6996281" y="559582"/>
                </a:cubicBezTo>
                <a:cubicBezTo>
                  <a:pt x="6563800" y="549974"/>
                  <a:pt x="6641539" y="543612"/>
                  <a:pt x="6527630" y="559582"/>
                </a:cubicBezTo>
                <a:cubicBezTo>
                  <a:pt x="6413721" y="575552"/>
                  <a:pt x="6017502" y="579032"/>
                  <a:pt x="5858130" y="559582"/>
                </a:cubicBezTo>
                <a:cubicBezTo>
                  <a:pt x="5698758" y="540132"/>
                  <a:pt x="5415284" y="563037"/>
                  <a:pt x="5289054" y="559582"/>
                </a:cubicBezTo>
                <a:cubicBezTo>
                  <a:pt x="5162824" y="556127"/>
                  <a:pt x="5040698" y="547813"/>
                  <a:pt x="4920829" y="559582"/>
                </a:cubicBezTo>
                <a:cubicBezTo>
                  <a:pt x="4800960" y="571351"/>
                  <a:pt x="4434143" y="536432"/>
                  <a:pt x="4251328" y="559582"/>
                </a:cubicBezTo>
                <a:cubicBezTo>
                  <a:pt x="4068513" y="582732"/>
                  <a:pt x="4037052" y="556114"/>
                  <a:pt x="3883103" y="559582"/>
                </a:cubicBezTo>
                <a:cubicBezTo>
                  <a:pt x="3729154" y="563050"/>
                  <a:pt x="3424668" y="542178"/>
                  <a:pt x="3012752" y="559582"/>
                </a:cubicBezTo>
                <a:cubicBezTo>
                  <a:pt x="2600836" y="576986"/>
                  <a:pt x="2576779" y="556249"/>
                  <a:pt x="2343252" y="559582"/>
                </a:cubicBezTo>
                <a:cubicBezTo>
                  <a:pt x="2109725" y="562915"/>
                  <a:pt x="2051650" y="560295"/>
                  <a:pt x="1874601" y="559582"/>
                </a:cubicBezTo>
                <a:cubicBezTo>
                  <a:pt x="1697552" y="558869"/>
                  <a:pt x="1547606" y="565552"/>
                  <a:pt x="1405951" y="559582"/>
                </a:cubicBezTo>
                <a:cubicBezTo>
                  <a:pt x="1264296" y="553613"/>
                  <a:pt x="873950" y="576805"/>
                  <a:pt x="736451" y="559582"/>
                </a:cubicBezTo>
                <a:cubicBezTo>
                  <a:pt x="598952" y="542359"/>
                  <a:pt x="348285" y="549750"/>
                  <a:pt x="0" y="559582"/>
                </a:cubicBezTo>
                <a:cubicBezTo>
                  <a:pt x="-1049" y="308987"/>
                  <a:pt x="-19968" y="121489"/>
                  <a:pt x="0" y="0"/>
                </a:cubicBezTo>
                <a:close/>
              </a:path>
              <a:path w="10042508" h="559582" stroke="0" extrusionOk="0">
                <a:moveTo>
                  <a:pt x="0" y="0"/>
                </a:moveTo>
                <a:cubicBezTo>
                  <a:pt x="214229" y="5422"/>
                  <a:pt x="429805" y="-18908"/>
                  <a:pt x="669501" y="0"/>
                </a:cubicBezTo>
                <a:cubicBezTo>
                  <a:pt x="909197" y="18908"/>
                  <a:pt x="1145890" y="38184"/>
                  <a:pt x="1439426" y="0"/>
                </a:cubicBezTo>
                <a:cubicBezTo>
                  <a:pt x="1732962" y="-38184"/>
                  <a:pt x="1825601" y="-24338"/>
                  <a:pt x="2108927" y="0"/>
                </a:cubicBezTo>
                <a:cubicBezTo>
                  <a:pt x="2392253" y="24338"/>
                  <a:pt x="2567870" y="-10588"/>
                  <a:pt x="2878852" y="0"/>
                </a:cubicBezTo>
                <a:cubicBezTo>
                  <a:pt x="3189834" y="10588"/>
                  <a:pt x="3380032" y="16295"/>
                  <a:pt x="3749203" y="0"/>
                </a:cubicBezTo>
                <a:cubicBezTo>
                  <a:pt x="4118374" y="-16295"/>
                  <a:pt x="4261793" y="16503"/>
                  <a:pt x="4418704" y="0"/>
                </a:cubicBezTo>
                <a:cubicBezTo>
                  <a:pt x="4575615" y="-16503"/>
                  <a:pt x="4850696" y="-28435"/>
                  <a:pt x="4987779" y="0"/>
                </a:cubicBezTo>
                <a:cubicBezTo>
                  <a:pt x="5124862" y="28435"/>
                  <a:pt x="5456177" y="-14908"/>
                  <a:pt x="5858130" y="0"/>
                </a:cubicBezTo>
                <a:cubicBezTo>
                  <a:pt x="6260083" y="14908"/>
                  <a:pt x="6120368" y="-14975"/>
                  <a:pt x="6226355" y="0"/>
                </a:cubicBezTo>
                <a:cubicBezTo>
                  <a:pt x="6332342" y="14975"/>
                  <a:pt x="6820306" y="23617"/>
                  <a:pt x="6996281" y="0"/>
                </a:cubicBezTo>
                <a:cubicBezTo>
                  <a:pt x="7172256" y="-23617"/>
                  <a:pt x="7554673" y="5170"/>
                  <a:pt x="7766206" y="0"/>
                </a:cubicBezTo>
                <a:cubicBezTo>
                  <a:pt x="7977740" y="-5170"/>
                  <a:pt x="8212590" y="18168"/>
                  <a:pt x="8435707" y="0"/>
                </a:cubicBezTo>
                <a:cubicBezTo>
                  <a:pt x="8658824" y="-18168"/>
                  <a:pt x="8966964" y="36186"/>
                  <a:pt x="9306057" y="0"/>
                </a:cubicBezTo>
                <a:cubicBezTo>
                  <a:pt x="9645150" y="-36186"/>
                  <a:pt x="9722830" y="-18799"/>
                  <a:pt x="10042508" y="0"/>
                </a:cubicBezTo>
                <a:cubicBezTo>
                  <a:pt x="10040350" y="220116"/>
                  <a:pt x="10064222" y="427015"/>
                  <a:pt x="10042508" y="559582"/>
                </a:cubicBezTo>
                <a:cubicBezTo>
                  <a:pt x="9716730" y="539111"/>
                  <a:pt x="9630907" y="588613"/>
                  <a:pt x="9373007" y="559582"/>
                </a:cubicBezTo>
                <a:cubicBezTo>
                  <a:pt x="9115107" y="530551"/>
                  <a:pt x="8762520" y="572965"/>
                  <a:pt x="8603082" y="559582"/>
                </a:cubicBezTo>
                <a:cubicBezTo>
                  <a:pt x="8443644" y="546199"/>
                  <a:pt x="8234161" y="552039"/>
                  <a:pt x="8034006" y="559582"/>
                </a:cubicBezTo>
                <a:cubicBezTo>
                  <a:pt x="7833851" y="567125"/>
                  <a:pt x="7726838" y="561144"/>
                  <a:pt x="7565356" y="559582"/>
                </a:cubicBezTo>
                <a:cubicBezTo>
                  <a:pt x="7403874" y="558021"/>
                  <a:pt x="7166030" y="541615"/>
                  <a:pt x="6996281" y="559582"/>
                </a:cubicBezTo>
                <a:cubicBezTo>
                  <a:pt x="6826533" y="577549"/>
                  <a:pt x="6716898" y="543592"/>
                  <a:pt x="6628055" y="559582"/>
                </a:cubicBezTo>
                <a:cubicBezTo>
                  <a:pt x="6539212" y="575572"/>
                  <a:pt x="6435741" y="557216"/>
                  <a:pt x="6259830" y="559582"/>
                </a:cubicBezTo>
                <a:cubicBezTo>
                  <a:pt x="6083919" y="561948"/>
                  <a:pt x="5706038" y="582136"/>
                  <a:pt x="5389479" y="559582"/>
                </a:cubicBezTo>
                <a:cubicBezTo>
                  <a:pt x="5072920" y="537028"/>
                  <a:pt x="4938540" y="567660"/>
                  <a:pt x="4820404" y="559582"/>
                </a:cubicBezTo>
                <a:cubicBezTo>
                  <a:pt x="4702268" y="551504"/>
                  <a:pt x="4375632" y="552385"/>
                  <a:pt x="4050478" y="559582"/>
                </a:cubicBezTo>
                <a:cubicBezTo>
                  <a:pt x="3725324" y="566779"/>
                  <a:pt x="3547298" y="557324"/>
                  <a:pt x="3180128" y="559582"/>
                </a:cubicBezTo>
                <a:cubicBezTo>
                  <a:pt x="2812958" y="561841"/>
                  <a:pt x="2978427" y="571133"/>
                  <a:pt x="2811902" y="559582"/>
                </a:cubicBezTo>
                <a:cubicBezTo>
                  <a:pt x="2645377" y="548031"/>
                  <a:pt x="2475979" y="526744"/>
                  <a:pt x="2142402" y="559582"/>
                </a:cubicBezTo>
                <a:cubicBezTo>
                  <a:pt x="1808825" y="592420"/>
                  <a:pt x="1608277" y="549017"/>
                  <a:pt x="1472901" y="559582"/>
                </a:cubicBezTo>
                <a:cubicBezTo>
                  <a:pt x="1337525" y="570147"/>
                  <a:pt x="821101" y="556518"/>
                  <a:pt x="602550" y="559582"/>
                </a:cubicBezTo>
                <a:cubicBezTo>
                  <a:pt x="383999" y="562646"/>
                  <a:pt x="218488" y="555497"/>
                  <a:pt x="0" y="559582"/>
                </a:cubicBezTo>
                <a:cubicBezTo>
                  <a:pt x="24018" y="307543"/>
                  <a:pt x="21" y="20230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highlight>
                  <a:srgbClr val="C31632"/>
                </a:highlight>
              </a:rPr>
              <a:t>Prime de bienvenue de 80 €</a:t>
            </a:r>
            <a:r>
              <a:rPr lang="fr-FR" sz="1600" b="1" dirty="0">
                <a:solidFill>
                  <a:schemeClr val="bg1"/>
                </a:solidFill>
              </a:rPr>
              <a:t> </a:t>
            </a:r>
            <a:r>
              <a:rPr lang="fr-FR" sz="1600" dirty="0">
                <a:solidFill>
                  <a:schemeClr val="tx1">
                    <a:lumMod val="75000"/>
                    <a:lumOff val="25000"/>
                  </a:schemeClr>
                </a:solidFill>
              </a:rPr>
              <a:t>pour toute EER avec ouverture d’une Formule </a:t>
            </a:r>
          </a:p>
        </p:txBody>
      </p:sp>
      <p:sp>
        <p:nvSpPr>
          <p:cNvPr id="902" name="Rectangle 901">
            <a:extLst>
              <a:ext uri="{FF2B5EF4-FFF2-40B4-BE49-F238E27FC236}">
                <a16:creationId xmlns:a16="http://schemas.microsoft.com/office/drawing/2014/main" id="{AACF6E96-D925-4B87-924F-2AD643BDEBA9}"/>
              </a:ext>
            </a:extLst>
          </p:cNvPr>
          <p:cNvSpPr/>
          <p:nvPr/>
        </p:nvSpPr>
        <p:spPr>
          <a:xfrm>
            <a:off x="1339675" y="3968875"/>
            <a:ext cx="5418827" cy="982693"/>
          </a:xfrm>
          <a:custGeom>
            <a:avLst/>
            <a:gdLst>
              <a:gd name="connsiteX0" fmla="*/ 0 w 5418827"/>
              <a:gd name="connsiteY0" fmla="*/ 0 h 982693"/>
              <a:gd name="connsiteX1" fmla="*/ 568977 w 5418827"/>
              <a:gd name="connsiteY1" fmla="*/ 0 h 982693"/>
              <a:gd name="connsiteX2" fmla="*/ 1192142 w 5418827"/>
              <a:gd name="connsiteY2" fmla="*/ 0 h 982693"/>
              <a:gd name="connsiteX3" fmla="*/ 1815307 w 5418827"/>
              <a:gd name="connsiteY3" fmla="*/ 0 h 982693"/>
              <a:gd name="connsiteX4" fmla="*/ 2601037 w 5418827"/>
              <a:gd name="connsiteY4" fmla="*/ 0 h 982693"/>
              <a:gd name="connsiteX5" fmla="*/ 3278390 w 5418827"/>
              <a:gd name="connsiteY5" fmla="*/ 0 h 982693"/>
              <a:gd name="connsiteX6" fmla="*/ 4064120 w 5418827"/>
              <a:gd name="connsiteY6" fmla="*/ 0 h 982693"/>
              <a:gd name="connsiteX7" fmla="*/ 4795662 w 5418827"/>
              <a:gd name="connsiteY7" fmla="*/ 0 h 982693"/>
              <a:gd name="connsiteX8" fmla="*/ 5418827 w 5418827"/>
              <a:gd name="connsiteY8" fmla="*/ 0 h 982693"/>
              <a:gd name="connsiteX9" fmla="*/ 5418827 w 5418827"/>
              <a:gd name="connsiteY9" fmla="*/ 491347 h 982693"/>
              <a:gd name="connsiteX10" fmla="*/ 5418827 w 5418827"/>
              <a:gd name="connsiteY10" fmla="*/ 982693 h 982693"/>
              <a:gd name="connsiteX11" fmla="*/ 4795662 w 5418827"/>
              <a:gd name="connsiteY11" fmla="*/ 982693 h 982693"/>
              <a:gd name="connsiteX12" fmla="*/ 4226685 w 5418827"/>
              <a:gd name="connsiteY12" fmla="*/ 982693 h 982693"/>
              <a:gd name="connsiteX13" fmla="*/ 3657708 w 5418827"/>
              <a:gd name="connsiteY13" fmla="*/ 982693 h 982693"/>
              <a:gd name="connsiteX14" fmla="*/ 2980355 w 5418827"/>
              <a:gd name="connsiteY14" fmla="*/ 982693 h 982693"/>
              <a:gd name="connsiteX15" fmla="*/ 2194625 w 5418827"/>
              <a:gd name="connsiteY15" fmla="*/ 982693 h 982693"/>
              <a:gd name="connsiteX16" fmla="*/ 1679836 w 5418827"/>
              <a:gd name="connsiteY16" fmla="*/ 982693 h 982693"/>
              <a:gd name="connsiteX17" fmla="*/ 894106 w 5418827"/>
              <a:gd name="connsiteY17" fmla="*/ 982693 h 982693"/>
              <a:gd name="connsiteX18" fmla="*/ 0 w 5418827"/>
              <a:gd name="connsiteY18" fmla="*/ 982693 h 982693"/>
              <a:gd name="connsiteX19" fmla="*/ 0 w 5418827"/>
              <a:gd name="connsiteY19" fmla="*/ 501173 h 982693"/>
              <a:gd name="connsiteX20" fmla="*/ 0 w 5418827"/>
              <a:gd name="connsiteY20" fmla="*/ 0 h 982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18827" h="982693" fill="none" extrusionOk="0">
                <a:moveTo>
                  <a:pt x="0" y="0"/>
                </a:moveTo>
                <a:cubicBezTo>
                  <a:pt x="254626" y="-13527"/>
                  <a:pt x="352988" y="-16471"/>
                  <a:pt x="568977" y="0"/>
                </a:cubicBezTo>
                <a:cubicBezTo>
                  <a:pt x="784966" y="16471"/>
                  <a:pt x="888720" y="11731"/>
                  <a:pt x="1192142" y="0"/>
                </a:cubicBezTo>
                <a:cubicBezTo>
                  <a:pt x="1495565" y="-11731"/>
                  <a:pt x="1680086" y="-19647"/>
                  <a:pt x="1815307" y="0"/>
                </a:cubicBezTo>
                <a:cubicBezTo>
                  <a:pt x="1950529" y="19647"/>
                  <a:pt x="2337093" y="18873"/>
                  <a:pt x="2601037" y="0"/>
                </a:cubicBezTo>
                <a:cubicBezTo>
                  <a:pt x="2864981" y="-18873"/>
                  <a:pt x="3056111" y="19221"/>
                  <a:pt x="3278390" y="0"/>
                </a:cubicBezTo>
                <a:cubicBezTo>
                  <a:pt x="3500669" y="-19221"/>
                  <a:pt x="3694556" y="26039"/>
                  <a:pt x="4064120" y="0"/>
                </a:cubicBezTo>
                <a:cubicBezTo>
                  <a:pt x="4433684" y="-26039"/>
                  <a:pt x="4516878" y="-1338"/>
                  <a:pt x="4795662" y="0"/>
                </a:cubicBezTo>
                <a:cubicBezTo>
                  <a:pt x="5074446" y="1338"/>
                  <a:pt x="5142867" y="-6492"/>
                  <a:pt x="5418827" y="0"/>
                </a:cubicBezTo>
                <a:cubicBezTo>
                  <a:pt x="5432702" y="187445"/>
                  <a:pt x="5402845" y="362040"/>
                  <a:pt x="5418827" y="491347"/>
                </a:cubicBezTo>
                <a:cubicBezTo>
                  <a:pt x="5434809" y="620654"/>
                  <a:pt x="5442310" y="831256"/>
                  <a:pt x="5418827" y="982693"/>
                </a:cubicBezTo>
                <a:cubicBezTo>
                  <a:pt x="5187451" y="983029"/>
                  <a:pt x="5044617" y="972609"/>
                  <a:pt x="4795662" y="982693"/>
                </a:cubicBezTo>
                <a:cubicBezTo>
                  <a:pt x="4546707" y="992777"/>
                  <a:pt x="4393091" y="969521"/>
                  <a:pt x="4226685" y="982693"/>
                </a:cubicBezTo>
                <a:cubicBezTo>
                  <a:pt x="4060279" y="995865"/>
                  <a:pt x="3891043" y="959072"/>
                  <a:pt x="3657708" y="982693"/>
                </a:cubicBezTo>
                <a:cubicBezTo>
                  <a:pt x="3424373" y="1006314"/>
                  <a:pt x="3237404" y="967843"/>
                  <a:pt x="2980355" y="982693"/>
                </a:cubicBezTo>
                <a:cubicBezTo>
                  <a:pt x="2723306" y="997543"/>
                  <a:pt x="2395259" y="993898"/>
                  <a:pt x="2194625" y="982693"/>
                </a:cubicBezTo>
                <a:cubicBezTo>
                  <a:pt x="1993991" y="971489"/>
                  <a:pt x="1816022" y="1005295"/>
                  <a:pt x="1679836" y="982693"/>
                </a:cubicBezTo>
                <a:cubicBezTo>
                  <a:pt x="1543650" y="960091"/>
                  <a:pt x="1097670" y="987897"/>
                  <a:pt x="894106" y="982693"/>
                </a:cubicBezTo>
                <a:cubicBezTo>
                  <a:pt x="690542" y="977490"/>
                  <a:pt x="199325" y="1019798"/>
                  <a:pt x="0" y="982693"/>
                </a:cubicBezTo>
                <a:cubicBezTo>
                  <a:pt x="-18694" y="838142"/>
                  <a:pt x="8669" y="660580"/>
                  <a:pt x="0" y="501173"/>
                </a:cubicBezTo>
                <a:cubicBezTo>
                  <a:pt x="-8669" y="341766"/>
                  <a:pt x="-21212" y="223011"/>
                  <a:pt x="0" y="0"/>
                </a:cubicBezTo>
                <a:close/>
              </a:path>
              <a:path w="5418827" h="982693" stroke="0" extrusionOk="0">
                <a:moveTo>
                  <a:pt x="0" y="0"/>
                </a:moveTo>
                <a:cubicBezTo>
                  <a:pt x="174948" y="-8954"/>
                  <a:pt x="465270" y="-27971"/>
                  <a:pt x="677353" y="0"/>
                </a:cubicBezTo>
                <a:cubicBezTo>
                  <a:pt x="889436" y="27971"/>
                  <a:pt x="1072432" y="16786"/>
                  <a:pt x="1408895" y="0"/>
                </a:cubicBezTo>
                <a:cubicBezTo>
                  <a:pt x="1745358" y="-16786"/>
                  <a:pt x="1872156" y="-6522"/>
                  <a:pt x="2086248" y="0"/>
                </a:cubicBezTo>
                <a:cubicBezTo>
                  <a:pt x="2300340" y="6522"/>
                  <a:pt x="2463934" y="35862"/>
                  <a:pt x="2817790" y="0"/>
                </a:cubicBezTo>
                <a:cubicBezTo>
                  <a:pt x="3171646" y="-35862"/>
                  <a:pt x="3308521" y="35363"/>
                  <a:pt x="3603520" y="0"/>
                </a:cubicBezTo>
                <a:cubicBezTo>
                  <a:pt x="3898519" y="-35363"/>
                  <a:pt x="4048647" y="-14587"/>
                  <a:pt x="4280873" y="0"/>
                </a:cubicBezTo>
                <a:cubicBezTo>
                  <a:pt x="4513099" y="14587"/>
                  <a:pt x="4868800" y="-41996"/>
                  <a:pt x="5418827" y="0"/>
                </a:cubicBezTo>
                <a:cubicBezTo>
                  <a:pt x="5427957" y="196919"/>
                  <a:pt x="5440710" y="338269"/>
                  <a:pt x="5418827" y="511000"/>
                </a:cubicBezTo>
                <a:cubicBezTo>
                  <a:pt x="5396944" y="683731"/>
                  <a:pt x="5402028" y="878929"/>
                  <a:pt x="5418827" y="982693"/>
                </a:cubicBezTo>
                <a:cubicBezTo>
                  <a:pt x="5097867" y="994972"/>
                  <a:pt x="4978107" y="952911"/>
                  <a:pt x="4741474" y="982693"/>
                </a:cubicBezTo>
                <a:cubicBezTo>
                  <a:pt x="4504841" y="1012475"/>
                  <a:pt x="4316731" y="994670"/>
                  <a:pt x="4118309" y="982693"/>
                </a:cubicBezTo>
                <a:cubicBezTo>
                  <a:pt x="3919887" y="970716"/>
                  <a:pt x="3610922" y="1011942"/>
                  <a:pt x="3386767" y="982693"/>
                </a:cubicBezTo>
                <a:cubicBezTo>
                  <a:pt x="3162612" y="953444"/>
                  <a:pt x="2768983" y="998881"/>
                  <a:pt x="2601037" y="982693"/>
                </a:cubicBezTo>
                <a:cubicBezTo>
                  <a:pt x="2433091" y="966506"/>
                  <a:pt x="2183773" y="1010655"/>
                  <a:pt x="2032060" y="982693"/>
                </a:cubicBezTo>
                <a:cubicBezTo>
                  <a:pt x="1880347" y="954731"/>
                  <a:pt x="1626418" y="1001188"/>
                  <a:pt x="1354707" y="982693"/>
                </a:cubicBezTo>
                <a:cubicBezTo>
                  <a:pt x="1082996" y="964198"/>
                  <a:pt x="1015856" y="999310"/>
                  <a:pt x="839918" y="982693"/>
                </a:cubicBezTo>
                <a:cubicBezTo>
                  <a:pt x="663980" y="966076"/>
                  <a:pt x="171449" y="1006077"/>
                  <a:pt x="0" y="982693"/>
                </a:cubicBezTo>
                <a:cubicBezTo>
                  <a:pt x="-1522" y="817060"/>
                  <a:pt x="-20189" y="659359"/>
                  <a:pt x="0" y="501173"/>
                </a:cubicBezTo>
                <a:cubicBezTo>
                  <a:pt x="20189" y="342987"/>
                  <a:pt x="-22712" y="201204"/>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highlight>
                  <a:srgbClr val="C31632"/>
                </a:highlight>
              </a:rPr>
              <a:t>Offres jeunes</a:t>
            </a:r>
            <a:r>
              <a:rPr lang="fr-FR" sz="1600" dirty="0">
                <a:solidFill>
                  <a:schemeClr val="tx1">
                    <a:lumMod val="75000"/>
                    <a:lumOff val="25000"/>
                  </a:schemeClr>
                </a:solidFill>
              </a:rPr>
              <a:t>, pendant 2 ans et jusqu’à la fin des études : </a:t>
            </a:r>
          </a:p>
          <a:p>
            <a:pPr marL="285750" indent="-285750">
              <a:buClr>
                <a:schemeClr val="accent4">
                  <a:lumMod val="75000"/>
                </a:schemeClr>
              </a:buClr>
              <a:buFont typeface="Wingdings" panose="05000000000000000000" pitchFamily="2" charset="2"/>
              <a:buChar char="§"/>
            </a:pPr>
            <a:r>
              <a:rPr lang="fr-FR" sz="1600" dirty="0">
                <a:solidFill>
                  <a:schemeClr val="tx1">
                    <a:lumMod val="75000"/>
                    <a:lumOff val="25000"/>
                  </a:schemeClr>
                </a:solidFill>
              </a:rPr>
              <a:t>Visa </a:t>
            </a:r>
            <a:r>
              <a:rPr lang="fr-FR" sz="1600" dirty="0" err="1">
                <a:solidFill>
                  <a:schemeClr val="tx1">
                    <a:lumMod val="75000"/>
                    <a:lumOff val="25000"/>
                  </a:schemeClr>
                </a:solidFill>
              </a:rPr>
              <a:t>Classic</a:t>
            </a:r>
            <a:r>
              <a:rPr lang="fr-FR" sz="1600" dirty="0">
                <a:solidFill>
                  <a:schemeClr val="tx1">
                    <a:lumMod val="75000"/>
                    <a:lumOff val="25000"/>
                  </a:schemeClr>
                </a:solidFill>
              </a:rPr>
              <a:t> </a:t>
            </a:r>
            <a:r>
              <a:rPr lang="fr-FR" sz="1600" baseline="30000" dirty="0">
                <a:solidFill>
                  <a:schemeClr val="tx1">
                    <a:lumMod val="75000"/>
                    <a:lumOff val="25000"/>
                  </a:schemeClr>
                </a:solidFill>
              </a:rPr>
              <a:t>(1) </a:t>
            </a:r>
            <a:r>
              <a:rPr lang="fr-FR" sz="1600" dirty="0">
                <a:solidFill>
                  <a:schemeClr val="tx1">
                    <a:lumMod val="75000"/>
                    <a:lumOff val="25000"/>
                  </a:schemeClr>
                </a:solidFill>
              </a:rPr>
              <a:t>: gratuite </a:t>
            </a:r>
          </a:p>
          <a:p>
            <a:pPr marL="285750" indent="-285750">
              <a:buClr>
                <a:schemeClr val="accent4">
                  <a:lumMod val="75000"/>
                </a:schemeClr>
              </a:buClr>
              <a:buFont typeface="Wingdings" panose="05000000000000000000" pitchFamily="2" charset="2"/>
              <a:buChar char="§"/>
            </a:pPr>
            <a:r>
              <a:rPr lang="fr-FR" sz="1600" dirty="0">
                <a:solidFill>
                  <a:schemeClr val="tx1">
                    <a:lumMod val="75000"/>
                    <a:lumOff val="25000"/>
                  </a:schemeClr>
                </a:solidFill>
              </a:rPr>
              <a:t>Visa Premier </a:t>
            </a:r>
            <a:r>
              <a:rPr lang="fr-FR" sz="1600" baseline="30000" dirty="0">
                <a:solidFill>
                  <a:schemeClr val="tx1">
                    <a:lumMod val="75000"/>
                    <a:lumOff val="25000"/>
                  </a:schemeClr>
                </a:solidFill>
              </a:rPr>
              <a:t>(2)</a:t>
            </a:r>
            <a:r>
              <a:rPr lang="fr-FR" sz="1600" dirty="0">
                <a:solidFill>
                  <a:schemeClr val="tx1">
                    <a:lumMod val="75000"/>
                    <a:lumOff val="25000"/>
                  </a:schemeClr>
                </a:solidFill>
              </a:rPr>
              <a:t> : 1 € par mois </a:t>
            </a:r>
          </a:p>
        </p:txBody>
      </p:sp>
      <p:sp>
        <p:nvSpPr>
          <p:cNvPr id="915" name="Rectangle 914">
            <a:extLst>
              <a:ext uri="{FF2B5EF4-FFF2-40B4-BE49-F238E27FC236}">
                <a16:creationId xmlns:a16="http://schemas.microsoft.com/office/drawing/2014/main" id="{F30E690C-E51F-4877-957C-571AF363D703}"/>
              </a:ext>
            </a:extLst>
          </p:cNvPr>
          <p:cNvSpPr/>
          <p:nvPr/>
        </p:nvSpPr>
        <p:spPr>
          <a:xfrm>
            <a:off x="9135292" y="6065639"/>
            <a:ext cx="2246889" cy="369332"/>
          </a:xfrm>
          <a:prstGeom prst="rect">
            <a:avLst/>
          </a:prstGeom>
        </p:spPr>
        <p:txBody>
          <a:bodyPr wrap="square">
            <a:spAutoFit/>
          </a:bodyPr>
          <a:lstStyle/>
          <a:p>
            <a:pPr marL="228600" indent="-228600" algn="r">
              <a:buAutoNum type="arabicParenBoth"/>
            </a:pPr>
            <a:r>
              <a:rPr lang="fr-FR" sz="900" dirty="0">
                <a:solidFill>
                  <a:schemeClr val="tx1">
                    <a:lumMod val="75000"/>
                    <a:lumOff val="25000"/>
                  </a:schemeClr>
                </a:solidFill>
              </a:rPr>
              <a:t>Avec Formule Initial ou Confort</a:t>
            </a:r>
          </a:p>
          <a:p>
            <a:pPr marL="228600" indent="-228600" algn="r">
              <a:buAutoNum type="arabicParenBoth"/>
            </a:pPr>
            <a:r>
              <a:rPr lang="fr-FR" sz="900" dirty="0">
                <a:solidFill>
                  <a:schemeClr val="tx1">
                    <a:lumMod val="75000"/>
                    <a:lumOff val="25000"/>
                  </a:schemeClr>
                </a:solidFill>
              </a:rPr>
              <a:t>Avec Formule Confort </a:t>
            </a:r>
          </a:p>
        </p:txBody>
      </p:sp>
      <p:sp>
        <p:nvSpPr>
          <p:cNvPr id="916" name="Rectangle 915">
            <a:extLst>
              <a:ext uri="{FF2B5EF4-FFF2-40B4-BE49-F238E27FC236}">
                <a16:creationId xmlns:a16="http://schemas.microsoft.com/office/drawing/2014/main" id="{074D167C-C462-41C2-A906-576778921958}"/>
              </a:ext>
            </a:extLst>
          </p:cNvPr>
          <p:cNvSpPr/>
          <p:nvPr/>
        </p:nvSpPr>
        <p:spPr>
          <a:xfrm>
            <a:off x="6923467" y="3968876"/>
            <a:ext cx="4458715" cy="982693"/>
          </a:xfrm>
          <a:custGeom>
            <a:avLst/>
            <a:gdLst>
              <a:gd name="connsiteX0" fmla="*/ 0 w 4458715"/>
              <a:gd name="connsiteY0" fmla="*/ 0 h 982693"/>
              <a:gd name="connsiteX1" fmla="*/ 681546 w 4458715"/>
              <a:gd name="connsiteY1" fmla="*/ 0 h 982693"/>
              <a:gd name="connsiteX2" fmla="*/ 1229331 w 4458715"/>
              <a:gd name="connsiteY2" fmla="*/ 0 h 982693"/>
              <a:gd name="connsiteX3" fmla="*/ 1821704 w 4458715"/>
              <a:gd name="connsiteY3" fmla="*/ 0 h 982693"/>
              <a:gd name="connsiteX4" fmla="*/ 2414076 w 4458715"/>
              <a:gd name="connsiteY4" fmla="*/ 0 h 982693"/>
              <a:gd name="connsiteX5" fmla="*/ 3006448 w 4458715"/>
              <a:gd name="connsiteY5" fmla="*/ 0 h 982693"/>
              <a:gd name="connsiteX6" fmla="*/ 3598820 w 4458715"/>
              <a:gd name="connsiteY6" fmla="*/ 0 h 982693"/>
              <a:gd name="connsiteX7" fmla="*/ 4458715 w 4458715"/>
              <a:gd name="connsiteY7" fmla="*/ 0 h 982693"/>
              <a:gd name="connsiteX8" fmla="*/ 4458715 w 4458715"/>
              <a:gd name="connsiteY8" fmla="*/ 491347 h 982693"/>
              <a:gd name="connsiteX9" fmla="*/ 4458715 w 4458715"/>
              <a:gd name="connsiteY9" fmla="*/ 982693 h 982693"/>
              <a:gd name="connsiteX10" fmla="*/ 3821756 w 4458715"/>
              <a:gd name="connsiteY10" fmla="*/ 982693 h 982693"/>
              <a:gd name="connsiteX11" fmla="*/ 3273971 w 4458715"/>
              <a:gd name="connsiteY11" fmla="*/ 982693 h 982693"/>
              <a:gd name="connsiteX12" fmla="*/ 2592424 w 4458715"/>
              <a:gd name="connsiteY12" fmla="*/ 982693 h 982693"/>
              <a:gd name="connsiteX13" fmla="*/ 1910878 w 4458715"/>
              <a:gd name="connsiteY13" fmla="*/ 982693 h 982693"/>
              <a:gd name="connsiteX14" fmla="*/ 1184744 w 4458715"/>
              <a:gd name="connsiteY14" fmla="*/ 982693 h 982693"/>
              <a:gd name="connsiteX15" fmla="*/ 636959 w 4458715"/>
              <a:gd name="connsiteY15" fmla="*/ 982693 h 982693"/>
              <a:gd name="connsiteX16" fmla="*/ 0 w 4458715"/>
              <a:gd name="connsiteY16" fmla="*/ 982693 h 982693"/>
              <a:gd name="connsiteX17" fmla="*/ 0 w 4458715"/>
              <a:gd name="connsiteY17" fmla="*/ 491347 h 982693"/>
              <a:gd name="connsiteX18" fmla="*/ 0 w 4458715"/>
              <a:gd name="connsiteY18" fmla="*/ 0 h 982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58715" h="982693" fill="none" extrusionOk="0">
                <a:moveTo>
                  <a:pt x="0" y="0"/>
                </a:moveTo>
                <a:cubicBezTo>
                  <a:pt x="151275" y="30811"/>
                  <a:pt x="345888" y="-13306"/>
                  <a:pt x="681546" y="0"/>
                </a:cubicBezTo>
                <a:cubicBezTo>
                  <a:pt x="1017204" y="13306"/>
                  <a:pt x="1010167" y="23118"/>
                  <a:pt x="1229331" y="0"/>
                </a:cubicBezTo>
                <a:cubicBezTo>
                  <a:pt x="1448496" y="-23118"/>
                  <a:pt x="1546217" y="-16311"/>
                  <a:pt x="1821704" y="0"/>
                </a:cubicBezTo>
                <a:cubicBezTo>
                  <a:pt x="2097191" y="16311"/>
                  <a:pt x="2154790" y="-14145"/>
                  <a:pt x="2414076" y="0"/>
                </a:cubicBezTo>
                <a:cubicBezTo>
                  <a:pt x="2673362" y="14145"/>
                  <a:pt x="2799528" y="26559"/>
                  <a:pt x="3006448" y="0"/>
                </a:cubicBezTo>
                <a:cubicBezTo>
                  <a:pt x="3213368" y="-26559"/>
                  <a:pt x="3421427" y="21663"/>
                  <a:pt x="3598820" y="0"/>
                </a:cubicBezTo>
                <a:cubicBezTo>
                  <a:pt x="3776213" y="-21663"/>
                  <a:pt x="4037056" y="38203"/>
                  <a:pt x="4458715" y="0"/>
                </a:cubicBezTo>
                <a:cubicBezTo>
                  <a:pt x="4465815" y="193736"/>
                  <a:pt x="4482363" y="267740"/>
                  <a:pt x="4458715" y="491347"/>
                </a:cubicBezTo>
                <a:cubicBezTo>
                  <a:pt x="4435067" y="714954"/>
                  <a:pt x="4450032" y="841569"/>
                  <a:pt x="4458715" y="982693"/>
                </a:cubicBezTo>
                <a:cubicBezTo>
                  <a:pt x="4141802" y="997971"/>
                  <a:pt x="4023018" y="993762"/>
                  <a:pt x="3821756" y="982693"/>
                </a:cubicBezTo>
                <a:cubicBezTo>
                  <a:pt x="3620494" y="971624"/>
                  <a:pt x="3509347" y="991879"/>
                  <a:pt x="3273971" y="982693"/>
                </a:cubicBezTo>
                <a:cubicBezTo>
                  <a:pt x="3038596" y="973507"/>
                  <a:pt x="2787448" y="981755"/>
                  <a:pt x="2592424" y="982693"/>
                </a:cubicBezTo>
                <a:cubicBezTo>
                  <a:pt x="2397400" y="983631"/>
                  <a:pt x="2185580" y="957415"/>
                  <a:pt x="1910878" y="982693"/>
                </a:cubicBezTo>
                <a:cubicBezTo>
                  <a:pt x="1636176" y="1007971"/>
                  <a:pt x="1460143" y="962467"/>
                  <a:pt x="1184744" y="982693"/>
                </a:cubicBezTo>
                <a:cubicBezTo>
                  <a:pt x="909345" y="1002919"/>
                  <a:pt x="907792" y="987623"/>
                  <a:pt x="636959" y="982693"/>
                </a:cubicBezTo>
                <a:cubicBezTo>
                  <a:pt x="366127" y="977763"/>
                  <a:pt x="227831" y="972978"/>
                  <a:pt x="0" y="982693"/>
                </a:cubicBezTo>
                <a:cubicBezTo>
                  <a:pt x="18034" y="754950"/>
                  <a:pt x="22269" y="688576"/>
                  <a:pt x="0" y="491347"/>
                </a:cubicBezTo>
                <a:cubicBezTo>
                  <a:pt x="-22269" y="294118"/>
                  <a:pt x="15603" y="243032"/>
                  <a:pt x="0" y="0"/>
                </a:cubicBezTo>
                <a:close/>
              </a:path>
              <a:path w="4458715" h="982693" stroke="0" extrusionOk="0">
                <a:moveTo>
                  <a:pt x="0" y="0"/>
                </a:moveTo>
                <a:cubicBezTo>
                  <a:pt x="194820" y="-12303"/>
                  <a:pt x="409938" y="825"/>
                  <a:pt x="636959" y="0"/>
                </a:cubicBezTo>
                <a:cubicBezTo>
                  <a:pt x="863980" y="-825"/>
                  <a:pt x="1002411" y="25934"/>
                  <a:pt x="1318506" y="0"/>
                </a:cubicBezTo>
                <a:cubicBezTo>
                  <a:pt x="1634601" y="-25934"/>
                  <a:pt x="1700099" y="-395"/>
                  <a:pt x="1955465" y="0"/>
                </a:cubicBezTo>
                <a:cubicBezTo>
                  <a:pt x="2210831" y="395"/>
                  <a:pt x="2304311" y="4017"/>
                  <a:pt x="2637011" y="0"/>
                </a:cubicBezTo>
                <a:cubicBezTo>
                  <a:pt x="2969711" y="-4017"/>
                  <a:pt x="3025157" y="-27940"/>
                  <a:pt x="3363145" y="0"/>
                </a:cubicBezTo>
                <a:cubicBezTo>
                  <a:pt x="3701133" y="27940"/>
                  <a:pt x="4188045" y="-23531"/>
                  <a:pt x="4458715" y="0"/>
                </a:cubicBezTo>
                <a:cubicBezTo>
                  <a:pt x="4470045" y="180341"/>
                  <a:pt x="4439267" y="304555"/>
                  <a:pt x="4458715" y="481520"/>
                </a:cubicBezTo>
                <a:cubicBezTo>
                  <a:pt x="4478163" y="658485"/>
                  <a:pt x="4482660" y="782496"/>
                  <a:pt x="4458715" y="982693"/>
                </a:cubicBezTo>
                <a:cubicBezTo>
                  <a:pt x="4277132" y="965327"/>
                  <a:pt x="3958205" y="1001961"/>
                  <a:pt x="3777169" y="982693"/>
                </a:cubicBezTo>
                <a:cubicBezTo>
                  <a:pt x="3596133" y="963425"/>
                  <a:pt x="3304117" y="980554"/>
                  <a:pt x="3051035" y="982693"/>
                </a:cubicBezTo>
                <a:cubicBezTo>
                  <a:pt x="2797953" y="984832"/>
                  <a:pt x="2672238" y="983204"/>
                  <a:pt x="2458663" y="982693"/>
                </a:cubicBezTo>
                <a:cubicBezTo>
                  <a:pt x="2245088" y="982182"/>
                  <a:pt x="1955362" y="949044"/>
                  <a:pt x="1777116" y="982693"/>
                </a:cubicBezTo>
                <a:cubicBezTo>
                  <a:pt x="1598870" y="1016342"/>
                  <a:pt x="1236988" y="986002"/>
                  <a:pt x="1050983" y="982693"/>
                </a:cubicBezTo>
                <a:cubicBezTo>
                  <a:pt x="864978" y="979384"/>
                  <a:pt x="343810" y="994265"/>
                  <a:pt x="0" y="982693"/>
                </a:cubicBezTo>
                <a:cubicBezTo>
                  <a:pt x="-12929" y="826248"/>
                  <a:pt x="19565" y="730679"/>
                  <a:pt x="0" y="491347"/>
                </a:cubicBezTo>
                <a:cubicBezTo>
                  <a:pt x="-19565" y="252015"/>
                  <a:pt x="-1809" y="165424"/>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Visa Premier </a:t>
            </a:r>
            <a:r>
              <a:rPr lang="fr-FR" sz="1600" baseline="30000" dirty="0">
                <a:solidFill>
                  <a:schemeClr val="tx1">
                    <a:lumMod val="75000"/>
                    <a:lumOff val="25000"/>
                  </a:schemeClr>
                </a:solidFill>
              </a:rPr>
              <a:t>(2)</a:t>
            </a:r>
            <a:r>
              <a:rPr lang="fr-FR" sz="1600" dirty="0">
                <a:solidFill>
                  <a:schemeClr val="tx1">
                    <a:lumMod val="75000"/>
                    <a:lumOff val="25000"/>
                  </a:schemeClr>
                </a:solidFill>
              </a:rPr>
              <a:t> à </a:t>
            </a:r>
            <a:r>
              <a:rPr lang="fr-FR" sz="1600" dirty="0">
                <a:solidFill>
                  <a:schemeClr val="bg1"/>
                </a:solidFill>
                <a:highlight>
                  <a:srgbClr val="C31632"/>
                </a:highlight>
              </a:rPr>
              <a:t>1 € / mois</a:t>
            </a:r>
            <a:r>
              <a:rPr lang="fr-FR" sz="1600" dirty="0">
                <a:solidFill>
                  <a:schemeClr val="bg1"/>
                </a:solidFill>
              </a:rPr>
              <a:t> </a:t>
            </a:r>
            <a:r>
              <a:rPr lang="fr-FR" sz="1600" dirty="0">
                <a:solidFill>
                  <a:schemeClr val="tx1">
                    <a:lumMod val="75000"/>
                    <a:lumOff val="25000"/>
                  </a:schemeClr>
                </a:solidFill>
              </a:rPr>
              <a:t>pendant 6 mois</a:t>
            </a:r>
          </a:p>
        </p:txBody>
      </p:sp>
      <p:sp>
        <p:nvSpPr>
          <p:cNvPr id="917" name="Rectangle 916">
            <a:extLst>
              <a:ext uri="{FF2B5EF4-FFF2-40B4-BE49-F238E27FC236}">
                <a16:creationId xmlns:a16="http://schemas.microsoft.com/office/drawing/2014/main" id="{FB6AC993-AE48-4F02-BE73-267D56ACB27A}"/>
              </a:ext>
            </a:extLst>
          </p:cNvPr>
          <p:cNvSpPr/>
          <p:nvPr/>
        </p:nvSpPr>
        <p:spPr>
          <a:xfrm>
            <a:off x="1332540" y="5193773"/>
            <a:ext cx="5425962" cy="725724"/>
          </a:xfrm>
          <a:custGeom>
            <a:avLst/>
            <a:gdLst>
              <a:gd name="connsiteX0" fmla="*/ 0 w 5425962"/>
              <a:gd name="connsiteY0" fmla="*/ 0 h 725724"/>
              <a:gd name="connsiteX1" fmla="*/ 569726 w 5425962"/>
              <a:gd name="connsiteY1" fmla="*/ 0 h 725724"/>
              <a:gd name="connsiteX2" fmla="*/ 1193712 w 5425962"/>
              <a:gd name="connsiteY2" fmla="*/ 0 h 725724"/>
              <a:gd name="connsiteX3" fmla="*/ 1817697 w 5425962"/>
              <a:gd name="connsiteY3" fmla="*/ 0 h 725724"/>
              <a:gd name="connsiteX4" fmla="*/ 2604462 w 5425962"/>
              <a:gd name="connsiteY4" fmla="*/ 0 h 725724"/>
              <a:gd name="connsiteX5" fmla="*/ 3282707 w 5425962"/>
              <a:gd name="connsiteY5" fmla="*/ 0 h 725724"/>
              <a:gd name="connsiteX6" fmla="*/ 4069472 w 5425962"/>
              <a:gd name="connsiteY6" fmla="*/ 0 h 725724"/>
              <a:gd name="connsiteX7" fmla="*/ 4801976 w 5425962"/>
              <a:gd name="connsiteY7" fmla="*/ 0 h 725724"/>
              <a:gd name="connsiteX8" fmla="*/ 5425962 w 5425962"/>
              <a:gd name="connsiteY8" fmla="*/ 0 h 725724"/>
              <a:gd name="connsiteX9" fmla="*/ 5425962 w 5425962"/>
              <a:gd name="connsiteY9" fmla="*/ 362862 h 725724"/>
              <a:gd name="connsiteX10" fmla="*/ 5425962 w 5425962"/>
              <a:gd name="connsiteY10" fmla="*/ 725724 h 725724"/>
              <a:gd name="connsiteX11" fmla="*/ 4801976 w 5425962"/>
              <a:gd name="connsiteY11" fmla="*/ 725724 h 725724"/>
              <a:gd name="connsiteX12" fmla="*/ 4232250 w 5425962"/>
              <a:gd name="connsiteY12" fmla="*/ 725724 h 725724"/>
              <a:gd name="connsiteX13" fmla="*/ 3662524 w 5425962"/>
              <a:gd name="connsiteY13" fmla="*/ 725724 h 725724"/>
              <a:gd name="connsiteX14" fmla="*/ 2984279 w 5425962"/>
              <a:gd name="connsiteY14" fmla="*/ 725724 h 725724"/>
              <a:gd name="connsiteX15" fmla="*/ 2197515 w 5425962"/>
              <a:gd name="connsiteY15" fmla="*/ 725724 h 725724"/>
              <a:gd name="connsiteX16" fmla="*/ 1682048 w 5425962"/>
              <a:gd name="connsiteY16" fmla="*/ 725724 h 725724"/>
              <a:gd name="connsiteX17" fmla="*/ 895284 w 5425962"/>
              <a:gd name="connsiteY17" fmla="*/ 725724 h 725724"/>
              <a:gd name="connsiteX18" fmla="*/ 0 w 5425962"/>
              <a:gd name="connsiteY18" fmla="*/ 725724 h 725724"/>
              <a:gd name="connsiteX19" fmla="*/ 0 w 5425962"/>
              <a:gd name="connsiteY19" fmla="*/ 370119 h 725724"/>
              <a:gd name="connsiteX20" fmla="*/ 0 w 5425962"/>
              <a:gd name="connsiteY20" fmla="*/ 0 h 72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25962" h="725724" fill="none" extrusionOk="0">
                <a:moveTo>
                  <a:pt x="0" y="0"/>
                </a:moveTo>
                <a:cubicBezTo>
                  <a:pt x="115096" y="-27297"/>
                  <a:pt x="342262" y="8300"/>
                  <a:pt x="569726" y="0"/>
                </a:cubicBezTo>
                <a:cubicBezTo>
                  <a:pt x="797190" y="-8300"/>
                  <a:pt x="1066467" y="-665"/>
                  <a:pt x="1193712" y="0"/>
                </a:cubicBezTo>
                <a:cubicBezTo>
                  <a:pt x="1320957" y="665"/>
                  <a:pt x="1587961" y="13311"/>
                  <a:pt x="1817697" y="0"/>
                </a:cubicBezTo>
                <a:cubicBezTo>
                  <a:pt x="2047434" y="-13311"/>
                  <a:pt x="2261596" y="19826"/>
                  <a:pt x="2604462" y="0"/>
                </a:cubicBezTo>
                <a:cubicBezTo>
                  <a:pt x="2947329" y="-19826"/>
                  <a:pt x="2972475" y="16066"/>
                  <a:pt x="3282707" y="0"/>
                </a:cubicBezTo>
                <a:cubicBezTo>
                  <a:pt x="3592939" y="-16066"/>
                  <a:pt x="3812044" y="11357"/>
                  <a:pt x="4069472" y="0"/>
                </a:cubicBezTo>
                <a:cubicBezTo>
                  <a:pt x="4326900" y="-11357"/>
                  <a:pt x="4649629" y="17121"/>
                  <a:pt x="4801976" y="0"/>
                </a:cubicBezTo>
                <a:cubicBezTo>
                  <a:pt x="4954323" y="-17121"/>
                  <a:pt x="5208695" y="10264"/>
                  <a:pt x="5425962" y="0"/>
                </a:cubicBezTo>
                <a:cubicBezTo>
                  <a:pt x="5443566" y="137555"/>
                  <a:pt x="5418199" y="203577"/>
                  <a:pt x="5425962" y="362862"/>
                </a:cubicBezTo>
                <a:cubicBezTo>
                  <a:pt x="5433725" y="522147"/>
                  <a:pt x="5410735" y="565582"/>
                  <a:pt x="5425962" y="725724"/>
                </a:cubicBezTo>
                <a:cubicBezTo>
                  <a:pt x="5201019" y="747424"/>
                  <a:pt x="4941025" y="725232"/>
                  <a:pt x="4801976" y="725724"/>
                </a:cubicBezTo>
                <a:cubicBezTo>
                  <a:pt x="4662927" y="726216"/>
                  <a:pt x="4416567" y="738537"/>
                  <a:pt x="4232250" y="725724"/>
                </a:cubicBezTo>
                <a:cubicBezTo>
                  <a:pt x="4047933" y="712911"/>
                  <a:pt x="3844113" y="708937"/>
                  <a:pt x="3662524" y="725724"/>
                </a:cubicBezTo>
                <a:cubicBezTo>
                  <a:pt x="3480935" y="742511"/>
                  <a:pt x="3184086" y="725327"/>
                  <a:pt x="2984279" y="725724"/>
                </a:cubicBezTo>
                <a:cubicBezTo>
                  <a:pt x="2784473" y="726121"/>
                  <a:pt x="2433943" y="716912"/>
                  <a:pt x="2197515" y="725724"/>
                </a:cubicBezTo>
                <a:cubicBezTo>
                  <a:pt x="1961087" y="734536"/>
                  <a:pt x="1787564" y="717673"/>
                  <a:pt x="1682048" y="725724"/>
                </a:cubicBezTo>
                <a:cubicBezTo>
                  <a:pt x="1576532" y="733775"/>
                  <a:pt x="1092829" y="746203"/>
                  <a:pt x="895284" y="725724"/>
                </a:cubicBezTo>
                <a:cubicBezTo>
                  <a:pt x="697739" y="705245"/>
                  <a:pt x="272337" y="741323"/>
                  <a:pt x="0" y="725724"/>
                </a:cubicBezTo>
                <a:cubicBezTo>
                  <a:pt x="9735" y="617331"/>
                  <a:pt x="-1627" y="459509"/>
                  <a:pt x="0" y="370119"/>
                </a:cubicBezTo>
                <a:cubicBezTo>
                  <a:pt x="1627" y="280729"/>
                  <a:pt x="13073" y="151996"/>
                  <a:pt x="0" y="0"/>
                </a:cubicBezTo>
                <a:close/>
              </a:path>
              <a:path w="5425962" h="725724" stroke="0" extrusionOk="0">
                <a:moveTo>
                  <a:pt x="0" y="0"/>
                </a:moveTo>
                <a:cubicBezTo>
                  <a:pt x="315446" y="-24184"/>
                  <a:pt x="467420" y="-17721"/>
                  <a:pt x="678245" y="0"/>
                </a:cubicBezTo>
                <a:cubicBezTo>
                  <a:pt x="889070" y="17721"/>
                  <a:pt x="1218671" y="-2301"/>
                  <a:pt x="1410750" y="0"/>
                </a:cubicBezTo>
                <a:cubicBezTo>
                  <a:pt x="1602829" y="2301"/>
                  <a:pt x="1858344" y="31741"/>
                  <a:pt x="2088995" y="0"/>
                </a:cubicBezTo>
                <a:cubicBezTo>
                  <a:pt x="2319647" y="-31741"/>
                  <a:pt x="2490791" y="-36288"/>
                  <a:pt x="2821500" y="0"/>
                </a:cubicBezTo>
                <a:cubicBezTo>
                  <a:pt x="3152209" y="36288"/>
                  <a:pt x="3394691" y="-13441"/>
                  <a:pt x="3608265" y="0"/>
                </a:cubicBezTo>
                <a:cubicBezTo>
                  <a:pt x="3821840" y="13441"/>
                  <a:pt x="4061302" y="15442"/>
                  <a:pt x="4286510" y="0"/>
                </a:cubicBezTo>
                <a:cubicBezTo>
                  <a:pt x="4511719" y="-15442"/>
                  <a:pt x="4899746" y="-30750"/>
                  <a:pt x="5425962" y="0"/>
                </a:cubicBezTo>
                <a:cubicBezTo>
                  <a:pt x="5431572" y="149990"/>
                  <a:pt x="5419835" y="221648"/>
                  <a:pt x="5425962" y="377376"/>
                </a:cubicBezTo>
                <a:cubicBezTo>
                  <a:pt x="5432089" y="533104"/>
                  <a:pt x="5428076" y="654381"/>
                  <a:pt x="5425962" y="725724"/>
                </a:cubicBezTo>
                <a:cubicBezTo>
                  <a:pt x="5253963" y="739624"/>
                  <a:pt x="5021276" y="731575"/>
                  <a:pt x="4747717" y="725724"/>
                </a:cubicBezTo>
                <a:cubicBezTo>
                  <a:pt x="4474159" y="719873"/>
                  <a:pt x="4392108" y="752706"/>
                  <a:pt x="4123731" y="725724"/>
                </a:cubicBezTo>
                <a:cubicBezTo>
                  <a:pt x="3855354" y="698742"/>
                  <a:pt x="3725141" y="716914"/>
                  <a:pt x="3391226" y="725724"/>
                </a:cubicBezTo>
                <a:cubicBezTo>
                  <a:pt x="3057312" y="734534"/>
                  <a:pt x="2982051" y="694452"/>
                  <a:pt x="2604462" y="725724"/>
                </a:cubicBezTo>
                <a:cubicBezTo>
                  <a:pt x="2226873" y="756996"/>
                  <a:pt x="2230212" y="733676"/>
                  <a:pt x="2034736" y="725724"/>
                </a:cubicBezTo>
                <a:cubicBezTo>
                  <a:pt x="1839260" y="717772"/>
                  <a:pt x="1613255" y="692031"/>
                  <a:pt x="1356491" y="725724"/>
                </a:cubicBezTo>
                <a:cubicBezTo>
                  <a:pt x="1099727" y="759417"/>
                  <a:pt x="1026397" y="743357"/>
                  <a:pt x="841024" y="725724"/>
                </a:cubicBezTo>
                <a:cubicBezTo>
                  <a:pt x="655651" y="708091"/>
                  <a:pt x="415483" y="747272"/>
                  <a:pt x="0" y="725724"/>
                </a:cubicBezTo>
                <a:cubicBezTo>
                  <a:pt x="14862" y="651567"/>
                  <a:pt x="3786" y="445859"/>
                  <a:pt x="0" y="370119"/>
                </a:cubicBezTo>
                <a:cubicBezTo>
                  <a:pt x="-3786" y="294379"/>
                  <a:pt x="13260" y="93058"/>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highlight>
                  <a:srgbClr val="C31632"/>
                </a:highlight>
              </a:rPr>
              <a:t>Prêts jeunes actifs et étudiants</a:t>
            </a:r>
          </a:p>
        </p:txBody>
      </p:sp>
      <p:sp>
        <p:nvSpPr>
          <p:cNvPr id="918" name="Rectangle 917">
            <a:extLst>
              <a:ext uri="{FF2B5EF4-FFF2-40B4-BE49-F238E27FC236}">
                <a16:creationId xmlns:a16="http://schemas.microsoft.com/office/drawing/2014/main" id="{FC471090-0D62-4A37-BB3F-E5E94551984B}"/>
              </a:ext>
            </a:extLst>
          </p:cNvPr>
          <p:cNvSpPr/>
          <p:nvPr/>
        </p:nvSpPr>
        <p:spPr>
          <a:xfrm>
            <a:off x="6949633" y="5193772"/>
            <a:ext cx="4417848" cy="725725"/>
          </a:xfrm>
          <a:custGeom>
            <a:avLst/>
            <a:gdLst>
              <a:gd name="connsiteX0" fmla="*/ 0 w 4417848"/>
              <a:gd name="connsiteY0" fmla="*/ 0 h 725725"/>
              <a:gd name="connsiteX1" fmla="*/ 675300 w 4417848"/>
              <a:gd name="connsiteY1" fmla="*/ 0 h 725725"/>
              <a:gd name="connsiteX2" fmla="*/ 1218064 w 4417848"/>
              <a:gd name="connsiteY2" fmla="*/ 0 h 725725"/>
              <a:gd name="connsiteX3" fmla="*/ 1805006 w 4417848"/>
              <a:gd name="connsiteY3" fmla="*/ 0 h 725725"/>
              <a:gd name="connsiteX4" fmla="*/ 2391949 w 4417848"/>
              <a:gd name="connsiteY4" fmla="*/ 0 h 725725"/>
              <a:gd name="connsiteX5" fmla="*/ 2978892 w 4417848"/>
              <a:gd name="connsiteY5" fmla="*/ 0 h 725725"/>
              <a:gd name="connsiteX6" fmla="*/ 3565834 w 4417848"/>
              <a:gd name="connsiteY6" fmla="*/ 0 h 725725"/>
              <a:gd name="connsiteX7" fmla="*/ 4417848 w 4417848"/>
              <a:gd name="connsiteY7" fmla="*/ 0 h 725725"/>
              <a:gd name="connsiteX8" fmla="*/ 4417848 w 4417848"/>
              <a:gd name="connsiteY8" fmla="*/ 362863 h 725725"/>
              <a:gd name="connsiteX9" fmla="*/ 4417848 w 4417848"/>
              <a:gd name="connsiteY9" fmla="*/ 725725 h 725725"/>
              <a:gd name="connsiteX10" fmla="*/ 3786727 w 4417848"/>
              <a:gd name="connsiteY10" fmla="*/ 725725 h 725725"/>
              <a:gd name="connsiteX11" fmla="*/ 3243963 w 4417848"/>
              <a:gd name="connsiteY11" fmla="*/ 725725 h 725725"/>
              <a:gd name="connsiteX12" fmla="*/ 2568663 w 4417848"/>
              <a:gd name="connsiteY12" fmla="*/ 725725 h 725725"/>
              <a:gd name="connsiteX13" fmla="*/ 1893363 w 4417848"/>
              <a:gd name="connsiteY13" fmla="*/ 725725 h 725725"/>
              <a:gd name="connsiteX14" fmla="*/ 1173885 w 4417848"/>
              <a:gd name="connsiteY14" fmla="*/ 725725 h 725725"/>
              <a:gd name="connsiteX15" fmla="*/ 631121 w 4417848"/>
              <a:gd name="connsiteY15" fmla="*/ 725725 h 725725"/>
              <a:gd name="connsiteX16" fmla="*/ 0 w 4417848"/>
              <a:gd name="connsiteY16" fmla="*/ 725725 h 725725"/>
              <a:gd name="connsiteX17" fmla="*/ 0 w 4417848"/>
              <a:gd name="connsiteY17" fmla="*/ 362863 h 725725"/>
              <a:gd name="connsiteX18" fmla="*/ 0 w 4417848"/>
              <a:gd name="connsiteY18" fmla="*/ 0 h 72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17848" h="725725" fill="none" extrusionOk="0">
                <a:moveTo>
                  <a:pt x="0" y="0"/>
                </a:moveTo>
                <a:cubicBezTo>
                  <a:pt x="192433" y="-17621"/>
                  <a:pt x="533978" y="11080"/>
                  <a:pt x="675300" y="0"/>
                </a:cubicBezTo>
                <a:cubicBezTo>
                  <a:pt x="816622" y="-11080"/>
                  <a:pt x="1039075" y="5376"/>
                  <a:pt x="1218064" y="0"/>
                </a:cubicBezTo>
                <a:cubicBezTo>
                  <a:pt x="1397053" y="-5376"/>
                  <a:pt x="1620696" y="-28851"/>
                  <a:pt x="1805006" y="0"/>
                </a:cubicBezTo>
                <a:cubicBezTo>
                  <a:pt x="1989316" y="28851"/>
                  <a:pt x="2166370" y="-13701"/>
                  <a:pt x="2391949" y="0"/>
                </a:cubicBezTo>
                <a:cubicBezTo>
                  <a:pt x="2617528" y="13701"/>
                  <a:pt x="2721201" y="-5840"/>
                  <a:pt x="2978892" y="0"/>
                </a:cubicBezTo>
                <a:cubicBezTo>
                  <a:pt x="3236583" y="5840"/>
                  <a:pt x="3286817" y="27386"/>
                  <a:pt x="3565834" y="0"/>
                </a:cubicBezTo>
                <a:cubicBezTo>
                  <a:pt x="3844851" y="-27386"/>
                  <a:pt x="4105775" y="-34765"/>
                  <a:pt x="4417848" y="0"/>
                </a:cubicBezTo>
                <a:cubicBezTo>
                  <a:pt x="4409673" y="120529"/>
                  <a:pt x="4425554" y="229042"/>
                  <a:pt x="4417848" y="362863"/>
                </a:cubicBezTo>
                <a:cubicBezTo>
                  <a:pt x="4410142" y="496684"/>
                  <a:pt x="4406233" y="583590"/>
                  <a:pt x="4417848" y="725725"/>
                </a:cubicBezTo>
                <a:cubicBezTo>
                  <a:pt x="4172599" y="701088"/>
                  <a:pt x="3913036" y="708997"/>
                  <a:pt x="3786727" y="725725"/>
                </a:cubicBezTo>
                <a:cubicBezTo>
                  <a:pt x="3660418" y="742453"/>
                  <a:pt x="3479358" y="701173"/>
                  <a:pt x="3243963" y="725725"/>
                </a:cubicBezTo>
                <a:cubicBezTo>
                  <a:pt x="3008568" y="750277"/>
                  <a:pt x="2834321" y="724159"/>
                  <a:pt x="2568663" y="725725"/>
                </a:cubicBezTo>
                <a:cubicBezTo>
                  <a:pt x="2303005" y="727291"/>
                  <a:pt x="2099938" y="741803"/>
                  <a:pt x="1893363" y="725725"/>
                </a:cubicBezTo>
                <a:cubicBezTo>
                  <a:pt x="1686788" y="709647"/>
                  <a:pt x="1382034" y="731201"/>
                  <a:pt x="1173885" y="725725"/>
                </a:cubicBezTo>
                <a:cubicBezTo>
                  <a:pt x="965736" y="720249"/>
                  <a:pt x="788260" y="744304"/>
                  <a:pt x="631121" y="725725"/>
                </a:cubicBezTo>
                <a:cubicBezTo>
                  <a:pt x="473982" y="707146"/>
                  <a:pt x="236833" y="697928"/>
                  <a:pt x="0" y="725725"/>
                </a:cubicBezTo>
                <a:cubicBezTo>
                  <a:pt x="-3127" y="552453"/>
                  <a:pt x="-8565" y="518976"/>
                  <a:pt x="0" y="362863"/>
                </a:cubicBezTo>
                <a:cubicBezTo>
                  <a:pt x="8565" y="206750"/>
                  <a:pt x="-4485" y="151181"/>
                  <a:pt x="0" y="0"/>
                </a:cubicBezTo>
                <a:close/>
              </a:path>
              <a:path w="4417848" h="725725" stroke="0" extrusionOk="0">
                <a:moveTo>
                  <a:pt x="0" y="0"/>
                </a:moveTo>
                <a:cubicBezTo>
                  <a:pt x="275441" y="-28689"/>
                  <a:pt x="486281" y="625"/>
                  <a:pt x="631121" y="0"/>
                </a:cubicBezTo>
                <a:cubicBezTo>
                  <a:pt x="775961" y="-625"/>
                  <a:pt x="1168587" y="30808"/>
                  <a:pt x="1306421" y="0"/>
                </a:cubicBezTo>
                <a:cubicBezTo>
                  <a:pt x="1444255" y="-30808"/>
                  <a:pt x="1652846" y="-2096"/>
                  <a:pt x="1937542" y="0"/>
                </a:cubicBezTo>
                <a:cubicBezTo>
                  <a:pt x="2222238" y="2096"/>
                  <a:pt x="2376607" y="-24647"/>
                  <a:pt x="2612842" y="0"/>
                </a:cubicBezTo>
                <a:cubicBezTo>
                  <a:pt x="2849077" y="24647"/>
                  <a:pt x="2995409" y="-13257"/>
                  <a:pt x="3332320" y="0"/>
                </a:cubicBezTo>
                <a:cubicBezTo>
                  <a:pt x="3669231" y="13257"/>
                  <a:pt x="3962591" y="-25217"/>
                  <a:pt x="4417848" y="0"/>
                </a:cubicBezTo>
                <a:cubicBezTo>
                  <a:pt x="4423563" y="113667"/>
                  <a:pt x="4422957" y="189076"/>
                  <a:pt x="4417848" y="355605"/>
                </a:cubicBezTo>
                <a:cubicBezTo>
                  <a:pt x="4412739" y="522135"/>
                  <a:pt x="4418451" y="625632"/>
                  <a:pt x="4417848" y="725725"/>
                </a:cubicBezTo>
                <a:cubicBezTo>
                  <a:pt x="4112533" y="692534"/>
                  <a:pt x="3894134" y="739290"/>
                  <a:pt x="3742548" y="725725"/>
                </a:cubicBezTo>
                <a:cubicBezTo>
                  <a:pt x="3590962" y="712160"/>
                  <a:pt x="3317503" y="711697"/>
                  <a:pt x="3023070" y="725725"/>
                </a:cubicBezTo>
                <a:cubicBezTo>
                  <a:pt x="2728637" y="739753"/>
                  <a:pt x="2665977" y="731884"/>
                  <a:pt x="2436128" y="725725"/>
                </a:cubicBezTo>
                <a:cubicBezTo>
                  <a:pt x="2206279" y="719566"/>
                  <a:pt x="1996032" y="731789"/>
                  <a:pt x="1760828" y="725725"/>
                </a:cubicBezTo>
                <a:cubicBezTo>
                  <a:pt x="1525624" y="719661"/>
                  <a:pt x="1293113" y="748926"/>
                  <a:pt x="1041350" y="725725"/>
                </a:cubicBezTo>
                <a:cubicBezTo>
                  <a:pt x="789587" y="702524"/>
                  <a:pt x="381280" y="694081"/>
                  <a:pt x="0" y="725725"/>
                </a:cubicBezTo>
                <a:cubicBezTo>
                  <a:pt x="-16304" y="567192"/>
                  <a:pt x="-3432" y="526142"/>
                  <a:pt x="0" y="362863"/>
                </a:cubicBezTo>
                <a:cubicBezTo>
                  <a:pt x="3432" y="199584"/>
                  <a:pt x="-1314" y="9825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highlight>
                  <a:srgbClr val="C31632"/>
                </a:highlight>
              </a:rPr>
              <a:t>Prêt Partenariat Bienvenue</a:t>
            </a:r>
            <a:r>
              <a:rPr lang="fr-FR" sz="1600" dirty="0">
                <a:solidFill>
                  <a:schemeClr val="bg1"/>
                </a:solidFill>
              </a:rPr>
              <a:t> </a:t>
            </a:r>
            <a:r>
              <a:rPr lang="fr-FR" sz="1600" dirty="0">
                <a:solidFill>
                  <a:schemeClr val="tx1">
                    <a:lumMod val="75000"/>
                    <a:lumOff val="25000"/>
                  </a:schemeClr>
                </a:solidFill>
              </a:rPr>
              <a:t>5 000 € </a:t>
            </a:r>
          </a:p>
          <a:p>
            <a:pPr algn="ctr"/>
            <a:r>
              <a:rPr lang="fr-FR" sz="1600" dirty="0">
                <a:solidFill>
                  <a:schemeClr val="tx1">
                    <a:lumMod val="75000"/>
                    <a:lumOff val="25000"/>
                  </a:schemeClr>
                </a:solidFill>
              </a:rPr>
              <a:t>sans frais de dossier</a:t>
            </a:r>
          </a:p>
        </p:txBody>
      </p:sp>
      <p:sp>
        <p:nvSpPr>
          <p:cNvPr id="919" name="Rectangle 918">
            <a:extLst>
              <a:ext uri="{FF2B5EF4-FFF2-40B4-BE49-F238E27FC236}">
                <a16:creationId xmlns:a16="http://schemas.microsoft.com/office/drawing/2014/main" id="{8D94BB1A-D65E-4E94-8FCA-B67901A62D54}"/>
              </a:ext>
            </a:extLst>
          </p:cNvPr>
          <p:cNvSpPr/>
          <p:nvPr/>
        </p:nvSpPr>
        <p:spPr>
          <a:xfrm>
            <a:off x="1350822" y="3167091"/>
            <a:ext cx="10024814" cy="559582"/>
          </a:xfrm>
          <a:custGeom>
            <a:avLst/>
            <a:gdLst>
              <a:gd name="connsiteX0" fmla="*/ 0 w 10024814"/>
              <a:gd name="connsiteY0" fmla="*/ 0 h 559582"/>
              <a:gd name="connsiteX1" fmla="*/ 467825 w 10024814"/>
              <a:gd name="connsiteY1" fmla="*/ 0 h 559582"/>
              <a:gd name="connsiteX2" fmla="*/ 935649 w 10024814"/>
              <a:gd name="connsiteY2" fmla="*/ 0 h 559582"/>
              <a:gd name="connsiteX3" fmla="*/ 1804467 w 10024814"/>
              <a:gd name="connsiteY3" fmla="*/ 0 h 559582"/>
              <a:gd name="connsiteX4" fmla="*/ 2372539 w 10024814"/>
              <a:gd name="connsiteY4" fmla="*/ 0 h 559582"/>
              <a:gd name="connsiteX5" fmla="*/ 3040860 w 10024814"/>
              <a:gd name="connsiteY5" fmla="*/ 0 h 559582"/>
              <a:gd name="connsiteX6" fmla="*/ 3709181 w 10024814"/>
              <a:gd name="connsiteY6" fmla="*/ 0 h 559582"/>
              <a:gd name="connsiteX7" fmla="*/ 4377502 w 10024814"/>
              <a:gd name="connsiteY7" fmla="*/ 0 h 559582"/>
              <a:gd name="connsiteX8" fmla="*/ 5146071 w 10024814"/>
              <a:gd name="connsiteY8" fmla="*/ 0 h 559582"/>
              <a:gd name="connsiteX9" fmla="*/ 5513648 w 10024814"/>
              <a:gd name="connsiteY9" fmla="*/ 0 h 559582"/>
              <a:gd name="connsiteX10" fmla="*/ 6282217 w 10024814"/>
              <a:gd name="connsiteY10" fmla="*/ 0 h 559582"/>
              <a:gd name="connsiteX11" fmla="*/ 7151034 w 10024814"/>
              <a:gd name="connsiteY11" fmla="*/ 0 h 559582"/>
              <a:gd name="connsiteX12" fmla="*/ 7819355 w 10024814"/>
              <a:gd name="connsiteY12" fmla="*/ 0 h 559582"/>
              <a:gd name="connsiteX13" fmla="*/ 8387428 w 10024814"/>
              <a:gd name="connsiteY13" fmla="*/ 0 h 559582"/>
              <a:gd name="connsiteX14" fmla="*/ 8755004 w 10024814"/>
              <a:gd name="connsiteY14" fmla="*/ 0 h 559582"/>
              <a:gd name="connsiteX15" fmla="*/ 10024814 w 10024814"/>
              <a:gd name="connsiteY15" fmla="*/ 0 h 559582"/>
              <a:gd name="connsiteX16" fmla="*/ 10024814 w 10024814"/>
              <a:gd name="connsiteY16" fmla="*/ 559582 h 559582"/>
              <a:gd name="connsiteX17" fmla="*/ 9556989 w 10024814"/>
              <a:gd name="connsiteY17" fmla="*/ 559582 h 559582"/>
              <a:gd name="connsiteX18" fmla="*/ 9089165 w 10024814"/>
              <a:gd name="connsiteY18" fmla="*/ 559582 h 559582"/>
              <a:gd name="connsiteX19" fmla="*/ 8621340 w 10024814"/>
              <a:gd name="connsiteY19" fmla="*/ 559582 h 559582"/>
              <a:gd name="connsiteX20" fmla="*/ 7852771 w 10024814"/>
              <a:gd name="connsiteY20" fmla="*/ 559582 h 559582"/>
              <a:gd name="connsiteX21" fmla="*/ 6983954 w 10024814"/>
              <a:gd name="connsiteY21" fmla="*/ 559582 h 559582"/>
              <a:gd name="connsiteX22" fmla="*/ 6516129 w 10024814"/>
              <a:gd name="connsiteY22" fmla="*/ 559582 h 559582"/>
              <a:gd name="connsiteX23" fmla="*/ 5847808 w 10024814"/>
              <a:gd name="connsiteY23" fmla="*/ 559582 h 559582"/>
              <a:gd name="connsiteX24" fmla="*/ 5279735 w 10024814"/>
              <a:gd name="connsiteY24" fmla="*/ 559582 h 559582"/>
              <a:gd name="connsiteX25" fmla="*/ 4912159 w 10024814"/>
              <a:gd name="connsiteY25" fmla="*/ 559582 h 559582"/>
              <a:gd name="connsiteX26" fmla="*/ 4243838 w 10024814"/>
              <a:gd name="connsiteY26" fmla="*/ 559582 h 559582"/>
              <a:gd name="connsiteX27" fmla="*/ 3876261 w 10024814"/>
              <a:gd name="connsiteY27" fmla="*/ 559582 h 559582"/>
              <a:gd name="connsiteX28" fmla="*/ 3007444 w 10024814"/>
              <a:gd name="connsiteY28" fmla="*/ 559582 h 559582"/>
              <a:gd name="connsiteX29" fmla="*/ 2339123 w 10024814"/>
              <a:gd name="connsiteY29" fmla="*/ 559582 h 559582"/>
              <a:gd name="connsiteX30" fmla="*/ 1871299 w 10024814"/>
              <a:gd name="connsiteY30" fmla="*/ 559582 h 559582"/>
              <a:gd name="connsiteX31" fmla="*/ 1403474 w 10024814"/>
              <a:gd name="connsiteY31" fmla="*/ 559582 h 559582"/>
              <a:gd name="connsiteX32" fmla="*/ 735153 w 10024814"/>
              <a:gd name="connsiteY32" fmla="*/ 559582 h 559582"/>
              <a:gd name="connsiteX33" fmla="*/ 0 w 10024814"/>
              <a:gd name="connsiteY33" fmla="*/ 559582 h 559582"/>
              <a:gd name="connsiteX34" fmla="*/ 0 w 10024814"/>
              <a:gd name="connsiteY34" fmla="*/ 0 h 55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024814" h="559582" fill="none" extrusionOk="0">
                <a:moveTo>
                  <a:pt x="0" y="0"/>
                </a:moveTo>
                <a:cubicBezTo>
                  <a:pt x="109180" y="21965"/>
                  <a:pt x="263460" y="17567"/>
                  <a:pt x="467825" y="0"/>
                </a:cubicBezTo>
                <a:cubicBezTo>
                  <a:pt x="672190" y="-17567"/>
                  <a:pt x="818647" y="15113"/>
                  <a:pt x="935649" y="0"/>
                </a:cubicBezTo>
                <a:cubicBezTo>
                  <a:pt x="1052651" y="-15113"/>
                  <a:pt x="1566470" y="3340"/>
                  <a:pt x="1804467" y="0"/>
                </a:cubicBezTo>
                <a:cubicBezTo>
                  <a:pt x="2042464" y="-3340"/>
                  <a:pt x="2255892" y="19789"/>
                  <a:pt x="2372539" y="0"/>
                </a:cubicBezTo>
                <a:cubicBezTo>
                  <a:pt x="2489186" y="-19789"/>
                  <a:pt x="2858877" y="32525"/>
                  <a:pt x="3040860" y="0"/>
                </a:cubicBezTo>
                <a:cubicBezTo>
                  <a:pt x="3222843" y="-32525"/>
                  <a:pt x="3402479" y="7478"/>
                  <a:pt x="3709181" y="0"/>
                </a:cubicBezTo>
                <a:cubicBezTo>
                  <a:pt x="4015883" y="-7478"/>
                  <a:pt x="4045742" y="6391"/>
                  <a:pt x="4377502" y="0"/>
                </a:cubicBezTo>
                <a:cubicBezTo>
                  <a:pt x="4709262" y="-6391"/>
                  <a:pt x="4911416" y="38212"/>
                  <a:pt x="5146071" y="0"/>
                </a:cubicBezTo>
                <a:cubicBezTo>
                  <a:pt x="5380726" y="-38212"/>
                  <a:pt x="5344204" y="-2181"/>
                  <a:pt x="5513648" y="0"/>
                </a:cubicBezTo>
                <a:cubicBezTo>
                  <a:pt x="5683092" y="2181"/>
                  <a:pt x="5926956" y="30485"/>
                  <a:pt x="6282217" y="0"/>
                </a:cubicBezTo>
                <a:cubicBezTo>
                  <a:pt x="6637478" y="-30485"/>
                  <a:pt x="6750524" y="-41352"/>
                  <a:pt x="7151034" y="0"/>
                </a:cubicBezTo>
                <a:cubicBezTo>
                  <a:pt x="7551544" y="41352"/>
                  <a:pt x="7527454" y="17010"/>
                  <a:pt x="7819355" y="0"/>
                </a:cubicBezTo>
                <a:cubicBezTo>
                  <a:pt x="8111256" y="-17010"/>
                  <a:pt x="8139870" y="-10805"/>
                  <a:pt x="8387428" y="0"/>
                </a:cubicBezTo>
                <a:cubicBezTo>
                  <a:pt x="8634986" y="10805"/>
                  <a:pt x="8636353" y="-13989"/>
                  <a:pt x="8755004" y="0"/>
                </a:cubicBezTo>
                <a:cubicBezTo>
                  <a:pt x="8873655" y="13989"/>
                  <a:pt x="9767293" y="60047"/>
                  <a:pt x="10024814" y="0"/>
                </a:cubicBezTo>
                <a:cubicBezTo>
                  <a:pt x="10014334" y="267631"/>
                  <a:pt x="10000310" y="320151"/>
                  <a:pt x="10024814" y="559582"/>
                </a:cubicBezTo>
                <a:cubicBezTo>
                  <a:pt x="9912298" y="568498"/>
                  <a:pt x="9765916" y="555572"/>
                  <a:pt x="9556989" y="559582"/>
                </a:cubicBezTo>
                <a:cubicBezTo>
                  <a:pt x="9348062" y="563592"/>
                  <a:pt x="9257256" y="548182"/>
                  <a:pt x="9089165" y="559582"/>
                </a:cubicBezTo>
                <a:cubicBezTo>
                  <a:pt x="8921074" y="570982"/>
                  <a:pt x="8725701" y="543295"/>
                  <a:pt x="8621340" y="559582"/>
                </a:cubicBezTo>
                <a:cubicBezTo>
                  <a:pt x="8516979" y="575869"/>
                  <a:pt x="8074781" y="569378"/>
                  <a:pt x="7852771" y="559582"/>
                </a:cubicBezTo>
                <a:cubicBezTo>
                  <a:pt x="7630761" y="549786"/>
                  <a:pt x="7358705" y="592439"/>
                  <a:pt x="6983954" y="559582"/>
                </a:cubicBezTo>
                <a:cubicBezTo>
                  <a:pt x="6609203" y="526725"/>
                  <a:pt x="6733840" y="543297"/>
                  <a:pt x="6516129" y="559582"/>
                </a:cubicBezTo>
                <a:cubicBezTo>
                  <a:pt x="6298418" y="575867"/>
                  <a:pt x="6119065" y="542092"/>
                  <a:pt x="5847808" y="559582"/>
                </a:cubicBezTo>
                <a:cubicBezTo>
                  <a:pt x="5576551" y="577072"/>
                  <a:pt x="5555076" y="568682"/>
                  <a:pt x="5279735" y="559582"/>
                </a:cubicBezTo>
                <a:cubicBezTo>
                  <a:pt x="5004394" y="550482"/>
                  <a:pt x="5051311" y="575708"/>
                  <a:pt x="4912159" y="559582"/>
                </a:cubicBezTo>
                <a:cubicBezTo>
                  <a:pt x="4773007" y="543456"/>
                  <a:pt x="4398939" y="585301"/>
                  <a:pt x="4243838" y="559582"/>
                </a:cubicBezTo>
                <a:cubicBezTo>
                  <a:pt x="4088737" y="533863"/>
                  <a:pt x="4001239" y="576924"/>
                  <a:pt x="3876261" y="559582"/>
                </a:cubicBezTo>
                <a:cubicBezTo>
                  <a:pt x="3751283" y="542240"/>
                  <a:pt x="3279617" y="579683"/>
                  <a:pt x="3007444" y="559582"/>
                </a:cubicBezTo>
                <a:cubicBezTo>
                  <a:pt x="2735271" y="539481"/>
                  <a:pt x="2563368" y="534125"/>
                  <a:pt x="2339123" y="559582"/>
                </a:cubicBezTo>
                <a:cubicBezTo>
                  <a:pt x="2114878" y="585039"/>
                  <a:pt x="1996307" y="561924"/>
                  <a:pt x="1871299" y="559582"/>
                </a:cubicBezTo>
                <a:cubicBezTo>
                  <a:pt x="1746291" y="557240"/>
                  <a:pt x="1616516" y="554170"/>
                  <a:pt x="1403474" y="559582"/>
                </a:cubicBezTo>
                <a:cubicBezTo>
                  <a:pt x="1190432" y="564994"/>
                  <a:pt x="1031629" y="551346"/>
                  <a:pt x="735153" y="559582"/>
                </a:cubicBezTo>
                <a:cubicBezTo>
                  <a:pt x="438677" y="567818"/>
                  <a:pt x="273712" y="568034"/>
                  <a:pt x="0" y="559582"/>
                </a:cubicBezTo>
                <a:cubicBezTo>
                  <a:pt x="-1049" y="308987"/>
                  <a:pt x="-19968" y="121489"/>
                  <a:pt x="0" y="0"/>
                </a:cubicBezTo>
                <a:close/>
              </a:path>
              <a:path w="10024814" h="559582" stroke="0" extrusionOk="0">
                <a:moveTo>
                  <a:pt x="0" y="0"/>
                </a:moveTo>
                <a:cubicBezTo>
                  <a:pt x="259733" y="-8979"/>
                  <a:pt x="498819" y="-32420"/>
                  <a:pt x="668321" y="0"/>
                </a:cubicBezTo>
                <a:cubicBezTo>
                  <a:pt x="837823" y="32420"/>
                  <a:pt x="1273361" y="29116"/>
                  <a:pt x="1436890" y="0"/>
                </a:cubicBezTo>
                <a:cubicBezTo>
                  <a:pt x="1600419" y="-29116"/>
                  <a:pt x="1775472" y="16302"/>
                  <a:pt x="2105211" y="0"/>
                </a:cubicBezTo>
                <a:cubicBezTo>
                  <a:pt x="2434950" y="-16302"/>
                  <a:pt x="2561002" y="13217"/>
                  <a:pt x="2873780" y="0"/>
                </a:cubicBezTo>
                <a:cubicBezTo>
                  <a:pt x="3186558" y="-13217"/>
                  <a:pt x="3546069" y="-41485"/>
                  <a:pt x="3742597" y="0"/>
                </a:cubicBezTo>
                <a:cubicBezTo>
                  <a:pt x="3939125" y="41485"/>
                  <a:pt x="4190776" y="20413"/>
                  <a:pt x="4410918" y="0"/>
                </a:cubicBezTo>
                <a:cubicBezTo>
                  <a:pt x="4631060" y="-20413"/>
                  <a:pt x="4755287" y="-21381"/>
                  <a:pt x="4978991" y="0"/>
                </a:cubicBezTo>
                <a:cubicBezTo>
                  <a:pt x="5202695" y="21381"/>
                  <a:pt x="5577599" y="18658"/>
                  <a:pt x="5847808" y="0"/>
                </a:cubicBezTo>
                <a:cubicBezTo>
                  <a:pt x="6118017" y="-18658"/>
                  <a:pt x="6110034" y="-10211"/>
                  <a:pt x="6215385" y="0"/>
                </a:cubicBezTo>
                <a:cubicBezTo>
                  <a:pt x="6320736" y="10211"/>
                  <a:pt x="6700877" y="10804"/>
                  <a:pt x="6983954" y="0"/>
                </a:cubicBezTo>
                <a:cubicBezTo>
                  <a:pt x="7267031" y="-10804"/>
                  <a:pt x="7429467" y="8562"/>
                  <a:pt x="7752523" y="0"/>
                </a:cubicBezTo>
                <a:cubicBezTo>
                  <a:pt x="8075579" y="-8562"/>
                  <a:pt x="8259850" y="7750"/>
                  <a:pt x="8420844" y="0"/>
                </a:cubicBezTo>
                <a:cubicBezTo>
                  <a:pt x="8581838" y="-7750"/>
                  <a:pt x="8976223" y="1646"/>
                  <a:pt x="9289661" y="0"/>
                </a:cubicBezTo>
                <a:cubicBezTo>
                  <a:pt x="9603099" y="-1646"/>
                  <a:pt x="9678227" y="-10183"/>
                  <a:pt x="10024814" y="0"/>
                </a:cubicBezTo>
                <a:cubicBezTo>
                  <a:pt x="10022656" y="220116"/>
                  <a:pt x="10046528" y="427015"/>
                  <a:pt x="10024814" y="559582"/>
                </a:cubicBezTo>
                <a:cubicBezTo>
                  <a:pt x="9743485" y="592727"/>
                  <a:pt x="9595174" y="553260"/>
                  <a:pt x="9356493" y="559582"/>
                </a:cubicBezTo>
                <a:cubicBezTo>
                  <a:pt x="9117812" y="565904"/>
                  <a:pt x="8909579" y="522474"/>
                  <a:pt x="8587924" y="559582"/>
                </a:cubicBezTo>
                <a:cubicBezTo>
                  <a:pt x="8266269" y="596690"/>
                  <a:pt x="8265445" y="547926"/>
                  <a:pt x="8019851" y="559582"/>
                </a:cubicBezTo>
                <a:cubicBezTo>
                  <a:pt x="7774257" y="571238"/>
                  <a:pt x="7675672" y="561658"/>
                  <a:pt x="7552027" y="559582"/>
                </a:cubicBezTo>
                <a:cubicBezTo>
                  <a:pt x="7428382" y="557506"/>
                  <a:pt x="7257540" y="533717"/>
                  <a:pt x="6983954" y="559582"/>
                </a:cubicBezTo>
                <a:cubicBezTo>
                  <a:pt x="6710368" y="585447"/>
                  <a:pt x="6699976" y="573829"/>
                  <a:pt x="6616377" y="559582"/>
                </a:cubicBezTo>
                <a:cubicBezTo>
                  <a:pt x="6532778" y="545335"/>
                  <a:pt x="6429072" y="574601"/>
                  <a:pt x="6248801" y="559582"/>
                </a:cubicBezTo>
                <a:cubicBezTo>
                  <a:pt x="6068530" y="544563"/>
                  <a:pt x="5721840" y="594437"/>
                  <a:pt x="5379984" y="559582"/>
                </a:cubicBezTo>
                <a:cubicBezTo>
                  <a:pt x="5038128" y="524727"/>
                  <a:pt x="5058730" y="538642"/>
                  <a:pt x="4811911" y="559582"/>
                </a:cubicBezTo>
                <a:cubicBezTo>
                  <a:pt x="4565092" y="580522"/>
                  <a:pt x="4230740" y="563957"/>
                  <a:pt x="4043342" y="559582"/>
                </a:cubicBezTo>
                <a:cubicBezTo>
                  <a:pt x="3855944" y="555207"/>
                  <a:pt x="3401161" y="520911"/>
                  <a:pt x="3174524" y="559582"/>
                </a:cubicBezTo>
                <a:cubicBezTo>
                  <a:pt x="2947887" y="598253"/>
                  <a:pt x="2894478" y="553845"/>
                  <a:pt x="2806948" y="559582"/>
                </a:cubicBezTo>
                <a:cubicBezTo>
                  <a:pt x="2719418" y="565319"/>
                  <a:pt x="2426995" y="532982"/>
                  <a:pt x="2138627" y="559582"/>
                </a:cubicBezTo>
                <a:cubicBezTo>
                  <a:pt x="1850259" y="586182"/>
                  <a:pt x="1775467" y="572646"/>
                  <a:pt x="1470306" y="559582"/>
                </a:cubicBezTo>
                <a:cubicBezTo>
                  <a:pt x="1165145" y="546518"/>
                  <a:pt x="922595" y="533134"/>
                  <a:pt x="601489" y="559582"/>
                </a:cubicBezTo>
                <a:cubicBezTo>
                  <a:pt x="280383" y="586030"/>
                  <a:pt x="175538" y="585775"/>
                  <a:pt x="0" y="559582"/>
                </a:cubicBezTo>
                <a:cubicBezTo>
                  <a:pt x="24018" y="307543"/>
                  <a:pt x="21" y="202309"/>
                  <a:pt x="0" y="0"/>
                </a:cubicBezTo>
                <a:close/>
              </a:path>
            </a:pathLst>
          </a:custGeom>
          <a:solidFill>
            <a:schemeClr val="bg1">
              <a:lumMod val="9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highlight>
                  <a:srgbClr val="C31632"/>
                </a:highlight>
              </a:rPr>
              <a:t>Bons d’achat de 50 €</a:t>
            </a:r>
            <a:r>
              <a:rPr lang="fr-FR" sz="1600" b="1" dirty="0">
                <a:solidFill>
                  <a:schemeClr val="bg1"/>
                </a:solidFill>
              </a:rPr>
              <a:t> </a:t>
            </a:r>
            <a:r>
              <a:rPr lang="fr-FR" sz="1600" dirty="0">
                <a:solidFill>
                  <a:schemeClr val="tx1">
                    <a:lumMod val="75000"/>
                    <a:lumOff val="25000"/>
                  </a:schemeClr>
                </a:solidFill>
              </a:rPr>
              <a:t>pour toute mise en place d’une mobilité bancaire (mini 3 organismes)</a:t>
            </a:r>
          </a:p>
        </p:txBody>
      </p:sp>
      <p:grpSp>
        <p:nvGrpSpPr>
          <p:cNvPr id="920" name="Graphique 1761">
            <a:extLst>
              <a:ext uri="{FF2B5EF4-FFF2-40B4-BE49-F238E27FC236}">
                <a16:creationId xmlns:a16="http://schemas.microsoft.com/office/drawing/2014/main" id="{CC244754-DADD-4171-9AF0-0C4BBB3D4594}"/>
              </a:ext>
            </a:extLst>
          </p:cNvPr>
          <p:cNvGrpSpPr/>
          <p:nvPr/>
        </p:nvGrpSpPr>
        <p:grpSpPr>
          <a:xfrm>
            <a:off x="539752" y="4274973"/>
            <a:ext cx="606619" cy="451541"/>
            <a:chOff x="7441871" y="655382"/>
            <a:chExt cx="382651" cy="284829"/>
          </a:xfrm>
          <a:noFill/>
        </p:grpSpPr>
        <p:grpSp>
          <p:nvGrpSpPr>
            <p:cNvPr id="921" name="Graphique 1761">
              <a:extLst>
                <a:ext uri="{FF2B5EF4-FFF2-40B4-BE49-F238E27FC236}">
                  <a16:creationId xmlns:a16="http://schemas.microsoft.com/office/drawing/2014/main" id="{6AD50C60-6FF6-4989-987F-F9CBEF5E8B19}"/>
                </a:ext>
              </a:extLst>
            </p:cNvPr>
            <p:cNvGrpSpPr/>
            <p:nvPr/>
          </p:nvGrpSpPr>
          <p:grpSpPr>
            <a:xfrm>
              <a:off x="7441871" y="655382"/>
              <a:ext cx="382651" cy="284829"/>
              <a:chOff x="7441871" y="655382"/>
              <a:chExt cx="382651" cy="284829"/>
            </a:xfrm>
            <a:grpFill/>
          </p:grpSpPr>
          <p:grpSp>
            <p:nvGrpSpPr>
              <p:cNvPr id="923" name="Graphique 1761">
                <a:extLst>
                  <a:ext uri="{FF2B5EF4-FFF2-40B4-BE49-F238E27FC236}">
                    <a16:creationId xmlns:a16="http://schemas.microsoft.com/office/drawing/2014/main" id="{5D387F5F-784A-4707-862E-2D4CAE166C8E}"/>
                  </a:ext>
                </a:extLst>
              </p:cNvPr>
              <p:cNvGrpSpPr/>
              <p:nvPr/>
            </p:nvGrpSpPr>
            <p:grpSpPr>
              <a:xfrm>
                <a:off x="7567601" y="655382"/>
                <a:ext cx="256921" cy="224806"/>
                <a:chOff x="7567601" y="655382"/>
                <a:chExt cx="256921" cy="224806"/>
              </a:xfrm>
              <a:grpFill/>
            </p:grpSpPr>
            <p:sp>
              <p:nvSpPr>
                <p:cNvPr id="929" name="Forme libre : forme 928">
                  <a:extLst>
                    <a:ext uri="{FF2B5EF4-FFF2-40B4-BE49-F238E27FC236}">
                      <a16:creationId xmlns:a16="http://schemas.microsoft.com/office/drawing/2014/main" id="{421DB5D9-4480-4D71-9C4D-2E6AE55F6BF6}"/>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2974" y="115107"/>
                        <a:pt x="53251" y="112362"/>
                        <a:pt x="51626" y="104870"/>
                      </a:cubicBezTo>
                      <a:cubicBezTo>
                        <a:pt x="28775" y="81195"/>
                        <a:pt x="13914" y="25117"/>
                        <a:pt x="0" y="0"/>
                      </a:cubicBezTo>
                    </a:path>
                    <a:path w="70294" h="114855" stroke="0" extrusionOk="0">
                      <a:moveTo>
                        <a:pt x="70294" y="114681"/>
                      </a:moveTo>
                      <a:cubicBezTo>
                        <a:pt x="62856" y="115961"/>
                        <a:pt x="54233" y="112117"/>
                        <a:pt x="51626" y="104870"/>
                      </a:cubicBezTo>
                      <a:cubicBezTo>
                        <a:pt x="35423" y="75442"/>
                        <a:pt x="23023" y="22617"/>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505469206">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Scribble/>
                        </ask:type>
                      </ask:lineSketchStyleProps>
                    </a:ext>
                  </a:extLst>
                </a:ln>
              </p:spPr>
              <p:txBody>
                <a:bodyPr rtlCol="0" anchor="ctr"/>
                <a:lstStyle/>
                <a:p>
                  <a:endParaRPr lang="fr-FR" sz="1400"/>
                </a:p>
              </p:txBody>
            </p:sp>
            <p:sp>
              <p:nvSpPr>
                <p:cNvPr id="930" name="Forme libre : forme 929">
                  <a:extLst>
                    <a:ext uri="{FF2B5EF4-FFF2-40B4-BE49-F238E27FC236}">
                      <a16:creationId xmlns:a16="http://schemas.microsoft.com/office/drawing/2014/main" id="{0B75B729-E11B-4F36-A3CC-E46C1DAA30D6}"/>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54180" y="30071"/>
                        <a:pt x="74011" y="39433"/>
                        <a:pt x="139922" y="1842"/>
                      </a:cubicBezTo>
                      <a:cubicBezTo>
                        <a:pt x="148214" y="-2958"/>
                        <a:pt x="158367" y="129"/>
                        <a:pt x="163830" y="10033"/>
                      </a:cubicBezTo>
                      <a:cubicBezTo>
                        <a:pt x="187187" y="42932"/>
                        <a:pt x="191044" y="74327"/>
                        <a:pt x="215455" y="114903"/>
                      </a:cubicBezTo>
                      <a:cubicBezTo>
                        <a:pt x="220437" y="125668"/>
                        <a:pt x="215907" y="132990"/>
                        <a:pt x="207264" y="138811"/>
                      </a:cubicBezTo>
                      <a:cubicBezTo>
                        <a:pt x="185957" y="155595"/>
                        <a:pt x="114955" y="167456"/>
                        <a:pt x="89916" y="196056"/>
                      </a:cubicBezTo>
                    </a:path>
                    <a:path w="217297" h="196056" stroke="0" extrusionOk="0">
                      <a:moveTo>
                        <a:pt x="0" y="70803"/>
                      </a:moveTo>
                      <a:cubicBezTo>
                        <a:pt x="61393" y="27629"/>
                        <a:pt x="109869" y="23058"/>
                        <a:pt x="139922" y="1842"/>
                      </a:cubicBezTo>
                      <a:cubicBezTo>
                        <a:pt x="146520" y="-3071"/>
                        <a:pt x="160922" y="2667"/>
                        <a:pt x="163830" y="10033"/>
                      </a:cubicBezTo>
                      <a:cubicBezTo>
                        <a:pt x="198182" y="58260"/>
                        <a:pt x="180823" y="74902"/>
                        <a:pt x="215455" y="114903"/>
                      </a:cubicBezTo>
                      <a:cubicBezTo>
                        <a:pt x="219376" y="125688"/>
                        <a:pt x="213758" y="135346"/>
                        <a:pt x="207264" y="138811"/>
                      </a:cubicBezTo>
                      <a:cubicBezTo>
                        <a:pt x="173454" y="166529"/>
                        <a:pt x="125440" y="166607"/>
                        <a:pt x="89916" y="196056"/>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265478555">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Scribble/>
                        </ask:type>
                      </ask:lineSketchStyleProps>
                    </a:ext>
                  </a:extLst>
                </a:ln>
              </p:spPr>
              <p:txBody>
                <a:bodyPr rtlCol="0" anchor="ctr"/>
                <a:lstStyle/>
                <a:p>
                  <a:endParaRPr lang="fr-FR" sz="1400"/>
                </a:p>
              </p:txBody>
            </p:sp>
            <p:sp>
              <p:nvSpPr>
                <p:cNvPr id="931" name="Forme libre : forme 930">
                  <a:extLst>
                    <a:ext uri="{FF2B5EF4-FFF2-40B4-BE49-F238E27FC236}">
                      <a16:creationId xmlns:a16="http://schemas.microsoft.com/office/drawing/2014/main" id="{7F140CE0-2605-489B-834A-D35F33EF02B1}"/>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29896" y="54748"/>
                        <a:pt x="88017" y="35303"/>
                        <a:pt x="157258" y="0"/>
                      </a:cubicBezTo>
                    </a:path>
                    <a:path w="157257" h="77438" stroke="0" extrusionOk="0">
                      <a:moveTo>
                        <a:pt x="0" y="77438"/>
                      </a:moveTo>
                      <a:cubicBezTo>
                        <a:pt x="46731" y="45054"/>
                        <a:pt x="96740" y="51281"/>
                        <a:pt x="157258"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717900245">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Scribble/>
                        </ask:type>
                      </ask:lineSketchStyleProps>
                    </a:ext>
                  </a:extLst>
                </a:ln>
              </p:spPr>
              <p:txBody>
                <a:bodyPr rtlCol="0" anchor="ctr"/>
                <a:lstStyle/>
                <a:p>
                  <a:endParaRPr lang="fr-FR" sz="1400"/>
                </a:p>
              </p:txBody>
            </p:sp>
            <p:sp>
              <p:nvSpPr>
                <p:cNvPr id="932" name="Forme libre : forme 931">
                  <a:extLst>
                    <a:ext uri="{FF2B5EF4-FFF2-40B4-BE49-F238E27FC236}">
                      <a16:creationId xmlns:a16="http://schemas.microsoft.com/office/drawing/2014/main" id="{AC844421-61B4-44A7-9BC8-E91E043070CA}"/>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50808" y="31464"/>
                        <a:pt x="43488" y="67275"/>
                        <a:pt x="0" y="98679"/>
                      </a:cubicBezTo>
                    </a:path>
                    <a:path w="200691" h="98679" stroke="0" extrusionOk="0">
                      <a:moveTo>
                        <a:pt x="200692" y="0"/>
                      </a:moveTo>
                      <a:cubicBezTo>
                        <a:pt x="118639" y="59365"/>
                        <a:pt x="68011" y="50576"/>
                        <a:pt x="0" y="98679"/>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9339393">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Scribble/>
                        </ask:type>
                      </ask:lineSketchStyleProps>
                    </a:ext>
                  </a:extLst>
                </a:ln>
              </p:spPr>
              <p:txBody>
                <a:bodyPr rtlCol="0" anchor="ctr"/>
                <a:lstStyle/>
                <a:p>
                  <a:endParaRPr lang="fr-FR" sz="1400"/>
                </a:p>
              </p:txBody>
            </p:sp>
            <p:sp>
              <p:nvSpPr>
                <p:cNvPr id="933" name="Forme libre : forme 932">
                  <a:extLst>
                    <a:ext uri="{FF2B5EF4-FFF2-40B4-BE49-F238E27FC236}">
                      <a16:creationId xmlns:a16="http://schemas.microsoft.com/office/drawing/2014/main" id="{A60188AB-8A77-4D3B-9AB8-112E4E16D24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8819" y="7240"/>
                        <a:pt x="19352" y="6030"/>
                        <a:pt x="24384" y="0"/>
                      </a:cubicBezTo>
                    </a:path>
                    <a:path w="24384" h="12001" stroke="0" extrusionOk="0">
                      <a:moveTo>
                        <a:pt x="0" y="12001"/>
                      </a:moveTo>
                      <a:cubicBezTo>
                        <a:pt x="5411" y="7743"/>
                        <a:pt x="19933" y="5001"/>
                        <a:pt x="24384"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832677478">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Scribble/>
                        </ask:type>
                      </ask:lineSketchStyleProps>
                    </a:ext>
                  </a:extLst>
                </a:ln>
              </p:spPr>
              <p:txBody>
                <a:bodyPr rtlCol="0" anchor="ctr"/>
                <a:lstStyle/>
                <a:p>
                  <a:endParaRPr lang="fr-FR" sz="1400"/>
                </a:p>
              </p:txBody>
            </p:sp>
            <p:sp>
              <p:nvSpPr>
                <p:cNvPr id="934" name="Forme libre : forme 933">
                  <a:extLst>
                    <a:ext uri="{FF2B5EF4-FFF2-40B4-BE49-F238E27FC236}">
                      <a16:creationId xmlns:a16="http://schemas.microsoft.com/office/drawing/2014/main" id="{40610AF5-68F7-4E3C-A7A6-0C40B12FA8C9}"/>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9528" y="18217"/>
                        <a:pt x="25544" y="13525"/>
                        <a:pt x="48197" y="0"/>
                      </a:cubicBezTo>
                    </a:path>
                    <a:path w="48196" h="23622" stroke="0" extrusionOk="0">
                      <a:moveTo>
                        <a:pt x="0" y="23622"/>
                      </a:moveTo>
                      <a:cubicBezTo>
                        <a:pt x="13467" y="11559"/>
                        <a:pt x="26663" y="10951"/>
                        <a:pt x="48197"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250161906">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Scribble/>
                        </ask:type>
                      </ask:lineSketchStyleProps>
                    </a:ext>
                  </a:extLst>
                </a:ln>
              </p:spPr>
              <p:txBody>
                <a:bodyPr rtlCol="0" anchor="ctr"/>
                <a:lstStyle/>
                <a:p>
                  <a:endParaRPr lang="fr-FR" sz="1400"/>
                </a:p>
              </p:txBody>
            </p:sp>
            <p:sp>
              <p:nvSpPr>
                <p:cNvPr id="935" name="Forme libre : forme 934">
                  <a:extLst>
                    <a:ext uri="{FF2B5EF4-FFF2-40B4-BE49-F238E27FC236}">
                      <a16:creationId xmlns:a16="http://schemas.microsoft.com/office/drawing/2014/main" id="{670784E2-8697-4F21-B011-3A82878E338F}"/>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11563" y="-3071"/>
                        <a:pt x="34542" y="3852"/>
                        <a:pt x="49913" y="0"/>
                      </a:cubicBezTo>
                      <a:cubicBezTo>
                        <a:pt x="52132" y="4414"/>
                        <a:pt x="47981" y="16297"/>
                        <a:pt x="49913" y="21908"/>
                      </a:cubicBezTo>
                      <a:cubicBezTo>
                        <a:pt x="36969" y="23893"/>
                        <a:pt x="22439" y="18684"/>
                        <a:pt x="0" y="21908"/>
                      </a:cubicBezTo>
                      <a:cubicBezTo>
                        <a:pt x="-686" y="16836"/>
                        <a:pt x="975" y="8934"/>
                        <a:pt x="0" y="0"/>
                      </a:cubicBezTo>
                      <a:close/>
                    </a:path>
                    <a:path w="49912" h="21908" stroke="0" extrusionOk="0">
                      <a:moveTo>
                        <a:pt x="0" y="0"/>
                      </a:moveTo>
                      <a:cubicBezTo>
                        <a:pt x="24098" y="-3731"/>
                        <a:pt x="25788" y="2239"/>
                        <a:pt x="49913" y="0"/>
                      </a:cubicBezTo>
                      <a:cubicBezTo>
                        <a:pt x="52020" y="9027"/>
                        <a:pt x="49879" y="11449"/>
                        <a:pt x="49913" y="21908"/>
                      </a:cubicBezTo>
                      <a:cubicBezTo>
                        <a:pt x="29203" y="27350"/>
                        <a:pt x="22253" y="21146"/>
                        <a:pt x="0" y="21908"/>
                      </a:cubicBezTo>
                      <a:cubicBezTo>
                        <a:pt x="-2494" y="13993"/>
                        <a:pt x="1315" y="6349"/>
                        <a:pt x="0" y="0"/>
                      </a:cubicBezTo>
                      <a:close/>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497600934">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Scribble/>
                        </ask:type>
                      </ask:lineSketchStyleProps>
                    </a:ext>
                  </a:extLst>
                </a:ln>
              </p:spPr>
              <p:txBody>
                <a:bodyPr rtlCol="0" anchor="ctr"/>
                <a:lstStyle/>
                <a:p>
                  <a:endParaRPr lang="fr-FR" sz="1400"/>
                </a:p>
              </p:txBody>
            </p:sp>
          </p:grpSp>
          <p:sp>
            <p:nvSpPr>
              <p:cNvPr id="924" name="Forme libre : forme 923">
                <a:extLst>
                  <a:ext uri="{FF2B5EF4-FFF2-40B4-BE49-F238E27FC236}">
                    <a16:creationId xmlns:a16="http://schemas.microsoft.com/office/drawing/2014/main" id="{D22E00B3-B968-477C-85A4-9FAFD38429D1}"/>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13109" y="92499"/>
                      <a:pt x="34720" y="78084"/>
                      <a:pt x="40100" y="34290"/>
                    </a:cubicBezTo>
                    <a:cubicBezTo>
                      <a:pt x="50081" y="20309"/>
                      <a:pt x="84056" y="19250"/>
                      <a:pt x="104013" y="0"/>
                    </a:cubicBezTo>
                    <a:cubicBezTo>
                      <a:pt x="128245" y="8990"/>
                      <a:pt x="152245" y="37124"/>
                      <a:pt x="172974" y="38481"/>
                    </a:cubicBezTo>
                    <a:cubicBezTo>
                      <a:pt x="179497" y="47311"/>
                      <a:pt x="143126" y="74085"/>
                      <a:pt x="78772" y="50768"/>
                    </a:cubicBezTo>
                  </a:path>
                  <a:path w="172973" h="131635" stroke="0" extrusionOk="0">
                    <a:moveTo>
                      <a:pt x="0" y="131636"/>
                    </a:moveTo>
                    <a:cubicBezTo>
                      <a:pt x="9659" y="91454"/>
                      <a:pt x="38313" y="59135"/>
                      <a:pt x="40100" y="34290"/>
                    </a:cubicBezTo>
                    <a:cubicBezTo>
                      <a:pt x="60099" y="17865"/>
                      <a:pt x="87270" y="11731"/>
                      <a:pt x="104013" y="0"/>
                    </a:cubicBezTo>
                    <a:cubicBezTo>
                      <a:pt x="128273" y="9347"/>
                      <a:pt x="152215" y="29310"/>
                      <a:pt x="172974" y="38481"/>
                    </a:cubicBezTo>
                    <a:cubicBezTo>
                      <a:pt x="179153" y="35253"/>
                      <a:pt x="142450" y="73241"/>
                      <a:pt x="78772" y="50768"/>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026438817">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Scribble/>
                      </ask:type>
                    </ask:lineSketchStyleProps>
                  </a:ext>
                </a:extLst>
              </a:ln>
            </p:spPr>
            <p:txBody>
              <a:bodyPr rtlCol="0" anchor="ctr"/>
              <a:lstStyle/>
              <a:p>
                <a:endParaRPr lang="fr-FR" sz="1400"/>
              </a:p>
            </p:txBody>
          </p:sp>
          <p:sp>
            <p:nvSpPr>
              <p:cNvPr id="925" name="Forme libre : forme 924">
                <a:extLst>
                  <a:ext uri="{FF2B5EF4-FFF2-40B4-BE49-F238E27FC236}">
                    <a16:creationId xmlns:a16="http://schemas.microsoft.com/office/drawing/2014/main" id="{B3534767-C9DA-4956-A74C-D86917411068}"/>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17229" y="952"/>
                      <a:pt x="10258" y="-2483"/>
                      <a:pt x="0" y="0"/>
                    </a:cubicBezTo>
                  </a:path>
                  <a:path w="30765" h="571" stroke="0" extrusionOk="0">
                    <a:moveTo>
                      <a:pt x="30766" y="571"/>
                    </a:moveTo>
                    <a:cubicBezTo>
                      <a:pt x="21820" y="1768"/>
                      <a:pt x="7032" y="-2308"/>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965839553">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Scribble/>
                      </ask:type>
                    </ask:lineSketchStyleProps>
                  </a:ext>
                </a:extLst>
              </a:ln>
            </p:spPr>
            <p:txBody>
              <a:bodyPr rtlCol="0" anchor="ctr"/>
              <a:lstStyle/>
              <a:p>
                <a:endParaRPr lang="fr-FR" sz="1400"/>
              </a:p>
            </p:txBody>
          </p:sp>
          <p:sp>
            <p:nvSpPr>
              <p:cNvPr id="926" name="Forme libre : forme 925">
                <a:extLst>
                  <a:ext uri="{FF2B5EF4-FFF2-40B4-BE49-F238E27FC236}">
                    <a16:creationId xmlns:a16="http://schemas.microsoft.com/office/drawing/2014/main" id="{EC153860-2EFA-4FC3-A5FB-401A453383B4}"/>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42030" y="5143"/>
                      <a:pt x="27895" y="-3405"/>
                      <a:pt x="0" y="0"/>
                    </a:cubicBezTo>
                  </a:path>
                  <a:path w="78962" h="1333" stroke="0" extrusionOk="0">
                    <a:moveTo>
                      <a:pt x="78962" y="1334"/>
                    </a:moveTo>
                    <a:cubicBezTo>
                      <a:pt x="56358" y="8735"/>
                      <a:pt x="35796" y="-8211"/>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697601867">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Scribble/>
                      </ask:type>
                    </ask:lineSketchStyleProps>
                  </a:ext>
                </a:extLst>
              </a:ln>
            </p:spPr>
            <p:txBody>
              <a:bodyPr rtlCol="0" anchor="ctr"/>
              <a:lstStyle/>
              <a:p>
                <a:endParaRPr lang="fr-FR" sz="1400"/>
              </a:p>
            </p:txBody>
          </p:sp>
          <p:sp>
            <p:nvSpPr>
              <p:cNvPr id="927" name="Forme libre : forme 926">
                <a:extLst>
                  <a:ext uri="{FF2B5EF4-FFF2-40B4-BE49-F238E27FC236}">
                    <a16:creationId xmlns:a16="http://schemas.microsoft.com/office/drawing/2014/main" id="{2BEE342E-4381-4292-8711-38ADE3B77535}"/>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61406" y="45922"/>
                      <a:pt x="41687" y="38939"/>
                      <a:pt x="21907" y="43815"/>
                    </a:cubicBezTo>
                    <a:cubicBezTo>
                      <a:pt x="9388" y="43912"/>
                      <a:pt x="1338" y="35319"/>
                      <a:pt x="0" y="21907"/>
                    </a:cubicBezTo>
                    <a:lnTo>
                      <a:pt x="0" y="21907"/>
                    </a:lnTo>
                    <a:cubicBezTo>
                      <a:pt x="-116" y="8538"/>
                      <a:pt x="10801" y="627"/>
                      <a:pt x="21907" y="0"/>
                    </a:cubicBezTo>
                    <a:cubicBezTo>
                      <a:pt x="36380" y="-5945"/>
                      <a:pt x="51161" y="4541"/>
                      <a:pt x="73819" y="0"/>
                    </a:cubicBezTo>
                    <a:cubicBezTo>
                      <a:pt x="86848" y="-244"/>
                      <a:pt x="95530" y="10093"/>
                      <a:pt x="95726" y="21907"/>
                    </a:cubicBezTo>
                    <a:lnTo>
                      <a:pt x="95726" y="21907"/>
                    </a:lnTo>
                    <a:cubicBezTo>
                      <a:pt x="95575" y="34597"/>
                      <a:pt x="83714" y="44418"/>
                      <a:pt x="73819" y="43815"/>
                    </a:cubicBezTo>
                    <a:close/>
                  </a:path>
                  <a:path w="95726" h="43814" stroke="0" extrusionOk="0">
                    <a:moveTo>
                      <a:pt x="73819" y="43815"/>
                    </a:moveTo>
                    <a:cubicBezTo>
                      <a:pt x="55935" y="47175"/>
                      <a:pt x="45095" y="42477"/>
                      <a:pt x="21907" y="43815"/>
                    </a:cubicBezTo>
                    <a:cubicBezTo>
                      <a:pt x="10198" y="41663"/>
                      <a:pt x="887" y="34302"/>
                      <a:pt x="0" y="21907"/>
                    </a:cubicBezTo>
                    <a:lnTo>
                      <a:pt x="0" y="21907"/>
                    </a:lnTo>
                    <a:cubicBezTo>
                      <a:pt x="-465" y="7586"/>
                      <a:pt x="8543" y="616"/>
                      <a:pt x="21907" y="0"/>
                    </a:cubicBezTo>
                    <a:cubicBezTo>
                      <a:pt x="33902" y="-1467"/>
                      <a:pt x="52171" y="2884"/>
                      <a:pt x="73819" y="0"/>
                    </a:cubicBezTo>
                    <a:cubicBezTo>
                      <a:pt x="84979" y="-207"/>
                      <a:pt x="94037" y="11568"/>
                      <a:pt x="95726" y="21907"/>
                    </a:cubicBezTo>
                    <a:lnTo>
                      <a:pt x="95726" y="21907"/>
                    </a:lnTo>
                    <a:cubicBezTo>
                      <a:pt x="96687" y="32596"/>
                      <a:pt x="86893" y="43009"/>
                      <a:pt x="73819" y="43815"/>
                    </a:cubicBezTo>
                    <a:close/>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780206290">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Scribble/>
                      </ask:type>
                    </ask:lineSketchStyleProps>
                  </a:ext>
                </a:extLst>
              </a:ln>
            </p:spPr>
            <p:txBody>
              <a:bodyPr rtlCol="0" anchor="ctr"/>
              <a:lstStyle/>
              <a:p>
                <a:endParaRPr lang="fr-FR" sz="1400"/>
              </a:p>
            </p:txBody>
          </p:sp>
          <p:sp>
            <p:nvSpPr>
              <p:cNvPr id="928" name="Forme libre : forme 927">
                <a:extLst>
                  <a:ext uri="{FF2B5EF4-FFF2-40B4-BE49-F238E27FC236}">
                    <a16:creationId xmlns:a16="http://schemas.microsoft.com/office/drawing/2014/main" id="{C071F6A2-5739-4E14-88B9-21E8ABDD733D}"/>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7070" y="49755"/>
                      <a:pt x="44165" y="39560"/>
                      <a:pt x="21907" y="43815"/>
                    </a:cubicBezTo>
                    <a:cubicBezTo>
                      <a:pt x="9220" y="43950"/>
                      <a:pt x="361" y="32765"/>
                      <a:pt x="0" y="21907"/>
                    </a:cubicBezTo>
                    <a:lnTo>
                      <a:pt x="0" y="21907"/>
                    </a:lnTo>
                    <a:cubicBezTo>
                      <a:pt x="-2363" y="8921"/>
                      <a:pt x="13168" y="30"/>
                      <a:pt x="21907" y="0"/>
                    </a:cubicBezTo>
                    <a:cubicBezTo>
                      <a:pt x="41501" y="-1920"/>
                      <a:pt x="57507" y="5364"/>
                      <a:pt x="73819" y="0"/>
                    </a:cubicBezTo>
                    <a:cubicBezTo>
                      <a:pt x="86548" y="214"/>
                      <a:pt x="93968" y="12398"/>
                      <a:pt x="95726" y="21907"/>
                    </a:cubicBezTo>
                    <a:lnTo>
                      <a:pt x="95726" y="21907"/>
                    </a:lnTo>
                    <a:cubicBezTo>
                      <a:pt x="97718" y="35374"/>
                      <a:pt x="85706" y="40925"/>
                      <a:pt x="73819" y="43815"/>
                    </a:cubicBezTo>
                    <a:close/>
                  </a:path>
                  <a:path w="95726" h="43814" stroke="0" extrusionOk="0">
                    <a:moveTo>
                      <a:pt x="73819" y="43815"/>
                    </a:moveTo>
                    <a:cubicBezTo>
                      <a:pt x="58069" y="47791"/>
                      <a:pt x="43690" y="42886"/>
                      <a:pt x="21907" y="43815"/>
                    </a:cubicBezTo>
                    <a:cubicBezTo>
                      <a:pt x="12889" y="44449"/>
                      <a:pt x="-204" y="36525"/>
                      <a:pt x="0" y="21907"/>
                    </a:cubicBezTo>
                    <a:lnTo>
                      <a:pt x="0" y="21907"/>
                    </a:lnTo>
                    <a:cubicBezTo>
                      <a:pt x="-2014" y="10389"/>
                      <a:pt x="9912" y="-572"/>
                      <a:pt x="21907" y="0"/>
                    </a:cubicBezTo>
                    <a:cubicBezTo>
                      <a:pt x="32793" y="-3024"/>
                      <a:pt x="57043" y="1418"/>
                      <a:pt x="73819" y="0"/>
                    </a:cubicBezTo>
                    <a:cubicBezTo>
                      <a:pt x="83125" y="-98"/>
                      <a:pt x="95452" y="10144"/>
                      <a:pt x="95726" y="21907"/>
                    </a:cubicBezTo>
                    <a:lnTo>
                      <a:pt x="95726" y="21907"/>
                    </a:lnTo>
                    <a:cubicBezTo>
                      <a:pt x="95042" y="33737"/>
                      <a:pt x="89276" y="44292"/>
                      <a:pt x="73819" y="43815"/>
                    </a:cubicBezTo>
                    <a:close/>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021530171">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Scribble/>
                      </ask:type>
                    </ask:lineSketchStyleProps>
                  </a:ext>
                </a:extLst>
              </a:ln>
            </p:spPr>
            <p:txBody>
              <a:bodyPr rtlCol="0" anchor="ctr"/>
              <a:lstStyle/>
              <a:p>
                <a:endParaRPr lang="fr-FR" sz="1400"/>
              </a:p>
            </p:txBody>
          </p:sp>
        </p:grpSp>
        <p:sp>
          <p:nvSpPr>
            <p:cNvPr id="922" name="Forme libre : forme 921">
              <a:extLst>
                <a:ext uri="{FF2B5EF4-FFF2-40B4-BE49-F238E27FC236}">
                  <a16:creationId xmlns:a16="http://schemas.microsoft.com/office/drawing/2014/main" id="{1BF2B0E3-2499-42CB-AECB-93C09DA3A610}"/>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1294" y="1483"/>
                    <a:pt x="7166" y="-1576"/>
                    <a:pt x="0" y="0"/>
                  </a:cubicBezTo>
                </a:path>
                <a:path w="16478" h="9525" stroke="0" extrusionOk="0">
                  <a:moveTo>
                    <a:pt x="16478" y="0"/>
                  </a:moveTo>
                  <a:cubicBezTo>
                    <a:pt x="13100" y="314"/>
                    <a:pt x="4296" y="-67"/>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807775118">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Scribble/>
                    </ask:type>
                  </ask:lineSketchStyleProps>
                </a:ext>
              </a:extLst>
            </a:ln>
          </p:spPr>
          <p:txBody>
            <a:bodyPr rtlCol="0" anchor="ctr"/>
            <a:lstStyle/>
            <a:p>
              <a:endParaRPr lang="fr-FR" sz="1400"/>
            </a:p>
          </p:txBody>
        </p:sp>
      </p:grpSp>
      <p:grpSp>
        <p:nvGrpSpPr>
          <p:cNvPr id="936" name="Graphique 1772">
            <a:extLst>
              <a:ext uri="{FF2B5EF4-FFF2-40B4-BE49-F238E27FC236}">
                <a16:creationId xmlns:a16="http://schemas.microsoft.com/office/drawing/2014/main" id="{F047647A-4D56-482B-8A3A-25B989C0C8E8}"/>
              </a:ext>
            </a:extLst>
          </p:cNvPr>
          <p:cNvGrpSpPr/>
          <p:nvPr/>
        </p:nvGrpSpPr>
        <p:grpSpPr>
          <a:xfrm>
            <a:off x="495778" y="5242051"/>
            <a:ext cx="576574" cy="636708"/>
            <a:chOff x="2317430" y="1288782"/>
            <a:chExt cx="363699" cy="401630"/>
          </a:xfrm>
          <a:noFill/>
        </p:grpSpPr>
        <p:sp>
          <p:nvSpPr>
            <p:cNvPr id="937" name="Forme libre : forme 936">
              <a:extLst>
                <a:ext uri="{FF2B5EF4-FFF2-40B4-BE49-F238E27FC236}">
                  <a16:creationId xmlns:a16="http://schemas.microsoft.com/office/drawing/2014/main" id="{239BF380-C7CF-48B1-8A6D-6F21A345FFBB}"/>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fill="none" extrusionOk="0">
                  <a:moveTo>
                    <a:pt x="18" y="208883"/>
                  </a:moveTo>
                  <a:cubicBezTo>
                    <a:pt x="18" y="157258"/>
                    <a:pt x="18" y="128111"/>
                    <a:pt x="18" y="128111"/>
                  </a:cubicBezTo>
                  <a:cubicBezTo>
                    <a:pt x="-2530" y="129837"/>
                    <a:pt x="10888" y="-5459"/>
                    <a:pt x="84505" y="0"/>
                  </a:cubicBezTo>
                  <a:cubicBezTo>
                    <a:pt x="87436" y="-675"/>
                    <a:pt x="89396" y="10"/>
                    <a:pt x="92315" y="0"/>
                  </a:cubicBezTo>
                </a:path>
                <a:path w="92315" h="208883" stroke="0" extrusionOk="0">
                  <a:moveTo>
                    <a:pt x="18" y="208883"/>
                  </a:moveTo>
                  <a:cubicBezTo>
                    <a:pt x="17" y="157259"/>
                    <a:pt x="18" y="128111"/>
                    <a:pt x="18" y="128111"/>
                  </a:cubicBezTo>
                  <a:cubicBezTo>
                    <a:pt x="-23164" y="135641"/>
                    <a:pt x="-5245" y="2578"/>
                    <a:pt x="84505" y="0"/>
                  </a:cubicBezTo>
                  <a:cubicBezTo>
                    <a:pt x="87490" y="-853"/>
                    <a:pt x="89269" y="701"/>
                    <a:pt x="92315"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530182689">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sk:type>
                      <ask:lineSketchScribble/>
                    </ask:type>
                  </ask:lineSketchStyleProps>
                </a:ext>
              </a:extLst>
            </a:ln>
          </p:spPr>
          <p:txBody>
            <a:bodyPr rtlCol="0" anchor="ctr"/>
            <a:lstStyle/>
            <a:p>
              <a:endParaRPr lang="fr-FR" sz="1400"/>
            </a:p>
          </p:txBody>
        </p:sp>
        <p:grpSp>
          <p:nvGrpSpPr>
            <p:cNvPr id="938" name="Graphique 1772">
              <a:extLst>
                <a:ext uri="{FF2B5EF4-FFF2-40B4-BE49-F238E27FC236}">
                  <a16:creationId xmlns:a16="http://schemas.microsoft.com/office/drawing/2014/main" id="{1D83A0AD-F4EF-4F23-9594-C7B5BEEB1491}"/>
                </a:ext>
              </a:extLst>
            </p:cNvPr>
            <p:cNvGrpSpPr/>
            <p:nvPr/>
          </p:nvGrpSpPr>
          <p:grpSpPr>
            <a:xfrm>
              <a:off x="2452209" y="1371600"/>
              <a:ext cx="42576" cy="102012"/>
              <a:chOff x="2452209" y="1371600"/>
              <a:chExt cx="42576" cy="102012"/>
            </a:xfrm>
            <a:grpFill/>
          </p:grpSpPr>
          <p:sp>
            <p:nvSpPr>
              <p:cNvPr id="958" name="Forme libre : forme 957">
                <a:extLst>
                  <a:ext uri="{FF2B5EF4-FFF2-40B4-BE49-F238E27FC236}">
                    <a16:creationId xmlns:a16="http://schemas.microsoft.com/office/drawing/2014/main" id="{1977B188-035B-4E07-8DBA-78BB70B2BAE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fill="none" extrusionOk="0">
                    <a:moveTo>
                      <a:pt x="0" y="13049"/>
                    </a:moveTo>
                    <a:cubicBezTo>
                      <a:pt x="3882" y="7921"/>
                      <a:pt x="9212" y="3318"/>
                      <a:pt x="14383" y="0"/>
                    </a:cubicBezTo>
                  </a:path>
                  <a:path w="14382" h="13049" stroke="0" extrusionOk="0">
                    <a:moveTo>
                      <a:pt x="0" y="13049"/>
                    </a:moveTo>
                    <a:cubicBezTo>
                      <a:pt x="4147" y="9232"/>
                      <a:pt x="8846" y="3508"/>
                      <a:pt x="14383"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560918332">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sk:type>
                        <ask:lineSketchScribble/>
                      </ask:type>
                    </ask:lineSketchStyleProps>
                  </a:ext>
                </a:extLst>
              </a:ln>
            </p:spPr>
            <p:txBody>
              <a:bodyPr rtlCol="0" anchor="ctr"/>
              <a:lstStyle/>
              <a:p>
                <a:endParaRPr lang="fr-FR" sz="1400"/>
              </a:p>
            </p:txBody>
          </p:sp>
          <p:sp>
            <p:nvSpPr>
              <p:cNvPr id="959" name="Forme libre : forme 958">
                <a:extLst>
                  <a:ext uri="{FF2B5EF4-FFF2-40B4-BE49-F238E27FC236}">
                    <a16:creationId xmlns:a16="http://schemas.microsoft.com/office/drawing/2014/main" id="{3FD0A535-E4ED-4967-A247-3943235F8F50}"/>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fill="none" extrusionOk="0">
                    <a:moveTo>
                      <a:pt x="0" y="69437"/>
                    </a:moveTo>
                    <a:cubicBezTo>
                      <a:pt x="-143" y="56764"/>
                      <a:pt x="3640" y="18013"/>
                      <a:pt x="15621" y="0"/>
                    </a:cubicBezTo>
                  </a:path>
                  <a:path w="15621" h="69437" stroke="0" extrusionOk="0">
                    <a:moveTo>
                      <a:pt x="0" y="69437"/>
                    </a:moveTo>
                    <a:cubicBezTo>
                      <a:pt x="-1955" y="60141"/>
                      <a:pt x="3660" y="24428"/>
                      <a:pt x="15621"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985906895">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sk:type>
                        <ask:lineSketchScribble/>
                      </ask:type>
                    </ask:lineSketchStyleProps>
                  </a:ext>
                </a:extLst>
              </a:ln>
            </p:spPr>
            <p:txBody>
              <a:bodyPr rtlCol="0" anchor="ctr"/>
              <a:lstStyle/>
              <a:p>
                <a:endParaRPr lang="fr-FR" sz="1400"/>
              </a:p>
            </p:txBody>
          </p:sp>
        </p:grpSp>
        <p:sp>
          <p:nvSpPr>
            <p:cNvPr id="939" name="Forme libre : forme 938">
              <a:extLst>
                <a:ext uri="{FF2B5EF4-FFF2-40B4-BE49-F238E27FC236}">
                  <a16:creationId xmlns:a16="http://schemas.microsoft.com/office/drawing/2014/main" id="{A2A84A43-E64C-484D-91C6-21E50476B3A5}"/>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fill="none" extrusionOk="0">
                  <a:moveTo>
                    <a:pt x="0" y="3"/>
                  </a:moveTo>
                  <a:cubicBezTo>
                    <a:pt x="-13515" y="6490"/>
                    <a:pt x="65106" y="-8670"/>
                    <a:pt x="86773" y="132687"/>
                  </a:cubicBezTo>
                  <a:cubicBezTo>
                    <a:pt x="90227" y="154028"/>
                    <a:pt x="76983" y="207447"/>
                    <a:pt x="86773" y="231461"/>
                  </a:cubicBezTo>
                </a:path>
                <a:path w="86772" h="231460" stroke="0" extrusionOk="0">
                  <a:moveTo>
                    <a:pt x="0" y="3"/>
                  </a:moveTo>
                  <a:cubicBezTo>
                    <a:pt x="5379" y="-19458"/>
                    <a:pt x="82078" y="2838"/>
                    <a:pt x="86773" y="132687"/>
                  </a:cubicBezTo>
                  <a:cubicBezTo>
                    <a:pt x="89075" y="172956"/>
                    <a:pt x="77189" y="210514"/>
                    <a:pt x="86773" y="231461"/>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82947091">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sk:type>
                      <ask:lineSketchScribble/>
                    </ask:type>
                  </ask:lineSketchStyleProps>
                </a:ext>
              </a:extLst>
            </a:ln>
          </p:spPr>
          <p:txBody>
            <a:bodyPr rtlCol="0" anchor="ctr"/>
            <a:lstStyle/>
            <a:p>
              <a:endParaRPr lang="fr-FR" sz="1400"/>
            </a:p>
          </p:txBody>
        </p:sp>
        <p:sp>
          <p:nvSpPr>
            <p:cNvPr id="940" name="Forme libre : forme 939">
              <a:extLst>
                <a:ext uri="{FF2B5EF4-FFF2-40B4-BE49-F238E27FC236}">
                  <a16:creationId xmlns:a16="http://schemas.microsoft.com/office/drawing/2014/main" id="{ACAD598A-243C-43A4-8CC2-028F2B9DDB4F}"/>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fill="none" extrusionOk="0">
                  <a:moveTo>
                    <a:pt x="23241" y="59291"/>
                  </a:moveTo>
                  <a:cubicBezTo>
                    <a:pt x="10107" y="44190"/>
                    <a:pt x="12575" y="34894"/>
                    <a:pt x="0" y="14333"/>
                  </a:cubicBezTo>
                  <a:cubicBezTo>
                    <a:pt x="5286" y="13374"/>
                    <a:pt x="37361" y="-15781"/>
                    <a:pt x="86868" y="10142"/>
                  </a:cubicBezTo>
                </a:path>
                <a:path w="86868" h="59291" stroke="0" extrusionOk="0">
                  <a:moveTo>
                    <a:pt x="23241" y="59291"/>
                  </a:moveTo>
                  <a:cubicBezTo>
                    <a:pt x="14409" y="43351"/>
                    <a:pt x="11225" y="27292"/>
                    <a:pt x="0" y="14333"/>
                  </a:cubicBezTo>
                  <a:cubicBezTo>
                    <a:pt x="-6211" y="3410"/>
                    <a:pt x="34343" y="-11954"/>
                    <a:pt x="86868" y="10142"/>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680070286">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sk:type>
                      <ask:lineSketchScribble/>
                    </ask:type>
                  </ask:lineSketchStyleProps>
                </a:ext>
              </a:extLst>
            </a:ln>
          </p:spPr>
          <p:txBody>
            <a:bodyPr rtlCol="0" anchor="ctr"/>
            <a:lstStyle/>
            <a:p>
              <a:endParaRPr lang="fr-FR" sz="1400"/>
            </a:p>
          </p:txBody>
        </p:sp>
        <p:sp>
          <p:nvSpPr>
            <p:cNvPr id="941" name="Forme libre : forme 940">
              <a:extLst>
                <a:ext uri="{FF2B5EF4-FFF2-40B4-BE49-F238E27FC236}">
                  <a16:creationId xmlns:a16="http://schemas.microsoft.com/office/drawing/2014/main" id="{C455B709-D0EE-4477-A0E3-AC2A2DF29177}"/>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fill="none" extrusionOk="0">
                  <a:moveTo>
                    <a:pt x="16383" y="0"/>
                  </a:moveTo>
                  <a:cubicBezTo>
                    <a:pt x="11806" y="15231"/>
                    <a:pt x="2524" y="28587"/>
                    <a:pt x="0" y="40672"/>
                  </a:cubicBezTo>
                </a:path>
                <a:path w="16382" h="40671" stroke="0" extrusionOk="0">
                  <a:moveTo>
                    <a:pt x="16383" y="0"/>
                  </a:moveTo>
                  <a:cubicBezTo>
                    <a:pt x="12327" y="17977"/>
                    <a:pt x="5073" y="26075"/>
                    <a:pt x="0" y="40672"/>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492453546">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sk:type>
                      <ask:lineSketchScribble/>
                    </ask:type>
                  </ask:lineSketchStyleProps>
                </a:ext>
              </a:extLst>
            </a:ln>
          </p:spPr>
          <p:txBody>
            <a:bodyPr rtlCol="0" anchor="ctr"/>
            <a:lstStyle/>
            <a:p>
              <a:endParaRPr lang="fr-FR" sz="1400"/>
            </a:p>
          </p:txBody>
        </p:sp>
        <p:sp>
          <p:nvSpPr>
            <p:cNvPr id="942" name="Forme libre : forme 941">
              <a:extLst>
                <a:ext uri="{FF2B5EF4-FFF2-40B4-BE49-F238E27FC236}">
                  <a16:creationId xmlns:a16="http://schemas.microsoft.com/office/drawing/2014/main" id="{A466439E-123B-4A06-A6E4-01CDD3667A78}"/>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fill="none" extrusionOk="0">
                  <a:moveTo>
                    <a:pt x="191" y="0"/>
                  </a:moveTo>
                  <a:cubicBezTo>
                    <a:pt x="3559" y="8274"/>
                    <a:pt x="-689" y="21551"/>
                    <a:pt x="0" y="34195"/>
                  </a:cubicBezTo>
                </a:path>
                <a:path w="190" h="34194" stroke="0" extrusionOk="0">
                  <a:moveTo>
                    <a:pt x="191" y="0"/>
                  </a:moveTo>
                  <a:cubicBezTo>
                    <a:pt x="3515" y="12049"/>
                    <a:pt x="-563" y="26027"/>
                    <a:pt x="0" y="34195"/>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494021261">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sk:type>
                      <ask:lineSketchScribble/>
                    </ask:type>
                  </ask:lineSketchStyleProps>
                </a:ext>
              </a:extLst>
            </a:ln>
          </p:spPr>
          <p:txBody>
            <a:bodyPr rtlCol="0" anchor="ctr"/>
            <a:lstStyle/>
            <a:p>
              <a:endParaRPr lang="fr-FR" sz="1400"/>
            </a:p>
          </p:txBody>
        </p:sp>
        <p:sp>
          <p:nvSpPr>
            <p:cNvPr id="943" name="Forme libre : forme 942">
              <a:extLst>
                <a:ext uri="{FF2B5EF4-FFF2-40B4-BE49-F238E27FC236}">
                  <a16:creationId xmlns:a16="http://schemas.microsoft.com/office/drawing/2014/main" id="{64B3A3AE-A863-4307-B8C3-305C79A2CBD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fill="none" extrusionOk="0">
                  <a:moveTo>
                    <a:pt x="6572" y="0"/>
                  </a:moveTo>
                  <a:cubicBezTo>
                    <a:pt x="4541" y="8686"/>
                    <a:pt x="791" y="9998"/>
                    <a:pt x="0" y="18479"/>
                  </a:cubicBezTo>
                </a:path>
                <a:path w="6572" h="18478" stroke="0" extrusionOk="0">
                  <a:moveTo>
                    <a:pt x="6572" y="0"/>
                  </a:moveTo>
                  <a:cubicBezTo>
                    <a:pt x="6184" y="5057"/>
                    <a:pt x="682" y="10500"/>
                    <a:pt x="0" y="18479"/>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51686699">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sk:type>
                      <ask:lineSketchScribble/>
                    </ask:type>
                  </ask:lineSketchStyleProps>
                </a:ext>
              </a:extLst>
            </a:ln>
          </p:spPr>
          <p:txBody>
            <a:bodyPr rtlCol="0" anchor="ctr"/>
            <a:lstStyle/>
            <a:p>
              <a:endParaRPr lang="fr-FR" sz="1400"/>
            </a:p>
          </p:txBody>
        </p:sp>
        <p:grpSp>
          <p:nvGrpSpPr>
            <p:cNvPr id="944" name="Graphique 1772">
              <a:extLst>
                <a:ext uri="{FF2B5EF4-FFF2-40B4-BE49-F238E27FC236}">
                  <a16:creationId xmlns:a16="http://schemas.microsoft.com/office/drawing/2014/main" id="{3C3774D5-527E-46E9-B475-D0E09096803E}"/>
                </a:ext>
              </a:extLst>
            </p:cNvPr>
            <p:cNvGrpSpPr/>
            <p:nvPr/>
          </p:nvGrpSpPr>
          <p:grpSpPr>
            <a:xfrm>
              <a:off x="2489833" y="1432178"/>
              <a:ext cx="79724" cy="98488"/>
              <a:chOff x="2489833" y="1432178"/>
              <a:chExt cx="79724" cy="98488"/>
            </a:xfrm>
            <a:grpFill/>
          </p:grpSpPr>
          <p:sp>
            <p:nvSpPr>
              <p:cNvPr id="955" name="Forme libre : forme 954">
                <a:extLst>
                  <a:ext uri="{FF2B5EF4-FFF2-40B4-BE49-F238E27FC236}">
                    <a16:creationId xmlns:a16="http://schemas.microsoft.com/office/drawing/2014/main" id="{30379D76-D584-48B2-BA7C-DF59C0A2AE56}"/>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fill="none" extrusionOk="0">
                    <a:moveTo>
                      <a:pt x="63532" y="96393"/>
                    </a:moveTo>
                    <a:cubicBezTo>
                      <a:pt x="58542" y="98311"/>
                      <a:pt x="54146" y="98880"/>
                      <a:pt x="49244" y="98489"/>
                    </a:cubicBezTo>
                    <a:cubicBezTo>
                      <a:pt x="24423" y="101148"/>
                      <a:pt x="-1942" y="74562"/>
                      <a:pt x="0" y="49244"/>
                    </a:cubicBezTo>
                    <a:cubicBezTo>
                      <a:pt x="5716" y="18672"/>
                      <a:pt x="20822" y="4225"/>
                      <a:pt x="49244" y="0"/>
                    </a:cubicBezTo>
                    <a:cubicBezTo>
                      <a:pt x="54134" y="-58"/>
                      <a:pt x="57483" y="699"/>
                      <a:pt x="61436" y="1524"/>
                    </a:cubicBezTo>
                  </a:path>
                  <a:path w="63531" h="98488" stroke="0" extrusionOk="0">
                    <a:moveTo>
                      <a:pt x="63532" y="96393"/>
                    </a:moveTo>
                    <a:cubicBezTo>
                      <a:pt x="58231" y="98071"/>
                      <a:pt x="54401" y="98680"/>
                      <a:pt x="49244" y="98489"/>
                    </a:cubicBezTo>
                    <a:cubicBezTo>
                      <a:pt x="15326" y="101263"/>
                      <a:pt x="3166" y="75166"/>
                      <a:pt x="0" y="49244"/>
                    </a:cubicBezTo>
                    <a:cubicBezTo>
                      <a:pt x="-2873" y="25198"/>
                      <a:pt x="25151" y="-6360"/>
                      <a:pt x="49244" y="0"/>
                    </a:cubicBezTo>
                    <a:cubicBezTo>
                      <a:pt x="53355" y="144"/>
                      <a:pt x="57370" y="338"/>
                      <a:pt x="61436" y="1524"/>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638409525">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sk:type>
                        <ask:lineSketchScribble/>
                      </ask:type>
                    </ask:lineSketchStyleProps>
                  </a:ext>
                </a:extLst>
              </a:ln>
            </p:spPr>
            <p:txBody>
              <a:bodyPr rtlCol="0" anchor="ctr"/>
              <a:lstStyle/>
              <a:p>
                <a:endParaRPr lang="fr-FR" sz="1400"/>
              </a:p>
            </p:txBody>
          </p:sp>
          <p:sp>
            <p:nvSpPr>
              <p:cNvPr id="956" name="Forme libre : forme 955">
                <a:extLst>
                  <a:ext uri="{FF2B5EF4-FFF2-40B4-BE49-F238E27FC236}">
                    <a16:creationId xmlns:a16="http://schemas.microsoft.com/office/drawing/2014/main" id="{00FAA938-8B4A-4B6F-AC68-2FFD5E4E0EB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14466" y="-4205"/>
                      <a:pt x="37422" y="541"/>
                      <a:pt x="67151" y="0"/>
                    </a:cubicBezTo>
                  </a:path>
                  <a:path w="67151" h="9525" stroke="0" extrusionOk="0">
                    <a:moveTo>
                      <a:pt x="0" y="0"/>
                    </a:moveTo>
                    <a:cubicBezTo>
                      <a:pt x="20250" y="-869"/>
                      <a:pt x="45751" y="6916"/>
                      <a:pt x="67151"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218667809">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Scribble/>
                      </ask:type>
                    </ask:lineSketchStyleProps>
                  </a:ext>
                </a:extLst>
              </a:ln>
            </p:spPr>
            <p:txBody>
              <a:bodyPr rtlCol="0" anchor="ctr"/>
              <a:lstStyle/>
              <a:p>
                <a:endParaRPr lang="fr-FR" sz="1400"/>
              </a:p>
            </p:txBody>
          </p:sp>
          <p:sp>
            <p:nvSpPr>
              <p:cNvPr id="957" name="Forme libre : forme 956">
                <a:extLst>
                  <a:ext uri="{FF2B5EF4-FFF2-40B4-BE49-F238E27FC236}">
                    <a16:creationId xmlns:a16="http://schemas.microsoft.com/office/drawing/2014/main" id="{FCCF63FF-383B-41C9-ADE8-75558A313652}"/>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23984" y="-4485"/>
                      <a:pt x="45914" y="7401"/>
                      <a:pt x="67151" y="0"/>
                    </a:cubicBezTo>
                  </a:path>
                  <a:path w="67151" h="9525" stroke="0" extrusionOk="0">
                    <a:moveTo>
                      <a:pt x="0" y="0"/>
                    </a:moveTo>
                    <a:cubicBezTo>
                      <a:pt x="26294" y="-6043"/>
                      <a:pt x="53501" y="4437"/>
                      <a:pt x="67151"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017110702">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Scribble/>
                      </ask:type>
                    </ask:lineSketchStyleProps>
                  </a:ext>
                </a:extLst>
              </a:ln>
            </p:spPr>
            <p:txBody>
              <a:bodyPr rtlCol="0" anchor="ctr"/>
              <a:lstStyle/>
              <a:p>
                <a:endParaRPr lang="fr-FR" sz="1400"/>
              </a:p>
            </p:txBody>
          </p:sp>
        </p:grpSp>
        <p:sp>
          <p:nvSpPr>
            <p:cNvPr id="945" name="Forme libre : forme 944">
              <a:extLst>
                <a:ext uri="{FF2B5EF4-FFF2-40B4-BE49-F238E27FC236}">
                  <a16:creationId xmlns:a16="http://schemas.microsoft.com/office/drawing/2014/main" id="{7EFD947C-1841-4F46-A152-AD71009ADD3C}"/>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fill="none" extrusionOk="0">
                  <a:moveTo>
                    <a:pt x="7239" y="0"/>
                  </a:moveTo>
                  <a:cubicBezTo>
                    <a:pt x="5774" y="517"/>
                    <a:pt x="3531" y="-437"/>
                    <a:pt x="0" y="0"/>
                  </a:cubicBezTo>
                </a:path>
                <a:path w="7239" h="9525" stroke="0" extrusionOk="0">
                  <a:moveTo>
                    <a:pt x="7239" y="0"/>
                  </a:moveTo>
                  <a:cubicBezTo>
                    <a:pt x="5518" y="646"/>
                    <a:pt x="1680" y="-340"/>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314686308">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sk:type>
                      <ask:lineSketchScribble/>
                    </ask:type>
                  </ask:lineSketchStyleProps>
                </a:ext>
              </a:extLst>
            </a:ln>
          </p:spPr>
          <p:txBody>
            <a:bodyPr rtlCol="0" anchor="ctr"/>
            <a:lstStyle/>
            <a:p>
              <a:endParaRPr lang="fr-FR" sz="1400"/>
            </a:p>
          </p:txBody>
        </p:sp>
        <p:sp>
          <p:nvSpPr>
            <p:cNvPr id="946" name="Forme libre : forme 945">
              <a:extLst>
                <a:ext uri="{FF2B5EF4-FFF2-40B4-BE49-F238E27FC236}">
                  <a16:creationId xmlns:a16="http://schemas.microsoft.com/office/drawing/2014/main" id="{F211EC0D-CC48-4243-BCC6-0CA11DEBFB94}"/>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fill="none" extrusionOk="0">
                  <a:moveTo>
                    <a:pt x="0" y="0"/>
                  </a:moveTo>
                  <a:cubicBezTo>
                    <a:pt x="18294" y="-3626"/>
                    <a:pt x="27839" y="4474"/>
                    <a:pt x="55150" y="0"/>
                  </a:cubicBezTo>
                  <a:cubicBezTo>
                    <a:pt x="58086" y="-480"/>
                    <a:pt x="60476" y="2478"/>
                    <a:pt x="60293" y="5143"/>
                  </a:cubicBezTo>
                  <a:cubicBezTo>
                    <a:pt x="72296" y="55128"/>
                    <a:pt x="50128" y="87377"/>
                    <a:pt x="60293" y="147161"/>
                  </a:cubicBezTo>
                  <a:cubicBezTo>
                    <a:pt x="60897" y="150375"/>
                    <a:pt x="57512" y="151894"/>
                    <a:pt x="55150" y="152305"/>
                  </a:cubicBezTo>
                  <a:cubicBezTo>
                    <a:pt x="43725" y="155551"/>
                    <a:pt x="31949" y="152086"/>
                    <a:pt x="26099" y="152305"/>
                  </a:cubicBezTo>
                </a:path>
                <a:path w="60293" h="152304" stroke="0" extrusionOk="0">
                  <a:moveTo>
                    <a:pt x="0" y="0"/>
                  </a:moveTo>
                  <a:cubicBezTo>
                    <a:pt x="21339" y="-1048"/>
                    <a:pt x="37487" y="3121"/>
                    <a:pt x="55150" y="0"/>
                  </a:cubicBezTo>
                  <a:cubicBezTo>
                    <a:pt x="58550" y="-537"/>
                    <a:pt x="60290" y="2394"/>
                    <a:pt x="60293" y="5143"/>
                  </a:cubicBezTo>
                  <a:cubicBezTo>
                    <a:pt x="65432" y="42820"/>
                    <a:pt x="43962" y="83843"/>
                    <a:pt x="60293" y="147161"/>
                  </a:cubicBezTo>
                  <a:cubicBezTo>
                    <a:pt x="60418" y="149960"/>
                    <a:pt x="57860" y="152621"/>
                    <a:pt x="55150" y="152305"/>
                  </a:cubicBezTo>
                  <a:cubicBezTo>
                    <a:pt x="44293" y="155734"/>
                    <a:pt x="34989" y="150673"/>
                    <a:pt x="26099" y="152305"/>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573465994">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sk:type>
                      <ask:lineSketchScribble/>
                    </ask:type>
                  </ask:lineSketchStyleProps>
                </a:ext>
              </a:extLst>
            </a:ln>
          </p:spPr>
          <p:txBody>
            <a:bodyPr rtlCol="0" anchor="ctr"/>
            <a:lstStyle/>
            <a:p>
              <a:endParaRPr lang="fr-FR" sz="1400"/>
            </a:p>
          </p:txBody>
        </p:sp>
        <p:sp>
          <p:nvSpPr>
            <p:cNvPr id="947" name="Forme libre : forme 946">
              <a:extLst>
                <a:ext uri="{FF2B5EF4-FFF2-40B4-BE49-F238E27FC236}">
                  <a16:creationId xmlns:a16="http://schemas.microsoft.com/office/drawing/2014/main" id="{3EB097E4-ED33-469B-B65D-229E6C34473F}"/>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fill="none" extrusionOk="0">
                  <a:moveTo>
                    <a:pt x="22765" y="0"/>
                  </a:moveTo>
                  <a:cubicBezTo>
                    <a:pt x="25504" y="11227"/>
                    <a:pt x="19148" y="25539"/>
                    <a:pt x="22765" y="34099"/>
                  </a:cubicBezTo>
                  <a:cubicBezTo>
                    <a:pt x="23180" y="37335"/>
                    <a:pt x="20096" y="39385"/>
                    <a:pt x="17621" y="39243"/>
                  </a:cubicBezTo>
                  <a:cubicBezTo>
                    <a:pt x="10910" y="41337"/>
                    <a:pt x="5374" y="38624"/>
                    <a:pt x="0" y="39243"/>
                  </a:cubicBezTo>
                </a:path>
                <a:path w="22764" h="39242" stroke="0" extrusionOk="0">
                  <a:moveTo>
                    <a:pt x="22765" y="0"/>
                  </a:moveTo>
                  <a:cubicBezTo>
                    <a:pt x="22821" y="14029"/>
                    <a:pt x="20007" y="19652"/>
                    <a:pt x="22765" y="34099"/>
                  </a:cubicBezTo>
                  <a:cubicBezTo>
                    <a:pt x="22577" y="36472"/>
                    <a:pt x="21121" y="39701"/>
                    <a:pt x="17621" y="39243"/>
                  </a:cubicBezTo>
                  <a:cubicBezTo>
                    <a:pt x="9274" y="40776"/>
                    <a:pt x="3903" y="37867"/>
                    <a:pt x="0" y="39243"/>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738541325">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sk:type>
                      <ask:lineSketchScribble/>
                    </ask:type>
                  </ask:lineSketchStyleProps>
                </a:ext>
              </a:extLst>
            </a:ln>
          </p:spPr>
          <p:txBody>
            <a:bodyPr rtlCol="0" anchor="ctr"/>
            <a:lstStyle/>
            <a:p>
              <a:endParaRPr lang="fr-FR" sz="1400"/>
            </a:p>
          </p:txBody>
        </p:sp>
        <p:sp>
          <p:nvSpPr>
            <p:cNvPr id="948" name="Forme libre : forme 947">
              <a:extLst>
                <a:ext uri="{FF2B5EF4-FFF2-40B4-BE49-F238E27FC236}">
                  <a16:creationId xmlns:a16="http://schemas.microsoft.com/office/drawing/2014/main" id="{8EDE0B55-EC63-4F8A-9E2A-0CD9627D2F1B}"/>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fill="none" extrusionOk="0">
                  <a:moveTo>
                    <a:pt x="0" y="0"/>
                  </a:moveTo>
                  <a:cubicBezTo>
                    <a:pt x="5869" y="-982"/>
                    <a:pt x="15159" y="1669"/>
                    <a:pt x="19431" y="0"/>
                  </a:cubicBezTo>
                  <a:cubicBezTo>
                    <a:pt x="22341" y="355"/>
                    <a:pt x="24730" y="1837"/>
                    <a:pt x="24575" y="5144"/>
                  </a:cubicBezTo>
                  <a:cubicBezTo>
                    <a:pt x="26456" y="29766"/>
                    <a:pt x="19087" y="42413"/>
                    <a:pt x="24575" y="59150"/>
                  </a:cubicBezTo>
                </a:path>
                <a:path w="24574" h="59150" stroke="0" extrusionOk="0">
                  <a:moveTo>
                    <a:pt x="0" y="0"/>
                  </a:moveTo>
                  <a:cubicBezTo>
                    <a:pt x="4675" y="-578"/>
                    <a:pt x="9875" y="115"/>
                    <a:pt x="19431" y="0"/>
                  </a:cubicBezTo>
                  <a:cubicBezTo>
                    <a:pt x="22117" y="-105"/>
                    <a:pt x="24508" y="1795"/>
                    <a:pt x="24575" y="5144"/>
                  </a:cubicBezTo>
                  <a:cubicBezTo>
                    <a:pt x="28846" y="16362"/>
                    <a:pt x="23699" y="45324"/>
                    <a:pt x="24575" y="5915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435212463">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sk:type>
                      <ask:lineSketchScribble/>
                    </ask:type>
                  </ask:lineSketchStyleProps>
                </a:ext>
              </a:extLst>
            </a:ln>
          </p:spPr>
          <p:txBody>
            <a:bodyPr rtlCol="0" anchor="ctr"/>
            <a:lstStyle/>
            <a:p>
              <a:endParaRPr lang="fr-FR" sz="1400"/>
            </a:p>
          </p:txBody>
        </p:sp>
        <p:sp>
          <p:nvSpPr>
            <p:cNvPr id="949" name="Forme libre : forme 948">
              <a:extLst>
                <a:ext uri="{FF2B5EF4-FFF2-40B4-BE49-F238E27FC236}">
                  <a16:creationId xmlns:a16="http://schemas.microsoft.com/office/drawing/2014/main" id="{2177D022-D413-4B86-A8C8-9A7F1890316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fill="none" extrusionOk="0">
                  <a:moveTo>
                    <a:pt x="0" y="678"/>
                  </a:moveTo>
                  <a:cubicBezTo>
                    <a:pt x="-1034" y="-174"/>
                    <a:pt x="71824" y="-2148"/>
                    <a:pt x="95917" y="20681"/>
                  </a:cubicBezTo>
                  <a:cubicBezTo>
                    <a:pt x="120797" y="17296"/>
                    <a:pt x="140619" y="22947"/>
                    <a:pt x="153638" y="20681"/>
                  </a:cubicBezTo>
                  <a:cubicBezTo>
                    <a:pt x="153160" y="22807"/>
                    <a:pt x="174063" y="22106"/>
                    <a:pt x="172307" y="38397"/>
                  </a:cubicBezTo>
                  <a:cubicBezTo>
                    <a:pt x="172307" y="57067"/>
                    <a:pt x="152305" y="55257"/>
                    <a:pt x="152305" y="55257"/>
                  </a:cubicBezTo>
                  <a:cubicBezTo>
                    <a:pt x="129306" y="57439"/>
                    <a:pt x="115954" y="52519"/>
                    <a:pt x="105442" y="55257"/>
                  </a:cubicBezTo>
                  <a:cubicBezTo>
                    <a:pt x="100268" y="63331"/>
                    <a:pt x="93598" y="67969"/>
                    <a:pt x="90392" y="71640"/>
                  </a:cubicBezTo>
                </a:path>
                <a:path w="172307" h="71639" stroke="0" extrusionOk="0">
                  <a:moveTo>
                    <a:pt x="0" y="678"/>
                  </a:moveTo>
                  <a:cubicBezTo>
                    <a:pt x="4548" y="-6854"/>
                    <a:pt x="55861" y="-3958"/>
                    <a:pt x="95917" y="20681"/>
                  </a:cubicBezTo>
                  <a:cubicBezTo>
                    <a:pt x="108876" y="18313"/>
                    <a:pt x="127200" y="24334"/>
                    <a:pt x="153638" y="20681"/>
                  </a:cubicBezTo>
                  <a:cubicBezTo>
                    <a:pt x="154268" y="20845"/>
                    <a:pt x="171453" y="18171"/>
                    <a:pt x="172307" y="38397"/>
                  </a:cubicBezTo>
                  <a:cubicBezTo>
                    <a:pt x="172306" y="57066"/>
                    <a:pt x="152305" y="55256"/>
                    <a:pt x="152305" y="55257"/>
                  </a:cubicBezTo>
                  <a:cubicBezTo>
                    <a:pt x="132138" y="59909"/>
                    <a:pt x="120842" y="52699"/>
                    <a:pt x="105442" y="55257"/>
                  </a:cubicBezTo>
                  <a:cubicBezTo>
                    <a:pt x="101184" y="59999"/>
                    <a:pt x="96532" y="63871"/>
                    <a:pt x="90392" y="7164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359531746">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sk:type>
                      <ask:lineSketchScribble/>
                    </ask:type>
                  </ask:lineSketchStyleProps>
                </a:ext>
              </a:extLst>
            </a:ln>
          </p:spPr>
          <p:txBody>
            <a:bodyPr rtlCol="0" anchor="ctr"/>
            <a:lstStyle/>
            <a:p>
              <a:endParaRPr lang="fr-FR" sz="1400"/>
            </a:p>
          </p:txBody>
        </p:sp>
        <p:sp>
          <p:nvSpPr>
            <p:cNvPr id="950" name="Forme libre : forme 949">
              <a:extLst>
                <a:ext uri="{FF2B5EF4-FFF2-40B4-BE49-F238E27FC236}">
                  <a16:creationId xmlns:a16="http://schemas.microsoft.com/office/drawing/2014/main" id="{15B3C993-BF9C-413D-A10A-85008738646A}"/>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fill="none" extrusionOk="0">
                  <a:moveTo>
                    <a:pt x="131350" y="42196"/>
                  </a:moveTo>
                  <a:cubicBezTo>
                    <a:pt x="131016" y="41376"/>
                    <a:pt x="123219" y="49009"/>
                    <a:pt x="108204" y="39053"/>
                  </a:cubicBezTo>
                  <a:cubicBezTo>
                    <a:pt x="94107" y="31814"/>
                    <a:pt x="34100" y="0"/>
                    <a:pt x="34100" y="0"/>
                  </a:cubicBezTo>
                  <a:cubicBezTo>
                    <a:pt x="25879" y="1338"/>
                    <a:pt x="12979" y="-342"/>
                    <a:pt x="0" y="0"/>
                  </a:cubicBezTo>
                </a:path>
                <a:path w="131349" h="43350" stroke="0" extrusionOk="0">
                  <a:moveTo>
                    <a:pt x="131350" y="42196"/>
                  </a:moveTo>
                  <a:cubicBezTo>
                    <a:pt x="130981" y="43776"/>
                    <a:pt x="120165" y="46405"/>
                    <a:pt x="108204" y="39053"/>
                  </a:cubicBezTo>
                  <a:cubicBezTo>
                    <a:pt x="94107" y="31814"/>
                    <a:pt x="34100" y="0"/>
                    <a:pt x="34100" y="0"/>
                  </a:cubicBezTo>
                  <a:cubicBezTo>
                    <a:pt x="25050" y="1128"/>
                    <a:pt x="12318" y="-2184"/>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3881582307">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sk:type>
                      <ask:lineSketchScribble/>
                    </ask:type>
                  </ask:lineSketchStyleProps>
                </a:ext>
              </a:extLst>
            </a:ln>
          </p:spPr>
          <p:txBody>
            <a:bodyPr rtlCol="0" anchor="ctr"/>
            <a:lstStyle/>
            <a:p>
              <a:endParaRPr lang="fr-FR" sz="1400"/>
            </a:p>
          </p:txBody>
        </p:sp>
        <p:sp>
          <p:nvSpPr>
            <p:cNvPr id="951" name="Forme libre : forme 950">
              <a:extLst>
                <a:ext uri="{FF2B5EF4-FFF2-40B4-BE49-F238E27FC236}">
                  <a16:creationId xmlns:a16="http://schemas.microsoft.com/office/drawing/2014/main" id="{D29A5F8C-1EC0-4B06-8855-DD69A69E8BC5}"/>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fill="none" extrusionOk="0">
                  <a:moveTo>
                    <a:pt x="48101" y="20776"/>
                  </a:moveTo>
                  <a:cubicBezTo>
                    <a:pt x="41445" y="18542"/>
                    <a:pt x="108086" y="-13977"/>
                    <a:pt x="128111" y="6679"/>
                  </a:cubicBezTo>
                  <a:cubicBezTo>
                    <a:pt x="134833" y="17663"/>
                    <a:pt x="38561" y="61539"/>
                    <a:pt x="0" y="91546"/>
                  </a:cubicBezTo>
                </a:path>
                <a:path w="129669" h="91546" stroke="0" extrusionOk="0">
                  <a:moveTo>
                    <a:pt x="48101" y="20776"/>
                  </a:moveTo>
                  <a:cubicBezTo>
                    <a:pt x="50517" y="19550"/>
                    <a:pt x="113423" y="-14583"/>
                    <a:pt x="128111" y="6679"/>
                  </a:cubicBezTo>
                  <a:cubicBezTo>
                    <a:pt x="154649" y="27893"/>
                    <a:pt x="44185" y="69143"/>
                    <a:pt x="0" y="91546"/>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533478524">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sk:type>
                      <ask:lineSketchScribble/>
                    </ask:type>
                  </ask:lineSketchStyleProps>
                </a:ext>
              </a:extLst>
            </a:ln>
          </p:spPr>
          <p:txBody>
            <a:bodyPr rtlCol="0" anchor="ctr"/>
            <a:lstStyle/>
            <a:p>
              <a:endParaRPr lang="fr-FR" sz="1400"/>
            </a:p>
          </p:txBody>
        </p:sp>
        <p:sp>
          <p:nvSpPr>
            <p:cNvPr id="952" name="Forme libre : forme 951">
              <a:extLst>
                <a:ext uri="{FF2B5EF4-FFF2-40B4-BE49-F238E27FC236}">
                  <a16:creationId xmlns:a16="http://schemas.microsoft.com/office/drawing/2014/main" id="{80ACCD31-4093-4A00-8211-AD7D2ACD487F}"/>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fill="none" extrusionOk="0">
                  <a:moveTo>
                    <a:pt x="37624" y="0"/>
                  </a:moveTo>
                  <a:cubicBezTo>
                    <a:pt x="30098" y="4221"/>
                    <a:pt x="12728" y="-3445"/>
                    <a:pt x="0" y="0"/>
                  </a:cubicBezTo>
                </a:path>
                <a:path w="37623" h="9525" stroke="0" extrusionOk="0">
                  <a:moveTo>
                    <a:pt x="37624" y="0"/>
                  </a:moveTo>
                  <a:cubicBezTo>
                    <a:pt x="19761" y="3106"/>
                    <a:pt x="8038" y="-1242"/>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4138196354">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sk:type>
                      <ask:lineSketchScribble/>
                    </ask:type>
                  </ask:lineSketchStyleProps>
                </a:ext>
              </a:extLst>
            </a:ln>
          </p:spPr>
          <p:txBody>
            <a:bodyPr rtlCol="0" anchor="ctr"/>
            <a:lstStyle/>
            <a:p>
              <a:endParaRPr lang="fr-FR" sz="1400"/>
            </a:p>
          </p:txBody>
        </p:sp>
        <p:sp>
          <p:nvSpPr>
            <p:cNvPr id="953" name="Forme libre : forme 952">
              <a:extLst>
                <a:ext uri="{FF2B5EF4-FFF2-40B4-BE49-F238E27FC236}">
                  <a16:creationId xmlns:a16="http://schemas.microsoft.com/office/drawing/2014/main" id="{947F1551-1F2A-4C9B-9BAD-82C2A0FD998B}"/>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fill="none" extrusionOk="0">
                  <a:moveTo>
                    <a:pt x="23241" y="0"/>
                  </a:moveTo>
                  <a:cubicBezTo>
                    <a:pt x="12346" y="82"/>
                    <a:pt x="10325" y="-520"/>
                    <a:pt x="0" y="0"/>
                  </a:cubicBezTo>
                </a:path>
                <a:path w="23240" h="9525" stroke="0" extrusionOk="0">
                  <a:moveTo>
                    <a:pt x="23241" y="0"/>
                  </a:moveTo>
                  <a:cubicBezTo>
                    <a:pt x="16089" y="1832"/>
                    <a:pt x="9009" y="-2378"/>
                    <a:pt x="0" y="0"/>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1508359930">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sk:type>
                      <ask:lineSketchScribble/>
                    </ask:type>
                  </ask:lineSketchStyleProps>
                </a:ext>
              </a:extLst>
            </a:ln>
          </p:spPr>
          <p:txBody>
            <a:bodyPr rtlCol="0" anchor="ctr"/>
            <a:lstStyle/>
            <a:p>
              <a:endParaRPr lang="fr-FR" sz="1400"/>
            </a:p>
          </p:txBody>
        </p:sp>
        <p:sp>
          <p:nvSpPr>
            <p:cNvPr id="954" name="Forme libre : forme 953">
              <a:extLst>
                <a:ext uri="{FF2B5EF4-FFF2-40B4-BE49-F238E27FC236}">
                  <a16:creationId xmlns:a16="http://schemas.microsoft.com/office/drawing/2014/main" id="{CD5B71AC-DE88-49E5-9EBC-9666D821A590}"/>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fill="none" extrusionOk="0">
                  <a:moveTo>
                    <a:pt x="0" y="0"/>
                  </a:moveTo>
                  <a:cubicBezTo>
                    <a:pt x="832" y="15137"/>
                    <a:pt x="-5635" y="42118"/>
                    <a:pt x="0" y="52769"/>
                  </a:cubicBezTo>
                </a:path>
                <a:path w="9525" h="52768" stroke="0" extrusionOk="0">
                  <a:moveTo>
                    <a:pt x="0" y="0"/>
                  </a:moveTo>
                  <a:cubicBezTo>
                    <a:pt x="3338" y="26050"/>
                    <a:pt x="-4568" y="26988"/>
                    <a:pt x="0" y="52769"/>
                  </a:cubicBezTo>
                </a:path>
              </a:pathLst>
            </a:custGeom>
            <a:grpFill/>
            <a:ln w="12700" cap="rnd">
              <a:solidFill>
                <a:schemeClr val="accent4">
                  <a:lumMod val="75000"/>
                </a:schemeClr>
              </a:solidFill>
              <a:prstDash val="solid"/>
              <a:round/>
              <a:extLst>
                <a:ext uri="{C807C97D-BFC1-408E-A445-0C87EB9F89A2}">
                  <ask:lineSketchStyleProps xmlns:ask="http://schemas.microsoft.com/office/drawing/2018/sketchyshapes" sd="2516239980">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sk:type>
                      <ask:lineSketchScribble/>
                    </ask:type>
                  </ask:lineSketchStyleProps>
                </a:ext>
              </a:extLst>
            </a:ln>
          </p:spPr>
          <p:txBody>
            <a:bodyPr rtlCol="0" anchor="ctr"/>
            <a:lstStyle/>
            <a:p>
              <a:endParaRPr lang="fr-FR" sz="1400"/>
            </a:p>
          </p:txBody>
        </p:sp>
      </p:grpSp>
      <p:grpSp>
        <p:nvGrpSpPr>
          <p:cNvPr id="960" name="Graphique 2">
            <a:extLst>
              <a:ext uri="{FF2B5EF4-FFF2-40B4-BE49-F238E27FC236}">
                <a16:creationId xmlns:a16="http://schemas.microsoft.com/office/drawing/2014/main" id="{BA1DFF1C-EF88-489D-8FD3-EC0ED4342CA1}"/>
              </a:ext>
            </a:extLst>
          </p:cNvPr>
          <p:cNvGrpSpPr/>
          <p:nvPr/>
        </p:nvGrpSpPr>
        <p:grpSpPr>
          <a:xfrm>
            <a:off x="563985" y="3149370"/>
            <a:ext cx="508295" cy="580913"/>
            <a:chOff x="1184026" y="296326"/>
            <a:chExt cx="555828" cy="635238"/>
          </a:xfrm>
          <a:noFill/>
        </p:grpSpPr>
        <p:sp>
          <p:nvSpPr>
            <p:cNvPr id="961" name="Forme libre : forme 17">
              <a:extLst>
                <a:ext uri="{FF2B5EF4-FFF2-40B4-BE49-F238E27FC236}">
                  <a16:creationId xmlns:a16="http://schemas.microsoft.com/office/drawing/2014/main" id="{BD550C91-D867-469D-B7DF-A1F8172628B7}"/>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9935" y="790"/>
                    <a:pt x="2666" y="-450"/>
                    <a:pt x="0" y="0"/>
                  </a:cubicBezTo>
                </a:path>
                <a:path w="12517" h="16047" stroke="0" extrusionOk="0">
                  <a:moveTo>
                    <a:pt x="12517" y="0"/>
                  </a:moveTo>
                  <a:cubicBezTo>
                    <a:pt x="9058" y="895"/>
                    <a:pt x="5518" y="-1233"/>
                    <a:pt x="0" y="0"/>
                  </a:cubicBezTo>
                </a:path>
              </a:pathLst>
            </a:custGeom>
            <a:ln w="12700" cap="rnd">
              <a:solidFill>
                <a:schemeClr val="accent4">
                  <a:lumMod val="75000"/>
                </a:schemeClr>
              </a:solidFill>
              <a:prstDash val="solid"/>
              <a:round/>
              <a:extLst>
                <a:ext uri="{C807C97D-BFC1-408E-A445-0C87EB9F89A2}">
                  <ask:lineSketchStyleProps xmlns:ask="http://schemas.microsoft.com/office/drawing/2018/sketchyshapes" sd="813271719">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Scribble/>
                    </ask:type>
                  </ask:lineSketchStyleProps>
                </a:ext>
              </a:extLst>
            </a:ln>
          </p:spPr>
          <p:txBody>
            <a:bodyPr rtlCol="0" anchor="ctr"/>
            <a:lstStyle/>
            <a:p>
              <a:endParaRPr lang="fr-FR" sz="1400"/>
            </a:p>
          </p:txBody>
        </p:sp>
        <p:sp>
          <p:nvSpPr>
            <p:cNvPr id="962" name="Forme libre : forme 18">
              <a:extLst>
                <a:ext uri="{FF2B5EF4-FFF2-40B4-BE49-F238E27FC236}">
                  <a16:creationId xmlns:a16="http://schemas.microsoft.com/office/drawing/2014/main" id="{56A1D908-D79B-492F-A094-3FB72A75D6E4}"/>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42231" y="14291"/>
                    <a:pt x="36095" y="34463"/>
                    <a:pt x="38995" y="58573"/>
                  </a:cubicBezTo>
                  <a:cubicBezTo>
                    <a:pt x="38577" y="62263"/>
                    <a:pt x="34600" y="66384"/>
                    <a:pt x="30169" y="67400"/>
                  </a:cubicBezTo>
                  <a:cubicBezTo>
                    <a:pt x="18606" y="67553"/>
                    <a:pt x="13887" y="65509"/>
                    <a:pt x="0" y="6740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519094123">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Scribble/>
                    </ask:type>
                  </ask:lineSketchStyleProps>
                </a:ext>
              </a:extLst>
            </a:ln>
          </p:spPr>
          <p:txBody>
            <a:bodyPr rtlCol="0" anchor="ctr"/>
            <a:lstStyle/>
            <a:p>
              <a:endParaRPr lang="fr-FR" sz="1400"/>
            </a:p>
          </p:txBody>
        </p:sp>
        <p:sp>
          <p:nvSpPr>
            <p:cNvPr id="963" name="Forme libre : forme 19">
              <a:extLst>
                <a:ext uri="{FF2B5EF4-FFF2-40B4-BE49-F238E27FC236}">
                  <a16:creationId xmlns:a16="http://schemas.microsoft.com/office/drawing/2014/main" id="{605A1DFE-BDC1-4A8C-94F8-AD8C635D3E5B}"/>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16550" y="-975"/>
                    <a:pt x="18732" y="701"/>
                    <a:pt x="35625" y="0"/>
                  </a:cubicBezTo>
                  <a:cubicBezTo>
                    <a:pt x="40355" y="-858"/>
                    <a:pt x="45191" y="4435"/>
                    <a:pt x="44452" y="8826"/>
                  </a:cubicBezTo>
                  <a:cubicBezTo>
                    <a:pt x="50620" y="42976"/>
                    <a:pt x="40511" y="82340"/>
                    <a:pt x="44452" y="101741"/>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4225472916">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Scribble/>
                    </ask:type>
                  </ask:lineSketchStyleProps>
                </a:ext>
              </a:extLst>
            </a:ln>
          </p:spPr>
          <p:txBody>
            <a:bodyPr rtlCol="0" anchor="ctr"/>
            <a:lstStyle/>
            <a:p>
              <a:endParaRPr lang="fr-FR" sz="1400"/>
            </a:p>
          </p:txBody>
        </p:sp>
        <p:sp>
          <p:nvSpPr>
            <p:cNvPr id="964" name="Forme libre : forme 20">
              <a:extLst>
                <a:ext uri="{FF2B5EF4-FFF2-40B4-BE49-F238E27FC236}">
                  <a16:creationId xmlns:a16="http://schemas.microsoft.com/office/drawing/2014/main" id="{6C5D1DFF-42DD-40DF-8A4A-E28943DE5979}"/>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7787" y="7593"/>
                    <a:pt x="105647" y="-9808"/>
                    <a:pt x="164808" y="35497"/>
                  </a:cubicBezTo>
                  <a:cubicBezTo>
                    <a:pt x="192964" y="33334"/>
                    <a:pt x="231177" y="40605"/>
                    <a:pt x="263982" y="35497"/>
                  </a:cubicBezTo>
                  <a:cubicBezTo>
                    <a:pt x="263197" y="35307"/>
                    <a:pt x="292233" y="34640"/>
                    <a:pt x="296077" y="65987"/>
                  </a:cubicBezTo>
                  <a:cubicBezTo>
                    <a:pt x="296077" y="98082"/>
                    <a:pt x="261736" y="94874"/>
                    <a:pt x="261735" y="94873"/>
                  </a:cubicBezTo>
                  <a:cubicBezTo>
                    <a:pt x="239818" y="99767"/>
                    <a:pt x="199074" y="86019"/>
                    <a:pt x="181176" y="94873"/>
                  </a:cubicBezTo>
                  <a:cubicBezTo>
                    <a:pt x="171260" y="111482"/>
                    <a:pt x="161740" y="115462"/>
                    <a:pt x="155340" y="122956"/>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568069347">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Scribble/>
                    </ask:type>
                  </ask:lineSketchStyleProps>
                </a:ext>
              </a:extLst>
            </a:ln>
          </p:spPr>
          <p:txBody>
            <a:bodyPr rtlCol="0" anchor="ctr"/>
            <a:lstStyle/>
            <a:p>
              <a:endParaRPr lang="fr-FR" sz="1400"/>
            </a:p>
          </p:txBody>
        </p:sp>
        <p:sp>
          <p:nvSpPr>
            <p:cNvPr id="965" name="Forme libre : forme 21">
              <a:extLst>
                <a:ext uri="{FF2B5EF4-FFF2-40B4-BE49-F238E27FC236}">
                  <a16:creationId xmlns:a16="http://schemas.microsoft.com/office/drawing/2014/main" id="{8CA701DD-DD3E-4074-8D43-AED9810B2D1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4679" y="67895"/>
                    <a:pt x="210702" y="75936"/>
                    <a:pt x="186151" y="67239"/>
                  </a:cubicBezTo>
                  <a:cubicBezTo>
                    <a:pt x="161919" y="54722"/>
                    <a:pt x="58734" y="0"/>
                    <a:pt x="58734" y="0"/>
                  </a:cubicBezTo>
                  <a:cubicBezTo>
                    <a:pt x="46082" y="5192"/>
                    <a:pt x="25081" y="-3923"/>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615568667">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Scribble/>
                    </ask:type>
                  </ask:lineSketchStyleProps>
                </a:ext>
              </a:extLst>
            </a:ln>
          </p:spPr>
          <p:txBody>
            <a:bodyPr rtlCol="0" anchor="ctr"/>
            <a:lstStyle/>
            <a:p>
              <a:endParaRPr lang="fr-FR" sz="1400"/>
            </a:p>
          </p:txBody>
        </p:sp>
        <p:sp>
          <p:nvSpPr>
            <p:cNvPr id="966" name="Forme libre : forme 22">
              <a:extLst>
                <a:ext uri="{FF2B5EF4-FFF2-40B4-BE49-F238E27FC236}">
                  <a16:creationId xmlns:a16="http://schemas.microsoft.com/office/drawing/2014/main" id="{9322B774-1674-4839-85C4-ECA6A4B56C0F}"/>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90264" y="28401"/>
                    <a:pt x="185457" y="-20554"/>
                    <a:pt x="220172" y="11450"/>
                  </a:cubicBezTo>
                  <a:cubicBezTo>
                    <a:pt x="234794" y="43913"/>
                    <a:pt x="66049" y="125649"/>
                    <a:pt x="0" y="157322"/>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947889740">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Scribble/>
                    </ask:type>
                  </ask:lineSketchStyleProps>
                </a:ext>
              </a:extLst>
            </a:ln>
          </p:spPr>
          <p:txBody>
            <a:bodyPr rtlCol="0" anchor="ctr"/>
            <a:lstStyle/>
            <a:p>
              <a:endParaRPr lang="fr-FR" sz="1400"/>
            </a:p>
          </p:txBody>
        </p:sp>
        <p:sp>
          <p:nvSpPr>
            <p:cNvPr id="967" name="Forme libre : forme 23">
              <a:extLst>
                <a:ext uri="{FF2B5EF4-FFF2-40B4-BE49-F238E27FC236}">
                  <a16:creationId xmlns:a16="http://schemas.microsoft.com/office/drawing/2014/main" id="{CFF347C9-D8CE-40AE-845B-554C30AB2E6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5276" y="252782"/>
                    <a:pt x="258649" y="328614"/>
                    <a:pt x="170108" y="340216"/>
                  </a:cubicBezTo>
                  <a:cubicBezTo>
                    <a:pt x="76843" y="330772"/>
                    <a:pt x="3497" y="265222"/>
                    <a:pt x="0" y="170108"/>
                  </a:cubicBezTo>
                  <a:cubicBezTo>
                    <a:pt x="9937" y="69508"/>
                    <a:pt x="84508" y="-23751"/>
                    <a:pt x="170108" y="0"/>
                  </a:cubicBezTo>
                  <a:cubicBezTo>
                    <a:pt x="249140" y="18213"/>
                    <a:pt x="354401" y="71540"/>
                    <a:pt x="340216" y="170108"/>
                  </a:cubicBezTo>
                  <a:close/>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496589682">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Scribble/>
                    </ask:type>
                  </ask:lineSketchStyleProps>
                </a:ext>
              </a:extLst>
            </a:ln>
          </p:spPr>
          <p:txBody>
            <a:bodyPr rtlCol="0" anchor="ctr"/>
            <a:lstStyle/>
            <a:p>
              <a:endParaRPr lang="fr-FR" sz="1400"/>
            </a:p>
          </p:txBody>
        </p:sp>
        <p:sp>
          <p:nvSpPr>
            <p:cNvPr id="968" name="Forme libre : forme 24">
              <a:extLst>
                <a:ext uri="{FF2B5EF4-FFF2-40B4-BE49-F238E27FC236}">
                  <a16:creationId xmlns:a16="http://schemas.microsoft.com/office/drawing/2014/main" id="{54EBFDB7-00AB-4A32-8EA4-33F70569CD26}"/>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23113" y="17149"/>
                    <a:pt x="126407" y="43872"/>
                    <a:pt x="141379" y="71411"/>
                  </a:cubicBezTo>
                  <a:cubicBezTo>
                    <a:pt x="176618" y="73563"/>
                    <a:pt x="186766" y="77734"/>
                    <a:pt x="219049" y="79596"/>
                  </a:cubicBezTo>
                  <a:cubicBezTo>
                    <a:pt x="205890" y="98117"/>
                    <a:pt x="179682" y="105230"/>
                    <a:pt x="161117" y="131911"/>
                  </a:cubicBezTo>
                  <a:cubicBezTo>
                    <a:pt x="170461" y="147476"/>
                    <a:pt x="165172" y="176629"/>
                    <a:pt x="177325" y="208297"/>
                  </a:cubicBezTo>
                  <a:cubicBezTo>
                    <a:pt x="150947" y="202188"/>
                    <a:pt x="140444" y="176559"/>
                    <a:pt x="109605" y="169301"/>
                  </a:cubicBezTo>
                  <a:cubicBezTo>
                    <a:pt x="76652" y="188413"/>
                    <a:pt x="51179" y="192554"/>
                    <a:pt x="41884" y="208297"/>
                  </a:cubicBezTo>
                  <a:cubicBezTo>
                    <a:pt x="46113" y="188062"/>
                    <a:pt x="56226" y="151271"/>
                    <a:pt x="57932" y="131911"/>
                  </a:cubicBezTo>
                  <a:cubicBezTo>
                    <a:pt x="26611" y="109370"/>
                    <a:pt x="32241" y="101101"/>
                    <a:pt x="0" y="79596"/>
                  </a:cubicBezTo>
                  <a:cubicBezTo>
                    <a:pt x="31129" y="71513"/>
                    <a:pt x="45880" y="83205"/>
                    <a:pt x="77670" y="71411"/>
                  </a:cubicBezTo>
                  <a:cubicBezTo>
                    <a:pt x="83108" y="57123"/>
                    <a:pt x="85756" y="53925"/>
                    <a:pt x="91310" y="40761"/>
                  </a:cubicBezTo>
                  <a:cubicBezTo>
                    <a:pt x="96174" y="26307"/>
                    <a:pt x="107903" y="16263"/>
                    <a:pt x="109605" y="0"/>
                  </a:cubicBezTo>
                  <a:close/>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682701241">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Scribble/>
                    </ask:type>
                  </ask:lineSketchStyleProps>
                </a:ext>
              </a:extLst>
            </a:ln>
          </p:spPr>
          <p:txBody>
            <a:bodyPr rtlCol="0" anchor="ctr"/>
            <a:lstStyle/>
            <a:p>
              <a:endParaRPr lang="fr-FR" sz="1400"/>
            </a:p>
          </p:txBody>
        </p:sp>
      </p:grpSp>
      <p:sp>
        <p:nvSpPr>
          <p:cNvPr id="969" name="Rectangle 968">
            <a:extLst>
              <a:ext uri="{FF2B5EF4-FFF2-40B4-BE49-F238E27FC236}">
                <a16:creationId xmlns:a16="http://schemas.microsoft.com/office/drawing/2014/main" id="{B22EB354-BF4B-4856-8DCB-7A132321A8AB}"/>
              </a:ext>
            </a:extLst>
          </p:cNvPr>
          <p:cNvSpPr/>
          <p:nvPr/>
        </p:nvSpPr>
        <p:spPr>
          <a:xfrm>
            <a:off x="1332540" y="1821024"/>
            <a:ext cx="5440197" cy="340927"/>
          </a:xfrm>
          <a:custGeom>
            <a:avLst/>
            <a:gdLst>
              <a:gd name="connsiteX0" fmla="*/ 0 w 5440197"/>
              <a:gd name="connsiteY0" fmla="*/ 0 h 340927"/>
              <a:gd name="connsiteX1" fmla="*/ 734427 w 5440197"/>
              <a:gd name="connsiteY1" fmla="*/ 0 h 340927"/>
              <a:gd name="connsiteX2" fmla="*/ 1305647 w 5440197"/>
              <a:gd name="connsiteY2" fmla="*/ 0 h 340927"/>
              <a:gd name="connsiteX3" fmla="*/ 1931270 w 5440197"/>
              <a:gd name="connsiteY3" fmla="*/ 0 h 340927"/>
              <a:gd name="connsiteX4" fmla="*/ 2556893 w 5440197"/>
              <a:gd name="connsiteY4" fmla="*/ 0 h 340927"/>
              <a:gd name="connsiteX5" fmla="*/ 3182515 w 5440197"/>
              <a:gd name="connsiteY5" fmla="*/ 0 h 340927"/>
              <a:gd name="connsiteX6" fmla="*/ 3808138 w 5440197"/>
              <a:gd name="connsiteY6" fmla="*/ 0 h 340927"/>
              <a:gd name="connsiteX7" fmla="*/ 4596966 w 5440197"/>
              <a:gd name="connsiteY7" fmla="*/ 0 h 340927"/>
              <a:gd name="connsiteX8" fmla="*/ 5440197 w 5440197"/>
              <a:gd name="connsiteY8" fmla="*/ 0 h 340927"/>
              <a:gd name="connsiteX9" fmla="*/ 5440197 w 5440197"/>
              <a:gd name="connsiteY9" fmla="*/ 340927 h 340927"/>
              <a:gd name="connsiteX10" fmla="*/ 4760172 w 5440197"/>
              <a:gd name="connsiteY10" fmla="*/ 340927 h 340927"/>
              <a:gd name="connsiteX11" fmla="*/ 4188952 w 5440197"/>
              <a:gd name="connsiteY11" fmla="*/ 340927 h 340927"/>
              <a:gd name="connsiteX12" fmla="*/ 3454525 w 5440197"/>
              <a:gd name="connsiteY12" fmla="*/ 340927 h 340927"/>
              <a:gd name="connsiteX13" fmla="*/ 2720099 w 5440197"/>
              <a:gd name="connsiteY13" fmla="*/ 340927 h 340927"/>
              <a:gd name="connsiteX14" fmla="*/ 1931270 w 5440197"/>
              <a:gd name="connsiteY14" fmla="*/ 340927 h 340927"/>
              <a:gd name="connsiteX15" fmla="*/ 1360049 w 5440197"/>
              <a:gd name="connsiteY15" fmla="*/ 340927 h 340927"/>
              <a:gd name="connsiteX16" fmla="*/ 788829 w 5440197"/>
              <a:gd name="connsiteY16" fmla="*/ 340927 h 340927"/>
              <a:gd name="connsiteX17" fmla="*/ 0 w 5440197"/>
              <a:gd name="connsiteY17" fmla="*/ 340927 h 340927"/>
              <a:gd name="connsiteX18" fmla="*/ 0 w 5440197"/>
              <a:gd name="connsiteY18" fmla="*/ 0 h 340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40197" h="340927" fill="none" extrusionOk="0">
                <a:moveTo>
                  <a:pt x="0" y="0"/>
                </a:moveTo>
                <a:cubicBezTo>
                  <a:pt x="219919" y="26180"/>
                  <a:pt x="439295" y="28205"/>
                  <a:pt x="734427" y="0"/>
                </a:cubicBezTo>
                <a:cubicBezTo>
                  <a:pt x="1029559" y="-28205"/>
                  <a:pt x="1059485" y="16759"/>
                  <a:pt x="1305647" y="0"/>
                </a:cubicBezTo>
                <a:cubicBezTo>
                  <a:pt x="1551809" y="-16759"/>
                  <a:pt x="1753620" y="-23930"/>
                  <a:pt x="1931270" y="0"/>
                </a:cubicBezTo>
                <a:cubicBezTo>
                  <a:pt x="2108920" y="23930"/>
                  <a:pt x="2383009" y="-6943"/>
                  <a:pt x="2556893" y="0"/>
                </a:cubicBezTo>
                <a:cubicBezTo>
                  <a:pt x="2730777" y="6943"/>
                  <a:pt x="2919968" y="20082"/>
                  <a:pt x="3182515" y="0"/>
                </a:cubicBezTo>
                <a:cubicBezTo>
                  <a:pt x="3445062" y="-20082"/>
                  <a:pt x="3604321" y="-22166"/>
                  <a:pt x="3808138" y="0"/>
                </a:cubicBezTo>
                <a:cubicBezTo>
                  <a:pt x="4011955" y="22166"/>
                  <a:pt x="4343797" y="-37590"/>
                  <a:pt x="4596966" y="0"/>
                </a:cubicBezTo>
                <a:cubicBezTo>
                  <a:pt x="4850135" y="37590"/>
                  <a:pt x="5062199" y="-15060"/>
                  <a:pt x="5440197" y="0"/>
                </a:cubicBezTo>
                <a:cubicBezTo>
                  <a:pt x="5447235" y="139537"/>
                  <a:pt x="5455435" y="171269"/>
                  <a:pt x="5440197" y="340927"/>
                </a:cubicBezTo>
                <a:cubicBezTo>
                  <a:pt x="5261264" y="343605"/>
                  <a:pt x="4956451" y="310289"/>
                  <a:pt x="4760172" y="340927"/>
                </a:cubicBezTo>
                <a:cubicBezTo>
                  <a:pt x="4563894" y="371565"/>
                  <a:pt x="4390858" y="316725"/>
                  <a:pt x="4188952" y="340927"/>
                </a:cubicBezTo>
                <a:cubicBezTo>
                  <a:pt x="3987046" y="365129"/>
                  <a:pt x="3754390" y="363808"/>
                  <a:pt x="3454525" y="340927"/>
                </a:cubicBezTo>
                <a:cubicBezTo>
                  <a:pt x="3154660" y="318046"/>
                  <a:pt x="2914832" y="318202"/>
                  <a:pt x="2720099" y="340927"/>
                </a:cubicBezTo>
                <a:cubicBezTo>
                  <a:pt x="2525366" y="363652"/>
                  <a:pt x="2108434" y="368468"/>
                  <a:pt x="1931270" y="340927"/>
                </a:cubicBezTo>
                <a:cubicBezTo>
                  <a:pt x="1754106" y="313386"/>
                  <a:pt x="1574024" y="332243"/>
                  <a:pt x="1360049" y="340927"/>
                </a:cubicBezTo>
                <a:cubicBezTo>
                  <a:pt x="1146074" y="349611"/>
                  <a:pt x="1031795" y="335449"/>
                  <a:pt x="788829" y="340927"/>
                </a:cubicBezTo>
                <a:cubicBezTo>
                  <a:pt x="545863" y="346405"/>
                  <a:pt x="244083" y="302398"/>
                  <a:pt x="0" y="340927"/>
                </a:cubicBezTo>
                <a:cubicBezTo>
                  <a:pt x="14335" y="241345"/>
                  <a:pt x="-2014" y="158514"/>
                  <a:pt x="0" y="0"/>
                </a:cubicBezTo>
                <a:close/>
              </a:path>
              <a:path w="5440197" h="340927" stroke="0" extrusionOk="0">
                <a:moveTo>
                  <a:pt x="0" y="0"/>
                </a:moveTo>
                <a:cubicBezTo>
                  <a:pt x="238083" y="-16021"/>
                  <a:pt x="474225" y="-9114"/>
                  <a:pt x="680025" y="0"/>
                </a:cubicBezTo>
                <a:cubicBezTo>
                  <a:pt x="885825" y="9114"/>
                  <a:pt x="1115652" y="34980"/>
                  <a:pt x="1414451" y="0"/>
                </a:cubicBezTo>
                <a:cubicBezTo>
                  <a:pt x="1713250" y="-34980"/>
                  <a:pt x="1863468" y="-15336"/>
                  <a:pt x="2094476" y="0"/>
                </a:cubicBezTo>
                <a:cubicBezTo>
                  <a:pt x="2325485" y="15336"/>
                  <a:pt x="2587415" y="-12282"/>
                  <a:pt x="2828902" y="0"/>
                </a:cubicBezTo>
                <a:cubicBezTo>
                  <a:pt x="3070389" y="12282"/>
                  <a:pt x="3407305" y="21883"/>
                  <a:pt x="3617731" y="0"/>
                </a:cubicBezTo>
                <a:cubicBezTo>
                  <a:pt x="3828157" y="-21883"/>
                  <a:pt x="4126782" y="6412"/>
                  <a:pt x="4297756" y="0"/>
                </a:cubicBezTo>
                <a:cubicBezTo>
                  <a:pt x="4468731" y="-6412"/>
                  <a:pt x="4965780" y="25989"/>
                  <a:pt x="5440197" y="0"/>
                </a:cubicBezTo>
                <a:cubicBezTo>
                  <a:pt x="5435143" y="81272"/>
                  <a:pt x="5456797" y="249536"/>
                  <a:pt x="5440197" y="340927"/>
                </a:cubicBezTo>
                <a:cubicBezTo>
                  <a:pt x="5203890" y="324519"/>
                  <a:pt x="4987428" y="377142"/>
                  <a:pt x="4705770" y="340927"/>
                </a:cubicBezTo>
                <a:cubicBezTo>
                  <a:pt x="4424112" y="304712"/>
                  <a:pt x="4159819" y="340016"/>
                  <a:pt x="3916942" y="340927"/>
                </a:cubicBezTo>
                <a:cubicBezTo>
                  <a:pt x="3674065" y="341838"/>
                  <a:pt x="3464452" y="315231"/>
                  <a:pt x="3291319" y="340927"/>
                </a:cubicBezTo>
                <a:cubicBezTo>
                  <a:pt x="3118186" y="366623"/>
                  <a:pt x="2837770" y="369600"/>
                  <a:pt x="2556893" y="340927"/>
                </a:cubicBezTo>
                <a:cubicBezTo>
                  <a:pt x="2276016" y="312254"/>
                  <a:pt x="2037623" y="344663"/>
                  <a:pt x="1768064" y="340927"/>
                </a:cubicBezTo>
                <a:cubicBezTo>
                  <a:pt x="1498505" y="337191"/>
                  <a:pt x="1414706" y="340346"/>
                  <a:pt x="1196843" y="340927"/>
                </a:cubicBezTo>
                <a:cubicBezTo>
                  <a:pt x="978980" y="341508"/>
                  <a:pt x="383700" y="372059"/>
                  <a:pt x="0" y="340927"/>
                </a:cubicBezTo>
                <a:cubicBezTo>
                  <a:pt x="1833" y="240322"/>
                  <a:pt x="4774" y="158133"/>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 18 à 28 ans</a:t>
            </a:r>
          </a:p>
        </p:txBody>
      </p:sp>
      <p:sp>
        <p:nvSpPr>
          <p:cNvPr id="970" name="Rectangle 969">
            <a:extLst>
              <a:ext uri="{FF2B5EF4-FFF2-40B4-BE49-F238E27FC236}">
                <a16:creationId xmlns:a16="http://schemas.microsoft.com/office/drawing/2014/main" id="{C9DBF002-537D-47FA-B7E0-C57A5552967C}"/>
              </a:ext>
            </a:extLst>
          </p:cNvPr>
          <p:cNvSpPr/>
          <p:nvPr/>
        </p:nvSpPr>
        <p:spPr>
          <a:xfrm>
            <a:off x="6856652" y="1818522"/>
            <a:ext cx="4525529" cy="343429"/>
          </a:xfrm>
          <a:custGeom>
            <a:avLst/>
            <a:gdLst>
              <a:gd name="connsiteX0" fmla="*/ 0 w 4525529"/>
              <a:gd name="connsiteY0" fmla="*/ 0 h 343429"/>
              <a:gd name="connsiteX1" fmla="*/ 737015 w 4525529"/>
              <a:gd name="connsiteY1" fmla="*/ 0 h 343429"/>
              <a:gd name="connsiteX2" fmla="*/ 1428774 w 4525529"/>
              <a:gd name="connsiteY2" fmla="*/ 0 h 343429"/>
              <a:gd name="connsiteX3" fmla="*/ 1984768 w 4525529"/>
              <a:gd name="connsiteY3" fmla="*/ 0 h 343429"/>
              <a:gd name="connsiteX4" fmla="*/ 2586017 w 4525529"/>
              <a:gd name="connsiteY4" fmla="*/ 0 h 343429"/>
              <a:gd name="connsiteX5" fmla="*/ 3187265 w 4525529"/>
              <a:gd name="connsiteY5" fmla="*/ 0 h 343429"/>
              <a:gd name="connsiteX6" fmla="*/ 3788514 w 4525529"/>
              <a:gd name="connsiteY6" fmla="*/ 0 h 343429"/>
              <a:gd name="connsiteX7" fmla="*/ 4525529 w 4525529"/>
              <a:gd name="connsiteY7" fmla="*/ 0 h 343429"/>
              <a:gd name="connsiteX8" fmla="*/ 4525529 w 4525529"/>
              <a:gd name="connsiteY8" fmla="*/ 343429 h 343429"/>
              <a:gd name="connsiteX9" fmla="*/ 3788514 w 4525529"/>
              <a:gd name="connsiteY9" fmla="*/ 343429 h 343429"/>
              <a:gd name="connsiteX10" fmla="*/ 3051500 w 4525529"/>
              <a:gd name="connsiteY10" fmla="*/ 343429 h 343429"/>
              <a:gd name="connsiteX11" fmla="*/ 2404995 w 4525529"/>
              <a:gd name="connsiteY11" fmla="*/ 343429 h 343429"/>
              <a:gd name="connsiteX12" fmla="*/ 1849002 w 4525529"/>
              <a:gd name="connsiteY12" fmla="*/ 343429 h 343429"/>
              <a:gd name="connsiteX13" fmla="*/ 1157242 w 4525529"/>
              <a:gd name="connsiteY13" fmla="*/ 343429 h 343429"/>
              <a:gd name="connsiteX14" fmla="*/ 0 w 4525529"/>
              <a:gd name="connsiteY14" fmla="*/ 343429 h 343429"/>
              <a:gd name="connsiteX15" fmla="*/ 0 w 4525529"/>
              <a:gd name="connsiteY15" fmla="*/ 0 h 3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25529" h="343429" fill="none" extrusionOk="0">
                <a:moveTo>
                  <a:pt x="0" y="0"/>
                </a:moveTo>
                <a:cubicBezTo>
                  <a:pt x="320033" y="11597"/>
                  <a:pt x="506428" y="-21251"/>
                  <a:pt x="737015" y="0"/>
                </a:cubicBezTo>
                <a:cubicBezTo>
                  <a:pt x="967603" y="21251"/>
                  <a:pt x="1192118" y="21385"/>
                  <a:pt x="1428774" y="0"/>
                </a:cubicBezTo>
                <a:cubicBezTo>
                  <a:pt x="1665430" y="-21385"/>
                  <a:pt x="1726321" y="-19008"/>
                  <a:pt x="1984768" y="0"/>
                </a:cubicBezTo>
                <a:cubicBezTo>
                  <a:pt x="2243215" y="19008"/>
                  <a:pt x="2367789" y="23120"/>
                  <a:pt x="2586017" y="0"/>
                </a:cubicBezTo>
                <a:cubicBezTo>
                  <a:pt x="2804245" y="-23120"/>
                  <a:pt x="3054482" y="-11274"/>
                  <a:pt x="3187265" y="0"/>
                </a:cubicBezTo>
                <a:cubicBezTo>
                  <a:pt x="3320048" y="11274"/>
                  <a:pt x="3652509" y="28776"/>
                  <a:pt x="3788514" y="0"/>
                </a:cubicBezTo>
                <a:cubicBezTo>
                  <a:pt x="3924519" y="-28776"/>
                  <a:pt x="4162575" y="-34914"/>
                  <a:pt x="4525529" y="0"/>
                </a:cubicBezTo>
                <a:cubicBezTo>
                  <a:pt x="4532373" y="116226"/>
                  <a:pt x="4538223" y="237414"/>
                  <a:pt x="4525529" y="343429"/>
                </a:cubicBezTo>
                <a:cubicBezTo>
                  <a:pt x="4319290" y="373313"/>
                  <a:pt x="3950468" y="342023"/>
                  <a:pt x="3788514" y="343429"/>
                </a:cubicBezTo>
                <a:cubicBezTo>
                  <a:pt x="3626561" y="344835"/>
                  <a:pt x="3247562" y="341062"/>
                  <a:pt x="3051500" y="343429"/>
                </a:cubicBezTo>
                <a:cubicBezTo>
                  <a:pt x="2855438" y="345796"/>
                  <a:pt x="2631230" y="340966"/>
                  <a:pt x="2404995" y="343429"/>
                </a:cubicBezTo>
                <a:cubicBezTo>
                  <a:pt x="2178761" y="345892"/>
                  <a:pt x="2066458" y="316854"/>
                  <a:pt x="1849002" y="343429"/>
                </a:cubicBezTo>
                <a:cubicBezTo>
                  <a:pt x="1631546" y="370004"/>
                  <a:pt x="1498952" y="330954"/>
                  <a:pt x="1157242" y="343429"/>
                </a:cubicBezTo>
                <a:cubicBezTo>
                  <a:pt x="815532" y="355904"/>
                  <a:pt x="303823" y="384650"/>
                  <a:pt x="0" y="343429"/>
                </a:cubicBezTo>
                <a:cubicBezTo>
                  <a:pt x="1020" y="214340"/>
                  <a:pt x="-6259" y="147711"/>
                  <a:pt x="0" y="0"/>
                </a:cubicBezTo>
                <a:close/>
              </a:path>
              <a:path w="4525529" h="343429" stroke="0" extrusionOk="0">
                <a:moveTo>
                  <a:pt x="0" y="0"/>
                </a:moveTo>
                <a:cubicBezTo>
                  <a:pt x="288998" y="-1152"/>
                  <a:pt x="445610" y="-1267"/>
                  <a:pt x="646504" y="0"/>
                </a:cubicBezTo>
                <a:cubicBezTo>
                  <a:pt x="847398" y="1267"/>
                  <a:pt x="1034580" y="8877"/>
                  <a:pt x="1338264" y="0"/>
                </a:cubicBezTo>
                <a:cubicBezTo>
                  <a:pt x="1641948" y="-8877"/>
                  <a:pt x="1696797" y="-21927"/>
                  <a:pt x="1984768" y="0"/>
                </a:cubicBezTo>
                <a:cubicBezTo>
                  <a:pt x="2272739" y="21927"/>
                  <a:pt x="2439926" y="-485"/>
                  <a:pt x="2676527" y="0"/>
                </a:cubicBezTo>
                <a:cubicBezTo>
                  <a:pt x="2913128" y="485"/>
                  <a:pt x="3238277" y="-8369"/>
                  <a:pt x="3413542" y="0"/>
                </a:cubicBezTo>
                <a:cubicBezTo>
                  <a:pt x="3588808" y="8369"/>
                  <a:pt x="3984381" y="-42249"/>
                  <a:pt x="4525529" y="0"/>
                </a:cubicBezTo>
                <a:cubicBezTo>
                  <a:pt x="4509380" y="120531"/>
                  <a:pt x="4524330" y="180389"/>
                  <a:pt x="4525529" y="343429"/>
                </a:cubicBezTo>
                <a:cubicBezTo>
                  <a:pt x="4292791" y="346126"/>
                  <a:pt x="4166244" y="331417"/>
                  <a:pt x="3924280" y="343429"/>
                </a:cubicBezTo>
                <a:cubicBezTo>
                  <a:pt x="3682316" y="355441"/>
                  <a:pt x="3612743" y="361858"/>
                  <a:pt x="3323031" y="343429"/>
                </a:cubicBezTo>
                <a:cubicBezTo>
                  <a:pt x="3033319" y="325000"/>
                  <a:pt x="2752363" y="357110"/>
                  <a:pt x="2586017" y="343429"/>
                </a:cubicBezTo>
                <a:cubicBezTo>
                  <a:pt x="2419671" y="329748"/>
                  <a:pt x="2179531" y="364515"/>
                  <a:pt x="1984768" y="343429"/>
                </a:cubicBezTo>
                <a:cubicBezTo>
                  <a:pt x="1790005" y="322343"/>
                  <a:pt x="1468411" y="351846"/>
                  <a:pt x="1293008" y="343429"/>
                </a:cubicBezTo>
                <a:cubicBezTo>
                  <a:pt x="1117605" y="335012"/>
                  <a:pt x="756143" y="331821"/>
                  <a:pt x="555994" y="343429"/>
                </a:cubicBezTo>
                <a:cubicBezTo>
                  <a:pt x="355845" y="355037"/>
                  <a:pt x="163686" y="331724"/>
                  <a:pt x="0" y="343429"/>
                </a:cubicBezTo>
                <a:cubicBezTo>
                  <a:pt x="-4599" y="226622"/>
                  <a:pt x="-3350" y="117796"/>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9823571">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Plus de 28 ans</a:t>
            </a:r>
          </a:p>
        </p:txBody>
      </p:sp>
      <p:grpSp>
        <p:nvGrpSpPr>
          <p:cNvPr id="971" name="Graphique 1770">
            <a:extLst>
              <a:ext uri="{FF2B5EF4-FFF2-40B4-BE49-F238E27FC236}">
                <a16:creationId xmlns:a16="http://schemas.microsoft.com/office/drawing/2014/main" id="{BDF904DB-3241-4D88-B4CE-89162F742ADF}"/>
              </a:ext>
            </a:extLst>
          </p:cNvPr>
          <p:cNvGrpSpPr/>
          <p:nvPr/>
        </p:nvGrpSpPr>
        <p:grpSpPr>
          <a:xfrm>
            <a:off x="594065" y="2314569"/>
            <a:ext cx="571762" cy="634854"/>
            <a:chOff x="1223962" y="1323975"/>
            <a:chExt cx="336430" cy="373554"/>
          </a:xfrm>
          <a:noFill/>
        </p:grpSpPr>
        <p:sp>
          <p:nvSpPr>
            <p:cNvPr id="972" name="Forme libre : forme 971">
              <a:extLst>
                <a:ext uri="{FF2B5EF4-FFF2-40B4-BE49-F238E27FC236}">
                  <a16:creationId xmlns:a16="http://schemas.microsoft.com/office/drawing/2014/main" id="{04ECDAD3-5F0B-4E71-8E55-CB44EC2F51EF}"/>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fill="none" extrusionOk="0">
                  <a:moveTo>
                    <a:pt x="6668" y="0"/>
                  </a:moveTo>
                  <a:cubicBezTo>
                    <a:pt x="4583" y="330"/>
                    <a:pt x="2719" y="-758"/>
                    <a:pt x="0" y="0"/>
                  </a:cubicBezTo>
                </a:path>
                <a:path w="6667" h="9525" stroke="0" extrusionOk="0">
                  <a:moveTo>
                    <a:pt x="6668" y="0"/>
                  </a:moveTo>
                  <a:cubicBezTo>
                    <a:pt x="3429" y="526"/>
                    <a:pt x="1685" y="-724"/>
                    <a:pt x="0" y="0"/>
                  </a:cubicBezTo>
                </a:path>
              </a:pathLst>
            </a:custGeom>
            <a:ln w="12700" cap="rnd">
              <a:solidFill>
                <a:schemeClr val="accent4">
                  <a:lumMod val="75000"/>
                </a:schemeClr>
              </a:solidFill>
              <a:prstDash val="solid"/>
              <a:round/>
              <a:extLst>
                <a:ext uri="{C807C97D-BFC1-408E-A445-0C87EB9F89A2}">
                  <ask:lineSketchStyleProps xmlns:ask="http://schemas.microsoft.com/office/drawing/2018/sketchyshapes" sd="1342176424">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sk:type>
                      <ask:lineSketchScribble/>
                    </ask:type>
                  </ask:lineSketchStyleProps>
                </a:ext>
              </a:extLst>
            </a:ln>
          </p:spPr>
          <p:txBody>
            <a:bodyPr rtlCol="0" anchor="ctr"/>
            <a:lstStyle/>
            <a:p>
              <a:endParaRPr lang="fr-FR" sz="1400"/>
            </a:p>
          </p:txBody>
        </p:sp>
        <p:sp>
          <p:nvSpPr>
            <p:cNvPr id="973" name="Forme libre : forme 972">
              <a:extLst>
                <a:ext uri="{FF2B5EF4-FFF2-40B4-BE49-F238E27FC236}">
                  <a16:creationId xmlns:a16="http://schemas.microsoft.com/office/drawing/2014/main" id="{29E89FFA-733B-47B8-9BC3-CFDB0F036AF1}"/>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extrusionOk="0">
                  <a:moveTo>
                    <a:pt x="0" y="0"/>
                  </a:moveTo>
                  <a:cubicBezTo>
                    <a:pt x="22618" y="-726"/>
                    <a:pt x="32845" y="1321"/>
                    <a:pt x="50578" y="0"/>
                  </a:cubicBezTo>
                  <a:cubicBezTo>
                    <a:pt x="53367" y="226"/>
                    <a:pt x="55720" y="2022"/>
                    <a:pt x="55340" y="4763"/>
                  </a:cubicBezTo>
                  <a:cubicBezTo>
                    <a:pt x="69792" y="60735"/>
                    <a:pt x="44328" y="87194"/>
                    <a:pt x="55340" y="134969"/>
                  </a:cubicBezTo>
                  <a:cubicBezTo>
                    <a:pt x="55129" y="137191"/>
                    <a:pt x="53152" y="139676"/>
                    <a:pt x="50578" y="139732"/>
                  </a:cubicBezTo>
                  <a:cubicBezTo>
                    <a:pt x="43531" y="141120"/>
                    <a:pt x="36706" y="139434"/>
                    <a:pt x="23908" y="139732"/>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336012609">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sk:type>
                      <ask:lineSketchScribble/>
                    </ask:type>
                  </ask:lineSketchStyleProps>
                </a:ext>
              </a:extLst>
            </a:ln>
          </p:spPr>
          <p:txBody>
            <a:bodyPr rtlCol="0" anchor="ctr"/>
            <a:lstStyle/>
            <a:p>
              <a:endParaRPr lang="fr-FR" sz="1400"/>
            </a:p>
          </p:txBody>
        </p:sp>
        <p:sp>
          <p:nvSpPr>
            <p:cNvPr id="974" name="Forme libre : forme 973">
              <a:extLst>
                <a:ext uri="{FF2B5EF4-FFF2-40B4-BE49-F238E27FC236}">
                  <a16:creationId xmlns:a16="http://schemas.microsoft.com/office/drawing/2014/main" id="{7ED18D3B-69A7-4FBC-BF04-D75962C9A284}"/>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extrusionOk="0">
                  <a:moveTo>
                    <a:pt x="20765" y="0"/>
                  </a:moveTo>
                  <a:cubicBezTo>
                    <a:pt x="22803" y="10952"/>
                    <a:pt x="17779" y="21649"/>
                    <a:pt x="20765" y="31242"/>
                  </a:cubicBezTo>
                  <a:cubicBezTo>
                    <a:pt x="20780" y="34003"/>
                    <a:pt x="18174" y="35876"/>
                    <a:pt x="16002" y="36005"/>
                  </a:cubicBezTo>
                  <a:cubicBezTo>
                    <a:pt x="12570" y="36349"/>
                    <a:pt x="6660" y="34693"/>
                    <a:pt x="0" y="36005"/>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901159803">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sk:type>
                      <ask:lineSketchScribble/>
                    </ask:type>
                  </ask:lineSketchStyleProps>
                </a:ext>
              </a:extLst>
            </a:ln>
          </p:spPr>
          <p:txBody>
            <a:bodyPr rtlCol="0" anchor="ctr"/>
            <a:lstStyle/>
            <a:p>
              <a:endParaRPr lang="fr-FR" sz="1400"/>
            </a:p>
          </p:txBody>
        </p:sp>
        <p:sp>
          <p:nvSpPr>
            <p:cNvPr id="975" name="Forme libre : forme 974">
              <a:extLst>
                <a:ext uri="{FF2B5EF4-FFF2-40B4-BE49-F238E27FC236}">
                  <a16:creationId xmlns:a16="http://schemas.microsoft.com/office/drawing/2014/main" id="{DE0FC92F-8496-4A52-B26B-FE86C3260892}"/>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extrusionOk="0">
                  <a:moveTo>
                    <a:pt x="0" y="0"/>
                  </a:moveTo>
                  <a:cubicBezTo>
                    <a:pt x="4429" y="-635"/>
                    <a:pt x="11449" y="1069"/>
                    <a:pt x="17812" y="0"/>
                  </a:cubicBezTo>
                  <a:cubicBezTo>
                    <a:pt x="20436" y="673"/>
                    <a:pt x="22314" y="2050"/>
                    <a:pt x="22574" y="4763"/>
                  </a:cubicBezTo>
                  <a:cubicBezTo>
                    <a:pt x="23172" y="19416"/>
                    <a:pt x="20594" y="40502"/>
                    <a:pt x="22574" y="54293"/>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475937258">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sk:type>
                      <ask:lineSketchScribble/>
                    </ask:type>
                  </ask:lineSketchStyleProps>
                </a:ext>
              </a:extLst>
            </a:ln>
          </p:spPr>
          <p:txBody>
            <a:bodyPr rtlCol="0" anchor="ctr"/>
            <a:lstStyle/>
            <a:p>
              <a:endParaRPr lang="fr-FR" sz="1400"/>
            </a:p>
          </p:txBody>
        </p:sp>
        <p:sp>
          <p:nvSpPr>
            <p:cNvPr id="976" name="Forme libre : forme 975">
              <a:extLst>
                <a:ext uri="{FF2B5EF4-FFF2-40B4-BE49-F238E27FC236}">
                  <a16:creationId xmlns:a16="http://schemas.microsoft.com/office/drawing/2014/main" id="{3A66FDB8-1E41-4A0F-A457-FCE027773939}"/>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extrusionOk="0">
                  <a:moveTo>
                    <a:pt x="0" y="612"/>
                  </a:moveTo>
                  <a:cubicBezTo>
                    <a:pt x="2264" y="4134"/>
                    <a:pt x="46103" y="-2668"/>
                    <a:pt x="88011" y="18995"/>
                  </a:cubicBezTo>
                  <a:cubicBezTo>
                    <a:pt x="109465" y="15695"/>
                    <a:pt x="122739" y="24054"/>
                    <a:pt x="140970" y="18995"/>
                  </a:cubicBezTo>
                  <a:cubicBezTo>
                    <a:pt x="142516" y="18615"/>
                    <a:pt x="153579" y="20387"/>
                    <a:pt x="158020" y="35283"/>
                  </a:cubicBezTo>
                  <a:cubicBezTo>
                    <a:pt x="158021" y="52332"/>
                    <a:pt x="139637" y="50713"/>
                    <a:pt x="139637" y="50713"/>
                  </a:cubicBezTo>
                  <a:cubicBezTo>
                    <a:pt x="118377" y="52105"/>
                    <a:pt x="115617" y="47950"/>
                    <a:pt x="96679" y="50713"/>
                  </a:cubicBezTo>
                  <a:cubicBezTo>
                    <a:pt x="94836" y="55901"/>
                    <a:pt x="85030" y="61751"/>
                    <a:pt x="82963" y="65763"/>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507019251">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sk:type>
                      <ask:lineSketchScribble/>
                    </ask:type>
                  </ask:lineSketchStyleProps>
                </a:ext>
              </a:extLst>
            </a:ln>
          </p:spPr>
          <p:txBody>
            <a:bodyPr rtlCol="0" anchor="ctr"/>
            <a:lstStyle/>
            <a:p>
              <a:endParaRPr lang="fr-FR" sz="1400"/>
            </a:p>
          </p:txBody>
        </p:sp>
        <p:sp>
          <p:nvSpPr>
            <p:cNvPr id="977" name="Forme libre : forme 976">
              <a:extLst>
                <a:ext uri="{FF2B5EF4-FFF2-40B4-BE49-F238E27FC236}">
                  <a16:creationId xmlns:a16="http://schemas.microsoft.com/office/drawing/2014/main" id="{C7DCFDD1-260C-4D0A-8E14-C77A55194CD7}"/>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extrusionOk="0">
                  <a:moveTo>
                    <a:pt x="120491" y="38767"/>
                  </a:moveTo>
                  <a:cubicBezTo>
                    <a:pt x="122382" y="39354"/>
                    <a:pt x="111940" y="40514"/>
                    <a:pt x="99251" y="35814"/>
                  </a:cubicBezTo>
                  <a:cubicBezTo>
                    <a:pt x="86297" y="29146"/>
                    <a:pt x="31337" y="-1"/>
                    <a:pt x="31337" y="0"/>
                  </a:cubicBezTo>
                  <a:cubicBezTo>
                    <a:pt x="18266" y="2767"/>
                    <a:pt x="9234" y="-951"/>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3960534638">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sk:type>
                      <ask:lineSketchScribble/>
                    </ask:type>
                  </ask:lineSketchStyleProps>
                </a:ext>
              </a:extLst>
            </a:ln>
          </p:spPr>
          <p:txBody>
            <a:bodyPr rtlCol="0" anchor="ctr"/>
            <a:lstStyle/>
            <a:p>
              <a:endParaRPr lang="fr-FR" sz="1400"/>
            </a:p>
          </p:txBody>
        </p:sp>
        <p:sp>
          <p:nvSpPr>
            <p:cNvPr id="978" name="Forme libre : forme 977">
              <a:extLst>
                <a:ext uri="{FF2B5EF4-FFF2-40B4-BE49-F238E27FC236}">
                  <a16:creationId xmlns:a16="http://schemas.microsoft.com/office/drawing/2014/main" id="{5D0373BA-DECE-41F1-9114-426879B350F1}"/>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extrusionOk="0">
                  <a:moveTo>
                    <a:pt x="44101" y="19046"/>
                  </a:moveTo>
                  <a:cubicBezTo>
                    <a:pt x="47962" y="20466"/>
                    <a:pt x="105678" y="-16569"/>
                    <a:pt x="117443" y="6092"/>
                  </a:cubicBezTo>
                  <a:cubicBezTo>
                    <a:pt x="132097" y="26619"/>
                    <a:pt x="44039" y="63232"/>
                    <a:pt x="0" y="83911"/>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944237005">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sk:type>
                      <ask:lineSketchScribble/>
                    </ask:type>
                  </ask:lineSketchStyleProps>
                </a:ext>
              </a:extLst>
            </a:ln>
          </p:spPr>
          <p:txBody>
            <a:bodyPr rtlCol="0" anchor="ctr"/>
            <a:lstStyle/>
            <a:p>
              <a:endParaRPr lang="fr-FR" sz="1400"/>
            </a:p>
          </p:txBody>
        </p:sp>
        <p:grpSp>
          <p:nvGrpSpPr>
            <p:cNvPr id="979" name="Graphique 1770">
              <a:extLst>
                <a:ext uri="{FF2B5EF4-FFF2-40B4-BE49-F238E27FC236}">
                  <a16:creationId xmlns:a16="http://schemas.microsoft.com/office/drawing/2014/main" id="{1DB8EC34-BE30-4A77-9297-424F319C542E}"/>
                </a:ext>
              </a:extLst>
            </p:cNvPr>
            <p:cNvGrpSpPr/>
            <p:nvPr/>
          </p:nvGrpSpPr>
          <p:grpSpPr>
            <a:xfrm>
              <a:off x="1223962" y="1323975"/>
              <a:ext cx="278796" cy="251936"/>
              <a:chOff x="1223962" y="1323975"/>
              <a:chExt cx="278796" cy="251936"/>
            </a:xfrm>
            <a:noFill/>
          </p:grpSpPr>
          <p:sp>
            <p:nvSpPr>
              <p:cNvPr id="984" name="Forme libre : forme 983">
                <a:extLst>
                  <a:ext uri="{FF2B5EF4-FFF2-40B4-BE49-F238E27FC236}">
                    <a16:creationId xmlns:a16="http://schemas.microsoft.com/office/drawing/2014/main" id="{172B82AD-C5F9-4B07-93A7-495AF1C124F9}"/>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extrusionOk="0">
                    <a:moveTo>
                      <a:pt x="101156" y="18860"/>
                    </a:moveTo>
                    <a:cubicBezTo>
                      <a:pt x="101863" y="28592"/>
                      <a:pt x="77813" y="38236"/>
                      <a:pt x="50578" y="37719"/>
                    </a:cubicBezTo>
                    <a:cubicBezTo>
                      <a:pt x="20985" y="38194"/>
                      <a:pt x="256" y="28790"/>
                      <a:pt x="0" y="18860"/>
                    </a:cubicBezTo>
                    <a:cubicBezTo>
                      <a:pt x="-26" y="7352"/>
                      <a:pt x="26463" y="-3034"/>
                      <a:pt x="50578" y="0"/>
                    </a:cubicBezTo>
                    <a:cubicBezTo>
                      <a:pt x="78209" y="8"/>
                      <a:pt x="101214" y="8175"/>
                      <a:pt x="101156" y="18860"/>
                    </a:cubicBezTo>
                    <a:close/>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619235145">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sk:type>
                        <ask:lineSketchScribble/>
                      </ask:type>
                    </ask:lineSketchStyleProps>
                  </a:ext>
                </a:extLst>
              </a:ln>
            </p:spPr>
            <p:txBody>
              <a:bodyPr rtlCol="0" anchor="ctr"/>
              <a:lstStyle/>
              <a:p>
                <a:endParaRPr lang="fr-FR" sz="1400"/>
              </a:p>
            </p:txBody>
          </p:sp>
          <p:grpSp>
            <p:nvGrpSpPr>
              <p:cNvPr id="985" name="Graphique 1770">
                <a:extLst>
                  <a:ext uri="{FF2B5EF4-FFF2-40B4-BE49-F238E27FC236}">
                    <a16:creationId xmlns:a16="http://schemas.microsoft.com/office/drawing/2014/main" id="{5DC38D7D-F57C-481F-944E-9B6AC7403BE6}"/>
                  </a:ext>
                </a:extLst>
              </p:cNvPr>
              <p:cNvGrpSpPr/>
              <p:nvPr/>
            </p:nvGrpSpPr>
            <p:grpSpPr>
              <a:xfrm>
                <a:off x="1401127" y="1407128"/>
                <a:ext cx="101631" cy="104775"/>
                <a:chOff x="1401127" y="1407128"/>
                <a:chExt cx="101631" cy="104775"/>
              </a:xfrm>
              <a:noFill/>
            </p:grpSpPr>
            <p:grpSp>
              <p:nvGrpSpPr>
                <p:cNvPr id="993" name="Graphique 1770">
                  <a:extLst>
                    <a:ext uri="{FF2B5EF4-FFF2-40B4-BE49-F238E27FC236}">
                      <a16:creationId xmlns:a16="http://schemas.microsoft.com/office/drawing/2014/main" id="{4F61E54C-7BC0-431D-BA8D-05CAB1875605}"/>
                    </a:ext>
                  </a:extLst>
                </p:cNvPr>
                <p:cNvGrpSpPr/>
                <p:nvPr/>
              </p:nvGrpSpPr>
              <p:grpSpPr>
                <a:xfrm>
                  <a:off x="1401127" y="1407128"/>
                  <a:ext cx="101155" cy="61912"/>
                  <a:chOff x="1401127" y="1407128"/>
                  <a:chExt cx="101155" cy="61912"/>
                </a:xfrm>
                <a:noFill/>
              </p:grpSpPr>
              <p:sp>
                <p:nvSpPr>
                  <p:cNvPr id="998" name="Forme libre : forme 997">
                    <a:extLst>
                      <a:ext uri="{FF2B5EF4-FFF2-40B4-BE49-F238E27FC236}">
                        <a16:creationId xmlns:a16="http://schemas.microsoft.com/office/drawing/2014/main" id="{336D1389-0D9E-4F47-A0CA-D87E19F2D9D5}"/>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extrusionOk="0">
                        <a:moveTo>
                          <a:pt x="14002" y="34481"/>
                        </a:moveTo>
                        <a:cubicBezTo>
                          <a:pt x="6648" y="30617"/>
                          <a:pt x="868" y="26324"/>
                          <a:pt x="0" y="21431"/>
                        </a:cubicBezTo>
                        <a:cubicBezTo>
                          <a:pt x="-1174" y="13587"/>
                          <a:pt x="1442" y="9879"/>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3110218294">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sk:type>
                            <ask:lineSketchScribble/>
                          </ask:type>
                        </ask:lineSketchStyleProps>
                      </a:ext>
                    </a:extLst>
                  </a:ln>
                </p:spPr>
                <p:txBody>
                  <a:bodyPr rtlCol="0" anchor="ctr"/>
                  <a:lstStyle/>
                  <a:p>
                    <a:endParaRPr lang="fr-FR" sz="1400"/>
                  </a:p>
                </p:txBody>
              </p:sp>
              <p:sp>
                <p:nvSpPr>
                  <p:cNvPr id="999" name="Forme libre : forme 998">
                    <a:extLst>
                      <a:ext uri="{FF2B5EF4-FFF2-40B4-BE49-F238E27FC236}">
                        <a16:creationId xmlns:a16="http://schemas.microsoft.com/office/drawing/2014/main" id="{E374B82D-91FF-4E03-9A10-C1CB6189CFCA}"/>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extrusionOk="0">
                        <a:moveTo>
                          <a:pt x="65818" y="0"/>
                        </a:moveTo>
                        <a:cubicBezTo>
                          <a:pt x="66283" y="7385"/>
                          <a:pt x="64240" y="12192"/>
                          <a:pt x="65818" y="21145"/>
                        </a:cubicBezTo>
                        <a:cubicBezTo>
                          <a:pt x="64361" y="36242"/>
                          <a:pt x="46373" y="43521"/>
                          <a:pt x="15240" y="40005"/>
                        </a:cubicBezTo>
                        <a:cubicBezTo>
                          <a:pt x="10144" y="40024"/>
                          <a:pt x="5169" y="40269"/>
                          <a:pt x="0" y="39148"/>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032621356">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sk:type>
                            <ask:lineSketchScribble/>
                          </ask:type>
                        </ask:lineSketchStyleProps>
                      </a:ext>
                    </a:extLst>
                  </a:ln>
                </p:spPr>
                <p:txBody>
                  <a:bodyPr rtlCol="0" anchor="ctr"/>
                  <a:lstStyle/>
                  <a:p>
                    <a:endParaRPr lang="fr-FR" sz="1400"/>
                  </a:p>
                </p:txBody>
              </p:sp>
              <p:sp>
                <p:nvSpPr>
                  <p:cNvPr id="1000" name="Forme libre : forme 999">
                    <a:extLst>
                      <a:ext uri="{FF2B5EF4-FFF2-40B4-BE49-F238E27FC236}">
                        <a16:creationId xmlns:a16="http://schemas.microsoft.com/office/drawing/2014/main" id="{DAEE7E17-2D45-49A1-BC44-74E297BBBEDD}"/>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5" y="286"/>
                        </a:moveTo>
                        <a:cubicBezTo>
                          <a:pt x="101653" y="6555"/>
                          <a:pt x="100396" y="17021"/>
                          <a:pt x="101155" y="21431"/>
                        </a:cubicBezTo>
                        <a:cubicBezTo>
                          <a:pt x="106685" y="31914"/>
                          <a:pt x="82516" y="45232"/>
                          <a:pt x="50578" y="40291"/>
                        </a:cubicBezTo>
                        <a:cubicBezTo>
                          <a:pt x="22830" y="41121"/>
                          <a:pt x="231" y="33414"/>
                          <a:pt x="0" y="21431"/>
                        </a:cubicBezTo>
                        <a:cubicBezTo>
                          <a:pt x="-476" y="10766"/>
                          <a:pt x="803" y="9966"/>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153120746">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grpSp>
            <p:grpSp>
              <p:nvGrpSpPr>
                <p:cNvPr id="994" name="Graphique 1770">
                  <a:extLst>
                    <a:ext uri="{FF2B5EF4-FFF2-40B4-BE49-F238E27FC236}">
                      <a16:creationId xmlns:a16="http://schemas.microsoft.com/office/drawing/2014/main" id="{D5298850-0EED-496E-83AC-69BAD1C58C07}"/>
                    </a:ext>
                  </a:extLst>
                </p:cNvPr>
                <p:cNvGrpSpPr/>
                <p:nvPr/>
              </p:nvGrpSpPr>
              <p:grpSpPr>
                <a:xfrm>
                  <a:off x="1401603" y="1449990"/>
                  <a:ext cx="101155" cy="61912"/>
                  <a:chOff x="1401603" y="1449990"/>
                  <a:chExt cx="101155" cy="61912"/>
                </a:xfrm>
                <a:noFill/>
              </p:grpSpPr>
              <p:sp>
                <p:nvSpPr>
                  <p:cNvPr id="995" name="Forme libre : forme 994">
                    <a:extLst>
                      <a:ext uri="{FF2B5EF4-FFF2-40B4-BE49-F238E27FC236}">
                        <a16:creationId xmlns:a16="http://schemas.microsoft.com/office/drawing/2014/main" id="{7158D007-99DE-4953-8405-86F2801EFAA1}"/>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extrusionOk="0">
                        <a:moveTo>
                          <a:pt x="37338" y="39624"/>
                        </a:moveTo>
                        <a:cubicBezTo>
                          <a:pt x="17039" y="36185"/>
                          <a:pt x="261" y="27845"/>
                          <a:pt x="0" y="21431"/>
                        </a:cubicBezTo>
                        <a:cubicBezTo>
                          <a:pt x="-1060" y="16358"/>
                          <a:pt x="1594" y="5378"/>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801850707">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sk:type>
                            <ask:lineSketchScribble/>
                          </ask:type>
                        </ask:lineSketchStyleProps>
                      </a:ext>
                    </a:extLst>
                  </a:ln>
                </p:spPr>
                <p:txBody>
                  <a:bodyPr rtlCol="0" anchor="ctr"/>
                  <a:lstStyle/>
                  <a:p>
                    <a:endParaRPr lang="fr-FR" sz="1400"/>
                  </a:p>
                </p:txBody>
              </p:sp>
              <p:sp>
                <p:nvSpPr>
                  <p:cNvPr id="996" name="Forme libre : forme 995">
                    <a:extLst>
                      <a:ext uri="{FF2B5EF4-FFF2-40B4-BE49-F238E27FC236}">
                        <a16:creationId xmlns:a16="http://schemas.microsoft.com/office/drawing/2014/main" id="{1A5936DC-6832-4BFB-A2C4-1A51A30ACA10}"/>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extrusionOk="0">
                        <a:moveTo>
                          <a:pt x="41053" y="0"/>
                        </a:moveTo>
                        <a:cubicBezTo>
                          <a:pt x="42020" y="4707"/>
                          <a:pt x="38836" y="11439"/>
                          <a:pt x="41053" y="21146"/>
                        </a:cubicBezTo>
                        <a:cubicBezTo>
                          <a:pt x="43888" y="31840"/>
                          <a:pt x="25284" y="41818"/>
                          <a:pt x="0" y="39624"/>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768686201">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sk:type>
                            <ask:lineSketchScribble/>
                          </ask:type>
                        </ask:lineSketchStyleProps>
                      </a:ext>
                    </a:extLst>
                  </a:ln>
                </p:spPr>
                <p:txBody>
                  <a:bodyPr rtlCol="0" anchor="ctr"/>
                  <a:lstStyle/>
                  <a:p>
                    <a:endParaRPr lang="fr-FR" sz="1400"/>
                  </a:p>
                </p:txBody>
              </p:sp>
              <p:sp>
                <p:nvSpPr>
                  <p:cNvPr id="997" name="Forme libre : forme 996">
                    <a:extLst>
                      <a:ext uri="{FF2B5EF4-FFF2-40B4-BE49-F238E27FC236}">
                        <a16:creationId xmlns:a16="http://schemas.microsoft.com/office/drawing/2014/main" id="{D9A27F43-07AB-4F28-BC50-EFA3D5FCC7CD}"/>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6" y="286"/>
                        </a:moveTo>
                        <a:cubicBezTo>
                          <a:pt x="101841" y="6513"/>
                          <a:pt x="99395" y="13954"/>
                          <a:pt x="101156" y="21431"/>
                        </a:cubicBezTo>
                        <a:cubicBezTo>
                          <a:pt x="102215" y="29375"/>
                          <a:pt x="76630" y="41382"/>
                          <a:pt x="50578" y="40291"/>
                        </a:cubicBezTo>
                        <a:cubicBezTo>
                          <a:pt x="20973" y="41932"/>
                          <a:pt x="-636" y="34471"/>
                          <a:pt x="0" y="21431"/>
                        </a:cubicBezTo>
                        <a:cubicBezTo>
                          <a:pt x="-1138" y="16198"/>
                          <a:pt x="1427" y="4863"/>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4291185889">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sk:type>
                            <ask:lineSketchScribble/>
                          </ask:type>
                        </ask:lineSketchStyleProps>
                      </a:ext>
                    </a:extLst>
                  </a:ln>
                </p:spPr>
                <p:txBody>
                  <a:bodyPr rtlCol="0" anchor="ctr"/>
                  <a:lstStyle/>
                  <a:p>
                    <a:endParaRPr lang="fr-FR" sz="1400"/>
                  </a:p>
                </p:txBody>
              </p:sp>
            </p:grpSp>
          </p:grpSp>
          <p:grpSp>
            <p:nvGrpSpPr>
              <p:cNvPr id="986" name="Graphique 1770">
                <a:extLst>
                  <a:ext uri="{FF2B5EF4-FFF2-40B4-BE49-F238E27FC236}">
                    <a16:creationId xmlns:a16="http://schemas.microsoft.com/office/drawing/2014/main" id="{5DC399F2-3FC3-446E-B01C-47D60831984B}"/>
                  </a:ext>
                </a:extLst>
              </p:cNvPr>
              <p:cNvGrpSpPr/>
              <p:nvPr/>
            </p:nvGrpSpPr>
            <p:grpSpPr>
              <a:xfrm>
                <a:off x="1401031" y="1492757"/>
                <a:ext cx="101727" cy="83153"/>
                <a:chOff x="1401031" y="1492757"/>
                <a:chExt cx="101727" cy="83153"/>
              </a:xfrm>
              <a:noFill/>
            </p:grpSpPr>
            <p:grpSp>
              <p:nvGrpSpPr>
                <p:cNvPr id="988" name="Graphique 1770">
                  <a:extLst>
                    <a:ext uri="{FF2B5EF4-FFF2-40B4-BE49-F238E27FC236}">
                      <a16:creationId xmlns:a16="http://schemas.microsoft.com/office/drawing/2014/main" id="{F60F0637-DCB8-46AE-B5E7-FABF8B548419}"/>
                    </a:ext>
                  </a:extLst>
                </p:cNvPr>
                <p:cNvGrpSpPr/>
                <p:nvPr/>
              </p:nvGrpSpPr>
              <p:grpSpPr>
                <a:xfrm>
                  <a:off x="1401031" y="1492757"/>
                  <a:ext cx="101250" cy="62007"/>
                  <a:chOff x="1401031" y="1492757"/>
                  <a:chExt cx="101250" cy="62007"/>
                </a:xfrm>
                <a:noFill/>
              </p:grpSpPr>
              <p:sp>
                <p:nvSpPr>
                  <p:cNvPr id="990" name="Forme libre : forme 989">
                    <a:extLst>
                      <a:ext uri="{FF2B5EF4-FFF2-40B4-BE49-F238E27FC236}">
                        <a16:creationId xmlns:a16="http://schemas.microsoft.com/office/drawing/2014/main" id="{AB037D9B-5B61-4DA4-81F8-DD6E9B8A8AFF}"/>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5" y="286"/>
                        </a:moveTo>
                        <a:cubicBezTo>
                          <a:pt x="103126" y="9124"/>
                          <a:pt x="99345" y="16098"/>
                          <a:pt x="101155" y="21431"/>
                        </a:cubicBezTo>
                        <a:cubicBezTo>
                          <a:pt x="96522" y="28049"/>
                          <a:pt x="81157" y="44431"/>
                          <a:pt x="50578" y="40291"/>
                        </a:cubicBezTo>
                        <a:cubicBezTo>
                          <a:pt x="21851" y="42374"/>
                          <a:pt x="2876" y="32796"/>
                          <a:pt x="0" y="21431"/>
                        </a:cubicBezTo>
                        <a:cubicBezTo>
                          <a:pt x="-719" y="16961"/>
                          <a:pt x="2445" y="5677"/>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084982926">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sp>
                <p:nvSpPr>
                  <p:cNvPr id="991" name="Forme libre : forme 990">
                    <a:extLst>
                      <a:ext uri="{FF2B5EF4-FFF2-40B4-BE49-F238E27FC236}">
                        <a16:creationId xmlns:a16="http://schemas.microsoft.com/office/drawing/2014/main" id="{1BBB855A-75F5-4B9E-BE1D-C1777D37B620}"/>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extrusionOk="0">
                        <a:moveTo>
                          <a:pt x="64960" y="39529"/>
                        </a:moveTo>
                        <a:cubicBezTo>
                          <a:pt x="61295" y="40016"/>
                          <a:pt x="56877" y="40073"/>
                          <a:pt x="50578" y="40291"/>
                        </a:cubicBezTo>
                        <a:cubicBezTo>
                          <a:pt x="22893" y="41368"/>
                          <a:pt x="665" y="31762"/>
                          <a:pt x="0" y="21431"/>
                        </a:cubicBezTo>
                        <a:cubicBezTo>
                          <a:pt x="-1572" y="14944"/>
                          <a:pt x="1152" y="8635"/>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4051173261">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sp>
                <p:nvSpPr>
                  <p:cNvPr id="992" name="Forme libre : forme 991">
                    <a:extLst>
                      <a:ext uri="{FF2B5EF4-FFF2-40B4-BE49-F238E27FC236}">
                        <a16:creationId xmlns:a16="http://schemas.microsoft.com/office/drawing/2014/main" id="{BA9ECBA3-D8C3-4563-BB9A-21C3F136C00D}"/>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extrusionOk="0">
                        <a:moveTo>
                          <a:pt x="16097" y="0"/>
                        </a:moveTo>
                        <a:cubicBezTo>
                          <a:pt x="18223" y="6205"/>
                          <a:pt x="14694" y="14734"/>
                          <a:pt x="16097" y="21145"/>
                        </a:cubicBezTo>
                        <a:cubicBezTo>
                          <a:pt x="16516" y="24582"/>
                          <a:pt x="11607" y="32594"/>
                          <a:pt x="0" y="34957"/>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944735254">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sk:type>
                            <ask:lineSketchScribble/>
                          </ask:type>
                        </ask:lineSketchStyleProps>
                      </a:ext>
                    </a:extLst>
                  </a:ln>
                </p:spPr>
                <p:txBody>
                  <a:bodyPr rtlCol="0" anchor="ctr"/>
                  <a:lstStyle/>
                  <a:p>
                    <a:endParaRPr lang="fr-FR" sz="1400"/>
                  </a:p>
                </p:txBody>
              </p:sp>
            </p:grpSp>
            <p:sp>
              <p:nvSpPr>
                <p:cNvPr id="989" name="Forme libre : forme 988">
                  <a:extLst>
                    <a:ext uri="{FF2B5EF4-FFF2-40B4-BE49-F238E27FC236}">
                      <a16:creationId xmlns:a16="http://schemas.microsoft.com/office/drawing/2014/main" id="{DA5F1EA6-C7D9-4AA8-836C-66E225CED103}"/>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6" y="286"/>
                      </a:moveTo>
                      <a:cubicBezTo>
                        <a:pt x="101231" y="6347"/>
                        <a:pt x="99269" y="11891"/>
                        <a:pt x="101156" y="21431"/>
                      </a:cubicBezTo>
                      <a:cubicBezTo>
                        <a:pt x="101947" y="32565"/>
                        <a:pt x="79453" y="42983"/>
                        <a:pt x="50578" y="40291"/>
                      </a:cubicBezTo>
                      <a:cubicBezTo>
                        <a:pt x="24647" y="40220"/>
                        <a:pt x="156" y="32344"/>
                        <a:pt x="0" y="21431"/>
                      </a:cubicBezTo>
                      <a:cubicBezTo>
                        <a:pt x="-2093" y="15094"/>
                        <a:pt x="1997" y="6557"/>
                        <a:pt x="0" y="0"/>
                      </a:cubicBezTo>
                    </a:path>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2187680682">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sk:type>
                          <ask:lineSketchScribble/>
                        </ask:type>
                      </ask:lineSketchStyleProps>
                    </a:ext>
                  </a:extLst>
                </a:ln>
              </p:spPr>
              <p:txBody>
                <a:bodyPr rtlCol="0" anchor="ctr"/>
                <a:lstStyle/>
                <a:p>
                  <a:endParaRPr lang="fr-FR" sz="1400"/>
                </a:p>
              </p:txBody>
            </p:sp>
          </p:grpSp>
          <p:sp>
            <p:nvSpPr>
              <p:cNvPr id="987" name="Forme libre : forme 986">
                <a:extLst>
                  <a:ext uri="{FF2B5EF4-FFF2-40B4-BE49-F238E27FC236}">
                    <a16:creationId xmlns:a16="http://schemas.microsoft.com/office/drawing/2014/main" id="{52DE71E0-B59F-4609-B1ED-CD9DC3601911}"/>
                  </a:ext>
                </a:extLst>
              </p:cNvPr>
              <p:cNvSpPr/>
              <p:nvPr/>
            </p:nvSpPr>
            <p:spPr>
              <a:xfrm>
                <a:off x="1223962" y="1323975"/>
                <a:ext cx="9525" cy="9525"/>
              </a:xfrm>
              <a:custGeom>
                <a:avLst/>
                <a:gdLst/>
                <a:ahLst/>
                <a:cxnLst/>
                <a:rect l="l" t="t" r="r" b="b"/>
                <a:pathLst>
                  <a:path w="9525" h="9525"/>
                </a:pathLst>
              </a:custGeom>
              <a:noFill/>
              <a:ln w="12700" cap="rnd">
                <a:solidFill>
                  <a:schemeClr val="accent4">
                    <a:lumMod val="75000"/>
                  </a:schemeClr>
                </a:solidFill>
                <a:prstDash val="solid"/>
                <a:round/>
                <a:extLst>
                  <a:ext uri="{C807C97D-BFC1-408E-A445-0C87EB9F89A2}">
                    <ask:lineSketchStyleProps xmlns:ask="http://schemas.microsoft.com/office/drawing/2018/sketchyshapes" sd="1560318472">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grpSp>
        <p:grpSp>
          <p:nvGrpSpPr>
            <p:cNvPr id="980" name="Graphique 1770">
              <a:extLst>
                <a:ext uri="{FF2B5EF4-FFF2-40B4-BE49-F238E27FC236}">
                  <a16:creationId xmlns:a16="http://schemas.microsoft.com/office/drawing/2014/main" id="{F2529560-D7F5-46C8-878D-8ACCCA1CB146}"/>
                </a:ext>
              </a:extLst>
            </p:cNvPr>
            <p:cNvGrpSpPr/>
            <p:nvPr/>
          </p:nvGrpSpPr>
          <p:grpSpPr>
            <a:xfrm>
              <a:off x="1396555" y="1326832"/>
              <a:ext cx="106394" cy="42957"/>
              <a:chOff x="1396555" y="1326832"/>
              <a:chExt cx="106394" cy="42957"/>
            </a:xfrm>
          </p:grpSpPr>
          <p:sp>
            <p:nvSpPr>
              <p:cNvPr id="981" name="Forme libre : forme 980">
                <a:extLst>
                  <a:ext uri="{FF2B5EF4-FFF2-40B4-BE49-F238E27FC236}">
                    <a16:creationId xmlns:a16="http://schemas.microsoft.com/office/drawing/2014/main" id="{78B62725-07E0-4FEF-8C1D-C8E7AD6BAE69}"/>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fill="none" extrusionOk="0">
                    <a:moveTo>
                      <a:pt x="0" y="0"/>
                    </a:moveTo>
                    <a:cubicBezTo>
                      <a:pt x="4141" y="11770"/>
                      <a:pt x="-117" y="23818"/>
                      <a:pt x="0" y="35624"/>
                    </a:cubicBezTo>
                  </a:path>
                  <a:path w="9525" h="35623" stroke="0" extrusionOk="0">
                    <a:moveTo>
                      <a:pt x="0" y="0"/>
                    </a:moveTo>
                    <a:cubicBezTo>
                      <a:pt x="2767" y="7901"/>
                      <a:pt x="-1594" y="20676"/>
                      <a:pt x="0" y="35624"/>
                    </a:cubicBezTo>
                  </a:path>
                </a:pathLst>
              </a:custGeom>
              <a:ln w="12700" cap="rnd">
                <a:solidFill>
                  <a:schemeClr val="accent4">
                    <a:lumMod val="75000"/>
                  </a:schemeClr>
                </a:solidFill>
                <a:prstDash val="solid"/>
                <a:round/>
                <a:extLst>
                  <a:ext uri="{C807C97D-BFC1-408E-A445-0C87EB9F89A2}">
                    <ask:lineSketchStyleProps xmlns:ask="http://schemas.microsoft.com/office/drawing/2018/sketchyshapes" sd="2699981339">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sk:type>
                        <ask:lineSketchScribble/>
                      </ask:type>
                    </ask:lineSketchStyleProps>
                  </a:ext>
                </a:extLst>
              </a:ln>
            </p:spPr>
            <p:txBody>
              <a:bodyPr rtlCol="0" anchor="ctr"/>
              <a:lstStyle/>
              <a:p>
                <a:endParaRPr lang="fr-FR" sz="1400"/>
              </a:p>
            </p:txBody>
          </p:sp>
          <p:sp>
            <p:nvSpPr>
              <p:cNvPr id="982" name="Forme libre : forme 981">
                <a:extLst>
                  <a:ext uri="{FF2B5EF4-FFF2-40B4-BE49-F238E27FC236}">
                    <a16:creationId xmlns:a16="http://schemas.microsoft.com/office/drawing/2014/main" id="{4C68A59E-A00E-4B0E-A54A-423807E36218}"/>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fill="none" extrusionOk="0">
                    <a:moveTo>
                      <a:pt x="0" y="0"/>
                    </a:moveTo>
                    <a:cubicBezTo>
                      <a:pt x="4248" y="6190"/>
                      <a:pt x="8814" y="19308"/>
                      <a:pt x="14192" y="23146"/>
                    </a:cubicBezTo>
                  </a:path>
                  <a:path w="14192" h="23145" stroke="0" extrusionOk="0">
                    <a:moveTo>
                      <a:pt x="0" y="0"/>
                    </a:moveTo>
                    <a:cubicBezTo>
                      <a:pt x="7079" y="6793"/>
                      <a:pt x="9975" y="18263"/>
                      <a:pt x="14192" y="23146"/>
                    </a:cubicBezTo>
                  </a:path>
                </a:pathLst>
              </a:custGeom>
              <a:ln w="12700" cap="rnd">
                <a:solidFill>
                  <a:schemeClr val="accent4">
                    <a:lumMod val="75000"/>
                  </a:schemeClr>
                </a:solidFill>
                <a:prstDash val="solid"/>
                <a:round/>
                <a:extLst>
                  <a:ext uri="{C807C97D-BFC1-408E-A445-0C87EB9F89A2}">
                    <ask:lineSketchStyleProps xmlns:ask="http://schemas.microsoft.com/office/drawing/2018/sketchyshapes" sd="3668293943">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sk:type>
                        <ask:lineSketchScribble/>
                      </ask:type>
                    </ask:lineSketchStyleProps>
                  </a:ext>
                </a:extLst>
              </a:ln>
            </p:spPr>
            <p:txBody>
              <a:bodyPr rtlCol="0" anchor="ctr"/>
              <a:lstStyle/>
              <a:p>
                <a:endParaRPr lang="fr-FR" sz="1400"/>
              </a:p>
            </p:txBody>
          </p:sp>
          <p:sp>
            <p:nvSpPr>
              <p:cNvPr id="983" name="Forme libre : forme 982">
                <a:extLst>
                  <a:ext uri="{FF2B5EF4-FFF2-40B4-BE49-F238E27FC236}">
                    <a16:creationId xmlns:a16="http://schemas.microsoft.com/office/drawing/2014/main" id="{9F6F423E-31D2-4C92-A07F-91FCAA448AF2}"/>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fill="none" extrusionOk="0">
                    <a:moveTo>
                      <a:pt x="9906" y="0"/>
                    </a:moveTo>
                    <a:cubicBezTo>
                      <a:pt x="8133" y="6545"/>
                      <a:pt x="1546" y="10642"/>
                      <a:pt x="0" y="15145"/>
                    </a:cubicBezTo>
                  </a:path>
                  <a:path w="9905" h="15144" stroke="0" extrusionOk="0">
                    <a:moveTo>
                      <a:pt x="9906" y="0"/>
                    </a:moveTo>
                    <a:cubicBezTo>
                      <a:pt x="9039" y="4528"/>
                      <a:pt x="1517" y="11253"/>
                      <a:pt x="0" y="15145"/>
                    </a:cubicBezTo>
                  </a:path>
                </a:pathLst>
              </a:custGeom>
              <a:ln w="12700" cap="rnd">
                <a:solidFill>
                  <a:schemeClr val="accent4">
                    <a:lumMod val="75000"/>
                  </a:schemeClr>
                </a:solidFill>
                <a:prstDash val="solid"/>
                <a:round/>
                <a:extLst>
                  <a:ext uri="{C807C97D-BFC1-408E-A445-0C87EB9F89A2}">
                    <ask:lineSketchStyleProps xmlns:ask="http://schemas.microsoft.com/office/drawing/2018/sketchyshapes" sd="2385107491">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sk:type>
                        <ask:lineSketchScribble/>
                      </ask:type>
                    </ask:lineSketchStyleProps>
                  </a:ext>
                </a:extLst>
              </a:ln>
            </p:spPr>
            <p:txBody>
              <a:bodyPr rtlCol="0" anchor="ctr"/>
              <a:lstStyle/>
              <a:p>
                <a:endParaRPr lang="fr-FR" sz="1400"/>
              </a:p>
            </p:txBody>
          </p:sp>
        </p:grpSp>
      </p:grpSp>
    </p:spTree>
    <p:extLst>
      <p:ext uri="{BB962C8B-B14F-4D97-AF65-F5344CB8AC3E}">
        <p14:creationId xmlns:p14="http://schemas.microsoft.com/office/powerpoint/2010/main" val="334963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01"/>
                                        </p:tgtEl>
                                        <p:attrNameLst>
                                          <p:attrName>style.visibility</p:attrName>
                                        </p:attrNameLst>
                                      </p:cBhvr>
                                      <p:to>
                                        <p:strVal val="visible"/>
                                      </p:to>
                                    </p:set>
                                    <p:animEffect transition="in" filter="fade">
                                      <p:cBhvr>
                                        <p:cTn id="7" dur="500"/>
                                        <p:tgtEl>
                                          <p:spTgt spid="901"/>
                                        </p:tgtEl>
                                      </p:cBhvr>
                                    </p:animEffect>
                                  </p:childTnLst>
                                </p:cTn>
                              </p:par>
                              <p:par>
                                <p:cTn id="8" presetID="10" presetClass="entr" presetSubtype="0" fill="hold" nodeType="withEffect">
                                  <p:stCondLst>
                                    <p:cond delay="0"/>
                                  </p:stCondLst>
                                  <p:childTnLst>
                                    <p:set>
                                      <p:cBhvr>
                                        <p:cTn id="9" dur="1" fill="hold">
                                          <p:stCondLst>
                                            <p:cond delay="0"/>
                                          </p:stCondLst>
                                        </p:cTn>
                                        <p:tgtEl>
                                          <p:spTgt spid="971"/>
                                        </p:tgtEl>
                                        <p:attrNameLst>
                                          <p:attrName>style.visibility</p:attrName>
                                        </p:attrNameLst>
                                      </p:cBhvr>
                                      <p:to>
                                        <p:strVal val="visible"/>
                                      </p:to>
                                    </p:set>
                                    <p:animEffect transition="in" filter="fade">
                                      <p:cBhvr>
                                        <p:cTn id="10" dur="500"/>
                                        <p:tgtEl>
                                          <p:spTgt spid="9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19"/>
                                        </p:tgtEl>
                                        <p:attrNameLst>
                                          <p:attrName>style.visibility</p:attrName>
                                        </p:attrNameLst>
                                      </p:cBhvr>
                                      <p:to>
                                        <p:strVal val="visible"/>
                                      </p:to>
                                    </p:set>
                                    <p:animEffect transition="in" filter="fade">
                                      <p:cBhvr>
                                        <p:cTn id="15" dur="500"/>
                                        <p:tgtEl>
                                          <p:spTgt spid="919"/>
                                        </p:tgtEl>
                                      </p:cBhvr>
                                    </p:animEffect>
                                  </p:childTnLst>
                                </p:cTn>
                              </p:par>
                              <p:par>
                                <p:cTn id="16" presetID="10" presetClass="entr" presetSubtype="0" fill="hold" nodeType="withEffect">
                                  <p:stCondLst>
                                    <p:cond delay="0"/>
                                  </p:stCondLst>
                                  <p:childTnLst>
                                    <p:set>
                                      <p:cBhvr>
                                        <p:cTn id="17" dur="1" fill="hold">
                                          <p:stCondLst>
                                            <p:cond delay="0"/>
                                          </p:stCondLst>
                                        </p:cTn>
                                        <p:tgtEl>
                                          <p:spTgt spid="960"/>
                                        </p:tgtEl>
                                        <p:attrNameLst>
                                          <p:attrName>style.visibility</p:attrName>
                                        </p:attrNameLst>
                                      </p:cBhvr>
                                      <p:to>
                                        <p:strVal val="visible"/>
                                      </p:to>
                                    </p:set>
                                    <p:animEffect transition="in" filter="fade">
                                      <p:cBhvr>
                                        <p:cTn id="18" dur="500"/>
                                        <p:tgtEl>
                                          <p:spTgt spid="96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02"/>
                                        </p:tgtEl>
                                        <p:attrNameLst>
                                          <p:attrName>style.visibility</p:attrName>
                                        </p:attrNameLst>
                                      </p:cBhvr>
                                      <p:to>
                                        <p:strVal val="visible"/>
                                      </p:to>
                                    </p:set>
                                    <p:animEffect transition="in" filter="fade">
                                      <p:cBhvr>
                                        <p:cTn id="23" dur="500"/>
                                        <p:tgtEl>
                                          <p:spTgt spid="90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16"/>
                                        </p:tgtEl>
                                        <p:attrNameLst>
                                          <p:attrName>style.visibility</p:attrName>
                                        </p:attrNameLst>
                                      </p:cBhvr>
                                      <p:to>
                                        <p:strVal val="visible"/>
                                      </p:to>
                                    </p:set>
                                    <p:animEffect transition="in" filter="fade">
                                      <p:cBhvr>
                                        <p:cTn id="26" dur="500"/>
                                        <p:tgtEl>
                                          <p:spTgt spid="916"/>
                                        </p:tgtEl>
                                      </p:cBhvr>
                                    </p:animEffect>
                                  </p:childTnLst>
                                </p:cTn>
                              </p:par>
                              <p:par>
                                <p:cTn id="27" presetID="10" presetClass="entr" presetSubtype="0" fill="hold" nodeType="withEffect">
                                  <p:stCondLst>
                                    <p:cond delay="0"/>
                                  </p:stCondLst>
                                  <p:childTnLst>
                                    <p:set>
                                      <p:cBhvr>
                                        <p:cTn id="28" dur="1" fill="hold">
                                          <p:stCondLst>
                                            <p:cond delay="0"/>
                                          </p:stCondLst>
                                        </p:cTn>
                                        <p:tgtEl>
                                          <p:spTgt spid="920"/>
                                        </p:tgtEl>
                                        <p:attrNameLst>
                                          <p:attrName>style.visibility</p:attrName>
                                        </p:attrNameLst>
                                      </p:cBhvr>
                                      <p:to>
                                        <p:strVal val="visible"/>
                                      </p:to>
                                    </p:set>
                                    <p:animEffect transition="in" filter="fade">
                                      <p:cBhvr>
                                        <p:cTn id="29" dur="500"/>
                                        <p:tgtEl>
                                          <p:spTgt spid="920"/>
                                        </p:tgtEl>
                                      </p:cBhvr>
                                    </p:animEffect>
                                  </p:childTnLst>
                                </p:cTn>
                              </p:par>
                              <p:par>
                                <p:cTn id="30" presetID="10" presetClass="entr" presetSubtype="0" fill="hold" nodeType="withEffect">
                                  <p:stCondLst>
                                    <p:cond delay="0"/>
                                  </p:stCondLst>
                                  <p:childTnLst>
                                    <p:set>
                                      <p:cBhvr>
                                        <p:cTn id="31" dur="1" fill="hold">
                                          <p:stCondLst>
                                            <p:cond delay="0"/>
                                          </p:stCondLst>
                                        </p:cTn>
                                        <p:tgtEl>
                                          <p:spTgt spid="915">
                                            <p:txEl>
                                              <p:pRg st="0" end="0"/>
                                            </p:txEl>
                                          </p:spTgt>
                                        </p:tgtEl>
                                        <p:attrNameLst>
                                          <p:attrName>style.visibility</p:attrName>
                                        </p:attrNameLst>
                                      </p:cBhvr>
                                      <p:to>
                                        <p:strVal val="visible"/>
                                      </p:to>
                                    </p:set>
                                    <p:animEffect transition="in" filter="fade">
                                      <p:cBhvr>
                                        <p:cTn id="32" dur="500"/>
                                        <p:tgtEl>
                                          <p:spTgt spid="915">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15">
                                            <p:txEl>
                                              <p:pRg st="1" end="1"/>
                                            </p:txEl>
                                          </p:spTgt>
                                        </p:tgtEl>
                                        <p:attrNameLst>
                                          <p:attrName>style.visibility</p:attrName>
                                        </p:attrNameLst>
                                      </p:cBhvr>
                                      <p:to>
                                        <p:strVal val="visible"/>
                                      </p:to>
                                    </p:set>
                                    <p:animEffect transition="in" filter="fade">
                                      <p:cBhvr>
                                        <p:cTn id="35" dur="500"/>
                                        <p:tgtEl>
                                          <p:spTgt spid="91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17"/>
                                        </p:tgtEl>
                                        <p:attrNameLst>
                                          <p:attrName>style.visibility</p:attrName>
                                        </p:attrNameLst>
                                      </p:cBhvr>
                                      <p:to>
                                        <p:strVal val="visible"/>
                                      </p:to>
                                    </p:set>
                                    <p:animEffect transition="in" filter="fade">
                                      <p:cBhvr>
                                        <p:cTn id="40" dur="500"/>
                                        <p:tgtEl>
                                          <p:spTgt spid="9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18"/>
                                        </p:tgtEl>
                                        <p:attrNameLst>
                                          <p:attrName>style.visibility</p:attrName>
                                        </p:attrNameLst>
                                      </p:cBhvr>
                                      <p:to>
                                        <p:strVal val="visible"/>
                                      </p:to>
                                    </p:set>
                                    <p:animEffect transition="in" filter="fade">
                                      <p:cBhvr>
                                        <p:cTn id="43" dur="500"/>
                                        <p:tgtEl>
                                          <p:spTgt spid="918"/>
                                        </p:tgtEl>
                                      </p:cBhvr>
                                    </p:animEffect>
                                  </p:childTnLst>
                                </p:cTn>
                              </p:par>
                              <p:par>
                                <p:cTn id="44" presetID="10" presetClass="entr" presetSubtype="0" fill="hold" nodeType="withEffect">
                                  <p:stCondLst>
                                    <p:cond delay="0"/>
                                  </p:stCondLst>
                                  <p:childTnLst>
                                    <p:set>
                                      <p:cBhvr>
                                        <p:cTn id="45" dur="1" fill="hold">
                                          <p:stCondLst>
                                            <p:cond delay="0"/>
                                          </p:stCondLst>
                                        </p:cTn>
                                        <p:tgtEl>
                                          <p:spTgt spid="936"/>
                                        </p:tgtEl>
                                        <p:attrNameLst>
                                          <p:attrName>style.visibility</p:attrName>
                                        </p:attrNameLst>
                                      </p:cBhvr>
                                      <p:to>
                                        <p:strVal val="visible"/>
                                      </p:to>
                                    </p:set>
                                    <p:animEffect transition="in" filter="fade">
                                      <p:cBhvr>
                                        <p:cTn id="46" dur="500"/>
                                        <p:tgtEl>
                                          <p:spTgt spid="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 grpId="0" animBg="1"/>
      <p:bldP spid="902" grpId="0" animBg="1"/>
      <p:bldP spid="916" grpId="0" animBg="1"/>
      <p:bldP spid="917" grpId="0" animBg="1"/>
      <p:bldP spid="918" grpId="0" animBg="1"/>
      <p:bldP spid="9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Pour un maximum d’autonomie, la mise en place de nos offres est entièrement à la main des conseillers.</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r>
              <a:rPr lang="fr-FR" dirty="0"/>
              <a:t>Les offres commerciales</a:t>
            </a: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r>
              <a:rPr lang="fr-FR" dirty="0"/>
              <a:t>3</a:t>
            </a:r>
          </a:p>
        </p:txBody>
      </p:sp>
      <p:graphicFrame>
        <p:nvGraphicFramePr>
          <p:cNvPr id="7" name="Tableau 7">
            <a:extLst>
              <a:ext uri="{FF2B5EF4-FFF2-40B4-BE49-F238E27FC236}">
                <a16:creationId xmlns:a16="http://schemas.microsoft.com/office/drawing/2014/main" id="{77212C8E-93DE-4752-AD51-C943638D31C6}"/>
              </a:ext>
            </a:extLst>
          </p:cNvPr>
          <p:cNvGraphicFramePr>
            <a:graphicFrameLocks noGrp="1"/>
          </p:cNvGraphicFramePr>
          <p:nvPr>
            <p:ph idx="17"/>
            <p:extLst>
              <p:ext uri="{D42A27DB-BD31-4B8C-83A1-F6EECF244321}">
                <p14:modId xmlns:p14="http://schemas.microsoft.com/office/powerpoint/2010/main" val="825630011"/>
              </p:ext>
            </p:extLst>
          </p:nvPr>
        </p:nvGraphicFramePr>
        <p:xfrm>
          <a:off x="704165" y="1702196"/>
          <a:ext cx="10963051" cy="4336977"/>
        </p:xfrm>
        <a:graphic>
          <a:graphicData uri="http://schemas.openxmlformats.org/drawingml/2006/table">
            <a:tbl>
              <a:tblPr firstCol="1">
                <a:tableStyleId>{5C22544A-7EE6-4342-B048-85BDC9FD1C3A}</a:tableStyleId>
              </a:tblPr>
              <a:tblGrid>
                <a:gridCol w="3059761">
                  <a:extLst>
                    <a:ext uri="{9D8B030D-6E8A-4147-A177-3AD203B41FA5}">
                      <a16:colId xmlns:a16="http://schemas.microsoft.com/office/drawing/2014/main" val="575119203"/>
                    </a:ext>
                  </a:extLst>
                </a:gridCol>
                <a:gridCol w="7903290">
                  <a:extLst>
                    <a:ext uri="{9D8B030D-6E8A-4147-A177-3AD203B41FA5}">
                      <a16:colId xmlns:a16="http://schemas.microsoft.com/office/drawing/2014/main" val="493658422"/>
                    </a:ext>
                  </a:extLst>
                </a:gridCol>
              </a:tblGrid>
              <a:tr h="885461">
                <a:tc>
                  <a:txBody>
                    <a:bodyPr/>
                    <a:lstStyle/>
                    <a:p>
                      <a:pPr lvl="0" algn="ctr"/>
                      <a:r>
                        <a:rPr lang="fr-FR" sz="1400" b="1" dirty="0">
                          <a:solidFill>
                            <a:srgbClr val="F1F0F4"/>
                          </a:solidFill>
                        </a:rPr>
                        <a:t>      Prime de bienvenue </a:t>
                      </a:r>
                    </a:p>
                    <a:p>
                      <a:pPr lvl="0" algn="ctr"/>
                      <a:r>
                        <a:rPr lang="fr-FR" sz="1400" b="1" dirty="0">
                          <a:solidFill>
                            <a:srgbClr val="F1F0F4"/>
                          </a:solidFill>
                        </a:rPr>
                        <a:t>      de 80 €</a:t>
                      </a:r>
                    </a:p>
                  </a:txBody>
                  <a:tcPr anchor="ctr">
                    <a:solidFill>
                      <a:schemeClr val="accent4">
                        <a:lumMod val="75000"/>
                      </a:schemeClr>
                    </a:solidFill>
                  </a:tcPr>
                </a:tc>
                <a:tc>
                  <a:txBody>
                    <a:bodyPr/>
                    <a:lstStyle/>
                    <a:p>
                      <a:pPr algn="l"/>
                      <a:r>
                        <a:rPr lang="fr-FR" sz="1400" b="1" dirty="0"/>
                        <a:t>OD « Prime de Bienvenue - Partenariat »</a:t>
                      </a:r>
                    </a:p>
                    <a:p>
                      <a:pPr marL="171450" indent="-171450" algn="l">
                        <a:buFont typeface="Arial" panose="020B0604020202020204" pitchFamily="34" charset="0"/>
                        <a:buChar char="•"/>
                      </a:pPr>
                      <a:r>
                        <a:rPr lang="fr-FR" sz="1400" dirty="0"/>
                        <a:t>1</a:t>
                      </a:r>
                      <a:r>
                        <a:rPr lang="fr-FR" sz="1400" baseline="30000" dirty="0"/>
                        <a:t>ère</a:t>
                      </a:r>
                      <a:r>
                        <a:rPr lang="fr-FR" sz="1400" dirty="0"/>
                        <a:t> ligne : nom du partenaire </a:t>
                      </a:r>
                    </a:p>
                    <a:p>
                      <a:pPr marL="171450" indent="-171450" algn="l">
                        <a:buFont typeface="Arial" panose="020B0604020202020204" pitchFamily="34" charset="0"/>
                        <a:buChar char="•"/>
                      </a:pPr>
                      <a:r>
                        <a:rPr lang="fr-FR" sz="1400" dirty="0"/>
                        <a:t>2</a:t>
                      </a:r>
                      <a:r>
                        <a:rPr lang="fr-FR" sz="1400" baseline="30000" dirty="0"/>
                        <a:t>ème</a:t>
                      </a:r>
                      <a:r>
                        <a:rPr lang="fr-FR" sz="1400" dirty="0"/>
                        <a:t> ligne :</a:t>
                      </a:r>
                    </a:p>
                  </a:txBody>
                  <a:tcPr anchor="ctr">
                    <a:solidFill>
                      <a:schemeClr val="bg1">
                        <a:lumMod val="95000"/>
                      </a:schemeClr>
                    </a:solidFill>
                  </a:tcPr>
                </a:tc>
                <a:extLst>
                  <a:ext uri="{0D108BD9-81ED-4DB2-BD59-A6C34878D82A}">
                    <a16:rowId xmlns:a16="http://schemas.microsoft.com/office/drawing/2014/main" val="444626579"/>
                  </a:ext>
                </a:extLst>
              </a:tr>
              <a:tr h="570213">
                <a:tc>
                  <a:txBody>
                    <a:bodyPr/>
                    <a:lstStyle/>
                    <a:p>
                      <a:pPr lvl="0" algn="ctr"/>
                      <a:r>
                        <a:rPr lang="fr-FR" sz="1400" b="1" dirty="0">
                          <a:solidFill>
                            <a:srgbClr val="F1F0F4"/>
                          </a:solidFill>
                        </a:rPr>
                        <a:t>   50 € en bon d’achat</a:t>
                      </a:r>
                    </a:p>
                  </a:txBody>
                  <a:tcPr anchor="ctr">
                    <a:solidFill>
                      <a:schemeClr val="accent4">
                        <a:lumMod val="75000"/>
                      </a:schemeClr>
                    </a:solidFill>
                  </a:tcPr>
                </a:tc>
                <a:tc>
                  <a:txBody>
                    <a:bodyPr/>
                    <a:lstStyle/>
                    <a:p>
                      <a:pPr algn="l"/>
                      <a:r>
                        <a:rPr lang="fr-FR" sz="1400" dirty="0"/>
                        <a:t>Automatique à la mise en place d’une mobilité bancaire avec au moins   3 organismes.</a:t>
                      </a:r>
                    </a:p>
                  </a:txBody>
                  <a:tcPr anchor="ctr">
                    <a:solidFill>
                      <a:schemeClr val="bg1">
                        <a:lumMod val="95000"/>
                      </a:schemeClr>
                    </a:solidFill>
                  </a:tcPr>
                </a:tc>
                <a:extLst>
                  <a:ext uri="{0D108BD9-81ED-4DB2-BD59-A6C34878D82A}">
                    <a16:rowId xmlns:a16="http://schemas.microsoft.com/office/drawing/2014/main" val="3498231780"/>
                  </a:ext>
                </a:extLst>
              </a:tr>
              <a:tr h="1733107">
                <a:tc>
                  <a:txBody>
                    <a:bodyPr/>
                    <a:lstStyle/>
                    <a:p>
                      <a:pPr lvl="0" algn="ctr"/>
                      <a:r>
                        <a:rPr lang="fr-FR" sz="1400" b="1" dirty="0">
                          <a:solidFill>
                            <a:srgbClr val="F1F0F4"/>
                          </a:solidFill>
                        </a:rPr>
                        <a:t>        Visa 1</a:t>
                      </a:r>
                      <a:r>
                        <a:rPr lang="fr-FR" sz="1400" b="1" baseline="30000" dirty="0">
                          <a:solidFill>
                            <a:srgbClr val="F1F0F4"/>
                          </a:solidFill>
                        </a:rPr>
                        <a:t>er</a:t>
                      </a:r>
                      <a:r>
                        <a:rPr lang="fr-FR" sz="1400" b="1" dirty="0">
                          <a:solidFill>
                            <a:srgbClr val="F1F0F4"/>
                          </a:solidFill>
                        </a:rPr>
                        <a:t> à 1 € / mois </a:t>
                      </a:r>
                    </a:p>
                    <a:p>
                      <a:pPr lvl="0" algn="ctr"/>
                      <a:r>
                        <a:rPr lang="fr-FR" sz="1400" b="1" dirty="0">
                          <a:solidFill>
                            <a:srgbClr val="F1F0F4"/>
                          </a:solidFill>
                        </a:rPr>
                        <a:t>       pendant 6 mois</a:t>
                      </a:r>
                    </a:p>
                    <a:p>
                      <a:pPr lvl="0" algn="ctr"/>
                      <a:r>
                        <a:rPr lang="fr-FR" sz="1400" b="1" dirty="0">
                          <a:solidFill>
                            <a:srgbClr val="F1F0F4"/>
                          </a:solidFill>
                        </a:rPr>
                        <a:t>      (Formule Confort)</a:t>
                      </a:r>
                    </a:p>
                  </a:txBody>
                  <a:tcPr anchor="ctr">
                    <a:solidFill>
                      <a:schemeClr val="accent4">
                        <a:lumMod val="75000"/>
                      </a:schemeClr>
                    </a:solidFill>
                  </a:tcPr>
                </a:tc>
                <a:tc>
                  <a:txBody>
                    <a:bodyPr/>
                    <a:lstStyle/>
                    <a:p>
                      <a:pPr marL="171450" lvl="0" indent="-171450">
                        <a:buFont typeface="Arial" panose="020B0604020202020204" pitchFamily="34" charset="0"/>
                        <a:buChar char="•"/>
                      </a:pPr>
                      <a:r>
                        <a:rPr lang="fr-FR" sz="1400" dirty="0"/>
                        <a:t>Une fois votre Formule créée, depuis la synthèse client, taper le </a:t>
                      </a:r>
                      <a:r>
                        <a:rPr lang="fr-FR" sz="1400" b="1" dirty="0"/>
                        <a:t>code transaction 0154</a:t>
                      </a:r>
                      <a:r>
                        <a:rPr lang="fr-FR" sz="1400" dirty="0"/>
                        <a:t>. L’écran « Barèmes &amp; promotions applicables – usage privé » s’ouvre.</a:t>
                      </a:r>
                    </a:p>
                    <a:p>
                      <a:pPr marL="171450" lvl="0" indent="-171450">
                        <a:buFont typeface="Arial" panose="020B0604020202020204" pitchFamily="34" charset="0"/>
                        <a:buChar char="•"/>
                      </a:pPr>
                      <a:r>
                        <a:rPr lang="fr-FR" sz="1400" dirty="0"/>
                        <a:t>Cliquer sur Associer un profil tarifaire un 2nd écran « Gestion des profils tarifaires – usage privé » s’ouvre.</a:t>
                      </a:r>
                    </a:p>
                    <a:p>
                      <a:pPr marL="171450" lvl="0" indent="-171450">
                        <a:buFont typeface="Arial" panose="020B0604020202020204" pitchFamily="34" charset="0"/>
                        <a:buChar char="•"/>
                      </a:pPr>
                      <a:r>
                        <a:rPr lang="fr-FR" sz="1400" dirty="0"/>
                        <a:t>Cliquer sur le profil </a:t>
                      </a:r>
                      <a:r>
                        <a:rPr lang="fr-FR" sz="1400" b="1" dirty="0"/>
                        <a:t>« Partenariat Bienvenue ». </a:t>
                      </a:r>
                    </a:p>
                    <a:p>
                      <a:pPr marL="171450" lvl="0" indent="-171450">
                        <a:buFont typeface="Arial" panose="020B0604020202020204" pitchFamily="34" charset="0"/>
                        <a:buChar char="•"/>
                      </a:pPr>
                      <a:r>
                        <a:rPr lang="fr-FR" sz="1400" b="0" dirty="0"/>
                        <a:t>F</a:t>
                      </a:r>
                      <a:r>
                        <a:rPr lang="fr-FR" sz="1400" dirty="0"/>
                        <a:t>inir en cliquant sur </a:t>
                      </a:r>
                      <a:r>
                        <a:rPr lang="fr-FR" sz="1400" b="0" dirty="0"/>
                        <a:t>Créer.</a:t>
                      </a:r>
                    </a:p>
                    <a:p>
                      <a:pPr marL="171450" lvl="0" indent="-171450">
                        <a:buFont typeface="Arial" panose="020B0604020202020204" pitchFamily="34" charset="0"/>
                        <a:buChar char="•"/>
                      </a:pPr>
                      <a:r>
                        <a:rPr lang="fr-FR" sz="1400" dirty="0"/>
                        <a:t>Le client se verra attribuer la promotion pour 6 mois. </a:t>
                      </a:r>
                      <a:endParaRPr lang="fr-FR" sz="1400" b="0" i="0" u="none" strike="noStrike" kern="1200" dirty="0">
                        <a:solidFill>
                          <a:schemeClr val="tx1"/>
                        </a:solidFill>
                        <a:effectLst/>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2565068007"/>
                  </a:ext>
                </a:extLst>
              </a:tr>
              <a:tr h="520995">
                <a:tc>
                  <a:txBody>
                    <a:bodyPr/>
                    <a:lstStyle/>
                    <a:p>
                      <a:pPr lvl="0" algn="ctr"/>
                      <a:r>
                        <a:rPr lang="fr-FR" sz="1400" b="1" dirty="0">
                          <a:solidFill>
                            <a:srgbClr val="F1F0F4"/>
                          </a:solidFill>
                        </a:rPr>
                        <a:t>   </a:t>
                      </a:r>
                      <a:r>
                        <a:rPr lang="fr-FR" sz="1400" b="1" dirty="0" err="1">
                          <a:solidFill>
                            <a:srgbClr val="F1F0F4"/>
                          </a:solidFill>
                        </a:rPr>
                        <a:t>Banca</a:t>
                      </a:r>
                      <a:r>
                        <a:rPr lang="fr-FR" sz="1400" b="1" dirty="0">
                          <a:solidFill>
                            <a:srgbClr val="F1F0F4"/>
                          </a:solidFill>
                        </a:rPr>
                        <a:t> offres Jeunes </a:t>
                      </a:r>
                    </a:p>
                  </a:txBody>
                  <a:tcPr anchor="ctr">
                    <a:solidFill>
                      <a:schemeClr val="accent4">
                        <a:lumMod val="75000"/>
                      </a:schemeClr>
                    </a:solidFill>
                  </a:tcPr>
                </a:tc>
                <a:tc>
                  <a:txBody>
                    <a:bodyPr/>
                    <a:lstStyle/>
                    <a:p>
                      <a:pPr algn="l"/>
                      <a:r>
                        <a:rPr lang="fr-FR" sz="1400" dirty="0"/>
                        <a:t>Automatique à la souscription.</a:t>
                      </a:r>
                    </a:p>
                  </a:txBody>
                  <a:tcPr anchor="ctr">
                    <a:solidFill>
                      <a:schemeClr val="bg1">
                        <a:lumMod val="95000"/>
                      </a:schemeClr>
                    </a:solidFill>
                  </a:tcPr>
                </a:tc>
                <a:extLst>
                  <a:ext uri="{0D108BD9-81ED-4DB2-BD59-A6C34878D82A}">
                    <a16:rowId xmlns:a16="http://schemas.microsoft.com/office/drawing/2014/main" val="812604183"/>
                  </a:ext>
                </a:extLst>
              </a:tr>
              <a:tr h="627201">
                <a:tc>
                  <a:txBody>
                    <a:bodyPr/>
                    <a:lstStyle/>
                    <a:p>
                      <a:pPr lvl="0" algn="ctr"/>
                      <a:r>
                        <a:rPr lang="fr-FR" sz="1400" b="1" dirty="0">
                          <a:solidFill>
                            <a:srgbClr val="F1F0F4"/>
                          </a:solidFill>
                        </a:rPr>
                        <a:t>         Crédit « bienvenue » </a:t>
                      </a:r>
                    </a:p>
                    <a:p>
                      <a:pPr lvl="0" algn="ctr"/>
                      <a:r>
                        <a:rPr lang="fr-FR" sz="1400" b="1" dirty="0">
                          <a:solidFill>
                            <a:srgbClr val="F1F0F4"/>
                          </a:solidFill>
                        </a:rPr>
                        <a:t>       5 000 € </a:t>
                      </a:r>
                    </a:p>
                  </a:txBody>
                  <a:tcPr anchor="ctr">
                    <a:solidFill>
                      <a:schemeClr val="accent4">
                        <a:lumMod val="75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fr-FR" sz="1400" b="0" i="0" u="none" strike="noStrike" kern="1200" dirty="0">
                          <a:solidFill>
                            <a:schemeClr val="tx1"/>
                          </a:solidFill>
                          <a:effectLst/>
                          <a:latin typeface="+mn-lt"/>
                          <a:ea typeface="+mn-ea"/>
                          <a:cs typeface="+mn-cs"/>
                        </a:rPr>
                        <a:t>Sous IZIVENTE sélectionner la ligne </a:t>
                      </a:r>
                      <a:r>
                        <a:rPr lang="fr-FR" sz="1400" b="1" i="0" u="none" strike="noStrike" kern="1200" dirty="0">
                          <a:solidFill>
                            <a:schemeClr val="tx1"/>
                          </a:solidFill>
                          <a:effectLst/>
                          <a:latin typeface="+mn-lt"/>
                          <a:ea typeface="+mn-ea"/>
                          <a:cs typeface="+mn-cs"/>
                        </a:rPr>
                        <a:t>« Prêt Partenariat Bienvenue ».</a:t>
                      </a:r>
                    </a:p>
                  </a:txBody>
                  <a:tcPr anchor="ctr">
                    <a:solidFill>
                      <a:schemeClr val="bg1">
                        <a:lumMod val="95000"/>
                      </a:schemeClr>
                    </a:solidFill>
                  </a:tcPr>
                </a:tc>
                <a:extLst>
                  <a:ext uri="{0D108BD9-81ED-4DB2-BD59-A6C34878D82A}">
                    <a16:rowId xmlns:a16="http://schemas.microsoft.com/office/drawing/2014/main" val="2669857972"/>
                  </a:ext>
                </a:extLst>
              </a:tr>
            </a:tbl>
          </a:graphicData>
        </a:graphic>
      </p:graphicFrame>
      <p:grpSp>
        <p:nvGrpSpPr>
          <p:cNvPr id="9" name="Graphique 1761">
            <a:extLst>
              <a:ext uri="{FF2B5EF4-FFF2-40B4-BE49-F238E27FC236}">
                <a16:creationId xmlns:a16="http://schemas.microsoft.com/office/drawing/2014/main" id="{ED378681-A32E-4421-A757-5E5A643E2467}"/>
              </a:ext>
            </a:extLst>
          </p:cNvPr>
          <p:cNvGrpSpPr/>
          <p:nvPr/>
        </p:nvGrpSpPr>
        <p:grpSpPr>
          <a:xfrm>
            <a:off x="786440" y="3785310"/>
            <a:ext cx="619262" cy="460952"/>
            <a:chOff x="7441871" y="655382"/>
            <a:chExt cx="382651" cy="284829"/>
          </a:xfrm>
          <a:noFill/>
        </p:grpSpPr>
        <p:grpSp>
          <p:nvGrpSpPr>
            <p:cNvPr id="10" name="Graphique 1761">
              <a:extLst>
                <a:ext uri="{FF2B5EF4-FFF2-40B4-BE49-F238E27FC236}">
                  <a16:creationId xmlns:a16="http://schemas.microsoft.com/office/drawing/2014/main" id="{8BBEF700-30CB-46E8-8D99-D17865C6D173}"/>
                </a:ext>
              </a:extLst>
            </p:cNvPr>
            <p:cNvGrpSpPr/>
            <p:nvPr/>
          </p:nvGrpSpPr>
          <p:grpSpPr>
            <a:xfrm>
              <a:off x="7441871" y="655382"/>
              <a:ext cx="382651" cy="284829"/>
              <a:chOff x="7441871" y="655382"/>
              <a:chExt cx="382651" cy="284829"/>
            </a:xfrm>
            <a:grpFill/>
          </p:grpSpPr>
          <p:grpSp>
            <p:nvGrpSpPr>
              <p:cNvPr id="12" name="Graphique 1761">
                <a:extLst>
                  <a:ext uri="{FF2B5EF4-FFF2-40B4-BE49-F238E27FC236}">
                    <a16:creationId xmlns:a16="http://schemas.microsoft.com/office/drawing/2014/main" id="{AF75A354-A163-44FE-AACE-8C1B50076EC2}"/>
                  </a:ext>
                </a:extLst>
              </p:cNvPr>
              <p:cNvGrpSpPr/>
              <p:nvPr/>
            </p:nvGrpSpPr>
            <p:grpSpPr>
              <a:xfrm>
                <a:off x="7567601" y="655382"/>
                <a:ext cx="256921" cy="224806"/>
                <a:chOff x="7567601" y="655382"/>
                <a:chExt cx="256921" cy="224806"/>
              </a:xfrm>
              <a:grpFill/>
            </p:grpSpPr>
            <p:sp>
              <p:nvSpPr>
                <p:cNvPr id="18" name="Forme libre : forme 17">
                  <a:extLst>
                    <a:ext uri="{FF2B5EF4-FFF2-40B4-BE49-F238E27FC236}">
                      <a16:creationId xmlns:a16="http://schemas.microsoft.com/office/drawing/2014/main" id="{F9FD883D-2B67-40DE-8873-9056874602F6}"/>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2947" y="115254"/>
                        <a:pt x="55920" y="110669"/>
                        <a:pt x="51626" y="104870"/>
                      </a:cubicBezTo>
                      <a:cubicBezTo>
                        <a:pt x="34144" y="58290"/>
                        <a:pt x="12967" y="30835"/>
                        <a:pt x="0" y="0"/>
                      </a:cubicBezTo>
                    </a:path>
                    <a:path w="70294" h="114855" stroke="0" extrusionOk="0">
                      <a:moveTo>
                        <a:pt x="70294" y="114681"/>
                      </a:moveTo>
                      <a:cubicBezTo>
                        <a:pt x="63526" y="117162"/>
                        <a:pt x="54101" y="110864"/>
                        <a:pt x="51626" y="104870"/>
                      </a:cubicBezTo>
                      <a:cubicBezTo>
                        <a:pt x="37260" y="78471"/>
                        <a:pt x="26115" y="48587"/>
                        <a:pt x="0" y="0"/>
                      </a:cubicBezTo>
                    </a:path>
                  </a:pathLst>
                </a:custGeom>
                <a:grpFill/>
                <a:ln w="12700" cap="rnd">
                  <a:solidFill>
                    <a:schemeClr val="bg1"/>
                  </a:solidFill>
                  <a:prstDash val="solid"/>
                  <a:round/>
                  <a:extLst>
                    <a:ext uri="{C807C97D-BFC1-408E-A445-0C87EB9F89A2}">
                      <ask:lineSketchStyleProps xmlns:ask="http://schemas.microsoft.com/office/drawing/2018/sketchyshapes" sd="634538009">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9" name="Forme libre : forme 18">
                  <a:extLst>
                    <a:ext uri="{FF2B5EF4-FFF2-40B4-BE49-F238E27FC236}">
                      <a16:creationId xmlns:a16="http://schemas.microsoft.com/office/drawing/2014/main" id="{11C073BC-60A4-406A-8D6D-7D9666E0BB69}"/>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54939" y="42027"/>
                        <a:pt x="111909" y="24255"/>
                        <a:pt x="139922" y="1842"/>
                      </a:cubicBezTo>
                      <a:cubicBezTo>
                        <a:pt x="148311" y="-2040"/>
                        <a:pt x="157467" y="35"/>
                        <a:pt x="163830" y="10033"/>
                      </a:cubicBezTo>
                      <a:cubicBezTo>
                        <a:pt x="183405" y="47491"/>
                        <a:pt x="197429" y="66156"/>
                        <a:pt x="215455" y="114903"/>
                      </a:cubicBezTo>
                      <a:cubicBezTo>
                        <a:pt x="218802" y="121711"/>
                        <a:pt x="216846" y="134115"/>
                        <a:pt x="207264" y="138811"/>
                      </a:cubicBezTo>
                      <a:cubicBezTo>
                        <a:pt x="160259" y="168679"/>
                        <a:pt x="129797" y="183135"/>
                        <a:pt x="89916" y="196056"/>
                      </a:cubicBezTo>
                    </a:path>
                    <a:path w="217297" h="196056" stroke="0" extrusionOk="0">
                      <a:moveTo>
                        <a:pt x="0" y="70803"/>
                      </a:moveTo>
                      <a:cubicBezTo>
                        <a:pt x="34061" y="49364"/>
                        <a:pt x="96208" y="31188"/>
                        <a:pt x="139922" y="1842"/>
                      </a:cubicBezTo>
                      <a:cubicBezTo>
                        <a:pt x="149329" y="-3368"/>
                        <a:pt x="159882" y="1167"/>
                        <a:pt x="163830" y="10033"/>
                      </a:cubicBezTo>
                      <a:cubicBezTo>
                        <a:pt x="184290" y="41037"/>
                        <a:pt x="195657" y="74357"/>
                        <a:pt x="215455" y="114903"/>
                      </a:cubicBezTo>
                      <a:cubicBezTo>
                        <a:pt x="219454" y="122962"/>
                        <a:pt x="216572" y="134283"/>
                        <a:pt x="207264" y="138811"/>
                      </a:cubicBezTo>
                      <a:cubicBezTo>
                        <a:pt x="161657" y="161560"/>
                        <a:pt x="136815" y="167648"/>
                        <a:pt x="89916" y="196056"/>
                      </a:cubicBezTo>
                    </a:path>
                  </a:pathLst>
                </a:custGeom>
                <a:grpFill/>
                <a:ln w="12700" cap="rnd">
                  <a:solidFill>
                    <a:schemeClr val="bg1"/>
                  </a:solidFill>
                  <a:prstDash val="solid"/>
                  <a:round/>
                  <a:extLst>
                    <a:ext uri="{C807C97D-BFC1-408E-A445-0C87EB9F89A2}">
                      <ask:lineSketchStyleProps xmlns:ask="http://schemas.microsoft.com/office/drawing/2018/sketchyshapes" sd="80199522">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0" name="Forme libre : forme 19">
                  <a:extLst>
                    <a:ext uri="{FF2B5EF4-FFF2-40B4-BE49-F238E27FC236}">
                      <a16:creationId xmlns:a16="http://schemas.microsoft.com/office/drawing/2014/main" id="{3190DEDE-4F5C-4CD2-8D48-7C97A75BE6CD}"/>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49290" y="61232"/>
                        <a:pt x="121786" y="18061"/>
                        <a:pt x="157258" y="0"/>
                      </a:cubicBezTo>
                    </a:path>
                    <a:path w="157257" h="77438" stroke="0" extrusionOk="0">
                      <a:moveTo>
                        <a:pt x="0" y="77438"/>
                      </a:moveTo>
                      <a:cubicBezTo>
                        <a:pt x="35106" y="67560"/>
                        <a:pt x="76935" y="30617"/>
                        <a:pt x="157258" y="0"/>
                      </a:cubicBezTo>
                    </a:path>
                  </a:pathLst>
                </a:custGeom>
                <a:grpFill/>
                <a:ln w="12700" cap="rnd">
                  <a:solidFill>
                    <a:schemeClr val="bg1"/>
                  </a:solidFill>
                  <a:prstDash val="solid"/>
                  <a:round/>
                  <a:extLst>
                    <a:ext uri="{C807C97D-BFC1-408E-A445-0C87EB9F89A2}">
                      <ask:lineSketchStyleProps xmlns:ask="http://schemas.microsoft.com/office/drawing/2018/sketchyshapes" sd="2415539568">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1" name="Forme libre : forme 20">
                  <a:extLst>
                    <a:ext uri="{FF2B5EF4-FFF2-40B4-BE49-F238E27FC236}">
                      <a16:creationId xmlns:a16="http://schemas.microsoft.com/office/drawing/2014/main" id="{4D00C21A-4C8E-4457-8670-5C0A1BCE5129}"/>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01883" y="41621"/>
                        <a:pt x="61446" y="61341"/>
                        <a:pt x="0" y="98679"/>
                      </a:cubicBezTo>
                    </a:path>
                    <a:path w="200691" h="98679" stroke="0" extrusionOk="0">
                      <a:moveTo>
                        <a:pt x="200692" y="0"/>
                      </a:moveTo>
                      <a:cubicBezTo>
                        <a:pt x="145926" y="16430"/>
                        <a:pt x="102542" y="57237"/>
                        <a:pt x="0" y="98679"/>
                      </a:cubicBezTo>
                    </a:path>
                  </a:pathLst>
                </a:custGeom>
                <a:grpFill/>
                <a:ln w="12700" cap="rnd">
                  <a:solidFill>
                    <a:schemeClr val="bg1"/>
                  </a:solidFill>
                  <a:prstDash val="solid"/>
                  <a:round/>
                  <a:extLst>
                    <a:ext uri="{C807C97D-BFC1-408E-A445-0C87EB9F89A2}">
                      <ask:lineSketchStyleProps xmlns:ask="http://schemas.microsoft.com/office/drawing/2018/sketchyshapes" sd="2845881808">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2" name="Forme libre : forme 21">
                  <a:extLst>
                    <a:ext uri="{FF2B5EF4-FFF2-40B4-BE49-F238E27FC236}">
                      <a16:creationId xmlns:a16="http://schemas.microsoft.com/office/drawing/2014/main" id="{9AE569AC-E268-44EC-A471-80C2D1FE2C2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9565" y="7737"/>
                        <a:pt x="14792" y="4166"/>
                        <a:pt x="24384" y="0"/>
                      </a:cubicBezTo>
                    </a:path>
                    <a:path w="24384" h="12001" stroke="0" extrusionOk="0">
                      <a:moveTo>
                        <a:pt x="0" y="12001"/>
                      </a:moveTo>
                      <a:cubicBezTo>
                        <a:pt x="5686" y="7983"/>
                        <a:pt x="12574" y="6031"/>
                        <a:pt x="24384" y="0"/>
                      </a:cubicBezTo>
                    </a:path>
                  </a:pathLst>
                </a:custGeom>
                <a:grpFill/>
                <a:ln w="12700" cap="rnd">
                  <a:solidFill>
                    <a:schemeClr val="bg1"/>
                  </a:solidFill>
                  <a:prstDash val="solid"/>
                  <a:round/>
                  <a:extLst>
                    <a:ext uri="{C807C97D-BFC1-408E-A445-0C87EB9F89A2}">
                      <ask:lineSketchStyleProps xmlns:ask="http://schemas.microsoft.com/office/drawing/2018/sketchyshapes" sd="208396287">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3" name="Forme libre : forme 22">
                  <a:extLst>
                    <a:ext uri="{FF2B5EF4-FFF2-40B4-BE49-F238E27FC236}">
                      <a16:creationId xmlns:a16="http://schemas.microsoft.com/office/drawing/2014/main" id="{035D3B82-B3E0-417F-B060-4F254AD84B82}"/>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12183" y="18309"/>
                        <a:pt x="29755" y="8485"/>
                        <a:pt x="48197" y="0"/>
                      </a:cubicBezTo>
                    </a:path>
                    <a:path w="48196" h="23622" stroke="0" extrusionOk="0">
                      <a:moveTo>
                        <a:pt x="0" y="23622"/>
                      </a:moveTo>
                      <a:cubicBezTo>
                        <a:pt x="15728" y="16507"/>
                        <a:pt x="37398" y="3114"/>
                        <a:pt x="48197" y="0"/>
                      </a:cubicBezTo>
                    </a:path>
                  </a:pathLst>
                </a:custGeom>
                <a:grpFill/>
                <a:ln w="12700" cap="rnd">
                  <a:solidFill>
                    <a:schemeClr val="bg1"/>
                  </a:solidFill>
                  <a:prstDash val="solid"/>
                  <a:round/>
                  <a:extLst>
                    <a:ext uri="{C807C97D-BFC1-408E-A445-0C87EB9F89A2}">
                      <ask:lineSketchStyleProps xmlns:ask="http://schemas.microsoft.com/office/drawing/2018/sketchyshapes" sd="3233409610">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4" name="Forme libre : forme 23">
                  <a:extLst>
                    <a:ext uri="{FF2B5EF4-FFF2-40B4-BE49-F238E27FC236}">
                      <a16:creationId xmlns:a16="http://schemas.microsoft.com/office/drawing/2014/main" id="{AC88ED70-D9B4-48E8-8DD4-AE40C1C1BA86}"/>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23657" y="-2106"/>
                        <a:pt x="29857" y="-222"/>
                        <a:pt x="49913" y="0"/>
                      </a:cubicBezTo>
                      <a:cubicBezTo>
                        <a:pt x="49334" y="5723"/>
                        <a:pt x="49262" y="16705"/>
                        <a:pt x="49913" y="21908"/>
                      </a:cubicBezTo>
                      <a:cubicBezTo>
                        <a:pt x="37877" y="21213"/>
                        <a:pt x="21440" y="21703"/>
                        <a:pt x="0" y="21908"/>
                      </a:cubicBezTo>
                      <a:cubicBezTo>
                        <a:pt x="-767" y="16384"/>
                        <a:pt x="-377" y="7217"/>
                        <a:pt x="0" y="0"/>
                      </a:cubicBezTo>
                      <a:close/>
                    </a:path>
                    <a:path w="49912" h="21908" stroke="0" extrusionOk="0">
                      <a:moveTo>
                        <a:pt x="0" y="0"/>
                      </a:moveTo>
                      <a:cubicBezTo>
                        <a:pt x="17511" y="1348"/>
                        <a:pt x="27133" y="-1021"/>
                        <a:pt x="49913" y="0"/>
                      </a:cubicBezTo>
                      <a:cubicBezTo>
                        <a:pt x="50213" y="9205"/>
                        <a:pt x="48835" y="13025"/>
                        <a:pt x="49913" y="21908"/>
                      </a:cubicBezTo>
                      <a:cubicBezTo>
                        <a:pt x="33465" y="23319"/>
                        <a:pt x="20366" y="24243"/>
                        <a:pt x="0" y="21908"/>
                      </a:cubicBezTo>
                      <a:cubicBezTo>
                        <a:pt x="-698" y="17437"/>
                        <a:pt x="532" y="10043"/>
                        <a:pt x="0" y="0"/>
                      </a:cubicBezTo>
                      <a:close/>
                    </a:path>
                  </a:pathLst>
                </a:custGeom>
                <a:grpFill/>
                <a:ln w="12700" cap="rnd">
                  <a:solidFill>
                    <a:schemeClr val="bg1"/>
                  </a:solidFill>
                  <a:prstDash val="solid"/>
                  <a:round/>
                  <a:extLst>
                    <a:ext uri="{C807C97D-BFC1-408E-A445-0C87EB9F89A2}">
                      <ask:lineSketchStyleProps xmlns:ask="http://schemas.microsoft.com/office/drawing/2018/sketchyshapes" sd="588079317">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3" name="Forme libre : forme 12">
                <a:extLst>
                  <a:ext uri="{FF2B5EF4-FFF2-40B4-BE49-F238E27FC236}">
                    <a16:creationId xmlns:a16="http://schemas.microsoft.com/office/drawing/2014/main" id="{63D64943-E453-41EC-828D-764231C4151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11969" y="94799"/>
                      <a:pt x="29409" y="67717"/>
                      <a:pt x="40100" y="34290"/>
                    </a:cubicBezTo>
                    <a:cubicBezTo>
                      <a:pt x="66406" y="18928"/>
                      <a:pt x="78507" y="14407"/>
                      <a:pt x="104013" y="0"/>
                    </a:cubicBezTo>
                    <a:cubicBezTo>
                      <a:pt x="127049" y="16415"/>
                      <a:pt x="157380" y="29725"/>
                      <a:pt x="172974" y="38481"/>
                    </a:cubicBezTo>
                    <a:cubicBezTo>
                      <a:pt x="167499" y="39669"/>
                      <a:pt x="151635" y="81684"/>
                      <a:pt x="78772" y="50768"/>
                    </a:cubicBezTo>
                  </a:path>
                  <a:path w="172973" h="131635" stroke="0" extrusionOk="0">
                    <a:moveTo>
                      <a:pt x="0" y="131636"/>
                    </a:moveTo>
                    <a:cubicBezTo>
                      <a:pt x="16240" y="86635"/>
                      <a:pt x="19347" y="79735"/>
                      <a:pt x="40100" y="34290"/>
                    </a:cubicBezTo>
                    <a:cubicBezTo>
                      <a:pt x="69060" y="19516"/>
                      <a:pt x="79384" y="17072"/>
                      <a:pt x="104013" y="0"/>
                    </a:cubicBezTo>
                    <a:cubicBezTo>
                      <a:pt x="121930" y="10871"/>
                      <a:pt x="150303" y="26372"/>
                      <a:pt x="172974" y="38481"/>
                    </a:cubicBezTo>
                    <a:cubicBezTo>
                      <a:pt x="177847" y="34282"/>
                      <a:pt x="147516" y="85324"/>
                      <a:pt x="78772" y="50768"/>
                    </a:cubicBezTo>
                  </a:path>
                </a:pathLst>
              </a:custGeom>
              <a:grpFill/>
              <a:ln w="12700" cap="rnd">
                <a:solidFill>
                  <a:schemeClr val="bg1"/>
                </a:solidFill>
                <a:prstDash val="solid"/>
                <a:round/>
                <a:extLst>
                  <a:ext uri="{C807C97D-BFC1-408E-A445-0C87EB9F89A2}">
                    <ask:lineSketchStyleProps xmlns:ask="http://schemas.microsoft.com/office/drawing/2018/sketchyshapes" sd="510435981">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 name="Forme libre : forme 13">
                <a:extLst>
                  <a:ext uri="{FF2B5EF4-FFF2-40B4-BE49-F238E27FC236}">
                    <a16:creationId xmlns:a16="http://schemas.microsoft.com/office/drawing/2014/main" id="{C117BD93-5F74-4C92-9BD4-24C0CB0D6C3A}"/>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17404" y="-386"/>
                      <a:pt x="12244" y="924"/>
                      <a:pt x="0" y="0"/>
                    </a:cubicBezTo>
                  </a:path>
                  <a:path w="30765" h="571" stroke="0" extrusionOk="0">
                    <a:moveTo>
                      <a:pt x="30766" y="571"/>
                    </a:moveTo>
                    <a:cubicBezTo>
                      <a:pt x="21018" y="1697"/>
                      <a:pt x="14554" y="-693"/>
                      <a:pt x="0" y="0"/>
                    </a:cubicBezTo>
                  </a:path>
                </a:pathLst>
              </a:custGeom>
              <a:grpFill/>
              <a:ln w="12700" cap="rnd">
                <a:solidFill>
                  <a:schemeClr val="bg1"/>
                </a:solidFill>
                <a:prstDash val="solid"/>
                <a:round/>
                <a:extLst>
                  <a:ext uri="{C807C97D-BFC1-408E-A445-0C87EB9F89A2}">
                    <ask:lineSketchStyleProps xmlns:ask="http://schemas.microsoft.com/office/drawing/2018/sketchyshapes" sd="1173890309">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 name="Forme libre : forme 14">
                <a:extLst>
                  <a:ext uri="{FF2B5EF4-FFF2-40B4-BE49-F238E27FC236}">
                    <a16:creationId xmlns:a16="http://schemas.microsoft.com/office/drawing/2014/main" id="{F3A74CD2-12BE-4FB3-8654-8864E098CFC0}"/>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1490" y="-1635"/>
                      <a:pt x="27126" y="4142"/>
                      <a:pt x="0" y="0"/>
                    </a:cubicBezTo>
                  </a:path>
                  <a:path w="78962" h="1333" stroke="0" extrusionOk="0">
                    <a:moveTo>
                      <a:pt x="78962" y="1334"/>
                    </a:moveTo>
                    <a:cubicBezTo>
                      <a:pt x="46812" y="861"/>
                      <a:pt x="23255" y="-148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266058331">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6" name="Forme libre : forme 15">
                <a:extLst>
                  <a:ext uri="{FF2B5EF4-FFF2-40B4-BE49-F238E27FC236}">
                    <a16:creationId xmlns:a16="http://schemas.microsoft.com/office/drawing/2014/main" id="{43729516-2D83-423C-A944-70992C2BD743}"/>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63406" y="41739"/>
                      <a:pt x="33802" y="44273"/>
                      <a:pt x="21907" y="43815"/>
                    </a:cubicBezTo>
                    <a:cubicBezTo>
                      <a:pt x="9545" y="44135"/>
                      <a:pt x="-429" y="34032"/>
                      <a:pt x="0" y="21907"/>
                    </a:cubicBezTo>
                    <a:lnTo>
                      <a:pt x="0" y="21907"/>
                    </a:lnTo>
                    <a:cubicBezTo>
                      <a:pt x="731" y="12617"/>
                      <a:pt x="11549" y="1094"/>
                      <a:pt x="21907" y="0"/>
                    </a:cubicBezTo>
                    <a:cubicBezTo>
                      <a:pt x="43493" y="-2100"/>
                      <a:pt x="62340" y="-2016"/>
                      <a:pt x="73819" y="0"/>
                    </a:cubicBezTo>
                    <a:cubicBezTo>
                      <a:pt x="84102" y="310"/>
                      <a:pt x="96728" y="9877"/>
                      <a:pt x="95726" y="21907"/>
                    </a:cubicBezTo>
                    <a:lnTo>
                      <a:pt x="95726" y="21907"/>
                    </a:lnTo>
                    <a:cubicBezTo>
                      <a:pt x="94523" y="32289"/>
                      <a:pt x="88275" y="44054"/>
                      <a:pt x="73819" y="43815"/>
                    </a:cubicBezTo>
                    <a:close/>
                  </a:path>
                  <a:path w="95726" h="43814" stroke="0" extrusionOk="0">
                    <a:moveTo>
                      <a:pt x="73819" y="43815"/>
                    </a:moveTo>
                    <a:cubicBezTo>
                      <a:pt x="49339" y="43749"/>
                      <a:pt x="35019" y="42203"/>
                      <a:pt x="21907" y="43815"/>
                    </a:cubicBezTo>
                    <a:cubicBezTo>
                      <a:pt x="8876" y="46666"/>
                      <a:pt x="-2271" y="31979"/>
                      <a:pt x="0" y="21907"/>
                    </a:cubicBezTo>
                    <a:lnTo>
                      <a:pt x="0" y="21907"/>
                    </a:lnTo>
                    <a:cubicBezTo>
                      <a:pt x="1079" y="7184"/>
                      <a:pt x="10449" y="1400"/>
                      <a:pt x="21907" y="0"/>
                    </a:cubicBezTo>
                    <a:cubicBezTo>
                      <a:pt x="47419" y="2000"/>
                      <a:pt x="61295" y="-438"/>
                      <a:pt x="73819" y="0"/>
                    </a:cubicBezTo>
                    <a:cubicBezTo>
                      <a:pt x="85846" y="897"/>
                      <a:pt x="93628" y="9304"/>
                      <a:pt x="95726" y="21907"/>
                    </a:cubicBezTo>
                    <a:lnTo>
                      <a:pt x="95726" y="21907"/>
                    </a:lnTo>
                    <a:cubicBezTo>
                      <a:pt x="95397" y="32738"/>
                      <a:pt x="88710" y="44319"/>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2833769604">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7" name="Forme libre : forme 16">
                <a:extLst>
                  <a:ext uri="{FF2B5EF4-FFF2-40B4-BE49-F238E27FC236}">
                    <a16:creationId xmlns:a16="http://schemas.microsoft.com/office/drawing/2014/main" id="{FBEF2987-AAD7-471A-8871-3EC0A316402C}"/>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9023" y="43429"/>
                      <a:pt x="45895" y="43988"/>
                      <a:pt x="21907" y="43815"/>
                    </a:cubicBezTo>
                    <a:cubicBezTo>
                      <a:pt x="10940" y="41312"/>
                      <a:pt x="-176" y="34493"/>
                      <a:pt x="0" y="21907"/>
                    </a:cubicBezTo>
                    <a:lnTo>
                      <a:pt x="0" y="21907"/>
                    </a:lnTo>
                    <a:cubicBezTo>
                      <a:pt x="-963" y="11764"/>
                      <a:pt x="10805" y="1192"/>
                      <a:pt x="21907" y="0"/>
                    </a:cubicBezTo>
                    <a:cubicBezTo>
                      <a:pt x="46397" y="2066"/>
                      <a:pt x="59469" y="-1744"/>
                      <a:pt x="73819" y="0"/>
                    </a:cubicBezTo>
                    <a:cubicBezTo>
                      <a:pt x="86546" y="-2149"/>
                      <a:pt x="95262" y="10554"/>
                      <a:pt x="95726" y="21907"/>
                    </a:cubicBezTo>
                    <a:lnTo>
                      <a:pt x="95726" y="21907"/>
                    </a:lnTo>
                    <a:cubicBezTo>
                      <a:pt x="95107" y="35503"/>
                      <a:pt x="85461" y="42224"/>
                      <a:pt x="73819" y="43815"/>
                    </a:cubicBezTo>
                    <a:close/>
                  </a:path>
                  <a:path w="95726" h="43814" stroke="0" extrusionOk="0">
                    <a:moveTo>
                      <a:pt x="73819" y="43815"/>
                    </a:moveTo>
                    <a:cubicBezTo>
                      <a:pt x="51891" y="44112"/>
                      <a:pt x="46096" y="43116"/>
                      <a:pt x="21907" y="43815"/>
                    </a:cubicBezTo>
                    <a:cubicBezTo>
                      <a:pt x="9844" y="44170"/>
                      <a:pt x="315" y="33418"/>
                      <a:pt x="0" y="21907"/>
                    </a:cubicBezTo>
                    <a:lnTo>
                      <a:pt x="0" y="21907"/>
                    </a:lnTo>
                    <a:cubicBezTo>
                      <a:pt x="1309" y="9967"/>
                      <a:pt x="7240" y="-182"/>
                      <a:pt x="21907" y="0"/>
                    </a:cubicBezTo>
                    <a:cubicBezTo>
                      <a:pt x="32978" y="-1224"/>
                      <a:pt x="54025" y="-1505"/>
                      <a:pt x="73819" y="0"/>
                    </a:cubicBezTo>
                    <a:cubicBezTo>
                      <a:pt x="86418" y="-146"/>
                      <a:pt x="93269" y="11355"/>
                      <a:pt x="95726" y="21907"/>
                    </a:cubicBezTo>
                    <a:lnTo>
                      <a:pt x="95726" y="21907"/>
                    </a:lnTo>
                    <a:cubicBezTo>
                      <a:pt x="95559" y="36407"/>
                      <a:pt x="85986" y="42425"/>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1736167647">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1" name="Forme libre : forme 10">
              <a:extLst>
                <a:ext uri="{FF2B5EF4-FFF2-40B4-BE49-F238E27FC236}">
                  <a16:creationId xmlns:a16="http://schemas.microsoft.com/office/drawing/2014/main" id="{71FC76A3-8BE1-45E9-8290-B191CA7A6F19}"/>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1076" y="118"/>
                    <a:pt x="5413" y="481"/>
                    <a:pt x="0" y="0"/>
                  </a:cubicBezTo>
                </a:path>
                <a:path w="16478" h="9525" stroke="0" extrusionOk="0">
                  <a:moveTo>
                    <a:pt x="16478" y="0"/>
                  </a:moveTo>
                  <a:cubicBezTo>
                    <a:pt x="8636" y="783"/>
                    <a:pt x="5490" y="316"/>
                    <a:pt x="0" y="0"/>
                  </a:cubicBezTo>
                </a:path>
              </a:pathLst>
            </a:custGeom>
            <a:grpFill/>
            <a:ln w="12700" cap="rnd">
              <a:solidFill>
                <a:schemeClr val="bg1"/>
              </a:solidFill>
              <a:prstDash val="solid"/>
              <a:round/>
              <a:extLst>
                <a:ext uri="{C807C97D-BFC1-408E-A445-0C87EB9F89A2}">
                  <ask:lineSketchStyleProps xmlns:ask="http://schemas.microsoft.com/office/drawing/2018/sketchyshapes" sd="1968410707">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grpSp>
        <p:nvGrpSpPr>
          <p:cNvPr id="25" name="Graphique 1772">
            <a:extLst>
              <a:ext uri="{FF2B5EF4-FFF2-40B4-BE49-F238E27FC236}">
                <a16:creationId xmlns:a16="http://schemas.microsoft.com/office/drawing/2014/main" id="{239E7897-2FCF-4DBC-BDDF-3C3154D59356}"/>
              </a:ext>
            </a:extLst>
          </p:cNvPr>
          <p:cNvGrpSpPr/>
          <p:nvPr/>
        </p:nvGrpSpPr>
        <p:grpSpPr>
          <a:xfrm>
            <a:off x="852129" y="5452647"/>
            <a:ext cx="501277" cy="492301"/>
            <a:chOff x="2317430" y="1288782"/>
            <a:chExt cx="363699" cy="401630"/>
          </a:xfrm>
          <a:noFill/>
        </p:grpSpPr>
        <p:sp>
          <p:nvSpPr>
            <p:cNvPr id="26" name="Forme libre : forme 25">
              <a:extLst>
                <a:ext uri="{FF2B5EF4-FFF2-40B4-BE49-F238E27FC236}">
                  <a16:creationId xmlns:a16="http://schemas.microsoft.com/office/drawing/2014/main" id="{89FB43B9-B861-4D90-AE80-31580AC9A5FC}"/>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fill="none" extrusionOk="0">
                  <a:moveTo>
                    <a:pt x="18" y="208883"/>
                  </a:moveTo>
                  <a:cubicBezTo>
                    <a:pt x="18" y="157257"/>
                    <a:pt x="19" y="128111"/>
                    <a:pt x="18" y="128111"/>
                  </a:cubicBezTo>
                  <a:cubicBezTo>
                    <a:pt x="14951" y="127330"/>
                    <a:pt x="-13260" y="11923"/>
                    <a:pt x="84505" y="0"/>
                  </a:cubicBezTo>
                  <a:cubicBezTo>
                    <a:pt x="87878" y="-234"/>
                    <a:pt x="89232" y="66"/>
                    <a:pt x="92315" y="0"/>
                  </a:cubicBezTo>
                </a:path>
                <a:path w="92315" h="208883" stroke="0" extrusionOk="0">
                  <a:moveTo>
                    <a:pt x="18" y="208883"/>
                  </a:moveTo>
                  <a:cubicBezTo>
                    <a:pt x="17" y="157258"/>
                    <a:pt x="18" y="128111"/>
                    <a:pt x="18" y="128111"/>
                  </a:cubicBezTo>
                  <a:cubicBezTo>
                    <a:pt x="6796" y="135598"/>
                    <a:pt x="-17682" y="13351"/>
                    <a:pt x="84505" y="0"/>
                  </a:cubicBezTo>
                  <a:cubicBezTo>
                    <a:pt x="86698" y="155"/>
                    <a:pt x="89603" y="235"/>
                    <a:pt x="92315" y="0"/>
                  </a:cubicBezTo>
                </a:path>
              </a:pathLst>
            </a:custGeom>
            <a:grpFill/>
            <a:ln w="12700" cap="rnd">
              <a:solidFill>
                <a:schemeClr val="bg1"/>
              </a:solidFill>
              <a:prstDash val="solid"/>
              <a:round/>
              <a:extLst>
                <a:ext uri="{C807C97D-BFC1-408E-A445-0C87EB9F89A2}">
                  <ask:lineSketchStyleProps xmlns:ask="http://schemas.microsoft.com/office/drawing/2018/sketchyshapes" sd="652558593">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sk:type>
                      <ask:lineSketchFreehand/>
                    </ask:type>
                  </ask:lineSketchStyleProps>
                </a:ext>
              </a:extLst>
            </a:ln>
          </p:spPr>
          <p:txBody>
            <a:bodyPr rtlCol="0" anchor="ctr"/>
            <a:lstStyle/>
            <a:p>
              <a:endParaRPr lang="fr-FR" sz="1400"/>
            </a:p>
          </p:txBody>
        </p:sp>
        <p:grpSp>
          <p:nvGrpSpPr>
            <p:cNvPr id="27" name="Graphique 1772">
              <a:extLst>
                <a:ext uri="{FF2B5EF4-FFF2-40B4-BE49-F238E27FC236}">
                  <a16:creationId xmlns:a16="http://schemas.microsoft.com/office/drawing/2014/main" id="{96D58CE9-A28A-40CF-A838-D1E8100ABACB}"/>
                </a:ext>
              </a:extLst>
            </p:cNvPr>
            <p:cNvGrpSpPr/>
            <p:nvPr/>
          </p:nvGrpSpPr>
          <p:grpSpPr>
            <a:xfrm>
              <a:off x="2452209" y="1371600"/>
              <a:ext cx="42576" cy="102012"/>
              <a:chOff x="2452209" y="1371600"/>
              <a:chExt cx="42576" cy="102012"/>
            </a:xfrm>
            <a:grpFill/>
          </p:grpSpPr>
          <p:sp>
            <p:nvSpPr>
              <p:cNvPr id="47" name="Forme libre : forme 46">
                <a:extLst>
                  <a:ext uri="{FF2B5EF4-FFF2-40B4-BE49-F238E27FC236}">
                    <a16:creationId xmlns:a16="http://schemas.microsoft.com/office/drawing/2014/main" id="{C3C95ABA-99C9-43B2-A299-7FC2DE46421F}"/>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fill="none" extrusionOk="0">
                    <a:moveTo>
                      <a:pt x="0" y="13049"/>
                    </a:moveTo>
                    <a:cubicBezTo>
                      <a:pt x="4000" y="7877"/>
                      <a:pt x="8963" y="2800"/>
                      <a:pt x="14383" y="0"/>
                    </a:cubicBezTo>
                  </a:path>
                  <a:path w="14382" h="13049" stroke="0" extrusionOk="0">
                    <a:moveTo>
                      <a:pt x="0" y="13049"/>
                    </a:moveTo>
                    <a:cubicBezTo>
                      <a:pt x="4588" y="7653"/>
                      <a:pt x="9382" y="3337"/>
                      <a:pt x="14383" y="0"/>
                    </a:cubicBezTo>
                  </a:path>
                </a:pathLst>
              </a:custGeom>
              <a:grpFill/>
              <a:ln w="12700" cap="rnd">
                <a:solidFill>
                  <a:schemeClr val="bg1"/>
                </a:solidFill>
                <a:prstDash val="solid"/>
                <a:round/>
                <a:extLst>
                  <a:ext uri="{C807C97D-BFC1-408E-A445-0C87EB9F89A2}">
                    <ask:lineSketchStyleProps xmlns:ask="http://schemas.microsoft.com/office/drawing/2018/sketchyshapes" sd="2387101926">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sk:type>
                        <ask:lineSketchFreehand/>
                      </ask:type>
                    </ask:lineSketchStyleProps>
                  </a:ext>
                </a:extLst>
              </a:ln>
            </p:spPr>
            <p:txBody>
              <a:bodyPr rtlCol="0" anchor="ctr"/>
              <a:lstStyle/>
              <a:p>
                <a:endParaRPr lang="fr-FR" sz="1400"/>
              </a:p>
            </p:txBody>
          </p:sp>
          <p:sp>
            <p:nvSpPr>
              <p:cNvPr id="48" name="Forme libre : forme 47">
                <a:extLst>
                  <a:ext uri="{FF2B5EF4-FFF2-40B4-BE49-F238E27FC236}">
                    <a16:creationId xmlns:a16="http://schemas.microsoft.com/office/drawing/2014/main" id="{7772827C-C439-495D-8CD3-89FC6F36E2DD}"/>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fill="none" extrusionOk="0">
                    <a:moveTo>
                      <a:pt x="0" y="69437"/>
                    </a:moveTo>
                    <a:cubicBezTo>
                      <a:pt x="2957" y="54539"/>
                      <a:pt x="715" y="21265"/>
                      <a:pt x="15621" y="0"/>
                    </a:cubicBezTo>
                  </a:path>
                  <a:path w="15621" h="69437" stroke="0" extrusionOk="0">
                    <a:moveTo>
                      <a:pt x="0" y="69437"/>
                    </a:moveTo>
                    <a:cubicBezTo>
                      <a:pt x="1932" y="48306"/>
                      <a:pt x="21" y="21040"/>
                      <a:pt x="15621" y="0"/>
                    </a:cubicBezTo>
                  </a:path>
                </a:pathLst>
              </a:custGeom>
              <a:grpFill/>
              <a:ln w="12700" cap="rnd">
                <a:solidFill>
                  <a:schemeClr val="bg1"/>
                </a:solidFill>
                <a:prstDash val="solid"/>
                <a:round/>
                <a:extLst>
                  <a:ext uri="{C807C97D-BFC1-408E-A445-0C87EB9F89A2}">
                    <ask:lineSketchStyleProps xmlns:ask="http://schemas.microsoft.com/office/drawing/2018/sketchyshapes" sd="3786156340">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sk:type>
                        <ask:lineSketchFreehand/>
                      </ask:type>
                    </ask:lineSketchStyleProps>
                  </a:ext>
                </a:extLst>
              </a:ln>
            </p:spPr>
            <p:txBody>
              <a:bodyPr rtlCol="0" anchor="ctr"/>
              <a:lstStyle/>
              <a:p>
                <a:endParaRPr lang="fr-FR" sz="1400"/>
              </a:p>
            </p:txBody>
          </p:sp>
        </p:grpSp>
        <p:sp>
          <p:nvSpPr>
            <p:cNvPr id="28" name="Forme libre : forme 27">
              <a:extLst>
                <a:ext uri="{FF2B5EF4-FFF2-40B4-BE49-F238E27FC236}">
                  <a16:creationId xmlns:a16="http://schemas.microsoft.com/office/drawing/2014/main" id="{3E31A934-74AA-4AC9-BF61-D361F03A653C}"/>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fill="none" extrusionOk="0">
                  <a:moveTo>
                    <a:pt x="0" y="3"/>
                  </a:moveTo>
                  <a:cubicBezTo>
                    <a:pt x="-3058" y="21484"/>
                    <a:pt x="73083" y="-16639"/>
                    <a:pt x="86773" y="132687"/>
                  </a:cubicBezTo>
                  <a:cubicBezTo>
                    <a:pt x="90818" y="173730"/>
                    <a:pt x="83763" y="202918"/>
                    <a:pt x="86773" y="231461"/>
                  </a:cubicBezTo>
                </a:path>
                <a:path w="86772" h="231460" stroke="0" extrusionOk="0">
                  <a:moveTo>
                    <a:pt x="0" y="3"/>
                  </a:moveTo>
                  <a:cubicBezTo>
                    <a:pt x="-261" y="9317"/>
                    <a:pt x="73482" y="-12986"/>
                    <a:pt x="86773" y="132687"/>
                  </a:cubicBezTo>
                  <a:cubicBezTo>
                    <a:pt x="83930" y="180679"/>
                    <a:pt x="91611" y="190132"/>
                    <a:pt x="86773" y="231461"/>
                  </a:cubicBezTo>
                </a:path>
              </a:pathLst>
            </a:custGeom>
            <a:grpFill/>
            <a:ln w="12700" cap="rnd">
              <a:solidFill>
                <a:schemeClr val="bg1"/>
              </a:solidFill>
              <a:prstDash val="solid"/>
              <a:round/>
              <a:extLst>
                <a:ext uri="{C807C97D-BFC1-408E-A445-0C87EB9F89A2}">
                  <ask:lineSketchStyleProps xmlns:ask="http://schemas.microsoft.com/office/drawing/2018/sketchyshapes" sd="3951778749">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sk:type>
                      <ask:lineSketchFreehand/>
                    </ask:type>
                  </ask:lineSketchStyleProps>
                </a:ext>
              </a:extLst>
            </a:ln>
          </p:spPr>
          <p:txBody>
            <a:bodyPr rtlCol="0" anchor="ctr"/>
            <a:lstStyle/>
            <a:p>
              <a:endParaRPr lang="fr-FR" sz="1400"/>
            </a:p>
          </p:txBody>
        </p:sp>
        <p:sp>
          <p:nvSpPr>
            <p:cNvPr id="29" name="Forme libre : forme 28">
              <a:extLst>
                <a:ext uri="{FF2B5EF4-FFF2-40B4-BE49-F238E27FC236}">
                  <a16:creationId xmlns:a16="http://schemas.microsoft.com/office/drawing/2014/main" id="{DFD8D6B4-7994-40C5-8D20-D813AF1D682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fill="none" extrusionOk="0">
                  <a:moveTo>
                    <a:pt x="23241" y="59291"/>
                  </a:moveTo>
                  <a:cubicBezTo>
                    <a:pt x="16170" y="40702"/>
                    <a:pt x="5180" y="25254"/>
                    <a:pt x="0" y="14333"/>
                  </a:cubicBezTo>
                  <a:cubicBezTo>
                    <a:pt x="-5426" y="2879"/>
                    <a:pt x="32138" y="-7847"/>
                    <a:pt x="86868" y="10142"/>
                  </a:cubicBezTo>
                </a:path>
                <a:path w="86868" h="59291" stroke="0" extrusionOk="0">
                  <a:moveTo>
                    <a:pt x="23241" y="59291"/>
                  </a:moveTo>
                  <a:cubicBezTo>
                    <a:pt x="12515" y="43509"/>
                    <a:pt x="7797" y="31839"/>
                    <a:pt x="0" y="14333"/>
                  </a:cubicBezTo>
                  <a:cubicBezTo>
                    <a:pt x="5468" y="20996"/>
                    <a:pt x="41392" y="-9148"/>
                    <a:pt x="86868" y="10142"/>
                  </a:cubicBezTo>
                </a:path>
              </a:pathLst>
            </a:custGeom>
            <a:grpFill/>
            <a:ln w="12700" cap="rnd">
              <a:solidFill>
                <a:schemeClr val="bg1"/>
              </a:solidFill>
              <a:prstDash val="solid"/>
              <a:round/>
              <a:extLst>
                <a:ext uri="{C807C97D-BFC1-408E-A445-0C87EB9F89A2}">
                  <ask:lineSketchStyleProps xmlns:ask="http://schemas.microsoft.com/office/drawing/2018/sketchyshapes" sd="169072203">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sk:type>
                      <ask:lineSketchFreehand/>
                    </ask:type>
                  </ask:lineSketchStyleProps>
                </a:ext>
              </a:extLst>
            </a:ln>
          </p:spPr>
          <p:txBody>
            <a:bodyPr rtlCol="0" anchor="ctr"/>
            <a:lstStyle/>
            <a:p>
              <a:endParaRPr lang="fr-FR" sz="1400"/>
            </a:p>
          </p:txBody>
        </p:sp>
        <p:sp>
          <p:nvSpPr>
            <p:cNvPr id="30" name="Forme libre : forme 29">
              <a:extLst>
                <a:ext uri="{FF2B5EF4-FFF2-40B4-BE49-F238E27FC236}">
                  <a16:creationId xmlns:a16="http://schemas.microsoft.com/office/drawing/2014/main" id="{683E62D4-A344-4A0E-8EFE-B0228735D47E}"/>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fill="none" extrusionOk="0">
                  <a:moveTo>
                    <a:pt x="16383" y="0"/>
                  </a:moveTo>
                  <a:cubicBezTo>
                    <a:pt x="14465" y="10336"/>
                    <a:pt x="3845" y="29008"/>
                    <a:pt x="0" y="40672"/>
                  </a:cubicBezTo>
                </a:path>
                <a:path w="16382" h="40671" stroke="0" extrusionOk="0">
                  <a:moveTo>
                    <a:pt x="16383" y="0"/>
                  </a:moveTo>
                  <a:cubicBezTo>
                    <a:pt x="9788" y="11440"/>
                    <a:pt x="9072" y="23753"/>
                    <a:pt x="0" y="40672"/>
                  </a:cubicBezTo>
                </a:path>
              </a:pathLst>
            </a:custGeom>
            <a:grpFill/>
            <a:ln w="12700" cap="rnd">
              <a:solidFill>
                <a:schemeClr val="bg1"/>
              </a:solidFill>
              <a:prstDash val="solid"/>
              <a:round/>
              <a:extLst>
                <a:ext uri="{C807C97D-BFC1-408E-A445-0C87EB9F89A2}">
                  <ask:lineSketchStyleProps xmlns:ask="http://schemas.microsoft.com/office/drawing/2018/sketchyshapes" sd="2765062182">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sk:type>
                      <ask:lineSketchFreehand/>
                    </ask:type>
                  </ask:lineSketchStyleProps>
                </a:ext>
              </a:extLst>
            </a:ln>
          </p:spPr>
          <p:txBody>
            <a:bodyPr rtlCol="0" anchor="ctr"/>
            <a:lstStyle/>
            <a:p>
              <a:endParaRPr lang="fr-FR" sz="1400"/>
            </a:p>
          </p:txBody>
        </p:sp>
        <p:sp>
          <p:nvSpPr>
            <p:cNvPr id="31" name="Forme libre : forme 30">
              <a:extLst>
                <a:ext uri="{FF2B5EF4-FFF2-40B4-BE49-F238E27FC236}">
                  <a16:creationId xmlns:a16="http://schemas.microsoft.com/office/drawing/2014/main" id="{D72D6E6A-90B5-4EC6-BFAD-B8B2C111B013}"/>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fill="none" extrusionOk="0">
                  <a:moveTo>
                    <a:pt x="191" y="0"/>
                  </a:moveTo>
                  <a:cubicBezTo>
                    <a:pt x="417" y="8329"/>
                    <a:pt x="-1529" y="17710"/>
                    <a:pt x="0" y="34195"/>
                  </a:cubicBezTo>
                </a:path>
                <a:path w="190" h="34194" stroke="0" extrusionOk="0">
                  <a:moveTo>
                    <a:pt x="191" y="0"/>
                  </a:moveTo>
                  <a:cubicBezTo>
                    <a:pt x="-1164" y="9960"/>
                    <a:pt x="131" y="21439"/>
                    <a:pt x="0" y="34195"/>
                  </a:cubicBezTo>
                </a:path>
              </a:pathLst>
            </a:custGeom>
            <a:grpFill/>
            <a:ln w="12700" cap="rnd">
              <a:solidFill>
                <a:schemeClr val="bg1"/>
              </a:solidFill>
              <a:prstDash val="solid"/>
              <a:round/>
              <a:extLst>
                <a:ext uri="{C807C97D-BFC1-408E-A445-0C87EB9F89A2}">
                  <ask:lineSketchStyleProps xmlns:ask="http://schemas.microsoft.com/office/drawing/2018/sketchyshapes" sd="363774980">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sk:type>
                      <ask:lineSketchFreehand/>
                    </ask:type>
                  </ask:lineSketchStyleProps>
                </a:ext>
              </a:extLst>
            </a:ln>
          </p:spPr>
          <p:txBody>
            <a:bodyPr rtlCol="0" anchor="ctr"/>
            <a:lstStyle/>
            <a:p>
              <a:endParaRPr lang="fr-FR" sz="1400"/>
            </a:p>
          </p:txBody>
        </p:sp>
        <p:sp>
          <p:nvSpPr>
            <p:cNvPr id="32" name="Forme libre : forme 31">
              <a:extLst>
                <a:ext uri="{FF2B5EF4-FFF2-40B4-BE49-F238E27FC236}">
                  <a16:creationId xmlns:a16="http://schemas.microsoft.com/office/drawing/2014/main" id="{B7E7038E-ABD5-4D09-A34E-00356E203EC8}"/>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fill="none" extrusionOk="0">
                  <a:moveTo>
                    <a:pt x="6572" y="0"/>
                  </a:moveTo>
                  <a:cubicBezTo>
                    <a:pt x="3871" y="8320"/>
                    <a:pt x="4000" y="9819"/>
                    <a:pt x="0" y="18479"/>
                  </a:cubicBezTo>
                </a:path>
                <a:path w="6572" h="18478" stroke="0" extrusionOk="0">
                  <a:moveTo>
                    <a:pt x="6572" y="0"/>
                  </a:moveTo>
                  <a:cubicBezTo>
                    <a:pt x="3378" y="6147"/>
                    <a:pt x="961" y="13237"/>
                    <a:pt x="0" y="18479"/>
                  </a:cubicBezTo>
                </a:path>
              </a:pathLst>
            </a:custGeom>
            <a:grpFill/>
            <a:ln w="12700" cap="rnd">
              <a:solidFill>
                <a:schemeClr val="bg1"/>
              </a:solidFill>
              <a:prstDash val="solid"/>
              <a:round/>
              <a:extLst>
                <a:ext uri="{C807C97D-BFC1-408E-A445-0C87EB9F89A2}">
                  <ask:lineSketchStyleProps xmlns:ask="http://schemas.microsoft.com/office/drawing/2018/sketchyshapes" sd="1101679119">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sk:type>
                      <ask:lineSketchFreehand/>
                    </ask:type>
                  </ask:lineSketchStyleProps>
                </a:ext>
              </a:extLst>
            </a:ln>
          </p:spPr>
          <p:txBody>
            <a:bodyPr rtlCol="0" anchor="ctr"/>
            <a:lstStyle/>
            <a:p>
              <a:endParaRPr lang="fr-FR" sz="1400"/>
            </a:p>
          </p:txBody>
        </p:sp>
        <p:grpSp>
          <p:nvGrpSpPr>
            <p:cNvPr id="33" name="Graphique 1772">
              <a:extLst>
                <a:ext uri="{FF2B5EF4-FFF2-40B4-BE49-F238E27FC236}">
                  <a16:creationId xmlns:a16="http://schemas.microsoft.com/office/drawing/2014/main" id="{99967033-D785-456D-AD66-0C3B53750969}"/>
                </a:ext>
              </a:extLst>
            </p:cNvPr>
            <p:cNvGrpSpPr/>
            <p:nvPr/>
          </p:nvGrpSpPr>
          <p:grpSpPr>
            <a:xfrm>
              <a:off x="2489833" y="1432178"/>
              <a:ext cx="79724" cy="98488"/>
              <a:chOff x="2489833" y="1432178"/>
              <a:chExt cx="79724" cy="98488"/>
            </a:xfrm>
            <a:grpFill/>
          </p:grpSpPr>
          <p:sp>
            <p:nvSpPr>
              <p:cNvPr id="44" name="Forme libre : forme 43">
                <a:extLst>
                  <a:ext uri="{FF2B5EF4-FFF2-40B4-BE49-F238E27FC236}">
                    <a16:creationId xmlns:a16="http://schemas.microsoft.com/office/drawing/2014/main" id="{7098D395-30CD-4204-8786-F2E3F0D7B4A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fill="none" extrusionOk="0">
                    <a:moveTo>
                      <a:pt x="63532" y="96393"/>
                    </a:moveTo>
                    <a:cubicBezTo>
                      <a:pt x="58737" y="97002"/>
                      <a:pt x="54864" y="97780"/>
                      <a:pt x="49244" y="98489"/>
                    </a:cubicBezTo>
                    <a:cubicBezTo>
                      <a:pt x="26028" y="100677"/>
                      <a:pt x="-5361" y="79660"/>
                      <a:pt x="0" y="49244"/>
                    </a:cubicBezTo>
                    <a:cubicBezTo>
                      <a:pt x="1610" y="22457"/>
                      <a:pt x="24128" y="1483"/>
                      <a:pt x="49244" y="0"/>
                    </a:cubicBezTo>
                    <a:cubicBezTo>
                      <a:pt x="53640" y="-306"/>
                      <a:pt x="57566" y="702"/>
                      <a:pt x="61436" y="1524"/>
                    </a:cubicBezTo>
                  </a:path>
                  <a:path w="63531" h="98488" stroke="0" extrusionOk="0">
                    <a:moveTo>
                      <a:pt x="63532" y="96393"/>
                    </a:moveTo>
                    <a:cubicBezTo>
                      <a:pt x="58696" y="97764"/>
                      <a:pt x="54319" y="99314"/>
                      <a:pt x="49244" y="98489"/>
                    </a:cubicBezTo>
                    <a:cubicBezTo>
                      <a:pt x="23489" y="97607"/>
                      <a:pt x="-1450" y="76657"/>
                      <a:pt x="0" y="49244"/>
                    </a:cubicBezTo>
                    <a:cubicBezTo>
                      <a:pt x="-1992" y="20623"/>
                      <a:pt x="21733" y="1957"/>
                      <a:pt x="49244" y="0"/>
                    </a:cubicBezTo>
                    <a:cubicBezTo>
                      <a:pt x="52887" y="-562"/>
                      <a:pt x="57641" y="546"/>
                      <a:pt x="61436" y="1524"/>
                    </a:cubicBezTo>
                  </a:path>
                </a:pathLst>
              </a:custGeom>
              <a:grpFill/>
              <a:ln w="12700" cap="rnd">
                <a:solidFill>
                  <a:schemeClr val="bg1"/>
                </a:solidFill>
                <a:prstDash val="solid"/>
                <a:round/>
                <a:extLst>
                  <a:ext uri="{C807C97D-BFC1-408E-A445-0C87EB9F89A2}">
                    <ask:lineSketchStyleProps xmlns:ask="http://schemas.microsoft.com/office/drawing/2018/sketchyshapes" sd="4205875130">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sk:type>
                        <ask:lineSketchFreehand/>
                      </ask:type>
                    </ask:lineSketchStyleProps>
                  </a:ext>
                </a:extLst>
              </a:ln>
            </p:spPr>
            <p:txBody>
              <a:bodyPr rtlCol="0" anchor="ctr"/>
              <a:lstStyle/>
              <a:p>
                <a:endParaRPr lang="fr-FR" sz="1400"/>
              </a:p>
            </p:txBody>
          </p:sp>
          <p:sp>
            <p:nvSpPr>
              <p:cNvPr id="45" name="Forme libre : forme 44">
                <a:extLst>
                  <a:ext uri="{FF2B5EF4-FFF2-40B4-BE49-F238E27FC236}">
                    <a16:creationId xmlns:a16="http://schemas.microsoft.com/office/drawing/2014/main" id="{C0E2AAF0-6FFB-478E-9195-51160DDD564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27384" y="-200"/>
                      <a:pt x="49554" y="-3204"/>
                      <a:pt x="67151" y="0"/>
                    </a:cubicBezTo>
                  </a:path>
                  <a:path w="67151" h="9525" stroke="0" extrusionOk="0">
                    <a:moveTo>
                      <a:pt x="0" y="0"/>
                    </a:moveTo>
                    <a:cubicBezTo>
                      <a:pt x="16459" y="-1496"/>
                      <a:pt x="47428" y="-162"/>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88072780">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sp>
            <p:nvSpPr>
              <p:cNvPr id="46" name="Forme libre : forme 45">
                <a:extLst>
                  <a:ext uri="{FF2B5EF4-FFF2-40B4-BE49-F238E27FC236}">
                    <a16:creationId xmlns:a16="http://schemas.microsoft.com/office/drawing/2014/main" id="{E8A1A49A-5D8F-4F4D-9644-134804B741A4}"/>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32153" y="79"/>
                      <a:pt x="52745" y="637"/>
                      <a:pt x="67151" y="0"/>
                    </a:cubicBezTo>
                  </a:path>
                  <a:path w="67151" h="9525" stroke="0" extrusionOk="0">
                    <a:moveTo>
                      <a:pt x="0" y="0"/>
                    </a:moveTo>
                    <a:cubicBezTo>
                      <a:pt x="31714" y="-2226"/>
                      <a:pt x="53642" y="2177"/>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08959217">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grpSp>
        <p:sp>
          <p:nvSpPr>
            <p:cNvPr id="34" name="Forme libre : forme 33">
              <a:extLst>
                <a:ext uri="{FF2B5EF4-FFF2-40B4-BE49-F238E27FC236}">
                  <a16:creationId xmlns:a16="http://schemas.microsoft.com/office/drawing/2014/main" id="{046BD7D8-1574-474D-B77E-011F9196D43D}"/>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fill="none" extrusionOk="0">
                  <a:moveTo>
                    <a:pt x="7239" y="0"/>
                  </a:moveTo>
                  <a:cubicBezTo>
                    <a:pt x="4653" y="-134"/>
                    <a:pt x="2064" y="178"/>
                    <a:pt x="0" y="0"/>
                  </a:cubicBezTo>
                </a:path>
                <a:path w="7239" h="9525" stroke="0" extrusionOk="0">
                  <a:moveTo>
                    <a:pt x="7239" y="0"/>
                  </a:moveTo>
                  <a:cubicBezTo>
                    <a:pt x="4645" y="-127"/>
                    <a:pt x="2500" y="-35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56450267">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sk:type>
                      <ask:lineSketchFreehand/>
                    </ask:type>
                  </ask:lineSketchStyleProps>
                </a:ext>
              </a:extLst>
            </a:ln>
          </p:spPr>
          <p:txBody>
            <a:bodyPr rtlCol="0" anchor="ctr"/>
            <a:lstStyle/>
            <a:p>
              <a:endParaRPr lang="fr-FR" sz="1400"/>
            </a:p>
          </p:txBody>
        </p:sp>
        <p:sp>
          <p:nvSpPr>
            <p:cNvPr id="35" name="Forme libre : forme 34">
              <a:extLst>
                <a:ext uri="{FF2B5EF4-FFF2-40B4-BE49-F238E27FC236}">
                  <a16:creationId xmlns:a16="http://schemas.microsoft.com/office/drawing/2014/main" id="{B88BDFC5-EA79-4819-9ED7-33869A3CA193}"/>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fill="none" extrusionOk="0">
                  <a:moveTo>
                    <a:pt x="0" y="0"/>
                  </a:moveTo>
                  <a:cubicBezTo>
                    <a:pt x="14748" y="-605"/>
                    <a:pt x="38690" y="-220"/>
                    <a:pt x="55150" y="0"/>
                  </a:cubicBezTo>
                  <a:cubicBezTo>
                    <a:pt x="57798" y="-347"/>
                    <a:pt x="60356" y="2956"/>
                    <a:pt x="60293" y="5143"/>
                  </a:cubicBezTo>
                  <a:cubicBezTo>
                    <a:pt x="56064" y="65084"/>
                    <a:pt x="61419" y="100696"/>
                    <a:pt x="60293" y="147161"/>
                  </a:cubicBezTo>
                  <a:cubicBezTo>
                    <a:pt x="60814" y="150092"/>
                    <a:pt x="57663" y="152795"/>
                    <a:pt x="55150" y="152305"/>
                  </a:cubicBezTo>
                  <a:cubicBezTo>
                    <a:pt x="49137" y="152046"/>
                    <a:pt x="35657" y="152405"/>
                    <a:pt x="26099" y="152305"/>
                  </a:cubicBezTo>
                </a:path>
                <a:path w="60293" h="152304" stroke="0" extrusionOk="0">
                  <a:moveTo>
                    <a:pt x="0" y="0"/>
                  </a:moveTo>
                  <a:cubicBezTo>
                    <a:pt x="16967" y="-2226"/>
                    <a:pt x="41492" y="-381"/>
                    <a:pt x="55150" y="0"/>
                  </a:cubicBezTo>
                  <a:cubicBezTo>
                    <a:pt x="57849" y="-318"/>
                    <a:pt x="60524" y="2052"/>
                    <a:pt x="60293" y="5143"/>
                  </a:cubicBezTo>
                  <a:cubicBezTo>
                    <a:pt x="57555" y="57094"/>
                    <a:pt x="63307" y="80068"/>
                    <a:pt x="60293" y="147161"/>
                  </a:cubicBezTo>
                  <a:cubicBezTo>
                    <a:pt x="60400" y="150134"/>
                    <a:pt x="58048" y="152711"/>
                    <a:pt x="55150" y="152305"/>
                  </a:cubicBezTo>
                  <a:cubicBezTo>
                    <a:pt x="46544" y="151539"/>
                    <a:pt x="37736" y="152576"/>
                    <a:pt x="26099" y="152305"/>
                  </a:cubicBezTo>
                </a:path>
              </a:pathLst>
            </a:custGeom>
            <a:grpFill/>
            <a:ln w="12700" cap="rnd">
              <a:solidFill>
                <a:schemeClr val="bg1"/>
              </a:solidFill>
              <a:prstDash val="solid"/>
              <a:round/>
              <a:extLst>
                <a:ext uri="{C807C97D-BFC1-408E-A445-0C87EB9F89A2}">
                  <ask:lineSketchStyleProps xmlns:ask="http://schemas.microsoft.com/office/drawing/2018/sketchyshapes" sd="2271037857">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sk:type>
                      <ask:lineSketchFreehand/>
                    </ask:type>
                  </ask:lineSketchStyleProps>
                </a:ext>
              </a:extLst>
            </a:ln>
          </p:spPr>
          <p:txBody>
            <a:bodyPr rtlCol="0" anchor="ctr"/>
            <a:lstStyle/>
            <a:p>
              <a:endParaRPr lang="fr-FR" sz="1400"/>
            </a:p>
          </p:txBody>
        </p:sp>
        <p:sp>
          <p:nvSpPr>
            <p:cNvPr id="36" name="Forme libre : forme 35">
              <a:extLst>
                <a:ext uri="{FF2B5EF4-FFF2-40B4-BE49-F238E27FC236}">
                  <a16:creationId xmlns:a16="http://schemas.microsoft.com/office/drawing/2014/main" id="{42CC41F3-7E0C-4DCD-8823-F2BE94B7C713}"/>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fill="none" extrusionOk="0">
                  <a:moveTo>
                    <a:pt x="22765" y="0"/>
                  </a:moveTo>
                  <a:cubicBezTo>
                    <a:pt x="22482" y="11667"/>
                    <a:pt x="22168" y="24295"/>
                    <a:pt x="22765" y="34099"/>
                  </a:cubicBezTo>
                  <a:cubicBezTo>
                    <a:pt x="22723" y="37018"/>
                    <a:pt x="20000" y="38830"/>
                    <a:pt x="17621" y="39243"/>
                  </a:cubicBezTo>
                  <a:cubicBezTo>
                    <a:pt x="10835" y="39425"/>
                    <a:pt x="8003" y="39458"/>
                    <a:pt x="0" y="39243"/>
                  </a:cubicBezTo>
                </a:path>
                <a:path w="22764" h="39242" stroke="0" extrusionOk="0">
                  <a:moveTo>
                    <a:pt x="22765" y="0"/>
                  </a:moveTo>
                  <a:cubicBezTo>
                    <a:pt x="23785" y="7094"/>
                    <a:pt x="22776" y="25964"/>
                    <a:pt x="22765" y="34099"/>
                  </a:cubicBezTo>
                  <a:cubicBezTo>
                    <a:pt x="22849" y="37195"/>
                    <a:pt x="20396" y="38858"/>
                    <a:pt x="17621" y="39243"/>
                  </a:cubicBezTo>
                  <a:cubicBezTo>
                    <a:pt x="13020" y="38837"/>
                    <a:pt x="6321" y="39161"/>
                    <a:pt x="0" y="39243"/>
                  </a:cubicBezTo>
                </a:path>
              </a:pathLst>
            </a:custGeom>
            <a:grpFill/>
            <a:ln w="12700" cap="rnd">
              <a:solidFill>
                <a:schemeClr val="bg1"/>
              </a:solidFill>
              <a:prstDash val="solid"/>
              <a:round/>
              <a:extLst>
                <a:ext uri="{C807C97D-BFC1-408E-A445-0C87EB9F89A2}">
                  <ask:lineSketchStyleProps xmlns:ask="http://schemas.microsoft.com/office/drawing/2018/sketchyshapes" sd="1516595774">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sk:type>
                      <ask:lineSketchFreehand/>
                    </ask:type>
                  </ask:lineSketchStyleProps>
                </a:ext>
              </a:extLst>
            </a:ln>
          </p:spPr>
          <p:txBody>
            <a:bodyPr rtlCol="0" anchor="ctr"/>
            <a:lstStyle/>
            <a:p>
              <a:endParaRPr lang="fr-FR" sz="1400"/>
            </a:p>
          </p:txBody>
        </p:sp>
        <p:sp>
          <p:nvSpPr>
            <p:cNvPr id="37" name="Forme libre : forme 36">
              <a:extLst>
                <a:ext uri="{FF2B5EF4-FFF2-40B4-BE49-F238E27FC236}">
                  <a16:creationId xmlns:a16="http://schemas.microsoft.com/office/drawing/2014/main" id="{4E59CED7-E4C2-4479-82BC-D7366317C56F}"/>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fill="none" extrusionOk="0">
                  <a:moveTo>
                    <a:pt x="0" y="0"/>
                  </a:moveTo>
                  <a:cubicBezTo>
                    <a:pt x="7104" y="416"/>
                    <a:pt x="13335" y="443"/>
                    <a:pt x="19431" y="0"/>
                  </a:cubicBezTo>
                  <a:cubicBezTo>
                    <a:pt x="22768" y="204"/>
                    <a:pt x="24453" y="2845"/>
                    <a:pt x="24575" y="5144"/>
                  </a:cubicBezTo>
                  <a:cubicBezTo>
                    <a:pt x="27182" y="18765"/>
                    <a:pt x="24238" y="43324"/>
                    <a:pt x="24575" y="59150"/>
                  </a:cubicBezTo>
                </a:path>
                <a:path w="24574" h="59150" stroke="0" extrusionOk="0">
                  <a:moveTo>
                    <a:pt x="0" y="0"/>
                  </a:moveTo>
                  <a:cubicBezTo>
                    <a:pt x="7945" y="11"/>
                    <a:pt x="10643" y="323"/>
                    <a:pt x="19431" y="0"/>
                  </a:cubicBezTo>
                  <a:cubicBezTo>
                    <a:pt x="22204" y="-284"/>
                    <a:pt x="24404" y="2117"/>
                    <a:pt x="24575" y="5144"/>
                  </a:cubicBezTo>
                  <a:cubicBezTo>
                    <a:pt x="26087" y="16714"/>
                    <a:pt x="22581" y="42409"/>
                    <a:pt x="24575" y="59150"/>
                  </a:cubicBezTo>
                </a:path>
              </a:pathLst>
            </a:custGeom>
            <a:grpFill/>
            <a:ln w="12700" cap="rnd">
              <a:solidFill>
                <a:schemeClr val="bg1"/>
              </a:solidFill>
              <a:prstDash val="solid"/>
              <a:round/>
              <a:extLst>
                <a:ext uri="{C807C97D-BFC1-408E-A445-0C87EB9F89A2}">
                  <ask:lineSketchStyleProps xmlns:ask="http://schemas.microsoft.com/office/drawing/2018/sketchyshapes" sd="2783239206">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sk:type>
                      <ask:lineSketchFreehand/>
                    </ask:type>
                  </ask:lineSketchStyleProps>
                </a:ext>
              </a:extLst>
            </a:ln>
          </p:spPr>
          <p:txBody>
            <a:bodyPr rtlCol="0" anchor="ctr"/>
            <a:lstStyle/>
            <a:p>
              <a:endParaRPr lang="fr-FR" sz="1400"/>
            </a:p>
          </p:txBody>
        </p:sp>
        <p:sp>
          <p:nvSpPr>
            <p:cNvPr id="38" name="Forme libre : forme 37">
              <a:extLst>
                <a:ext uri="{FF2B5EF4-FFF2-40B4-BE49-F238E27FC236}">
                  <a16:creationId xmlns:a16="http://schemas.microsoft.com/office/drawing/2014/main" id="{0FD462E8-A501-4135-94BB-A456CA2C7AD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fill="none" extrusionOk="0">
                  <a:moveTo>
                    <a:pt x="0" y="678"/>
                  </a:moveTo>
                  <a:cubicBezTo>
                    <a:pt x="997" y="-3113"/>
                    <a:pt x="58314" y="-4414"/>
                    <a:pt x="95917" y="20681"/>
                  </a:cubicBezTo>
                  <a:cubicBezTo>
                    <a:pt x="109741" y="21167"/>
                    <a:pt x="125248" y="21234"/>
                    <a:pt x="153638" y="20681"/>
                  </a:cubicBezTo>
                  <a:cubicBezTo>
                    <a:pt x="151929" y="21423"/>
                    <a:pt x="170349" y="19794"/>
                    <a:pt x="172307" y="38397"/>
                  </a:cubicBezTo>
                  <a:cubicBezTo>
                    <a:pt x="172306" y="57066"/>
                    <a:pt x="152305" y="55257"/>
                    <a:pt x="152305" y="55257"/>
                  </a:cubicBezTo>
                  <a:cubicBezTo>
                    <a:pt x="131240" y="53255"/>
                    <a:pt x="118097" y="55219"/>
                    <a:pt x="105442" y="55257"/>
                  </a:cubicBezTo>
                  <a:cubicBezTo>
                    <a:pt x="97880" y="62702"/>
                    <a:pt x="96997" y="63212"/>
                    <a:pt x="90392" y="71640"/>
                  </a:cubicBezTo>
                </a:path>
                <a:path w="172307" h="71639" stroke="0" extrusionOk="0">
                  <a:moveTo>
                    <a:pt x="0" y="678"/>
                  </a:moveTo>
                  <a:cubicBezTo>
                    <a:pt x="-3660" y="3291"/>
                    <a:pt x="57501" y="2497"/>
                    <a:pt x="95917" y="20681"/>
                  </a:cubicBezTo>
                  <a:cubicBezTo>
                    <a:pt x="117296" y="21538"/>
                    <a:pt x="128472" y="18369"/>
                    <a:pt x="153638" y="20681"/>
                  </a:cubicBezTo>
                  <a:cubicBezTo>
                    <a:pt x="150374" y="19903"/>
                    <a:pt x="171079" y="18029"/>
                    <a:pt x="172307" y="38397"/>
                  </a:cubicBezTo>
                  <a:cubicBezTo>
                    <a:pt x="172307" y="57066"/>
                    <a:pt x="152304" y="55258"/>
                    <a:pt x="152305" y="55257"/>
                  </a:cubicBezTo>
                  <a:cubicBezTo>
                    <a:pt x="130369" y="53072"/>
                    <a:pt x="115940" y="53424"/>
                    <a:pt x="105442" y="55257"/>
                  </a:cubicBezTo>
                  <a:cubicBezTo>
                    <a:pt x="100179" y="62460"/>
                    <a:pt x="94336" y="68007"/>
                    <a:pt x="90392" y="71640"/>
                  </a:cubicBezTo>
                </a:path>
              </a:pathLst>
            </a:custGeom>
            <a:grpFill/>
            <a:ln w="12700" cap="rnd">
              <a:solidFill>
                <a:schemeClr val="bg1"/>
              </a:solidFill>
              <a:prstDash val="solid"/>
              <a:round/>
              <a:extLst>
                <a:ext uri="{C807C97D-BFC1-408E-A445-0C87EB9F89A2}">
                  <ask:lineSketchStyleProps xmlns:ask="http://schemas.microsoft.com/office/drawing/2018/sketchyshapes" sd="2315087801">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sk:type>
                      <ask:lineSketchFreehand/>
                    </ask:type>
                  </ask:lineSketchStyleProps>
                </a:ext>
              </a:extLst>
            </a:ln>
          </p:spPr>
          <p:txBody>
            <a:bodyPr rtlCol="0" anchor="ctr"/>
            <a:lstStyle/>
            <a:p>
              <a:endParaRPr lang="fr-FR" sz="1400"/>
            </a:p>
          </p:txBody>
        </p:sp>
        <p:sp>
          <p:nvSpPr>
            <p:cNvPr id="39" name="Forme libre : forme 38">
              <a:extLst>
                <a:ext uri="{FF2B5EF4-FFF2-40B4-BE49-F238E27FC236}">
                  <a16:creationId xmlns:a16="http://schemas.microsoft.com/office/drawing/2014/main" id="{51B64628-E152-4F1E-9AFB-222B263C54B2}"/>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fill="none" extrusionOk="0">
                  <a:moveTo>
                    <a:pt x="131350" y="42196"/>
                  </a:moveTo>
                  <a:cubicBezTo>
                    <a:pt x="132298" y="41719"/>
                    <a:pt x="121260" y="46664"/>
                    <a:pt x="108204" y="39053"/>
                  </a:cubicBezTo>
                  <a:cubicBezTo>
                    <a:pt x="94106" y="31813"/>
                    <a:pt x="34100" y="0"/>
                    <a:pt x="34100" y="0"/>
                  </a:cubicBezTo>
                  <a:cubicBezTo>
                    <a:pt x="19799" y="-863"/>
                    <a:pt x="11265" y="-1153"/>
                    <a:pt x="0" y="0"/>
                  </a:cubicBezTo>
                </a:path>
                <a:path w="131349" h="43350" stroke="0" extrusionOk="0">
                  <a:moveTo>
                    <a:pt x="131350" y="42196"/>
                  </a:moveTo>
                  <a:cubicBezTo>
                    <a:pt x="129737" y="41074"/>
                    <a:pt x="123714" y="46698"/>
                    <a:pt x="108204" y="39053"/>
                  </a:cubicBezTo>
                  <a:cubicBezTo>
                    <a:pt x="94107" y="31814"/>
                    <a:pt x="34100" y="0"/>
                    <a:pt x="34100" y="0"/>
                  </a:cubicBezTo>
                  <a:cubicBezTo>
                    <a:pt x="22631" y="-1106"/>
                    <a:pt x="16143" y="345"/>
                    <a:pt x="0" y="0"/>
                  </a:cubicBezTo>
                </a:path>
              </a:pathLst>
            </a:custGeom>
            <a:grpFill/>
            <a:ln w="12700" cap="rnd">
              <a:solidFill>
                <a:schemeClr val="bg1"/>
              </a:solidFill>
              <a:prstDash val="solid"/>
              <a:round/>
              <a:extLst>
                <a:ext uri="{C807C97D-BFC1-408E-A445-0C87EB9F89A2}">
                  <ask:lineSketchStyleProps xmlns:ask="http://schemas.microsoft.com/office/drawing/2018/sketchyshapes" sd="2551915682">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sk:type>
                      <ask:lineSketchFreehand/>
                    </ask:type>
                  </ask:lineSketchStyleProps>
                </a:ext>
              </a:extLst>
            </a:ln>
          </p:spPr>
          <p:txBody>
            <a:bodyPr rtlCol="0" anchor="ctr"/>
            <a:lstStyle/>
            <a:p>
              <a:endParaRPr lang="fr-FR" sz="1400"/>
            </a:p>
          </p:txBody>
        </p:sp>
        <p:sp>
          <p:nvSpPr>
            <p:cNvPr id="40" name="Forme libre : forme 39">
              <a:extLst>
                <a:ext uri="{FF2B5EF4-FFF2-40B4-BE49-F238E27FC236}">
                  <a16:creationId xmlns:a16="http://schemas.microsoft.com/office/drawing/2014/main" id="{99656746-158A-442A-8D04-6A3E02B4FA0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fill="none" extrusionOk="0">
                  <a:moveTo>
                    <a:pt x="48101" y="20776"/>
                  </a:moveTo>
                  <a:cubicBezTo>
                    <a:pt x="51061" y="24611"/>
                    <a:pt x="110305" y="-19849"/>
                    <a:pt x="128111" y="6679"/>
                  </a:cubicBezTo>
                  <a:cubicBezTo>
                    <a:pt x="134544" y="23813"/>
                    <a:pt x="29836" y="72541"/>
                    <a:pt x="0" y="91546"/>
                  </a:cubicBezTo>
                </a:path>
                <a:path w="129669" h="91546" stroke="0" extrusionOk="0">
                  <a:moveTo>
                    <a:pt x="48101" y="20776"/>
                  </a:moveTo>
                  <a:cubicBezTo>
                    <a:pt x="50609" y="26417"/>
                    <a:pt x="104692" y="-11979"/>
                    <a:pt x="128111" y="6679"/>
                  </a:cubicBezTo>
                  <a:cubicBezTo>
                    <a:pt x="143436" y="18483"/>
                    <a:pt x="39093" y="69397"/>
                    <a:pt x="0" y="91546"/>
                  </a:cubicBezTo>
                </a:path>
              </a:pathLst>
            </a:custGeom>
            <a:grpFill/>
            <a:ln w="12700" cap="rnd">
              <a:solidFill>
                <a:schemeClr val="bg1"/>
              </a:solidFill>
              <a:prstDash val="solid"/>
              <a:round/>
              <a:extLst>
                <a:ext uri="{C807C97D-BFC1-408E-A445-0C87EB9F89A2}">
                  <ask:lineSketchStyleProps xmlns:ask="http://schemas.microsoft.com/office/drawing/2018/sketchyshapes" sd="2296201229">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sk:type>
                      <ask:lineSketchFreehand/>
                    </ask:type>
                  </ask:lineSketchStyleProps>
                </a:ext>
              </a:extLst>
            </a:ln>
          </p:spPr>
          <p:txBody>
            <a:bodyPr rtlCol="0" anchor="ctr"/>
            <a:lstStyle/>
            <a:p>
              <a:endParaRPr lang="fr-FR" sz="1400"/>
            </a:p>
          </p:txBody>
        </p:sp>
        <p:sp>
          <p:nvSpPr>
            <p:cNvPr id="41" name="Forme libre : forme 40">
              <a:extLst>
                <a:ext uri="{FF2B5EF4-FFF2-40B4-BE49-F238E27FC236}">
                  <a16:creationId xmlns:a16="http://schemas.microsoft.com/office/drawing/2014/main" id="{A45C2996-D384-40A3-AB9B-A7E4B28BDD2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fill="none" extrusionOk="0">
                  <a:moveTo>
                    <a:pt x="37624" y="0"/>
                  </a:moveTo>
                  <a:cubicBezTo>
                    <a:pt x="27375" y="440"/>
                    <a:pt x="11383" y="-1079"/>
                    <a:pt x="0" y="0"/>
                  </a:cubicBezTo>
                </a:path>
                <a:path w="37623" h="9525" stroke="0" extrusionOk="0">
                  <a:moveTo>
                    <a:pt x="37624" y="0"/>
                  </a:moveTo>
                  <a:cubicBezTo>
                    <a:pt x="23546" y="1080"/>
                    <a:pt x="14372" y="-637"/>
                    <a:pt x="0" y="0"/>
                  </a:cubicBezTo>
                </a:path>
              </a:pathLst>
            </a:custGeom>
            <a:grpFill/>
            <a:ln w="12700" cap="rnd">
              <a:solidFill>
                <a:schemeClr val="bg1"/>
              </a:solidFill>
              <a:prstDash val="solid"/>
              <a:round/>
              <a:extLst>
                <a:ext uri="{C807C97D-BFC1-408E-A445-0C87EB9F89A2}">
                  <ask:lineSketchStyleProps xmlns:ask="http://schemas.microsoft.com/office/drawing/2018/sketchyshapes" sd="2074425965">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sk:type>
                      <ask:lineSketchFreehand/>
                    </ask:type>
                  </ask:lineSketchStyleProps>
                </a:ext>
              </a:extLst>
            </a:ln>
          </p:spPr>
          <p:txBody>
            <a:bodyPr rtlCol="0" anchor="ctr"/>
            <a:lstStyle/>
            <a:p>
              <a:endParaRPr lang="fr-FR" sz="1400"/>
            </a:p>
          </p:txBody>
        </p:sp>
        <p:sp>
          <p:nvSpPr>
            <p:cNvPr id="42" name="Forme libre : forme 41">
              <a:extLst>
                <a:ext uri="{FF2B5EF4-FFF2-40B4-BE49-F238E27FC236}">
                  <a16:creationId xmlns:a16="http://schemas.microsoft.com/office/drawing/2014/main" id="{18CBC0E5-74D5-44E9-9061-A2223DB1C8DF}"/>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fill="none" extrusionOk="0">
                  <a:moveTo>
                    <a:pt x="23241" y="0"/>
                  </a:moveTo>
                  <a:cubicBezTo>
                    <a:pt x="13792" y="-335"/>
                    <a:pt x="6539" y="-1148"/>
                    <a:pt x="0" y="0"/>
                  </a:cubicBezTo>
                </a:path>
                <a:path w="23240" h="9525" stroke="0" extrusionOk="0">
                  <a:moveTo>
                    <a:pt x="23241" y="0"/>
                  </a:moveTo>
                  <a:cubicBezTo>
                    <a:pt x="18394" y="789"/>
                    <a:pt x="4875" y="-589"/>
                    <a:pt x="0" y="0"/>
                  </a:cubicBezTo>
                </a:path>
              </a:pathLst>
            </a:custGeom>
            <a:grpFill/>
            <a:ln w="12700" cap="rnd">
              <a:solidFill>
                <a:schemeClr val="bg1"/>
              </a:solidFill>
              <a:prstDash val="solid"/>
              <a:round/>
              <a:extLst>
                <a:ext uri="{C807C97D-BFC1-408E-A445-0C87EB9F89A2}">
                  <ask:lineSketchStyleProps xmlns:ask="http://schemas.microsoft.com/office/drawing/2018/sketchyshapes" sd="1873274979">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sk:type>
                      <ask:lineSketchFreehand/>
                    </ask:type>
                  </ask:lineSketchStyleProps>
                </a:ext>
              </a:extLst>
            </a:ln>
          </p:spPr>
          <p:txBody>
            <a:bodyPr rtlCol="0" anchor="ctr"/>
            <a:lstStyle/>
            <a:p>
              <a:endParaRPr lang="fr-FR" sz="1400"/>
            </a:p>
          </p:txBody>
        </p:sp>
        <p:sp>
          <p:nvSpPr>
            <p:cNvPr id="43" name="Forme libre : forme 42">
              <a:extLst>
                <a:ext uri="{FF2B5EF4-FFF2-40B4-BE49-F238E27FC236}">
                  <a16:creationId xmlns:a16="http://schemas.microsoft.com/office/drawing/2014/main" id="{B80978F3-EEE7-48EE-B033-4EC630C1B34C}"/>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fill="none" extrusionOk="0">
                  <a:moveTo>
                    <a:pt x="0" y="0"/>
                  </a:moveTo>
                  <a:cubicBezTo>
                    <a:pt x="995" y="23647"/>
                    <a:pt x="866" y="39076"/>
                    <a:pt x="0" y="52769"/>
                  </a:cubicBezTo>
                </a:path>
                <a:path w="9525" h="52768" stroke="0" extrusionOk="0">
                  <a:moveTo>
                    <a:pt x="0" y="0"/>
                  </a:moveTo>
                  <a:cubicBezTo>
                    <a:pt x="-1085" y="11326"/>
                    <a:pt x="1459" y="30687"/>
                    <a:pt x="0" y="52769"/>
                  </a:cubicBezTo>
                </a:path>
              </a:pathLst>
            </a:custGeom>
            <a:grpFill/>
            <a:ln w="12700" cap="rnd">
              <a:solidFill>
                <a:schemeClr val="bg1"/>
              </a:solidFill>
              <a:prstDash val="solid"/>
              <a:round/>
              <a:extLst>
                <a:ext uri="{C807C97D-BFC1-408E-A445-0C87EB9F89A2}">
                  <ask:lineSketchStyleProps xmlns:ask="http://schemas.microsoft.com/office/drawing/2018/sketchyshapes" sd="2611081979">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sk:type>
                      <ask:lineSketchFreehand/>
                    </ask:type>
                  </ask:lineSketchStyleProps>
                </a:ext>
              </a:extLst>
            </a:ln>
          </p:spPr>
          <p:txBody>
            <a:bodyPr rtlCol="0" anchor="ctr"/>
            <a:lstStyle/>
            <a:p>
              <a:endParaRPr lang="fr-FR" sz="1400"/>
            </a:p>
          </p:txBody>
        </p:sp>
      </p:grpSp>
      <p:sp>
        <p:nvSpPr>
          <p:cNvPr id="49" name="Rectangle 48">
            <a:extLst>
              <a:ext uri="{FF2B5EF4-FFF2-40B4-BE49-F238E27FC236}">
                <a16:creationId xmlns:a16="http://schemas.microsoft.com/office/drawing/2014/main" id="{ECE7D1F0-9350-4949-9CFB-29572CFD9FEB}"/>
              </a:ext>
            </a:extLst>
          </p:cNvPr>
          <p:cNvSpPr/>
          <p:nvPr/>
        </p:nvSpPr>
        <p:spPr>
          <a:xfrm>
            <a:off x="3744665" y="1473063"/>
            <a:ext cx="76514" cy="4582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0" name="Graphique 2">
            <a:extLst>
              <a:ext uri="{FF2B5EF4-FFF2-40B4-BE49-F238E27FC236}">
                <a16:creationId xmlns:a16="http://schemas.microsoft.com/office/drawing/2014/main" id="{BAC9F53B-1966-432A-AC5D-C0FDCB06BF4F}"/>
              </a:ext>
            </a:extLst>
          </p:cNvPr>
          <p:cNvGrpSpPr/>
          <p:nvPr/>
        </p:nvGrpSpPr>
        <p:grpSpPr>
          <a:xfrm>
            <a:off x="871321" y="2599251"/>
            <a:ext cx="441197" cy="504229"/>
            <a:chOff x="1184026" y="296326"/>
            <a:chExt cx="555828" cy="635238"/>
          </a:xfrm>
          <a:noFill/>
        </p:grpSpPr>
        <p:sp>
          <p:nvSpPr>
            <p:cNvPr id="81" name="Forme libre : forme 17">
              <a:extLst>
                <a:ext uri="{FF2B5EF4-FFF2-40B4-BE49-F238E27FC236}">
                  <a16:creationId xmlns:a16="http://schemas.microsoft.com/office/drawing/2014/main" id="{33CA855B-1E34-48F7-8636-1CC4B1DDFE61}"/>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34" y="42"/>
                    <a:pt x="4077" y="175"/>
                    <a:pt x="0" y="0"/>
                  </a:cubicBezTo>
                </a:path>
                <a:path w="12517" h="16047" stroke="0" extrusionOk="0">
                  <a:moveTo>
                    <a:pt x="12517" y="0"/>
                  </a:moveTo>
                  <a:cubicBezTo>
                    <a:pt x="9982" y="-578"/>
                    <a:pt x="2717" y="239"/>
                    <a:pt x="0" y="0"/>
                  </a:cubicBezTo>
                </a:path>
              </a:pathLst>
            </a:custGeom>
            <a:ln w="12700" cap="rnd">
              <a:solidFill>
                <a:schemeClr val="bg1"/>
              </a:solidFill>
              <a:prstDash val="solid"/>
              <a:round/>
              <a:extLst>
                <a:ext uri="{C807C97D-BFC1-408E-A445-0C87EB9F89A2}">
                  <ask:lineSketchStyleProps xmlns:ask="http://schemas.microsoft.com/office/drawing/2018/sketchyshapes" sd="401620042">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82" name="Forme libre : forme 18">
              <a:extLst>
                <a:ext uri="{FF2B5EF4-FFF2-40B4-BE49-F238E27FC236}">
                  <a16:creationId xmlns:a16="http://schemas.microsoft.com/office/drawing/2014/main" id="{EF471B25-5553-4ECA-9FA9-A876E0AA5D96}"/>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40292" y="28396"/>
                    <a:pt x="41194" y="32056"/>
                    <a:pt x="38995" y="58573"/>
                  </a:cubicBezTo>
                  <a:cubicBezTo>
                    <a:pt x="38968" y="64010"/>
                    <a:pt x="34776" y="68022"/>
                    <a:pt x="30169" y="67400"/>
                  </a:cubicBezTo>
                  <a:cubicBezTo>
                    <a:pt x="22919" y="66780"/>
                    <a:pt x="9060" y="66235"/>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404425502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83" name="Forme libre : forme 19">
              <a:extLst>
                <a:ext uri="{FF2B5EF4-FFF2-40B4-BE49-F238E27FC236}">
                  <a16:creationId xmlns:a16="http://schemas.microsoft.com/office/drawing/2014/main" id="{EFF4DE03-3265-43D7-85B3-0E812DC22039}"/>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15638" y="168"/>
                    <a:pt x="18622" y="-1285"/>
                    <a:pt x="35625" y="0"/>
                  </a:cubicBezTo>
                  <a:cubicBezTo>
                    <a:pt x="40858" y="-250"/>
                    <a:pt x="44482" y="5132"/>
                    <a:pt x="44452" y="8826"/>
                  </a:cubicBezTo>
                  <a:cubicBezTo>
                    <a:pt x="48058" y="48218"/>
                    <a:pt x="42341" y="64188"/>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189444128">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84" name="Forme libre : forme 20">
              <a:extLst>
                <a:ext uri="{FF2B5EF4-FFF2-40B4-BE49-F238E27FC236}">
                  <a16:creationId xmlns:a16="http://schemas.microsoft.com/office/drawing/2014/main" id="{F714C333-3396-447E-B5A7-20789BAFA877}"/>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8583" y="-12131"/>
                    <a:pt x="101315" y="-9226"/>
                    <a:pt x="164808" y="35497"/>
                  </a:cubicBezTo>
                  <a:cubicBezTo>
                    <a:pt x="187509" y="31177"/>
                    <a:pt x="218680" y="38489"/>
                    <a:pt x="263982" y="35497"/>
                  </a:cubicBezTo>
                  <a:cubicBezTo>
                    <a:pt x="261720" y="40075"/>
                    <a:pt x="295932" y="38400"/>
                    <a:pt x="296077" y="65987"/>
                  </a:cubicBezTo>
                  <a:cubicBezTo>
                    <a:pt x="296077" y="98082"/>
                    <a:pt x="261735" y="94873"/>
                    <a:pt x="261735" y="94873"/>
                  </a:cubicBezTo>
                  <a:cubicBezTo>
                    <a:pt x="234479" y="98585"/>
                    <a:pt x="217122" y="91319"/>
                    <a:pt x="181176" y="94873"/>
                  </a:cubicBezTo>
                  <a:cubicBezTo>
                    <a:pt x="171393" y="103852"/>
                    <a:pt x="163550" y="11186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326153824">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85" name="Forme libre : forme 21">
              <a:extLst>
                <a:ext uri="{FF2B5EF4-FFF2-40B4-BE49-F238E27FC236}">
                  <a16:creationId xmlns:a16="http://schemas.microsoft.com/office/drawing/2014/main" id="{51D751C3-3B13-4F38-B5BA-270CA0F2856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7252" y="68844"/>
                    <a:pt x="210366" y="80218"/>
                    <a:pt x="186151" y="67239"/>
                  </a:cubicBezTo>
                  <a:cubicBezTo>
                    <a:pt x="161918" y="54722"/>
                    <a:pt x="58734" y="0"/>
                    <a:pt x="58734" y="0"/>
                  </a:cubicBezTo>
                  <a:cubicBezTo>
                    <a:pt x="45352" y="2233"/>
                    <a:pt x="14329" y="758"/>
                    <a:pt x="0" y="0"/>
                  </a:cubicBezTo>
                </a:path>
              </a:pathLst>
            </a:custGeom>
            <a:noFill/>
            <a:ln w="12700" cap="rnd">
              <a:solidFill>
                <a:schemeClr val="bg1"/>
              </a:solidFill>
              <a:prstDash val="solid"/>
              <a:round/>
              <a:extLst>
                <a:ext uri="{C807C97D-BFC1-408E-A445-0C87EB9F89A2}">
                  <ask:lineSketchStyleProps xmlns:ask="http://schemas.microsoft.com/office/drawing/2018/sketchyshapes" sd="165031040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86" name="Forme libre : forme 22">
              <a:extLst>
                <a:ext uri="{FF2B5EF4-FFF2-40B4-BE49-F238E27FC236}">
                  <a16:creationId xmlns:a16="http://schemas.microsoft.com/office/drawing/2014/main" id="{BE5AF3A0-1479-4D7D-80E6-D48E58C61BC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80062" y="33141"/>
                    <a:pt x="183451" y="-18661"/>
                    <a:pt x="220172" y="11450"/>
                  </a:cubicBezTo>
                  <a:cubicBezTo>
                    <a:pt x="240776" y="55547"/>
                    <a:pt x="76632" y="119304"/>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354427305">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87" name="Forme libre : forme 23">
              <a:extLst>
                <a:ext uri="{FF2B5EF4-FFF2-40B4-BE49-F238E27FC236}">
                  <a16:creationId xmlns:a16="http://schemas.microsoft.com/office/drawing/2014/main" id="{8D9B3F9E-CD06-468A-B799-0AF9FC51C5B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0317" y="260159"/>
                    <a:pt x="253109" y="332675"/>
                    <a:pt x="170108" y="340216"/>
                  </a:cubicBezTo>
                  <a:cubicBezTo>
                    <a:pt x="75699" y="332911"/>
                    <a:pt x="-2665" y="268685"/>
                    <a:pt x="0" y="170108"/>
                  </a:cubicBezTo>
                  <a:cubicBezTo>
                    <a:pt x="951" y="89333"/>
                    <a:pt x="54860" y="8382"/>
                    <a:pt x="170108" y="0"/>
                  </a:cubicBezTo>
                  <a:cubicBezTo>
                    <a:pt x="257636" y="-20649"/>
                    <a:pt x="318966" y="67022"/>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76755502">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88" name="Forme libre : forme 24">
              <a:extLst>
                <a:ext uri="{FF2B5EF4-FFF2-40B4-BE49-F238E27FC236}">
                  <a16:creationId xmlns:a16="http://schemas.microsoft.com/office/drawing/2014/main" id="{DD5BBDB9-D5FF-49E0-B741-7942C80A6D02}"/>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14311" y="17735"/>
                    <a:pt x="137355" y="54963"/>
                    <a:pt x="141379" y="71411"/>
                  </a:cubicBezTo>
                  <a:cubicBezTo>
                    <a:pt x="178501" y="72855"/>
                    <a:pt x="203655" y="75632"/>
                    <a:pt x="219049" y="79596"/>
                  </a:cubicBezTo>
                  <a:cubicBezTo>
                    <a:pt x="201474" y="98056"/>
                    <a:pt x="172693" y="120060"/>
                    <a:pt x="161117" y="131911"/>
                  </a:cubicBezTo>
                  <a:cubicBezTo>
                    <a:pt x="164834" y="150992"/>
                    <a:pt x="171919" y="192209"/>
                    <a:pt x="177325" y="208297"/>
                  </a:cubicBezTo>
                  <a:cubicBezTo>
                    <a:pt x="153608" y="197444"/>
                    <a:pt x="128003" y="179043"/>
                    <a:pt x="109605" y="169301"/>
                  </a:cubicBezTo>
                  <a:cubicBezTo>
                    <a:pt x="75610" y="187854"/>
                    <a:pt x="65971" y="197338"/>
                    <a:pt x="41884" y="208297"/>
                  </a:cubicBezTo>
                  <a:cubicBezTo>
                    <a:pt x="50989" y="179744"/>
                    <a:pt x="53972" y="155197"/>
                    <a:pt x="57932" y="131911"/>
                  </a:cubicBezTo>
                  <a:cubicBezTo>
                    <a:pt x="38172" y="110878"/>
                    <a:pt x="25521" y="100880"/>
                    <a:pt x="0" y="79596"/>
                  </a:cubicBezTo>
                  <a:cubicBezTo>
                    <a:pt x="19557" y="76871"/>
                    <a:pt x="43160" y="74213"/>
                    <a:pt x="77670" y="71411"/>
                  </a:cubicBezTo>
                  <a:cubicBezTo>
                    <a:pt x="82215" y="58812"/>
                    <a:pt x="85778" y="49614"/>
                    <a:pt x="91310" y="40761"/>
                  </a:cubicBezTo>
                  <a:cubicBezTo>
                    <a:pt x="94690" y="29428"/>
                    <a:pt x="105408" y="14333"/>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1305320042">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sp>
        <p:nvSpPr>
          <p:cNvPr id="113" name="Rectangle 112">
            <a:extLst>
              <a:ext uri="{FF2B5EF4-FFF2-40B4-BE49-F238E27FC236}">
                <a16:creationId xmlns:a16="http://schemas.microsoft.com/office/drawing/2014/main" id="{2FE61027-E4EE-4333-B440-2B2658CAAF8E}"/>
              </a:ext>
            </a:extLst>
          </p:cNvPr>
          <p:cNvSpPr/>
          <p:nvPr/>
        </p:nvSpPr>
        <p:spPr>
          <a:xfrm rot="21395427">
            <a:off x="1542609" y="1374194"/>
            <a:ext cx="1841968" cy="380601"/>
          </a:xfrm>
          <a:custGeom>
            <a:avLst/>
            <a:gdLst>
              <a:gd name="connsiteX0" fmla="*/ 0 w 1841968"/>
              <a:gd name="connsiteY0" fmla="*/ 0 h 380601"/>
              <a:gd name="connsiteX1" fmla="*/ 577150 w 1841968"/>
              <a:gd name="connsiteY1" fmla="*/ 0 h 380601"/>
              <a:gd name="connsiteX2" fmla="*/ 1227979 w 1841968"/>
              <a:gd name="connsiteY2" fmla="*/ 0 h 380601"/>
              <a:gd name="connsiteX3" fmla="*/ 1841968 w 1841968"/>
              <a:gd name="connsiteY3" fmla="*/ 0 h 380601"/>
              <a:gd name="connsiteX4" fmla="*/ 1841968 w 1841968"/>
              <a:gd name="connsiteY4" fmla="*/ 380601 h 380601"/>
              <a:gd name="connsiteX5" fmla="*/ 1227979 w 1841968"/>
              <a:gd name="connsiteY5" fmla="*/ 380601 h 380601"/>
              <a:gd name="connsiteX6" fmla="*/ 632409 w 1841968"/>
              <a:gd name="connsiteY6" fmla="*/ 380601 h 380601"/>
              <a:gd name="connsiteX7" fmla="*/ 0 w 1841968"/>
              <a:gd name="connsiteY7" fmla="*/ 380601 h 380601"/>
              <a:gd name="connsiteX8" fmla="*/ 0 w 1841968"/>
              <a:gd name="connsiteY8"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1968" h="380601" fill="none" extrusionOk="0">
                <a:moveTo>
                  <a:pt x="0" y="0"/>
                </a:moveTo>
                <a:cubicBezTo>
                  <a:pt x="237591" y="-9405"/>
                  <a:pt x="327788" y="17507"/>
                  <a:pt x="577150" y="0"/>
                </a:cubicBezTo>
                <a:cubicBezTo>
                  <a:pt x="826512" y="-17507"/>
                  <a:pt x="914139" y="20221"/>
                  <a:pt x="1227979" y="0"/>
                </a:cubicBezTo>
                <a:cubicBezTo>
                  <a:pt x="1541819" y="-20221"/>
                  <a:pt x="1677476" y="7361"/>
                  <a:pt x="1841968" y="0"/>
                </a:cubicBezTo>
                <a:cubicBezTo>
                  <a:pt x="1848860" y="156169"/>
                  <a:pt x="1835938" y="208160"/>
                  <a:pt x="1841968" y="380601"/>
                </a:cubicBezTo>
                <a:cubicBezTo>
                  <a:pt x="1651454" y="353579"/>
                  <a:pt x="1368718" y="410509"/>
                  <a:pt x="1227979" y="380601"/>
                </a:cubicBezTo>
                <a:cubicBezTo>
                  <a:pt x="1087240" y="350693"/>
                  <a:pt x="852279" y="392581"/>
                  <a:pt x="632409" y="380601"/>
                </a:cubicBezTo>
                <a:cubicBezTo>
                  <a:pt x="412539" y="368622"/>
                  <a:pt x="202394" y="383117"/>
                  <a:pt x="0" y="380601"/>
                </a:cubicBezTo>
                <a:cubicBezTo>
                  <a:pt x="14572" y="238158"/>
                  <a:pt x="-12754" y="150133"/>
                  <a:pt x="0" y="0"/>
                </a:cubicBezTo>
                <a:close/>
              </a:path>
              <a:path w="1841968" h="380601" stroke="0" extrusionOk="0">
                <a:moveTo>
                  <a:pt x="0" y="0"/>
                </a:moveTo>
                <a:cubicBezTo>
                  <a:pt x="124914" y="-22105"/>
                  <a:pt x="390636" y="10780"/>
                  <a:pt x="577150" y="0"/>
                </a:cubicBezTo>
                <a:cubicBezTo>
                  <a:pt x="763664" y="-10780"/>
                  <a:pt x="1071141" y="23287"/>
                  <a:pt x="1209559" y="0"/>
                </a:cubicBezTo>
                <a:cubicBezTo>
                  <a:pt x="1347977" y="-23287"/>
                  <a:pt x="1693822" y="20583"/>
                  <a:pt x="1841968" y="0"/>
                </a:cubicBezTo>
                <a:cubicBezTo>
                  <a:pt x="1834689" y="129702"/>
                  <a:pt x="1839572" y="268850"/>
                  <a:pt x="1841968" y="380601"/>
                </a:cubicBezTo>
                <a:cubicBezTo>
                  <a:pt x="1529084" y="356015"/>
                  <a:pt x="1359268" y="380297"/>
                  <a:pt x="1191139" y="380601"/>
                </a:cubicBezTo>
                <a:cubicBezTo>
                  <a:pt x="1023010" y="380905"/>
                  <a:pt x="870789" y="363496"/>
                  <a:pt x="632409" y="380601"/>
                </a:cubicBezTo>
                <a:cubicBezTo>
                  <a:pt x="394029" y="397707"/>
                  <a:pt x="260979" y="405642"/>
                  <a:pt x="0" y="380601"/>
                </a:cubicBezTo>
                <a:cubicBezTo>
                  <a:pt x="-5128" y="207258"/>
                  <a:pt x="12920" y="164760"/>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OFFRES</a:t>
            </a:r>
          </a:p>
        </p:txBody>
      </p:sp>
      <p:grpSp>
        <p:nvGrpSpPr>
          <p:cNvPr id="90" name="Graphique 1770">
            <a:extLst>
              <a:ext uri="{FF2B5EF4-FFF2-40B4-BE49-F238E27FC236}">
                <a16:creationId xmlns:a16="http://schemas.microsoft.com/office/drawing/2014/main" id="{694A6749-CD7B-4FC5-A50E-DAF43F9C334B}"/>
              </a:ext>
            </a:extLst>
          </p:cNvPr>
          <p:cNvGrpSpPr/>
          <p:nvPr/>
        </p:nvGrpSpPr>
        <p:grpSpPr>
          <a:xfrm>
            <a:off x="838576" y="1768878"/>
            <a:ext cx="572899" cy="636116"/>
            <a:chOff x="1223962" y="1323975"/>
            <a:chExt cx="336430" cy="373554"/>
          </a:xfrm>
          <a:noFill/>
        </p:grpSpPr>
        <p:sp>
          <p:nvSpPr>
            <p:cNvPr id="91" name="Forme libre : forme 90">
              <a:extLst>
                <a:ext uri="{FF2B5EF4-FFF2-40B4-BE49-F238E27FC236}">
                  <a16:creationId xmlns:a16="http://schemas.microsoft.com/office/drawing/2014/main" id="{660AB3DB-EFF4-4AEF-B76D-BB1D667A086D}"/>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fill="none" extrusionOk="0">
                  <a:moveTo>
                    <a:pt x="6668" y="0"/>
                  </a:moveTo>
                  <a:cubicBezTo>
                    <a:pt x="4583" y="330"/>
                    <a:pt x="2719" y="-758"/>
                    <a:pt x="0" y="0"/>
                  </a:cubicBezTo>
                </a:path>
                <a:path w="6667" h="9525" stroke="0" extrusionOk="0">
                  <a:moveTo>
                    <a:pt x="6668" y="0"/>
                  </a:moveTo>
                  <a:cubicBezTo>
                    <a:pt x="3429" y="526"/>
                    <a:pt x="1685" y="-724"/>
                    <a:pt x="0" y="0"/>
                  </a:cubicBezTo>
                </a:path>
              </a:pathLst>
            </a:custGeom>
            <a:ln w="12700" cap="rnd">
              <a:solidFill>
                <a:schemeClr val="bg1"/>
              </a:solidFill>
              <a:prstDash val="solid"/>
              <a:round/>
              <a:extLst>
                <a:ext uri="{C807C97D-BFC1-408E-A445-0C87EB9F89A2}">
                  <ask:lineSketchStyleProps xmlns:ask="http://schemas.microsoft.com/office/drawing/2018/sketchyshapes" sd="1342176424">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sk:type>
                      <ask:lineSketchScribble/>
                    </ask:type>
                  </ask:lineSketchStyleProps>
                </a:ext>
              </a:extLst>
            </a:ln>
          </p:spPr>
          <p:txBody>
            <a:bodyPr rtlCol="0" anchor="ctr"/>
            <a:lstStyle/>
            <a:p>
              <a:endParaRPr lang="fr-FR" sz="1400"/>
            </a:p>
          </p:txBody>
        </p:sp>
        <p:sp>
          <p:nvSpPr>
            <p:cNvPr id="92" name="Forme libre : forme 91">
              <a:extLst>
                <a:ext uri="{FF2B5EF4-FFF2-40B4-BE49-F238E27FC236}">
                  <a16:creationId xmlns:a16="http://schemas.microsoft.com/office/drawing/2014/main" id="{E19E0A62-DB34-403B-A4F7-A5051735A611}"/>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extrusionOk="0">
                  <a:moveTo>
                    <a:pt x="0" y="0"/>
                  </a:moveTo>
                  <a:cubicBezTo>
                    <a:pt x="22618" y="-726"/>
                    <a:pt x="32845" y="1321"/>
                    <a:pt x="50578" y="0"/>
                  </a:cubicBezTo>
                  <a:cubicBezTo>
                    <a:pt x="53367" y="226"/>
                    <a:pt x="55720" y="2022"/>
                    <a:pt x="55340" y="4763"/>
                  </a:cubicBezTo>
                  <a:cubicBezTo>
                    <a:pt x="69792" y="60735"/>
                    <a:pt x="44328" y="87194"/>
                    <a:pt x="55340" y="134969"/>
                  </a:cubicBezTo>
                  <a:cubicBezTo>
                    <a:pt x="55129" y="137191"/>
                    <a:pt x="53152" y="139676"/>
                    <a:pt x="50578" y="139732"/>
                  </a:cubicBezTo>
                  <a:cubicBezTo>
                    <a:pt x="43531" y="141120"/>
                    <a:pt x="36706" y="139434"/>
                    <a:pt x="23908" y="139732"/>
                  </a:cubicBezTo>
                </a:path>
              </a:pathLst>
            </a:custGeom>
            <a:noFill/>
            <a:ln w="12700" cap="rnd">
              <a:solidFill>
                <a:schemeClr val="bg1"/>
              </a:solidFill>
              <a:prstDash val="solid"/>
              <a:round/>
              <a:extLst>
                <a:ext uri="{C807C97D-BFC1-408E-A445-0C87EB9F89A2}">
                  <ask:lineSketchStyleProps xmlns:ask="http://schemas.microsoft.com/office/drawing/2018/sketchyshapes" sd="2336012609">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sk:type>
                      <ask:lineSketchScribble/>
                    </ask:type>
                  </ask:lineSketchStyleProps>
                </a:ext>
              </a:extLst>
            </a:ln>
          </p:spPr>
          <p:txBody>
            <a:bodyPr rtlCol="0" anchor="ctr"/>
            <a:lstStyle/>
            <a:p>
              <a:endParaRPr lang="fr-FR" sz="1400"/>
            </a:p>
          </p:txBody>
        </p:sp>
        <p:sp>
          <p:nvSpPr>
            <p:cNvPr id="93" name="Forme libre : forme 92">
              <a:extLst>
                <a:ext uri="{FF2B5EF4-FFF2-40B4-BE49-F238E27FC236}">
                  <a16:creationId xmlns:a16="http://schemas.microsoft.com/office/drawing/2014/main" id="{46A2B3E1-1509-4C9E-93FE-50BADBD2F2CE}"/>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extrusionOk="0">
                  <a:moveTo>
                    <a:pt x="20765" y="0"/>
                  </a:moveTo>
                  <a:cubicBezTo>
                    <a:pt x="22803" y="10952"/>
                    <a:pt x="17779" y="21649"/>
                    <a:pt x="20765" y="31242"/>
                  </a:cubicBezTo>
                  <a:cubicBezTo>
                    <a:pt x="20780" y="34003"/>
                    <a:pt x="18174" y="35876"/>
                    <a:pt x="16002" y="36005"/>
                  </a:cubicBezTo>
                  <a:cubicBezTo>
                    <a:pt x="12570" y="36349"/>
                    <a:pt x="6660" y="34693"/>
                    <a:pt x="0" y="36005"/>
                  </a:cubicBezTo>
                </a:path>
              </a:pathLst>
            </a:custGeom>
            <a:noFill/>
            <a:ln w="12700" cap="rnd">
              <a:solidFill>
                <a:schemeClr val="bg1"/>
              </a:solidFill>
              <a:prstDash val="solid"/>
              <a:round/>
              <a:extLst>
                <a:ext uri="{C807C97D-BFC1-408E-A445-0C87EB9F89A2}">
                  <ask:lineSketchStyleProps xmlns:ask="http://schemas.microsoft.com/office/drawing/2018/sketchyshapes" sd="2901159803">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sk:type>
                      <ask:lineSketchScribble/>
                    </ask:type>
                  </ask:lineSketchStyleProps>
                </a:ext>
              </a:extLst>
            </a:ln>
          </p:spPr>
          <p:txBody>
            <a:bodyPr rtlCol="0" anchor="ctr"/>
            <a:lstStyle/>
            <a:p>
              <a:endParaRPr lang="fr-FR" sz="1400"/>
            </a:p>
          </p:txBody>
        </p:sp>
        <p:sp>
          <p:nvSpPr>
            <p:cNvPr id="94" name="Forme libre : forme 93">
              <a:extLst>
                <a:ext uri="{FF2B5EF4-FFF2-40B4-BE49-F238E27FC236}">
                  <a16:creationId xmlns:a16="http://schemas.microsoft.com/office/drawing/2014/main" id="{7A45E148-C5A9-4116-9AE5-FF5E52A3D2B5}"/>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extrusionOk="0">
                  <a:moveTo>
                    <a:pt x="0" y="0"/>
                  </a:moveTo>
                  <a:cubicBezTo>
                    <a:pt x="4429" y="-635"/>
                    <a:pt x="11449" y="1069"/>
                    <a:pt x="17812" y="0"/>
                  </a:cubicBezTo>
                  <a:cubicBezTo>
                    <a:pt x="20436" y="673"/>
                    <a:pt x="22314" y="2050"/>
                    <a:pt x="22574" y="4763"/>
                  </a:cubicBezTo>
                  <a:cubicBezTo>
                    <a:pt x="23172" y="19416"/>
                    <a:pt x="20594" y="40502"/>
                    <a:pt x="22574" y="54293"/>
                  </a:cubicBezTo>
                </a:path>
              </a:pathLst>
            </a:custGeom>
            <a:noFill/>
            <a:ln w="12700" cap="rnd">
              <a:solidFill>
                <a:schemeClr val="bg1"/>
              </a:solidFill>
              <a:prstDash val="solid"/>
              <a:round/>
              <a:extLst>
                <a:ext uri="{C807C97D-BFC1-408E-A445-0C87EB9F89A2}">
                  <ask:lineSketchStyleProps xmlns:ask="http://schemas.microsoft.com/office/drawing/2018/sketchyshapes" sd="2475937258">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sk:type>
                      <ask:lineSketchScribble/>
                    </ask:type>
                  </ask:lineSketchStyleProps>
                </a:ext>
              </a:extLst>
            </a:ln>
          </p:spPr>
          <p:txBody>
            <a:bodyPr rtlCol="0" anchor="ctr"/>
            <a:lstStyle/>
            <a:p>
              <a:endParaRPr lang="fr-FR" sz="1400"/>
            </a:p>
          </p:txBody>
        </p:sp>
        <p:sp>
          <p:nvSpPr>
            <p:cNvPr id="117" name="Forme libre : forme 116">
              <a:extLst>
                <a:ext uri="{FF2B5EF4-FFF2-40B4-BE49-F238E27FC236}">
                  <a16:creationId xmlns:a16="http://schemas.microsoft.com/office/drawing/2014/main" id="{2D62C942-790C-40B0-8516-08E308369984}"/>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extrusionOk="0">
                  <a:moveTo>
                    <a:pt x="0" y="612"/>
                  </a:moveTo>
                  <a:cubicBezTo>
                    <a:pt x="2264" y="4134"/>
                    <a:pt x="46103" y="-2668"/>
                    <a:pt x="88011" y="18995"/>
                  </a:cubicBezTo>
                  <a:cubicBezTo>
                    <a:pt x="109465" y="15695"/>
                    <a:pt x="122739" y="24054"/>
                    <a:pt x="140970" y="18995"/>
                  </a:cubicBezTo>
                  <a:cubicBezTo>
                    <a:pt x="142516" y="18615"/>
                    <a:pt x="153579" y="20387"/>
                    <a:pt x="158020" y="35283"/>
                  </a:cubicBezTo>
                  <a:cubicBezTo>
                    <a:pt x="158021" y="52332"/>
                    <a:pt x="139637" y="50713"/>
                    <a:pt x="139637" y="50713"/>
                  </a:cubicBezTo>
                  <a:cubicBezTo>
                    <a:pt x="118377" y="52105"/>
                    <a:pt x="115617" y="47950"/>
                    <a:pt x="96679" y="50713"/>
                  </a:cubicBezTo>
                  <a:cubicBezTo>
                    <a:pt x="94836" y="55901"/>
                    <a:pt x="85030" y="61751"/>
                    <a:pt x="82963" y="65763"/>
                  </a:cubicBezTo>
                </a:path>
              </a:pathLst>
            </a:custGeom>
            <a:noFill/>
            <a:ln w="12700" cap="rnd">
              <a:solidFill>
                <a:schemeClr val="bg1"/>
              </a:solidFill>
              <a:prstDash val="solid"/>
              <a:round/>
              <a:extLst>
                <a:ext uri="{C807C97D-BFC1-408E-A445-0C87EB9F89A2}">
                  <ask:lineSketchStyleProps xmlns:ask="http://schemas.microsoft.com/office/drawing/2018/sketchyshapes" sd="2507019251">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sk:type>
                      <ask:lineSketchScribble/>
                    </ask:type>
                  </ask:lineSketchStyleProps>
                </a:ext>
              </a:extLst>
            </a:ln>
          </p:spPr>
          <p:txBody>
            <a:bodyPr rtlCol="0" anchor="ctr"/>
            <a:lstStyle/>
            <a:p>
              <a:endParaRPr lang="fr-FR" sz="1400"/>
            </a:p>
          </p:txBody>
        </p:sp>
        <p:sp>
          <p:nvSpPr>
            <p:cNvPr id="118" name="Forme libre : forme 117">
              <a:extLst>
                <a:ext uri="{FF2B5EF4-FFF2-40B4-BE49-F238E27FC236}">
                  <a16:creationId xmlns:a16="http://schemas.microsoft.com/office/drawing/2014/main" id="{5B2EC71D-A30C-45DD-846D-F822640D82AA}"/>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extrusionOk="0">
                  <a:moveTo>
                    <a:pt x="120491" y="38767"/>
                  </a:moveTo>
                  <a:cubicBezTo>
                    <a:pt x="122382" y="39354"/>
                    <a:pt x="111940" y="40514"/>
                    <a:pt x="99251" y="35814"/>
                  </a:cubicBezTo>
                  <a:cubicBezTo>
                    <a:pt x="86297" y="29146"/>
                    <a:pt x="31337" y="-1"/>
                    <a:pt x="31337" y="0"/>
                  </a:cubicBezTo>
                  <a:cubicBezTo>
                    <a:pt x="18266" y="2767"/>
                    <a:pt x="9234" y="-951"/>
                    <a:pt x="0" y="0"/>
                  </a:cubicBezTo>
                </a:path>
              </a:pathLst>
            </a:custGeom>
            <a:noFill/>
            <a:ln w="12700" cap="rnd">
              <a:solidFill>
                <a:schemeClr val="bg1"/>
              </a:solidFill>
              <a:prstDash val="solid"/>
              <a:round/>
              <a:extLst>
                <a:ext uri="{C807C97D-BFC1-408E-A445-0C87EB9F89A2}">
                  <ask:lineSketchStyleProps xmlns:ask="http://schemas.microsoft.com/office/drawing/2018/sketchyshapes" sd="3960534638">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sk:type>
                      <ask:lineSketchScribble/>
                    </ask:type>
                  </ask:lineSketchStyleProps>
                </a:ext>
              </a:extLst>
            </a:ln>
          </p:spPr>
          <p:txBody>
            <a:bodyPr rtlCol="0" anchor="ctr"/>
            <a:lstStyle/>
            <a:p>
              <a:endParaRPr lang="fr-FR" sz="1400"/>
            </a:p>
          </p:txBody>
        </p:sp>
        <p:sp>
          <p:nvSpPr>
            <p:cNvPr id="119" name="Forme libre : forme 118">
              <a:extLst>
                <a:ext uri="{FF2B5EF4-FFF2-40B4-BE49-F238E27FC236}">
                  <a16:creationId xmlns:a16="http://schemas.microsoft.com/office/drawing/2014/main" id="{18858C58-F899-4A18-8C6E-E669F6CE5C1A}"/>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extrusionOk="0">
                  <a:moveTo>
                    <a:pt x="44101" y="19046"/>
                  </a:moveTo>
                  <a:cubicBezTo>
                    <a:pt x="47962" y="20466"/>
                    <a:pt x="105678" y="-16569"/>
                    <a:pt x="117443" y="6092"/>
                  </a:cubicBezTo>
                  <a:cubicBezTo>
                    <a:pt x="132097" y="26619"/>
                    <a:pt x="44039" y="63232"/>
                    <a:pt x="0" y="83911"/>
                  </a:cubicBezTo>
                </a:path>
              </a:pathLst>
            </a:custGeom>
            <a:noFill/>
            <a:ln w="12700" cap="rnd">
              <a:solidFill>
                <a:schemeClr val="bg1"/>
              </a:solidFill>
              <a:prstDash val="solid"/>
              <a:round/>
              <a:extLst>
                <a:ext uri="{C807C97D-BFC1-408E-A445-0C87EB9F89A2}">
                  <ask:lineSketchStyleProps xmlns:ask="http://schemas.microsoft.com/office/drawing/2018/sketchyshapes" sd="944237005">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sk:type>
                      <ask:lineSketchScribble/>
                    </ask:type>
                  </ask:lineSketchStyleProps>
                </a:ext>
              </a:extLst>
            </a:ln>
          </p:spPr>
          <p:txBody>
            <a:bodyPr rtlCol="0" anchor="ctr"/>
            <a:lstStyle/>
            <a:p>
              <a:endParaRPr lang="fr-FR" sz="1400"/>
            </a:p>
          </p:txBody>
        </p:sp>
        <p:grpSp>
          <p:nvGrpSpPr>
            <p:cNvPr id="120" name="Graphique 1770">
              <a:extLst>
                <a:ext uri="{FF2B5EF4-FFF2-40B4-BE49-F238E27FC236}">
                  <a16:creationId xmlns:a16="http://schemas.microsoft.com/office/drawing/2014/main" id="{387E454D-F9A4-4C1C-BF59-2093A6D58A74}"/>
                </a:ext>
              </a:extLst>
            </p:cNvPr>
            <p:cNvGrpSpPr/>
            <p:nvPr/>
          </p:nvGrpSpPr>
          <p:grpSpPr>
            <a:xfrm>
              <a:off x="1223962" y="1323975"/>
              <a:ext cx="278796" cy="251936"/>
              <a:chOff x="1223962" y="1323975"/>
              <a:chExt cx="278796" cy="251936"/>
            </a:xfrm>
            <a:noFill/>
          </p:grpSpPr>
          <p:sp>
            <p:nvSpPr>
              <p:cNvPr id="125" name="Forme libre : forme 124">
                <a:extLst>
                  <a:ext uri="{FF2B5EF4-FFF2-40B4-BE49-F238E27FC236}">
                    <a16:creationId xmlns:a16="http://schemas.microsoft.com/office/drawing/2014/main" id="{CA6D9502-47F9-4732-84F5-082EF912C9C2}"/>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extrusionOk="0">
                    <a:moveTo>
                      <a:pt x="101156" y="18860"/>
                    </a:moveTo>
                    <a:cubicBezTo>
                      <a:pt x="101863" y="28592"/>
                      <a:pt x="77813" y="38236"/>
                      <a:pt x="50578" y="37719"/>
                    </a:cubicBezTo>
                    <a:cubicBezTo>
                      <a:pt x="20985" y="38194"/>
                      <a:pt x="256" y="28790"/>
                      <a:pt x="0" y="18860"/>
                    </a:cubicBezTo>
                    <a:cubicBezTo>
                      <a:pt x="-26" y="7352"/>
                      <a:pt x="26463" y="-3034"/>
                      <a:pt x="50578" y="0"/>
                    </a:cubicBezTo>
                    <a:cubicBezTo>
                      <a:pt x="78209" y="8"/>
                      <a:pt x="101214" y="8175"/>
                      <a:pt x="101156" y="18860"/>
                    </a:cubicBezTo>
                    <a:close/>
                  </a:path>
                </a:pathLst>
              </a:custGeom>
              <a:noFill/>
              <a:ln w="12700" cap="rnd">
                <a:solidFill>
                  <a:schemeClr val="bg1"/>
                </a:solidFill>
                <a:prstDash val="solid"/>
                <a:round/>
                <a:extLst>
                  <a:ext uri="{C807C97D-BFC1-408E-A445-0C87EB9F89A2}">
                    <ask:lineSketchStyleProps xmlns:ask="http://schemas.microsoft.com/office/drawing/2018/sketchyshapes" sd="1619235145">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sk:type>
                        <ask:lineSketchScribble/>
                      </ask:type>
                    </ask:lineSketchStyleProps>
                  </a:ext>
                </a:extLst>
              </a:ln>
            </p:spPr>
            <p:txBody>
              <a:bodyPr rtlCol="0" anchor="ctr"/>
              <a:lstStyle/>
              <a:p>
                <a:endParaRPr lang="fr-FR" sz="1400"/>
              </a:p>
            </p:txBody>
          </p:sp>
          <p:grpSp>
            <p:nvGrpSpPr>
              <p:cNvPr id="126" name="Graphique 1770">
                <a:extLst>
                  <a:ext uri="{FF2B5EF4-FFF2-40B4-BE49-F238E27FC236}">
                    <a16:creationId xmlns:a16="http://schemas.microsoft.com/office/drawing/2014/main" id="{71A6A290-8EF5-4B12-9F02-1214B2083BAD}"/>
                  </a:ext>
                </a:extLst>
              </p:cNvPr>
              <p:cNvGrpSpPr/>
              <p:nvPr/>
            </p:nvGrpSpPr>
            <p:grpSpPr>
              <a:xfrm>
                <a:off x="1401127" y="1407128"/>
                <a:ext cx="101631" cy="104775"/>
                <a:chOff x="1401127" y="1407128"/>
                <a:chExt cx="101631" cy="104775"/>
              </a:xfrm>
              <a:noFill/>
            </p:grpSpPr>
            <p:grpSp>
              <p:nvGrpSpPr>
                <p:cNvPr id="134" name="Graphique 1770">
                  <a:extLst>
                    <a:ext uri="{FF2B5EF4-FFF2-40B4-BE49-F238E27FC236}">
                      <a16:creationId xmlns:a16="http://schemas.microsoft.com/office/drawing/2014/main" id="{BBF7049B-4091-4A72-9AFA-CE7938883E31}"/>
                    </a:ext>
                  </a:extLst>
                </p:cNvPr>
                <p:cNvGrpSpPr/>
                <p:nvPr/>
              </p:nvGrpSpPr>
              <p:grpSpPr>
                <a:xfrm>
                  <a:off x="1401127" y="1407128"/>
                  <a:ext cx="101155" cy="61912"/>
                  <a:chOff x="1401127" y="1407128"/>
                  <a:chExt cx="101155" cy="61912"/>
                </a:xfrm>
                <a:noFill/>
              </p:grpSpPr>
              <p:sp>
                <p:nvSpPr>
                  <p:cNvPr id="139" name="Forme libre : forme 138">
                    <a:extLst>
                      <a:ext uri="{FF2B5EF4-FFF2-40B4-BE49-F238E27FC236}">
                        <a16:creationId xmlns:a16="http://schemas.microsoft.com/office/drawing/2014/main" id="{0C2EC9A9-0C15-4B57-958E-B09ACD5A47FA}"/>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extrusionOk="0">
                        <a:moveTo>
                          <a:pt x="14002" y="34481"/>
                        </a:moveTo>
                        <a:cubicBezTo>
                          <a:pt x="6648" y="30617"/>
                          <a:pt x="868" y="26324"/>
                          <a:pt x="0" y="21431"/>
                        </a:cubicBezTo>
                        <a:cubicBezTo>
                          <a:pt x="-1174" y="13587"/>
                          <a:pt x="1442" y="9879"/>
                          <a:pt x="0" y="0"/>
                        </a:cubicBezTo>
                      </a:path>
                    </a:pathLst>
                  </a:custGeom>
                  <a:noFill/>
                  <a:ln w="12700" cap="rnd">
                    <a:solidFill>
                      <a:schemeClr val="bg1"/>
                    </a:solidFill>
                    <a:prstDash val="solid"/>
                    <a:round/>
                    <a:extLst>
                      <a:ext uri="{C807C97D-BFC1-408E-A445-0C87EB9F89A2}">
                        <ask:lineSketchStyleProps xmlns:ask="http://schemas.microsoft.com/office/drawing/2018/sketchyshapes" sd="3110218294">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sk:type>
                            <ask:lineSketchScribble/>
                          </ask:type>
                        </ask:lineSketchStyleProps>
                      </a:ext>
                    </a:extLst>
                  </a:ln>
                </p:spPr>
                <p:txBody>
                  <a:bodyPr rtlCol="0" anchor="ctr"/>
                  <a:lstStyle/>
                  <a:p>
                    <a:endParaRPr lang="fr-FR" sz="1400"/>
                  </a:p>
                </p:txBody>
              </p:sp>
              <p:sp>
                <p:nvSpPr>
                  <p:cNvPr id="140" name="Forme libre : forme 139">
                    <a:extLst>
                      <a:ext uri="{FF2B5EF4-FFF2-40B4-BE49-F238E27FC236}">
                        <a16:creationId xmlns:a16="http://schemas.microsoft.com/office/drawing/2014/main" id="{73CF122E-24CF-46BF-BE26-3628322059A9}"/>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extrusionOk="0">
                        <a:moveTo>
                          <a:pt x="65818" y="0"/>
                        </a:moveTo>
                        <a:cubicBezTo>
                          <a:pt x="66283" y="7385"/>
                          <a:pt x="64240" y="12192"/>
                          <a:pt x="65818" y="21145"/>
                        </a:cubicBezTo>
                        <a:cubicBezTo>
                          <a:pt x="64361" y="36242"/>
                          <a:pt x="46373" y="43521"/>
                          <a:pt x="15240" y="40005"/>
                        </a:cubicBezTo>
                        <a:cubicBezTo>
                          <a:pt x="10144" y="40024"/>
                          <a:pt x="5169" y="40269"/>
                          <a:pt x="0" y="39148"/>
                        </a:cubicBezTo>
                      </a:path>
                    </a:pathLst>
                  </a:custGeom>
                  <a:noFill/>
                  <a:ln w="12700" cap="rnd">
                    <a:solidFill>
                      <a:schemeClr val="bg1"/>
                    </a:solidFill>
                    <a:prstDash val="solid"/>
                    <a:round/>
                    <a:extLst>
                      <a:ext uri="{C807C97D-BFC1-408E-A445-0C87EB9F89A2}">
                        <ask:lineSketchStyleProps xmlns:ask="http://schemas.microsoft.com/office/drawing/2018/sketchyshapes" sd="1032621356">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sk:type>
                            <ask:lineSketchScribble/>
                          </ask:type>
                        </ask:lineSketchStyleProps>
                      </a:ext>
                    </a:extLst>
                  </a:ln>
                </p:spPr>
                <p:txBody>
                  <a:bodyPr rtlCol="0" anchor="ctr"/>
                  <a:lstStyle/>
                  <a:p>
                    <a:endParaRPr lang="fr-FR" sz="1400"/>
                  </a:p>
                </p:txBody>
              </p:sp>
              <p:sp>
                <p:nvSpPr>
                  <p:cNvPr id="141" name="Forme libre : forme 140">
                    <a:extLst>
                      <a:ext uri="{FF2B5EF4-FFF2-40B4-BE49-F238E27FC236}">
                        <a16:creationId xmlns:a16="http://schemas.microsoft.com/office/drawing/2014/main" id="{329A3B6C-9CEA-48E6-AC5F-60C27A3D0E22}"/>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5" y="286"/>
                        </a:moveTo>
                        <a:cubicBezTo>
                          <a:pt x="101653" y="6555"/>
                          <a:pt x="100396" y="17021"/>
                          <a:pt x="101155" y="21431"/>
                        </a:cubicBezTo>
                        <a:cubicBezTo>
                          <a:pt x="106685" y="31914"/>
                          <a:pt x="82516" y="45232"/>
                          <a:pt x="50578" y="40291"/>
                        </a:cubicBezTo>
                        <a:cubicBezTo>
                          <a:pt x="22830" y="41121"/>
                          <a:pt x="231" y="33414"/>
                          <a:pt x="0" y="21431"/>
                        </a:cubicBezTo>
                        <a:cubicBezTo>
                          <a:pt x="-476" y="10766"/>
                          <a:pt x="803" y="9966"/>
                          <a:pt x="0" y="0"/>
                        </a:cubicBezTo>
                      </a:path>
                    </a:pathLst>
                  </a:custGeom>
                  <a:noFill/>
                  <a:ln w="12700" cap="rnd">
                    <a:solidFill>
                      <a:schemeClr val="bg1"/>
                    </a:solidFill>
                    <a:prstDash val="solid"/>
                    <a:round/>
                    <a:extLst>
                      <a:ext uri="{C807C97D-BFC1-408E-A445-0C87EB9F89A2}">
                        <ask:lineSketchStyleProps xmlns:ask="http://schemas.microsoft.com/office/drawing/2018/sketchyshapes" sd="1153120746">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grpSp>
            <p:grpSp>
              <p:nvGrpSpPr>
                <p:cNvPr id="135" name="Graphique 1770">
                  <a:extLst>
                    <a:ext uri="{FF2B5EF4-FFF2-40B4-BE49-F238E27FC236}">
                      <a16:creationId xmlns:a16="http://schemas.microsoft.com/office/drawing/2014/main" id="{90AC7937-DF03-4DDF-9F78-BEFC2ADA581E}"/>
                    </a:ext>
                  </a:extLst>
                </p:cNvPr>
                <p:cNvGrpSpPr/>
                <p:nvPr/>
              </p:nvGrpSpPr>
              <p:grpSpPr>
                <a:xfrm>
                  <a:off x="1401603" y="1449990"/>
                  <a:ext cx="101155" cy="61912"/>
                  <a:chOff x="1401603" y="1449990"/>
                  <a:chExt cx="101155" cy="61912"/>
                </a:xfrm>
                <a:noFill/>
              </p:grpSpPr>
              <p:sp>
                <p:nvSpPr>
                  <p:cNvPr id="136" name="Forme libre : forme 135">
                    <a:extLst>
                      <a:ext uri="{FF2B5EF4-FFF2-40B4-BE49-F238E27FC236}">
                        <a16:creationId xmlns:a16="http://schemas.microsoft.com/office/drawing/2014/main" id="{27546F1D-BDA7-486A-BB6D-DDAAFEEF5B29}"/>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extrusionOk="0">
                        <a:moveTo>
                          <a:pt x="37338" y="39624"/>
                        </a:moveTo>
                        <a:cubicBezTo>
                          <a:pt x="17039" y="36185"/>
                          <a:pt x="261" y="27845"/>
                          <a:pt x="0" y="21431"/>
                        </a:cubicBezTo>
                        <a:cubicBezTo>
                          <a:pt x="-1060" y="16358"/>
                          <a:pt x="1594" y="5378"/>
                          <a:pt x="0" y="0"/>
                        </a:cubicBezTo>
                      </a:path>
                    </a:pathLst>
                  </a:custGeom>
                  <a:noFill/>
                  <a:ln w="12700" cap="rnd">
                    <a:solidFill>
                      <a:schemeClr val="bg1"/>
                    </a:solidFill>
                    <a:prstDash val="solid"/>
                    <a:round/>
                    <a:extLst>
                      <a:ext uri="{C807C97D-BFC1-408E-A445-0C87EB9F89A2}">
                        <ask:lineSketchStyleProps xmlns:ask="http://schemas.microsoft.com/office/drawing/2018/sketchyshapes" sd="1801850707">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sk:type>
                            <ask:lineSketchScribble/>
                          </ask:type>
                        </ask:lineSketchStyleProps>
                      </a:ext>
                    </a:extLst>
                  </a:ln>
                </p:spPr>
                <p:txBody>
                  <a:bodyPr rtlCol="0" anchor="ctr"/>
                  <a:lstStyle/>
                  <a:p>
                    <a:endParaRPr lang="fr-FR" sz="1400"/>
                  </a:p>
                </p:txBody>
              </p:sp>
              <p:sp>
                <p:nvSpPr>
                  <p:cNvPr id="137" name="Forme libre : forme 136">
                    <a:extLst>
                      <a:ext uri="{FF2B5EF4-FFF2-40B4-BE49-F238E27FC236}">
                        <a16:creationId xmlns:a16="http://schemas.microsoft.com/office/drawing/2014/main" id="{D61EBD7C-95D9-4964-90FF-62D7266AF47F}"/>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extrusionOk="0">
                        <a:moveTo>
                          <a:pt x="41053" y="0"/>
                        </a:moveTo>
                        <a:cubicBezTo>
                          <a:pt x="42020" y="4707"/>
                          <a:pt x="38836" y="11439"/>
                          <a:pt x="41053" y="21146"/>
                        </a:cubicBezTo>
                        <a:cubicBezTo>
                          <a:pt x="43888" y="31840"/>
                          <a:pt x="25284" y="41818"/>
                          <a:pt x="0" y="39624"/>
                        </a:cubicBezTo>
                      </a:path>
                    </a:pathLst>
                  </a:custGeom>
                  <a:noFill/>
                  <a:ln w="12700" cap="rnd">
                    <a:solidFill>
                      <a:schemeClr val="bg1"/>
                    </a:solidFill>
                    <a:prstDash val="solid"/>
                    <a:round/>
                    <a:extLst>
                      <a:ext uri="{C807C97D-BFC1-408E-A445-0C87EB9F89A2}">
                        <ask:lineSketchStyleProps xmlns:ask="http://schemas.microsoft.com/office/drawing/2018/sketchyshapes" sd="2768686201">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sk:type>
                            <ask:lineSketchScribble/>
                          </ask:type>
                        </ask:lineSketchStyleProps>
                      </a:ext>
                    </a:extLst>
                  </a:ln>
                </p:spPr>
                <p:txBody>
                  <a:bodyPr rtlCol="0" anchor="ctr"/>
                  <a:lstStyle/>
                  <a:p>
                    <a:endParaRPr lang="fr-FR" sz="1400"/>
                  </a:p>
                </p:txBody>
              </p:sp>
              <p:sp>
                <p:nvSpPr>
                  <p:cNvPr id="138" name="Forme libre : forme 137">
                    <a:extLst>
                      <a:ext uri="{FF2B5EF4-FFF2-40B4-BE49-F238E27FC236}">
                        <a16:creationId xmlns:a16="http://schemas.microsoft.com/office/drawing/2014/main" id="{8DBAEE17-291A-4AF4-B496-042D40614FB4}"/>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6" y="286"/>
                        </a:moveTo>
                        <a:cubicBezTo>
                          <a:pt x="101841" y="6513"/>
                          <a:pt x="99395" y="13954"/>
                          <a:pt x="101156" y="21431"/>
                        </a:cubicBezTo>
                        <a:cubicBezTo>
                          <a:pt x="102215" y="29375"/>
                          <a:pt x="76630" y="41382"/>
                          <a:pt x="50578" y="40291"/>
                        </a:cubicBezTo>
                        <a:cubicBezTo>
                          <a:pt x="20973" y="41932"/>
                          <a:pt x="-636" y="34471"/>
                          <a:pt x="0" y="21431"/>
                        </a:cubicBezTo>
                        <a:cubicBezTo>
                          <a:pt x="-1138" y="16198"/>
                          <a:pt x="1427" y="4863"/>
                          <a:pt x="0" y="0"/>
                        </a:cubicBezTo>
                      </a:path>
                    </a:pathLst>
                  </a:custGeom>
                  <a:noFill/>
                  <a:ln w="12700" cap="rnd">
                    <a:solidFill>
                      <a:schemeClr val="bg1"/>
                    </a:solidFill>
                    <a:prstDash val="solid"/>
                    <a:round/>
                    <a:extLst>
                      <a:ext uri="{C807C97D-BFC1-408E-A445-0C87EB9F89A2}">
                        <ask:lineSketchStyleProps xmlns:ask="http://schemas.microsoft.com/office/drawing/2018/sketchyshapes" sd="4291185889">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sk:type>
                            <ask:lineSketchScribble/>
                          </ask:type>
                        </ask:lineSketchStyleProps>
                      </a:ext>
                    </a:extLst>
                  </a:ln>
                </p:spPr>
                <p:txBody>
                  <a:bodyPr rtlCol="0" anchor="ctr"/>
                  <a:lstStyle/>
                  <a:p>
                    <a:endParaRPr lang="fr-FR" sz="1400"/>
                  </a:p>
                </p:txBody>
              </p:sp>
            </p:grpSp>
          </p:grpSp>
          <p:grpSp>
            <p:nvGrpSpPr>
              <p:cNvPr id="127" name="Graphique 1770">
                <a:extLst>
                  <a:ext uri="{FF2B5EF4-FFF2-40B4-BE49-F238E27FC236}">
                    <a16:creationId xmlns:a16="http://schemas.microsoft.com/office/drawing/2014/main" id="{0C419FF5-E4FC-482C-AF2E-B2E9BAA996FD}"/>
                  </a:ext>
                </a:extLst>
              </p:cNvPr>
              <p:cNvGrpSpPr/>
              <p:nvPr/>
            </p:nvGrpSpPr>
            <p:grpSpPr>
              <a:xfrm>
                <a:off x="1401031" y="1492757"/>
                <a:ext cx="101727" cy="83153"/>
                <a:chOff x="1401031" y="1492757"/>
                <a:chExt cx="101727" cy="83153"/>
              </a:xfrm>
              <a:noFill/>
            </p:grpSpPr>
            <p:grpSp>
              <p:nvGrpSpPr>
                <p:cNvPr id="129" name="Graphique 1770">
                  <a:extLst>
                    <a:ext uri="{FF2B5EF4-FFF2-40B4-BE49-F238E27FC236}">
                      <a16:creationId xmlns:a16="http://schemas.microsoft.com/office/drawing/2014/main" id="{B5726ADB-4224-4362-BFFC-A46C99DD74A8}"/>
                    </a:ext>
                  </a:extLst>
                </p:cNvPr>
                <p:cNvGrpSpPr/>
                <p:nvPr/>
              </p:nvGrpSpPr>
              <p:grpSpPr>
                <a:xfrm>
                  <a:off x="1401031" y="1492757"/>
                  <a:ext cx="101250" cy="62007"/>
                  <a:chOff x="1401031" y="1492757"/>
                  <a:chExt cx="101250" cy="62007"/>
                </a:xfrm>
                <a:noFill/>
              </p:grpSpPr>
              <p:sp>
                <p:nvSpPr>
                  <p:cNvPr id="131" name="Forme libre : forme 130">
                    <a:extLst>
                      <a:ext uri="{FF2B5EF4-FFF2-40B4-BE49-F238E27FC236}">
                        <a16:creationId xmlns:a16="http://schemas.microsoft.com/office/drawing/2014/main" id="{3F2CD888-7395-4EEF-807C-B6A35A5019C1}"/>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5" y="286"/>
                        </a:moveTo>
                        <a:cubicBezTo>
                          <a:pt x="103126" y="9124"/>
                          <a:pt x="99345" y="16098"/>
                          <a:pt x="101155" y="21431"/>
                        </a:cubicBezTo>
                        <a:cubicBezTo>
                          <a:pt x="96522" y="28049"/>
                          <a:pt x="81157" y="44431"/>
                          <a:pt x="50578" y="40291"/>
                        </a:cubicBezTo>
                        <a:cubicBezTo>
                          <a:pt x="21851" y="42374"/>
                          <a:pt x="2876" y="32796"/>
                          <a:pt x="0" y="21431"/>
                        </a:cubicBezTo>
                        <a:cubicBezTo>
                          <a:pt x="-719" y="16961"/>
                          <a:pt x="2445" y="5677"/>
                          <a:pt x="0" y="0"/>
                        </a:cubicBezTo>
                      </a:path>
                    </a:pathLst>
                  </a:custGeom>
                  <a:noFill/>
                  <a:ln w="12700" cap="rnd">
                    <a:solidFill>
                      <a:schemeClr val="bg1"/>
                    </a:solidFill>
                    <a:prstDash val="solid"/>
                    <a:round/>
                    <a:extLst>
                      <a:ext uri="{C807C97D-BFC1-408E-A445-0C87EB9F89A2}">
                        <ask:lineSketchStyleProps xmlns:ask="http://schemas.microsoft.com/office/drawing/2018/sketchyshapes" sd="1084982926">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sp>
                <p:nvSpPr>
                  <p:cNvPr id="132" name="Forme libre : forme 131">
                    <a:extLst>
                      <a:ext uri="{FF2B5EF4-FFF2-40B4-BE49-F238E27FC236}">
                        <a16:creationId xmlns:a16="http://schemas.microsoft.com/office/drawing/2014/main" id="{5063656D-20EC-430A-909F-26CAEE8B3037}"/>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extrusionOk="0">
                        <a:moveTo>
                          <a:pt x="64960" y="39529"/>
                        </a:moveTo>
                        <a:cubicBezTo>
                          <a:pt x="61295" y="40016"/>
                          <a:pt x="56877" y="40073"/>
                          <a:pt x="50578" y="40291"/>
                        </a:cubicBezTo>
                        <a:cubicBezTo>
                          <a:pt x="22893" y="41368"/>
                          <a:pt x="665" y="31762"/>
                          <a:pt x="0" y="21431"/>
                        </a:cubicBezTo>
                        <a:cubicBezTo>
                          <a:pt x="-1572" y="14944"/>
                          <a:pt x="1152" y="8635"/>
                          <a:pt x="0" y="0"/>
                        </a:cubicBezTo>
                      </a:path>
                    </a:pathLst>
                  </a:custGeom>
                  <a:noFill/>
                  <a:ln w="12700" cap="rnd">
                    <a:solidFill>
                      <a:schemeClr val="bg1"/>
                    </a:solidFill>
                    <a:prstDash val="solid"/>
                    <a:round/>
                    <a:extLst>
                      <a:ext uri="{C807C97D-BFC1-408E-A445-0C87EB9F89A2}">
                        <ask:lineSketchStyleProps xmlns:ask="http://schemas.microsoft.com/office/drawing/2018/sketchyshapes" sd="4051173261">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sk:type>
                            <ask:lineSketchScribble/>
                          </ask:type>
                        </ask:lineSketchStyleProps>
                      </a:ext>
                    </a:extLst>
                  </a:ln>
                </p:spPr>
                <p:txBody>
                  <a:bodyPr rtlCol="0" anchor="ctr"/>
                  <a:lstStyle/>
                  <a:p>
                    <a:endParaRPr lang="fr-FR" sz="1400"/>
                  </a:p>
                </p:txBody>
              </p:sp>
              <p:sp>
                <p:nvSpPr>
                  <p:cNvPr id="133" name="Forme libre : forme 132">
                    <a:extLst>
                      <a:ext uri="{FF2B5EF4-FFF2-40B4-BE49-F238E27FC236}">
                        <a16:creationId xmlns:a16="http://schemas.microsoft.com/office/drawing/2014/main" id="{8C8D6788-2E94-4881-BFEA-B3A808E50D9F}"/>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extrusionOk="0">
                        <a:moveTo>
                          <a:pt x="16097" y="0"/>
                        </a:moveTo>
                        <a:cubicBezTo>
                          <a:pt x="18223" y="6205"/>
                          <a:pt x="14694" y="14734"/>
                          <a:pt x="16097" y="21145"/>
                        </a:cubicBezTo>
                        <a:cubicBezTo>
                          <a:pt x="16516" y="24582"/>
                          <a:pt x="11607" y="32594"/>
                          <a:pt x="0" y="34957"/>
                        </a:cubicBezTo>
                      </a:path>
                    </a:pathLst>
                  </a:custGeom>
                  <a:noFill/>
                  <a:ln w="12700" cap="rnd">
                    <a:solidFill>
                      <a:schemeClr val="bg1"/>
                    </a:solidFill>
                    <a:prstDash val="solid"/>
                    <a:round/>
                    <a:extLst>
                      <a:ext uri="{C807C97D-BFC1-408E-A445-0C87EB9F89A2}">
                        <ask:lineSketchStyleProps xmlns:ask="http://schemas.microsoft.com/office/drawing/2018/sketchyshapes" sd="944735254">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sk:type>
                            <ask:lineSketchScribble/>
                          </ask:type>
                        </ask:lineSketchStyleProps>
                      </a:ext>
                    </a:extLst>
                  </a:ln>
                </p:spPr>
                <p:txBody>
                  <a:bodyPr rtlCol="0" anchor="ctr"/>
                  <a:lstStyle/>
                  <a:p>
                    <a:endParaRPr lang="fr-FR" sz="1400"/>
                  </a:p>
                </p:txBody>
              </p:sp>
            </p:grpSp>
            <p:sp>
              <p:nvSpPr>
                <p:cNvPr id="130" name="Forme libre : forme 129">
                  <a:extLst>
                    <a:ext uri="{FF2B5EF4-FFF2-40B4-BE49-F238E27FC236}">
                      <a16:creationId xmlns:a16="http://schemas.microsoft.com/office/drawing/2014/main" id="{5586880D-092C-42F1-BB48-F5E1779DA6DA}"/>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extrusionOk="0">
                      <a:moveTo>
                        <a:pt x="101156" y="286"/>
                      </a:moveTo>
                      <a:cubicBezTo>
                        <a:pt x="101231" y="6347"/>
                        <a:pt x="99269" y="11891"/>
                        <a:pt x="101156" y="21431"/>
                      </a:cubicBezTo>
                      <a:cubicBezTo>
                        <a:pt x="101947" y="32565"/>
                        <a:pt x="79453" y="42983"/>
                        <a:pt x="50578" y="40291"/>
                      </a:cubicBezTo>
                      <a:cubicBezTo>
                        <a:pt x="24647" y="40220"/>
                        <a:pt x="156" y="32344"/>
                        <a:pt x="0" y="21431"/>
                      </a:cubicBezTo>
                      <a:cubicBezTo>
                        <a:pt x="-2093" y="15094"/>
                        <a:pt x="1997" y="6557"/>
                        <a:pt x="0" y="0"/>
                      </a:cubicBezTo>
                    </a:path>
                  </a:pathLst>
                </a:custGeom>
                <a:noFill/>
                <a:ln w="12700" cap="rnd">
                  <a:solidFill>
                    <a:schemeClr val="bg1"/>
                  </a:solidFill>
                  <a:prstDash val="solid"/>
                  <a:round/>
                  <a:extLst>
                    <a:ext uri="{C807C97D-BFC1-408E-A445-0C87EB9F89A2}">
                      <ask:lineSketchStyleProps xmlns:ask="http://schemas.microsoft.com/office/drawing/2018/sketchyshapes" sd="2187680682">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sk:type>
                          <ask:lineSketchScribble/>
                        </ask:type>
                      </ask:lineSketchStyleProps>
                    </a:ext>
                  </a:extLst>
                </a:ln>
              </p:spPr>
              <p:txBody>
                <a:bodyPr rtlCol="0" anchor="ctr"/>
                <a:lstStyle/>
                <a:p>
                  <a:endParaRPr lang="fr-FR" sz="1400"/>
                </a:p>
              </p:txBody>
            </p:sp>
          </p:grpSp>
          <p:sp>
            <p:nvSpPr>
              <p:cNvPr id="128" name="Forme libre : forme 127">
                <a:extLst>
                  <a:ext uri="{FF2B5EF4-FFF2-40B4-BE49-F238E27FC236}">
                    <a16:creationId xmlns:a16="http://schemas.microsoft.com/office/drawing/2014/main" id="{6F101811-F210-4CC7-A572-16FF3A81C7AE}"/>
                  </a:ext>
                </a:extLst>
              </p:cNvPr>
              <p:cNvSpPr/>
              <p:nvPr/>
            </p:nvSpPr>
            <p:spPr>
              <a:xfrm>
                <a:off x="1223962" y="1323975"/>
                <a:ext cx="9525" cy="9525"/>
              </a:xfrm>
              <a:custGeom>
                <a:avLst/>
                <a:gdLst/>
                <a:ahLst/>
                <a:cxnLst/>
                <a:rect l="l" t="t" r="r" b="b"/>
                <a:pathLst>
                  <a:path w="9525" h="9525"/>
                </a:pathLst>
              </a:custGeom>
              <a:noFill/>
              <a:ln w="12700" cap="rnd">
                <a:solidFill>
                  <a:schemeClr val="bg1"/>
                </a:solidFill>
                <a:prstDash val="solid"/>
                <a:round/>
                <a:extLst>
                  <a:ext uri="{C807C97D-BFC1-408E-A445-0C87EB9F89A2}">
                    <ask:lineSketchStyleProps xmlns:ask="http://schemas.microsoft.com/office/drawing/2018/sketchyshapes" sd="1560318472">
                      <a:custGeom>
                        <a:avLst/>
                        <a:gdLst/>
                        <a:ahLst/>
                        <a:cxnLst/>
                        <a:rect l="l" t="t" r="r" b="b"/>
                        <a:pathLst>
                          <a:path w="9525" h="9525"/>
                        </a:pathLst>
                      </a:custGeom>
                      <ask:type>
                        <ask:lineSketchScribble/>
                      </ask:type>
                    </ask:lineSketchStyleProps>
                  </a:ext>
                </a:extLst>
              </a:ln>
            </p:spPr>
            <p:txBody>
              <a:bodyPr rtlCol="0" anchor="ctr"/>
              <a:lstStyle/>
              <a:p>
                <a:endParaRPr lang="fr-FR" sz="1400"/>
              </a:p>
            </p:txBody>
          </p:sp>
        </p:grpSp>
        <p:grpSp>
          <p:nvGrpSpPr>
            <p:cNvPr id="121" name="Graphique 1770">
              <a:extLst>
                <a:ext uri="{FF2B5EF4-FFF2-40B4-BE49-F238E27FC236}">
                  <a16:creationId xmlns:a16="http://schemas.microsoft.com/office/drawing/2014/main" id="{F94465E2-A36F-4EEE-A53C-0E7AA2DBF68F}"/>
                </a:ext>
              </a:extLst>
            </p:cNvPr>
            <p:cNvGrpSpPr/>
            <p:nvPr/>
          </p:nvGrpSpPr>
          <p:grpSpPr>
            <a:xfrm>
              <a:off x="1396555" y="1326832"/>
              <a:ext cx="106394" cy="42957"/>
              <a:chOff x="1396555" y="1326832"/>
              <a:chExt cx="106394" cy="42957"/>
            </a:xfrm>
          </p:grpSpPr>
          <p:sp>
            <p:nvSpPr>
              <p:cNvPr id="122" name="Forme libre : forme 121">
                <a:extLst>
                  <a:ext uri="{FF2B5EF4-FFF2-40B4-BE49-F238E27FC236}">
                    <a16:creationId xmlns:a16="http://schemas.microsoft.com/office/drawing/2014/main" id="{F219925B-0C15-4056-A1B2-D6330115FA18}"/>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fill="none" extrusionOk="0">
                    <a:moveTo>
                      <a:pt x="0" y="0"/>
                    </a:moveTo>
                    <a:cubicBezTo>
                      <a:pt x="4141" y="11770"/>
                      <a:pt x="-117" y="23818"/>
                      <a:pt x="0" y="35624"/>
                    </a:cubicBezTo>
                  </a:path>
                  <a:path w="9525" h="35623" stroke="0" extrusionOk="0">
                    <a:moveTo>
                      <a:pt x="0" y="0"/>
                    </a:moveTo>
                    <a:cubicBezTo>
                      <a:pt x="2767" y="7901"/>
                      <a:pt x="-1594" y="20676"/>
                      <a:pt x="0" y="35624"/>
                    </a:cubicBezTo>
                  </a:path>
                </a:pathLst>
              </a:custGeom>
              <a:ln w="12700" cap="rnd">
                <a:solidFill>
                  <a:schemeClr val="bg1"/>
                </a:solidFill>
                <a:prstDash val="solid"/>
                <a:round/>
                <a:extLst>
                  <a:ext uri="{C807C97D-BFC1-408E-A445-0C87EB9F89A2}">
                    <ask:lineSketchStyleProps xmlns:ask="http://schemas.microsoft.com/office/drawing/2018/sketchyshapes" sd="2699981339">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sk:type>
                        <ask:lineSketchScribble/>
                      </ask:type>
                    </ask:lineSketchStyleProps>
                  </a:ext>
                </a:extLst>
              </a:ln>
            </p:spPr>
            <p:txBody>
              <a:bodyPr rtlCol="0" anchor="ctr"/>
              <a:lstStyle/>
              <a:p>
                <a:endParaRPr lang="fr-FR" sz="1400"/>
              </a:p>
            </p:txBody>
          </p:sp>
          <p:sp>
            <p:nvSpPr>
              <p:cNvPr id="123" name="Forme libre : forme 122">
                <a:extLst>
                  <a:ext uri="{FF2B5EF4-FFF2-40B4-BE49-F238E27FC236}">
                    <a16:creationId xmlns:a16="http://schemas.microsoft.com/office/drawing/2014/main" id="{087C33C4-1737-4C49-9B97-C50E800EB6C5}"/>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fill="none" extrusionOk="0">
                    <a:moveTo>
                      <a:pt x="0" y="0"/>
                    </a:moveTo>
                    <a:cubicBezTo>
                      <a:pt x="4248" y="6190"/>
                      <a:pt x="8814" y="19308"/>
                      <a:pt x="14192" y="23146"/>
                    </a:cubicBezTo>
                  </a:path>
                  <a:path w="14192" h="23145" stroke="0" extrusionOk="0">
                    <a:moveTo>
                      <a:pt x="0" y="0"/>
                    </a:moveTo>
                    <a:cubicBezTo>
                      <a:pt x="7079" y="6793"/>
                      <a:pt x="9975" y="18263"/>
                      <a:pt x="14192" y="23146"/>
                    </a:cubicBezTo>
                  </a:path>
                </a:pathLst>
              </a:custGeom>
              <a:ln w="12700" cap="rnd">
                <a:solidFill>
                  <a:schemeClr val="bg1"/>
                </a:solidFill>
                <a:prstDash val="solid"/>
                <a:round/>
                <a:extLst>
                  <a:ext uri="{C807C97D-BFC1-408E-A445-0C87EB9F89A2}">
                    <ask:lineSketchStyleProps xmlns:ask="http://schemas.microsoft.com/office/drawing/2018/sketchyshapes" sd="3668293943">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sk:type>
                        <ask:lineSketchScribble/>
                      </ask:type>
                    </ask:lineSketchStyleProps>
                  </a:ext>
                </a:extLst>
              </a:ln>
            </p:spPr>
            <p:txBody>
              <a:bodyPr rtlCol="0" anchor="ctr"/>
              <a:lstStyle/>
              <a:p>
                <a:endParaRPr lang="fr-FR" sz="1400"/>
              </a:p>
            </p:txBody>
          </p:sp>
          <p:sp>
            <p:nvSpPr>
              <p:cNvPr id="124" name="Forme libre : forme 123">
                <a:extLst>
                  <a:ext uri="{FF2B5EF4-FFF2-40B4-BE49-F238E27FC236}">
                    <a16:creationId xmlns:a16="http://schemas.microsoft.com/office/drawing/2014/main" id="{9627E76C-3016-41A9-9DBE-2D3DA5523900}"/>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fill="none" extrusionOk="0">
                    <a:moveTo>
                      <a:pt x="9906" y="0"/>
                    </a:moveTo>
                    <a:cubicBezTo>
                      <a:pt x="8133" y="6545"/>
                      <a:pt x="1546" y="10642"/>
                      <a:pt x="0" y="15145"/>
                    </a:cubicBezTo>
                  </a:path>
                  <a:path w="9905" h="15144" stroke="0" extrusionOk="0">
                    <a:moveTo>
                      <a:pt x="9906" y="0"/>
                    </a:moveTo>
                    <a:cubicBezTo>
                      <a:pt x="9039" y="4528"/>
                      <a:pt x="1517" y="11253"/>
                      <a:pt x="0" y="15145"/>
                    </a:cubicBezTo>
                  </a:path>
                </a:pathLst>
              </a:custGeom>
              <a:ln w="12700" cap="rnd">
                <a:solidFill>
                  <a:schemeClr val="bg1"/>
                </a:solidFill>
                <a:prstDash val="solid"/>
                <a:round/>
                <a:extLst>
                  <a:ext uri="{C807C97D-BFC1-408E-A445-0C87EB9F89A2}">
                    <ask:lineSketchStyleProps xmlns:ask="http://schemas.microsoft.com/office/drawing/2018/sketchyshapes" sd="2385107491">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sk:type>
                        <ask:lineSketchScribble/>
                      </ask:type>
                    </ask:lineSketchStyleProps>
                  </a:ext>
                </a:extLst>
              </a:ln>
            </p:spPr>
            <p:txBody>
              <a:bodyPr rtlCol="0" anchor="ctr"/>
              <a:lstStyle/>
              <a:p>
                <a:endParaRPr lang="fr-FR" sz="1400"/>
              </a:p>
            </p:txBody>
          </p:sp>
        </p:grpSp>
      </p:grpSp>
      <p:grpSp>
        <p:nvGrpSpPr>
          <p:cNvPr id="142" name="Graphique 1761">
            <a:extLst>
              <a:ext uri="{FF2B5EF4-FFF2-40B4-BE49-F238E27FC236}">
                <a16:creationId xmlns:a16="http://schemas.microsoft.com/office/drawing/2014/main" id="{B65F5F2A-1D38-424A-8E69-CA2415557FE5}"/>
              </a:ext>
            </a:extLst>
          </p:cNvPr>
          <p:cNvGrpSpPr/>
          <p:nvPr/>
        </p:nvGrpSpPr>
        <p:grpSpPr>
          <a:xfrm>
            <a:off x="875042" y="4926227"/>
            <a:ext cx="478364" cy="386841"/>
            <a:chOff x="7441871" y="655382"/>
            <a:chExt cx="382651" cy="284829"/>
          </a:xfrm>
          <a:noFill/>
        </p:grpSpPr>
        <p:grpSp>
          <p:nvGrpSpPr>
            <p:cNvPr id="143" name="Graphique 1761">
              <a:extLst>
                <a:ext uri="{FF2B5EF4-FFF2-40B4-BE49-F238E27FC236}">
                  <a16:creationId xmlns:a16="http://schemas.microsoft.com/office/drawing/2014/main" id="{A5B324B0-DBD8-4AC3-9A12-09E4CE61DA19}"/>
                </a:ext>
              </a:extLst>
            </p:cNvPr>
            <p:cNvGrpSpPr/>
            <p:nvPr/>
          </p:nvGrpSpPr>
          <p:grpSpPr>
            <a:xfrm>
              <a:off x="7441871" y="655382"/>
              <a:ext cx="382651" cy="284829"/>
              <a:chOff x="7441871" y="655382"/>
              <a:chExt cx="382651" cy="284829"/>
            </a:xfrm>
            <a:grpFill/>
          </p:grpSpPr>
          <p:grpSp>
            <p:nvGrpSpPr>
              <p:cNvPr id="145" name="Graphique 1761">
                <a:extLst>
                  <a:ext uri="{FF2B5EF4-FFF2-40B4-BE49-F238E27FC236}">
                    <a16:creationId xmlns:a16="http://schemas.microsoft.com/office/drawing/2014/main" id="{B3E7BC4E-CDD6-4370-A672-AFE8D5B87B6B}"/>
                  </a:ext>
                </a:extLst>
              </p:cNvPr>
              <p:cNvGrpSpPr/>
              <p:nvPr/>
            </p:nvGrpSpPr>
            <p:grpSpPr>
              <a:xfrm>
                <a:off x="7567601" y="655382"/>
                <a:ext cx="256921" cy="224806"/>
                <a:chOff x="7567601" y="655382"/>
                <a:chExt cx="256921" cy="224806"/>
              </a:xfrm>
              <a:grpFill/>
            </p:grpSpPr>
            <p:sp>
              <p:nvSpPr>
                <p:cNvPr id="151" name="Forme libre : forme 150">
                  <a:extLst>
                    <a:ext uri="{FF2B5EF4-FFF2-40B4-BE49-F238E27FC236}">
                      <a16:creationId xmlns:a16="http://schemas.microsoft.com/office/drawing/2014/main" id="{EE5F1BF0-22C7-4BF9-AF64-3068C74088D4}"/>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2947" y="115254"/>
                        <a:pt x="55920" y="110669"/>
                        <a:pt x="51626" y="104870"/>
                      </a:cubicBezTo>
                      <a:cubicBezTo>
                        <a:pt x="34144" y="58290"/>
                        <a:pt x="12967" y="30835"/>
                        <a:pt x="0" y="0"/>
                      </a:cubicBezTo>
                    </a:path>
                    <a:path w="70294" h="114855" stroke="0" extrusionOk="0">
                      <a:moveTo>
                        <a:pt x="70294" y="114681"/>
                      </a:moveTo>
                      <a:cubicBezTo>
                        <a:pt x="63526" y="117162"/>
                        <a:pt x="54101" y="110864"/>
                        <a:pt x="51626" y="104870"/>
                      </a:cubicBezTo>
                      <a:cubicBezTo>
                        <a:pt x="37260" y="78471"/>
                        <a:pt x="26115" y="48587"/>
                        <a:pt x="0" y="0"/>
                      </a:cubicBezTo>
                    </a:path>
                  </a:pathLst>
                </a:custGeom>
                <a:grpFill/>
                <a:ln w="12700" cap="rnd">
                  <a:solidFill>
                    <a:schemeClr val="bg1"/>
                  </a:solidFill>
                  <a:prstDash val="solid"/>
                  <a:round/>
                  <a:extLst>
                    <a:ext uri="{C807C97D-BFC1-408E-A445-0C87EB9F89A2}">
                      <ask:lineSketchStyleProps xmlns:ask="http://schemas.microsoft.com/office/drawing/2018/sketchyshapes" sd="634538009">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2" name="Forme libre : forme 151">
                  <a:extLst>
                    <a:ext uri="{FF2B5EF4-FFF2-40B4-BE49-F238E27FC236}">
                      <a16:creationId xmlns:a16="http://schemas.microsoft.com/office/drawing/2014/main" id="{43F8616B-AF3C-45D7-BC6D-340961CB015C}"/>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54939" y="42027"/>
                        <a:pt x="111909" y="24255"/>
                        <a:pt x="139922" y="1842"/>
                      </a:cubicBezTo>
                      <a:cubicBezTo>
                        <a:pt x="148311" y="-2040"/>
                        <a:pt x="157467" y="35"/>
                        <a:pt x="163830" y="10033"/>
                      </a:cubicBezTo>
                      <a:cubicBezTo>
                        <a:pt x="183405" y="47491"/>
                        <a:pt x="197429" y="66156"/>
                        <a:pt x="215455" y="114903"/>
                      </a:cubicBezTo>
                      <a:cubicBezTo>
                        <a:pt x="218802" y="121711"/>
                        <a:pt x="216846" y="134115"/>
                        <a:pt x="207264" y="138811"/>
                      </a:cubicBezTo>
                      <a:cubicBezTo>
                        <a:pt x="160259" y="168679"/>
                        <a:pt x="129797" y="183135"/>
                        <a:pt x="89916" y="196056"/>
                      </a:cubicBezTo>
                    </a:path>
                    <a:path w="217297" h="196056" stroke="0" extrusionOk="0">
                      <a:moveTo>
                        <a:pt x="0" y="70803"/>
                      </a:moveTo>
                      <a:cubicBezTo>
                        <a:pt x="34061" y="49364"/>
                        <a:pt x="96208" y="31188"/>
                        <a:pt x="139922" y="1842"/>
                      </a:cubicBezTo>
                      <a:cubicBezTo>
                        <a:pt x="149329" y="-3368"/>
                        <a:pt x="159882" y="1167"/>
                        <a:pt x="163830" y="10033"/>
                      </a:cubicBezTo>
                      <a:cubicBezTo>
                        <a:pt x="184290" y="41037"/>
                        <a:pt x="195657" y="74357"/>
                        <a:pt x="215455" y="114903"/>
                      </a:cubicBezTo>
                      <a:cubicBezTo>
                        <a:pt x="219454" y="122962"/>
                        <a:pt x="216572" y="134283"/>
                        <a:pt x="207264" y="138811"/>
                      </a:cubicBezTo>
                      <a:cubicBezTo>
                        <a:pt x="161657" y="161560"/>
                        <a:pt x="136815" y="167648"/>
                        <a:pt x="89916" y="196056"/>
                      </a:cubicBezTo>
                    </a:path>
                  </a:pathLst>
                </a:custGeom>
                <a:grpFill/>
                <a:ln w="12700" cap="rnd">
                  <a:solidFill>
                    <a:schemeClr val="bg1"/>
                  </a:solidFill>
                  <a:prstDash val="solid"/>
                  <a:round/>
                  <a:extLst>
                    <a:ext uri="{C807C97D-BFC1-408E-A445-0C87EB9F89A2}">
                      <ask:lineSketchStyleProps xmlns:ask="http://schemas.microsoft.com/office/drawing/2018/sketchyshapes" sd="80199522">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3" name="Forme libre : forme 152">
                  <a:extLst>
                    <a:ext uri="{FF2B5EF4-FFF2-40B4-BE49-F238E27FC236}">
                      <a16:creationId xmlns:a16="http://schemas.microsoft.com/office/drawing/2014/main" id="{176A1296-A9E8-491C-B738-5EAC84BD3894}"/>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49290" y="61232"/>
                        <a:pt x="121786" y="18061"/>
                        <a:pt x="157258" y="0"/>
                      </a:cubicBezTo>
                    </a:path>
                    <a:path w="157257" h="77438" stroke="0" extrusionOk="0">
                      <a:moveTo>
                        <a:pt x="0" y="77438"/>
                      </a:moveTo>
                      <a:cubicBezTo>
                        <a:pt x="35106" y="67560"/>
                        <a:pt x="76935" y="30617"/>
                        <a:pt x="157258" y="0"/>
                      </a:cubicBezTo>
                    </a:path>
                  </a:pathLst>
                </a:custGeom>
                <a:grpFill/>
                <a:ln w="12700" cap="rnd">
                  <a:solidFill>
                    <a:schemeClr val="bg1"/>
                  </a:solidFill>
                  <a:prstDash val="solid"/>
                  <a:round/>
                  <a:extLst>
                    <a:ext uri="{C807C97D-BFC1-408E-A445-0C87EB9F89A2}">
                      <ask:lineSketchStyleProps xmlns:ask="http://schemas.microsoft.com/office/drawing/2018/sketchyshapes" sd="2415539568">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4" name="Forme libre : forme 153">
                  <a:extLst>
                    <a:ext uri="{FF2B5EF4-FFF2-40B4-BE49-F238E27FC236}">
                      <a16:creationId xmlns:a16="http://schemas.microsoft.com/office/drawing/2014/main" id="{86606E8F-9667-40BC-AC02-4563E4E62785}"/>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01883" y="41621"/>
                        <a:pt x="61446" y="61341"/>
                        <a:pt x="0" y="98679"/>
                      </a:cubicBezTo>
                    </a:path>
                    <a:path w="200691" h="98679" stroke="0" extrusionOk="0">
                      <a:moveTo>
                        <a:pt x="200692" y="0"/>
                      </a:moveTo>
                      <a:cubicBezTo>
                        <a:pt x="145926" y="16430"/>
                        <a:pt x="102542" y="57237"/>
                        <a:pt x="0" y="98679"/>
                      </a:cubicBezTo>
                    </a:path>
                  </a:pathLst>
                </a:custGeom>
                <a:grpFill/>
                <a:ln w="12700" cap="rnd">
                  <a:solidFill>
                    <a:schemeClr val="bg1"/>
                  </a:solidFill>
                  <a:prstDash val="solid"/>
                  <a:round/>
                  <a:extLst>
                    <a:ext uri="{C807C97D-BFC1-408E-A445-0C87EB9F89A2}">
                      <ask:lineSketchStyleProps xmlns:ask="http://schemas.microsoft.com/office/drawing/2018/sketchyshapes" sd="2845881808">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5" name="Forme libre : forme 154">
                  <a:extLst>
                    <a:ext uri="{FF2B5EF4-FFF2-40B4-BE49-F238E27FC236}">
                      <a16:creationId xmlns:a16="http://schemas.microsoft.com/office/drawing/2014/main" id="{7F811E7E-3DFF-4138-A289-DD3A2072A009}"/>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9565" y="7737"/>
                        <a:pt x="14792" y="4166"/>
                        <a:pt x="24384" y="0"/>
                      </a:cubicBezTo>
                    </a:path>
                    <a:path w="24384" h="12001" stroke="0" extrusionOk="0">
                      <a:moveTo>
                        <a:pt x="0" y="12001"/>
                      </a:moveTo>
                      <a:cubicBezTo>
                        <a:pt x="5686" y="7983"/>
                        <a:pt x="12574" y="6031"/>
                        <a:pt x="24384" y="0"/>
                      </a:cubicBezTo>
                    </a:path>
                  </a:pathLst>
                </a:custGeom>
                <a:grpFill/>
                <a:ln w="12700" cap="rnd">
                  <a:solidFill>
                    <a:schemeClr val="bg1"/>
                  </a:solidFill>
                  <a:prstDash val="solid"/>
                  <a:round/>
                  <a:extLst>
                    <a:ext uri="{C807C97D-BFC1-408E-A445-0C87EB9F89A2}">
                      <ask:lineSketchStyleProps xmlns:ask="http://schemas.microsoft.com/office/drawing/2018/sketchyshapes" sd="208396287">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6" name="Forme libre : forme 155">
                  <a:extLst>
                    <a:ext uri="{FF2B5EF4-FFF2-40B4-BE49-F238E27FC236}">
                      <a16:creationId xmlns:a16="http://schemas.microsoft.com/office/drawing/2014/main" id="{0EE1162A-42E4-4FBE-BF0A-98A9A2AAB4C5}"/>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12183" y="18309"/>
                        <a:pt x="29755" y="8485"/>
                        <a:pt x="48197" y="0"/>
                      </a:cubicBezTo>
                    </a:path>
                    <a:path w="48196" h="23622" stroke="0" extrusionOk="0">
                      <a:moveTo>
                        <a:pt x="0" y="23622"/>
                      </a:moveTo>
                      <a:cubicBezTo>
                        <a:pt x="15728" y="16507"/>
                        <a:pt x="37398" y="3114"/>
                        <a:pt x="48197" y="0"/>
                      </a:cubicBezTo>
                    </a:path>
                  </a:pathLst>
                </a:custGeom>
                <a:grpFill/>
                <a:ln w="12700" cap="rnd">
                  <a:solidFill>
                    <a:schemeClr val="bg1"/>
                  </a:solidFill>
                  <a:prstDash val="solid"/>
                  <a:round/>
                  <a:extLst>
                    <a:ext uri="{C807C97D-BFC1-408E-A445-0C87EB9F89A2}">
                      <ask:lineSketchStyleProps xmlns:ask="http://schemas.microsoft.com/office/drawing/2018/sketchyshapes" sd="3233409610">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7" name="Forme libre : forme 156">
                  <a:extLst>
                    <a:ext uri="{FF2B5EF4-FFF2-40B4-BE49-F238E27FC236}">
                      <a16:creationId xmlns:a16="http://schemas.microsoft.com/office/drawing/2014/main" id="{F77389F5-FD6C-4531-88FB-18193BFA980C}"/>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23657" y="-2106"/>
                        <a:pt x="29857" y="-222"/>
                        <a:pt x="49913" y="0"/>
                      </a:cubicBezTo>
                      <a:cubicBezTo>
                        <a:pt x="49334" y="5723"/>
                        <a:pt x="49262" y="16705"/>
                        <a:pt x="49913" y="21908"/>
                      </a:cubicBezTo>
                      <a:cubicBezTo>
                        <a:pt x="37877" y="21213"/>
                        <a:pt x="21440" y="21703"/>
                        <a:pt x="0" y="21908"/>
                      </a:cubicBezTo>
                      <a:cubicBezTo>
                        <a:pt x="-767" y="16384"/>
                        <a:pt x="-377" y="7217"/>
                        <a:pt x="0" y="0"/>
                      </a:cubicBezTo>
                      <a:close/>
                    </a:path>
                    <a:path w="49912" h="21908" stroke="0" extrusionOk="0">
                      <a:moveTo>
                        <a:pt x="0" y="0"/>
                      </a:moveTo>
                      <a:cubicBezTo>
                        <a:pt x="17511" y="1348"/>
                        <a:pt x="27133" y="-1021"/>
                        <a:pt x="49913" y="0"/>
                      </a:cubicBezTo>
                      <a:cubicBezTo>
                        <a:pt x="50213" y="9205"/>
                        <a:pt x="48835" y="13025"/>
                        <a:pt x="49913" y="21908"/>
                      </a:cubicBezTo>
                      <a:cubicBezTo>
                        <a:pt x="33465" y="23319"/>
                        <a:pt x="20366" y="24243"/>
                        <a:pt x="0" y="21908"/>
                      </a:cubicBezTo>
                      <a:cubicBezTo>
                        <a:pt x="-698" y="17437"/>
                        <a:pt x="532" y="10043"/>
                        <a:pt x="0" y="0"/>
                      </a:cubicBezTo>
                      <a:close/>
                    </a:path>
                  </a:pathLst>
                </a:custGeom>
                <a:grpFill/>
                <a:ln w="12700" cap="rnd">
                  <a:solidFill>
                    <a:schemeClr val="bg1"/>
                  </a:solidFill>
                  <a:prstDash val="solid"/>
                  <a:round/>
                  <a:extLst>
                    <a:ext uri="{C807C97D-BFC1-408E-A445-0C87EB9F89A2}">
                      <ask:lineSketchStyleProps xmlns:ask="http://schemas.microsoft.com/office/drawing/2018/sketchyshapes" sd="588079317">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46" name="Forme libre : forme 145">
                <a:extLst>
                  <a:ext uri="{FF2B5EF4-FFF2-40B4-BE49-F238E27FC236}">
                    <a16:creationId xmlns:a16="http://schemas.microsoft.com/office/drawing/2014/main" id="{F056FCF5-B9DD-4959-A9B1-E01DC5B6C00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11969" y="94799"/>
                      <a:pt x="29409" y="67717"/>
                      <a:pt x="40100" y="34290"/>
                    </a:cubicBezTo>
                    <a:cubicBezTo>
                      <a:pt x="66406" y="18928"/>
                      <a:pt x="78507" y="14407"/>
                      <a:pt x="104013" y="0"/>
                    </a:cubicBezTo>
                    <a:cubicBezTo>
                      <a:pt x="127049" y="16415"/>
                      <a:pt x="157380" y="29725"/>
                      <a:pt x="172974" y="38481"/>
                    </a:cubicBezTo>
                    <a:cubicBezTo>
                      <a:pt x="167499" y="39669"/>
                      <a:pt x="151635" y="81684"/>
                      <a:pt x="78772" y="50768"/>
                    </a:cubicBezTo>
                  </a:path>
                  <a:path w="172973" h="131635" stroke="0" extrusionOk="0">
                    <a:moveTo>
                      <a:pt x="0" y="131636"/>
                    </a:moveTo>
                    <a:cubicBezTo>
                      <a:pt x="16240" y="86635"/>
                      <a:pt x="19347" y="79735"/>
                      <a:pt x="40100" y="34290"/>
                    </a:cubicBezTo>
                    <a:cubicBezTo>
                      <a:pt x="69060" y="19516"/>
                      <a:pt x="79384" y="17072"/>
                      <a:pt x="104013" y="0"/>
                    </a:cubicBezTo>
                    <a:cubicBezTo>
                      <a:pt x="121930" y="10871"/>
                      <a:pt x="150303" y="26372"/>
                      <a:pt x="172974" y="38481"/>
                    </a:cubicBezTo>
                    <a:cubicBezTo>
                      <a:pt x="177847" y="34282"/>
                      <a:pt x="147516" y="85324"/>
                      <a:pt x="78772" y="50768"/>
                    </a:cubicBezTo>
                  </a:path>
                </a:pathLst>
              </a:custGeom>
              <a:grpFill/>
              <a:ln w="12700" cap="rnd">
                <a:solidFill>
                  <a:schemeClr val="bg1"/>
                </a:solidFill>
                <a:prstDash val="solid"/>
                <a:round/>
                <a:extLst>
                  <a:ext uri="{C807C97D-BFC1-408E-A445-0C87EB9F89A2}">
                    <ask:lineSketchStyleProps xmlns:ask="http://schemas.microsoft.com/office/drawing/2018/sketchyshapes" sd="510435981">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7" name="Forme libre : forme 146">
                <a:extLst>
                  <a:ext uri="{FF2B5EF4-FFF2-40B4-BE49-F238E27FC236}">
                    <a16:creationId xmlns:a16="http://schemas.microsoft.com/office/drawing/2014/main" id="{A745F7B0-DC85-4670-80D1-F62A89C59A0B}"/>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17404" y="-386"/>
                      <a:pt x="12244" y="924"/>
                      <a:pt x="0" y="0"/>
                    </a:cubicBezTo>
                  </a:path>
                  <a:path w="30765" h="571" stroke="0" extrusionOk="0">
                    <a:moveTo>
                      <a:pt x="30766" y="571"/>
                    </a:moveTo>
                    <a:cubicBezTo>
                      <a:pt x="21018" y="1697"/>
                      <a:pt x="14554" y="-693"/>
                      <a:pt x="0" y="0"/>
                    </a:cubicBezTo>
                  </a:path>
                </a:pathLst>
              </a:custGeom>
              <a:grpFill/>
              <a:ln w="12700" cap="rnd">
                <a:solidFill>
                  <a:schemeClr val="bg1"/>
                </a:solidFill>
                <a:prstDash val="solid"/>
                <a:round/>
                <a:extLst>
                  <a:ext uri="{C807C97D-BFC1-408E-A445-0C87EB9F89A2}">
                    <ask:lineSketchStyleProps xmlns:ask="http://schemas.microsoft.com/office/drawing/2018/sketchyshapes" sd="1173890309">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8" name="Forme libre : forme 147">
                <a:extLst>
                  <a:ext uri="{FF2B5EF4-FFF2-40B4-BE49-F238E27FC236}">
                    <a16:creationId xmlns:a16="http://schemas.microsoft.com/office/drawing/2014/main" id="{A702E665-9065-4BAE-A542-9E059B62E444}"/>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1490" y="-1635"/>
                      <a:pt x="27126" y="4142"/>
                      <a:pt x="0" y="0"/>
                    </a:cubicBezTo>
                  </a:path>
                  <a:path w="78962" h="1333" stroke="0" extrusionOk="0">
                    <a:moveTo>
                      <a:pt x="78962" y="1334"/>
                    </a:moveTo>
                    <a:cubicBezTo>
                      <a:pt x="46812" y="861"/>
                      <a:pt x="23255" y="-148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266058331">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9" name="Forme libre : forme 148">
                <a:extLst>
                  <a:ext uri="{FF2B5EF4-FFF2-40B4-BE49-F238E27FC236}">
                    <a16:creationId xmlns:a16="http://schemas.microsoft.com/office/drawing/2014/main" id="{9C723A7F-9970-492E-BEE8-B4A8B47BD8BB}"/>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63406" y="41739"/>
                      <a:pt x="33802" y="44273"/>
                      <a:pt x="21907" y="43815"/>
                    </a:cubicBezTo>
                    <a:cubicBezTo>
                      <a:pt x="9545" y="44135"/>
                      <a:pt x="-429" y="34032"/>
                      <a:pt x="0" y="21907"/>
                    </a:cubicBezTo>
                    <a:lnTo>
                      <a:pt x="0" y="21907"/>
                    </a:lnTo>
                    <a:cubicBezTo>
                      <a:pt x="731" y="12617"/>
                      <a:pt x="11549" y="1094"/>
                      <a:pt x="21907" y="0"/>
                    </a:cubicBezTo>
                    <a:cubicBezTo>
                      <a:pt x="43493" y="-2100"/>
                      <a:pt x="62340" y="-2016"/>
                      <a:pt x="73819" y="0"/>
                    </a:cubicBezTo>
                    <a:cubicBezTo>
                      <a:pt x="84102" y="310"/>
                      <a:pt x="96728" y="9877"/>
                      <a:pt x="95726" y="21907"/>
                    </a:cubicBezTo>
                    <a:lnTo>
                      <a:pt x="95726" y="21907"/>
                    </a:lnTo>
                    <a:cubicBezTo>
                      <a:pt x="94523" y="32289"/>
                      <a:pt x="88275" y="44054"/>
                      <a:pt x="73819" y="43815"/>
                    </a:cubicBezTo>
                    <a:close/>
                  </a:path>
                  <a:path w="95726" h="43814" stroke="0" extrusionOk="0">
                    <a:moveTo>
                      <a:pt x="73819" y="43815"/>
                    </a:moveTo>
                    <a:cubicBezTo>
                      <a:pt x="49339" y="43749"/>
                      <a:pt x="35019" y="42203"/>
                      <a:pt x="21907" y="43815"/>
                    </a:cubicBezTo>
                    <a:cubicBezTo>
                      <a:pt x="8876" y="46666"/>
                      <a:pt x="-2271" y="31979"/>
                      <a:pt x="0" y="21907"/>
                    </a:cubicBezTo>
                    <a:lnTo>
                      <a:pt x="0" y="21907"/>
                    </a:lnTo>
                    <a:cubicBezTo>
                      <a:pt x="1079" y="7184"/>
                      <a:pt x="10449" y="1400"/>
                      <a:pt x="21907" y="0"/>
                    </a:cubicBezTo>
                    <a:cubicBezTo>
                      <a:pt x="47419" y="2000"/>
                      <a:pt x="61295" y="-438"/>
                      <a:pt x="73819" y="0"/>
                    </a:cubicBezTo>
                    <a:cubicBezTo>
                      <a:pt x="85846" y="897"/>
                      <a:pt x="93628" y="9304"/>
                      <a:pt x="95726" y="21907"/>
                    </a:cubicBezTo>
                    <a:lnTo>
                      <a:pt x="95726" y="21907"/>
                    </a:lnTo>
                    <a:cubicBezTo>
                      <a:pt x="95397" y="32738"/>
                      <a:pt x="88710" y="44319"/>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2833769604">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0" name="Forme libre : forme 149">
                <a:extLst>
                  <a:ext uri="{FF2B5EF4-FFF2-40B4-BE49-F238E27FC236}">
                    <a16:creationId xmlns:a16="http://schemas.microsoft.com/office/drawing/2014/main" id="{7EDE2E2E-EA5D-4C3A-B3FB-A4BC866427C7}"/>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9023" y="43429"/>
                      <a:pt x="45895" y="43988"/>
                      <a:pt x="21907" y="43815"/>
                    </a:cubicBezTo>
                    <a:cubicBezTo>
                      <a:pt x="10940" y="41312"/>
                      <a:pt x="-176" y="34493"/>
                      <a:pt x="0" y="21907"/>
                    </a:cubicBezTo>
                    <a:lnTo>
                      <a:pt x="0" y="21907"/>
                    </a:lnTo>
                    <a:cubicBezTo>
                      <a:pt x="-963" y="11764"/>
                      <a:pt x="10805" y="1192"/>
                      <a:pt x="21907" y="0"/>
                    </a:cubicBezTo>
                    <a:cubicBezTo>
                      <a:pt x="46397" y="2066"/>
                      <a:pt x="59469" y="-1744"/>
                      <a:pt x="73819" y="0"/>
                    </a:cubicBezTo>
                    <a:cubicBezTo>
                      <a:pt x="86546" y="-2149"/>
                      <a:pt x="95262" y="10554"/>
                      <a:pt x="95726" y="21907"/>
                    </a:cubicBezTo>
                    <a:lnTo>
                      <a:pt x="95726" y="21907"/>
                    </a:lnTo>
                    <a:cubicBezTo>
                      <a:pt x="95107" y="35503"/>
                      <a:pt x="85461" y="42224"/>
                      <a:pt x="73819" y="43815"/>
                    </a:cubicBezTo>
                    <a:close/>
                  </a:path>
                  <a:path w="95726" h="43814" stroke="0" extrusionOk="0">
                    <a:moveTo>
                      <a:pt x="73819" y="43815"/>
                    </a:moveTo>
                    <a:cubicBezTo>
                      <a:pt x="51891" y="44112"/>
                      <a:pt x="46096" y="43116"/>
                      <a:pt x="21907" y="43815"/>
                    </a:cubicBezTo>
                    <a:cubicBezTo>
                      <a:pt x="9844" y="44170"/>
                      <a:pt x="315" y="33418"/>
                      <a:pt x="0" y="21907"/>
                    </a:cubicBezTo>
                    <a:lnTo>
                      <a:pt x="0" y="21907"/>
                    </a:lnTo>
                    <a:cubicBezTo>
                      <a:pt x="1309" y="9967"/>
                      <a:pt x="7240" y="-182"/>
                      <a:pt x="21907" y="0"/>
                    </a:cubicBezTo>
                    <a:cubicBezTo>
                      <a:pt x="32978" y="-1224"/>
                      <a:pt x="54025" y="-1505"/>
                      <a:pt x="73819" y="0"/>
                    </a:cubicBezTo>
                    <a:cubicBezTo>
                      <a:pt x="86418" y="-146"/>
                      <a:pt x="93269" y="11355"/>
                      <a:pt x="95726" y="21907"/>
                    </a:cubicBezTo>
                    <a:lnTo>
                      <a:pt x="95726" y="21907"/>
                    </a:lnTo>
                    <a:cubicBezTo>
                      <a:pt x="95559" y="36407"/>
                      <a:pt x="85986" y="42425"/>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1736167647">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44" name="Forme libre : forme 143">
              <a:extLst>
                <a:ext uri="{FF2B5EF4-FFF2-40B4-BE49-F238E27FC236}">
                  <a16:creationId xmlns:a16="http://schemas.microsoft.com/office/drawing/2014/main" id="{21E69D81-31F2-4E35-8CF4-9E893877FD61}"/>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1076" y="118"/>
                    <a:pt x="5413" y="481"/>
                    <a:pt x="0" y="0"/>
                  </a:cubicBezTo>
                </a:path>
                <a:path w="16478" h="9525" stroke="0" extrusionOk="0">
                  <a:moveTo>
                    <a:pt x="16478" y="0"/>
                  </a:moveTo>
                  <a:cubicBezTo>
                    <a:pt x="8636" y="783"/>
                    <a:pt x="5490" y="316"/>
                    <a:pt x="0" y="0"/>
                  </a:cubicBezTo>
                </a:path>
              </a:pathLst>
            </a:custGeom>
            <a:grpFill/>
            <a:ln w="12700" cap="rnd">
              <a:solidFill>
                <a:schemeClr val="bg1"/>
              </a:solidFill>
              <a:prstDash val="solid"/>
              <a:round/>
              <a:extLst>
                <a:ext uri="{C807C97D-BFC1-408E-A445-0C87EB9F89A2}">
                  <ask:lineSketchStyleProps xmlns:ask="http://schemas.microsoft.com/office/drawing/2018/sketchyshapes" sd="1968410707">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14" name="Rectangle 113">
            <a:extLst>
              <a:ext uri="{FF2B5EF4-FFF2-40B4-BE49-F238E27FC236}">
                <a16:creationId xmlns:a16="http://schemas.microsoft.com/office/drawing/2014/main" id="{7F59681A-0042-433B-B0E5-DFD1AAB81899}"/>
              </a:ext>
            </a:extLst>
          </p:cNvPr>
          <p:cNvSpPr/>
          <p:nvPr/>
        </p:nvSpPr>
        <p:spPr>
          <a:xfrm rot="368596">
            <a:off x="8132834" y="1552437"/>
            <a:ext cx="3217680" cy="380601"/>
          </a:xfrm>
          <a:custGeom>
            <a:avLst/>
            <a:gdLst>
              <a:gd name="connsiteX0" fmla="*/ 0 w 3217680"/>
              <a:gd name="connsiteY0" fmla="*/ 0 h 380601"/>
              <a:gd name="connsiteX1" fmla="*/ 611359 w 3217680"/>
              <a:gd name="connsiteY1" fmla="*/ 0 h 380601"/>
              <a:gd name="connsiteX2" fmla="*/ 1190542 w 3217680"/>
              <a:gd name="connsiteY2" fmla="*/ 0 h 380601"/>
              <a:gd name="connsiteX3" fmla="*/ 1834078 w 3217680"/>
              <a:gd name="connsiteY3" fmla="*/ 0 h 380601"/>
              <a:gd name="connsiteX4" fmla="*/ 2381083 w 3217680"/>
              <a:gd name="connsiteY4" fmla="*/ 0 h 380601"/>
              <a:gd name="connsiteX5" fmla="*/ 3217680 w 3217680"/>
              <a:gd name="connsiteY5" fmla="*/ 0 h 380601"/>
              <a:gd name="connsiteX6" fmla="*/ 3217680 w 3217680"/>
              <a:gd name="connsiteY6" fmla="*/ 380601 h 380601"/>
              <a:gd name="connsiteX7" fmla="*/ 2606321 w 3217680"/>
              <a:gd name="connsiteY7" fmla="*/ 380601 h 380601"/>
              <a:gd name="connsiteX8" fmla="*/ 1962785 w 3217680"/>
              <a:gd name="connsiteY8" fmla="*/ 380601 h 380601"/>
              <a:gd name="connsiteX9" fmla="*/ 1415779 w 3217680"/>
              <a:gd name="connsiteY9" fmla="*/ 380601 h 380601"/>
              <a:gd name="connsiteX10" fmla="*/ 740066 w 3217680"/>
              <a:gd name="connsiteY10" fmla="*/ 380601 h 380601"/>
              <a:gd name="connsiteX11" fmla="*/ 0 w 3217680"/>
              <a:gd name="connsiteY11" fmla="*/ 380601 h 380601"/>
              <a:gd name="connsiteX12" fmla="*/ 0 w 3217680"/>
              <a:gd name="connsiteY12"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7680" h="380601" fill="none" extrusionOk="0">
                <a:moveTo>
                  <a:pt x="0" y="0"/>
                </a:moveTo>
                <a:cubicBezTo>
                  <a:pt x="295540" y="-3753"/>
                  <a:pt x="376057" y="-27427"/>
                  <a:pt x="611359" y="0"/>
                </a:cubicBezTo>
                <a:cubicBezTo>
                  <a:pt x="846661" y="27427"/>
                  <a:pt x="921812" y="-28386"/>
                  <a:pt x="1190542" y="0"/>
                </a:cubicBezTo>
                <a:cubicBezTo>
                  <a:pt x="1459272" y="28386"/>
                  <a:pt x="1625181" y="-2743"/>
                  <a:pt x="1834078" y="0"/>
                </a:cubicBezTo>
                <a:cubicBezTo>
                  <a:pt x="2042975" y="2743"/>
                  <a:pt x="2123690" y="-25959"/>
                  <a:pt x="2381083" y="0"/>
                </a:cubicBezTo>
                <a:cubicBezTo>
                  <a:pt x="2638477" y="25959"/>
                  <a:pt x="2887792" y="-36469"/>
                  <a:pt x="3217680" y="0"/>
                </a:cubicBezTo>
                <a:cubicBezTo>
                  <a:pt x="3230434" y="116288"/>
                  <a:pt x="3205075" y="206702"/>
                  <a:pt x="3217680" y="380601"/>
                </a:cubicBezTo>
                <a:cubicBezTo>
                  <a:pt x="2982614" y="363309"/>
                  <a:pt x="2760222" y="395514"/>
                  <a:pt x="2606321" y="380601"/>
                </a:cubicBezTo>
                <a:cubicBezTo>
                  <a:pt x="2452420" y="365688"/>
                  <a:pt x="2192245" y="355112"/>
                  <a:pt x="1962785" y="380601"/>
                </a:cubicBezTo>
                <a:cubicBezTo>
                  <a:pt x="1733325" y="406090"/>
                  <a:pt x="1566950" y="356678"/>
                  <a:pt x="1415779" y="380601"/>
                </a:cubicBezTo>
                <a:cubicBezTo>
                  <a:pt x="1264608" y="404524"/>
                  <a:pt x="1039454" y="349955"/>
                  <a:pt x="740066" y="380601"/>
                </a:cubicBezTo>
                <a:cubicBezTo>
                  <a:pt x="440678" y="411247"/>
                  <a:pt x="196445" y="396029"/>
                  <a:pt x="0" y="380601"/>
                </a:cubicBezTo>
                <a:cubicBezTo>
                  <a:pt x="-4903" y="202894"/>
                  <a:pt x="2140" y="123042"/>
                  <a:pt x="0" y="0"/>
                </a:cubicBezTo>
                <a:close/>
              </a:path>
              <a:path w="3217680" h="380601" stroke="0" extrusionOk="0">
                <a:moveTo>
                  <a:pt x="0" y="0"/>
                </a:moveTo>
                <a:cubicBezTo>
                  <a:pt x="267730" y="-719"/>
                  <a:pt x="291338" y="-6879"/>
                  <a:pt x="579182" y="0"/>
                </a:cubicBezTo>
                <a:cubicBezTo>
                  <a:pt x="867026" y="6879"/>
                  <a:pt x="1079333" y="-17879"/>
                  <a:pt x="1254895" y="0"/>
                </a:cubicBezTo>
                <a:cubicBezTo>
                  <a:pt x="1430457" y="17879"/>
                  <a:pt x="1632465" y="1278"/>
                  <a:pt x="1866254" y="0"/>
                </a:cubicBezTo>
                <a:cubicBezTo>
                  <a:pt x="2100043" y="-1278"/>
                  <a:pt x="2267260" y="-26677"/>
                  <a:pt x="2574144" y="0"/>
                </a:cubicBezTo>
                <a:cubicBezTo>
                  <a:pt x="2881028" y="26677"/>
                  <a:pt x="3034731" y="-22788"/>
                  <a:pt x="3217680" y="0"/>
                </a:cubicBezTo>
                <a:cubicBezTo>
                  <a:pt x="3225236" y="161178"/>
                  <a:pt x="3217032" y="284823"/>
                  <a:pt x="3217680" y="380601"/>
                </a:cubicBezTo>
                <a:cubicBezTo>
                  <a:pt x="3072103" y="394044"/>
                  <a:pt x="2794087" y="391589"/>
                  <a:pt x="2574144" y="380601"/>
                </a:cubicBezTo>
                <a:cubicBezTo>
                  <a:pt x="2354201" y="369613"/>
                  <a:pt x="2255035" y="378701"/>
                  <a:pt x="1994962" y="380601"/>
                </a:cubicBezTo>
                <a:cubicBezTo>
                  <a:pt x="1734889" y="382501"/>
                  <a:pt x="1592300" y="396800"/>
                  <a:pt x="1383602" y="380601"/>
                </a:cubicBezTo>
                <a:cubicBezTo>
                  <a:pt x="1174904" y="364402"/>
                  <a:pt x="996053" y="405157"/>
                  <a:pt x="804420" y="380601"/>
                </a:cubicBezTo>
                <a:cubicBezTo>
                  <a:pt x="612787" y="356045"/>
                  <a:pt x="204759" y="393138"/>
                  <a:pt x="0" y="380601"/>
                </a:cubicBezTo>
                <a:cubicBezTo>
                  <a:pt x="-4919" y="266434"/>
                  <a:pt x="13033" y="119404"/>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MODE OPÉRATOIRE</a:t>
            </a:r>
          </a:p>
        </p:txBody>
      </p:sp>
    </p:spTree>
    <p:extLst>
      <p:ext uri="{BB962C8B-B14F-4D97-AF65-F5344CB8AC3E}">
        <p14:creationId xmlns:p14="http://schemas.microsoft.com/office/powerpoint/2010/main" val="1010890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523383E-2211-E14D-6FEE-D24EBDEB8E85}"/>
              </a:ext>
            </a:extLst>
          </p:cNvPr>
          <p:cNvSpPr>
            <a:spLocks noGrp="1"/>
          </p:cNvSpPr>
          <p:nvPr>
            <p:ph type="body" sz="quarter" idx="12"/>
          </p:nvPr>
        </p:nvSpPr>
        <p:spPr/>
        <p:txBody>
          <a:bodyPr/>
          <a:lstStyle/>
          <a:p>
            <a:r>
              <a:rPr lang="fr-FR" dirty="0"/>
              <a:t>Nos partenaires bénéficient ainsi d’offres commerciales, véritables levier de conquête. </a:t>
            </a:r>
          </a:p>
        </p:txBody>
      </p:sp>
      <p:sp>
        <p:nvSpPr>
          <p:cNvPr id="4" name="Espace réservé du texte 3">
            <a:extLst>
              <a:ext uri="{FF2B5EF4-FFF2-40B4-BE49-F238E27FC236}">
                <a16:creationId xmlns:a16="http://schemas.microsoft.com/office/drawing/2014/main" id="{468AB0FC-A377-14F7-57F5-7D13D00BE98D}"/>
              </a:ext>
            </a:extLst>
          </p:cNvPr>
          <p:cNvSpPr>
            <a:spLocks noGrp="1"/>
          </p:cNvSpPr>
          <p:nvPr>
            <p:ph type="body" sz="quarter" idx="14"/>
          </p:nvPr>
        </p:nvSpPr>
        <p:spPr/>
        <p:txBody>
          <a:bodyPr/>
          <a:lstStyle/>
          <a:p>
            <a:r>
              <a:rPr lang="fr-FR" dirty="0"/>
              <a:t>Les offres commerciales</a:t>
            </a:r>
          </a:p>
        </p:txBody>
      </p:sp>
      <p:sp>
        <p:nvSpPr>
          <p:cNvPr id="5" name="Espace réservé du texte 4">
            <a:extLst>
              <a:ext uri="{FF2B5EF4-FFF2-40B4-BE49-F238E27FC236}">
                <a16:creationId xmlns:a16="http://schemas.microsoft.com/office/drawing/2014/main" id="{DBB3C5BE-9BC0-2660-47FC-8C010207E056}"/>
              </a:ext>
            </a:extLst>
          </p:cNvPr>
          <p:cNvSpPr>
            <a:spLocks noGrp="1"/>
          </p:cNvSpPr>
          <p:nvPr>
            <p:ph type="body" sz="quarter" idx="16"/>
          </p:nvPr>
        </p:nvSpPr>
        <p:spPr/>
        <p:txBody>
          <a:bodyPr/>
          <a:lstStyle/>
          <a:p>
            <a:r>
              <a:rPr lang="fr-FR" dirty="0"/>
              <a:t>3</a:t>
            </a:r>
          </a:p>
        </p:txBody>
      </p:sp>
      <p:pic>
        <p:nvPicPr>
          <p:cNvPr id="6" name="Picture 2" descr="Photo ordinateur portable avec écran blanc sur table en bois avec arrière-plan flou café café">
            <a:extLst>
              <a:ext uri="{FF2B5EF4-FFF2-40B4-BE49-F238E27FC236}">
                <a16:creationId xmlns:a16="http://schemas.microsoft.com/office/drawing/2014/main" id="{C7B93D11-531A-902E-14AD-7704482F1CB9}"/>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568"/>
          <a:stretch/>
        </p:blipFill>
        <p:spPr bwMode="auto">
          <a:xfrm>
            <a:off x="695325" y="1407729"/>
            <a:ext cx="8563616" cy="46453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42EAF63-E50A-7876-5C3C-DC5E82780AA6}"/>
              </a:ext>
            </a:extLst>
          </p:cNvPr>
          <p:cNvSpPr/>
          <p:nvPr/>
        </p:nvSpPr>
        <p:spPr>
          <a:xfrm>
            <a:off x="9560184" y="2850981"/>
            <a:ext cx="2115879" cy="1758816"/>
          </a:xfrm>
          <a:custGeom>
            <a:avLst/>
            <a:gdLst>
              <a:gd name="connsiteX0" fmla="*/ 0 w 2115879"/>
              <a:gd name="connsiteY0" fmla="*/ 0 h 1758816"/>
              <a:gd name="connsiteX1" fmla="*/ 528970 w 2115879"/>
              <a:gd name="connsiteY1" fmla="*/ 0 h 1758816"/>
              <a:gd name="connsiteX2" fmla="*/ 994463 w 2115879"/>
              <a:gd name="connsiteY2" fmla="*/ 0 h 1758816"/>
              <a:gd name="connsiteX3" fmla="*/ 1481115 w 2115879"/>
              <a:gd name="connsiteY3" fmla="*/ 0 h 1758816"/>
              <a:gd name="connsiteX4" fmla="*/ 2115879 w 2115879"/>
              <a:gd name="connsiteY4" fmla="*/ 0 h 1758816"/>
              <a:gd name="connsiteX5" fmla="*/ 2115879 w 2115879"/>
              <a:gd name="connsiteY5" fmla="*/ 551096 h 1758816"/>
              <a:gd name="connsiteX6" fmla="*/ 2115879 w 2115879"/>
              <a:gd name="connsiteY6" fmla="*/ 1102191 h 1758816"/>
              <a:gd name="connsiteX7" fmla="*/ 2115879 w 2115879"/>
              <a:gd name="connsiteY7" fmla="*/ 1758816 h 1758816"/>
              <a:gd name="connsiteX8" fmla="*/ 1650386 w 2115879"/>
              <a:gd name="connsiteY8" fmla="*/ 1758816 h 1758816"/>
              <a:gd name="connsiteX9" fmla="*/ 1163733 w 2115879"/>
              <a:gd name="connsiteY9" fmla="*/ 1758816 h 1758816"/>
              <a:gd name="connsiteX10" fmla="*/ 698240 w 2115879"/>
              <a:gd name="connsiteY10" fmla="*/ 1758816 h 1758816"/>
              <a:gd name="connsiteX11" fmla="*/ 0 w 2115879"/>
              <a:gd name="connsiteY11" fmla="*/ 1758816 h 1758816"/>
              <a:gd name="connsiteX12" fmla="*/ 0 w 2115879"/>
              <a:gd name="connsiteY12" fmla="*/ 1137368 h 1758816"/>
              <a:gd name="connsiteX13" fmla="*/ 0 w 2115879"/>
              <a:gd name="connsiteY13" fmla="*/ 551096 h 1758816"/>
              <a:gd name="connsiteX14" fmla="*/ 0 w 2115879"/>
              <a:gd name="connsiteY14" fmla="*/ 0 h 17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5879" h="1758816" fill="none" extrusionOk="0">
                <a:moveTo>
                  <a:pt x="0" y="0"/>
                </a:moveTo>
                <a:cubicBezTo>
                  <a:pt x="116806" y="20202"/>
                  <a:pt x="285799" y="-24688"/>
                  <a:pt x="528970" y="0"/>
                </a:cubicBezTo>
                <a:cubicBezTo>
                  <a:pt x="772141" y="24688"/>
                  <a:pt x="875881" y="-17219"/>
                  <a:pt x="994463" y="0"/>
                </a:cubicBezTo>
                <a:cubicBezTo>
                  <a:pt x="1113045" y="17219"/>
                  <a:pt x="1366773" y="1388"/>
                  <a:pt x="1481115" y="0"/>
                </a:cubicBezTo>
                <a:cubicBezTo>
                  <a:pt x="1595457" y="-1388"/>
                  <a:pt x="1957733" y="-186"/>
                  <a:pt x="2115879" y="0"/>
                </a:cubicBezTo>
                <a:cubicBezTo>
                  <a:pt x="2100555" y="181410"/>
                  <a:pt x="2141991" y="289659"/>
                  <a:pt x="2115879" y="551096"/>
                </a:cubicBezTo>
                <a:cubicBezTo>
                  <a:pt x="2089767" y="812533"/>
                  <a:pt x="2091026" y="990187"/>
                  <a:pt x="2115879" y="1102191"/>
                </a:cubicBezTo>
                <a:cubicBezTo>
                  <a:pt x="2140732" y="1214196"/>
                  <a:pt x="2117351" y="1489287"/>
                  <a:pt x="2115879" y="1758816"/>
                </a:cubicBezTo>
                <a:cubicBezTo>
                  <a:pt x="1943116" y="1775593"/>
                  <a:pt x="1831803" y="1756330"/>
                  <a:pt x="1650386" y="1758816"/>
                </a:cubicBezTo>
                <a:cubicBezTo>
                  <a:pt x="1468969" y="1761302"/>
                  <a:pt x="1402202" y="1742489"/>
                  <a:pt x="1163733" y="1758816"/>
                </a:cubicBezTo>
                <a:cubicBezTo>
                  <a:pt x="925264" y="1775143"/>
                  <a:pt x="846070" y="1771707"/>
                  <a:pt x="698240" y="1758816"/>
                </a:cubicBezTo>
                <a:cubicBezTo>
                  <a:pt x="550410" y="1745925"/>
                  <a:pt x="267503" y="1777869"/>
                  <a:pt x="0" y="1758816"/>
                </a:cubicBezTo>
                <a:cubicBezTo>
                  <a:pt x="25115" y="1625221"/>
                  <a:pt x="-15199" y="1290758"/>
                  <a:pt x="0" y="1137368"/>
                </a:cubicBezTo>
                <a:cubicBezTo>
                  <a:pt x="15199" y="983978"/>
                  <a:pt x="-5470" y="822946"/>
                  <a:pt x="0" y="551096"/>
                </a:cubicBezTo>
                <a:cubicBezTo>
                  <a:pt x="5470" y="279246"/>
                  <a:pt x="13733" y="164110"/>
                  <a:pt x="0" y="0"/>
                </a:cubicBezTo>
                <a:close/>
              </a:path>
              <a:path w="2115879" h="1758816" stroke="0" extrusionOk="0">
                <a:moveTo>
                  <a:pt x="0" y="0"/>
                </a:moveTo>
                <a:cubicBezTo>
                  <a:pt x="200279" y="17961"/>
                  <a:pt x="335141" y="-4909"/>
                  <a:pt x="486652" y="0"/>
                </a:cubicBezTo>
                <a:cubicBezTo>
                  <a:pt x="638163" y="4909"/>
                  <a:pt x="838511" y="-709"/>
                  <a:pt x="1036781" y="0"/>
                </a:cubicBezTo>
                <a:cubicBezTo>
                  <a:pt x="1235051" y="709"/>
                  <a:pt x="1310382" y="18713"/>
                  <a:pt x="1544592" y="0"/>
                </a:cubicBezTo>
                <a:cubicBezTo>
                  <a:pt x="1778802" y="-18713"/>
                  <a:pt x="1916746" y="-15625"/>
                  <a:pt x="2115879" y="0"/>
                </a:cubicBezTo>
                <a:cubicBezTo>
                  <a:pt x="2129698" y="145191"/>
                  <a:pt x="2132658" y="431010"/>
                  <a:pt x="2115879" y="621448"/>
                </a:cubicBezTo>
                <a:cubicBezTo>
                  <a:pt x="2099100" y="811886"/>
                  <a:pt x="2097982" y="954791"/>
                  <a:pt x="2115879" y="1225308"/>
                </a:cubicBezTo>
                <a:cubicBezTo>
                  <a:pt x="2133776" y="1495825"/>
                  <a:pt x="2091857" y="1550902"/>
                  <a:pt x="2115879" y="1758816"/>
                </a:cubicBezTo>
                <a:cubicBezTo>
                  <a:pt x="1958153" y="1785099"/>
                  <a:pt x="1806416" y="1765942"/>
                  <a:pt x="1565750" y="1758816"/>
                </a:cubicBezTo>
                <a:cubicBezTo>
                  <a:pt x="1325084" y="1751690"/>
                  <a:pt x="1280749" y="1744402"/>
                  <a:pt x="1057940" y="1758816"/>
                </a:cubicBezTo>
                <a:cubicBezTo>
                  <a:pt x="835131" y="1773231"/>
                  <a:pt x="686490" y="1741483"/>
                  <a:pt x="571287" y="1758816"/>
                </a:cubicBezTo>
                <a:cubicBezTo>
                  <a:pt x="456084" y="1776149"/>
                  <a:pt x="218118" y="1781613"/>
                  <a:pt x="0" y="1758816"/>
                </a:cubicBezTo>
                <a:cubicBezTo>
                  <a:pt x="-7356" y="1516670"/>
                  <a:pt x="-11566" y="1482017"/>
                  <a:pt x="0" y="1225308"/>
                </a:cubicBezTo>
                <a:cubicBezTo>
                  <a:pt x="11566" y="968599"/>
                  <a:pt x="10313" y="836129"/>
                  <a:pt x="0" y="656625"/>
                </a:cubicBezTo>
                <a:cubicBezTo>
                  <a:pt x="-10313" y="477121"/>
                  <a:pt x="13086" y="219637"/>
                  <a:pt x="0" y="0"/>
                </a:cubicBezTo>
                <a:close/>
              </a:path>
            </a:pathLst>
          </a:custGeom>
          <a:solidFill>
            <a:schemeClr val="bg1"/>
          </a:solidFill>
          <a:ln w="19050">
            <a:solidFill>
              <a:schemeClr val="tx1"/>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latin typeface="+mj-lt"/>
              </a:rPr>
              <a:t>Retrouvez les </a:t>
            </a:r>
            <a:r>
              <a:rPr lang="fr-FR" sz="1600" b="1" dirty="0">
                <a:solidFill>
                  <a:schemeClr val="tx1">
                    <a:lumMod val="75000"/>
                    <a:lumOff val="25000"/>
                  </a:schemeClr>
                </a:solidFill>
                <a:latin typeface="+mj-lt"/>
                <a:hlinkClick r:id="rId3"/>
              </a:rPr>
              <a:t>offres commerciales </a:t>
            </a:r>
            <a:r>
              <a:rPr lang="fr-FR" sz="1600" dirty="0">
                <a:solidFill>
                  <a:schemeClr val="tx1">
                    <a:lumMod val="75000"/>
                    <a:lumOff val="25000"/>
                  </a:schemeClr>
                </a:solidFill>
                <a:latin typeface="+mj-lt"/>
              </a:rPr>
              <a:t>relatives au dispositif de partenariat dans votre Rubrique des commerciaux !  </a:t>
            </a:r>
            <a:endParaRPr lang="fr-FR" sz="1600" dirty="0">
              <a:solidFill>
                <a:schemeClr val="tx1"/>
              </a:solidFill>
              <a:latin typeface="+mj-lt"/>
            </a:endParaRPr>
          </a:p>
        </p:txBody>
      </p:sp>
      <p:pic>
        <p:nvPicPr>
          <p:cNvPr id="10" name="Image 9">
            <a:extLst>
              <a:ext uri="{FF2B5EF4-FFF2-40B4-BE49-F238E27FC236}">
                <a16:creationId xmlns:a16="http://schemas.microsoft.com/office/drawing/2014/main" id="{D802A724-0FFC-A95D-0272-DEAEEDD13A71}"/>
              </a:ext>
            </a:extLst>
          </p:cNvPr>
          <p:cNvPicPr>
            <a:picLocks noChangeAspect="1"/>
          </p:cNvPicPr>
          <p:nvPr/>
        </p:nvPicPr>
        <p:blipFill rotWithShape="1">
          <a:blip r:embed="rId4"/>
          <a:srcRect t="-512" r="2291" b="2434"/>
          <a:stretch/>
        </p:blipFill>
        <p:spPr>
          <a:xfrm>
            <a:off x="2076326" y="2055225"/>
            <a:ext cx="4512372" cy="2455816"/>
          </a:xfrm>
          <a:prstGeom prst="rect">
            <a:avLst/>
          </a:prstGeom>
        </p:spPr>
      </p:pic>
    </p:spTree>
    <p:extLst>
      <p:ext uri="{BB962C8B-B14F-4D97-AF65-F5344CB8AC3E}">
        <p14:creationId xmlns:p14="http://schemas.microsoft.com/office/powerpoint/2010/main" val="1465849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58816C7-6DE9-2CBB-2E29-57104DB62030}"/>
              </a:ext>
            </a:extLst>
          </p:cNvPr>
          <p:cNvSpPr/>
          <p:nvPr/>
        </p:nvSpPr>
        <p:spPr>
          <a:xfrm>
            <a:off x="7885561" y="592312"/>
            <a:ext cx="4010347"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B656DFBE-CA75-8346-DF91-DDB5C21B8EE0}"/>
              </a:ext>
            </a:extLst>
          </p:cNvPr>
          <p:cNvSpPr/>
          <p:nvPr/>
        </p:nvSpPr>
        <p:spPr>
          <a:xfrm>
            <a:off x="263969" y="600603"/>
            <a:ext cx="5702131"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722043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56B57D6-BC52-5558-78C0-C558B95D44B0}"/>
              </a:ext>
            </a:extLst>
          </p:cNvPr>
          <p:cNvSpPr>
            <a:spLocks noGrp="1"/>
          </p:cNvSpPr>
          <p:nvPr>
            <p:ph idx="17"/>
          </p:nvPr>
        </p:nvSpPr>
        <p:spPr>
          <a:xfrm>
            <a:off x="4129972" y="1560295"/>
            <a:ext cx="7450292" cy="638925"/>
          </a:xfrm>
        </p:spPr>
        <p:txBody>
          <a:bodyPr/>
          <a:lstStyle/>
          <a:p>
            <a:r>
              <a:rPr lang="fr-FR" b="1" dirty="0"/>
              <a:t>Complétez la </a:t>
            </a:r>
            <a:r>
              <a:rPr lang="fr-FR" b="1" dirty="0">
                <a:solidFill>
                  <a:schemeClr val="accent4">
                    <a:lumMod val="75000"/>
                  </a:schemeClr>
                </a:solidFill>
              </a:rPr>
              <a:t>convention de partenariat </a:t>
            </a:r>
            <a:r>
              <a:rPr lang="fr-FR" dirty="0"/>
              <a:t>: </a:t>
            </a:r>
          </a:p>
          <a:p>
            <a:pPr lvl="1"/>
            <a:r>
              <a:rPr lang="fr-FR" dirty="0"/>
              <a:t>Page 1 : coordonnées du partenaire</a:t>
            </a:r>
          </a:p>
          <a:p>
            <a:pPr lvl="1"/>
            <a:r>
              <a:rPr lang="fr-FR" dirty="0"/>
              <a:t>Page 7, Article 8 : les coordonnées du contact CEGEE et du partenaire</a:t>
            </a:r>
          </a:p>
          <a:p>
            <a:r>
              <a:rPr lang="fr-FR" b="1" dirty="0">
                <a:solidFill>
                  <a:schemeClr val="accent4">
                    <a:lumMod val="75000"/>
                  </a:schemeClr>
                </a:solidFill>
              </a:rPr>
              <a:t>Faites signer </a:t>
            </a:r>
            <a:r>
              <a:rPr lang="fr-FR" b="1" dirty="0"/>
              <a:t>la convention </a:t>
            </a:r>
            <a:r>
              <a:rPr lang="fr-FR" dirty="0"/>
              <a:t>par votre partenaire. </a:t>
            </a:r>
          </a:p>
          <a:p>
            <a:r>
              <a:rPr lang="fr-FR" b="1" dirty="0"/>
              <a:t>La partie CEGEE sera </a:t>
            </a:r>
            <a:r>
              <a:rPr lang="fr-FR" b="1" dirty="0">
                <a:solidFill>
                  <a:schemeClr val="accent4">
                    <a:lumMod val="75000"/>
                  </a:schemeClr>
                </a:solidFill>
              </a:rPr>
              <a:t>signée par le mandataire BDD</a:t>
            </a:r>
            <a:r>
              <a:rPr lang="fr-FR" dirty="0"/>
              <a:t>. </a:t>
            </a:r>
          </a:p>
          <a:p>
            <a:r>
              <a:rPr lang="fr-FR" dirty="0"/>
              <a:t>Afin de pouvoir valider la convention côté CEGEE,                                                 il est nécessaire de compléter la </a:t>
            </a:r>
            <a:r>
              <a:rPr lang="fr-FR" b="1" dirty="0">
                <a:solidFill>
                  <a:schemeClr val="accent4">
                    <a:lumMod val="75000"/>
                  </a:schemeClr>
                </a:solidFill>
              </a:rPr>
              <a:t>fiche d’opportunité                                                    Partenariat</a:t>
            </a:r>
            <a:r>
              <a:rPr lang="fr-FR" b="1" dirty="0"/>
              <a:t> </a:t>
            </a:r>
            <a:r>
              <a:rPr lang="fr-FR" dirty="0"/>
              <a:t>: il s’agit d’une présentation rapide                                                  du partenaire et des opportunités                                                   commerciales liées à ce partenariat.</a:t>
            </a:r>
          </a:p>
          <a:p>
            <a:r>
              <a:rPr lang="fr-FR" b="1" dirty="0"/>
              <a:t>Faites parvenir la convention et la fiche                                                                     opportunité </a:t>
            </a:r>
            <a:r>
              <a:rPr lang="fr-FR" b="1" dirty="0">
                <a:solidFill>
                  <a:schemeClr val="accent4">
                    <a:lumMod val="75000"/>
                  </a:schemeClr>
                </a:solidFill>
              </a:rPr>
              <a:t>au département marketing</a:t>
            </a:r>
            <a:r>
              <a:rPr lang="fr-FR" dirty="0"/>
              <a:t>, afin que                                  nous puissions transmettre la convention au mandataire                                                      BDD pour validation. </a:t>
            </a:r>
          </a:p>
          <a:p>
            <a:r>
              <a:rPr lang="fr-FR" dirty="0"/>
              <a:t>Dès que la convention est signée par la CEGEE,                                                           le partenariat est actif.  </a:t>
            </a:r>
          </a:p>
        </p:txBody>
      </p:sp>
      <p:sp>
        <p:nvSpPr>
          <p:cNvPr id="3" name="Espace réservé du texte 2">
            <a:extLst>
              <a:ext uri="{FF2B5EF4-FFF2-40B4-BE49-F238E27FC236}">
                <a16:creationId xmlns:a16="http://schemas.microsoft.com/office/drawing/2014/main" id="{9B054E5D-BE28-96B1-5F56-198F5E7614E7}"/>
              </a:ext>
            </a:extLst>
          </p:cNvPr>
          <p:cNvSpPr>
            <a:spLocks noGrp="1"/>
          </p:cNvSpPr>
          <p:nvPr>
            <p:ph type="body" sz="quarter" idx="12"/>
          </p:nvPr>
        </p:nvSpPr>
        <p:spPr/>
        <p:txBody>
          <a:bodyPr/>
          <a:lstStyle/>
          <a:p>
            <a:r>
              <a:rPr lang="fr-FR" dirty="0"/>
              <a:t>Chaque partenariat est acté par une convention, signée par les deux parties : le partenaire et la CEGEE. </a:t>
            </a:r>
          </a:p>
        </p:txBody>
      </p:sp>
      <p:sp>
        <p:nvSpPr>
          <p:cNvPr id="4" name="Espace réservé du texte 3">
            <a:extLst>
              <a:ext uri="{FF2B5EF4-FFF2-40B4-BE49-F238E27FC236}">
                <a16:creationId xmlns:a16="http://schemas.microsoft.com/office/drawing/2014/main" id="{7E185580-1A77-8B83-C5E8-F7A4C58A8B99}"/>
              </a:ext>
            </a:extLst>
          </p:cNvPr>
          <p:cNvSpPr>
            <a:spLocks noGrp="1"/>
          </p:cNvSpPr>
          <p:nvPr>
            <p:ph type="body" sz="quarter" idx="14"/>
          </p:nvPr>
        </p:nvSpPr>
        <p:spPr/>
        <p:txBody>
          <a:bodyPr/>
          <a:lstStyle/>
          <a:p>
            <a:r>
              <a:rPr lang="fr-FR" dirty="0"/>
              <a:t>Les modèles de conventions</a:t>
            </a:r>
          </a:p>
        </p:txBody>
      </p:sp>
      <p:sp>
        <p:nvSpPr>
          <p:cNvPr id="5" name="Espace réservé du texte 4">
            <a:extLst>
              <a:ext uri="{FF2B5EF4-FFF2-40B4-BE49-F238E27FC236}">
                <a16:creationId xmlns:a16="http://schemas.microsoft.com/office/drawing/2014/main" id="{F7329C3C-B217-10C1-4FE8-FC4D39C14ACF}"/>
              </a:ext>
            </a:extLst>
          </p:cNvPr>
          <p:cNvSpPr>
            <a:spLocks noGrp="1"/>
          </p:cNvSpPr>
          <p:nvPr>
            <p:ph type="body" sz="quarter" idx="16"/>
          </p:nvPr>
        </p:nvSpPr>
        <p:spPr/>
        <p:txBody>
          <a:bodyPr/>
          <a:lstStyle/>
          <a:p>
            <a:r>
              <a:rPr lang="fr-FR" dirty="0"/>
              <a:t>4</a:t>
            </a:r>
          </a:p>
        </p:txBody>
      </p:sp>
      <p:pic>
        <p:nvPicPr>
          <p:cNvPr id="36" name="Image 35">
            <a:extLst>
              <a:ext uri="{FF2B5EF4-FFF2-40B4-BE49-F238E27FC236}">
                <a16:creationId xmlns:a16="http://schemas.microsoft.com/office/drawing/2014/main" id="{750E4782-C2B5-B7D9-0BCC-71C5ACE90946}"/>
              </a:ext>
            </a:extLst>
          </p:cNvPr>
          <p:cNvPicPr>
            <a:picLocks noChangeAspect="1"/>
          </p:cNvPicPr>
          <p:nvPr/>
        </p:nvPicPr>
        <p:blipFill>
          <a:blip r:embed="rId2"/>
          <a:stretch>
            <a:fillRect/>
          </a:stretch>
        </p:blipFill>
        <p:spPr>
          <a:xfrm>
            <a:off x="698856" y="1560295"/>
            <a:ext cx="3054531" cy="4397471"/>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39" name="Ellipse 38">
            <a:extLst>
              <a:ext uri="{FF2B5EF4-FFF2-40B4-BE49-F238E27FC236}">
                <a16:creationId xmlns:a16="http://schemas.microsoft.com/office/drawing/2014/main" id="{15580418-4E3D-4FBB-5D5D-B75F5CAAA14D}"/>
              </a:ext>
            </a:extLst>
          </p:cNvPr>
          <p:cNvSpPr/>
          <p:nvPr/>
        </p:nvSpPr>
        <p:spPr>
          <a:xfrm>
            <a:off x="797707" y="3338004"/>
            <a:ext cx="2340838" cy="638926"/>
          </a:xfrm>
          <a:custGeom>
            <a:avLst/>
            <a:gdLst>
              <a:gd name="connsiteX0" fmla="*/ 0 w 2340838"/>
              <a:gd name="connsiteY0" fmla="*/ 319463 h 638926"/>
              <a:gd name="connsiteX1" fmla="*/ 1170419 w 2340838"/>
              <a:gd name="connsiteY1" fmla="*/ 0 h 638926"/>
              <a:gd name="connsiteX2" fmla="*/ 2340838 w 2340838"/>
              <a:gd name="connsiteY2" fmla="*/ 319463 h 638926"/>
              <a:gd name="connsiteX3" fmla="*/ 1170419 w 2340838"/>
              <a:gd name="connsiteY3" fmla="*/ 638926 h 638926"/>
              <a:gd name="connsiteX4" fmla="*/ 0 w 2340838"/>
              <a:gd name="connsiteY4" fmla="*/ 319463 h 63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38" h="638926" extrusionOk="0">
                <a:moveTo>
                  <a:pt x="0" y="319463"/>
                </a:moveTo>
                <a:cubicBezTo>
                  <a:pt x="-45118" y="144958"/>
                  <a:pt x="613104" y="87591"/>
                  <a:pt x="1170419" y="0"/>
                </a:cubicBezTo>
                <a:cubicBezTo>
                  <a:pt x="1826113" y="19065"/>
                  <a:pt x="2341134" y="152076"/>
                  <a:pt x="2340838" y="319463"/>
                </a:cubicBezTo>
                <a:cubicBezTo>
                  <a:pt x="2290696" y="420248"/>
                  <a:pt x="1883032" y="718976"/>
                  <a:pt x="1170419" y="638926"/>
                </a:cubicBezTo>
                <a:cubicBezTo>
                  <a:pt x="525282" y="634211"/>
                  <a:pt x="12433" y="519079"/>
                  <a:pt x="0" y="319463"/>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3C43C904-9FFF-2A98-34B4-25F6E0A1862F}"/>
              </a:ext>
            </a:extLst>
          </p:cNvPr>
          <p:cNvSpPr/>
          <p:nvPr/>
        </p:nvSpPr>
        <p:spPr>
          <a:xfrm>
            <a:off x="802949" y="3382394"/>
            <a:ext cx="2335596" cy="532661"/>
          </a:xfrm>
          <a:custGeom>
            <a:avLst/>
            <a:gdLst>
              <a:gd name="connsiteX0" fmla="*/ 0 w 2335596"/>
              <a:gd name="connsiteY0" fmla="*/ 266331 h 532661"/>
              <a:gd name="connsiteX1" fmla="*/ 1167798 w 2335596"/>
              <a:gd name="connsiteY1" fmla="*/ 0 h 532661"/>
              <a:gd name="connsiteX2" fmla="*/ 2335596 w 2335596"/>
              <a:gd name="connsiteY2" fmla="*/ 266331 h 532661"/>
              <a:gd name="connsiteX3" fmla="*/ 1167798 w 2335596"/>
              <a:gd name="connsiteY3" fmla="*/ 532662 h 532661"/>
              <a:gd name="connsiteX4" fmla="*/ 0 w 2335596"/>
              <a:gd name="connsiteY4" fmla="*/ 266331 h 532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5596" h="532661" extrusionOk="0">
                <a:moveTo>
                  <a:pt x="0" y="266331"/>
                </a:moveTo>
                <a:cubicBezTo>
                  <a:pt x="-52540" y="121487"/>
                  <a:pt x="540629" y="17488"/>
                  <a:pt x="1167798" y="0"/>
                </a:cubicBezTo>
                <a:cubicBezTo>
                  <a:pt x="1817781" y="10316"/>
                  <a:pt x="2335773" y="124647"/>
                  <a:pt x="2335596" y="266331"/>
                </a:cubicBezTo>
                <a:cubicBezTo>
                  <a:pt x="2269479" y="313671"/>
                  <a:pt x="1845451" y="572194"/>
                  <a:pt x="1167798" y="532662"/>
                </a:cubicBezTo>
                <a:cubicBezTo>
                  <a:pt x="529916" y="506347"/>
                  <a:pt x="4775" y="422326"/>
                  <a:pt x="0" y="266331"/>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A15A0B5A-7CBA-2530-7724-108B412A21B9}"/>
              </a:ext>
            </a:extLst>
          </p:cNvPr>
          <p:cNvSpPr/>
          <p:nvPr/>
        </p:nvSpPr>
        <p:spPr>
          <a:xfrm>
            <a:off x="798903" y="3308678"/>
            <a:ext cx="2340838" cy="638926"/>
          </a:xfrm>
          <a:custGeom>
            <a:avLst/>
            <a:gdLst>
              <a:gd name="connsiteX0" fmla="*/ 0 w 2340838"/>
              <a:gd name="connsiteY0" fmla="*/ 319463 h 638926"/>
              <a:gd name="connsiteX1" fmla="*/ 1170419 w 2340838"/>
              <a:gd name="connsiteY1" fmla="*/ 0 h 638926"/>
              <a:gd name="connsiteX2" fmla="*/ 2340838 w 2340838"/>
              <a:gd name="connsiteY2" fmla="*/ 319463 h 638926"/>
              <a:gd name="connsiteX3" fmla="*/ 1170419 w 2340838"/>
              <a:gd name="connsiteY3" fmla="*/ 638926 h 638926"/>
              <a:gd name="connsiteX4" fmla="*/ 0 w 2340838"/>
              <a:gd name="connsiteY4" fmla="*/ 319463 h 638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38" h="638926" extrusionOk="0">
                <a:moveTo>
                  <a:pt x="0" y="319463"/>
                </a:moveTo>
                <a:cubicBezTo>
                  <a:pt x="-45118" y="144958"/>
                  <a:pt x="613104" y="87591"/>
                  <a:pt x="1170419" y="0"/>
                </a:cubicBezTo>
                <a:cubicBezTo>
                  <a:pt x="1826113" y="19065"/>
                  <a:pt x="2341134" y="152076"/>
                  <a:pt x="2340838" y="319463"/>
                </a:cubicBezTo>
                <a:cubicBezTo>
                  <a:pt x="2290696" y="420248"/>
                  <a:pt x="1883032" y="718976"/>
                  <a:pt x="1170419" y="638926"/>
                </a:cubicBezTo>
                <a:cubicBezTo>
                  <a:pt x="525282" y="634211"/>
                  <a:pt x="12433" y="519079"/>
                  <a:pt x="0" y="319463"/>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8" name="Groupe 57">
            <a:extLst>
              <a:ext uri="{FF2B5EF4-FFF2-40B4-BE49-F238E27FC236}">
                <a16:creationId xmlns:a16="http://schemas.microsoft.com/office/drawing/2014/main" id="{4C0DE9A7-49E5-3F50-DE84-0948A6CE3846}"/>
              </a:ext>
            </a:extLst>
          </p:cNvPr>
          <p:cNvGrpSpPr/>
          <p:nvPr/>
        </p:nvGrpSpPr>
        <p:grpSpPr>
          <a:xfrm>
            <a:off x="644263" y="1560295"/>
            <a:ext cx="3109124" cy="4397471"/>
            <a:chOff x="6646819" y="1647381"/>
            <a:chExt cx="3109124" cy="4397471"/>
          </a:xfrm>
        </p:grpSpPr>
        <p:pic>
          <p:nvPicPr>
            <p:cNvPr id="54" name="Image 53">
              <a:extLst>
                <a:ext uri="{FF2B5EF4-FFF2-40B4-BE49-F238E27FC236}">
                  <a16:creationId xmlns:a16="http://schemas.microsoft.com/office/drawing/2014/main" id="{BC165315-2385-2B62-BA8A-3FA0387E69FF}"/>
                </a:ext>
              </a:extLst>
            </p:cNvPr>
            <p:cNvPicPr>
              <a:picLocks noChangeAspect="1"/>
            </p:cNvPicPr>
            <p:nvPr/>
          </p:nvPicPr>
          <p:blipFill>
            <a:blip r:embed="rId3"/>
            <a:stretch>
              <a:fillRect/>
            </a:stretch>
          </p:blipFill>
          <p:spPr>
            <a:xfrm rot="252607">
              <a:off x="6646819" y="1647381"/>
              <a:ext cx="3109124" cy="4397471"/>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55" name="Ellipse 54">
              <a:extLst>
                <a:ext uri="{FF2B5EF4-FFF2-40B4-BE49-F238E27FC236}">
                  <a16:creationId xmlns:a16="http://schemas.microsoft.com/office/drawing/2014/main" id="{078D9FD1-C7BA-4F26-528A-9B4CC0FA0404}"/>
                </a:ext>
              </a:extLst>
            </p:cNvPr>
            <p:cNvSpPr/>
            <p:nvPr/>
          </p:nvSpPr>
          <p:spPr>
            <a:xfrm rot="248237">
              <a:off x="7053218" y="2399663"/>
              <a:ext cx="1317231" cy="346230"/>
            </a:xfrm>
            <a:custGeom>
              <a:avLst/>
              <a:gdLst>
                <a:gd name="connsiteX0" fmla="*/ 0 w 1317231"/>
                <a:gd name="connsiteY0" fmla="*/ 173115 h 346230"/>
                <a:gd name="connsiteX1" fmla="*/ 658616 w 1317231"/>
                <a:gd name="connsiteY1" fmla="*/ 0 h 346230"/>
                <a:gd name="connsiteX2" fmla="*/ 1317232 w 1317231"/>
                <a:gd name="connsiteY2" fmla="*/ 173115 h 346230"/>
                <a:gd name="connsiteX3" fmla="*/ 658616 w 1317231"/>
                <a:gd name="connsiteY3" fmla="*/ 346230 h 346230"/>
                <a:gd name="connsiteX4" fmla="*/ 0 w 1317231"/>
                <a:gd name="connsiteY4" fmla="*/ 173115 h 346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7231" h="346230" extrusionOk="0">
                  <a:moveTo>
                    <a:pt x="0" y="173115"/>
                  </a:moveTo>
                  <a:cubicBezTo>
                    <a:pt x="-46977" y="79515"/>
                    <a:pt x="346390" y="50651"/>
                    <a:pt x="658616" y="0"/>
                  </a:cubicBezTo>
                  <a:cubicBezTo>
                    <a:pt x="1025831" y="7123"/>
                    <a:pt x="1317785" y="94378"/>
                    <a:pt x="1317232" y="173115"/>
                  </a:cubicBezTo>
                  <a:cubicBezTo>
                    <a:pt x="1307190" y="253574"/>
                    <a:pt x="1028220" y="353315"/>
                    <a:pt x="658616" y="346230"/>
                  </a:cubicBezTo>
                  <a:cubicBezTo>
                    <a:pt x="296463" y="340313"/>
                    <a:pt x="9835" y="287062"/>
                    <a:pt x="0" y="173115"/>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0F646157-4AA3-E98F-037C-DDEF9F1CBAE2}"/>
                </a:ext>
              </a:extLst>
            </p:cNvPr>
            <p:cNvSpPr/>
            <p:nvPr/>
          </p:nvSpPr>
          <p:spPr>
            <a:xfrm rot="248237">
              <a:off x="7058460" y="2413197"/>
              <a:ext cx="1314281" cy="288646"/>
            </a:xfrm>
            <a:custGeom>
              <a:avLst/>
              <a:gdLst>
                <a:gd name="connsiteX0" fmla="*/ 0 w 1314281"/>
                <a:gd name="connsiteY0" fmla="*/ 144323 h 288646"/>
                <a:gd name="connsiteX1" fmla="*/ 657141 w 1314281"/>
                <a:gd name="connsiteY1" fmla="*/ 0 h 288646"/>
                <a:gd name="connsiteX2" fmla="*/ 1314282 w 1314281"/>
                <a:gd name="connsiteY2" fmla="*/ 144323 h 288646"/>
                <a:gd name="connsiteX3" fmla="*/ 657141 w 1314281"/>
                <a:gd name="connsiteY3" fmla="*/ 288646 h 288646"/>
                <a:gd name="connsiteX4" fmla="*/ 0 w 1314281"/>
                <a:gd name="connsiteY4" fmla="*/ 144323 h 28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281" h="288646" extrusionOk="0">
                  <a:moveTo>
                    <a:pt x="0" y="144323"/>
                  </a:moveTo>
                  <a:cubicBezTo>
                    <a:pt x="-42940" y="66453"/>
                    <a:pt x="313932" y="19389"/>
                    <a:pt x="657141" y="0"/>
                  </a:cubicBezTo>
                  <a:cubicBezTo>
                    <a:pt x="1024200" y="8476"/>
                    <a:pt x="1314381" y="67626"/>
                    <a:pt x="1314282" y="144323"/>
                  </a:cubicBezTo>
                  <a:cubicBezTo>
                    <a:pt x="1300799" y="203688"/>
                    <a:pt x="1049096" y="323741"/>
                    <a:pt x="657141" y="288646"/>
                  </a:cubicBezTo>
                  <a:cubicBezTo>
                    <a:pt x="296878" y="278731"/>
                    <a:pt x="6160" y="235515"/>
                    <a:pt x="0" y="144323"/>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a:extLst>
                <a:ext uri="{FF2B5EF4-FFF2-40B4-BE49-F238E27FC236}">
                  <a16:creationId xmlns:a16="http://schemas.microsoft.com/office/drawing/2014/main" id="{6BDD54CA-B7B3-28FF-C8D6-38AE1891ECF3}"/>
                </a:ext>
              </a:extLst>
            </p:cNvPr>
            <p:cNvSpPr/>
            <p:nvPr/>
          </p:nvSpPr>
          <p:spPr>
            <a:xfrm rot="248237">
              <a:off x="7054414" y="2370337"/>
              <a:ext cx="1317231" cy="346230"/>
            </a:xfrm>
            <a:custGeom>
              <a:avLst/>
              <a:gdLst>
                <a:gd name="connsiteX0" fmla="*/ 0 w 1317231"/>
                <a:gd name="connsiteY0" fmla="*/ 173115 h 346230"/>
                <a:gd name="connsiteX1" fmla="*/ 658616 w 1317231"/>
                <a:gd name="connsiteY1" fmla="*/ 0 h 346230"/>
                <a:gd name="connsiteX2" fmla="*/ 1317232 w 1317231"/>
                <a:gd name="connsiteY2" fmla="*/ 173115 h 346230"/>
                <a:gd name="connsiteX3" fmla="*/ 658616 w 1317231"/>
                <a:gd name="connsiteY3" fmla="*/ 346230 h 346230"/>
                <a:gd name="connsiteX4" fmla="*/ 0 w 1317231"/>
                <a:gd name="connsiteY4" fmla="*/ 173115 h 346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7231" h="346230" extrusionOk="0">
                  <a:moveTo>
                    <a:pt x="0" y="173115"/>
                  </a:moveTo>
                  <a:cubicBezTo>
                    <a:pt x="-46977" y="79515"/>
                    <a:pt x="346390" y="50651"/>
                    <a:pt x="658616" y="0"/>
                  </a:cubicBezTo>
                  <a:cubicBezTo>
                    <a:pt x="1025831" y="7123"/>
                    <a:pt x="1317785" y="94378"/>
                    <a:pt x="1317232" y="173115"/>
                  </a:cubicBezTo>
                  <a:cubicBezTo>
                    <a:pt x="1307190" y="253574"/>
                    <a:pt x="1028220" y="353315"/>
                    <a:pt x="658616" y="346230"/>
                  </a:cubicBezTo>
                  <a:cubicBezTo>
                    <a:pt x="296463" y="340313"/>
                    <a:pt x="9835" y="287062"/>
                    <a:pt x="0" y="173115"/>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2" name="Groupe 51">
            <a:extLst>
              <a:ext uri="{FF2B5EF4-FFF2-40B4-BE49-F238E27FC236}">
                <a16:creationId xmlns:a16="http://schemas.microsoft.com/office/drawing/2014/main" id="{590A6B5D-C8A4-E8A7-ED21-FB54A046364E}"/>
              </a:ext>
            </a:extLst>
          </p:cNvPr>
          <p:cNvGrpSpPr/>
          <p:nvPr/>
        </p:nvGrpSpPr>
        <p:grpSpPr>
          <a:xfrm>
            <a:off x="732122" y="1614393"/>
            <a:ext cx="3091356" cy="4397470"/>
            <a:chOff x="979694" y="1540482"/>
            <a:chExt cx="3091356" cy="4397470"/>
          </a:xfrm>
        </p:grpSpPr>
        <p:pic>
          <p:nvPicPr>
            <p:cNvPr id="38" name="Image 37">
              <a:extLst>
                <a:ext uri="{FF2B5EF4-FFF2-40B4-BE49-F238E27FC236}">
                  <a16:creationId xmlns:a16="http://schemas.microsoft.com/office/drawing/2014/main" id="{5AB9D1B6-69B5-11B6-E20E-4E0A3B41F2D5}"/>
                </a:ext>
              </a:extLst>
            </p:cNvPr>
            <p:cNvPicPr>
              <a:picLocks noChangeAspect="1"/>
            </p:cNvPicPr>
            <p:nvPr/>
          </p:nvPicPr>
          <p:blipFill>
            <a:blip r:embed="rId4"/>
            <a:stretch>
              <a:fillRect/>
            </a:stretch>
          </p:blipFill>
          <p:spPr>
            <a:xfrm rot="21131533">
              <a:off x="979694" y="1540482"/>
              <a:ext cx="3091356" cy="4397470"/>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49" name="Ellipse 48">
              <a:extLst>
                <a:ext uri="{FF2B5EF4-FFF2-40B4-BE49-F238E27FC236}">
                  <a16:creationId xmlns:a16="http://schemas.microsoft.com/office/drawing/2014/main" id="{83461FD2-F70B-343A-A637-58036AA352BE}"/>
                </a:ext>
              </a:extLst>
            </p:cNvPr>
            <p:cNvSpPr/>
            <p:nvPr/>
          </p:nvSpPr>
          <p:spPr>
            <a:xfrm rot="21155142">
              <a:off x="1257826" y="4525810"/>
              <a:ext cx="1403376" cy="553817"/>
            </a:xfrm>
            <a:custGeom>
              <a:avLst/>
              <a:gdLst>
                <a:gd name="connsiteX0" fmla="*/ 0 w 1403376"/>
                <a:gd name="connsiteY0" fmla="*/ 276909 h 553817"/>
                <a:gd name="connsiteX1" fmla="*/ 701688 w 1403376"/>
                <a:gd name="connsiteY1" fmla="*/ 0 h 553817"/>
                <a:gd name="connsiteX2" fmla="*/ 1403376 w 1403376"/>
                <a:gd name="connsiteY2" fmla="*/ 276909 h 553817"/>
                <a:gd name="connsiteX3" fmla="*/ 701688 w 1403376"/>
                <a:gd name="connsiteY3" fmla="*/ 553818 h 553817"/>
                <a:gd name="connsiteX4" fmla="*/ 0 w 1403376"/>
                <a:gd name="connsiteY4" fmla="*/ 276909 h 55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376" h="553817" extrusionOk="0">
                  <a:moveTo>
                    <a:pt x="0" y="276909"/>
                  </a:moveTo>
                  <a:cubicBezTo>
                    <a:pt x="-42644" y="125800"/>
                    <a:pt x="350650" y="35879"/>
                    <a:pt x="701688" y="0"/>
                  </a:cubicBezTo>
                  <a:cubicBezTo>
                    <a:pt x="1099711" y="21531"/>
                    <a:pt x="1404022" y="143702"/>
                    <a:pt x="1403376" y="276909"/>
                  </a:cubicBezTo>
                  <a:cubicBezTo>
                    <a:pt x="1381352" y="396615"/>
                    <a:pt x="1135400" y="609654"/>
                    <a:pt x="701688" y="553818"/>
                  </a:cubicBezTo>
                  <a:cubicBezTo>
                    <a:pt x="321769" y="525500"/>
                    <a:pt x="16704" y="460985"/>
                    <a:pt x="0" y="276909"/>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DDA88571-A9CD-10BC-F0B3-F1FD10AEBF2F}"/>
                </a:ext>
              </a:extLst>
            </p:cNvPr>
            <p:cNvSpPr/>
            <p:nvPr/>
          </p:nvSpPr>
          <p:spPr>
            <a:xfrm rot="21155142">
              <a:off x="1257681" y="4507544"/>
              <a:ext cx="1437643" cy="553817"/>
            </a:xfrm>
            <a:custGeom>
              <a:avLst/>
              <a:gdLst>
                <a:gd name="connsiteX0" fmla="*/ 0 w 1437643"/>
                <a:gd name="connsiteY0" fmla="*/ 276909 h 553817"/>
                <a:gd name="connsiteX1" fmla="*/ 718822 w 1437643"/>
                <a:gd name="connsiteY1" fmla="*/ 0 h 553817"/>
                <a:gd name="connsiteX2" fmla="*/ 1437644 w 1437643"/>
                <a:gd name="connsiteY2" fmla="*/ 276909 h 553817"/>
                <a:gd name="connsiteX3" fmla="*/ 718822 w 1437643"/>
                <a:gd name="connsiteY3" fmla="*/ 553818 h 553817"/>
                <a:gd name="connsiteX4" fmla="*/ 0 w 1437643"/>
                <a:gd name="connsiteY4" fmla="*/ 276909 h 55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643" h="553817" extrusionOk="0">
                  <a:moveTo>
                    <a:pt x="0" y="276909"/>
                  </a:moveTo>
                  <a:cubicBezTo>
                    <a:pt x="-45616" y="125927"/>
                    <a:pt x="354017" y="31647"/>
                    <a:pt x="718822" y="0"/>
                  </a:cubicBezTo>
                  <a:cubicBezTo>
                    <a:pt x="1126307" y="21531"/>
                    <a:pt x="1438290" y="143702"/>
                    <a:pt x="1437644" y="276909"/>
                  </a:cubicBezTo>
                  <a:cubicBezTo>
                    <a:pt x="1424741" y="410375"/>
                    <a:pt x="1140290" y="583409"/>
                    <a:pt x="718822" y="553818"/>
                  </a:cubicBezTo>
                  <a:cubicBezTo>
                    <a:pt x="329441" y="525500"/>
                    <a:pt x="16704" y="460985"/>
                    <a:pt x="0" y="276909"/>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3D02AE3E-DA83-690C-EB0F-D8BEC0788A9D}"/>
                </a:ext>
              </a:extLst>
            </p:cNvPr>
            <p:cNvSpPr/>
            <p:nvPr/>
          </p:nvSpPr>
          <p:spPr>
            <a:xfrm rot="10639751">
              <a:off x="1287699" y="4524249"/>
              <a:ext cx="1335763" cy="553817"/>
            </a:xfrm>
            <a:custGeom>
              <a:avLst/>
              <a:gdLst>
                <a:gd name="connsiteX0" fmla="*/ 0 w 1335763"/>
                <a:gd name="connsiteY0" fmla="*/ 276909 h 553817"/>
                <a:gd name="connsiteX1" fmla="*/ 667882 w 1335763"/>
                <a:gd name="connsiteY1" fmla="*/ 0 h 553817"/>
                <a:gd name="connsiteX2" fmla="*/ 1335764 w 1335763"/>
                <a:gd name="connsiteY2" fmla="*/ 276909 h 553817"/>
                <a:gd name="connsiteX3" fmla="*/ 667882 w 1335763"/>
                <a:gd name="connsiteY3" fmla="*/ 553818 h 553817"/>
                <a:gd name="connsiteX4" fmla="*/ 0 w 1335763"/>
                <a:gd name="connsiteY4" fmla="*/ 276909 h 55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763" h="553817" extrusionOk="0">
                  <a:moveTo>
                    <a:pt x="0" y="276909"/>
                  </a:moveTo>
                  <a:cubicBezTo>
                    <a:pt x="-28576" y="125198"/>
                    <a:pt x="341472" y="41736"/>
                    <a:pt x="667882" y="0"/>
                  </a:cubicBezTo>
                  <a:cubicBezTo>
                    <a:pt x="1047234" y="21531"/>
                    <a:pt x="1336410" y="143702"/>
                    <a:pt x="1335764" y="276909"/>
                  </a:cubicBezTo>
                  <a:cubicBezTo>
                    <a:pt x="1325376" y="414170"/>
                    <a:pt x="1060405" y="582427"/>
                    <a:pt x="667882" y="553818"/>
                  </a:cubicBezTo>
                  <a:cubicBezTo>
                    <a:pt x="306634" y="525500"/>
                    <a:pt x="16704" y="460985"/>
                    <a:pt x="0" y="276909"/>
                  </a:cubicBezTo>
                  <a:close/>
                </a:path>
              </a:pathLst>
            </a:custGeom>
            <a:noFill/>
            <a:ln w="3175">
              <a:solidFill>
                <a:schemeClr val="accent4">
                  <a:lumMod val="75000"/>
                </a:schemeClr>
              </a:solidFill>
              <a:extLst>
                <a:ext uri="{C807C97D-BFC1-408E-A445-0C87EB9F89A2}">
                  <ask:lineSketchStyleProps xmlns:ask="http://schemas.microsoft.com/office/drawing/2018/sketchyshapes" sd="2650216993">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4" name="Groupe 63">
            <a:extLst>
              <a:ext uri="{FF2B5EF4-FFF2-40B4-BE49-F238E27FC236}">
                <a16:creationId xmlns:a16="http://schemas.microsoft.com/office/drawing/2014/main" id="{69D1328A-D69F-8BC4-1630-A59EED3B703D}"/>
              </a:ext>
            </a:extLst>
          </p:cNvPr>
          <p:cNvGrpSpPr/>
          <p:nvPr/>
        </p:nvGrpSpPr>
        <p:grpSpPr>
          <a:xfrm>
            <a:off x="8587988" y="2844916"/>
            <a:ext cx="3138969" cy="3255290"/>
            <a:chOff x="8590842" y="2751708"/>
            <a:chExt cx="3138969" cy="3255290"/>
          </a:xfrm>
        </p:grpSpPr>
        <p:pic>
          <p:nvPicPr>
            <p:cNvPr id="62" name="Image 61">
              <a:extLst>
                <a:ext uri="{FF2B5EF4-FFF2-40B4-BE49-F238E27FC236}">
                  <a16:creationId xmlns:a16="http://schemas.microsoft.com/office/drawing/2014/main" id="{0A9A82A6-D529-6162-B5B0-316B256041EA}"/>
                </a:ext>
              </a:extLst>
            </p:cNvPr>
            <p:cNvPicPr>
              <a:picLocks noChangeAspect="1"/>
            </p:cNvPicPr>
            <p:nvPr/>
          </p:nvPicPr>
          <p:blipFill>
            <a:blip r:embed="rId5"/>
            <a:stretch>
              <a:fillRect/>
            </a:stretch>
          </p:blipFill>
          <p:spPr>
            <a:xfrm rot="558647">
              <a:off x="9443357" y="2751708"/>
              <a:ext cx="2286454" cy="3255290"/>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63" name="Picture 6" descr="fleche-rouge - Tous Perfect">
              <a:extLst>
                <a:ext uri="{FF2B5EF4-FFF2-40B4-BE49-F238E27FC236}">
                  <a16:creationId xmlns:a16="http://schemas.microsoft.com/office/drawing/2014/main" id="{9DAD7FEC-32F2-844B-93AF-DE68051B611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025212" flipH="1">
              <a:off x="8590842" y="3796192"/>
              <a:ext cx="965105" cy="70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4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0" fill="hold"/>
                                        <p:tgtEl>
                                          <p:spTgt spid="58"/>
                                        </p:tgtEl>
                                        <p:attrNameLst>
                                          <p:attrName>ppt_x</p:attrName>
                                        </p:attrNameLst>
                                      </p:cBhvr>
                                      <p:tavLst>
                                        <p:tav tm="0">
                                          <p:val>
                                            <p:strVal val="0-#ppt_w/2"/>
                                          </p:val>
                                        </p:tav>
                                        <p:tav tm="100000">
                                          <p:val>
                                            <p:strVal val="#ppt_x"/>
                                          </p:val>
                                        </p:tav>
                                      </p:tavLst>
                                    </p:anim>
                                    <p:anim calcmode="lin" valueType="num">
                                      <p:cBhvr additive="base">
                                        <p:cTn id="22" dur="10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5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1000" fill="hold"/>
                                        <p:tgtEl>
                                          <p:spTgt spid="52"/>
                                        </p:tgtEl>
                                        <p:attrNameLst>
                                          <p:attrName>ppt_x</p:attrName>
                                        </p:attrNameLst>
                                      </p:cBhvr>
                                      <p:tavLst>
                                        <p:tav tm="0">
                                          <p:val>
                                            <p:strVal val="0-#ppt_w/2"/>
                                          </p:val>
                                        </p:tav>
                                        <p:tav tm="100000">
                                          <p:val>
                                            <p:strVal val="#ppt_x"/>
                                          </p:val>
                                        </p:tav>
                                      </p:tavLst>
                                    </p:anim>
                                    <p:anim calcmode="lin" valueType="num">
                                      <p:cBhvr additive="base">
                                        <p:cTn id="32" dur="1000" fill="hold"/>
                                        <p:tgtEl>
                                          <p:spTgt spid="5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fade">
                                      <p:cBhvr>
                                        <p:cTn id="36" dur="500"/>
                                        <p:tgtEl>
                                          <p:spTgt spid="2">
                                            <p:txEl>
                                              <p:pRg st="3" end="3"/>
                                            </p:txEl>
                                          </p:spTgt>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fade">
                                      <p:cBhvr>
                                        <p:cTn id="40" dur="500"/>
                                        <p:tgtEl>
                                          <p:spTgt spid="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5" end="5"/>
                                            </p:txEl>
                                          </p:spTgt>
                                        </p:tgtEl>
                                        <p:attrNameLst>
                                          <p:attrName>style.visibility</p:attrName>
                                        </p:attrNameLst>
                                      </p:cBhvr>
                                      <p:to>
                                        <p:strVal val="visible"/>
                                      </p:to>
                                    </p:set>
                                    <p:animEffect transition="in" filter="fade">
                                      <p:cBhvr>
                                        <p:cTn id="45" dur="500"/>
                                        <p:tgtEl>
                                          <p:spTgt spid="2">
                                            <p:txEl>
                                              <p:pRg st="5" end="5"/>
                                            </p:txEl>
                                          </p:spTgt>
                                        </p:tgtEl>
                                      </p:cBhvr>
                                    </p:animEffect>
                                  </p:childTnLst>
                                </p:cTn>
                              </p:par>
                              <p:par>
                                <p:cTn id="46" presetID="2" presetClass="entr" presetSubtype="2" fill="hold"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1000" fill="hold"/>
                                        <p:tgtEl>
                                          <p:spTgt spid="64"/>
                                        </p:tgtEl>
                                        <p:attrNameLst>
                                          <p:attrName>ppt_x</p:attrName>
                                        </p:attrNameLst>
                                      </p:cBhvr>
                                      <p:tavLst>
                                        <p:tav tm="0">
                                          <p:val>
                                            <p:strVal val="1+#ppt_w/2"/>
                                          </p:val>
                                        </p:tav>
                                        <p:tav tm="100000">
                                          <p:val>
                                            <p:strVal val="#ppt_x"/>
                                          </p:val>
                                        </p:tav>
                                      </p:tavLst>
                                    </p:anim>
                                    <p:anim calcmode="lin" valueType="num">
                                      <p:cBhvr additive="base">
                                        <p:cTn id="49" dur="10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
                                            <p:txEl>
                                              <p:pRg st="6" end="6"/>
                                            </p:txEl>
                                          </p:spTgt>
                                        </p:tgtEl>
                                        <p:attrNameLst>
                                          <p:attrName>style.visibility</p:attrName>
                                        </p:attrNameLst>
                                      </p:cBhvr>
                                      <p:to>
                                        <p:strVal val="visible"/>
                                      </p:to>
                                    </p:set>
                                    <p:animEffect transition="in" filter="fade">
                                      <p:cBhvr>
                                        <p:cTn id="54" dur="500"/>
                                        <p:tgtEl>
                                          <p:spTgt spid="2">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xEl>
                                              <p:pRg st="7" end="7"/>
                                            </p:txEl>
                                          </p:spTgt>
                                        </p:tgtEl>
                                        <p:attrNameLst>
                                          <p:attrName>style.visibility</p:attrName>
                                        </p:attrNameLst>
                                      </p:cBhvr>
                                      <p:to>
                                        <p:strVal val="visible"/>
                                      </p:to>
                                    </p:set>
                                    <p:animEffect transition="in" filter="fade">
                                      <p:cBhvr>
                                        <p:cTn id="5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56B57D6-BC52-5558-78C0-C558B95D44B0}"/>
              </a:ext>
            </a:extLst>
          </p:cNvPr>
          <p:cNvSpPr>
            <a:spLocks noGrp="1"/>
          </p:cNvSpPr>
          <p:nvPr>
            <p:ph idx="17"/>
          </p:nvPr>
        </p:nvSpPr>
        <p:spPr>
          <a:xfrm>
            <a:off x="695325" y="1560295"/>
            <a:ext cx="7281726" cy="638925"/>
          </a:xfrm>
        </p:spPr>
        <p:txBody>
          <a:bodyPr/>
          <a:lstStyle/>
          <a:p>
            <a:r>
              <a:rPr lang="fr-FR" dirty="0"/>
              <a:t>Le </a:t>
            </a:r>
            <a:r>
              <a:rPr lang="fr-FR" b="1" dirty="0"/>
              <a:t>modèle de convention </a:t>
            </a:r>
            <a:r>
              <a:rPr lang="fr-FR" dirty="0"/>
              <a:t>est disponible dans                      :</a:t>
            </a:r>
          </a:p>
        </p:txBody>
      </p:sp>
      <p:sp>
        <p:nvSpPr>
          <p:cNvPr id="3" name="Espace réservé du texte 2">
            <a:extLst>
              <a:ext uri="{FF2B5EF4-FFF2-40B4-BE49-F238E27FC236}">
                <a16:creationId xmlns:a16="http://schemas.microsoft.com/office/drawing/2014/main" id="{9B054E5D-BE28-96B1-5F56-198F5E7614E7}"/>
              </a:ext>
            </a:extLst>
          </p:cNvPr>
          <p:cNvSpPr>
            <a:spLocks noGrp="1"/>
          </p:cNvSpPr>
          <p:nvPr>
            <p:ph type="body" sz="quarter" idx="12"/>
          </p:nvPr>
        </p:nvSpPr>
        <p:spPr/>
        <p:txBody>
          <a:bodyPr/>
          <a:lstStyle/>
          <a:p>
            <a:r>
              <a:rPr lang="fr-FR" dirty="0"/>
              <a:t>Retrouvez la convention de partenariat et la fiche d’opportunité dans la RDC. </a:t>
            </a:r>
          </a:p>
        </p:txBody>
      </p:sp>
      <p:sp>
        <p:nvSpPr>
          <p:cNvPr id="4" name="Espace réservé du texte 3">
            <a:extLst>
              <a:ext uri="{FF2B5EF4-FFF2-40B4-BE49-F238E27FC236}">
                <a16:creationId xmlns:a16="http://schemas.microsoft.com/office/drawing/2014/main" id="{7E185580-1A77-8B83-C5E8-F7A4C58A8B99}"/>
              </a:ext>
            </a:extLst>
          </p:cNvPr>
          <p:cNvSpPr>
            <a:spLocks noGrp="1"/>
          </p:cNvSpPr>
          <p:nvPr>
            <p:ph type="body" sz="quarter" idx="14"/>
          </p:nvPr>
        </p:nvSpPr>
        <p:spPr/>
        <p:txBody>
          <a:bodyPr/>
          <a:lstStyle/>
          <a:p>
            <a:r>
              <a:rPr lang="fr-FR" dirty="0"/>
              <a:t>Les modèles de conventions</a:t>
            </a:r>
          </a:p>
        </p:txBody>
      </p:sp>
      <p:sp>
        <p:nvSpPr>
          <p:cNvPr id="5" name="Espace réservé du texte 4">
            <a:extLst>
              <a:ext uri="{FF2B5EF4-FFF2-40B4-BE49-F238E27FC236}">
                <a16:creationId xmlns:a16="http://schemas.microsoft.com/office/drawing/2014/main" id="{F7329C3C-B217-10C1-4FE8-FC4D39C14ACF}"/>
              </a:ext>
            </a:extLst>
          </p:cNvPr>
          <p:cNvSpPr>
            <a:spLocks noGrp="1"/>
          </p:cNvSpPr>
          <p:nvPr>
            <p:ph type="body" sz="quarter" idx="16"/>
          </p:nvPr>
        </p:nvSpPr>
        <p:spPr/>
        <p:txBody>
          <a:bodyPr/>
          <a:lstStyle/>
          <a:p>
            <a:r>
              <a:rPr lang="fr-FR" dirty="0"/>
              <a:t>4</a:t>
            </a:r>
          </a:p>
        </p:txBody>
      </p:sp>
      <p:pic>
        <p:nvPicPr>
          <p:cNvPr id="7" name="Image 6">
            <a:extLst>
              <a:ext uri="{FF2B5EF4-FFF2-40B4-BE49-F238E27FC236}">
                <a16:creationId xmlns:a16="http://schemas.microsoft.com/office/drawing/2014/main" id="{AABEEDA6-3CE7-DB11-3585-0C5848B4F44F}"/>
              </a:ext>
            </a:extLst>
          </p:cNvPr>
          <p:cNvPicPr>
            <a:picLocks noChangeAspect="1"/>
          </p:cNvPicPr>
          <p:nvPr/>
        </p:nvPicPr>
        <p:blipFill rotWithShape="1">
          <a:blip r:embed="rId2"/>
          <a:srcRect l="5360" r="27890" b="6577"/>
          <a:stretch/>
        </p:blipFill>
        <p:spPr>
          <a:xfrm>
            <a:off x="5531798" y="2260640"/>
            <a:ext cx="5876671" cy="3490338"/>
          </a:xfrm>
          <a:prstGeom prst="rect">
            <a:avLst/>
          </a:prstGeom>
          <a:effectLst>
            <a:outerShdw blurRad="50800" dist="38100" dir="5400000" algn="t" rotWithShape="0">
              <a:prstClr val="black">
                <a:alpha val="40000"/>
              </a:prstClr>
            </a:outerShdw>
          </a:effectLst>
        </p:spPr>
      </p:pic>
      <p:sp>
        <p:nvSpPr>
          <p:cNvPr id="12" name="Rectangle : coins arrondis 11">
            <a:extLst>
              <a:ext uri="{FF2B5EF4-FFF2-40B4-BE49-F238E27FC236}">
                <a16:creationId xmlns:a16="http://schemas.microsoft.com/office/drawing/2014/main" id="{AA318821-97E0-1ABA-1A67-4BED43F2934D}"/>
              </a:ext>
            </a:extLst>
          </p:cNvPr>
          <p:cNvSpPr/>
          <p:nvPr/>
        </p:nvSpPr>
        <p:spPr>
          <a:xfrm>
            <a:off x="6662057" y="1467598"/>
            <a:ext cx="4650377" cy="502857"/>
          </a:xfrm>
          <a:custGeom>
            <a:avLst/>
            <a:gdLst>
              <a:gd name="connsiteX0" fmla="*/ 0 w 4650377"/>
              <a:gd name="connsiteY0" fmla="*/ 83811 h 502857"/>
              <a:gd name="connsiteX1" fmla="*/ 83811 w 4650377"/>
              <a:gd name="connsiteY1" fmla="*/ 0 h 502857"/>
              <a:gd name="connsiteX2" fmla="*/ 733810 w 4650377"/>
              <a:gd name="connsiteY2" fmla="*/ 0 h 502857"/>
              <a:gd name="connsiteX3" fmla="*/ 1159672 w 4650377"/>
              <a:gd name="connsiteY3" fmla="*/ 0 h 502857"/>
              <a:gd name="connsiteX4" fmla="*/ 1630361 w 4650377"/>
              <a:gd name="connsiteY4" fmla="*/ 0 h 502857"/>
              <a:gd name="connsiteX5" fmla="*/ 2056223 w 4650377"/>
              <a:gd name="connsiteY5" fmla="*/ 0 h 502857"/>
              <a:gd name="connsiteX6" fmla="*/ 2526912 w 4650377"/>
              <a:gd name="connsiteY6" fmla="*/ 0 h 502857"/>
              <a:gd name="connsiteX7" fmla="*/ 3042429 w 4650377"/>
              <a:gd name="connsiteY7" fmla="*/ 0 h 502857"/>
              <a:gd name="connsiteX8" fmla="*/ 3468291 w 4650377"/>
              <a:gd name="connsiteY8" fmla="*/ 0 h 502857"/>
              <a:gd name="connsiteX9" fmla="*/ 3938980 w 4650377"/>
              <a:gd name="connsiteY9" fmla="*/ 0 h 502857"/>
              <a:gd name="connsiteX10" fmla="*/ 4566566 w 4650377"/>
              <a:gd name="connsiteY10" fmla="*/ 0 h 502857"/>
              <a:gd name="connsiteX11" fmla="*/ 4650377 w 4650377"/>
              <a:gd name="connsiteY11" fmla="*/ 83811 h 502857"/>
              <a:gd name="connsiteX12" fmla="*/ 4650377 w 4650377"/>
              <a:gd name="connsiteY12" fmla="*/ 419046 h 502857"/>
              <a:gd name="connsiteX13" fmla="*/ 4566566 w 4650377"/>
              <a:gd name="connsiteY13" fmla="*/ 502857 h 502857"/>
              <a:gd name="connsiteX14" fmla="*/ 4006222 w 4650377"/>
              <a:gd name="connsiteY14" fmla="*/ 502857 h 502857"/>
              <a:gd name="connsiteX15" fmla="*/ 3535532 w 4650377"/>
              <a:gd name="connsiteY15" fmla="*/ 502857 h 502857"/>
              <a:gd name="connsiteX16" fmla="*/ 2975188 w 4650377"/>
              <a:gd name="connsiteY16" fmla="*/ 502857 h 502857"/>
              <a:gd name="connsiteX17" fmla="*/ 2504499 w 4650377"/>
              <a:gd name="connsiteY17" fmla="*/ 502857 h 502857"/>
              <a:gd name="connsiteX18" fmla="*/ 1854499 w 4650377"/>
              <a:gd name="connsiteY18" fmla="*/ 502857 h 502857"/>
              <a:gd name="connsiteX19" fmla="*/ 1383810 w 4650377"/>
              <a:gd name="connsiteY19" fmla="*/ 502857 h 502857"/>
              <a:gd name="connsiteX20" fmla="*/ 957948 w 4650377"/>
              <a:gd name="connsiteY20" fmla="*/ 502857 h 502857"/>
              <a:gd name="connsiteX21" fmla="*/ 83811 w 4650377"/>
              <a:gd name="connsiteY21" fmla="*/ 502857 h 502857"/>
              <a:gd name="connsiteX22" fmla="*/ 0 w 4650377"/>
              <a:gd name="connsiteY22" fmla="*/ 419046 h 502857"/>
              <a:gd name="connsiteX23" fmla="*/ 0 w 4650377"/>
              <a:gd name="connsiteY23" fmla="*/ 83811 h 50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50377" h="502857" fill="none" extrusionOk="0">
                <a:moveTo>
                  <a:pt x="0" y="83811"/>
                </a:moveTo>
                <a:cubicBezTo>
                  <a:pt x="-2195" y="39374"/>
                  <a:pt x="29000" y="3564"/>
                  <a:pt x="83811" y="0"/>
                </a:cubicBezTo>
                <a:cubicBezTo>
                  <a:pt x="373608" y="-44892"/>
                  <a:pt x="461169" y="25313"/>
                  <a:pt x="733810" y="0"/>
                </a:cubicBezTo>
                <a:cubicBezTo>
                  <a:pt x="1006451" y="-25313"/>
                  <a:pt x="1046889" y="34217"/>
                  <a:pt x="1159672" y="0"/>
                </a:cubicBezTo>
                <a:cubicBezTo>
                  <a:pt x="1272455" y="-34217"/>
                  <a:pt x="1439077" y="52118"/>
                  <a:pt x="1630361" y="0"/>
                </a:cubicBezTo>
                <a:cubicBezTo>
                  <a:pt x="1821645" y="-52118"/>
                  <a:pt x="1906969" y="49309"/>
                  <a:pt x="2056223" y="0"/>
                </a:cubicBezTo>
                <a:cubicBezTo>
                  <a:pt x="2205477" y="-49309"/>
                  <a:pt x="2414595" y="8809"/>
                  <a:pt x="2526912" y="0"/>
                </a:cubicBezTo>
                <a:cubicBezTo>
                  <a:pt x="2639229" y="-8809"/>
                  <a:pt x="2845824" y="17265"/>
                  <a:pt x="3042429" y="0"/>
                </a:cubicBezTo>
                <a:cubicBezTo>
                  <a:pt x="3239034" y="-17265"/>
                  <a:pt x="3328138" y="42530"/>
                  <a:pt x="3468291" y="0"/>
                </a:cubicBezTo>
                <a:cubicBezTo>
                  <a:pt x="3608444" y="-42530"/>
                  <a:pt x="3815374" y="16869"/>
                  <a:pt x="3938980" y="0"/>
                </a:cubicBezTo>
                <a:cubicBezTo>
                  <a:pt x="4062586" y="-16869"/>
                  <a:pt x="4265792" y="57257"/>
                  <a:pt x="4566566" y="0"/>
                </a:cubicBezTo>
                <a:cubicBezTo>
                  <a:pt x="4621581" y="-2564"/>
                  <a:pt x="4655996" y="31014"/>
                  <a:pt x="4650377" y="83811"/>
                </a:cubicBezTo>
                <a:cubicBezTo>
                  <a:pt x="4664281" y="159242"/>
                  <a:pt x="4626115" y="331759"/>
                  <a:pt x="4650377" y="419046"/>
                </a:cubicBezTo>
                <a:cubicBezTo>
                  <a:pt x="4652953" y="466729"/>
                  <a:pt x="4623684" y="502501"/>
                  <a:pt x="4566566" y="502857"/>
                </a:cubicBezTo>
                <a:cubicBezTo>
                  <a:pt x="4440345" y="560066"/>
                  <a:pt x="4159025" y="467561"/>
                  <a:pt x="4006222" y="502857"/>
                </a:cubicBezTo>
                <a:cubicBezTo>
                  <a:pt x="3853419" y="538153"/>
                  <a:pt x="3761675" y="463723"/>
                  <a:pt x="3535532" y="502857"/>
                </a:cubicBezTo>
                <a:cubicBezTo>
                  <a:pt x="3309389" y="541991"/>
                  <a:pt x="3153980" y="442154"/>
                  <a:pt x="2975188" y="502857"/>
                </a:cubicBezTo>
                <a:cubicBezTo>
                  <a:pt x="2796396" y="563560"/>
                  <a:pt x="2639245" y="498101"/>
                  <a:pt x="2504499" y="502857"/>
                </a:cubicBezTo>
                <a:cubicBezTo>
                  <a:pt x="2369753" y="507613"/>
                  <a:pt x="2004510" y="436465"/>
                  <a:pt x="1854499" y="502857"/>
                </a:cubicBezTo>
                <a:cubicBezTo>
                  <a:pt x="1704488" y="569249"/>
                  <a:pt x="1571868" y="502021"/>
                  <a:pt x="1383810" y="502857"/>
                </a:cubicBezTo>
                <a:cubicBezTo>
                  <a:pt x="1195752" y="503693"/>
                  <a:pt x="1053038" y="483926"/>
                  <a:pt x="957948" y="502857"/>
                </a:cubicBezTo>
                <a:cubicBezTo>
                  <a:pt x="862858" y="521788"/>
                  <a:pt x="337854" y="462355"/>
                  <a:pt x="83811" y="502857"/>
                </a:cubicBezTo>
                <a:cubicBezTo>
                  <a:pt x="36177" y="501678"/>
                  <a:pt x="-10105" y="456541"/>
                  <a:pt x="0" y="419046"/>
                </a:cubicBezTo>
                <a:cubicBezTo>
                  <a:pt x="-22117" y="299400"/>
                  <a:pt x="23290" y="172122"/>
                  <a:pt x="0" y="83811"/>
                </a:cubicBezTo>
                <a:close/>
              </a:path>
              <a:path w="4650377" h="502857" stroke="0" extrusionOk="0">
                <a:moveTo>
                  <a:pt x="0" y="83811"/>
                </a:moveTo>
                <a:cubicBezTo>
                  <a:pt x="102" y="38791"/>
                  <a:pt x="32190" y="-10994"/>
                  <a:pt x="83811" y="0"/>
                </a:cubicBezTo>
                <a:cubicBezTo>
                  <a:pt x="264076" y="-48713"/>
                  <a:pt x="417173" y="49553"/>
                  <a:pt x="644155" y="0"/>
                </a:cubicBezTo>
                <a:cubicBezTo>
                  <a:pt x="871137" y="-49553"/>
                  <a:pt x="1052098" y="53634"/>
                  <a:pt x="1294155" y="0"/>
                </a:cubicBezTo>
                <a:cubicBezTo>
                  <a:pt x="1536212" y="-53634"/>
                  <a:pt x="1634630" y="8782"/>
                  <a:pt x="1809672" y="0"/>
                </a:cubicBezTo>
                <a:cubicBezTo>
                  <a:pt x="1984714" y="-8782"/>
                  <a:pt x="2134905" y="56003"/>
                  <a:pt x="2280361" y="0"/>
                </a:cubicBezTo>
                <a:cubicBezTo>
                  <a:pt x="2425817" y="-56003"/>
                  <a:pt x="2620199" y="9819"/>
                  <a:pt x="2751050" y="0"/>
                </a:cubicBezTo>
                <a:cubicBezTo>
                  <a:pt x="2881901" y="-9819"/>
                  <a:pt x="3117314" y="8175"/>
                  <a:pt x="3311395" y="0"/>
                </a:cubicBezTo>
                <a:cubicBezTo>
                  <a:pt x="3505477" y="-8175"/>
                  <a:pt x="3573574" y="33556"/>
                  <a:pt x="3826911" y="0"/>
                </a:cubicBezTo>
                <a:cubicBezTo>
                  <a:pt x="4080248" y="-33556"/>
                  <a:pt x="4288970" y="9525"/>
                  <a:pt x="4566566" y="0"/>
                </a:cubicBezTo>
                <a:cubicBezTo>
                  <a:pt x="4624403" y="-1572"/>
                  <a:pt x="4663491" y="40686"/>
                  <a:pt x="4650377" y="83811"/>
                </a:cubicBezTo>
                <a:cubicBezTo>
                  <a:pt x="4660450" y="196916"/>
                  <a:pt x="4635785" y="325411"/>
                  <a:pt x="4650377" y="419046"/>
                </a:cubicBezTo>
                <a:cubicBezTo>
                  <a:pt x="4660128" y="474240"/>
                  <a:pt x="4612647" y="512773"/>
                  <a:pt x="4566566" y="502857"/>
                </a:cubicBezTo>
                <a:cubicBezTo>
                  <a:pt x="4444637" y="515669"/>
                  <a:pt x="4300066" y="477462"/>
                  <a:pt x="4095877" y="502857"/>
                </a:cubicBezTo>
                <a:cubicBezTo>
                  <a:pt x="3891688" y="528252"/>
                  <a:pt x="3755517" y="437010"/>
                  <a:pt x="3490705" y="502857"/>
                </a:cubicBezTo>
                <a:cubicBezTo>
                  <a:pt x="3225893" y="568704"/>
                  <a:pt x="3242655" y="481962"/>
                  <a:pt x="3020016" y="502857"/>
                </a:cubicBezTo>
                <a:cubicBezTo>
                  <a:pt x="2797377" y="523752"/>
                  <a:pt x="2634575" y="486976"/>
                  <a:pt x="2459671" y="502857"/>
                </a:cubicBezTo>
                <a:cubicBezTo>
                  <a:pt x="2284767" y="518738"/>
                  <a:pt x="2194806" y="494310"/>
                  <a:pt x="1988982" y="502857"/>
                </a:cubicBezTo>
                <a:cubicBezTo>
                  <a:pt x="1783158" y="511404"/>
                  <a:pt x="1636324" y="476538"/>
                  <a:pt x="1518293" y="502857"/>
                </a:cubicBezTo>
                <a:cubicBezTo>
                  <a:pt x="1400262" y="529176"/>
                  <a:pt x="1184368" y="480204"/>
                  <a:pt x="1092431" y="502857"/>
                </a:cubicBezTo>
                <a:cubicBezTo>
                  <a:pt x="1000494" y="525510"/>
                  <a:pt x="435040" y="475516"/>
                  <a:pt x="83811" y="502857"/>
                </a:cubicBezTo>
                <a:cubicBezTo>
                  <a:pt x="36099" y="491674"/>
                  <a:pt x="7302" y="469033"/>
                  <a:pt x="0" y="419046"/>
                </a:cubicBezTo>
                <a:cubicBezTo>
                  <a:pt x="-29483" y="268088"/>
                  <a:pt x="12063" y="237718"/>
                  <a:pt x="0" y="83811"/>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Conquêtes &gt; Dispositif de Partenariats </a:t>
            </a:r>
          </a:p>
          <a:p>
            <a:pPr algn="ctr"/>
            <a:r>
              <a:rPr lang="fr-FR" sz="1200" b="1" dirty="0">
                <a:solidFill>
                  <a:schemeClr val="bg1"/>
                </a:solidFill>
                <a:latin typeface="Cavolini" panose="03000502040302020204" pitchFamily="66" charset="0"/>
                <a:cs typeface="Cavolini" panose="03000502040302020204" pitchFamily="66" charset="0"/>
              </a:rPr>
              <a:t>&gt; Modèles de conventions</a:t>
            </a:r>
          </a:p>
        </p:txBody>
      </p:sp>
      <p:pic>
        <p:nvPicPr>
          <p:cNvPr id="13" name="Image 12">
            <a:hlinkClick r:id="rId3"/>
            <a:extLst>
              <a:ext uri="{FF2B5EF4-FFF2-40B4-BE49-F238E27FC236}">
                <a16:creationId xmlns:a16="http://schemas.microsoft.com/office/drawing/2014/main" id="{6E4DCB32-5362-3EB7-8C08-03A915461A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7727" y="1593900"/>
            <a:ext cx="1137410" cy="215418"/>
          </a:xfrm>
          <a:prstGeom prst="rect">
            <a:avLst/>
          </a:prstGeom>
        </p:spPr>
      </p:pic>
      <p:sp>
        <p:nvSpPr>
          <p:cNvPr id="26" name="Espace réservé du contenu 1">
            <a:extLst>
              <a:ext uri="{FF2B5EF4-FFF2-40B4-BE49-F238E27FC236}">
                <a16:creationId xmlns:a16="http://schemas.microsoft.com/office/drawing/2014/main" id="{40AFA6AB-1C52-2AC3-D7A6-73EA4011558D}"/>
              </a:ext>
            </a:extLst>
          </p:cNvPr>
          <p:cNvSpPr txBox="1">
            <a:spLocks/>
          </p:cNvSpPr>
          <p:nvPr/>
        </p:nvSpPr>
        <p:spPr>
          <a:xfrm>
            <a:off x="695325" y="2329628"/>
            <a:ext cx="4607660" cy="160384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Quelque soit le partenaire  une école, un BDE, une association sportive, une auto-école… il existe </a:t>
            </a:r>
            <a:r>
              <a:rPr lang="fr-FR" dirty="0">
                <a:hlinkClick r:id="rId5"/>
              </a:rPr>
              <a:t>une seule et unique convention de partenariat</a:t>
            </a:r>
            <a:r>
              <a:rPr lang="fr-FR" dirty="0"/>
              <a:t>.</a:t>
            </a:r>
          </a:p>
          <a:p>
            <a:endParaRPr lang="fr-FR" dirty="0"/>
          </a:p>
          <a:p>
            <a:endParaRPr lang="fr-FR" dirty="0"/>
          </a:p>
          <a:p>
            <a:r>
              <a:rPr lang="fr-FR" dirty="0"/>
              <a:t>La </a:t>
            </a:r>
            <a:r>
              <a:rPr lang="fr-FR" dirty="0">
                <a:hlinkClick r:id="rId6"/>
              </a:rPr>
              <a:t>fiche d’opportunité de partenariat</a:t>
            </a:r>
            <a:r>
              <a:rPr lang="fr-FR" dirty="0"/>
              <a:t> est à compléter par le conseiller CEGEE et à joindre avec la convention de partenariat au département marketing pour signature par le mandataire BDD. </a:t>
            </a:r>
          </a:p>
        </p:txBody>
      </p:sp>
      <p:cxnSp>
        <p:nvCxnSpPr>
          <p:cNvPr id="8" name="Connecteur droit avec flèche 7">
            <a:extLst>
              <a:ext uri="{FF2B5EF4-FFF2-40B4-BE49-F238E27FC236}">
                <a16:creationId xmlns:a16="http://schemas.microsoft.com/office/drawing/2014/main" id="{2FF3CE32-8625-00B1-3E0E-CE0A9B836214}"/>
              </a:ext>
            </a:extLst>
          </p:cNvPr>
          <p:cNvCxnSpPr>
            <a:cxnSpLocks/>
          </p:cNvCxnSpPr>
          <p:nvPr/>
        </p:nvCxnSpPr>
        <p:spPr>
          <a:xfrm>
            <a:off x="4789714" y="3013166"/>
            <a:ext cx="1045365" cy="1401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hlinkClick r:id="rId5"/>
            <a:extLst>
              <a:ext uri="{FF2B5EF4-FFF2-40B4-BE49-F238E27FC236}">
                <a16:creationId xmlns:a16="http://schemas.microsoft.com/office/drawing/2014/main" id="{E7DDC564-E004-A81C-23D0-67360D235F66}"/>
              </a:ext>
            </a:extLst>
          </p:cNvPr>
          <p:cNvSpPr/>
          <p:nvPr/>
        </p:nvSpPr>
        <p:spPr>
          <a:xfrm>
            <a:off x="5756332" y="4352239"/>
            <a:ext cx="2606868" cy="4920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hlinkClick r:id="rId7"/>
            <a:extLst>
              <a:ext uri="{FF2B5EF4-FFF2-40B4-BE49-F238E27FC236}">
                <a16:creationId xmlns:a16="http://schemas.microsoft.com/office/drawing/2014/main" id="{9ACFE174-008F-8286-B601-65060907CF56}"/>
              </a:ext>
            </a:extLst>
          </p:cNvPr>
          <p:cNvSpPr/>
          <p:nvPr/>
        </p:nvSpPr>
        <p:spPr>
          <a:xfrm>
            <a:off x="5756332" y="4816354"/>
            <a:ext cx="2824582" cy="4300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C2A08047-EBD0-FA5F-E835-0ACF8B607F2A}"/>
              </a:ext>
            </a:extLst>
          </p:cNvPr>
          <p:cNvCxnSpPr>
            <a:cxnSpLocks/>
            <a:stCxn id="24" idx="1"/>
          </p:cNvCxnSpPr>
          <p:nvPr/>
        </p:nvCxnSpPr>
        <p:spPr>
          <a:xfrm flipH="1">
            <a:off x="8252392" y="4862413"/>
            <a:ext cx="687203" cy="1271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DC3DE646-1154-DA26-82A8-E7088F2B501E}"/>
              </a:ext>
            </a:extLst>
          </p:cNvPr>
          <p:cNvCxnSpPr>
            <a:cxnSpLocks/>
          </p:cNvCxnSpPr>
          <p:nvPr/>
        </p:nvCxnSpPr>
        <p:spPr>
          <a:xfrm>
            <a:off x="4946469" y="5074076"/>
            <a:ext cx="809863" cy="3890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 coins arrondis 23">
            <a:hlinkClick r:id="rId7"/>
            <a:extLst>
              <a:ext uri="{FF2B5EF4-FFF2-40B4-BE49-F238E27FC236}">
                <a16:creationId xmlns:a16="http://schemas.microsoft.com/office/drawing/2014/main" id="{135999F9-06B7-CCDC-981F-6FE759E203D0}"/>
              </a:ext>
            </a:extLst>
          </p:cNvPr>
          <p:cNvSpPr/>
          <p:nvPr/>
        </p:nvSpPr>
        <p:spPr>
          <a:xfrm>
            <a:off x="8939595" y="4453926"/>
            <a:ext cx="2741304" cy="816974"/>
          </a:xfrm>
          <a:custGeom>
            <a:avLst/>
            <a:gdLst>
              <a:gd name="connsiteX0" fmla="*/ 0 w 2741304"/>
              <a:gd name="connsiteY0" fmla="*/ 136165 h 816974"/>
              <a:gd name="connsiteX1" fmla="*/ 136165 w 2741304"/>
              <a:gd name="connsiteY1" fmla="*/ 0 h 816974"/>
              <a:gd name="connsiteX2" fmla="*/ 629960 w 2741304"/>
              <a:gd name="connsiteY2" fmla="*/ 0 h 816974"/>
              <a:gd name="connsiteX3" fmla="*/ 1123755 w 2741304"/>
              <a:gd name="connsiteY3" fmla="*/ 0 h 816974"/>
              <a:gd name="connsiteX4" fmla="*/ 1617549 w 2741304"/>
              <a:gd name="connsiteY4" fmla="*/ 0 h 816974"/>
              <a:gd name="connsiteX5" fmla="*/ 2037275 w 2741304"/>
              <a:gd name="connsiteY5" fmla="*/ 0 h 816974"/>
              <a:gd name="connsiteX6" fmla="*/ 2605139 w 2741304"/>
              <a:gd name="connsiteY6" fmla="*/ 0 h 816974"/>
              <a:gd name="connsiteX7" fmla="*/ 2741304 w 2741304"/>
              <a:gd name="connsiteY7" fmla="*/ 136165 h 816974"/>
              <a:gd name="connsiteX8" fmla="*/ 2741304 w 2741304"/>
              <a:gd name="connsiteY8" fmla="*/ 680809 h 816974"/>
              <a:gd name="connsiteX9" fmla="*/ 2605139 w 2741304"/>
              <a:gd name="connsiteY9" fmla="*/ 816974 h 816974"/>
              <a:gd name="connsiteX10" fmla="*/ 2136034 w 2741304"/>
              <a:gd name="connsiteY10" fmla="*/ 816974 h 816974"/>
              <a:gd name="connsiteX11" fmla="*/ 1691619 w 2741304"/>
              <a:gd name="connsiteY11" fmla="*/ 816974 h 816974"/>
              <a:gd name="connsiteX12" fmla="*/ 1222514 w 2741304"/>
              <a:gd name="connsiteY12" fmla="*/ 816974 h 816974"/>
              <a:gd name="connsiteX13" fmla="*/ 802788 w 2741304"/>
              <a:gd name="connsiteY13" fmla="*/ 816974 h 816974"/>
              <a:gd name="connsiteX14" fmla="*/ 136165 w 2741304"/>
              <a:gd name="connsiteY14" fmla="*/ 816974 h 816974"/>
              <a:gd name="connsiteX15" fmla="*/ 0 w 2741304"/>
              <a:gd name="connsiteY15" fmla="*/ 680809 h 816974"/>
              <a:gd name="connsiteX16" fmla="*/ 0 w 2741304"/>
              <a:gd name="connsiteY16" fmla="*/ 136165 h 81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1304" h="816974" fill="none" extrusionOk="0">
                <a:moveTo>
                  <a:pt x="0" y="136165"/>
                </a:moveTo>
                <a:cubicBezTo>
                  <a:pt x="3115" y="72673"/>
                  <a:pt x="51434" y="-4055"/>
                  <a:pt x="136165" y="0"/>
                </a:cubicBezTo>
                <a:cubicBezTo>
                  <a:pt x="333418" y="-44833"/>
                  <a:pt x="499785" y="14264"/>
                  <a:pt x="629960" y="0"/>
                </a:cubicBezTo>
                <a:cubicBezTo>
                  <a:pt x="760136" y="-14264"/>
                  <a:pt x="954319" y="37114"/>
                  <a:pt x="1123755" y="0"/>
                </a:cubicBezTo>
                <a:cubicBezTo>
                  <a:pt x="1293191" y="-37114"/>
                  <a:pt x="1388621" y="3640"/>
                  <a:pt x="1617549" y="0"/>
                </a:cubicBezTo>
                <a:cubicBezTo>
                  <a:pt x="1846477" y="-3640"/>
                  <a:pt x="1891458" y="33029"/>
                  <a:pt x="2037275" y="0"/>
                </a:cubicBezTo>
                <a:cubicBezTo>
                  <a:pt x="2183092" y="-33029"/>
                  <a:pt x="2474440" y="40914"/>
                  <a:pt x="2605139" y="0"/>
                </a:cubicBezTo>
                <a:cubicBezTo>
                  <a:pt x="2663895" y="13870"/>
                  <a:pt x="2724424" y="68021"/>
                  <a:pt x="2741304" y="136165"/>
                </a:cubicBezTo>
                <a:cubicBezTo>
                  <a:pt x="2745629" y="256926"/>
                  <a:pt x="2731304" y="468593"/>
                  <a:pt x="2741304" y="680809"/>
                </a:cubicBezTo>
                <a:cubicBezTo>
                  <a:pt x="2743896" y="772080"/>
                  <a:pt x="2681521" y="811600"/>
                  <a:pt x="2605139" y="816974"/>
                </a:cubicBezTo>
                <a:cubicBezTo>
                  <a:pt x="2509032" y="856483"/>
                  <a:pt x="2278073" y="780625"/>
                  <a:pt x="2136034" y="816974"/>
                </a:cubicBezTo>
                <a:cubicBezTo>
                  <a:pt x="1993996" y="853323"/>
                  <a:pt x="1898226" y="804460"/>
                  <a:pt x="1691619" y="816974"/>
                </a:cubicBezTo>
                <a:cubicBezTo>
                  <a:pt x="1485013" y="829488"/>
                  <a:pt x="1360957" y="795171"/>
                  <a:pt x="1222514" y="816974"/>
                </a:cubicBezTo>
                <a:cubicBezTo>
                  <a:pt x="1084072" y="838777"/>
                  <a:pt x="982881" y="785333"/>
                  <a:pt x="802788" y="816974"/>
                </a:cubicBezTo>
                <a:cubicBezTo>
                  <a:pt x="622695" y="848615"/>
                  <a:pt x="293942" y="767129"/>
                  <a:pt x="136165" y="816974"/>
                </a:cubicBezTo>
                <a:cubicBezTo>
                  <a:pt x="72107" y="817808"/>
                  <a:pt x="11303" y="746075"/>
                  <a:pt x="0" y="680809"/>
                </a:cubicBezTo>
                <a:cubicBezTo>
                  <a:pt x="-57724" y="561037"/>
                  <a:pt x="3945" y="370048"/>
                  <a:pt x="0" y="136165"/>
                </a:cubicBezTo>
                <a:close/>
              </a:path>
              <a:path w="2741304" h="816974" stroke="0" extrusionOk="0">
                <a:moveTo>
                  <a:pt x="0" y="136165"/>
                </a:moveTo>
                <a:cubicBezTo>
                  <a:pt x="1798" y="83246"/>
                  <a:pt x="52009" y="-18459"/>
                  <a:pt x="136165" y="0"/>
                </a:cubicBezTo>
                <a:cubicBezTo>
                  <a:pt x="275601" y="-32000"/>
                  <a:pt x="526874" y="23690"/>
                  <a:pt x="629960" y="0"/>
                </a:cubicBezTo>
                <a:cubicBezTo>
                  <a:pt x="733047" y="-23690"/>
                  <a:pt x="1053410" y="36318"/>
                  <a:pt x="1173134" y="0"/>
                </a:cubicBezTo>
                <a:cubicBezTo>
                  <a:pt x="1292858" y="-36318"/>
                  <a:pt x="1538660" y="24333"/>
                  <a:pt x="1642239" y="0"/>
                </a:cubicBezTo>
                <a:cubicBezTo>
                  <a:pt x="1745819" y="-24333"/>
                  <a:pt x="1885619" y="27326"/>
                  <a:pt x="2086654" y="0"/>
                </a:cubicBezTo>
                <a:cubicBezTo>
                  <a:pt x="2287690" y="-27326"/>
                  <a:pt x="2395459" y="55601"/>
                  <a:pt x="2605139" y="0"/>
                </a:cubicBezTo>
                <a:cubicBezTo>
                  <a:pt x="2678908" y="7767"/>
                  <a:pt x="2741798" y="82975"/>
                  <a:pt x="2741304" y="136165"/>
                </a:cubicBezTo>
                <a:cubicBezTo>
                  <a:pt x="2747184" y="388799"/>
                  <a:pt x="2683065" y="537226"/>
                  <a:pt x="2741304" y="680809"/>
                </a:cubicBezTo>
                <a:cubicBezTo>
                  <a:pt x="2745015" y="755506"/>
                  <a:pt x="2695760" y="820693"/>
                  <a:pt x="2605139" y="816974"/>
                </a:cubicBezTo>
                <a:cubicBezTo>
                  <a:pt x="2359470" y="836493"/>
                  <a:pt x="2337202" y="765942"/>
                  <a:pt x="2111344" y="816974"/>
                </a:cubicBezTo>
                <a:cubicBezTo>
                  <a:pt x="1885487" y="868006"/>
                  <a:pt x="1788800" y="757218"/>
                  <a:pt x="1568170" y="816974"/>
                </a:cubicBezTo>
                <a:cubicBezTo>
                  <a:pt x="1347540" y="876730"/>
                  <a:pt x="1241047" y="798240"/>
                  <a:pt x="1024996" y="816974"/>
                </a:cubicBezTo>
                <a:cubicBezTo>
                  <a:pt x="808945" y="835708"/>
                  <a:pt x="437851" y="775587"/>
                  <a:pt x="136165" y="816974"/>
                </a:cubicBezTo>
                <a:cubicBezTo>
                  <a:pt x="69631" y="817369"/>
                  <a:pt x="-100" y="745692"/>
                  <a:pt x="0" y="680809"/>
                </a:cubicBezTo>
                <a:cubicBezTo>
                  <a:pt x="-12977" y="409624"/>
                  <a:pt x="45622" y="353445"/>
                  <a:pt x="0" y="136165"/>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Seuls les partenariats mairies disposent d’une convention spécifique. </a:t>
            </a:r>
          </a:p>
        </p:txBody>
      </p:sp>
      <p:sp>
        <p:nvSpPr>
          <p:cNvPr id="32" name="Rectangle 31">
            <a:hlinkClick r:id="rId6"/>
            <a:extLst>
              <a:ext uri="{FF2B5EF4-FFF2-40B4-BE49-F238E27FC236}">
                <a16:creationId xmlns:a16="http://schemas.microsoft.com/office/drawing/2014/main" id="{10C4AB42-AE8C-81CF-B207-8EAA14D98825}"/>
              </a:ext>
            </a:extLst>
          </p:cNvPr>
          <p:cNvSpPr/>
          <p:nvPr/>
        </p:nvSpPr>
        <p:spPr>
          <a:xfrm>
            <a:off x="5756332" y="5284856"/>
            <a:ext cx="2824582" cy="425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5814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58816C7-6DE9-2CBB-2E29-57104DB62030}"/>
              </a:ext>
            </a:extLst>
          </p:cNvPr>
          <p:cNvSpPr/>
          <p:nvPr/>
        </p:nvSpPr>
        <p:spPr>
          <a:xfrm>
            <a:off x="9806281" y="592312"/>
            <a:ext cx="2089627"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B656DFBE-CA75-8346-DF91-DDB5C21B8EE0}"/>
              </a:ext>
            </a:extLst>
          </p:cNvPr>
          <p:cNvSpPr/>
          <p:nvPr/>
        </p:nvSpPr>
        <p:spPr>
          <a:xfrm>
            <a:off x="263969" y="600603"/>
            <a:ext cx="7594061"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2462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sp>
        <p:nvSpPr>
          <p:cNvPr id="9" name="Organigramme : Alternative 8">
            <a:extLst>
              <a:ext uri="{FF2B5EF4-FFF2-40B4-BE49-F238E27FC236}">
                <a16:creationId xmlns:a16="http://schemas.microsoft.com/office/drawing/2014/main" id="{40F8DEB3-A353-C493-450D-FB84CFBDA0BA}"/>
              </a:ext>
            </a:extLst>
          </p:cNvPr>
          <p:cNvSpPr/>
          <p:nvPr/>
        </p:nvSpPr>
        <p:spPr>
          <a:xfrm>
            <a:off x="528363" y="955764"/>
            <a:ext cx="3320824" cy="5073718"/>
          </a:xfrm>
          <a:custGeom>
            <a:avLst/>
            <a:gdLst>
              <a:gd name="connsiteX0" fmla="*/ 0 w 3320824"/>
              <a:gd name="connsiteY0" fmla="*/ 553471 h 5073718"/>
              <a:gd name="connsiteX1" fmla="*/ 553471 w 3320824"/>
              <a:gd name="connsiteY1" fmla="*/ 0 h 5073718"/>
              <a:gd name="connsiteX2" fmla="*/ 1129080 w 3320824"/>
              <a:gd name="connsiteY2" fmla="*/ 0 h 5073718"/>
              <a:gd name="connsiteX3" fmla="*/ 1704690 w 3320824"/>
              <a:gd name="connsiteY3" fmla="*/ 0 h 5073718"/>
              <a:gd name="connsiteX4" fmla="*/ 2280299 w 3320824"/>
              <a:gd name="connsiteY4" fmla="*/ 0 h 5073718"/>
              <a:gd name="connsiteX5" fmla="*/ 2767353 w 3320824"/>
              <a:gd name="connsiteY5" fmla="*/ 0 h 5073718"/>
              <a:gd name="connsiteX6" fmla="*/ 3320824 w 3320824"/>
              <a:gd name="connsiteY6" fmla="*/ 553471 h 5073718"/>
              <a:gd name="connsiteX7" fmla="*/ 3320824 w 3320824"/>
              <a:gd name="connsiteY7" fmla="*/ 1293936 h 5073718"/>
              <a:gd name="connsiteX8" fmla="*/ 3320824 w 3320824"/>
              <a:gd name="connsiteY8" fmla="*/ 1955065 h 5073718"/>
              <a:gd name="connsiteX9" fmla="*/ 3320824 w 3320824"/>
              <a:gd name="connsiteY9" fmla="*/ 2536859 h 5073718"/>
              <a:gd name="connsiteX10" fmla="*/ 3320824 w 3320824"/>
              <a:gd name="connsiteY10" fmla="*/ 3078985 h 5073718"/>
              <a:gd name="connsiteX11" fmla="*/ 3320824 w 3320824"/>
              <a:gd name="connsiteY11" fmla="*/ 3819450 h 5073718"/>
              <a:gd name="connsiteX12" fmla="*/ 3320824 w 3320824"/>
              <a:gd name="connsiteY12" fmla="*/ 4520247 h 5073718"/>
              <a:gd name="connsiteX13" fmla="*/ 2767353 w 3320824"/>
              <a:gd name="connsiteY13" fmla="*/ 5073718 h 5073718"/>
              <a:gd name="connsiteX14" fmla="*/ 2236021 w 3320824"/>
              <a:gd name="connsiteY14" fmla="*/ 5073718 h 5073718"/>
              <a:gd name="connsiteX15" fmla="*/ 1704690 w 3320824"/>
              <a:gd name="connsiteY15" fmla="*/ 5073718 h 5073718"/>
              <a:gd name="connsiteX16" fmla="*/ 1217636 w 3320824"/>
              <a:gd name="connsiteY16" fmla="*/ 5073718 h 5073718"/>
              <a:gd name="connsiteX17" fmla="*/ 553471 w 3320824"/>
              <a:gd name="connsiteY17" fmla="*/ 5073718 h 5073718"/>
              <a:gd name="connsiteX18" fmla="*/ 0 w 3320824"/>
              <a:gd name="connsiteY18" fmla="*/ 4520247 h 5073718"/>
              <a:gd name="connsiteX19" fmla="*/ 0 w 3320824"/>
              <a:gd name="connsiteY19" fmla="*/ 3938453 h 5073718"/>
              <a:gd name="connsiteX20" fmla="*/ 0 w 3320824"/>
              <a:gd name="connsiteY20" fmla="*/ 3277324 h 5073718"/>
              <a:gd name="connsiteX21" fmla="*/ 0 w 3320824"/>
              <a:gd name="connsiteY21" fmla="*/ 2576527 h 5073718"/>
              <a:gd name="connsiteX22" fmla="*/ 0 w 3320824"/>
              <a:gd name="connsiteY22" fmla="*/ 1915397 h 5073718"/>
              <a:gd name="connsiteX23" fmla="*/ 0 w 3320824"/>
              <a:gd name="connsiteY23" fmla="*/ 1293936 h 5073718"/>
              <a:gd name="connsiteX24" fmla="*/ 0 w 3320824"/>
              <a:gd name="connsiteY24" fmla="*/ 553471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20824" h="5073718" fill="none" extrusionOk="0">
                <a:moveTo>
                  <a:pt x="0" y="553471"/>
                </a:moveTo>
                <a:cubicBezTo>
                  <a:pt x="36895" y="246296"/>
                  <a:pt x="232279" y="-1220"/>
                  <a:pt x="553471" y="0"/>
                </a:cubicBezTo>
                <a:cubicBezTo>
                  <a:pt x="743521" y="27316"/>
                  <a:pt x="918967" y="1542"/>
                  <a:pt x="1129080" y="0"/>
                </a:cubicBezTo>
                <a:cubicBezTo>
                  <a:pt x="1339193" y="-1542"/>
                  <a:pt x="1561123" y="-2729"/>
                  <a:pt x="1704690" y="0"/>
                </a:cubicBezTo>
                <a:cubicBezTo>
                  <a:pt x="1848257" y="2729"/>
                  <a:pt x="2005594" y="-11083"/>
                  <a:pt x="2280299" y="0"/>
                </a:cubicBezTo>
                <a:cubicBezTo>
                  <a:pt x="2555004" y="11083"/>
                  <a:pt x="2669007" y="-19439"/>
                  <a:pt x="2767353" y="0"/>
                </a:cubicBezTo>
                <a:cubicBezTo>
                  <a:pt x="3079571" y="3832"/>
                  <a:pt x="3327629" y="182090"/>
                  <a:pt x="3320824" y="553471"/>
                </a:cubicBezTo>
                <a:cubicBezTo>
                  <a:pt x="3287412" y="829317"/>
                  <a:pt x="3298664" y="980480"/>
                  <a:pt x="3320824" y="1293936"/>
                </a:cubicBezTo>
                <a:cubicBezTo>
                  <a:pt x="3342984" y="1607393"/>
                  <a:pt x="3324353" y="1743860"/>
                  <a:pt x="3320824" y="1955065"/>
                </a:cubicBezTo>
                <a:cubicBezTo>
                  <a:pt x="3317295" y="2166270"/>
                  <a:pt x="3314096" y="2413289"/>
                  <a:pt x="3320824" y="2536859"/>
                </a:cubicBezTo>
                <a:cubicBezTo>
                  <a:pt x="3327552" y="2660429"/>
                  <a:pt x="3314779" y="2967568"/>
                  <a:pt x="3320824" y="3078985"/>
                </a:cubicBezTo>
                <a:cubicBezTo>
                  <a:pt x="3326869" y="3190402"/>
                  <a:pt x="3325435" y="3662984"/>
                  <a:pt x="3320824" y="3819450"/>
                </a:cubicBezTo>
                <a:cubicBezTo>
                  <a:pt x="3316213" y="3975916"/>
                  <a:pt x="3333001" y="4245327"/>
                  <a:pt x="3320824" y="4520247"/>
                </a:cubicBezTo>
                <a:cubicBezTo>
                  <a:pt x="3328398" y="4834259"/>
                  <a:pt x="3062773" y="5060469"/>
                  <a:pt x="2767353" y="5073718"/>
                </a:cubicBezTo>
                <a:cubicBezTo>
                  <a:pt x="2605678" y="5058878"/>
                  <a:pt x="2468534" y="5092673"/>
                  <a:pt x="2236021" y="5073718"/>
                </a:cubicBezTo>
                <a:cubicBezTo>
                  <a:pt x="2003508" y="5054763"/>
                  <a:pt x="1927905" y="5085242"/>
                  <a:pt x="1704690" y="5073718"/>
                </a:cubicBezTo>
                <a:cubicBezTo>
                  <a:pt x="1481475" y="5062194"/>
                  <a:pt x="1333781" y="5070854"/>
                  <a:pt x="1217636" y="5073718"/>
                </a:cubicBezTo>
                <a:cubicBezTo>
                  <a:pt x="1101491" y="5076582"/>
                  <a:pt x="774653" y="5044379"/>
                  <a:pt x="553471" y="5073718"/>
                </a:cubicBezTo>
                <a:cubicBezTo>
                  <a:pt x="247904" y="5098330"/>
                  <a:pt x="40956" y="4855283"/>
                  <a:pt x="0" y="4520247"/>
                </a:cubicBezTo>
                <a:cubicBezTo>
                  <a:pt x="-20403" y="4266295"/>
                  <a:pt x="27820" y="4112575"/>
                  <a:pt x="0" y="3938453"/>
                </a:cubicBezTo>
                <a:cubicBezTo>
                  <a:pt x="-27820" y="3764331"/>
                  <a:pt x="17328" y="3428263"/>
                  <a:pt x="0" y="3277324"/>
                </a:cubicBezTo>
                <a:cubicBezTo>
                  <a:pt x="-17328" y="3126385"/>
                  <a:pt x="8497" y="2885982"/>
                  <a:pt x="0" y="2576527"/>
                </a:cubicBezTo>
                <a:cubicBezTo>
                  <a:pt x="-8497" y="2267072"/>
                  <a:pt x="-10147" y="2114109"/>
                  <a:pt x="0" y="1915397"/>
                </a:cubicBezTo>
                <a:cubicBezTo>
                  <a:pt x="10147" y="1716685"/>
                  <a:pt x="-1739" y="1475163"/>
                  <a:pt x="0" y="1293936"/>
                </a:cubicBezTo>
                <a:cubicBezTo>
                  <a:pt x="1739" y="1112709"/>
                  <a:pt x="23102" y="731963"/>
                  <a:pt x="0" y="553471"/>
                </a:cubicBezTo>
                <a:close/>
              </a:path>
              <a:path w="3320824" h="5073718" stroke="0" extrusionOk="0">
                <a:moveTo>
                  <a:pt x="0" y="553471"/>
                </a:moveTo>
                <a:cubicBezTo>
                  <a:pt x="-35831" y="241462"/>
                  <a:pt x="283915" y="-23645"/>
                  <a:pt x="553471" y="0"/>
                </a:cubicBezTo>
                <a:cubicBezTo>
                  <a:pt x="777007" y="-10646"/>
                  <a:pt x="887377" y="24162"/>
                  <a:pt x="1151219" y="0"/>
                </a:cubicBezTo>
                <a:cubicBezTo>
                  <a:pt x="1415061" y="-24162"/>
                  <a:pt x="1435875" y="9342"/>
                  <a:pt x="1638273" y="0"/>
                </a:cubicBezTo>
                <a:cubicBezTo>
                  <a:pt x="1840671" y="-9342"/>
                  <a:pt x="2059005" y="-13485"/>
                  <a:pt x="2213883" y="0"/>
                </a:cubicBezTo>
                <a:cubicBezTo>
                  <a:pt x="2368761" y="13485"/>
                  <a:pt x="2548850" y="17626"/>
                  <a:pt x="2767353" y="0"/>
                </a:cubicBezTo>
                <a:cubicBezTo>
                  <a:pt x="3099333" y="34848"/>
                  <a:pt x="3331940" y="244915"/>
                  <a:pt x="3320824" y="553471"/>
                </a:cubicBezTo>
                <a:cubicBezTo>
                  <a:pt x="3331309" y="725717"/>
                  <a:pt x="3312520" y="1069473"/>
                  <a:pt x="3320824" y="1214600"/>
                </a:cubicBezTo>
                <a:cubicBezTo>
                  <a:pt x="3329128" y="1359727"/>
                  <a:pt x="3296459" y="1731890"/>
                  <a:pt x="3320824" y="1915397"/>
                </a:cubicBezTo>
                <a:cubicBezTo>
                  <a:pt x="3345189" y="2098904"/>
                  <a:pt x="3316287" y="2393697"/>
                  <a:pt x="3320824" y="2616195"/>
                </a:cubicBezTo>
                <a:cubicBezTo>
                  <a:pt x="3325361" y="2838693"/>
                  <a:pt x="3296465" y="2968876"/>
                  <a:pt x="3320824" y="3237656"/>
                </a:cubicBezTo>
                <a:cubicBezTo>
                  <a:pt x="3345183" y="3506436"/>
                  <a:pt x="3308307" y="3539192"/>
                  <a:pt x="3320824" y="3779782"/>
                </a:cubicBezTo>
                <a:cubicBezTo>
                  <a:pt x="3333341" y="4020372"/>
                  <a:pt x="3324451" y="4178382"/>
                  <a:pt x="3320824" y="4520247"/>
                </a:cubicBezTo>
                <a:cubicBezTo>
                  <a:pt x="3297910" y="4780154"/>
                  <a:pt x="3112160" y="5098706"/>
                  <a:pt x="2767353" y="5073718"/>
                </a:cubicBezTo>
                <a:cubicBezTo>
                  <a:pt x="2587736" y="5051607"/>
                  <a:pt x="2463824" y="5053100"/>
                  <a:pt x="2280299" y="5073718"/>
                </a:cubicBezTo>
                <a:cubicBezTo>
                  <a:pt x="2096774" y="5094336"/>
                  <a:pt x="1907560" y="5074979"/>
                  <a:pt x="1682551" y="5073718"/>
                </a:cubicBezTo>
                <a:cubicBezTo>
                  <a:pt x="1457542" y="5072457"/>
                  <a:pt x="1296189" y="5073638"/>
                  <a:pt x="1195497" y="5073718"/>
                </a:cubicBezTo>
                <a:cubicBezTo>
                  <a:pt x="1094805" y="5073798"/>
                  <a:pt x="683185" y="5043242"/>
                  <a:pt x="553471" y="5073718"/>
                </a:cubicBezTo>
                <a:cubicBezTo>
                  <a:pt x="257048" y="5071038"/>
                  <a:pt x="4085" y="4776075"/>
                  <a:pt x="0" y="4520247"/>
                </a:cubicBezTo>
                <a:cubicBezTo>
                  <a:pt x="-18522" y="4353452"/>
                  <a:pt x="19292" y="4186810"/>
                  <a:pt x="0" y="3938453"/>
                </a:cubicBezTo>
                <a:cubicBezTo>
                  <a:pt x="-19292" y="3690096"/>
                  <a:pt x="-26611" y="3537468"/>
                  <a:pt x="0" y="3237656"/>
                </a:cubicBezTo>
                <a:cubicBezTo>
                  <a:pt x="26611" y="2937844"/>
                  <a:pt x="-4940" y="2816148"/>
                  <a:pt x="0" y="2576527"/>
                </a:cubicBezTo>
                <a:cubicBezTo>
                  <a:pt x="4940" y="2336906"/>
                  <a:pt x="15323" y="2285486"/>
                  <a:pt x="0" y="2034401"/>
                </a:cubicBezTo>
                <a:cubicBezTo>
                  <a:pt x="-15323" y="1783316"/>
                  <a:pt x="18104" y="1664121"/>
                  <a:pt x="0" y="1293936"/>
                </a:cubicBezTo>
                <a:cubicBezTo>
                  <a:pt x="-18104" y="923752"/>
                  <a:pt x="-25023" y="921846"/>
                  <a:pt x="0" y="553471"/>
                </a:cubicBezTo>
                <a:close/>
              </a:path>
            </a:pathLst>
          </a:custGeom>
          <a:solidFill>
            <a:srgbClr val="EF9F9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1305159" y="1220792"/>
            <a:ext cx="1767231" cy="2215991"/>
          </a:xfrm>
          <a:prstGeom prst="rect">
            <a:avLst/>
          </a:prstGeom>
          <a:noFill/>
        </p:spPr>
        <p:txBody>
          <a:bodyPr wrap="square" rtlCol="0">
            <a:spAutoFit/>
          </a:bodyPr>
          <a:lstStyle/>
          <a:p>
            <a:pPr algn="ctr"/>
            <a:r>
              <a:rPr lang="fr-FR" sz="13800" b="1" dirty="0">
                <a:solidFill>
                  <a:srgbClr val="FFFFFF"/>
                </a:solidFill>
                <a:latin typeface="Bernard MT Condensed" panose="02050806060905020404" pitchFamily="18" charset="0"/>
              </a:rPr>
              <a:t>01</a:t>
            </a:r>
          </a:p>
        </p:txBody>
      </p:sp>
      <p:sp>
        <p:nvSpPr>
          <p:cNvPr id="15" name="ZoneTexte 14">
            <a:hlinkClick r:id="rId2" action="ppaction://hlinksldjump"/>
            <a:extLst>
              <a:ext uri="{FF2B5EF4-FFF2-40B4-BE49-F238E27FC236}">
                <a16:creationId xmlns:a16="http://schemas.microsoft.com/office/drawing/2014/main" id="{949E68B7-095E-C3DC-E337-24E21ADCEE50}"/>
              </a:ext>
            </a:extLst>
          </p:cNvPr>
          <p:cNvSpPr txBox="1"/>
          <p:nvPr/>
        </p:nvSpPr>
        <p:spPr>
          <a:xfrm>
            <a:off x="528362" y="3850881"/>
            <a:ext cx="3320823" cy="1815882"/>
          </a:xfrm>
          <a:prstGeom prst="rect">
            <a:avLst/>
          </a:prstGeom>
          <a:noFill/>
        </p:spPr>
        <p:txBody>
          <a:bodyPr wrap="square" rtlCol="0">
            <a:spAutoFit/>
          </a:bodyPr>
          <a:lstStyle/>
          <a:p>
            <a:pPr algn="ctr"/>
            <a:r>
              <a:rPr lang="fr-FR" sz="2800" b="1" dirty="0">
                <a:solidFill>
                  <a:schemeClr val="bg1"/>
                </a:solidFill>
                <a:latin typeface="Berlin Sans FB Demi" panose="020E0802020502020306" pitchFamily="34" charset="0"/>
              </a:rPr>
              <a:t>Les partenariats avec les entreprises clientes de la CEGEE</a:t>
            </a:r>
          </a:p>
        </p:txBody>
      </p:sp>
      <p:sp>
        <p:nvSpPr>
          <p:cNvPr id="16" name="Organigramme : Alternative 15">
            <a:extLst>
              <a:ext uri="{FF2B5EF4-FFF2-40B4-BE49-F238E27FC236}">
                <a16:creationId xmlns:a16="http://schemas.microsoft.com/office/drawing/2014/main" id="{9B7AD9F1-1D8C-6922-80AF-7E39972B74DC}"/>
              </a:ext>
            </a:extLst>
          </p:cNvPr>
          <p:cNvSpPr/>
          <p:nvPr/>
        </p:nvSpPr>
        <p:spPr>
          <a:xfrm>
            <a:off x="4434600" y="955764"/>
            <a:ext cx="3322800" cy="5073718"/>
          </a:xfrm>
          <a:custGeom>
            <a:avLst/>
            <a:gdLst>
              <a:gd name="connsiteX0" fmla="*/ 0 w 3322800"/>
              <a:gd name="connsiteY0" fmla="*/ 553800 h 5073718"/>
              <a:gd name="connsiteX1" fmla="*/ 553800 w 3322800"/>
              <a:gd name="connsiteY1" fmla="*/ 0 h 5073718"/>
              <a:gd name="connsiteX2" fmla="*/ 1129752 w 3322800"/>
              <a:gd name="connsiteY2" fmla="*/ 0 h 5073718"/>
              <a:gd name="connsiteX3" fmla="*/ 1705704 w 3322800"/>
              <a:gd name="connsiteY3" fmla="*/ 0 h 5073718"/>
              <a:gd name="connsiteX4" fmla="*/ 2281656 w 3322800"/>
              <a:gd name="connsiteY4" fmla="*/ 0 h 5073718"/>
              <a:gd name="connsiteX5" fmla="*/ 2769000 w 3322800"/>
              <a:gd name="connsiteY5" fmla="*/ 0 h 5073718"/>
              <a:gd name="connsiteX6" fmla="*/ 3322800 w 3322800"/>
              <a:gd name="connsiteY6" fmla="*/ 553800 h 5073718"/>
              <a:gd name="connsiteX7" fmla="*/ 3322800 w 3322800"/>
              <a:gd name="connsiteY7" fmla="*/ 1294142 h 5073718"/>
              <a:gd name="connsiteX8" fmla="*/ 3322800 w 3322800"/>
              <a:gd name="connsiteY8" fmla="*/ 1955162 h 5073718"/>
              <a:gd name="connsiteX9" fmla="*/ 3322800 w 3322800"/>
              <a:gd name="connsiteY9" fmla="*/ 2536859 h 5073718"/>
              <a:gd name="connsiteX10" fmla="*/ 3322800 w 3322800"/>
              <a:gd name="connsiteY10" fmla="*/ 3078895 h 5073718"/>
              <a:gd name="connsiteX11" fmla="*/ 3322800 w 3322800"/>
              <a:gd name="connsiteY11" fmla="*/ 3819237 h 5073718"/>
              <a:gd name="connsiteX12" fmla="*/ 3322800 w 3322800"/>
              <a:gd name="connsiteY12" fmla="*/ 4519918 h 5073718"/>
              <a:gd name="connsiteX13" fmla="*/ 2769000 w 3322800"/>
              <a:gd name="connsiteY13" fmla="*/ 5073718 h 5073718"/>
              <a:gd name="connsiteX14" fmla="*/ 2237352 w 3322800"/>
              <a:gd name="connsiteY14" fmla="*/ 5073718 h 5073718"/>
              <a:gd name="connsiteX15" fmla="*/ 1705704 w 3322800"/>
              <a:gd name="connsiteY15" fmla="*/ 5073718 h 5073718"/>
              <a:gd name="connsiteX16" fmla="*/ 1218360 w 3322800"/>
              <a:gd name="connsiteY16" fmla="*/ 5073718 h 5073718"/>
              <a:gd name="connsiteX17" fmla="*/ 553800 w 3322800"/>
              <a:gd name="connsiteY17" fmla="*/ 5073718 h 5073718"/>
              <a:gd name="connsiteX18" fmla="*/ 0 w 3322800"/>
              <a:gd name="connsiteY18" fmla="*/ 4519918 h 5073718"/>
              <a:gd name="connsiteX19" fmla="*/ 0 w 3322800"/>
              <a:gd name="connsiteY19" fmla="*/ 3938221 h 5073718"/>
              <a:gd name="connsiteX20" fmla="*/ 0 w 3322800"/>
              <a:gd name="connsiteY20" fmla="*/ 3277201 h 5073718"/>
              <a:gd name="connsiteX21" fmla="*/ 0 w 3322800"/>
              <a:gd name="connsiteY21" fmla="*/ 2576520 h 5073718"/>
              <a:gd name="connsiteX22" fmla="*/ 0 w 3322800"/>
              <a:gd name="connsiteY22" fmla="*/ 1915501 h 5073718"/>
              <a:gd name="connsiteX23" fmla="*/ 0 w 3322800"/>
              <a:gd name="connsiteY23" fmla="*/ 1294142 h 5073718"/>
              <a:gd name="connsiteX24" fmla="*/ 0 w 3322800"/>
              <a:gd name="connsiteY24" fmla="*/ 553800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22800" h="5073718" fill="none" extrusionOk="0">
                <a:moveTo>
                  <a:pt x="0" y="553800"/>
                </a:moveTo>
                <a:cubicBezTo>
                  <a:pt x="74387" y="244919"/>
                  <a:pt x="225958" y="-1728"/>
                  <a:pt x="553800" y="0"/>
                </a:cubicBezTo>
                <a:cubicBezTo>
                  <a:pt x="744934" y="15986"/>
                  <a:pt x="930307" y="11100"/>
                  <a:pt x="1129752" y="0"/>
                </a:cubicBezTo>
                <a:cubicBezTo>
                  <a:pt x="1329197" y="-11100"/>
                  <a:pt x="1481413" y="2367"/>
                  <a:pt x="1705704" y="0"/>
                </a:cubicBezTo>
                <a:cubicBezTo>
                  <a:pt x="1929995" y="-2367"/>
                  <a:pt x="2117007" y="-24486"/>
                  <a:pt x="2281656" y="0"/>
                </a:cubicBezTo>
                <a:cubicBezTo>
                  <a:pt x="2446305" y="24486"/>
                  <a:pt x="2645455" y="19145"/>
                  <a:pt x="2769000" y="0"/>
                </a:cubicBezTo>
                <a:cubicBezTo>
                  <a:pt x="3135265" y="35375"/>
                  <a:pt x="3325612" y="220797"/>
                  <a:pt x="3322800" y="553800"/>
                </a:cubicBezTo>
                <a:cubicBezTo>
                  <a:pt x="3305068" y="768845"/>
                  <a:pt x="3290183" y="966238"/>
                  <a:pt x="3322800" y="1294142"/>
                </a:cubicBezTo>
                <a:cubicBezTo>
                  <a:pt x="3355417" y="1622046"/>
                  <a:pt x="3355632" y="1672762"/>
                  <a:pt x="3322800" y="1955162"/>
                </a:cubicBezTo>
                <a:cubicBezTo>
                  <a:pt x="3289968" y="2237562"/>
                  <a:pt x="3351349" y="2408136"/>
                  <a:pt x="3322800" y="2536859"/>
                </a:cubicBezTo>
                <a:cubicBezTo>
                  <a:pt x="3294251" y="2665582"/>
                  <a:pt x="3344608" y="2887415"/>
                  <a:pt x="3322800" y="3078895"/>
                </a:cubicBezTo>
                <a:cubicBezTo>
                  <a:pt x="3300992" y="3270375"/>
                  <a:pt x="3322389" y="3603495"/>
                  <a:pt x="3322800" y="3819237"/>
                </a:cubicBezTo>
                <a:cubicBezTo>
                  <a:pt x="3323211" y="4034979"/>
                  <a:pt x="3341082" y="4197758"/>
                  <a:pt x="3322800" y="4519918"/>
                </a:cubicBezTo>
                <a:cubicBezTo>
                  <a:pt x="3353355" y="4859413"/>
                  <a:pt x="3037914" y="5025988"/>
                  <a:pt x="2769000" y="5073718"/>
                </a:cubicBezTo>
                <a:cubicBezTo>
                  <a:pt x="2591043" y="5092222"/>
                  <a:pt x="2438355" y="5048388"/>
                  <a:pt x="2237352" y="5073718"/>
                </a:cubicBezTo>
                <a:cubicBezTo>
                  <a:pt x="2036349" y="5099048"/>
                  <a:pt x="1918058" y="5084463"/>
                  <a:pt x="1705704" y="5073718"/>
                </a:cubicBezTo>
                <a:cubicBezTo>
                  <a:pt x="1493350" y="5062973"/>
                  <a:pt x="1322335" y="5051410"/>
                  <a:pt x="1218360" y="5073718"/>
                </a:cubicBezTo>
                <a:cubicBezTo>
                  <a:pt x="1114385" y="5096026"/>
                  <a:pt x="824556" y="5070321"/>
                  <a:pt x="553800" y="5073718"/>
                </a:cubicBezTo>
                <a:cubicBezTo>
                  <a:pt x="248148" y="5120282"/>
                  <a:pt x="21721" y="4841346"/>
                  <a:pt x="0" y="4519918"/>
                </a:cubicBezTo>
                <a:cubicBezTo>
                  <a:pt x="16209" y="4370621"/>
                  <a:pt x="-17624" y="4220861"/>
                  <a:pt x="0" y="3938221"/>
                </a:cubicBezTo>
                <a:cubicBezTo>
                  <a:pt x="17624" y="3655581"/>
                  <a:pt x="-20187" y="3535613"/>
                  <a:pt x="0" y="3277201"/>
                </a:cubicBezTo>
                <a:cubicBezTo>
                  <a:pt x="20187" y="3018789"/>
                  <a:pt x="-18191" y="2762203"/>
                  <a:pt x="0" y="2576520"/>
                </a:cubicBezTo>
                <a:cubicBezTo>
                  <a:pt x="18191" y="2390837"/>
                  <a:pt x="-32141" y="2064123"/>
                  <a:pt x="0" y="1915501"/>
                </a:cubicBezTo>
                <a:cubicBezTo>
                  <a:pt x="32141" y="1766879"/>
                  <a:pt x="-21759" y="1522752"/>
                  <a:pt x="0" y="1294142"/>
                </a:cubicBezTo>
                <a:cubicBezTo>
                  <a:pt x="21759" y="1065532"/>
                  <a:pt x="30831" y="882898"/>
                  <a:pt x="0" y="553800"/>
                </a:cubicBezTo>
                <a:close/>
              </a:path>
              <a:path w="3322800" h="5073718" stroke="0" extrusionOk="0">
                <a:moveTo>
                  <a:pt x="0" y="553800"/>
                </a:moveTo>
                <a:cubicBezTo>
                  <a:pt x="-9412" y="246281"/>
                  <a:pt x="311743" y="-41765"/>
                  <a:pt x="553800" y="0"/>
                </a:cubicBezTo>
                <a:cubicBezTo>
                  <a:pt x="840666" y="9292"/>
                  <a:pt x="913959" y="10986"/>
                  <a:pt x="1151904" y="0"/>
                </a:cubicBezTo>
                <a:cubicBezTo>
                  <a:pt x="1389849" y="-10986"/>
                  <a:pt x="1470680" y="22376"/>
                  <a:pt x="1639248" y="0"/>
                </a:cubicBezTo>
                <a:cubicBezTo>
                  <a:pt x="1807816" y="-22376"/>
                  <a:pt x="1944373" y="15137"/>
                  <a:pt x="2215200" y="0"/>
                </a:cubicBezTo>
                <a:cubicBezTo>
                  <a:pt x="2486027" y="-15137"/>
                  <a:pt x="2646034" y="-18157"/>
                  <a:pt x="2769000" y="0"/>
                </a:cubicBezTo>
                <a:cubicBezTo>
                  <a:pt x="3102872" y="37115"/>
                  <a:pt x="3364695" y="237085"/>
                  <a:pt x="3322800" y="553800"/>
                </a:cubicBezTo>
                <a:cubicBezTo>
                  <a:pt x="3295987" y="777466"/>
                  <a:pt x="3346866" y="1007636"/>
                  <a:pt x="3322800" y="1214820"/>
                </a:cubicBezTo>
                <a:cubicBezTo>
                  <a:pt x="3298734" y="1422004"/>
                  <a:pt x="3342267" y="1572711"/>
                  <a:pt x="3322800" y="1915501"/>
                </a:cubicBezTo>
                <a:cubicBezTo>
                  <a:pt x="3303333" y="2258291"/>
                  <a:pt x="3348192" y="2401388"/>
                  <a:pt x="3322800" y="2616181"/>
                </a:cubicBezTo>
                <a:cubicBezTo>
                  <a:pt x="3297408" y="2830974"/>
                  <a:pt x="3296241" y="2938438"/>
                  <a:pt x="3322800" y="3237540"/>
                </a:cubicBezTo>
                <a:cubicBezTo>
                  <a:pt x="3349359" y="3536642"/>
                  <a:pt x="3320780" y="3564204"/>
                  <a:pt x="3322800" y="3779576"/>
                </a:cubicBezTo>
                <a:cubicBezTo>
                  <a:pt x="3324820" y="3994948"/>
                  <a:pt x="3337075" y="4283609"/>
                  <a:pt x="3322800" y="4519918"/>
                </a:cubicBezTo>
                <a:cubicBezTo>
                  <a:pt x="3293076" y="4766404"/>
                  <a:pt x="3114874" y="5099272"/>
                  <a:pt x="2769000" y="5073718"/>
                </a:cubicBezTo>
                <a:cubicBezTo>
                  <a:pt x="2544165" y="5058817"/>
                  <a:pt x="2420552" y="5050059"/>
                  <a:pt x="2281656" y="5073718"/>
                </a:cubicBezTo>
                <a:cubicBezTo>
                  <a:pt x="2142760" y="5097377"/>
                  <a:pt x="1825632" y="5058236"/>
                  <a:pt x="1683552" y="5073718"/>
                </a:cubicBezTo>
                <a:cubicBezTo>
                  <a:pt x="1541472" y="5089200"/>
                  <a:pt x="1430367" y="5078093"/>
                  <a:pt x="1196208" y="5073718"/>
                </a:cubicBezTo>
                <a:cubicBezTo>
                  <a:pt x="962049" y="5069343"/>
                  <a:pt x="823537" y="5043350"/>
                  <a:pt x="553800" y="5073718"/>
                </a:cubicBezTo>
                <a:cubicBezTo>
                  <a:pt x="274140" y="5066130"/>
                  <a:pt x="6198" y="4750137"/>
                  <a:pt x="0" y="4519918"/>
                </a:cubicBezTo>
                <a:cubicBezTo>
                  <a:pt x="27648" y="4352907"/>
                  <a:pt x="26386" y="4166474"/>
                  <a:pt x="0" y="3938221"/>
                </a:cubicBezTo>
                <a:cubicBezTo>
                  <a:pt x="-26386" y="3709968"/>
                  <a:pt x="25895" y="3413163"/>
                  <a:pt x="0" y="3237540"/>
                </a:cubicBezTo>
                <a:cubicBezTo>
                  <a:pt x="-25895" y="3061917"/>
                  <a:pt x="-14025" y="2725802"/>
                  <a:pt x="0" y="2576520"/>
                </a:cubicBezTo>
                <a:cubicBezTo>
                  <a:pt x="14025" y="2427238"/>
                  <a:pt x="8228" y="2167336"/>
                  <a:pt x="0" y="2034484"/>
                </a:cubicBezTo>
                <a:cubicBezTo>
                  <a:pt x="-8228" y="1901632"/>
                  <a:pt x="-3270" y="1645372"/>
                  <a:pt x="0" y="1294142"/>
                </a:cubicBezTo>
                <a:cubicBezTo>
                  <a:pt x="3270" y="942912"/>
                  <a:pt x="7625" y="710054"/>
                  <a:pt x="0" y="553800"/>
                </a:cubicBezTo>
                <a:close/>
              </a:path>
            </a:pathLst>
          </a:custGeom>
          <a:solidFill>
            <a:srgbClr val="E87878"/>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AF01129F-FD3A-03A7-E4E3-36E87A0E9497}"/>
              </a:ext>
            </a:extLst>
          </p:cNvPr>
          <p:cNvSpPr txBox="1"/>
          <p:nvPr/>
        </p:nvSpPr>
        <p:spPr>
          <a:xfrm>
            <a:off x="5135318" y="1220792"/>
            <a:ext cx="1921363" cy="2215991"/>
          </a:xfrm>
          <a:prstGeom prst="rect">
            <a:avLst/>
          </a:prstGeom>
          <a:noFill/>
        </p:spPr>
        <p:txBody>
          <a:bodyPr wrap="square" rtlCol="0">
            <a:spAutoFit/>
          </a:bodyPr>
          <a:lstStyle/>
          <a:p>
            <a:pPr algn="ctr"/>
            <a:r>
              <a:rPr lang="fr-FR" sz="13800" b="1" dirty="0">
                <a:solidFill>
                  <a:srgbClr val="FFFFFF"/>
                </a:solidFill>
                <a:latin typeface="Bernard MT Condensed" panose="02050806060905020404" pitchFamily="18" charset="0"/>
              </a:rPr>
              <a:t>02</a:t>
            </a:r>
          </a:p>
        </p:txBody>
      </p:sp>
      <p:sp>
        <p:nvSpPr>
          <p:cNvPr id="18" name="Organigramme : Alternative 17">
            <a:extLst>
              <a:ext uri="{FF2B5EF4-FFF2-40B4-BE49-F238E27FC236}">
                <a16:creationId xmlns:a16="http://schemas.microsoft.com/office/drawing/2014/main" id="{065CA500-2A0E-0740-5AEE-E5D6932A6902}"/>
              </a:ext>
            </a:extLst>
          </p:cNvPr>
          <p:cNvSpPr/>
          <p:nvPr/>
        </p:nvSpPr>
        <p:spPr>
          <a:xfrm>
            <a:off x="8340837" y="899924"/>
            <a:ext cx="3322800" cy="5073718"/>
          </a:xfrm>
          <a:custGeom>
            <a:avLst/>
            <a:gdLst>
              <a:gd name="connsiteX0" fmla="*/ 0 w 3322800"/>
              <a:gd name="connsiteY0" fmla="*/ 553800 h 5073718"/>
              <a:gd name="connsiteX1" fmla="*/ 553800 w 3322800"/>
              <a:gd name="connsiteY1" fmla="*/ 0 h 5073718"/>
              <a:gd name="connsiteX2" fmla="*/ 1129752 w 3322800"/>
              <a:gd name="connsiteY2" fmla="*/ 0 h 5073718"/>
              <a:gd name="connsiteX3" fmla="*/ 1705704 w 3322800"/>
              <a:gd name="connsiteY3" fmla="*/ 0 h 5073718"/>
              <a:gd name="connsiteX4" fmla="*/ 2281656 w 3322800"/>
              <a:gd name="connsiteY4" fmla="*/ 0 h 5073718"/>
              <a:gd name="connsiteX5" fmla="*/ 2769000 w 3322800"/>
              <a:gd name="connsiteY5" fmla="*/ 0 h 5073718"/>
              <a:gd name="connsiteX6" fmla="*/ 3322800 w 3322800"/>
              <a:gd name="connsiteY6" fmla="*/ 553800 h 5073718"/>
              <a:gd name="connsiteX7" fmla="*/ 3322800 w 3322800"/>
              <a:gd name="connsiteY7" fmla="*/ 1294142 h 5073718"/>
              <a:gd name="connsiteX8" fmla="*/ 3322800 w 3322800"/>
              <a:gd name="connsiteY8" fmla="*/ 1955162 h 5073718"/>
              <a:gd name="connsiteX9" fmla="*/ 3322800 w 3322800"/>
              <a:gd name="connsiteY9" fmla="*/ 2536859 h 5073718"/>
              <a:gd name="connsiteX10" fmla="*/ 3322800 w 3322800"/>
              <a:gd name="connsiteY10" fmla="*/ 3078895 h 5073718"/>
              <a:gd name="connsiteX11" fmla="*/ 3322800 w 3322800"/>
              <a:gd name="connsiteY11" fmla="*/ 3819237 h 5073718"/>
              <a:gd name="connsiteX12" fmla="*/ 3322800 w 3322800"/>
              <a:gd name="connsiteY12" fmla="*/ 4519918 h 5073718"/>
              <a:gd name="connsiteX13" fmla="*/ 2769000 w 3322800"/>
              <a:gd name="connsiteY13" fmla="*/ 5073718 h 5073718"/>
              <a:gd name="connsiteX14" fmla="*/ 2237352 w 3322800"/>
              <a:gd name="connsiteY14" fmla="*/ 5073718 h 5073718"/>
              <a:gd name="connsiteX15" fmla="*/ 1705704 w 3322800"/>
              <a:gd name="connsiteY15" fmla="*/ 5073718 h 5073718"/>
              <a:gd name="connsiteX16" fmla="*/ 1218360 w 3322800"/>
              <a:gd name="connsiteY16" fmla="*/ 5073718 h 5073718"/>
              <a:gd name="connsiteX17" fmla="*/ 553800 w 3322800"/>
              <a:gd name="connsiteY17" fmla="*/ 5073718 h 5073718"/>
              <a:gd name="connsiteX18" fmla="*/ 0 w 3322800"/>
              <a:gd name="connsiteY18" fmla="*/ 4519918 h 5073718"/>
              <a:gd name="connsiteX19" fmla="*/ 0 w 3322800"/>
              <a:gd name="connsiteY19" fmla="*/ 3938221 h 5073718"/>
              <a:gd name="connsiteX20" fmla="*/ 0 w 3322800"/>
              <a:gd name="connsiteY20" fmla="*/ 3277201 h 5073718"/>
              <a:gd name="connsiteX21" fmla="*/ 0 w 3322800"/>
              <a:gd name="connsiteY21" fmla="*/ 2576520 h 5073718"/>
              <a:gd name="connsiteX22" fmla="*/ 0 w 3322800"/>
              <a:gd name="connsiteY22" fmla="*/ 1915501 h 5073718"/>
              <a:gd name="connsiteX23" fmla="*/ 0 w 3322800"/>
              <a:gd name="connsiteY23" fmla="*/ 1294142 h 5073718"/>
              <a:gd name="connsiteX24" fmla="*/ 0 w 3322800"/>
              <a:gd name="connsiteY24" fmla="*/ 553800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22800" h="5073718" fill="none" extrusionOk="0">
                <a:moveTo>
                  <a:pt x="0" y="553800"/>
                </a:moveTo>
                <a:cubicBezTo>
                  <a:pt x="74387" y="244919"/>
                  <a:pt x="225958" y="-1728"/>
                  <a:pt x="553800" y="0"/>
                </a:cubicBezTo>
                <a:cubicBezTo>
                  <a:pt x="744934" y="15986"/>
                  <a:pt x="930307" y="11100"/>
                  <a:pt x="1129752" y="0"/>
                </a:cubicBezTo>
                <a:cubicBezTo>
                  <a:pt x="1329197" y="-11100"/>
                  <a:pt x="1481413" y="2367"/>
                  <a:pt x="1705704" y="0"/>
                </a:cubicBezTo>
                <a:cubicBezTo>
                  <a:pt x="1929995" y="-2367"/>
                  <a:pt x="2117007" y="-24486"/>
                  <a:pt x="2281656" y="0"/>
                </a:cubicBezTo>
                <a:cubicBezTo>
                  <a:pt x="2446305" y="24486"/>
                  <a:pt x="2645455" y="19145"/>
                  <a:pt x="2769000" y="0"/>
                </a:cubicBezTo>
                <a:cubicBezTo>
                  <a:pt x="3135265" y="35375"/>
                  <a:pt x="3325612" y="220797"/>
                  <a:pt x="3322800" y="553800"/>
                </a:cubicBezTo>
                <a:cubicBezTo>
                  <a:pt x="3305068" y="768845"/>
                  <a:pt x="3290183" y="966238"/>
                  <a:pt x="3322800" y="1294142"/>
                </a:cubicBezTo>
                <a:cubicBezTo>
                  <a:pt x="3355417" y="1622046"/>
                  <a:pt x="3355632" y="1672762"/>
                  <a:pt x="3322800" y="1955162"/>
                </a:cubicBezTo>
                <a:cubicBezTo>
                  <a:pt x="3289968" y="2237562"/>
                  <a:pt x="3351349" y="2408136"/>
                  <a:pt x="3322800" y="2536859"/>
                </a:cubicBezTo>
                <a:cubicBezTo>
                  <a:pt x="3294251" y="2665582"/>
                  <a:pt x="3344608" y="2887415"/>
                  <a:pt x="3322800" y="3078895"/>
                </a:cubicBezTo>
                <a:cubicBezTo>
                  <a:pt x="3300992" y="3270375"/>
                  <a:pt x="3322389" y="3603495"/>
                  <a:pt x="3322800" y="3819237"/>
                </a:cubicBezTo>
                <a:cubicBezTo>
                  <a:pt x="3323211" y="4034979"/>
                  <a:pt x="3341082" y="4197758"/>
                  <a:pt x="3322800" y="4519918"/>
                </a:cubicBezTo>
                <a:cubicBezTo>
                  <a:pt x="3353355" y="4859413"/>
                  <a:pt x="3037914" y="5025988"/>
                  <a:pt x="2769000" y="5073718"/>
                </a:cubicBezTo>
                <a:cubicBezTo>
                  <a:pt x="2591043" y="5092222"/>
                  <a:pt x="2438355" y="5048388"/>
                  <a:pt x="2237352" y="5073718"/>
                </a:cubicBezTo>
                <a:cubicBezTo>
                  <a:pt x="2036349" y="5099048"/>
                  <a:pt x="1918058" y="5084463"/>
                  <a:pt x="1705704" y="5073718"/>
                </a:cubicBezTo>
                <a:cubicBezTo>
                  <a:pt x="1493350" y="5062973"/>
                  <a:pt x="1322335" y="5051410"/>
                  <a:pt x="1218360" y="5073718"/>
                </a:cubicBezTo>
                <a:cubicBezTo>
                  <a:pt x="1114385" y="5096026"/>
                  <a:pt x="824556" y="5070321"/>
                  <a:pt x="553800" y="5073718"/>
                </a:cubicBezTo>
                <a:cubicBezTo>
                  <a:pt x="248148" y="5120282"/>
                  <a:pt x="21721" y="4841346"/>
                  <a:pt x="0" y="4519918"/>
                </a:cubicBezTo>
                <a:cubicBezTo>
                  <a:pt x="16209" y="4370621"/>
                  <a:pt x="-17624" y="4220861"/>
                  <a:pt x="0" y="3938221"/>
                </a:cubicBezTo>
                <a:cubicBezTo>
                  <a:pt x="17624" y="3655581"/>
                  <a:pt x="-20187" y="3535613"/>
                  <a:pt x="0" y="3277201"/>
                </a:cubicBezTo>
                <a:cubicBezTo>
                  <a:pt x="20187" y="3018789"/>
                  <a:pt x="-18191" y="2762203"/>
                  <a:pt x="0" y="2576520"/>
                </a:cubicBezTo>
                <a:cubicBezTo>
                  <a:pt x="18191" y="2390837"/>
                  <a:pt x="-32141" y="2064123"/>
                  <a:pt x="0" y="1915501"/>
                </a:cubicBezTo>
                <a:cubicBezTo>
                  <a:pt x="32141" y="1766879"/>
                  <a:pt x="-21759" y="1522752"/>
                  <a:pt x="0" y="1294142"/>
                </a:cubicBezTo>
                <a:cubicBezTo>
                  <a:pt x="21759" y="1065532"/>
                  <a:pt x="30831" y="882898"/>
                  <a:pt x="0" y="553800"/>
                </a:cubicBezTo>
                <a:close/>
              </a:path>
              <a:path w="3322800" h="5073718" stroke="0" extrusionOk="0">
                <a:moveTo>
                  <a:pt x="0" y="553800"/>
                </a:moveTo>
                <a:cubicBezTo>
                  <a:pt x="-9412" y="246281"/>
                  <a:pt x="311743" y="-41765"/>
                  <a:pt x="553800" y="0"/>
                </a:cubicBezTo>
                <a:cubicBezTo>
                  <a:pt x="840666" y="9292"/>
                  <a:pt x="913959" y="10986"/>
                  <a:pt x="1151904" y="0"/>
                </a:cubicBezTo>
                <a:cubicBezTo>
                  <a:pt x="1389849" y="-10986"/>
                  <a:pt x="1470680" y="22376"/>
                  <a:pt x="1639248" y="0"/>
                </a:cubicBezTo>
                <a:cubicBezTo>
                  <a:pt x="1807816" y="-22376"/>
                  <a:pt x="1944373" y="15137"/>
                  <a:pt x="2215200" y="0"/>
                </a:cubicBezTo>
                <a:cubicBezTo>
                  <a:pt x="2486027" y="-15137"/>
                  <a:pt x="2646034" y="-18157"/>
                  <a:pt x="2769000" y="0"/>
                </a:cubicBezTo>
                <a:cubicBezTo>
                  <a:pt x="3102872" y="37115"/>
                  <a:pt x="3364695" y="237085"/>
                  <a:pt x="3322800" y="553800"/>
                </a:cubicBezTo>
                <a:cubicBezTo>
                  <a:pt x="3295987" y="777466"/>
                  <a:pt x="3346866" y="1007636"/>
                  <a:pt x="3322800" y="1214820"/>
                </a:cubicBezTo>
                <a:cubicBezTo>
                  <a:pt x="3298734" y="1422004"/>
                  <a:pt x="3342267" y="1572711"/>
                  <a:pt x="3322800" y="1915501"/>
                </a:cubicBezTo>
                <a:cubicBezTo>
                  <a:pt x="3303333" y="2258291"/>
                  <a:pt x="3348192" y="2401388"/>
                  <a:pt x="3322800" y="2616181"/>
                </a:cubicBezTo>
                <a:cubicBezTo>
                  <a:pt x="3297408" y="2830974"/>
                  <a:pt x="3296241" y="2938438"/>
                  <a:pt x="3322800" y="3237540"/>
                </a:cubicBezTo>
                <a:cubicBezTo>
                  <a:pt x="3349359" y="3536642"/>
                  <a:pt x="3320780" y="3564204"/>
                  <a:pt x="3322800" y="3779576"/>
                </a:cubicBezTo>
                <a:cubicBezTo>
                  <a:pt x="3324820" y="3994948"/>
                  <a:pt x="3337075" y="4283609"/>
                  <a:pt x="3322800" y="4519918"/>
                </a:cubicBezTo>
                <a:cubicBezTo>
                  <a:pt x="3293076" y="4766404"/>
                  <a:pt x="3114874" y="5099272"/>
                  <a:pt x="2769000" y="5073718"/>
                </a:cubicBezTo>
                <a:cubicBezTo>
                  <a:pt x="2544165" y="5058817"/>
                  <a:pt x="2420552" y="5050059"/>
                  <a:pt x="2281656" y="5073718"/>
                </a:cubicBezTo>
                <a:cubicBezTo>
                  <a:pt x="2142760" y="5097377"/>
                  <a:pt x="1825632" y="5058236"/>
                  <a:pt x="1683552" y="5073718"/>
                </a:cubicBezTo>
                <a:cubicBezTo>
                  <a:pt x="1541472" y="5089200"/>
                  <a:pt x="1430367" y="5078093"/>
                  <a:pt x="1196208" y="5073718"/>
                </a:cubicBezTo>
                <a:cubicBezTo>
                  <a:pt x="962049" y="5069343"/>
                  <a:pt x="823537" y="5043350"/>
                  <a:pt x="553800" y="5073718"/>
                </a:cubicBezTo>
                <a:cubicBezTo>
                  <a:pt x="274140" y="5066130"/>
                  <a:pt x="6198" y="4750137"/>
                  <a:pt x="0" y="4519918"/>
                </a:cubicBezTo>
                <a:cubicBezTo>
                  <a:pt x="27648" y="4352907"/>
                  <a:pt x="26386" y="4166474"/>
                  <a:pt x="0" y="3938221"/>
                </a:cubicBezTo>
                <a:cubicBezTo>
                  <a:pt x="-26386" y="3709968"/>
                  <a:pt x="25895" y="3413163"/>
                  <a:pt x="0" y="3237540"/>
                </a:cubicBezTo>
                <a:cubicBezTo>
                  <a:pt x="-25895" y="3061917"/>
                  <a:pt x="-14025" y="2725802"/>
                  <a:pt x="0" y="2576520"/>
                </a:cubicBezTo>
                <a:cubicBezTo>
                  <a:pt x="14025" y="2427238"/>
                  <a:pt x="8228" y="2167336"/>
                  <a:pt x="0" y="2034484"/>
                </a:cubicBezTo>
                <a:cubicBezTo>
                  <a:pt x="-8228" y="1901632"/>
                  <a:pt x="-3270" y="1645372"/>
                  <a:pt x="0" y="1294142"/>
                </a:cubicBezTo>
                <a:cubicBezTo>
                  <a:pt x="3270" y="942912"/>
                  <a:pt x="7625" y="710054"/>
                  <a:pt x="0" y="553800"/>
                </a:cubicBezTo>
                <a:close/>
              </a:path>
            </a:pathLst>
          </a:custGeom>
          <a:solidFill>
            <a:srgbClr val="E2505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FC76502A-3672-80F0-E6D9-7E2024468E0B}"/>
              </a:ext>
            </a:extLst>
          </p:cNvPr>
          <p:cNvSpPr txBox="1"/>
          <p:nvPr/>
        </p:nvSpPr>
        <p:spPr>
          <a:xfrm>
            <a:off x="9041555" y="1197441"/>
            <a:ext cx="1921363" cy="2215991"/>
          </a:xfrm>
          <a:prstGeom prst="rect">
            <a:avLst/>
          </a:prstGeom>
          <a:noFill/>
        </p:spPr>
        <p:txBody>
          <a:bodyPr wrap="square" rtlCol="0">
            <a:spAutoFit/>
          </a:bodyPr>
          <a:lstStyle/>
          <a:p>
            <a:pPr algn="ctr"/>
            <a:r>
              <a:rPr lang="fr-FR" sz="13800" b="1" dirty="0">
                <a:solidFill>
                  <a:srgbClr val="FFFFFF"/>
                </a:solidFill>
                <a:latin typeface="Bernard MT Condensed" panose="02050806060905020404" pitchFamily="18" charset="0"/>
              </a:rPr>
              <a:t>03</a:t>
            </a:r>
          </a:p>
        </p:txBody>
      </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hlinkClick r:id="rId4" action="ppaction://hlinksldjump"/>
            <a:extLst>
              <a:ext uri="{FF2B5EF4-FFF2-40B4-BE49-F238E27FC236}">
                <a16:creationId xmlns:a16="http://schemas.microsoft.com/office/drawing/2014/main" id="{12D69DE9-EEF6-65DC-0BE7-44B74CCFC595}"/>
              </a:ext>
            </a:extLst>
          </p:cNvPr>
          <p:cNvSpPr txBox="1"/>
          <p:nvPr/>
        </p:nvSpPr>
        <p:spPr>
          <a:xfrm>
            <a:off x="4432622" y="3752748"/>
            <a:ext cx="3320823" cy="1815882"/>
          </a:xfrm>
          <a:prstGeom prst="rect">
            <a:avLst/>
          </a:prstGeom>
          <a:noFill/>
        </p:spPr>
        <p:txBody>
          <a:bodyPr wrap="square" rtlCol="0">
            <a:spAutoFit/>
          </a:bodyPr>
          <a:lstStyle/>
          <a:p>
            <a:pPr algn="ctr"/>
            <a:r>
              <a:rPr lang="fr-FR" sz="2800" b="1" dirty="0">
                <a:solidFill>
                  <a:schemeClr val="bg1"/>
                </a:solidFill>
                <a:latin typeface="Berlin Sans FB Demi" panose="020E0802020502020306" pitchFamily="34" charset="0"/>
              </a:rPr>
              <a:t>Les partenariats avec les pros et étudiants des métiers de la santé</a:t>
            </a:r>
          </a:p>
        </p:txBody>
      </p:sp>
      <p:sp>
        <p:nvSpPr>
          <p:cNvPr id="25" name="ZoneTexte 24">
            <a:hlinkClick r:id="rId5" action="ppaction://hlinksldjump"/>
            <a:extLst>
              <a:ext uri="{FF2B5EF4-FFF2-40B4-BE49-F238E27FC236}">
                <a16:creationId xmlns:a16="http://schemas.microsoft.com/office/drawing/2014/main" id="{56B91E0F-565F-A043-05CD-11A18C44BAC9}"/>
              </a:ext>
            </a:extLst>
          </p:cNvPr>
          <p:cNvSpPr txBox="1"/>
          <p:nvPr/>
        </p:nvSpPr>
        <p:spPr>
          <a:xfrm>
            <a:off x="8340837" y="4137293"/>
            <a:ext cx="3335226" cy="954107"/>
          </a:xfrm>
          <a:prstGeom prst="rect">
            <a:avLst/>
          </a:prstGeom>
          <a:noFill/>
        </p:spPr>
        <p:txBody>
          <a:bodyPr wrap="square" rtlCol="0">
            <a:spAutoFit/>
          </a:bodyPr>
          <a:lstStyle/>
          <a:p>
            <a:pPr algn="ctr"/>
            <a:r>
              <a:rPr lang="fr-FR" sz="2800" b="1" dirty="0">
                <a:solidFill>
                  <a:schemeClr val="bg1"/>
                </a:solidFill>
                <a:latin typeface="Berlin Sans FB Demi" panose="020E0802020502020306" pitchFamily="34" charset="0"/>
              </a:rPr>
              <a:t>Les partenariats mairies</a:t>
            </a:r>
          </a:p>
        </p:txBody>
      </p:sp>
      <p:sp>
        <p:nvSpPr>
          <p:cNvPr id="3" name="ZoneTexte 2">
            <a:extLst>
              <a:ext uri="{FF2B5EF4-FFF2-40B4-BE49-F238E27FC236}">
                <a16:creationId xmlns:a16="http://schemas.microsoft.com/office/drawing/2014/main" id="{D7E6A06E-C11F-FEB4-C32A-CA4A1DEBE939}"/>
              </a:ext>
            </a:extLst>
          </p:cNvPr>
          <p:cNvSpPr txBox="1"/>
          <p:nvPr/>
        </p:nvSpPr>
        <p:spPr>
          <a:xfrm>
            <a:off x="0" y="6115990"/>
            <a:ext cx="12192000" cy="338554"/>
          </a:xfrm>
          <a:prstGeom prst="rect">
            <a:avLst/>
          </a:prstGeom>
          <a:noFill/>
        </p:spPr>
        <p:txBody>
          <a:bodyPr wrap="square" rtlCol="0">
            <a:spAutoFit/>
          </a:bodyPr>
          <a:lstStyle/>
          <a:p>
            <a:pPr algn="ctr"/>
            <a:r>
              <a:rPr lang="fr-FR" sz="1600" dirty="0">
                <a:solidFill>
                  <a:srgbClr val="3B3B3B"/>
                </a:solidFill>
              </a:rPr>
              <a:t>Cliquez sur l’item souhaité pour y accéder</a:t>
            </a:r>
          </a:p>
        </p:txBody>
      </p:sp>
      <p:sp>
        <p:nvSpPr>
          <p:cNvPr id="2" name="Rectangle 1">
            <a:hlinkClick r:id="rId6" action="ppaction://hlinksldjump"/>
            <a:extLst>
              <a:ext uri="{FF2B5EF4-FFF2-40B4-BE49-F238E27FC236}">
                <a16:creationId xmlns:a16="http://schemas.microsoft.com/office/drawing/2014/main" id="{301DB340-125D-A233-E27C-F32B6CC148C1}"/>
              </a:ext>
            </a:extLst>
          </p:cNvPr>
          <p:cNvSpPr/>
          <p:nvPr/>
        </p:nvSpPr>
        <p:spPr>
          <a:xfrm>
            <a:off x="342900" y="899924"/>
            <a:ext cx="3780692" cy="5216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hlinkClick r:id="rId5" action="ppaction://hlinksldjump"/>
            <a:extLst>
              <a:ext uri="{FF2B5EF4-FFF2-40B4-BE49-F238E27FC236}">
                <a16:creationId xmlns:a16="http://schemas.microsoft.com/office/drawing/2014/main" id="{E3631AD7-20D4-6CB3-5432-684163C05E51}"/>
              </a:ext>
            </a:extLst>
          </p:cNvPr>
          <p:cNvSpPr/>
          <p:nvPr/>
        </p:nvSpPr>
        <p:spPr>
          <a:xfrm>
            <a:off x="8071619" y="853365"/>
            <a:ext cx="3780692" cy="5216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86043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D1DB0B4-9F53-27C3-9A14-DCB7ACBF19A7}"/>
              </a:ext>
            </a:extLst>
          </p:cNvPr>
          <p:cNvSpPr>
            <a:spLocks noGrp="1"/>
          </p:cNvSpPr>
          <p:nvPr>
            <p:ph type="body" sz="quarter" idx="12"/>
          </p:nvPr>
        </p:nvSpPr>
        <p:spPr/>
        <p:txBody>
          <a:bodyPr>
            <a:normAutofit/>
          </a:bodyPr>
          <a:lstStyle/>
          <a:p>
            <a:r>
              <a:rPr lang="fr-FR" dirty="0"/>
              <a:t>Partenariat avec les entreprises clientes de la CEGEE dans le but de conquérir leurs salariés.</a:t>
            </a:r>
          </a:p>
        </p:txBody>
      </p:sp>
      <p:sp>
        <p:nvSpPr>
          <p:cNvPr id="4" name="Espace réservé du texte 3">
            <a:extLst>
              <a:ext uri="{FF2B5EF4-FFF2-40B4-BE49-F238E27FC236}">
                <a16:creationId xmlns:a16="http://schemas.microsoft.com/office/drawing/2014/main" id="{27664666-2CFA-7877-3C2F-B2FCA7F46173}"/>
              </a:ext>
            </a:extLst>
          </p:cNvPr>
          <p:cNvSpPr>
            <a:spLocks noGrp="1"/>
          </p:cNvSpPr>
          <p:nvPr>
            <p:ph type="body" sz="quarter" idx="14"/>
          </p:nvPr>
        </p:nvSpPr>
        <p:spPr/>
        <p:txBody>
          <a:bodyPr/>
          <a:lstStyle/>
          <a:p>
            <a:r>
              <a:rPr lang="fr-FR" dirty="0"/>
              <a:t>Focus sur la conquête de clients spécifiques</a:t>
            </a:r>
          </a:p>
        </p:txBody>
      </p:sp>
      <p:sp>
        <p:nvSpPr>
          <p:cNvPr id="5" name="Espace réservé du texte 4">
            <a:extLst>
              <a:ext uri="{FF2B5EF4-FFF2-40B4-BE49-F238E27FC236}">
                <a16:creationId xmlns:a16="http://schemas.microsoft.com/office/drawing/2014/main" id="{9C45992A-4D33-2428-1094-4F79688F17BA}"/>
              </a:ext>
            </a:extLst>
          </p:cNvPr>
          <p:cNvSpPr>
            <a:spLocks noGrp="1"/>
          </p:cNvSpPr>
          <p:nvPr>
            <p:ph type="body" sz="quarter" idx="16"/>
          </p:nvPr>
        </p:nvSpPr>
        <p:spPr/>
        <p:txBody>
          <a:bodyPr/>
          <a:lstStyle/>
          <a:p>
            <a:r>
              <a:rPr lang="fr-FR" dirty="0"/>
              <a:t>5</a:t>
            </a:r>
          </a:p>
        </p:txBody>
      </p:sp>
      <p:grpSp>
        <p:nvGrpSpPr>
          <p:cNvPr id="13" name="Groupe 12">
            <a:extLst>
              <a:ext uri="{FF2B5EF4-FFF2-40B4-BE49-F238E27FC236}">
                <a16:creationId xmlns:a16="http://schemas.microsoft.com/office/drawing/2014/main" id="{95413539-F6B4-135F-FA41-70140A3C1D4C}"/>
              </a:ext>
            </a:extLst>
          </p:cNvPr>
          <p:cNvGrpSpPr/>
          <p:nvPr/>
        </p:nvGrpSpPr>
        <p:grpSpPr>
          <a:xfrm>
            <a:off x="4554583" y="1739512"/>
            <a:ext cx="6574543" cy="4188025"/>
            <a:chOff x="5443369" y="2366809"/>
            <a:chExt cx="6236186" cy="3676142"/>
          </a:xfrm>
        </p:grpSpPr>
        <p:pic>
          <p:nvPicPr>
            <p:cNvPr id="10" name="Picture 2" descr="Photo ordinateur portable avec écran blanc sur table en bois avec arrière-plan flou café café">
              <a:extLst>
                <a:ext uri="{FF2B5EF4-FFF2-40B4-BE49-F238E27FC236}">
                  <a16:creationId xmlns:a16="http://schemas.microsoft.com/office/drawing/2014/main" id="{F01396C2-6D90-DFB6-FCF6-654CA84E06CD}"/>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357" t="25317" r="20654" b="6553"/>
            <a:stretch/>
          </p:blipFill>
          <p:spPr bwMode="auto">
            <a:xfrm>
              <a:off x="5443369" y="2366809"/>
              <a:ext cx="6236186" cy="367614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hlinkClick r:id="rId3"/>
              <a:extLst>
                <a:ext uri="{FF2B5EF4-FFF2-40B4-BE49-F238E27FC236}">
                  <a16:creationId xmlns:a16="http://schemas.microsoft.com/office/drawing/2014/main" id="{AA379526-54BD-D512-3B2B-14EF41FD5C9A}"/>
                </a:ext>
              </a:extLst>
            </p:cNvPr>
            <p:cNvPicPr>
              <a:picLocks noChangeAspect="1"/>
            </p:cNvPicPr>
            <p:nvPr/>
          </p:nvPicPr>
          <p:blipFill rotWithShape="1">
            <a:blip r:embed="rId4"/>
            <a:srcRect l="4903" r="27645" b="31857"/>
            <a:stretch/>
          </p:blipFill>
          <p:spPr>
            <a:xfrm>
              <a:off x="6574171" y="2625032"/>
              <a:ext cx="4232774" cy="2172879"/>
            </a:xfrm>
            <a:prstGeom prst="rect">
              <a:avLst/>
            </a:prstGeom>
          </p:spPr>
        </p:pic>
      </p:grpSp>
      <p:pic>
        <p:nvPicPr>
          <p:cNvPr id="14" name="Picture 2" descr="Vecteur gratuit pointeur de curseur de souris pixel, flèche et attendre">
            <a:extLst>
              <a:ext uri="{FF2B5EF4-FFF2-40B4-BE49-F238E27FC236}">
                <a16:creationId xmlns:a16="http://schemas.microsoft.com/office/drawing/2014/main" id="{DFBC2A76-DC97-AA20-E29E-6ED3B0F69ABC}"/>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0163" t="54378" r="27208" b="17029"/>
          <a:stretch/>
        </p:blipFill>
        <p:spPr bwMode="auto">
          <a:xfrm>
            <a:off x="12311144" y="6863379"/>
            <a:ext cx="493232" cy="563694"/>
          </a:xfrm>
          <a:prstGeom prst="rect">
            <a:avLst/>
          </a:prstGeom>
          <a:noFill/>
          <a:extLst>
            <a:ext uri="{909E8E84-426E-40DD-AFC4-6F175D3DCCD1}">
              <a14:hiddenFill xmlns:a14="http://schemas.microsoft.com/office/drawing/2010/main">
                <a:solidFill>
                  <a:srgbClr val="FFFFFF"/>
                </a:solidFill>
              </a14:hiddenFill>
            </a:ext>
          </a:extLst>
        </p:spPr>
      </p:pic>
      <p:sp>
        <p:nvSpPr>
          <p:cNvPr id="22" name="Espace réservé du contenu 21">
            <a:extLst>
              <a:ext uri="{FF2B5EF4-FFF2-40B4-BE49-F238E27FC236}">
                <a16:creationId xmlns:a16="http://schemas.microsoft.com/office/drawing/2014/main" id="{DC01CCC6-975D-1DD9-0EBE-CD05A941A317}"/>
              </a:ext>
            </a:extLst>
          </p:cNvPr>
          <p:cNvSpPr>
            <a:spLocks noGrp="1"/>
          </p:cNvSpPr>
          <p:nvPr>
            <p:ph idx="17"/>
          </p:nvPr>
        </p:nvSpPr>
        <p:spPr>
          <a:xfrm>
            <a:off x="503311" y="1739512"/>
            <a:ext cx="3872746" cy="2245991"/>
          </a:xfrm>
        </p:spPr>
        <p:txBody>
          <a:bodyPr/>
          <a:lstStyle/>
          <a:p>
            <a:r>
              <a:rPr lang="fr-FR" dirty="0"/>
              <a:t>Ce dispositif vise à </a:t>
            </a:r>
            <a:r>
              <a:rPr lang="fr-FR" b="1" dirty="0">
                <a:solidFill>
                  <a:schemeClr val="accent4">
                    <a:lumMod val="75000"/>
                  </a:schemeClr>
                </a:solidFill>
              </a:rPr>
              <a:t>conquérir les salariés des entreprises ou associations clientes de la CEGEE</a:t>
            </a:r>
            <a:r>
              <a:rPr lang="fr-FR" dirty="0"/>
              <a:t>. </a:t>
            </a:r>
          </a:p>
          <a:p>
            <a:endParaRPr lang="fr-FR" sz="100" dirty="0"/>
          </a:p>
          <a:p>
            <a:r>
              <a:rPr lang="fr-FR" dirty="0"/>
              <a:t>Accompagner d’un conseiller part, le conseiller pro </a:t>
            </a:r>
            <a:r>
              <a:rPr lang="fr-FR" b="1" dirty="0">
                <a:solidFill>
                  <a:schemeClr val="accent4">
                    <a:lumMod val="75000"/>
                  </a:schemeClr>
                </a:solidFill>
              </a:rPr>
              <a:t>contacte le dirigeant d’entreprise</a:t>
            </a:r>
            <a:r>
              <a:rPr lang="fr-FR" dirty="0"/>
              <a:t> et lui présente notre dispositif de conquête de ses salariés. </a:t>
            </a:r>
          </a:p>
          <a:p>
            <a:endParaRPr lang="fr-FR" sz="100" dirty="0"/>
          </a:p>
          <a:p>
            <a:r>
              <a:rPr lang="fr-FR" b="1" dirty="0">
                <a:solidFill>
                  <a:schemeClr val="accent4">
                    <a:lumMod val="75000"/>
                  </a:schemeClr>
                </a:solidFill>
              </a:rPr>
              <a:t>Aucune convention n’est à signer</a:t>
            </a:r>
            <a:r>
              <a:rPr lang="fr-FR" dirty="0"/>
              <a:t>, un simple accord verbal du dirigeant permet d’enrôler l’entreprise dans le dispositif. </a:t>
            </a:r>
          </a:p>
          <a:p>
            <a:endParaRPr lang="fr-FR" sz="100" dirty="0"/>
          </a:p>
          <a:p>
            <a:r>
              <a:rPr lang="fr-FR" dirty="0"/>
              <a:t>Retrouvez l’intégralité du dispositif dans                      . Pour en savoir davantage, cliquez sur le lien :  </a:t>
            </a:r>
          </a:p>
        </p:txBody>
      </p:sp>
      <p:pic>
        <p:nvPicPr>
          <p:cNvPr id="23" name="Image 22">
            <a:hlinkClick r:id="rId6"/>
            <a:extLst>
              <a:ext uri="{FF2B5EF4-FFF2-40B4-BE49-F238E27FC236}">
                <a16:creationId xmlns:a16="http://schemas.microsoft.com/office/drawing/2014/main" id="{0AB3BC7A-6D9D-4735-AF4F-4736BE638D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27109" y="5215218"/>
            <a:ext cx="1137410" cy="215418"/>
          </a:xfrm>
          <a:prstGeom prst="rect">
            <a:avLst/>
          </a:prstGeom>
        </p:spPr>
      </p:pic>
      <p:sp>
        <p:nvSpPr>
          <p:cNvPr id="2" name="Organigramme : Alternative 1">
            <a:extLst>
              <a:ext uri="{FF2B5EF4-FFF2-40B4-BE49-F238E27FC236}">
                <a16:creationId xmlns:a16="http://schemas.microsoft.com/office/drawing/2014/main" id="{0B337BE8-9F5B-813B-6E72-B174FC7AD001}"/>
              </a:ext>
            </a:extLst>
          </p:cNvPr>
          <p:cNvSpPr/>
          <p:nvPr/>
        </p:nvSpPr>
        <p:spPr>
          <a:xfrm>
            <a:off x="11639922" y="660568"/>
            <a:ext cx="714101" cy="1849621"/>
          </a:xfrm>
          <a:custGeom>
            <a:avLst/>
            <a:gdLst>
              <a:gd name="connsiteX0" fmla="*/ 0 w 714101"/>
              <a:gd name="connsiteY0" fmla="*/ 119017 h 1849621"/>
              <a:gd name="connsiteX1" fmla="*/ 119017 w 714101"/>
              <a:gd name="connsiteY1" fmla="*/ 0 h 1849621"/>
              <a:gd name="connsiteX2" fmla="*/ 595084 w 714101"/>
              <a:gd name="connsiteY2" fmla="*/ 0 h 1849621"/>
              <a:gd name="connsiteX3" fmla="*/ 714101 w 714101"/>
              <a:gd name="connsiteY3" fmla="*/ 119017 h 1849621"/>
              <a:gd name="connsiteX4" fmla="*/ 714101 w 714101"/>
              <a:gd name="connsiteY4" fmla="*/ 656213 h 1849621"/>
              <a:gd name="connsiteX5" fmla="*/ 714101 w 714101"/>
              <a:gd name="connsiteY5" fmla="*/ 1193408 h 1849621"/>
              <a:gd name="connsiteX6" fmla="*/ 714101 w 714101"/>
              <a:gd name="connsiteY6" fmla="*/ 1730604 h 1849621"/>
              <a:gd name="connsiteX7" fmla="*/ 595084 w 714101"/>
              <a:gd name="connsiteY7" fmla="*/ 1849621 h 1849621"/>
              <a:gd name="connsiteX8" fmla="*/ 119017 w 714101"/>
              <a:gd name="connsiteY8" fmla="*/ 1849621 h 1849621"/>
              <a:gd name="connsiteX9" fmla="*/ 0 w 714101"/>
              <a:gd name="connsiteY9" fmla="*/ 1730604 h 1849621"/>
              <a:gd name="connsiteX10" fmla="*/ 0 w 714101"/>
              <a:gd name="connsiteY10" fmla="*/ 1225640 h 1849621"/>
              <a:gd name="connsiteX11" fmla="*/ 0 w 714101"/>
              <a:gd name="connsiteY11" fmla="*/ 688444 h 1849621"/>
              <a:gd name="connsiteX12" fmla="*/ 0 w 714101"/>
              <a:gd name="connsiteY12" fmla="*/ 119017 h 184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49621"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14369" y="362359"/>
                  <a:pt x="705744" y="466814"/>
                  <a:pt x="714101" y="656213"/>
                </a:cubicBezTo>
                <a:cubicBezTo>
                  <a:pt x="722458" y="845612"/>
                  <a:pt x="697766" y="961133"/>
                  <a:pt x="714101" y="1193408"/>
                </a:cubicBezTo>
                <a:cubicBezTo>
                  <a:pt x="730436" y="1425684"/>
                  <a:pt x="692810" y="1562480"/>
                  <a:pt x="714101" y="1730604"/>
                </a:cubicBezTo>
                <a:cubicBezTo>
                  <a:pt x="710990" y="1801336"/>
                  <a:pt x="656038" y="1859140"/>
                  <a:pt x="595084" y="1849621"/>
                </a:cubicBezTo>
                <a:cubicBezTo>
                  <a:pt x="481520" y="1866938"/>
                  <a:pt x="306662" y="1830849"/>
                  <a:pt x="119017" y="1849621"/>
                </a:cubicBezTo>
                <a:cubicBezTo>
                  <a:pt x="55998" y="1849102"/>
                  <a:pt x="-5270" y="1796280"/>
                  <a:pt x="0" y="1730604"/>
                </a:cubicBezTo>
                <a:cubicBezTo>
                  <a:pt x="23962" y="1490782"/>
                  <a:pt x="24741" y="1384378"/>
                  <a:pt x="0" y="1225640"/>
                </a:cubicBezTo>
                <a:cubicBezTo>
                  <a:pt x="-24741" y="1066902"/>
                  <a:pt x="9322" y="942337"/>
                  <a:pt x="0" y="688444"/>
                </a:cubicBezTo>
                <a:cubicBezTo>
                  <a:pt x="-9322" y="434551"/>
                  <a:pt x="19194" y="315484"/>
                  <a:pt x="0" y="119017"/>
                </a:cubicBezTo>
                <a:close/>
              </a:path>
              <a:path w="714101" h="1849621"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13362" y="265359"/>
                  <a:pt x="737255" y="411336"/>
                  <a:pt x="714101" y="688444"/>
                </a:cubicBezTo>
                <a:cubicBezTo>
                  <a:pt x="690947" y="965552"/>
                  <a:pt x="705789" y="980412"/>
                  <a:pt x="714101" y="1241756"/>
                </a:cubicBezTo>
                <a:cubicBezTo>
                  <a:pt x="722413" y="1503100"/>
                  <a:pt x="700640" y="1491827"/>
                  <a:pt x="714101" y="1730604"/>
                </a:cubicBezTo>
                <a:cubicBezTo>
                  <a:pt x="708612" y="1787031"/>
                  <a:pt x="652280" y="1840612"/>
                  <a:pt x="595084" y="1849621"/>
                </a:cubicBezTo>
                <a:cubicBezTo>
                  <a:pt x="440466" y="1872000"/>
                  <a:pt x="234333" y="1848131"/>
                  <a:pt x="119017" y="1849621"/>
                </a:cubicBezTo>
                <a:cubicBezTo>
                  <a:pt x="51620" y="1863171"/>
                  <a:pt x="-254" y="1800474"/>
                  <a:pt x="0" y="1730604"/>
                </a:cubicBezTo>
                <a:cubicBezTo>
                  <a:pt x="-3126" y="1555565"/>
                  <a:pt x="-17561" y="1385820"/>
                  <a:pt x="0" y="1225640"/>
                </a:cubicBezTo>
                <a:cubicBezTo>
                  <a:pt x="17561" y="1065460"/>
                  <a:pt x="-19634" y="794919"/>
                  <a:pt x="0" y="672329"/>
                </a:cubicBezTo>
                <a:cubicBezTo>
                  <a:pt x="19634" y="549739"/>
                  <a:pt x="-20321" y="297331"/>
                  <a:pt x="0" y="119017"/>
                </a:cubicBezTo>
                <a:close/>
              </a:path>
            </a:pathLst>
          </a:custGeom>
          <a:solidFill>
            <a:srgbClr val="EF9F9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E315727-29FF-F04D-9F0E-AE269E04B2E9}"/>
              </a:ext>
            </a:extLst>
          </p:cNvPr>
          <p:cNvSpPr txBox="1"/>
          <p:nvPr/>
        </p:nvSpPr>
        <p:spPr>
          <a:xfrm rot="5400000">
            <a:off x="11035811" y="1354546"/>
            <a:ext cx="1849621" cy="461665"/>
          </a:xfrm>
          <a:prstGeom prst="rect">
            <a:avLst/>
          </a:prstGeom>
          <a:noFill/>
        </p:spPr>
        <p:txBody>
          <a:bodyPr wrap="square" rtlCol="0">
            <a:spAutoFit/>
          </a:bodyPr>
          <a:lstStyle/>
          <a:p>
            <a:pPr algn="ctr"/>
            <a:r>
              <a:rPr lang="fr-FR" sz="1200" dirty="0"/>
              <a:t>Salariés des entreprises clientes CEGEE</a:t>
            </a:r>
          </a:p>
        </p:txBody>
      </p:sp>
      <p:grpSp>
        <p:nvGrpSpPr>
          <p:cNvPr id="7" name="Groupe 6">
            <a:extLst>
              <a:ext uri="{FF2B5EF4-FFF2-40B4-BE49-F238E27FC236}">
                <a16:creationId xmlns:a16="http://schemas.microsoft.com/office/drawing/2014/main" id="{B7F1351F-66BD-2073-51BF-58C0E1AA6603}"/>
              </a:ext>
            </a:extLst>
          </p:cNvPr>
          <p:cNvGrpSpPr/>
          <p:nvPr/>
        </p:nvGrpSpPr>
        <p:grpSpPr>
          <a:xfrm>
            <a:off x="11639922" y="2510189"/>
            <a:ext cx="741974" cy="3781540"/>
            <a:chOff x="11639922" y="2510189"/>
            <a:chExt cx="741974" cy="3781540"/>
          </a:xfrm>
        </p:grpSpPr>
        <p:sp>
          <p:nvSpPr>
            <p:cNvPr id="11" name="Organigramme : Alternative 10">
              <a:extLst>
                <a:ext uri="{FF2B5EF4-FFF2-40B4-BE49-F238E27FC236}">
                  <a16:creationId xmlns:a16="http://schemas.microsoft.com/office/drawing/2014/main" id="{2BC7FFF8-0A1F-C355-13AC-55326E75A3BC}"/>
                </a:ext>
              </a:extLst>
            </p:cNvPr>
            <p:cNvSpPr/>
            <p:nvPr/>
          </p:nvSpPr>
          <p:spPr>
            <a:xfrm>
              <a:off x="11639922" y="2510189"/>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chemeClr val="bg1">
                <a:lumMod val="95000"/>
              </a:schemeClr>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Organigramme : Alternative 18">
              <a:extLst>
                <a:ext uri="{FF2B5EF4-FFF2-40B4-BE49-F238E27FC236}">
                  <a16:creationId xmlns:a16="http://schemas.microsoft.com/office/drawing/2014/main" id="{871E3341-C46B-B35E-F786-B047E5F39A9A}"/>
                </a:ext>
              </a:extLst>
            </p:cNvPr>
            <p:cNvSpPr/>
            <p:nvPr/>
          </p:nvSpPr>
          <p:spPr>
            <a:xfrm>
              <a:off x="11667795" y="4396354"/>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chemeClr val="bg1">
                <a:lumMod val="95000"/>
              </a:schemeClr>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8DAF9BE3-F4B5-C303-F120-C6D2CBECB6C1}"/>
                </a:ext>
              </a:extLst>
            </p:cNvPr>
            <p:cNvSpPr txBox="1"/>
            <p:nvPr/>
          </p:nvSpPr>
          <p:spPr>
            <a:xfrm rot="5400000">
              <a:off x="11044689" y="3232855"/>
              <a:ext cx="1849621" cy="461665"/>
            </a:xfrm>
            <a:prstGeom prst="rect">
              <a:avLst/>
            </a:prstGeom>
            <a:noFill/>
          </p:spPr>
          <p:txBody>
            <a:bodyPr wrap="square" rtlCol="0">
              <a:spAutoFit/>
            </a:bodyPr>
            <a:lstStyle/>
            <a:p>
              <a:pPr algn="ctr"/>
              <a:r>
                <a:rPr lang="fr-FR" sz="1200" dirty="0"/>
                <a:t>Pros et étudiants des métiers de la santé</a:t>
              </a:r>
            </a:p>
          </p:txBody>
        </p:sp>
        <p:sp>
          <p:nvSpPr>
            <p:cNvPr id="24" name="ZoneTexte 23">
              <a:extLst>
                <a:ext uri="{FF2B5EF4-FFF2-40B4-BE49-F238E27FC236}">
                  <a16:creationId xmlns:a16="http://schemas.microsoft.com/office/drawing/2014/main" id="{FA9A4A91-3746-D423-0B8A-885726C5D112}"/>
                </a:ext>
              </a:extLst>
            </p:cNvPr>
            <p:cNvSpPr txBox="1"/>
            <p:nvPr/>
          </p:nvSpPr>
          <p:spPr>
            <a:xfrm rot="5400000">
              <a:off x="11044689" y="5213030"/>
              <a:ext cx="1849621" cy="307777"/>
            </a:xfrm>
            <a:prstGeom prst="rect">
              <a:avLst/>
            </a:prstGeom>
            <a:noFill/>
          </p:spPr>
          <p:txBody>
            <a:bodyPr wrap="square" rtlCol="0">
              <a:spAutoFit/>
            </a:bodyPr>
            <a:lstStyle/>
            <a:p>
              <a:pPr algn="ctr"/>
              <a:r>
                <a:rPr lang="fr-FR" sz="1400" dirty="0"/>
                <a:t>Mairies</a:t>
              </a:r>
            </a:p>
          </p:txBody>
        </p:sp>
      </p:grpSp>
    </p:spTree>
    <p:extLst>
      <p:ext uri="{BB962C8B-B14F-4D97-AF65-F5344CB8AC3E}">
        <p14:creationId xmlns:p14="http://schemas.microsoft.com/office/powerpoint/2010/main" val="335079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afterEffect">
                                  <p:stCondLst>
                                    <p:cond delay="0"/>
                                  </p:stCondLst>
                                  <p:childTnLst>
                                    <p:anim calcmode="lin" valueType="num">
                                      <p:cBhvr additive="base">
                                        <p:cTn id="6" dur="1000"/>
                                        <p:tgtEl>
                                          <p:spTgt spid="7"/>
                                        </p:tgtEl>
                                        <p:attrNameLst>
                                          <p:attrName>ppt_x</p:attrName>
                                        </p:attrNameLst>
                                      </p:cBhvr>
                                      <p:tavLst>
                                        <p:tav tm="0">
                                          <p:val>
                                            <p:strVal val="ppt_x"/>
                                          </p:val>
                                        </p:tav>
                                        <p:tav tm="100000">
                                          <p:val>
                                            <p:strVal val="1+ppt_w/2"/>
                                          </p:val>
                                        </p:tav>
                                      </p:tavLst>
                                    </p:anim>
                                    <p:anim calcmode="lin" valueType="num">
                                      <p:cBhvr additive="base">
                                        <p:cTn id="7" dur="1000"/>
                                        <p:tgtEl>
                                          <p:spTgt spid="7"/>
                                        </p:tgtEl>
                                        <p:attrNameLst>
                                          <p:attrName>ppt_y</p:attrName>
                                        </p:attrNameLst>
                                      </p:cBhvr>
                                      <p:tavLst>
                                        <p:tav tm="0">
                                          <p:val>
                                            <p:strVal val="ppt_y"/>
                                          </p:val>
                                        </p:tav>
                                        <p:tav tm="100000">
                                          <p:val>
                                            <p:strVal val="ppt_y"/>
                                          </p:val>
                                        </p:tav>
                                      </p:tavLst>
                                    </p:anim>
                                    <p:set>
                                      <p:cBhvr>
                                        <p:cTn id="8" dur="1" fill="hold">
                                          <p:stCondLst>
                                            <p:cond delay="999"/>
                                          </p:stCondLst>
                                        </p:cTn>
                                        <p:tgtEl>
                                          <p:spTgt spid="7"/>
                                        </p:tgtEl>
                                        <p:attrNameLst>
                                          <p:attrName>style.visibility</p:attrName>
                                        </p:attrNameLst>
                                      </p:cBhvr>
                                      <p:to>
                                        <p:strVal val="hidden"/>
                                      </p:to>
                                    </p:set>
                                  </p:childTnLst>
                                </p:cTn>
                              </p:par>
                            </p:childTnLst>
                          </p:cTn>
                        </p:par>
                        <p:par>
                          <p:cTn id="9" fill="hold">
                            <p:stCondLst>
                              <p:cond delay="1000"/>
                            </p:stCondLst>
                            <p:childTnLst>
                              <p:par>
                                <p:cTn id="10" presetID="0" presetClass="path" presetSubtype="0" accel="50000" decel="50000" fill="hold" nodeType="afterEffect">
                                  <p:stCondLst>
                                    <p:cond delay="0"/>
                                  </p:stCondLst>
                                  <p:childTnLst>
                                    <p:animMotion origin="layout" path="M 0.01614 -0.00556 L -0.36719 -0.43102 " pathEditMode="relative" rAng="0" ptsTypes="AA">
                                      <p:cBhvr>
                                        <p:cTn id="11" dur="2000" fill="hold"/>
                                        <p:tgtEl>
                                          <p:spTgt spid="14"/>
                                        </p:tgtEl>
                                        <p:attrNameLst>
                                          <p:attrName>ppt_x</p:attrName>
                                          <p:attrName>ppt_y</p:attrName>
                                        </p:attrNameLst>
                                      </p:cBhvr>
                                      <p:rCtr x="-19167" y="-21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D1DB0B4-9F53-27C3-9A14-DCB7ACBF19A7}"/>
              </a:ext>
            </a:extLst>
          </p:cNvPr>
          <p:cNvSpPr>
            <a:spLocks noGrp="1"/>
          </p:cNvSpPr>
          <p:nvPr>
            <p:ph type="body" sz="quarter" idx="12"/>
          </p:nvPr>
        </p:nvSpPr>
        <p:spPr/>
        <p:txBody>
          <a:bodyPr>
            <a:normAutofit/>
          </a:bodyPr>
          <a:lstStyle/>
          <a:p>
            <a:r>
              <a:rPr lang="fr-FR" dirty="0"/>
              <a:t>Partenariat avec les écoles de santé pour conquérir les futurs pros des                              métiers de la santé.</a:t>
            </a:r>
          </a:p>
        </p:txBody>
      </p:sp>
      <p:sp>
        <p:nvSpPr>
          <p:cNvPr id="4" name="Espace réservé du texte 3">
            <a:extLst>
              <a:ext uri="{FF2B5EF4-FFF2-40B4-BE49-F238E27FC236}">
                <a16:creationId xmlns:a16="http://schemas.microsoft.com/office/drawing/2014/main" id="{27664666-2CFA-7877-3C2F-B2FCA7F46173}"/>
              </a:ext>
            </a:extLst>
          </p:cNvPr>
          <p:cNvSpPr>
            <a:spLocks noGrp="1"/>
          </p:cNvSpPr>
          <p:nvPr>
            <p:ph type="body" sz="quarter" idx="14"/>
          </p:nvPr>
        </p:nvSpPr>
        <p:spPr/>
        <p:txBody>
          <a:bodyPr/>
          <a:lstStyle/>
          <a:p>
            <a:r>
              <a:rPr lang="fr-FR" dirty="0"/>
              <a:t>Focus sur la conquête de clients spécifiques</a:t>
            </a:r>
          </a:p>
        </p:txBody>
      </p:sp>
      <p:sp>
        <p:nvSpPr>
          <p:cNvPr id="5" name="Espace réservé du texte 4">
            <a:extLst>
              <a:ext uri="{FF2B5EF4-FFF2-40B4-BE49-F238E27FC236}">
                <a16:creationId xmlns:a16="http://schemas.microsoft.com/office/drawing/2014/main" id="{9C45992A-4D33-2428-1094-4F79688F17BA}"/>
              </a:ext>
            </a:extLst>
          </p:cNvPr>
          <p:cNvSpPr>
            <a:spLocks noGrp="1"/>
          </p:cNvSpPr>
          <p:nvPr>
            <p:ph type="body" sz="quarter" idx="16"/>
          </p:nvPr>
        </p:nvSpPr>
        <p:spPr/>
        <p:txBody>
          <a:bodyPr/>
          <a:lstStyle/>
          <a:p>
            <a:r>
              <a:rPr lang="fr-FR" dirty="0"/>
              <a:t>5</a:t>
            </a:r>
          </a:p>
        </p:txBody>
      </p:sp>
      <p:sp>
        <p:nvSpPr>
          <p:cNvPr id="15" name="Organigramme : Alternative 14">
            <a:extLst>
              <a:ext uri="{FF2B5EF4-FFF2-40B4-BE49-F238E27FC236}">
                <a16:creationId xmlns:a16="http://schemas.microsoft.com/office/drawing/2014/main" id="{86B301BD-8EE3-28A2-4896-5125190CAF13}"/>
              </a:ext>
            </a:extLst>
          </p:cNvPr>
          <p:cNvSpPr/>
          <p:nvPr/>
        </p:nvSpPr>
        <p:spPr>
          <a:xfrm>
            <a:off x="11639922" y="2510189"/>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rgbClr val="EF9F9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EA88DFC1-4E82-284C-C808-1F862AE106C0}"/>
              </a:ext>
            </a:extLst>
          </p:cNvPr>
          <p:cNvSpPr txBox="1"/>
          <p:nvPr/>
        </p:nvSpPr>
        <p:spPr>
          <a:xfrm rot="5400000">
            <a:off x="11044689" y="3232855"/>
            <a:ext cx="1849621" cy="461665"/>
          </a:xfrm>
          <a:prstGeom prst="rect">
            <a:avLst/>
          </a:prstGeom>
          <a:noFill/>
        </p:spPr>
        <p:txBody>
          <a:bodyPr wrap="square" rtlCol="0">
            <a:spAutoFit/>
          </a:bodyPr>
          <a:lstStyle/>
          <a:p>
            <a:pPr algn="ctr"/>
            <a:r>
              <a:rPr lang="fr-FR" sz="1200" dirty="0"/>
              <a:t>Pros et étudiants des métiers de la santé</a:t>
            </a:r>
          </a:p>
        </p:txBody>
      </p:sp>
      <p:grpSp>
        <p:nvGrpSpPr>
          <p:cNvPr id="20" name="Groupe 19">
            <a:extLst>
              <a:ext uri="{FF2B5EF4-FFF2-40B4-BE49-F238E27FC236}">
                <a16:creationId xmlns:a16="http://schemas.microsoft.com/office/drawing/2014/main" id="{19B66084-5248-FDA5-53D9-433EAB830F87}"/>
              </a:ext>
            </a:extLst>
          </p:cNvPr>
          <p:cNvGrpSpPr/>
          <p:nvPr/>
        </p:nvGrpSpPr>
        <p:grpSpPr>
          <a:xfrm>
            <a:off x="11639922" y="660568"/>
            <a:ext cx="741974" cy="5631161"/>
            <a:chOff x="11639922" y="660568"/>
            <a:chExt cx="741974" cy="5631161"/>
          </a:xfrm>
        </p:grpSpPr>
        <p:sp>
          <p:nvSpPr>
            <p:cNvPr id="8" name="Organigramme : Alternative 7">
              <a:extLst>
                <a:ext uri="{FF2B5EF4-FFF2-40B4-BE49-F238E27FC236}">
                  <a16:creationId xmlns:a16="http://schemas.microsoft.com/office/drawing/2014/main" id="{2DA41311-0189-B834-DD84-4A1BEAC08B66}"/>
                </a:ext>
              </a:extLst>
            </p:cNvPr>
            <p:cNvSpPr/>
            <p:nvPr/>
          </p:nvSpPr>
          <p:spPr>
            <a:xfrm>
              <a:off x="11639922" y="660568"/>
              <a:ext cx="714101" cy="1849621"/>
            </a:xfrm>
            <a:custGeom>
              <a:avLst/>
              <a:gdLst>
                <a:gd name="connsiteX0" fmla="*/ 0 w 714101"/>
                <a:gd name="connsiteY0" fmla="*/ 119017 h 1849621"/>
                <a:gd name="connsiteX1" fmla="*/ 119017 w 714101"/>
                <a:gd name="connsiteY1" fmla="*/ 0 h 1849621"/>
                <a:gd name="connsiteX2" fmla="*/ 595084 w 714101"/>
                <a:gd name="connsiteY2" fmla="*/ 0 h 1849621"/>
                <a:gd name="connsiteX3" fmla="*/ 714101 w 714101"/>
                <a:gd name="connsiteY3" fmla="*/ 119017 h 1849621"/>
                <a:gd name="connsiteX4" fmla="*/ 714101 w 714101"/>
                <a:gd name="connsiteY4" fmla="*/ 656213 h 1849621"/>
                <a:gd name="connsiteX5" fmla="*/ 714101 w 714101"/>
                <a:gd name="connsiteY5" fmla="*/ 1193408 h 1849621"/>
                <a:gd name="connsiteX6" fmla="*/ 714101 w 714101"/>
                <a:gd name="connsiteY6" fmla="*/ 1730604 h 1849621"/>
                <a:gd name="connsiteX7" fmla="*/ 595084 w 714101"/>
                <a:gd name="connsiteY7" fmla="*/ 1849621 h 1849621"/>
                <a:gd name="connsiteX8" fmla="*/ 119017 w 714101"/>
                <a:gd name="connsiteY8" fmla="*/ 1849621 h 1849621"/>
                <a:gd name="connsiteX9" fmla="*/ 0 w 714101"/>
                <a:gd name="connsiteY9" fmla="*/ 1730604 h 1849621"/>
                <a:gd name="connsiteX10" fmla="*/ 0 w 714101"/>
                <a:gd name="connsiteY10" fmla="*/ 1225640 h 1849621"/>
                <a:gd name="connsiteX11" fmla="*/ 0 w 714101"/>
                <a:gd name="connsiteY11" fmla="*/ 688444 h 1849621"/>
                <a:gd name="connsiteX12" fmla="*/ 0 w 714101"/>
                <a:gd name="connsiteY12" fmla="*/ 119017 h 184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49621"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14369" y="362359"/>
                    <a:pt x="705744" y="466814"/>
                    <a:pt x="714101" y="656213"/>
                  </a:cubicBezTo>
                  <a:cubicBezTo>
                    <a:pt x="722458" y="845612"/>
                    <a:pt x="697766" y="961133"/>
                    <a:pt x="714101" y="1193408"/>
                  </a:cubicBezTo>
                  <a:cubicBezTo>
                    <a:pt x="730436" y="1425684"/>
                    <a:pt x="692810" y="1562480"/>
                    <a:pt x="714101" y="1730604"/>
                  </a:cubicBezTo>
                  <a:cubicBezTo>
                    <a:pt x="710990" y="1801336"/>
                    <a:pt x="656038" y="1859140"/>
                    <a:pt x="595084" y="1849621"/>
                  </a:cubicBezTo>
                  <a:cubicBezTo>
                    <a:pt x="481520" y="1866938"/>
                    <a:pt x="306662" y="1830849"/>
                    <a:pt x="119017" y="1849621"/>
                  </a:cubicBezTo>
                  <a:cubicBezTo>
                    <a:pt x="55998" y="1849102"/>
                    <a:pt x="-5270" y="1796280"/>
                    <a:pt x="0" y="1730604"/>
                  </a:cubicBezTo>
                  <a:cubicBezTo>
                    <a:pt x="23962" y="1490782"/>
                    <a:pt x="24741" y="1384378"/>
                    <a:pt x="0" y="1225640"/>
                  </a:cubicBezTo>
                  <a:cubicBezTo>
                    <a:pt x="-24741" y="1066902"/>
                    <a:pt x="9322" y="942337"/>
                    <a:pt x="0" y="688444"/>
                  </a:cubicBezTo>
                  <a:cubicBezTo>
                    <a:pt x="-9322" y="434551"/>
                    <a:pt x="19194" y="315484"/>
                    <a:pt x="0" y="119017"/>
                  </a:cubicBezTo>
                  <a:close/>
                </a:path>
                <a:path w="714101" h="1849621"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13362" y="265359"/>
                    <a:pt x="737255" y="411336"/>
                    <a:pt x="714101" y="688444"/>
                  </a:cubicBezTo>
                  <a:cubicBezTo>
                    <a:pt x="690947" y="965552"/>
                    <a:pt x="705789" y="980412"/>
                    <a:pt x="714101" y="1241756"/>
                  </a:cubicBezTo>
                  <a:cubicBezTo>
                    <a:pt x="722413" y="1503100"/>
                    <a:pt x="700640" y="1491827"/>
                    <a:pt x="714101" y="1730604"/>
                  </a:cubicBezTo>
                  <a:cubicBezTo>
                    <a:pt x="708612" y="1787031"/>
                    <a:pt x="652280" y="1840612"/>
                    <a:pt x="595084" y="1849621"/>
                  </a:cubicBezTo>
                  <a:cubicBezTo>
                    <a:pt x="440466" y="1872000"/>
                    <a:pt x="234333" y="1848131"/>
                    <a:pt x="119017" y="1849621"/>
                  </a:cubicBezTo>
                  <a:cubicBezTo>
                    <a:pt x="51620" y="1863171"/>
                    <a:pt x="-254" y="1800474"/>
                    <a:pt x="0" y="1730604"/>
                  </a:cubicBezTo>
                  <a:cubicBezTo>
                    <a:pt x="-3126" y="1555565"/>
                    <a:pt x="-17561" y="1385820"/>
                    <a:pt x="0" y="1225640"/>
                  </a:cubicBezTo>
                  <a:cubicBezTo>
                    <a:pt x="17561" y="1065460"/>
                    <a:pt x="-19634" y="794919"/>
                    <a:pt x="0" y="672329"/>
                  </a:cubicBezTo>
                  <a:cubicBezTo>
                    <a:pt x="19634" y="549739"/>
                    <a:pt x="-20321" y="297331"/>
                    <a:pt x="0" y="119017"/>
                  </a:cubicBezTo>
                  <a:close/>
                </a:path>
              </a:pathLst>
            </a:custGeom>
            <a:solidFill>
              <a:schemeClr val="bg1">
                <a:lumMod val="95000"/>
              </a:schemeClr>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5A4181C-963B-F41C-24B7-F0D705856C67}"/>
                </a:ext>
              </a:extLst>
            </p:cNvPr>
            <p:cNvSpPr txBox="1"/>
            <p:nvPr/>
          </p:nvSpPr>
          <p:spPr>
            <a:xfrm rot="5400000">
              <a:off x="11044689" y="1354546"/>
              <a:ext cx="1849621" cy="461665"/>
            </a:xfrm>
            <a:prstGeom prst="rect">
              <a:avLst/>
            </a:prstGeom>
            <a:noFill/>
          </p:spPr>
          <p:txBody>
            <a:bodyPr wrap="square" rtlCol="0">
              <a:spAutoFit/>
            </a:bodyPr>
            <a:lstStyle/>
            <a:p>
              <a:pPr algn="ctr"/>
              <a:r>
                <a:rPr lang="fr-FR" sz="1200" dirty="0"/>
                <a:t>Salariés des entreprises clientes CEGEE</a:t>
              </a:r>
            </a:p>
          </p:txBody>
        </p:sp>
        <p:sp>
          <p:nvSpPr>
            <p:cNvPr id="16" name="Organigramme : Alternative 15">
              <a:extLst>
                <a:ext uri="{FF2B5EF4-FFF2-40B4-BE49-F238E27FC236}">
                  <a16:creationId xmlns:a16="http://schemas.microsoft.com/office/drawing/2014/main" id="{E447830E-3088-C72E-5A30-E2A738CB3335}"/>
                </a:ext>
              </a:extLst>
            </p:cNvPr>
            <p:cNvSpPr/>
            <p:nvPr/>
          </p:nvSpPr>
          <p:spPr>
            <a:xfrm>
              <a:off x="11667795" y="4396354"/>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chemeClr val="bg1">
                <a:lumMod val="95000"/>
              </a:schemeClr>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B88491DF-E091-4D62-1548-918949D6BCF1}"/>
                </a:ext>
              </a:extLst>
            </p:cNvPr>
            <p:cNvSpPr txBox="1"/>
            <p:nvPr/>
          </p:nvSpPr>
          <p:spPr>
            <a:xfrm rot="5400000">
              <a:off x="11044689" y="5213030"/>
              <a:ext cx="1849621" cy="307777"/>
            </a:xfrm>
            <a:prstGeom prst="rect">
              <a:avLst/>
            </a:prstGeom>
            <a:noFill/>
          </p:spPr>
          <p:txBody>
            <a:bodyPr wrap="square" rtlCol="0">
              <a:spAutoFit/>
            </a:bodyPr>
            <a:lstStyle/>
            <a:p>
              <a:pPr algn="ctr"/>
              <a:r>
                <a:rPr lang="fr-FR" sz="1400" dirty="0"/>
                <a:t>Mairies</a:t>
              </a:r>
            </a:p>
          </p:txBody>
        </p:sp>
      </p:grpSp>
      <p:sp>
        <p:nvSpPr>
          <p:cNvPr id="27" name="Espace réservé du contenu 1">
            <a:extLst>
              <a:ext uri="{FF2B5EF4-FFF2-40B4-BE49-F238E27FC236}">
                <a16:creationId xmlns:a16="http://schemas.microsoft.com/office/drawing/2014/main" id="{3DFED4CC-DFBB-59D0-6F75-A0C0444230E2}"/>
              </a:ext>
            </a:extLst>
          </p:cNvPr>
          <p:cNvSpPr txBox="1">
            <a:spLocks/>
          </p:cNvSpPr>
          <p:nvPr/>
        </p:nvSpPr>
        <p:spPr>
          <a:xfrm>
            <a:off x="8267142" y="1695123"/>
            <a:ext cx="3035578" cy="312947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dispositif capitalise sur la synergie du marché pro et du marché part. L’objectif est d’apporter des solutions « pro » pour les futurs professionnels de la santé. </a:t>
            </a:r>
          </a:p>
          <a:p>
            <a:r>
              <a:rPr lang="fr-FR" dirty="0"/>
              <a:t>La conquête s’effectue dès que les jeunes sont étudiants. </a:t>
            </a:r>
          </a:p>
          <a:p>
            <a:r>
              <a:rPr lang="fr-FR" dirty="0"/>
              <a:t>Retrouvez ci-contre une  </a:t>
            </a:r>
            <a:r>
              <a:rPr lang="fr-FR" b="1" dirty="0">
                <a:solidFill>
                  <a:srgbClr val="C00000"/>
                </a:solidFill>
              </a:rPr>
              <a:t>cartographie des écoles des métiers de la santé du Grand Est</a:t>
            </a:r>
            <a:r>
              <a:rPr lang="fr-FR" dirty="0"/>
              <a:t>, que vous pouvez démarcher pour nouer un partenariat. </a:t>
            </a:r>
          </a:p>
        </p:txBody>
      </p:sp>
      <p:pic>
        <p:nvPicPr>
          <p:cNvPr id="28" name="Image 27">
            <a:extLst>
              <a:ext uri="{FF2B5EF4-FFF2-40B4-BE49-F238E27FC236}">
                <a16:creationId xmlns:a16="http://schemas.microsoft.com/office/drawing/2014/main" id="{483EC730-B6AF-B66F-10A4-FEF259C59A27}"/>
              </a:ext>
            </a:extLst>
          </p:cNvPr>
          <p:cNvPicPr>
            <a:picLocks noChangeAspect="1"/>
          </p:cNvPicPr>
          <p:nvPr/>
        </p:nvPicPr>
        <p:blipFill rotWithShape="1">
          <a:blip r:embed="rId2"/>
          <a:srcRect l="4661" t="7086" r="3006"/>
          <a:stretch/>
        </p:blipFill>
        <p:spPr>
          <a:xfrm>
            <a:off x="695325" y="1519974"/>
            <a:ext cx="7530568" cy="4262518"/>
          </a:xfrm>
          <a:prstGeom prst="rect">
            <a:avLst/>
          </a:prstGeom>
          <a:effectLst>
            <a:outerShdw blurRad="50800" dist="38100" dir="8100000" algn="tr" rotWithShape="0">
              <a:prstClr val="black">
                <a:alpha val="40000"/>
              </a:prstClr>
            </a:outerShdw>
          </a:effectLst>
        </p:spPr>
      </p:pic>
      <p:pic>
        <p:nvPicPr>
          <p:cNvPr id="1026" name="Picture 2" descr="work in progress">
            <a:extLst>
              <a:ext uri="{FF2B5EF4-FFF2-40B4-BE49-F238E27FC236}">
                <a16:creationId xmlns:a16="http://schemas.microsoft.com/office/drawing/2014/main" id="{8B31DC92-F210-04BD-BB22-2F74EE7539D3}"/>
              </a:ext>
            </a:extLst>
          </p:cNvPr>
          <p:cNvPicPr>
            <a:picLocks noChangeAspect="1" noChangeArrowheads="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9821802" y="423144"/>
            <a:ext cx="1284310" cy="12672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 coins arrondis 1">
            <a:extLst>
              <a:ext uri="{FF2B5EF4-FFF2-40B4-BE49-F238E27FC236}">
                <a16:creationId xmlns:a16="http://schemas.microsoft.com/office/drawing/2014/main" id="{ED886A5C-F810-80CE-6EB5-0AB69580BB9C}"/>
              </a:ext>
            </a:extLst>
          </p:cNvPr>
          <p:cNvSpPr/>
          <p:nvPr/>
        </p:nvSpPr>
        <p:spPr>
          <a:xfrm>
            <a:off x="1368481" y="5979592"/>
            <a:ext cx="9455038" cy="316537"/>
          </a:xfrm>
          <a:custGeom>
            <a:avLst/>
            <a:gdLst>
              <a:gd name="connsiteX0" fmla="*/ 0 w 9455038"/>
              <a:gd name="connsiteY0" fmla="*/ 52757 h 316537"/>
              <a:gd name="connsiteX1" fmla="*/ 52757 w 9455038"/>
              <a:gd name="connsiteY1" fmla="*/ 0 h 316537"/>
              <a:gd name="connsiteX2" fmla="*/ 824093 w 9455038"/>
              <a:gd name="connsiteY2" fmla="*/ 0 h 316537"/>
              <a:gd name="connsiteX3" fmla="*/ 1221448 w 9455038"/>
              <a:gd name="connsiteY3" fmla="*/ 0 h 316537"/>
              <a:gd name="connsiteX4" fmla="*/ 1712298 w 9455038"/>
              <a:gd name="connsiteY4" fmla="*/ 0 h 316537"/>
              <a:gd name="connsiteX5" fmla="*/ 2109652 w 9455038"/>
              <a:gd name="connsiteY5" fmla="*/ 0 h 316537"/>
              <a:gd name="connsiteX6" fmla="*/ 2693998 w 9455038"/>
              <a:gd name="connsiteY6" fmla="*/ 0 h 316537"/>
              <a:gd name="connsiteX7" fmla="*/ 3091352 w 9455038"/>
              <a:gd name="connsiteY7" fmla="*/ 0 h 316537"/>
              <a:gd name="connsiteX8" fmla="*/ 3862688 w 9455038"/>
              <a:gd name="connsiteY8" fmla="*/ 0 h 316537"/>
              <a:gd name="connsiteX9" fmla="*/ 4166548 w 9455038"/>
              <a:gd name="connsiteY9" fmla="*/ 0 h 316537"/>
              <a:gd name="connsiteX10" fmla="*/ 4657398 w 9455038"/>
              <a:gd name="connsiteY10" fmla="*/ 0 h 316537"/>
              <a:gd name="connsiteX11" fmla="*/ 5428733 w 9455038"/>
              <a:gd name="connsiteY11" fmla="*/ 0 h 316537"/>
              <a:gd name="connsiteX12" fmla="*/ 6200069 w 9455038"/>
              <a:gd name="connsiteY12" fmla="*/ 0 h 316537"/>
              <a:gd name="connsiteX13" fmla="*/ 6971405 w 9455038"/>
              <a:gd name="connsiteY13" fmla="*/ 0 h 316537"/>
              <a:gd name="connsiteX14" fmla="*/ 7649245 w 9455038"/>
              <a:gd name="connsiteY14" fmla="*/ 0 h 316537"/>
              <a:gd name="connsiteX15" fmla="*/ 8327086 w 9455038"/>
              <a:gd name="connsiteY15" fmla="*/ 0 h 316537"/>
              <a:gd name="connsiteX16" fmla="*/ 9402281 w 9455038"/>
              <a:gd name="connsiteY16" fmla="*/ 0 h 316537"/>
              <a:gd name="connsiteX17" fmla="*/ 9455038 w 9455038"/>
              <a:gd name="connsiteY17" fmla="*/ 52757 h 316537"/>
              <a:gd name="connsiteX18" fmla="*/ 9455038 w 9455038"/>
              <a:gd name="connsiteY18" fmla="*/ 263780 h 316537"/>
              <a:gd name="connsiteX19" fmla="*/ 9402281 w 9455038"/>
              <a:gd name="connsiteY19" fmla="*/ 316537 h 316537"/>
              <a:gd name="connsiteX20" fmla="*/ 9004926 w 9455038"/>
              <a:gd name="connsiteY20" fmla="*/ 316537 h 316537"/>
              <a:gd name="connsiteX21" fmla="*/ 8233591 w 9455038"/>
              <a:gd name="connsiteY21" fmla="*/ 316537 h 316537"/>
              <a:gd name="connsiteX22" fmla="*/ 7462255 w 9455038"/>
              <a:gd name="connsiteY22" fmla="*/ 316537 h 316537"/>
              <a:gd name="connsiteX23" fmla="*/ 6877910 w 9455038"/>
              <a:gd name="connsiteY23" fmla="*/ 316537 h 316537"/>
              <a:gd name="connsiteX24" fmla="*/ 6387060 w 9455038"/>
              <a:gd name="connsiteY24" fmla="*/ 316537 h 316537"/>
              <a:gd name="connsiteX25" fmla="*/ 5709219 w 9455038"/>
              <a:gd name="connsiteY25" fmla="*/ 316537 h 316537"/>
              <a:gd name="connsiteX26" fmla="*/ 5218369 w 9455038"/>
              <a:gd name="connsiteY26" fmla="*/ 316537 h 316537"/>
              <a:gd name="connsiteX27" fmla="*/ 4540529 w 9455038"/>
              <a:gd name="connsiteY27" fmla="*/ 316537 h 316537"/>
              <a:gd name="connsiteX28" fmla="*/ 4049679 w 9455038"/>
              <a:gd name="connsiteY28" fmla="*/ 316537 h 316537"/>
              <a:gd name="connsiteX29" fmla="*/ 3652324 w 9455038"/>
              <a:gd name="connsiteY29" fmla="*/ 316537 h 316537"/>
              <a:gd name="connsiteX30" fmla="*/ 3254969 w 9455038"/>
              <a:gd name="connsiteY30" fmla="*/ 316537 h 316537"/>
              <a:gd name="connsiteX31" fmla="*/ 2764119 w 9455038"/>
              <a:gd name="connsiteY31" fmla="*/ 316537 h 316537"/>
              <a:gd name="connsiteX32" fmla="*/ 2460259 w 9455038"/>
              <a:gd name="connsiteY32" fmla="*/ 316537 h 316537"/>
              <a:gd name="connsiteX33" fmla="*/ 1969409 w 9455038"/>
              <a:gd name="connsiteY33" fmla="*/ 316537 h 316537"/>
              <a:gd name="connsiteX34" fmla="*/ 1665550 w 9455038"/>
              <a:gd name="connsiteY34" fmla="*/ 316537 h 316537"/>
              <a:gd name="connsiteX35" fmla="*/ 1268195 w 9455038"/>
              <a:gd name="connsiteY35" fmla="*/ 316537 h 316537"/>
              <a:gd name="connsiteX36" fmla="*/ 777345 w 9455038"/>
              <a:gd name="connsiteY36" fmla="*/ 316537 h 316537"/>
              <a:gd name="connsiteX37" fmla="*/ 52757 w 9455038"/>
              <a:gd name="connsiteY37" fmla="*/ 316537 h 316537"/>
              <a:gd name="connsiteX38" fmla="*/ 0 w 9455038"/>
              <a:gd name="connsiteY38" fmla="*/ 263780 h 316537"/>
              <a:gd name="connsiteX39" fmla="*/ 0 w 9455038"/>
              <a:gd name="connsiteY39" fmla="*/ 52757 h 31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455038" h="316537" fill="none" extrusionOk="0">
                <a:moveTo>
                  <a:pt x="0" y="52757"/>
                </a:moveTo>
                <a:cubicBezTo>
                  <a:pt x="-2172" y="26078"/>
                  <a:pt x="26834" y="-4642"/>
                  <a:pt x="52757" y="0"/>
                </a:cubicBezTo>
                <a:cubicBezTo>
                  <a:pt x="400371" y="-25733"/>
                  <a:pt x="484732" y="34412"/>
                  <a:pt x="824093" y="0"/>
                </a:cubicBezTo>
                <a:cubicBezTo>
                  <a:pt x="1163454" y="-34412"/>
                  <a:pt x="1116728" y="22514"/>
                  <a:pt x="1221448" y="0"/>
                </a:cubicBezTo>
                <a:cubicBezTo>
                  <a:pt x="1326169" y="-22514"/>
                  <a:pt x="1535247" y="44101"/>
                  <a:pt x="1712298" y="0"/>
                </a:cubicBezTo>
                <a:cubicBezTo>
                  <a:pt x="1889349" y="-44101"/>
                  <a:pt x="1921201" y="10667"/>
                  <a:pt x="2109652" y="0"/>
                </a:cubicBezTo>
                <a:cubicBezTo>
                  <a:pt x="2298103" y="-10667"/>
                  <a:pt x="2402268" y="35534"/>
                  <a:pt x="2693998" y="0"/>
                </a:cubicBezTo>
                <a:cubicBezTo>
                  <a:pt x="2985728" y="-35534"/>
                  <a:pt x="2944689" y="1982"/>
                  <a:pt x="3091352" y="0"/>
                </a:cubicBezTo>
                <a:cubicBezTo>
                  <a:pt x="3238015" y="-1982"/>
                  <a:pt x="3544729" y="51223"/>
                  <a:pt x="3862688" y="0"/>
                </a:cubicBezTo>
                <a:cubicBezTo>
                  <a:pt x="4180647" y="-51223"/>
                  <a:pt x="4096302" y="31579"/>
                  <a:pt x="4166548" y="0"/>
                </a:cubicBezTo>
                <a:cubicBezTo>
                  <a:pt x="4236794" y="-31579"/>
                  <a:pt x="4495313" y="12812"/>
                  <a:pt x="4657398" y="0"/>
                </a:cubicBezTo>
                <a:cubicBezTo>
                  <a:pt x="4819483" y="-12812"/>
                  <a:pt x="5109499" y="11823"/>
                  <a:pt x="5428733" y="0"/>
                </a:cubicBezTo>
                <a:cubicBezTo>
                  <a:pt x="5747967" y="-11823"/>
                  <a:pt x="5892322" y="14814"/>
                  <a:pt x="6200069" y="0"/>
                </a:cubicBezTo>
                <a:cubicBezTo>
                  <a:pt x="6507816" y="-14814"/>
                  <a:pt x="6807352" y="23230"/>
                  <a:pt x="6971405" y="0"/>
                </a:cubicBezTo>
                <a:cubicBezTo>
                  <a:pt x="7135458" y="-23230"/>
                  <a:pt x="7513179" y="78447"/>
                  <a:pt x="7649245" y="0"/>
                </a:cubicBezTo>
                <a:cubicBezTo>
                  <a:pt x="7785311" y="-78447"/>
                  <a:pt x="8162811" y="3201"/>
                  <a:pt x="8327086" y="0"/>
                </a:cubicBezTo>
                <a:cubicBezTo>
                  <a:pt x="8491361" y="-3201"/>
                  <a:pt x="9186551" y="89435"/>
                  <a:pt x="9402281" y="0"/>
                </a:cubicBezTo>
                <a:cubicBezTo>
                  <a:pt x="9435089" y="-4588"/>
                  <a:pt x="9449294" y="17223"/>
                  <a:pt x="9455038" y="52757"/>
                </a:cubicBezTo>
                <a:cubicBezTo>
                  <a:pt x="9479943" y="97450"/>
                  <a:pt x="9449146" y="205354"/>
                  <a:pt x="9455038" y="263780"/>
                </a:cubicBezTo>
                <a:cubicBezTo>
                  <a:pt x="9452388" y="292111"/>
                  <a:pt x="9431756" y="315419"/>
                  <a:pt x="9402281" y="316537"/>
                </a:cubicBezTo>
                <a:cubicBezTo>
                  <a:pt x="9268117" y="346524"/>
                  <a:pt x="9091232" y="299693"/>
                  <a:pt x="9004926" y="316537"/>
                </a:cubicBezTo>
                <a:cubicBezTo>
                  <a:pt x="8918621" y="333381"/>
                  <a:pt x="8474556" y="226285"/>
                  <a:pt x="8233591" y="316537"/>
                </a:cubicBezTo>
                <a:cubicBezTo>
                  <a:pt x="7992626" y="406789"/>
                  <a:pt x="7731702" y="255906"/>
                  <a:pt x="7462255" y="316537"/>
                </a:cubicBezTo>
                <a:cubicBezTo>
                  <a:pt x="7192808" y="377168"/>
                  <a:pt x="7078047" y="250020"/>
                  <a:pt x="6877910" y="316537"/>
                </a:cubicBezTo>
                <a:cubicBezTo>
                  <a:pt x="6677773" y="383054"/>
                  <a:pt x="6583536" y="285005"/>
                  <a:pt x="6387060" y="316537"/>
                </a:cubicBezTo>
                <a:cubicBezTo>
                  <a:pt x="6190584" y="348069"/>
                  <a:pt x="5877105" y="258970"/>
                  <a:pt x="5709219" y="316537"/>
                </a:cubicBezTo>
                <a:cubicBezTo>
                  <a:pt x="5541333" y="374104"/>
                  <a:pt x="5455183" y="260447"/>
                  <a:pt x="5218369" y="316537"/>
                </a:cubicBezTo>
                <a:cubicBezTo>
                  <a:pt x="4981555" y="372627"/>
                  <a:pt x="4804746" y="289346"/>
                  <a:pt x="4540529" y="316537"/>
                </a:cubicBezTo>
                <a:cubicBezTo>
                  <a:pt x="4276312" y="343728"/>
                  <a:pt x="4202686" y="279630"/>
                  <a:pt x="4049679" y="316537"/>
                </a:cubicBezTo>
                <a:cubicBezTo>
                  <a:pt x="3896672" y="353444"/>
                  <a:pt x="3801790" y="294988"/>
                  <a:pt x="3652324" y="316537"/>
                </a:cubicBezTo>
                <a:cubicBezTo>
                  <a:pt x="3502858" y="338086"/>
                  <a:pt x="3386284" y="307531"/>
                  <a:pt x="3254969" y="316537"/>
                </a:cubicBezTo>
                <a:cubicBezTo>
                  <a:pt x="3123654" y="325543"/>
                  <a:pt x="2893059" y="292352"/>
                  <a:pt x="2764119" y="316537"/>
                </a:cubicBezTo>
                <a:cubicBezTo>
                  <a:pt x="2635179" y="340722"/>
                  <a:pt x="2535084" y="289989"/>
                  <a:pt x="2460259" y="316537"/>
                </a:cubicBezTo>
                <a:cubicBezTo>
                  <a:pt x="2385434" y="343085"/>
                  <a:pt x="2168564" y="266139"/>
                  <a:pt x="1969409" y="316537"/>
                </a:cubicBezTo>
                <a:cubicBezTo>
                  <a:pt x="1770254" y="366935"/>
                  <a:pt x="1783747" y="291768"/>
                  <a:pt x="1665550" y="316537"/>
                </a:cubicBezTo>
                <a:cubicBezTo>
                  <a:pt x="1547353" y="341306"/>
                  <a:pt x="1432063" y="270519"/>
                  <a:pt x="1268195" y="316537"/>
                </a:cubicBezTo>
                <a:cubicBezTo>
                  <a:pt x="1104328" y="362555"/>
                  <a:pt x="918019" y="288327"/>
                  <a:pt x="777345" y="316537"/>
                </a:cubicBezTo>
                <a:cubicBezTo>
                  <a:pt x="636671" y="344747"/>
                  <a:pt x="394764" y="292557"/>
                  <a:pt x="52757" y="316537"/>
                </a:cubicBezTo>
                <a:cubicBezTo>
                  <a:pt x="21194" y="318865"/>
                  <a:pt x="2710" y="294125"/>
                  <a:pt x="0" y="263780"/>
                </a:cubicBezTo>
                <a:cubicBezTo>
                  <a:pt x="-14538" y="181313"/>
                  <a:pt x="20827" y="119059"/>
                  <a:pt x="0" y="52757"/>
                </a:cubicBezTo>
                <a:close/>
              </a:path>
              <a:path w="9455038" h="316537" stroke="0" extrusionOk="0">
                <a:moveTo>
                  <a:pt x="0" y="52757"/>
                </a:moveTo>
                <a:cubicBezTo>
                  <a:pt x="297" y="27297"/>
                  <a:pt x="20790" y="-5834"/>
                  <a:pt x="52757" y="0"/>
                </a:cubicBezTo>
                <a:cubicBezTo>
                  <a:pt x="312704" y="-61397"/>
                  <a:pt x="372107" y="51852"/>
                  <a:pt x="637102" y="0"/>
                </a:cubicBezTo>
                <a:cubicBezTo>
                  <a:pt x="902097" y="-51852"/>
                  <a:pt x="1192856" y="4271"/>
                  <a:pt x="1408438" y="0"/>
                </a:cubicBezTo>
                <a:cubicBezTo>
                  <a:pt x="1624020" y="-4271"/>
                  <a:pt x="1787759" y="46498"/>
                  <a:pt x="1899288" y="0"/>
                </a:cubicBezTo>
                <a:cubicBezTo>
                  <a:pt x="2010817" y="-46498"/>
                  <a:pt x="2101490" y="42509"/>
                  <a:pt x="2296643" y="0"/>
                </a:cubicBezTo>
                <a:cubicBezTo>
                  <a:pt x="2491797" y="-42509"/>
                  <a:pt x="2614070" y="46995"/>
                  <a:pt x="2693998" y="0"/>
                </a:cubicBezTo>
                <a:cubicBezTo>
                  <a:pt x="2773927" y="-46995"/>
                  <a:pt x="3154423" y="69679"/>
                  <a:pt x="3278343" y="0"/>
                </a:cubicBezTo>
                <a:cubicBezTo>
                  <a:pt x="3402263" y="-69679"/>
                  <a:pt x="3661396" y="6343"/>
                  <a:pt x="3769193" y="0"/>
                </a:cubicBezTo>
                <a:cubicBezTo>
                  <a:pt x="3876990" y="-6343"/>
                  <a:pt x="3957875" y="20835"/>
                  <a:pt x="4073052" y="0"/>
                </a:cubicBezTo>
                <a:cubicBezTo>
                  <a:pt x="4188229" y="-20835"/>
                  <a:pt x="4309989" y="17279"/>
                  <a:pt x="4470407" y="0"/>
                </a:cubicBezTo>
                <a:cubicBezTo>
                  <a:pt x="4630825" y="-17279"/>
                  <a:pt x="4669038" y="10985"/>
                  <a:pt x="4774267" y="0"/>
                </a:cubicBezTo>
                <a:cubicBezTo>
                  <a:pt x="4879496" y="-10985"/>
                  <a:pt x="5163481" y="60508"/>
                  <a:pt x="5358612" y="0"/>
                </a:cubicBezTo>
                <a:cubicBezTo>
                  <a:pt x="5553744" y="-60508"/>
                  <a:pt x="5965094" y="47538"/>
                  <a:pt x="6129948" y="0"/>
                </a:cubicBezTo>
                <a:cubicBezTo>
                  <a:pt x="6294802" y="-47538"/>
                  <a:pt x="6690943" y="89290"/>
                  <a:pt x="6901283" y="0"/>
                </a:cubicBezTo>
                <a:cubicBezTo>
                  <a:pt x="7111624" y="-89290"/>
                  <a:pt x="7245663" y="65258"/>
                  <a:pt x="7485629" y="0"/>
                </a:cubicBezTo>
                <a:cubicBezTo>
                  <a:pt x="7725595" y="-65258"/>
                  <a:pt x="7881614" y="39082"/>
                  <a:pt x="8163469" y="0"/>
                </a:cubicBezTo>
                <a:cubicBezTo>
                  <a:pt x="8445324" y="-39082"/>
                  <a:pt x="8419070" y="25614"/>
                  <a:pt x="8560824" y="0"/>
                </a:cubicBezTo>
                <a:cubicBezTo>
                  <a:pt x="8702579" y="-25614"/>
                  <a:pt x="9039655" y="95252"/>
                  <a:pt x="9402281" y="0"/>
                </a:cubicBezTo>
                <a:cubicBezTo>
                  <a:pt x="9432473" y="3968"/>
                  <a:pt x="9448624" y="20890"/>
                  <a:pt x="9455038" y="52757"/>
                </a:cubicBezTo>
                <a:cubicBezTo>
                  <a:pt x="9461043" y="155917"/>
                  <a:pt x="9440472" y="183138"/>
                  <a:pt x="9455038" y="263780"/>
                </a:cubicBezTo>
                <a:cubicBezTo>
                  <a:pt x="9459116" y="292438"/>
                  <a:pt x="9429294" y="318851"/>
                  <a:pt x="9402281" y="316537"/>
                </a:cubicBezTo>
                <a:cubicBezTo>
                  <a:pt x="9128186" y="361973"/>
                  <a:pt x="8966461" y="305280"/>
                  <a:pt x="8724441" y="316537"/>
                </a:cubicBezTo>
                <a:cubicBezTo>
                  <a:pt x="8482421" y="327794"/>
                  <a:pt x="8387344" y="301858"/>
                  <a:pt x="8140095" y="316537"/>
                </a:cubicBezTo>
                <a:cubicBezTo>
                  <a:pt x="7892846" y="331216"/>
                  <a:pt x="7873999" y="308665"/>
                  <a:pt x="7649245" y="316537"/>
                </a:cubicBezTo>
                <a:cubicBezTo>
                  <a:pt x="7424491" y="324409"/>
                  <a:pt x="7134903" y="269743"/>
                  <a:pt x="6971405" y="316537"/>
                </a:cubicBezTo>
                <a:cubicBezTo>
                  <a:pt x="6807907" y="363331"/>
                  <a:pt x="6553211" y="255412"/>
                  <a:pt x="6387060" y="316537"/>
                </a:cubicBezTo>
                <a:cubicBezTo>
                  <a:pt x="6220909" y="377662"/>
                  <a:pt x="6232602" y="308770"/>
                  <a:pt x="6083200" y="316537"/>
                </a:cubicBezTo>
                <a:cubicBezTo>
                  <a:pt x="5933798" y="324304"/>
                  <a:pt x="5839772" y="273092"/>
                  <a:pt x="5685845" y="316537"/>
                </a:cubicBezTo>
                <a:cubicBezTo>
                  <a:pt x="5531919" y="359982"/>
                  <a:pt x="5497631" y="315077"/>
                  <a:pt x="5381986" y="316537"/>
                </a:cubicBezTo>
                <a:cubicBezTo>
                  <a:pt x="5266341" y="317997"/>
                  <a:pt x="5084872" y="300306"/>
                  <a:pt x="4984631" y="316537"/>
                </a:cubicBezTo>
                <a:cubicBezTo>
                  <a:pt x="4884390" y="332768"/>
                  <a:pt x="4680933" y="280989"/>
                  <a:pt x="4493781" y="316537"/>
                </a:cubicBezTo>
                <a:cubicBezTo>
                  <a:pt x="4306629" y="352085"/>
                  <a:pt x="4318976" y="295458"/>
                  <a:pt x="4189921" y="316537"/>
                </a:cubicBezTo>
                <a:cubicBezTo>
                  <a:pt x="4060866" y="337616"/>
                  <a:pt x="3904991" y="300346"/>
                  <a:pt x="3792567" y="316537"/>
                </a:cubicBezTo>
                <a:cubicBezTo>
                  <a:pt x="3680143" y="332728"/>
                  <a:pt x="3348305" y="259704"/>
                  <a:pt x="3208221" y="316537"/>
                </a:cubicBezTo>
                <a:cubicBezTo>
                  <a:pt x="3068137" y="373370"/>
                  <a:pt x="2889957" y="311834"/>
                  <a:pt x="2623876" y="316537"/>
                </a:cubicBezTo>
                <a:cubicBezTo>
                  <a:pt x="2357796" y="321240"/>
                  <a:pt x="2251067" y="302525"/>
                  <a:pt x="2039531" y="316537"/>
                </a:cubicBezTo>
                <a:cubicBezTo>
                  <a:pt x="1827995" y="330549"/>
                  <a:pt x="1777241" y="306948"/>
                  <a:pt x="1548681" y="316537"/>
                </a:cubicBezTo>
                <a:cubicBezTo>
                  <a:pt x="1320121" y="326126"/>
                  <a:pt x="1338843" y="284792"/>
                  <a:pt x="1244821" y="316537"/>
                </a:cubicBezTo>
                <a:cubicBezTo>
                  <a:pt x="1150799" y="348282"/>
                  <a:pt x="1022151" y="307007"/>
                  <a:pt x="847467" y="316537"/>
                </a:cubicBezTo>
                <a:cubicBezTo>
                  <a:pt x="672783" y="326067"/>
                  <a:pt x="260604" y="271357"/>
                  <a:pt x="52757" y="316537"/>
                </a:cubicBezTo>
                <a:cubicBezTo>
                  <a:pt x="24499" y="317418"/>
                  <a:pt x="177" y="294261"/>
                  <a:pt x="0" y="263780"/>
                </a:cubicBezTo>
                <a:cubicBezTo>
                  <a:pt x="-23922" y="203845"/>
                  <a:pt x="1226" y="130989"/>
                  <a:pt x="0" y="52757"/>
                </a:cubicBezTo>
                <a:close/>
              </a:path>
            </a:pathLst>
          </a:custGeom>
          <a:solidFill>
            <a:srgbClr val="EF9F9F"/>
          </a:solidFill>
          <a:ln>
            <a:solidFill>
              <a:schemeClr val="tx1">
                <a:lumMod val="75000"/>
                <a:lumOff val="25000"/>
              </a:schemeClr>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Si vous souhaitez nouer un partenariat dans ce cadre, contactez </a:t>
            </a:r>
            <a:r>
              <a:rPr lang="fr-FR" sz="1200" b="1" dirty="0">
                <a:solidFill>
                  <a:schemeClr val="bg1"/>
                </a:solidFill>
                <a:latin typeface="Cavolini" panose="03000502040302020204" pitchFamily="66" charset="0"/>
                <a:cs typeface="Cavolini" panose="03000502040302020204" pitchFamily="66" charset="0"/>
                <a:hlinkClick r:id="rId4"/>
              </a:rPr>
              <a:t>Stéphane Bohn </a:t>
            </a:r>
            <a:r>
              <a:rPr lang="fr-FR" sz="1200" b="1" dirty="0">
                <a:solidFill>
                  <a:schemeClr val="bg1"/>
                </a:solidFill>
                <a:latin typeface="Cavolini" panose="03000502040302020204" pitchFamily="66" charset="0"/>
                <a:cs typeface="Cavolini" panose="03000502040302020204" pitchFamily="66" charset="0"/>
              </a:rPr>
              <a:t>avant toutes démarches ! </a:t>
            </a:r>
          </a:p>
        </p:txBody>
      </p:sp>
    </p:spTree>
    <p:extLst>
      <p:ext uri="{BB962C8B-B14F-4D97-AF65-F5344CB8AC3E}">
        <p14:creationId xmlns:p14="http://schemas.microsoft.com/office/powerpoint/2010/main" val="365972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afterEffect">
                                  <p:stCondLst>
                                    <p:cond delay="0"/>
                                  </p:stCondLst>
                                  <p:childTnLst>
                                    <p:anim calcmode="lin" valueType="num">
                                      <p:cBhvr additive="base">
                                        <p:cTn id="6" dur="1000"/>
                                        <p:tgtEl>
                                          <p:spTgt spid="20"/>
                                        </p:tgtEl>
                                        <p:attrNameLst>
                                          <p:attrName>ppt_x</p:attrName>
                                        </p:attrNameLst>
                                      </p:cBhvr>
                                      <p:tavLst>
                                        <p:tav tm="0">
                                          <p:val>
                                            <p:strVal val="ppt_x"/>
                                          </p:val>
                                        </p:tav>
                                        <p:tav tm="100000">
                                          <p:val>
                                            <p:strVal val="1+ppt_w/2"/>
                                          </p:val>
                                        </p:tav>
                                      </p:tavLst>
                                    </p:anim>
                                    <p:anim calcmode="lin" valueType="num">
                                      <p:cBhvr additive="base">
                                        <p:cTn id="7" dur="1000"/>
                                        <p:tgtEl>
                                          <p:spTgt spid="20"/>
                                        </p:tgtEl>
                                        <p:attrNameLst>
                                          <p:attrName>ppt_y</p:attrName>
                                        </p:attrNameLst>
                                      </p:cBhvr>
                                      <p:tavLst>
                                        <p:tav tm="0">
                                          <p:val>
                                            <p:strVal val="ppt_y"/>
                                          </p:val>
                                        </p:tav>
                                        <p:tav tm="100000">
                                          <p:val>
                                            <p:strVal val="ppt_y"/>
                                          </p:val>
                                        </p:tav>
                                      </p:tavLst>
                                    </p:anim>
                                    <p:set>
                                      <p:cBhvr>
                                        <p:cTn id="8" dur="1" fill="hold">
                                          <p:stCondLst>
                                            <p:cond delay="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FF4DDA5-500A-2C37-54AC-6F8B67582019}"/>
              </a:ext>
            </a:extLst>
          </p:cNvPr>
          <p:cNvSpPr>
            <a:spLocks noGrp="1"/>
          </p:cNvSpPr>
          <p:nvPr>
            <p:ph type="body" sz="quarter" idx="12"/>
          </p:nvPr>
        </p:nvSpPr>
        <p:spPr/>
        <p:txBody>
          <a:bodyPr/>
          <a:lstStyle/>
          <a:p>
            <a:r>
              <a:rPr lang="fr-FR" dirty="0"/>
              <a:t>Les partenariats mairies permettent de conquérir les nouveau-nés. </a:t>
            </a:r>
          </a:p>
        </p:txBody>
      </p:sp>
      <p:sp>
        <p:nvSpPr>
          <p:cNvPr id="4" name="Espace réservé du texte 3">
            <a:extLst>
              <a:ext uri="{FF2B5EF4-FFF2-40B4-BE49-F238E27FC236}">
                <a16:creationId xmlns:a16="http://schemas.microsoft.com/office/drawing/2014/main" id="{5DD3E4BD-E6E6-5A12-D26C-5CD9D2285ED0}"/>
              </a:ext>
            </a:extLst>
          </p:cNvPr>
          <p:cNvSpPr>
            <a:spLocks noGrp="1"/>
          </p:cNvSpPr>
          <p:nvPr>
            <p:ph type="body" sz="quarter" idx="14"/>
          </p:nvPr>
        </p:nvSpPr>
        <p:spPr/>
        <p:txBody>
          <a:bodyPr/>
          <a:lstStyle/>
          <a:p>
            <a:r>
              <a:rPr lang="fr-FR" dirty="0"/>
              <a:t>Focus sur la conquête de clients spécifiques</a:t>
            </a:r>
          </a:p>
        </p:txBody>
      </p:sp>
      <p:sp>
        <p:nvSpPr>
          <p:cNvPr id="5" name="Espace réservé du texte 4">
            <a:extLst>
              <a:ext uri="{FF2B5EF4-FFF2-40B4-BE49-F238E27FC236}">
                <a16:creationId xmlns:a16="http://schemas.microsoft.com/office/drawing/2014/main" id="{1927BFEE-FE40-15B0-8F92-67CC054AB98A}"/>
              </a:ext>
            </a:extLst>
          </p:cNvPr>
          <p:cNvSpPr>
            <a:spLocks noGrp="1"/>
          </p:cNvSpPr>
          <p:nvPr>
            <p:ph type="body" sz="quarter" idx="16"/>
          </p:nvPr>
        </p:nvSpPr>
        <p:spPr/>
        <p:txBody>
          <a:bodyPr/>
          <a:lstStyle/>
          <a:p>
            <a:r>
              <a:rPr lang="fr-FR" dirty="0"/>
              <a:t>5</a:t>
            </a:r>
          </a:p>
        </p:txBody>
      </p:sp>
      <p:sp>
        <p:nvSpPr>
          <p:cNvPr id="8" name="Espace réservé du contenu 7">
            <a:extLst>
              <a:ext uri="{FF2B5EF4-FFF2-40B4-BE49-F238E27FC236}">
                <a16:creationId xmlns:a16="http://schemas.microsoft.com/office/drawing/2014/main" id="{C4061801-F1CC-B589-941E-595FB20A6583}"/>
              </a:ext>
            </a:extLst>
          </p:cNvPr>
          <p:cNvSpPr>
            <a:spLocks noGrp="1"/>
          </p:cNvSpPr>
          <p:nvPr>
            <p:ph idx="17"/>
          </p:nvPr>
        </p:nvSpPr>
        <p:spPr>
          <a:xfrm>
            <a:off x="695325" y="1388669"/>
            <a:ext cx="10629172" cy="4860000"/>
          </a:xfrm>
        </p:spPr>
        <p:txBody>
          <a:bodyPr/>
          <a:lstStyle/>
          <a:p>
            <a:r>
              <a:rPr lang="fr-FR" b="1" dirty="0">
                <a:solidFill>
                  <a:schemeClr val="accent4">
                    <a:lumMod val="75000"/>
                  </a:schemeClr>
                </a:solidFill>
              </a:rPr>
              <a:t>Les mairies partenaires de la CEGEE remettent un bon naissance à tous les nouveaux parents :</a:t>
            </a:r>
          </a:p>
          <a:p>
            <a:pPr lvl="1"/>
            <a:r>
              <a:rPr lang="fr-FR" dirty="0"/>
              <a:t>La CEGEE offre 20 € pour toute ouverture d’un livret A en CEGEE ;</a:t>
            </a:r>
          </a:p>
          <a:p>
            <a:pPr lvl="1"/>
            <a:r>
              <a:rPr lang="fr-FR" dirty="0"/>
              <a:t>Si elles le souhaitent, les mairies peuvent également verser une somme pour chaque ouverture de compte (montant aléatoire en fonction des mairies).</a:t>
            </a:r>
          </a:p>
          <a:p>
            <a:r>
              <a:rPr lang="fr-FR" b="1" dirty="0">
                <a:solidFill>
                  <a:schemeClr val="accent4">
                    <a:lumMod val="75000"/>
                  </a:schemeClr>
                </a:solidFill>
              </a:rPr>
              <a:t>Le versement des primes s’effectue via des OD :</a:t>
            </a:r>
          </a:p>
          <a:p>
            <a:pPr lvl="1"/>
            <a:r>
              <a:rPr lang="fr-FR" dirty="0"/>
              <a:t>Prime de 20 € offerts par la CEGEE : OD BP11 – Offre de bienvenue 20 € épargne enfant ;</a:t>
            </a:r>
          </a:p>
          <a:p>
            <a:pPr lvl="1"/>
            <a:r>
              <a:rPr lang="fr-FR" dirty="0"/>
              <a:t>Prime de la commune : OD AVCO – Avance Commune Bons Naissance.</a:t>
            </a:r>
          </a:p>
          <a:p>
            <a:r>
              <a:rPr lang="fr-FR" dirty="0"/>
              <a:t>Retrouvez l’ensemble des mairies partenaires : </a:t>
            </a:r>
            <a:r>
              <a:rPr lang="fr-FR" dirty="0">
                <a:hlinkClick r:id="rId2"/>
              </a:rPr>
              <a:t>clic-ici</a:t>
            </a:r>
            <a:endParaRPr lang="fr-FR" dirty="0"/>
          </a:p>
          <a:p>
            <a:r>
              <a:rPr lang="fr-FR" b="1" dirty="0">
                <a:solidFill>
                  <a:schemeClr val="accent4">
                    <a:lumMod val="75000"/>
                  </a:schemeClr>
                </a:solidFill>
              </a:rPr>
              <a:t>Le dispositif est actuellement en cours de refonte : </a:t>
            </a:r>
          </a:p>
          <a:p>
            <a:pPr lvl="1"/>
            <a:r>
              <a:rPr lang="fr-FR" dirty="0"/>
              <a:t>Simplification du dispositif d’avance de la commune ;</a:t>
            </a:r>
          </a:p>
          <a:p>
            <a:pPr lvl="1"/>
            <a:r>
              <a:rPr lang="fr-FR" dirty="0"/>
              <a:t>Dynamisation des partenariats existants avec des outils                                                                                                                de com à l’attention des mairies ;</a:t>
            </a:r>
          </a:p>
          <a:p>
            <a:pPr lvl="1"/>
            <a:r>
              <a:rPr lang="fr-FR" dirty="0"/>
              <a:t>Conquête de nouvelles mairies.</a:t>
            </a:r>
          </a:p>
          <a:p>
            <a:r>
              <a:rPr lang="fr-FR" dirty="0"/>
              <a:t>Retrouvez l’ensemble des informations concernant les                                                                                                partenariats mairies dans                      &gt; Conquêtes                                                                                                         &gt; Partenariats Mairies.</a:t>
            </a:r>
          </a:p>
        </p:txBody>
      </p:sp>
      <p:pic>
        <p:nvPicPr>
          <p:cNvPr id="9" name="Picture 2" descr="work in progress">
            <a:extLst>
              <a:ext uri="{FF2B5EF4-FFF2-40B4-BE49-F238E27FC236}">
                <a16:creationId xmlns:a16="http://schemas.microsoft.com/office/drawing/2014/main" id="{3B142E65-BEE3-A268-D748-B200F310C007}"/>
              </a:ext>
            </a:extLst>
          </p:cNvPr>
          <p:cNvPicPr>
            <a:picLocks noChangeAspect="1" noChangeArrowheads="1"/>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0211199" y="550499"/>
            <a:ext cx="1284310" cy="1267296"/>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CB98F075-FBDE-570A-6F83-3B6C9E26649E}"/>
              </a:ext>
            </a:extLst>
          </p:cNvPr>
          <p:cNvGrpSpPr/>
          <p:nvPr/>
        </p:nvGrpSpPr>
        <p:grpSpPr>
          <a:xfrm>
            <a:off x="11639922" y="660568"/>
            <a:ext cx="714101" cy="3735786"/>
            <a:chOff x="11639922" y="660568"/>
            <a:chExt cx="714101" cy="3735786"/>
          </a:xfrm>
        </p:grpSpPr>
        <p:sp>
          <p:nvSpPr>
            <p:cNvPr id="10" name="Organigramme : Alternative 9">
              <a:extLst>
                <a:ext uri="{FF2B5EF4-FFF2-40B4-BE49-F238E27FC236}">
                  <a16:creationId xmlns:a16="http://schemas.microsoft.com/office/drawing/2014/main" id="{F3EDEACA-6739-D666-CDA6-1A0486FE404C}"/>
                </a:ext>
              </a:extLst>
            </p:cNvPr>
            <p:cNvSpPr/>
            <p:nvPr/>
          </p:nvSpPr>
          <p:spPr>
            <a:xfrm>
              <a:off x="11639922" y="2510189"/>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rgbClr val="F2F2F2"/>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A083668-2725-2BF0-FF9F-081A04F36D37}"/>
                </a:ext>
              </a:extLst>
            </p:cNvPr>
            <p:cNvSpPr txBox="1"/>
            <p:nvPr/>
          </p:nvSpPr>
          <p:spPr>
            <a:xfrm rot="5400000">
              <a:off x="11044689" y="3232855"/>
              <a:ext cx="1849621" cy="461665"/>
            </a:xfrm>
            <a:prstGeom prst="rect">
              <a:avLst/>
            </a:prstGeom>
            <a:noFill/>
          </p:spPr>
          <p:txBody>
            <a:bodyPr wrap="square" rtlCol="0">
              <a:spAutoFit/>
            </a:bodyPr>
            <a:lstStyle/>
            <a:p>
              <a:pPr algn="ctr"/>
              <a:r>
                <a:rPr lang="fr-FR" sz="1200" dirty="0"/>
                <a:t>Pros et étudiants des métiers de la santé</a:t>
              </a:r>
            </a:p>
          </p:txBody>
        </p:sp>
        <p:sp>
          <p:nvSpPr>
            <p:cNvPr id="13" name="Organigramme : Alternative 12">
              <a:extLst>
                <a:ext uri="{FF2B5EF4-FFF2-40B4-BE49-F238E27FC236}">
                  <a16:creationId xmlns:a16="http://schemas.microsoft.com/office/drawing/2014/main" id="{8C267786-2C64-C291-D4CE-60CE4670264E}"/>
                </a:ext>
              </a:extLst>
            </p:cNvPr>
            <p:cNvSpPr/>
            <p:nvPr/>
          </p:nvSpPr>
          <p:spPr>
            <a:xfrm>
              <a:off x="11639922" y="660568"/>
              <a:ext cx="714101" cy="1849621"/>
            </a:xfrm>
            <a:custGeom>
              <a:avLst/>
              <a:gdLst>
                <a:gd name="connsiteX0" fmla="*/ 0 w 714101"/>
                <a:gd name="connsiteY0" fmla="*/ 119017 h 1849621"/>
                <a:gd name="connsiteX1" fmla="*/ 119017 w 714101"/>
                <a:gd name="connsiteY1" fmla="*/ 0 h 1849621"/>
                <a:gd name="connsiteX2" fmla="*/ 595084 w 714101"/>
                <a:gd name="connsiteY2" fmla="*/ 0 h 1849621"/>
                <a:gd name="connsiteX3" fmla="*/ 714101 w 714101"/>
                <a:gd name="connsiteY3" fmla="*/ 119017 h 1849621"/>
                <a:gd name="connsiteX4" fmla="*/ 714101 w 714101"/>
                <a:gd name="connsiteY4" fmla="*/ 656213 h 1849621"/>
                <a:gd name="connsiteX5" fmla="*/ 714101 w 714101"/>
                <a:gd name="connsiteY5" fmla="*/ 1193408 h 1849621"/>
                <a:gd name="connsiteX6" fmla="*/ 714101 w 714101"/>
                <a:gd name="connsiteY6" fmla="*/ 1730604 h 1849621"/>
                <a:gd name="connsiteX7" fmla="*/ 595084 w 714101"/>
                <a:gd name="connsiteY7" fmla="*/ 1849621 h 1849621"/>
                <a:gd name="connsiteX8" fmla="*/ 119017 w 714101"/>
                <a:gd name="connsiteY8" fmla="*/ 1849621 h 1849621"/>
                <a:gd name="connsiteX9" fmla="*/ 0 w 714101"/>
                <a:gd name="connsiteY9" fmla="*/ 1730604 h 1849621"/>
                <a:gd name="connsiteX10" fmla="*/ 0 w 714101"/>
                <a:gd name="connsiteY10" fmla="*/ 1225640 h 1849621"/>
                <a:gd name="connsiteX11" fmla="*/ 0 w 714101"/>
                <a:gd name="connsiteY11" fmla="*/ 688444 h 1849621"/>
                <a:gd name="connsiteX12" fmla="*/ 0 w 714101"/>
                <a:gd name="connsiteY12" fmla="*/ 119017 h 184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49621"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14369" y="362359"/>
                    <a:pt x="705744" y="466814"/>
                    <a:pt x="714101" y="656213"/>
                  </a:cubicBezTo>
                  <a:cubicBezTo>
                    <a:pt x="722458" y="845612"/>
                    <a:pt x="697766" y="961133"/>
                    <a:pt x="714101" y="1193408"/>
                  </a:cubicBezTo>
                  <a:cubicBezTo>
                    <a:pt x="730436" y="1425684"/>
                    <a:pt x="692810" y="1562480"/>
                    <a:pt x="714101" y="1730604"/>
                  </a:cubicBezTo>
                  <a:cubicBezTo>
                    <a:pt x="710990" y="1801336"/>
                    <a:pt x="656038" y="1859140"/>
                    <a:pt x="595084" y="1849621"/>
                  </a:cubicBezTo>
                  <a:cubicBezTo>
                    <a:pt x="481520" y="1866938"/>
                    <a:pt x="306662" y="1830849"/>
                    <a:pt x="119017" y="1849621"/>
                  </a:cubicBezTo>
                  <a:cubicBezTo>
                    <a:pt x="55998" y="1849102"/>
                    <a:pt x="-5270" y="1796280"/>
                    <a:pt x="0" y="1730604"/>
                  </a:cubicBezTo>
                  <a:cubicBezTo>
                    <a:pt x="23962" y="1490782"/>
                    <a:pt x="24741" y="1384378"/>
                    <a:pt x="0" y="1225640"/>
                  </a:cubicBezTo>
                  <a:cubicBezTo>
                    <a:pt x="-24741" y="1066902"/>
                    <a:pt x="9322" y="942337"/>
                    <a:pt x="0" y="688444"/>
                  </a:cubicBezTo>
                  <a:cubicBezTo>
                    <a:pt x="-9322" y="434551"/>
                    <a:pt x="19194" y="315484"/>
                    <a:pt x="0" y="119017"/>
                  </a:cubicBezTo>
                  <a:close/>
                </a:path>
                <a:path w="714101" h="1849621"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13362" y="265359"/>
                    <a:pt x="737255" y="411336"/>
                    <a:pt x="714101" y="688444"/>
                  </a:cubicBezTo>
                  <a:cubicBezTo>
                    <a:pt x="690947" y="965552"/>
                    <a:pt x="705789" y="980412"/>
                    <a:pt x="714101" y="1241756"/>
                  </a:cubicBezTo>
                  <a:cubicBezTo>
                    <a:pt x="722413" y="1503100"/>
                    <a:pt x="700640" y="1491827"/>
                    <a:pt x="714101" y="1730604"/>
                  </a:cubicBezTo>
                  <a:cubicBezTo>
                    <a:pt x="708612" y="1787031"/>
                    <a:pt x="652280" y="1840612"/>
                    <a:pt x="595084" y="1849621"/>
                  </a:cubicBezTo>
                  <a:cubicBezTo>
                    <a:pt x="440466" y="1872000"/>
                    <a:pt x="234333" y="1848131"/>
                    <a:pt x="119017" y="1849621"/>
                  </a:cubicBezTo>
                  <a:cubicBezTo>
                    <a:pt x="51620" y="1863171"/>
                    <a:pt x="-254" y="1800474"/>
                    <a:pt x="0" y="1730604"/>
                  </a:cubicBezTo>
                  <a:cubicBezTo>
                    <a:pt x="-3126" y="1555565"/>
                    <a:pt x="-17561" y="1385820"/>
                    <a:pt x="0" y="1225640"/>
                  </a:cubicBezTo>
                  <a:cubicBezTo>
                    <a:pt x="17561" y="1065460"/>
                    <a:pt x="-19634" y="794919"/>
                    <a:pt x="0" y="672329"/>
                  </a:cubicBezTo>
                  <a:cubicBezTo>
                    <a:pt x="19634" y="549739"/>
                    <a:pt x="-20321" y="297331"/>
                    <a:pt x="0" y="119017"/>
                  </a:cubicBezTo>
                  <a:close/>
                </a:path>
              </a:pathLst>
            </a:custGeom>
            <a:solidFill>
              <a:schemeClr val="bg1">
                <a:lumMod val="95000"/>
              </a:schemeClr>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6B4162E2-A70F-271A-D619-541D9F75576B}"/>
                </a:ext>
              </a:extLst>
            </p:cNvPr>
            <p:cNvSpPr txBox="1"/>
            <p:nvPr/>
          </p:nvSpPr>
          <p:spPr>
            <a:xfrm rot="5400000">
              <a:off x="11044689" y="1354546"/>
              <a:ext cx="1849621" cy="461665"/>
            </a:xfrm>
            <a:prstGeom prst="rect">
              <a:avLst/>
            </a:prstGeom>
            <a:noFill/>
          </p:spPr>
          <p:txBody>
            <a:bodyPr wrap="square" rtlCol="0">
              <a:spAutoFit/>
            </a:bodyPr>
            <a:lstStyle/>
            <a:p>
              <a:pPr algn="ctr"/>
              <a:r>
                <a:rPr lang="fr-FR" sz="1200" dirty="0"/>
                <a:t>Salariés des entreprises clientes CEGEE</a:t>
              </a:r>
            </a:p>
          </p:txBody>
        </p:sp>
      </p:grpSp>
      <p:sp>
        <p:nvSpPr>
          <p:cNvPr id="15" name="Organigramme : Alternative 14">
            <a:extLst>
              <a:ext uri="{FF2B5EF4-FFF2-40B4-BE49-F238E27FC236}">
                <a16:creationId xmlns:a16="http://schemas.microsoft.com/office/drawing/2014/main" id="{073E01B0-1EF3-A969-02CA-3B0BB7A0D96D}"/>
              </a:ext>
            </a:extLst>
          </p:cNvPr>
          <p:cNvSpPr/>
          <p:nvPr/>
        </p:nvSpPr>
        <p:spPr>
          <a:xfrm>
            <a:off x="11667795" y="4396354"/>
            <a:ext cx="714101" cy="1886165"/>
          </a:xfrm>
          <a:custGeom>
            <a:avLst/>
            <a:gdLst>
              <a:gd name="connsiteX0" fmla="*/ 0 w 714101"/>
              <a:gd name="connsiteY0" fmla="*/ 119017 h 1886165"/>
              <a:gd name="connsiteX1" fmla="*/ 119017 w 714101"/>
              <a:gd name="connsiteY1" fmla="*/ 0 h 1886165"/>
              <a:gd name="connsiteX2" fmla="*/ 595084 w 714101"/>
              <a:gd name="connsiteY2" fmla="*/ 0 h 1886165"/>
              <a:gd name="connsiteX3" fmla="*/ 714101 w 714101"/>
              <a:gd name="connsiteY3" fmla="*/ 119017 h 1886165"/>
              <a:gd name="connsiteX4" fmla="*/ 714101 w 714101"/>
              <a:gd name="connsiteY4" fmla="*/ 668394 h 1886165"/>
              <a:gd name="connsiteX5" fmla="*/ 714101 w 714101"/>
              <a:gd name="connsiteY5" fmla="*/ 1217771 h 1886165"/>
              <a:gd name="connsiteX6" fmla="*/ 714101 w 714101"/>
              <a:gd name="connsiteY6" fmla="*/ 1767148 h 1886165"/>
              <a:gd name="connsiteX7" fmla="*/ 595084 w 714101"/>
              <a:gd name="connsiteY7" fmla="*/ 1886165 h 1886165"/>
              <a:gd name="connsiteX8" fmla="*/ 119017 w 714101"/>
              <a:gd name="connsiteY8" fmla="*/ 1886165 h 1886165"/>
              <a:gd name="connsiteX9" fmla="*/ 0 w 714101"/>
              <a:gd name="connsiteY9" fmla="*/ 1767148 h 1886165"/>
              <a:gd name="connsiteX10" fmla="*/ 0 w 714101"/>
              <a:gd name="connsiteY10" fmla="*/ 1250734 h 1886165"/>
              <a:gd name="connsiteX11" fmla="*/ 0 w 714101"/>
              <a:gd name="connsiteY11" fmla="*/ 701357 h 1886165"/>
              <a:gd name="connsiteX12" fmla="*/ 0 w 714101"/>
              <a:gd name="connsiteY12" fmla="*/ 119017 h 188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101" h="1886165" fill="none" extrusionOk="0">
                <a:moveTo>
                  <a:pt x="0" y="119017"/>
                </a:moveTo>
                <a:cubicBezTo>
                  <a:pt x="-1907" y="47564"/>
                  <a:pt x="46756" y="-9429"/>
                  <a:pt x="119017" y="0"/>
                </a:cubicBezTo>
                <a:cubicBezTo>
                  <a:pt x="219983" y="-12348"/>
                  <a:pt x="416899" y="-5074"/>
                  <a:pt x="595084" y="0"/>
                </a:cubicBezTo>
                <a:cubicBezTo>
                  <a:pt x="671374" y="741"/>
                  <a:pt x="722222" y="56086"/>
                  <a:pt x="714101" y="119017"/>
                </a:cubicBezTo>
                <a:cubicBezTo>
                  <a:pt x="723701" y="258390"/>
                  <a:pt x="739616" y="467569"/>
                  <a:pt x="714101" y="668394"/>
                </a:cubicBezTo>
                <a:cubicBezTo>
                  <a:pt x="688586" y="869219"/>
                  <a:pt x="733893" y="1048119"/>
                  <a:pt x="714101" y="1217771"/>
                </a:cubicBezTo>
                <a:cubicBezTo>
                  <a:pt x="694309" y="1387423"/>
                  <a:pt x="704083" y="1565328"/>
                  <a:pt x="714101" y="1767148"/>
                </a:cubicBezTo>
                <a:cubicBezTo>
                  <a:pt x="710990" y="1837880"/>
                  <a:pt x="656038" y="1895684"/>
                  <a:pt x="595084" y="1886165"/>
                </a:cubicBezTo>
                <a:cubicBezTo>
                  <a:pt x="481520" y="1903482"/>
                  <a:pt x="306662" y="1867393"/>
                  <a:pt x="119017" y="1886165"/>
                </a:cubicBezTo>
                <a:cubicBezTo>
                  <a:pt x="55998" y="1885646"/>
                  <a:pt x="-5270" y="1832824"/>
                  <a:pt x="0" y="1767148"/>
                </a:cubicBezTo>
                <a:cubicBezTo>
                  <a:pt x="22507" y="1521266"/>
                  <a:pt x="-15653" y="1390677"/>
                  <a:pt x="0" y="1250734"/>
                </a:cubicBezTo>
                <a:cubicBezTo>
                  <a:pt x="15653" y="1110791"/>
                  <a:pt x="-5493" y="844730"/>
                  <a:pt x="0" y="701357"/>
                </a:cubicBezTo>
                <a:cubicBezTo>
                  <a:pt x="5493" y="557984"/>
                  <a:pt x="25478" y="294070"/>
                  <a:pt x="0" y="119017"/>
                </a:cubicBezTo>
                <a:close/>
              </a:path>
              <a:path w="714101" h="1886165" stroke="0" extrusionOk="0">
                <a:moveTo>
                  <a:pt x="0" y="119017"/>
                </a:moveTo>
                <a:cubicBezTo>
                  <a:pt x="-4978" y="52406"/>
                  <a:pt x="62616" y="-6108"/>
                  <a:pt x="119017" y="0"/>
                </a:cubicBezTo>
                <a:cubicBezTo>
                  <a:pt x="215904" y="-21230"/>
                  <a:pt x="453885" y="-18212"/>
                  <a:pt x="595084" y="0"/>
                </a:cubicBezTo>
                <a:cubicBezTo>
                  <a:pt x="660731" y="5441"/>
                  <a:pt x="714746" y="59674"/>
                  <a:pt x="714101" y="119017"/>
                </a:cubicBezTo>
                <a:cubicBezTo>
                  <a:pt x="705349" y="345895"/>
                  <a:pt x="703665" y="496662"/>
                  <a:pt x="714101" y="701357"/>
                </a:cubicBezTo>
                <a:cubicBezTo>
                  <a:pt x="724537" y="906052"/>
                  <a:pt x="735367" y="1049512"/>
                  <a:pt x="714101" y="1267215"/>
                </a:cubicBezTo>
                <a:cubicBezTo>
                  <a:pt x="692835" y="1484918"/>
                  <a:pt x="734289" y="1592817"/>
                  <a:pt x="714101" y="1767148"/>
                </a:cubicBezTo>
                <a:cubicBezTo>
                  <a:pt x="708612" y="1823575"/>
                  <a:pt x="652280" y="1877156"/>
                  <a:pt x="595084" y="1886165"/>
                </a:cubicBezTo>
                <a:cubicBezTo>
                  <a:pt x="440466" y="1908544"/>
                  <a:pt x="234333" y="1884675"/>
                  <a:pt x="119017" y="1886165"/>
                </a:cubicBezTo>
                <a:cubicBezTo>
                  <a:pt x="51620" y="1899715"/>
                  <a:pt x="-254" y="1837018"/>
                  <a:pt x="0" y="1767148"/>
                </a:cubicBezTo>
                <a:cubicBezTo>
                  <a:pt x="-12892" y="1604722"/>
                  <a:pt x="1048" y="1360086"/>
                  <a:pt x="0" y="1250734"/>
                </a:cubicBezTo>
                <a:cubicBezTo>
                  <a:pt x="-1048" y="1141382"/>
                  <a:pt x="-5881" y="877262"/>
                  <a:pt x="0" y="684875"/>
                </a:cubicBezTo>
                <a:cubicBezTo>
                  <a:pt x="5881" y="492488"/>
                  <a:pt x="2813" y="351999"/>
                  <a:pt x="0" y="119017"/>
                </a:cubicBezTo>
                <a:close/>
              </a:path>
            </a:pathLst>
          </a:custGeom>
          <a:solidFill>
            <a:srgbClr val="EF9F9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D8041B20-8CF7-70BF-CF46-7D09073E881C}"/>
              </a:ext>
            </a:extLst>
          </p:cNvPr>
          <p:cNvSpPr txBox="1"/>
          <p:nvPr/>
        </p:nvSpPr>
        <p:spPr>
          <a:xfrm rot="5400000">
            <a:off x="11044689" y="5213030"/>
            <a:ext cx="1849621" cy="307777"/>
          </a:xfrm>
          <a:prstGeom prst="rect">
            <a:avLst/>
          </a:prstGeom>
          <a:noFill/>
        </p:spPr>
        <p:txBody>
          <a:bodyPr wrap="square" rtlCol="0">
            <a:spAutoFit/>
          </a:bodyPr>
          <a:lstStyle/>
          <a:p>
            <a:pPr algn="ctr"/>
            <a:r>
              <a:rPr lang="fr-FR" sz="1400" dirty="0"/>
              <a:t>Mairies</a:t>
            </a:r>
          </a:p>
        </p:txBody>
      </p:sp>
      <p:pic>
        <p:nvPicPr>
          <p:cNvPr id="19" name="Image 18">
            <a:extLst>
              <a:ext uri="{FF2B5EF4-FFF2-40B4-BE49-F238E27FC236}">
                <a16:creationId xmlns:a16="http://schemas.microsoft.com/office/drawing/2014/main" id="{26D80352-CE4C-BAB2-036B-711BC7329826}"/>
              </a:ext>
            </a:extLst>
          </p:cNvPr>
          <p:cNvPicPr>
            <a:picLocks noChangeAspect="1"/>
          </p:cNvPicPr>
          <p:nvPr/>
        </p:nvPicPr>
        <p:blipFill>
          <a:blip r:embed="rId4"/>
          <a:stretch>
            <a:fillRect/>
          </a:stretch>
        </p:blipFill>
        <p:spPr>
          <a:xfrm rot="20906420">
            <a:off x="6617758" y="3516431"/>
            <a:ext cx="4422310" cy="2099322"/>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20" name="Image 19">
            <a:hlinkClick r:id="rId5"/>
            <a:extLst>
              <a:ext uri="{FF2B5EF4-FFF2-40B4-BE49-F238E27FC236}">
                <a16:creationId xmlns:a16="http://schemas.microsoft.com/office/drawing/2014/main" id="{4803E688-5B4A-ED9A-5A6B-9E00718073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7961" y="5416063"/>
            <a:ext cx="1137410" cy="215418"/>
          </a:xfrm>
          <a:prstGeom prst="rect">
            <a:avLst/>
          </a:prstGeom>
        </p:spPr>
      </p:pic>
    </p:spTree>
    <p:extLst>
      <p:ext uri="{BB962C8B-B14F-4D97-AF65-F5344CB8AC3E}">
        <p14:creationId xmlns:p14="http://schemas.microsoft.com/office/powerpoint/2010/main" val="305602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afterEffect">
                                  <p:stCondLst>
                                    <p:cond delay="0"/>
                                  </p:stCondLst>
                                  <p:childTnLst>
                                    <p:anim calcmode="lin" valueType="num">
                                      <p:cBhvr additive="base">
                                        <p:cTn id="6" dur="1000"/>
                                        <p:tgtEl>
                                          <p:spTgt spid="17"/>
                                        </p:tgtEl>
                                        <p:attrNameLst>
                                          <p:attrName>ppt_x</p:attrName>
                                        </p:attrNameLst>
                                      </p:cBhvr>
                                      <p:tavLst>
                                        <p:tav tm="0">
                                          <p:val>
                                            <p:strVal val="ppt_x"/>
                                          </p:val>
                                        </p:tav>
                                        <p:tav tm="100000">
                                          <p:val>
                                            <p:strVal val="1+ppt_w/2"/>
                                          </p:val>
                                        </p:tav>
                                      </p:tavLst>
                                    </p:anim>
                                    <p:anim calcmode="lin" valueType="num">
                                      <p:cBhvr additive="base">
                                        <p:cTn id="7" dur="1000"/>
                                        <p:tgtEl>
                                          <p:spTgt spid="17"/>
                                        </p:tgtEl>
                                        <p:attrNameLst>
                                          <p:attrName>ppt_y</p:attrName>
                                        </p:attrNameLst>
                                      </p:cBhvr>
                                      <p:tavLst>
                                        <p:tav tm="0">
                                          <p:val>
                                            <p:strVal val="ppt_y"/>
                                          </p:val>
                                        </p:tav>
                                        <p:tav tm="100000">
                                          <p:val>
                                            <p:strVal val="ppt_y"/>
                                          </p:val>
                                        </p:tav>
                                      </p:tavLst>
                                    </p:anim>
                                    <p:set>
                                      <p:cBhvr>
                                        <p:cTn id="8" dur="1" fill="hold">
                                          <p:stCondLst>
                                            <p:cond delay="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5D4CED3F-3AFD-EE13-C5E0-9D23FA12166D}"/>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sp>
        <p:nvSpPr>
          <p:cNvPr id="8" name="Espace réservé du texte 3">
            <a:extLst>
              <a:ext uri="{FF2B5EF4-FFF2-40B4-BE49-F238E27FC236}">
                <a16:creationId xmlns:a16="http://schemas.microsoft.com/office/drawing/2014/main" id="{D2F77D4E-6CD6-DF8E-668A-FA9241925DF0}"/>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b="1" dirty="0">
                <a:solidFill>
                  <a:schemeClr val="bg1">
                    <a:lumMod val="50000"/>
                  </a:schemeClr>
                </a:solidFill>
                <a:latin typeface="Arial Black" panose="020B0A04020102020204" pitchFamily="34" charset="0"/>
              </a:rPr>
              <a:t>Sommaire</a:t>
            </a:r>
          </a:p>
        </p:txBody>
      </p:sp>
      <p:grpSp>
        <p:nvGrpSpPr>
          <p:cNvPr id="29" name="Groupe 28">
            <a:extLst>
              <a:ext uri="{FF2B5EF4-FFF2-40B4-BE49-F238E27FC236}">
                <a16:creationId xmlns:a16="http://schemas.microsoft.com/office/drawing/2014/main" id="{6142616A-28C7-4685-612D-2CF9ABF95FFC}"/>
              </a:ext>
            </a:extLst>
          </p:cNvPr>
          <p:cNvGrpSpPr/>
          <p:nvPr/>
        </p:nvGrpSpPr>
        <p:grpSpPr>
          <a:xfrm>
            <a:off x="204399" y="955764"/>
            <a:ext cx="2055840" cy="5073718"/>
            <a:chOff x="204399" y="955764"/>
            <a:chExt cx="2793092" cy="5073718"/>
          </a:xfrm>
        </p:grpSpPr>
        <p:sp>
          <p:nvSpPr>
            <p:cNvPr id="9" name="Organigramme : Alternative 8">
              <a:extLst>
                <a:ext uri="{FF2B5EF4-FFF2-40B4-BE49-F238E27FC236}">
                  <a16:creationId xmlns:a16="http://schemas.microsoft.com/office/drawing/2014/main" id="{40F8DEB3-A353-C493-450D-FB84CFBDA0BA}"/>
                </a:ext>
              </a:extLst>
            </p:cNvPr>
            <p:cNvSpPr/>
            <p:nvPr/>
          </p:nvSpPr>
          <p:spPr>
            <a:xfrm>
              <a:off x="563199" y="955764"/>
              <a:ext cx="2075497" cy="5073718"/>
            </a:xfrm>
            <a:custGeom>
              <a:avLst/>
              <a:gdLst>
                <a:gd name="connsiteX0" fmla="*/ 0 w 2075497"/>
                <a:gd name="connsiteY0" fmla="*/ 345916 h 5073718"/>
                <a:gd name="connsiteX1" fmla="*/ 345916 w 2075497"/>
                <a:gd name="connsiteY1" fmla="*/ 0 h 5073718"/>
                <a:gd name="connsiteX2" fmla="*/ 996239 w 2075497"/>
                <a:gd name="connsiteY2" fmla="*/ 0 h 5073718"/>
                <a:gd name="connsiteX3" fmla="*/ 1729581 w 2075497"/>
                <a:gd name="connsiteY3" fmla="*/ 0 h 5073718"/>
                <a:gd name="connsiteX4" fmla="*/ 2075497 w 2075497"/>
                <a:gd name="connsiteY4" fmla="*/ 345916 h 5073718"/>
                <a:gd name="connsiteX5" fmla="*/ 2075497 w 2075497"/>
                <a:gd name="connsiteY5" fmla="*/ 840443 h 5073718"/>
                <a:gd name="connsiteX6" fmla="*/ 2075497 w 2075497"/>
                <a:gd name="connsiteY6" fmla="*/ 1466427 h 5073718"/>
                <a:gd name="connsiteX7" fmla="*/ 2075497 w 2075497"/>
                <a:gd name="connsiteY7" fmla="*/ 2004773 h 5073718"/>
                <a:gd name="connsiteX8" fmla="*/ 2075497 w 2075497"/>
                <a:gd name="connsiteY8" fmla="*/ 2630757 h 5073718"/>
                <a:gd name="connsiteX9" fmla="*/ 2075497 w 2075497"/>
                <a:gd name="connsiteY9" fmla="*/ 3125284 h 5073718"/>
                <a:gd name="connsiteX10" fmla="*/ 2075497 w 2075497"/>
                <a:gd name="connsiteY10" fmla="*/ 3751267 h 5073718"/>
                <a:gd name="connsiteX11" fmla="*/ 2075497 w 2075497"/>
                <a:gd name="connsiteY11" fmla="*/ 4727802 h 5073718"/>
                <a:gd name="connsiteX12" fmla="*/ 1729581 w 2075497"/>
                <a:gd name="connsiteY12" fmla="*/ 5073718 h 5073718"/>
                <a:gd name="connsiteX13" fmla="*/ 1023912 w 2075497"/>
                <a:gd name="connsiteY13" fmla="*/ 5073718 h 5073718"/>
                <a:gd name="connsiteX14" fmla="*/ 345916 w 2075497"/>
                <a:gd name="connsiteY14" fmla="*/ 5073718 h 5073718"/>
                <a:gd name="connsiteX15" fmla="*/ 0 w 2075497"/>
                <a:gd name="connsiteY15" fmla="*/ 4727802 h 5073718"/>
                <a:gd name="connsiteX16" fmla="*/ 0 w 2075497"/>
                <a:gd name="connsiteY16" fmla="*/ 4145637 h 5073718"/>
                <a:gd name="connsiteX17" fmla="*/ 0 w 2075497"/>
                <a:gd name="connsiteY17" fmla="*/ 3651110 h 5073718"/>
                <a:gd name="connsiteX18" fmla="*/ 0 w 2075497"/>
                <a:gd name="connsiteY18" fmla="*/ 2937489 h 5073718"/>
                <a:gd name="connsiteX19" fmla="*/ 0 w 2075497"/>
                <a:gd name="connsiteY19" fmla="*/ 2223867 h 5073718"/>
                <a:gd name="connsiteX20" fmla="*/ 0 w 2075497"/>
                <a:gd name="connsiteY20" fmla="*/ 1729340 h 5073718"/>
                <a:gd name="connsiteX21" fmla="*/ 0 w 2075497"/>
                <a:gd name="connsiteY21" fmla="*/ 1190994 h 5073718"/>
                <a:gd name="connsiteX22" fmla="*/ 0 w 2075497"/>
                <a:gd name="connsiteY22" fmla="*/ 345916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5497" h="5073718" fill="none" extrusionOk="0">
                  <a:moveTo>
                    <a:pt x="0" y="345916"/>
                  </a:moveTo>
                  <a:cubicBezTo>
                    <a:pt x="10477" y="159098"/>
                    <a:pt x="187000" y="-33916"/>
                    <a:pt x="345916" y="0"/>
                  </a:cubicBezTo>
                  <a:cubicBezTo>
                    <a:pt x="482730" y="-22164"/>
                    <a:pt x="845357" y="15584"/>
                    <a:pt x="996239" y="0"/>
                  </a:cubicBezTo>
                  <a:cubicBezTo>
                    <a:pt x="1147121" y="-15584"/>
                    <a:pt x="1375391" y="-32295"/>
                    <a:pt x="1729581" y="0"/>
                  </a:cubicBezTo>
                  <a:cubicBezTo>
                    <a:pt x="1955296" y="-27225"/>
                    <a:pt x="2100749" y="184198"/>
                    <a:pt x="2075497" y="345916"/>
                  </a:cubicBezTo>
                  <a:cubicBezTo>
                    <a:pt x="2058087" y="582016"/>
                    <a:pt x="2076066" y="670308"/>
                    <a:pt x="2075497" y="840443"/>
                  </a:cubicBezTo>
                  <a:cubicBezTo>
                    <a:pt x="2074928" y="1010578"/>
                    <a:pt x="2060694" y="1326867"/>
                    <a:pt x="2075497" y="1466427"/>
                  </a:cubicBezTo>
                  <a:cubicBezTo>
                    <a:pt x="2090300" y="1605987"/>
                    <a:pt x="2053473" y="1826638"/>
                    <a:pt x="2075497" y="2004773"/>
                  </a:cubicBezTo>
                  <a:cubicBezTo>
                    <a:pt x="2097521" y="2182908"/>
                    <a:pt x="2057552" y="2383032"/>
                    <a:pt x="2075497" y="2630757"/>
                  </a:cubicBezTo>
                  <a:cubicBezTo>
                    <a:pt x="2093442" y="2878482"/>
                    <a:pt x="2057952" y="3023112"/>
                    <a:pt x="2075497" y="3125284"/>
                  </a:cubicBezTo>
                  <a:cubicBezTo>
                    <a:pt x="2093042" y="3227456"/>
                    <a:pt x="2076544" y="3490536"/>
                    <a:pt x="2075497" y="3751267"/>
                  </a:cubicBezTo>
                  <a:cubicBezTo>
                    <a:pt x="2074450" y="4011998"/>
                    <a:pt x="2116938" y="4391654"/>
                    <a:pt x="2075497" y="4727802"/>
                  </a:cubicBezTo>
                  <a:cubicBezTo>
                    <a:pt x="2051428" y="4915080"/>
                    <a:pt x="1929975" y="5062506"/>
                    <a:pt x="1729581" y="5073718"/>
                  </a:cubicBezTo>
                  <a:cubicBezTo>
                    <a:pt x="1403186" y="5059565"/>
                    <a:pt x="1243210" y="5077584"/>
                    <a:pt x="1023912" y="5073718"/>
                  </a:cubicBezTo>
                  <a:cubicBezTo>
                    <a:pt x="804614" y="5069852"/>
                    <a:pt x="606997" y="5079617"/>
                    <a:pt x="345916" y="5073718"/>
                  </a:cubicBezTo>
                  <a:cubicBezTo>
                    <a:pt x="178839" y="5051186"/>
                    <a:pt x="3652" y="4961287"/>
                    <a:pt x="0" y="4727802"/>
                  </a:cubicBezTo>
                  <a:cubicBezTo>
                    <a:pt x="26406" y="4487164"/>
                    <a:pt x="-9602" y="4412922"/>
                    <a:pt x="0" y="4145637"/>
                  </a:cubicBezTo>
                  <a:cubicBezTo>
                    <a:pt x="9602" y="3878353"/>
                    <a:pt x="-8813" y="3863511"/>
                    <a:pt x="0" y="3651110"/>
                  </a:cubicBezTo>
                  <a:cubicBezTo>
                    <a:pt x="8813" y="3438709"/>
                    <a:pt x="10344" y="3112587"/>
                    <a:pt x="0" y="2937489"/>
                  </a:cubicBezTo>
                  <a:cubicBezTo>
                    <a:pt x="-10344" y="2762391"/>
                    <a:pt x="-6645" y="2465333"/>
                    <a:pt x="0" y="2223867"/>
                  </a:cubicBezTo>
                  <a:cubicBezTo>
                    <a:pt x="6645" y="1982401"/>
                    <a:pt x="11869" y="1969891"/>
                    <a:pt x="0" y="1729340"/>
                  </a:cubicBezTo>
                  <a:cubicBezTo>
                    <a:pt x="-11869" y="1488789"/>
                    <a:pt x="13224" y="1363846"/>
                    <a:pt x="0" y="1190994"/>
                  </a:cubicBezTo>
                  <a:cubicBezTo>
                    <a:pt x="-13224" y="1018142"/>
                    <a:pt x="828" y="683629"/>
                    <a:pt x="0" y="345916"/>
                  </a:cubicBezTo>
                  <a:close/>
                </a:path>
                <a:path w="2075497" h="5073718" stroke="0" extrusionOk="0">
                  <a:moveTo>
                    <a:pt x="0" y="345916"/>
                  </a:moveTo>
                  <a:cubicBezTo>
                    <a:pt x="-11492" y="152840"/>
                    <a:pt x="186840" y="-20928"/>
                    <a:pt x="345916" y="0"/>
                  </a:cubicBezTo>
                  <a:cubicBezTo>
                    <a:pt x="593250" y="-6734"/>
                    <a:pt x="891601" y="-10376"/>
                    <a:pt x="1065422" y="0"/>
                  </a:cubicBezTo>
                  <a:cubicBezTo>
                    <a:pt x="1239243" y="10376"/>
                    <a:pt x="1591661" y="3423"/>
                    <a:pt x="1729581" y="0"/>
                  </a:cubicBezTo>
                  <a:cubicBezTo>
                    <a:pt x="1931971" y="-1104"/>
                    <a:pt x="2043802" y="176850"/>
                    <a:pt x="2075497" y="345916"/>
                  </a:cubicBezTo>
                  <a:cubicBezTo>
                    <a:pt x="2066831" y="505160"/>
                    <a:pt x="2054617" y="623371"/>
                    <a:pt x="2075497" y="840443"/>
                  </a:cubicBezTo>
                  <a:cubicBezTo>
                    <a:pt x="2096377" y="1057515"/>
                    <a:pt x="2076668" y="1157197"/>
                    <a:pt x="2075497" y="1422608"/>
                  </a:cubicBezTo>
                  <a:cubicBezTo>
                    <a:pt x="2074326" y="1688019"/>
                    <a:pt x="2073420" y="1887114"/>
                    <a:pt x="2075497" y="2004773"/>
                  </a:cubicBezTo>
                  <a:cubicBezTo>
                    <a:pt x="2077574" y="2122433"/>
                    <a:pt x="2101754" y="2537178"/>
                    <a:pt x="2075497" y="2674575"/>
                  </a:cubicBezTo>
                  <a:cubicBezTo>
                    <a:pt x="2049240" y="2811972"/>
                    <a:pt x="2088172" y="3136434"/>
                    <a:pt x="2075497" y="3344378"/>
                  </a:cubicBezTo>
                  <a:cubicBezTo>
                    <a:pt x="2062822" y="3552322"/>
                    <a:pt x="2092574" y="3744745"/>
                    <a:pt x="2075497" y="3926543"/>
                  </a:cubicBezTo>
                  <a:cubicBezTo>
                    <a:pt x="2058420" y="4108342"/>
                    <a:pt x="2068450" y="4456947"/>
                    <a:pt x="2075497" y="4727802"/>
                  </a:cubicBezTo>
                  <a:cubicBezTo>
                    <a:pt x="2092245" y="4909340"/>
                    <a:pt x="1941811" y="5089480"/>
                    <a:pt x="1729581" y="5073718"/>
                  </a:cubicBezTo>
                  <a:cubicBezTo>
                    <a:pt x="1577542" y="5104319"/>
                    <a:pt x="1284382" y="5086263"/>
                    <a:pt x="1079258" y="5073718"/>
                  </a:cubicBezTo>
                  <a:cubicBezTo>
                    <a:pt x="874134" y="5061173"/>
                    <a:pt x="587731" y="5090353"/>
                    <a:pt x="345916" y="5073718"/>
                  </a:cubicBezTo>
                  <a:cubicBezTo>
                    <a:pt x="130068" y="5066385"/>
                    <a:pt x="1884" y="4909715"/>
                    <a:pt x="0" y="4727802"/>
                  </a:cubicBezTo>
                  <a:cubicBezTo>
                    <a:pt x="-19588" y="4447778"/>
                    <a:pt x="17044" y="4241753"/>
                    <a:pt x="0" y="4014181"/>
                  </a:cubicBezTo>
                  <a:cubicBezTo>
                    <a:pt x="-17044" y="3786609"/>
                    <a:pt x="6625" y="3643575"/>
                    <a:pt x="0" y="3475835"/>
                  </a:cubicBezTo>
                  <a:cubicBezTo>
                    <a:pt x="-6625" y="3308095"/>
                    <a:pt x="25587" y="3121979"/>
                    <a:pt x="0" y="2937489"/>
                  </a:cubicBezTo>
                  <a:cubicBezTo>
                    <a:pt x="-25587" y="2752999"/>
                    <a:pt x="-20791" y="2455092"/>
                    <a:pt x="0" y="2311505"/>
                  </a:cubicBezTo>
                  <a:cubicBezTo>
                    <a:pt x="20791" y="2167918"/>
                    <a:pt x="6432" y="1914751"/>
                    <a:pt x="0" y="1641702"/>
                  </a:cubicBezTo>
                  <a:cubicBezTo>
                    <a:pt x="-6432" y="1368653"/>
                    <a:pt x="-27442" y="1234700"/>
                    <a:pt x="0" y="1015719"/>
                  </a:cubicBezTo>
                  <a:cubicBezTo>
                    <a:pt x="27442" y="796738"/>
                    <a:pt x="28959" y="545292"/>
                    <a:pt x="0" y="345916"/>
                  </a:cubicBezTo>
                  <a:close/>
                </a:path>
              </a:pathLst>
            </a:custGeom>
            <a:solidFill>
              <a:srgbClr val="FFBDBD"/>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39F59A-9E94-008E-6148-B9BE060C7CFC}"/>
                </a:ext>
              </a:extLst>
            </p:cNvPr>
            <p:cNvSpPr txBox="1"/>
            <p:nvPr/>
          </p:nvSpPr>
          <p:spPr>
            <a:xfrm>
              <a:off x="717330" y="1461323"/>
              <a:ext cx="1767231"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01</a:t>
              </a:r>
            </a:p>
          </p:txBody>
        </p:sp>
        <p:sp>
          <p:nvSpPr>
            <p:cNvPr id="15" name="ZoneTexte 14">
              <a:extLst>
                <a:ext uri="{FF2B5EF4-FFF2-40B4-BE49-F238E27FC236}">
                  <a16:creationId xmlns:a16="http://schemas.microsoft.com/office/drawing/2014/main" id="{949E68B7-095E-C3DC-E337-24E21ADCEE50}"/>
                </a:ext>
              </a:extLst>
            </p:cNvPr>
            <p:cNvSpPr txBox="1"/>
            <p:nvPr/>
          </p:nvSpPr>
          <p:spPr>
            <a:xfrm>
              <a:off x="204399" y="4446701"/>
              <a:ext cx="2793092" cy="707886"/>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a:t>
              </a:r>
            </a:p>
            <a:p>
              <a:pPr algn="ctr"/>
              <a:r>
                <a:rPr lang="fr-FR" sz="2000" b="1" dirty="0">
                  <a:solidFill>
                    <a:schemeClr val="bg1"/>
                  </a:solidFill>
                  <a:latin typeface="Berlin Sans FB Demi" panose="020E0802020502020306" pitchFamily="34" charset="0"/>
                </a:rPr>
                <a:t>partenaires</a:t>
              </a:r>
            </a:p>
          </p:txBody>
        </p:sp>
      </p:grpSp>
      <p:grpSp>
        <p:nvGrpSpPr>
          <p:cNvPr id="38" name="Groupe 37">
            <a:extLst>
              <a:ext uri="{FF2B5EF4-FFF2-40B4-BE49-F238E27FC236}">
                <a16:creationId xmlns:a16="http://schemas.microsoft.com/office/drawing/2014/main" id="{E2F2B5D4-6796-71C9-5757-DAFCEC95BD2D}"/>
              </a:ext>
            </a:extLst>
          </p:cNvPr>
          <p:cNvGrpSpPr/>
          <p:nvPr/>
        </p:nvGrpSpPr>
        <p:grpSpPr>
          <a:xfrm>
            <a:off x="2260239" y="955764"/>
            <a:ext cx="1748058" cy="5073718"/>
            <a:chOff x="2233314" y="955764"/>
            <a:chExt cx="1921363" cy="5073718"/>
          </a:xfrm>
        </p:grpSpPr>
        <p:sp>
          <p:nvSpPr>
            <p:cNvPr id="39" name="Organigramme : Alternative 38">
              <a:extLst>
                <a:ext uri="{FF2B5EF4-FFF2-40B4-BE49-F238E27FC236}">
                  <a16:creationId xmlns:a16="http://schemas.microsoft.com/office/drawing/2014/main" id="{5C1CD3B4-D412-0784-049B-2EFDABB1D99A}"/>
                </a:ext>
              </a:extLst>
            </p:cNvPr>
            <p:cNvSpPr/>
            <p:nvPr/>
          </p:nvSpPr>
          <p:spPr>
            <a:xfrm>
              <a:off x="234243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FF7575"/>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F41A7E49-1A21-BE62-F820-F7DDF3943FBA}"/>
                </a:ext>
              </a:extLst>
            </p:cNvPr>
            <p:cNvSpPr txBox="1"/>
            <p:nvPr/>
          </p:nvSpPr>
          <p:spPr>
            <a:xfrm>
              <a:off x="2233314" y="1458150"/>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02</a:t>
              </a:r>
            </a:p>
          </p:txBody>
        </p:sp>
        <p:sp>
          <p:nvSpPr>
            <p:cNvPr id="41" name="ZoneTexte 40">
              <a:extLst>
                <a:ext uri="{FF2B5EF4-FFF2-40B4-BE49-F238E27FC236}">
                  <a16:creationId xmlns:a16="http://schemas.microsoft.com/office/drawing/2014/main" id="{7CBCE0D9-B4F7-63C7-D392-2DD95263D734}"/>
                </a:ext>
              </a:extLst>
            </p:cNvPr>
            <p:cNvSpPr txBox="1"/>
            <p:nvPr/>
          </p:nvSpPr>
          <p:spPr>
            <a:xfrm>
              <a:off x="2266695" y="4292814"/>
              <a:ext cx="185168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 dispositif de partenariat </a:t>
              </a:r>
            </a:p>
          </p:txBody>
        </p:sp>
      </p:grpSp>
      <p:grpSp>
        <p:nvGrpSpPr>
          <p:cNvPr id="42" name="Groupe 41">
            <a:extLst>
              <a:ext uri="{FF2B5EF4-FFF2-40B4-BE49-F238E27FC236}">
                <a16:creationId xmlns:a16="http://schemas.microsoft.com/office/drawing/2014/main" id="{52E2EE96-E18A-7639-D79E-C563D6134D01}"/>
              </a:ext>
            </a:extLst>
          </p:cNvPr>
          <p:cNvGrpSpPr/>
          <p:nvPr/>
        </p:nvGrpSpPr>
        <p:grpSpPr>
          <a:xfrm>
            <a:off x="4081697" y="955764"/>
            <a:ext cx="1902944" cy="5073718"/>
            <a:chOff x="4832363" y="955764"/>
            <a:chExt cx="1921363" cy="5073718"/>
          </a:xfrm>
        </p:grpSpPr>
        <p:sp>
          <p:nvSpPr>
            <p:cNvPr id="43" name="Organigramme : Alternative 42">
              <a:extLst>
                <a:ext uri="{FF2B5EF4-FFF2-40B4-BE49-F238E27FC236}">
                  <a16:creationId xmlns:a16="http://schemas.microsoft.com/office/drawing/2014/main" id="{1B74DBD1-B69D-FC4B-248D-ED5BD821BA50}"/>
                </a:ext>
              </a:extLst>
            </p:cNvPr>
            <p:cNvSpPr/>
            <p:nvPr/>
          </p:nvSpPr>
          <p:spPr>
            <a:xfrm>
              <a:off x="5022457" y="955764"/>
              <a:ext cx="1541175" cy="5073718"/>
            </a:xfrm>
            <a:custGeom>
              <a:avLst/>
              <a:gdLst>
                <a:gd name="connsiteX0" fmla="*/ 0 w 1541175"/>
                <a:gd name="connsiteY0" fmla="*/ 256863 h 5073718"/>
                <a:gd name="connsiteX1" fmla="*/ 256863 w 1541175"/>
                <a:gd name="connsiteY1" fmla="*/ 0 h 5073718"/>
                <a:gd name="connsiteX2" fmla="*/ 750039 w 1541175"/>
                <a:gd name="connsiteY2" fmla="*/ 0 h 5073718"/>
                <a:gd name="connsiteX3" fmla="*/ 1284313 w 1541175"/>
                <a:gd name="connsiteY3" fmla="*/ 0 h 5073718"/>
                <a:gd name="connsiteX4" fmla="*/ 1541176 w 1541175"/>
                <a:gd name="connsiteY4" fmla="*/ 256863 h 5073718"/>
                <a:gd name="connsiteX5" fmla="*/ 1541175 w 1541175"/>
                <a:gd name="connsiteY5" fmla="*/ 4816856 h 5073718"/>
                <a:gd name="connsiteX6" fmla="*/ 1284312 w 1541175"/>
                <a:gd name="connsiteY6" fmla="*/ 5073719 h 5073718"/>
                <a:gd name="connsiteX7" fmla="*/ 770588 w 1541175"/>
                <a:gd name="connsiteY7" fmla="*/ 5073719 h 5073718"/>
                <a:gd name="connsiteX8" fmla="*/ 256863 w 1541175"/>
                <a:gd name="connsiteY8" fmla="*/ 5073718 h 5073718"/>
                <a:gd name="connsiteX9" fmla="*/ 0 w 1541175"/>
                <a:gd name="connsiteY9" fmla="*/ 4816855 h 5073718"/>
                <a:gd name="connsiteX10" fmla="*/ 0 w 1541175"/>
                <a:gd name="connsiteY10" fmla="*/ 4165428 h 5073718"/>
                <a:gd name="connsiteX11" fmla="*/ 0 w 1541175"/>
                <a:gd name="connsiteY11" fmla="*/ 3559600 h 5073718"/>
                <a:gd name="connsiteX12" fmla="*/ 0 w 1541175"/>
                <a:gd name="connsiteY12" fmla="*/ 2953773 h 5073718"/>
                <a:gd name="connsiteX13" fmla="*/ 0 w 1541175"/>
                <a:gd name="connsiteY13" fmla="*/ 2211145 h 5073718"/>
                <a:gd name="connsiteX14" fmla="*/ 0 w 1541175"/>
                <a:gd name="connsiteY14" fmla="*/ 1514118 h 5073718"/>
                <a:gd name="connsiteX15" fmla="*/ 0 w 1541175"/>
                <a:gd name="connsiteY15" fmla="*/ 999490 h 5073718"/>
                <a:gd name="connsiteX16" fmla="*/ 0 w 1541175"/>
                <a:gd name="connsiteY16" fmla="*/ 256863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1175" h="5073718" fill="none" extrusionOk="0">
                  <a:moveTo>
                    <a:pt x="0" y="256863"/>
                  </a:moveTo>
                  <a:cubicBezTo>
                    <a:pt x="13753" y="119742"/>
                    <a:pt x="92660" y="-7909"/>
                    <a:pt x="256863" y="0"/>
                  </a:cubicBezTo>
                  <a:cubicBezTo>
                    <a:pt x="450307" y="-13280"/>
                    <a:pt x="630104" y="-20556"/>
                    <a:pt x="750039" y="0"/>
                  </a:cubicBezTo>
                  <a:cubicBezTo>
                    <a:pt x="869974" y="20556"/>
                    <a:pt x="1043164" y="-10105"/>
                    <a:pt x="1284313" y="0"/>
                  </a:cubicBezTo>
                  <a:cubicBezTo>
                    <a:pt x="1429886" y="15783"/>
                    <a:pt x="1538641" y="126246"/>
                    <a:pt x="1541176" y="256863"/>
                  </a:cubicBezTo>
                  <a:cubicBezTo>
                    <a:pt x="1577357" y="1422811"/>
                    <a:pt x="1568481" y="3263216"/>
                    <a:pt x="1541175" y="4816856"/>
                  </a:cubicBezTo>
                  <a:cubicBezTo>
                    <a:pt x="1539555" y="4962139"/>
                    <a:pt x="1451674" y="5068835"/>
                    <a:pt x="1284312" y="5073719"/>
                  </a:cubicBezTo>
                  <a:cubicBezTo>
                    <a:pt x="1101843" y="5062196"/>
                    <a:pt x="955641" y="5057177"/>
                    <a:pt x="770588" y="5073719"/>
                  </a:cubicBezTo>
                  <a:cubicBezTo>
                    <a:pt x="585535" y="5090260"/>
                    <a:pt x="466184" y="5094330"/>
                    <a:pt x="256863" y="5073718"/>
                  </a:cubicBezTo>
                  <a:cubicBezTo>
                    <a:pt x="102736" y="5087537"/>
                    <a:pt x="-3807" y="4954387"/>
                    <a:pt x="0" y="4816855"/>
                  </a:cubicBezTo>
                  <a:cubicBezTo>
                    <a:pt x="6562" y="4636224"/>
                    <a:pt x="-27338" y="4469832"/>
                    <a:pt x="0" y="4165428"/>
                  </a:cubicBezTo>
                  <a:cubicBezTo>
                    <a:pt x="27338" y="3861024"/>
                    <a:pt x="14700" y="3847642"/>
                    <a:pt x="0" y="3559600"/>
                  </a:cubicBezTo>
                  <a:cubicBezTo>
                    <a:pt x="-14700" y="3271558"/>
                    <a:pt x="-5331" y="3205006"/>
                    <a:pt x="0" y="2953773"/>
                  </a:cubicBezTo>
                  <a:cubicBezTo>
                    <a:pt x="5331" y="2702540"/>
                    <a:pt x="32991" y="2395435"/>
                    <a:pt x="0" y="2211145"/>
                  </a:cubicBezTo>
                  <a:cubicBezTo>
                    <a:pt x="-32991" y="2026855"/>
                    <a:pt x="18367" y="1837959"/>
                    <a:pt x="0" y="1514118"/>
                  </a:cubicBezTo>
                  <a:cubicBezTo>
                    <a:pt x="-18367" y="1190277"/>
                    <a:pt x="-16020" y="1163456"/>
                    <a:pt x="0" y="999490"/>
                  </a:cubicBezTo>
                  <a:cubicBezTo>
                    <a:pt x="16020" y="835524"/>
                    <a:pt x="10294" y="514584"/>
                    <a:pt x="0" y="256863"/>
                  </a:cubicBezTo>
                  <a:close/>
                </a:path>
                <a:path w="1541175" h="5073718" stroke="0" extrusionOk="0">
                  <a:moveTo>
                    <a:pt x="0" y="256863"/>
                  </a:moveTo>
                  <a:cubicBezTo>
                    <a:pt x="-26903" y="110245"/>
                    <a:pt x="126623" y="-7608"/>
                    <a:pt x="256863" y="0"/>
                  </a:cubicBezTo>
                  <a:cubicBezTo>
                    <a:pt x="472137" y="1501"/>
                    <a:pt x="589743" y="834"/>
                    <a:pt x="791137" y="0"/>
                  </a:cubicBezTo>
                  <a:cubicBezTo>
                    <a:pt x="992531" y="-834"/>
                    <a:pt x="1118148" y="5488"/>
                    <a:pt x="1284313" y="0"/>
                  </a:cubicBezTo>
                  <a:cubicBezTo>
                    <a:pt x="1460702" y="-3360"/>
                    <a:pt x="1531050" y="122023"/>
                    <a:pt x="1541176" y="256863"/>
                  </a:cubicBezTo>
                  <a:cubicBezTo>
                    <a:pt x="1676165" y="1872693"/>
                    <a:pt x="1602726" y="3378397"/>
                    <a:pt x="1541175" y="4816856"/>
                  </a:cubicBezTo>
                  <a:cubicBezTo>
                    <a:pt x="1547531" y="4957070"/>
                    <a:pt x="1438006" y="5105228"/>
                    <a:pt x="1284312" y="5073719"/>
                  </a:cubicBezTo>
                  <a:cubicBezTo>
                    <a:pt x="1080254" y="5067750"/>
                    <a:pt x="1014873" y="5069965"/>
                    <a:pt x="780862" y="5073719"/>
                  </a:cubicBezTo>
                  <a:cubicBezTo>
                    <a:pt x="546851" y="5077473"/>
                    <a:pt x="404547" y="5095604"/>
                    <a:pt x="256863" y="5073718"/>
                  </a:cubicBezTo>
                  <a:cubicBezTo>
                    <a:pt x="91971" y="5057937"/>
                    <a:pt x="4417" y="4957841"/>
                    <a:pt x="0" y="4816855"/>
                  </a:cubicBezTo>
                  <a:cubicBezTo>
                    <a:pt x="17353" y="4677348"/>
                    <a:pt x="8573" y="4516786"/>
                    <a:pt x="0" y="4302227"/>
                  </a:cubicBezTo>
                  <a:cubicBezTo>
                    <a:pt x="-8573" y="4087668"/>
                    <a:pt x="-27096" y="3980758"/>
                    <a:pt x="0" y="3742000"/>
                  </a:cubicBezTo>
                  <a:cubicBezTo>
                    <a:pt x="27096" y="3503242"/>
                    <a:pt x="-14347" y="3318470"/>
                    <a:pt x="0" y="3044972"/>
                  </a:cubicBezTo>
                  <a:cubicBezTo>
                    <a:pt x="14347" y="2771474"/>
                    <a:pt x="29819" y="2615711"/>
                    <a:pt x="0" y="2393545"/>
                  </a:cubicBezTo>
                  <a:cubicBezTo>
                    <a:pt x="-29819" y="2171379"/>
                    <a:pt x="4042" y="2027811"/>
                    <a:pt x="0" y="1878917"/>
                  </a:cubicBezTo>
                  <a:cubicBezTo>
                    <a:pt x="-4042" y="1730023"/>
                    <a:pt x="33602" y="1485362"/>
                    <a:pt x="0" y="1181890"/>
                  </a:cubicBezTo>
                  <a:cubicBezTo>
                    <a:pt x="-33602" y="878418"/>
                    <a:pt x="-20001" y="583590"/>
                    <a:pt x="0" y="256863"/>
                  </a:cubicBezTo>
                  <a:close/>
                </a:path>
              </a:pathLst>
            </a:custGeom>
            <a:solidFill>
              <a:srgbClr val="FF4F4F"/>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BEF7357F-BCC3-513E-40B9-5660351D83B6}"/>
                </a:ext>
              </a:extLst>
            </p:cNvPr>
            <p:cNvSpPr txBox="1"/>
            <p:nvPr/>
          </p:nvSpPr>
          <p:spPr>
            <a:xfrm>
              <a:off x="4832363" y="1452811"/>
              <a:ext cx="1921363"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03</a:t>
              </a:r>
            </a:p>
          </p:txBody>
        </p:sp>
        <p:sp>
          <p:nvSpPr>
            <p:cNvPr id="45" name="ZoneTexte 44">
              <a:extLst>
                <a:ext uri="{FF2B5EF4-FFF2-40B4-BE49-F238E27FC236}">
                  <a16:creationId xmlns:a16="http://schemas.microsoft.com/office/drawing/2014/main" id="{7A4B4547-6FFC-7452-7975-8701C09FA3C6}"/>
                </a:ext>
              </a:extLst>
            </p:cNvPr>
            <p:cNvSpPr txBox="1"/>
            <p:nvPr/>
          </p:nvSpPr>
          <p:spPr>
            <a:xfrm>
              <a:off x="5047996" y="4477482"/>
              <a:ext cx="1479001" cy="400110"/>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offres</a:t>
              </a:r>
            </a:p>
          </p:txBody>
        </p:sp>
      </p:grpSp>
      <p:grpSp>
        <p:nvGrpSpPr>
          <p:cNvPr id="46" name="Groupe 45">
            <a:extLst>
              <a:ext uri="{FF2B5EF4-FFF2-40B4-BE49-F238E27FC236}">
                <a16:creationId xmlns:a16="http://schemas.microsoft.com/office/drawing/2014/main" id="{668EFEE3-5BCA-C73F-7462-F87B98758E65}"/>
              </a:ext>
            </a:extLst>
          </p:cNvPr>
          <p:cNvGrpSpPr/>
          <p:nvPr/>
        </p:nvGrpSpPr>
        <p:grpSpPr>
          <a:xfrm>
            <a:off x="6058041" y="955763"/>
            <a:ext cx="1743077" cy="5073718"/>
            <a:chOff x="7137127" y="955764"/>
            <a:chExt cx="1915888" cy="5073718"/>
          </a:xfrm>
        </p:grpSpPr>
        <p:sp>
          <p:nvSpPr>
            <p:cNvPr id="47" name="Organigramme : Alternative 46">
              <a:extLst>
                <a:ext uri="{FF2B5EF4-FFF2-40B4-BE49-F238E27FC236}">
                  <a16:creationId xmlns:a16="http://schemas.microsoft.com/office/drawing/2014/main" id="{68F0B2DA-3FED-69DF-34B5-0359DD1AC838}"/>
                </a:ext>
              </a:extLst>
            </p:cNvPr>
            <p:cNvSpPr/>
            <p:nvPr/>
          </p:nvSpPr>
          <p:spPr>
            <a:xfrm>
              <a:off x="7252086"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EB3921"/>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A6EAD97-13BA-6A4C-CEC6-A0CE314FB56C}"/>
                </a:ext>
              </a:extLst>
            </p:cNvPr>
            <p:cNvSpPr txBox="1"/>
            <p:nvPr/>
          </p:nvSpPr>
          <p:spPr>
            <a:xfrm>
              <a:off x="7137127" y="1461324"/>
              <a:ext cx="1915888"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04</a:t>
              </a:r>
            </a:p>
          </p:txBody>
        </p:sp>
        <p:sp>
          <p:nvSpPr>
            <p:cNvPr id="49" name="ZoneTexte 48">
              <a:extLst>
                <a:ext uri="{FF2B5EF4-FFF2-40B4-BE49-F238E27FC236}">
                  <a16:creationId xmlns:a16="http://schemas.microsoft.com/office/drawing/2014/main" id="{F03815FB-7FF1-B979-7587-B7741032FC1C}"/>
                </a:ext>
              </a:extLst>
            </p:cNvPr>
            <p:cNvSpPr txBox="1"/>
            <p:nvPr/>
          </p:nvSpPr>
          <p:spPr>
            <a:xfrm>
              <a:off x="7159271" y="4293717"/>
              <a:ext cx="1893744"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modèles de convention</a:t>
              </a:r>
            </a:p>
          </p:txBody>
        </p:sp>
      </p:grpSp>
      <p:grpSp>
        <p:nvGrpSpPr>
          <p:cNvPr id="50" name="Groupe 49">
            <a:extLst>
              <a:ext uri="{FF2B5EF4-FFF2-40B4-BE49-F238E27FC236}">
                <a16:creationId xmlns:a16="http://schemas.microsoft.com/office/drawing/2014/main" id="{90AD3F4A-6E4E-5EBC-E102-822AF666BF66}"/>
              </a:ext>
            </a:extLst>
          </p:cNvPr>
          <p:cNvGrpSpPr/>
          <p:nvPr/>
        </p:nvGrpSpPr>
        <p:grpSpPr>
          <a:xfrm>
            <a:off x="7793621" y="955763"/>
            <a:ext cx="2055600" cy="5073718"/>
            <a:chOff x="9190882" y="955764"/>
            <a:chExt cx="2259395" cy="5073718"/>
          </a:xfrm>
        </p:grpSpPr>
        <p:sp>
          <p:nvSpPr>
            <p:cNvPr id="51" name="Organigramme : Alternative 50">
              <a:extLst>
                <a:ext uri="{FF2B5EF4-FFF2-40B4-BE49-F238E27FC236}">
                  <a16:creationId xmlns:a16="http://schemas.microsoft.com/office/drawing/2014/main" id="{2C9A1755-1E30-2FF4-9ED8-007495DEEEFE}"/>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C0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A260E8DC-7062-3266-9733-3B70A7948EFA}"/>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05</a:t>
              </a:r>
            </a:p>
          </p:txBody>
        </p:sp>
        <p:sp>
          <p:nvSpPr>
            <p:cNvPr id="53" name="ZoneTexte 52">
              <a:extLst>
                <a:ext uri="{FF2B5EF4-FFF2-40B4-BE49-F238E27FC236}">
                  <a16:creationId xmlns:a16="http://schemas.microsoft.com/office/drawing/2014/main" id="{5AE88187-AD5A-E729-E75F-87D87636F047}"/>
                </a:ext>
              </a:extLst>
            </p:cNvPr>
            <p:cNvSpPr txBox="1"/>
            <p:nvPr/>
          </p:nvSpPr>
          <p:spPr>
            <a:xfrm>
              <a:off x="9190882" y="4015817"/>
              <a:ext cx="2259395" cy="1323439"/>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Focus sur la conquête de clients spécifiques</a:t>
              </a:r>
            </a:p>
          </p:txBody>
        </p:sp>
      </p:grpSp>
      <p:grpSp>
        <p:nvGrpSpPr>
          <p:cNvPr id="54" name="Groupe 53">
            <a:extLst>
              <a:ext uri="{FF2B5EF4-FFF2-40B4-BE49-F238E27FC236}">
                <a16:creationId xmlns:a16="http://schemas.microsoft.com/office/drawing/2014/main" id="{CC412A65-C9A7-6EA1-D89E-A6FD50B93616}"/>
              </a:ext>
            </a:extLst>
          </p:cNvPr>
          <p:cNvGrpSpPr/>
          <p:nvPr/>
        </p:nvGrpSpPr>
        <p:grpSpPr>
          <a:xfrm>
            <a:off x="9806281" y="955763"/>
            <a:ext cx="1791000" cy="5073718"/>
            <a:chOff x="9336298" y="955764"/>
            <a:chExt cx="1968562" cy="5073718"/>
          </a:xfrm>
        </p:grpSpPr>
        <p:sp>
          <p:nvSpPr>
            <p:cNvPr id="55" name="Organigramme : Alternative 54">
              <a:extLst>
                <a:ext uri="{FF2B5EF4-FFF2-40B4-BE49-F238E27FC236}">
                  <a16:creationId xmlns:a16="http://schemas.microsoft.com/office/drawing/2014/main" id="{33115439-CB9C-CD37-194C-692C3FE5CF84}"/>
                </a:ext>
              </a:extLst>
            </p:cNvPr>
            <p:cNvSpPr/>
            <p:nvPr/>
          </p:nvSpPr>
          <p:spPr>
            <a:xfrm>
              <a:off x="9481715" y="955764"/>
              <a:ext cx="1677729" cy="5073718"/>
            </a:xfrm>
            <a:custGeom>
              <a:avLst/>
              <a:gdLst>
                <a:gd name="connsiteX0" fmla="*/ 0 w 1677729"/>
                <a:gd name="connsiteY0" fmla="*/ 279622 h 5073718"/>
                <a:gd name="connsiteX1" fmla="*/ 279622 w 1677729"/>
                <a:gd name="connsiteY1" fmla="*/ 0 h 5073718"/>
                <a:gd name="connsiteX2" fmla="*/ 816495 w 1677729"/>
                <a:gd name="connsiteY2" fmla="*/ 0 h 5073718"/>
                <a:gd name="connsiteX3" fmla="*/ 1398108 w 1677729"/>
                <a:gd name="connsiteY3" fmla="*/ 0 h 5073718"/>
                <a:gd name="connsiteX4" fmla="*/ 1677730 w 1677729"/>
                <a:gd name="connsiteY4" fmla="*/ 279622 h 5073718"/>
                <a:gd name="connsiteX5" fmla="*/ 1677729 w 1677729"/>
                <a:gd name="connsiteY5" fmla="*/ 4794097 h 5073718"/>
                <a:gd name="connsiteX6" fmla="*/ 1398107 w 1677729"/>
                <a:gd name="connsiteY6" fmla="*/ 5073719 h 5073718"/>
                <a:gd name="connsiteX7" fmla="*/ 838865 w 1677729"/>
                <a:gd name="connsiteY7" fmla="*/ 5073719 h 5073718"/>
                <a:gd name="connsiteX8" fmla="*/ 279622 w 1677729"/>
                <a:gd name="connsiteY8" fmla="*/ 5073718 h 5073718"/>
                <a:gd name="connsiteX9" fmla="*/ 0 w 1677729"/>
                <a:gd name="connsiteY9" fmla="*/ 4794096 h 5073718"/>
                <a:gd name="connsiteX10" fmla="*/ 0 w 1677729"/>
                <a:gd name="connsiteY10" fmla="*/ 4149171 h 5073718"/>
                <a:gd name="connsiteX11" fmla="*/ 0 w 1677729"/>
                <a:gd name="connsiteY11" fmla="*/ 3549391 h 5073718"/>
                <a:gd name="connsiteX12" fmla="*/ 0 w 1677729"/>
                <a:gd name="connsiteY12" fmla="*/ 2949611 h 5073718"/>
                <a:gd name="connsiteX13" fmla="*/ 0 w 1677729"/>
                <a:gd name="connsiteY13" fmla="*/ 2214397 h 5073718"/>
                <a:gd name="connsiteX14" fmla="*/ 0 w 1677729"/>
                <a:gd name="connsiteY14" fmla="*/ 1524327 h 5073718"/>
                <a:gd name="connsiteX15" fmla="*/ 0 w 1677729"/>
                <a:gd name="connsiteY15" fmla="*/ 1014836 h 5073718"/>
                <a:gd name="connsiteX16" fmla="*/ 0 w 1677729"/>
                <a:gd name="connsiteY16" fmla="*/ 279622 h 50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77729" h="5073718" fill="none" extrusionOk="0">
                  <a:moveTo>
                    <a:pt x="0" y="279622"/>
                  </a:moveTo>
                  <a:cubicBezTo>
                    <a:pt x="32348" y="136343"/>
                    <a:pt x="92172" y="-11689"/>
                    <a:pt x="279622" y="0"/>
                  </a:cubicBezTo>
                  <a:cubicBezTo>
                    <a:pt x="537005" y="-5670"/>
                    <a:pt x="583165" y="7929"/>
                    <a:pt x="816495" y="0"/>
                  </a:cubicBezTo>
                  <a:cubicBezTo>
                    <a:pt x="1049825" y="-7929"/>
                    <a:pt x="1279250" y="16140"/>
                    <a:pt x="1398108" y="0"/>
                  </a:cubicBezTo>
                  <a:cubicBezTo>
                    <a:pt x="1560020" y="31817"/>
                    <a:pt x="1676193" y="132008"/>
                    <a:pt x="1677730" y="279622"/>
                  </a:cubicBezTo>
                  <a:cubicBezTo>
                    <a:pt x="1698761" y="1578652"/>
                    <a:pt x="1772285" y="3172775"/>
                    <a:pt x="1677729" y="4794097"/>
                  </a:cubicBezTo>
                  <a:cubicBezTo>
                    <a:pt x="1673097" y="4958309"/>
                    <a:pt x="1577323" y="5068972"/>
                    <a:pt x="1398107" y="5073719"/>
                  </a:cubicBezTo>
                  <a:cubicBezTo>
                    <a:pt x="1175263" y="5052127"/>
                    <a:pt x="1107796" y="5047073"/>
                    <a:pt x="838865" y="5073719"/>
                  </a:cubicBezTo>
                  <a:cubicBezTo>
                    <a:pt x="569934" y="5100365"/>
                    <a:pt x="442403" y="5057188"/>
                    <a:pt x="279622" y="5073718"/>
                  </a:cubicBezTo>
                  <a:cubicBezTo>
                    <a:pt x="105820" y="5095544"/>
                    <a:pt x="-16060" y="4930262"/>
                    <a:pt x="0" y="4794096"/>
                  </a:cubicBezTo>
                  <a:cubicBezTo>
                    <a:pt x="-8545" y="4623260"/>
                    <a:pt x="-11308" y="4338627"/>
                    <a:pt x="0" y="4149171"/>
                  </a:cubicBezTo>
                  <a:cubicBezTo>
                    <a:pt x="11308" y="3959715"/>
                    <a:pt x="15402" y="3702787"/>
                    <a:pt x="0" y="3549391"/>
                  </a:cubicBezTo>
                  <a:cubicBezTo>
                    <a:pt x="-15402" y="3395995"/>
                    <a:pt x="25326" y="3163896"/>
                    <a:pt x="0" y="2949611"/>
                  </a:cubicBezTo>
                  <a:cubicBezTo>
                    <a:pt x="-25326" y="2735326"/>
                    <a:pt x="19961" y="2404561"/>
                    <a:pt x="0" y="2214397"/>
                  </a:cubicBezTo>
                  <a:cubicBezTo>
                    <a:pt x="-19961" y="2024233"/>
                    <a:pt x="-8995" y="1858180"/>
                    <a:pt x="0" y="1524327"/>
                  </a:cubicBezTo>
                  <a:cubicBezTo>
                    <a:pt x="8995" y="1190474"/>
                    <a:pt x="4909" y="1213887"/>
                    <a:pt x="0" y="1014836"/>
                  </a:cubicBezTo>
                  <a:cubicBezTo>
                    <a:pt x="-4909" y="815785"/>
                    <a:pt x="15817" y="498619"/>
                    <a:pt x="0" y="279622"/>
                  </a:cubicBezTo>
                  <a:close/>
                </a:path>
                <a:path w="1677729" h="5073718" stroke="0" extrusionOk="0">
                  <a:moveTo>
                    <a:pt x="0" y="279622"/>
                  </a:moveTo>
                  <a:cubicBezTo>
                    <a:pt x="-15381" y="122472"/>
                    <a:pt x="129570" y="-2867"/>
                    <a:pt x="279622" y="0"/>
                  </a:cubicBezTo>
                  <a:cubicBezTo>
                    <a:pt x="500082" y="22586"/>
                    <a:pt x="682757" y="19266"/>
                    <a:pt x="861235" y="0"/>
                  </a:cubicBezTo>
                  <a:cubicBezTo>
                    <a:pt x="1039713" y="-19266"/>
                    <a:pt x="1237522" y="15413"/>
                    <a:pt x="1398108" y="0"/>
                  </a:cubicBezTo>
                  <a:cubicBezTo>
                    <a:pt x="1559005" y="-629"/>
                    <a:pt x="1657191" y="139433"/>
                    <a:pt x="1677730" y="279622"/>
                  </a:cubicBezTo>
                  <a:cubicBezTo>
                    <a:pt x="1828981" y="1891824"/>
                    <a:pt x="1757502" y="3394950"/>
                    <a:pt x="1677729" y="4794097"/>
                  </a:cubicBezTo>
                  <a:cubicBezTo>
                    <a:pt x="1707294" y="4940864"/>
                    <a:pt x="1559650" y="5092659"/>
                    <a:pt x="1398107" y="5073719"/>
                  </a:cubicBezTo>
                  <a:cubicBezTo>
                    <a:pt x="1220667" y="5076796"/>
                    <a:pt x="968851" y="5078730"/>
                    <a:pt x="850049" y="5073719"/>
                  </a:cubicBezTo>
                  <a:cubicBezTo>
                    <a:pt x="731247" y="5068708"/>
                    <a:pt x="403721" y="5082487"/>
                    <a:pt x="279622" y="5073718"/>
                  </a:cubicBezTo>
                  <a:cubicBezTo>
                    <a:pt x="106946" y="5061215"/>
                    <a:pt x="21712" y="4944220"/>
                    <a:pt x="0" y="4794096"/>
                  </a:cubicBezTo>
                  <a:cubicBezTo>
                    <a:pt x="-7313" y="4689869"/>
                    <a:pt x="-22460" y="4467694"/>
                    <a:pt x="0" y="4284605"/>
                  </a:cubicBezTo>
                  <a:cubicBezTo>
                    <a:pt x="22460" y="4101516"/>
                    <a:pt x="-4795" y="3856537"/>
                    <a:pt x="0" y="3729970"/>
                  </a:cubicBezTo>
                  <a:cubicBezTo>
                    <a:pt x="4795" y="3603404"/>
                    <a:pt x="34375" y="3252463"/>
                    <a:pt x="0" y="3039900"/>
                  </a:cubicBezTo>
                  <a:cubicBezTo>
                    <a:pt x="-34375" y="2827337"/>
                    <a:pt x="-1752" y="2681380"/>
                    <a:pt x="0" y="2394976"/>
                  </a:cubicBezTo>
                  <a:cubicBezTo>
                    <a:pt x="1752" y="2108572"/>
                    <a:pt x="-9796" y="2098314"/>
                    <a:pt x="0" y="1885485"/>
                  </a:cubicBezTo>
                  <a:cubicBezTo>
                    <a:pt x="9796" y="1672656"/>
                    <a:pt x="-32373" y="1416700"/>
                    <a:pt x="0" y="1195415"/>
                  </a:cubicBezTo>
                  <a:cubicBezTo>
                    <a:pt x="32373" y="974130"/>
                    <a:pt x="-31935" y="558407"/>
                    <a:pt x="0" y="279622"/>
                  </a:cubicBezTo>
                  <a:close/>
                </a:path>
              </a:pathLst>
            </a:custGeom>
            <a:solidFill>
              <a:srgbClr val="860000"/>
            </a:solidFill>
            <a:ln w="9525">
              <a:solidFill>
                <a:schemeClr val="tx1"/>
              </a:solidFill>
              <a:extLst>
                <a:ext uri="{C807C97D-BFC1-408E-A445-0C87EB9F89A2}">
                  <ask:lineSketchStyleProps xmlns:ask="http://schemas.microsoft.com/office/drawing/2018/sketchyshapes" sd="3093546185">
                    <a:prstGeom prst="flowChartAlternateProcess">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ZoneTexte 55">
              <a:extLst>
                <a:ext uri="{FF2B5EF4-FFF2-40B4-BE49-F238E27FC236}">
                  <a16:creationId xmlns:a16="http://schemas.microsoft.com/office/drawing/2014/main" id="{66CEFB34-F44F-C626-CAEC-4E6BB7C06705}"/>
                </a:ext>
              </a:extLst>
            </p:cNvPr>
            <p:cNvSpPr txBox="1"/>
            <p:nvPr/>
          </p:nvSpPr>
          <p:spPr>
            <a:xfrm>
              <a:off x="9359897" y="1453293"/>
              <a:ext cx="1921365" cy="1446550"/>
            </a:xfrm>
            <a:prstGeom prst="rect">
              <a:avLst/>
            </a:prstGeom>
            <a:noFill/>
          </p:spPr>
          <p:txBody>
            <a:bodyPr wrap="square" rtlCol="0">
              <a:spAutoFit/>
            </a:bodyPr>
            <a:lstStyle/>
            <a:p>
              <a:pPr algn="ctr"/>
              <a:r>
                <a:rPr lang="fr-FR" sz="8800" b="1" dirty="0">
                  <a:solidFill>
                    <a:srgbClr val="FFFFFF"/>
                  </a:solidFill>
                  <a:latin typeface="Bernard MT Condensed" panose="02050806060905020404" pitchFamily="18" charset="0"/>
                </a:rPr>
                <a:t>06</a:t>
              </a:r>
            </a:p>
          </p:txBody>
        </p:sp>
        <p:sp>
          <p:nvSpPr>
            <p:cNvPr id="57" name="ZoneTexte 56">
              <a:hlinkClick r:id="rId2" action="ppaction://hlinksldjump"/>
              <a:extLst>
                <a:ext uri="{FF2B5EF4-FFF2-40B4-BE49-F238E27FC236}">
                  <a16:creationId xmlns:a16="http://schemas.microsoft.com/office/drawing/2014/main" id="{90B5133D-A65B-8A35-B03F-4AB89ABD090C}"/>
                </a:ext>
              </a:extLst>
            </p:cNvPr>
            <p:cNvSpPr txBox="1"/>
            <p:nvPr/>
          </p:nvSpPr>
          <p:spPr>
            <a:xfrm>
              <a:off x="9336298" y="4170748"/>
              <a:ext cx="1968562" cy="1015663"/>
            </a:xfrm>
            <a:prstGeom prst="rect">
              <a:avLst/>
            </a:prstGeom>
            <a:noFill/>
          </p:spPr>
          <p:txBody>
            <a:bodyPr wrap="square" rtlCol="0">
              <a:spAutoFit/>
            </a:bodyPr>
            <a:lstStyle/>
            <a:p>
              <a:pPr algn="ctr"/>
              <a:r>
                <a:rPr lang="fr-FR" sz="2000" b="1" dirty="0">
                  <a:solidFill>
                    <a:schemeClr val="bg1"/>
                  </a:solidFill>
                  <a:latin typeface="Berlin Sans FB Demi" panose="020E0802020502020306" pitchFamily="34" charset="0"/>
                </a:rPr>
                <a:t>Les animations clients </a:t>
              </a:r>
            </a:p>
          </p:txBody>
        </p:sp>
      </p:grpSp>
      <p:pic>
        <p:nvPicPr>
          <p:cNvPr id="10" name="Picture 2" descr="Vecteur gratuit brosses minces pack">
            <a:extLst>
              <a:ext uri="{FF2B5EF4-FFF2-40B4-BE49-F238E27FC236}">
                <a16:creationId xmlns:a16="http://schemas.microsoft.com/office/drawing/2014/main" id="{A4F38A96-5096-B5D4-2EFD-DECC829952C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16" t="40251" r="36709" b="54637"/>
          <a:stretch/>
        </p:blipFill>
        <p:spPr bwMode="auto">
          <a:xfrm>
            <a:off x="102200" y="3413432"/>
            <a:ext cx="11987600" cy="15838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656DFBE-CA75-8346-DF91-DDB5C21B8EE0}"/>
              </a:ext>
            </a:extLst>
          </p:cNvPr>
          <p:cNvSpPr/>
          <p:nvPr/>
        </p:nvSpPr>
        <p:spPr>
          <a:xfrm>
            <a:off x="263969" y="600603"/>
            <a:ext cx="9474421" cy="5472133"/>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71146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7">
            <a:extLst>
              <a:ext uri="{FF2B5EF4-FFF2-40B4-BE49-F238E27FC236}">
                <a16:creationId xmlns:a16="http://schemas.microsoft.com/office/drawing/2014/main" id="{45EA6118-7EEB-5F53-3DF3-9C5B9B43BAF5}"/>
              </a:ext>
            </a:extLst>
          </p:cNvPr>
          <p:cNvSpPr>
            <a:spLocks noGrp="1"/>
          </p:cNvSpPr>
          <p:nvPr>
            <p:ph idx="17"/>
          </p:nvPr>
        </p:nvSpPr>
        <p:spPr>
          <a:xfrm>
            <a:off x="695325" y="1388669"/>
            <a:ext cx="10980738" cy="4860000"/>
          </a:xfrm>
        </p:spPr>
        <p:txBody>
          <a:bodyPr/>
          <a:lstStyle/>
          <a:p>
            <a:r>
              <a:rPr lang="fr-FR" dirty="0"/>
              <a:t>Réaliser des animations en agence avec les clients, salariés, ou adhérents de vos entreprises et associations partenaires est un très bon moyen de : </a:t>
            </a:r>
          </a:p>
          <a:p>
            <a:pPr lvl="1"/>
            <a:r>
              <a:rPr lang="fr-FR" dirty="0"/>
              <a:t>Nous démarquer de la concurrence ;</a:t>
            </a:r>
          </a:p>
          <a:p>
            <a:pPr lvl="1"/>
            <a:r>
              <a:rPr lang="fr-FR" dirty="0"/>
              <a:t>Nous faire connaître ;</a:t>
            </a:r>
          </a:p>
          <a:p>
            <a:pPr lvl="1"/>
            <a:r>
              <a:rPr lang="fr-FR" dirty="0"/>
              <a:t>Conquérir de nouveaux clients.</a:t>
            </a:r>
          </a:p>
          <a:p>
            <a:pPr lvl="1"/>
            <a:endParaRPr lang="fr-FR" dirty="0"/>
          </a:p>
          <a:p>
            <a:r>
              <a:rPr lang="fr-FR" dirty="0"/>
              <a:t>Retrouvez toutes les astuces et conseils pour mener à bien                                                                                            l’organisation de vos animations dans le Kit animation Agence : </a:t>
            </a:r>
          </a:p>
          <a:p>
            <a:endParaRPr lang="fr-FR" dirty="0"/>
          </a:p>
          <a:p>
            <a:r>
              <a:rPr lang="fr-FR" dirty="0"/>
              <a:t>Le kit animation clients en agence est accessible dans                                                                                                             </a:t>
            </a:r>
            <a:r>
              <a:rPr lang="fr-FR" dirty="0">
                <a:solidFill>
                  <a:schemeClr val="bg1"/>
                </a:solidFill>
              </a:rPr>
              <a:t>.</a:t>
            </a:r>
            <a:r>
              <a:rPr lang="fr-FR" dirty="0"/>
              <a:t>                     &gt; conquêtes &gt; </a:t>
            </a:r>
            <a:r>
              <a:rPr lang="fr-FR" dirty="0">
                <a:hlinkClick r:id="rId2"/>
              </a:rPr>
              <a:t>Animation clients en agence</a:t>
            </a:r>
            <a:r>
              <a:rPr lang="fr-FR" dirty="0"/>
              <a:t>. </a:t>
            </a:r>
          </a:p>
        </p:txBody>
      </p:sp>
      <p:sp>
        <p:nvSpPr>
          <p:cNvPr id="3" name="Espace réservé du texte 2">
            <a:extLst>
              <a:ext uri="{FF2B5EF4-FFF2-40B4-BE49-F238E27FC236}">
                <a16:creationId xmlns:a16="http://schemas.microsoft.com/office/drawing/2014/main" id="{A523383E-2211-E14D-6FEE-D24EBDEB8E85}"/>
              </a:ext>
            </a:extLst>
          </p:cNvPr>
          <p:cNvSpPr>
            <a:spLocks noGrp="1"/>
          </p:cNvSpPr>
          <p:nvPr>
            <p:ph type="body" sz="quarter" idx="12"/>
          </p:nvPr>
        </p:nvSpPr>
        <p:spPr/>
        <p:txBody>
          <a:bodyPr/>
          <a:lstStyle/>
          <a:p>
            <a:r>
              <a:rPr lang="fr-FR" dirty="0"/>
              <a:t>Afin de dynamiser les partenariats, la CEGEE a mis en place un dispositif pour la réalisation d’animations clients.</a:t>
            </a:r>
          </a:p>
        </p:txBody>
      </p:sp>
      <p:sp>
        <p:nvSpPr>
          <p:cNvPr id="4" name="Espace réservé du texte 3">
            <a:extLst>
              <a:ext uri="{FF2B5EF4-FFF2-40B4-BE49-F238E27FC236}">
                <a16:creationId xmlns:a16="http://schemas.microsoft.com/office/drawing/2014/main" id="{468AB0FC-A377-14F7-57F5-7D13D00BE98D}"/>
              </a:ext>
            </a:extLst>
          </p:cNvPr>
          <p:cNvSpPr>
            <a:spLocks noGrp="1"/>
          </p:cNvSpPr>
          <p:nvPr>
            <p:ph type="body" sz="quarter" idx="14"/>
          </p:nvPr>
        </p:nvSpPr>
        <p:spPr/>
        <p:txBody>
          <a:bodyPr/>
          <a:lstStyle/>
          <a:p>
            <a:r>
              <a:rPr lang="fr-FR" dirty="0"/>
              <a:t>Les animations clients</a:t>
            </a:r>
          </a:p>
        </p:txBody>
      </p:sp>
      <p:sp>
        <p:nvSpPr>
          <p:cNvPr id="5" name="Espace réservé du texte 4">
            <a:extLst>
              <a:ext uri="{FF2B5EF4-FFF2-40B4-BE49-F238E27FC236}">
                <a16:creationId xmlns:a16="http://schemas.microsoft.com/office/drawing/2014/main" id="{DBB3C5BE-9BC0-2660-47FC-8C010207E056}"/>
              </a:ext>
            </a:extLst>
          </p:cNvPr>
          <p:cNvSpPr>
            <a:spLocks noGrp="1"/>
          </p:cNvSpPr>
          <p:nvPr>
            <p:ph type="body" sz="quarter" idx="16"/>
          </p:nvPr>
        </p:nvSpPr>
        <p:spPr/>
        <p:txBody>
          <a:bodyPr/>
          <a:lstStyle/>
          <a:p>
            <a:r>
              <a:rPr lang="fr-FR" dirty="0"/>
              <a:t>7</a:t>
            </a:r>
          </a:p>
        </p:txBody>
      </p:sp>
      <p:pic>
        <p:nvPicPr>
          <p:cNvPr id="9" name="Image 8">
            <a:hlinkClick r:id="rId2"/>
            <a:extLst>
              <a:ext uri="{FF2B5EF4-FFF2-40B4-BE49-F238E27FC236}">
                <a16:creationId xmlns:a16="http://schemas.microsoft.com/office/drawing/2014/main" id="{37A0868E-663F-2D8C-E1FB-00CD9FF62B38}"/>
              </a:ext>
            </a:extLst>
          </p:cNvPr>
          <p:cNvPicPr>
            <a:picLocks noChangeAspect="1"/>
          </p:cNvPicPr>
          <p:nvPr/>
        </p:nvPicPr>
        <p:blipFill>
          <a:blip r:embed="rId3"/>
          <a:stretch>
            <a:fillRect/>
          </a:stretch>
        </p:blipFill>
        <p:spPr>
          <a:xfrm rot="401193">
            <a:off x="6931055" y="2898540"/>
            <a:ext cx="4208904" cy="2362275"/>
          </a:xfrm>
          <a:prstGeom prst="rect">
            <a:avLst/>
          </a:prstGeom>
        </p:spPr>
      </p:pic>
      <p:pic>
        <p:nvPicPr>
          <p:cNvPr id="11" name="Picture 6" descr="fleche-rouge - Tous Perfect">
            <a:extLst>
              <a:ext uri="{FF2B5EF4-FFF2-40B4-BE49-F238E27FC236}">
                <a16:creationId xmlns:a16="http://schemas.microsoft.com/office/drawing/2014/main" id="{942644A1-0B38-F5D7-BB69-A9E50A926A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810178" flipH="1">
            <a:off x="6325287" y="3465260"/>
            <a:ext cx="965105" cy="70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5"/>
            <a:extLst>
              <a:ext uri="{FF2B5EF4-FFF2-40B4-BE49-F238E27FC236}">
                <a16:creationId xmlns:a16="http://schemas.microsoft.com/office/drawing/2014/main" id="{D5BF5372-E253-BB72-B42A-36C6651496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1664" y="4297151"/>
            <a:ext cx="1137410" cy="215418"/>
          </a:xfrm>
          <a:prstGeom prst="rect">
            <a:avLst/>
          </a:prstGeom>
        </p:spPr>
      </p:pic>
    </p:spTree>
    <p:extLst>
      <p:ext uri="{BB962C8B-B14F-4D97-AF65-F5344CB8AC3E}">
        <p14:creationId xmlns:p14="http://schemas.microsoft.com/office/powerpoint/2010/main" val="2302356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14E3BA3-5DAD-4A3E-365C-831DBDAB397A}"/>
              </a:ext>
            </a:extLst>
          </p:cNvPr>
          <p:cNvPicPr>
            <a:picLocks noChangeAspect="1"/>
          </p:cNvPicPr>
          <p:nvPr/>
        </p:nvPicPr>
        <p:blipFill rotWithShape="1">
          <a:blip r:embed="rId2"/>
          <a:srcRect l="13866" t="485" r="7402" b="1074"/>
          <a:stretch/>
        </p:blipFill>
        <p:spPr>
          <a:xfrm>
            <a:off x="0" y="0"/>
            <a:ext cx="12192000" cy="6858000"/>
          </a:xfrm>
          <a:prstGeom prst="rect">
            <a:avLst/>
          </a:prstGeom>
        </p:spPr>
      </p:pic>
      <p:pic>
        <p:nvPicPr>
          <p:cNvPr id="1027" name="Image 34" descr="Une image contenant texte, signe&#10;&#10;Description générée automatiquement">
            <a:extLst>
              <a:ext uri="{FF2B5EF4-FFF2-40B4-BE49-F238E27FC236}">
                <a16:creationId xmlns:a16="http://schemas.microsoft.com/office/drawing/2014/main" id="{705B256A-0532-A80C-51BA-87480B54FB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563887"/>
            <a:ext cx="911224" cy="2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 coins arrondis 13">
            <a:extLst>
              <a:ext uri="{FF2B5EF4-FFF2-40B4-BE49-F238E27FC236}">
                <a16:creationId xmlns:a16="http://schemas.microsoft.com/office/drawing/2014/main" id="{B610E190-85A4-B10F-3D8B-AE1398C8F4F2}"/>
              </a:ext>
            </a:extLst>
          </p:cNvPr>
          <p:cNvSpPr/>
          <p:nvPr/>
        </p:nvSpPr>
        <p:spPr>
          <a:xfrm>
            <a:off x="905437" y="1839686"/>
            <a:ext cx="4104659" cy="3178628"/>
          </a:xfrm>
          <a:custGeom>
            <a:avLst/>
            <a:gdLst>
              <a:gd name="connsiteX0" fmla="*/ 0 w 4104659"/>
              <a:gd name="connsiteY0" fmla="*/ 529782 h 3178628"/>
              <a:gd name="connsiteX1" fmla="*/ 529782 w 4104659"/>
              <a:gd name="connsiteY1" fmla="*/ 0 h 3178628"/>
              <a:gd name="connsiteX2" fmla="*/ 1138801 w 4104659"/>
              <a:gd name="connsiteY2" fmla="*/ 0 h 3178628"/>
              <a:gd name="connsiteX3" fmla="*/ 1686918 w 4104659"/>
              <a:gd name="connsiteY3" fmla="*/ 0 h 3178628"/>
              <a:gd name="connsiteX4" fmla="*/ 2235035 w 4104659"/>
              <a:gd name="connsiteY4" fmla="*/ 0 h 3178628"/>
              <a:gd name="connsiteX5" fmla="*/ 2844054 w 4104659"/>
              <a:gd name="connsiteY5" fmla="*/ 0 h 3178628"/>
              <a:gd name="connsiteX6" fmla="*/ 3574877 w 4104659"/>
              <a:gd name="connsiteY6" fmla="*/ 0 h 3178628"/>
              <a:gd name="connsiteX7" fmla="*/ 4104659 w 4104659"/>
              <a:gd name="connsiteY7" fmla="*/ 529782 h 3178628"/>
              <a:gd name="connsiteX8" fmla="*/ 4104659 w 4104659"/>
              <a:gd name="connsiteY8" fmla="*/ 995976 h 3178628"/>
              <a:gd name="connsiteX9" fmla="*/ 4104659 w 4104659"/>
              <a:gd name="connsiteY9" fmla="*/ 1525742 h 3178628"/>
              <a:gd name="connsiteX10" fmla="*/ 4104659 w 4104659"/>
              <a:gd name="connsiteY10" fmla="*/ 2055508 h 3178628"/>
              <a:gd name="connsiteX11" fmla="*/ 4104659 w 4104659"/>
              <a:gd name="connsiteY11" fmla="*/ 2648846 h 3178628"/>
              <a:gd name="connsiteX12" fmla="*/ 3574877 w 4104659"/>
              <a:gd name="connsiteY12" fmla="*/ 3178628 h 3178628"/>
              <a:gd name="connsiteX13" fmla="*/ 2904956 w 4104659"/>
              <a:gd name="connsiteY13" fmla="*/ 3178628 h 3178628"/>
              <a:gd name="connsiteX14" fmla="*/ 2326388 w 4104659"/>
              <a:gd name="connsiteY14" fmla="*/ 3178628 h 3178628"/>
              <a:gd name="connsiteX15" fmla="*/ 1747820 w 4104659"/>
              <a:gd name="connsiteY15" fmla="*/ 3178628 h 3178628"/>
              <a:gd name="connsiteX16" fmla="*/ 1230154 w 4104659"/>
              <a:gd name="connsiteY16" fmla="*/ 3178628 h 3178628"/>
              <a:gd name="connsiteX17" fmla="*/ 529782 w 4104659"/>
              <a:gd name="connsiteY17" fmla="*/ 3178628 h 3178628"/>
              <a:gd name="connsiteX18" fmla="*/ 0 w 4104659"/>
              <a:gd name="connsiteY18" fmla="*/ 2648846 h 3178628"/>
              <a:gd name="connsiteX19" fmla="*/ 0 w 4104659"/>
              <a:gd name="connsiteY19" fmla="*/ 2076699 h 3178628"/>
              <a:gd name="connsiteX20" fmla="*/ 0 w 4104659"/>
              <a:gd name="connsiteY20" fmla="*/ 1610505 h 3178628"/>
              <a:gd name="connsiteX21" fmla="*/ 0 w 4104659"/>
              <a:gd name="connsiteY21" fmla="*/ 1123120 h 3178628"/>
              <a:gd name="connsiteX22" fmla="*/ 0 w 4104659"/>
              <a:gd name="connsiteY22" fmla="*/ 529782 h 317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4659" h="3178628" fill="none" extrusionOk="0">
                <a:moveTo>
                  <a:pt x="0" y="529782"/>
                </a:moveTo>
                <a:cubicBezTo>
                  <a:pt x="15944" y="242488"/>
                  <a:pt x="247356" y="-16213"/>
                  <a:pt x="529782" y="0"/>
                </a:cubicBezTo>
                <a:cubicBezTo>
                  <a:pt x="737910" y="-9345"/>
                  <a:pt x="1010246" y="7179"/>
                  <a:pt x="1138801" y="0"/>
                </a:cubicBezTo>
                <a:cubicBezTo>
                  <a:pt x="1267356" y="-7179"/>
                  <a:pt x="1534268" y="10778"/>
                  <a:pt x="1686918" y="0"/>
                </a:cubicBezTo>
                <a:cubicBezTo>
                  <a:pt x="1839568" y="-10778"/>
                  <a:pt x="2016179" y="-24452"/>
                  <a:pt x="2235035" y="0"/>
                </a:cubicBezTo>
                <a:cubicBezTo>
                  <a:pt x="2453891" y="24452"/>
                  <a:pt x="2666172" y="-26337"/>
                  <a:pt x="2844054" y="0"/>
                </a:cubicBezTo>
                <a:cubicBezTo>
                  <a:pt x="3021936" y="26337"/>
                  <a:pt x="3270954" y="36286"/>
                  <a:pt x="3574877" y="0"/>
                </a:cubicBezTo>
                <a:cubicBezTo>
                  <a:pt x="3911367" y="-36959"/>
                  <a:pt x="4109965" y="232251"/>
                  <a:pt x="4104659" y="529782"/>
                </a:cubicBezTo>
                <a:cubicBezTo>
                  <a:pt x="4108928" y="657578"/>
                  <a:pt x="4084675" y="819621"/>
                  <a:pt x="4104659" y="995976"/>
                </a:cubicBezTo>
                <a:cubicBezTo>
                  <a:pt x="4124643" y="1172331"/>
                  <a:pt x="4129215" y="1401038"/>
                  <a:pt x="4104659" y="1525742"/>
                </a:cubicBezTo>
                <a:cubicBezTo>
                  <a:pt x="4080103" y="1650446"/>
                  <a:pt x="4088527" y="1803387"/>
                  <a:pt x="4104659" y="2055508"/>
                </a:cubicBezTo>
                <a:cubicBezTo>
                  <a:pt x="4120791" y="2307629"/>
                  <a:pt x="4128515" y="2462108"/>
                  <a:pt x="4104659" y="2648846"/>
                </a:cubicBezTo>
                <a:cubicBezTo>
                  <a:pt x="4068670" y="2971054"/>
                  <a:pt x="3867767" y="3187073"/>
                  <a:pt x="3574877" y="3178628"/>
                </a:cubicBezTo>
                <a:cubicBezTo>
                  <a:pt x="3397722" y="3156828"/>
                  <a:pt x="3084649" y="3153976"/>
                  <a:pt x="2904956" y="3178628"/>
                </a:cubicBezTo>
                <a:cubicBezTo>
                  <a:pt x="2725263" y="3203280"/>
                  <a:pt x="2443166" y="3165926"/>
                  <a:pt x="2326388" y="3178628"/>
                </a:cubicBezTo>
                <a:cubicBezTo>
                  <a:pt x="2209610" y="3191330"/>
                  <a:pt x="1968068" y="3160932"/>
                  <a:pt x="1747820" y="3178628"/>
                </a:cubicBezTo>
                <a:cubicBezTo>
                  <a:pt x="1527572" y="3196324"/>
                  <a:pt x="1431686" y="3198977"/>
                  <a:pt x="1230154" y="3178628"/>
                </a:cubicBezTo>
                <a:cubicBezTo>
                  <a:pt x="1028622" y="3158279"/>
                  <a:pt x="870828" y="3168379"/>
                  <a:pt x="529782" y="3178628"/>
                </a:cubicBezTo>
                <a:cubicBezTo>
                  <a:pt x="268473" y="3180714"/>
                  <a:pt x="29105" y="2967489"/>
                  <a:pt x="0" y="2648846"/>
                </a:cubicBezTo>
                <a:cubicBezTo>
                  <a:pt x="20225" y="2380564"/>
                  <a:pt x="17742" y="2234660"/>
                  <a:pt x="0" y="2076699"/>
                </a:cubicBezTo>
                <a:cubicBezTo>
                  <a:pt x="-17742" y="1918738"/>
                  <a:pt x="-10606" y="1830601"/>
                  <a:pt x="0" y="1610505"/>
                </a:cubicBezTo>
                <a:cubicBezTo>
                  <a:pt x="10606" y="1390409"/>
                  <a:pt x="14823" y="1298304"/>
                  <a:pt x="0" y="1123120"/>
                </a:cubicBezTo>
                <a:cubicBezTo>
                  <a:pt x="-14823" y="947936"/>
                  <a:pt x="29131" y="732927"/>
                  <a:pt x="0" y="529782"/>
                </a:cubicBezTo>
                <a:close/>
              </a:path>
              <a:path w="4104659" h="3178628" stroke="0" extrusionOk="0">
                <a:moveTo>
                  <a:pt x="0" y="529782"/>
                </a:moveTo>
                <a:cubicBezTo>
                  <a:pt x="42377" y="189633"/>
                  <a:pt x="228392" y="6462"/>
                  <a:pt x="529782" y="0"/>
                </a:cubicBezTo>
                <a:cubicBezTo>
                  <a:pt x="779892" y="3362"/>
                  <a:pt x="946471" y="8468"/>
                  <a:pt x="1199703" y="0"/>
                </a:cubicBezTo>
                <a:cubicBezTo>
                  <a:pt x="1452935" y="-8468"/>
                  <a:pt x="1637861" y="7320"/>
                  <a:pt x="1869624" y="0"/>
                </a:cubicBezTo>
                <a:cubicBezTo>
                  <a:pt x="2101387" y="-7320"/>
                  <a:pt x="2270407" y="-8929"/>
                  <a:pt x="2539545" y="0"/>
                </a:cubicBezTo>
                <a:cubicBezTo>
                  <a:pt x="2808683" y="8929"/>
                  <a:pt x="3078713" y="-16250"/>
                  <a:pt x="3574877" y="0"/>
                </a:cubicBezTo>
                <a:cubicBezTo>
                  <a:pt x="3888790" y="-28948"/>
                  <a:pt x="4077333" y="242836"/>
                  <a:pt x="4104659" y="529782"/>
                </a:cubicBezTo>
                <a:cubicBezTo>
                  <a:pt x="4087247" y="698140"/>
                  <a:pt x="4080144" y="890558"/>
                  <a:pt x="4104659" y="1038357"/>
                </a:cubicBezTo>
                <a:cubicBezTo>
                  <a:pt x="4129174" y="1186156"/>
                  <a:pt x="4103447" y="1374720"/>
                  <a:pt x="4104659" y="1546933"/>
                </a:cubicBezTo>
                <a:cubicBezTo>
                  <a:pt x="4105871" y="1719146"/>
                  <a:pt x="4120216" y="1850986"/>
                  <a:pt x="4104659" y="2076699"/>
                </a:cubicBezTo>
                <a:cubicBezTo>
                  <a:pt x="4089102" y="2302412"/>
                  <a:pt x="4098754" y="2507037"/>
                  <a:pt x="4104659" y="2648846"/>
                </a:cubicBezTo>
                <a:cubicBezTo>
                  <a:pt x="4139749" y="2962700"/>
                  <a:pt x="3804455" y="3158770"/>
                  <a:pt x="3574877" y="3178628"/>
                </a:cubicBezTo>
                <a:cubicBezTo>
                  <a:pt x="3330324" y="3195210"/>
                  <a:pt x="3214640" y="3184284"/>
                  <a:pt x="2996309" y="3178628"/>
                </a:cubicBezTo>
                <a:cubicBezTo>
                  <a:pt x="2777978" y="3172972"/>
                  <a:pt x="2715037" y="3191241"/>
                  <a:pt x="2478643" y="3178628"/>
                </a:cubicBezTo>
                <a:cubicBezTo>
                  <a:pt x="2242249" y="3166015"/>
                  <a:pt x="2135482" y="3186839"/>
                  <a:pt x="1960977" y="3178628"/>
                </a:cubicBezTo>
                <a:cubicBezTo>
                  <a:pt x="1786472" y="3170417"/>
                  <a:pt x="1488806" y="3211100"/>
                  <a:pt x="1291056" y="3178628"/>
                </a:cubicBezTo>
                <a:cubicBezTo>
                  <a:pt x="1093306" y="3146156"/>
                  <a:pt x="720586" y="3180634"/>
                  <a:pt x="529782" y="3178628"/>
                </a:cubicBezTo>
                <a:cubicBezTo>
                  <a:pt x="254191" y="3154739"/>
                  <a:pt x="-12203" y="2932453"/>
                  <a:pt x="0" y="2648846"/>
                </a:cubicBezTo>
                <a:cubicBezTo>
                  <a:pt x="-21888" y="2480205"/>
                  <a:pt x="-22098" y="2400325"/>
                  <a:pt x="0" y="2161461"/>
                </a:cubicBezTo>
                <a:cubicBezTo>
                  <a:pt x="22098" y="1922598"/>
                  <a:pt x="-22599" y="1763820"/>
                  <a:pt x="0" y="1652886"/>
                </a:cubicBezTo>
                <a:cubicBezTo>
                  <a:pt x="22599" y="1541953"/>
                  <a:pt x="-273" y="1297352"/>
                  <a:pt x="0" y="1186692"/>
                </a:cubicBezTo>
                <a:cubicBezTo>
                  <a:pt x="273" y="1076032"/>
                  <a:pt x="-9441" y="712413"/>
                  <a:pt x="0" y="529782"/>
                </a:cubicBezTo>
                <a:close/>
              </a:path>
            </a:pathLst>
          </a:custGeom>
          <a:solidFill>
            <a:srgbClr val="FF7B8A"/>
          </a:solidFill>
          <a:ln w="12700">
            <a:solidFill>
              <a:schemeClr val="bg1"/>
            </a:solidFill>
            <a:extLst>
              <a:ext uri="{C807C97D-BFC1-408E-A445-0C87EB9F89A2}">
                <ask:lineSketchStyleProps xmlns:ask="http://schemas.microsoft.com/office/drawing/2018/sketchyshapes" sd="1833686248">
                  <a:prstGeom prst="roundRect">
                    <a:avLst/>
                  </a:prstGeom>
                  <ask:type>
                    <ask:lineSketchFreehand/>
                  </ask:type>
                </ask:lineSketchStyleProps>
              </a:ext>
            </a:extLs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0AFAE554-BF72-61F5-8521-266D95755AAC}"/>
              </a:ext>
            </a:extLst>
          </p:cNvPr>
          <p:cNvSpPr txBox="1"/>
          <p:nvPr/>
        </p:nvSpPr>
        <p:spPr>
          <a:xfrm>
            <a:off x="1145223" y="2274838"/>
            <a:ext cx="3625086" cy="2308324"/>
          </a:xfrm>
          <a:prstGeom prst="rect">
            <a:avLst/>
          </a:prstGeom>
          <a:noFill/>
        </p:spPr>
        <p:txBody>
          <a:bodyPr wrap="square" rtlCol="0">
            <a:spAutoFit/>
          </a:bodyPr>
          <a:lstStyle/>
          <a:p>
            <a:pPr algn="ctr"/>
            <a:r>
              <a:rPr lang="fr-FR" sz="3600" dirty="0">
                <a:solidFill>
                  <a:schemeClr val="bg1"/>
                </a:solidFill>
                <a:latin typeface="Montserrat Black" panose="00000A00000000000000" pitchFamily="2" charset="0"/>
              </a:rPr>
              <a:t>Allez à la rencontre de nos </a:t>
            </a:r>
            <a:r>
              <a:rPr lang="fr-FR" sz="3600" b="1" dirty="0">
                <a:solidFill>
                  <a:schemeClr val="bg1"/>
                </a:solidFill>
                <a:latin typeface="Montserrat Black" panose="00000A00000000000000" pitchFamily="2" charset="0"/>
              </a:rPr>
              <a:t>futurs partenaires </a:t>
            </a:r>
            <a:r>
              <a:rPr lang="fr-FR" sz="3600" dirty="0">
                <a:solidFill>
                  <a:schemeClr val="bg1"/>
                </a:solidFill>
                <a:latin typeface="Montserrat Black" panose="00000A00000000000000" pitchFamily="2" charset="0"/>
              </a:rPr>
              <a:t>!</a:t>
            </a:r>
          </a:p>
        </p:txBody>
      </p:sp>
    </p:spTree>
    <p:extLst>
      <p:ext uri="{BB962C8B-B14F-4D97-AF65-F5344CB8AC3E}">
        <p14:creationId xmlns:p14="http://schemas.microsoft.com/office/powerpoint/2010/main" val="2101716301"/>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12985</TotalTime>
  <Words>1700</Words>
  <Application>Microsoft Office PowerPoint</Application>
  <PresentationFormat>Grand écran</PresentationFormat>
  <Paragraphs>277</Paragraphs>
  <Slides>22</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22</vt:i4>
      </vt:variant>
    </vt:vector>
  </HeadingPairs>
  <TitlesOfParts>
    <vt:vector size="32" baseType="lpstr">
      <vt:lpstr>Arial</vt:lpstr>
      <vt:lpstr>Arial Black</vt:lpstr>
      <vt:lpstr>Berlin Sans FB Demi</vt:lpstr>
      <vt:lpstr>Bernard MT Condensed</vt:lpstr>
      <vt:lpstr>Calibri</vt:lpstr>
      <vt:lpstr>Cavolini</vt:lpstr>
      <vt:lpstr>Ink Free</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700</cp:revision>
  <dcterms:created xsi:type="dcterms:W3CDTF">2020-06-24T09:20:11Z</dcterms:created>
  <dcterms:modified xsi:type="dcterms:W3CDTF">2023-07-26T15:44:50Z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2023-01-31T08:12:41Z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