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5"/>
  </p:sldMasterIdLst>
  <p:notesMasterIdLst>
    <p:notesMasterId r:id="rId16"/>
  </p:notesMasterIdLst>
  <p:sldIdLst>
    <p:sldId id="256" r:id="rId6"/>
    <p:sldId id="335" r:id="rId7"/>
    <p:sldId id="275" r:id="rId8"/>
    <p:sldId id="276" r:id="rId9"/>
    <p:sldId id="328" r:id="rId10"/>
    <p:sldId id="330" r:id="rId11"/>
    <p:sldId id="336" r:id="rId12"/>
    <p:sldId id="331" r:id="rId13"/>
    <p:sldId id="333" r:id="rId14"/>
    <p:sldId id="334"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8F02"/>
    <a:srgbClr val="000000"/>
    <a:srgbClr val="FBDCDD"/>
    <a:srgbClr val="C31632"/>
    <a:srgbClr val="EC1B24"/>
    <a:srgbClr val="E7302A"/>
    <a:srgbClr val="F5F5F5"/>
    <a:srgbClr val="D11921"/>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98" autoAdjust="0"/>
    <p:restoredTop sz="86536" autoAdjust="0"/>
  </p:normalViewPr>
  <p:slideViewPr>
    <p:cSldViewPr snapToGrid="0">
      <p:cViewPr varScale="1">
        <p:scale>
          <a:sx n="58" d="100"/>
          <a:sy n="58" d="100"/>
        </p:scale>
        <p:origin x="6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62E0C-75FE-4E43-B34E-8B0FA4BCA503}" type="datetimeFigureOut">
              <a:rPr lang="fr-FR" smtClean="0"/>
              <a:t>18/04/2024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13F8BF-69D8-4C8E-884D-21F3EB9884E4}" type="slidenum">
              <a:rPr lang="fr-FR" smtClean="0"/>
              <a:t>‹N°›</a:t>
            </a:fld>
            <a:endParaRPr lang="fr-FR"/>
          </a:p>
        </p:txBody>
      </p:sp>
    </p:spTree>
    <p:extLst>
      <p:ext uri="{BB962C8B-B14F-4D97-AF65-F5344CB8AC3E}">
        <p14:creationId xmlns:p14="http://schemas.microsoft.com/office/powerpoint/2010/main" val="307399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Parmi les besoins des étudiants, le 1</a:t>
            </a:r>
            <a:r>
              <a:rPr lang="fr-FR" baseline="30000" dirty="0"/>
              <a:t>er</a:t>
            </a:r>
            <a:r>
              <a:rPr lang="fr-FR" dirty="0"/>
              <a:t> d’entre tous est de satisfaire leurs besoins du quotidien : se nourrir, dormir, se loger. </a:t>
            </a:r>
          </a:p>
          <a:p>
            <a:r>
              <a:rPr lang="fr-FR" dirty="0"/>
              <a:t>Il est également très important de pouvoir se protéger contre les aléas de la vie : une fuite d’eau, une panne de voiture, un problème de santé qui empêcherait de pouvoir faire ses courses ou une maladie qui empêcherait même la poursuite des études. </a:t>
            </a:r>
          </a:p>
          <a:p>
            <a:r>
              <a:rPr lang="fr-FR" dirty="0"/>
              <a:t>Puis, l’une des principales priorité étant bien évidemment de pouvoir financer ses études et tous les à côté : comme l’achat d’un matériel informatique ou d’une voiture ! </a:t>
            </a:r>
          </a:p>
          <a:p>
            <a:r>
              <a:rPr lang="fr-FR" dirty="0"/>
              <a:t>Souvent même l’étudiant est amené à voyagé à l’étranger dans le cadre de sa formation : via des stages ou une année de césure par exemple </a:t>
            </a:r>
          </a:p>
          <a:p>
            <a:r>
              <a:rPr lang="fr-FR" dirty="0"/>
              <a:t>L’étudiant peut également travailler à côté de ses études pour pouvoir en financer une partie et développer son indépendance. </a:t>
            </a:r>
          </a:p>
          <a:p>
            <a:r>
              <a:rPr lang="fr-FR" dirty="0"/>
              <a:t>Et dernier point, les loisirs sont également très important pour les étudiants : voyager, aller au cinéma, voir des concerts, faire du sport… </a:t>
            </a:r>
          </a:p>
        </p:txBody>
      </p:sp>
      <p:sp>
        <p:nvSpPr>
          <p:cNvPr id="4" name="Espace réservé du numéro de diapositive 3"/>
          <p:cNvSpPr>
            <a:spLocks noGrp="1"/>
          </p:cNvSpPr>
          <p:nvPr>
            <p:ph type="sldNum" sz="quarter" idx="5"/>
          </p:nvPr>
        </p:nvSpPr>
        <p:spPr/>
        <p:txBody>
          <a:bodyPr/>
          <a:lstStyle/>
          <a:p>
            <a:fld id="{A413F8BF-69D8-4C8E-884D-21F3EB9884E4}" type="slidenum">
              <a:rPr lang="fr-FR" smtClean="0"/>
              <a:t>2</a:t>
            </a:fld>
            <a:endParaRPr lang="fr-FR"/>
          </a:p>
        </p:txBody>
      </p:sp>
    </p:spTree>
    <p:extLst>
      <p:ext uri="{BB962C8B-B14F-4D97-AF65-F5344CB8AC3E}">
        <p14:creationId xmlns:p14="http://schemas.microsoft.com/office/powerpoint/2010/main" val="1684966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Quand on synthétise tous ces besoins, nous pouvons  les regrouper sous 3 grandes thématiques : </a:t>
            </a:r>
          </a:p>
          <a:p>
            <a:pPr marL="171450" indent="-171450">
              <a:buFontTx/>
              <a:buChar char="-"/>
            </a:pPr>
            <a:r>
              <a:rPr lang="fr-FR" dirty="0"/>
              <a:t>La gestion de son quotidien</a:t>
            </a:r>
          </a:p>
          <a:p>
            <a:pPr marL="171450" indent="-171450">
              <a:buFontTx/>
              <a:buChar char="-"/>
            </a:pPr>
            <a:r>
              <a:rPr lang="fr-FR" dirty="0"/>
              <a:t>Le financement de ses études et de son avenir </a:t>
            </a:r>
          </a:p>
          <a:p>
            <a:pPr marL="171450" indent="-171450">
              <a:buFontTx/>
              <a:buChar char="-"/>
            </a:pPr>
            <a:r>
              <a:rPr lang="fr-FR" dirty="0"/>
              <a:t>La protection de ses biens et de lui-même</a:t>
            </a:r>
          </a:p>
          <a:p>
            <a:pPr marL="0" indent="0">
              <a:buFontTx/>
              <a:buNone/>
            </a:pPr>
            <a:r>
              <a:rPr lang="fr-FR" dirty="0"/>
              <a:t>Voyons ensemble ce que la CEGEE a pensé pour répondre à ces besoins</a:t>
            </a:r>
          </a:p>
        </p:txBody>
      </p:sp>
      <p:sp>
        <p:nvSpPr>
          <p:cNvPr id="4" name="Espace réservé du numéro de diapositive 3"/>
          <p:cNvSpPr>
            <a:spLocks noGrp="1"/>
          </p:cNvSpPr>
          <p:nvPr>
            <p:ph type="sldNum" sz="quarter" idx="5"/>
          </p:nvPr>
        </p:nvSpPr>
        <p:spPr/>
        <p:txBody>
          <a:bodyPr/>
          <a:lstStyle/>
          <a:p>
            <a:fld id="{A413F8BF-69D8-4C8E-884D-21F3EB9884E4}" type="slidenum">
              <a:rPr lang="fr-FR" smtClean="0"/>
              <a:t>3</a:t>
            </a:fld>
            <a:endParaRPr lang="fr-FR"/>
          </a:p>
        </p:txBody>
      </p:sp>
    </p:spTree>
    <p:extLst>
      <p:ext uri="{BB962C8B-B14F-4D97-AF65-F5344CB8AC3E}">
        <p14:creationId xmlns:p14="http://schemas.microsoft.com/office/powerpoint/2010/main" val="4176140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413F8BF-69D8-4C8E-884D-21F3EB9884E4}" type="slidenum">
              <a:rPr lang="fr-FR" smtClean="0"/>
              <a:t>6</a:t>
            </a:fld>
            <a:endParaRPr lang="fr-FR"/>
          </a:p>
        </p:txBody>
      </p:sp>
    </p:spTree>
    <p:extLst>
      <p:ext uri="{BB962C8B-B14F-4D97-AF65-F5344CB8AC3E}">
        <p14:creationId xmlns:p14="http://schemas.microsoft.com/office/powerpoint/2010/main" val="1480029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jpe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jpeg"/><Relationship Id="rId7"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Caisse d’Epargne Grand Est Europe</a:t>
            </a:r>
          </a:p>
        </p:txBody>
      </p:sp>
      <p:sp>
        <p:nvSpPr>
          <p:cNvPr id="3" name="Espace réservé du texte 2"/>
          <p:cNvSpPr>
            <a:spLocks noGrp="1"/>
          </p:cNvSpPr>
          <p:nvPr>
            <p:ph type="body" sz="quarter" idx="10"/>
          </p:nvPr>
        </p:nvSpPr>
        <p:spPr/>
        <p:txBody>
          <a:bodyPr>
            <a:normAutofit fontScale="92500" lnSpcReduction="10000"/>
          </a:bodyPr>
          <a:lstStyle/>
          <a:p>
            <a:r>
              <a:rPr lang="fr-FR" dirty="0"/>
              <a:t>Document à caractère publicitaire et sans valeur contractuelle. </a:t>
            </a:r>
          </a:p>
        </p:txBody>
      </p:sp>
      <p:sp>
        <p:nvSpPr>
          <p:cNvPr id="4" name="Titre 3"/>
          <p:cNvSpPr>
            <a:spLocks noGrp="1"/>
          </p:cNvSpPr>
          <p:nvPr>
            <p:ph type="ctrTitle"/>
          </p:nvPr>
        </p:nvSpPr>
        <p:spPr/>
        <p:txBody>
          <a:bodyPr>
            <a:normAutofit/>
          </a:bodyPr>
          <a:lstStyle/>
          <a:p>
            <a:r>
              <a:rPr lang="fr-FR" dirty="0">
                <a:solidFill>
                  <a:schemeClr val="accent4">
                    <a:lumMod val="75000"/>
                  </a:schemeClr>
                </a:solidFill>
              </a:rPr>
              <a:t>P</a:t>
            </a:r>
            <a:r>
              <a:rPr lang="fr-FR" dirty="0"/>
              <a:t>artenariat </a:t>
            </a:r>
            <a:br>
              <a:rPr lang="fr-FR" dirty="0"/>
            </a:br>
            <a:r>
              <a:rPr lang="fr-FR" dirty="0">
                <a:solidFill>
                  <a:schemeClr val="accent4">
                    <a:lumMod val="75000"/>
                  </a:schemeClr>
                </a:solidFill>
              </a:rPr>
              <a:t>E</a:t>
            </a:r>
            <a:r>
              <a:rPr lang="fr-FR" dirty="0"/>
              <a:t>coles</a:t>
            </a:r>
            <a:r>
              <a:rPr lang="fr-FR" dirty="0">
                <a:solidFill>
                  <a:schemeClr val="accent4">
                    <a:lumMod val="75000"/>
                  </a:schemeClr>
                </a:solidFill>
              </a:rPr>
              <a:t> </a:t>
            </a:r>
            <a:r>
              <a:rPr lang="fr-FR" dirty="0"/>
              <a:t>/ </a:t>
            </a:r>
            <a:r>
              <a:rPr lang="fr-FR" dirty="0">
                <a:solidFill>
                  <a:schemeClr val="accent4">
                    <a:lumMod val="75000"/>
                  </a:schemeClr>
                </a:solidFill>
              </a:rPr>
              <a:t>C</a:t>
            </a:r>
            <a:r>
              <a:rPr lang="fr-FR" dirty="0"/>
              <a:t>EGEE</a:t>
            </a:r>
          </a:p>
        </p:txBody>
      </p:sp>
      <p:sp>
        <p:nvSpPr>
          <p:cNvPr id="5" name="Espace réservé du texte 4"/>
          <p:cNvSpPr>
            <a:spLocks noGrp="1"/>
          </p:cNvSpPr>
          <p:nvPr>
            <p:ph type="body" sz="quarter" idx="11"/>
          </p:nvPr>
        </p:nvSpPr>
        <p:spPr/>
        <p:txBody>
          <a:bodyPr/>
          <a:lstStyle/>
          <a:p>
            <a:r>
              <a:rPr lang="fr-FR" dirty="0"/>
              <a:t>Direction Marketing</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sp>
        <p:nvSpPr>
          <p:cNvPr id="13" name="Bulle narrative : rectangle à coins arrondis 12">
            <a:extLst>
              <a:ext uri="{FF2B5EF4-FFF2-40B4-BE49-F238E27FC236}">
                <a16:creationId xmlns:a16="http://schemas.microsoft.com/office/drawing/2014/main" id="{8F7609D7-EBF9-4C6A-9984-2F7DBBC7B6FF}"/>
              </a:ext>
            </a:extLst>
          </p:cNvPr>
          <p:cNvSpPr/>
          <p:nvPr/>
        </p:nvSpPr>
        <p:spPr>
          <a:xfrm>
            <a:off x="9310737" y="4681658"/>
            <a:ext cx="1685109" cy="864732"/>
          </a:xfrm>
          <a:prstGeom prst="wedgeRoundRectCallout">
            <a:avLst>
              <a:gd name="adj1" fmla="val 64876"/>
              <a:gd name="adj2" fmla="val -1399"/>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JE VIS SEUL, J’AI BESOIN DE POUVOIR M’ASSUMER, MÊME SI J’AI UN PÉPIN DE SANTÉ… </a:t>
            </a:r>
          </a:p>
        </p:txBody>
      </p:sp>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sp>
        <p:nvSpPr>
          <p:cNvPr id="14" name="Bulle narrative : rectangle à coins arrondis 13">
            <a:extLst>
              <a:ext uri="{FF2B5EF4-FFF2-40B4-BE49-F238E27FC236}">
                <a16:creationId xmlns:a16="http://schemas.microsoft.com/office/drawing/2014/main" id="{F5D0E816-B2D7-4257-92F0-4D5D1578089E}"/>
              </a:ext>
            </a:extLst>
          </p:cNvPr>
          <p:cNvSpPr/>
          <p:nvPr/>
        </p:nvSpPr>
        <p:spPr>
          <a:xfrm>
            <a:off x="1026978" y="3094787"/>
            <a:ext cx="1165513" cy="668426"/>
          </a:xfrm>
          <a:prstGeom prst="wedgeRoundRectCallout">
            <a:avLst>
              <a:gd name="adj1" fmla="val -70059"/>
              <a:gd name="adj2" fmla="val -30626"/>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Bradley Hand ITC" panose="03070402050302030203" pitchFamily="66" charset="0"/>
              </a:rPr>
              <a:t>IL FAUT QUE JE TROUVE UN STAGE À L’ETRANGER… </a:t>
            </a:r>
          </a:p>
        </p:txBody>
      </p:sp>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sp>
        <p:nvSpPr>
          <p:cNvPr id="16" name="Bulle narrative : rectangle à coins arrondis 15">
            <a:extLst>
              <a:ext uri="{FF2B5EF4-FFF2-40B4-BE49-F238E27FC236}">
                <a16:creationId xmlns:a16="http://schemas.microsoft.com/office/drawing/2014/main" id="{D91032D2-AE15-43A3-B00D-AEA2039C72A2}"/>
              </a:ext>
            </a:extLst>
          </p:cNvPr>
          <p:cNvSpPr/>
          <p:nvPr/>
        </p:nvSpPr>
        <p:spPr>
          <a:xfrm>
            <a:off x="1026978" y="4858904"/>
            <a:ext cx="1196695" cy="510241"/>
          </a:xfrm>
          <a:prstGeom prst="wedgeRoundRectCallout">
            <a:avLst>
              <a:gd name="adj1" fmla="val -67396"/>
              <a:gd name="adj2" fmla="val 3530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CHOUETTE, J’AI TROUVÉ UN JOB ÉTUDIANT ! </a:t>
            </a:r>
          </a:p>
        </p:txBody>
      </p:sp>
      <p:sp>
        <p:nvSpPr>
          <p:cNvPr id="15" name="Bulle narrative : rectangle à coins arrondis 14">
            <a:extLst>
              <a:ext uri="{FF2B5EF4-FFF2-40B4-BE49-F238E27FC236}">
                <a16:creationId xmlns:a16="http://schemas.microsoft.com/office/drawing/2014/main" id="{E8E3E7F8-9F12-4392-B985-611553DD5430}"/>
              </a:ext>
            </a:extLst>
          </p:cNvPr>
          <p:cNvSpPr/>
          <p:nvPr/>
        </p:nvSpPr>
        <p:spPr>
          <a:xfrm>
            <a:off x="9925124" y="2773245"/>
            <a:ext cx="1165513" cy="612649"/>
          </a:xfrm>
          <a:prstGeom prst="wedgeRoundRectCallout">
            <a:avLst>
              <a:gd name="adj1" fmla="val 70339"/>
              <a:gd name="adj2" fmla="val 3964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J’AI PRÉVU UN PETIT WE À BARCELONE… </a:t>
            </a:r>
          </a:p>
        </p:txBody>
      </p:sp>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sp>
        <p:nvSpPr>
          <p:cNvPr id="12" name="Bulle narrative : rectangle à coins arrondis 11">
            <a:extLst>
              <a:ext uri="{FF2B5EF4-FFF2-40B4-BE49-F238E27FC236}">
                <a16:creationId xmlns:a16="http://schemas.microsoft.com/office/drawing/2014/main" id="{9E79BAE4-6EC5-405E-BAFE-C4FB6DA1711B}"/>
              </a:ext>
            </a:extLst>
          </p:cNvPr>
          <p:cNvSpPr/>
          <p:nvPr/>
        </p:nvSpPr>
        <p:spPr>
          <a:xfrm>
            <a:off x="965884" y="1100584"/>
            <a:ext cx="1165513" cy="612648"/>
          </a:xfrm>
          <a:prstGeom prst="wedgeRoundRectCallout">
            <a:avLst>
              <a:gd name="adj1" fmla="val -64933"/>
              <a:gd name="adj2" fmla="val -1824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JE DOIS PAYER MES FRAIS DE SCOLARITÉ !</a:t>
            </a:r>
          </a:p>
        </p:txBody>
      </p:sp>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sp>
        <p:nvSpPr>
          <p:cNvPr id="5" name="Bulle narrative : rectangle à coins arrondis 4">
            <a:extLst>
              <a:ext uri="{FF2B5EF4-FFF2-40B4-BE49-F238E27FC236}">
                <a16:creationId xmlns:a16="http://schemas.microsoft.com/office/drawing/2014/main" id="{2DCF458F-947D-4EF7-BFAF-117AC359212F}"/>
              </a:ext>
            </a:extLst>
          </p:cNvPr>
          <p:cNvSpPr/>
          <p:nvPr/>
        </p:nvSpPr>
        <p:spPr>
          <a:xfrm>
            <a:off x="10083623" y="698962"/>
            <a:ext cx="1072824" cy="612648"/>
          </a:xfrm>
          <a:prstGeom prst="wedgeRoundRectCallout">
            <a:avLst>
              <a:gd name="adj1" fmla="val 61737"/>
              <a:gd name="adj2" fmla="val 6818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QUE VAIS-JE MANGER CE SOIR ? </a:t>
            </a:r>
          </a:p>
        </p:txBody>
      </p:sp>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2D14D4C2-2C6D-424C-9339-A4B82C124418}"/>
              </a:ext>
            </a:extLst>
          </p:cNvPr>
          <p:cNvSpPr/>
          <p:nvPr/>
        </p:nvSpPr>
        <p:spPr>
          <a:xfrm>
            <a:off x="9028590" y="4391874"/>
            <a:ext cx="3163410" cy="1920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Rectangle 105">
            <a:extLst>
              <a:ext uri="{FF2B5EF4-FFF2-40B4-BE49-F238E27FC236}">
                <a16:creationId xmlns:a16="http://schemas.microsoft.com/office/drawing/2014/main" id="{158FFE8C-0828-48B0-976E-ABBF9981DF3C}"/>
              </a:ext>
            </a:extLst>
          </p:cNvPr>
          <p:cNvSpPr/>
          <p:nvPr/>
        </p:nvSpPr>
        <p:spPr>
          <a:xfrm>
            <a:off x="9722630" y="571894"/>
            <a:ext cx="2030752" cy="178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Rectangle 106">
            <a:extLst>
              <a:ext uri="{FF2B5EF4-FFF2-40B4-BE49-F238E27FC236}">
                <a16:creationId xmlns:a16="http://schemas.microsoft.com/office/drawing/2014/main" id="{3F72E6E5-00F3-4DFA-B084-D6C0455AA426}"/>
              </a:ext>
            </a:extLst>
          </p:cNvPr>
          <p:cNvSpPr/>
          <p:nvPr/>
        </p:nvSpPr>
        <p:spPr>
          <a:xfrm>
            <a:off x="9830540" y="2607373"/>
            <a:ext cx="2030752" cy="1784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Rectangle 107">
            <a:extLst>
              <a:ext uri="{FF2B5EF4-FFF2-40B4-BE49-F238E27FC236}">
                <a16:creationId xmlns:a16="http://schemas.microsoft.com/office/drawing/2014/main" id="{EA542993-4E1C-48C9-ADF2-F97CB235139A}"/>
              </a:ext>
            </a:extLst>
          </p:cNvPr>
          <p:cNvSpPr/>
          <p:nvPr/>
        </p:nvSpPr>
        <p:spPr>
          <a:xfrm>
            <a:off x="330708" y="4796512"/>
            <a:ext cx="2183152" cy="1470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Rectangle 108">
            <a:extLst>
              <a:ext uri="{FF2B5EF4-FFF2-40B4-BE49-F238E27FC236}">
                <a16:creationId xmlns:a16="http://schemas.microsoft.com/office/drawing/2014/main" id="{A1B15ED4-28DB-4529-8B4E-D70726CC4390}"/>
              </a:ext>
            </a:extLst>
          </p:cNvPr>
          <p:cNvSpPr/>
          <p:nvPr/>
        </p:nvSpPr>
        <p:spPr>
          <a:xfrm>
            <a:off x="332262" y="925375"/>
            <a:ext cx="2030752" cy="1271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Rectangle 109">
            <a:extLst>
              <a:ext uri="{FF2B5EF4-FFF2-40B4-BE49-F238E27FC236}">
                <a16:creationId xmlns:a16="http://schemas.microsoft.com/office/drawing/2014/main" id="{9D0D356E-DD43-4065-AA59-2C1E904FF490}"/>
              </a:ext>
            </a:extLst>
          </p:cNvPr>
          <p:cNvSpPr/>
          <p:nvPr/>
        </p:nvSpPr>
        <p:spPr>
          <a:xfrm>
            <a:off x="330708" y="3079569"/>
            <a:ext cx="2030752" cy="1202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3AEDAE20-9B0D-4FCA-8E4A-41BBFE62ECCB}"/>
              </a:ext>
            </a:extLst>
          </p:cNvPr>
          <p:cNvSpPr txBox="1"/>
          <p:nvPr/>
        </p:nvSpPr>
        <p:spPr>
          <a:xfrm>
            <a:off x="2711808" y="2286325"/>
            <a:ext cx="6284601" cy="1938992"/>
          </a:xfrm>
          <a:prstGeom prst="rect">
            <a:avLst/>
          </a:prstGeom>
          <a:noFill/>
        </p:spPr>
        <p:txBody>
          <a:bodyPr wrap="square" rtlCol="0">
            <a:spAutoFit/>
          </a:bodyPr>
          <a:lstStyle/>
          <a:p>
            <a:pPr algn="ctr"/>
            <a:r>
              <a:rPr lang="fr-FR" sz="60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Les </a:t>
            </a:r>
            <a:r>
              <a:rPr lang="fr-FR" sz="6000" dirty="0">
                <a:solidFill>
                  <a:schemeClr val="accent4">
                    <a:lumMod val="75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besoins</a:t>
            </a:r>
            <a:r>
              <a:rPr lang="fr-FR" sz="60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des étudiants</a:t>
            </a:r>
          </a:p>
        </p:txBody>
      </p:sp>
      <p:sp>
        <p:nvSpPr>
          <p:cNvPr id="111" name="Espace réservé du texte 110">
            <a:extLst>
              <a:ext uri="{FF2B5EF4-FFF2-40B4-BE49-F238E27FC236}">
                <a16:creationId xmlns:a16="http://schemas.microsoft.com/office/drawing/2014/main" id="{0057459F-7442-4FAB-B32A-47CA872A5465}"/>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33952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06"/>
                                        </p:tgtEl>
                                      </p:cBhvr>
                                    </p:animEffect>
                                    <p:set>
                                      <p:cBhvr>
                                        <p:cTn id="7" dur="1" fill="hold">
                                          <p:stCondLst>
                                            <p:cond delay="499"/>
                                          </p:stCondLst>
                                        </p:cTn>
                                        <p:tgtEl>
                                          <p:spTgt spid="10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2" fill="hold" grpId="0" nodeType="clickEffect">
                                  <p:stCondLst>
                                    <p:cond delay="0"/>
                                  </p:stCondLst>
                                  <p:childTnLst>
                                    <p:animEffect transition="out" filter="wipe(right)">
                                      <p:cBhvr>
                                        <p:cTn id="16" dur="500"/>
                                        <p:tgtEl>
                                          <p:spTgt spid="109"/>
                                        </p:tgtEl>
                                      </p:cBhvr>
                                    </p:animEffect>
                                    <p:set>
                                      <p:cBhvr>
                                        <p:cTn id="17" dur="1" fill="hold">
                                          <p:stCondLst>
                                            <p:cond delay="499"/>
                                          </p:stCondLst>
                                        </p:cTn>
                                        <p:tgtEl>
                                          <p:spTgt spid="10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2" fill="hold" grpId="0" nodeType="clickEffect">
                                  <p:stCondLst>
                                    <p:cond delay="0"/>
                                  </p:stCondLst>
                                  <p:childTnLst>
                                    <p:animEffect transition="out" filter="wipe(right)">
                                      <p:cBhvr>
                                        <p:cTn id="21" dur="500"/>
                                        <p:tgtEl>
                                          <p:spTgt spid="110"/>
                                        </p:tgtEl>
                                      </p:cBhvr>
                                    </p:animEffect>
                                    <p:set>
                                      <p:cBhvr>
                                        <p:cTn id="22" dur="1" fill="hold">
                                          <p:stCondLst>
                                            <p:cond delay="499"/>
                                          </p:stCondLst>
                                        </p:cTn>
                                        <p:tgtEl>
                                          <p:spTgt spid="1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2" fill="hold" grpId="0" nodeType="clickEffect">
                                  <p:stCondLst>
                                    <p:cond delay="0"/>
                                  </p:stCondLst>
                                  <p:childTnLst>
                                    <p:animEffect transition="out" filter="wipe(right)">
                                      <p:cBhvr>
                                        <p:cTn id="26" dur="500"/>
                                        <p:tgtEl>
                                          <p:spTgt spid="108"/>
                                        </p:tgtEl>
                                      </p:cBhvr>
                                    </p:animEffect>
                                    <p:set>
                                      <p:cBhvr>
                                        <p:cTn id="27" dur="1" fill="hold">
                                          <p:stCondLst>
                                            <p:cond delay="499"/>
                                          </p:stCondLst>
                                        </p:cTn>
                                        <p:tgtEl>
                                          <p:spTgt spid="10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8" fill="hold" grpId="0" nodeType="clickEffect">
                                  <p:stCondLst>
                                    <p:cond delay="0"/>
                                  </p:stCondLst>
                                  <p:childTnLst>
                                    <p:animEffect transition="out" filter="wipe(left)">
                                      <p:cBhvr>
                                        <p:cTn id="31" dur="500"/>
                                        <p:tgtEl>
                                          <p:spTgt spid="107"/>
                                        </p:tgtEl>
                                      </p:cBhvr>
                                    </p:animEffect>
                                    <p:set>
                                      <p:cBhvr>
                                        <p:cTn id="32" dur="1" fill="hold">
                                          <p:stCondLst>
                                            <p:cond delay="499"/>
                                          </p:stCondLst>
                                        </p:cTn>
                                        <p:tgtEl>
                                          <p:spTgt spid="1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6" grpId="0" animBg="1"/>
      <p:bldP spid="107" grpId="0" animBg="1"/>
      <p:bldP spid="108" grpId="0" animBg="1"/>
      <p:bldP spid="109" grpId="0" animBg="1"/>
      <p:bldP spid="1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Bulle narrative : rectangle à coins arrondis 15">
            <a:extLst>
              <a:ext uri="{FF2B5EF4-FFF2-40B4-BE49-F238E27FC236}">
                <a16:creationId xmlns:a16="http://schemas.microsoft.com/office/drawing/2014/main" id="{D91032D2-AE15-43A3-B00D-AEA2039C72A2}"/>
              </a:ext>
            </a:extLst>
          </p:cNvPr>
          <p:cNvSpPr/>
          <p:nvPr/>
        </p:nvSpPr>
        <p:spPr>
          <a:xfrm>
            <a:off x="5038422" y="1476750"/>
            <a:ext cx="1196695" cy="510241"/>
          </a:xfrm>
          <a:prstGeom prst="wedgeRoundRectCallout">
            <a:avLst>
              <a:gd name="adj1" fmla="val -67396"/>
              <a:gd name="adj2" fmla="val 3530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CHOUETTE, J’AI TROUVÉ UN JOB ÉTUDIANT ! </a:t>
            </a:r>
          </a:p>
        </p:txBody>
      </p:sp>
      <p:sp>
        <p:nvSpPr>
          <p:cNvPr id="15" name="Bulle narrative : rectangle à coins arrondis 14">
            <a:extLst>
              <a:ext uri="{FF2B5EF4-FFF2-40B4-BE49-F238E27FC236}">
                <a16:creationId xmlns:a16="http://schemas.microsoft.com/office/drawing/2014/main" id="{E8E3E7F8-9F12-4392-B985-611553DD5430}"/>
              </a:ext>
            </a:extLst>
          </p:cNvPr>
          <p:cNvSpPr/>
          <p:nvPr/>
        </p:nvSpPr>
        <p:spPr>
          <a:xfrm>
            <a:off x="5646635" y="1532154"/>
            <a:ext cx="1165513" cy="612649"/>
          </a:xfrm>
          <a:prstGeom prst="wedgeRoundRectCallout">
            <a:avLst>
              <a:gd name="adj1" fmla="val 70339"/>
              <a:gd name="adj2" fmla="val 3964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J’AI PRÉVU UN PETIT WE À BARCELONE… </a:t>
            </a:r>
          </a:p>
        </p:txBody>
      </p:sp>
      <p:sp>
        <p:nvSpPr>
          <p:cNvPr id="5" name="Bulle narrative : rectangle à coins arrondis 4">
            <a:extLst>
              <a:ext uri="{FF2B5EF4-FFF2-40B4-BE49-F238E27FC236}">
                <a16:creationId xmlns:a16="http://schemas.microsoft.com/office/drawing/2014/main" id="{2DCF458F-947D-4EF7-BFAF-117AC359212F}"/>
              </a:ext>
            </a:extLst>
          </p:cNvPr>
          <p:cNvSpPr/>
          <p:nvPr/>
        </p:nvSpPr>
        <p:spPr>
          <a:xfrm>
            <a:off x="6215634" y="1321466"/>
            <a:ext cx="1072824" cy="612648"/>
          </a:xfrm>
          <a:prstGeom prst="wedgeRoundRectCallout">
            <a:avLst>
              <a:gd name="adj1" fmla="val 61737"/>
              <a:gd name="adj2" fmla="val 6818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QUE VAIS-JE MANGER CE SOIR ? </a:t>
            </a:r>
          </a:p>
        </p:txBody>
      </p:sp>
      <p:sp>
        <p:nvSpPr>
          <p:cNvPr id="39" name="Rectangle 38">
            <a:extLst>
              <a:ext uri="{FF2B5EF4-FFF2-40B4-BE49-F238E27FC236}">
                <a16:creationId xmlns:a16="http://schemas.microsoft.com/office/drawing/2014/main" id="{64102AD4-B11B-4770-A449-5C2250FB6D43}"/>
              </a:ext>
            </a:extLst>
          </p:cNvPr>
          <p:cNvSpPr/>
          <p:nvPr/>
        </p:nvSpPr>
        <p:spPr>
          <a:xfrm>
            <a:off x="3535416" y="955205"/>
            <a:ext cx="4966996" cy="128539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Bulle narrative : rectangle à coins arrondis 13">
            <a:extLst>
              <a:ext uri="{FF2B5EF4-FFF2-40B4-BE49-F238E27FC236}">
                <a16:creationId xmlns:a16="http://schemas.microsoft.com/office/drawing/2014/main" id="{F5D0E816-B2D7-4257-92F0-4D5D1578089E}"/>
              </a:ext>
            </a:extLst>
          </p:cNvPr>
          <p:cNvSpPr/>
          <p:nvPr/>
        </p:nvSpPr>
        <p:spPr>
          <a:xfrm>
            <a:off x="5208048" y="3186942"/>
            <a:ext cx="1165513" cy="668426"/>
          </a:xfrm>
          <a:prstGeom prst="wedgeRoundRectCallout">
            <a:avLst>
              <a:gd name="adj1" fmla="val -70059"/>
              <a:gd name="adj2" fmla="val -30626"/>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Bradley Hand ITC" panose="03070402050302030203" pitchFamily="66" charset="0"/>
              </a:rPr>
              <a:t>IL FAUT QUE JE TROUVE UN STAGE À L’ETRANGER… </a:t>
            </a:r>
          </a:p>
        </p:txBody>
      </p:sp>
      <p:sp>
        <p:nvSpPr>
          <p:cNvPr id="12" name="Bulle narrative : rectangle à coins arrondis 11">
            <a:extLst>
              <a:ext uri="{FF2B5EF4-FFF2-40B4-BE49-F238E27FC236}">
                <a16:creationId xmlns:a16="http://schemas.microsoft.com/office/drawing/2014/main" id="{9E79BAE4-6EC5-405E-BAFE-C4FB6DA1711B}"/>
              </a:ext>
            </a:extLst>
          </p:cNvPr>
          <p:cNvSpPr/>
          <p:nvPr/>
        </p:nvSpPr>
        <p:spPr>
          <a:xfrm>
            <a:off x="5076445" y="3289212"/>
            <a:ext cx="1165513" cy="612648"/>
          </a:xfrm>
          <a:prstGeom prst="wedgeRoundRectCallout">
            <a:avLst>
              <a:gd name="adj1" fmla="val -64933"/>
              <a:gd name="adj2" fmla="val -1824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JE DOIS PAYER MES FRAIS DE SCOLARITÉ !</a:t>
            </a:r>
          </a:p>
        </p:txBody>
      </p:sp>
      <p:sp>
        <p:nvSpPr>
          <p:cNvPr id="116" name="Rectangle 115">
            <a:extLst>
              <a:ext uri="{FF2B5EF4-FFF2-40B4-BE49-F238E27FC236}">
                <a16:creationId xmlns:a16="http://schemas.microsoft.com/office/drawing/2014/main" id="{A647E5A6-2B74-4D3F-98C0-3F40FF2C69B5}"/>
              </a:ext>
            </a:extLst>
          </p:cNvPr>
          <p:cNvSpPr/>
          <p:nvPr/>
        </p:nvSpPr>
        <p:spPr>
          <a:xfrm>
            <a:off x="3538086" y="2841373"/>
            <a:ext cx="4966996" cy="128539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Bulle narrative : rectangle à coins arrondis 12">
            <a:extLst>
              <a:ext uri="{FF2B5EF4-FFF2-40B4-BE49-F238E27FC236}">
                <a16:creationId xmlns:a16="http://schemas.microsoft.com/office/drawing/2014/main" id="{8F7609D7-EBF9-4C6A-9984-2F7DBBC7B6FF}"/>
              </a:ext>
            </a:extLst>
          </p:cNvPr>
          <p:cNvSpPr/>
          <p:nvPr/>
        </p:nvSpPr>
        <p:spPr>
          <a:xfrm>
            <a:off x="5165228" y="4973396"/>
            <a:ext cx="1685109" cy="864732"/>
          </a:xfrm>
          <a:prstGeom prst="wedgeRoundRectCallout">
            <a:avLst>
              <a:gd name="adj1" fmla="val 64876"/>
              <a:gd name="adj2" fmla="val -1399"/>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JE VIS SEUL, J’AI BESOIN DE POUVOIR M’ASSUMER, MÊME SI J’AI UN PÉPIN DE SANTÉ… </a:t>
            </a:r>
          </a:p>
        </p:txBody>
      </p:sp>
      <p:sp>
        <p:nvSpPr>
          <p:cNvPr id="4" name="ZoneTexte 3">
            <a:extLst>
              <a:ext uri="{FF2B5EF4-FFF2-40B4-BE49-F238E27FC236}">
                <a16:creationId xmlns:a16="http://schemas.microsoft.com/office/drawing/2014/main" id="{9930669F-605E-4586-A90E-5A5C311A1F47}"/>
              </a:ext>
            </a:extLst>
          </p:cNvPr>
          <p:cNvSpPr txBox="1"/>
          <p:nvPr/>
        </p:nvSpPr>
        <p:spPr>
          <a:xfrm>
            <a:off x="3778525" y="3238782"/>
            <a:ext cx="3800566"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Financer ses études</a:t>
            </a:r>
          </a:p>
        </p:txBody>
      </p:sp>
      <p:sp>
        <p:nvSpPr>
          <p:cNvPr id="114" name="ZoneTexte 113">
            <a:extLst>
              <a:ext uri="{FF2B5EF4-FFF2-40B4-BE49-F238E27FC236}">
                <a16:creationId xmlns:a16="http://schemas.microsoft.com/office/drawing/2014/main" id="{97E91A5B-1F80-442A-8482-DC75DDEEA341}"/>
              </a:ext>
            </a:extLst>
          </p:cNvPr>
          <p:cNvSpPr txBox="1"/>
          <p:nvPr/>
        </p:nvSpPr>
        <p:spPr>
          <a:xfrm>
            <a:off x="4845191" y="1192091"/>
            <a:ext cx="3234085" cy="830997"/>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Gérer son argent au quotidien</a:t>
            </a:r>
          </a:p>
        </p:txBody>
      </p:sp>
      <p:sp>
        <p:nvSpPr>
          <p:cNvPr id="117" name="Rectangle 116">
            <a:extLst>
              <a:ext uri="{FF2B5EF4-FFF2-40B4-BE49-F238E27FC236}">
                <a16:creationId xmlns:a16="http://schemas.microsoft.com/office/drawing/2014/main" id="{78C6C07C-E7FD-4A64-A543-3EF02423F962}"/>
              </a:ext>
            </a:extLst>
          </p:cNvPr>
          <p:cNvSpPr/>
          <p:nvPr/>
        </p:nvSpPr>
        <p:spPr>
          <a:xfrm>
            <a:off x="3544044" y="4705108"/>
            <a:ext cx="4966996" cy="128539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aphique 1761">
            <a:extLst>
              <a:ext uri="{FF2B5EF4-FFF2-40B4-BE49-F238E27FC236}">
                <a16:creationId xmlns:a16="http://schemas.microsoft.com/office/drawing/2014/main" id="{354A8DA6-87E2-4D7D-8DC8-D365EBF75591}"/>
              </a:ext>
            </a:extLst>
          </p:cNvPr>
          <p:cNvGrpSpPr/>
          <p:nvPr/>
        </p:nvGrpSpPr>
        <p:grpSpPr>
          <a:xfrm>
            <a:off x="3712608" y="1197707"/>
            <a:ext cx="1002382" cy="746131"/>
            <a:chOff x="7441871" y="655382"/>
            <a:chExt cx="382651" cy="284829"/>
          </a:xfrm>
          <a:noFill/>
        </p:grpSpPr>
        <p:grpSp>
          <p:nvGrpSpPr>
            <p:cNvPr id="41" name="Graphique 1761">
              <a:extLst>
                <a:ext uri="{FF2B5EF4-FFF2-40B4-BE49-F238E27FC236}">
                  <a16:creationId xmlns:a16="http://schemas.microsoft.com/office/drawing/2014/main" id="{F0D520B8-2B4F-4168-90C6-DEE68EB4D94E}"/>
                </a:ext>
              </a:extLst>
            </p:cNvPr>
            <p:cNvGrpSpPr/>
            <p:nvPr/>
          </p:nvGrpSpPr>
          <p:grpSpPr>
            <a:xfrm>
              <a:off x="7441871" y="655382"/>
              <a:ext cx="382651" cy="284829"/>
              <a:chOff x="7441871" y="655382"/>
              <a:chExt cx="382651" cy="284829"/>
            </a:xfrm>
            <a:grpFill/>
          </p:grpSpPr>
          <p:grpSp>
            <p:nvGrpSpPr>
              <p:cNvPr id="43" name="Graphique 1761">
                <a:extLst>
                  <a:ext uri="{FF2B5EF4-FFF2-40B4-BE49-F238E27FC236}">
                    <a16:creationId xmlns:a16="http://schemas.microsoft.com/office/drawing/2014/main" id="{3A93B34B-5FD5-4187-850F-5DBD72DBB97C}"/>
                  </a:ext>
                </a:extLst>
              </p:cNvPr>
              <p:cNvGrpSpPr/>
              <p:nvPr/>
            </p:nvGrpSpPr>
            <p:grpSpPr>
              <a:xfrm>
                <a:off x="7567601" y="655382"/>
                <a:ext cx="256921" cy="224806"/>
                <a:chOff x="7567601" y="655382"/>
                <a:chExt cx="256921" cy="224806"/>
              </a:xfrm>
              <a:grpFill/>
            </p:grpSpPr>
            <p:sp>
              <p:nvSpPr>
                <p:cNvPr id="49" name="Forme libre : forme 48">
                  <a:extLst>
                    <a:ext uri="{FF2B5EF4-FFF2-40B4-BE49-F238E27FC236}">
                      <a16:creationId xmlns:a16="http://schemas.microsoft.com/office/drawing/2014/main" id="{406AD15B-71AA-4FE5-8EA4-B07A17AA800E}"/>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0" name="Forme libre : forme 49">
                  <a:extLst>
                    <a:ext uri="{FF2B5EF4-FFF2-40B4-BE49-F238E27FC236}">
                      <a16:creationId xmlns:a16="http://schemas.microsoft.com/office/drawing/2014/main" id="{F248FFB1-A8A8-40EC-B165-3E96195D5256}"/>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1" name="Forme libre : forme 50">
                  <a:extLst>
                    <a:ext uri="{FF2B5EF4-FFF2-40B4-BE49-F238E27FC236}">
                      <a16:creationId xmlns:a16="http://schemas.microsoft.com/office/drawing/2014/main" id="{4CFDF0AC-CEF6-4E40-A7E6-077CA75CC9B7}"/>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2" name="Forme libre : forme 51">
                  <a:extLst>
                    <a:ext uri="{FF2B5EF4-FFF2-40B4-BE49-F238E27FC236}">
                      <a16:creationId xmlns:a16="http://schemas.microsoft.com/office/drawing/2014/main" id="{3EB09E8C-9E72-457B-971B-BC3C6DCC7487}"/>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3" name="Forme libre : forme 52">
                  <a:extLst>
                    <a:ext uri="{FF2B5EF4-FFF2-40B4-BE49-F238E27FC236}">
                      <a16:creationId xmlns:a16="http://schemas.microsoft.com/office/drawing/2014/main" id="{38A90626-8597-42CF-9ECB-B316F4B31A3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4" name="Forme libre : forme 53">
                  <a:extLst>
                    <a:ext uri="{FF2B5EF4-FFF2-40B4-BE49-F238E27FC236}">
                      <a16:creationId xmlns:a16="http://schemas.microsoft.com/office/drawing/2014/main" id="{99B73E4D-7377-449D-BDCB-E07193F7DDDF}"/>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5" name="Forme libre : forme 54">
                  <a:extLst>
                    <a:ext uri="{FF2B5EF4-FFF2-40B4-BE49-F238E27FC236}">
                      <a16:creationId xmlns:a16="http://schemas.microsoft.com/office/drawing/2014/main" id="{2600280C-9F11-46CB-B5DD-A0D2DEAF5B40}"/>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4" name="Forme libre : forme 43">
                <a:extLst>
                  <a:ext uri="{FF2B5EF4-FFF2-40B4-BE49-F238E27FC236}">
                    <a16:creationId xmlns:a16="http://schemas.microsoft.com/office/drawing/2014/main" id="{A904D690-A63E-4EB4-A62A-5B6CB192607B}"/>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5" name="Forme libre : forme 44">
                <a:extLst>
                  <a:ext uri="{FF2B5EF4-FFF2-40B4-BE49-F238E27FC236}">
                    <a16:creationId xmlns:a16="http://schemas.microsoft.com/office/drawing/2014/main" id="{274B728F-25F3-4FBE-B021-9ACEBD278AA5}"/>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6" name="Forme libre : forme 45">
                <a:extLst>
                  <a:ext uri="{FF2B5EF4-FFF2-40B4-BE49-F238E27FC236}">
                    <a16:creationId xmlns:a16="http://schemas.microsoft.com/office/drawing/2014/main" id="{0479B093-C601-4777-B970-F6B2192661B6}"/>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7" name="Forme libre : forme 46">
                <a:extLst>
                  <a:ext uri="{FF2B5EF4-FFF2-40B4-BE49-F238E27FC236}">
                    <a16:creationId xmlns:a16="http://schemas.microsoft.com/office/drawing/2014/main" id="{E147CFD9-0A16-4B89-84C9-245738BD1A9F}"/>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8" name="Forme libre : forme 47">
                <a:extLst>
                  <a:ext uri="{FF2B5EF4-FFF2-40B4-BE49-F238E27FC236}">
                    <a16:creationId xmlns:a16="http://schemas.microsoft.com/office/drawing/2014/main" id="{4F8CA57A-E168-40E6-9002-C1B9A63FC1F1}"/>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2" name="Forme libre : forme 41">
              <a:extLst>
                <a:ext uri="{FF2B5EF4-FFF2-40B4-BE49-F238E27FC236}">
                  <a16:creationId xmlns:a16="http://schemas.microsoft.com/office/drawing/2014/main" id="{2077A651-9613-4499-A2D6-B6DACA22B910}"/>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grpSp>
      <p:grpSp>
        <p:nvGrpSpPr>
          <p:cNvPr id="56" name="Graphique 1865">
            <a:extLst>
              <a:ext uri="{FF2B5EF4-FFF2-40B4-BE49-F238E27FC236}">
                <a16:creationId xmlns:a16="http://schemas.microsoft.com/office/drawing/2014/main" id="{6EF663A1-0208-4C24-A337-5863EA03E46F}"/>
              </a:ext>
            </a:extLst>
          </p:cNvPr>
          <p:cNvGrpSpPr/>
          <p:nvPr/>
        </p:nvGrpSpPr>
        <p:grpSpPr>
          <a:xfrm>
            <a:off x="7916892" y="2988211"/>
            <a:ext cx="413445" cy="997991"/>
            <a:chOff x="10302534" y="4324163"/>
            <a:chExt cx="176307" cy="425577"/>
          </a:xfrm>
          <a:noFill/>
        </p:grpSpPr>
        <p:grpSp>
          <p:nvGrpSpPr>
            <p:cNvPr id="57" name="Graphique 1865">
              <a:extLst>
                <a:ext uri="{FF2B5EF4-FFF2-40B4-BE49-F238E27FC236}">
                  <a16:creationId xmlns:a16="http://schemas.microsoft.com/office/drawing/2014/main" id="{BFB805B2-8681-4560-8F0F-37F21FC7168A}"/>
                </a:ext>
              </a:extLst>
            </p:cNvPr>
            <p:cNvGrpSpPr/>
            <p:nvPr/>
          </p:nvGrpSpPr>
          <p:grpSpPr>
            <a:xfrm>
              <a:off x="10338252" y="4327098"/>
              <a:ext cx="109442" cy="114697"/>
              <a:chOff x="10338252" y="4327098"/>
              <a:chExt cx="109442" cy="114697"/>
            </a:xfrm>
            <a:grpFill/>
          </p:grpSpPr>
          <p:grpSp>
            <p:nvGrpSpPr>
              <p:cNvPr id="73" name="Graphique 1865">
                <a:extLst>
                  <a:ext uri="{FF2B5EF4-FFF2-40B4-BE49-F238E27FC236}">
                    <a16:creationId xmlns:a16="http://schemas.microsoft.com/office/drawing/2014/main" id="{EB033C1D-E629-4E50-AF84-69A6DDA37639}"/>
                  </a:ext>
                </a:extLst>
              </p:cNvPr>
              <p:cNvGrpSpPr/>
              <p:nvPr/>
            </p:nvGrpSpPr>
            <p:grpSpPr>
              <a:xfrm>
                <a:off x="10338252" y="4327098"/>
                <a:ext cx="109442" cy="114697"/>
                <a:chOff x="10338252" y="4327098"/>
                <a:chExt cx="109442" cy="114697"/>
              </a:xfrm>
              <a:grpFill/>
            </p:grpSpPr>
            <p:sp>
              <p:nvSpPr>
                <p:cNvPr id="77" name="Forme libre : forme 76">
                  <a:extLst>
                    <a:ext uri="{FF2B5EF4-FFF2-40B4-BE49-F238E27FC236}">
                      <a16:creationId xmlns:a16="http://schemas.microsoft.com/office/drawing/2014/main" id="{EEAA6268-0368-46F0-B2DD-B494F1790A8A}"/>
                    </a:ext>
                  </a:extLst>
                </p:cNvPr>
                <p:cNvSpPr/>
                <p:nvPr/>
              </p:nvSpPr>
              <p:spPr>
                <a:xfrm>
                  <a:off x="10353111" y="4405220"/>
                  <a:ext cx="78581" cy="36576"/>
                </a:xfrm>
                <a:custGeom>
                  <a:avLst/>
                  <a:gdLst>
                    <a:gd name="connsiteX0" fmla="*/ 78581 w 78581"/>
                    <a:gd name="connsiteY0" fmla="*/ 0 h 36576"/>
                    <a:gd name="connsiteX1" fmla="*/ 39243 w 78581"/>
                    <a:gd name="connsiteY1" fmla="*/ 36576 h 36576"/>
                    <a:gd name="connsiteX2" fmla="*/ 0 w 78581"/>
                    <a:gd name="connsiteY2" fmla="*/ 571 h 36576"/>
                  </a:gdLst>
                  <a:ahLst/>
                  <a:cxnLst>
                    <a:cxn ang="0">
                      <a:pos x="connsiteX0" y="connsiteY0"/>
                    </a:cxn>
                    <a:cxn ang="0">
                      <a:pos x="connsiteX1" y="connsiteY1"/>
                    </a:cxn>
                    <a:cxn ang="0">
                      <a:pos x="connsiteX2" y="connsiteY2"/>
                    </a:cxn>
                  </a:cxnLst>
                  <a:rect l="l" t="t" r="r" b="b"/>
                  <a:pathLst>
                    <a:path w="78581" h="36576">
                      <a:moveTo>
                        <a:pt x="78581" y="0"/>
                      </a:moveTo>
                      <a:cubicBezTo>
                        <a:pt x="74771" y="20860"/>
                        <a:pt x="58579" y="36576"/>
                        <a:pt x="39243" y="36576"/>
                      </a:cubicBezTo>
                      <a:cubicBezTo>
                        <a:pt x="20098" y="36576"/>
                        <a:pt x="4001" y="21145"/>
                        <a:pt x="0" y="571"/>
                      </a:cubicBezTo>
                    </a:path>
                  </a:pathLst>
                </a:custGeom>
                <a:grpFill/>
                <a:ln w="19050"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7022AD0C-12B3-403E-A9C8-7717B6F42E26}"/>
                    </a:ext>
                  </a:extLst>
                </p:cNvPr>
                <p:cNvSpPr/>
                <p:nvPr/>
              </p:nvSpPr>
              <p:spPr>
                <a:xfrm>
                  <a:off x="10346158" y="4327098"/>
                  <a:ext cx="90374" cy="46872"/>
                </a:xfrm>
                <a:custGeom>
                  <a:avLst/>
                  <a:gdLst>
                    <a:gd name="connsiteX0" fmla="*/ 58865 w 90374"/>
                    <a:gd name="connsiteY0" fmla="*/ 24591 h 46872"/>
                    <a:gd name="connsiteX1" fmla="*/ 0 w 90374"/>
                    <a:gd name="connsiteY1" fmla="*/ 42879 h 46872"/>
                    <a:gd name="connsiteX2" fmla="*/ 46863 w 90374"/>
                    <a:gd name="connsiteY2" fmla="*/ 3255 h 46872"/>
                    <a:gd name="connsiteX3" fmla="*/ 82010 w 90374"/>
                    <a:gd name="connsiteY3" fmla="*/ 12304 h 46872"/>
                    <a:gd name="connsiteX4" fmla="*/ 85535 w 90374"/>
                    <a:gd name="connsiteY4" fmla="*/ 46689 h 46872"/>
                    <a:gd name="connsiteX5" fmla="*/ 53340 w 90374"/>
                    <a:gd name="connsiteY5" fmla="*/ 39450 h 46872"/>
                    <a:gd name="connsiteX6" fmla="*/ 58865 w 90374"/>
                    <a:gd name="connsiteY6" fmla="*/ 24591 h 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74" h="46872">
                      <a:moveTo>
                        <a:pt x="58865" y="24591"/>
                      </a:moveTo>
                      <a:cubicBezTo>
                        <a:pt x="58865" y="24591"/>
                        <a:pt x="38672" y="49547"/>
                        <a:pt x="0" y="42879"/>
                      </a:cubicBezTo>
                      <a:cubicBezTo>
                        <a:pt x="0" y="42879"/>
                        <a:pt x="7620" y="-8556"/>
                        <a:pt x="46863" y="3255"/>
                      </a:cubicBezTo>
                      <a:cubicBezTo>
                        <a:pt x="46863" y="3255"/>
                        <a:pt x="65532" y="-8365"/>
                        <a:pt x="82010" y="12304"/>
                      </a:cubicBezTo>
                      <a:cubicBezTo>
                        <a:pt x="98489" y="32973"/>
                        <a:pt x="85535" y="46689"/>
                        <a:pt x="85535" y="46689"/>
                      </a:cubicBezTo>
                      <a:cubicBezTo>
                        <a:pt x="85535" y="46689"/>
                        <a:pt x="62770" y="48690"/>
                        <a:pt x="53340" y="39450"/>
                      </a:cubicBezTo>
                      <a:cubicBezTo>
                        <a:pt x="53340" y="39260"/>
                        <a:pt x="59055" y="34402"/>
                        <a:pt x="58865" y="24591"/>
                      </a:cubicBezTo>
                      <a:close/>
                    </a:path>
                  </a:pathLst>
                </a:custGeom>
                <a:grpFill/>
                <a:ln w="19050"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3FB51AAC-BBC1-44C8-8B3C-95229582C41A}"/>
                    </a:ext>
                  </a:extLst>
                </p:cNvPr>
                <p:cNvSpPr/>
                <p:nvPr/>
              </p:nvSpPr>
              <p:spPr>
                <a:xfrm>
                  <a:off x="10354540" y="4377407"/>
                  <a:ext cx="76771" cy="24669"/>
                </a:xfrm>
                <a:custGeom>
                  <a:avLst/>
                  <a:gdLst>
                    <a:gd name="connsiteX0" fmla="*/ 42958 w 76771"/>
                    <a:gd name="connsiteY0" fmla="*/ 1333 h 24669"/>
                    <a:gd name="connsiteX1" fmla="*/ 50864 w 76771"/>
                    <a:gd name="connsiteY1" fmla="*/ 21241 h 24669"/>
                    <a:gd name="connsiteX2" fmla="*/ 55912 w 76771"/>
                    <a:gd name="connsiteY2" fmla="*/ 24670 h 24669"/>
                    <a:gd name="connsiteX3" fmla="*/ 71342 w 76771"/>
                    <a:gd name="connsiteY3" fmla="*/ 24670 h 24669"/>
                    <a:gd name="connsiteX4" fmla="*/ 76772 w 76771"/>
                    <a:gd name="connsiteY4" fmla="*/ 19241 h 24669"/>
                    <a:gd name="connsiteX5" fmla="*/ 76772 w 76771"/>
                    <a:gd name="connsiteY5" fmla="*/ 5429 h 24669"/>
                    <a:gd name="connsiteX6" fmla="*/ 71342 w 76771"/>
                    <a:gd name="connsiteY6" fmla="*/ 0 h 24669"/>
                    <a:gd name="connsiteX7" fmla="*/ 5429 w 76771"/>
                    <a:gd name="connsiteY7" fmla="*/ 0 h 24669"/>
                    <a:gd name="connsiteX8" fmla="*/ 0 w 76771"/>
                    <a:gd name="connsiteY8" fmla="*/ 5429 h 24669"/>
                    <a:gd name="connsiteX9" fmla="*/ 0 w 76771"/>
                    <a:gd name="connsiteY9" fmla="*/ 19241 h 24669"/>
                    <a:gd name="connsiteX10" fmla="*/ 5429 w 76771"/>
                    <a:gd name="connsiteY10" fmla="*/ 24670 h 24669"/>
                    <a:gd name="connsiteX11" fmla="*/ 20669 w 76771"/>
                    <a:gd name="connsiteY11" fmla="*/ 24670 h 24669"/>
                    <a:gd name="connsiteX12" fmla="*/ 25813 w 76771"/>
                    <a:gd name="connsiteY12" fmla="*/ 20955 h 24669"/>
                    <a:gd name="connsiteX13" fmla="*/ 32576 w 76771"/>
                    <a:gd name="connsiteY13" fmla="*/ 1048 h 2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771" h="24669">
                      <a:moveTo>
                        <a:pt x="42958" y="1333"/>
                      </a:moveTo>
                      <a:lnTo>
                        <a:pt x="50864" y="21241"/>
                      </a:lnTo>
                      <a:cubicBezTo>
                        <a:pt x="51721" y="23336"/>
                        <a:pt x="53721" y="24670"/>
                        <a:pt x="55912" y="24670"/>
                      </a:cubicBezTo>
                      <a:lnTo>
                        <a:pt x="71342" y="24670"/>
                      </a:lnTo>
                      <a:cubicBezTo>
                        <a:pt x="74390" y="24670"/>
                        <a:pt x="76772" y="22193"/>
                        <a:pt x="76772" y="19241"/>
                      </a:cubicBezTo>
                      <a:lnTo>
                        <a:pt x="76772" y="5429"/>
                      </a:lnTo>
                      <a:cubicBezTo>
                        <a:pt x="76772" y="2381"/>
                        <a:pt x="74295" y="0"/>
                        <a:pt x="71342" y="0"/>
                      </a:cubicBezTo>
                      <a:lnTo>
                        <a:pt x="5429" y="0"/>
                      </a:lnTo>
                      <a:cubicBezTo>
                        <a:pt x="2381" y="0"/>
                        <a:pt x="0" y="2476"/>
                        <a:pt x="0" y="5429"/>
                      </a:cubicBezTo>
                      <a:lnTo>
                        <a:pt x="0" y="19241"/>
                      </a:lnTo>
                      <a:cubicBezTo>
                        <a:pt x="0" y="22288"/>
                        <a:pt x="2476" y="24670"/>
                        <a:pt x="5429" y="24670"/>
                      </a:cubicBezTo>
                      <a:lnTo>
                        <a:pt x="20669" y="24670"/>
                      </a:lnTo>
                      <a:cubicBezTo>
                        <a:pt x="22955" y="24670"/>
                        <a:pt x="25051" y="23146"/>
                        <a:pt x="25813" y="20955"/>
                      </a:cubicBezTo>
                      <a:lnTo>
                        <a:pt x="32576" y="1048"/>
                      </a:lnTo>
                    </a:path>
                  </a:pathLst>
                </a:custGeom>
                <a:grpFill/>
                <a:ln w="19050"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3BAF554B-6D85-40C6-BA16-F59477D8B0BB}"/>
                    </a:ext>
                  </a:extLst>
                </p:cNvPr>
                <p:cNvSpPr/>
                <p:nvPr/>
              </p:nvSpPr>
              <p:spPr>
                <a:xfrm>
                  <a:off x="10385782" y="4401887"/>
                  <a:ext cx="12953" cy="9525"/>
                </a:xfrm>
                <a:custGeom>
                  <a:avLst/>
                  <a:gdLst>
                    <a:gd name="connsiteX0" fmla="*/ 0 w 12953"/>
                    <a:gd name="connsiteY0" fmla="*/ 0 h 9525"/>
                    <a:gd name="connsiteX1" fmla="*/ 12954 w 12953"/>
                    <a:gd name="connsiteY1" fmla="*/ 0 h 9525"/>
                  </a:gdLst>
                  <a:ahLst/>
                  <a:cxnLst>
                    <a:cxn ang="0">
                      <a:pos x="connsiteX0" y="connsiteY0"/>
                    </a:cxn>
                    <a:cxn ang="0">
                      <a:pos x="connsiteX1" y="connsiteY1"/>
                    </a:cxn>
                  </a:cxnLst>
                  <a:rect l="l" t="t" r="r" b="b"/>
                  <a:pathLst>
                    <a:path w="12953" h="9525">
                      <a:moveTo>
                        <a:pt x="0" y="0"/>
                      </a:moveTo>
                      <a:lnTo>
                        <a:pt x="12954" y="0"/>
                      </a:lnTo>
                    </a:path>
                  </a:pathLst>
                </a:custGeom>
                <a:grpFill/>
                <a:ln w="19050"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A779CF42-F5D8-4EF0-BE05-FC1A73BE6EF6}"/>
                    </a:ext>
                  </a:extLst>
                </p:cNvPr>
                <p:cNvSpPr/>
                <p:nvPr/>
              </p:nvSpPr>
              <p:spPr>
                <a:xfrm>
                  <a:off x="10376162" y="4409507"/>
                  <a:ext cx="33337" cy="5807"/>
                </a:xfrm>
                <a:custGeom>
                  <a:avLst/>
                  <a:gdLst>
                    <a:gd name="connsiteX0" fmla="*/ 0 w 33337"/>
                    <a:gd name="connsiteY0" fmla="*/ 190 h 5807"/>
                    <a:gd name="connsiteX1" fmla="*/ 33337 w 33337"/>
                    <a:gd name="connsiteY1" fmla="*/ 0 h 5807"/>
                  </a:gdLst>
                  <a:ahLst/>
                  <a:cxnLst>
                    <a:cxn ang="0">
                      <a:pos x="connsiteX0" y="connsiteY0"/>
                    </a:cxn>
                    <a:cxn ang="0">
                      <a:pos x="connsiteX1" y="connsiteY1"/>
                    </a:cxn>
                  </a:cxnLst>
                  <a:rect l="l" t="t" r="r" b="b"/>
                  <a:pathLst>
                    <a:path w="33337" h="5807">
                      <a:moveTo>
                        <a:pt x="0" y="190"/>
                      </a:moveTo>
                      <a:cubicBezTo>
                        <a:pt x="0" y="190"/>
                        <a:pt x="17050" y="12954"/>
                        <a:pt x="33337" y="0"/>
                      </a:cubicBezTo>
                    </a:path>
                  </a:pathLst>
                </a:custGeom>
                <a:grpFill/>
                <a:ln w="19050"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8EB2831D-7C25-4454-B9A0-2927847BBBB3}"/>
                    </a:ext>
                  </a:extLst>
                </p:cNvPr>
                <p:cNvSpPr/>
                <p:nvPr/>
              </p:nvSpPr>
              <p:spPr>
                <a:xfrm>
                  <a:off x="10338252" y="4382170"/>
                  <a:ext cx="16001" cy="29146"/>
                </a:xfrm>
                <a:custGeom>
                  <a:avLst/>
                  <a:gdLst>
                    <a:gd name="connsiteX0" fmla="*/ 15049 w 16001"/>
                    <a:gd name="connsiteY0" fmla="*/ 28003 h 29146"/>
                    <a:gd name="connsiteX1" fmla="*/ 10763 w 16001"/>
                    <a:gd name="connsiteY1" fmla="*/ 29146 h 29146"/>
                    <a:gd name="connsiteX2" fmla="*/ 0 w 16001"/>
                    <a:gd name="connsiteY2" fmla="*/ 14573 h 29146"/>
                    <a:gd name="connsiteX3" fmla="*/ 10763 w 16001"/>
                    <a:gd name="connsiteY3" fmla="*/ 0 h 29146"/>
                    <a:gd name="connsiteX4" fmla="*/ 16002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5049" y="28003"/>
                      </a:moveTo>
                      <a:cubicBezTo>
                        <a:pt x="13716" y="28765"/>
                        <a:pt x="12287" y="29146"/>
                        <a:pt x="10763" y="29146"/>
                      </a:cubicBezTo>
                      <a:cubicBezTo>
                        <a:pt x="4763" y="29146"/>
                        <a:pt x="0" y="22574"/>
                        <a:pt x="0" y="14573"/>
                      </a:cubicBezTo>
                      <a:cubicBezTo>
                        <a:pt x="0" y="6572"/>
                        <a:pt x="4858" y="0"/>
                        <a:pt x="10763" y="0"/>
                      </a:cubicBezTo>
                      <a:cubicBezTo>
                        <a:pt x="12668" y="0"/>
                        <a:pt x="14478" y="667"/>
                        <a:pt x="16002" y="1810"/>
                      </a:cubicBezTo>
                    </a:path>
                  </a:pathLst>
                </a:custGeom>
                <a:grpFill/>
                <a:ln w="19050"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1B04996E-1A12-4727-A440-C3B917B6E5BB}"/>
                    </a:ext>
                  </a:extLst>
                </p:cNvPr>
                <p:cNvSpPr/>
                <p:nvPr/>
              </p:nvSpPr>
              <p:spPr>
                <a:xfrm>
                  <a:off x="10431693" y="4382932"/>
                  <a:ext cx="16001" cy="29146"/>
                </a:xfrm>
                <a:custGeom>
                  <a:avLst/>
                  <a:gdLst>
                    <a:gd name="connsiteX0" fmla="*/ 1048 w 16001"/>
                    <a:gd name="connsiteY0" fmla="*/ 28003 h 29146"/>
                    <a:gd name="connsiteX1" fmla="*/ 5239 w 16001"/>
                    <a:gd name="connsiteY1" fmla="*/ 29146 h 29146"/>
                    <a:gd name="connsiteX2" fmla="*/ 16002 w 16001"/>
                    <a:gd name="connsiteY2" fmla="*/ 14573 h 29146"/>
                    <a:gd name="connsiteX3" fmla="*/ 5239 w 16001"/>
                    <a:gd name="connsiteY3" fmla="*/ 0 h 29146"/>
                    <a:gd name="connsiteX4" fmla="*/ 0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048" y="28003"/>
                      </a:moveTo>
                      <a:cubicBezTo>
                        <a:pt x="2381" y="28765"/>
                        <a:pt x="3810" y="29146"/>
                        <a:pt x="5239" y="29146"/>
                      </a:cubicBezTo>
                      <a:cubicBezTo>
                        <a:pt x="11239" y="29146"/>
                        <a:pt x="16002" y="22574"/>
                        <a:pt x="16002" y="14573"/>
                      </a:cubicBezTo>
                      <a:cubicBezTo>
                        <a:pt x="16002" y="6572"/>
                        <a:pt x="11144" y="0"/>
                        <a:pt x="5239" y="0"/>
                      </a:cubicBezTo>
                      <a:cubicBezTo>
                        <a:pt x="3334" y="0"/>
                        <a:pt x="1524" y="667"/>
                        <a:pt x="0" y="1810"/>
                      </a:cubicBezTo>
                    </a:path>
                  </a:pathLst>
                </a:custGeom>
                <a:grpFill/>
                <a:ln w="19050" cap="rnd">
                  <a:solidFill>
                    <a:schemeClr val="bg1"/>
                  </a:solidFill>
                  <a:prstDash val="solid"/>
                  <a:round/>
                </a:ln>
              </p:spPr>
              <p:txBody>
                <a:bodyPr rtlCol="0" anchor="ctr"/>
                <a:lstStyle/>
                <a:p>
                  <a:endParaRPr lang="fr-FR" sz="1400"/>
                </a:p>
              </p:txBody>
            </p:sp>
          </p:grpSp>
          <p:grpSp>
            <p:nvGrpSpPr>
              <p:cNvPr id="74" name="Graphique 1865">
                <a:extLst>
                  <a:ext uri="{FF2B5EF4-FFF2-40B4-BE49-F238E27FC236}">
                    <a16:creationId xmlns:a16="http://schemas.microsoft.com/office/drawing/2014/main" id="{4B1C83B7-0296-4927-9F7A-DD742A302592}"/>
                  </a:ext>
                </a:extLst>
              </p:cNvPr>
              <p:cNvGrpSpPr/>
              <p:nvPr/>
            </p:nvGrpSpPr>
            <p:grpSpPr>
              <a:xfrm>
                <a:off x="10373685" y="4384646"/>
                <a:ext cx="37719" cy="6477"/>
                <a:chOff x="10373685" y="4384646"/>
                <a:chExt cx="37719" cy="6477"/>
              </a:xfrm>
              <a:grpFill/>
            </p:grpSpPr>
            <p:sp>
              <p:nvSpPr>
                <p:cNvPr id="75" name="Forme libre : forme 74">
                  <a:extLst>
                    <a:ext uri="{FF2B5EF4-FFF2-40B4-BE49-F238E27FC236}">
                      <a16:creationId xmlns:a16="http://schemas.microsoft.com/office/drawing/2014/main" id="{D9F8FA6F-821E-4283-B50F-3D7FD676C21A}"/>
                    </a:ext>
                  </a:extLst>
                </p:cNvPr>
                <p:cNvSpPr/>
                <p:nvPr/>
              </p:nvSpPr>
              <p:spPr>
                <a:xfrm>
                  <a:off x="10373685" y="4384646"/>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9BE29B5E-492E-4F66-BE59-3A10A28A5FB2}"/>
                    </a:ext>
                  </a:extLst>
                </p:cNvPr>
                <p:cNvSpPr/>
                <p:nvPr/>
              </p:nvSpPr>
              <p:spPr>
                <a:xfrm>
                  <a:off x="10411404" y="4385218"/>
                  <a:ext cx="9525" cy="5905"/>
                </a:xfrm>
                <a:custGeom>
                  <a:avLst/>
                  <a:gdLst>
                    <a:gd name="connsiteX0" fmla="*/ 0 w 9525"/>
                    <a:gd name="connsiteY0" fmla="*/ 0 h 5905"/>
                    <a:gd name="connsiteX1" fmla="*/ 0 w 9525"/>
                    <a:gd name="connsiteY1" fmla="*/ 5906 h 5905"/>
                  </a:gdLst>
                  <a:ahLst/>
                  <a:cxnLst>
                    <a:cxn ang="0">
                      <a:pos x="connsiteX0" y="connsiteY0"/>
                    </a:cxn>
                    <a:cxn ang="0">
                      <a:pos x="connsiteX1" y="connsiteY1"/>
                    </a:cxn>
                  </a:cxnLst>
                  <a:rect l="l" t="t" r="r" b="b"/>
                  <a:pathLst>
                    <a:path w="9525" h="5905">
                      <a:moveTo>
                        <a:pt x="0" y="0"/>
                      </a:moveTo>
                      <a:lnTo>
                        <a:pt x="0" y="5906"/>
                      </a:lnTo>
                    </a:path>
                  </a:pathLst>
                </a:custGeom>
                <a:grpFill/>
                <a:ln w="19050" cap="rnd">
                  <a:solidFill>
                    <a:schemeClr val="bg1"/>
                  </a:solidFill>
                  <a:prstDash val="solid"/>
                  <a:round/>
                </a:ln>
              </p:spPr>
              <p:txBody>
                <a:bodyPr rtlCol="0" anchor="ctr"/>
                <a:lstStyle/>
                <a:p>
                  <a:endParaRPr lang="fr-FR" sz="1400"/>
                </a:p>
              </p:txBody>
            </p:sp>
          </p:grpSp>
        </p:grpSp>
        <p:sp>
          <p:nvSpPr>
            <p:cNvPr id="58" name="Forme libre : forme 57">
              <a:extLst>
                <a:ext uri="{FF2B5EF4-FFF2-40B4-BE49-F238E27FC236}">
                  <a16:creationId xmlns:a16="http://schemas.microsoft.com/office/drawing/2014/main" id="{A68C62D4-91B7-48FF-B186-EB21AE2C0509}"/>
                </a:ext>
              </a:extLst>
            </p:cNvPr>
            <p:cNvSpPr/>
            <p:nvPr/>
          </p:nvSpPr>
          <p:spPr>
            <a:xfrm>
              <a:off x="10346394" y="4489421"/>
              <a:ext cx="93585" cy="242887"/>
            </a:xfrm>
            <a:custGeom>
              <a:avLst/>
              <a:gdLst>
                <a:gd name="connsiteX0" fmla="*/ 93585 w 93585"/>
                <a:gd name="connsiteY0" fmla="*/ 0 h 242887"/>
                <a:gd name="connsiteX1" fmla="*/ 84251 w 93585"/>
                <a:gd name="connsiteY1" fmla="*/ 240983 h 242887"/>
                <a:gd name="connsiteX2" fmla="*/ 65677 w 93585"/>
                <a:gd name="connsiteY2" fmla="*/ 240983 h 242887"/>
                <a:gd name="connsiteX3" fmla="*/ 43293 w 93585"/>
                <a:gd name="connsiteY3" fmla="*/ 105823 h 242887"/>
                <a:gd name="connsiteX4" fmla="*/ 24624 w 93585"/>
                <a:gd name="connsiteY4" fmla="*/ 242887 h 242887"/>
                <a:gd name="connsiteX5" fmla="*/ 6050 w 93585"/>
                <a:gd name="connsiteY5" fmla="*/ 242887 h 242887"/>
                <a:gd name="connsiteX6" fmla="*/ 3288 w 93585"/>
                <a:gd name="connsiteY6" fmla="*/ 3810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5" h="242887">
                  <a:moveTo>
                    <a:pt x="93585" y="0"/>
                  </a:moveTo>
                  <a:lnTo>
                    <a:pt x="84251" y="240983"/>
                  </a:lnTo>
                  <a:lnTo>
                    <a:pt x="65677" y="240983"/>
                  </a:lnTo>
                  <a:lnTo>
                    <a:pt x="43293" y="105823"/>
                  </a:lnTo>
                  <a:lnTo>
                    <a:pt x="24624" y="242887"/>
                  </a:lnTo>
                  <a:lnTo>
                    <a:pt x="6050" y="242887"/>
                  </a:lnTo>
                  <a:cubicBezTo>
                    <a:pt x="6050" y="242887"/>
                    <a:pt x="-5475" y="90773"/>
                    <a:pt x="3288" y="3810"/>
                  </a:cubicBezTo>
                </a:path>
              </a:pathLst>
            </a:custGeom>
            <a:grpFill/>
            <a:ln w="19050"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6A58DAEA-F657-432A-AA5E-96B17ECDD449}"/>
                </a:ext>
              </a:extLst>
            </p:cNvPr>
            <p:cNvSpPr/>
            <p:nvPr/>
          </p:nvSpPr>
          <p:spPr>
            <a:xfrm>
              <a:off x="10410928" y="4449804"/>
              <a:ext cx="46820" cy="153345"/>
            </a:xfrm>
            <a:custGeom>
              <a:avLst/>
              <a:gdLst>
                <a:gd name="connsiteX0" fmla="*/ 25241 w 46820"/>
                <a:gd name="connsiteY0" fmla="*/ 153346 h 153345"/>
                <a:gd name="connsiteX1" fmla="*/ 46577 w 46820"/>
                <a:gd name="connsiteY1" fmla="*/ 28092 h 153345"/>
                <a:gd name="connsiteX2" fmla="*/ 0 w 46820"/>
                <a:gd name="connsiteY2" fmla="*/ 279 h 153345"/>
              </a:gdLst>
              <a:ahLst/>
              <a:cxnLst>
                <a:cxn ang="0">
                  <a:pos x="connsiteX0" y="connsiteY0"/>
                </a:cxn>
                <a:cxn ang="0">
                  <a:pos x="connsiteX1" y="connsiteY1"/>
                </a:cxn>
                <a:cxn ang="0">
                  <a:pos x="connsiteX2" y="connsiteY2"/>
                </a:cxn>
              </a:cxnLst>
              <a:rect l="l" t="t" r="r" b="b"/>
              <a:pathLst>
                <a:path w="46820" h="153345">
                  <a:moveTo>
                    <a:pt x="25241" y="153346"/>
                  </a:moveTo>
                  <a:cubicBezTo>
                    <a:pt x="50673" y="148488"/>
                    <a:pt x="46577" y="60953"/>
                    <a:pt x="46577" y="28092"/>
                  </a:cubicBezTo>
                  <a:cubicBezTo>
                    <a:pt x="46577" y="-4769"/>
                    <a:pt x="0" y="279"/>
                    <a:pt x="0" y="279"/>
                  </a:cubicBezTo>
                </a:path>
              </a:pathLst>
            </a:custGeom>
            <a:grpFill/>
            <a:ln w="19050"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4268E924-95A0-4061-B1E0-AD21C78506EF}"/>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616B33B2-7E2C-48BC-B1C5-ED6DFB29CA7C}"/>
                </a:ext>
              </a:extLst>
            </p:cNvPr>
            <p:cNvSpPr/>
            <p:nvPr/>
          </p:nvSpPr>
          <p:spPr>
            <a:xfrm>
              <a:off x="10416453" y="4731832"/>
              <a:ext cx="27908" cy="16859"/>
            </a:xfrm>
            <a:custGeom>
              <a:avLst/>
              <a:gdLst>
                <a:gd name="connsiteX0" fmla="*/ 10382 w 27908"/>
                <a:gd name="connsiteY0" fmla="*/ 953 h 16859"/>
                <a:gd name="connsiteX1" fmla="*/ 27908 w 27908"/>
                <a:gd name="connsiteY1" fmla="*/ 16859 h 16859"/>
                <a:gd name="connsiteX2" fmla="*/ 0 w 27908"/>
                <a:gd name="connsiteY2" fmla="*/ 16859 h 16859"/>
                <a:gd name="connsiteX3" fmla="*/ 0 w 27908"/>
                <a:gd name="connsiteY3" fmla="*/ 0 h 16859"/>
              </a:gdLst>
              <a:ahLst/>
              <a:cxnLst>
                <a:cxn ang="0">
                  <a:pos x="connsiteX0" y="connsiteY0"/>
                </a:cxn>
                <a:cxn ang="0">
                  <a:pos x="connsiteX1" y="connsiteY1"/>
                </a:cxn>
                <a:cxn ang="0">
                  <a:pos x="connsiteX2" y="connsiteY2"/>
                </a:cxn>
                <a:cxn ang="0">
                  <a:pos x="connsiteX3" y="connsiteY3"/>
                </a:cxn>
              </a:cxnLst>
              <a:rect l="l" t="t" r="r" b="b"/>
              <a:pathLst>
                <a:path w="27908" h="16859">
                  <a:moveTo>
                    <a:pt x="10382" y="953"/>
                  </a:moveTo>
                  <a:lnTo>
                    <a:pt x="27908" y="16859"/>
                  </a:lnTo>
                  <a:lnTo>
                    <a:pt x="0" y="16859"/>
                  </a:lnTo>
                  <a:lnTo>
                    <a:pt x="0" y="0"/>
                  </a:lnTo>
                </a:path>
              </a:pathLst>
            </a:custGeom>
            <a:grpFill/>
            <a:ln w="19050"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4480A24-371C-47C3-A9C0-72E9EAD45AE2}"/>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B08E93F9-0BAF-41CB-9D19-A00E1EA96BED}"/>
                </a:ext>
              </a:extLst>
            </p:cNvPr>
            <p:cNvSpPr/>
            <p:nvPr/>
          </p:nvSpPr>
          <p:spPr>
            <a:xfrm>
              <a:off x="10342062" y="4732785"/>
              <a:ext cx="26288" cy="14763"/>
            </a:xfrm>
            <a:custGeom>
              <a:avLst/>
              <a:gdLst>
                <a:gd name="connsiteX0" fmla="*/ 26289 w 26288"/>
                <a:gd name="connsiteY0" fmla="*/ 0 h 14763"/>
                <a:gd name="connsiteX1" fmla="*/ 26289 w 26288"/>
                <a:gd name="connsiteY1" fmla="*/ 14764 h 14763"/>
                <a:gd name="connsiteX2" fmla="*/ 0 w 26288"/>
                <a:gd name="connsiteY2" fmla="*/ 14764 h 14763"/>
                <a:gd name="connsiteX3" fmla="*/ 14192 w 26288"/>
                <a:gd name="connsiteY3" fmla="*/ 1619 h 14763"/>
              </a:gdLst>
              <a:ahLst/>
              <a:cxnLst>
                <a:cxn ang="0">
                  <a:pos x="connsiteX0" y="connsiteY0"/>
                </a:cxn>
                <a:cxn ang="0">
                  <a:pos x="connsiteX1" y="connsiteY1"/>
                </a:cxn>
                <a:cxn ang="0">
                  <a:pos x="connsiteX2" y="connsiteY2"/>
                </a:cxn>
                <a:cxn ang="0">
                  <a:pos x="connsiteX3" y="connsiteY3"/>
                </a:cxn>
              </a:cxnLst>
              <a:rect l="l" t="t" r="r" b="b"/>
              <a:pathLst>
                <a:path w="26288" h="14763">
                  <a:moveTo>
                    <a:pt x="26289" y="0"/>
                  </a:moveTo>
                  <a:lnTo>
                    <a:pt x="26289" y="14764"/>
                  </a:lnTo>
                  <a:lnTo>
                    <a:pt x="0" y="14764"/>
                  </a:lnTo>
                  <a:lnTo>
                    <a:pt x="14192" y="1619"/>
                  </a:lnTo>
                </a:path>
              </a:pathLst>
            </a:custGeom>
            <a:grpFill/>
            <a:ln w="19050"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C8515F7E-3BD4-4BDD-A3FD-021DA2C8C192}"/>
                </a:ext>
              </a:extLst>
            </p:cNvPr>
            <p:cNvSpPr/>
            <p:nvPr/>
          </p:nvSpPr>
          <p:spPr>
            <a:xfrm>
              <a:off x="10308249" y="4749740"/>
              <a:ext cx="170592" cy="9525"/>
            </a:xfrm>
            <a:custGeom>
              <a:avLst/>
              <a:gdLst>
                <a:gd name="connsiteX0" fmla="*/ 0 w 170592"/>
                <a:gd name="connsiteY0" fmla="*/ 0 h 9525"/>
                <a:gd name="connsiteX1" fmla="*/ 170593 w 170592"/>
                <a:gd name="connsiteY1" fmla="*/ 0 h 9525"/>
              </a:gdLst>
              <a:ahLst/>
              <a:cxnLst>
                <a:cxn ang="0">
                  <a:pos x="connsiteX0" y="connsiteY0"/>
                </a:cxn>
                <a:cxn ang="0">
                  <a:pos x="connsiteX1" y="connsiteY1"/>
                </a:cxn>
              </a:cxnLst>
              <a:rect l="l" t="t" r="r" b="b"/>
              <a:pathLst>
                <a:path w="170592" h="9525">
                  <a:moveTo>
                    <a:pt x="0" y="0"/>
                  </a:moveTo>
                  <a:lnTo>
                    <a:pt x="170593" y="0"/>
                  </a:lnTo>
                </a:path>
              </a:pathLst>
            </a:custGeom>
            <a:grpFill/>
            <a:ln w="19050"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D3BBDD4D-6F1D-4A30-8729-4FABD2DBDFF8}"/>
                </a:ext>
              </a:extLst>
            </p:cNvPr>
            <p:cNvSpPr/>
            <p:nvPr/>
          </p:nvSpPr>
          <p:spPr>
            <a:xfrm>
              <a:off x="10329208" y="4450032"/>
              <a:ext cx="42763" cy="65678"/>
            </a:xfrm>
            <a:custGeom>
              <a:avLst/>
              <a:gdLst>
                <a:gd name="connsiteX0" fmla="*/ 42763 w 42763"/>
                <a:gd name="connsiteY0" fmla="*/ 51 h 65678"/>
                <a:gd name="connsiteX1" fmla="*/ 91 w 42763"/>
                <a:gd name="connsiteY1" fmla="*/ 65678 h 65678"/>
              </a:gdLst>
              <a:ahLst/>
              <a:cxnLst>
                <a:cxn ang="0">
                  <a:pos x="connsiteX0" y="connsiteY0"/>
                </a:cxn>
                <a:cxn ang="0">
                  <a:pos x="connsiteX1" y="connsiteY1"/>
                </a:cxn>
              </a:cxnLst>
              <a:rect l="l" t="t" r="r" b="b"/>
              <a:pathLst>
                <a:path w="42763" h="65678">
                  <a:moveTo>
                    <a:pt x="42763" y="51"/>
                  </a:moveTo>
                  <a:cubicBezTo>
                    <a:pt x="42763" y="51"/>
                    <a:pt x="-2290" y="-4235"/>
                    <a:pt x="91" y="65678"/>
                  </a:cubicBezTo>
                </a:path>
              </a:pathLst>
            </a:custGeom>
            <a:grpFill/>
            <a:ln w="19050"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5A7E0532-828D-4131-B17C-80C3A8DE1303}"/>
                </a:ext>
              </a:extLst>
            </p:cNvPr>
            <p:cNvSpPr/>
            <p:nvPr/>
          </p:nvSpPr>
          <p:spPr>
            <a:xfrm>
              <a:off x="10305391" y="4519520"/>
              <a:ext cx="41719" cy="63817"/>
            </a:xfrm>
            <a:custGeom>
              <a:avLst/>
              <a:gdLst>
                <a:gd name="connsiteX0" fmla="*/ 41720 w 41719"/>
                <a:gd name="connsiteY0" fmla="*/ 0 h 63817"/>
                <a:gd name="connsiteX1" fmla="*/ 0 w 41719"/>
                <a:gd name="connsiteY1" fmla="*/ 0 h 63817"/>
                <a:gd name="connsiteX2" fmla="*/ 0 w 41719"/>
                <a:gd name="connsiteY2" fmla="*/ 63817 h 63817"/>
                <a:gd name="connsiteX3" fmla="*/ 37338 w 41719"/>
                <a:gd name="connsiteY3" fmla="*/ 63817 h 63817"/>
              </a:gdLst>
              <a:ahLst/>
              <a:cxnLst>
                <a:cxn ang="0">
                  <a:pos x="connsiteX0" y="connsiteY0"/>
                </a:cxn>
                <a:cxn ang="0">
                  <a:pos x="connsiteX1" y="connsiteY1"/>
                </a:cxn>
                <a:cxn ang="0">
                  <a:pos x="connsiteX2" y="connsiteY2"/>
                </a:cxn>
                <a:cxn ang="0">
                  <a:pos x="connsiteX3" y="connsiteY3"/>
                </a:cxn>
              </a:cxnLst>
              <a:rect l="l" t="t" r="r" b="b"/>
              <a:pathLst>
                <a:path w="41719" h="63817">
                  <a:moveTo>
                    <a:pt x="41720" y="0"/>
                  </a:moveTo>
                  <a:lnTo>
                    <a:pt x="0" y="0"/>
                  </a:lnTo>
                  <a:lnTo>
                    <a:pt x="0" y="63817"/>
                  </a:lnTo>
                  <a:lnTo>
                    <a:pt x="37338" y="63817"/>
                  </a:lnTo>
                </a:path>
              </a:pathLst>
            </a:custGeom>
            <a:grpFill/>
            <a:ln w="19050"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BDF3429B-1691-4D50-BA62-A57D359C4B49}"/>
                </a:ext>
              </a:extLst>
            </p:cNvPr>
            <p:cNvSpPr/>
            <p:nvPr/>
          </p:nvSpPr>
          <p:spPr>
            <a:xfrm>
              <a:off x="10371971" y="4437796"/>
              <a:ext cx="9525" cy="12287"/>
            </a:xfrm>
            <a:custGeom>
              <a:avLst/>
              <a:gdLst>
                <a:gd name="connsiteX0" fmla="*/ 0 w 9525"/>
                <a:gd name="connsiteY0" fmla="*/ 12287 h 12287"/>
                <a:gd name="connsiteX1" fmla="*/ 0 w 9525"/>
                <a:gd name="connsiteY1" fmla="*/ 0 h 12287"/>
              </a:gdLst>
              <a:ahLst/>
              <a:cxnLst>
                <a:cxn ang="0">
                  <a:pos x="connsiteX0" y="connsiteY0"/>
                </a:cxn>
                <a:cxn ang="0">
                  <a:pos x="connsiteX1" y="connsiteY1"/>
                </a:cxn>
              </a:cxnLst>
              <a:rect l="l" t="t" r="r" b="b"/>
              <a:pathLst>
                <a:path w="9525" h="12287">
                  <a:moveTo>
                    <a:pt x="0" y="12287"/>
                  </a:moveTo>
                  <a:lnTo>
                    <a:pt x="0" y="0"/>
                  </a:lnTo>
                </a:path>
              </a:pathLst>
            </a:custGeom>
            <a:grpFill/>
            <a:ln w="19050"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364E3B3B-3AC9-46F8-87B2-CB56C19F32AE}"/>
                </a:ext>
              </a:extLst>
            </p:cNvPr>
            <p:cNvSpPr/>
            <p:nvPr/>
          </p:nvSpPr>
          <p:spPr>
            <a:xfrm>
              <a:off x="10371780" y="4451321"/>
              <a:ext cx="38290" cy="19145"/>
            </a:xfrm>
            <a:custGeom>
              <a:avLst/>
              <a:gdLst>
                <a:gd name="connsiteX0" fmla="*/ 38291 w 38290"/>
                <a:gd name="connsiteY0" fmla="*/ 0 h 19145"/>
                <a:gd name="connsiteX1" fmla="*/ 19145 w 38290"/>
                <a:gd name="connsiteY1" fmla="*/ 19145 h 19145"/>
                <a:gd name="connsiteX2" fmla="*/ 0 w 38290"/>
                <a:gd name="connsiteY2" fmla="*/ 0 h 19145"/>
              </a:gdLst>
              <a:ahLst/>
              <a:cxnLst>
                <a:cxn ang="0">
                  <a:pos x="connsiteX0" y="connsiteY0"/>
                </a:cxn>
                <a:cxn ang="0">
                  <a:pos x="connsiteX1" y="connsiteY1"/>
                </a:cxn>
                <a:cxn ang="0">
                  <a:pos x="connsiteX2" y="connsiteY2"/>
                </a:cxn>
              </a:cxnLst>
              <a:rect l="l" t="t" r="r" b="b"/>
              <a:pathLst>
                <a:path w="38290" h="19145">
                  <a:moveTo>
                    <a:pt x="38291" y="0"/>
                  </a:moveTo>
                  <a:cubicBezTo>
                    <a:pt x="38291" y="10573"/>
                    <a:pt x="29718" y="19145"/>
                    <a:pt x="19145" y="19145"/>
                  </a:cubicBezTo>
                  <a:cubicBezTo>
                    <a:pt x="8573" y="19145"/>
                    <a:pt x="0" y="10573"/>
                    <a:pt x="0" y="0"/>
                  </a:cubicBezTo>
                </a:path>
              </a:pathLst>
            </a:custGeom>
            <a:grpFill/>
            <a:ln w="19050"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EFF82EDC-5C98-4BE1-8D68-9BBFE67870AB}"/>
                </a:ext>
              </a:extLst>
            </p:cNvPr>
            <p:cNvSpPr/>
            <p:nvPr/>
          </p:nvSpPr>
          <p:spPr>
            <a:xfrm>
              <a:off x="10439122" y="4502470"/>
              <a:ext cx="18764" cy="6858"/>
            </a:xfrm>
            <a:custGeom>
              <a:avLst/>
              <a:gdLst>
                <a:gd name="connsiteX0" fmla="*/ 18764 w 18764"/>
                <a:gd name="connsiteY0" fmla="*/ 0 h 6858"/>
                <a:gd name="connsiteX1" fmla="*/ 0 w 18764"/>
                <a:gd name="connsiteY1" fmla="*/ 6858 h 6858"/>
              </a:gdLst>
              <a:ahLst/>
              <a:cxnLst>
                <a:cxn ang="0">
                  <a:pos x="connsiteX0" y="connsiteY0"/>
                </a:cxn>
                <a:cxn ang="0">
                  <a:pos x="connsiteX1" y="connsiteY1"/>
                </a:cxn>
              </a:cxnLst>
              <a:rect l="l" t="t" r="r" b="b"/>
              <a:pathLst>
                <a:path w="18764" h="6858">
                  <a:moveTo>
                    <a:pt x="18764" y="0"/>
                  </a:moveTo>
                  <a:cubicBezTo>
                    <a:pt x="17431" y="476"/>
                    <a:pt x="0" y="6858"/>
                    <a:pt x="0" y="6858"/>
                  </a:cubicBezTo>
                </a:path>
              </a:pathLst>
            </a:custGeom>
            <a:grpFill/>
            <a:ln w="19050"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DD525886-B02A-44B7-AEFB-427B48878FF5}"/>
                </a:ext>
              </a:extLst>
            </p:cNvPr>
            <p:cNvSpPr/>
            <p:nvPr/>
          </p:nvSpPr>
          <p:spPr>
            <a:xfrm>
              <a:off x="10330061" y="4496089"/>
              <a:ext cx="17335" cy="8667"/>
            </a:xfrm>
            <a:custGeom>
              <a:avLst/>
              <a:gdLst>
                <a:gd name="connsiteX0" fmla="*/ 0 w 17335"/>
                <a:gd name="connsiteY0" fmla="*/ 0 h 8667"/>
                <a:gd name="connsiteX1" fmla="*/ 17336 w 17335"/>
                <a:gd name="connsiteY1" fmla="*/ 8668 h 8667"/>
              </a:gdLst>
              <a:ahLst/>
              <a:cxnLst>
                <a:cxn ang="0">
                  <a:pos x="connsiteX0" y="connsiteY0"/>
                </a:cxn>
                <a:cxn ang="0">
                  <a:pos x="connsiteX1" y="connsiteY1"/>
                </a:cxn>
              </a:cxnLst>
              <a:rect l="l" t="t" r="r" b="b"/>
              <a:pathLst>
                <a:path w="17335" h="8667">
                  <a:moveTo>
                    <a:pt x="0" y="0"/>
                  </a:moveTo>
                  <a:lnTo>
                    <a:pt x="17336" y="8668"/>
                  </a:lnTo>
                </a:path>
              </a:pathLst>
            </a:custGeom>
            <a:grpFill/>
            <a:ln w="19050"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54AB3F66-8D45-4AAE-A88D-6A9C5E225A79}"/>
                </a:ext>
              </a:extLst>
            </p:cNvPr>
            <p:cNvSpPr/>
            <p:nvPr/>
          </p:nvSpPr>
          <p:spPr>
            <a:xfrm>
              <a:off x="10347015" y="4573622"/>
              <a:ext cx="87630" cy="9525"/>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grpFill/>
            <a:ln w="19050"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37900B21-3E70-46FF-954C-31A9BE479A18}"/>
                </a:ext>
              </a:extLst>
            </p:cNvPr>
            <p:cNvSpPr/>
            <p:nvPr/>
          </p:nvSpPr>
          <p:spPr>
            <a:xfrm>
              <a:off x="10385401" y="4482944"/>
              <a:ext cx="14001" cy="33337"/>
            </a:xfrm>
            <a:custGeom>
              <a:avLst/>
              <a:gdLst>
                <a:gd name="connsiteX0" fmla="*/ 14002 w 14001"/>
                <a:gd name="connsiteY0" fmla="*/ 0 h 33337"/>
                <a:gd name="connsiteX1" fmla="*/ 2191 w 14001"/>
                <a:gd name="connsiteY1" fmla="*/ 11811 h 33337"/>
                <a:gd name="connsiteX2" fmla="*/ 11811 w 14001"/>
                <a:gd name="connsiteY2" fmla="*/ 21527 h 33337"/>
                <a:gd name="connsiteX3" fmla="*/ 0 w 14001"/>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4001" h="33337">
                  <a:moveTo>
                    <a:pt x="14002" y="0"/>
                  </a:moveTo>
                  <a:lnTo>
                    <a:pt x="2191" y="11811"/>
                  </a:lnTo>
                  <a:lnTo>
                    <a:pt x="11811" y="21527"/>
                  </a:lnTo>
                  <a:lnTo>
                    <a:pt x="0" y="33338"/>
                  </a:lnTo>
                </a:path>
              </a:pathLst>
            </a:custGeom>
            <a:grpFill/>
            <a:ln w="19050" cap="rnd">
              <a:solidFill>
                <a:schemeClr val="bg1"/>
              </a:solidFill>
              <a:prstDash val="solid"/>
              <a:round/>
            </a:ln>
          </p:spPr>
          <p:txBody>
            <a:bodyPr rtlCol="0" anchor="ctr"/>
            <a:lstStyle/>
            <a:p>
              <a:endParaRPr lang="fr-FR" sz="1400"/>
            </a:p>
          </p:txBody>
        </p:sp>
      </p:grpSp>
      <p:grpSp>
        <p:nvGrpSpPr>
          <p:cNvPr id="84" name="Groupe 83">
            <a:extLst>
              <a:ext uri="{FF2B5EF4-FFF2-40B4-BE49-F238E27FC236}">
                <a16:creationId xmlns:a16="http://schemas.microsoft.com/office/drawing/2014/main" id="{A42F0FA9-CB04-480A-A895-7F1F0FA5517E}"/>
              </a:ext>
            </a:extLst>
          </p:cNvPr>
          <p:cNvGrpSpPr/>
          <p:nvPr/>
        </p:nvGrpSpPr>
        <p:grpSpPr>
          <a:xfrm>
            <a:off x="3620653" y="4858904"/>
            <a:ext cx="1046302" cy="916699"/>
            <a:chOff x="60659" y="3546981"/>
            <a:chExt cx="1752466" cy="1535392"/>
          </a:xfrm>
        </p:grpSpPr>
        <p:grpSp>
          <p:nvGrpSpPr>
            <p:cNvPr id="85" name="Graphique 1846">
              <a:extLst>
                <a:ext uri="{FF2B5EF4-FFF2-40B4-BE49-F238E27FC236}">
                  <a16:creationId xmlns:a16="http://schemas.microsoft.com/office/drawing/2014/main" id="{5B63F6EE-7B35-4D2F-9697-6D4398592B63}"/>
                </a:ext>
              </a:extLst>
            </p:cNvPr>
            <p:cNvGrpSpPr/>
            <p:nvPr/>
          </p:nvGrpSpPr>
          <p:grpSpPr>
            <a:xfrm>
              <a:off x="997932" y="4166527"/>
              <a:ext cx="815193" cy="915846"/>
              <a:chOff x="754923" y="4488392"/>
              <a:chExt cx="305723" cy="343471"/>
            </a:xfrm>
            <a:noFill/>
          </p:grpSpPr>
          <p:sp>
            <p:nvSpPr>
              <p:cNvPr id="103" name="Forme libre : forme 102">
                <a:extLst>
                  <a:ext uri="{FF2B5EF4-FFF2-40B4-BE49-F238E27FC236}">
                    <a16:creationId xmlns:a16="http://schemas.microsoft.com/office/drawing/2014/main" id="{C576E564-AD26-4F77-8B7F-1C4CAE20DA3C}"/>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9050"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B5B037F8-8EB6-490B-BD67-EA5CE0F57711}"/>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9050"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7F991827-0C63-463A-88BF-B07398F1C92B}"/>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9050"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83BD736D-6361-4D69-B05C-68C8011B591C}"/>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9050"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2262258D-E6B0-4CE4-98E3-39C3FD83A524}"/>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9050"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28366093-675E-46E8-9198-8F923CE2A58A}"/>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9050"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3AC67BD7-3781-4B52-B96A-B5141AF3A69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9050"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19587956-0E70-4107-83EA-F65F79A6F560}"/>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9050"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54BA3CBB-B7BA-4BA0-913E-93B2BE688144}"/>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9050" cap="rnd">
                <a:solidFill>
                  <a:schemeClr val="bg1"/>
                </a:solidFill>
                <a:prstDash val="solid"/>
                <a:round/>
              </a:ln>
            </p:spPr>
            <p:txBody>
              <a:bodyPr rtlCol="0" anchor="ctr"/>
              <a:lstStyle/>
              <a:p>
                <a:endParaRPr lang="fr-FR" sz="1400"/>
              </a:p>
            </p:txBody>
          </p:sp>
        </p:grpSp>
        <p:grpSp>
          <p:nvGrpSpPr>
            <p:cNvPr id="86" name="Graphique 1789">
              <a:extLst>
                <a:ext uri="{FF2B5EF4-FFF2-40B4-BE49-F238E27FC236}">
                  <a16:creationId xmlns:a16="http://schemas.microsoft.com/office/drawing/2014/main" id="{70F2B482-ED9F-455A-81C1-C91DFBD7DD88}"/>
                </a:ext>
              </a:extLst>
            </p:cNvPr>
            <p:cNvGrpSpPr/>
            <p:nvPr/>
          </p:nvGrpSpPr>
          <p:grpSpPr>
            <a:xfrm rot="20129959">
              <a:off x="60659" y="3546981"/>
              <a:ext cx="1650073" cy="1323980"/>
              <a:chOff x="695325" y="2043113"/>
              <a:chExt cx="289464" cy="232259"/>
            </a:xfrm>
            <a:noFill/>
          </p:grpSpPr>
          <p:grpSp>
            <p:nvGrpSpPr>
              <p:cNvPr id="87" name="Graphique 1789">
                <a:extLst>
                  <a:ext uri="{FF2B5EF4-FFF2-40B4-BE49-F238E27FC236}">
                    <a16:creationId xmlns:a16="http://schemas.microsoft.com/office/drawing/2014/main" id="{32E708D7-3393-4B71-926F-5BF2F5EEECDA}"/>
                  </a:ext>
                </a:extLst>
              </p:cNvPr>
              <p:cNvGrpSpPr/>
              <p:nvPr/>
            </p:nvGrpSpPr>
            <p:grpSpPr>
              <a:xfrm>
                <a:off x="703421" y="2064258"/>
                <a:ext cx="281368" cy="211114"/>
                <a:chOff x="703421" y="2064258"/>
                <a:chExt cx="281368" cy="211114"/>
              </a:xfrm>
              <a:noFill/>
            </p:grpSpPr>
            <p:grpSp>
              <p:nvGrpSpPr>
                <p:cNvPr id="97" name="Graphique 1789">
                  <a:extLst>
                    <a:ext uri="{FF2B5EF4-FFF2-40B4-BE49-F238E27FC236}">
                      <a16:creationId xmlns:a16="http://schemas.microsoft.com/office/drawing/2014/main" id="{621DF4FC-5968-44B6-B224-3172955BABF7}"/>
                    </a:ext>
                  </a:extLst>
                </p:cNvPr>
                <p:cNvGrpSpPr/>
                <p:nvPr/>
              </p:nvGrpSpPr>
              <p:grpSpPr>
                <a:xfrm>
                  <a:off x="703802" y="2160365"/>
                  <a:ext cx="280986" cy="115007"/>
                  <a:chOff x="703802" y="2160365"/>
                  <a:chExt cx="280986" cy="115007"/>
                </a:xfrm>
                <a:noFill/>
              </p:grpSpPr>
              <p:sp>
                <p:nvSpPr>
                  <p:cNvPr id="99" name="Forme libre : forme 98">
                    <a:extLst>
                      <a:ext uri="{FF2B5EF4-FFF2-40B4-BE49-F238E27FC236}">
                        <a16:creationId xmlns:a16="http://schemas.microsoft.com/office/drawing/2014/main" id="{4E451515-184C-4EF1-99B4-D0CEBEFFE88B}"/>
                      </a:ext>
                    </a:extLst>
                  </p:cNvPr>
                  <p:cNvSpPr/>
                  <p:nvPr/>
                </p:nvSpPr>
                <p:spPr>
                  <a:xfrm>
                    <a:off x="703802" y="2160365"/>
                    <a:ext cx="69723" cy="24860"/>
                  </a:xfrm>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F8FF4A56-3B8D-4583-9381-A70FDAC00FF1}"/>
                      </a:ext>
                    </a:extLst>
                  </p:cNvPr>
                  <p:cNvSpPr/>
                  <p:nvPr/>
                </p:nvSpPr>
                <p:spPr>
                  <a:xfrm>
                    <a:off x="77390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9120369C-3DF4-4E45-9BAE-312AF5488DAA}"/>
                      </a:ext>
                    </a:extLst>
                  </p:cNvPr>
                  <p:cNvSpPr/>
                  <p:nvPr/>
                </p:nvSpPr>
                <p:spPr>
                  <a:xfrm>
                    <a:off x="844486" y="2160365"/>
                    <a:ext cx="69722" cy="115007"/>
                  </a:xfrm>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noFill/>
                  <a:ln w="19050"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BEE93CD7-B1F2-49C2-911C-BCB6E8892A61}"/>
                      </a:ext>
                    </a:extLst>
                  </p:cNvPr>
                  <p:cNvSpPr/>
                  <p:nvPr/>
                </p:nvSpPr>
                <p:spPr>
                  <a:xfrm>
                    <a:off x="91506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grpSp>
            <p:sp>
              <p:nvSpPr>
                <p:cNvPr id="98" name="Forme libre : forme 97">
                  <a:extLst>
                    <a:ext uri="{FF2B5EF4-FFF2-40B4-BE49-F238E27FC236}">
                      <a16:creationId xmlns:a16="http://schemas.microsoft.com/office/drawing/2014/main" id="{61363282-0FCC-4FC0-8EB4-821573D298A9}"/>
                    </a:ext>
                  </a:extLst>
                </p:cNvPr>
                <p:cNvSpPr/>
                <p:nvPr/>
              </p:nvSpPr>
              <p:spPr>
                <a:xfrm>
                  <a:off x="703421" y="2064258"/>
                  <a:ext cx="281368" cy="116681"/>
                </a:xfrm>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noFill/>
                <a:ln w="19050" cap="rnd">
                  <a:solidFill>
                    <a:schemeClr val="bg1"/>
                  </a:solidFill>
                  <a:prstDash val="solid"/>
                  <a:round/>
                </a:ln>
              </p:spPr>
              <p:txBody>
                <a:bodyPr rtlCol="0" anchor="ctr"/>
                <a:lstStyle/>
                <a:p>
                  <a:endParaRPr lang="fr-FR" sz="1400"/>
                </a:p>
              </p:txBody>
            </p:sp>
          </p:grpSp>
          <p:sp>
            <p:nvSpPr>
              <p:cNvPr id="88" name="Forme libre : forme 87">
                <a:extLst>
                  <a:ext uri="{FF2B5EF4-FFF2-40B4-BE49-F238E27FC236}">
                    <a16:creationId xmlns:a16="http://schemas.microsoft.com/office/drawing/2014/main" id="{724A4443-B6FE-4976-9886-9215532C001F}"/>
                  </a:ext>
                </a:extLst>
              </p:cNvPr>
              <p:cNvSpPr/>
              <p:nvPr/>
            </p:nvSpPr>
            <p:spPr>
              <a:xfrm>
                <a:off x="844105" y="2045970"/>
                <a:ext cx="9525" cy="18288"/>
              </a:xfrm>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ln w="19050"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E50021E1-1852-4DD3-A093-F2861D50A5C8}"/>
                  </a:ext>
                </a:extLst>
              </p:cNvPr>
              <p:cNvSpPr/>
              <p:nvPr/>
            </p:nvSpPr>
            <p:spPr>
              <a:xfrm>
                <a:off x="771795" y="2081403"/>
                <a:ext cx="47830" cy="96964"/>
              </a:xfrm>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noFill/>
              <a:ln w="19050"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96EF4713-4BC1-464A-89D8-380B86F416A9}"/>
                  </a:ext>
                </a:extLst>
              </p:cNvPr>
              <p:cNvSpPr/>
              <p:nvPr/>
            </p:nvSpPr>
            <p:spPr>
              <a:xfrm>
                <a:off x="842486" y="2087785"/>
                <a:ext cx="9525" cy="62007"/>
              </a:xfrm>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ln w="19050"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76D5A59F-7A6C-48E8-80C9-5D6B9E7233F3}"/>
                  </a:ext>
                </a:extLst>
              </p:cNvPr>
              <p:cNvSpPr/>
              <p:nvPr/>
            </p:nvSpPr>
            <p:spPr>
              <a:xfrm>
                <a:off x="893064" y="2099882"/>
                <a:ext cx="20669" cy="44196"/>
              </a:xfrm>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noFill/>
              <a:ln w="19050" cap="rnd">
                <a:solidFill>
                  <a:schemeClr val="bg1"/>
                </a:solidFill>
                <a:prstDash val="solid"/>
                <a:round/>
              </a:ln>
            </p:spPr>
            <p:txBody>
              <a:bodyPr rtlCol="0" anchor="ctr"/>
              <a:lstStyle/>
              <a:p>
                <a:endParaRPr lang="fr-FR" sz="1400"/>
              </a:p>
            </p:txBody>
          </p:sp>
          <p:grpSp>
            <p:nvGrpSpPr>
              <p:cNvPr id="92" name="Graphique 1789">
                <a:extLst>
                  <a:ext uri="{FF2B5EF4-FFF2-40B4-BE49-F238E27FC236}">
                    <a16:creationId xmlns:a16="http://schemas.microsoft.com/office/drawing/2014/main" id="{0D164F88-12EF-4E00-A29B-999E97718502}"/>
                  </a:ext>
                </a:extLst>
              </p:cNvPr>
              <p:cNvGrpSpPr/>
              <p:nvPr/>
            </p:nvGrpSpPr>
            <p:grpSpPr>
              <a:xfrm>
                <a:off x="695325" y="2043113"/>
                <a:ext cx="9525" cy="9525"/>
                <a:chOff x="695325" y="2043113"/>
                <a:chExt cx="9525" cy="9525"/>
              </a:xfrm>
              <a:noFill/>
            </p:grpSpPr>
            <p:sp>
              <p:nvSpPr>
                <p:cNvPr id="93" name="Forme libre : forme 92">
                  <a:extLst>
                    <a:ext uri="{FF2B5EF4-FFF2-40B4-BE49-F238E27FC236}">
                      <a16:creationId xmlns:a16="http://schemas.microsoft.com/office/drawing/2014/main" id="{5EC873CE-DFC8-43B3-B819-C4D8ADB07708}"/>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3B2D5753-38AA-4B3C-B6E6-206235701B4C}"/>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EAE164E8-9CF5-40FA-919A-8B116B840D36}"/>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C494E4FD-B106-4F48-B345-028A8CEB9447}"/>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grpSp>
        </p:grpSp>
      </p:grpSp>
      <p:sp>
        <p:nvSpPr>
          <p:cNvPr id="113" name="ZoneTexte 112">
            <a:extLst>
              <a:ext uri="{FF2B5EF4-FFF2-40B4-BE49-F238E27FC236}">
                <a16:creationId xmlns:a16="http://schemas.microsoft.com/office/drawing/2014/main" id="{B3C2EF42-EEFF-42C9-AEFB-9C5C469E746B}"/>
              </a:ext>
            </a:extLst>
          </p:cNvPr>
          <p:cNvSpPr txBox="1"/>
          <p:nvPr/>
        </p:nvSpPr>
        <p:spPr>
          <a:xfrm>
            <a:off x="4798783" y="4957127"/>
            <a:ext cx="3669594" cy="830997"/>
          </a:xfrm>
          <a:prstGeom prst="rect">
            <a:avLst/>
          </a:prstGeom>
          <a:noFill/>
        </p:spPr>
        <p:txBody>
          <a:bodyPr wrap="none" rtlCol="0">
            <a:spAutoFit/>
          </a:bodyPr>
          <a:lstStyle/>
          <a:p>
            <a:r>
              <a:rPr lang="fr-FR" sz="2400" dirty="0">
                <a:solidFill>
                  <a:schemeClr val="bg1"/>
                </a:solidFill>
                <a:latin typeface="Cavolini" panose="03000502040302020204" pitchFamily="66" charset="0"/>
                <a:cs typeface="Cavolini" panose="03000502040302020204" pitchFamily="66" charset="0"/>
              </a:rPr>
              <a:t>S’assurer un avenir, </a:t>
            </a:r>
          </a:p>
          <a:p>
            <a:r>
              <a:rPr lang="fr-FR" sz="2400" dirty="0">
                <a:solidFill>
                  <a:schemeClr val="bg1"/>
                </a:solidFill>
                <a:latin typeface="Cavolini" panose="03000502040302020204" pitchFamily="66" charset="0"/>
                <a:cs typeface="Cavolini" panose="03000502040302020204" pitchFamily="66" charset="0"/>
              </a:rPr>
              <a:t>Se protéger</a:t>
            </a:r>
          </a:p>
        </p:txBody>
      </p:sp>
    </p:spTree>
    <p:extLst>
      <p:ext uri="{BB962C8B-B14F-4D97-AF65-F5344CB8AC3E}">
        <p14:creationId xmlns:p14="http://schemas.microsoft.com/office/powerpoint/2010/main" val="3473247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953F6CC6-E3FE-43C3-984A-E0E5BA3B7438}"/>
              </a:ext>
            </a:extLst>
          </p:cNvPr>
          <p:cNvSpPr/>
          <p:nvPr/>
        </p:nvSpPr>
        <p:spPr>
          <a:xfrm>
            <a:off x="1262743" y="955205"/>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ZoneTexte 113">
            <a:extLst>
              <a:ext uri="{FF2B5EF4-FFF2-40B4-BE49-F238E27FC236}">
                <a16:creationId xmlns:a16="http://schemas.microsoft.com/office/drawing/2014/main" id="{97E91A5B-1F80-442A-8482-DC75DDEEA341}"/>
              </a:ext>
            </a:extLst>
          </p:cNvPr>
          <p:cNvSpPr txBox="1"/>
          <p:nvPr/>
        </p:nvSpPr>
        <p:spPr>
          <a:xfrm>
            <a:off x="1906041" y="988006"/>
            <a:ext cx="5866352"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Gérer son argent au quotidien</a:t>
            </a:r>
          </a:p>
        </p:txBody>
      </p:sp>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aphique 1761">
            <a:extLst>
              <a:ext uri="{FF2B5EF4-FFF2-40B4-BE49-F238E27FC236}">
                <a16:creationId xmlns:a16="http://schemas.microsoft.com/office/drawing/2014/main" id="{354A8DA6-87E2-4D7D-8DC8-D365EBF75591}"/>
              </a:ext>
            </a:extLst>
          </p:cNvPr>
          <p:cNvGrpSpPr/>
          <p:nvPr/>
        </p:nvGrpSpPr>
        <p:grpSpPr>
          <a:xfrm>
            <a:off x="1684663" y="1035486"/>
            <a:ext cx="448940" cy="334172"/>
            <a:chOff x="7441871" y="655382"/>
            <a:chExt cx="382651" cy="284829"/>
          </a:xfrm>
          <a:noFill/>
        </p:grpSpPr>
        <p:grpSp>
          <p:nvGrpSpPr>
            <p:cNvPr id="41" name="Graphique 1761">
              <a:extLst>
                <a:ext uri="{FF2B5EF4-FFF2-40B4-BE49-F238E27FC236}">
                  <a16:creationId xmlns:a16="http://schemas.microsoft.com/office/drawing/2014/main" id="{F0D520B8-2B4F-4168-90C6-DEE68EB4D94E}"/>
                </a:ext>
              </a:extLst>
            </p:cNvPr>
            <p:cNvGrpSpPr/>
            <p:nvPr/>
          </p:nvGrpSpPr>
          <p:grpSpPr>
            <a:xfrm>
              <a:off x="7441871" y="655382"/>
              <a:ext cx="382651" cy="284829"/>
              <a:chOff x="7441871" y="655382"/>
              <a:chExt cx="382651" cy="284829"/>
            </a:xfrm>
            <a:grpFill/>
          </p:grpSpPr>
          <p:grpSp>
            <p:nvGrpSpPr>
              <p:cNvPr id="43" name="Graphique 1761">
                <a:extLst>
                  <a:ext uri="{FF2B5EF4-FFF2-40B4-BE49-F238E27FC236}">
                    <a16:creationId xmlns:a16="http://schemas.microsoft.com/office/drawing/2014/main" id="{3A93B34B-5FD5-4187-850F-5DBD72DBB97C}"/>
                  </a:ext>
                </a:extLst>
              </p:cNvPr>
              <p:cNvGrpSpPr/>
              <p:nvPr/>
            </p:nvGrpSpPr>
            <p:grpSpPr>
              <a:xfrm>
                <a:off x="7567601" y="655382"/>
                <a:ext cx="256921" cy="224806"/>
                <a:chOff x="7567601" y="655382"/>
                <a:chExt cx="256921" cy="224806"/>
              </a:xfrm>
              <a:grpFill/>
            </p:grpSpPr>
            <p:sp>
              <p:nvSpPr>
                <p:cNvPr id="49" name="Forme libre : forme 48">
                  <a:extLst>
                    <a:ext uri="{FF2B5EF4-FFF2-40B4-BE49-F238E27FC236}">
                      <a16:creationId xmlns:a16="http://schemas.microsoft.com/office/drawing/2014/main" id="{406AD15B-71AA-4FE5-8EA4-B07A17AA800E}"/>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0" name="Forme libre : forme 49">
                  <a:extLst>
                    <a:ext uri="{FF2B5EF4-FFF2-40B4-BE49-F238E27FC236}">
                      <a16:creationId xmlns:a16="http://schemas.microsoft.com/office/drawing/2014/main" id="{F248FFB1-A8A8-40EC-B165-3E96195D5256}"/>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1" name="Forme libre : forme 50">
                  <a:extLst>
                    <a:ext uri="{FF2B5EF4-FFF2-40B4-BE49-F238E27FC236}">
                      <a16:creationId xmlns:a16="http://schemas.microsoft.com/office/drawing/2014/main" id="{4CFDF0AC-CEF6-4E40-A7E6-077CA75CC9B7}"/>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2" name="Forme libre : forme 51">
                  <a:extLst>
                    <a:ext uri="{FF2B5EF4-FFF2-40B4-BE49-F238E27FC236}">
                      <a16:creationId xmlns:a16="http://schemas.microsoft.com/office/drawing/2014/main" id="{3EB09E8C-9E72-457B-971B-BC3C6DCC7487}"/>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3" name="Forme libre : forme 52">
                  <a:extLst>
                    <a:ext uri="{FF2B5EF4-FFF2-40B4-BE49-F238E27FC236}">
                      <a16:creationId xmlns:a16="http://schemas.microsoft.com/office/drawing/2014/main" id="{38A90626-8597-42CF-9ECB-B316F4B31A3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4" name="Forme libre : forme 53">
                  <a:extLst>
                    <a:ext uri="{FF2B5EF4-FFF2-40B4-BE49-F238E27FC236}">
                      <a16:creationId xmlns:a16="http://schemas.microsoft.com/office/drawing/2014/main" id="{99B73E4D-7377-449D-BDCB-E07193F7DDDF}"/>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5" name="Forme libre : forme 54">
                  <a:extLst>
                    <a:ext uri="{FF2B5EF4-FFF2-40B4-BE49-F238E27FC236}">
                      <a16:creationId xmlns:a16="http://schemas.microsoft.com/office/drawing/2014/main" id="{2600280C-9F11-46CB-B5DD-A0D2DEAF5B40}"/>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4" name="Forme libre : forme 43">
                <a:extLst>
                  <a:ext uri="{FF2B5EF4-FFF2-40B4-BE49-F238E27FC236}">
                    <a16:creationId xmlns:a16="http://schemas.microsoft.com/office/drawing/2014/main" id="{A904D690-A63E-4EB4-A62A-5B6CB192607B}"/>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5" name="Forme libre : forme 44">
                <a:extLst>
                  <a:ext uri="{FF2B5EF4-FFF2-40B4-BE49-F238E27FC236}">
                    <a16:creationId xmlns:a16="http://schemas.microsoft.com/office/drawing/2014/main" id="{274B728F-25F3-4FBE-B021-9ACEBD278AA5}"/>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6" name="Forme libre : forme 45">
                <a:extLst>
                  <a:ext uri="{FF2B5EF4-FFF2-40B4-BE49-F238E27FC236}">
                    <a16:creationId xmlns:a16="http://schemas.microsoft.com/office/drawing/2014/main" id="{0479B093-C601-4777-B970-F6B2192661B6}"/>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7" name="Forme libre : forme 46">
                <a:extLst>
                  <a:ext uri="{FF2B5EF4-FFF2-40B4-BE49-F238E27FC236}">
                    <a16:creationId xmlns:a16="http://schemas.microsoft.com/office/drawing/2014/main" id="{E147CFD9-0A16-4B89-84C9-245738BD1A9F}"/>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8" name="Forme libre : forme 47">
                <a:extLst>
                  <a:ext uri="{FF2B5EF4-FFF2-40B4-BE49-F238E27FC236}">
                    <a16:creationId xmlns:a16="http://schemas.microsoft.com/office/drawing/2014/main" id="{4F8CA57A-E168-40E6-9002-C1B9A63FC1F1}"/>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2" name="Forme libre : forme 41">
              <a:extLst>
                <a:ext uri="{FF2B5EF4-FFF2-40B4-BE49-F238E27FC236}">
                  <a16:creationId xmlns:a16="http://schemas.microsoft.com/office/drawing/2014/main" id="{2077A651-9613-4499-A2D6-B6DACA22B910}"/>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11" name="ZoneTexte 10">
            <a:extLst>
              <a:ext uri="{FF2B5EF4-FFF2-40B4-BE49-F238E27FC236}">
                <a16:creationId xmlns:a16="http://schemas.microsoft.com/office/drawing/2014/main" id="{9944A557-D4DC-4323-A5FC-8F34D3BC7E82}"/>
              </a:ext>
            </a:extLst>
          </p:cNvPr>
          <p:cNvSpPr txBox="1"/>
          <p:nvPr/>
        </p:nvSpPr>
        <p:spPr>
          <a:xfrm>
            <a:off x="953476" y="6024967"/>
            <a:ext cx="10472739" cy="369332"/>
          </a:xfrm>
          <a:prstGeom prst="rect">
            <a:avLst/>
          </a:prstGeom>
          <a:noFill/>
        </p:spPr>
        <p:txBody>
          <a:bodyPr wrap="none" rtlCol="0">
            <a:spAutoFit/>
          </a:bodyPr>
          <a:lstStyle/>
          <a:p>
            <a:pPr marL="228600" indent="-228600">
              <a:buAutoNum type="arabicParenBoth"/>
            </a:pPr>
            <a:r>
              <a:rPr lang="fr-FR" sz="600" dirty="0">
                <a:solidFill>
                  <a:schemeClr val="tx1">
                    <a:lumMod val="75000"/>
                    <a:lumOff val="25000"/>
                  </a:schemeClr>
                </a:solidFill>
              </a:rPr>
              <a:t>Dans la limite du montant maximum défini par votre Caisse d’Epargne et sous réserve d’acceptation de cette dernière. Les périodes de découvert ne peuvent excéder chacune 30 jours consécutifs, le compte devant redevenir créditeur entre chaque période. Uniquement pour les clients majeurs.</a:t>
            </a:r>
          </a:p>
          <a:p>
            <a:pPr marL="228600" indent="-228600">
              <a:buAutoNum type="arabicParenBoth"/>
            </a:pPr>
            <a:r>
              <a:rPr lang="fr-FR" sz="600" dirty="0">
                <a:solidFill>
                  <a:schemeClr val="tx1">
                    <a:lumMod val="75000"/>
                    <a:lumOff val="25000"/>
                  </a:schemeClr>
                </a:solidFill>
              </a:rPr>
              <a:t>Virement SEPA instantané vous permet de transférer de l’argent à votre bénéficiaire dans un délai de 10 secondes. Délai pouvant aller jusqu’à 20 secondes au maximum en cas de difficultés exceptionnelles de traitement. Selon conditions tarifaires en vigueur.   </a:t>
            </a:r>
          </a:p>
          <a:p>
            <a:pPr marL="228600" indent="-228600">
              <a:buAutoNum type="arabicParenBoth"/>
            </a:pPr>
            <a:r>
              <a:rPr lang="fr-FR" sz="600" dirty="0">
                <a:solidFill>
                  <a:schemeClr val="tx1">
                    <a:lumMod val="75000"/>
                    <a:lumOff val="25000"/>
                  </a:schemeClr>
                </a:solidFill>
              </a:rPr>
              <a:t>Selon tarification en vigueur et sous réserve d’acceptation de votre dossier par la Caisse d’Epargne  </a:t>
            </a:r>
          </a:p>
        </p:txBody>
      </p:sp>
      <p:grpSp>
        <p:nvGrpSpPr>
          <p:cNvPr id="22" name="Groupe 21">
            <a:extLst>
              <a:ext uri="{FF2B5EF4-FFF2-40B4-BE49-F238E27FC236}">
                <a16:creationId xmlns:a16="http://schemas.microsoft.com/office/drawing/2014/main" id="{44B86AC7-4F4D-44DD-99D0-29A286068623}"/>
              </a:ext>
            </a:extLst>
          </p:cNvPr>
          <p:cNvGrpSpPr/>
          <p:nvPr/>
        </p:nvGrpSpPr>
        <p:grpSpPr>
          <a:xfrm>
            <a:off x="1262743" y="1600864"/>
            <a:ext cx="1889760" cy="4336500"/>
            <a:chOff x="1262743" y="1600864"/>
            <a:chExt cx="1889760" cy="4336500"/>
          </a:xfrm>
        </p:grpSpPr>
        <p:sp>
          <p:nvSpPr>
            <p:cNvPr id="139" name="Rectangle 138">
              <a:extLst>
                <a:ext uri="{FF2B5EF4-FFF2-40B4-BE49-F238E27FC236}">
                  <a16:creationId xmlns:a16="http://schemas.microsoft.com/office/drawing/2014/main" id="{BFD9DAB2-350B-4D15-BABB-82C3B49CD899}"/>
                </a:ext>
              </a:extLst>
            </p:cNvPr>
            <p:cNvSpPr/>
            <p:nvPr/>
          </p:nvSpPr>
          <p:spPr>
            <a:xfrm>
              <a:off x="1262743" y="1600864"/>
              <a:ext cx="1889760"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6" name="Image 115">
              <a:extLst>
                <a:ext uri="{FF2B5EF4-FFF2-40B4-BE49-F238E27FC236}">
                  <a16:creationId xmlns:a16="http://schemas.microsoft.com/office/drawing/2014/main" id="{F63C0DF5-9E58-47D2-B0DA-F441B0F40F1A}"/>
                </a:ext>
              </a:extLst>
            </p:cNvPr>
            <p:cNvPicPr>
              <a:picLocks noChangeAspect="1"/>
            </p:cNvPicPr>
            <p:nvPr/>
          </p:nvPicPr>
          <p:blipFill>
            <a:blip r:embed="rId5">
              <a:clrChange>
                <a:clrFrom>
                  <a:srgbClr val="ECECEC"/>
                </a:clrFrom>
                <a:clrTo>
                  <a:srgbClr val="ECECEC">
                    <a:alpha val="0"/>
                  </a:srgbClr>
                </a:clrTo>
              </a:clrChange>
            </a:blip>
            <a:stretch>
              <a:fillRect/>
            </a:stretch>
          </p:blipFill>
          <p:spPr>
            <a:xfrm>
              <a:off x="1532126" y="3918145"/>
              <a:ext cx="1293235" cy="834272"/>
            </a:xfrm>
            <a:prstGeom prst="rect">
              <a:avLst/>
            </a:prstGeom>
          </p:spPr>
        </p:pic>
        <p:grpSp>
          <p:nvGrpSpPr>
            <p:cNvPr id="117" name="Groupe 116">
              <a:extLst>
                <a:ext uri="{FF2B5EF4-FFF2-40B4-BE49-F238E27FC236}">
                  <a16:creationId xmlns:a16="http://schemas.microsoft.com/office/drawing/2014/main" id="{9E8349ED-147A-473E-9232-6E9718A6A0E4}"/>
                </a:ext>
              </a:extLst>
            </p:cNvPr>
            <p:cNvGrpSpPr/>
            <p:nvPr/>
          </p:nvGrpSpPr>
          <p:grpSpPr>
            <a:xfrm rot="920199">
              <a:off x="1584684" y="2358133"/>
              <a:ext cx="1247762" cy="917019"/>
              <a:chOff x="4134013" y="6660486"/>
              <a:chExt cx="3493017" cy="2567129"/>
            </a:xfrm>
          </p:grpSpPr>
          <p:pic>
            <p:nvPicPr>
              <p:cNvPr id="118" name="Image 6" descr="image001">
                <a:extLst>
                  <a:ext uri="{FF2B5EF4-FFF2-40B4-BE49-F238E27FC236}">
                    <a16:creationId xmlns:a16="http://schemas.microsoft.com/office/drawing/2014/main" id="{F1B87116-5EE8-4DD2-92D5-98F9B7807FE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679179">
                <a:off x="4134013" y="6812137"/>
                <a:ext cx="3493017" cy="241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 name="Rectangle 118">
                <a:extLst>
                  <a:ext uri="{FF2B5EF4-FFF2-40B4-BE49-F238E27FC236}">
                    <a16:creationId xmlns:a16="http://schemas.microsoft.com/office/drawing/2014/main" id="{66223286-4FB4-49E6-A996-64052766DCCA}"/>
                  </a:ext>
                </a:extLst>
              </p:cNvPr>
              <p:cNvSpPr/>
              <p:nvPr/>
            </p:nvSpPr>
            <p:spPr>
              <a:xfrm rot="20638670">
                <a:off x="6763180" y="6660486"/>
                <a:ext cx="596582" cy="1127521"/>
              </a:xfrm>
              <a:prstGeom prst="rect">
                <a:avLst/>
              </a:prstGeom>
              <a:solidFill>
                <a:srgbClr val="A11A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FF483880-3CD5-4BB6-9235-688E51199608}"/>
                </a:ext>
              </a:extLst>
            </p:cNvPr>
            <p:cNvSpPr txBox="1"/>
            <p:nvPr/>
          </p:nvSpPr>
          <p:spPr>
            <a:xfrm>
              <a:off x="1970663" y="3411557"/>
              <a:ext cx="500458" cy="369332"/>
            </a:xfrm>
            <a:prstGeom prst="rect">
              <a:avLst/>
            </a:prstGeom>
            <a:noFill/>
          </p:spPr>
          <p:txBody>
            <a:bodyPr wrap="none" rtlCol="0">
              <a:spAutoFit/>
            </a:bodyPr>
            <a:lstStyle/>
            <a:p>
              <a:r>
                <a:rPr lang="fr-FR" dirty="0">
                  <a:solidFill>
                    <a:schemeClr val="tx1">
                      <a:lumMod val="75000"/>
                      <a:lumOff val="25000"/>
                    </a:schemeClr>
                  </a:solidFill>
                  <a:latin typeface="Cavolini" panose="03000502040302020204" pitchFamily="66" charset="0"/>
                  <a:cs typeface="Cavolini" panose="03000502040302020204" pitchFamily="66" charset="0"/>
                </a:rPr>
                <a:t>ou</a:t>
              </a:r>
            </a:p>
          </p:txBody>
        </p:sp>
        <p:grpSp>
          <p:nvGrpSpPr>
            <p:cNvPr id="179" name="Graphique 1762">
              <a:extLst>
                <a:ext uri="{FF2B5EF4-FFF2-40B4-BE49-F238E27FC236}">
                  <a16:creationId xmlns:a16="http://schemas.microsoft.com/office/drawing/2014/main" id="{CB858BB5-3C71-4713-A49D-C0C09F97F414}"/>
                </a:ext>
              </a:extLst>
            </p:cNvPr>
            <p:cNvGrpSpPr/>
            <p:nvPr/>
          </p:nvGrpSpPr>
          <p:grpSpPr>
            <a:xfrm>
              <a:off x="2133603" y="5247619"/>
              <a:ext cx="399097" cy="336519"/>
              <a:chOff x="7994320" y="617219"/>
              <a:chExt cx="399097" cy="336518"/>
            </a:xfrm>
            <a:noFill/>
          </p:grpSpPr>
          <p:sp>
            <p:nvSpPr>
              <p:cNvPr id="180" name="Forme libre : forme 179">
                <a:extLst>
                  <a:ext uri="{FF2B5EF4-FFF2-40B4-BE49-F238E27FC236}">
                    <a16:creationId xmlns:a16="http://schemas.microsoft.com/office/drawing/2014/main" id="{8D8C9E40-D0F7-42D5-87F9-ADA1E274B409}"/>
                  </a:ext>
                </a:extLst>
              </p:cNvPr>
              <p:cNvSpPr/>
              <p:nvPr/>
            </p:nvSpPr>
            <p:spPr>
              <a:xfrm>
                <a:off x="8179196" y="730757"/>
                <a:ext cx="81347" cy="151923"/>
              </a:xfrm>
              <a:custGeom>
                <a:avLst/>
                <a:gdLst>
                  <a:gd name="connsiteX0" fmla="*/ 81348 w 81347"/>
                  <a:gd name="connsiteY0" fmla="*/ 69342 h 151923"/>
                  <a:gd name="connsiteX1" fmla="*/ 13244 w 81347"/>
                  <a:gd name="connsiteY1" fmla="*/ 0 h 151923"/>
                  <a:gd name="connsiteX2" fmla="*/ 12006 w 81347"/>
                  <a:gd name="connsiteY2" fmla="*/ 46673 h 151923"/>
                  <a:gd name="connsiteX3" fmla="*/ 46010 w 81347"/>
                  <a:gd name="connsiteY3" fmla="*/ 89535 h 151923"/>
                  <a:gd name="connsiteX4" fmla="*/ 72490 w 81347"/>
                  <a:gd name="connsiteY4" fmla="*/ 151924 h 15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47" h="151923">
                    <a:moveTo>
                      <a:pt x="81348" y="69342"/>
                    </a:moveTo>
                    <a:lnTo>
                      <a:pt x="13244" y="0"/>
                    </a:lnTo>
                    <a:cubicBezTo>
                      <a:pt x="13244" y="0"/>
                      <a:pt x="-15712" y="12001"/>
                      <a:pt x="12006" y="46673"/>
                    </a:cubicBezTo>
                    <a:cubicBezTo>
                      <a:pt x="39724" y="81344"/>
                      <a:pt x="46010" y="89535"/>
                      <a:pt x="46010" y="89535"/>
                    </a:cubicBezTo>
                    <a:cubicBezTo>
                      <a:pt x="46010" y="89535"/>
                      <a:pt x="23341" y="136779"/>
                      <a:pt x="72490" y="151924"/>
                    </a:cubicBezTo>
                  </a:path>
                </a:pathLst>
              </a:custGeom>
              <a:grpFill/>
              <a:ln w="5715" cap="rnd">
                <a:solidFill>
                  <a:srgbClr val="E52A29"/>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31874929-3C02-4C89-B13A-D363E8A2EB28}"/>
                  </a:ext>
                </a:extLst>
              </p:cNvPr>
              <p:cNvSpPr/>
              <p:nvPr/>
            </p:nvSpPr>
            <p:spPr>
              <a:xfrm>
                <a:off x="8069282" y="617219"/>
                <a:ext cx="178022" cy="177926"/>
              </a:xfrm>
              <a:custGeom>
                <a:avLst/>
                <a:gdLst>
                  <a:gd name="connsiteX0" fmla="*/ 161639 w 178022"/>
                  <a:gd name="connsiteY0" fmla="*/ 126778 h 177926"/>
                  <a:gd name="connsiteX1" fmla="*/ 175451 w 178022"/>
                  <a:gd name="connsiteY1" fmla="*/ 112871 h 177926"/>
                  <a:gd name="connsiteX2" fmla="*/ 175451 w 178022"/>
                  <a:gd name="connsiteY2" fmla="*/ 100584 h 177926"/>
                  <a:gd name="connsiteX3" fmla="*/ 77438 w 178022"/>
                  <a:gd name="connsiteY3" fmla="*/ 2572 h 177926"/>
                  <a:gd name="connsiteX4" fmla="*/ 65151 w 178022"/>
                  <a:gd name="connsiteY4" fmla="*/ 2572 h 177926"/>
                  <a:gd name="connsiteX5" fmla="*/ 2572 w 178022"/>
                  <a:gd name="connsiteY5" fmla="*/ 65056 h 177926"/>
                  <a:gd name="connsiteX6" fmla="*/ 2572 w 178022"/>
                  <a:gd name="connsiteY6" fmla="*/ 77343 h 177926"/>
                  <a:gd name="connsiteX7" fmla="*/ 100584 w 178022"/>
                  <a:gd name="connsiteY7" fmla="*/ 175355 h 177926"/>
                  <a:gd name="connsiteX8" fmla="*/ 112871 w 178022"/>
                  <a:gd name="connsiteY8" fmla="*/ 175355 h 177926"/>
                  <a:gd name="connsiteX9" fmla="*/ 125349 w 178022"/>
                  <a:gd name="connsiteY9" fmla="*/ 162878 h 17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022" h="177926">
                    <a:moveTo>
                      <a:pt x="161639" y="126778"/>
                    </a:moveTo>
                    <a:lnTo>
                      <a:pt x="175451" y="112871"/>
                    </a:lnTo>
                    <a:cubicBezTo>
                      <a:pt x="178880" y="109442"/>
                      <a:pt x="178880" y="103918"/>
                      <a:pt x="175451" y="100584"/>
                    </a:cubicBezTo>
                    <a:lnTo>
                      <a:pt x="77438" y="2572"/>
                    </a:lnTo>
                    <a:cubicBezTo>
                      <a:pt x="74009" y="-857"/>
                      <a:pt x="68485" y="-857"/>
                      <a:pt x="65151" y="2572"/>
                    </a:cubicBezTo>
                    <a:lnTo>
                      <a:pt x="2572" y="65056"/>
                    </a:lnTo>
                    <a:cubicBezTo>
                      <a:pt x="-857" y="68485"/>
                      <a:pt x="-857" y="74009"/>
                      <a:pt x="2572" y="77343"/>
                    </a:cubicBezTo>
                    <a:lnTo>
                      <a:pt x="100584" y="175355"/>
                    </a:lnTo>
                    <a:cubicBezTo>
                      <a:pt x="104013" y="178784"/>
                      <a:pt x="109538" y="178784"/>
                      <a:pt x="112871" y="175355"/>
                    </a:cubicBezTo>
                    <a:lnTo>
                      <a:pt x="125349" y="162878"/>
                    </a:lnTo>
                  </a:path>
                </a:pathLst>
              </a:custGeom>
              <a:grpFill/>
              <a:ln w="5715" cap="rnd">
                <a:solidFill>
                  <a:srgbClr val="E52A29"/>
                </a:solidFill>
                <a:prstDash val="solid"/>
                <a:round/>
              </a:ln>
            </p:spPr>
            <p:txBody>
              <a:bodyPr rtlCol="0" anchor="ctr"/>
              <a:lstStyle/>
              <a:p>
                <a:endParaRPr lang="fr-FR" sz="1400"/>
              </a:p>
            </p:txBody>
          </p:sp>
          <p:sp>
            <p:nvSpPr>
              <p:cNvPr id="182" name="Forme libre : forme 181">
                <a:extLst>
                  <a:ext uri="{FF2B5EF4-FFF2-40B4-BE49-F238E27FC236}">
                    <a16:creationId xmlns:a16="http://schemas.microsoft.com/office/drawing/2014/main" id="{ACE9B67C-4539-4B84-9112-D552506BFB16}"/>
                  </a:ext>
                </a:extLst>
              </p:cNvPr>
              <p:cNvSpPr/>
              <p:nvPr/>
            </p:nvSpPr>
            <p:spPr>
              <a:xfrm>
                <a:off x="8386560" y="920876"/>
                <a:ext cx="6858" cy="8572"/>
              </a:xfrm>
              <a:custGeom>
                <a:avLst/>
                <a:gdLst>
                  <a:gd name="connsiteX0" fmla="*/ 0 w 6858"/>
                  <a:gd name="connsiteY0" fmla="*/ 0 h 8572"/>
                  <a:gd name="connsiteX1" fmla="*/ 6858 w 6858"/>
                  <a:gd name="connsiteY1" fmla="*/ 8573 h 8572"/>
                </a:gdLst>
                <a:ahLst/>
                <a:cxnLst>
                  <a:cxn ang="0">
                    <a:pos x="connsiteX0" y="connsiteY0"/>
                  </a:cxn>
                  <a:cxn ang="0">
                    <a:pos x="connsiteX1" y="connsiteY1"/>
                  </a:cxn>
                </a:cxnLst>
                <a:rect l="l" t="t" r="r" b="b"/>
                <a:pathLst>
                  <a:path w="6858" h="8572">
                    <a:moveTo>
                      <a:pt x="0" y="0"/>
                    </a:moveTo>
                    <a:lnTo>
                      <a:pt x="6858" y="8573"/>
                    </a:lnTo>
                  </a:path>
                </a:pathLst>
              </a:custGeom>
              <a:grpFill/>
              <a:ln w="5715" cap="rnd">
                <a:solidFill>
                  <a:srgbClr val="E52A29"/>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B4B6051A-675F-4DE9-AF1F-5847D29CE1BD}"/>
                  </a:ext>
                </a:extLst>
              </p:cNvPr>
              <p:cNvSpPr/>
              <p:nvPr/>
            </p:nvSpPr>
            <p:spPr>
              <a:xfrm>
                <a:off x="8244732" y="715731"/>
                <a:ext cx="126206" cy="185713"/>
              </a:xfrm>
              <a:custGeom>
                <a:avLst/>
                <a:gdLst>
                  <a:gd name="connsiteX0" fmla="*/ 0 w 126206"/>
                  <a:gd name="connsiteY0" fmla="*/ 2072 h 185713"/>
                  <a:gd name="connsiteX1" fmla="*/ 24384 w 126206"/>
                  <a:gd name="connsiteY1" fmla="*/ 6929 h 185713"/>
                  <a:gd name="connsiteX2" fmla="*/ 78200 w 126206"/>
                  <a:gd name="connsiteY2" fmla="*/ 43505 h 185713"/>
                  <a:gd name="connsiteX3" fmla="*/ 102013 w 126206"/>
                  <a:gd name="connsiteY3" fmla="*/ 155519 h 185713"/>
                  <a:gd name="connsiteX4" fmla="*/ 126206 w 126206"/>
                  <a:gd name="connsiteY4" fmla="*/ 185714 h 18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185713">
                    <a:moveTo>
                      <a:pt x="0" y="2072"/>
                    </a:moveTo>
                    <a:cubicBezTo>
                      <a:pt x="0" y="2072"/>
                      <a:pt x="7144" y="-4977"/>
                      <a:pt x="24384" y="6929"/>
                    </a:cubicBezTo>
                    <a:cubicBezTo>
                      <a:pt x="41624" y="18836"/>
                      <a:pt x="78200" y="43505"/>
                      <a:pt x="78200" y="43505"/>
                    </a:cubicBezTo>
                    <a:lnTo>
                      <a:pt x="102013" y="155519"/>
                    </a:lnTo>
                    <a:lnTo>
                      <a:pt x="126206" y="185714"/>
                    </a:lnTo>
                  </a:path>
                </a:pathLst>
              </a:custGeom>
              <a:grpFill/>
              <a:ln w="5715" cap="rnd">
                <a:solidFill>
                  <a:srgbClr val="E52A29"/>
                </a:solidFill>
                <a:prstDash val="solid"/>
                <a:round/>
              </a:ln>
            </p:spPr>
            <p:txBody>
              <a:bodyPr rtlCol="0" anchor="ctr"/>
              <a:lstStyle/>
              <a:p>
                <a:endParaRPr lang="fr-FR" sz="1400"/>
              </a:p>
            </p:txBody>
          </p:sp>
          <p:sp>
            <p:nvSpPr>
              <p:cNvPr id="184" name="Forme libre : forme 183">
                <a:extLst>
                  <a:ext uri="{FF2B5EF4-FFF2-40B4-BE49-F238E27FC236}">
                    <a16:creationId xmlns:a16="http://schemas.microsoft.com/office/drawing/2014/main" id="{28B7FE40-4887-4B74-A77D-42344C117DA1}"/>
                  </a:ext>
                </a:extLst>
              </p:cNvPr>
              <p:cNvSpPr/>
              <p:nvPr/>
            </p:nvSpPr>
            <p:spPr>
              <a:xfrm>
                <a:off x="8170723" y="792669"/>
                <a:ext cx="37052" cy="33515"/>
              </a:xfrm>
              <a:custGeom>
                <a:avLst/>
                <a:gdLst>
                  <a:gd name="connsiteX0" fmla="*/ 11430 w 37052"/>
                  <a:gd name="connsiteY0" fmla="*/ 0 h 33515"/>
                  <a:gd name="connsiteX1" fmla="*/ 0 w 37052"/>
                  <a:gd name="connsiteY1" fmla="*/ 29147 h 33515"/>
                  <a:gd name="connsiteX2" fmla="*/ 37052 w 37052"/>
                  <a:gd name="connsiteY2" fmla="*/ 7048 h 33515"/>
                </a:gdLst>
                <a:ahLst/>
                <a:cxnLst>
                  <a:cxn ang="0">
                    <a:pos x="connsiteX0" y="connsiteY0"/>
                  </a:cxn>
                  <a:cxn ang="0">
                    <a:pos x="connsiteX1" y="connsiteY1"/>
                  </a:cxn>
                  <a:cxn ang="0">
                    <a:pos x="connsiteX2" y="connsiteY2"/>
                  </a:cxn>
                </a:cxnLst>
                <a:rect l="l" t="t" r="r" b="b"/>
                <a:pathLst>
                  <a:path w="37052" h="33515">
                    <a:moveTo>
                      <a:pt x="11430" y="0"/>
                    </a:moveTo>
                    <a:lnTo>
                      <a:pt x="0" y="29147"/>
                    </a:lnTo>
                    <a:cubicBezTo>
                      <a:pt x="0" y="29147"/>
                      <a:pt x="18479" y="48101"/>
                      <a:pt x="37052" y="7048"/>
                    </a:cubicBezTo>
                  </a:path>
                </a:pathLst>
              </a:custGeom>
              <a:grpFill/>
              <a:ln w="5715" cap="rnd">
                <a:solidFill>
                  <a:srgbClr val="E52A29"/>
                </a:solidFill>
                <a:prstDash val="solid"/>
                <a:round/>
              </a:ln>
            </p:spPr>
            <p:txBody>
              <a:bodyPr rtlCol="0" anchor="ctr"/>
              <a:lstStyle/>
              <a:p>
                <a:endParaRPr lang="fr-FR" sz="1400"/>
              </a:p>
            </p:txBody>
          </p:sp>
          <p:sp>
            <p:nvSpPr>
              <p:cNvPr id="185" name="Forme libre : forme 184">
                <a:extLst>
                  <a:ext uri="{FF2B5EF4-FFF2-40B4-BE49-F238E27FC236}">
                    <a16:creationId xmlns:a16="http://schemas.microsoft.com/office/drawing/2014/main" id="{DCE56F13-03E6-4AB3-AC4E-9E2E9EDF24C7}"/>
                  </a:ext>
                </a:extLst>
              </p:cNvPr>
              <p:cNvSpPr/>
              <p:nvPr/>
            </p:nvSpPr>
            <p:spPr>
              <a:xfrm>
                <a:off x="8185772" y="820482"/>
                <a:ext cx="34861" cy="26317"/>
              </a:xfrm>
              <a:custGeom>
                <a:avLst/>
                <a:gdLst>
                  <a:gd name="connsiteX0" fmla="*/ 9239 w 34861"/>
                  <a:gd name="connsiteY0" fmla="*/ 0 h 26317"/>
                  <a:gd name="connsiteX1" fmla="*/ 0 w 34861"/>
                  <a:gd name="connsiteY1" fmla="*/ 20765 h 26317"/>
                  <a:gd name="connsiteX2" fmla="*/ 34862 w 34861"/>
                  <a:gd name="connsiteY2" fmla="*/ 9716 h 26317"/>
                </a:gdLst>
                <a:ahLst/>
                <a:cxnLst>
                  <a:cxn ang="0">
                    <a:pos x="connsiteX0" y="connsiteY0"/>
                  </a:cxn>
                  <a:cxn ang="0">
                    <a:pos x="connsiteX1" y="connsiteY1"/>
                  </a:cxn>
                  <a:cxn ang="0">
                    <a:pos x="connsiteX2" y="connsiteY2"/>
                  </a:cxn>
                </a:cxnLst>
                <a:rect l="l" t="t" r="r" b="b"/>
                <a:pathLst>
                  <a:path w="34861" h="26317">
                    <a:moveTo>
                      <a:pt x="9239" y="0"/>
                    </a:moveTo>
                    <a:lnTo>
                      <a:pt x="0" y="20765"/>
                    </a:lnTo>
                    <a:cubicBezTo>
                      <a:pt x="0" y="20765"/>
                      <a:pt x="18479" y="38862"/>
                      <a:pt x="34862" y="9716"/>
                    </a:cubicBezTo>
                  </a:path>
                </a:pathLst>
              </a:custGeom>
              <a:grpFill/>
              <a:ln w="5715" cap="rnd">
                <a:solidFill>
                  <a:srgbClr val="E52A29"/>
                </a:solidFill>
                <a:prstDash val="solid"/>
                <a:round/>
              </a:ln>
            </p:spPr>
            <p:txBody>
              <a:bodyPr rtlCol="0" anchor="ctr"/>
              <a:lstStyle/>
              <a:p>
                <a:endParaRPr lang="fr-FR" sz="1400"/>
              </a:p>
            </p:txBody>
          </p:sp>
          <p:sp>
            <p:nvSpPr>
              <p:cNvPr id="186" name="Forme libre : forme 185">
                <a:extLst>
                  <a:ext uri="{FF2B5EF4-FFF2-40B4-BE49-F238E27FC236}">
                    <a16:creationId xmlns:a16="http://schemas.microsoft.com/office/drawing/2014/main" id="{06C4E09E-40F1-4B05-8F8B-EF161CFC34AC}"/>
                  </a:ext>
                </a:extLst>
              </p:cNvPr>
              <p:cNvSpPr/>
              <p:nvPr/>
            </p:nvSpPr>
            <p:spPr>
              <a:xfrm>
                <a:off x="8201108" y="845247"/>
                <a:ext cx="111156" cy="108489"/>
              </a:xfrm>
              <a:custGeom>
                <a:avLst/>
                <a:gdLst>
                  <a:gd name="connsiteX0" fmla="*/ 7525 w 111156"/>
                  <a:gd name="connsiteY0" fmla="*/ 0 h 108489"/>
                  <a:gd name="connsiteX1" fmla="*/ 0 w 111156"/>
                  <a:gd name="connsiteY1" fmla="*/ 12383 h 108489"/>
                  <a:gd name="connsiteX2" fmla="*/ 21622 w 111156"/>
                  <a:gd name="connsiteY2" fmla="*/ 18097 h 108489"/>
                  <a:gd name="connsiteX3" fmla="*/ 74105 w 111156"/>
                  <a:gd name="connsiteY3" fmla="*/ 58198 h 108489"/>
                  <a:gd name="connsiteX4" fmla="*/ 111157 w 111156"/>
                  <a:gd name="connsiteY4" fmla="*/ 108490 h 10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56" h="108489">
                    <a:moveTo>
                      <a:pt x="7525" y="0"/>
                    </a:moveTo>
                    <a:lnTo>
                      <a:pt x="0" y="12383"/>
                    </a:lnTo>
                    <a:cubicBezTo>
                      <a:pt x="0" y="12383"/>
                      <a:pt x="9716" y="26098"/>
                      <a:pt x="21622" y="18097"/>
                    </a:cubicBezTo>
                    <a:cubicBezTo>
                      <a:pt x="21622" y="18097"/>
                      <a:pt x="27813" y="59531"/>
                      <a:pt x="74105" y="58198"/>
                    </a:cubicBezTo>
                    <a:lnTo>
                      <a:pt x="111157" y="108490"/>
                    </a:lnTo>
                  </a:path>
                </a:pathLst>
              </a:custGeom>
              <a:grpFill/>
              <a:ln w="5715" cap="rnd">
                <a:solidFill>
                  <a:srgbClr val="E52A29"/>
                </a:solidFill>
                <a:prstDash val="solid"/>
                <a:round/>
              </a:ln>
            </p:spPr>
            <p:txBody>
              <a:bodyPr rtlCol="0" anchor="ctr"/>
              <a:lstStyle/>
              <a:p>
                <a:endParaRPr lang="fr-FR" sz="1400"/>
              </a:p>
            </p:txBody>
          </p:sp>
          <p:sp>
            <p:nvSpPr>
              <p:cNvPr id="187" name="Forme libre : forme 186">
                <a:extLst>
                  <a:ext uri="{FF2B5EF4-FFF2-40B4-BE49-F238E27FC236}">
                    <a16:creationId xmlns:a16="http://schemas.microsoft.com/office/drawing/2014/main" id="{41BE238B-7767-44AF-9C36-CBAB69301D54}"/>
                  </a:ext>
                </a:extLst>
              </p:cNvPr>
              <p:cNvSpPr/>
              <p:nvPr/>
            </p:nvSpPr>
            <p:spPr>
              <a:xfrm>
                <a:off x="8231207" y="755617"/>
                <a:ext cx="47625" cy="28670"/>
              </a:xfrm>
              <a:custGeom>
                <a:avLst/>
                <a:gdLst>
                  <a:gd name="connsiteX0" fmla="*/ 0 w 47625"/>
                  <a:gd name="connsiteY0" fmla="*/ 12382 h 28670"/>
                  <a:gd name="connsiteX1" fmla="*/ 11430 w 47625"/>
                  <a:gd name="connsiteY1" fmla="*/ 0 h 28670"/>
                  <a:gd name="connsiteX2" fmla="*/ 47625 w 47625"/>
                  <a:gd name="connsiteY2" fmla="*/ 28670 h 28670"/>
                </a:gdLst>
                <a:ahLst/>
                <a:cxnLst>
                  <a:cxn ang="0">
                    <a:pos x="connsiteX0" y="connsiteY0"/>
                  </a:cxn>
                  <a:cxn ang="0">
                    <a:pos x="connsiteX1" y="connsiteY1"/>
                  </a:cxn>
                  <a:cxn ang="0">
                    <a:pos x="connsiteX2" y="connsiteY2"/>
                  </a:cxn>
                </a:cxnLst>
                <a:rect l="l" t="t" r="r" b="b"/>
                <a:pathLst>
                  <a:path w="47625" h="28670">
                    <a:moveTo>
                      <a:pt x="0" y="12382"/>
                    </a:moveTo>
                    <a:lnTo>
                      <a:pt x="11430" y="0"/>
                    </a:lnTo>
                    <a:cubicBezTo>
                      <a:pt x="11430" y="0"/>
                      <a:pt x="18479" y="23336"/>
                      <a:pt x="47625" y="28670"/>
                    </a:cubicBezTo>
                  </a:path>
                </a:pathLst>
              </a:custGeom>
              <a:grpFill/>
              <a:ln w="5715" cap="rnd">
                <a:solidFill>
                  <a:srgbClr val="E52A29"/>
                </a:solidFill>
                <a:prstDash val="solid"/>
                <a:round/>
              </a:ln>
            </p:spPr>
            <p:txBody>
              <a:bodyPr rtlCol="0" anchor="ctr"/>
              <a:lstStyle/>
              <a:p>
                <a:endParaRPr lang="fr-FR" sz="1400"/>
              </a:p>
            </p:txBody>
          </p:sp>
          <p:sp>
            <p:nvSpPr>
              <p:cNvPr id="188" name="Forme libre : forme 187">
                <a:extLst>
                  <a:ext uri="{FF2B5EF4-FFF2-40B4-BE49-F238E27FC236}">
                    <a16:creationId xmlns:a16="http://schemas.microsoft.com/office/drawing/2014/main" id="{B6871B41-BD60-4049-A5A9-D3DCB51460E2}"/>
                  </a:ext>
                </a:extLst>
              </p:cNvPr>
              <p:cNvSpPr/>
              <p:nvPr/>
            </p:nvSpPr>
            <p:spPr>
              <a:xfrm>
                <a:off x="8085689" y="669726"/>
                <a:ext cx="37576" cy="37576"/>
              </a:xfrm>
              <a:custGeom>
                <a:avLst/>
                <a:gdLst>
                  <a:gd name="connsiteX0" fmla="*/ 23122 w 37576"/>
                  <a:gd name="connsiteY0" fmla="*/ 35790 h 37576"/>
                  <a:gd name="connsiteX1" fmla="*/ 35790 w 37576"/>
                  <a:gd name="connsiteY1" fmla="*/ 23122 h 37576"/>
                  <a:gd name="connsiteX2" fmla="*/ 35790 w 37576"/>
                  <a:gd name="connsiteY2" fmla="*/ 14454 h 37576"/>
                  <a:gd name="connsiteX3" fmla="*/ 23122 w 37576"/>
                  <a:gd name="connsiteY3" fmla="*/ 1786 h 37576"/>
                  <a:gd name="connsiteX4" fmla="*/ 14454 w 37576"/>
                  <a:gd name="connsiteY4" fmla="*/ 1786 h 37576"/>
                  <a:gd name="connsiteX5" fmla="*/ 1786 w 37576"/>
                  <a:gd name="connsiteY5" fmla="*/ 14454 h 37576"/>
                  <a:gd name="connsiteX6" fmla="*/ 1786 w 37576"/>
                  <a:gd name="connsiteY6" fmla="*/ 23122 h 37576"/>
                  <a:gd name="connsiteX7" fmla="*/ 14454 w 37576"/>
                  <a:gd name="connsiteY7" fmla="*/ 35790 h 37576"/>
                  <a:gd name="connsiteX8" fmla="*/ 23122 w 37576"/>
                  <a:gd name="connsiteY8" fmla="*/ 35790 h 37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76" h="37576">
                    <a:moveTo>
                      <a:pt x="23122" y="35790"/>
                    </a:moveTo>
                    <a:lnTo>
                      <a:pt x="35790" y="23122"/>
                    </a:lnTo>
                    <a:cubicBezTo>
                      <a:pt x="38171" y="20741"/>
                      <a:pt x="38171" y="16835"/>
                      <a:pt x="35790" y="14454"/>
                    </a:cubicBezTo>
                    <a:lnTo>
                      <a:pt x="23122" y="1786"/>
                    </a:lnTo>
                    <a:cubicBezTo>
                      <a:pt x="20741" y="-595"/>
                      <a:pt x="16835" y="-595"/>
                      <a:pt x="14454" y="1786"/>
                    </a:cubicBezTo>
                    <a:lnTo>
                      <a:pt x="1786" y="14454"/>
                    </a:lnTo>
                    <a:cubicBezTo>
                      <a:pt x="-595" y="16835"/>
                      <a:pt x="-595" y="20741"/>
                      <a:pt x="1786" y="23122"/>
                    </a:cubicBezTo>
                    <a:lnTo>
                      <a:pt x="14454" y="35790"/>
                    </a:lnTo>
                    <a:cubicBezTo>
                      <a:pt x="16835" y="38171"/>
                      <a:pt x="20741" y="38171"/>
                      <a:pt x="23122" y="35790"/>
                    </a:cubicBezTo>
                    <a:close/>
                  </a:path>
                </a:pathLst>
              </a:custGeom>
              <a:grpFill/>
              <a:ln w="5715" cap="rnd">
                <a:solidFill>
                  <a:srgbClr val="E52A29"/>
                </a:solidFill>
                <a:prstDash val="solid"/>
                <a:round/>
              </a:ln>
            </p:spPr>
            <p:txBody>
              <a:bodyPr rtlCol="0" anchor="ctr"/>
              <a:lstStyle/>
              <a:p>
                <a:endParaRPr lang="fr-FR" sz="1400"/>
              </a:p>
            </p:txBody>
          </p:sp>
          <p:sp>
            <p:nvSpPr>
              <p:cNvPr id="189" name="Forme libre : forme 188">
                <a:extLst>
                  <a:ext uri="{FF2B5EF4-FFF2-40B4-BE49-F238E27FC236}">
                    <a16:creationId xmlns:a16="http://schemas.microsoft.com/office/drawing/2014/main" id="{12F373AC-6332-4C67-A0DE-1D8F9C1F3E0E}"/>
                  </a:ext>
                </a:extLst>
              </p:cNvPr>
              <p:cNvSpPr/>
              <p:nvPr/>
            </p:nvSpPr>
            <p:spPr>
              <a:xfrm>
                <a:off x="7994320" y="692181"/>
                <a:ext cx="55149" cy="187166"/>
              </a:xfrm>
              <a:custGeom>
                <a:avLst/>
                <a:gdLst>
                  <a:gd name="connsiteX0" fmla="*/ 55150 w 55149"/>
                  <a:gd name="connsiteY0" fmla="*/ 0 h 187166"/>
                  <a:gd name="connsiteX1" fmla="*/ 10859 w 55149"/>
                  <a:gd name="connsiteY1" fmla="*/ 0 h 187166"/>
                  <a:gd name="connsiteX2" fmla="*/ 0 w 55149"/>
                  <a:gd name="connsiteY2" fmla="*/ 10859 h 187166"/>
                  <a:gd name="connsiteX3" fmla="*/ 0 w 55149"/>
                  <a:gd name="connsiteY3" fmla="*/ 187166 h 187166"/>
                </a:gdLst>
                <a:ahLst/>
                <a:cxnLst>
                  <a:cxn ang="0">
                    <a:pos x="connsiteX0" y="connsiteY0"/>
                  </a:cxn>
                  <a:cxn ang="0">
                    <a:pos x="connsiteX1" y="connsiteY1"/>
                  </a:cxn>
                  <a:cxn ang="0">
                    <a:pos x="connsiteX2" y="connsiteY2"/>
                  </a:cxn>
                  <a:cxn ang="0">
                    <a:pos x="connsiteX3" y="connsiteY3"/>
                  </a:cxn>
                </a:cxnLst>
                <a:rect l="l" t="t" r="r" b="b"/>
                <a:pathLst>
                  <a:path w="55149" h="187166">
                    <a:moveTo>
                      <a:pt x="55150" y="0"/>
                    </a:moveTo>
                    <a:lnTo>
                      <a:pt x="10859" y="0"/>
                    </a:lnTo>
                    <a:cubicBezTo>
                      <a:pt x="4858" y="0"/>
                      <a:pt x="0" y="4858"/>
                      <a:pt x="0" y="10859"/>
                    </a:cubicBezTo>
                    <a:lnTo>
                      <a:pt x="0" y="187166"/>
                    </a:lnTo>
                  </a:path>
                </a:pathLst>
              </a:custGeom>
              <a:grpFill/>
              <a:ln w="5715" cap="rnd">
                <a:solidFill>
                  <a:srgbClr val="E52A29"/>
                </a:solidFill>
                <a:prstDash val="solid"/>
                <a:round/>
              </a:ln>
            </p:spPr>
            <p:txBody>
              <a:bodyPr rtlCol="0" anchor="ctr"/>
              <a:lstStyle/>
              <a:p>
                <a:endParaRPr lang="fr-FR" sz="1400"/>
              </a:p>
            </p:txBody>
          </p:sp>
          <p:sp>
            <p:nvSpPr>
              <p:cNvPr id="190" name="Forme libre : forme 189">
                <a:extLst>
                  <a:ext uri="{FF2B5EF4-FFF2-40B4-BE49-F238E27FC236}">
                    <a16:creationId xmlns:a16="http://schemas.microsoft.com/office/drawing/2014/main" id="{4B09FA83-8211-4AF7-A514-AFAB4D684B06}"/>
                  </a:ext>
                </a:extLst>
              </p:cNvPr>
              <p:cNvSpPr/>
              <p:nvPr/>
            </p:nvSpPr>
            <p:spPr>
              <a:xfrm>
                <a:off x="7994320" y="797622"/>
                <a:ext cx="160115" cy="154971"/>
              </a:xfrm>
              <a:custGeom>
                <a:avLst/>
                <a:gdLst>
                  <a:gd name="connsiteX0" fmla="*/ 0 w 160115"/>
                  <a:gd name="connsiteY0" fmla="*/ 117539 h 154971"/>
                  <a:gd name="connsiteX1" fmla="*/ 0 w 160115"/>
                  <a:gd name="connsiteY1" fmla="*/ 144113 h 154971"/>
                  <a:gd name="connsiteX2" fmla="*/ 10859 w 160115"/>
                  <a:gd name="connsiteY2" fmla="*/ 154972 h 154971"/>
                  <a:gd name="connsiteX3" fmla="*/ 149257 w 160115"/>
                  <a:gd name="connsiteY3" fmla="*/ 154972 h 154971"/>
                  <a:gd name="connsiteX4" fmla="*/ 160115 w 160115"/>
                  <a:gd name="connsiteY4" fmla="*/ 144113 h 154971"/>
                  <a:gd name="connsiteX5" fmla="*/ 160115 w 160115"/>
                  <a:gd name="connsiteY5" fmla="*/ 0 h 15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15" h="154971">
                    <a:moveTo>
                      <a:pt x="0" y="117539"/>
                    </a:moveTo>
                    <a:lnTo>
                      <a:pt x="0" y="144113"/>
                    </a:lnTo>
                    <a:cubicBezTo>
                      <a:pt x="0" y="150114"/>
                      <a:pt x="4858" y="154972"/>
                      <a:pt x="10859" y="154972"/>
                    </a:cubicBezTo>
                    <a:lnTo>
                      <a:pt x="149257" y="154972"/>
                    </a:lnTo>
                    <a:cubicBezTo>
                      <a:pt x="155258" y="154972"/>
                      <a:pt x="160115" y="150114"/>
                      <a:pt x="160115" y="144113"/>
                    </a:cubicBezTo>
                    <a:lnTo>
                      <a:pt x="160115" y="0"/>
                    </a:lnTo>
                  </a:path>
                </a:pathLst>
              </a:custGeom>
              <a:grpFill/>
              <a:ln w="5715" cap="rnd">
                <a:solidFill>
                  <a:srgbClr val="E52A29"/>
                </a:solidFill>
                <a:prstDash val="solid"/>
                <a:round/>
              </a:ln>
            </p:spPr>
            <p:txBody>
              <a:bodyPr rtlCol="0" anchor="ctr"/>
              <a:lstStyle/>
              <a:p>
                <a:endParaRPr lang="fr-FR" sz="1400"/>
              </a:p>
            </p:txBody>
          </p:sp>
          <p:sp>
            <p:nvSpPr>
              <p:cNvPr id="191" name="Forme libre : forme 190">
                <a:extLst>
                  <a:ext uri="{FF2B5EF4-FFF2-40B4-BE49-F238E27FC236}">
                    <a16:creationId xmlns:a16="http://schemas.microsoft.com/office/drawing/2014/main" id="{27A49F3E-924A-4C80-BCE6-FC5590843DB9}"/>
                  </a:ext>
                </a:extLst>
              </p:cNvPr>
              <p:cNvSpPr/>
              <p:nvPr/>
            </p:nvSpPr>
            <p:spPr>
              <a:xfrm>
                <a:off x="8007941" y="715993"/>
                <a:ext cx="131921" cy="98869"/>
              </a:xfrm>
              <a:custGeom>
                <a:avLst/>
                <a:gdLst>
                  <a:gd name="connsiteX0" fmla="*/ 83439 w 131921"/>
                  <a:gd name="connsiteY0" fmla="*/ 0 h 98869"/>
                  <a:gd name="connsiteX1" fmla="*/ 10858 w 131921"/>
                  <a:gd name="connsiteY1" fmla="*/ 0 h 98869"/>
                  <a:gd name="connsiteX2" fmla="*/ 0 w 131921"/>
                  <a:gd name="connsiteY2" fmla="*/ 10859 h 98869"/>
                  <a:gd name="connsiteX3" fmla="*/ 0 w 131921"/>
                  <a:gd name="connsiteY3" fmla="*/ 88011 h 98869"/>
                  <a:gd name="connsiteX4" fmla="*/ 10858 w 131921"/>
                  <a:gd name="connsiteY4" fmla="*/ 98869 h 98869"/>
                  <a:gd name="connsiteX5" fmla="*/ 121063 w 131921"/>
                  <a:gd name="connsiteY5" fmla="*/ 98869 h 98869"/>
                  <a:gd name="connsiteX6" fmla="*/ 131921 w 131921"/>
                  <a:gd name="connsiteY6" fmla="*/ 88011 h 98869"/>
                  <a:gd name="connsiteX7" fmla="*/ 131921 w 131921"/>
                  <a:gd name="connsiteY7" fmla="*/ 48101 h 9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921" h="98869">
                    <a:moveTo>
                      <a:pt x="83439" y="0"/>
                    </a:moveTo>
                    <a:lnTo>
                      <a:pt x="10858" y="0"/>
                    </a:lnTo>
                    <a:cubicBezTo>
                      <a:pt x="4858" y="0"/>
                      <a:pt x="0" y="4858"/>
                      <a:pt x="0" y="10859"/>
                    </a:cubicBezTo>
                    <a:lnTo>
                      <a:pt x="0" y="88011"/>
                    </a:lnTo>
                    <a:cubicBezTo>
                      <a:pt x="0" y="94012"/>
                      <a:pt x="4858" y="98869"/>
                      <a:pt x="10858" y="98869"/>
                    </a:cubicBezTo>
                    <a:lnTo>
                      <a:pt x="121063" y="98869"/>
                    </a:lnTo>
                    <a:cubicBezTo>
                      <a:pt x="127064" y="98869"/>
                      <a:pt x="131921" y="94012"/>
                      <a:pt x="131921" y="88011"/>
                    </a:cubicBezTo>
                    <a:lnTo>
                      <a:pt x="131921" y="48101"/>
                    </a:lnTo>
                  </a:path>
                </a:pathLst>
              </a:custGeom>
              <a:grpFill/>
              <a:ln w="5715" cap="rnd">
                <a:solidFill>
                  <a:srgbClr val="E52A29"/>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4365568C-E455-450D-839B-1D0DCF396B07}"/>
                  </a:ext>
                </a:extLst>
              </p:cNvPr>
              <p:cNvSpPr/>
              <p:nvPr/>
            </p:nvSpPr>
            <p:spPr>
              <a:xfrm>
                <a:off x="8010132" y="672369"/>
                <a:ext cx="71056" cy="18573"/>
              </a:xfrm>
              <a:custGeom>
                <a:avLst/>
                <a:gdLst>
                  <a:gd name="connsiteX0" fmla="*/ 71057 w 71056"/>
                  <a:gd name="connsiteY0" fmla="*/ 0 h 18573"/>
                  <a:gd name="connsiteX1" fmla="*/ 10858 w 71056"/>
                  <a:gd name="connsiteY1" fmla="*/ 0 h 18573"/>
                  <a:gd name="connsiteX2" fmla="*/ 0 w 71056"/>
                  <a:gd name="connsiteY2" fmla="*/ 10858 h 18573"/>
                  <a:gd name="connsiteX3" fmla="*/ 0 w 71056"/>
                  <a:gd name="connsiteY3" fmla="*/ 18574 h 18573"/>
                </a:gdLst>
                <a:ahLst/>
                <a:cxnLst>
                  <a:cxn ang="0">
                    <a:pos x="connsiteX0" y="connsiteY0"/>
                  </a:cxn>
                  <a:cxn ang="0">
                    <a:pos x="connsiteX1" y="connsiteY1"/>
                  </a:cxn>
                  <a:cxn ang="0">
                    <a:pos x="connsiteX2" y="connsiteY2"/>
                  </a:cxn>
                  <a:cxn ang="0">
                    <a:pos x="connsiteX3" y="connsiteY3"/>
                  </a:cxn>
                </a:cxnLst>
                <a:rect l="l" t="t" r="r" b="b"/>
                <a:pathLst>
                  <a:path w="71056" h="18573">
                    <a:moveTo>
                      <a:pt x="71057" y="0"/>
                    </a:moveTo>
                    <a:lnTo>
                      <a:pt x="10858" y="0"/>
                    </a:lnTo>
                    <a:cubicBezTo>
                      <a:pt x="4858" y="0"/>
                      <a:pt x="0" y="4858"/>
                      <a:pt x="0" y="10858"/>
                    </a:cubicBezTo>
                    <a:lnTo>
                      <a:pt x="0" y="18574"/>
                    </a:lnTo>
                  </a:path>
                </a:pathLst>
              </a:custGeom>
              <a:grpFill/>
              <a:ln w="5715" cap="rnd">
                <a:solidFill>
                  <a:srgbClr val="E52A29"/>
                </a:solidFill>
                <a:prstDash val="solid"/>
                <a:round/>
              </a:ln>
            </p:spPr>
            <p:txBody>
              <a:bodyPr rtlCol="0" anchor="ctr"/>
              <a:lstStyle/>
              <a:p>
                <a:endParaRPr lang="fr-FR" sz="1400"/>
              </a:p>
            </p:txBody>
          </p:sp>
          <p:sp>
            <p:nvSpPr>
              <p:cNvPr id="193" name="Forme libre : forme 192">
                <a:extLst>
                  <a:ext uri="{FF2B5EF4-FFF2-40B4-BE49-F238E27FC236}">
                    <a16:creationId xmlns:a16="http://schemas.microsoft.com/office/drawing/2014/main" id="{E5FCDDD3-C9D1-4046-B6BA-B75F6063C1AB}"/>
                  </a:ext>
                </a:extLst>
              </p:cNvPr>
              <p:cNvSpPr/>
              <p:nvPr/>
            </p:nvSpPr>
            <p:spPr>
              <a:xfrm>
                <a:off x="8041945" y="744187"/>
                <a:ext cx="60864" cy="48958"/>
              </a:xfrm>
              <a:custGeom>
                <a:avLst/>
                <a:gdLst>
                  <a:gd name="connsiteX0" fmla="*/ 0 w 60864"/>
                  <a:gd name="connsiteY0" fmla="*/ 19431 h 48958"/>
                  <a:gd name="connsiteX1" fmla="*/ 22955 w 60864"/>
                  <a:gd name="connsiteY1" fmla="*/ 48959 h 48958"/>
                  <a:gd name="connsiteX2" fmla="*/ 60865 w 60864"/>
                  <a:gd name="connsiteY2" fmla="*/ 0 h 48958"/>
                </a:gdLst>
                <a:ahLst/>
                <a:cxnLst>
                  <a:cxn ang="0">
                    <a:pos x="connsiteX0" y="connsiteY0"/>
                  </a:cxn>
                  <a:cxn ang="0">
                    <a:pos x="connsiteX1" y="connsiteY1"/>
                  </a:cxn>
                  <a:cxn ang="0">
                    <a:pos x="connsiteX2" y="connsiteY2"/>
                  </a:cxn>
                </a:cxnLst>
                <a:rect l="l" t="t" r="r" b="b"/>
                <a:pathLst>
                  <a:path w="60864" h="48958">
                    <a:moveTo>
                      <a:pt x="0" y="19431"/>
                    </a:moveTo>
                    <a:lnTo>
                      <a:pt x="22955" y="48959"/>
                    </a:lnTo>
                    <a:lnTo>
                      <a:pt x="60865" y="0"/>
                    </a:lnTo>
                  </a:path>
                </a:pathLst>
              </a:custGeom>
              <a:grpFill/>
              <a:ln w="5715" cap="rnd">
                <a:solidFill>
                  <a:srgbClr val="E52A29"/>
                </a:solidFill>
                <a:prstDash val="solid"/>
                <a:round/>
              </a:ln>
            </p:spPr>
            <p:txBody>
              <a:bodyPr rtlCol="0" anchor="ctr"/>
              <a:lstStyle/>
              <a:p>
                <a:endParaRPr lang="fr-FR" sz="1400"/>
              </a:p>
            </p:txBody>
          </p:sp>
          <p:grpSp>
            <p:nvGrpSpPr>
              <p:cNvPr id="194" name="Graphique 1762">
                <a:extLst>
                  <a:ext uri="{FF2B5EF4-FFF2-40B4-BE49-F238E27FC236}">
                    <a16:creationId xmlns:a16="http://schemas.microsoft.com/office/drawing/2014/main" id="{44B07383-0B9C-40BB-97A3-18533B649E73}"/>
                  </a:ext>
                </a:extLst>
              </p:cNvPr>
              <p:cNvGrpSpPr/>
              <p:nvPr/>
            </p:nvGrpSpPr>
            <p:grpSpPr>
              <a:xfrm>
                <a:off x="8012989" y="836104"/>
                <a:ext cx="121348" cy="19430"/>
                <a:chOff x="8012989" y="836104"/>
                <a:chExt cx="121348" cy="19430"/>
              </a:xfrm>
              <a:grpFill/>
            </p:grpSpPr>
            <p:sp>
              <p:nvSpPr>
                <p:cNvPr id="206" name="Forme libre : forme 205">
                  <a:extLst>
                    <a:ext uri="{FF2B5EF4-FFF2-40B4-BE49-F238E27FC236}">
                      <a16:creationId xmlns:a16="http://schemas.microsoft.com/office/drawing/2014/main" id="{892D5700-E9AC-4A85-82CA-925377FFA963}"/>
                    </a:ext>
                  </a:extLst>
                </p:cNvPr>
                <p:cNvSpPr/>
                <p:nvPr/>
              </p:nvSpPr>
              <p:spPr>
                <a:xfrm>
                  <a:off x="8106048" y="836104"/>
                  <a:ext cx="28289" cy="19430"/>
                </a:xfrm>
                <a:custGeom>
                  <a:avLst/>
                  <a:gdLst>
                    <a:gd name="connsiteX0" fmla="*/ 9716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6 w 28289"/>
                    <a:gd name="connsiteY5" fmla="*/ 0 h 19430"/>
                    <a:gd name="connsiteX6" fmla="*/ 0 w 28289"/>
                    <a:gd name="connsiteY6" fmla="*/ 9715 h 19430"/>
                    <a:gd name="connsiteX7" fmla="*/ 0 w 28289"/>
                    <a:gd name="connsiteY7" fmla="*/ 9715 h 19430"/>
                    <a:gd name="connsiteX8" fmla="*/ 9716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6" y="19431"/>
                      </a:moveTo>
                      <a:lnTo>
                        <a:pt x="18574" y="19431"/>
                      </a:lnTo>
                      <a:cubicBezTo>
                        <a:pt x="23908" y="19431"/>
                        <a:pt x="28289" y="15049"/>
                        <a:pt x="28289" y="9715"/>
                      </a:cubicBezTo>
                      <a:lnTo>
                        <a:pt x="28289" y="9715"/>
                      </a:lnTo>
                      <a:cubicBezTo>
                        <a:pt x="28289" y="4381"/>
                        <a:pt x="23908" y="0"/>
                        <a:pt x="18574"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sp>
              <p:nvSpPr>
                <p:cNvPr id="207" name="Forme libre : forme 206">
                  <a:extLst>
                    <a:ext uri="{FF2B5EF4-FFF2-40B4-BE49-F238E27FC236}">
                      <a16:creationId xmlns:a16="http://schemas.microsoft.com/office/drawing/2014/main" id="{D7C698AF-DCB2-4A01-B9BA-24282EB768C0}"/>
                    </a:ext>
                  </a:extLst>
                </p:cNvPr>
                <p:cNvSpPr/>
                <p:nvPr/>
              </p:nvSpPr>
              <p:spPr>
                <a:xfrm>
                  <a:off x="8060138" y="836104"/>
                  <a:ext cx="28289" cy="19430"/>
                </a:xfrm>
                <a:custGeom>
                  <a:avLst/>
                  <a:gdLst>
                    <a:gd name="connsiteX0" fmla="*/ 9715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5 w 28289"/>
                    <a:gd name="connsiteY5" fmla="*/ 0 h 19430"/>
                    <a:gd name="connsiteX6" fmla="*/ 0 w 28289"/>
                    <a:gd name="connsiteY6" fmla="*/ 9715 h 19430"/>
                    <a:gd name="connsiteX7" fmla="*/ 0 w 28289"/>
                    <a:gd name="connsiteY7" fmla="*/ 9715 h 19430"/>
                    <a:gd name="connsiteX8" fmla="*/ 9715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5" y="19431"/>
                      </a:moveTo>
                      <a:lnTo>
                        <a:pt x="18574" y="19431"/>
                      </a:lnTo>
                      <a:cubicBezTo>
                        <a:pt x="23908" y="19431"/>
                        <a:pt x="28289" y="15049"/>
                        <a:pt x="28289" y="9715"/>
                      </a:cubicBezTo>
                      <a:lnTo>
                        <a:pt x="28289" y="9715"/>
                      </a:lnTo>
                      <a:cubicBezTo>
                        <a:pt x="28289" y="4381"/>
                        <a:pt x="23908" y="0"/>
                        <a:pt x="18574" y="0"/>
                      </a:cubicBezTo>
                      <a:lnTo>
                        <a:pt x="9715" y="0"/>
                      </a:lnTo>
                      <a:cubicBezTo>
                        <a:pt x="4382" y="0"/>
                        <a:pt x="0" y="4381"/>
                        <a:pt x="0" y="9715"/>
                      </a:cubicBezTo>
                      <a:lnTo>
                        <a:pt x="0" y="9715"/>
                      </a:lnTo>
                      <a:cubicBezTo>
                        <a:pt x="0" y="15049"/>
                        <a:pt x="4382" y="19431"/>
                        <a:pt x="9715" y="19431"/>
                      </a:cubicBezTo>
                      <a:close/>
                    </a:path>
                  </a:pathLst>
                </a:custGeom>
                <a:grpFill/>
                <a:ln w="5715" cap="rnd">
                  <a:solidFill>
                    <a:srgbClr val="E52A29"/>
                  </a:solidFill>
                  <a:prstDash val="solid"/>
                  <a:round/>
                </a:ln>
              </p:spPr>
              <p:txBody>
                <a:bodyPr rtlCol="0" anchor="ctr"/>
                <a:lstStyle/>
                <a:p>
                  <a:endParaRPr lang="fr-FR" sz="1400"/>
                </a:p>
              </p:txBody>
            </p:sp>
            <p:sp>
              <p:nvSpPr>
                <p:cNvPr id="208" name="Forme libre : forme 207">
                  <a:extLst>
                    <a:ext uri="{FF2B5EF4-FFF2-40B4-BE49-F238E27FC236}">
                      <a16:creationId xmlns:a16="http://schemas.microsoft.com/office/drawing/2014/main" id="{7E992FFC-B97A-4295-A6B5-9FBFCC5EF8C1}"/>
                    </a:ext>
                  </a:extLst>
                </p:cNvPr>
                <p:cNvSpPr/>
                <p:nvPr/>
              </p:nvSpPr>
              <p:spPr>
                <a:xfrm>
                  <a:off x="8012989" y="836104"/>
                  <a:ext cx="28193" cy="19430"/>
                </a:xfrm>
                <a:custGeom>
                  <a:avLst/>
                  <a:gdLst>
                    <a:gd name="connsiteX0" fmla="*/ 9716 w 28193"/>
                    <a:gd name="connsiteY0" fmla="*/ 19431 h 19430"/>
                    <a:gd name="connsiteX1" fmla="*/ 18478 w 28193"/>
                    <a:gd name="connsiteY1" fmla="*/ 19431 h 19430"/>
                    <a:gd name="connsiteX2" fmla="*/ 28194 w 28193"/>
                    <a:gd name="connsiteY2" fmla="*/ 9715 h 19430"/>
                    <a:gd name="connsiteX3" fmla="*/ 28194 w 28193"/>
                    <a:gd name="connsiteY3" fmla="*/ 9715 h 19430"/>
                    <a:gd name="connsiteX4" fmla="*/ 18478 w 28193"/>
                    <a:gd name="connsiteY4" fmla="*/ 0 h 19430"/>
                    <a:gd name="connsiteX5" fmla="*/ 9716 w 28193"/>
                    <a:gd name="connsiteY5" fmla="*/ 0 h 19430"/>
                    <a:gd name="connsiteX6" fmla="*/ 0 w 28193"/>
                    <a:gd name="connsiteY6" fmla="*/ 9715 h 19430"/>
                    <a:gd name="connsiteX7" fmla="*/ 0 w 28193"/>
                    <a:gd name="connsiteY7" fmla="*/ 9715 h 19430"/>
                    <a:gd name="connsiteX8" fmla="*/ 9716 w 28193"/>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3" h="19430">
                      <a:moveTo>
                        <a:pt x="9716" y="19431"/>
                      </a:moveTo>
                      <a:lnTo>
                        <a:pt x="18478" y="19431"/>
                      </a:lnTo>
                      <a:cubicBezTo>
                        <a:pt x="23813" y="19431"/>
                        <a:pt x="28194" y="15049"/>
                        <a:pt x="28194" y="9715"/>
                      </a:cubicBezTo>
                      <a:lnTo>
                        <a:pt x="28194" y="9715"/>
                      </a:lnTo>
                      <a:cubicBezTo>
                        <a:pt x="28194" y="4381"/>
                        <a:pt x="23813" y="0"/>
                        <a:pt x="18478"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grpSp>
          <p:grpSp>
            <p:nvGrpSpPr>
              <p:cNvPr id="195" name="Graphique 1762">
                <a:extLst>
                  <a:ext uri="{FF2B5EF4-FFF2-40B4-BE49-F238E27FC236}">
                    <a16:creationId xmlns:a16="http://schemas.microsoft.com/office/drawing/2014/main" id="{F09053AD-A2A1-4621-A60A-397FC3F387E7}"/>
                  </a:ext>
                </a:extLst>
              </p:cNvPr>
              <p:cNvGrpSpPr/>
              <p:nvPr/>
            </p:nvGrpSpPr>
            <p:grpSpPr>
              <a:xfrm>
                <a:off x="8012989" y="867441"/>
                <a:ext cx="121348" cy="19431"/>
                <a:chOff x="8012989" y="867441"/>
                <a:chExt cx="121348" cy="19431"/>
              </a:xfrm>
              <a:grpFill/>
            </p:grpSpPr>
            <p:sp>
              <p:nvSpPr>
                <p:cNvPr id="203" name="Forme libre : forme 202">
                  <a:extLst>
                    <a:ext uri="{FF2B5EF4-FFF2-40B4-BE49-F238E27FC236}">
                      <a16:creationId xmlns:a16="http://schemas.microsoft.com/office/drawing/2014/main" id="{F18A9BF6-BC50-4F5D-9598-71C281907351}"/>
                    </a:ext>
                  </a:extLst>
                </p:cNvPr>
                <p:cNvSpPr/>
                <p:nvPr/>
              </p:nvSpPr>
              <p:spPr>
                <a:xfrm>
                  <a:off x="8106048" y="867441"/>
                  <a:ext cx="28289" cy="19431"/>
                </a:xfrm>
                <a:custGeom>
                  <a:avLst/>
                  <a:gdLst>
                    <a:gd name="connsiteX0" fmla="*/ 9716 w 28289"/>
                    <a:gd name="connsiteY0" fmla="*/ 19431 h 19431"/>
                    <a:gd name="connsiteX1" fmla="*/ 18574 w 28289"/>
                    <a:gd name="connsiteY1" fmla="*/ 19431 h 19431"/>
                    <a:gd name="connsiteX2" fmla="*/ 28289 w 28289"/>
                    <a:gd name="connsiteY2" fmla="*/ 9716 h 19431"/>
                    <a:gd name="connsiteX3" fmla="*/ 28289 w 28289"/>
                    <a:gd name="connsiteY3" fmla="*/ 9716 h 19431"/>
                    <a:gd name="connsiteX4" fmla="*/ 18574 w 28289"/>
                    <a:gd name="connsiteY4" fmla="*/ 0 h 19431"/>
                    <a:gd name="connsiteX5" fmla="*/ 9716 w 28289"/>
                    <a:gd name="connsiteY5" fmla="*/ 0 h 19431"/>
                    <a:gd name="connsiteX6" fmla="*/ 0 w 28289"/>
                    <a:gd name="connsiteY6" fmla="*/ 9716 h 19431"/>
                    <a:gd name="connsiteX7" fmla="*/ 0 w 28289"/>
                    <a:gd name="connsiteY7" fmla="*/ 9716 h 19431"/>
                    <a:gd name="connsiteX8" fmla="*/ 9716 w 28289"/>
                    <a:gd name="connsiteY8" fmla="*/ 19431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1">
                      <a:moveTo>
                        <a:pt x="9716" y="19431"/>
                      </a:moveTo>
                      <a:lnTo>
                        <a:pt x="18574" y="19431"/>
                      </a:lnTo>
                      <a:cubicBezTo>
                        <a:pt x="23908" y="19431"/>
                        <a:pt x="28289" y="15049"/>
                        <a:pt x="28289" y="9716"/>
                      </a:cubicBezTo>
                      <a:lnTo>
                        <a:pt x="28289" y="9716"/>
                      </a:lnTo>
                      <a:cubicBezTo>
                        <a:pt x="28289" y="4382"/>
                        <a:pt x="23908" y="0"/>
                        <a:pt x="18574" y="0"/>
                      </a:cubicBezTo>
                      <a:lnTo>
                        <a:pt x="9716" y="0"/>
                      </a:lnTo>
                      <a:cubicBezTo>
                        <a:pt x="4382" y="0"/>
                        <a:pt x="0" y="4382"/>
                        <a:pt x="0" y="9716"/>
                      </a:cubicBezTo>
                      <a:lnTo>
                        <a:pt x="0" y="9716"/>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D7103B54-8F4E-4B61-8301-257C0F6C580E}"/>
                    </a:ext>
                  </a:extLst>
                </p:cNvPr>
                <p:cNvSpPr/>
                <p:nvPr/>
              </p:nvSpPr>
              <p:spPr>
                <a:xfrm>
                  <a:off x="8060138" y="867441"/>
                  <a:ext cx="28289" cy="19431"/>
                </a:xfrm>
                <a:custGeom>
                  <a:avLst/>
                  <a:gdLst>
                    <a:gd name="connsiteX0" fmla="*/ 9715 w 28289"/>
                    <a:gd name="connsiteY0" fmla="*/ 19431 h 19431"/>
                    <a:gd name="connsiteX1" fmla="*/ 18574 w 28289"/>
                    <a:gd name="connsiteY1" fmla="*/ 19431 h 19431"/>
                    <a:gd name="connsiteX2" fmla="*/ 28289 w 28289"/>
                    <a:gd name="connsiteY2" fmla="*/ 9716 h 19431"/>
                    <a:gd name="connsiteX3" fmla="*/ 28289 w 28289"/>
                    <a:gd name="connsiteY3" fmla="*/ 9716 h 19431"/>
                    <a:gd name="connsiteX4" fmla="*/ 18574 w 28289"/>
                    <a:gd name="connsiteY4" fmla="*/ 0 h 19431"/>
                    <a:gd name="connsiteX5" fmla="*/ 9715 w 28289"/>
                    <a:gd name="connsiteY5" fmla="*/ 0 h 19431"/>
                    <a:gd name="connsiteX6" fmla="*/ 0 w 28289"/>
                    <a:gd name="connsiteY6" fmla="*/ 9716 h 19431"/>
                    <a:gd name="connsiteX7" fmla="*/ 0 w 28289"/>
                    <a:gd name="connsiteY7" fmla="*/ 9716 h 19431"/>
                    <a:gd name="connsiteX8" fmla="*/ 9715 w 28289"/>
                    <a:gd name="connsiteY8" fmla="*/ 19431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1">
                      <a:moveTo>
                        <a:pt x="9715" y="19431"/>
                      </a:moveTo>
                      <a:lnTo>
                        <a:pt x="18574" y="19431"/>
                      </a:lnTo>
                      <a:cubicBezTo>
                        <a:pt x="23908" y="19431"/>
                        <a:pt x="28289" y="15049"/>
                        <a:pt x="28289" y="9716"/>
                      </a:cubicBezTo>
                      <a:lnTo>
                        <a:pt x="28289" y="9716"/>
                      </a:lnTo>
                      <a:cubicBezTo>
                        <a:pt x="28289" y="4382"/>
                        <a:pt x="23908" y="0"/>
                        <a:pt x="18574" y="0"/>
                      </a:cubicBezTo>
                      <a:lnTo>
                        <a:pt x="9715" y="0"/>
                      </a:lnTo>
                      <a:cubicBezTo>
                        <a:pt x="4382" y="0"/>
                        <a:pt x="0" y="4382"/>
                        <a:pt x="0" y="9716"/>
                      </a:cubicBezTo>
                      <a:lnTo>
                        <a:pt x="0" y="9716"/>
                      </a:lnTo>
                      <a:cubicBezTo>
                        <a:pt x="0" y="15049"/>
                        <a:pt x="4382" y="19431"/>
                        <a:pt x="9715" y="19431"/>
                      </a:cubicBezTo>
                      <a:close/>
                    </a:path>
                  </a:pathLst>
                </a:custGeom>
                <a:grpFill/>
                <a:ln w="5715" cap="rnd">
                  <a:solidFill>
                    <a:srgbClr val="E52A29"/>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416357A3-D0FF-4702-8FB3-ED9223A2BF08}"/>
                    </a:ext>
                  </a:extLst>
                </p:cNvPr>
                <p:cNvSpPr/>
                <p:nvPr/>
              </p:nvSpPr>
              <p:spPr>
                <a:xfrm>
                  <a:off x="8012989" y="867441"/>
                  <a:ext cx="28193" cy="19431"/>
                </a:xfrm>
                <a:custGeom>
                  <a:avLst/>
                  <a:gdLst>
                    <a:gd name="connsiteX0" fmla="*/ 9716 w 28193"/>
                    <a:gd name="connsiteY0" fmla="*/ 19431 h 19431"/>
                    <a:gd name="connsiteX1" fmla="*/ 18478 w 28193"/>
                    <a:gd name="connsiteY1" fmla="*/ 19431 h 19431"/>
                    <a:gd name="connsiteX2" fmla="*/ 28194 w 28193"/>
                    <a:gd name="connsiteY2" fmla="*/ 9716 h 19431"/>
                    <a:gd name="connsiteX3" fmla="*/ 28194 w 28193"/>
                    <a:gd name="connsiteY3" fmla="*/ 9716 h 19431"/>
                    <a:gd name="connsiteX4" fmla="*/ 18478 w 28193"/>
                    <a:gd name="connsiteY4" fmla="*/ 0 h 19431"/>
                    <a:gd name="connsiteX5" fmla="*/ 9716 w 28193"/>
                    <a:gd name="connsiteY5" fmla="*/ 0 h 19431"/>
                    <a:gd name="connsiteX6" fmla="*/ 0 w 28193"/>
                    <a:gd name="connsiteY6" fmla="*/ 9716 h 19431"/>
                    <a:gd name="connsiteX7" fmla="*/ 0 w 28193"/>
                    <a:gd name="connsiteY7" fmla="*/ 9716 h 19431"/>
                    <a:gd name="connsiteX8" fmla="*/ 9716 w 28193"/>
                    <a:gd name="connsiteY8" fmla="*/ 19431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3" h="19431">
                      <a:moveTo>
                        <a:pt x="9716" y="19431"/>
                      </a:moveTo>
                      <a:lnTo>
                        <a:pt x="18478" y="19431"/>
                      </a:lnTo>
                      <a:cubicBezTo>
                        <a:pt x="23813" y="19431"/>
                        <a:pt x="28194" y="15049"/>
                        <a:pt x="28194" y="9716"/>
                      </a:cubicBezTo>
                      <a:lnTo>
                        <a:pt x="28194" y="9716"/>
                      </a:lnTo>
                      <a:cubicBezTo>
                        <a:pt x="28194" y="4382"/>
                        <a:pt x="23813" y="0"/>
                        <a:pt x="18478" y="0"/>
                      </a:cubicBezTo>
                      <a:lnTo>
                        <a:pt x="9716" y="0"/>
                      </a:lnTo>
                      <a:cubicBezTo>
                        <a:pt x="4382" y="0"/>
                        <a:pt x="0" y="4382"/>
                        <a:pt x="0" y="9716"/>
                      </a:cubicBezTo>
                      <a:lnTo>
                        <a:pt x="0" y="9716"/>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grpSp>
          <p:grpSp>
            <p:nvGrpSpPr>
              <p:cNvPr id="196" name="Graphique 1762">
                <a:extLst>
                  <a:ext uri="{FF2B5EF4-FFF2-40B4-BE49-F238E27FC236}">
                    <a16:creationId xmlns:a16="http://schemas.microsoft.com/office/drawing/2014/main" id="{2935C5F1-7B20-4588-AF5C-415E3B5AE47E}"/>
                  </a:ext>
                </a:extLst>
              </p:cNvPr>
              <p:cNvGrpSpPr/>
              <p:nvPr/>
            </p:nvGrpSpPr>
            <p:grpSpPr>
              <a:xfrm>
                <a:off x="8012989" y="899635"/>
                <a:ext cx="121348" cy="19430"/>
                <a:chOff x="8012989" y="899635"/>
                <a:chExt cx="121348" cy="19430"/>
              </a:xfrm>
              <a:grpFill/>
            </p:grpSpPr>
            <p:sp>
              <p:nvSpPr>
                <p:cNvPr id="200" name="Forme libre : forme 199">
                  <a:extLst>
                    <a:ext uri="{FF2B5EF4-FFF2-40B4-BE49-F238E27FC236}">
                      <a16:creationId xmlns:a16="http://schemas.microsoft.com/office/drawing/2014/main" id="{5968F557-0AAD-4DDA-9868-EEB50DDC5BFE}"/>
                    </a:ext>
                  </a:extLst>
                </p:cNvPr>
                <p:cNvSpPr/>
                <p:nvPr/>
              </p:nvSpPr>
              <p:spPr>
                <a:xfrm>
                  <a:off x="8106048" y="899635"/>
                  <a:ext cx="28289" cy="19430"/>
                </a:xfrm>
                <a:custGeom>
                  <a:avLst/>
                  <a:gdLst>
                    <a:gd name="connsiteX0" fmla="*/ 9716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6 w 28289"/>
                    <a:gd name="connsiteY5" fmla="*/ 0 h 19430"/>
                    <a:gd name="connsiteX6" fmla="*/ 0 w 28289"/>
                    <a:gd name="connsiteY6" fmla="*/ 9715 h 19430"/>
                    <a:gd name="connsiteX7" fmla="*/ 0 w 28289"/>
                    <a:gd name="connsiteY7" fmla="*/ 9715 h 19430"/>
                    <a:gd name="connsiteX8" fmla="*/ 9716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6" y="19431"/>
                      </a:moveTo>
                      <a:lnTo>
                        <a:pt x="18574" y="19431"/>
                      </a:lnTo>
                      <a:cubicBezTo>
                        <a:pt x="23908" y="19431"/>
                        <a:pt x="28289" y="15049"/>
                        <a:pt x="28289" y="9715"/>
                      </a:cubicBezTo>
                      <a:lnTo>
                        <a:pt x="28289" y="9715"/>
                      </a:lnTo>
                      <a:cubicBezTo>
                        <a:pt x="28289" y="4381"/>
                        <a:pt x="23908" y="0"/>
                        <a:pt x="18574"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sp>
              <p:nvSpPr>
                <p:cNvPr id="201" name="Forme libre : forme 200">
                  <a:extLst>
                    <a:ext uri="{FF2B5EF4-FFF2-40B4-BE49-F238E27FC236}">
                      <a16:creationId xmlns:a16="http://schemas.microsoft.com/office/drawing/2014/main" id="{F6DD704C-633F-4352-BC04-7A78218EB676}"/>
                    </a:ext>
                  </a:extLst>
                </p:cNvPr>
                <p:cNvSpPr/>
                <p:nvPr/>
              </p:nvSpPr>
              <p:spPr>
                <a:xfrm>
                  <a:off x="8060138" y="899635"/>
                  <a:ext cx="28289" cy="19430"/>
                </a:xfrm>
                <a:custGeom>
                  <a:avLst/>
                  <a:gdLst>
                    <a:gd name="connsiteX0" fmla="*/ 9715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5 w 28289"/>
                    <a:gd name="connsiteY5" fmla="*/ 0 h 19430"/>
                    <a:gd name="connsiteX6" fmla="*/ 0 w 28289"/>
                    <a:gd name="connsiteY6" fmla="*/ 9715 h 19430"/>
                    <a:gd name="connsiteX7" fmla="*/ 0 w 28289"/>
                    <a:gd name="connsiteY7" fmla="*/ 9715 h 19430"/>
                    <a:gd name="connsiteX8" fmla="*/ 9715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5" y="19431"/>
                      </a:moveTo>
                      <a:lnTo>
                        <a:pt x="18574" y="19431"/>
                      </a:lnTo>
                      <a:cubicBezTo>
                        <a:pt x="23908" y="19431"/>
                        <a:pt x="28289" y="15049"/>
                        <a:pt x="28289" y="9715"/>
                      </a:cubicBezTo>
                      <a:lnTo>
                        <a:pt x="28289" y="9715"/>
                      </a:lnTo>
                      <a:cubicBezTo>
                        <a:pt x="28289" y="4381"/>
                        <a:pt x="23908" y="0"/>
                        <a:pt x="18574" y="0"/>
                      </a:cubicBezTo>
                      <a:lnTo>
                        <a:pt x="9715" y="0"/>
                      </a:lnTo>
                      <a:cubicBezTo>
                        <a:pt x="4382" y="0"/>
                        <a:pt x="0" y="4381"/>
                        <a:pt x="0" y="9715"/>
                      </a:cubicBezTo>
                      <a:lnTo>
                        <a:pt x="0" y="9715"/>
                      </a:lnTo>
                      <a:cubicBezTo>
                        <a:pt x="0" y="15049"/>
                        <a:pt x="4382" y="19431"/>
                        <a:pt x="9715" y="19431"/>
                      </a:cubicBezTo>
                      <a:close/>
                    </a:path>
                  </a:pathLst>
                </a:custGeom>
                <a:grpFill/>
                <a:ln w="5715" cap="rnd">
                  <a:solidFill>
                    <a:srgbClr val="E52A29"/>
                  </a:solidFill>
                  <a:prstDash val="solid"/>
                  <a:round/>
                </a:ln>
              </p:spPr>
              <p:txBody>
                <a:bodyPr rtlCol="0" anchor="ctr"/>
                <a:lstStyle/>
                <a:p>
                  <a:endParaRPr lang="fr-FR" sz="1400"/>
                </a:p>
              </p:txBody>
            </p:sp>
            <p:sp>
              <p:nvSpPr>
                <p:cNvPr id="202" name="Forme libre : forme 201">
                  <a:extLst>
                    <a:ext uri="{FF2B5EF4-FFF2-40B4-BE49-F238E27FC236}">
                      <a16:creationId xmlns:a16="http://schemas.microsoft.com/office/drawing/2014/main" id="{B3D08EF7-8718-4D9D-9472-825A455F35BF}"/>
                    </a:ext>
                  </a:extLst>
                </p:cNvPr>
                <p:cNvSpPr/>
                <p:nvPr/>
              </p:nvSpPr>
              <p:spPr>
                <a:xfrm>
                  <a:off x="8012989" y="899635"/>
                  <a:ext cx="28193" cy="19430"/>
                </a:xfrm>
                <a:custGeom>
                  <a:avLst/>
                  <a:gdLst>
                    <a:gd name="connsiteX0" fmla="*/ 9716 w 28193"/>
                    <a:gd name="connsiteY0" fmla="*/ 19431 h 19430"/>
                    <a:gd name="connsiteX1" fmla="*/ 18478 w 28193"/>
                    <a:gd name="connsiteY1" fmla="*/ 19431 h 19430"/>
                    <a:gd name="connsiteX2" fmla="*/ 28194 w 28193"/>
                    <a:gd name="connsiteY2" fmla="*/ 9715 h 19430"/>
                    <a:gd name="connsiteX3" fmla="*/ 28194 w 28193"/>
                    <a:gd name="connsiteY3" fmla="*/ 9715 h 19430"/>
                    <a:gd name="connsiteX4" fmla="*/ 18478 w 28193"/>
                    <a:gd name="connsiteY4" fmla="*/ 0 h 19430"/>
                    <a:gd name="connsiteX5" fmla="*/ 9716 w 28193"/>
                    <a:gd name="connsiteY5" fmla="*/ 0 h 19430"/>
                    <a:gd name="connsiteX6" fmla="*/ 0 w 28193"/>
                    <a:gd name="connsiteY6" fmla="*/ 9715 h 19430"/>
                    <a:gd name="connsiteX7" fmla="*/ 0 w 28193"/>
                    <a:gd name="connsiteY7" fmla="*/ 9715 h 19430"/>
                    <a:gd name="connsiteX8" fmla="*/ 9716 w 28193"/>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3" h="19430">
                      <a:moveTo>
                        <a:pt x="9716" y="19431"/>
                      </a:moveTo>
                      <a:lnTo>
                        <a:pt x="18478" y="19431"/>
                      </a:lnTo>
                      <a:cubicBezTo>
                        <a:pt x="23813" y="19431"/>
                        <a:pt x="28194" y="15049"/>
                        <a:pt x="28194" y="9715"/>
                      </a:cubicBezTo>
                      <a:lnTo>
                        <a:pt x="28194" y="9715"/>
                      </a:lnTo>
                      <a:cubicBezTo>
                        <a:pt x="28194" y="4381"/>
                        <a:pt x="23813" y="0"/>
                        <a:pt x="18478"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grpSp>
          <p:grpSp>
            <p:nvGrpSpPr>
              <p:cNvPr id="197" name="Graphique 1762">
                <a:extLst>
                  <a:ext uri="{FF2B5EF4-FFF2-40B4-BE49-F238E27FC236}">
                    <a16:creationId xmlns:a16="http://schemas.microsoft.com/office/drawing/2014/main" id="{A61977A6-E2B2-4EAA-ACDC-E8C13000423C}"/>
                  </a:ext>
                </a:extLst>
              </p:cNvPr>
              <p:cNvGrpSpPr/>
              <p:nvPr/>
            </p:nvGrpSpPr>
            <p:grpSpPr>
              <a:xfrm>
                <a:off x="8144625" y="686180"/>
                <a:ext cx="43434" cy="56102"/>
                <a:chOff x="8144625" y="686180"/>
                <a:chExt cx="43434" cy="56102"/>
              </a:xfrm>
              <a:grpFill/>
            </p:grpSpPr>
            <p:sp>
              <p:nvSpPr>
                <p:cNvPr id="198" name="Forme libre : forme 197">
                  <a:extLst>
                    <a:ext uri="{FF2B5EF4-FFF2-40B4-BE49-F238E27FC236}">
                      <a16:creationId xmlns:a16="http://schemas.microsoft.com/office/drawing/2014/main" id="{05850409-B917-4D0B-88E6-0FB73DBAF3C6}"/>
                    </a:ext>
                  </a:extLst>
                </p:cNvPr>
                <p:cNvSpPr/>
                <p:nvPr/>
              </p:nvSpPr>
              <p:spPr>
                <a:xfrm>
                  <a:off x="8144625" y="709707"/>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5715" cap="rnd">
                  <a:solidFill>
                    <a:srgbClr val="E52A29"/>
                  </a:solidFill>
                  <a:prstDash val="solid"/>
                  <a:round/>
                </a:ln>
              </p:spPr>
              <p:txBody>
                <a:bodyPr rtlCol="0" anchor="ctr"/>
                <a:lstStyle/>
                <a:p>
                  <a:endParaRPr lang="fr-FR" sz="1400"/>
                </a:p>
              </p:txBody>
            </p:sp>
            <p:sp>
              <p:nvSpPr>
                <p:cNvPr id="199" name="Forme libre : forme 198">
                  <a:extLst>
                    <a:ext uri="{FF2B5EF4-FFF2-40B4-BE49-F238E27FC236}">
                      <a16:creationId xmlns:a16="http://schemas.microsoft.com/office/drawing/2014/main" id="{2D893111-2672-4AF0-922E-8CE1073625F1}"/>
                    </a:ext>
                  </a:extLst>
                </p:cNvPr>
                <p:cNvSpPr/>
                <p:nvPr/>
              </p:nvSpPr>
              <p:spPr>
                <a:xfrm>
                  <a:off x="8180153" y="686180"/>
                  <a:ext cx="7905" cy="10286"/>
                </a:xfrm>
                <a:custGeom>
                  <a:avLst/>
                  <a:gdLst>
                    <a:gd name="connsiteX0" fmla="*/ 7906 w 7905"/>
                    <a:gd name="connsiteY0" fmla="*/ 0 h 10286"/>
                    <a:gd name="connsiteX1" fmla="*/ 0 w 7905"/>
                    <a:gd name="connsiteY1" fmla="*/ 10287 h 10286"/>
                  </a:gdLst>
                  <a:ahLst/>
                  <a:cxnLst>
                    <a:cxn ang="0">
                      <a:pos x="connsiteX0" y="connsiteY0"/>
                    </a:cxn>
                    <a:cxn ang="0">
                      <a:pos x="connsiteX1" y="connsiteY1"/>
                    </a:cxn>
                  </a:cxnLst>
                  <a:rect l="l" t="t" r="r" b="b"/>
                  <a:pathLst>
                    <a:path w="7905" h="10286">
                      <a:moveTo>
                        <a:pt x="7906" y="0"/>
                      </a:moveTo>
                      <a:lnTo>
                        <a:pt x="0" y="10287"/>
                      </a:lnTo>
                    </a:path>
                  </a:pathLst>
                </a:custGeom>
                <a:grpFill/>
                <a:ln w="5715" cap="rnd">
                  <a:solidFill>
                    <a:srgbClr val="E52A29"/>
                  </a:solidFill>
                  <a:prstDash val="solid"/>
                  <a:round/>
                </a:ln>
              </p:spPr>
              <p:txBody>
                <a:bodyPr rtlCol="0" anchor="ctr"/>
                <a:lstStyle/>
                <a:p>
                  <a:endParaRPr lang="fr-FR" sz="1400"/>
                </a:p>
              </p:txBody>
            </p:sp>
          </p:grpSp>
        </p:grpSp>
      </p:grpSp>
      <p:grpSp>
        <p:nvGrpSpPr>
          <p:cNvPr id="24" name="Groupe 23">
            <a:extLst>
              <a:ext uri="{FF2B5EF4-FFF2-40B4-BE49-F238E27FC236}">
                <a16:creationId xmlns:a16="http://schemas.microsoft.com/office/drawing/2014/main" id="{5107E13B-5DAE-41D5-A890-99F7B0325742}"/>
              </a:ext>
            </a:extLst>
          </p:cNvPr>
          <p:cNvGrpSpPr/>
          <p:nvPr/>
        </p:nvGrpSpPr>
        <p:grpSpPr>
          <a:xfrm>
            <a:off x="5326832" y="1600864"/>
            <a:ext cx="1699345" cy="4336500"/>
            <a:chOff x="5326832" y="1600864"/>
            <a:chExt cx="1699345" cy="4336500"/>
          </a:xfrm>
        </p:grpSpPr>
        <p:sp>
          <p:nvSpPr>
            <p:cNvPr id="140" name="Rectangle 139">
              <a:extLst>
                <a:ext uri="{FF2B5EF4-FFF2-40B4-BE49-F238E27FC236}">
                  <a16:creationId xmlns:a16="http://schemas.microsoft.com/office/drawing/2014/main" id="{E271B0D5-0D41-4581-A9B4-6A8E92E80074}"/>
                </a:ext>
              </a:extLst>
            </p:cNvPr>
            <p:cNvSpPr/>
            <p:nvPr/>
          </p:nvSpPr>
          <p:spPr>
            <a:xfrm>
              <a:off x="5326832" y="1600864"/>
              <a:ext cx="1699345"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latin typeface="Cavolini" panose="03000502040302020204" pitchFamily="66" charset="0"/>
                  <a:cs typeface="Cavolini" panose="03000502040302020204" pitchFamily="66" charset="0"/>
                </a:rPr>
                <a:t>Un service de mobilité bancaire </a:t>
              </a:r>
              <a:r>
                <a:rPr lang="fr-FR" sz="1400" b="1" dirty="0">
                  <a:solidFill>
                    <a:schemeClr val="tx1">
                      <a:lumMod val="75000"/>
                      <a:lumOff val="25000"/>
                    </a:schemeClr>
                  </a:solidFill>
                  <a:latin typeface="Cavolini" panose="03000502040302020204" pitchFamily="66" charset="0"/>
                  <a:cs typeface="Cavolini" panose="03000502040302020204" pitchFamily="66" charset="0"/>
                </a:rPr>
                <a:t>: </a:t>
              </a:r>
            </a:p>
            <a:p>
              <a:pPr algn="ctr"/>
              <a:endParaRPr lang="fr-FR" sz="500" dirty="0">
                <a:solidFill>
                  <a:schemeClr val="tx1">
                    <a:lumMod val="75000"/>
                    <a:lumOff val="25000"/>
                  </a:schemeClr>
                </a:solidFill>
                <a:latin typeface="Cavolini" panose="03000502040302020204" pitchFamily="66" charset="0"/>
                <a:cs typeface="Cavolini" panose="03000502040302020204" pitchFamily="66" charset="0"/>
              </a:endParaRPr>
            </a:p>
            <a:p>
              <a:pPr algn="ctr"/>
              <a:r>
                <a:rPr lang="fr-FR" sz="1400" dirty="0">
                  <a:solidFill>
                    <a:schemeClr val="tx1">
                      <a:lumMod val="75000"/>
                      <a:lumOff val="25000"/>
                    </a:schemeClr>
                  </a:solidFill>
                  <a:latin typeface="Cavolini" panose="03000502040302020204" pitchFamily="66" charset="0"/>
                  <a:cs typeface="Cavolini" panose="03000502040302020204" pitchFamily="66" charset="0"/>
                </a:rPr>
                <a:t>prise en charge des démarches du transfert des comptes (virements, prélèvements)</a:t>
              </a: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p:txBody>
        </p:sp>
        <p:grpSp>
          <p:nvGrpSpPr>
            <p:cNvPr id="209" name="Graphique 39">
              <a:extLst>
                <a:ext uri="{FF2B5EF4-FFF2-40B4-BE49-F238E27FC236}">
                  <a16:creationId xmlns:a16="http://schemas.microsoft.com/office/drawing/2014/main" id="{FF326299-179E-4DC3-84C0-AE0B688B519E}"/>
                </a:ext>
              </a:extLst>
            </p:cNvPr>
            <p:cNvGrpSpPr/>
            <p:nvPr/>
          </p:nvGrpSpPr>
          <p:grpSpPr>
            <a:xfrm>
              <a:off x="5957252" y="5248491"/>
              <a:ext cx="438503" cy="354543"/>
              <a:chOff x="234892" y="1409751"/>
              <a:chExt cx="760170" cy="614619"/>
            </a:xfrm>
            <a:noFill/>
          </p:grpSpPr>
          <p:sp>
            <p:nvSpPr>
              <p:cNvPr id="210" name="Forme libre : forme 230">
                <a:extLst>
                  <a:ext uri="{FF2B5EF4-FFF2-40B4-BE49-F238E27FC236}">
                    <a16:creationId xmlns:a16="http://schemas.microsoft.com/office/drawing/2014/main" id="{0BDD672E-8EDC-4B76-87AC-C2344DB3CF0F}"/>
                  </a:ext>
                </a:extLst>
              </p:cNvPr>
              <p:cNvSpPr/>
              <p:nvPr/>
            </p:nvSpPr>
            <p:spPr>
              <a:xfrm>
                <a:off x="348027" y="1409751"/>
                <a:ext cx="307309" cy="258846"/>
              </a:xfrm>
              <a:custGeom>
                <a:avLst/>
                <a:gdLst>
                  <a:gd name="connsiteX0" fmla="*/ 0 w 307309"/>
                  <a:gd name="connsiteY0" fmla="*/ 64671 h 258846"/>
                  <a:gd name="connsiteX1" fmla="*/ 161759 w 307309"/>
                  <a:gd name="connsiteY1" fmla="*/ 64671 h 258846"/>
                  <a:gd name="connsiteX2" fmla="*/ 161759 w 307309"/>
                  <a:gd name="connsiteY2" fmla="*/ 0 h 258846"/>
                  <a:gd name="connsiteX3" fmla="*/ 307310 w 307309"/>
                  <a:gd name="connsiteY3" fmla="*/ 129343 h 258846"/>
                  <a:gd name="connsiteX4" fmla="*/ 161759 w 307309"/>
                  <a:gd name="connsiteY4" fmla="*/ 258846 h 258846"/>
                  <a:gd name="connsiteX5" fmla="*/ 161759 w 307309"/>
                  <a:gd name="connsiteY5" fmla="*/ 194014 h 258846"/>
                  <a:gd name="connsiteX6" fmla="*/ 48624 w 307309"/>
                  <a:gd name="connsiteY6" fmla="*/ 194014 h 25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309" h="258846">
                    <a:moveTo>
                      <a:pt x="0" y="64671"/>
                    </a:moveTo>
                    <a:lnTo>
                      <a:pt x="161759" y="64671"/>
                    </a:lnTo>
                    <a:lnTo>
                      <a:pt x="161759" y="0"/>
                    </a:lnTo>
                    <a:lnTo>
                      <a:pt x="307310" y="129343"/>
                    </a:lnTo>
                    <a:lnTo>
                      <a:pt x="161759" y="258846"/>
                    </a:lnTo>
                    <a:lnTo>
                      <a:pt x="161759" y="194014"/>
                    </a:lnTo>
                    <a:lnTo>
                      <a:pt x="48624" y="194014"/>
                    </a:lnTo>
                  </a:path>
                </a:pathLst>
              </a:custGeom>
              <a:noFill/>
              <a:ln w="9525" cap="rnd">
                <a:solidFill>
                  <a:srgbClr val="E52A29"/>
                </a:solidFill>
                <a:prstDash val="solid"/>
                <a:round/>
              </a:ln>
            </p:spPr>
            <p:txBody>
              <a:bodyPr rtlCol="0" anchor="ctr"/>
              <a:lstStyle/>
              <a:p>
                <a:endParaRPr lang="fr-FR" sz="1400"/>
              </a:p>
            </p:txBody>
          </p:sp>
          <p:sp>
            <p:nvSpPr>
              <p:cNvPr id="211" name="Forme libre : forme 231">
                <a:extLst>
                  <a:ext uri="{FF2B5EF4-FFF2-40B4-BE49-F238E27FC236}">
                    <a16:creationId xmlns:a16="http://schemas.microsoft.com/office/drawing/2014/main" id="{D7F64746-612B-4CF5-B5E1-45AC621001EF}"/>
                  </a:ext>
                </a:extLst>
              </p:cNvPr>
              <p:cNvSpPr/>
              <p:nvPr/>
            </p:nvSpPr>
            <p:spPr>
              <a:xfrm>
                <a:off x="703960" y="1555302"/>
                <a:ext cx="291101" cy="226430"/>
              </a:xfrm>
              <a:custGeom>
                <a:avLst/>
                <a:gdLst>
                  <a:gd name="connsiteX0" fmla="*/ 0 w 291101"/>
                  <a:gd name="connsiteY0" fmla="*/ 64671 h 226430"/>
                  <a:gd name="connsiteX1" fmla="*/ 161759 w 291101"/>
                  <a:gd name="connsiteY1" fmla="*/ 64671 h 226430"/>
                  <a:gd name="connsiteX2" fmla="*/ 161759 w 291101"/>
                  <a:gd name="connsiteY2" fmla="*/ 0 h 226430"/>
                  <a:gd name="connsiteX3" fmla="*/ 291102 w 291101"/>
                  <a:gd name="connsiteY3" fmla="*/ 113295 h 226430"/>
                  <a:gd name="connsiteX4" fmla="*/ 161759 w 291101"/>
                  <a:gd name="connsiteY4" fmla="*/ 226430 h 226430"/>
                  <a:gd name="connsiteX5" fmla="*/ 161759 w 291101"/>
                  <a:gd name="connsiteY5" fmla="*/ 161759 h 226430"/>
                  <a:gd name="connsiteX6" fmla="*/ 96927 w 291101"/>
                  <a:gd name="connsiteY6" fmla="*/ 161759 h 22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101" h="226430">
                    <a:moveTo>
                      <a:pt x="0" y="64671"/>
                    </a:moveTo>
                    <a:lnTo>
                      <a:pt x="161759" y="64671"/>
                    </a:lnTo>
                    <a:lnTo>
                      <a:pt x="161759" y="0"/>
                    </a:lnTo>
                    <a:lnTo>
                      <a:pt x="291102" y="113295"/>
                    </a:lnTo>
                    <a:lnTo>
                      <a:pt x="161759" y="226430"/>
                    </a:lnTo>
                    <a:lnTo>
                      <a:pt x="161759" y="161759"/>
                    </a:lnTo>
                    <a:lnTo>
                      <a:pt x="96927" y="161759"/>
                    </a:lnTo>
                  </a:path>
                </a:pathLst>
              </a:custGeom>
              <a:noFill/>
              <a:ln w="9525" cap="rnd">
                <a:solidFill>
                  <a:srgbClr val="E52A29"/>
                </a:solidFill>
                <a:prstDash val="solid"/>
                <a:round/>
              </a:ln>
            </p:spPr>
            <p:txBody>
              <a:bodyPr rtlCol="0" anchor="ctr"/>
              <a:lstStyle/>
              <a:p>
                <a:endParaRPr lang="fr-FR" sz="1400"/>
              </a:p>
            </p:txBody>
          </p:sp>
          <p:sp>
            <p:nvSpPr>
              <p:cNvPr id="212" name="Forme libre : forme 232">
                <a:extLst>
                  <a:ext uri="{FF2B5EF4-FFF2-40B4-BE49-F238E27FC236}">
                    <a16:creationId xmlns:a16="http://schemas.microsoft.com/office/drawing/2014/main" id="{D2784FB6-C5A0-4E95-BAFA-75FC491FA4BF}"/>
                  </a:ext>
                </a:extLst>
              </p:cNvPr>
              <p:cNvSpPr/>
              <p:nvPr/>
            </p:nvSpPr>
            <p:spPr>
              <a:xfrm>
                <a:off x="299563" y="1539094"/>
                <a:ext cx="113295" cy="16047"/>
              </a:xfrm>
              <a:custGeom>
                <a:avLst/>
                <a:gdLst>
                  <a:gd name="connsiteX0" fmla="*/ 113295 w 113295"/>
                  <a:gd name="connsiteY0" fmla="*/ 0 h 16047"/>
                  <a:gd name="connsiteX1" fmla="*/ 0 w 113295"/>
                  <a:gd name="connsiteY1" fmla="*/ 0 h 16047"/>
                </a:gdLst>
                <a:ahLst/>
                <a:cxnLst>
                  <a:cxn ang="0">
                    <a:pos x="connsiteX0" y="connsiteY0"/>
                  </a:cxn>
                  <a:cxn ang="0">
                    <a:pos x="connsiteX1" y="connsiteY1"/>
                  </a:cxn>
                </a:cxnLst>
                <a:rect l="l" t="t" r="r" b="b"/>
                <a:pathLst>
                  <a:path w="113295" h="16047">
                    <a:moveTo>
                      <a:pt x="113295" y="0"/>
                    </a:moveTo>
                    <a:lnTo>
                      <a:pt x="0" y="0"/>
                    </a:lnTo>
                  </a:path>
                </a:pathLst>
              </a:custGeom>
              <a:ln w="9525" cap="rnd">
                <a:solidFill>
                  <a:srgbClr val="E52A29"/>
                </a:solidFill>
                <a:prstDash val="solid"/>
                <a:round/>
              </a:ln>
            </p:spPr>
            <p:txBody>
              <a:bodyPr rtlCol="0" anchor="ctr"/>
              <a:lstStyle/>
              <a:p>
                <a:endParaRPr lang="fr-FR" sz="1400"/>
              </a:p>
            </p:txBody>
          </p:sp>
          <p:sp>
            <p:nvSpPr>
              <p:cNvPr id="213" name="Forme libre : forme 233">
                <a:extLst>
                  <a:ext uri="{FF2B5EF4-FFF2-40B4-BE49-F238E27FC236}">
                    <a16:creationId xmlns:a16="http://schemas.microsoft.com/office/drawing/2014/main" id="{C4DDBC66-1316-42AB-B916-A02E2192554F}"/>
                  </a:ext>
                </a:extLst>
              </p:cNvPr>
              <p:cNvSpPr/>
              <p:nvPr/>
            </p:nvSpPr>
            <p:spPr>
              <a:xfrm>
                <a:off x="234892" y="1539094"/>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4" name="Forme libre : forme 234">
                <a:extLst>
                  <a:ext uri="{FF2B5EF4-FFF2-40B4-BE49-F238E27FC236}">
                    <a16:creationId xmlns:a16="http://schemas.microsoft.com/office/drawing/2014/main" id="{02FF0146-B52E-44AC-9106-0E51F41BEA50}"/>
                  </a:ext>
                </a:extLst>
              </p:cNvPr>
              <p:cNvSpPr/>
              <p:nvPr/>
            </p:nvSpPr>
            <p:spPr>
              <a:xfrm>
                <a:off x="412859" y="1814148"/>
                <a:ext cx="129342" cy="16047"/>
              </a:xfrm>
              <a:custGeom>
                <a:avLst/>
                <a:gdLst>
                  <a:gd name="connsiteX0" fmla="*/ 129343 w 129342"/>
                  <a:gd name="connsiteY0" fmla="*/ 0 h 16047"/>
                  <a:gd name="connsiteX1" fmla="*/ 0 w 129342"/>
                  <a:gd name="connsiteY1" fmla="*/ 0 h 16047"/>
                </a:gdLst>
                <a:ahLst/>
                <a:cxnLst>
                  <a:cxn ang="0">
                    <a:pos x="connsiteX0" y="connsiteY0"/>
                  </a:cxn>
                  <a:cxn ang="0">
                    <a:pos x="connsiteX1" y="connsiteY1"/>
                  </a:cxn>
                </a:cxnLst>
                <a:rect l="l" t="t" r="r" b="b"/>
                <a:pathLst>
                  <a:path w="129342" h="16047">
                    <a:moveTo>
                      <a:pt x="129343" y="0"/>
                    </a:moveTo>
                    <a:lnTo>
                      <a:pt x="0" y="0"/>
                    </a:lnTo>
                  </a:path>
                </a:pathLst>
              </a:custGeom>
              <a:ln w="9525" cap="rnd">
                <a:solidFill>
                  <a:srgbClr val="E52A29"/>
                </a:solidFill>
                <a:prstDash val="solid"/>
                <a:round/>
              </a:ln>
            </p:spPr>
            <p:txBody>
              <a:bodyPr rtlCol="0" anchor="ctr"/>
              <a:lstStyle/>
              <a:p>
                <a:endParaRPr lang="fr-FR" sz="1400"/>
              </a:p>
            </p:txBody>
          </p:sp>
          <p:sp>
            <p:nvSpPr>
              <p:cNvPr id="215" name="Forme libre : forme 235">
                <a:extLst>
                  <a:ext uri="{FF2B5EF4-FFF2-40B4-BE49-F238E27FC236}">
                    <a16:creationId xmlns:a16="http://schemas.microsoft.com/office/drawing/2014/main" id="{5582F43A-67BF-4732-B8D5-DECB18873A90}"/>
                  </a:ext>
                </a:extLst>
              </p:cNvPr>
              <p:cNvSpPr/>
              <p:nvPr/>
            </p:nvSpPr>
            <p:spPr>
              <a:xfrm>
                <a:off x="348027"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6" name="Forme libre : forme 236">
                <a:extLst>
                  <a:ext uri="{FF2B5EF4-FFF2-40B4-BE49-F238E27FC236}">
                    <a16:creationId xmlns:a16="http://schemas.microsoft.com/office/drawing/2014/main" id="{EF7C8287-0197-4534-B816-53CE69794A49}"/>
                  </a:ext>
                </a:extLst>
              </p:cNvPr>
              <p:cNvSpPr/>
              <p:nvPr/>
            </p:nvSpPr>
            <p:spPr>
              <a:xfrm>
                <a:off x="283355"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7" name="Forme libre : forme 237">
                <a:extLst>
                  <a:ext uri="{FF2B5EF4-FFF2-40B4-BE49-F238E27FC236}">
                    <a16:creationId xmlns:a16="http://schemas.microsoft.com/office/drawing/2014/main" id="{6789712B-AC1B-4A0B-91D2-E704E077D61E}"/>
                  </a:ext>
                </a:extLst>
              </p:cNvPr>
              <p:cNvSpPr/>
              <p:nvPr/>
            </p:nvSpPr>
            <p:spPr>
              <a:xfrm>
                <a:off x="283355" y="1911075"/>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8" name="Forme libre : forme 238">
                <a:extLst>
                  <a:ext uri="{FF2B5EF4-FFF2-40B4-BE49-F238E27FC236}">
                    <a16:creationId xmlns:a16="http://schemas.microsoft.com/office/drawing/2014/main" id="{348FBA62-C232-43F4-AFDE-6FE8F785A3A7}"/>
                  </a:ext>
                </a:extLst>
              </p:cNvPr>
              <p:cNvSpPr/>
              <p:nvPr/>
            </p:nvSpPr>
            <p:spPr>
              <a:xfrm>
                <a:off x="348027" y="1652389"/>
                <a:ext cx="485276" cy="371981"/>
              </a:xfrm>
              <a:custGeom>
                <a:avLst/>
                <a:gdLst>
                  <a:gd name="connsiteX0" fmla="*/ 129503 w 485276"/>
                  <a:gd name="connsiteY0" fmla="*/ 96927 h 371981"/>
                  <a:gd name="connsiteX1" fmla="*/ 291262 w 485276"/>
                  <a:gd name="connsiteY1" fmla="*/ 96927 h 371981"/>
                  <a:gd name="connsiteX2" fmla="*/ 291262 w 485276"/>
                  <a:gd name="connsiteY2" fmla="*/ 0 h 371981"/>
                  <a:gd name="connsiteX3" fmla="*/ 485276 w 485276"/>
                  <a:gd name="connsiteY3" fmla="*/ 177806 h 371981"/>
                  <a:gd name="connsiteX4" fmla="*/ 291262 w 485276"/>
                  <a:gd name="connsiteY4" fmla="*/ 371981 h 371981"/>
                  <a:gd name="connsiteX5" fmla="*/ 291262 w 485276"/>
                  <a:gd name="connsiteY5" fmla="*/ 258686 h 371981"/>
                  <a:gd name="connsiteX6" fmla="*/ 0 w 485276"/>
                  <a:gd name="connsiteY6" fmla="*/ 258686 h 37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276" h="371981">
                    <a:moveTo>
                      <a:pt x="129503" y="96927"/>
                    </a:moveTo>
                    <a:lnTo>
                      <a:pt x="291262" y="96927"/>
                    </a:lnTo>
                    <a:lnTo>
                      <a:pt x="291262" y="0"/>
                    </a:lnTo>
                    <a:lnTo>
                      <a:pt x="485276" y="177806"/>
                    </a:lnTo>
                    <a:lnTo>
                      <a:pt x="291262" y="371981"/>
                    </a:lnTo>
                    <a:lnTo>
                      <a:pt x="291262" y="258686"/>
                    </a:lnTo>
                    <a:lnTo>
                      <a:pt x="0" y="258686"/>
                    </a:lnTo>
                  </a:path>
                </a:pathLst>
              </a:custGeom>
              <a:noFill/>
              <a:ln w="9525" cap="rnd">
                <a:solidFill>
                  <a:srgbClr val="E52A29"/>
                </a:solidFill>
                <a:prstDash val="solid"/>
                <a:round/>
              </a:ln>
            </p:spPr>
            <p:txBody>
              <a:bodyPr rtlCol="0" anchor="ctr"/>
              <a:lstStyle/>
              <a:p>
                <a:endParaRPr lang="fr-FR" sz="1400"/>
              </a:p>
            </p:txBody>
          </p:sp>
        </p:grpSp>
      </p:grpSp>
      <p:grpSp>
        <p:nvGrpSpPr>
          <p:cNvPr id="25" name="Groupe 24">
            <a:extLst>
              <a:ext uri="{FF2B5EF4-FFF2-40B4-BE49-F238E27FC236}">
                <a16:creationId xmlns:a16="http://schemas.microsoft.com/office/drawing/2014/main" id="{67A03752-D5F7-4519-8A11-7B8E0AA57133}"/>
              </a:ext>
            </a:extLst>
          </p:cNvPr>
          <p:cNvGrpSpPr/>
          <p:nvPr/>
        </p:nvGrpSpPr>
        <p:grpSpPr>
          <a:xfrm>
            <a:off x="5940267" y="557349"/>
            <a:ext cx="5063072" cy="5568102"/>
            <a:chOff x="5940267" y="557349"/>
            <a:chExt cx="5063072" cy="5568102"/>
          </a:xfrm>
        </p:grpSpPr>
        <p:grpSp>
          <p:nvGrpSpPr>
            <p:cNvPr id="20" name="Groupe 19">
              <a:extLst>
                <a:ext uri="{FF2B5EF4-FFF2-40B4-BE49-F238E27FC236}">
                  <a16:creationId xmlns:a16="http://schemas.microsoft.com/office/drawing/2014/main" id="{FE102B85-A802-42C8-B7C8-30C328BA5CBC}"/>
                </a:ext>
              </a:extLst>
            </p:cNvPr>
            <p:cNvGrpSpPr/>
            <p:nvPr/>
          </p:nvGrpSpPr>
          <p:grpSpPr>
            <a:xfrm>
              <a:off x="5940267" y="557349"/>
              <a:ext cx="5063072" cy="5568102"/>
              <a:chOff x="7709441" y="1093815"/>
              <a:chExt cx="3293897" cy="4020210"/>
            </a:xfrm>
          </p:grpSpPr>
          <p:pic>
            <p:nvPicPr>
              <p:cNvPr id="1026" name="Picture 2" descr="Élément de papier de couleur de vecteur de note numérique dans un style dessiné à la main sur la texture du papier Vecteur gratuit">
                <a:extLst>
                  <a:ext uri="{FF2B5EF4-FFF2-40B4-BE49-F238E27FC236}">
                    <a16:creationId xmlns:a16="http://schemas.microsoft.com/office/drawing/2014/main" id="{C05ED015-F795-4B7A-BB8E-32B4D3CF5071}"/>
                  </a:ext>
                </a:extLst>
              </p:cNvPr>
              <p:cNvPicPr>
                <a:picLocks noChangeAspect="1" noChangeArrowheads="1"/>
              </p:cNvPicPr>
              <p:nvPr/>
            </p:nvPicPr>
            <p:blipFill rotWithShape="1">
              <a:blip r:embed="rId7">
                <a:duotone>
                  <a:schemeClr val="accent4">
                    <a:shade val="45000"/>
                    <a:satMod val="135000"/>
                  </a:schemeClr>
                  <a:prstClr val="white"/>
                </a:duotone>
                <a:extLst>
                  <a:ext uri="{BEBA8EAE-BF5A-486C-A8C5-ECC9F3942E4B}">
                    <a14:imgProps xmlns:a14="http://schemas.microsoft.com/office/drawing/2010/main">
                      <a14:imgLayer r:embed="rId8">
                        <a14:imgEffect>
                          <a14:backgroundRemoval t="10000" b="90000" l="10000" r="90000">
                            <a14:foregroundMark x1="18530" y1="25719" x2="35304" y2="17732"/>
                            <a14:foregroundMark x1="35304" y1="17732" x2="37700" y2="14696"/>
                            <a14:foregroundMark x1="24920" y1="27316" x2="25719" y2="81310"/>
                            <a14:foregroundMark x1="25399" y1="81949" x2="55591" y2="80192"/>
                            <a14:foregroundMark x1="55591" y1="80192" x2="73802" y2="80192"/>
                            <a14:foregroundMark x1="73802" y1="80192" x2="79073" y2="81949"/>
                            <a14:foregroundMark x1="78115" y1="19169" x2="75399" y2="77316"/>
                            <a14:foregroundMark x1="75399" y1="77316" x2="76677" y2="80831"/>
                          </a14:backgroundRemoval>
                        </a14:imgEffect>
                      </a14:imgLayer>
                    </a14:imgProps>
                  </a:ext>
                  <a:ext uri="{28A0092B-C50C-407E-A947-70E740481C1C}">
                    <a14:useLocalDpi xmlns:a14="http://schemas.microsoft.com/office/drawing/2010/main" val="0"/>
                  </a:ext>
                </a:extLst>
              </a:blip>
              <a:srcRect l="19531" t="14312" r="15748" b="12650"/>
              <a:stretch/>
            </p:blipFill>
            <p:spPr bwMode="auto">
              <a:xfrm>
                <a:off x="8474212" y="1752519"/>
                <a:ext cx="2529126" cy="3361506"/>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2" descr="Élément de papier de couleur de vecteur de note numérique dans un style dessiné à la main sur la texture du papier Vecteur gratuit">
                <a:extLst>
                  <a:ext uri="{FF2B5EF4-FFF2-40B4-BE49-F238E27FC236}">
                    <a16:creationId xmlns:a16="http://schemas.microsoft.com/office/drawing/2014/main" id="{55770BB8-4CC8-490B-BB85-E3EF6B7DA69D}"/>
                  </a:ext>
                </a:extLst>
              </p:cNvPr>
              <p:cNvPicPr>
                <a:picLocks noChangeAspect="1" noChangeArrowheads="1"/>
              </p:cNvPicPr>
              <p:nvPr/>
            </p:nvPicPr>
            <p:blipFill rotWithShape="1">
              <a:blip r:embed="rId9">
                <a:duotone>
                  <a:srgbClr val="EA4E55">
                    <a:shade val="45000"/>
                    <a:satMod val="135000"/>
                  </a:srgbClr>
                  <a:prstClr val="white"/>
                </a:duotone>
                <a:extLst>
                  <a:ext uri="{BEBA8EAE-BF5A-486C-A8C5-ECC9F3942E4B}">
                    <a14:imgProps xmlns:a14="http://schemas.microsoft.com/office/drawing/2010/main">
                      <a14:imgLayer r:embed="rId8">
                        <a14:imgEffect>
                          <a14:backgroundRemoval t="10000" b="90000" l="10000" r="90000">
                            <a14:foregroundMark x1="18530" y1="25719" x2="35304" y2="17732"/>
                            <a14:foregroundMark x1="35304" y1="17732" x2="37700" y2="14696"/>
                            <a14:foregroundMark x1="25009" y1="33352" x2="25719" y2="81310"/>
                            <a14:foregroundMark x1="24920" y1="27316" x2="24932" y2="28132"/>
                            <a14:foregroundMark x1="25399" y1="81949" x2="55591" y2="80192"/>
                            <a14:foregroundMark x1="55591" y1="80192" x2="73802" y2="80192"/>
                            <a14:foregroundMark x1="73802" y1="80192" x2="79073" y2="81949"/>
                            <a14:foregroundMark x1="78115" y1="19169" x2="75399" y2="77316"/>
                            <a14:foregroundMark x1="75399" y1="77316" x2="76677" y2="80831"/>
                            <a14:backgroundMark x1="20128" y1="19329" x2="25399" y2="16773"/>
                            <a14:backgroundMark x1="21885" y1="32109" x2="33706" y2="29073"/>
                            <a14:backgroundMark x1="33706" y1="29073" x2="44728" y2="23003"/>
                            <a14:backgroundMark x1="44728" y1="23003" x2="48882" y2="15176"/>
                            <a14:backgroundMark x1="27157" y1="17252" x2="25240" y2="17252"/>
                            <a14:backgroundMark x1="20447" y1="20607" x2="22524" y2="19169"/>
                            <a14:backgroundMark x1="24281" y1="29393" x2="26358" y2="28594"/>
                            <a14:backgroundMark x1="46965" y1="29233" x2="40735" y2="24760"/>
                            <a14:backgroundMark x1="47923" y1="31629" x2="43291" y2="28115"/>
                            <a14:backgroundMark x1="45208" y1="18211" x2="45208" y2="15815"/>
                            <a14:backgroundMark x1="20447" y1="30511" x2="24601" y2="30192"/>
                            <a14:backgroundMark x1="23642" y1="29872" x2="21406" y2="30671"/>
                          </a14:backgroundRemoval>
                        </a14:imgEffect>
                        <a14:imgEffect>
                          <a14:artisticPlasticWrap/>
                        </a14:imgEffect>
                      </a14:imgLayer>
                    </a14:imgProps>
                  </a:ext>
                  <a:ext uri="{28A0092B-C50C-407E-A947-70E740481C1C}">
                    <a14:useLocalDpi xmlns:a14="http://schemas.microsoft.com/office/drawing/2010/main" val="0"/>
                  </a:ext>
                </a:extLst>
              </a:blip>
              <a:srcRect r="52683" b="69366"/>
              <a:stretch/>
            </p:blipFill>
            <p:spPr bwMode="auto">
              <a:xfrm>
                <a:off x="7709441" y="1093815"/>
                <a:ext cx="1849029" cy="1409899"/>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ZoneTexte 20">
              <a:extLst>
                <a:ext uri="{FF2B5EF4-FFF2-40B4-BE49-F238E27FC236}">
                  <a16:creationId xmlns:a16="http://schemas.microsoft.com/office/drawing/2014/main" id="{A1BFC1F6-4392-469C-98ED-9B851E8CC674}"/>
                </a:ext>
              </a:extLst>
            </p:cNvPr>
            <p:cNvSpPr txBox="1"/>
            <p:nvPr/>
          </p:nvSpPr>
          <p:spPr>
            <a:xfrm>
              <a:off x="7772393" y="2477605"/>
              <a:ext cx="2842166" cy="3139321"/>
            </a:xfrm>
            <a:prstGeom prst="rect">
              <a:avLst/>
            </a:prstGeom>
            <a:noFill/>
          </p:spPr>
          <p:txBody>
            <a:bodyPr wrap="square" rtlCol="0">
              <a:spAutoFit/>
            </a:bodyPr>
            <a:lstStyle/>
            <a:p>
              <a:r>
                <a:rPr lang="fr-FR" dirty="0">
                  <a:solidFill>
                    <a:srgbClr val="C00000"/>
                  </a:solidFill>
                  <a:latin typeface="Bradley Hand ITC" panose="03070402050302030203" pitchFamily="66" charset="0"/>
                </a:rPr>
                <a:t>Les + </a:t>
              </a:r>
            </a:p>
            <a:p>
              <a:pPr marL="285750" indent="-285750">
                <a:buFontTx/>
                <a:buChar char="-"/>
              </a:pPr>
              <a:r>
                <a:rPr lang="fr-FR" dirty="0">
                  <a:solidFill>
                    <a:srgbClr val="C00000"/>
                  </a:solidFill>
                  <a:latin typeface="Bradley Hand ITC" panose="03070402050302030203" pitchFamily="66" charset="0"/>
                </a:rPr>
                <a:t>Paiement par téléphone</a:t>
              </a:r>
            </a:p>
            <a:p>
              <a:pPr marL="285750" indent="-285750">
                <a:buFontTx/>
                <a:buChar char="-"/>
              </a:pPr>
              <a:r>
                <a:rPr lang="fr-FR" dirty="0">
                  <a:solidFill>
                    <a:srgbClr val="C00000"/>
                  </a:solidFill>
                  <a:latin typeface="Bradley Hand ITC" panose="03070402050302030203" pitchFamily="66" charset="0"/>
                </a:rPr>
                <a:t>Virements instantanés gratuits</a:t>
              </a:r>
              <a:r>
                <a:rPr lang="fr-FR" baseline="30000" dirty="0">
                  <a:solidFill>
                    <a:schemeClr val="accent4">
                      <a:lumMod val="75000"/>
                    </a:schemeClr>
                  </a:solidFill>
                  <a:latin typeface="Cavolini" panose="03000502040302020204" pitchFamily="66" charset="0"/>
                  <a:cs typeface="Cavolini" panose="03000502040302020204" pitchFamily="66" charset="0"/>
                </a:rPr>
                <a:t> (2) </a:t>
              </a:r>
              <a:endParaRPr lang="fr-FR" dirty="0">
                <a:solidFill>
                  <a:schemeClr val="accent4">
                    <a:lumMod val="75000"/>
                  </a:schemeClr>
                </a:solidFill>
                <a:latin typeface="Bradley Hand ITC" panose="03070402050302030203" pitchFamily="66" charset="0"/>
              </a:endParaRPr>
            </a:p>
            <a:p>
              <a:pPr marL="285750" indent="-285750">
                <a:buFontTx/>
                <a:buChar char="-"/>
              </a:pPr>
              <a:r>
                <a:rPr lang="fr-FR" dirty="0">
                  <a:solidFill>
                    <a:srgbClr val="C00000"/>
                  </a:solidFill>
                  <a:latin typeface="Bradley Hand ITC" panose="03070402050302030203" pitchFamily="66" charset="0"/>
                </a:rPr>
                <a:t>Gestion optimisée de ses comptes et pilotage de sa carte avec la banque à distance</a:t>
              </a:r>
            </a:p>
            <a:p>
              <a:pPr marL="285750" indent="-285750">
                <a:buFontTx/>
                <a:buChar char="-"/>
              </a:pPr>
              <a:r>
                <a:rPr lang="fr-FR" dirty="0">
                  <a:solidFill>
                    <a:srgbClr val="C00000"/>
                  </a:solidFill>
                  <a:latin typeface="Bradley Hand ITC" panose="03070402050302030203" pitchFamily="66" charset="0"/>
                </a:rPr>
                <a:t>Carte de paiement internationale </a:t>
              </a:r>
              <a:r>
                <a:rPr lang="fr-FR" baseline="30000" dirty="0">
                  <a:solidFill>
                    <a:schemeClr val="accent4">
                      <a:lumMod val="75000"/>
                    </a:schemeClr>
                  </a:solidFill>
                  <a:latin typeface="Cavolini" panose="03000502040302020204" pitchFamily="66" charset="0"/>
                  <a:cs typeface="Cavolini" panose="03000502040302020204" pitchFamily="66" charset="0"/>
                </a:rPr>
                <a:t>(3) </a:t>
              </a:r>
              <a:endParaRPr lang="fr-FR" dirty="0">
                <a:solidFill>
                  <a:schemeClr val="accent4">
                    <a:lumMod val="75000"/>
                  </a:schemeClr>
                </a:solidFill>
                <a:latin typeface="Bradley Hand ITC" panose="03070402050302030203" pitchFamily="66" charset="0"/>
              </a:endParaRPr>
            </a:p>
            <a:p>
              <a:pPr marL="285750" indent="-285750">
                <a:buFontTx/>
                <a:buChar char="-"/>
              </a:pPr>
              <a:endParaRPr lang="fr-FR" dirty="0">
                <a:solidFill>
                  <a:srgbClr val="C00000"/>
                </a:solidFill>
                <a:latin typeface="Bradley Hand ITC" panose="03070402050302030203" pitchFamily="66" charset="0"/>
              </a:endParaRPr>
            </a:p>
          </p:txBody>
        </p:sp>
      </p:grpSp>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grpSp>
        <p:nvGrpSpPr>
          <p:cNvPr id="93" name="Groupe 92">
            <a:extLst>
              <a:ext uri="{FF2B5EF4-FFF2-40B4-BE49-F238E27FC236}">
                <a16:creationId xmlns:a16="http://schemas.microsoft.com/office/drawing/2014/main" id="{EEA8CB66-497E-4B4D-B4EB-BD38737829F2}"/>
              </a:ext>
            </a:extLst>
          </p:cNvPr>
          <p:cNvGrpSpPr/>
          <p:nvPr/>
        </p:nvGrpSpPr>
        <p:grpSpPr>
          <a:xfrm>
            <a:off x="3269506" y="1600864"/>
            <a:ext cx="1935924" cy="4336500"/>
            <a:chOff x="3269506" y="1600864"/>
            <a:chExt cx="1935924" cy="4336500"/>
          </a:xfrm>
        </p:grpSpPr>
        <p:sp>
          <p:nvSpPr>
            <p:cNvPr id="94" name="Rectangle 93">
              <a:extLst>
                <a:ext uri="{FF2B5EF4-FFF2-40B4-BE49-F238E27FC236}">
                  <a16:creationId xmlns:a16="http://schemas.microsoft.com/office/drawing/2014/main" id="{2AF921D8-BA26-42F3-9A1E-5AF3916D385C}"/>
                </a:ext>
              </a:extLst>
            </p:cNvPr>
            <p:cNvSpPr/>
            <p:nvPr/>
          </p:nvSpPr>
          <p:spPr>
            <a:xfrm>
              <a:off x="3269506" y="1600864"/>
              <a:ext cx="1935924"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latin typeface="Cavolini" panose="03000502040302020204" pitchFamily="66" charset="0"/>
                  <a:cs typeface="Cavolini" panose="03000502040302020204" pitchFamily="66" charset="0"/>
                </a:rPr>
                <a:t>Des services de banque au quotidien </a:t>
              </a:r>
              <a:r>
                <a:rPr lang="fr-FR" sz="1400" b="1" dirty="0">
                  <a:solidFill>
                    <a:schemeClr val="tx1">
                      <a:lumMod val="75000"/>
                      <a:lumOff val="25000"/>
                    </a:schemeClr>
                  </a:solidFill>
                  <a:latin typeface="Cavolini" panose="03000502040302020204" pitchFamily="66" charset="0"/>
                  <a:cs typeface="Cavolini" panose="03000502040302020204" pitchFamily="66" charset="0"/>
                </a:rPr>
                <a:t>: </a:t>
              </a:r>
            </a:p>
            <a:p>
              <a:pPr algn="ctr"/>
              <a:endParaRPr lang="fr-FR" sz="500" b="1" dirty="0">
                <a:solidFill>
                  <a:schemeClr val="tx1">
                    <a:lumMod val="75000"/>
                    <a:lumOff val="25000"/>
                  </a:schemeClr>
                </a:solidFill>
                <a:latin typeface="Cavolini" panose="03000502040302020204" pitchFamily="66" charset="0"/>
                <a:cs typeface="Cavolini" panose="03000502040302020204" pitchFamily="66" charset="0"/>
              </a:endParaRPr>
            </a:p>
            <a:p>
              <a:pPr algn="ctr"/>
              <a:r>
                <a:rPr lang="fr-FR" sz="1400" dirty="0">
                  <a:solidFill>
                    <a:schemeClr val="tx1">
                      <a:lumMod val="75000"/>
                      <a:lumOff val="25000"/>
                    </a:schemeClr>
                  </a:solidFill>
                  <a:latin typeface="Cavolini" panose="03000502040302020204" pitchFamily="66" charset="0"/>
                  <a:cs typeface="Cavolini" panose="03000502040302020204" pitchFamily="66" charset="0"/>
                </a:rPr>
                <a:t>abonnement banque à distance, autorisation de découvert avec une exonération des intérêts débiteurs jusqu’à 500 € de découvert autorisé </a:t>
              </a:r>
              <a:r>
                <a:rPr lang="fr-FR" sz="1400" baseline="30000" dirty="0">
                  <a:solidFill>
                    <a:schemeClr val="tx1">
                      <a:lumMod val="75000"/>
                      <a:lumOff val="25000"/>
                    </a:schemeClr>
                  </a:solidFill>
                  <a:latin typeface="Cavolini" panose="03000502040302020204" pitchFamily="66" charset="0"/>
                  <a:cs typeface="Cavolini" panose="03000502040302020204" pitchFamily="66" charset="0"/>
                </a:rPr>
                <a:t>(1) </a:t>
              </a:r>
              <a:r>
                <a:rPr lang="fr-FR" sz="1400" dirty="0">
                  <a:solidFill>
                    <a:schemeClr val="tx1">
                      <a:lumMod val="75000"/>
                      <a:lumOff val="25000"/>
                    </a:schemeClr>
                  </a:solidFill>
                  <a:latin typeface="Cavolini" panose="03000502040302020204" pitchFamily="66" charset="0"/>
                  <a:cs typeface="Cavolini" panose="03000502040302020204" pitchFamily="66" charset="0"/>
                </a:rPr>
                <a:t>…</a:t>
              </a: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p:txBody>
        </p:sp>
        <p:grpSp>
          <p:nvGrpSpPr>
            <p:cNvPr id="95" name="Graphique 2">
              <a:extLst>
                <a:ext uri="{FF2B5EF4-FFF2-40B4-BE49-F238E27FC236}">
                  <a16:creationId xmlns:a16="http://schemas.microsoft.com/office/drawing/2014/main" id="{EE3913B9-A27A-4D9F-9B0D-0083B3B05AE2}"/>
                </a:ext>
              </a:extLst>
            </p:cNvPr>
            <p:cNvGrpSpPr/>
            <p:nvPr/>
          </p:nvGrpSpPr>
          <p:grpSpPr>
            <a:xfrm>
              <a:off x="4074971" y="5242545"/>
              <a:ext cx="320629" cy="366436"/>
              <a:chOff x="1184026" y="296326"/>
              <a:chExt cx="555828" cy="635238"/>
            </a:xfrm>
            <a:noFill/>
          </p:grpSpPr>
          <p:sp>
            <p:nvSpPr>
              <p:cNvPr id="101" name="Forme libre : forme 17">
                <a:extLst>
                  <a:ext uri="{FF2B5EF4-FFF2-40B4-BE49-F238E27FC236}">
                    <a16:creationId xmlns:a16="http://schemas.microsoft.com/office/drawing/2014/main" id="{1151F6BF-9012-4402-98D6-0CB81285BB31}"/>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rgbClr val="E52A29"/>
                </a:solidFill>
                <a:prstDash val="solid"/>
                <a:round/>
              </a:ln>
            </p:spPr>
            <p:txBody>
              <a:bodyPr rtlCol="0" anchor="ctr"/>
              <a:lstStyle/>
              <a:p>
                <a:endParaRPr lang="fr-FR" sz="1400"/>
              </a:p>
            </p:txBody>
          </p:sp>
          <p:sp>
            <p:nvSpPr>
              <p:cNvPr id="102" name="Forme libre : forme 18">
                <a:extLst>
                  <a:ext uri="{FF2B5EF4-FFF2-40B4-BE49-F238E27FC236}">
                    <a16:creationId xmlns:a16="http://schemas.microsoft.com/office/drawing/2014/main" id="{D6E01D45-8870-4A5F-867C-82687FF8EF25}"/>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rgbClr val="E52A29"/>
                </a:solidFill>
                <a:prstDash val="solid"/>
                <a:round/>
              </a:ln>
            </p:spPr>
            <p:txBody>
              <a:bodyPr rtlCol="0" anchor="ctr"/>
              <a:lstStyle/>
              <a:p>
                <a:endParaRPr lang="fr-FR" sz="1400"/>
              </a:p>
            </p:txBody>
          </p:sp>
          <p:sp>
            <p:nvSpPr>
              <p:cNvPr id="103" name="Forme libre : forme 19">
                <a:extLst>
                  <a:ext uri="{FF2B5EF4-FFF2-40B4-BE49-F238E27FC236}">
                    <a16:creationId xmlns:a16="http://schemas.microsoft.com/office/drawing/2014/main" id="{04A57F9D-BBAF-4A54-AF8D-FC50AB3A87A1}"/>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rgbClr val="E52A29"/>
                </a:solidFill>
                <a:prstDash val="solid"/>
                <a:round/>
              </a:ln>
            </p:spPr>
            <p:txBody>
              <a:bodyPr rtlCol="0" anchor="ctr"/>
              <a:lstStyle/>
              <a:p>
                <a:endParaRPr lang="fr-FR" sz="1400"/>
              </a:p>
            </p:txBody>
          </p:sp>
          <p:sp>
            <p:nvSpPr>
              <p:cNvPr id="104" name="Forme libre : forme 20">
                <a:extLst>
                  <a:ext uri="{FF2B5EF4-FFF2-40B4-BE49-F238E27FC236}">
                    <a16:creationId xmlns:a16="http://schemas.microsoft.com/office/drawing/2014/main" id="{9835882A-2847-4C4E-82A0-7BC5EF8EB9F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rgbClr val="E52A29"/>
                </a:solidFill>
                <a:prstDash val="solid"/>
                <a:round/>
              </a:ln>
            </p:spPr>
            <p:txBody>
              <a:bodyPr rtlCol="0" anchor="ctr"/>
              <a:lstStyle/>
              <a:p>
                <a:endParaRPr lang="fr-FR" sz="1400"/>
              </a:p>
            </p:txBody>
          </p:sp>
          <p:sp>
            <p:nvSpPr>
              <p:cNvPr id="105" name="Forme libre : forme 21">
                <a:extLst>
                  <a:ext uri="{FF2B5EF4-FFF2-40B4-BE49-F238E27FC236}">
                    <a16:creationId xmlns:a16="http://schemas.microsoft.com/office/drawing/2014/main" id="{F4200D6D-F4BD-4866-9E01-D5F2FE01CB70}"/>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rgbClr val="E52A29"/>
                </a:solidFill>
                <a:prstDash val="solid"/>
                <a:round/>
              </a:ln>
            </p:spPr>
            <p:txBody>
              <a:bodyPr rtlCol="0" anchor="ctr"/>
              <a:lstStyle/>
              <a:p>
                <a:endParaRPr lang="fr-FR" sz="1400"/>
              </a:p>
            </p:txBody>
          </p:sp>
          <p:sp>
            <p:nvSpPr>
              <p:cNvPr id="106" name="Forme libre : forme 22">
                <a:extLst>
                  <a:ext uri="{FF2B5EF4-FFF2-40B4-BE49-F238E27FC236}">
                    <a16:creationId xmlns:a16="http://schemas.microsoft.com/office/drawing/2014/main" id="{57351226-AA1D-4B7F-944F-CFC9EC894254}"/>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rgbClr val="E52A29"/>
                </a:solidFill>
                <a:prstDash val="solid"/>
                <a:round/>
              </a:ln>
            </p:spPr>
            <p:txBody>
              <a:bodyPr rtlCol="0" anchor="ctr"/>
              <a:lstStyle/>
              <a:p>
                <a:endParaRPr lang="fr-FR" sz="1400"/>
              </a:p>
            </p:txBody>
          </p:sp>
          <p:sp>
            <p:nvSpPr>
              <p:cNvPr id="107" name="Forme libre : forme 23">
                <a:extLst>
                  <a:ext uri="{FF2B5EF4-FFF2-40B4-BE49-F238E27FC236}">
                    <a16:creationId xmlns:a16="http://schemas.microsoft.com/office/drawing/2014/main" id="{463E7ED1-2A42-4C29-B8F0-917D942CFD09}"/>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rgbClr val="E52A29"/>
                </a:solidFill>
                <a:prstDash val="solid"/>
                <a:round/>
              </a:ln>
            </p:spPr>
            <p:txBody>
              <a:bodyPr rtlCol="0" anchor="ctr"/>
              <a:lstStyle/>
              <a:p>
                <a:endParaRPr lang="fr-FR" sz="1400"/>
              </a:p>
            </p:txBody>
          </p:sp>
          <p:sp>
            <p:nvSpPr>
              <p:cNvPr id="108" name="Forme libre : forme 24">
                <a:extLst>
                  <a:ext uri="{FF2B5EF4-FFF2-40B4-BE49-F238E27FC236}">
                    <a16:creationId xmlns:a16="http://schemas.microsoft.com/office/drawing/2014/main" id="{F1601E74-5F7B-4AEC-BA01-63D5F74711F0}"/>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rgbClr val="E52A29"/>
                </a:solidFill>
                <a:prstDash val="solid"/>
                <a:round/>
              </a:ln>
            </p:spPr>
            <p:txBody>
              <a:bodyPr rtlCol="0" anchor="ctr"/>
              <a:lstStyle/>
              <a:p>
                <a:endParaRPr lang="fr-FR" sz="1400"/>
              </a:p>
            </p:txBody>
          </p:sp>
        </p:grpSp>
        <p:grpSp>
          <p:nvGrpSpPr>
            <p:cNvPr id="96" name="Groupe 95">
              <a:extLst>
                <a:ext uri="{FF2B5EF4-FFF2-40B4-BE49-F238E27FC236}">
                  <a16:creationId xmlns:a16="http://schemas.microsoft.com/office/drawing/2014/main" id="{24C02429-BC01-4B17-A959-5B8E30D38974}"/>
                </a:ext>
              </a:extLst>
            </p:cNvPr>
            <p:cNvGrpSpPr/>
            <p:nvPr/>
          </p:nvGrpSpPr>
          <p:grpSpPr>
            <a:xfrm>
              <a:off x="3557507" y="4878642"/>
              <a:ext cx="1419093" cy="311597"/>
              <a:chOff x="12700071" y="5095877"/>
              <a:chExt cx="2355308" cy="517164"/>
            </a:xfrm>
          </p:grpSpPr>
          <p:pic>
            <p:nvPicPr>
              <p:cNvPr id="97" name="Image 96">
                <a:extLst>
                  <a:ext uri="{FF2B5EF4-FFF2-40B4-BE49-F238E27FC236}">
                    <a16:creationId xmlns:a16="http://schemas.microsoft.com/office/drawing/2014/main" id="{79F319F7-51C7-4186-B317-9D2F7CADE1B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2700071" y="5208863"/>
                <a:ext cx="1265547" cy="304587"/>
              </a:xfrm>
              <a:prstGeom prst="rect">
                <a:avLst/>
              </a:prstGeom>
            </p:spPr>
          </p:pic>
          <p:sp>
            <p:nvSpPr>
              <p:cNvPr id="98" name="ZoneTexte 97">
                <a:extLst>
                  <a:ext uri="{FF2B5EF4-FFF2-40B4-BE49-F238E27FC236}">
                    <a16:creationId xmlns:a16="http://schemas.microsoft.com/office/drawing/2014/main" id="{DE62F377-FA60-462E-B6F1-F3E3ACB27122}"/>
                  </a:ext>
                </a:extLst>
              </p:cNvPr>
              <p:cNvSpPr txBox="1"/>
              <p:nvPr/>
            </p:nvSpPr>
            <p:spPr>
              <a:xfrm>
                <a:off x="14270542" y="5095877"/>
                <a:ext cx="784837" cy="510824"/>
              </a:xfrm>
              <a:prstGeom prst="rect">
                <a:avLst/>
              </a:prstGeom>
              <a:noFill/>
            </p:spPr>
            <p:txBody>
              <a:bodyPr wrap="square" rtlCol="0">
                <a:spAutoFit/>
              </a:bodyPr>
              <a:lstStyle/>
              <a:p>
                <a:r>
                  <a:rPr lang="fr-FR" sz="1400" b="1" dirty="0">
                    <a:solidFill>
                      <a:schemeClr val="accent4">
                        <a:lumMod val="75000"/>
                      </a:schemeClr>
                    </a:solidFill>
                  </a:rPr>
                  <a:t>4,7</a:t>
                </a:r>
              </a:p>
            </p:txBody>
          </p:sp>
          <p:pic>
            <p:nvPicPr>
              <p:cNvPr id="99" name="Image 98">
                <a:extLst>
                  <a:ext uri="{FF2B5EF4-FFF2-40B4-BE49-F238E27FC236}">
                    <a16:creationId xmlns:a16="http://schemas.microsoft.com/office/drawing/2014/main" id="{F788F952-1FBF-4BA2-B574-0EA7014708E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4010222" y="5208862"/>
                <a:ext cx="305010" cy="299108"/>
              </a:xfrm>
              <a:prstGeom prst="rect">
                <a:avLst/>
              </a:prstGeom>
            </p:spPr>
          </p:pic>
          <p:sp>
            <p:nvSpPr>
              <p:cNvPr id="100" name="ZoneTexte 99">
                <a:extLst>
                  <a:ext uri="{FF2B5EF4-FFF2-40B4-BE49-F238E27FC236}">
                    <a16:creationId xmlns:a16="http://schemas.microsoft.com/office/drawing/2014/main" id="{BF555F8E-D779-4805-BBE9-E27DD5C78BB7}"/>
                  </a:ext>
                </a:extLst>
              </p:cNvPr>
              <p:cNvSpPr txBox="1"/>
              <p:nvPr/>
            </p:nvSpPr>
            <p:spPr>
              <a:xfrm>
                <a:off x="12877330" y="5306547"/>
                <a:ext cx="1132892" cy="306494"/>
              </a:xfrm>
              <a:prstGeom prst="rect">
                <a:avLst/>
              </a:prstGeom>
              <a:noFill/>
            </p:spPr>
            <p:txBody>
              <a:bodyPr wrap="square" rtlCol="0">
                <a:spAutoFit/>
              </a:bodyPr>
              <a:lstStyle/>
              <a:p>
                <a:r>
                  <a:rPr lang="fr-FR" sz="600" b="1" dirty="0">
                    <a:solidFill>
                      <a:schemeClr val="tx1">
                        <a:lumMod val="75000"/>
                        <a:lumOff val="25000"/>
                      </a:schemeClr>
                    </a:solidFill>
                  </a:rPr>
                  <a:t>au 31/01/2022</a:t>
                </a:r>
              </a:p>
            </p:txBody>
          </p:sp>
        </p:grpSp>
      </p:grpSp>
    </p:spTree>
    <p:extLst>
      <p:ext uri="{BB962C8B-B14F-4D97-AF65-F5344CB8AC3E}">
        <p14:creationId xmlns:p14="http://schemas.microsoft.com/office/powerpoint/2010/main" val="2612043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wipe(up)">
                                      <p:cBhvr>
                                        <p:cTn id="16" dur="500"/>
                                        <p:tgtEl>
                                          <p:spTgt spid="9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up)">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strips(downRight)">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35AC5191-3B8D-4B23-9FFD-8E405894846C}"/>
              </a:ext>
            </a:extLst>
          </p:cNvPr>
          <p:cNvGrpSpPr/>
          <p:nvPr/>
        </p:nvGrpSpPr>
        <p:grpSpPr>
          <a:xfrm>
            <a:off x="1262743" y="957430"/>
            <a:ext cx="9602854" cy="532119"/>
            <a:chOff x="1783512" y="6360350"/>
            <a:chExt cx="9602854" cy="532119"/>
          </a:xfrm>
        </p:grpSpPr>
        <p:sp>
          <p:nvSpPr>
            <p:cNvPr id="92" name="Rectangle 91">
              <a:extLst>
                <a:ext uri="{FF2B5EF4-FFF2-40B4-BE49-F238E27FC236}">
                  <a16:creationId xmlns:a16="http://schemas.microsoft.com/office/drawing/2014/main" id="{7D9170B7-F2C4-49A0-81F5-4F94BB989256}"/>
                </a:ext>
              </a:extLst>
            </p:cNvPr>
            <p:cNvSpPr/>
            <p:nvPr/>
          </p:nvSpPr>
          <p:spPr>
            <a:xfrm>
              <a:off x="1783512" y="6360350"/>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0" name="Graphique 1865">
              <a:extLst>
                <a:ext uri="{FF2B5EF4-FFF2-40B4-BE49-F238E27FC236}">
                  <a16:creationId xmlns:a16="http://schemas.microsoft.com/office/drawing/2014/main" id="{2B7DD00F-4183-4C37-8A63-C33E93838971}"/>
                </a:ext>
              </a:extLst>
            </p:cNvPr>
            <p:cNvGrpSpPr/>
            <p:nvPr/>
          </p:nvGrpSpPr>
          <p:grpSpPr>
            <a:xfrm>
              <a:off x="2183155" y="6396056"/>
              <a:ext cx="174370" cy="420902"/>
              <a:chOff x="10302534" y="4324163"/>
              <a:chExt cx="176307" cy="425577"/>
            </a:xfrm>
            <a:noFill/>
          </p:grpSpPr>
          <p:grpSp>
            <p:nvGrpSpPr>
              <p:cNvPr id="111" name="Graphique 1865">
                <a:extLst>
                  <a:ext uri="{FF2B5EF4-FFF2-40B4-BE49-F238E27FC236}">
                    <a16:creationId xmlns:a16="http://schemas.microsoft.com/office/drawing/2014/main" id="{16E21AEE-E8ED-46C3-A728-3DA192C100FE}"/>
                  </a:ext>
                </a:extLst>
              </p:cNvPr>
              <p:cNvGrpSpPr/>
              <p:nvPr/>
            </p:nvGrpSpPr>
            <p:grpSpPr>
              <a:xfrm>
                <a:off x="10338252" y="4327098"/>
                <a:ext cx="109442" cy="114697"/>
                <a:chOff x="10338252" y="4327098"/>
                <a:chExt cx="109442" cy="114697"/>
              </a:xfrm>
              <a:grpFill/>
            </p:grpSpPr>
            <p:grpSp>
              <p:nvGrpSpPr>
                <p:cNvPr id="133" name="Graphique 1865">
                  <a:extLst>
                    <a:ext uri="{FF2B5EF4-FFF2-40B4-BE49-F238E27FC236}">
                      <a16:creationId xmlns:a16="http://schemas.microsoft.com/office/drawing/2014/main" id="{9B9970F9-B33F-48F4-AAB2-7377549B734C}"/>
                    </a:ext>
                  </a:extLst>
                </p:cNvPr>
                <p:cNvGrpSpPr/>
                <p:nvPr/>
              </p:nvGrpSpPr>
              <p:grpSpPr>
                <a:xfrm>
                  <a:off x="10338252" y="4327098"/>
                  <a:ext cx="109442" cy="114697"/>
                  <a:chOff x="10338252" y="4327098"/>
                  <a:chExt cx="109442" cy="114697"/>
                </a:xfrm>
                <a:grpFill/>
              </p:grpSpPr>
              <p:sp>
                <p:nvSpPr>
                  <p:cNvPr id="137" name="Forme libre : forme 136">
                    <a:extLst>
                      <a:ext uri="{FF2B5EF4-FFF2-40B4-BE49-F238E27FC236}">
                        <a16:creationId xmlns:a16="http://schemas.microsoft.com/office/drawing/2014/main" id="{3B79BDE6-8461-4870-9DB7-21F8728CE8BA}"/>
                      </a:ext>
                    </a:extLst>
                  </p:cNvPr>
                  <p:cNvSpPr/>
                  <p:nvPr/>
                </p:nvSpPr>
                <p:spPr>
                  <a:xfrm>
                    <a:off x="10353111" y="4405220"/>
                    <a:ext cx="78581" cy="36576"/>
                  </a:xfrm>
                  <a:custGeom>
                    <a:avLst/>
                    <a:gdLst>
                      <a:gd name="connsiteX0" fmla="*/ 78581 w 78581"/>
                      <a:gd name="connsiteY0" fmla="*/ 0 h 36576"/>
                      <a:gd name="connsiteX1" fmla="*/ 39243 w 78581"/>
                      <a:gd name="connsiteY1" fmla="*/ 36576 h 36576"/>
                      <a:gd name="connsiteX2" fmla="*/ 0 w 78581"/>
                      <a:gd name="connsiteY2" fmla="*/ 571 h 36576"/>
                    </a:gdLst>
                    <a:ahLst/>
                    <a:cxnLst>
                      <a:cxn ang="0">
                        <a:pos x="connsiteX0" y="connsiteY0"/>
                      </a:cxn>
                      <a:cxn ang="0">
                        <a:pos x="connsiteX1" y="connsiteY1"/>
                      </a:cxn>
                      <a:cxn ang="0">
                        <a:pos x="connsiteX2" y="connsiteY2"/>
                      </a:cxn>
                    </a:cxnLst>
                    <a:rect l="l" t="t" r="r" b="b"/>
                    <a:pathLst>
                      <a:path w="78581" h="36576">
                        <a:moveTo>
                          <a:pt x="78581" y="0"/>
                        </a:moveTo>
                        <a:cubicBezTo>
                          <a:pt x="74771" y="20860"/>
                          <a:pt x="58579" y="36576"/>
                          <a:pt x="39243" y="36576"/>
                        </a:cubicBezTo>
                        <a:cubicBezTo>
                          <a:pt x="20098" y="36576"/>
                          <a:pt x="4001" y="21145"/>
                          <a:pt x="0" y="571"/>
                        </a:cubicBezTo>
                      </a:path>
                    </a:pathLst>
                  </a:custGeom>
                  <a:grpFill/>
                  <a:ln w="19050"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9DEF7792-A6A8-4D8B-882C-464EF37F4975}"/>
                      </a:ext>
                    </a:extLst>
                  </p:cNvPr>
                  <p:cNvSpPr/>
                  <p:nvPr/>
                </p:nvSpPr>
                <p:spPr>
                  <a:xfrm>
                    <a:off x="10346158" y="4327098"/>
                    <a:ext cx="90374" cy="46872"/>
                  </a:xfrm>
                  <a:custGeom>
                    <a:avLst/>
                    <a:gdLst>
                      <a:gd name="connsiteX0" fmla="*/ 58865 w 90374"/>
                      <a:gd name="connsiteY0" fmla="*/ 24591 h 46872"/>
                      <a:gd name="connsiteX1" fmla="*/ 0 w 90374"/>
                      <a:gd name="connsiteY1" fmla="*/ 42879 h 46872"/>
                      <a:gd name="connsiteX2" fmla="*/ 46863 w 90374"/>
                      <a:gd name="connsiteY2" fmla="*/ 3255 h 46872"/>
                      <a:gd name="connsiteX3" fmla="*/ 82010 w 90374"/>
                      <a:gd name="connsiteY3" fmla="*/ 12304 h 46872"/>
                      <a:gd name="connsiteX4" fmla="*/ 85535 w 90374"/>
                      <a:gd name="connsiteY4" fmla="*/ 46689 h 46872"/>
                      <a:gd name="connsiteX5" fmla="*/ 53340 w 90374"/>
                      <a:gd name="connsiteY5" fmla="*/ 39450 h 46872"/>
                      <a:gd name="connsiteX6" fmla="*/ 58865 w 90374"/>
                      <a:gd name="connsiteY6" fmla="*/ 24591 h 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74" h="46872">
                        <a:moveTo>
                          <a:pt x="58865" y="24591"/>
                        </a:moveTo>
                        <a:cubicBezTo>
                          <a:pt x="58865" y="24591"/>
                          <a:pt x="38672" y="49547"/>
                          <a:pt x="0" y="42879"/>
                        </a:cubicBezTo>
                        <a:cubicBezTo>
                          <a:pt x="0" y="42879"/>
                          <a:pt x="7620" y="-8556"/>
                          <a:pt x="46863" y="3255"/>
                        </a:cubicBezTo>
                        <a:cubicBezTo>
                          <a:pt x="46863" y="3255"/>
                          <a:pt x="65532" y="-8365"/>
                          <a:pt x="82010" y="12304"/>
                        </a:cubicBezTo>
                        <a:cubicBezTo>
                          <a:pt x="98489" y="32973"/>
                          <a:pt x="85535" y="46689"/>
                          <a:pt x="85535" y="46689"/>
                        </a:cubicBezTo>
                        <a:cubicBezTo>
                          <a:pt x="85535" y="46689"/>
                          <a:pt x="62770" y="48690"/>
                          <a:pt x="53340" y="39450"/>
                        </a:cubicBezTo>
                        <a:cubicBezTo>
                          <a:pt x="53340" y="39260"/>
                          <a:pt x="59055" y="34402"/>
                          <a:pt x="58865" y="24591"/>
                        </a:cubicBezTo>
                        <a:close/>
                      </a:path>
                    </a:pathLst>
                  </a:custGeom>
                  <a:grpFill/>
                  <a:ln w="19050"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CF9318FD-FD41-4F45-B508-C02369DF4FB7}"/>
                      </a:ext>
                    </a:extLst>
                  </p:cNvPr>
                  <p:cNvSpPr/>
                  <p:nvPr/>
                </p:nvSpPr>
                <p:spPr>
                  <a:xfrm>
                    <a:off x="10354540" y="4377407"/>
                    <a:ext cx="76771" cy="24669"/>
                  </a:xfrm>
                  <a:custGeom>
                    <a:avLst/>
                    <a:gdLst>
                      <a:gd name="connsiteX0" fmla="*/ 42958 w 76771"/>
                      <a:gd name="connsiteY0" fmla="*/ 1333 h 24669"/>
                      <a:gd name="connsiteX1" fmla="*/ 50864 w 76771"/>
                      <a:gd name="connsiteY1" fmla="*/ 21241 h 24669"/>
                      <a:gd name="connsiteX2" fmla="*/ 55912 w 76771"/>
                      <a:gd name="connsiteY2" fmla="*/ 24670 h 24669"/>
                      <a:gd name="connsiteX3" fmla="*/ 71342 w 76771"/>
                      <a:gd name="connsiteY3" fmla="*/ 24670 h 24669"/>
                      <a:gd name="connsiteX4" fmla="*/ 76772 w 76771"/>
                      <a:gd name="connsiteY4" fmla="*/ 19241 h 24669"/>
                      <a:gd name="connsiteX5" fmla="*/ 76772 w 76771"/>
                      <a:gd name="connsiteY5" fmla="*/ 5429 h 24669"/>
                      <a:gd name="connsiteX6" fmla="*/ 71342 w 76771"/>
                      <a:gd name="connsiteY6" fmla="*/ 0 h 24669"/>
                      <a:gd name="connsiteX7" fmla="*/ 5429 w 76771"/>
                      <a:gd name="connsiteY7" fmla="*/ 0 h 24669"/>
                      <a:gd name="connsiteX8" fmla="*/ 0 w 76771"/>
                      <a:gd name="connsiteY8" fmla="*/ 5429 h 24669"/>
                      <a:gd name="connsiteX9" fmla="*/ 0 w 76771"/>
                      <a:gd name="connsiteY9" fmla="*/ 19241 h 24669"/>
                      <a:gd name="connsiteX10" fmla="*/ 5429 w 76771"/>
                      <a:gd name="connsiteY10" fmla="*/ 24670 h 24669"/>
                      <a:gd name="connsiteX11" fmla="*/ 20669 w 76771"/>
                      <a:gd name="connsiteY11" fmla="*/ 24670 h 24669"/>
                      <a:gd name="connsiteX12" fmla="*/ 25813 w 76771"/>
                      <a:gd name="connsiteY12" fmla="*/ 20955 h 24669"/>
                      <a:gd name="connsiteX13" fmla="*/ 32576 w 76771"/>
                      <a:gd name="connsiteY13" fmla="*/ 1048 h 2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771" h="24669">
                        <a:moveTo>
                          <a:pt x="42958" y="1333"/>
                        </a:moveTo>
                        <a:lnTo>
                          <a:pt x="50864" y="21241"/>
                        </a:lnTo>
                        <a:cubicBezTo>
                          <a:pt x="51721" y="23336"/>
                          <a:pt x="53721" y="24670"/>
                          <a:pt x="55912" y="24670"/>
                        </a:cubicBezTo>
                        <a:lnTo>
                          <a:pt x="71342" y="24670"/>
                        </a:lnTo>
                        <a:cubicBezTo>
                          <a:pt x="74390" y="24670"/>
                          <a:pt x="76772" y="22193"/>
                          <a:pt x="76772" y="19241"/>
                        </a:cubicBezTo>
                        <a:lnTo>
                          <a:pt x="76772" y="5429"/>
                        </a:lnTo>
                        <a:cubicBezTo>
                          <a:pt x="76772" y="2381"/>
                          <a:pt x="74295" y="0"/>
                          <a:pt x="71342" y="0"/>
                        </a:cubicBezTo>
                        <a:lnTo>
                          <a:pt x="5429" y="0"/>
                        </a:lnTo>
                        <a:cubicBezTo>
                          <a:pt x="2381" y="0"/>
                          <a:pt x="0" y="2476"/>
                          <a:pt x="0" y="5429"/>
                        </a:cubicBezTo>
                        <a:lnTo>
                          <a:pt x="0" y="19241"/>
                        </a:lnTo>
                        <a:cubicBezTo>
                          <a:pt x="0" y="22288"/>
                          <a:pt x="2476" y="24670"/>
                          <a:pt x="5429" y="24670"/>
                        </a:cubicBezTo>
                        <a:lnTo>
                          <a:pt x="20669" y="24670"/>
                        </a:lnTo>
                        <a:cubicBezTo>
                          <a:pt x="22955" y="24670"/>
                          <a:pt x="25051" y="23146"/>
                          <a:pt x="25813" y="20955"/>
                        </a:cubicBezTo>
                        <a:lnTo>
                          <a:pt x="32576" y="1048"/>
                        </a:lnTo>
                      </a:path>
                    </a:pathLst>
                  </a:custGeom>
                  <a:grpFill/>
                  <a:ln w="19050"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6A8455FC-4E66-4278-B8A9-62285ABB2877}"/>
                      </a:ext>
                    </a:extLst>
                  </p:cNvPr>
                  <p:cNvSpPr/>
                  <p:nvPr/>
                </p:nvSpPr>
                <p:spPr>
                  <a:xfrm>
                    <a:off x="10385782" y="4401887"/>
                    <a:ext cx="12953" cy="9525"/>
                  </a:xfrm>
                  <a:custGeom>
                    <a:avLst/>
                    <a:gdLst>
                      <a:gd name="connsiteX0" fmla="*/ 0 w 12953"/>
                      <a:gd name="connsiteY0" fmla="*/ 0 h 9525"/>
                      <a:gd name="connsiteX1" fmla="*/ 12954 w 12953"/>
                      <a:gd name="connsiteY1" fmla="*/ 0 h 9525"/>
                    </a:gdLst>
                    <a:ahLst/>
                    <a:cxnLst>
                      <a:cxn ang="0">
                        <a:pos x="connsiteX0" y="connsiteY0"/>
                      </a:cxn>
                      <a:cxn ang="0">
                        <a:pos x="connsiteX1" y="connsiteY1"/>
                      </a:cxn>
                    </a:cxnLst>
                    <a:rect l="l" t="t" r="r" b="b"/>
                    <a:pathLst>
                      <a:path w="12953" h="9525">
                        <a:moveTo>
                          <a:pt x="0" y="0"/>
                        </a:moveTo>
                        <a:lnTo>
                          <a:pt x="12954" y="0"/>
                        </a:lnTo>
                      </a:path>
                    </a:pathLst>
                  </a:custGeom>
                  <a:grpFill/>
                  <a:ln w="19050"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E8966416-D275-4522-8099-6F17E6085F37}"/>
                      </a:ext>
                    </a:extLst>
                  </p:cNvPr>
                  <p:cNvSpPr/>
                  <p:nvPr/>
                </p:nvSpPr>
                <p:spPr>
                  <a:xfrm>
                    <a:off x="10376162" y="4409507"/>
                    <a:ext cx="33337" cy="5807"/>
                  </a:xfrm>
                  <a:custGeom>
                    <a:avLst/>
                    <a:gdLst>
                      <a:gd name="connsiteX0" fmla="*/ 0 w 33337"/>
                      <a:gd name="connsiteY0" fmla="*/ 190 h 5807"/>
                      <a:gd name="connsiteX1" fmla="*/ 33337 w 33337"/>
                      <a:gd name="connsiteY1" fmla="*/ 0 h 5807"/>
                    </a:gdLst>
                    <a:ahLst/>
                    <a:cxnLst>
                      <a:cxn ang="0">
                        <a:pos x="connsiteX0" y="connsiteY0"/>
                      </a:cxn>
                      <a:cxn ang="0">
                        <a:pos x="connsiteX1" y="connsiteY1"/>
                      </a:cxn>
                    </a:cxnLst>
                    <a:rect l="l" t="t" r="r" b="b"/>
                    <a:pathLst>
                      <a:path w="33337" h="5807">
                        <a:moveTo>
                          <a:pt x="0" y="190"/>
                        </a:moveTo>
                        <a:cubicBezTo>
                          <a:pt x="0" y="190"/>
                          <a:pt x="17050" y="12954"/>
                          <a:pt x="33337" y="0"/>
                        </a:cubicBezTo>
                      </a:path>
                    </a:pathLst>
                  </a:custGeom>
                  <a:grpFill/>
                  <a:ln w="19050"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447BB5A6-DC7E-4311-B22B-7CC594370974}"/>
                      </a:ext>
                    </a:extLst>
                  </p:cNvPr>
                  <p:cNvSpPr/>
                  <p:nvPr/>
                </p:nvSpPr>
                <p:spPr>
                  <a:xfrm>
                    <a:off x="10338252" y="4382170"/>
                    <a:ext cx="16001" cy="29146"/>
                  </a:xfrm>
                  <a:custGeom>
                    <a:avLst/>
                    <a:gdLst>
                      <a:gd name="connsiteX0" fmla="*/ 15049 w 16001"/>
                      <a:gd name="connsiteY0" fmla="*/ 28003 h 29146"/>
                      <a:gd name="connsiteX1" fmla="*/ 10763 w 16001"/>
                      <a:gd name="connsiteY1" fmla="*/ 29146 h 29146"/>
                      <a:gd name="connsiteX2" fmla="*/ 0 w 16001"/>
                      <a:gd name="connsiteY2" fmla="*/ 14573 h 29146"/>
                      <a:gd name="connsiteX3" fmla="*/ 10763 w 16001"/>
                      <a:gd name="connsiteY3" fmla="*/ 0 h 29146"/>
                      <a:gd name="connsiteX4" fmla="*/ 16002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5049" y="28003"/>
                        </a:moveTo>
                        <a:cubicBezTo>
                          <a:pt x="13716" y="28765"/>
                          <a:pt x="12287" y="29146"/>
                          <a:pt x="10763" y="29146"/>
                        </a:cubicBezTo>
                        <a:cubicBezTo>
                          <a:pt x="4763" y="29146"/>
                          <a:pt x="0" y="22574"/>
                          <a:pt x="0" y="14573"/>
                        </a:cubicBezTo>
                        <a:cubicBezTo>
                          <a:pt x="0" y="6572"/>
                          <a:pt x="4858" y="0"/>
                          <a:pt x="10763" y="0"/>
                        </a:cubicBezTo>
                        <a:cubicBezTo>
                          <a:pt x="12668" y="0"/>
                          <a:pt x="14478" y="667"/>
                          <a:pt x="16002" y="1810"/>
                        </a:cubicBezTo>
                      </a:path>
                    </a:pathLst>
                  </a:custGeom>
                  <a:grpFill/>
                  <a:ln w="19050"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75721740-4EF6-4D88-B348-E7A407A4E1B3}"/>
                      </a:ext>
                    </a:extLst>
                  </p:cNvPr>
                  <p:cNvSpPr/>
                  <p:nvPr/>
                </p:nvSpPr>
                <p:spPr>
                  <a:xfrm>
                    <a:off x="10431693" y="4382932"/>
                    <a:ext cx="16001" cy="29146"/>
                  </a:xfrm>
                  <a:custGeom>
                    <a:avLst/>
                    <a:gdLst>
                      <a:gd name="connsiteX0" fmla="*/ 1048 w 16001"/>
                      <a:gd name="connsiteY0" fmla="*/ 28003 h 29146"/>
                      <a:gd name="connsiteX1" fmla="*/ 5239 w 16001"/>
                      <a:gd name="connsiteY1" fmla="*/ 29146 h 29146"/>
                      <a:gd name="connsiteX2" fmla="*/ 16002 w 16001"/>
                      <a:gd name="connsiteY2" fmla="*/ 14573 h 29146"/>
                      <a:gd name="connsiteX3" fmla="*/ 5239 w 16001"/>
                      <a:gd name="connsiteY3" fmla="*/ 0 h 29146"/>
                      <a:gd name="connsiteX4" fmla="*/ 0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048" y="28003"/>
                        </a:moveTo>
                        <a:cubicBezTo>
                          <a:pt x="2381" y="28765"/>
                          <a:pt x="3810" y="29146"/>
                          <a:pt x="5239" y="29146"/>
                        </a:cubicBezTo>
                        <a:cubicBezTo>
                          <a:pt x="11239" y="29146"/>
                          <a:pt x="16002" y="22574"/>
                          <a:pt x="16002" y="14573"/>
                        </a:cubicBezTo>
                        <a:cubicBezTo>
                          <a:pt x="16002" y="6572"/>
                          <a:pt x="11144" y="0"/>
                          <a:pt x="5239" y="0"/>
                        </a:cubicBezTo>
                        <a:cubicBezTo>
                          <a:pt x="3334" y="0"/>
                          <a:pt x="1524" y="667"/>
                          <a:pt x="0" y="1810"/>
                        </a:cubicBezTo>
                      </a:path>
                    </a:pathLst>
                  </a:custGeom>
                  <a:grpFill/>
                  <a:ln w="19050" cap="rnd">
                    <a:solidFill>
                      <a:schemeClr val="bg1"/>
                    </a:solidFill>
                    <a:prstDash val="solid"/>
                    <a:round/>
                  </a:ln>
                </p:spPr>
                <p:txBody>
                  <a:bodyPr rtlCol="0" anchor="ctr"/>
                  <a:lstStyle/>
                  <a:p>
                    <a:endParaRPr lang="fr-FR" sz="1400"/>
                  </a:p>
                </p:txBody>
              </p:sp>
            </p:grpSp>
            <p:grpSp>
              <p:nvGrpSpPr>
                <p:cNvPr id="134" name="Graphique 1865">
                  <a:extLst>
                    <a:ext uri="{FF2B5EF4-FFF2-40B4-BE49-F238E27FC236}">
                      <a16:creationId xmlns:a16="http://schemas.microsoft.com/office/drawing/2014/main" id="{597A9816-4CA0-4299-8F65-2D63D47A77A6}"/>
                    </a:ext>
                  </a:extLst>
                </p:cNvPr>
                <p:cNvGrpSpPr/>
                <p:nvPr/>
              </p:nvGrpSpPr>
              <p:grpSpPr>
                <a:xfrm>
                  <a:off x="10373685" y="4384646"/>
                  <a:ext cx="37719" cy="6477"/>
                  <a:chOff x="10373685" y="4384646"/>
                  <a:chExt cx="37719" cy="6477"/>
                </a:xfrm>
                <a:grpFill/>
              </p:grpSpPr>
              <p:sp>
                <p:nvSpPr>
                  <p:cNvPr id="135" name="Forme libre : forme 134">
                    <a:extLst>
                      <a:ext uri="{FF2B5EF4-FFF2-40B4-BE49-F238E27FC236}">
                        <a16:creationId xmlns:a16="http://schemas.microsoft.com/office/drawing/2014/main" id="{458C26C8-8BD9-4800-91B5-A90C7E2B34B8}"/>
                      </a:ext>
                    </a:extLst>
                  </p:cNvPr>
                  <p:cNvSpPr/>
                  <p:nvPr/>
                </p:nvSpPr>
                <p:spPr>
                  <a:xfrm>
                    <a:off x="10373685" y="4384646"/>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F252236C-1ABA-4AD2-8424-2D3EE526617B}"/>
                      </a:ext>
                    </a:extLst>
                  </p:cNvPr>
                  <p:cNvSpPr/>
                  <p:nvPr/>
                </p:nvSpPr>
                <p:spPr>
                  <a:xfrm>
                    <a:off x="10411404" y="4385218"/>
                    <a:ext cx="9525" cy="5905"/>
                  </a:xfrm>
                  <a:custGeom>
                    <a:avLst/>
                    <a:gdLst>
                      <a:gd name="connsiteX0" fmla="*/ 0 w 9525"/>
                      <a:gd name="connsiteY0" fmla="*/ 0 h 5905"/>
                      <a:gd name="connsiteX1" fmla="*/ 0 w 9525"/>
                      <a:gd name="connsiteY1" fmla="*/ 5906 h 5905"/>
                    </a:gdLst>
                    <a:ahLst/>
                    <a:cxnLst>
                      <a:cxn ang="0">
                        <a:pos x="connsiteX0" y="connsiteY0"/>
                      </a:cxn>
                      <a:cxn ang="0">
                        <a:pos x="connsiteX1" y="connsiteY1"/>
                      </a:cxn>
                    </a:cxnLst>
                    <a:rect l="l" t="t" r="r" b="b"/>
                    <a:pathLst>
                      <a:path w="9525" h="5905">
                        <a:moveTo>
                          <a:pt x="0" y="0"/>
                        </a:moveTo>
                        <a:lnTo>
                          <a:pt x="0" y="5906"/>
                        </a:lnTo>
                      </a:path>
                    </a:pathLst>
                  </a:custGeom>
                  <a:grpFill/>
                  <a:ln w="19050" cap="rnd">
                    <a:solidFill>
                      <a:schemeClr val="bg1"/>
                    </a:solidFill>
                    <a:prstDash val="solid"/>
                    <a:round/>
                  </a:ln>
                </p:spPr>
                <p:txBody>
                  <a:bodyPr rtlCol="0" anchor="ctr"/>
                  <a:lstStyle/>
                  <a:p>
                    <a:endParaRPr lang="fr-FR" sz="1400"/>
                  </a:p>
                </p:txBody>
              </p:sp>
            </p:grpSp>
          </p:grpSp>
          <p:sp>
            <p:nvSpPr>
              <p:cNvPr id="113" name="Forme libre : forme 112">
                <a:extLst>
                  <a:ext uri="{FF2B5EF4-FFF2-40B4-BE49-F238E27FC236}">
                    <a16:creationId xmlns:a16="http://schemas.microsoft.com/office/drawing/2014/main" id="{A305E651-150C-4332-B6E2-C9AB259F3F66}"/>
                  </a:ext>
                </a:extLst>
              </p:cNvPr>
              <p:cNvSpPr/>
              <p:nvPr/>
            </p:nvSpPr>
            <p:spPr>
              <a:xfrm>
                <a:off x="10346394" y="4489421"/>
                <a:ext cx="93585" cy="242887"/>
              </a:xfrm>
              <a:custGeom>
                <a:avLst/>
                <a:gdLst>
                  <a:gd name="connsiteX0" fmla="*/ 93585 w 93585"/>
                  <a:gd name="connsiteY0" fmla="*/ 0 h 242887"/>
                  <a:gd name="connsiteX1" fmla="*/ 84251 w 93585"/>
                  <a:gd name="connsiteY1" fmla="*/ 240983 h 242887"/>
                  <a:gd name="connsiteX2" fmla="*/ 65677 w 93585"/>
                  <a:gd name="connsiteY2" fmla="*/ 240983 h 242887"/>
                  <a:gd name="connsiteX3" fmla="*/ 43293 w 93585"/>
                  <a:gd name="connsiteY3" fmla="*/ 105823 h 242887"/>
                  <a:gd name="connsiteX4" fmla="*/ 24624 w 93585"/>
                  <a:gd name="connsiteY4" fmla="*/ 242887 h 242887"/>
                  <a:gd name="connsiteX5" fmla="*/ 6050 w 93585"/>
                  <a:gd name="connsiteY5" fmla="*/ 242887 h 242887"/>
                  <a:gd name="connsiteX6" fmla="*/ 3288 w 93585"/>
                  <a:gd name="connsiteY6" fmla="*/ 3810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5" h="242887">
                    <a:moveTo>
                      <a:pt x="93585" y="0"/>
                    </a:moveTo>
                    <a:lnTo>
                      <a:pt x="84251" y="240983"/>
                    </a:lnTo>
                    <a:lnTo>
                      <a:pt x="65677" y="240983"/>
                    </a:lnTo>
                    <a:lnTo>
                      <a:pt x="43293" y="105823"/>
                    </a:lnTo>
                    <a:lnTo>
                      <a:pt x="24624" y="242887"/>
                    </a:lnTo>
                    <a:lnTo>
                      <a:pt x="6050" y="242887"/>
                    </a:lnTo>
                    <a:cubicBezTo>
                      <a:pt x="6050" y="242887"/>
                      <a:pt x="-5475" y="90773"/>
                      <a:pt x="3288" y="3810"/>
                    </a:cubicBezTo>
                  </a:path>
                </a:pathLst>
              </a:custGeom>
              <a:grpFill/>
              <a:ln w="19050"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626D2EF1-324A-4EC7-A29C-69FD5D950F14}"/>
                  </a:ext>
                </a:extLst>
              </p:cNvPr>
              <p:cNvSpPr/>
              <p:nvPr/>
            </p:nvSpPr>
            <p:spPr>
              <a:xfrm>
                <a:off x="10410928" y="4449804"/>
                <a:ext cx="46820" cy="153345"/>
              </a:xfrm>
              <a:custGeom>
                <a:avLst/>
                <a:gdLst>
                  <a:gd name="connsiteX0" fmla="*/ 25241 w 46820"/>
                  <a:gd name="connsiteY0" fmla="*/ 153346 h 153345"/>
                  <a:gd name="connsiteX1" fmla="*/ 46577 w 46820"/>
                  <a:gd name="connsiteY1" fmla="*/ 28092 h 153345"/>
                  <a:gd name="connsiteX2" fmla="*/ 0 w 46820"/>
                  <a:gd name="connsiteY2" fmla="*/ 279 h 153345"/>
                </a:gdLst>
                <a:ahLst/>
                <a:cxnLst>
                  <a:cxn ang="0">
                    <a:pos x="connsiteX0" y="connsiteY0"/>
                  </a:cxn>
                  <a:cxn ang="0">
                    <a:pos x="connsiteX1" y="connsiteY1"/>
                  </a:cxn>
                  <a:cxn ang="0">
                    <a:pos x="connsiteX2" y="connsiteY2"/>
                  </a:cxn>
                </a:cxnLst>
                <a:rect l="l" t="t" r="r" b="b"/>
                <a:pathLst>
                  <a:path w="46820" h="153345">
                    <a:moveTo>
                      <a:pt x="25241" y="153346"/>
                    </a:moveTo>
                    <a:cubicBezTo>
                      <a:pt x="50673" y="148488"/>
                      <a:pt x="46577" y="60953"/>
                      <a:pt x="46577" y="28092"/>
                    </a:cubicBezTo>
                    <a:cubicBezTo>
                      <a:pt x="46577" y="-4769"/>
                      <a:pt x="0" y="279"/>
                      <a:pt x="0" y="279"/>
                    </a:cubicBezTo>
                  </a:path>
                </a:pathLst>
              </a:custGeom>
              <a:grpFill/>
              <a:ln w="19050"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F2632ED1-9A36-4048-AAB7-E1909684B5F1}"/>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A15D0152-FAC2-42BF-B1A0-0BA78B994E54}"/>
                  </a:ext>
                </a:extLst>
              </p:cNvPr>
              <p:cNvSpPr/>
              <p:nvPr/>
            </p:nvSpPr>
            <p:spPr>
              <a:xfrm>
                <a:off x="10416453" y="4731832"/>
                <a:ext cx="27908" cy="16859"/>
              </a:xfrm>
              <a:custGeom>
                <a:avLst/>
                <a:gdLst>
                  <a:gd name="connsiteX0" fmla="*/ 10382 w 27908"/>
                  <a:gd name="connsiteY0" fmla="*/ 953 h 16859"/>
                  <a:gd name="connsiteX1" fmla="*/ 27908 w 27908"/>
                  <a:gd name="connsiteY1" fmla="*/ 16859 h 16859"/>
                  <a:gd name="connsiteX2" fmla="*/ 0 w 27908"/>
                  <a:gd name="connsiteY2" fmla="*/ 16859 h 16859"/>
                  <a:gd name="connsiteX3" fmla="*/ 0 w 27908"/>
                  <a:gd name="connsiteY3" fmla="*/ 0 h 16859"/>
                </a:gdLst>
                <a:ahLst/>
                <a:cxnLst>
                  <a:cxn ang="0">
                    <a:pos x="connsiteX0" y="connsiteY0"/>
                  </a:cxn>
                  <a:cxn ang="0">
                    <a:pos x="connsiteX1" y="connsiteY1"/>
                  </a:cxn>
                  <a:cxn ang="0">
                    <a:pos x="connsiteX2" y="connsiteY2"/>
                  </a:cxn>
                  <a:cxn ang="0">
                    <a:pos x="connsiteX3" y="connsiteY3"/>
                  </a:cxn>
                </a:cxnLst>
                <a:rect l="l" t="t" r="r" b="b"/>
                <a:pathLst>
                  <a:path w="27908" h="16859">
                    <a:moveTo>
                      <a:pt x="10382" y="953"/>
                    </a:moveTo>
                    <a:lnTo>
                      <a:pt x="27908" y="16859"/>
                    </a:lnTo>
                    <a:lnTo>
                      <a:pt x="0" y="16859"/>
                    </a:lnTo>
                    <a:lnTo>
                      <a:pt x="0" y="0"/>
                    </a:lnTo>
                  </a:path>
                </a:pathLst>
              </a:custGeom>
              <a:grpFill/>
              <a:ln w="19050"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77441BC2-BDDA-48A5-A603-48766BD3BF75}"/>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D06F523D-877C-4502-A2B4-09E808FB73FD}"/>
                  </a:ext>
                </a:extLst>
              </p:cNvPr>
              <p:cNvSpPr/>
              <p:nvPr/>
            </p:nvSpPr>
            <p:spPr>
              <a:xfrm>
                <a:off x="10342062" y="4732785"/>
                <a:ext cx="26288" cy="14763"/>
              </a:xfrm>
              <a:custGeom>
                <a:avLst/>
                <a:gdLst>
                  <a:gd name="connsiteX0" fmla="*/ 26289 w 26288"/>
                  <a:gd name="connsiteY0" fmla="*/ 0 h 14763"/>
                  <a:gd name="connsiteX1" fmla="*/ 26289 w 26288"/>
                  <a:gd name="connsiteY1" fmla="*/ 14764 h 14763"/>
                  <a:gd name="connsiteX2" fmla="*/ 0 w 26288"/>
                  <a:gd name="connsiteY2" fmla="*/ 14764 h 14763"/>
                  <a:gd name="connsiteX3" fmla="*/ 14192 w 26288"/>
                  <a:gd name="connsiteY3" fmla="*/ 1619 h 14763"/>
                </a:gdLst>
                <a:ahLst/>
                <a:cxnLst>
                  <a:cxn ang="0">
                    <a:pos x="connsiteX0" y="connsiteY0"/>
                  </a:cxn>
                  <a:cxn ang="0">
                    <a:pos x="connsiteX1" y="connsiteY1"/>
                  </a:cxn>
                  <a:cxn ang="0">
                    <a:pos x="connsiteX2" y="connsiteY2"/>
                  </a:cxn>
                  <a:cxn ang="0">
                    <a:pos x="connsiteX3" y="connsiteY3"/>
                  </a:cxn>
                </a:cxnLst>
                <a:rect l="l" t="t" r="r" b="b"/>
                <a:pathLst>
                  <a:path w="26288" h="14763">
                    <a:moveTo>
                      <a:pt x="26289" y="0"/>
                    </a:moveTo>
                    <a:lnTo>
                      <a:pt x="26289" y="14764"/>
                    </a:lnTo>
                    <a:lnTo>
                      <a:pt x="0" y="14764"/>
                    </a:lnTo>
                    <a:lnTo>
                      <a:pt x="14192" y="1619"/>
                    </a:lnTo>
                  </a:path>
                </a:pathLst>
              </a:custGeom>
              <a:grpFill/>
              <a:ln w="19050" cap="rnd">
                <a:solidFill>
                  <a:schemeClr val="bg1"/>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40C36067-797D-41B4-A077-D08B263E06D1}"/>
                  </a:ext>
                </a:extLst>
              </p:cNvPr>
              <p:cNvSpPr/>
              <p:nvPr/>
            </p:nvSpPr>
            <p:spPr>
              <a:xfrm>
                <a:off x="10308249" y="4749740"/>
                <a:ext cx="170592" cy="9525"/>
              </a:xfrm>
              <a:custGeom>
                <a:avLst/>
                <a:gdLst>
                  <a:gd name="connsiteX0" fmla="*/ 0 w 170592"/>
                  <a:gd name="connsiteY0" fmla="*/ 0 h 9525"/>
                  <a:gd name="connsiteX1" fmla="*/ 170593 w 170592"/>
                  <a:gd name="connsiteY1" fmla="*/ 0 h 9525"/>
                </a:gdLst>
                <a:ahLst/>
                <a:cxnLst>
                  <a:cxn ang="0">
                    <a:pos x="connsiteX0" y="connsiteY0"/>
                  </a:cxn>
                  <a:cxn ang="0">
                    <a:pos x="connsiteX1" y="connsiteY1"/>
                  </a:cxn>
                </a:cxnLst>
                <a:rect l="l" t="t" r="r" b="b"/>
                <a:pathLst>
                  <a:path w="170592" h="9525">
                    <a:moveTo>
                      <a:pt x="0" y="0"/>
                    </a:moveTo>
                    <a:lnTo>
                      <a:pt x="170593" y="0"/>
                    </a:lnTo>
                  </a:path>
                </a:pathLst>
              </a:custGeom>
              <a:grpFill/>
              <a:ln w="19050"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D3CD09AF-58CB-41F0-9ED3-A6F6A64F9D39}"/>
                  </a:ext>
                </a:extLst>
              </p:cNvPr>
              <p:cNvSpPr/>
              <p:nvPr/>
            </p:nvSpPr>
            <p:spPr>
              <a:xfrm>
                <a:off x="10329208" y="4450032"/>
                <a:ext cx="42763" cy="65678"/>
              </a:xfrm>
              <a:custGeom>
                <a:avLst/>
                <a:gdLst>
                  <a:gd name="connsiteX0" fmla="*/ 42763 w 42763"/>
                  <a:gd name="connsiteY0" fmla="*/ 51 h 65678"/>
                  <a:gd name="connsiteX1" fmla="*/ 91 w 42763"/>
                  <a:gd name="connsiteY1" fmla="*/ 65678 h 65678"/>
                </a:gdLst>
                <a:ahLst/>
                <a:cxnLst>
                  <a:cxn ang="0">
                    <a:pos x="connsiteX0" y="connsiteY0"/>
                  </a:cxn>
                  <a:cxn ang="0">
                    <a:pos x="connsiteX1" y="connsiteY1"/>
                  </a:cxn>
                </a:cxnLst>
                <a:rect l="l" t="t" r="r" b="b"/>
                <a:pathLst>
                  <a:path w="42763" h="65678">
                    <a:moveTo>
                      <a:pt x="42763" y="51"/>
                    </a:moveTo>
                    <a:cubicBezTo>
                      <a:pt x="42763" y="51"/>
                      <a:pt x="-2290" y="-4235"/>
                      <a:pt x="91" y="65678"/>
                    </a:cubicBezTo>
                  </a:path>
                </a:pathLst>
              </a:custGeom>
              <a:grpFill/>
              <a:ln w="19050"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6E15E1-3FAA-414F-8229-191EF1F85F2C}"/>
                  </a:ext>
                </a:extLst>
              </p:cNvPr>
              <p:cNvSpPr/>
              <p:nvPr/>
            </p:nvSpPr>
            <p:spPr>
              <a:xfrm>
                <a:off x="10305391" y="4519520"/>
                <a:ext cx="41719" cy="63817"/>
              </a:xfrm>
              <a:custGeom>
                <a:avLst/>
                <a:gdLst>
                  <a:gd name="connsiteX0" fmla="*/ 41720 w 41719"/>
                  <a:gd name="connsiteY0" fmla="*/ 0 h 63817"/>
                  <a:gd name="connsiteX1" fmla="*/ 0 w 41719"/>
                  <a:gd name="connsiteY1" fmla="*/ 0 h 63817"/>
                  <a:gd name="connsiteX2" fmla="*/ 0 w 41719"/>
                  <a:gd name="connsiteY2" fmla="*/ 63817 h 63817"/>
                  <a:gd name="connsiteX3" fmla="*/ 37338 w 41719"/>
                  <a:gd name="connsiteY3" fmla="*/ 63817 h 63817"/>
                </a:gdLst>
                <a:ahLst/>
                <a:cxnLst>
                  <a:cxn ang="0">
                    <a:pos x="connsiteX0" y="connsiteY0"/>
                  </a:cxn>
                  <a:cxn ang="0">
                    <a:pos x="connsiteX1" y="connsiteY1"/>
                  </a:cxn>
                  <a:cxn ang="0">
                    <a:pos x="connsiteX2" y="connsiteY2"/>
                  </a:cxn>
                  <a:cxn ang="0">
                    <a:pos x="connsiteX3" y="connsiteY3"/>
                  </a:cxn>
                </a:cxnLst>
                <a:rect l="l" t="t" r="r" b="b"/>
                <a:pathLst>
                  <a:path w="41719" h="63817">
                    <a:moveTo>
                      <a:pt x="41720" y="0"/>
                    </a:moveTo>
                    <a:lnTo>
                      <a:pt x="0" y="0"/>
                    </a:lnTo>
                    <a:lnTo>
                      <a:pt x="0" y="63817"/>
                    </a:lnTo>
                    <a:lnTo>
                      <a:pt x="37338" y="63817"/>
                    </a:lnTo>
                  </a:path>
                </a:pathLst>
              </a:custGeom>
              <a:grpFill/>
              <a:ln w="19050" cap="rnd">
                <a:solidFill>
                  <a:schemeClr val="bg1"/>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C9D01604-3F1A-4856-B259-03402F36891E}"/>
                  </a:ext>
                </a:extLst>
              </p:cNvPr>
              <p:cNvSpPr/>
              <p:nvPr/>
            </p:nvSpPr>
            <p:spPr>
              <a:xfrm>
                <a:off x="10371971" y="4437796"/>
                <a:ext cx="9525" cy="12287"/>
              </a:xfrm>
              <a:custGeom>
                <a:avLst/>
                <a:gdLst>
                  <a:gd name="connsiteX0" fmla="*/ 0 w 9525"/>
                  <a:gd name="connsiteY0" fmla="*/ 12287 h 12287"/>
                  <a:gd name="connsiteX1" fmla="*/ 0 w 9525"/>
                  <a:gd name="connsiteY1" fmla="*/ 0 h 12287"/>
                </a:gdLst>
                <a:ahLst/>
                <a:cxnLst>
                  <a:cxn ang="0">
                    <a:pos x="connsiteX0" y="connsiteY0"/>
                  </a:cxn>
                  <a:cxn ang="0">
                    <a:pos x="connsiteX1" y="connsiteY1"/>
                  </a:cxn>
                </a:cxnLst>
                <a:rect l="l" t="t" r="r" b="b"/>
                <a:pathLst>
                  <a:path w="9525" h="12287">
                    <a:moveTo>
                      <a:pt x="0" y="12287"/>
                    </a:moveTo>
                    <a:lnTo>
                      <a:pt x="0" y="0"/>
                    </a:lnTo>
                  </a:path>
                </a:pathLst>
              </a:custGeom>
              <a:grpFill/>
              <a:ln w="19050"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DB14E2D0-F260-4E0E-950F-E316B54D960A}"/>
                  </a:ext>
                </a:extLst>
              </p:cNvPr>
              <p:cNvSpPr/>
              <p:nvPr/>
            </p:nvSpPr>
            <p:spPr>
              <a:xfrm>
                <a:off x="10371780" y="4451321"/>
                <a:ext cx="38290" cy="19145"/>
              </a:xfrm>
              <a:custGeom>
                <a:avLst/>
                <a:gdLst>
                  <a:gd name="connsiteX0" fmla="*/ 38291 w 38290"/>
                  <a:gd name="connsiteY0" fmla="*/ 0 h 19145"/>
                  <a:gd name="connsiteX1" fmla="*/ 19145 w 38290"/>
                  <a:gd name="connsiteY1" fmla="*/ 19145 h 19145"/>
                  <a:gd name="connsiteX2" fmla="*/ 0 w 38290"/>
                  <a:gd name="connsiteY2" fmla="*/ 0 h 19145"/>
                </a:gdLst>
                <a:ahLst/>
                <a:cxnLst>
                  <a:cxn ang="0">
                    <a:pos x="connsiteX0" y="connsiteY0"/>
                  </a:cxn>
                  <a:cxn ang="0">
                    <a:pos x="connsiteX1" y="connsiteY1"/>
                  </a:cxn>
                  <a:cxn ang="0">
                    <a:pos x="connsiteX2" y="connsiteY2"/>
                  </a:cxn>
                </a:cxnLst>
                <a:rect l="l" t="t" r="r" b="b"/>
                <a:pathLst>
                  <a:path w="38290" h="19145">
                    <a:moveTo>
                      <a:pt x="38291" y="0"/>
                    </a:moveTo>
                    <a:cubicBezTo>
                      <a:pt x="38291" y="10573"/>
                      <a:pt x="29718" y="19145"/>
                      <a:pt x="19145" y="19145"/>
                    </a:cubicBezTo>
                    <a:cubicBezTo>
                      <a:pt x="8573" y="19145"/>
                      <a:pt x="0" y="10573"/>
                      <a:pt x="0" y="0"/>
                    </a:cubicBezTo>
                  </a:path>
                </a:pathLst>
              </a:custGeom>
              <a:grpFill/>
              <a:ln w="19050"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5814182E-32AF-47D4-8653-57A75B57FBFB}"/>
                  </a:ext>
                </a:extLst>
              </p:cNvPr>
              <p:cNvSpPr/>
              <p:nvPr/>
            </p:nvSpPr>
            <p:spPr>
              <a:xfrm>
                <a:off x="10439122" y="4502470"/>
                <a:ext cx="18764" cy="6858"/>
              </a:xfrm>
              <a:custGeom>
                <a:avLst/>
                <a:gdLst>
                  <a:gd name="connsiteX0" fmla="*/ 18764 w 18764"/>
                  <a:gd name="connsiteY0" fmla="*/ 0 h 6858"/>
                  <a:gd name="connsiteX1" fmla="*/ 0 w 18764"/>
                  <a:gd name="connsiteY1" fmla="*/ 6858 h 6858"/>
                </a:gdLst>
                <a:ahLst/>
                <a:cxnLst>
                  <a:cxn ang="0">
                    <a:pos x="connsiteX0" y="connsiteY0"/>
                  </a:cxn>
                  <a:cxn ang="0">
                    <a:pos x="connsiteX1" y="connsiteY1"/>
                  </a:cxn>
                </a:cxnLst>
                <a:rect l="l" t="t" r="r" b="b"/>
                <a:pathLst>
                  <a:path w="18764" h="6858">
                    <a:moveTo>
                      <a:pt x="18764" y="0"/>
                    </a:moveTo>
                    <a:cubicBezTo>
                      <a:pt x="17431" y="476"/>
                      <a:pt x="0" y="6858"/>
                      <a:pt x="0" y="6858"/>
                    </a:cubicBezTo>
                  </a:path>
                </a:pathLst>
              </a:custGeom>
              <a:grpFill/>
              <a:ln w="19050"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BA4F4C2F-E8BC-4718-82FA-133C6079DB93}"/>
                  </a:ext>
                </a:extLst>
              </p:cNvPr>
              <p:cNvSpPr/>
              <p:nvPr/>
            </p:nvSpPr>
            <p:spPr>
              <a:xfrm>
                <a:off x="10330061" y="4496089"/>
                <a:ext cx="17335" cy="8667"/>
              </a:xfrm>
              <a:custGeom>
                <a:avLst/>
                <a:gdLst>
                  <a:gd name="connsiteX0" fmla="*/ 0 w 17335"/>
                  <a:gd name="connsiteY0" fmla="*/ 0 h 8667"/>
                  <a:gd name="connsiteX1" fmla="*/ 17336 w 17335"/>
                  <a:gd name="connsiteY1" fmla="*/ 8668 h 8667"/>
                </a:gdLst>
                <a:ahLst/>
                <a:cxnLst>
                  <a:cxn ang="0">
                    <a:pos x="connsiteX0" y="connsiteY0"/>
                  </a:cxn>
                  <a:cxn ang="0">
                    <a:pos x="connsiteX1" y="connsiteY1"/>
                  </a:cxn>
                </a:cxnLst>
                <a:rect l="l" t="t" r="r" b="b"/>
                <a:pathLst>
                  <a:path w="17335" h="8667">
                    <a:moveTo>
                      <a:pt x="0" y="0"/>
                    </a:moveTo>
                    <a:lnTo>
                      <a:pt x="17336" y="8668"/>
                    </a:lnTo>
                  </a:path>
                </a:pathLst>
              </a:custGeom>
              <a:grpFill/>
              <a:ln w="19050"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ED456F30-7037-4309-B067-4A1D8F73485D}"/>
                  </a:ext>
                </a:extLst>
              </p:cNvPr>
              <p:cNvSpPr/>
              <p:nvPr/>
            </p:nvSpPr>
            <p:spPr>
              <a:xfrm>
                <a:off x="10347015" y="4573622"/>
                <a:ext cx="87630" cy="9525"/>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grpFill/>
              <a:ln w="19050"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D0BFD937-4FFF-4635-97E1-A50A967B4A6A}"/>
                  </a:ext>
                </a:extLst>
              </p:cNvPr>
              <p:cNvSpPr/>
              <p:nvPr/>
            </p:nvSpPr>
            <p:spPr>
              <a:xfrm>
                <a:off x="10385401" y="4482944"/>
                <a:ext cx="14001" cy="33337"/>
              </a:xfrm>
              <a:custGeom>
                <a:avLst/>
                <a:gdLst>
                  <a:gd name="connsiteX0" fmla="*/ 14002 w 14001"/>
                  <a:gd name="connsiteY0" fmla="*/ 0 h 33337"/>
                  <a:gd name="connsiteX1" fmla="*/ 2191 w 14001"/>
                  <a:gd name="connsiteY1" fmla="*/ 11811 h 33337"/>
                  <a:gd name="connsiteX2" fmla="*/ 11811 w 14001"/>
                  <a:gd name="connsiteY2" fmla="*/ 21527 h 33337"/>
                  <a:gd name="connsiteX3" fmla="*/ 0 w 14001"/>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4001" h="33337">
                    <a:moveTo>
                      <a:pt x="14002" y="0"/>
                    </a:moveTo>
                    <a:lnTo>
                      <a:pt x="2191" y="11811"/>
                    </a:lnTo>
                    <a:lnTo>
                      <a:pt x="11811" y="21527"/>
                    </a:lnTo>
                    <a:lnTo>
                      <a:pt x="0" y="33338"/>
                    </a:lnTo>
                  </a:path>
                </a:pathLst>
              </a:custGeom>
              <a:grpFill/>
              <a:ln w="19050" cap="rnd">
                <a:solidFill>
                  <a:schemeClr val="bg1"/>
                </a:solidFill>
                <a:prstDash val="solid"/>
                <a:round/>
              </a:ln>
            </p:spPr>
            <p:txBody>
              <a:bodyPr rtlCol="0" anchor="ctr"/>
              <a:lstStyle/>
              <a:p>
                <a:endParaRPr lang="fr-FR" sz="1400"/>
              </a:p>
            </p:txBody>
          </p:sp>
        </p:grpSp>
        <p:sp>
          <p:nvSpPr>
            <p:cNvPr id="156" name="ZoneTexte 155">
              <a:extLst>
                <a:ext uri="{FF2B5EF4-FFF2-40B4-BE49-F238E27FC236}">
                  <a16:creationId xmlns:a16="http://schemas.microsoft.com/office/drawing/2014/main" id="{E6EE9015-5089-4F21-A6D8-3644B0B138F0}"/>
                </a:ext>
              </a:extLst>
            </p:cNvPr>
            <p:cNvSpPr txBox="1"/>
            <p:nvPr/>
          </p:nvSpPr>
          <p:spPr>
            <a:xfrm>
              <a:off x="2295540" y="6382997"/>
              <a:ext cx="3800566"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Financer ses études</a:t>
              </a:r>
            </a:p>
          </p:txBody>
        </p:sp>
      </p:grpSp>
      <p:sp>
        <p:nvSpPr>
          <p:cNvPr id="139" name="Rectangle 138">
            <a:extLst>
              <a:ext uri="{FF2B5EF4-FFF2-40B4-BE49-F238E27FC236}">
                <a16:creationId xmlns:a16="http://schemas.microsoft.com/office/drawing/2014/main" id="{BFD9DAB2-350B-4D15-BABB-82C3B49CD899}"/>
              </a:ext>
            </a:extLst>
          </p:cNvPr>
          <p:cNvSpPr/>
          <p:nvPr/>
        </p:nvSpPr>
        <p:spPr>
          <a:xfrm>
            <a:off x="1262743" y="1600864"/>
            <a:ext cx="1889760"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1BF0A404-A0F3-4682-AAD3-A5C8A6BF272E}"/>
              </a:ext>
            </a:extLst>
          </p:cNvPr>
          <p:cNvGrpSpPr/>
          <p:nvPr/>
        </p:nvGrpSpPr>
        <p:grpSpPr>
          <a:xfrm>
            <a:off x="1262743" y="955205"/>
            <a:ext cx="9602854" cy="532119"/>
            <a:chOff x="1262743" y="955205"/>
            <a:chExt cx="9602854" cy="532119"/>
          </a:xfrm>
        </p:grpSpPr>
        <p:sp>
          <p:nvSpPr>
            <p:cNvPr id="138" name="Rectangle 137">
              <a:extLst>
                <a:ext uri="{FF2B5EF4-FFF2-40B4-BE49-F238E27FC236}">
                  <a16:creationId xmlns:a16="http://schemas.microsoft.com/office/drawing/2014/main" id="{953F6CC6-E3FE-43C3-984A-E0E5BA3B7438}"/>
                </a:ext>
              </a:extLst>
            </p:cNvPr>
            <p:cNvSpPr/>
            <p:nvPr/>
          </p:nvSpPr>
          <p:spPr>
            <a:xfrm>
              <a:off x="1262743" y="955205"/>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ZoneTexte 113">
              <a:extLst>
                <a:ext uri="{FF2B5EF4-FFF2-40B4-BE49-F238E27FC236}">
                  <a16:creationId xmlns:a16="http://schemas.microsoft.com/office/drawing/2014/main" id="{97E91A5B-1F80-442A-8482-DC75DDEEA341}"/>
                </a:ext>
              </a:extLst>
            </p:cNvPr>
            <p:cNvSpPr txBox="1"/>
            <p:nvPr/>
          </p:nvSpPr>
          <p:spPr>
            <a:xfrm>
              <a:off x="1906041" y="988006"/>
              <a:ext cx="5866352"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Gérer son argent au quotidien</a:t>
              </a:r>
            </a:p>
          </p:txBody>
        </p:sp>
        <p:grpSp>
          <p:nvGrpSpPr>
            <p:cNvPr id="40" name="Graphique 1761">
              <a:extLst>
                <a:ext uri="{FF2B5EF4-FFF2-40B4-BE49-F238E27FC236}">
                  <a16:creationId xmlns:a16="http://schemas.microsoft.com/office/drawing/2014/main" id="{354A8DA6-87E2-4D7D-8DC8-D365EBF75591}"/>
                </a:ext>
              </a:extLst>
            </p:cNvPr>
            <p:cNvGrpSpPr/>
            <p:nvPr/>
          </p:nvGrpSpPr>
          <p:grpSpPr>
            <a:xfrm>
              <a:off x="1684663" y="1035486"/>
              <a:ext cx="448940" cy="334172"/>
              <a:chOff x="7441871" y="655382"/>
              <a:chExt cx="382651" cy="284829"/>
            </a:xfrm>
            <a:noFill/>
          </p:grpSpPr>
          <p:grpSp>
            <p:nvGrpSpPr>
              <p:cNvPr id="41" name="Graphique 1761">
                <a:extLst>
                  <a:ext uri="{FF2B5EF4-FFF2-40B4-BE49-F238E27FC236}">
                    <a16:creationId xmlns:a16="http://schemas.microsoft.com/office/drawing/2014/main" id="{F0D520B8-2B4F-4168-90C6-DEE68EB4D94E}"/>
                  </a:ext>
                </a:extLst>
              </p:cNvPr>
              <p:cNvGrpSpPr/>
              <p:nvPr/>
            </p:nvGrpSpPr>
            <p:grpSpPr>
              <a:xfrm>
                <a:off x="7441871" y="655382"/>
                <a:ext cx="382651" cy="284829"/>
                <a:chOff x="7441871" y="655382"/>
                <a:chExt cx="382651" cy="284829"/>
              </a:xfrm>
              <a:grpFill/>
            </p:grpSpPr>
            <p:grpSp>
              <p:nvGrpSpPr>
                <p:cNvPr id="43" name="Graphique 1761">
                  <a:extLst>
                    <a:ext uri="{FF2B5EF4-FFF2-40B4-BE49-F238E27FC236}">
                      <a16:creationId xmlns:a16="http://schemas.microsoft.com/office/drawing/2014/main" id="{3A93B34B-5FD5-4187-850F-5DBD72DBB97C}"/>
                    </a:ext>
                  </a:extLst>
                </p:cNvPr>
                <p:cNvGrpSpPr/>
                <p:nvPr/>
              </p:nvGrpSpPr>
              <p:grpSpPr>
                <a:xfrm>
                  <a:off x="7567601" y="655382"/>
                  <a:ext cx="256921" cy="224806"/>
                  <a:chOff x="7567601" y="655382"/>
                  <a:chExt cx="256921" cy="224806"/>
                </a:xfrm>
                <a:grpFill/>
              </p:grpSpPr>
              <p:sp>
                <p:nvSpPr>
                  <p:cNvPr id="49" name="Forme libre : forme 48">
                    <a:extLst>
                      <a:ext uri="{FF2B5EF4-FFF2-40B4-BE49-F238E27FC236}">
                        <a16:creationId xmlns:a16="http://schemas.microsoft.com/office/drawing/2014/main" id="{406AD15B-71AA-4FE5-8EA4-B07A17AA800E}"/>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0" name="Forme libre : forme 49">
                    <a:extLst>
                      <a:ext uri="{FF2B5EF4-FFF2-40B4-BE49-F238E27FC236}">
                        <a16:creationId xmlns:a16="http://schemas.microsoft.com/office/drawing/2014/main" id="{F248FFB1-A8A8-40EC-B165-3E96195D5256}"/>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1" name="Forme libre : forme 50">
                    <a:extLst>
                      <a:ext uri="{FF2B5EF4-FFF2-40B4-BE49-F238E27FC236}">
                        <a16:creationId xmlns:a16="http://schemas.microsoft.com/office/drawing/2014/main" id="{4CFDF0AC-CEF6-4E40-A7E6-077CA75CC9B7}"/>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2" name="Forme libre : forme 51">
                    <a:extLst>
                      <a:ext uri="{FF2B5EF4-FFF2-40B4-BE49-F238E27FC236}">
                        <a16:creationId xmlns:a16="http://schemas.microsoft.com/office/drawing/2014/main" id="{3EB09E8C-9E72-457B-971B-BC3C6DCC7487}"/>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3" name="Forme libre : forme 52">
                    <a:extLst>
                      <a:ext uri="{FF2B5EF4-FFF2-40B4-BE49-F238E27FC236}">
                        <a16:creationId xmlns:a16="http://schemas.microsoft.com/office/drawing/2014/main" id="{38A90626-8597-42CF-9ECB-B316F4B31A3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4" name="Forme libre : forme 53">
                    <a:extLst>
                      <a:ext uri="{FF2B5EF4-FFF2-40B4-BE49-F238E27FC236}">
                        <a16:creationId xmlns:a16="http://schemas.microsoft.com/office/drawing/2014/main" id="{99B73E4D-7377-449D-BDCB-E07193F7DDDF}"/>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5" name="Forme libre : forme 54">
                    <a:extLst>
                      <a:ext uri="{FF2B5EF4-FFF2-40B4-BE49-F238E27FC236}">
                        <a16:creationId xmlns:a16="http://schemas.microsoft.com/office/drawing/2014/main" id="{2600280C-9F11-46CB-B5DD-A0D2DEAF5B40}"/>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4" name="Forme libre : forme 43">
                  <a:extLst>
                    <a:ext uri="{FF2B5EF4-FFF2-40B4-BE49-F238E27FC236}">
                      <a16:creationId xmlns:a16="http://schemas.microsoft.com/office/drawing/2014/main" id="{A904D690-A63E-4EB4-A62A-5B6CB192607B}"/>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5" name="Forme libre : forme 44">
                  <a:extLst>
                    <a:ext uri="{FF2B5EF4-FFF2-40B4-BE49-F238E27FC236}">
                      <a16:creationId xmlns:a16="http://schemas.microsoft.com/office/drawing/2014/main" id="{274B728F-25F3-4FBE-B021-9ACEBD278AA5}"/>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6" name="Forme libre : forme 45">
                  <a:extLst>
                    <a:ext uri="{FF2B5EF4-FFF2-40B4-BE49-F238E27FC236}">
                      <a16:creationId xmlns:a16="http://schemas.microsoft.com/office/drawing/2014/main" id="{0479B093-C601-4777-B970-F6B2192661B6}"/>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7" name="Forme libre : forme 46">
                  <a:extLst>
                    <a:ext uri="{FF2B5EF4-FFF2-40B4-BE49-F238E27FC236}">
                      <a16:creationId xmlns:a16="http://schemas.microsoft.com/office/drawing/2014/main" id="{E147CFD9-0A16-4B89-84C9-245738BD1A9F}"/>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8" name="Forme libre : forme 47">
                  <a:extLst>
                    <a:ext uri="{FF2B5EF4-FFF2-40B4-BE49-F238E27FC236}">
                      <a16:creationId xmlns:a16="http://schemas.microsoft.com/office/drawing/2014/main" id="{4F8CA57A-E168-40E6-9002-C1B9A63FC1F1}"/>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2" name="Forme libre : forme 41">
                <a:extLst>
                  <a:ext uri="{FF2B5EF4-FFF2-40B4-BE49-F238E27FC236}">
                    <a16:creationId xmlns:a16="http://schemas.microsoft.com/office/drawing/2014/main" id="{2077A651-9613-4499-A2D6-B6DACA22B910}"/>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grpSp>
      </p:grpSp>
      <p:pic>
        <p:nvPicPr>
          <p:cNvPr id="116" name="Image 115">
            <a:extLst>
              <a:ext uri="{FF2B5EF4-FFF2-40B4-BE49-F238E27FC236}">
                <a16:creationId xmlns:a16="http://schemas.microsoft.com/office/drawing/2014/main" id="{F63C0DF5-9E58-47D2-B0DA-F441B0F40F1A}"/>
              </a:ext>
            </a:extLst>
          </p:cNvPr>
          <p:cNvPicPr>
            <a:picLocks noChangeAspect="1"/>
          </p:cNvPicPr>
          <p:nvPr/>
        </p:nvPicPr>
        <p:blipFill>
          <a:blip r:embed="rId5">
            <a:clrChange>
              <a:clrFrom>
                <a:srgbClr val="ECECEC"/>
              </a:clrFrom>
              <a:clrTo>
                <a:srgbClr val="ECECEC">
                  <a:alpha val="0"/>
                </a:srgbClr>
              </a:clrTo>
            </a:clrChange>
          </a:blip>
          <a:stretch>
            <a:fillRect/>
          </a:stretch>
        </p:blipFill>
        <p:spPr>
          <a:xfrm>
            <a:off x="1532126" y="3918145"/>
            <a:ext cx="1293235" cy="834272"/>
          </a:xfrm>
          <a:prstGeom prst="rect">
            <a:avLst/>
          </a:prstGeom>
        </p:spPr>
      </p:pic>
      <p:grpSp>
        <p:nvGrpSpPr>
          <p:cNvPr id="117" name="Groupe 116">
            <a:extLst>
              <a:ext uri="{FF2B5EF4-FFF2-40B4-BE49-F238E27FC236}">
                <a16:creationId xmlns:a16="http://schemas.microsoft.com/office/drawing/2014/main" id="{9E8349ED-147A-473E-9232-6E9718A6A0E4}"/>
              </a:ext>
            </a:extLst>
          </p:cNvPr>
          <p:cNvGrpSpPr/>
          <p:nvPr/>
        </p:nvGrpSpPr>
        <p:grpSpPr>
          <a:xfrm rot="920199">
            <a:off x="1584684" y="2358133"/>
            <a:ext cx="1247762" cy="917019"/>
            <a:chOff x="4134013" y="6660486"/>
            <a:chExt cx="3493017" cy="2567129"/>
          </a:xfrm>
        </p:grpSpPr>
        <p:pic>
          <p:nvPicPr>
            <p:cNvPr id="118" name="Image 6" descr="image001">
              <a:extLst>
                <a:ext uri="{FF2B5EF4-FFF2-40B4-BE49-F238E27FC236}">
                  <a16:creationId xmlns:a16="http://schemas.microsoft.com/office/drawing/2014/main" id="{F1B87116-5EE8-4DD2-92D5-98F9B7807FE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679179">
              <a:off x="4134013" y="6812137"/>
              <a:ext cx="3493017" cy="241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 name="Rectangle 118">
              <a:extLst>
                <a:ext uri="{FF2B5EF4-FFF2-40B4-BE49-F238E27FC236}">
                  <a16:creationId xmlns:a16="http://schemas.microsoft.com/office/drawing/2014/main" id="{66223286-4FB4-49E6-A996-64052766DCCA}"/>
                </a:ext>
              </a:extLst>
            </p:cNvPr>
            <p:cNvSpPr/>
            <p:nvPr/>
          </p:nvSpPr>
          <p:spPr>
            <a:xfrm rot="20638670">
              <a:off x="6763180" y="6660486"/>
              <a:ext cx="596582" cy="1127521"/>
            </a:xfrm>
            <a:prstGeom prst="rect">
              <a:avLst/>
            </a:prstGeom>
            <a:solidFill>
              <a:srgbClr val="A11A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FF483880-3CD5-4BB6-9235-688E51199608}"/>
              </a:ext>
            </a:extLst>
          </p:cNvPr>
          <p:cNvSpPr txBox="1"/>
          <p:nvPr/>
        </p:nvSpPr>
        <p:spPr>
          <a:xfrm>
            <a:off x="1970663" y="3411557"/>
            <a:ext cx="500458" cy="369332"/>
          </a:xfrm>
          <a:prstGeom prst="rect">
            <a:avLst/>
          </a:prstGeom>
          <a:noFill/>
        </p:spPr>
        <p:txBody>
          <a:bodyPr wrap="none" rtlCol="0">
            <a:spAutoFit/>
          </a:bodyPr>
          <a:lstStyle/>
          <a:p>
            <a:r>
              <a:rPr lang="fr-FR" dirty="0">
                <a:solidFill>
                  <a:schemeClr val="tx1">
                    <a:lumMod val="75000"/>
                    <a:lumOff val="25000"/>
                  </a:schemeClr>
                </a:solidFill>
                <a:latin typeface="Cavolini" panose="03000502040302020204" pitchFamily="66" charset="0"/>
                <a:cs typeface="Cavolini" panose="03000502040302020204" pitchFamily="66" charset="0"/>
              </a:rPr>
              <a:t>ou</a:t>
            </a:r>
          </a:p>
        </p:txBody>
      </p:sp>
      <p:sp>
        <p:nvSpPr>
          <p:cNvPr id="140" name="Rectangle 139">
            <a:extLst>
              <a:ext uri="{FF2B5EF4-FFF2-40B4-BE49-F238E27FC236}">
                <a16:creationId xmlns:a16="http://schemas.microsoft.com/office/drawing/2014/main" id="{E271B0D5-0D41-4581-A9B4-6A8E92E80074}"/>
              </a:ext>
            </a:extLst>
          </p:cNvPr>
          <p:cNvSpPr/>
          <p:nvPr/>
        </p:nvSpPr>
        <p:spPr>
          <a:xfrm>
            <a:off x="5326832" y="1600864"/>
            <a:ext cx="1699345"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latin typeface="Cavolini" panose="03000502040302020204" pitchFamily="66" charset="0"/>
                <a:cs typeface="Cavolini" panose="03000502040302020204" pitchFamily="66" charset="0"/>
              </a:rPr>
              <a:t>Un service de mobilité bancaire </a:t>
            </a:r>
            <a:r>
              <a:rPr lang="fr-FR" sz="1400" b="1" dirty="0">
                <a:solidFill>
                  <a:schemeClr val="tx1">
                    <a:lumMod val="75000"/>
                    <a:lumOff val="25000"/>
                  </a:schemeClr>
                </a:solidFill>
                <a:latin typeface="Cavolini" panose="03000502040302020204" pitchFamily="66" charset="0"/>
                <a:cs typeface="Cavolini" panose="03000502040302020204" pitchFamily="66" charset="0"/>
              </a:rPr>
              <a:t>: </a:t>
            </a:r>
          </a:p>
          <a:p>
            <a:pPr algn="ctr"/>
            <a:endParaRPr lang="fr-FR" sz="500" dirty="0">
              <a:solidFill>
                <a:schemeClr val="tx1">
                  <a:lumMod val="75000"/>
                  <a:lumOff val="25000"/>
                </a:schemeClr>
              </a:solidFill>
              <a:latin typeface="Cavolini" panose="03000502040302020204" pitchFamily="66" charset="0"/>
              <a:cs typeface="Cavolini" panose="03000502040302020204" pitchFamily="66" charset="0"/>
            </a:endParaRPr>
          </a:p>
          <a:p>
            <a:pPr algn="ctr"/>
            <a:r>
              <a:rPr lang="fr-FR" sz="1400" dirty="0">
                <a:solidFill>
                  <a:schemeClr val="tx1">
                    <a:lumMod val="75000"/>
                    <a:lumOff val="25000"/>
                  </a:schemeClr>
                </a:solidFill>
                <a:latin typeface="Cavolini" panose="03000502040302020204" pitchFamily="66" charset="0"/>
                <a:cs typeface="Cavolini" panose="03000502040302020204" pitchFamily="66" charset="0"/>
              </a:rPr>
              <a:t>prise en charge des démarches du transfert des comptes (virements, prélèvements)</a:t>
            </a: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p:txBody>
      </p:sp>
      <p:grpSp>
        <p:nvGrpSpPr>
          <p:cNvPr id="179" name="Graphique 1762">
            <a:extLst>
              <a:ext uri="{FF2B5EF4-FFF2-40B4-BE49-F238E27FC236}">
                <a16:creationId xmlns:a16="http://schemas.microsoft.com/office/drawing/2014/main" id="{CB858BB5-3C71-4713-A49D-C0C09F97F414}"/>
              </a:ext>
            </a:extLst>
          </p:cNvPr>
          <p:cNvGrpSpPr/>
          <p:nvPr/>
        </p:nvGrpSpPr>
        <p:grpSpPr>
          <a:xfrm>
            <a:off x="2133603" y="5247619"/>
            <a:ext cx="399097" cy="336519"/>
            <a:chOff x="7994320" y="617219"/>
            <a:chExt cx="399097" cy="336518"/>
          </a:xfrm>
          <a:noFill/>
        </p:grpSpPr>
        <p:sp>
          <p:nvSpPr>
            <p:cNvPr id="180" name="Forme libre : forme 179">
              <a:extLst>
                <a:ext uri="{FF2B5EF4-FFF2-40B4-BE49-F238E27FC236}">
                  <a16:creationId xmlns:a16="http://schemas.microsoft.com/office/drawing/2014/main" id="{8D8C9E40-D0F7-42D5-87F9-ADA1E274B409}"/>
                </a:ext>
              </a:extLst>
            </p:cNvPr>
            <p:cNvSpPr/>
            <p:nvPr/>
          </p:nvSpPr>
          <p:spPr>
            <a:xfrm>
              <a:off x="8179196" y="730757"/>
              <a:ext cx="81347" cy="151923"/>
            </a:xfrm>
            <a:custGeom>
              <a:avLst/>
              <a:gdLst>
                <a:gd name="connsiteX0" fmla="*/ 81348 w 81347"/>
                <a:gd name="connsiteY0" fmla="*/ 69342 h 151923"/>
                <a:gd name="connsiteX1" fmla="*/ 13244 w 81347"/>
                <a:gd name="connsiteY1" fmla="*/ 0 h 151923"/>
                <a:gd name="connsiteX2" fmla="*/ 12006 w 81347"/>
                <a:gd name="connsiteY2" fmla="*/ 46673 h 151923"/>
                <a:gd name="connsiteX3" fmla="*/ 46010 w 81347"/>
                <a:gd name="connsiteY3" fmla="*/ 89535 h 151923"/>
                <a:gd name="connsiteX4" fmla="*/ 72490 w 81347"/>
                <a:gd name="connsiteY4" fmla="*/ 151924 h 15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47" h="151923">
                  <a:moveTo>
                    <a:pt x="81348" y="69342"/>
                  </a:moveTo>
                  <a:lnTo>
                    <a:pt x="13244" y="0"/>
                  </a:lnTo>
                  <a:cubicBezTo>
                    <a:pt x="13244" y="0"/>
                    <a:pt x="-15712" y="12001"/>
                    <a:pt x="12006" y="46673"/>
                  </a:cubicBezTo>
                  <a:cubicBezTo>
                    <a:pt x="39724" y="81344"/>
                    <a:pt x="46010" y="89535"/>
                    <a:pt x="46010" y="89535"/>
                  </a:cubicBezTo>
                  <a:cubicBezTo>
                    <a:pt x="46010" y="89535"/>
                    <a:pt x="23341" y="136779"/>
                    <a:pt x="72490" y="151924"/>
                  </a:cubicBezTo>
                </a:path>
              </a:pathLst>
            </a:custGeom>
            <a:grpFill/>
            <a:ln w="5715" cap="rnd">
              <a:solidFill>
                <a:srgbClr val="E52A29"/>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31874929-3C02-4C89-B13A-D363E8A2EB28}"/>
                </a:ext>
              </a:extLst>
            </p:cNvPr>
            <p:cNvSpPr/>
            <p:nvPr/>
          </p:nvSpPr>
          <p:spPr>
            <a:xfrm>
              <a:off x="8069282" y="617219"/>
              <a:ext cx="178022" cy="177926"/>
            </a:xfrm>
            <a:custGeom>
              <a:avLst/>
              <a:gdLst>
                <a:gd name="connsiteX0" fmla="*/ 161639 w 178022"/>
                <a:gd name="connsiteY0" fmla="*/ 126778 h 177926"/>
                <a:gd name="connsiteX1" fmla="*/ 175451 w 178022"/>
                <a:gd name="connsiteY1" fmla="*/ 112871 h 177926"/>
                <a:gd name="connsiteX2" fmla="*/ 175451 w 178022"/>
                <a:gd name="connsiteY2" fmla="*/ 100584 h 177926"/>
                <a:gd name="connsiteX3" fmla="*/ 77438 w 178022"/>
                <a:gd name="connsiteY3" fmla="*/ 2572 h 177926"/>
                <a:gd name="connsiteX4" fmla="*/ 65151 w 178022"/>
                <a:gd name="connsiteY4" fmla="*/ 2572 h 177926"/>
                <a:gd name="connsiteX5" fmla="*/ 2572 w 178022"/>
                <a:gd name="connsiteY5" fmla="*/ 65056 h 177926"/>
                <a:gd name="connsiteX6" fmla="*/ 2572 w 178022"/>
                <a:gd name="connsiteY6" fmla="*/ 77343 h 177926"/>
                <a:gd name="connsiteX7" fmla="*/ 100584 w 178022"/>
                <a:gd name="connsiteY7" fmla="*/ 175355 h 177926"/>
                <a:gd name="connsiteX8" fmla="*/ 112871 w 178022"/>
                <a:gd name="connsiteY8" fmla="*/ 175355 h 177926"/>
                <a:gd name="connsiteX9" fmla="*/ 125349 w 178022"/>
                <a:gd name="connsiteY9" fmla="*/ 162878 h 17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022" h="177926">
                  <a:moveTo>
                    <a:pt x="161639" y="126778"/>
                  </a:moveTo>
                  <a:lnTo>
                    <a:pt x="175451" y="112871"/>
                  </a:lnTo>
                  <a:cubicBezTo>
                    <a:pt x="178880" y="109442"/>
                    <a:pt x="178880" y="103918"/>
                    <a:pt x="175451" y="100584"/>
                  </a:cubicBezTo>
                  <a:lnTo>
                    <a:pt x="77438" y="2572"/>
                  </a:lnTo>
                  <a:cubicBezTo>
                    <a:pt x="74009" y="-857"/>
                    <a:pt x="68485" y="-857"/>
                    <a:pt x="65151" y="2572"/>
                  </a:cubicBezTo>
                  <a:lnTo>
                    <a:pt x="2572" y="65056"/>
                  </a:lnTo>
                  <a:cubicBezTo>
                    <a:pt x="-857" y="68485"/>
                    <a:pt x="-857" y="74009"/>
                    <a:pt x="2572" y="77343"/>
                  </a:cubicBezTo>
                  <a:lnTo>
                    <a:pt x="100584" y="175355"/>
                  </a:lnTo>
                  <a:cubicBezTo>
                    <a:pt x="104013" y="178784"/>
                    <a:pt x="109538" y="178784"/>
                    <a:pt x="112871" y="175355"/>
                  </a:cubicBezTo>
                  <a:lnTo>
                    <a:pt x="125349" y="162878"/>
                  </a:lnTo>
                </a:path>
              </a:pathLst>
            </a:custGeom>
            <a:grpFill/>
            <a:ln w="5715" cap="rnd">
              <a:solidFill>
                <a:srgbClr val="E52A29"/>
              </a:solidFill>
              <a:prstDash val="solid"/>
              <a:round/>
            </a:ln>
          </p:spPr>
          <p:txBody>
            <a:bodyPr rtlCol="0" anchor="ctr"/>
            <a:lstStyle/>
            <a:p>
              <a:endParaRPr lang="fr-FR" sz="1400"/>
            </a:p>
          </p:txBody>
        </p:sp>
        <p:sp>
          <p:nvSpPr>
            <p:cNvPr id="182" name="Forme libre : forme 181">
              <a:extLst>
                <a:ext uri="{FF2B5EF4-FFF2-40B4-BE49-F238E27FC236}">
                  <a16:creationId xmlns:a16="http://schemas.microsoft.com/office/drawing/2014/main" id="{ACE9B67C-4539-4B84-9112-D552506BFB16}"/>
                </a:ext>
              </a:extLst>
            </p:cNvPr>
            <p:cNvSpPr/>
            <p:nvPr/>
          </p:nvSpPr>
          <p:spPr>
            <a:xfrm>
              <a:off x="8386560" y="920876"/>
              <a:ext cx="6858" cy="8572"/>
            </a:xfrm>
            <a:custGeom>
              <a:avLst/>
              <a:gdLst>
                <a:gd name="connsiteX0" fmla="*/ 0 w 6858"/>
                <a:gd name="connsiteY0" fmla="*/ 0 h 8572"/>
                <a:gd name="connsiteX1" fmla="*/ 6858 w 6858"/>
                <a:gd name="connsiteY1" fmla="*/ 8573 h 8572"/>
              </a:gdLst>
              <a:ahLst/>
              <a:cxnLst>
                <a:cxn ang="0">
                  <a:pos x="connsiteX0" y="connsiteY0"/>
                </a:cxn>
                <a:cxn ang="0">
                  <a:pos x="connsiteX1" y="connsiteY1"/>
                </a:cxn>
              </a:cxnLst>
              <a:rect l="l" t="t" r="r" b="b"/>
              <a:pathLst>
                <a:path w="6858" h="8572">
                  <a:moveTo>
                    <a:pt x="0" y="0"/>
                  </a:moveTo>
                  <a:lnTo>
                    <a:pt x="6858" y="8573"/>
                  </a:lnTo>
                </a:path>
              </a:pathLst>
            </a:custGeom>
            <a:grpFill/>
            <a:ln w="5715" cap="rnd">
              <a:solidFill>
                <a:srgbClr val="E52A29"/>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B4B6051A-675F-4DE9-AF1F-5847D29CE1BD}"/>
                </a:ext>
              </a:extLst>
            </p:cNvPr>
            <p:cNvSpPr/>
            <p:nvPr/>
          </p:nvSpPr>
          <p:spPr>
            <a:xfrm>
              <a:off x="8244732" y="715731"/>
              <a:ext cx="126206" cy="185713"/>
            </a:xfrm>
            <a:custGeom>
              <a:avLst/>
              <a:gdLst>
                <a:gd name="connsiteX0" fmla="*/ 0 w 126206"/>
                <a:gd name="connsiteY0" fmla="*/ 2072 h 185713"/>
                <a:gd name="connsiteX1" fmla="*/ 24384 w 126206"/>
                <a:gd name="connsiteY1" fmla="*/ 6929 h 185713"/>
                <a:gd name="connsiteX2" fmla="*/ 78200 w 126206"/>
                <a:gd name="connsiteY2" fmla="*/ 43505 h 185713"/>
                <a:gd name="connsiteX3" fmla="*/ 102013 w 126206"/>
                <a:gd name="connsiteY3" fmla="*/ 155519 h 185713"/>
                <a:gd name="connsiteX4" fmla="*/ 126206 w 126206"/>
                <a:gd name="connsiteY4" fmla="*/ 185714 h 18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185713">
                  <a:moveTo>
                    <a:pt x="0" y="2072"/>
                  </a:moveTo>
                  <a:cubicBezTo>
                    <a:pt x="0" y="2072"/>
                    <a:pt x="7144" y="-4977"/>
                    <a:pt x="24384" y="6929"/>
                  </a:cubicBezTo>
                  <a:cubicBezTo>
                    <a:pt x="41624" y="18836"/>
                    <a:pt x="78200" y="43505"/>
                    <a:pt x="78200" y="43505"/>
                  </a:cubicBezTo>
                  <a:lnTo>
                    <a:pt x="102013" y="155519"/>
                  </a:lnTo>
                  <a:lnTo>
                    <a:pt x="126206" y="185714"/>
                  </a:lnTo>
                </a:path>
              </a:pathLst>
            </a:custGeom>
            <a:grpFill/>
            <a:ln w="5715" cap="rnd">
              <a:solidFill>
                <a:srgbClr val="E52A29"/>
              </a:solidFill>
              <a:prstDash val="solid"/>
              <a:round/>
            </a:ln>
          </p:spPr>
          <p:txBody>
            <a:bodyPr rtlCol="0" anchor="ctr"/>
            <a:lstStyle/>
            <a:p>
              <a:endParaRPr lang="fr-FR" sz="1400"/>
            </a:p>
          </p:txBody>
        </p:sp>
        <p:sp>
          <p:nvSpPr>
            <p:cNvPr id="184" name="Forme libre : forme 183">
              <a:extLst>
                <a:ext uri="{FF2B5EF4-FFF2-40B4-BE49-F238E27FC236}">
                  <a16:creationId xmlns:a16="http://schemas.microsoft.com/office/drawing/2014/main" id="{28B7FE40-4887-4B74-A77D-42344C117DA1}"/>
                </a:ext>
              </a:extLst>
            </p:cNvPr>
            <p:cNvSpPr/>
            <p:nvPr/>
          </p:nvSpPr>
          <p:spPr>
            <a:xfrm>
              <a:off x="8170723" y="792669"/>
              <a:ext cx="37052" cy="33515"/>
            </a:xfrm>
            <a:custGeom>
              <a:avLst/>
              <a:gdLst>
                <a:gd name="connsiteX0" fmla="*/ 11430 w 37052"/>
                <a:gd name="connsiteY0" fmla="*/ 0 h 33515"/>
                <a:gd name="connsiteX1" fmla="*/ 0 w 37052"/>
                <a:gd name="connsiteY1" fmla="*/ 29147 h 33515"/>
                <a:gd name="connsiteX2" fmla="*/ 37052 w 37052"/>
                <a:gd name="connsiteY2" fmla="*/ 7048 h 33515"/>
              </a:gdLst>
              <a:ahLst/>
              <a:cxnLst>
                <a:cxn ang="0">
                  <a:pos x="connsiteX0" y="connsiteY0"/>
                </a:cxn>
                <a:cxn ang="0">
                  <a:pos x="connsiteX1" y="connsiteY1"/>
                </a:cxn>
                <a:cxn ang="0">
                  <a:pos x="connsiteX2" y="connsiteY2"/>
                </a:cxn>
              </a:cxnLst>
              <a:rect l="l" t="t" r="r" b="b"/>
              <a:pathLst>
                <a:path w="37052" h="33515">
                  <a:moveTo>
                    <a:pt x="11430" y="0"/>
                  </a:moveTo>
                  <a:lnTo>
                    <a:pt x="0" y="29147"/>
                  </a:lnTo>
                  <a:cubicBezTo>
                    <a:pt x="0" y="29147"/>
                    <a:pt x="18479" y="48101"/>
                    <a:pt x="37052" y="7048"/>
                  </a:cubicBezTo>
                </a:path>
              </a:pathLst>
            </a:custGeom>
            <a:grpFill/>
            <a:ln w="5715" cap="rnd">
              <a:solidFill>
                <a:srgbClr val="E52A29"/>
              </a:solidFill>
              <a:prstDash val="solid"/>
              <a:round/>
            </a:ln>
          </p:spPr>
          <p:txBody>
            <a:bodyPr rtlCol="0" anchor="ctr"/>
            <a:lstStyle/>
            <a:p>
              <a:endParaRPr lang="fr-FR" sz="1400"/>
            </a:p>
          </p:txBody>
        </p:sp>
        <p:sp>
          <p:nvSpPr>
            <p:cNvPr id="185" name="Forme libre : forme 184">
              <a:extLst>
                <a:ext uri="{FF2B5EF4-FFF2-40B4-BE49-F238E27FC236}">
                  <a16:creationId xmlns:a16="http://schemas.microsoft.com/office/drawing/2014/main" id="{DCE56F13-03E6-4AB3-AC4E-9E2E9EDF24C7}"/>
                </a:ext>
              </a:extLst>
            </p:cNvPr>
            <p:cNvSpPr/>
            <p:nvPr/>
          </p:nvSpPr>
          <p:spPr>
            <a:xfrm>
              <a:off x="8185772" y="820482"/>
              <a:ext cx="34861" cy="26317"/>
            </a:xfrm>
            <a:custGeom>
              <a:avLst/>
              <a:gdLst>
                <a:gd name="connsiteX0" fmla="*/ 9239 w 34861"/>
                <a:gd name="connsiteY0" fmla="*/ 0 h 26317"/>
                <a:gd name="connsiteX1" fmla="*/ 0 w 34861"/>
                <a:gd name="connsiteY1" fmla="*/ 20765 h 26317"/>
                <a:gd name="connsiteX2" fmla="*/ 34862 w 34861"/>
                <a:gd name="connsiteY2" fmla="*/ 9716 h 26317"/>
              </a:gdLst>
              <a:ahLst/>
              <a:cxnLst>
                <a:cxn ang="0">
                  <a:pos x="connsiteX0" y="connsiteY0"/>
                </a:cxn>
                <a:cxn ang="0">
                  <a:pos x="connsiteX1" y="connsiteY1"/>
                </a:cxn>
                <a:cxn ang="0">
                  <a:pos x="connsiteX2" y="connsiteY2"/>
                </a:cxn>
              </a:cxnLst>
              <a:rect l="l" t="t" r="r" b="b"/>
              <a:pathLst>
                <a:path w="34861" h="26317">
                  <a:moveTo>
                    <a:pt x="9239" y="0"/>
                  </a:moveTo>
                  <a:lnTo>
                    <a:pt x="0" y="20765"/>
                  </a:lnTo>
                  <a:cubicBezTo>
                    <a:pt x="0" y="20765"/>
                    <a:pt x="18479" y="38862"/>
                    <a:pt x="34862" y="9716"/>
                  </a:cubicBezTo>
                </a:path>
              </a:pathLst>
            </a:custGeom>
            <a:grpFill/>
            <a:ln w="5715" cap="rnd">
              <a:solidFill>
                <a:srgbClr val="E52A29"/>
              </a:solidFill>
              <a:prstDash val="solid"/>
              <a:round/>
            </a:ln>
          </p:spPr>
          <p:txBody>
            <a:bodyPr rtlCol="0" anchor="ctr"/>
            <a:lstStyle/>
            <a:p>
              <a:endParaRPr lang="fr-FR" sz="1400"/>
            </a:p>
          </p:txBody>
        </p:sp>
        <p:sp>
          <p:nvSpPr>
            <p:cNvPr id="186" name="Forme libre : forme 185">
              <a:extLst>
                <a:ext uri="{FF2B5EF4-FFF2-40B4-BE49-F238E27FC236}">
                  <a16:creationId xmlns:a16="http://schemas.microsoft.com/office/drawing/2014/main" id="{06C4E09E-40F1-4B05-8F8B-EF161CFC34AC}"/>
                </a:ext>
              </a:extLst>
            </p:cNvPr>
            <p:cNvSpPr/>
            <p:nvPr/>
          </p:nvSpPr>
          <p:spPr>
            <a:xfrm>
              <a:off x="8201108" y="845247"/>
              <a:ext cx="111156" cy="108489"/>
            </a:xfrm>
            <a:custGeom>
              <a:avLst/>
              <a:gdLst>
                <a:gd name="connsiteX0" fmla="*/ 7525 w 111156"/>
                <a:gd name="connsiteY0" fmla="*/ 0 h 108489"/>
                <a:gd name="connsiteX1" fmla="*/ 0 w 111156"/>
                <a:gd name="connsiteY1" fmla="*/ 12383 h 108489"/>
                <a:gd name="connsiteX2" fmla="*/ 21622 w 111156"/>
                <a:gd name="connsiteY2" fmla="*/ 18097 h 108489"/>
                <a:gd name="connsiteX3" fmla="*/ 74105 w 111156"/>
                <a:gd name="connsiteY3" fmla="*/ 58198 h 108489"/>
                <a:gd name="connsiteX4" fmla="*/ 111157 w 111156"/>
                <a:gd name="connsiteY4" fmla="*/ 108490 h 10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56" h="108489">
                  <a:moveTo>
                    <a:pt x="7525" y="0"/>
                  </a:moveTo>
                  <a:lnTo>
                    <a:pt x="0" y="12383"/>
                  </a:lnTo>
                  <a:cubicBezTo>
                    <a:pt x="0" y="12383"/>
                    <a:pt x="9716" y="26098"/>
                    <a:pt x="21622" y="18097"/>
                  </a:cubicBezTo>
                  <a:cubicBezTo>
                    <a:pt x="21622" y="18097"/>
                    <a:pt x="27813" y="59531"/>
                    <a:pt x="74105" y="58198"/>
                  </a:cubicBezTo>
                  <a:lnTo>
                    <a:pt x="111157" y="108490"/>
                  </a:lnTo>
                </a:path>
              </a:pathLst>
            </a:custGeom>
            <a:grpFill/>
            <a:ln w="5715" cap="rnd">
              <a:solidFill>
                <a:srgbClr val="E52A29"/>
              </a:solidFill>
              <a:prstDash val="solid"/>
              <a:round/>
            </a:ln>
          </p:spPr>
          <p:txBody>
            <a:bodyPr rtlCol="0" anchor="ctr"/>
            <a:lstStyle/>
            <a:p>
              <a:endParaRPr lang="fr-FR" sz="1400"/>
            </a:p>
          </p:txBody>
        </p:sp>
        <p:sp>
          <p:nvSpPr>
            <p:cNvPr id="187" name="Forme libre : forme 186">
              <a:extLst>
                <a:ext uri="{FF2B5EF4-FFF2-40B4-BE49-F238E27FC236}">
                  <a16:creationId xmlns:a16="http://schemas.microsoft.com/office/drawing/2014/main" id="{41BE238B-7767-44AF-9C36-CBAB69301D54}"/>
                </a:ext>
              </a:extLst>
            </p:cNvPr>
            <p:cNvSpPr/>
            <p:nvPr/>
          </p:nvSpPr>
          <p:spPr>
            <a:xfrm>
              <a:off x="8231207" y="755617"/>
              <a:ext cx="47625" cy="28670"/>
            </a:xfrm>
            <a:custGeom>
              <a:avLst/>
              <a:gdLst>
                <a:gd name="connsiteX0" fmla="*/ 0 w 47625"/>
                <a:gd name="connsiteY0" fmla="*/ 12382 h 28670"/>
                <a:gd name="connsiteX1" fmla="*/ 11430 w 47625"/>
                <a:gd name="connsiteY1" fmla="*/ 0 h 28670"/>
                <a:gd name="connsiteX2" fmla="*/ 47625 w 47625"/>
                <a:gd name="connsiteY2" fmla="*/ 28670 h 28670"/>
              </a:gdLst>
              <a:ahLst/>
              <a:cxnLst>
                <a:cxn ang="0">
                  <a:pos x="connsiteX0" y="connsiteY0"/>
                </a:cxn>
                <a:cxn ang="0">
                  <a:pos x="connsiteX1" y="connsiteY1"/>
                </a:cxn>
                <a:cxn ang="0">
                  <a:pos x="connsiteX2" y="connsiteY2"/>
                </a:cxn>
              </a:cxnLst>
              <a:rect l="l" t="t" r="r" b="b"/>
              <a:pathLst>
                <a:path w="47625" h="28670">
                  <a:moveTo>
                    <a:pt x="0" y="12382"/>
                  </a:moveTo>
                  <a:lnTo>
                    <a:pt x="11430" y="0"/>
                  </a:lnTo>
                  <a:cubicBezTo>
                    <a:pt x="11430" y="0"/>
                    <a:pt x="18479" y="23336"/>
                    <a:pt x="47625" y="28670"/>
                  </a:cubicBezTo>
                </a:path>
              </a:pathLst>
            </a:custGeom>
            <a:grpFill/>
            <a:ln w="5715" cap="rnd">
              <a:solidFill>
                <a:srgbClr val="E52A29"/>
              </a:solidFill>
              <a:prstDash val="solid"/>
              <a:round/>
            </a:ln>
          </p:spPr>
          <p:txBody>
            <a:bodyPr rtlCol="0" anchor="ctr"/>
            <a:lstStyle/>
            <a:p>
              <a:endParaRPr lang="fr-FR" sz="1400"/>
            </a:p>
          </p:txBody>
        </p:sp>
        <p:sp>
          <p:nvSpPr>
            <p:cNvPr id="188" name="Forme libre : forme 187">
              <a:extLst>
                <a:ext uri="{FF2B5EF4-FFF2-40B4-BE49-F238E27FC236}">
                  <a16:creationId xmlns:a16="http://schemas.microsoft.com/office/drawing/2014/main" id="{B6871B41-BD60-4049-A5A9-D3DCB51460E2}"/>
                </a:ext>
              </a:extLst>
            </p:cNvPr>
            <p:cNvSpPr/>
            <p:nvPr/>
          </p:nvSpPr>
          <p:spPr>
            <a:xfrm>
              <a:off x="8085689" y="669726"/>
              <a:ext cx="37576" cy="37576"/>
            </a:xfrm>
            <a:custGeom>
              <a:avLst/>
              <a:gdLst>
                <a:gd name="connsiteX0" fmla="*/ 23122 w 37576"/>
                <a:gd name="connsiteY0" fmla="*/ 35790 h 37576"/>
                <a:gd name="connsiteX1" fmla="*/ 35790 w 37576"/>
                <a:gd name="connsiteY1" fmla="*/ 23122 h 37576"/>
                <a:gd name="connsiteX2" fmla="*/ 35790 w 37576"/>
                <a:gd name="connsiteY2" fmla="*/ 14454 h 37576"/>
                <a:gd name="connsiteX3" fmla="*/ 23122 w 37576"/>
                <a:gd name="connsiteY3" fmla="*/ 1786 h 37576"/>
                <a:gd name="connsiteX4" fmla="*/ 14454 w 37576"/>
                <a:gd name="connsiteY4" fmla="*/ 1786 h 37576"/>
                <a:gd name="connsiteX5" fmla="*/ 1786 w 37576"/>
                <a:gd name="connsiteY5" fmla="*/ 14454 h 37576"/>
                <a:gd name="connsiteX6" fmla="*/ 1786 w 37576"/>
                <a:gd name="connsiteY6" fmla="*/ 23122 h 37576"/>
                <a:gd name="connsiteX7" fmla="*/ 14454 w 37576"/>
                <a:gd name="connsiteY7" fmla="*/ 35790 h 37576"/>
                <a:gd name="connsiteX8" fmla="*/ 23122 w 37576"/>
                <a:gd name="connsiteY8" fmla="*/ 35790 h 37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76" h="37576">
                  <a:moveTo>
                    <a:pt x="23122" y="35790"/>
                  </a:moveTo>
                  <a:lnTo>
                    <a:pt x="35790" y="23122"/>
                  </a:lnTo>
                  <a:cubicBezTo>
                    <a:pt x="38171" y="20741"/>
                    <a:pt x="38171" y="16835"/>
                    <a:pt x="35790" y="14454"/>
                  </a:cubicBezTo>
                  <a:lnTo>
                    <a:pt x="23122" y="1786"/>
                  </a:lnTo>
                  <a:cubicBezTo>
                    <a:pt x="20741" y="-595"/>
                    <a:pt x="16835" y="-595"/>
                    <a:pt x="14454" y="1786"/>
                  </a:cubicBezTo>
                  <a:lnTo>
                    <a:pt x="1786" y="14454"/>
                  </a:lnTo>
                  <a:cubicBezTo>
                    <a:pt x="-595" y="16835"/>
                    <a:pt x="-595" y="20741"/>
                    <a:pt x="1786" y="23122"/>
                  </a:cubicBezTo>
                  <a:lnTo>
                    <a:pt x="14454" y="35790"/>
                  </a:lnTo>
                  <a:cubicBezTo>
                    <a:pt x="16835" y="38171"/>
                    <a:pt x="20741" y="38171"/>
                    <a:pt x="23122" y="35790"/>
                  </a:cubicBezTo>
                  <a:close/>
                </a:path>
              </a:pathLst>
            </a:custGeom>
            <a:grpFill/>
            <a:ln w="5715" cap="rnd">
              <a:solidFill>
                <a:srgbClr val="E52A29"/>
              </a:solidFill>
              <a:prstDash val="solid"/>
              <a:round/>
            </a:ln>
          </p:spPr>
          <p:txBody>
            <a:bodyPr rtlCol="0" anchor="ctr"/>
            <a:lstStyle/>
            <a:p>
              <a:endParaRPr lang="fr-FR" sz="1400"/>
            </a:p>
          </p:txBody>
        </p:sp>
        <p:sp>
          <p:nvSpPr>
            <p:cNvPr id="189" name="Forme libre : forme 188">
              <a:extLst>
                <a:ext uri="{FF2B5EF4-FFF2-40B4-BE49-F238E27FC236}">
                  <a16:creationId xmlns:a16="http://schemas.microsoft.com/office/drawing/2014/main" id="{12F373AC-6332-4C67-A0DE-1D8F9C1F3E0E}"/>
                </a:ext>
              </a:extLst>
            </p:cNvPr>
            <p:cNvSpPr/>
            <p:nvPr/>
          </p:nvSpPr>
          <p:spPr>
            <a:xfrm>
              <a:off x="7994320" y="692181"/>
              <a:ext cx="55149" cy="187166"/>
            </a:xfrm>
            <a:custGeom>
              <a:avLst/>
              <a:gdLst>
                <a:gd name="connsiteX0" fmla="*/ 55150 w 55149"/>
                <a:gd name="connsiteY0" fmla="*/ 0 h 187166"/>
                <a:gd name="connsiteX1" fmla="*/ 10859 w 55149"/>
                <a:gd name="connsiteY1" fmla="*/ 0 h 187166"/>
                <a:gd name="connsiteX2" fmla="*/ 0 w 55149"/>
                <a:gd name="connsiteY2" fmla="*/ 10859 h 187166"/>
                <a:gd name="connsiteX3" fmla="*/ 0 w 55149"/>
                <a:gd name="connsiteY3" fmla="*/ 187166 h 187166"/>
              </a:gdLst>
              <a:ahLst/>
              <a:cxnLst>
                <a:cxn ang="0">
                  <a:pos x="connsiteX0" y="connsiteY0"/>
                </a:cxn>
                <a:cxn ang="0">
                  <a:pos x="connsiteX1" y="connsiteY1"/>
                </a:cxn>
                <a:cxn ang="0">
                  <a:pos x="connsiteX2" y="connsiteY2"/>
                </a:cxn>
                <a:cxn ang="0">
                  <a:pos x="connsiteX3" y="connsiteY3"/>
                </a:cxn>
              </a:cxnLst>
              <a:rect l="l" t="t" r="r" b="b"/>
              <a:pathLst>
                <a:path w="55149" h="187166">
                  <a:moveTo>
                    <a:pt x="55150" y="0"/>
                  </a:moveTo>
                  <a:lnTo>
                    <a:pt x="10859" y="0"/>
                  </a:lnTo>
                  <a:cubicBezTo>
                    <a:pt x="4858" y="0"/>
                    <a:pt x="0" y="4858"/>
                    <a:pt x="0" y="10859"/>
                  </a:cubicBezTo>
                  <a:lnTo>
                    <a:pt x="0" y="187166"/>
                  </a:lnTo>
                </a:path>
              </a:pathLst>
            </a:custGeom>
            <a:grpFill/>
            <a:ln w="5715" cap="rnd">
              <a:solidFill>
                <a:srgbClr val="E52A29"/>
              </a:solidFill>
              <a:prstDash val="solid"/>
              <a:round/>
            </a:ln>
          </p:spPr>
          <p:txBody>
            <a:bodyPr rtlCol="0" anchor="ctr"/>
            <a:lstStyle/>
            <a:p>
              <a:endParaRPr lang="fr-FR" sz="1400"/>
            </a:p>
          </p:txBody>
        </p:sp>
        <p:sp>
          <p:nvSpPr>
            <p:cNvPr id="190" name="Forme libre : forme 189">
              <a:extLst>
                <a:ext uri="{FF2B5EF4-FFF2-40B4-BE49-F238E27FC236}">
                  <a16:creationId xmlns:a16="http://schemas.microsoft.com/office/drawing/2014/main" id="{4B09FA83-8211-4AF7-A514-AFAB4D684B06}"/>
                </a:ext>
              </a:extLst>
            </p:cNvPr>
            <p:cNvSpPr/>
            <p:nvPr/>
          </p:nvSpPr>
          <p:spPr>
            <a:xfrm>
              <a:off x="7994320" y="797622"/>
              <a:ext cx="160115" cy="154971"/>
            </a:xfrm>
            <a:custGeom>
              <a:avLst/>
              <a:gdLst>
                <a:gd name="connsiteX0" fmla="*/ 0 w 160115"/>
                <a:gd name="connsiteY0" fmla="*/ 117539 h 154971"/>
                <a:gd name="connsiteX1" fmla="*/ 0 w 160115"/>
                <a:gd name="connsiteY1" fmla="*/ 144113 h 154971"/>
                <a:gd name="connsiteX2" fmla="*/ 10859 w 160115"/>
                <a:gd name="connsiteY2" fmla="*/ 154972 h 154971"/>
                <a:gd name="connsiteX3" fmla="*/ 149257 w 160115"/>
                <a:gd name="connsiteY3" fmla="*/ 154972 h 154971"/>
                <a:gd name="connsiteX4" fmla="*/ 160115 w 160115"/>
                <a:gd name="connsiteY4" fmla="*/ 144113 h 154971"/>
                <a:gd name="connsiteX5" fmla="*/ 160115 w 160115"/>
                <a:gd name="connsiteY5" fmla="*/ 0 h 15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15" h="154971">
                  <a:moveTo>
                    <a:pt x="0" y="117539"/>
                  </a:moveTo>
                  <a:lnTo>
                    <a:pt x="0" y="144113"/>
                  </a:lnTo>
                  <a:cubicBezTo>
                    <a:pt x="0" y="150114"/>
                    <a:pt x="4858" y="154972"/>
                    <a:pt x="10859" y="154972"/>
                  </a:cubicBezTo>
                  <a:lnTo>
                    <a:pt x="149257" y="154972"/>
                  </a:lnTo>
                  <a:cubicBezTo>
                    <a:pt x="155258" y="154972"/>
                    <a:pt x="160115" y="150114"/>
                    <a:pt x="160115" y="144113"/>
                  </a:cubicBezTo>
                  <a:lnTo>
                    <a:pt x="160115" y="0"/>
                  </a:lnTo>
                </a:path>
              </a:pathLst>
            </a:custGeom>
            <a:grpFill/>
            <a:ln w="5715" cap="rnd">
              <a:solidFill>
                <a:srgbClr val="E52A29"/>
              </a:solidFill>
              <a:prstDash val="solid"/>
              <a:round/>
            </a:ln>
          </p:spPr>
          <p:txBody>
            <a:bodyPr rtlCol="0" anchor="ctr"/>
            <a:lstStyle/>
            <a:p>
              <a:endParaRPr lang="fr-FR" sz="1400"/>
            </a:p>
          </p:txBody>
        </p:sp>
        <p:sp>
          <p:nvSpPr>
            <p:cNvPr id="191" name="Forme libre : forme 190">
              <a:extLst>
                <a:ext uri="{FF2B5EF4-FFF2-40B4-BE49-F238E27FC236}">
                  <a16:creationId xmlns:a16="http://schemas.microsoft.com/office/drawing/2014/main" id="{27A49F3E-924A-4C80-BCE6-FC5590843DB9}"/>
                </a:ext>
              </a:extLst>
            </p:cNvPr>
            <p:cNvSpPr/>
            <p:nvPr/>
          </p:nvSpPr>
          <p:spPr>
            <a:xfrm>
              <a:off x="8007941" y="715993"/>
              <a:ext cx="131921" cy="98869"/>
            </a:xfrm>
            <a:custGeom>
              <a:avLst/>
              <a:gdLst>
                <a:gd name="connsiteX0" fmla="*/ 83439 w 131921"/>
                <a:gd name="connsiteY0" fmla="*/ 0 h 98869"/>
                <a:gd name="connsiteX1" fmla="*/ 10858 w 131921"/>
                <a:gd name="connsiteY1" fmla="*/ 0 h 98869"/>
                <a:gd name="connsiteX2" fmla="*/ 0 w 131921"/>
                <a:gd name="connsiteY2" fmla="*/ 10859 h 98869"/>
                <a:gd name="connsiteX3" fmla="*/ 0 w 131921"/>
                <a:gd name="connsiteY3" fmla="*/ 88011 h 98869"/>
                <a:gd name="connsiteX4" fmla="*/ 10858 w 131921"/>
                <a:gd name="connsiteY4" fmla="*/ 98869 h 98869"/>
                <a:gd name="connsiteX5" fmla="*/ 121063 w 131921"/>
                <a:gd name="connsiteY5" fmla="*/ 98869 h 98869"/>
                <a:gd name="connsiteX6" fmla="*/ 131921 w 131921"/>
                <a:gd name="connsiteY6" fmla="*/ 88011 h 98869"/>
                <a:gd name="connsiteX7" fmla="*/ 131921 w 131921"/>
                <a:gd name="connsiteY7" fmla="*/ 48101 h 9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921" h="98869">
                  <a:moveTo>
                    <a:pt x="83439" y="0"/>
                  </a:moveTo>
                  <a:lnTo>
                    <a:pt x="10858" y="0"/>
                  </a:lnTo>
                  <a:cubicBezTo>
                    <a:pt x="4858" y="0"/>
                    <a:pt x="0" y="4858"/>
                    <a:pt x="0" y="10859"/>
                  </a:cubicBezTo>
                  <a:lnTo>
                    <a:pt x="0" y="88011"/>
                  </a:lnTo>
                  <a:cubicBezTo>
                    <a:pt x="0" y="94012"/>
                    <a:pt x="4858" y="98869"/>
                    <a:pt x="10858" y="98869"/>
                  </a:cubicBezTo>
                  <a:lnTo>
                    <a:pt x="121063" y="98869"/>
                  </a:lnTo>
                  <a:cubicBezTo>
                    <a:pt x="127064" y="98869"/>
                    <a:pt x="131921" y="94012"/>
                    <a:pt x="131921" y="88011"/>
                  </a:cubicBezTo>
                  <a:lnTo>
                    <a:pt x="131921" y="48101"/>
                  </a:lnTo>
                </a:path>
              </a:pathLst>
            </a:custGeom>
            <a:grpFill/>
            <a:ln w="5715" cap="rnd">
              <a:solidFill>
                <a:srgbClr val="E52A29"/>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4365568C-E455-450D-839B-1D0DCF396B07}"/>
                </a:ext>
              </a:extLst>
            </p:cNvPr>
            <p:cNvSpPr/>
            <p:nvPr/>
          </p:nvSpPr>
          <p:spPr>
            <a:xfrm>
              <a:off x="8010132" y="672369"/>
              <a:ext cx="71056" cy="18573"/>
            </a:xfrm>
            <a:custGeom>
              <a:avLst/>
              <a:gdLst>
                <a:gd name="connsiteX0" fmla="*/ 71057 w 71056"/>
                <a:gd name="connsiteY0" fmla="*/ 0 h 18573"/>
                <a:gd name="connsiteX1" fmla="*/ 10858 w 71056"/>
                <a:gd name="connsiteY1" fmla="*/ 0 h 18573"/>
                <a:gd name="connsiteX2" fmla="*/ 0 w 71056"/>
                <a:gd name="connsiteY2" fmla="*/ 10858 h 18573"/>
                <a:gd name="connsiteX3" fmla="*/ 0 w 71056"/>
                <a:gd name="connsiteY3" fmla="*/ 18574 h 18573"/>
              </a:gdLst>
              <a:ahLst/>
              <a:cxnLst>
                <a:cxn ang="0">
                  <a:pos x="connsiteX0" y="connsiteY0"/>
                </a:cxn>
                <a:cxn ang="0">
                  <a:pos x="connsiteX1" y="connsiteY1"/>
                </a:cxn>
                <a:cxn ang="0">
                  <a:pos x="connsiteX2" y="connsiteY2"/>
                </a:cxn>
                <a:cxn ang="0">
                  <a:pos x="connsiteX3" y="connsiteY3"/>
                </a:cxn>
              </a:cxnLst>
              <a:rect l="l" t="t" r="r" b="b"/>
              <a:pathLst>
                <a:path w="71056" h="18573">
                  <a:moveTo>
                    <a:pt x="71057" y="0"/>
                  </a:moveTo>
                  <a:lnTo>
                    <a:pt x="10858" y="0"/>
                  </a:lnTo>
                  <a:cubicBezTo>
                    <a:pt x="4858" y="0"/>
                    <a:pt x="0" y="4858"/>
                    <a:pt x="0" y="10858"/>
                  </a:cubicBezTo>
                  <a:lnTo>
                    <a:pt x="0" y="18574"/>
                  </a:lnTo>
                </a:path>
              </a:pathLst>
            </a:custGeom>
            <a:grpFill/>
            <a:ln w="5715" cap="rnd">
              <a:solidFill>
                <a:srgbClr val="E52A29"/>
              </a:solidFill>
              <a:prstDash val="solid"/>
              <a:round/>
            </a:ln>
          </p:spPr>
          <p:txBody>
            <a:bodyPr rtlCol="0" anchor="ctr"/>
            <a:lstStyle/>
            <a:p>
              <a:endParaRPr lang="fr-FR" sz="1400"/>
            </a:p>
          </p:txBody>
        </p:sp>
        <p:sp>
          <p:nvSpPr>
            <p:cNvPr id="193" name="Forme libre : forme 192">
              <a:extLst>
                <a:ext uri="{FF2B5EF4-FFF2-40B4-BE49-F238E27FC236}">
                  <a16:creationId xmlns:a16="http://schemas.microsoft.com/office/drawing/2014/main" id="{E5FCDDD3-C9D1-4046-B6BA-B75F6063C1AB}"/>
                </a:ext>
              </a:extLst>
            </p:cNvPr>
            <p:cNvSpPr/>
            <p:nvPr/>
          </p:nvSpPr>
          <p:spPr>
            <a:xfrm>
              <a:off x="8041945" y="744187"/>
              <a:ext cx="60864" cy="48958"/>
            </a:xfrm>
            <a:custGeom>
              <a:avLst/>
              <a:gdLst>
                <a:gd name="connsiteX0" fmla="*/ 0 w 60864"/>
                <a:gd name="connsiteY0" fmla="*/ 19431 h 48958"/>
                <a:gd name="connsiteX1" fmla="*/ 22955 w 60864"/>
                <a:gd name="connsiteY1" fmla="*/ 48959 h 48958"/>
                <a:gd name="connsiteX2" fmla="*/ 60865 w 60864"/>
                <a:gd name="connsiteY2" fmla="*/ 0 h 48958"/>
              </a:gdLst>
              <a:ahLst/>
              <a:cxnLst>
                <a:cxn ang="0">
                  <a:pos x="connsiteX0" y="connsiteY0"/>
                </a:cxn>
                <a:cxn ang="0">
                  <a:pos x="connsiteX1" y="connsiteY1"/>
                </a:cxn>
                <a:cxn ang="0">
                  <a:pos x="connsiteX2" y="connsiteY2"/>
                </a:cxn>
              </a:cxnLst>
              <a:rect l="l" t="t" r="r" b="b"/>
              <a:pathLst>
                <a:path w="60864" h="48958">
                  <a:moveTo>
                    <a:pt x="0" y="19431"/>
                  </a:moveTo>
                  <a:lnTo>
                    <a:pt x="22955" y="48959"/>
                  </a:lnTo>
                  <a:lnTo>
                    <a:pt x="60865" y="0"/>
                  </a:lnTo>
                </a:path>
              </a:pathLst>
            </a:custGeom>
            <a:grpFill/>
            <a:ln w="5715" cap="rnd">
              <a:solidFill>
                <a:srgbClr val="E52A29"/>
              </a:solidFill>
              <a:prstDash val="solid"/>
              <a:round/>
            </a:ln>
          </p:spPr>
          <p:txBody>
            <a:bodyPr rtlCol="0" anchor="ctr"/>
            <a:lstStyle/>
            <a:p>
              <a:endParaRPr lang="fr-FR" sz="1400"/>
            </a:p>
          </p:txBody>
        </p:sp>
        <p:grpSp>
          <p:nvGrpSpPr>
            <p:cNvPr id="194" name="Graphique 1762">
              <a:extLst>
                <a:ext uri="{FF2B5EF4-FFF2-40B4-BE49-F238E27FC236}">
                  <a16:creationId xmlns:a16="http://schemas.microsoft.com/office/drawing/2014/main" id="{44B07383-0B9C-40BB-97A3-18533B649E73}"/>
                </a:ext>
              </a:extLst>
            </p:cNvPr>
            <p:cNvGrpSpPr/>
            <p:nvPr/>
          </p:nvGrpSpPr>
          <p:grpSpPr>
            <a:xfrm>
              <a:off x="8012989" y="836104"/>
              <a:ext cx="121348" cy="19430"/>
              <a:chOff x="8012989" y="836104"/>
              <a:chExt cx="121348" cy="19430"/>
            </a:xfrm>
            <a:grpFill/>
          </p:grpSpPr>
          <p:sp>
            <p:nvSpPr>
              <p:cNvPr id="206" name="Forme libre : forme 205">
                <a:extLst>
                  <a:ext uri="{FF2B5EF4-FFF2-40B4-BE49-F238E27FC236}">
                    <a16:creationId xmlns:a16="http://schemas.microsoft.com/office/drawing/2014/main" id="{892D5700-E9AC-4A85-82CA-925377FFA963}"/>
                  </a:ext>
                </a:extLst>
              </p:cNvPr>
              <p:cNvSpPr/>
              <p:nvPr/>
            </p:nvSpPr>
            <p:spPr>
              <a:xfrm>
                <a:off x="8106048" y="836104"/>
                <a:ext cx="28289" cy="19430"/>
              </a:xfrm>
              <a:custGeom>
                <a:avLst/>
                <a:gdLst>
                  <a:gd name="connsiteX0" fmla="*/ 9716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6 w 28289"/>
                  <a:gd name="connsiteY5" fmla="*/ 0 h 19430"/>
                  <a:gd name="connsiteX6" fmla="*/ 0 w 28289"/>
                  <a:gd name="connsiteY6" fmla="*/ 9715 h 19430"/>
                  <a:gd name="connsiteX7" fmla="*/ 0 w 28289"/>
                  <a:gd name="connsiteY7" fmla="*/ 9715 h 19430"/>
                  <a:gd name="connsiteX8" fmla="*/ 9716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6" y="19431"/>
                    </a:moveTo>
                    <a:lnTo>
                      <a:pt x="18574" y="19431"/>
                    </a:lnTo>
                    <a:cubicBezTo>
                      <a:pt x="23908" y="19431"/>
                      <a:pt x="28289" y="15049"/>
                      <a:pt x="28289" y="9715"/>
                    </a:cubicBezTo>
                    <a:lnTo>
                      <a:pt x="28289" y="9715"/>
                    </a:lnTo>
                    <a:cubicBezTo>
                      <a:pt x="28289" y="4381"/>
                      <a:pt x="23908" y="0"/>
                      <a:pt x="18574"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sp>
            <p:nvSpPr>
              <p:cNvPr id="207" name="Forme libre : forme 206">
                <a:extLst>
                  <a:ext uri="{FF2B5EF4-FFF2-40B4-BE49-F238E27FC236}">
                    <a16:creationId xmlns:a16="http://schemas.microsoft.com/office/drawing/2014/main" id="{D7C698AF-DCB2-4A01-B9BA-24282EB768C0}"/>
                  </a:ext>
                </a:extLst>
              </p:cNvPr>
              <p:cNvSpPr/>
              <p:nvPr/>
            </p:nvSpPr>
            <p:spPr>
              <a:xfrm>
                <a:off x="8060138" y="836104"/>
                <a:ext cx="28289" cy="19430"/>
              </a:xfrm>
              <a:custGeom>
                <a:avLst/>
                <a:gdLst>
                  <a:gd name="connsiteX0" fmla="*/ 9715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5 w 28289"/>
                  <a:gd name="connsiteY5" fmla="*/ 0 h 19430"/>
                  <a:gd name="connsiteX6" fmla="*/ 0 w 28289"/>
                  <a:gd name="connsiteY6" fmla="*/ 9715 h 19430"/>
                  <a:gd name="connsiteX7" fmla="*/ 0 w 28289"/>
                  <a:gd name="connsiteY7" fmla="*/ 9715 h 19430"/>
                  <a:gd name="connsiteX8" fmla="*/ 9715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5" y="19431"/>
                    </a:moveTo>
                    <a:lnTo>
                      <a:pt x="18574" y="19431"/>
                    </a:lnTo>
                    <a:cubicBezTo>
                      <a:pt x="23908" y="19431"/>
                      <a:pt x="28289" y="15049"/>
                      <a:pt x="28289" y="9715"/>
                    </a:cubicBezTo>
                    <a:lnTo>
                      <a:pt x="28289" y="9715"/>
                    </a:lnTo>
                    <a:cubicBezTo>
                      <a:pt x="28289" y="4381"/>
                      <a:pt x="23908" y="0"/>
                      <a:pt x="18574" y="0"/>
                    </a:cubicBezTo>
                    <a:lnTo>
                      <a:pt x="9715" y="0"/>
                    </a:lnTo>
                    <a:cubicBezTo>
                      <a:pt x="4382" y="0"/>
                      <a:pt x="0" y="4381"/>
                      <a:pt x="0" y="9715"/>
                    </a:cubicBezTo>
                    <a:lnTo>
                      <a:pt x="0" y="9715"/>
                    </a:lnTo>
                    <a:cubicBezTo>
                      <a:pt x="0" y="15049"/>
                      <a:pt x="4382" y="19431"/>
                      <a:pt x="9715" y="19431"/>
                    </a:cubicBezTo>
                    <a:close/>
                  </a:path>
                </a:pathLst>
              </a:custGeom>
              <a:grpFill/>
              <a:ln w="5715" cap="rnd">
                <a:solidFill>
                  <a:srgbClr val="E52A29"/>
                </a:solidFill>
                <a:prstDash val="solid"/>
                <a:round/>
              </a:ln>
            </p:spPr>
            <p:txBody>
              <a:bodyPr rtlCol="0" anchor="ctr"/>
              <a:lstStyle/>
              <a:p>
                <a:endParaRPr lang="fr-FR" sz="1400"/>
              </a:p>
            </p:txBody>
          </p:sp>
          <p:sp>
            <p:nvSpPr>
              <p:cNvPr id="208" name="Forme libre : forme 207">
                <a:extLst>
                  <a:ext uri="{FF2B5EF4-FFF2-40B4-BE49-F238E27FC236}">
                    <a16:creationId xmlns:a16="http://schemas.microsoft.com/office/drawing/2014/main" id="{7E992FFC-B97A-4295-A6B5-9FBFCC5EF8C1}"/>
                  </a:ext>
                </a:extLst>
              </p:cNvPr>
              <p:cNvSpPr/>
              <p:nvPr/>
            </p:nvSpPr>
            <p:spPr>
              <a:xfrm>
                <a:off x="8012989" y="836104"/>
                <a:ext cx="28193" cy="19430"/>
              </a:xfrm>
              <a:custGeom>
                <a:avLst/>
                <a:gdLst>
                  <a:gd name="connsiteX0" fmla="*/ 9716 w 28193"/>
                  <a:gd name="connsiteY0" fmla="*/ 19431 h 19430"/>
                  <a:gd name="connsiteX1" fmla="*/ 18478 w 28193"/>
                  <a:gd name="connsiteY1" fmla="*/ 19431 h 19430"/>
                  <a:gd name="connsiteX2" fmla="*/ 28194 w 28193"/>
                  <a:gd name="connsiteY2" fmla="*/ 9715 h 19430"/>
                  <a:gd name="connsiteX3" fmla="*/ 28194 w 28193"/>
                  <a:gd name="connsiteY3" fmla="*/ 9715 h 19430"/>
                  <a:gd name="connsiteX4" fmla="*/ 18478 w 28193"/>
                  <a:gd name="connsiteY4" fmla="*/ 0 h 19430"/>
                  <a:gd name="connsiteX5" fmla="*/ 9716 w 28193"/>
                  <a:gd name="connsiteY5" fmla="*/ 0 h 19430"/>
                  <a:gd name="connsiteX6" fmla="*/ 0 w 28193"/>
                  <a:gd name="connsiteY6" fmla="*/ 9715 h 19430"/>
                  <a:gd name="connsiteX7" fmla="*/ 0 w 28193"/>
                  <a:gd name="connsiteY7" fmla="*/ 9715 h 19430"/>
                  <a:gd name="connsiteX8" fmla="*/ 9716 w 28193"/>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3" h="19430">
                    <a:moveTo>
                      <a:pt x="9716" y="19431"/>
                    </a:moveTo>
                    <a:lnTo>
                      <a:pt x="18478" y="19431"/>
                    </a:lnTo>
                    <a:cubicBezTo>
                      <a:pt x="23813" y="19431"/>
                      <a:pt x="28194" y="15049"/>
                      <a:pt x="28194" y="9715"/>
                    </a:cubicBezTo>
                    <a:lnTo>
                      <a:pt x="28194" y="9715"/>
                    </a:lnTo>
                    <a:cubicBezTo>
                      <a:pt x="28194" y="4381"/>
                      <a:pt x="23813" y="0"/>
                      <a:pt x="18478"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grpSp>
        <p:grpSp>
          <p:nvGrpSpPr>
            <p:cNvPr id="195" name="Graphique 1762">
              <a:extLst>
                <a:ext uri="{FF2B5EF4-FFF2-40B4-BE49-F238E27FC236}">
                  <a16:creationId xmlns:a16="http://schemas.microsoft.com/office/drawing/2014/main" id="{F09053AD-A2A1-4621-A60A-397FC3F387E7}"/>
                </a:ext>
              </a:extLst>
            </p:cNvPr>
            <p:cNvGrpSpPr/>
            <p:nvPr/>
          </p:nvGrpSpPr>
          <p:grpSpPr>
            <a:xfrm>
              <a:off x="8012989" y="867441"/>
              <a:ext cx="121348" cy="19431"/>
              <a:chOff x="8012989" y="867441"/>
              <a:chExt cx="121348" cy="19431"/>
            </a:xfrm>
            <a:grpFill/>
          </p:grpSpPr>
          <p:sp>
            <p:nvSpPr>
              <p:cNvPr id="203" name="Forme libre : forme 202">
                <a:extLst>
                  <a:ext uri="{FF2B5EF4-FFF2-40B4-BE49-F238E27FC236}">
                    <a16:creationId xmlns:a16="http://schemas.microsoft.com/office/drawing/2014/main" id="{F18A9BF6-BC50-4F5D-9598-71C281907351}"/>
                  </a:ext>
                </a:extLst>
              </p:cNvPr>
              <p:cNvSpPr/>
              <p:nvPr/>
            </p:nvSpPr>
            <p:spPr>
              <a:xfrm>
                <a:off x="8106048" y="867441"/>
                <a:ext cx="28289" cy="19431"/>
              </a:xfrm>
              <a:custGeom>
                <a:avLst/>
                <a:gdLst>
                  <a:gd name="connsiteX0" fmla="*/ 9716 w 28289"/>
                  <a:gd name="connsiteY0" fmla="*/ 19431 h 19431"/>
                  <a:gd name="connsiteX1" fmla="*/ 18574 w 28289"/>
                  <a:gd name="connsiteY1" fmla="*/ 19431 h 19431"/>
                  <a:gd name="connsiteX2" fmla="*/ 28289 w 28289"/>
                  <a:gd name="connsiteY2" fmla="*/ 9716 h 19431"/>
                  <a:gd name="connsiteX3" fmla="*/ 28289 w 28289"/>
                  <a:gd name="connsiteY3" fmla="*/ 9716 h 19431"/>
                  <a:gd name="connsiteX4" fmla="*/ 18574 w 28289"/>
                  <a:gd name="connsiteY4" fmla="*/ 0 h 19431"/>
                  <a:gd name="connsiteX5" fmla="*/ 9716 w 28289"/>
                  <a:gd name="connsiteY5" fmla="*/ 0 h 19431"/>
                  <a:gd name="connsiteX6" fmla="*/ 0 w 28289"/>
                  <a:gd name="connsiteY6" fmla="*/ 9716 h 19431"/>
                  <a:gd name="connsiteX7" fmla="*/ 0 w 28289"/>
                  <a:gd name="connsiteY7" fmla="*/ 9716 h 19431"/>
                  <a:gd name="connsiteX8" fmla="*/ 9716 w 28289"/>
                  <a:gd name="connsiteY8" fmla="*/ 19431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1">
                    <a:moveTo>
                      <a:pt x="9716" y="19431"/>
                    </a:moveTo>
                    <a:lnTo>
                      <a:pt x="18574" y="19431"/>
                    </a:lnTo>
                    <a:cubicBezTo>
                      <a:pt x="23908" y="19431"/>
                      <a:pt x="28289" y="15049"/>
                      <a:pt x="28289" y="9716"/>
                    </a:cubicBezTo>
                    <a:lnTo>
                      <a:pt x="28289" y="9716"/>
                    </a:lnTo>
                    <a:cubicBezTo>
                      <a:pt x="28289" y="4382"/>
                      <a:pt x="23908" y="0"/>
                      <a:pt x="18574" y="0"/>
                    </a:cubicBezTo>
                    <a:lnTo>
                      <a:pt x="9716" y="0"/>
                    </a:lnTo>
                    <a:cubicBezTo>
                      <a:pt x="4382" y="0"/>
                      <a:pt x="0" y="4382"/>
                      <a:pt x="0" y="9716"/>
                    </a:cubicBezTo>
                    <a:lnTo>
                      <a:pt x="0" y="9716"/>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D7103B54-8F4E-4B61-8301-257C0F6C580E}"/>
                  </a:ext>
                </a:extLst>
              </p:cNvPr>
              <p:cNvSpPr/>
              <p:nvPr/>
            </p:nvSpPr>
            <p:spPr>
              <a:xfrm>
                <a:off x="8060138" y="867441"/>
                <a:ext cx="28289" cy="19431"/>
              </a:xfrm>
              <a:custGeom>
                <a:avLst/>
                <a:gdLst>
                  <a:gd name="connsiteX0" fmla="*/ 9715 w 28289"/>
                  <a:gd name="connsiteY0" fmla="*/ 19431 h 19431"/>
                  <a:gd name="connsiteX1" fmla="*/ 18574 w 28289"/>
                  <a:gd name="connsiteY1" fmla="*/ 19431 h 19431"/>
                  <a:gd name="connsiteX2" fmla="*/ 28289 w 28289"/>
                  <a:gd name="connsiteY2" fmla="*/ 9716 h 19431"/>
                  <a:gd name="connsiteX3" fmla="*/ 28289 w 28289"/>
                  <a:gd name="connsiteY3" fmla="*/ 9716 h 19431"/>
                  <a:gd name="connsiteX4" fmla="*/ 18574 w 28289"/>
                  <a:gd name="connsiteY4" fmla="*/ 0 h 19431"/>
                  <a:gd name="connsiteX5" fmla="*/ 9715 w 28289"/>
                  <a:gd name="connsiteY5" fmla="*/ 0 h 19431"/>
                  <a:gd name="connsiteX6" fmla="*/ 0 w 28289"/>
                  <a:gd name="connsiteY6" fmla="*/ 9716 h 19431"/>
                  <a:gd name="connsiteX7" fmla="*/ 0 w 28289"/>
                  <a:gd name="connsiteY7" fmla="*/ 9716 h 19431"/>
                  <a:gd name="connsiteX8" fmla="*/ 9715 w 28289"/>
                  <a:gd name="connsiteY8" fmla="*/ 19431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1">
                    <a:moveTo>
                      <a:pt x="9715" y="19431"/>
                    </a:moveTo>
                    <a:lnTo>
                      <a:pt x="18574" y="19431"/>
                    </a:lnTo>
                    <a:cubicBezTo>
                      <a:pt x="23908" y="19431"/>
                      <a:pt x="28289" y="15049"/>
                      <a:pt x="28289" y="9716"/>
                    </a:cubicBezTo>
                    <a:lnTo>
                      <a:pt x="28289" y="9716"/>
                    </a:lnTo>
                    <a:cubicBezTo>
                      <a:pt x="28289" y="4382"/>
                      <a:pt x="23908" y="0"/>
                      <a:pt x="18574" y="0"/>
                    </a:cubicBezTo>
                    <a:lnTo>
                      <a:pt x="9715" y="0"/>
                    </a:lnTo>
                    <a:cubicBezTo>
                      <a:pt x="4382" y="0"/>
                      <a:pt x="0" y="4382"/>
                      <a:pt x="0" y="9716"/>
                    </a:cubicBezTo>
                    <a:lnTo>
                      <a:pt x="0" y="9716"/>
                    </a:lnTo>
                    <a:cubicBezTo>
                      <a:pt x="0" y="15049"/>
                      <a:pt x="4382" y="19431"/>
                      <a:pt x="9715" y="19431"/>
                    </a:cubicBezTo>
                    <a:close/>
                  </a:path>
                </a:pathLst>
              </a:custGeom>
              <a:grpFill/>
              <a:ln w="5715" cap="rnd">
                <a:solidFill>
                  <a:srgbClr val="E52A29"/>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416357A3-D0FF-4702-8FB3-ED9223A2BF08}"/>
                  </a:ext>
                </a:extLst>
              </p:cNvPr>
              <p:cNvSpPr/>
              <p:nvPr/>
            </p:nvSpPr>
            <p:spPr>
              <a:xfrm>
                <a:off x="8012989" y="867441"/>
                <a:ext cx="28193" cy="19431"/>
              </a:xfrm>
              <a:custGeom>
                <a:avLst/>
                <a:gdLst>
                  <a:gd name="connsiteX0" fmla="*/ 9716 w 28193"/>
                  <a:gd name="connsiteY0" fmla="*/ 19431 h 19431"/>
                  <a:gd name="connsiteX1" fmla="*/ 18478 w 28193"/>
                  <a:gd name="connsiteY1" fmla="*/ 19431 h 19431"/>
                  <a:gd name="connsiteX2" fmla="*/ 28194 w 28193"/>
                  <a:gd name="connsiteY2" fmla="*/ 9716 h 19431"/>
                  <a:gd name="connsiteX3" fmla="*/ 28194 w 28193"/>
                  <a:gd name="connsiteY3" fmla="*/ 9716 h 19431"/>
                  <a:gd name="connsiteX4" fmla="*/ 18478 w 28193"/>
                  <a:gd name="connsiteY4" fmla="*/ 0 h 19431"/>
                  <a:gd name="connsiteX5" fmla="*/ 9716 w 28193"/>
                  <a:gd name="connsiteY5" fmla="*/ 0 h 19431"/>
                  <a:gd name="connsiteX6" fmla="*/ 0 w 28193"/>
                  <a:gd name="connsiteY6" fmla="*/ 9716 h 19431"/>
                  <a:gd name="connsiteX7" fmla="*/ 0 w 28193"/>
                  <a:gd name="connsiteY7" fmla="*/ 9716 h 19431"/>
                  <a:gd name="connsiteX8" fmla="*/ 9716 w 28193"/>
                  <a:gd name="connsiteY8" fmla="*/ 19431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3" h="19431">
                    <a:moveTo>
                      <a:pt x="9716" y="19431"/>
                    </a:moveTo>
                    <a:lnTo>
                      <a:pt x="18478" y="19431"/>
                    </a:lnTo>
                    <a:cubicBezTo>
                      <a:pt x="23813" y="19431"/>
                      <a:pt x="28194" y="15049"/>
                      <a:pt x="28194" y="9716"/>
                    </a:cubicBezTo>
                    <a:lnTo>
                      <a:pt x="28194" y="9716"/>
                    </a:lnTo>
                    <a:cubicBezTo>
                      <a:pt x="28194" y="4382"/>
                      <a:pt x="23813" y="0"/>
                      <a:pt x="18478" y="0"/>
                    </a:cubicBezTo>
                    <a:lnTo>
                      <a:pt x="9716" y="0"/>
                    </a:lnTo>
                    <a:cubicBezTo>
                      <a:pt x="4382" y="0"/>
                      <a:pt x="0" y="4382"/>
                      <a:pt x="0" y="9716"/>
                    </a:cubicBezTo>
                    <a:lnTo>
                      <a:pt x="0" y="9716"/>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grpSp>
        <p:grpSp>
          <p:nvGrpSpPr>
            <p:cNvPr id="196" name="Graphique 1762">
              <a:extLst>
                <a:ext uri="{FF2B5EF4-FFF2-40B4-BE49-F238E27FC236}">
                  <a16:creationId xmlns:a16="http://schemas.microsoft.com/office/drawing/2014/main" id="{2935C5F1-7B20-4588-AF5C-415E3B5AE47E}"/>
                </a:ext>
              </a:extLst>
            </p:cNvPr>
            <p:cNvGrpSpPr/>
            <p:nvPr/>
          </p:nvGrpSpPr>
          <p:grpSpPr>
            <a:xfrm>
              <a:off x="8012989" y="899635"/>
              <a:ext cx="121348" cy="19430"/>
              <a:chOff x="8012989" y="899635"/>
              <a:chExt cx="121348" cy="19430"/>
            </a:xfrm>
            <a:grpFill/>
          </p:grpSpPr>
          <p:sp>
            <p:nvSpPr>
              <p:cNvPr id="200" name="Forme libre : forme 199">
                <a:extLst>
                  <a:ext uri="{FF2B5EF4-FFF2-40B4-BE49-F238E27FC236}">
                    <a16:creationId xmlns:a16="http://schemas.microsoft.com/office/drawing/2014/main" id="{5968F557-0AAD-4DDA-9868-EEB50DDC5BFE}"/>
                  </a:ext>
                </a:extLst>
              </p:cNvPr>
              <p:cNvSpPr/>
              <p:nvPr/>
            </p:nvSpPr>
            <p:spPr>
              <a:xfrm>
                <a:off x="8106048" y="899635"/>
                <a:ext cx="28289" cy="19430"/>
              </a:xfrm>
              <a:custGeom>
                <a:avLst/>
                <a:gdLst>
                  <a:gd name="connsiteX0" fmla="*/ 9716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6 w 28289"/>
                  <a:gd name="connsiteY5" fmla="*/ 0 h 19430"/>
                  <a:gd name="connsiteX6" fmla="*/ 0 w 28289"/>
                  <a:gd name="connsiteY6" fmla="*/ 9715 h 19430"/>
                  <a:gd name="connsiteX7" fmla="*/ 0 w 28289"/>
                  <a:gd name="connsiteY7" fmla="*/ 9715 h 19430"/>
                  <a:gd name="connsiteX8" fmla="*/ 9716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6" y="19431"/>
                    </a:moveTo>
                    <a:lnTo>
                      <a:pt x="18574" y="19431"/>
                    </a:lnTo>
                    <a:cubicBezTo>
                      <a:pt x="23908" y="19431"/>
                      <a:pt x="28289" y="15049"/>
                      <a:pt x="28289" y="9715"/>
                    </a:cubicBezTo>
                    <a:lnTo>
                      <a:pt x="28289" y="9715"/>
                    </a:lnTo>
                    <a:cubicBezTo>
                      <a:pt x="28289" y="4381"/>
                      <a:pt x="23908" y="0"/>
                      <a:pt x="18574"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sp>
            <p:nvSpPr>
              <p:cNvPr id="201" name="Forme libre : forme 200">
                <a:extLst>
                  <a:ext uri="{FF2B5EF4-FFF2-40B4-BE49-F238E27FC236}">
                    <a16:creationId xmlns:a16="http://schemas.microsoft.com/office/drawing/2014/main" id="{F6DD704C-633F-4352-BC04-7A78218EB676}"/>
                  </a:ext>
                </a:extLst>
              </p:cNvPr>
              <p:cNvSpPr/>
              <p:nvPr/>
            </p:nvSpPr>
            <p:spPr>
              <a:xfrm>
                <a:off x="8060138" y="899635"/>
                <a:ext cx="28289" cy="19430"/>
              </a:xfrm>
              <a:custGeom>
                <a:avLst/>
                <a:gdLst>
                  <a:gd name="connsiteX0" fmla="*/ 9715 w 28289"/>
                  <a:gd name="connsiteY0" fmla="*/ 19431 h 19430"/>
                  <a:gd name="connsiteX1" fmla="*/ 18574 w 28289"/>
                  <a:gd name="connsiteY1" fmla="*/ 19431 h 19430"/>
                  <a:gd name="connsiteX2" fmla="*/ 28289 w 28289"/>
                  <a:gd name="connsiteY2" fmla="*/ 9715 h 19430"/>
                  <a:gd name="connsiteX3" fmla="*/ 28289 w 28289"/>
                  <a:gd name="connsiteY3" fmla="*/ 9715 h 19430"/>
                  <a:gd name="connsiteX4" fmla="*/ 18574 w 28289"/>
                  <a:gd name="connsiteY4" fmla="*/ 0 h 19430"/>
                  <a:gd name="connsiteX5" fmla="*/ 9715 w 28289"/>
                  <a:gd name="connsiteY5" fmla="*/ 0 h 19430"/>
                  <a:gd name="connsiteX6" fmla="*/ 0 w 28289"/>
                  <a:gd name="connsiteY6" fmla="*/ 9715 h 19430"/>
                  <a:gd name="connsiteX7" fmla="*/ 0 w 28289"/>
                  <a:gd name="connsiteY7" fmla="*/ 9715 h 19430"/>
                  <a:gd name="connsiteX8" fmla="*/ 9715 w 28289"/>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89" h="19430">
                    <a:moveTo>
                      <a:pt x="9715" y="19431"/>
                    </a:moveTo>
                    <a:lnTo>
                      <a:pt x="18574" y="19431"/>
                    </a:lnTo>
                    <a:cubicBezTo>
                      <a:pt x="23908" y="19431"/>
                      <a:pt x="28289" y="15049"/>
                      <a:pt x="28289" y="9715"/>
                    </a:cubicBezTo>
                    <a:lnTo>
                      <a:pt x="28289" y="9715"/>
                    </a:lnTo>
                    <a:cubicBezTo>
                      <a:pt x="28289" y="4381"/>
                      <a:pt x="23908" y="0"/>
                      <a:pt x="18574" y="0"/>
                    </a:cubicBezTo>
                    <a:lnTo>
                      <a:pt x="9715" y="0"/>
                    </a:lnTo>
                    <a:cubicBezTo>
                      <a:pt x="4382" y="0"/>
                      <a:pt x="0" y="4381"/>
                      <a:pt x="0" y="9715"/>
                    </a:cubicBezTo>
                    <a:lnTo>
                      <a:pt x="0" y="9715"/>
                    </a:lnTo>
                    <a:cubicBezTo>
                      <a:pt x="0" y="15049"/>
                      <a:pt x="4382" y="19431"/>
                      <a:pt x="9715" y="19431"/>
                    </a:cubicBezTo>
                    <a:close/>
                  </a:path>
                </a:pathLst>
              </a:custGeom>
              <a:grpFill/>
              <a:ln w="5715" cap="rnd">
                <a:solidFill>
                  <a:srgbClr val="E52A29"/>
                </a:solidFill>
                <a:prstDash val="solid"/>
                <a:round/>
              </a:ln>
            </p:spPr>
            <p:txBody>
              <a:bodyPr rtlCol="0" anchor="ctr"/>
              <a:lstStyle/>
              <a:p>
                <a:endParaRPr lang="fr-FR" sz="1400"/>
              </a:p>
            </p:txBody>
          </p:sp>
          <p:sp>
            <p:nvSpPr>
              <p:cNvPr id="202" name="Forme libre : forme 201">
                <a:extLst>
                  <a:ext uri="{FF2B5EF4-FFF2-40B4-BE49-F238E27FC236}">
                    <a16:creationId xmlns:a16="http://schemas.microsoft.com/office/drawing/2014/main" id="{B3D08EF7-8718-4D9D-9472-825A455F35BF}"/>
                  </a:ext>
                </a:extLst>
              </p:cNvPr>
              <p:cNvSpPr/>
              <p:nvPr/>
            </p:nvSpPr>
            <p:spPr>
              <a:xfrm>
                <a:off x="8012989" y="899635"/>
                <a:ext cx="28193" cy="19430"/>
              </a:xfrm>
              <a:custGeom>
                <a:avLst/>
                <a:gdLst>
                  <a:gd name="connsiteX0" fmla="*/ 9716 w 28193"/>
                  <a:gd name="connsiteY0" fmla="*/ 19431 h 19430"/>
                  <a:gd name="connsiteX1" fmla="*/ 18478 w 28193"/>
                  <a:gd name="connsiteY1" fmla="*/ 19431 h 19430"/>
                  <a:gd name="connsiteX2" fmla="*/ 28194 w 28193"/>
                  <a:gd name="connsiteY2" fmla="*/ 9715 h 19430"/>
                  <a:gd name="connsiteX3" fmla="*/ 28194 w 28193"/>
                  <a:gd name="connsiteY3" fmla="*/ 9715 h 19430"/>
                  <a:gd name="connsiteX4" fmla="*/ 18478 w 28193"/>
                  <a:gd name="connsiteY4" fmla="*/ 0 h 19430"/>
                  <a:gd name="connsiteX5" fmla="*/ 9716 w 28193"/>
                  <a:gd name="connsiteY5" fmla="*/ 0 h 19430"/>
                  <a:gd name="connsiteX6" fmla="*/ 0 w 28193"/>
                  <a:gd name="connsiteY6" fmla="*/ 9715 h 19430"/>
                  <a:gd name="connsiteX7" fmla="*/ 0 w 28193"/>
                  <a:gd name="connsiteY7" fmla="*/ 9715 h 19430"/>
                  <a:gd name="connsiteX8" fmla="*/ 9716 w 28193"/>
                  <a:gd name="connsiteY8" fmla="*/ 19431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3" h="19430">
                    <a:moveTo>
                      <a:pt x="9716" y="19431"/>
                    </a:moveTo>
                    <a:lnTo>
                      <a:pt x="18478" y="19431"/>
                    </a:lnTo>
                    <a:cubicBezTo>
                      <a:pt x="23813" y="19431"/>
                      <a:pt x="28194" y="15049"/>
                      <a:pt x="28194" y="9715"/>
                    </a:cubicBezTo>
                    <a:lnTo>
                      <a:pt x="28194" y="9715"/>
                    </a:lnTo>
                    <a:cubicBezTo>
                      <a:pt x="28194" y="4381"/>
                      <a:pt x="23813" y="0"/>
                      <a:pt x="18478" y="0"/>
                    </a:cubicBezTo>
                    <a:lnTo>
                      <a:pt x="9716" y="0"/>
                    </a:lnTo>
                    <a:cubicBezTo>
                      <a:pt x="4382" y="0"/>
                      <a:pt x="0" y="4381"/>
                      <a:pt x="0" y="9715"/>
                    </a:cubicBezTo>
                    <a:lnTo>
                      <a:pt x="0" y="9715"/>
                    </a:lnTo>
                    <a:cubicBezTo>
                      <a:pt x="0" y="15049"/>
                      <a:pt x="4382" y="19431"/>
                      <a:pt x="9716" y="19431"/>
                    </a:cubicBezTo>
                    <a:close/>
                  </a:path>
                </a:pathLst>
              </a:custGeom>
              <a:grpFill/>
              <a:ln w="5715" cap="rnd">
                <a:solidFill>
                  <a:srgbClr val="E52A29"/>
                </a:solidFill>
                <a:prstDash val="solid"/>
                <a:round/>
              </a:ln>
            </p:spPr>
            <p:txBody>
              <a:bodyPr rtlCol="0" anchor="ctr"/>
              <a:lstStyle/>
              <a:p>
                <a:endParaRPr lang="fr-FR" sz="1400"/>
              </a:p>
            </p:txBody>
          </p:sp>
        </p:grpSp>
        <p:grpSp>
          <p:nvGrpSpPr>
            <p:cNvPr id="197" name="Graphique 1762">
              <a:extLst>
                <a:ext uri="{FF2B5EF4-FFF2-40B4-BE49-F238E27FC236}">
                  <a16:creationId xmlns:a16="http://schemas.microsoft.com/office/drawing/2014/main" id="{A61977A6-E2B2-4EAA-ACDC-E8C13000423C}"/>
                </a:ext>
              </a:extLst>
            </p:cNvPr>
            <p:cNvGrpSpPr/>
            <p:nvPr/>
          </p:nvGrpSpPr>
          <p:grpSpPr>
            <a:xfrm>
              <a:off x="8144625" y="686180"/>
              <a:ext cx="43434" cy="56102"/>
              <a:chOff x="8144625" y="686180"/>
              <a:chExt cx="43434" cy="56102"/>
            </a:xfrm>
            <a:grpFill/>
          </p:grpSpPr>
          <p:sp>
            <p:nvSpPr>
              <p:cNvPr id="198" name="Forme libre : forme 197">
                <a:extLst>
                  <a:ext uri="{FF2B5EF4-FFF2-40B4-BE49-F238E27FC236}">
                    <a16:creationId xmlns:a16="http://schemas.microsoft.com/office/drawing/2014/main" id="{05850409-B917-4D0B-88E6-0FB73DBAF3C6}"/>
                  </a:ext>
                </a:extLst>
              </p:cNvPr>
              <p:cNvSpPr/>
              <p:nvPr/>
            </p:nvSpPr>
            <p:spPr>
              <a:xfrm>
                <a:off x="8144625" y="709707"/>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5715" cap="rnd">
                <a:solidFill>
                  <a:srgbClr val="E52A29"/>
                </a:solidFill>
                <a:prstDash val="solid"/>
                <a:round/>
              </a:ln>
            </p:spPr>
            <p:txBody>
              <a:bodyPr rtlCol="0" anchor="ctr"/>
              <a:lstStyle/>
              <a:p>
                <a:endParaRPr lang="fr-FR" sz="1400"/>
              </a:p>
            </p:txBody>
          </p:sp>
          <p:sp>
            <p:nvSpPr>
              <p:cNvPr id="199" name="Forme libre : forme 198">
                <a:extLst>
                  <a:ext uri="{FF2B5EF4-FFF2-40B4-BE49-F238E27FC236}">
                    <a16:creationId xmlns:a16="http://schemas.microsoft.com/office/drawing/2014/main" id="{2D893111-2672-4AF0-922E-8CE1073625F1}"/>
                  </a:ext>
                </a:extLst>
              </p:cNvPr>
              <p:cNvSpPr/>
              <p:nvPr/>
            </p:nvSpPr>
            <p:spPr>
              <a:xfrm>
                <a:off x="8180153" y="686180"/>
                <a:ext cx="7905" cy="10286"/>
              </a:xfrm>
              <a:custGeom>
                <a:avLst/>
                <a:gdLst>
                  <a:gd name="connsiteX0" fmla="*/ 7906 w 7905"/>
                  <a:gd name="connsiteY0" fmla="*/ 0 h 10286"/>
                  <a:gd name="connsiteX1" fmla="*/ 0 w 7905"/>
                  <a:gd name="connsiteY1" fmla="*/ 10287 h 10286"/>
                </a:gdLst>
                <a:ahLst/>
                <a:cxnLst>
                  <a:cxn ang="0">
                    <a:pos x="connsiteX0" y="connsiteY0"/>
                  </a:cxn>
                  <a:cxn ang="0">
                    <a:pos x="connsiteX1" y="connsiteY1"/>
                  </a:cxn>
                </a:cxnLst>
                <a:rect l="l" t="t" r="r" b="b"/>
                <a:pathLst>
                  <a:path w="7905" h="10286">
                    <a:moveTo>
                      <a:pt x="7906" y="0"/>
                    </a:moveTo>
                    <a:lnTo>
                      <a:pt x="0" y="10287"/>
                    </a:lnTo>
                  </a:path>
                </a:pathLst>
              </a:custGeom>
              <a:grpFill/>
              <a:ln w="5715" cap="rnd">
                <a:solidFill>
                  <a:srgbClr val="E52A29"/>
                </a:solidFill>
                <a:prstDash val="solid"/>
                <a:round/>
              </a:ln>
            </p:spPr>
            <p:txBody>
              <a:bodyPr rtlCol="0" anchor="ctr"/>
              <a:lstStyle/>
              <a:p>
                <a:endParaRPr lang="fr-FR" sz="1400"/>
              </a:p>
            </p:txBody>
          </p:sp>
        </p:grpSp>
      </p:grpSp>
      <p:grpSp>
        <p:nvGrpSpPr>
          <p:cNvPr id="209" name="Graphique 39">
            <a:extLst>
              <a:ext uri="{FF2B5EF4-FFF2-40B4-BE49-F238E27FC236}">
                <a16:creationId xmlns:a16="http://schemas.microsoft.com/office/drawing/2014/main" id="{FF326299-179E-4DC3-84C0-AE0B688B519E}"/>
              </a:ext>
            </a:extLst>
          </p:cNvPr>
          <p:cNvGrpSpPr/>
          <p:nvPr/>
        </p:nvGrpSpPr>
        <p:grpSpPr>
          <a:xfrm>
            <a:off x="5957252" y="5248491"/>
            <a:ext cx="438503" cy="354543"/>
            <a:chOff x="234892" y="1409751"/>
            <a:chExt cx="760170" cy="614619"/>
          </a:xfrm>
          <a:noFill/>
        </p:grpSpPr>
        <p:sp>
          <p:nvSpPr>
            <p:cNvPr id="210" name="Forme libre : forme 230">
              <a:extLst>
                <a:ext uri="{FF2B5EF4-FFF2-40B4-BE49-F238E27FC236}">
                  <a16:creationId xmlns:a16="http://schemas.microsoft.com/office/drawing/2014/main" id="{0BDD672E-8EDC-4B76-87AC-C2344DB3CF0F}"/>
                </a:ext>
              </a:extLst>
            </p:cNvPr>
            <p:cNvSpPr/>
            <p:nvPr/>
          </p:nvSpPr>
          <p:spPr>
            <a:xfrm>
              <a:off x="348027" y="1409751"/>
              <a:ext cx="307309" cy="258846"/>
            </a:xfrm>
            <a:custGeom>
              <a:avLst/>
              <a:gdLst>
                <a:gd name="connsiteX0" fmla="*/ 0 w 307309"/>
                <a:gd name="connsiteY0" fmla="*/ 64671 h 258846"/>
                <a:gd name="connsiteX1" fmla="*/ 161759 w 307309"/>
                <a:gd name="connsiteY1" fmla="*/ 64671 h 258846"/>
                <a:gd name="connsiteX2" fmla="*/ 161759 w 307309"/>
                <a:gd name="connsiteY2" fmla="*/ 0 h 258846"/>
                <a:gd name="connsiteX3" fmla="*/ 307310 w 307309"/>
                <a:gd name="connsiteY3" fmla="*/ 129343 h 258846"/>
                <a:gd name="connsiteX4" fmla="*/ 161759 w 307309"/>
                <a:gd name="connsiteY4" fmla="*/ 258846 h 258846"/>
                <a:gd name="connsiteX5" fmla="*/ 161759 w 307309"/>
                <a:gd name="connsiteY5" fmla="*/ 194014 h 258846"/>
                <a:gd name="connsiteX6" fmla="*/ 48624 w 307309"/>
                <a:gd name="connsiteY6" fmla="*/ 194014 h 25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309" h="258846">
                  <a:moveTo>
                    <a:pt x="0" y="64671"/>
                  </a:moveTo>
                  <a:lnTo>
                    <a:pt x="161759" y="64671"/>
                  </a:lnTo>
                  <a:lnTo>
                    <a:pt x="161759" y="0"/>
                  </a:lnTo>
                  <a:lnTo>
                    <a:pt x="307310" y="129343"/>
                  </a:lnTo>
                  <a:lnTo>
                    <a:pt x="161759" y="258846"/>
                  </a:lnTo>
                  <a:lnTo>
                    <a:pt x="161759" y="194014"/>
                  </a:lnTo>
                  <a:lnTo>
                    <a:pt x="48624" y="194014"/>
                  </a:lnTo>
                </a:path>
              </a:pathLst>
            </a:custGeom>
            <a:noFill/>
            <a:ln w="9525" cap="rnd">
              <a:solidFill>
                <a:srgbClr val="E52A29"/>
              </a:solidFill>
              <a:prstDash val="solid"/>
              <a:round/>
            </a:ln>
          </p:spPr>
          <p:txBody>
            <a:bodyPr rtlCol="0" anchor="ctr"/>
            <a:lstStyle/>
            <a:p>
              <a:endParaRPr lang="fr-FR" sz="1400"/>
            </a:p>
          </p:txBody>
        </p:sp>
        <p:sp>
          <p:nvSpPr>
            <p:cNvPr id="211" name="Forme libre : forme 231">
              <a:extLst>
                <a:ext uri="{FF2B5EF4-FFF2-40B4-BE49-F238E27FC236}">
                  <a16:creationId xmlns:a16="http://schemas.microsoft.com/office/drawing/2014/main" id="{D7F64746-612B-4CF5-B5E1-45AC621001EF}"/>
                </a:ext>
              </a:extLst>
            </p:cNvPr>
            <p:cNvSpPr/>
            <p:nvPr/>
          </p:nvSpPr>
          <p:spPr>
            <a:xfrm>
              <a:off x="703960" y="1555302"/>
              <a:ext cx="291101" cy="226430"/>
            </a:xfrm>
            <a:custGeom>
              <a:avLst/>
              <a:gdLst>
                <a:gd name="connsiteX0" fmla="*/ 0 w 291101"/>
                <a:gd name="connsiteY0" fmla="*/ 64671 h 226430"/>
                <a:gd name="connsiteX1" fmla="*/ 161759 w 291101"/>
                <a:gd name="connsiteY1" fmla="*/ 64671 h 226430"/>
                <a:gd name="connsiteX2" fmla="*/ 161759 w 291101"/>
                <a:gd name="connsiteY2" fmla="*/ 0 h 226430"/>
                <a:gd name="connsiteX3" fmla="*/ 291102 w 291101"/>
                <a:gd name="connsiteY3" fmla="*/ 113295 h 226430"/>
                <a:gd name="connsiteX4" fmla="*/ 161759 w 291101"/>
                <a:gd name="connsiteY4" fmla="*/ 226430 h 226430"/>
                <a:gd name="connsiteX5" fmla="*/ 161759 w 291101"/>
                <a:gd name="connsiteY5" fmla="*/ 161759 h 226430"/>
                <a:gd name="connsiteX6" fmla="*/ 96927 w 291101"/>
                <a:gd name="connsiteY6" fmla="*/ 161759 h 22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101" h="226430">
                  <a:moveTo>
                    <a:pt x="0" y="64671"/>
                  </a:moveTo>
                  <a:lnTo>
                    <a:pt x="161759" y="64671"/>
                  </a:lnTo>
                  <a:lnTo>
                    <a:pt x="161759" y="0"/>
                  </a:lnTo>
                  <a:lnTo>
                    <a:pt x="291102" y="113295"/>
                  </a:lnTo>
                  <a:lnTo>
                    <a:pt x="161759" y="226430"/>
                  </a:lnTo>
                  <a:lnTo>
                    <a:pt x="161759" y="161759"/>
                  </a:lnTo>
                  <a:lnTo>
                    <a:pt x="96927" y="161759"/>
                  </a:lnTo>
                </a:path>
              </a:pathLst>
            </a:custGeom>
            <a:noFill/>
            <a:ln w="9525" cap="rnd">
              <a:solidFill>
                <a:srgbClr val="E52A29"/>
              </a:solidFill>
              <a:prstDash val="solid"/>
              <a:round/>
            </a:ln>
          </p:spPr>
          <p:txBody>
            <a:bodyPr rtlCol="0" anchor="ctr"/>
            <a:lstStyle/>
            <a:p>
              <a:endParaRPr lang="fr-FR" sz="1400"/>
            </a:p>
          </p:txBody>
        </p:sp>
        <p:sp>
          <p:nvSpPr>
            <p:cNvPr id="212" name="Forme libre : forme 232">
              <a:extLst>
                <a:ext uri="{FF2B5EF4-FFF2-40B4-BE49-F238E27FC236}">
                  <a16:creationId xmlns:a16="http://schemas.microsoft.com/office/drawing/2014/main" id="{D2784FB6-C5A0-4E95-BAFA-75FC491FA4BF}"/>
                </a:ext>
              </a:extLst>
            </p:cNvPr>
            <p:cNvSpPr/>
            <p:nvPr/>
          </p:nvSpPr>
          <p:spPr>
            <a:xfrm>
              <a:off x="299563" y="1539094"/>
              <a:ext cx="113295" cy="16047"/>
            </a:xfrm>
            <a:custGeom>
              <a:avLst/>
              <a:gdLst>
                <a:gd name="connsiteX0" fmla="*/ 113295 w 113295"/>
                <a:gd name="connsiteY0" fmla="*/ 0 h 16047"/>
                <a:gd name="connsiteX1" fmla="*/ 0 w 113295"/>
                <a:gd name="connsiteY1" fmla="*/ 0 h 16047"/>
              </a:gdLst>
              <a:ahLst/>
              <a:cxnLst>
                <a:cxn ang="0">
                  <a:pos x="connsiteX0" y="connsiteY0"/>
                </a:cxn>
                <a:cxn ang="0">
                  <a:pos x="connsiteX1" y="connsiteY1"/>
                </a:cxn>
              </a:cxnLst>
              <a:rect l="l" t="t" r="r" b="b"/>
              <a:pathLst>
                <a:path w="113295" h="16047">
                  <a:moveTo>
                    <a:pt x="113295" y="0"/>
                  </a:moveTo>
                  <a:lnTo>
                    <a:pt x="0" y="0"/>
                  </a:lnTo>
                </a:path>
              </a:pathLst>
            </a:custGeom>
            <a:ln w="9525" cap="rnd">
              <a:solidFill>
                <a:srgbClr val="E52A29"/>
              </a:solidFill>
              <a:prstDash val="solid"/>
              <a:round/>
            </a:ln>
          </p:spPr>
          <p:txBody>
            <a:bodyPr rtlCol="0" anchor="ctr"/>
            <a:lstStyle/>
            <a:p>
              <a:endParaRPr lang="fr-FR" sz="1400"/>
            </a:p>
          </p:txBody>
        </p:sp>
        <p:sp>
          <p:nvSpPr>
            <p:cNvPr id="213" name="Forme libre : forme 233">
              <a:extLst>
                <a:ext uri="{FF2B5EF4-FFF2-40B4-BE49-F238E27FC236}">
                  <a16:creationId xmlns:a16="http://schemas.microsoft.com/office/drawing/2014/main" id="{C4DDBC66-1316-42AB-B916-A02E2192554F}"/>
                </a:ext>
              </a:extLst>
            </p:cNvPr>
            <p:cNvSpPr/>
            <p:nvPr/>
          </p:nvSpPr>
          <p:spPr>
            <a:xfrm>
              <a:off x="234892" y="1539094"/>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4" name="Forme libre : forme 234">
              <a:extLst>
                <a:ext uri="{FF2B5EF4-FFF2-40B4-BE49-F238E27FC236}">
                  <a16:creationId xmlns:a16="http://schemas.microsoft.com/office/drawing/2014/main" id="{02FF0146-B52E-44AC-9106-0E51F41BEA50}"/>
                </a:ext>
              </a:extLst>
            </p:cNvPr>
            <p:cNvSpPr/>
            <p:nvPr/>
          </p:nvSpPr>
          <p:spPr>
            <a:xfrm>
              <a:off x="412859" y="1814148"/>
              <a:ext cx="129342" cy="16047"/>
            </a:xfrm>
            <a:custGeom>
              <a:avLst/>
              <a:gdLst>
                <a:gd name="connsiteX0" fmla="*/ 129343 w 129342"/>
                <a:gd name="connsiteY0" fmla="*/ 0 h 16047"/>
                <a:gd name="connsiteX1" fmla="*/ 0 w 129342"/>
                <a:gd name="connsiteY1" fmla="*/ 0 h 16047"/>
              </a:gdLst>
              <a:ahLst/>
              <a:cxnLst>
                <a:cxn ang="0">
                  <a:pos x="connsiteX0" y="connsiteY0"/>
                </a:cxn>
                <a:cxn ang="0">
                  <a:pos x="connsiteX1" y="connsiteY1"/>
                </a:cxn>
              </a:cxnLst>
              <a:rect l="l" t="t" r="r" b="b"/>
              <a:pathLst>
                <a:path w="129342" h="16047">
                  <a:moveTo>
                    <a:pt x="129343" y="0"/>
                  </a:moveTo>
                  <a:lnTo>
                    <a:pt x="0" y="0"/>
                  </a:lnTo>
                </a:path>
              </a:pathLst>
            </a:custGeom>
            <a:ln w="9525" cap="rnd">
              <a:solidFill>
                <a:srgbClr val="E52A29"/>
              </a:solidFill>
              <a:prstDash val="solid"/>
              <a:round/>
            </a:ln>
          </p:spPr>
          <p:txBody>
            <a:bodyPr rtlCol="0" anchor="ctr"/>
            <a:lstStyle/>
            <a:p>
              <a:endParaRPr lang="fr-FR" sz="1400"/>
            </a:p>
          </p:txBody>
        </p:sp>
        <p:sp>
          <p:nvSpPr>
            <p:cNvPr id="215" name="Forme libre : forme 235">
              <a:extLst>
                <a:ext uri="{FF2B5EF4-FFF2-40B4-BE49-F238E27FC236}">
                  <a16:creationId xmlns:a16="http://schemas.microsoft.com/office/drawing/2014/main" id="{5582F43A-67BF-4732-B8D5-DECB18873A90}"/>
                </a:ext>
              </a:extLst>
            </p:cNvPr>
            <p:cNvSpPr/>
            <p:nvPr/>
          </p:nvSpPr>
          <p:spPr>
            <a:xfrm>
              <a:off x="348027"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6" name="Forme libre : forme 236">
              <a:extLst>
                <a:ext uri="{FF2B5EF4-FFF2-40B4-BE49-F238E27FC236}">
                  <a16:creationId xmlns:a16="http://schemas.microsoft.com/office/drawing/2014/main" id="{EF7C8287-0197-4534-B816-53CE69794A49}"/>
                </a:ext>
              </a:extLst>
            </p:cNvPr>
            <p:cNvSpPr/>
            <p:nvPr/>
          </p:nvSpPr>
          <p:spPr>
            <a:xfrm>
              <a:off x="283355"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7" name="Forme libre : forme 237">
              <a:extLst>
                <a:ext uri="{FF2B5EF4-FFF2-40B4-BE49-F238E27FC236}">
                  <a16:creationId xmlns:a16="http://schemas.microsoft.com/office/drawing/2014/main" id="{6789712B-AC1B-4A0B-91D2-E704E077D61E}"/>
                </a:ext>
              </a:extLst>
            </p:cNvPr>
            <p:cNvSpPr/>
            <p:nvPr/>
          </p:nvSpPr>
          <p:spPr>
            <a:xfrm>
              <a:off x="283355" y="1911075"/>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ln w="9525" cap="rnd">
              <a:solidFill>
                <a:srgbClr val="E52A29"/>
              </a:solidFill>
              <a:prstDash val="solid"/>
              <a:round/>
            </a:ln>
          </p:spPr>
          <p:txBody>
            <a:bodyPr rtlCol="0" anchor="ctr"/>
            <a:lstStyle/>
            <a:p>
              <a:endParaRPr lang="fr-FR" sz="1400"/>
            </a:p>
          </p:txBody>
        </p:sp>
        <p:sp>
          <p:nvSpPr>
            <p:cNvPr id="218" name="Forme libre : forme 238">
              <a:extLst>
                <a:ext uri="{FF2B5EF4-FFF2-40B4-BE49-F238E27FC236}">
                  <a16:creationId xmlns:a16="http://schemas.microsoft.com/office/drawing/2014/main" id="{348FBA62-C232-43F4-AFDE-6FE8F785A3A7}"/>
                </a:ext>
              </a:extLst>
            </p:cNvPr>
            <p:cNvSpPr/>
            <p:nvPr/>
          </p:nvSpPr>
          <p:spPr>
            <a:xfrm>
              <a:off x="348027" y="1652389"/>
              <a:ext cx="485276" cy="371981"/>
            </a:xfrm>
            <a:custGeom>
              <a:avLst/>
              <a:gdLst>
                <a:gd name="connsiteX0" fmla="*/ 129503 w 485276"/>
                <a:gd name="connsiteY0" fmla="*/ 96927 h 371981"/>
                <a:gd name="connsiteX1" fmla="*/ 291262 w 485276"/>
                <a:gd name="connsiteY1" fmla="*/ 96927 h 371981"/>
                <a:gd name="connsiteX2" fmla="*/ 291262 w 485276"/>
                <a:gd name="connsiteY2" fmla="*/ 0 h 371981"/>
                <a:gd name="connsiteX3" fmla="*/ 485276 w 485276"/>
                <a:gd name="connsiteY3" fmla="*/ 177806 h 371981"/>
                <a:gd name="connsiteX4" fmla="*/ 291262 w 485276"/>
                <a:gd name="connsiteY4" fmla="*/ 371981 h 371981"/>
                <a:gd name="connsiteX5" fmla="*/ 291262 w 485276"/>
                <a:gd name="connsiteY5" fmla="*/ 258686 h 371981"/>
                <a:gd name="connsiteX6" fmla="*/ 0 w 485276"/>
                <a:gd name="connsiteY6" fmla="*/ 258686 h 37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276" h="371981">
                  <a:moveTo>
                    <a:pt x="129503" y="96927"/>
                  </a:moveTo>
                  <a:lnTo>
                    <a:pt x="291262" y="96927"/>
                  </a:lnTo>
                  <a:lnTo>
                    <a:pt x="291262" y="0"/>
                  </a:lnTo>
                  <a:lnTo>
                    <a:pt x="485276" y="177806"/>
                  </a:lnTo>
                  <a:lnTo>
                    <a:pt x="291262" y="371981"/>
                  </a:lnTo>
                  <a:lnTo>
                    <a:pt x="291262" y="258686"/>
                  </a:lnTo>
                  <a:lnTo>
                    <a:pt x="0" y="258686"/>
                  </a:lnTo>
                </a:path>
              </a:pathLst>
            </a:custGeom>
            <a:noFill/>
            <a:ln w="9525" cap="rnd">
              <a:solidFill>
                <a:srgbClr val="E52A29"/>
              </a:solidFill>
              <a:prstDash val="solid"/>
              <a:round/>
            </a:ln>
          </p:spPr>
          <p:txBody>
            <a:bodyPr rtlCol="0" anchor="ctr"/>
            <a:lstStyle/>
            <a:p>
              <a:endParaRPr lang="fr-FR" sz="1400"/>
            </a:p>
          </p:txBody>
        </p:sp>
      </p:grpSp>
      <p:grpSp>
        <p:nvGrpSpPr>
          <p:cNvPr id="20" name="Groupe 19">
            <a:extLst>
              <a:ext uri="{FF2B5EF4-FFF2-40B4-BE49-F238E27FC236}">
                <a16:creationId xmlns:a16="http://schemas.microsoft.com/office/drawing/2014/main" id="{FE102B85-A802-42C8-B7C8-30C328BA5CBC}"/>
              </a:ext>
            </a:extLst>
          </p:cNvPr>
          <p:cNvGrpSpPr/>
          <p:nvPr/>
        </p:nvGrpSpPr>
        <p:grpSpPr>
          <a:xfrm>
            <a:off x="5940267" y="557349"/>
            <a:ext cx="5063072" cy="5568102"/>
            <a:chOff x="7709441" y="1093815"/>
            <a:chExt cx="3293897" cy="4020210"/>
          </a:xfrm>
        </p:grpSpPr>
        <p:pic>
          <p:nvPicPr>
            <p:cNvPr id="1026" name="Picture 2" descr="Élément de papier de couleur de vecteur de note numérique dans un style dessiné à la main sur la texture du papier Vecteur gratuit">
              <a:extLst>
                <a:ext uri="{FF2B5EF4-FFF2-40B4-BE49-F238E27FC236}">
                  <a16:creationId xmlns:a16="http://schemas.microsoft.com/office/drawing/2014/main" id="{C05ED015-F795-4B7A-BB8E-32B4D3CF5071}"/>
                </a:ext>
              </a:extLst>
            </p:cNvPr>
            <p:cNvPicPr>
              <a:picLocks noChangeAspect="1" noChangeArrowheads="1"/>
            </p:cNvPicPr>
            <p:nvPr/>
          </p:nvPicPr>
          <p:blipFill rotWithShape="1">
            <a:blip r:embed="rId7">
              <a:duotone>
                <a:schemeClr val="accent4">
                  <a:shade val="45000"/>
                  <a:satMod val="135000"/>
                </a:schemeClr>
                <a:prstClr val="white"/>
              </a:duotone>
              <a:extLst>
                <a:ext uri="{BEBA8EAE-BF5A-486C-A8C5-ECC9F3942E4B}">
                  <a14:imgProps xmlns:a14="http://schemas.microsoft.com/office/drawing/2010/main">
                    <a14:imgLayer r:embed="rId8">
                      <a14:imgEffect>
                        <a14:backgroundRemoval t="10000" b="90000" l="10000" r="90000">
                          <a14:foregroundMark x1="18530" y1="25719" x2="35304" y2="17732"/>
                          <a14:foregroundMark x1="35304" y1="17732" x2="37700" y2="14696"/>
                          <a14:foregroundMark x1="24920" y1="27316" x2="25719" y2="81310"/>
                          <a14:foregroundMark x1="25399" y1="81949" x2="55591" y2="80192"/>
                          <a14:foregroundMark x1="55591" y1="80192" x2="73802" y2="80192"/>
                          <a14:foregroundMark x1="73802" y1="80192" x2="79073" y2="81949"/>
                          <a14:foregroundMark x1="78115" y1="19169" x2="75399" y2="77316"/>
                          <a14:foregroundMark x1="75399" y1="77316" x2="76677" y2="80831"/>
                        </a14:backgroundRemoval>
                      </a14:imgEffect>
                    </a14:imgLayer>
                  </a14:imgProps>
                </a:ext>
                <a:ext uri="{28A0092B-C50C-407E-A947-70E740481C1C}">
                  <a14:useLocalDpi xmlns:a14="http://schemas.microsoft.com/office/drawing/2010/main" val="0"/>
                </a:ext>
              </a:extLst>
            </a:blip>
            <a:srcRect l="19531" t="14312" r="15748" b="12650"/>
            <a:stretch/>
          </p:blipFill>
          <p:spPr bwMode="auto">
            <a:xfrm>
              <a:off x="8474212" y="1752519"/>
              <a:ext cx="2529126" cy="3361506"/>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2" descr="Élément de papier de couleur de vecteur de note numérique dans un style dessiné à la main sur la texture du papier Vecteur gratuit">
              <a:extLst>
                <a:ext uri="{FF2B5EF4-FFF2-40B4-BE49-F238E27FC236}">
                  <a16:creationId xmlns:a16="http://schemas.microsoft.com/office/drawing/2014/main" id="{55770BB8-4CC8-490B-BB85-E3EF6B7DA69D}"/>
                </a:ext>
              </a:extLst>
            </p:cNvPr>
            <p:cNvPicPr>
              <a:picLocks noChangeAspect="1" noChangeArrowheads="1"/>
            </p:cNvPicPr>
            <p:nvPr/>
          </p:nvPicPr>
          <p:blipFill rotWithShape="1">
            <a:blip r:embed="rId9">
              <a:duotone>
                <a:srgbClr val="EA4E55">
                  <a:shade val="45000"/>
                  <a:satMod val="135000"/>
                </a:srgbClr>
                <a:prstClr val="white"/>
              </a:duotone>
              <a:extLst>
                <a:ext uri="{BEBA8EAE-BF5A-486C-A8C5-ECC9F3942E4B}">
                  <a14:imgProps xmlns:a14="http://schemas.microsoft.com/office/drawing/2010/main">
                    <a14:imgLayer r:embed="rId8">
                      <a14:imgEffect>
                        <a14:backgroundRemoval t="10000" b="90000" l="10000" r="90000">
                          <a14:foregroundMark x1="18530" y1="25719" x2="35304" y2="17732"/>
                          <a14:foregroundMark x1="35304" y1="17732" x2="37700" y2="14696"/>
                          <a14:foregroundMark x1="25009" y1="33352" x2="25719" y2="81310"/>
                          <a14:foregroundMark x1="24920" y1="27316" x2="24932" y2="28132"/>
                          <a14:foregroundMark x1="25399" y1="81949" x2="55591" y2="80192"/>
                          <a14:foregroundMark x1="55591" y1="80192" x2="73802" y2="80192"/>
                          <a14:foregroundMark x1="73802" y1="80192" x2="79073" y2="81949"/>
                          <a14:foregroundMark x1="78115" y1="19169" x2="75399" y2="77316"/>
                          <a14:foregroundMark x1="75399" y1="77316" x2="76677" y2="80831"/>
                          <a14:backgroundMark x1="20128" y1="19329" x2="25399" y2="16773"/>
                          <a14:backgroundMark x1="21885" y1="32109" x2="33706" y2="29073"/>
                          <a14:backgroundMark x1="33706" y1="29073" x2="44728" y2="23003"/>
                          <a14:backgroundMark x1="44728" y1="23003" x2="48882" y2="15176"/>
                          <a14:backgroundMark x1="27157" y1="17252" x2="25240" y2="17252"/>
                          <a14:backgroundMark x1="20447" y1="20607" x2="22524" y2="19169"/>
                          <a14:backgroundMark x1="24281" y1="29393" x2="26358" y2="28594"/>
                          <a14:backgroundMark x1="46965" y1="29233" x2="40735" y2="24760"/>
                          <a14:backgroundMark x1="47923" y1="31629" x2="43291" y2="28115"/>
                          <a14:backgroundMark x1="45208" y1="18211" x2="45208" y2="15815"/>
                          <a14:backgroundMark x1="20447" y1="30511" x2="24601" y2="30192"/>
                          <a14:backgroundMark x1="23642" y1="29872" x2="21406" y2="30671"/>
                        </a14:backgroundRemoval>
                      </a14:imgEffect>
                      <a14:imgEffect>
                        <a14:artisticPlasticWrap/>
                      </a14:imgEffect>
                    </a14:imgLayer>
                  </a14:imgProps>
                </a:ext>
                <a:ext uri="{28A0092B-C50C-407E-A947-70E740481C1C}">
                  <a14:useLocalDpi xmlns:a14="http://schemas.microsoft.com/office/drawing/2010/main" val="0"/>
                </a:ext>
              </a:extLst>
            </a:blip>
            <a:srcRect r="52683" b="69366"/>
            <a:stretch/>
          </p:blipFill>
          <p:spPr bwMode="auto">
            <a:xfrm>
              <a:off x="7709441" y="1093815"/>
              <a:ext cx="1849029" cy="1409899"/>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ZoneTexte 20">
            <a:extLst>
              <a:ext uri="{FF2B5EF4-FFF2-40B4-BE49-F238E27FC236}">
                <a16:creationId xmlns:a16="http://schemas.microsoft.com/office/drawing/2014/main" id="{A1BFC1F6-4392-469C-98ED-9B851E8CC674}"/>
              </a:ext>
            </a:extLst>
          </p:cNvPr>
          <p:cNvSpPr txBox="1"/>
          <p:nvPr/>
        </p:nvSpPr>
        <p:spPr>
          <a:xfrm>
            <a:off x="7772393" y="2477605"/>
            <a:ext cx="2842166" cy="2862322"/>
          </a:xfrm>
          <a:prstGeom prst="rect">
            <a:avLst/>
          </a:prstGeom>
          <a:noFill/>
        </p:spPr>
        <p:txBody>
          <a:bodyPr wrap="square" rtlCol="0">
            <a:spAutoFit/>
          </a:bodyPr>
          <a:lstStyle/>
          <a:p>
            <a:r>
              <a:rPr lang="fr-FR" dirty="0">
                <a:solidFill>
                  <a:srgbClr val="C00000"/>
                </a:solidFill>
                <a:latin typeface="Bradley Hand ITC" panose="03070402050302030203" pitchFamily="66" charset="0"/>
              </a:rPr>
              <a:t>Les + </a:t>
            </a:r>
          </a:p>
          <a:p>
            <a:pPr marL="285750" indent="-285750">
              <a:buFontTx/>
              <a:buChar char="-"/>
            </a:pPr>
            <a:r>
              <a:rPr lang="fr-FR" dirty="0">
                <a:solidFill>
                  <a:srgbClr val="C00000"/>
                </a:solidFill>
                <a:latin typeface="Bradley Hand ITC" panose="03070402050302030203" pitchFamily="66" charset="0"/>
              </a:rPr>
              <a:t>Paiement par téléphone</a:t>
            </a:r>
          </a:p>
          <a:p>
            <a:pPr marL="285750" indent="-285750">
              <a:buFontTx/>
              <a:buChar char="-"/>
            </a:pPr>
            <a:r>
              <a:rPr lang="fr-FR" dirty="0">
                <a:solidFill>
                  <a:srgbClr val="C00000"/>
                </a:solidFill>
                <a:latin typeface="Bradley Hand ITC" panose="03070402050302030203" pitchFamily="66" charset="0"/>
              </a:rPr>
              <a:t>Virements instantanés gratuits</a:t>
            </a:r>
            <a:r>
              <a:rPr lang="fr-FR" baseline="30000" dirty="0">
                <a:solidFill>
                  <a:schemeClr val="accent4">
                    <a:lumMod val="75000"/>
                  </a:schemeClr>
                </a:solidFill>
                <a:latin typeface="Cavolini" panose="03000502040302020204" pitchFamily="66" charset="0"/>
                <a:cs typeface="Cavolini" panose="03000502040302020204" pitchFamily="66" charset="0"/>
              </a:rPr>
              <a:t> (2) </a:t>
            </a:r>
            <a:endParaRPr lang="fr-FR" dirty="0">
              <a:solidFill>
                <a:schemeClr val="accent4">
                  <a:lumMod val="75000"/>
                </a:schemeClr>
              </a:solidFill>
              <a:latin typeface="Bradley Hand ITC" panose="03070402050302030203" pitchFamily="66" charset="0"/>
            </a:endParaRPr>
          </a:p>
          <a:p>
            <a:pPr marL="285750" indent="-285750">
              <a:buFontTx/>
              <a:buChar char="-"/>
            </a:pPr>
            <a:r>
              <a:rPr lang="fr-FR" dirty="0">
                <a:solidFill>
                  <a:srgbClr val="C00000"/>
                </a:solidFill>
                <a:latin typeface="Bradley Hand ITC" panose="03070402050302030203" pitchFamily="66" charset="0"/>
              </a:rPr>
              <a:t>Gestion optimisée de ses comptes et pilotage de sa carte avec la banque à distance</a:t>
            </a:r>
          </a:p>
          <a:p>
            <a:pPr marL="285750" indent="-285750">
              <a:buFontTx/>
              <a:buChar char="-"/>
            </a:pPr>
            <a:r>
              <a:rPr lang="fr-FR" dirty="0">
                <a:solidFill>
                  <a:srgbClr val="C00000"/>
                </a:solidFill>
                <a:latin typeface="Bradley Hand ITC" panose="03070402050302030203" pitchFamily="66" charset="0"/>
              </a:rPr>
              <a:t>Carte de paiement internationale </a:t>
            </a:r>
            <a:r>
              <a:rPr lang="fr-FR" baseline="30000" dirty="0">
                <a:solidFill>
                  <a:schemeClr val="accent4">
                    <a:lumMod val="75000"/>
                  </a:schemeClr>
                </a:solidFill>
                <a:latin typeface="Cavolini" panose="03000502040302020204" pitchFamily="66" charset="0"/>
                <a:cs typeface="Cavolini" panose="03000502040302020204" pitchFamily="66" charset="0"/>
              </a:rPr>
              <a:t>(3) </a:t>
            </a:r>
            <a:endParaRPr lang="fr-FR" dirty="0">
              <a:solidFill>
                <a:schemeClr val="accent4">
                  <a:lumMod val="75000"/>
                </a:schemeClr>
              </a:solidFill>
              <a:latin typeface="Bradley Hand ITC" panose="03070402050302030203" pitchFamily="66" charset="0"/>
            </a:endParaRPr>
          </a:p>
        </p:txBody>
      </p:sp>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F005178C-C485-40E1-A5E9-C7C51E60CEAE}"/>
              </a:ext>
            </a:extLst>
          </p:cNvPr>
          <p:cNvGrpSpPr/>
          <p:nvPr/>
        </p:nvGrpSpPr>
        <p:grpSpPr>
          <a:xfrm>
            <a:off x="3269506" y="1600864"/>
            <a:ext cx="1935924" cy="4336500"/>
            <a:chOff x="3269506" y="1600864"/>
            <a:chExt cx="1935924" cy="4336500"/>
          </a:xfrm>
        </p:grpSpPr>
        <p:sp>
          <p:nvSpPr>
            <p:cNvPr id="10" name="Rectangle 9">
              <a:extLst>
                <a:ext uri="{FF2B5EF4-FFF2-40B4-BE49-F238E27FC236}">
                  <a16:creationId xmlns:a16="http://schemas.microsoft.com/office/drawing/2014/main" id="{6CE82C6B-CF05-4B9A-9C5D-1B71B0C48D5D}"/>
                </a:ext>
              </a:extLst>
            </p:cNvPr>
            <p:cNvSpPr/>
            <p:nvPr/>
          </p:nvSpPr>
          <p:spPr>
            <a:xfrm>
              <a:off x="3269506" y="1600864"/>
              <a:ext cx="1935924"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latin typeface="Cavolini" panose="03000502040302020204" pitchFamily="66" charset="0"/>
                  <a:cs typeface="Cavolini" panose="03000502040302020204" pitchFamily="66" charset="0"/>
                </a:rPr>
                <a:t>Des services de banque au quotidien </a:t>
              </a:r>
              <a:r>
                <a:rPr lang="fr-FR" sz="1400" b="1" dirty="0">
                  <a:solidFill>
                    <a:schemeClr val="tx1">
                      <a:lumMod val="75000"/>
                      <a:lumOff val="25000"/>
                    </a:schemeClr>
                  </a:solidFill>
                  <a:latin typeface="Cavolini" panose="03000502040302020204" pitchFamily="66" charset="0"/>
                  <a:cs typeface="Cavolini" panose="03000502040302020204" pitchFamily="66" charset="0"/>
                </a:rPr>
                <a:t>: </a:t>
              </a:r>
            </a:p>
            <a:p>
              <a:pPr algn="ctr"/>
              <a:endParaRPr lang="fr-FR" sz="500" b="1" dirty="0">
                <a:solidFill>
                  <a:schemeClr val="tx1">
                    <a:lumMod val="75000"/>
                    <a:lumOff val="25000"/>
                  </a:schemeClr>
                </a:solidFill>
                <a:latin typeface="Cavolini" panose="03000502040302020204" pitchFamily="66" charset="0"/>
                <a:cs typeface="Cavolini" panose="03000502040302020204" pitchFamily="66" charset="0"/>
              </a:endParaRPr>
            </a:p>
            <a:p>
              <a:pPr algn="ctr"/>
              <a:r>
                <a:rPr lang="fr-FR" sz="1400" dirty="0">
                  <a:solidFill>
                    <a:schemeClr val="tx1">
                      <a:lumMod val="75000"/>
                      <a:lumOff val="25000"/>
                    </a:schemeClr>
                  </a:solidFill>
                  <a:latin typeface="Cavolini" panose="03000502040302020204" pitchFamily="66" charset="0"/>
                  <a:cs typeface="Cavolini" panose="03000502040302020204" pitchFamily="66" charset="0"/>
                </a:rPr>
                <a:t>abonnement banque à distance, autorisation de découvert avec une exonération des intérêts débiteurs jusqu’à 500 € de découvert autorisé </a:t>
              </a:r>
              <a:r>
                <a:rPr lang="fr-FR" sz="1400" baseline="30000" dirty="0">
                  <a:solidFill>
                    <a:schemeClr val="tx1">
                      <a:lumMod val="75000"/>
                      <a:lumOff val="25000"/>
                    </a:schemeClr>
                  </a:solidFill>
                  <a:latin typeface="Cavolini" panose="03000502040302020204" pitchFamily="66" charset="0"/>
                  <a:cs typeface="Cavolini" panose="03000502040302020204" pitchFamily="66" charset="0"/>
                </a:rPr>
                <a:t>(1) </a:t>
              </a:r>
              <a:r>
                <a:rPr lang="fr-FR" sz="1400" dirty="0">
                  <a:solidFill>
                    <a:schemeClr val="tx1">
                      <a:lumMod val="75000"/>
                      <a:lumOff val="25000"/>
                    </a:schemeClr>
                  </a:solidFill>
                  <a:latin typeface="Cavolini" panose="03000502040302020204" pitchFamily="66" charset="0"/>
                  <a:cs typeface="Cavolini" panose="03000502040302020204" pitchFamily="66" charset="0"/>
                </a:rPr>
                <a:t>…</a:t>
              </a: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p:txBody>
        </p:sp>
        <p:grpSp>
          <p:nvGrpSpPr>
            <p:cNvPr id="141" name="Graphique 2">
              <a:extLst>
                <a:ext uri="{FF2B5EF4-FFF2-40B4-BE49-F238E27FC236}">
                  <a16:creationId xmlns:a16="http://schemas.microsoft.com/office/drawing/2014/main" id="{F2DFC237-9436-4157-9AE4-9DA542B3BCE0}"/>
                </a:ext>
              </a:extLst>
            </p:cNvPr>
            <p:cNvGrpSpPr/>
            <p:nvPr/>
          </p:nvGrpSpPr>
          <p:grpSpPr>
            <a:xfrm>
              <a:off x="4074971" y="5242545"/>
              <a:ext cx="320629" cy="366436"/>
              <a:chOff x="1184026" y="296326"/>
              <a:chExt cx="555828" cy="635238"/>
            </a:xfrm>
            <a:noFill/>
          </p:grpSpPr>
          <p:sp>
            <p:nvSpPr>
              <p:cNvPr id="142" name="Forme libre : forme 17">
                <a:extLst>
                  <a:ext uri="{FF2B5EF4-FFF2-40B4-BE49-F238E27FC236}">
                    <a16:creationId xmlns:a16="http://schemas.microsoft.com/office/drawing/2014/main" id="{9EE01A5B-AE7C-45EE-8E99-4D71D1B3973A}"/>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rgbClr val="E52A29"/>
                </a:solidFill>
                <a:prstDash val="solid"/>
                <a:round/>
              </a:ln>
            </p:spPr>
            <p:txBody>
              <a:bodyPr rtlCol="0" anchor="ctr"/>
              <a:lstStyle/>
              <a:p>
                <a:endParaRPr lang="fr-FR" sz="1400"/>
              </a:p>
            </p:txBody>
          </p:sp>
          <p:sp>
            <p:nvSpPr>
              <p:cNvPr id="143" name="Forme libre : forme 18">
                <a:extLst>
                  <a:ext uri="{FF2B5EF4-FFF2-40B4-BE49-F238E27FC236}">
                    <a16:creationId xmlns:a16="http://schemas.microsoft.com/office/drawing/2014/main" id="{96D7723A-F72C-4FE0-B39C-70A47102C3E8}"/>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rgbClr val="E52A29"/>
                </a:solidFill>
                <a:prstDash val="solid"/>
                <a:round/>
              </a:ln>
            </p:spPr>
            <p:txBody>
              <a:bodyPr rtlCol="0" anchor="ctr"/>
              <a:lstStyle/>
              <a:p>
                <a:endParaRPr lang="fr-FR" sz="1400"/>
              </a:p>
            </p:txBody>
          </p:sp>
          <p:sp>
            <p:nvSpPr>
              <p:cNvPr id="144" name="Forme libre : forme 19">
                <a:extLst>
                  <a:ext uri="{FF2B5EF4-FFF2-40B4-BE49-F238E27FC236}">
                    <a16:creationId xmlns:a16="http://schemas.microsoft.com/office/drawing/2014/main" id="{BAC26C70-FC82-4F4E-A030-308AAD441414}"/>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rgbClr val="E52A29"/>
                </a:solidFill>
                <a:prstDash val="solid"/>
                <a:round/>
              </a:ln>
            </p:spPr>
            <p:txBody>
              <a:bodyPr rtlCol="0" anchor="ctr"/>
              <a:lstStyle/>
              <a:p>
                <a:endParaRPr lang="fr-FR" sz="1400"/>
              </a:p>
            </p:txBody>
          </p:sp>
          <p:sp>
            <p:nvSpPr>
              <p:cNvPr id="145" name="Forme libre : forme 20">
                <a:extLst>
                  <a:ext uri="{FF2B5EF4-FFF2-40B4-BE49-F238E27FC236}">
                    <a16:creationId xmlns:a16="http://schemas.microsoft.com/office/drawing/2014/main" id="{91AD477C-B878-41A5-95A2-0F66C3BA816A}"/>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rgbClr val="E52A29"/>
                </a:solidFill>
                <a:prstDash val="solid"/>
                <a:round/>
              </a:ln>
            </p:spPr>
            <p:txBody>
              <a:bodyPr rtlCol="0" anchor="ctr"/>
              <a:lstStyle/>
              <a:p>
                <a:endParaRPr lang="fr-FR" sz="1400"/>
              </a:p>
            </p:txBody>
          </p:sp>
          <p:sp>
            <p:nvSpPr>
              <p:cNvPr id="146" name="Forme libre : forme 21">
                <a:extLst>
                  <a:ext uri="{FF2B5EF4-FFF2-40B4-BE49-F238E27FC236}">
                    <a16:creationId xmlns:a16="http://schemas.microsoft.com/office/drawing/2014/main" id="{0A920881-2AD4-42B0-941A-371A048493DD}"/>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rgbClr val="E52A29"/>
                </a:solidFill>
                <a:prstDash val="solid"/>
                <a:round/>
              </a:ln>
            </p:spPr>
            <p:txBody>
              <a:bodyPr rtlCol="0" anchor="ctr"/>
              <a:lstStyle/>
              <a:p>
                <a:endParaRPr lang="fr-FR" sz="1400"/>
              </a:p>
            </p:txBody>
          </p:sp>
          <p:sp>
            <p:nvSpPr>
              <p:cNvPr id="147" name="Forme libre : forme 22">
                <a:extLst>
                  <a:ext uri="{FF2B5EF4-FFF2-40B4-BE49-F238E27FC236}">
                    <a16:creationId xmlns:a16="http://schemas.microsoft.com/office/drawing/2014/main" id="{2F983E35-C0F2-42F2-99AD-6DB5F0FF2E67}"/>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rgbClr val="E52A29"/>
                </a:solidFill>
                <a:prstDash val="solid"/>
                <a:round/>
              </a:ln>
            </p:spPr>
            <p:txBody>
              <a:bodyPr rtlCol="0" anchor="ctr"/>
              <a:lstStyle/>
              <a:p>
                <a:endParaRPr lang="fr-FR" sz="1400"/>
              </a:p>
            </p:txBody>
          </p:sp>
          <p:sp>
            <p:nvSpPr>
              <p:cNvPr id="148" name="Forme libre : forme 23">
                <a:extLst>
                  <a:ext uri="{FF2B5EF4-FFF2-40B4-BE49-F238E27FC236}">
                    <a16:creationId xmlns:a16="http://schemas.microsoft.com/office/drawing/2014/main" id="{2CC7FAF6-EB2B-4595-B360-00D8BAC4A342}"/>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rgbClr val="E52A29"/>
                </a:solidFill>
                <a:prstDash val="solid"/>
                <a:round/>
              </a:ln>
            </p:spPr>
            <p:txBody>
              <a:bodyPr rtlCol="0" anchor="ctr"/>
              <a:lstStyle/>
              <a:p>
                <a:endParaRPr lang="fr-FR" sz="1400"/>
              </a:p>
            </p:txBody>
          </p:sp>
          <p:sp>
            <p:nvSpPr>
              <p:cNvPr id="149" name="Forme libre : forme 24">
                <a:extLst>
                  <a:ext uri="{FF2B5EF4-FFF2-40B4-BE49-F238E27FC236}">
                    <a16:creationId xmlns:a16="http://schemas.microsoft.com/office/drawing/2014/main" id="{ECACBDB7-1A94-4A61-866D-02EAC35FE202}"/>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rgbClr val="E52A29"/>
                </a:solidFill>
                <a:prstDash val="solid"/>
                <a:round/>
              </a:ln>
            </p:spPr>
            <p:txBody>
              <a:bodyPr rtlCol="0" anchor="ctr"/>
              <a:lstStyle/>
              <a:p>
                <a:endParaRPr lang="fr-FR" sz="1400"/>
              </a:p>
            </p:txBody>
          </p:sp>
        </p:grpSp>
        <p:grpSp>
          <p:nvGrpSpPr>
            <p:cNvPr id="5" name="Groupe 4">
              <a:extLst>
                <a:ext uri="{FF2B5EF4-FFF2-40B4-BE49-F238E27FC236}">
                  <a16:creationId xmlns:a16="http://schemas.microsoft.com/office/drawing/2014/main" id="{300F1F1F-2DD1-4EFF-9870-CA14A68663D6}"/>
                </a:ext>
              </a:extLst>
            </p:cNvPr>
            <p:cNvGrpSpPr/>
            <p:nvPr/>
          </p:nvGrpSpPr>
          <p:grpSpPr>
            <a:xfrm>
              <a:off x="3557507" y="4878642"/>
              <a:ext cx="1419093" cy="311597"/>
              <a:chOff x="12700071" y="5095877"/>
              <a:chExt cx="2355308" cy="517164"/>
            </a:xfrm>
          </p:grpSpPr>
          <p:pic>
            <p:nvPicPr>
              <p:cNvPr id="177" name="Image 176">
                <a:extLst>
                  <a:ext uri="{FF2B5EF4-FFF2-40B4-BE49-F238E27FC236}">
                    <a16:creationId xmlns:a16="http://schemas.microsoft.com/office/drawing/2014/main" id="{B10E3335-D21E-46BB-98A8-16F73210046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2700071" y="5208863"/>
                <a:ext cx="1265547" cy="304587"/>
              </a:xfrm>
              <a:prstGeom prst="rect">
                <a:avLst/>
              </a:prstGeom>
            </p:spPr>
          </p:pic>
          <p:sp>
            <p:nvSpPr>
              <p:cNvPr id="178" name="ZoneTexte 177">
                <a:extLst>
                  <a:ext uri="{FF2B5EF4-FFF2-40B4-BE49-F238E27FC236}">
                    <a16:creationId xmlns:a16="http://schemas.microsoft.com/office/drawing/2014/main" id="{272CC3FF-E74C-4F23-92DB-E802A4D9BD0E}"/>
                  </a:ext>
                </a:extLst>
              </p:cNvPr>
              <p:cNvSpPr txBox="1"/>
              <p:nvPr/>
            </p:nvSpPr>
            <p:spPr>
              <a:xfrm>
                <a:off x="14270542" y="5095877"/>
                <a:ext cx="784837" cy="510824"/>
              </a:xfrm>
              <a:prstGeom prst="rect">
                <a:avLst/>
              </a:prstGeom>
              <a:noFill/>
            </p:spPr>
            <p:txBody>
              <a:bodyPr wrap="square" rtlCol="0">
                <a:spAutoFit/>
              </a:bodyPr>
              <a:lstStyle/>
              <a:p>
                <a:r>
                  <a:rPr lang="fr-FR" sz="1400" b="1" dirty="0">
                    <a:solidFill>
                      <a:schemeClr val="accent4">
                        <a:lumMod val="75000"/>
                      </a:schemeClr>
                    </a:solidFill>
                  </a:rPr>
                  <a:t>4,7</a:t>
                </a:r>
              </a:p>
            </p:txBody>
          </p:sp>
          <p:pic>
            <p:nvPicPr>
              <p:cNvPr id="220" name="Image 219">
                <a:extLst>
                  <a:ext uri="{FF2B5EF4-FFF2-40B4-BE49-F238E27FC236}">
                    <a16:creationId xmlns:a16="http://schemas.microsoft.com/office/drawing/2014/main" id="{EF26D41E-4C6B-4D51-93B4-4028CAD3AA5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4010222" y="5208862"/>
                <a:ext cx="305010" cy="299108"/>
              </a:xfrm>
              <a:prstGeom prst="rect">
                <a:avLst/>
              </a:prstGeom>
            </p:spPr>
          </p:pic>
          <p:sp>
            <p:nvSpPr>
              <p:cNvPr id="176" name="ZoneTexte 175">
                <a:extLst>
                  <a:ext uri="{FF2B5EF4-FFF2-40B4-BE49-F238E27FC236}">
                    <a16:creationId xmlns:a16="http://schemas.microsoft.com/office/drawing/2014/main" id="{0DAEFC7D-E8B0-457E-95F1-76A44D6C1692}"/>
                  </a:ext>
                </a:extLst>
              </p:cNvPr>
              <p:cNvSpPr txBox="1"/>
              <p:nvPr/>
            </p:nvSpPr>
            <p:spPr>
              <a:xfrm>
                <a:off x="12877330" y="5306547"/>
                <a:ext cx="1132892" cy="306494"/>
              </a:xfrm>
              <a:prstGeom prst="rect">
                <a:avLst/>
              </a:prstGeom>
              <a:noFill/>
            </p:spPr>
            <p:txBody>
              <a:bodyPr wrap="square" rtlCol="0">
                <a:spAutoFit/>
              </a:bodyPr>
              <a:lstStyle/>
              <a:p>
                <a:r>
                  <a:rPr lang="fr-FR" sz="600" b="1" dirty="0">
                    <a:solidFill>
                      <a:schemeClr val="tx1">
                        <a:lumMod val="75000"/>
                        <a:lumOff val="25000"/>
                      </a:schemeClr>
                    </a:solidFill>
                  </a:rPr>
                  <a:t>au 31/01/2022</a:t>
                </a:r>
              </a:p>
            </p:txBody>
          </p:sp>
        </p:grpSp>
      </p:grpSp>
    </p:spTree>
    <p:extLst>
      <p:ext uri="{BB962C8B-B14F-4D97-AF65-F5344CB8AC3E}">
        <p14:creationId xmlns:p14="http://schemas.microsoft.com/office/powerpoint/2010/main" val="394219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withEffect">
                                  <p:stCondLst>
                                    <p:cond delay="0"/>
                                  </p:stCondLst>
                                  <p:childTnLst>
                                    <p:anim calcmode="lin" valueType="num">
                                      <p:cBhvr additive="base">
                                        <p:cTn id="6" dur="3000"/>
                                        <p:tgtEl>
                                          <p:spTgt spid="3"/>
                                        </p:tgtEl>
                                        <p:attrNameLst>
                                          <p:attrName>ppt_x</p:attrName>
                                        </p:attrNameLst>
                                      </p:cBhvr>
                                      <p:tavLst>
                                        <p:tav tm="0">
                                          <p:val>
                                            <p:strVal val="ppt_x"/>
                                          </p:val>
                                        </p:tav>
                                        <p:tav tm="100000">
                                          <p:val>
                                            <p:strVal val="1+ppt_w/2"/>
                                          </p:val>
                                        </p:tav>
                                      </p:tavLst>
                                    </p:anim>
                                    <p:anim calcmode="lin" valueType="num">
                                      <p:cBhvr additive="base">
                                        <p:cTn id="7" dur="3000"/>
                                        <p:tgtEl>
                                          <p:spTgt spid="3"/>
                                        </p:tgtEl>
                                        <p:attrNameLst>
                                          <p:attrName>ppt_y</p:attrName>
                                        </p:attrNameLst>
                                      </p:cBhvr>
                                      <p:tavLst>
                                        <p:tav tm="0">
                                          <p:val>
                                            <p:strVal val="ppt_y"/>
                                          </p:val>
                                        </p:tav>
                                        <p:tav tm="100000">
                                          <p:val>
                                            <p:strVal val="ppt_y"/>
                                          </p:val>
                                        </p:tav>
                                      </p:tavLst>
                                    </p:anim>
                                    <p:set>
                                      <p:cBhvr>
                                        <p:cTn id="8" dur="1" fill="hold">
                                          <p:stCondLst>
                                            <p:cond delay="2999"/>
                                          </p:stCondLst>
                                        </p:cTn>
                                        <p:tgtEl>
                                          <p:spTgt spid="3"/>
                                        </p:tgtEl>
                                        <p:attrNameLst>
                                          <p:attrName>style.visibility</p:attrName>
                                        </p:attrNameLst>
                                      </p:cBhvr>
                                      <p:to>
                                        <p:strVal val="hidden"/>
                                      </p:to>
                                    </p:set>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0-#ppt_w/2"/>
                                          </p:val>
                                        </p:tav>
                                        <p:tav tm="100000">
                                          <p:val>
                                            <p:strVal val="#ppt_x"/>
                                          </p:val>
                                        </p:tav>
                                      </p:tavLst>
                                    </p:anim>
                                    <p:anim calcmode="lin" valueType="num">
                                      <p:cBhvr additive="base">
                                        <p:cTn id="12" dur="3000" fill="hold"/>
                                        <p:tgtEl>
                                          <p:spTgt spid="4"/>
                                        </p:tgtEl>
                                        <p:attrNameLst>
                                          <p:attrName>ppt_y</p:attrName>
                                        </p:attrNameLst>
                                      </p:cBhvr>
                                      <p:tavLst>
                                        <p:tav tm="0">
                                          <p:val>
                                            <p:strVal val="#ppt_y"/>
                                          </p:val>
                                        </p:tav>
                                        <p:tav tm="100000">
                                          <p:val>
                                            <p:strVal val="#ppt_y"/>
                                          </p:val>
                                        </p:tav>
                                      </p:tavLst>
                                    </p:anim>
                                  </p:childTnLst>
                                </p:cTn>
                              </p:par>
                              <p:par>
                                <p:cTn id="13" presetID="10" presetClass="exit" presetSubtype="0" fill="hold" grpId="0" nodeType="withEffect">
                                  <p:stCondLst>
                                    <p:cond delay="0"/>
                                  </p:stCondLst>
                                  <p:childTnLst>
                                    <p:animEffect transition="out" filter="fade">
                                      <p:cBhvr>
                                        <p:cTn id="14" dur="500"/>
                                        <p:tgtEl>
                                          <p:spTgt spid="139"/>
                                        </p:tgtEl>
                                      </p:cBhvr>
                                    </p:animEffect>
                                    <p:set>
                                      <p:cBhvr>
                                        <p:cTn id="15" dur="1" fill="hold">
                                          <p:stCondLst>
                                            <p:cond delay="499"/>
                                          </p:stCondLst>
                                        </p:cTn>
                                        <p:tgtEl>
                                          <p:spTgt spid="139"/>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16"/>
                                        </p:tgtEl>
                                      </p:cBhvr>
                                    </p:animEffect>
                                    <p:set>
                                      <p:cBhvr>
                                        <p:cTn id="18" dur="1" fill="hold">
                                          <p:stCondLst>
                                            <p:cond delay="499"/>
                                          </p:stCondLst>
                                        </p:cTn>
                                        <p:tgtEl>
                                          <p:spTgt spid="11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17"/>
                                        </p:tgtEl>
                                      </p:cBhvr>
                                    </p:animEffect>
                                    <p:set>
                                      <p:cBhvr>
                                        <p:cTn id="21" dur="1" fill="hold">
                                          <p:stCondLst>
                                            <p:cond delay="499"/>
                                          </p:stCondLst>
                                        </p:cTn>
                                        <p:tgtEl>
                                          <p:spTgt spid="117"/>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40"/>
                                        </p:tgtEl>
                                      </p:cBhvr>
                                    </p:animEffect>
                                    <p:set>
                                      <p:cBhvr>
                                        <p:cTn id="27" dur="1" fill="hold">
                                          <p:stCondLst>
                                            <p:cond delay="499"/>
                                          </p:stCondLst>
                                        </p:cTn>
                                        <p:tgtEl>
                                          <p:spTgt spid="140"/>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79"/>
                                        </p:tgtEl>
                                      </p:cBhvr>
                                    </p:animEffect>
                                    <p:set>
                                      <p:cBhvr>
                                        <p:cTn id="30" dur="1" fill="hold">
                                          <p:stCondLst>
                                            <p:cond delay="499"/>
                                          </p:stCondLst>
                                        </p:cTn>
                                        <p:tgtEl>
                                          <p:spTgt spid="17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09"/>
                                        </p:tgtEl>
                                      </p:cBhvr>
                                    </p:animEffect>
                                    <p:set>
                                      <p:cBhvr>
                                        <p:cTn id="33" dur="1" fill="hold">
                                          <p:stCondLst>
                                            <p:cond delay="499"/>
                                          </p:stCondLst>
                                        </p:cTn>
                                        <p:tgtEl>
                                          <p:spTgt spid="209"/>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21"/>
                                        </p:tgtEl>
                                      </p:cBhvr>
                                    </p:animEffect>
                                    <p:set>
                                      <p:cBhvr>
                                        <p:cTn id="36" dur="1" fill="hold">
                                          <p:stCondLst>
                                            <p:cond delay="499"/>
                                          </p:stCondLst>
                                        </p:cTn>
                                        <p:tgtEl>
                                          <p:spTgt spid="21"/>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7" grpId="0"/>
      <p:bldP spid="14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35AC5191-3B8D-4B23-9FFD-8E405894846C}"/>
              </a:ext>
            </a:extLst>
          </p:cNvPr>
          <p:cNvGrpSpPr/>
          <p:nvPr/>
        </p:nvGrpSpPr>
        <p:grpSpPr>
          <a:xfrm>
            <a:off x="1262743" y="957430"/>
            <a:ext cx="9602854" cy="532119"/>
            <a:chOff x="1783512" y="6360350"/>
            <a:chExt cx="9602854" cy="532119"/>
          </a:xfrm>
        </p:grpSpPr>
        <p:sp>
          <p:nvSpPr>
            <p:cNvPr id="92" name="Rectangle 91">
              <a:extLst>
                <a:ext uri="{FF2B5EF4-FFF2-40B4-BE49-F238E27FC236}">
                  <a16:creationId xmlns:a16="http://schemas.microsoft.com/office/drawing/2014/main" id="{7D9170B7-F2C4-49A0-81F5-4F94BB989256}"/>
                </a:ext>
              </a:extLst>
            </p:cNvPr>
            <p:cNvSpPr/>
            <p:nvPr/>
          </p:nvSpPr>
          <p:spPr>
            <a:xfrm>
              <a:off x="1783512" y="6360350"/>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0" name="Graphique 1865">
              <a:extLst>
                <a:ext uri="{FF2B5EF4-FFF2-40B4-BE49-F238E27FC236}">
                  <a16:creationId xmlns:a16="http://schemas.microsoft.com/office/drawing/2014/main" id="{2B7DD00F-4183-4C37-8A63-C33E93838971}"/>
                </a:ext>
              </a:extLst>
            </p:cNvPr>
            <p:cNvGrpSpPr/>
            <p:nvPr/>
          </p:nvGrpSpPr>
          <p:grpSpPr>
            <a:xfrm>
              <a:off x="2183155" y="6396056"/>
              <a:ext cx="174370" cy="420902"/>
              <a:chOff x="10302534" y="4324163"/>
              <a:chExt cx="176307" cy="425577"/>
            </a:xfrm>
            <a:noFill/>
          </p:grpSpPr>
          <p:grpSp>
            <p:nvGrpSpPr>
              <p:cNvPr id="111" name="Graphique 1865">
                <a:extLst>
                  <a:ext uri="{FF2B5EF4-FFF2-40B4-BE49-F238E27FC236}">
                    <a16:creationId xmlns:a16="http://schemas.microsoft.com/office/drawing/2014/main" id="{16E21AEE-E8ED-46C3-A728-3DA192C100FE}"/>
                  </a:ext>
                </a:extLst>
              </p:cNvPr>
              <p:cNvGrpSpPr/>
              <p:nvPr/>
            </p:nvGrpSpPr>
            <p:grpSpPr>
              <a:xfrm>
                <a:off x="10338252" y="4327098"/>
                <a:ext cx="109442" cy="114697"/>
                <a:chOff x="10338252" y="4327098"/>
                <a:chExt cx="109442" cy="114697"/>
              </a:xfrm>
              <a:grpFill/>
            </p:grpSpPr>
            <p:grpSp>
              <p:nvGrpSpPr>
                <p:cNvPr id="133" name="Graphique 1865">
                  <a:extLst>
                    <a:ext uri="{FF2B5EF4-FFF2-40B4-BE49-F238E27FC236}">
                      <a16:creationId xmlns:a16="http://schemas.microsoft.com/office/drawing/2014/main" id="{9B9970F9-B33F-48F4-AAB2-7377549B734C}"/>
                    </a:ext>
                  </a:extLst>
                </p:cNvPr>
                <p:cNvGrpSpPr/>
                <p:nvPr/>
              </p:nvGrpSpPr>
              <p:grpSpPr>
                <a:xfrm>
                  <a:off x="10338252" y="4327098"/>
                  <a:ext cx="109442" cy="114697"/>
                  <a:chOff x="10338252" y="4327098"/>
                  <a:chExt cx="109442" cy="114697"/>
                </a:xfrm>
                <a:grpFill/>
              </p:grpSpPr>
              <p:sp>
                <p:nvSpPr>
                  <p:cNvPr id="137" name="Forme libre : forme 136">
                    <a:extLst>
                      <a:ext uri="{FF2B5EF4-FFF2-40B4-BE49-F238E27FC236}">
                        <a16:creationId xmlns:a16="http://schemas.microsoft.com/office/drawing/2014/main" id="{3B79BDE6-8461-4870-9DB7-21F8728CE8BA}"/>
                      </a:ext>
                    </a:extLst>
                  </p:cNvPr>
                  <p:cNvSpPr/>
                  <p:nvPr/>
                </p:nvSpPr>
                <p:spPr>
                  <a:xfrm>
                    <a:off x="10353111" y="4405220"/>
                    <a:ext cx="78581" cy="36576"/>
                  </a:xfrm>
                  <a:custGeom>
                    <a:avLst/>
                    <a:gdLst>
                      <a:gd name="connsiteX0" fmla="*/ 78581 w 78581"/>
                      <a:gd name="connsiteY0" fmla="*/ 0 h 36576"/>
                      <a:gd name="connsiteX1" fmla="*/ 39243 w 78581"/>
                      <a:gd name="connsiteY1" fmla="*/ 36576 h 36576"/>
                      <a:gd name="connsiteX2" fmla="*/ 0 w 78581"/>
                      <a:gd name="connsiteY2" fmla="*/ 571 h 36576"/>
                    </a:gdLst>
                    <a:ahLst/>
                    <a:cxnLst>
                      <a:cxn ang="0">
                        <a:pos x="connsiteX0" y="connsiteY0"/>
                      </a:cxn>
                      <a:cxn ang="0">
                        <a:pos x="connsiteX1" y="connsiteY1"/>
                      </a:cxn>
                      <a:cxn ang="0">
                        <a:pos x="connsiteX2" y="connsiteY2"/>
                      </a:cxn>
                    </a:cxnLst>
                    <a:rect l="l" t="t" r="r" b="b"/>
                    <a:pathLst>
                      <a:path w="78581" h="36576">
                        <a:moveTo>
                          <a:pt x="78581" y="0"/>
                        </a:moveTo>
                        <a:cubicBezTo>
                          <a:pt x="74771" y="20860"/>
                          <a:pt x="58579" y="36576"/>
                          <a:pt x="39243" y="36576"/>
                        </a:cubicBezTo>
                        <a:cubicBezTo>
                          <a:pt x="20098" y="36576"/>
                          <a:pt x="4001" y="21145"/>
                          <a:pt x="0" y="571"/>
                        </a:cubicBezTo>
                      </a:path>
                    </a:pathLst>
                  </a:custGeom>
                  <a:grpFill/>
                  <a:ln w="19050"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9DEF7792-A6A8-4D8B-882C-464EF37F4975}"/>
                      </a:ext>
                    </a:extLst>
                  </p:cNvPr>
                  <p:cNvSpPr/>
                  <p:nvPr/>
                </p:nvSpPr>
                <p:spPr>
                  <a:xfrm>
                    <a:off x="10346158" y="4327098"/>
                    <a:ext cx="90374" cy="46872"/>
                  </a:xfrm>
                  <a:custGeom>
                    <a:avLst/>
                    <a:gdLst>
                      <a:gd name="connsiteX0" fmla="*/ 58865 w 90374"/>
                      <a:gd name="connsiteY0" fmla="*/ 24591 h 46872"/>
                      <a:gd name="connsiteX1" fmla="*/ 0 w 90374"/>
                      <a:gd name="connsiteY1" fmla="*/ 42879 h 46872"/>
                      <a:gd name="connsiteX2" fmla="*/ 46863 w 90374"/>
                      <a:gd name="connsiteY2" fmla="*/ 3255 h 46872"/>
                      <a:gd name="connsiteX3" fmla="*/ 82010 w 90374"/>
                      <a:gd name="connsiteY3" fmla="*/ 12304 h 46872"/>
                      <a:gd name="connsiteX4" fmla="*/ 85535 w 90374"/>
                      <a:gd name="connsiteY4" fmla="*/ 46689 h 46872"/>
                      <a:gd name="connsiteX5" fmla="*/ 53340 w 90374"/>
                      <a:gd name="connsiteY5" fmla="*/ 39450 h 46872"/>
                      <a:gd name="connsiteX6" fmla="*/ 58865 w 90374"/>
                      <a:gd name="connsiteY6" fmla="*/ 24591 h 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74" h="46872">
                        <a:moveTo>
                          <a:pt x="58865" y="24591"/>
                        </a:moveTo>
                        <a:cubicBezTo>
                          <a:pt x="58865" y="24591"/>
                          <a:pt x="38672" y="49547"/>
                          <a:pt x="0" y="42879"/>
                        </a:cubicBezTo>
                        <a:cubicBezTo>
                          <a:pt x="0" y="42879"/>
                          <a:pt x="7620" y="-8556"/>
                          <a:pt x="46863" y="3255"/>
                        </a:cubicBezTo>
                        <a:cubicBezTo>
                          <a:pt x="46863" y="3255"/>
                          <a:pt x="65532" y="-8365"/>
                          <a:pt x="82010" y="12304"/>
                        </a:cubicBezTo>
                        <a:cubicBezTo>
                          <a:pt x="98489" y="32973"/>
                          <a:pt x="85535" y="46689"/>
                          <a:pt x="85535" y="46689"/>
                        </a:cubicBezTo>
                        <a:cubicBezTo>
                          <a:pt x="85535" y="46689"/>
                          <a:pt x="62770" y="48690"/>
                          <a:pt x="53340" y="39450"/>
                        </a:cubicBezTo>
                        <a:cubicBezTo>
                          <a:pt x="53340" y="39260"/>
                          <a:pt x="59055" y="34402"/>
                          <a:pt x="58865" y="24591"/>
                        </a:cubicBezTo>
                        <a:close/>
                      </a:path>
                    </a:pathLst>
                  </a:custGeom>
                  <a:grpFill/>
                  <a:ln w="19050"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CF9318FD-FD41-4F45-B508-C02369DF4FB7}"/>
                      </a:ext>
                    </a:extLst>
                  </p:cNvPr>
                  <p:cNvSpPr/>
                  <p:nvPr/>
                </p:nvSpPr>
                <p:spPr>
                  <a:xfrm>
                    <a:off x="10354540" y="4377407"/>
                    <a:ext cx="76771" cy="24669"/>
                  </a:xfrm>
                  <a:custGeom>
                    <a:avLst/>
                    <a:gdLst>
                      <a:gd name="connsiteX0" fmla="*/ 42958 w 76771"/>
                      <a:gd name="connsiteY0" fmla="*/ 1333 h 24669"/>
                      <a:gd name="connsiteX1" fmla="*/ 50864 w 76771"/>
                      <a:gd name="connsiteY1" fmla="*/ 21241 h 24669"/>
                      <a:gd name="connsiteX2" fmla="*/ 55912 w 76771"/>
                      <a:gd name="connsiteY2" fmla="*/ 24670 h 24669"/>
                      <a:gd name="connsiteX3" fmla="*/ 71342 w 76771"/>
                      <a:gd name="connsiteY3" fmla="*/ 24670 h 24669"/>
                      <a:gd name="connsiteX4" fmla="*/ 76772 w 76771"/>
                      <a:gd name="connsiteY4" fmla="*/ 19241 h 24669"/>
                      <a:gd name="connsiteX5" fmla="*/ 76772 w 76771"/>
                      <a:gd name="connsiteY5" fmla="*/ 5429 h 24669"/>
                      <a:gd name="connsiteX6" fmla="*/ 71342 w 76771"/>
                      <a:gd name="connsiteY6" fmla="*/ 0 h 24669"/>
                      <a:gd name="connsiteX7" fmla="*/ 5429 w 76771"/>
                      <a:gd name="connsiteY7" fmla="*/ 0 h 24669"/>
                      <a:gd name="connsiteX8" fmla="*/ 0 w 76771"/>
                      <a:gd name="connsiteY8" fmla="*/ 5429 h 24669"/>
                      <a:gd name="connsiteX9" fmla="*/ 0 w 76771"/>
                      <a:gd name="connsiteY9" fmla="*/ 19241 h 24669"/>
                      <a:gd name="connsiteX10" fmla="*/ 5429 w 76771"/>
                      <a:gd name="connsiteY10" fmla="*/ 24670 h 24669"/>
                      <a:gd name="connsiteX11" fmla="*/ 20669 w 76771"/>
                      <a:gd name="connsiteY11" fmla="*/ 24670 h 24669"/>
                      <a:gd name="connsiteX12" fmla="*/ 25813 w 76771"/>
                      <a:gd name="connsiteY12" fmla="*/ 20955 h 24669"/>
                      <a:gd name="connsiteX13" fmla="*/ 32576 w 76771"/>
                      <a:gd name="connsiteY13" fmla="*/ 1048 h 2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771" h="24669">
                        <a:moveTo>
                          <a:pt x="42958" y="1333"/>
                        </a:moveTo>
                        <a:lnTo>
                          <a:pt x="50864" y="21241"/>
                        </a:lnTo>
                        <a:cubicBezTo>
                          <a:pt x="51721" y="23336"/>
                          <a:pt x="53721" y="24670"/>
                          <a:pt x="55912" y="24670"/>
                        </a:cubicBezTo>
                        <a:lnTo>
                          <a:pt x="71342" y="24670"/>
                        </a:lnTo>
                        <a:cubicBezTo>
                          <a:pt x="74390" y="24670"/>
                          <a:pt x="76772" y="22193"/>
                          <a:pt x="76772" y="19241"/>
                        </a:cubicBezTo>
                        <a:lnTo>
                          <a:pt x="76772" y="5429"/>
                        </a:lnTo>
                        <a:cubicBezTo>
                          <a:pt x="76772" y="2381"/>
                          <a:pt x="74295" y="0"/>
                          <a:pt x="71342" y="0"/>
                        </a:cubicBezTo>
                        <a:lnTo>
                          <a:pt x="5429" y="0"/>
                        </a:lnTo>
                        <a:cubicBezTo>
                          <a:pt x="2381" y="0"/>
                          <a:pt x="0" y="2476"/>
                          <a:pt x="0" y="5429"/>
                        </a:cubicBezTo>
                        <a:lnTo>
                          <a:pt x="0" y="19241"/>
                        </a:lnTo>
                        <a:cubicBezTo>
                          <a:pt x="0" y="22288"/>
                          <a:pt x="2476" y="24670"/>
                          <a:pt x="5429" y="24670"/>
                        </a:cubicBezTo>
                        <a:lnTo>
                          <a:pt x="20669" y="24670"/>
                        </a:lnTo>
                        <a:cubicBezTo>
                          <a:pt x="22955" y="24670"/>
                          <a:pt x="25051" y="23146"/>
                          <a:pt x="25813" y="20955"/>
                        </a:cubicBezTo>
                        <a:lnTo>
                          <a:pt x="32576" y="1048"/>
                        </a:lnTo>
                      </a:path>
                    </a:pathLst>
                  </a:custGeom>
                  <a:grpFill/>
                  <a:ln w="19050"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6A8455FC-4E66-4278-B8A9-62285ABB2877}"/>
                      </a:ext>
                    </a:extLst>
                  </p:cNvPr>
                  <p:cNvSpPr/>
                  <p:nvPr/>
                </p:nvSpPr>
                <p:spPr>
                  <a:xfrm>
                    <a:off x="10385782" y="4401887"/>
                    <a:ext cx="12953" cy="9525"/>
                  </a:xfrm>
                  <a:custGeom>
                    <a:avLst/>
                    <a:gdLst>
                      <a:gd name="connsiteX0" fmla="*/ 0 w 12953"/>
                      <a:gd name="connsiteY0" fmla="*/ 0 h 9525"/>
                      <a:gd name="connsiteX1" fmla="*/ 12954 w 12953"/>
                      <a:gd name="connsiteY1" fmla="*/ 0 h 9525"/>
                    </a:gdLst>
                    <a:ahLst/>
                    <a:cxnLst>
                      <a:cxn ang="0">
                        <a:pos x="connsiteX0" y="connsiteY0"/>
                      </a:cxn>
                      <a:cxn ang="0">
                        <a:pos x="connsiteX1" y="connsiteY1"/>
                      </a:cxn>
                    </a:cxnLst>
                    <a:rect l="l" t="t" r="r" b="b"/>
                    <a:pathLst>
                      <a:path w="12953" h="9525">
                        <a:moveTo>
                          <a:pt x="0" y="0"/>
                        </a:moveTo>
                        <a:lnTo>
                          <a:pt x="12954" y="0"/>
                        </a:lnTo>
                      </a:path>
                    </a:pathLst>
                  </a:custGeom>
                  <a:grpFill/>
                  <a:ln w="19050"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E8966416-D275-4522-8099-6F17E6085F37}"/>
                      </a:ext>
                    </a:extLst>
                  </p:cNvPr>
                  <p:cNvSpPr/>
                  <p:nvPr/>
                </p:nvSpPr>
                <p:spPr>
                  <a:xfrm>
                    <a:off x="10376162" y="4409507"/>
                    <a:ext cx="33337" cy="5807"/>
                  </a:xfrm>
                  <a:custGeom>
                    <a:avLst/>
                    <a:gdLst>
                      <a:gd name="connsiteX0" fmla="*/ 0 w 33337"/>
                      <a:gd name="connsiteY0" fmla="*/ 190 h 5807"/>
                      <a:gd name="connsiteX1" fmla="*/ 33337 w 33337"/>
                      <a:gd name="connsiteY1" fmla="*/ 0 h 5807"/>
                    </a:gdLst>
                    <a:ahLst/>
                    <a:cxnLst>
                      <a:cxn ang="0">
                        <a:pos x="connsiteX0" y="connsiteY0"/>
                      </a:cxn>
                      <a:cxn ang="0">
                        <a:pos x="connsiteX1" y="connsiteY1"/>
                      </a:cxn>
                    </a:cxnLst>
                    <a:rect l="l" t="t" r="r" b="b"/>
                    <a:pathLst>
                      <a:path w="33337" h="5807">
                        <a:moveTo>
                          <a:pt x="0" y="190"/>
                        </a:moveTo>
                        <a:cubicBezTo>
                          <a:pt x="0" y="190"/>
                          <a:pt x="17050" y="12954"/>
                          <a:pt x="33337" y="0"/>
                        </a:cubicBezTo>
                      </a:path>
                    </a:pathLst>
                  </a:custGeom>
                  <a:grpFill/>
                  <a:ln w="19050"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447BB5A6-DC7E-4311-B22B-7CC594370974}"/>
                      </a:ext>
                    </a:extLst>
                  </p:cNvPr>
                  <p:cNvSpPr/>
                  <p:nvPr/>
                </p:nvSpPr>
                <p:spPr>
                  <a:xfrm>
                    <a:off x="10338252" y="4382170"/>
                    <a:ext cx="16001" cy="29146"/>
                  </a:xfrm>
                  <a:custGeom>
                    <a:avLst/>
                    <a:gdLst>
                      <a:gd name="connsiteX0" fmla="*/ 15049 w 16001"/>
                      <a:gd name="connsiteY0" fmla="*/ 28003 h 29146"/>
                      <a:gd name="connsiteX1" fmla="*/ 10763 w 16001"/>
                      <a:gd name="connsiteY1" fmla="*/ 29146 h 29146"/>
                      <a:gd name="connsiteX2" fmla="*/ 0 w 16001"/>
                      <a:gd name="connsiteY2" fmla="*/ 14573 h 29146"/>
                      <a:gd name="connsiteX3" fmla="*/ 10763 w 16001"/>
                      <a:gd name="connsiteY3" fmla="*/ 0 h 29146"/>
                      <a:gd name="connsiteX4" fmla="*/ 16002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5049" y="28003"/>
                        </a:moveTo>
                        <a:cubicBezTo>
                          <a:pt x="13716" y="28765"/>
                          <a:pt x="12287" y="29146"/>
                          <a:pt x="10763" y="29146"/>
                        </a:cubicBezTo>
                        <a:cubicBezTo>
                          <a:pt x="4763" y="29146"/>
                          <a:pt x="0" y="22574"/>
                          <a:pt x="0" y="14573"/>
                        </a:cubicBezTo>
                        <a:cubicBezTo>
                          <a:pt x="0" y="6572"/>
                          <a:pt x="4858" y="0"/>
                          <a:pt x="10763" y="0"/>
                        </a:cubicBezTo>
                        <a:cubicBezTo>
                          <a:pt x="12668" y="0"/>
                          <a:pt x="14478" y="667"/>
                          <a:pt x="16002" y="1810"/>
                        </a:cubicBezTo>
                      </a:path>
                    </a:pathLst>
                  </a:custGeom>
                  <a:grpFill/>
                  <a:ln w="19050"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75721740-4EF6-4D88-B348-E7A407A4E1B3}"/>
                      </a:ext>
                    </a:extLst>
                  </p:cNvPr>
                  <p:cNvSpPr/>
                  <p:nvPr/>
                </p:nvSpPr>
                <p:spPr>
                  <a:xfrm>
                    <a:off x="10431693" y="4382932"/>
                    <a:ext cx="16001" cy="29146"/>
                  </a:xfrm>
                  <a:custGeom>
                    <a:avLst/>
                    <a:gdLst>
                      <a:gd name="connsiteX0" fmla="*/ 1048 w 16001"/>
                      <a:gd name="connsiteY0" fmla="*/ 28003 h 29146"/>
                      <a:gd name="connsiteX1" fmla="*/ 5239 w 16001"/>
                      <a:gd name="connsiteY1" fmla="*/ 29146 h 29146"/>
                      <a:gd name="connsiteX2" fmla="*/ 16002 w 16001"/>
                      <a:gd name="connsiteY2" fmla="*/ 14573 h 29146"/>
                      <a:gd name="connsiteX3" fmla="*/ 5239 w 16001"/>
                      <a:gd name="connsiteY3" fmla="*/ 0 h 29146"/>
                      <a:gd name="connsiteX4" fmla="*/ 0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048" y="28003"/>
                        </a:moveTo>
                        <a:cubicBezTo>
                          <a:pt x="2381" y="28765"/>
                          <a:pt x="3810" y="29146"/>
                          <a:pt x="5239" y="29146"/>
                        </a:cubicBezTo>
                        <a:cubicBezTo>
                          <a:pt x="11239" y="29146"/>
                          <a:pt x="16002" y="22574"/>
                          <a:pt x="16002" y="14573"/>
                        </a:cubicBezTo>
                        <a:cubicBezTo>
                          <a:pt x="16002" y="6572"/>
                          <a:pt x="11144" y="0"/>
                          <a:pt x="5239" y="0"/>
                        </a:cubicBezTo>
                        <a:cubicBezTo>
                          <a:pt x="3334" y="0"/>
                          <a:pt x="1524" y="667"/>
                          <a:pt x="0" y="1810"/>
                        </a:cubicBezTo>
                      </a:path>
                    </a:pathLst>
                  </a:custGeom>
                  <a:grpFill/>
                  <a:ln w="19050" cap="rnd">
                    <a:solidFill>
                      <a:schemeClr val="bg1"/>
                    </a:solidFill>
                    <a:prstDash val="solid"/>
                    <a:round/>
                  </a:ln>
                </p:spPr>
                <p:txBody>
                  <a:bodyPr rtlCol="0" anchor="ctr"/>
                  <a:lstStyle/>
                  <a:p>
                    <a:endParaRPr lang="fr-FR" sz="1400"/>
                  </a:p>
                </p:txBody>
              </p:sp>
            </p:grpSp>
            <p:grpSp>
              <p:nvGrpSpPr>
                <p:cNvPr id="134" name="Graphique 1865">
                  <a:extLst>
                    <a:ext uri="{FF2B5EF4-FFF2-40B4-BE49-F238E27FC236}">
                      <a16:creationId xmlns:a16="http://schemas.microsoft.com/office/drawing/2014/main" id="{597A9816-4CA0-4299-8F65-2D63D47A77A6}"/>
                    </a:ext>
                  </a:extLst>
                </p:cNvPr>
                <p:cNvGrpSpPr/>
                <p:nvPr/>
              </p:nvGrpSpPr>
              <p:grpSpPr>
                <a:xfrm>
                  <a:off x="10373685" y="4384646"/>
                  <a:ext cx="37719" cy="6477"/>
                  <a:chOff x="10373685" y="4384646"/>
                  <a:chExt cx="37719" cy="6477"/>
                </a:xfrm>
                <a:grpFill/>
              </p:grpSpPr>
              <p:sp>
                <p:nvSpPr>
                  <p:cNvPr id="135" name="Forme libre : forme 134">
                    <a:extLst>
                      <a:ext uri="{FF2B5EF4-FFF2-40B4-BE49-F238E27FC236}">
                        <a16:creationId xmlns:a16="http://schemas.microsoft.com/office/drawing/2014/main" id="{458C26C8-8BD9-4800-91B5-A90C7E2B34B8}"/>
                      </a:ext>
                    </a:extLst>
                  </p:cNvPr>
                  <p:cNvSpPr/>
                  <p:nvPr/>
                </p:nvSpPr>
                <p:spPr>
                  <a:xfrm>
                    <a:off x="10373685" y="4384646"/>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F252236C-1ABA-4AD2-8424-2D3EE526617B}"/>
                      </a:ext>
                    </a:extLst>
                  </p:cNvPr>
                  <p:cNvSpPr/>
                  <p:nvPr/>
                </p:nvSpPr>
                <p:spPr>
                  <a:xfrm>
                    <a:off x="10411404" y="4385218"/>
                    <a:ext cx="9525" cy="5905"/>
                  </a:xfrm>
                  <a:custGeom>
                    <a:avLst/>
                    <a:gdLst>
                      <a:gd name="connsiteX0" fmla="*/ 0 w 9525"/>
                      <a:gd name="connsiteY0" fmla="*/ 0 h 5905"/>
                      <a:gd name="connsiteX1" fmla="*/ 0 w 9525"/>
                      <a:gd name="connsiteY1" fmla="*/ 5906 h 5905"/>
                    </a:gdLst>
                    <a:ahLst/>
                    <a:cxnLst>
                      <a:cxn ang="0">
                        <a:pos x="connsiteX0" y="connsiteY0"/>
                      </a:cxn>
                      <a:cxn ang="0">
                        <a:pos x="connsiteX1" y="connsiteY1"/>
                      </a:cxn>
                    </a:cxnLst>
                    <a:rect l="l" t="t" r="r" b="b"/>
                    <a:pathLst>
                      <a:path w="9525" h="5905">
                        <a:moveTo>
                          <a:pt x="0" y="0"/>
                        </a:moveTo>
                        <a:lnTo>
                          <a:pt x="0" y="5906"/>
                        </a:lnTo>
                      </a:path>
                    </a:pathLst>
                  </a:custGeom>
                  <a:grpFill/>
                  <a:ln w="19050" cap="rnd">
                    <a:solidFill>
                      <a:schemeClr val="bg1"/>
                    </a:solidFill>
                    <a:prstDash val="solid"/>
                    <a:round/>
                  </a:ln>
                </p:spPr>
                <p:txBody>
                  <a:bodyPr rtlCol="0" anchor="ctr"/>
                  <a:lstStyle/>
                  <a:p>
                    <a:endParaRPr lang="fr-FR" sz="1400"/>
                  </a:p>
                </p:txBody>
              </p:sp>
            </p:grpSp>
          </p:grpSp>
          <p:sp>
            <p:nvSpPr>
              <p:cNvPr id="113" name="Forme libre : forme 112">
                <a:extLst>
                  <a:ext uri="{FF2B5EF4-FFF2-40B4-BE49-F238E27FC236}">
                    <a16:creationId xmlns:a16="http://schemas.microsoft.com/office/drawing/2014/main" id="{A305E651-150C-4332-B6E2-C9AB259F3F66}"/>
                  </a:ext>
                </a:extLst>
              </p:cNvPr>
              <p:cNvSpPr/>
              <p:nvPr/>
            </p:nvSpPr>
            <p:spPr>
              <a:xfrm>
                <a:off x="10346394" y="4489421"/>
                <a:ext cx="93585" cy="242887"/>
              </a:xfrm>
              <a:custGeom>
                <a:avLst/>
                <a:gdLst>
                  <a:gd name="connsiteX0" fmla="*/ 93585 w 93585"/>
                  <a:gd name="connsiteY0" fmla="*/ 0 h 242887"/>
                  <a:gd name="connsiteX1" fmla="*/ 84251 w 93585"/>
                  <a:gd name="connsiteY1" fmla="*/ 240983 h 242887"/>
                  <a:gd name="connsiteX2" fmla="*/ 65677 w 93585"/>
                  <a:gd name="connsiteY2" fmla="*/ 240983 h 242887"/>
                  <a:gd name="connsiteX3" fmla="*/ 43293 w 93585"/>
                  <a:gd name="connsiteY3" fmla="*/ 105823 h 242887"/>
                  <a:gd name="connsiteX4" fmla="*/ 24624 w 93585"/>
                  <a:gd name="connsiteY4" fmla="*/ 242887 h 242887"/>
                  <a:gd name="connsiteX5" fmla="*/ 6050 w 93585"/>
                  <a:gd name="connsiteY5" fmla="*/ 242887 h 242887"/>
                  <a:gd name="connsiteX6" fmla="*/ 3288 w 93585"/>
                  <a:gd name="connsiteY6" fmla="*/ 3810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5" h="242887">
                    <a:moveTo>
                      <a:pt x="93585" y="0"/>
                    </a:moveTo>
                    <a:lnTo>
                      <a:pt x="84251" y="240983"/>
                    </a:lnTo>
                    <a:lnTo>
                      <a:pt x="65677" y="240983"/>
                    </a:lnTo>
                    <a:lnTo>
                      <a:pt x="43293" y="105823"/>
                    </a:lnTo>
                    <a:lnTo>
                      <a:pt x="24624" y="242887"/>
                    </a:lnTo>
                    <a:lnTo>
                      <a:pt x="6050" y="242887"/>
                    </a:lnTo>
                    <a:cubicBezTo>
                      <a:pt x="6050" y="242887"/>
                      <a:pt x="-5475" y="90773"/>
                      <a:pt x="3288" y="3810"/>
                    </a:cubicBezTo>
                  </a:path>
                </a:pathLst>
              </a:custGeom>
              <a:grpFill/>
              <a:ln w="19050"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626D2EF1-324A-4EC7-A29C-69FD5D950F14}"/>
                  </a:ext>
                </a:extLst>
              </p:cNvPr>
              <p:cNvSpPr/>
              <p:nvPr/>
            </p:nvSpPr>
            <p:spPr>
              <a:xfrm>
                <a:off x="10410928" y="4449804"/>
                <a:ext cx="46820" cy="153345"/>
              </a:xfrm>
              <a:custGeom>
                <a:avLst/>
                <a:gdLst>
                  <a:gd name="connsiteX0" fmla="*/ 25241 w 46820"/>
                  <a:gd name="connsiteY0" fmla="*/ 153346 h 153345"/>
                  <a:gd name="connsiteX1" fmla="*/ 46577 w 46820"/>
                  <a:gd name="connsiteY1" fmla="*/ 28092 h 153345"/>
                  <a:gd name="connsiteX2" fmla="*/ 0 w 46820"/>
                  <a:gd name="connsiteY2" fmla="*/ 279 h 153345"/>
                </a:gdLst>
                <a:ahLst/>
                <a:cxnLst>
                  <a:cxn ang="0">
                    <a:pos x="connsiteX0" y="connsiteY0"/>
                  </a:cxn>
                  <a:cxn ang="0">
                    <a:pos x="connsiteX1" y="connsiteY1"/>
                  </a:cxn>
                  <a:cxn ang="0">
                    <a:pos x="connsiteX2" y="connsiteY2"/>
                  </a:cxn>
                </a:cxnLst>
                <a:rect l="l" t="t" r="r" b="b"/>
                <a:pathLst>
                  <a:path w="46820" h="153345">
                    <a:moveTo>
                      <a:pt x="25241" y="153346"/>
                    </a:moveTo>
                    <a:cubicBezTo>
                      <a:pt x="50673" y="148488"/>
                      <a:pt x="46577" y="60953"/>
                      <a:pt x="46577" y="28092"/>
                    </a:cubicBezTo>
                    <a:cubicBezTo>
                      <a:pt x="46577" y="-4769"/>
                      <a:pt x="0" y="279"/>
                      <a:pt x="0" y="279"/>
                    </a:cubicBezTo>
                  </a:path>
                </a:pathLst>
              </a:custGeom>
              <a:grpFill/>
              <a:ln w="19050"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F2632ED1-9A36-4048-AAB7-E1909684B5F1}"/>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A15D0152-FAC2-42BF-B1A0-0BA78B994E54}"/>
                  </a:ext>
                </a:extLst>
              </p:cNvPr>
              <p:cNvSpPr/>
              <p:nvPr/>
            </p:nvSpPr>
            <p:spPr>
              <a:xfrm>
                <a:off x="10416453" y="4731832"/>
                <a:ext cx="27908" cy="16859"/>
              </a:xfrm>
              <a:custGeom>
                <a:avLst/>
                <a:gdLst>
                  <a:gd name="connsiteX0" fmla="*/ 10382 w 27908"/>
                  <a:gd name="connsiteY0" fmla="*/ 953 h 16859"/>
                  <a:gd name="connsiteX1" fmla="*/ 27908 w 27908"/>
                  <a:gd name="connsiteY1" fmla="*/ 16859 h 16859"/>
                  <a:gd name="connsiteX2" fmla="*/ 0 w 27908"/>
                  <a:gd name="connsiteY2" fmla="*/ 16859 h 16859"/>
                  <a:gd name="connsiteX3" fmla="*/ 0 w 27908"/>
                  <a:gd name="connsiteY3" fmla="*/ 0 h 16859"/>
                </a:gdLst>
                <a:ahLst/>
                <a:cxnLst>
                  <a:cxn ang="0">
                    <a:pos x="connsiteX0" y="connsiteY0"/>
                  </a:cxn>
                  <a:cxn ang="0">
                    <a:pos x="connsiteX1" y="connsiteY1"/>
                  </a:cxn>
                  <a:cxn ang="0">
                    <a:pos x="connsiteX2" y="connsiteY2"/>
                  </a:cxn>
                  <a:cxn ang="0">
                    <a:pos x="connsiteX3" y="connsiteY3"/>
                  </a:cxn>
                </a:cxnLst>
                <a:rect l="l" t="t" r="r" b="b"/>
                <a:pathLst>
                  <a:path w="27908" h="16859">
                    <a:moveTo>
                      <a:pt x="10382" y="953"/>
                    </a:moveTo>
                    <a:lnTo>
                      <a:pt x="27908" y="16859"/>
                    </a:lnTo>
                    <a:lnTo>
                      <a:pt x="0" y="16859"/>
                    </a:lnTo>
                    <a:lnTo>
                      <a:pt x="0" y="0"/>
                    </a:lnTo>
                  </a:path>
                </a:pathLst>
              </a:custGeom>
              <a:grpFill/>
              <a:ln w="19050"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77441BC2-BDDA-48A5-A603-48766BD3BF75}"/>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D06F523D-877C-4502-A2B4-09E808FB73FD}"/>
                  </a:ext>
                </a:extLst>
              </p:cNvPr>
              <p:cNvSpPr/>
              <p:nvPr/>
            </p:nvSpPr>
            <p:spPr>
              <a:xfrm>
                <a:off x="10342062" y="4732785"/>
                <a:ext cx="26288" cy="14763"/>
              </a:xfrm>
              <a:custGeom>
                <a:avLst/>
                <a:gdLst>
                  <a:gd name="connsiteX0" fmla="*/ 26289 w 26288"/>
                  <a:gd name="connsiteY0" fmla="*/ 0 h 14763"/>
                  <a:gd name="connsiteX1" fmla="*/ 26289 w 26288"/>
                  <a:gd name="connsiteY1" fmla="*/ 14764 h 14763"/>
                  <a:gd name="connsiteX2" fmla="*/ 0 w 26288"/>
                  <a:gd name="connsiteY2" fmla="*/ 14764 h 14763"/>
                  <a:gd name="connsiteX3" fmla="*/ 14192 w 26288"/>
                  <a:gd name="connsiteY3" fmla="*/ 1619 h 14763"/>
                </a:gdLst>
                <a:ahLst/>
                <a:cxnLst>
                  <a:cxn ang="0">
                    <a:pos x="connsiteX0" y="connsiteY0"/>
                  </a:cxn>
                  <a:cxn ang="0">
                    <a:pos x="connsiteX1" y="connsiteY1"/>
                  </a:cxn>
                  <a:cxn ang="0">
                    <a:pos x="connsiteX2" y="connsiteY2"/>
                  </a:cxn>
                  <a:cxn ang="0">
                    <a:pos x="connsiteX3" y="connsiteY3"/>
                  </a:cxn>
                </a:cxnLst>
                <a:rect l="l" t="t" r="r" b="b"/>
                <a:pathLst>
                  <a:path w="26288" h="14763">
                    <a:moveTo>
                      <a:pt x="26289" y="0"/>
                    </a:moveTo>
                    <a:lnTo>
                      <a:pt x="26289" y="14764"/>
                    </a:lnTo>
                    <a:lnTo>
                      <a:pt x="0" y="14764"/>
                    </a:lnTo>
                    <a:lnTo>
                      <a:pt x="14192" y="1619"/>
                    </a:lnTo>
                  </a:path>
                </a:pathLst>
              </a:custGeom>
              <a:grpFill/>
              <a:ln w="19050" cap="rnd">
                <a:solidFill>
                  <a:schemeClr val="bg1"/>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40C36067-797D-41B4-A077-D08B263E06D1}"/>
                  </a:ext>
                </a:extLst>
              </p:cNvPr>
              <p:cNvSpPr/>
              <p:nvPr/>
            </p:nvSpPr>
            <p:spPr>
              <a:xfrm>
                <a:off x="10308249" y="4749740"/>
                <a:ext cx="170592" cy="9525"/>
              </a:xfrm>
              <a:custGeom>
                <a:avLst/>
                <a:gdLst>
                  <a:gd name="connsiteX0" fmla="*/ 0 w 170592"/>
                  <a:gd name="connsiteY0" fmla="*/ 0 h 9525"/>
                  <a:gd name="connsiteX1" fmla="*/ 170593 w 170592"/>
                  <a:gd name="connsiteY1" fmla="*/ 0 h 9525"/>
                </a:gdLst>
                <a:ahLst/>
                <a:cxnLst>
                  <a:cxn ang="0">
                    <a:pos x="connsiteX0" y="connsiteY0"/>
                  </a:cxn>
                  <a:cxn ang="0">
                    <a:pos x="connsiteX1" y="connsiteY1"/>
                  </a:cxn>
                </a:cxnLst>
                <a:rect l="l" t="t" r="r" b="b"/>
                <a:pathLst>
                  <a:path w="170592" h="9525">
                    <a:moveTo>
                      <a:pt x="0" y="0"/>
                    </a:moveTo>
                    <a:lnTo>
                      <a:pt x="170593" y="0"/>
                    </a:lnTo>
                  </a:path>
                </a:pathLst>
              </a:custGeom>
              <a:grpFill/>
              <a:ln w="19050"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D3CD09AF-58CB-41F0-9ED3-A6F6A64F9D39}"/>
                  </a:ext>
                </a:extLst>
              </p:cNvPr>
              <p:cNvSpPr/>
              <p:nvPr/>
            </p:nvSpPr>
            <p:spPr>
              <a:xfrm>
                <a:off x="10329208" y="4450032"/>
                <a:ext cx="42763" cy="65678"/>
              </a:xfrm>
              <a:custGeom>
                <a:avLst/>
                <a:gdLst>
                  <a:gd name="connsiteX0" fmla="*/ 42763 w 42763"/>
                  <a:gd name="connsiteY0" fmla="*/ 51 h 65678"/>
                  <a:gd name="connsiteX1" fmla="*/ 91 w 42763"/>
                  <a:gd name="connsiteY1" fmla="*/ 65678 h 65678"/>
                </a:gdLst>
                <a:ahLst/>
                <a:cxnLst>
                  <a:cxn ang="0">
                    <a:pos x="connsiteX0" y="connsiteY0"/>
                  </a:cxn>
                  <a:cxn ang="0">
                    <a:pos x="connsiteX1" y="connsiteY1"/>
                  </a:cxn>
                </a:cxnLst>
                <a:rect l="l" t="t" r="r" b="b"/>
                <a:pathLst>
                  <a:path w="42763" h="65678">
                    <a:moveTo>
                      <a:pt x="42763" y="51"/>
                    </a:moveTo>
                    <a:cubicBezTo>
                      <a:pt x="42763" y="51"/>
                      <a:pt x="-2290" y="-4235"/>
                      <a:pt x="91" y="65678"/>
                    </a:cubicBezTo>
                  </a:path>
                </a:pathLst>
              </a:custGeom>
              <a:grpFill/>
              <a:ln w="19050"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6E15E1-3FAA-414F-8229-191EF1F85F2C}"/>
                  </a:ext>
                </a:extLst>
              </p:cNvPr>
              <p:cNvSpPr/>
              <p:nvPr/>
            </p:nvSpPr>
            <p:spPr>
              <a:xfrm>
                <a:off x="10305391" y="4519520"/>
                <a:ext cx="41719" cy="63817"/>
              </a:xfrm>
              <a:custGeom>
                <a:avLst/>
                <a:gdLst>
                  <a:gd name="connsiteX0" fmla="*/ 41720 w 41719"/>
                  <a:gd name="connsiteY0" fmla="*/ 0 h 63817"/>
                  <a:gd name="connsiteX1" fmla="*/ 0 w 41719"/>
                  <a:gd name="connsiteY1" fmla="*/ 0 h 63817"/>
                  <a:gd name="connsiteX2" fmla="*/ 0 w 41719"/>
                  <a:gd name="connsiteY2" fmla="*/ 63817 h 63817"/>
                  <a:gd name="connsiteX3" fmla="*/ 37338 w 41719"/>
                  <a:gd name="connsiteY3" fmla="*/ 63817 h 63817"/>
                </a:gdLst>
                <a:ahLst/>
                <a:cxnLst>
                  <a:cxn ang="0">
                    <a:pos x="connsiteX0" y="connsiteY0"/>
                  </a:cxn>
                  <a:cxn ang="0">
                    <a:pos x="connsiteX1" y="connsiteY1"/>
                  </a:cxn>
                  <a:cxn ang="0">
                    <a:pos x="connsiteX2" y="connsiteY2"/>
                  </a:cxn>
                  <a:cxn ang="0">
                    <a:pos x="connsiteX3" y="connsiteY3"/>
                  </a:cxn>
                </a:cxnLst>
                <a:rect l="l" t="t" r="r" b="b"/>
                <a:pathLst>
                  <a:path w="41719" h="63817">
                    <a:moveTo>
                      <a:pt x="41720" y="0"/>
                    </a:moveTo>
                    <a:lnTo>
                      <a:pt x="0" y="0"/>
                    </a:lnTo>
                    <a:lnTo>
                      <a:pt x="0" y="63817"/>
                    </a:lnTo>
                    <a:lnTo>
                      <a:pt x="37338" y="63817"/>
                    </a:lnTo>
                  </a:path>
                </a:pathLst>
              </a:custGeom>
              <a:grpFill/>
              <a:ln w="19050" cap="rnd">
                <a:solidFill>
                  <a:schemeClr val="bg1"/>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C9D01604-3F1A-4856-B259-03402F36891E}"/>
                  </a:ext>
                </a:extLst>
              </p:cNvPr>
              <p:cNvSpPr/>
              <p:nvPr/>
            </p:nvSpPr>
            <p:spPr>
              <a:xfrm>
                <a:off x="10371971" y="4437796"/>
                <a:ext cx="9525" cy="12287"/>
              </a:xfrm>
              <a:custGeom>
                <a:avLst/>
                <a:gdLst>
                  <a:gd name="connsiteX0" fmla="*/ 0 w 9525"/>
                  <a:gd name="connsiteY0" fmla="*/ 12287 h 12287"/>
                  <a:gd name="connsiteX1" fmla="*/ 0 w 9525"/>
                  <a:gd name="connsiteY1" fmla="*/ 0 h 12287"/>
                </a:gdLst>
                <a:ahLst/>
                <a:cxnLst>
                  <a:cxn ang="0">
                    <a:pos x="connsiteX0" y="connsiteY0"/>
                  </a:cxn>
                  <a:cxn ang="0">
                    <a:pos x="connsiteX1" y="connsiteY1"/>
                  </a:cxn>
                </a:cxnLst>
                <a:rect l="l" t="t" r="r" b="b"/>
                <a:pathLst>
                  <a:path w="9525" h="12287">
                    <a:moveTo>
                      <a:pt x="0" y="12287"/>
                    </a:moveTo>
                    <a:lnTo>
                      <a:pt x="0" y="0"/>
                    </a:lnTo>
                  </a:path>
                </a:pathLst>
              </a:custGeom>
              <a:grpFill/>
              <a:ln w="19050"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DB14E2D0-F260-4E0E-950F-E316B54D960A}"/>
                  </a:ext>
                </a:extLst>
              </p:cNvPr>
              <p:cNvSpPr/>
              <p:nvPr/>
            </p:nvSpPr>
            <p:spPr>
              <a:xfrm>
                <a:off x="10371780" y="4451321"/>
                <a:ext cx="38290" cy="19145"/>
              </a:xfrm>
              <a:custGeom>
                <a:avLst/>
                <a:gdLst>
                  <a:gd name="connsiteX0" fmla="*/ 38291 w 38290"/>
                  <a:gd name="connsiteY0" fmla="*/ 0 h 19145"/>
                  <a:gd name="connsiteX1" fmla="*/ 19145 w 38290"/>
                  <a:gd name="connsiteY1" fmla="*/ 19145 h 19145"/>
                  <a:gd name="connsiteX2" fmla="*/ 0 w 38290"/>
                  <a:gd name="connsiteY2" fmla="*/ 0 h 19145"/>
                </a:gdLst>
                <a:ahLst/>
                <a:cxnLst>
                  <a:cxn ang="0">
                    <a:pos x="connsiteX0" y="connsiteY0"/>
                  </a:cxn>
                  <a:cxn ang="0">
                    <a:pos x="connsiteX1" y="connsiteY1"/>
                  </a:cxn>
                  <a:cxn ang="0">
                    <a:pos x="connsiteX2" y="connsiteY2"/>
                  </a:cxn>
                </a:cxnLst>
                <a:rect l="l" t="t" r="r" b="b"/>
                <a:pathLst>
                  <a:path w="38290" h="19145">
                    <a:moveTo>
                      <a:pt x="38291" y="0"/>
                    </a:moveTo>
                    <a:cubicBezTo>
                      <a:pt x="38291" y="10573"/>
                      <a:pt x="29718" y="19145"/>
                      <a:pt x="19145" y="19145"/>
                    </a:cubicBezTo>
                    <a:cubicBezTo>
                      <a:pt x="8573" y="19145"/>
                      <a:pt x="0" y="10573"/>
                      <a:pt x="0" y="0"/>
                    </a:cubicBezTo>
                  </a:path>
                </a:pathLst>
              </a:custGeom>
              <a:grpFill/>
              <a:ln w="19050"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5814182E-32AF-47D4-8653-57A75B57FBFB}"/>
                  </a:ext>
                </a:extLst>
              </p:cNvPr>
              <p:cNvSpPr/>
              <p:nvPr/>
            </p:nvSpPr>
            <p:spPr>
              <a:xfrm>
                <a:off x="10439122" y="4502470"/>
                <a:ext cx="18764" cy="6858"/>
              </a:xfrm>
              <a:custGeom>
                <a:avLst/>
                <a:gdLst>
                  <a:gd name="connsiteX0" fmla="*/ 18764 w 18764"/>
                  <a:gd name="connsiteY0" fmla="*/ 0 h 6858"/>
                  <a:gd name="connsiteX1" fmla="*/ 0 w 18764"/>
                  <a:gd name="connsiteY1" fmla="*/ 6858 h 6858"/>
                </a:gdLst>
                <a:ahLst/>
                <a:cxnLst>
                  <a:cxn ang="0">
                    <a:pos x="connsiteX0" y="connsiteY0"/>
                  </a:cxn>
                  <a:cxn ang="0">
                    <a:pos x="connsiteX1" y="connsiteY1"/>
                  </a:cxn>
                </a:cxnLst>
                <a:rect l="l" t="t" r="r" b="b"/>
                <a:pathLst>
                  <a:path w="18764" h="6858">
                    <a:moveTo>
                      <a:pt x="18764" y="0"/>
                    </a:moveTo>
                    <a:cubicBezTo>
                      <a:pt x="17431" y="476"/>
                      <a:pt x="0" y="6858"/>
                      <a:pt x="0" y="6858"/>
                    </a:cubicBezTo>
                  </a:path>
                </a:pathLst>
              </a:custGeom>
              <a:grpFill/>
              <a:ln w="19050"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BA4F4C2F-E8BC-4718-82FA-133C6079DB93}"/>
                  </a:ext>
                </a:extLst>
              </p:cNvPr>
              <p:cNvSpPr/>
              <p:nvPr/>
            </p:nvSpPr>
            <p:spPr>
              <a:xfrm>
                <a:off x="10330061" y="4496089"/>
                <a:ext cx="17335" cy="8667"/>
              </a:xfrm>
              <a:custGeom>
                <a:avLst/>
                <a:gdLst>
                  <a:gd name="connsiteX0" fmla="*/ 0 w 17335"/>
                  <a:gd name="connsiteY0" fmla="*/ 0 h 8667"/>
                  <a:gd name="connsiteX1" fmla="*/ 17336 w 17335"/>
                  <a:gd name="connsiteY1" fmla="*/ 8668 h 8667"/>
                </a:gdLst>
                <a:ahLst/>
                <a:cxnLst>
                  <a:cxn ang="0">
                    <a:pos x="connsiteX0" y="connsiteY0"/>
                  </a:cxn>
                  <a:cxn ang="0">
                    <a:pos x="connsiteX1" y="connsiteY1"/>
                  </a:cxn>
                </a:cxnLst>
                <a:rect l="l" t="t" r="r" b="b"/>
                <a:pathLst>
                  <a:path w="17335" h="8667">
                    <a:moveTo>
                      <a:pt x="0" y="0"/>
                    </a:moveTo>
                    <a:lnTo>
                      <a:pt x="17336" y="8668"/>
                    </a:lnTo>
                  </a:path>
                </a:pathLst>
              </a:custGeom>
              <a:grpFill/>
              <a:ln w="19050"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ED456F30-7037-4309-B067-4A1D8F73485D}"/>
                  </a:ext>
                </a:extLst>
              </p:cNvPr>
              <p:cNvSpPr/>
              <p:nvPr/>
            </p:nvSpPr>
            <p:spPr>
              <a:xfrm>
                <a:off x="10347015" y="4573622"/>
                <a:ext cx="87630" cy="9525"/>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grpFill/>
              <a:ln w="19050"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D0BFD937-4FFF-4635-97E1-A50A967B4A6A}"/>
                  </a:ext>
                </a:extLst>
              </p:cNvPr>
              <p:cNvSpPr/>
              <p:nvPr/>
            </p:nvSpPr>
            <p:spPr>
              <a:xfrm>
                <a:off x="10385401" y="4482944"/>
                <a:ext cx="14001" cy="33337"/>
              </a:xfrm>
              <a:custGeom>
                <a:avLst/>
                <a:gdLst>
                  <a:gd name="connsiteX0" fmla="*/ 14002 w 14001"/>
                  <a:gd name="connsiteY0" fmla="*/ 0 h 33337"/>
                  <a:gd name="connsiteX1" fmla="*/ 2191 w 14001"/>
                  <a:gd name="connsiteY1" fmla="*/ 11811 h 33337"/>
                  <a:gd name="connsiteX2" fmla="*/ 11811 w 14001"/>
                  <a:gd name="connsiteY2" fmla="*/ 21527 h 33337"/>
                  <a:gd name="connsiteX3" fmla="*/ 0 w 14001"/>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4001" h="33337">
                    <a:moveTo>
                      <a:pt x="14002" y="0"/>
                    </a:moveTo>
                    <a:lnTo>
                      <a:pt x="2191" y="11811"/>
                    </a:lnTo>
                    <a:lnTo>
                      <a:pt x="11811" y="21527"/>
                    </a:lnTo>
                    <a:lnTo>
                      <a:pt x="0" y="33338"/>
                    </a:lnTo>
                  </a:path>
                </a:pathLst>
              </a:custGeom>
              <a:grpFill/>
              <a:ln w="19050" cap="rnd">
                <a:solidFill>
                  <a:schemeClr val="bg1"/>
                </a:solidFill>
                <a:prstDash val="solid"/>
                <a:round/>
              </a:ln>
            </p:spPr>
            <p:txBody>
              <a:bodyPr rtlCol="0" anchor="ctr"/>
              <a:lstStyle/>
              <a:p>
                <a:endParaRPr lang="fr-FR" sz="1400"/>
              </a:p>
            </p:txBody>
          </p:sp>
        </p:grpSp>
        <p:sp>
          <p:nvSpPr>
            <p:cNvPr id="156" name="ZoneTexte 155">
              <a:extLst>
                <a:ext uri="{FF2B5EF4-FFF2-40B4-BE49-F238E27FC236}">
                  <a16:creationId xmlns:a16="http://schemas.microsoft.com/office/drawing/2014/main" id="{E6EE9015-5089-4F21-A6D8-3644B0B138F0}"/>
                </a:ext>
              </a:extLst>
            </p:cNvPr>
            <p:cNvSpPr txBox="1"/>
            <p:nvPr/>
          </p:nvSpPr>
          <p:spPr>
            <a:xfrm>
              <a:off x="2295540" y="6382997"/>
              <a:ext cx="3800566"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Financer ses études</a:t>
              </a:r>
            </a:p>
          </p:txBody>
        </p:sp>
      </p:grpSp>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6CE82C6B-CF05-4B9A-9C5D-1B71B0C48D5D}"/>
              </a:ext>
            </a:extLst>
          </p:cNvPr>
          <p:cNvSpPr/>
          <p:nvPr/>
        </p:nvSpPr>
        <p:spPr>
          <a:xfrm>
            <a:off x="1262743" y="1600864"/>
            <a:ext cx="5773783"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accent4">
                    <a:lumMod val="75000"/>
                  </a:schemeClr>
                </a:solidFill>
                <a:latin typeface="Cavolini" panose="03000502040302020204" pitchFamily="66" charset="0"/>
                <a:cs typeface="Cavolini" panose="03000502040302020204" pitchFamily="66" charset="0"/>
              </a:rPr>
              <a:t>Des crédits qui s’adaptent aux besoins des étudiants :</a:t>
            </a: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r>
              <a:rPr lang="fr-FR" sz="1400" b="1" dirty="0">
                <a:solidFill>
                  <a:schemeClr val="accent4">
                    <a:lumMod val="75000"/>
                  </a:schemeClr>
                </a:solidFill>
                <a:latin typeface="Cavolini" panose="03000502040302020204" pitchFamily="66" charset="0"/>
                <a:cs typeface="Cavolini" panose="03000502040302020204" pitchFamily="66" charset="0"/>
              </a:rPr>
              <a:t> </a:t>
            </a:r>
          </a:p>
          <a:p>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p:txBody>
      </p:sp>
      <p:grpSp>
        <p:nvGrpSpPr>
          <p:cNvPr id="157" name="Graphique 1772">
            <a:extLst>
              <a:ext uri="{FF2B5EF4-FFF2-40B4-BE49-F238E27FC236}">
                <a16:creationId xmlns:a16="http://schemas.microsoft.com/office/drawing/2014/main" id="{9CD3EA5D-BE4D-4643-83B2-7A5FD27AD18E}"/>
              </a:ext>
            </a:extLst>
          </p:cNvPr>
          <p:cNvGrpSpPr/>
          <p:nvPr/>
        </p:nvGrpSpPr>
        <p:grpSpPr>
          <a:xfrm>
            <a:off x="6064170" y="1992972"/>
            <a:ext cx="363699" cy="401631"/>
            <a:chOff x="2317430" y="1288782"/>
            <a:chExt cx="363699" cy="401630"/>
          </a:xfrm>
          <a:noFill/>
        </p:grpSpPr>
        <p:sp>
          <p:nvSpPr>
            <p:cNvPr id="158" name="Forme libre : forme 157">
              <a:extLst>
                <a:ext uri="{FF2B5EF4-FFF2-40B4-BE49-F238E27FC236}">
                  <a16:creationId xmlns:a16="http://schemas.microsoft.com/office/drawing/2014/main" id="{30C72E13-0E4C-4A28-B218-BB74C2238DDA}"/>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rgbClr val="E52A29"/>
              </a:solidFill>
              <a:prstDash val="solid"/>
              <a:round/>
            </a:ln>
          </p:spPr>
          <p:txBody>
            <a:bodyPr rtlCol="0" anchor="ctr"/>
            <a:lstStyle/>
            <a:p>
              <a:endParaRPr lang="fr-FR" sz="1400"/>
            </a:p>
          </p:txBody>
        </p:sp>
        <p:grpSp>
          <p:nvGrpSpPr>
            <p:cNvPr id="159" name="Graphique 1772">
              <a:extLst>
                <a:ext uri="{FF2B5EF4-FFF2-40B4-BE49-F238E27FC236}">
                  <a16:creationId xmlns:a16="http://schemas.microsoft.com/office/drawing/2014/main" id="{014AB8B0-C8A4-467D-9B74-9CEEEB13F75E}"/>
                </a:ext>
              </a:extLst>
            </p:cNvPr>
            <p:cNvGrpSpPr/>
            <p:nvPr/>
          </p:nvGrpSpPr>
          <p:grpSpPr>
            <a:xfrm>
              <a:off x="2452209" y="1371600"/>
              <a:ext cx="42576" cy="102012"/>
              <a:chOff x="2452209" y="1371600"/>
              <a:chExt cx="42576" cy="102012"/>
            </a:xfrm>
            <a:grpFill/>
          </p:grpSpPr>
          <p:sp>
            <p:nvSpPr>
              <p:cNvPr id="220" name="Forme libre : forme 219">
                <a:extLst>
                  <a:ext uri="{FF2B5EF4-FFF2-40B4-BE49-F238E27FC236}">
                    <a16:creationId xmlns:a16="http://schemas.microsoft.com/office/drawing/2014/main" id="{154A5B62-FB26-4D80-9B90-C13E512627C1}"/>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rgbClr val="E52A29"/>
                </a:solidFill>
                <a:prstDash val="solid"/>
                <a:round/>
              </a:ln>
            </p:spPr>
            <p:txBody>
              <a:bodyPr rtlCol="0" anchor="ctr"/>
              <a:lstStyle/>
              <a:p>
                <a:endParaRPr lang="fr-FR" sz="1400"/>
              </a:p>
            </p:txBody>
          </p:sp>
          <p:sp>
            <p:nvSpPr>
              <p:cNvPr id="221" name="Forme libre : forme 220">
                <a:extLst>
                  <a:ext uri="{FF2B5EF4-FFF2-40B4-BE49-F238E27FC236}">
                    <a16:creationId xmlns:a16="http://schemas.microsoft.com/office/drawing/2014/main" id="{9431BB8A-635C-4A18-9C57-DBABDA9D89B9}"/>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rgbClr val="E52A29"/>
                </a:solidFill>
                <a:prstDash val="solid"/>
                <a:round/>
              </a:ln>
            </p:spPr>
            <p:txBody>
              <a:bodyPr rtlCol="0" anchor="ctr"/>
              <a:lstStyle/>
              <a:p>
                <a:endParaRPr lang="fr-FR" sz="1400"/>
              </a:p>
            </p:txBody>
          </p:sp>
        </p:grpSp>
        <p:sp>
          <p:nvSpPr>
            <p:cNvPr id="160" name="Forme libre : forme 159">
              <a:extLst>
                <a:ext uri="{FF2B5EF4-FFF2-40B4-BE49-F238E27FC236}">
                  <a16:creationId xmlns:a16="http://schemas.microsoft.com/office/drawing/2014/main" id="{B6693947-91EA-48E5-BEFD-D217EB9F5F94}"/>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rgbClr val="E52A29"/>
              </a:solidFill>
              <a:prstDash val="solid"/>
              <a:round/>
            </a:ln>
          </p:spPr>
          <p:txBody>
            <a:bodyPr rtlCol="0" anchor="ctr"/>
            <a:lstStyle/>
            <a:p>
              <a:endParaRPr lang="fr-FR" sz="1400"/>
            </a:p>
          </p:txBody>
        </p:sp>
        <p:sp>
          <p:nvSpPr>
            <p:cNvPr id="161" name="Forme libre : forme 160">
              <a:extLst>
                <a:ext uri="{FF2B5EF4-FFF2-40B4-BE49-F238E27FC236}">
                  <a16:creationId xmlns:a16="http://schemas.microsoft.com/office/drawing/2014/main" id="{6321643A-7D80-48D0-83DB-0AB284B16307}"/>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rgbClr val="E52A29"/>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A631DBFF-6515-4054-AA73-000B70609D24}"/>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rgbClr val="E52A29"/>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7FC5ECB8-1175-4C6A-926F-8675784A37BC}"/>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rgbClr val="E52A29"/>
              </a:solidFill>
              <a:prstDash val="solid"/>
              <a:round/>
            </a:ln>
          </p:spPr>
          <p:txBody>
            <a:bodyPr rtlCol="0" anchor="ctr"/>
            <a:lstStyle/>
            <a:p>
              <a:endParaRPr lang="fr-FR" sz="1400"/>
            </a:p>
          </p:txBody>
        </p:sp>
        <p:sp>
          <p:nvSpPr>
            <p:cNvPr id="164" name="Forme libre : forme 163">
              <a:extLst>
                <a:ext uri="{FF2B5EF4-FFF2-40B4-BE49-F238E27FC236}">
                  <a16:creationId xmlns:a16="http://schemas.microsoft.com/office/drawing/2014/main" id="{50E565E9-D955-4D94-93D8-925C7B7DF920}"/>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rgbClr val="E52A29"/>
              </a:solidFill>
              <a:prstDash val="solid"/>
              <a:round/>
            </a:ln>
          </p:spPr>
          <p:txBody>
            <a:bodyPr rtlCol="0" anchor="ctr"/>
            <a:lstStyle/>
            <a:p>
              <a:endParaRPr lang="fr-FR" sz="1400"/>
            </a:p>
          </p:txBody>
        </p:sp>
        <p:grpSp>
          <p:nvGrpSpPr>
            <p:cNvPr id="165" name="Graphique 1772">
              <a:extLst>
                <a:ext uri="{FF2B5EF4-FFF2-40B4-BE49-F238E27FC236}">
                  <a16:creationId xmlns:a16="http://schemas.microsoft.com/office/drawing/2014/main" id="{11616CCD-2600-4256-B952-68EBDA36B8B1}"/>
                </a:ext>
              </a:extLst>
            </p:cNvPr>
            <p:cNvGrpSpPr/>
            <p:nvPr/>
          </p:nvGrpSpPr>
          <p:grpSpPr>
            <a:xfrm>
              <a:off x="2489833" y="1432178"/>
              <a:ext cx="79724" cy="98488"/>
              <a:chOff x="2489833" y="1432178"/>
              <a:chExt cx="79724" cy="98488"/>
            </a:xfrm>
            <a:grpFill/>
          </p:grpSpPr>
          <p:sp>
            <p:nvSpPr>
              <p:cNvPr id="176" name="Forme libre : forme 175">
                <a:extLst>
                  <a:ext uri="{FF2B5EF4-FFF2-40B4-BE49-F238E27FC236}">
                    <a16:creationId xmlns:a16="http://schemas.microsoft.com/office/drawing/2014/main" id="{197F1414-1352-4681-9045-CA693237B0B2}"/>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rgbClr val="E52A29"/>
                </a:solidFill>
                <a:prstDash val="solid"/>
                <a:round/>
              </a:ln>
            </p:spPr>
            <p:txBody>
              <a:bodyPr rtlCol="0" anchor="ctr"/>
              <a:lstStyle/>
              <a:p>
                <a:endParaRPr lang="fr-FR" sz="1400"/>
              </a:p>
            </p:txBody>
          </p:sp>
          <p:sp>
            <p:nvSpPr>
              <p:cNvPr id="177" name="Forme libre : forme 176">
                <a:extLst>
                  <a:ext uri="{FF2B5EF4-FFF2-40B4-BE49-F238E27FC236}">
                    <a16:creationId xmlns:a16="http://schemas.microsoft.com/office/drawing/2014/main" id="{5B3C1A5C-7C6B-4CEB-951F-930451900C6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rgbClr val="E52A29"/>
                </a:solidFill>
                <a:prstDash val="solid"/>
                <a:round/>
              </a:ln>
            </p:spPr>
            <p:txBody>
              <a:bodyPr rtlCol="0" anchor="ctr"/>
              <a:lstStyle/>
              <a:p>
                <a:endParaRPr lang="fr-FR" sz="1400"/>
              </a:p>
            </p:txBody>
          </p:sp>
          <p:sp>
            <p:nvSpPr>
              <p:cNvPr id="178" name="Forme libre : forme 177">
                <a:extLst>
                  <a:ext uri="{FF2B5EF4-FFF2-40B4-BE49-F238E27FC236}">
                    <a16:creationId xmlns:a16="http://schemas.microsoft.com/office/drawing/2014/main" id="{34A29BE1-2862-4889-AB86-6057962927B6}"/>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rgbClr val="E52A29"/>
                </a:solidFill>
                <a:prstDash val="solid"/>
                <a:round/>
              </a:ln>
            </p:spPr>
            <p:txBody>
              <a:bodyPr rtlCol="0" anchor="ctr"/>
              <a:lstStyle/>
              <a:p>
                <a:endParaRPr lang="fr-FR" sz="1400"/>
              </a:p>
            </p:txBody>
          </p:sp>
        </p:grpSp>
        <p:sp>
          <p:nvSpPr>
            <p:cNvPr id="166" name="Forme libre : forme 165">
              <a:extLst>
                <a:ext uri="{FF2B5EF4-FFF2-40B4-BE49-F238E27FC236}">
                  <a16:creationId xmlns:a16="http://schemas.microsoft.com/office/drawing/2014/main" id="{442D163F-B594-4D0C-8B3B-986DD15F3B9C}"/>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rgbClr val="E52A29"/>
              </a:solidFill>
              <a:prstDash val="solid"/>
              <a:round/>
            </a:ln>
          </p:spPr>
          <p:txBody>
            <a:bodyPr rtlCol="0" anchor="ctr"/>
            <a:lstStyle/>
            <a:p>
              <a:endParaRPr lang="fr-FR" sz="1400"/>
            </a:p>
          </p:txBody>
        </p:sp>
        <p:sp>
          <p:nvSpPr>
            <p:cNvPr id="167" name="Forme libre : forme 166">
              <a:extLst>
                <a:ext uri="{FF2B5EF4-FFF2-40B4-BE49-F238E27FC236}">
                  <a16:creationId xmlns:a16="http://schemas.microsoft.com/office/drawing/2014/main" id="{8D12D5FC-417B-425A-B034-BC962A12FED5}"/>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rgbClr val="E52A29"/>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E2E59101-0ECB-486F-88DB-9BE1C6EB599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rgbClr val="E52A29"/>
              </a:solidFill>
              <a:prstDash val="solid"/>
              <a:round/>
            </a:ln>
          </p:spPr>
          <p:txBody>
            <a:bodyPr rtlCol="0" anchor="ctr"/>
            <a:lstStyle/>
            <a:p>
              <a:endParaRPr lang="fr-FR" sz="1400"/>
            </a:p>
          </p:txBody>
        </p:sp>
        <p:sp>
          <p:nvSpPr>
            <p:cNvPr id="169" name="Forme libre : forme 168">
              <a:extLst>
                <a:ext uri="{FF2B5EF4-FFF2-40B4-BE49-F238E27FC236}">
                  <a16:creationId xmlns:a16="http://schemas.microsoft.com/office/drawing/2014/main" id="{FD1D085A-2242-4331-93F3-7BEB585E1566}"/>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rgbClr val="E52A29"/>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D8BACC96-9A6B-436B-8689-C63AF4C97DCC}"/>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rgbClr val="E52A29"/>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B16B4307-D10B-40E0-AD79-15E12F5B980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rgbClr val="E52A29"/>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B43E716D-2978-44A2-8F58-0F08EC85184B}"/>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rgbClr val="E52A29"/>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9A779448-7063-418C-BBCA-7E397DD38CDB}"/>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rgbClr val="E52A29"/>
              </a:solidFill>
              <a:prstDash val="solid"/>
              <a:round/>
            </a:ln>
          </p:spPr>
          <p:txBody>
            <a:bodyPr rtlCol="0" anchor="ctr"/>
            <a:lstStyle/>
            <a:p>
              <a:endParaRPr lang="fr-FR" sz="1400"/>
            </a:p>
          </p:txBody>
        </p:sp>
        <p:sp>
          <p:nvSpPr>
            <p:cNvPr id="174" name="Forme libre : forme 173">
              <a:extLst>
                <a:ext uri="{FF2B5EF4-FFF2-40B4-BE49-F238E27FC236}">
                  <a16:creationId xmlns:a16="http://schemas.microsoft.com/office/drawing/2014/main" id="{20657762-0789-4785-9937-3024EEDDD733}"/>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rgbClr val="E52A29"/>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8433A085-C29F-49D7-A30E-AC85F12FFC42}"/>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rgbClr val="E52A29"/>
              </a:solidFill>
              <a:prstDash val="solid"/>
              <a:round/>
            </a:ln>
          </p:spPr>
          <p:txBody>
            <a:bodyPr rtlCol="0" anchor="ctr"/>
            <a:lstStyle/>
            <a:p>
              <a:endParaRPr lang="fr-FR" sz="1400"/>
            </a:p>
          </p:txBody>
        </p:sp>
      </p:grpSp>
      <p:grpSp>
        <p:nvGrpSpPr>
          <p:cNvPr id="13" name="Groupe 12">
            <a:extLst>
              <a:ext uri="{FF2B5EF4-FFF2-40B4-BE49-F238E27FC236}">
                <a16:creationId xmlns:a16="http://schemas.microsoft.com/office/drawing/2014/main" id="{5031A801-31D9-4C6F-981F-21957173EC52}"/>
              </a:ext>
            </a:extLst>
          </p:cNvPr>
          <p:cNvGrpSpPr/>
          <p:nvPr/>
        </p:nvGrpSpPr>
        <p:grpSpPr>
          <a:xfrm>
            <a:off x="5940267" y="557349"/>
            <a:ext cx="5063072" cy="5568102"/>
            <a:chOff x="5940267" y="557349"/>
            <a:chExt cx="5063072" cy="5568102"/>
          </a:xfrm>
        </p:grpSpPr>
        <p:grpSp>
          <p:nvGrpSpPr>
            <p:cNvPr id="20" name="Groupe 19">
              <a:extLst>
                <a:ext uri="{FF2B5EF4-FFF2-40B4-BE49-F238E27FC236}">
                  <a16:creationId xmlns:a16="http://schemas.microsoft.com/office/drawing/2014/main" id="{FE102B85-A802-42C8-B7C8-30C328BA5CBC}"/>
                </a:ext>
              </a:extLst>
            </p:cNvPr>
            <p:cNvGrpSpPr/>
            <p:nvPr/>
          </p:nvGrpSpPr>
          <p:grpSpPr>
            <a:xfrm>
              <a:off x="5940267" y="557349"/>
              <a:ext cx="5063072" cy="5568102"/>
              <a:chOff x="7709441" y="1093815"/>
              <a:chExt cx="3293897" cy="4020210"/>
            </a:xfrm>
          </p:grpSpPr>
          <p:pic>
            <p:nvPicPr>
              <p:cNvPr id="1026" name="Picture 2" descr="Élément de papier de couleur de vecteur de note numérique dans un style dessiné à la main sur la texture du papier Vecteur gratuit">
                <a:extLst>
                  <a:ext uri="{FF2B5EF4-FFF2-40B4-BE49-F238E27FC236}">
                    <a16:creationId xmlns:a16="http://schemas.microsoft.com/office/drawing/2014/main" id="{C05ED015-F795-4B7A-BB8E-32B4D3CF5071}"/>
                  </a:ext>
                </a:extLst>
              </p:cNvPr>
              <p:cNvPicPr>
                <a:picLocks noChangeAspect="1" noChangeArrowheads="1"/>
              </p:cNvPicPr>
              <p:nvPr/>
            </p:nvPicPr>
            <p:blipFill rotWithShape="1">
              <a:blip r:embed="rId6">
                <a:duotone>
                  <a:schemeClr val="accent4">
                    <a:shade val="45000"/>
                    <a:satMod val="135000"/>
                  </a:schemeClr>
                  <a:prstClr val="white"/>
                </a:duotone>
                <a:extLst>
                  <a:ext uri="{BEBA8EAE-BF5A-486C-A8C5-ECC9F3942E4B}">
                    <a14:imgProps xmlns:a14="http://schemas.microsoft.com/office/drawing/2010/main">
                      <a14:imgLayer r:embed="rId7">
                        <a14:imgEffect>
                          <a14:backgroundRemoval t="10000" b="90000" l="10000" r="90000">
                            <a14:foregroundMark x1="18530" y1="25719" x2="35304" y2="17732"/>
                            <a14:foregroundMark x1="35304" y1="17732" x2="37700" y2="14696"/>
                            <a14:foregroundMark x1="24920" y1="27316" x2="25719" y2="81310"/>
                            <a14:foregroundMark x1="25399" y1="81949" x2="55591" y2="80192"/>
                            <a14:foregroundMark x1="55591" y1="80192" x2="73802" y2="80192"/>
                            <a14:foregroundMark x1="73802" y1="80192" x2="79073" y2="81949"/>
                            <a14:foregroundMark x1="78115" y1="19169" x2="75399" y2="77316"/>
                            <a14:foregroundMark x1="75399" y1="77316" x2="76677" y2="80831"/>
                          </a14:backgroundRemoval>
                        </a14:imgEffect>
                      </a14:imgLayer>
                    </a14:imgProps>
                  </a:ext>
                  <a:ext uri="{28A0092B-C50C-407E-A947-70E740481C1C}">
                    <a14:useLocalDpi xmlns:a14="http://schemas.microsoft.com/office/drawing/2010/main" val="0"/>
                  </a:ext>
                </a:extLst>
              </a:blip>
              <a:srcRect l="19531" t="14312" r="15748" b="12650"/>
              <a:stretch/>
            </p:blipFill>
            <p:spPr bwMode="auto">
              <a:xfrm>
                <a:off x="8474212" y="1752519"/>
                <a:ext cx="2529126" cy="3361506"/>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2" descr="Élément de papier de couleur de vecteur de note numérique dans un style dessiné à la main sur la texture du papier Vecteur gratuit">
                <a:extLst>
                  <a:ext uri="{FF2B5EF4-FFF2-40B4-BE49-F238E27FC236}">
                    <a16:creationId xmlns:a16="http://schemas.microsoft.com/office/drawing/2014/main" id="{55770BB8-4CC8-490B-BB85-E3EF6B7DA69D}"/>
                  </a:ext>
                </a:extLst>
              </p:cNvPr>
              <p:cNvPicPr>
                <a:picLocks noChangeAspect="1" noChangeArrowheads="1"/>
              </p:cNvPicPr>
              <p:nvPr/>
            </p:nvPicPr>
            <p:blipFill rotWithShape="1">
              <a:blip r:embed="rId8">
                <a:duotone>
                  <a:srgbClr val="EA4E55">
                    <a:shade val="45000"/>
                    <a:satMod val="135000"/>
                  </a:srgbClr>
                  <a:prstClr val="white"/>
                </a:duotone>
                <a:extLst>
                  <a:ext uri="{BEBA8EAE-BF5A-486C-A8C5-ECC9F3942E4B}">
                    <a14:imgProps xmlns:a14="http://schemas.microsoft.com/office/drawing/2010/main">
                      <a14:imgLayer r:embed="rId7">
                        <a14:imgEffect>
                          <a14:backgroundRemoval t="10000" b="90000" l="10000" r="90000">
                            <a14:foregroundMark x1="18530" y1="25719" x2="35304" y2="17732"/>
                            <a14:foregroundMark x1="35304" y1="17732" x2="37700" y2="14696"/>
                            <a14:foregroundMark x1="25009" y1="33352" x2="25719" y2="81310"/>
                            <a14:foregroundMark x1="24920" y1="27316" x2="24932" y2="28132"/>
                            <a14:foregroundMark x1="25399" y1="81949" x2="55591" y2="80192"/>
                            <a14:foregroundMark x1="55591" y1="80192" x2="73802" y2="80192"/>
                            <a14:foregroundMark x1="73802" y1="80192" x2="79073" y2="81949"/>
                            <a14:foregroundMark x1="78115" y1="19169" x2="75399" y2="77316"/>
                            <a14:foregroundMark x1="75399" y1="77316" x2="76677" y2="80831"/>
                            <a14:backgroundMark x1="20128" y1="19329" x2="25399" y2="16773"/>
                            <a14:backgroundMark x1="21885" y1="32109" x2="33706" y2="29073"/>
                            <a14:backgroundMark x1="33706" y1="29073" x2="44728" y2="23003"/>
                            <a14:backgroundMark x1="44728" y1="23003" x2="48882" y2="15176"/>
                            <a14:backgroundMark x1="27157" y1="17252" x2="25240" y2="17252"/>
                            <a14:backgroundMark x1="20447" y1="20607" x2="22524" y2="19169"/>
                            <a14:backgroundMark x1="24281" y1="29393" x2="26358" y2="28594"/>
                            <a14:backgroundMark x1="46965" y1="29233" x2="40735" y2="24760"/>
                            <a14:backgroundMark x1="47923" y1="31629" x2="43291" y2="28115"/>
                            <a14:backgroundMark x1="45208" y1="18211" x2="45208" y2="15815"/>
                            <a14:backgroundMark x1="20447" y1="30511" x2="24601" y2="30192"/>
                            <a14:backgroundMark x1="23642" y1="29872" x2="21406" y2="30671"/>
                          </a14:backgroundRemoval>
                        </a14:imgEffect>
                        <a14:imgEffect>
                          <a14:artisticPlasticWrap/>
                        </a14:imgEffect>
                      </a14:imgLayer>
                    </a14:imgProps>
                  </a:ext>
                  <a:ext uri="{28A0092B-C50C-407E-A947-70E740481C1C}">
                    <a14:useLocalDpi xmlns:a14="http://schemas.microsoft.com/office/drawing/2010/main" val="0"/>
                  </a:ext>
                </a:extLst>
              </a:blip>
              <a:srcRect r="52683" b="69366"/>
              <a:stretch/>
            </p:blipFill>
            <p:spPr bwMode="auto">
              <a:xfrm>
                <a:off x="7709441" y="1093815"/>
                <a:ext cx="1849029" cy="1409899"/>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ZoneTexte 20">
              <a:extLst>
                <a:ext uri="{FF2B5EF4-FFF2-40B4-BE49-F238E27FC236}">
                  <a16:creationId xmlns:a16="http://schemas.microsoft.com/office/drawing/2014/main" id="{A1BFC1F6-4392-469C-98ED-9B851E8CC674}"/>
                </a:ext>
              </a:extLst>
            </p:cNvPr>
            <p:cNvSpPr txBox="1"/>
            <p:nvPr/>
          </p:nvSpPr>
          <p:spPr>
            <a:xfrm>
              <a:off x="7772393" y="2477605"/>
              <a:ext cx="2842166" cy="2585323"/>
            </a:xfrm>
            <a:prstGeom prst="rect">
              <a:avLst/>
            </a:prstGeom>
            <a:noFill/>
          </p:spPr>
          <p:txBody>
            <a:bodyPr wrap="square" rtlCol="0">
              <a:spAutoFit/>
            </a:bodyPr>
            <a:lstStyle/>
            <a:p>
              <a:r>
                <a:rPr lang="fr-FR" b="1" dirty="0">
                  <a:solidFill>
                    <a:srgbClr val="C00000"/>
                  </a:solidFill>
                  <a:latin typeface="Bradley Hand ITC" panose="03070402050302030203" pitchFamily="66" charset="0"/>
                </a:rPr>
                <a:t>Les + </a:t>
              </a:r>
            </a:p>
            <a:p>
              <a:pPr marL="285750" indent="-285750">
                <a:buFontTx/>
                <a:buChar char="-"/>
              </a:pPr>
              <a:r>
                <a:rPr lang="fr-FR" dirty="0">
                  <a:solidFill>
                    <a:srgbClr val="C00000"/>
                  </a:solidFill>
                  <a:latin typeface="Bradley Hand ITC" panose="03070402050302030203" pitchFamily="66" charset="0"/>
                </a:rPr>
                <a:t>Opter pour un différé de remboursement et ou un échelonnement des déblocages de fonds.</a:t>
              </a:r>
            </a:p>
            <a:p>
              <a:pPr marL="285750" indent="-285750">
                <a:buFontTx/>
                <a:buChar char="-"/>
              </a:pPr>
              <a:r>
                <a:rPr lang="fr-FR" dirty="0">
                  <a:solidFill>
                    <a:srgbClr val="C00000"/>
                  </a:solidFill>
                  <a:latin typeface="Bradley Hand ITC" panose="03070402050302030203" pitchFamily="66" charset="0"/>
                </a:rPr>
                <a:t>Financer ses études et besoin associés (logement…)</a:t>
              </a:r>
            </a:p>
            <a:p>
              <a:pPr marL="285750" indent="-285750">
                <a:buFontTx/>
                <a:buChar char="-"/>
              </a:pPr>
              <a:r>
                <a:rPr lang="fr-FR" dirty="0">
                  <a:solidFill>
                    <a:srgbClr val="C00000"/>
                  </a:solidFill>
                  <a:latin typeface="Bradley Hand ITC" panose="03070402050302030203" pitchFamily="66" charset="0"/>
                </a:rPr>
                <a:t>Gérer ses dépenses</a:t>
              </a:r>
            </a:p>
          </p:txBody>
        </p:sp>
      </p:grpSp>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a:extLst>
              <a:ext uri="{FF2B5EF4-FFF2-40B4-BE49-F238E27FC236}">
                <a16:creationId xmlns:a16="http://schemas.microsoft.com/office/drawing/2014/main" id="{26D6E63C-F4E6-B0FA-C0E6-0382A75B8679}"/>
              </a:ext>
            </a:extLst>
          </p:cNvPr>
          <p:cNvSpPr>
            <a:spLocks noChangeArrowheads="1"/>
          </p:cNvSpPr>
          <p:nvPr/>
        </p:nvSpPr>
        <p:spPr bwMode="auto">
          <a:xfrm flipH="1">
            <a:off x="1495058" y="1896478"/>
            <a:ext cx="5381613"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C00000"/>
                </a:solidFill>
                <a:effectLst/>
                <a:latin typeface="BRSonoma-Light" charset="0"/>
                <a:ea typeface="Calibri" panose="020F0502020204030204" pitchFamily="34" charset="0"/>
              </a:rPr>
              <a:t>P</a:t>
            </a:r>
            <a:r>
              <a:rPr kumimoji="0" lang="fr-FR" altLang="fr-FR" sz="900" b="1" i="0" u="none" strike="noStrike" cap="none" normalizeH="0" baseline="0" dirty="0" bmk="">
                <a:ln>
                  <a:noFill/>
                </a:ln>
                <a:solidFill>
                  <a:srgbClr val="C00000"/>
                </a:solidFill>
                <a:effectLst/>
                <a:latin typeface="BRSonoma-Light" charset="0"/>
                <a:ea typeface="Calibri" panose="020F0502020204030204" pitchFamily="34" charset="0"/>
              </a:rPr>
              <a:t>RÊT A 0% TAEG FIXE JUSQU’A 50 000€ </a:t>
            </a:r>
            <a:r>
              <a:rPr kumimoji="0" lang="fr-FR" altLang="fr-FR" sz="900" b="1" i="0" u="none" strike="noStrike" cap="none" normalizeH="0" baseline="30000" dirty="0" bmk="">
                <a:ln>
                  <a:noFill/>
                </a:ln>
                <a:solidFill>
                  <a:srgbClr val="C00000"/>
                </a:solidFill>
                <a:effectLst/>
                <a:latin typeface="BRSonoma-Light" charset="0"/>
                <a:ea typeface="Calibri" panose="020F0502020204030204" pitchFamily="34" charset="0"/>
              </a:rPr>
              <a:t>(1)</a:t>
            </a:r>
            <a:endParaRPr kumimoji="0" lang="fr-FR" altLang="fr-FR"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Montant emprunté</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 25 000 €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Taux Annuel Effectif Global fixe</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 0,00 %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Montant total dû par l’emprunteur</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 25 000,20 €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Votre mensualité de </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416,67 €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Un crédit vous engage et doit être remboursé, vérifiez vos capacités de remboursement avant de vous engager.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Pour poursuivre ses études, entre les frais de scolarité, le loyer et les frais divers, c’est un sacré budget : pour les financer, la Caisse d’Epargne Grand Est Europe vous accompagne sur toute la durée de vos études et vous propose un prêt étudiant à 0% TAEG fixe jusqu’à 50 000€, sous réserve de déblocages échelonnés des fonds sur la durée des études.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30000" dirty="0" bmk="_Hlk162432050">
                <a:ln>
                  <a:noFill/>
                </a:ln>
                <a:solidFill>
                  <a:srgbClr val="404040"/>
                </a:solidFill>
                <a:effectLst/>
                <a:latin typeface="BRSonoma-Light" charset="0"/>
                <a:ea typeface="Calibri" panose="020F0502020204030204" pitchFamily="34" charset="0"/>
              </a:rPr>
              <a:t>(1)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Exemple</a:t>
            </a:r>
            <a:r>
              <a:rPr kumimoji="0" lang="fr-FR" altLang="fr-FR" sz="600" b="0" i="0" u="none" strike="noStrike" cap="none" normalizeH="0" baseline="0" dirty="0" bmk="_Hlk162432050">
                <a:ln>
                  <a:noFill/>
                </a:ln>
                <a:solidFill>
                  <a:srgbClr val="404040"/>
                </a:solidFill>
                <a:effectLst/>
                <a:latin typeface="BRSonoma-Light" charset="0"/>
                <a:ea typeface="Calibri" panose="020F0502020204030204" pitchFamily="34" charset="0"/>
              </a:rPr>
              <a:t>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 pour un Prêt Etudiant</a:t>
            </a:r>
            <a:r>
              <a:rPr kumimoji="0" lang="fr-FR" altLang="fr-FR" sz="800" b="0" i="0" u="none" strike="noStrike" cap="none" normalizeH="0" baseline="30000" dirty="0" bmk="_Hlk162432050">
                <a:ln>
                  <a:noFill/>
                </a:ln>
                <a:solidFill>
                  <a:srgbClr val="404040"/>
                </a:solidFill>
                <a:effectLst/>
                <a:latin typeface="BRSonoma-Light" charset="0"/>
                <a:ea typeface="Calibri" panose="020F0502020204030204" pitchFamily="34" charset="0"/>
              </a:rPr>
              <a:t>(1)</a:t>
            </a:r>
            <a:r>
              <a:rPr kumimoji="0" lang="fr-FR" altLang="fr-FR" sz="500" b="0" i="0" u="none" strike="noStrike" cap="none" normalizeH="0" baseline="0" dirty="0" bmk="_Hlk162432050">
                <a:ln>
                  <a:noFill/>
                </a:ln>
                <a:solidFill>
                  <a:srgbClr val="404040"/>
                </a:solidFill>
                <a:effectLst/>
                <a:latin typeface="BRSonoma-Light" charset="0"/>
                <a:ea typeface="Calibri" panose="020F0502020204030204" pitchFamily="34" charset="0"/>
              </a:rPr>
              <a:t>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de 25 000 € sur 84 mois au taux débiteur annuel fixe de 0 %, 24 mensualités de 0,00€ pendant la durée de différé d’amortissement puis 60 mensualités de 416,67€. Taux Annuel Effectif Global fixe de 0%. Frais de dossier de 0€. Coût de l’assurance emprunteur de groupe facultative : 6,75€ par mois</a:t>
            </a:r>
            <a:r>
              <a:rPr kumimoji="0" lang="fr-FR" altLang="fr-FR" sz="800" b="0" i="0" u="none" strike="noStrike" cap="none" normalizeH="0" baseline="30000" dirty="0" bmk="_Hlk162432050">
                <a:ln>
                  <a:noFill/>
                </a:ln>
                <a:solidFill>
                  <a:srgbClr val="404040"/>
                </a:solidFill>
                <a:effectLst/>
                <a:latin typeface="BRSonoma-Light" charset="0"/>
                <a:ea typeface="Calibri" panose="020F0502020204030204" pitchFamily="34" charset="0"/>
              </a:rPr>
              <a:t>(2)</a:t>
            </a:r>
            <a:r>
              <a:rPr kumimoji="0" lang="fr-FR" altLang="fr-FR" sz="800" b="0" i="0" u="none" strike="noStrike" cap="none" normalizeH="0" baseline="0" dirty="0" bmk="_Hlk162432050">
                <a:ln>
                  <a:noFill/>
                </a:ln>
                <a:solidFill>
                  <a:srgbClr val="404040"/>
                </a:solidFill>
                <a:effectLst/>
                <a:latin typeface="BRSonoma-Light" charset="0"/>
                <a:ea typeface="Calibri" panose="020F0502020204030204" pitchFamily="34" charset="0"/>
              </a:rPr>
              <a:t>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qui s’ajoutent à la mensualité et montant total dû au titre de l’assurance sur la durée totale du prêt : 567,00 €. Taux annuel effectif de l’assurance : 0,64 %. Montant total dû par l’emprunteur, hors assurance facultative : 25 000,20 €.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bmk="_Hlk162432050">
                <a:ln>
                  <a:noFill/>
                </a:ln>
                <a:solidFill>
                  <a:srgbClr val="404040"/>
                </a:solidFill>
                <a:effectLst/>
                <a:latin typeface="Arial" panose="020B0604020202020204" pitchFamily="34" charset="0"/>
                <a:ea typeface="Calibri" panose="020F0502020204030204" pitchFamily="34" charset="0"/>
                <a:cs typeface="Arial" panose="020B060402020202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700" b="0" i="0" u="none" strike="noStrike" cap="none" normalizeH="0" baseline="0" dirty="0" bmk="_Hlk162432050">
                <a:ln>
                  <a:noFill/>
                </a:ln>
                <a:solidFill>
                  <a:srgbClr val="404040"/>
                </a:solidFill>
                <a:effectLst/>
                <a:latin typeface="BRSonoma-Light" charset="0"/>
                <a:ea typeface="Calibri" panose="020F0502020204030204" pitchFamily="34" charset="0"/>
              </a:rPr>
              <a:t>(1) Exemple donné à titre indicatif, sans valeur contractuelle. Prêt sous réserve d’acceptation par votre Caisse d’Epargne et après expiration du délai légal de rétractation. Offre soumise à conditions, réservée aux étudiants âgés de 18 à28 ans. Offre valable à compter du 15 avril 2024 et soumise à conditions. Taux susceptible de variations. Taux valable pour toute nouvelle demande de prêt comprise entre 2000 et 50 000 € avec une durée de différé d’amortissement comprise entre 12 et 60 mois, et remboursable sur une durée comprise entre 12 et 60 mois. Les intérêts sont pris en charge par la caisse d’Epargne Grand Est Europe.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700" b="0" i="0" u="none" strike="noStrike" cap="none" normalizeH="0" baseline="0" dirty="0" bmk="_Hlk162432050">
                <a:ln>
                  <a:noFill/>
                </a:ln>
                <a:solidFill>
                  <a:srgbClr val="404040"/>
                </a:solidFill>
                <a:effectLst/>
                <a:latin typeface="BRSonoma-Light" charset="0"/>
                <a:ea typeface="Calibri" panose="020F0502020204030204" pitchFamily="34" charset="0"/>
              </a:rPr>
              <a:t>(2) Pour le prêt cité ci-dessus et pour un client de 20 ans assuré en Décès et en Perte Totale et Irréversible d’Autonomie (PTIA) et en Incapacité Totalité de Travail (ITT). Le coût mensuel de l’assurance dépend des garanties offertes, de l’âge et des conditions de santé de l’emprunteur. Renseignez-vous en agence. L’assurance emprunteur est un contrat d’assurance de groupe CNP Assurances et BPCE Vie, entreprises régies par le code des assurances.</a:t>
            </a:r>
            <a:endParaRPr kumimoji="0" lang="fr-FR" altLang="fr-FR"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404040"/>
                </a:solidFill>
                <a:effectLst/>
                <a:latin typeface="Arial" panose="020B0604020202020204" pitchFamily="34" charset="0"/>
                <a:ea typeface="Calibri" panose="020F0502020204030204" pitchFamily="34" charset="0"/>
                <a:cs typeface="Arial" panose="020B0604020202020204" pitchFamily="34" charset="0"/>
              </a:rPr>
              <a:t> </a:t>
            </a: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509763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25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57"/>
                                        </p:tgtEl>
                                        <p:attrNameLst>
                                          <p:attrName>style.visibility</p:attrName>
                                        </p:attrNameLst>
                                      </p:cBhvr>
                                      <p:to>
                                        <p:strVal val="visible"/>
                                      </p:to>
                                    </p:set>
                                    <p:animEffect transition="in" filter="fade">
                                      <p:cBhvr>
                                        <p:cTn id="10" dur="250"/>
                                        <p:tgtEl>
                                          <p:spTgt spid="15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25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35AC5191-3B8D-4B23-9FFD-8E405894846C}"/>
              </a:ext>
            </a:extLst>
          </p:cNvPr>
          <p:cNvGrpSpPr/>
          <p:nvPr/>
        </p:nvGrpSpPr>
        <p:grpSpPr>
          <a:xfrm>
            <a:off x="1262743" y="957430"/>
            <a:ext cx="9602854" cy="532119"/>
            <a:chOff x="1783512" y="6360350"/>
            <a:chExt cx="9602854" cy="532119"/>
          </a:xfrm>
        </p:grpSpPr>
        <p:sp>
          <p:nvSpPr>
            <p:cNvPr id="92" name="Rectangle 91">
              <a:extLst>
                <a:ext uri="{FF2B5EF4-FFF2-40B4-BE49-F238E27FC236}">
                  <a16:creationId xmlns:a16="http://schemas.microsoft.com/office/drawing/2014/main" id="{7D9170B7-F2C4-49A0-81F5-4F94BB989256}"/>
                </a:ext>
              </a:extLst>
            </p:cNvPr>
            <p:cNvSpPr/>
            <p:nvPr/>
          </p:nvSpPr>
          <p:spPr>
            <a:xfrm>
              <a:off x="1783512" y="6360350"/>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0" name="Graphique 1865">
              <a:extLst>
                <a:ext uri="{FF2B5EF4-FFF2-40B4-BE49-F238E27FC236}">
                  <a16:creationId xmlns:a16="http://schemas.microsoft.com/office/drawing/2014/main" id="{2B7DD00F-4183-4C37-8A63-C33E93838971}"/>
                </a:ext>
              </a:extLst>
            </p:cNvPr>
            <p:cNvGrpSpPr/>
            <p:nvPr/>
          </p:nvGrpSpPr>
          <p:grpSpPr>
            <a:xfrm>
              <a:off x="2183155" y="6396056"/>
              <a:ext cx="174370" cy="420902"/>
              <a:chOff x="10302534" y="4324163"/>
              <a:chExt cx="176307" cy="425577"/>
            </a:xfrm>
            <a:noFill/>
          </p:grpSpPr>
          <p:grpSp>
            <p:nvGrpSpPr>
              <p:cNvPr id="111" name="Graphique 1865">
                <a:extLst>
                  <a:ext uri="{FF2B5EF4-FFF2-40B4-BE49-F238E27FC236}">
                    <a16:creationId xmlns:a16="http://schemas.microsoft.com/office/drawing/2014/main" id="{16E21AEE-E8ED-46C3-A728-3DA192C100FE}"/>
                  </a:ext>
                </a:extLst>
              </p:cNvPr>
              <p:cNvGrpSpPr/>
              <p:nvPr/>
            </p:nvGrpSpPr>
            <p:grpSpPr>
              <a:xfrm>
                <a:off x="10338252" y="4327098"/>
                <a:ext cx="109442" cy="114697"/>
                <a:chOff x="10338252" y="4327098"/>
                <a:chExt cx="109442" cy="114697"/>
              </a:xfrm>
              <a:grpFill/>
            </p:grpSpPr>
            <p:grpSp>
              <p:nvGrpSpPr>
                <p:cNvPr id="133" name="Graphique 1865">
                  <a:extLst>
                    <a:ext uri="{FF2B5EF4-FFF2-40B4-BE49-F238E27FC236}">
                      <a16:creationId xmlns:a16="http://schemas.microsoft.com/office/drawing/2014/main" id="{9B9970F9-B33F-48F4-AAB2-7377549B734C}"/>
                    </a:ext>
                  </a:extLst>
                </p:cNvPr>
                <p:cNvGrpSpPr/>
                <p:nvPr/>
              </p:nvGrpSpPr>
              <p:grpSpPr>
                <a:xfrm>
                  <a:off x="10338252" y="4327098"/>
                  <a:ext cx="109442" cy="114697"/>
                  <a:chOff x="10338252" y="4327098"/>
                  <a:chExt cx="109442" cy="114697"/>
                </a:xfrm>
                <a:grpFill/>
              </p:grpSpPr>
              <p:sp>
                <p:nvSpPr>
                  <p:cNvPr id="137" name="Forme libre : forme 136">
                    <a:extLst>
                      <a:ext uri="{FF2B5EF4-FFF2-40B4-BE49-F238E27FC236}">
                        <a16:creationId xmlns:a16="http://schemas.microsoft.com/office/drawing/2014/main" id="{3B79BDE6-8461-4870-9DB7-21F8728CE8BA}"/>
                      </a:ext>
                    </a:extLst>
                  </p:cNvPr>
                  <p:cNvSpPr/>
                  <p:nvPr/>
                </p:nvSpPr>
                <p:spPr>
                  <a:xfrm>
                    <a:off x="10353111" y="4405220"/>
                    <a:ext cx="78581" cy="36576"/>
                  </a:xfrm>
                  <a:custGeom>
                    <a:avLst/>
                    <a:gdLst>
                      <a:gd name="connsiteX0" fmla="*/ 78581 w 78581"/>
                      <a:gd name="connsiteY0" fmla="*/ 0 h 36576"/>
                      <a:gd name="connsiteX1" fmla="*/ 39243 w 78581"/>
                      <a:gd name="connsiteY1" fmla="*/ 36576 h 36576"/>
                      <a:gd name="connsiteX2" fmla="*/ 0 w 78581"/>
                      <a:gd name="connsiteY2" fmla="*/ 571 h 36576"/>
                    </a:gdLst>
                    <a:ahLst/>
                    <a:cxnLst>
                      <a:cxn ang="0">
                        <a:pos x="connsiteX0" y="connsiteY0"/>
                      </a:cxn>
                      <a:cxn ang="0">
                        <a:pos x="connsiteX1" y="connsiteY1"/>
                      </a:cxn>
                      <a:cxn ang="0">
                        <a:pos x="connsiteX2" y="connsiteY2"/>
                      </a:cxn>
                    </a:cxnLst>
                    <a:rect l="l" t="t" r="r" b="b"/>
                    <a:pathLst>
                      <a:path w="78581" h="36576">
                        <a:moveTo>
                          <a:pt x="78581" y="0"/>
                        </a:moveTo>
                        <a:cubicBezTo>
                          <a:pt x="74771" y="20860"/>
                          <a:pt x="58579" y="36576"/>
                          <a:pt x="39243" y="36576"/>
                        </a:cubicBezTo>
                        <a:cubicBezTo>
                          <a:pt x="20098" y="36576"/>
                          <a:pt x="4001" y="21145"/>
                          <a:pt x="0" y="571"/>
                        </a:cubicBezTo>
                      </a:path>
                    </a:pathLst>
                  </a:custGeom>
                  <a:grpFill/>
                  <a:ln w="19050"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9DEF7792-A6A8-4D8B-882C-464EF37F4975}"/>
                      </a:ext>
                    </a:extLst>
                  </p:cNvPr>
                  <p:cNvSpPr/>
                  <p:nvPr/>
                </p:nvSpPr>
                <p:spPr>
                  <a:xfrm>
                    <a:off x="10346158" y="4327098"/>
                    <a:ext cx="90374" cy="46872"/>
                  </a:xfrm>
                  <a:custGeom>
                    <a:avLst/>
                    <a:gdLst>
                      <a:gd name="connsiteX0" fmla="*/ 58865 w 90374"/>
                      <a:gd name="connsiteY0" fmla="*/ 24591 h 46872"/>
                      <a:gd name="connsiteX1" fmla="*/ 0 w 90374"/>
                      <a:gd name="connsiteY1" fmla="*/ 42879 h 46872"/>
                      <a:gd name="connsiteX2" fmla="*/ 46863 w 90374"/>
                      <a:gd name="connsiteY2" fmla="*/ 3255 h 46872"/>
                      <a:gd name="connsiteX3" fmla="*/ 82010 w 90374"/>
                      <a:gd name="connsiteY3" fmla="*/ 12304 h 46872"/>
                      <a:gd name="connsiteX4" fmla="*/ 85535 w 90374"/>
                      <a:gd name="connsiteY4" fmla="*/ 46689 h 46872"/>
                      <a:gd name="connsiteX5" fmla="*/ 53340 w 90374"/>
                      <a:gd name="connsiteY5" fmla="*/ 39450 h 46872"/>
                      <a:gd name="connsiteX6" fmla="*/ 58865 w 90374"/>
                      <a:gd name="connsiteY6" fmla="*/ 24591 h 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74" h="46872">
                        <a:moveTo>
                          <a:pt x="58865" y="24591"/>
                        </a:moveTo>
                        <a:cubicBezTo>
                          <a:pt x="58865" y="24591"/>
                          <a:pt x="38672" y="49547"/>
                          <a:pt x="0" y="42879"/>
                        </a:cubicBezTo>
                        <a:cubicBezTo>
                          <a:pt x="0" y="42879"/>
                          <a:pt x="7620" y="-8556"/>
                          <a:pt x="46863" y="3255"/>
                        </a:cubicBezTo>
                        <a:cubicBezTo>
                          <a:pt x="46863" y="3255"/>
                          <a:pt x="65532" y="-8365"/>
                          <a:pt x="82010" y="12304"/>
                        </a:cubicBezTo>
                        <a:cubicBezTo>
                          <a:pt x="98489" y="32973"/>
                          <a:pt x="85535" y="46689"/>
                          <a:pt x="85535" y="46689"/>
                        </a:cubicBezTo>
                        <a:cubicBezTo>
                          <a:pt x="85535" y="46689"/>
                          <a:pt x="62770" y="48690"/>
                          <a:pt x="53340" y="39450"/>
                        </a:cubicBezTo>
                        <a:cubicBezTo>
                          <a:pt x="53340" y="39260"/>
                          <a:pt x="59055" y="34402"/>
                          <a:pt x="58865" y="24591"/>
                        </a:cubicBezTo>
                        <a:close/>
                      </a:path>
                    </a:pathLst>
                  </a:custGeom>
                  <a:grpFill/>
                  <a:ln w="19050"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CF9318FD-FD41-4F45-B508-C02369DF4FB7}"/>
                      </a:ext>
                    </a:extLst>
                  </p:cNvPr>
                  <p:cNvSpPr/>
                  <p:nvPr/>
                </p:nvSpPr>
                <p:spPr>
                  <a:xfrm>
                    <a:off x="10354540" y="4377407"/>
                    <a:ext cx="76771" cy="24669"/>
                  </a:xfrm>
                  <a:custGeom>
                    <a:avLst/>
                    <a:gdLst>
                      <a:gd name="connsiteX0" fmla="*/ 42958 w 76771"/>
                      <a:gd name="connsiteY0" fmla="*/ 1333 h 24669"/>
                      <a:gd name="connsiteX1" fmla="*/ 50864 w 76771"/>
                      <a:gd name="connsiteY1" fmla="*/ 21241 h 24669"/>
                      <a:gd name="connsiteX2" fmla="*/ 55912 w 76771"/>
                      <a:gd name="connsiteY2" fmla="*/ 24670 h 24669"/>
                      <a:gd name="connsiteX3" fmla="*/ 71342 w 76771"/>
                      <a:gd name="connsiteY3" fmla="*/ 24670 h 24669"/>
                      <a:gd name="connsiteX4" fmla="*/ 76772 w 76771"/>
                      <a:gd name="connsiteY4" fmla="*/ 19241 h 24669"/>
                      <a:gd name="connsiteX5" fmla="*/ 76772 w 76771"/>
                      <a:gd name="connsiteY5" fmla="*/ 5429 h 24669"/>
                      <a:gd name="connsiteX6" fmla="*/ 71342 w 76771"/>
                      <a:gd name="connsiteY6" fmla="*/ 0 h 24669"/>
                      <a:gd name="connsiteX7" fmla="*/ 5429 w 76771"/>
                      <a:gd name="connsiteY7" fmla="*/ 0 h 24669"/>
                      <a:gd name="connsiteX8" fmla="*/ 0 w 76771"/>
                      <a:gd name="connsiteY8" fmla="*/ 5429 h 24669"/>
                      <a:gd name="connsiteX9" fmla="*/ 0 w 76771"/>
                      <a:gd name="connsiteY9" fmla="*/ 19241 h 24669"/>
                      <a:gd name="connsiteX10" fmla="*/ 5429 w 76771"/>
                      <a:gd name="connsiteY10" fmla="*/ 24670 h 24669"/>
                      <a:gd name="connsiteX11" fmla="*/ 20669 w 76771"/>
                      <a:gd name="connsiteY11" fmla="*/ 24670 h 24669"/>
                      <a:gd name="connsiteX12" fmla="*/ 25813 w 76771"/>
                      <a:gd name="connsiteY12" fmla="*/ 20955 h 24669"/>
                      <a:gd name="connsiteX13" fmla="*/ 32576 w 76771"/>
                      <a:gd name="connsiteY13" fmla="*/ 1048 h 2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771" h="24669">
                        <a:moveTo>
                          <a:pt x="42958" y="1333"/>
                        </a:moveTo>
                        <a:lnTo>
                          <a:pt x="50864" y="21241"/>
                        </a:lnTo>
                        <a:cubicBezTo>
                          <a:pt x="51721" y="23336"/>
                          <a:pt x="53721" y="24670"/>
                          <a:pt x="55912" y="24670"/>
                        </a:cubicBezTo>
                        <a:lnTo>
                          <a:pt x="71342" y="24670"/>
                        </a:lnTo>
                        <a:cubicBezTo>
                          <a:pt x="74390" y="24670"/>
                          <a:pt x="76772" y="22193"/>
                          <a:pt x="76772" y="19241"/>
                        </a:cubicBezTo>
                        <a:lnTo>
                          <a:pt x="76772" y="5429"/>
                        </a:lnTo>
                        <a:cubicBezTo>
                          <a:pt x="76772" y="2381"/>
                          <a:pt x="74295" y="0"/>
                          <a:pt x="71342" y="0"/>
                        </a:cubicBezTo>
                        <a:lnTo>
                          <a:pt x="5429" y="0"/>
                        </a:lnTo>
                        <a:cubicBezTo>
                          <a:pt x="2381" y="0"/>
                          <a:pt x="0" y="2476"/>
                          <a:pt x="0" y="5429"/>
                        </a:cubicBezTo>
                        <a:lnTo>
                          <a:pt x="0" y="19241"/>
                        </a:lnTo>
                        <a:cubicBezTo>
                          <a:pt x="0" y="22288"/>
                          <a:pt x="2476" y="24670"/>
                          <a:pt x="5429" y="24670"/>
                        </a:cubicBezTo>
                        <a:lnTo>
                          <a:pt x="20669" y="24670"/>
                        </a:lnTo>
                        <a:cubicBezTo>
                          <a:pt x="22955" y="24670"/>
                          <a:pt x="25051" y="23146"/>
                          <a:pt x="25813" y="20955"/>
                        </a:cubicBezTo>
                        <a:lnTo>
                          <a:pt x="32576" y="1048"/>
                        </a:lnTo>
                      </a:path>
                    </a:pathLst>
                  </a:custGeom>
                  <a:grpFill/>
                  <a:ln w="19050"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6A8455FC-4E66-4278-B8A9-62285ABB2877}"/>
                      </a:ext>
                    </a:extLst>
                  </p:cNvPr>
                  <p:cNvSpPr/>
                  <p:nvPr/>
                </p:nvSpPr>
                <p:spPr>
                  <a:xfrm>
                    <a:off x="10385782" y="4401887"/>
                    <a:ext cx="12953" cy="9525"/>
                  </a:xfrm>
                  <a:custGeom>
                    <a:avLst/>
                    <a:gdLst>
                      <a:gd name="connsiteX0" fmla="*/ 0 w 12953"/>
                      <a:gd name="connsiteY0" fmla="*/ 0 h 9525"/>
                      <a:gd name="connsiteX1" fmla="*/ 12954 w 12953"/>
                      <a:gd name="connsiteY1" fmla="*/ 0 h 9525"/>
                    </a:gdLst>
                    <a:ahLst/>
                    <a:cxnLst>
                      <a:cxn ang="0">
                        <a:pos x="connsiteX0" y="connsiteY0"/>
                      </a:cxn>
                      <a:cxn ang="0">
                        <a:pos x="connsiteX1" y="connsiteY1"/>
                      </a:cxn>
                    </a:cxnLst>
                    <a:rect l="l" t="t" r="r" b="b"/>
                    <a:pathLst>
                      <a:path w="12953" h="9525">
                        <a:moveTo>
                          <a:pt x="0" y="0"/>
                        </a:moveTo>
                        <a:lnTo>
                          <a:pt x="12954" y="0"/>
                        </a:lnTo>
                      </a:path>
                    </a:pathLst>
                  </a:custGeom>
                  <a:grpFill/>
                  <a:ln w="19050"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E8966416-D275-4522-8099-6F17E6085F37}"/>
                      </a:ext>
                    </a:extLst>
                  </p:cNvPr>
                  <p:cNvSpPr/>
                  <p:nvPr/>
                </p:nvSpPr>
                <p:spPr>
                  <a:xfrm>
                    <a:off x="10376162" y="4409507"/>
                    <a:ext cx="33337" cy="5807"/>
                  </a:xfrm>
                  <a:custGeom>
                    <a:avLst/>
                    <a:gdLst>
                      <a:gd name="connsiteX0" fmla="*/ 0 w 33337"/>
                      <a:gd name="connsiteY0" fmla="*/ 190 h 5807"/>
                      <a:gd name="connsiteX1" fmla="*/ 33337 w 33337"/>
                      <a:gd name="connsiteY1" fmla="*/ 0 h 5807"/>
                    </a:gdLst>
                    <a:ahLst/>
                    <a:cxnLst>
                      <a:cxn ang="0">
                        <a:pos x="connsiteX0" y="connsiteY0"/>
                      </a:cxn>
                      <a:cxn ang="0">
                        <a:pos x="connsiteX1" y="connsiteY1"/>
                      </a:cxn>
                    </a:cxnLst>
                    <a:rect l="l" t="t" r="r" b="b"/>
                    <a:pathLst>
                      <a:path w="33337" h="5807">
                        <a:moveTo>
                          <a:pt x="0" y="190"/>
                        </a:moveTo>
                        <a:cubicBezTo>
                          <a:pt x="0" y="190"/>
                          <a:pt x="17050" y="12954"/>
                          <a:pt x="33337" y="0"/>
                        </a:cubicBezTo>
                      </a:path>
                    </a:pathLst>
                  </a:custGeom>
                  <a:grpFill/>
                  <a:ln w="19050"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447BB5A6-DC7E-4311-B22B-7CC594370974}"/>
                      </a:ext>
                    </a:extLst>
                  </p:cNvPr>
                  <p:cNvSpPr/>
                  <p:nvPr/>
                </p:nvSpPr>
                <p:spPr>
                  <a:xfrm>
                    <a:off x="10338252" y="4382170"/>
                    <a:ext cx="16001" cy="29146"/>
                  </a:xfrm>
                  <a:custGeom>
                    <a:avLst/>
                    <a:gdLst>
                      <a:gd name="connsiteX0" fmla="*/ 15049 w 16001"/>
                      <a:gd name="connsiteY0" fmla="*/ 28003 h 29146"/>
                      <a:gd name="connsiteX1" fmla="*/ 10763 w 16001"/>
                      <a:gd name="connsiteY1" fmla="*/ 29146 h 29146"/>
                      <a:gd name="connsiteX2" fmla="*/ 0 w 16001"/>
                      <a:gd name="connsiteY2" fmla="*/ 14573 h 29146"/>
                      <a:gd name="connsiteX3" fmla="*/ 10763 w 16001"/>
                      <a:gd name="connsiteY3" fmla="*/ 0 h 29146"/>
                      <a:gd name="connsiteX4" fmla="*/ 16002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5049" y="28003"/>
                        </a:moveTo>
                        <a:cubicBezTo>
                          <a:pt x="13716" y="28765"/>
                          <a:pt x="12287" y="29146"/>
                          <a:pt x="10763" y="29146"/>
                        </a:cubicBezTo>
                        <a:cubicBezTo>
                          <a:pt x="4763" y="29146"/>
                          <a:pt x="0" y="22574"/>
                          <a:pt x="0" y="14573"/>
                        </a:cubicBezTo>
                        <a:cubicBezTo>
                          <a:pt x="0" y="6572"/>
                          <a:pt x="4858" y="0"/>
                          <a:pt x="10763" y="0"/>
                        </a:cubicBezTo>
                        <a:cubicBezTo>
                          <a:pt x="12668" y="0"/>
                          <a:pt x="14478" y="667"/>
                          <a:pt x="16002" y="1810"/>
                        </a:cubicBezTo>
                      </a:path>
                    </a:pathLst>
                  </a:custGeom>
                  <a:grpFill/>
                  <a:ln w="19050"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75721740-4EF6-4D88-B348-E7A407A4E1B3}"/>
                      </a:ext>
                    </a:extLst>
                  </p:cNvPr>
                  <p:cNvSpPr/>
                  <p:nvPr/>
                </p:nvSpPr>
                <p:spPr>
                  <a:xfrm>
                    <a:off x="10431693" y="4382932"/>
                    <a:ext cx="16001" cy="29146"/>
                  </a:xfrm>
                  <a:custGeom>
                    <a:avLst/>
                    <a:gdLst>
                      <a:gd name="connsiteX0" fmla="*/ 1048 w 16001"/>
                      <a:gd name="connsiteY0" fmla="*/ 28003 h 29146"/>
                      <a:gd name="connsiteX1" fmla="*/ 5239 w 16001"/>
                      <a:gd name="connsiteY1" fmla="*/ 29146 h 29146"/>
                      <a:gd name="connsiteX2" fmla="*/ 16002 w 16001"/>
                      <a:gd name="connsiteY2" fmla="*/ 14573 h 29146"/>
                      <a:gd name="connsiteX3" fmla="*/ 5239 w 16001"/>
                      <a:gd name="connsiteY3" fmla="*/ 0 h 29146"/>
                      <a:gd name="connsiteX4" fmla="*/ 0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048" y="28003"/>
                        </a:moveTo>
                        <a:cubicBezTo>
                          <a:pt x="2381" y="28765"/>
                          <a:pt x="3810" y="29146"/>
                          <a:pt x="5239" y="29146"/>
                        </a:cubicBezTo>
                        <a:cubicBezTo>
                          <a:pt x="11239" y="29146"/>
                          <a:pt x="16002" y="22574"/>
                          <a:pt x="16002" y="14573"/>
                        </a:cubicBezTo>
                        <a:cubicBezTo>
                          <a:pt x="16002" y="6572"/>
                          <a:pt x="11144" y="0"/>
                          <a:pt x="5239" y="0"/>
                        </a:cubicBezTo>
                        <a:cubicBezTo>
                          <a:pt x="3334" y="0"/>
                          <a:pt x="1524" y="667"/>
                          <a:pt x="0" y="1810"/>
                        </a:cubicBezTo>
                      </a:path>
                    </a:pathLst>
                  </a:custGeom>
                  <a:grpFill/>
                  <a:ln w="19050" cap="rnd">
                    <a:solidFill>
                      <a:schemeClr val="bg1"/>
                    </a:solidFill>
                    <a:prstDash val="solid"/>
                    <a:round/>
                  </a:ln>
                </p:spPr>
                <p:txBody>
                  <a:bodyPr rtlCol="0" anchor="ctr"/>
                  <a:lstStyle/>
                  <a:p>
                    <a:endParaRPr lang="fr-FR" sz="1400"/>
                  </a:p>
                </p:txBody>
              </p:sp>
            </p:grpSp>
            <p:grpSp>
              <p:nvGrpSpPr>
                <p:cNvPr id="134" name="Graphique 1865">
                  <a:extLst>
                    <a:ext uri="{FF2B5EF4-FFF2-40B4-BE49-F238E27FC236}">
                      <a16:creationId xmlns:a16="http://schemas.microsoft.com/office/drawing/2014/main" id="{597A9816-4CA0-4299-8F65-2D63D47A77A6}"/>
                    </a:ext>
                  </a:extLst>
                </p:cNvPr>
                <p:cNvGrpSpPr/>
                <p:nvPr/>
              </p:nvGrpSpPr>
              <p:grpSpPr>
                <a:xfrm>
                  <a:off x="10373685" y="4384646"/>
                  <a:ext cx="37719" cy="6477"/>
                  <a:chOff x="10373685" y="4384646"/>
                  <a:chExt cx="37719" cy="6477"/>
                </a:xfrm>
                <a:grpFill/>
              </p:grpSpPr>
              <p:sp>
                <p:nvSpPr>
                  <p:cNvPr id="135" name="Forme libre : forme 134">
                    <a:extLst>
                      <a:ext uri="{FF2B5EF4-FFF2-40B4-BE49-F238E27FC236}">
                        <a16:creationId xmlns:a16="http://schemas.microsoft.com/office/drawing/2014/main" id="{458C26C8-8BD9-4800-91B5-A90C7E2B34B8}"/>
                      </a:ext>
                    </a:extLst>
                  </p:cNvPr>
                  <p:cNvSpPr/>
                  <p:nvPr/>
                </p:nvSpPr>
                <p:spPr>
                  <a:xfrm>
                    <a:off x="10373685" y="4384646"/>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F252236C-1ABA-4AD2-8424-2D3EE526617B}"/>
                      </a:ext>
                    </a:extLst>
                  </p:cNvPr>
                  <p:cNvSpPr/>
                  <p:nvPr/>
                </p:nvSpPr>
                <p:spPr>
                  <a:xfrm>
                    <a:off x="10411404" y="4385218"/>
                    <a:ext cx="9525" cy="5905"/>
                  </a:xfrm>
                  <a:custGeom>
                    <a:avLst/>
                    <a:gdLst>
                      <a:gd name="connsiteX0" fmla="*/ 0 w 9525"/>
                      <a:gd name="connsiteY0" fmla="*/ 0 h 5905"/>
                      <a:gd name="connsiteX1" fmla="*/ 0 w 9525"/>
                      <a:gd name="connsiteY1" fmla="*/ 5906 h 5905"/>
                    </a:gdLst>
                    <a:ahLst/>
                    <a:cxnLst>
                      <a:cxn ang="0">
                        <a:pos x="connsiteX0" y="connsiteY0"/>
                      </a:cxn>
                      <a:cxn ang="0">
                        <a:pos x="connsiteX1" y="connsiteY1"/>
                      </a:cxn>
                    </a:cxnLst>
                    <a:rect l="l" t="t" r="r" b="b"/>
                    <a:pathLst>
                      <a:path w="9525" h="5905">
                        <a:moveTo>
                          <a:pt x="0" y="0"/>
                        </a:moveTo>
                        <a:lnTo>
                          <a:pt x="0" y="5906"/>
                        </a:lnTo>
                      </a:path>
                    </a:pathLst>
                  </a:custGeom>
                  <a:grpFill/>
                  <a:ln w="19050" cap="rnd">
                    <a:solidFill>
                      <a:schemeClr val="bg1"/>
                    </a:solidFill>
                    <a:prstDash val="solid"/>
                    <a:round/>
                  </a:ln>
                </p:spPr>
                <p:txBody>
                  <a:bodyPr rtlCol="0" anchor="ctr"/>
                  <a:lstStyle/>
                  <a:p>
                    <a:endParaRPr lang="fr-FR" sz="1400"/>
                  </a:p>
                </p:txBody>
              </p:sp>
            </p:grpSp>
          </p:grpSp>
          <p:sp>
            <p:nvSpPr>
              <p:cNvPr id="113" name="Forme libre : forme 112">
                <a:extLst>
                  <a:ext uri="{FF2B5EF4-FFF2-40B4-BE49-F238E27FC236}">
                    <a16:creationId xmlns:a16="http://schemas.microsoft.com/office/drawing/2014/main" id="{A305E651-150C-4332-B6E2-C9AB259F3F66}"/>
                  </a:ext>
                </a:extLst>
              </p:cNvPr>
              <p:cNvSpPr/>
              <p:nvPr/>
            </p:nvSpPr>
            <p:spPr>
              <a:xfrm>
                <a:off x="10346394" y="4489421"/>
                <a:ext cx="93585" cy="242887"/>
              </a:xfrm>
              <a:custGeom>
                <a:avLst/>
                <a:gdLst>
                  <a:gd name="connsiteX0" fmla="*/ 93585 w 93585"/>
                  <a:gd name="connsiteY0" fmla="*/ 0 h 242887"/>
                  <a:gd name="connsiteX1" fmla="*/ 84251 w 93585"/>
                  <a:gd name="connsiteY1" fmla="*/ 240983 h 242887"/>
                  <a:gd name="connsiteX2" fmla="*/ 65677 w 93585"/>
                  <a:gd name="connsiteY2" fmla="*/ 240983 h 242887"/>
                  <a:gd name="connsiteX3" fmla="*/ 43293 w 93585"/>
                  <a:gd name="connsiteY3" fmla="*/ 105823 h 242887"/>
                  <a:gd name="connsiteX4" fmla="*/ 24624 w 93585"/>
                  <a:gd name="connsiteY4" fmla="*/ 242887 h 242887"/>
                  <a:gd name="connsiteX5" fmla="*/ 6050 w 93585"/>
                  <a:gd name="connsiteY5" fmla="*/ 242887 h 242887"/>
                  <a:gd name="connsiteX6" fmla="*/ 3288 w 93585"/>
                  <a:gd name="connsiteY6" fmla="*/ 3810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5" h="242887">
                    <a:moveTo>
                      <a:pt x="93585" y="0"/>
                    </a:moveTo>
                    <a:lnTo>
                      <a:pt x="84251" y="240983"/>
                    </a:lnTo>
                    <a:lnTo>
                      <a:pt x="65677" y="240983"/>
                    </a:lnTo>
                    <a:lnTo>
                      <a:pt x="43293" y="105823"/>
                    </a:lnTo>
                    <a:lnTo>
                      <a:pt x="24624" y="242887"/>
                    </a:lnTo>
                    <a:lnTo>
                      <a:pt x="6050" y="242887"/>
                    </a:lnTo>
                    <a:cubicBezTo>
                      <a:pt x="6050" y="242887"/>
                      <a:pt x="-5475" y="90773"/>
                      <a:pt x="3288" y="3810"/>
                    </a:cubicBezTo>
                  </a:path>
                </a:pathLst>
              </a:custGeom>
              <a:grpFill/>
              <a:ln w="19050"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626D2EF1-324A-4EC7-A29C-69FD5D950F14}"/>
                  </a:ext>
                </a:extLst>
              </p:cNvPr>
              <p:cNvSpPr/>
              <p:nvPr/>
            </p:nvSpPr>
            <p:spPr>
              <a:xfrm>
                <a:off x="10410928" y="4449804"/>
                <a:ext cx="46820" cy="153345"/>
              </a:xfrm>
              <a:custGeom>
                <a:avLst/>
                <a:gdLst>
                  <a:gd name="connsiteX0" fmla="*/ 25241 w 46820"/>
                  <a:gd name="connsiteY0" fmla="*/ 153346 h 153345"/>
                  <a:gd name="connsiteX1" fmla="*/ 46577 w 46820"/>
                  <a:gd name="connsiteY1" fmla="*/ 28092 h 153345"/>
                  <a:gd name="connsiteX2" fmla="*/ 0 w 46820"/>
                  <a:gd name="connsiteY2" fmla="*/ 279 h 153345"/>
                </a:gdLst>
                <a:ahLst/>
                <a:cxnLst>
                  <a:cxn ang="0">
                    <a:pos x="connsiteX0" y="connsiteY0"/>
                  </a:cxn>
                  <a:cxn ang="0">
                    <a:pos x="connsiteX1" y="connsiteY1"/>
                  </a:cxn>
                  <a:cxn ang="0">
                    <a:pos x="connsiteX2" y="connsiteY2"/>
                  </a:cxn>
                </a:cxnLst>
                <a:rect l="l" t="t" r="r" b="b"/>
                <a:pathLst>
                  <a:path w="46820" h="153345">
                    <a:moveTo>
                      <a:pt x="25241" y="153346"/>
                    </a:moveTo>
                    <a:cubicBezTo>
                      <a:pt x="50673" y="148488"/>
                      <a:pt x="46577" y="60953"/>
                      <a:pt x="46577" y="28092"/>
                    </a:cubicBezTo>
                    <a:cubicBezTo>
                      <a:pt x="46577" y="-4769"/>
                      <a:pt x="0" y="279"/>
                      <a:pt x="0" y="279"/>
                    </a:cubicBezTo>
                  </a:path>
                </a:pathLst>
              </a:custGeom>
              <a:grpFill/>
              <a:ln w="19050"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F2632ED1-9A36-4048-AAB7-E1909684B5F1}"/>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A15D0152-FAC2-42BF-B1A0-0BA78B994E54}"/>
                  </a:ext>
                </a:extLst>
              </p:cNvPr>
              <p:cNvSpPr/>
              <p:nvPr/>
            </p:nvSpPr>
            <p:spPr>
              <a:xfrm>
                <a:off x="10416453" y="4731832"/>
                <a:ext cx="27908" cy="16859"/>
              </a:xfrm>
              <a:custGeom>
                <a:avLst/>
                <a:gdLst>
                  <a:gd name="connsiteX0" fmla="*/ 10382 w 27908"/>
                  <a:gd name="connsiteY0" fmla="*/ 953 h 16859"/>
                  <a:gd name="connsiteX1" fmla="*/ 27908 w 27908"/>
                  <a:gd name="connsiteY1" fmla="*/ 16859 h 16859"/>
                  <a:gd name="connsiteX2" fmla="*/ 0 w 27908"/>
                  <a:gd name="connsiteY2" fmla="*/ 16859 h 16859"/>
                  <a:gd name="connsiteX3" fmla="*/ 0 w 27908"/>
                  <a:gd name="connsiteY3" fmla="*/ 0 h 16859"/>
                </a:gdLst>
                <a:ahLst/>
                <a:cxnLst>
                  <a:cxn ang="0">
                    <a:pos x="connsiteX0" y="connsiteY0"/>
                  </a:cxn>
                  <a:cxn ang="0">
                    <a:pos x="connsiteX1" y="connsiteY1"/>
                  </a:cxn>
                  <a:cxn ang="0">
                    <a:pos x="connsiteX2" y="connsiteY2"/>
                  </a:cxn>
                  <a:cxn ang="0">
                    <a:pos x="connsiteX3" y="connsiteY3"/>
                  </a:cxn>
                </a:cxnLst>
                <a:rect l="l" t="t" r="r" b="b"/>
                <a:pathLst>
                  <a:path w="27908" h="16859">
                    <a:moveTo>
                      <a:pt x="10382" y="953"/>
                    </a:moveTo>
                    <a:lnTo>
                      <a:pt x="27908" y="16859"/>
                    </a:lnTo>
                    <a:lnTo>
                      <a:pt x="0" y="16859"/>
                    </a:lnTo>
                    <a:lnTo>
                      <a:pt x="0" y="0"/>
                    </a:lnTo>
                  </a:path>
                </a:pathLst>
              </a:custGeom>
              <a:grpFill/>
              <a:ln w="19050"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77441BC2-BDDA-48A5-A603-48766BD3BF75}"/>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D06F523D-877C-4502-A2B4-09E808FB73FD}"/>
                  </a:ext>
                </a:extLst>
              </p:cNvPr>
              <p:cNvSpPr/>
              <p:nvPr/>
            </p:nvSpPr>
            <p:spPr>
              <a:xfrm>
                <a:off x="10342062" y="4732785"/>
                <a:ext cx="26288" cy="14763"/>
              </a:xfrm>
              <a:custGeom>
                <a:avLst/>
                <a:gdLst>
                  <a:gd name="connsiteX0" fmla="*/ 26289 w 26288"/>
                  <a:gd name="connsiteY0" fmla="*/ 0 h 14763"/>
                  <a:gd name="connsiteX1" fmla="*/ 26289 w 26288"/>
                  <a:gd name="connsiteY1" fmla="*/ 14764 h 14763"/>
                  <a:gd name="connsiteX2" fmla="*/ 0 w 26288"/>
                  <a:gd name="connsiteY2" fmla="*/ 14764 h 14763"/>
                  <a:gd name="connsiteX3" fmla="*/ 14192 w 26288"/>
                  <a:gd name="connsiteY3" fmla="*/ 1619 h 14763"/>
                </a:gdLst>
                <a:ahLst/>
                <a:cxnLst>
                  <a:cxn ang="0">
                    <a:pos x="connsiteX0" y="connsiteY0"/>
                  </a:cxn>
                  <a:cxn ang="0">
                    <a:pos x="connsiteX1" y="connsiteY1"/>
                  </a:cxn>
                  <a:cxn ang="0">
                    <a:pos x="connsiteX2" y="connsiteY2"/>
                  </a:cxn>
                  <a:cxn ang="0">
                    <a:pos x="connsiteX3" y="connsiteY3"/>
                  </a:cxn>
                </a:cxnLst>
                <a:rect l="l" t="t" r="r" b="b"/>
                <a:pathLst>
                  <a:path w="26288" h="14763">
                    <a:moveTo>
                      <a:pt x="26289" y="0"/>
                    </a:moveTo>
                    <a:lnTo>
                      <a:pt x="26289" y="14764"/>
                    </a:lnTo>
                    <a:lnTo>
                      <a:pt x="0" y="14764"/>
                    </a:lnTo>
                    <a:lnTo>
                      <a:pt x="14192" y="1619"/>
                    </a:lnTo>
                  </a:path>
                </a:pathLst>
              </a:custGeom>
              <a:grpFill/>
              <a:ln w="19050" cap="rnd">
                <a:solidFill>
                  <a:schemeClr val="bg1"/>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40C36067-797D-41B4-A077-D08B263E06D1}"/>
                  </a:ext>
                </a:extLst>
              </p:cNvPr>
              <p:cNvSpPr/>
              <p:nvPr/>
            </p:nvSpPr>
            <p:spPr>
              <a:xfrm>
                <a:off x="10308249" y="4749740"/>
                <a:ext cx="170592" cy="9525"/>
              </a:xfrm>
              <a:custGeom>
                <a:avLst/>
                <a:gdLst>
                  <a:gd name="connsiteX0" fmla="*/ 0 w 170592"/>
                  <a:gd name="connsiteY0" fmla="*/ 0 h 9525"/>
                  <a:gd name="connsiteX1" fmla="*/ 170593 w 170592"/>
                  <a:gd name="connsiteY1" fmla="*/ 0 h 9525"/>
                </a:gdLst>
                <a:ahLst/>
                <a:cxnLst>
                  <a:cxn ang="0">
                    <a:pos x="connsiteX0" y="connsiteY0"/>
                  </a:cxn>
                  <a:cxn ang="0">
                    <a:pos x="connsiteX1" y="connsiteY1"/>
                  </a:cxn>
                </a:cxnLst>
                <a:rect l="l" t="t" r="r" b="b"/>
                <a:pathLst>
                  <a:path w="170592" h="9525">
                    <a:moveTo>
                      <a:pt x="0" y="0"/>
                    </a:moveTo>
                    <a:lnTo>
                      <a:pt x="170593" y="0"/>
                    </a:lnTo>
                  </a:path>
                </a:pathLst>
              </a:custGeom>
              <a:grpFill/>
              <a:ln w="19050"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D3CD09AF-58CB-41F0-9ED3-A6F6A64F9D39}"/>
                  </a:ext>
                </a:extLst>
              </p:cNvPr>
              <p:cNvSpPr/>
              <p:nvPr/>
            </p:nvSpPr>
            <p:spPr>
              <a:xfrm>
                <a:off x="10329208" y="4450032"/>
                <a:ext cx="42763" cy="65678"/>
              </a:xfrm>
              <a:custGeom>
                <a:avLst/>
                <a:gdLst>
                  <a:gd name="connsiteX0" fmla="*/ 42763 w 42763"/>
                  <a:gd name="connsiteY0" fmla="*/ 51 h 65678"/>
                  <a:gd name="connsiteX1" fmla="*/ 91 w 42763"/>
                  <a:gd name="connsiteY1" fmla="*/ 65678 h 65678"/>
                </a:gdLst>
                <a:ahLst/>
                <a:cxnLst>
                  <a:cxn ang="0">
                    <a:pos x="connsiteX0" y="connsiteY0"/>
                  </a:cxn>
                  <a:cxn ang="0">
                    <a:pos x="connsiteX1" y="connsiteY1"/>
                  </a:cxn>
                </a:cxnLst>
                <a:rect l="l" t="t" r="r" b="b"/>
                <a:pathLst>
                  <a:path w="42763" h="65678">
                    <a:moveTo>
                      <a:pt x="42763" y="51"/>
                    </a:moveTo>
                    <a:cubicBezTo>
                      <a:pt x="42763" y="51"/>
                      <a:pt x="-2290" y="-4235"/>
                      <a:pt x="91" y="65678"/>
                    </a:cubicBezTo>
                  </a:path>
                </a:pathLst>
              </a:custGeom>
              <a:grpFill/>
              <a:ln w="19050"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6E15E1-3FAA-414F-8229-191EF1F85F2C}"/>
                  </a:ext>
                </a:extLst>
              </p:cNvPr>
              <p:cNvSpPr/>
              <p:nvPr/>
            </p:nvSpPr>
            <p:spPr>
              <a:xfrm>
                <a:off x="10305391" y="4519520"/>
                <a:ext cx="41719" cy="63817"/>
              </a:xfrm>
              <a:custGeom>
                <a:avLst/>
                <a:gdLst>
                  <a:gd name="connsiteX0" fmla="*/ 41720 w 41719"/>
                  <a:gd name="connsiteY0" fmla="*/ 0 h 63817"/>
                  <a:gd name="connsiteX1" fmla="*/ 0 w 41719"/>
                  <a:gd name="connsiteY1" fmla="*/ 0 h 63817"/>
                  <a:gd name="connsiteX2" fmla="*/ 0 w 41719"/>
                  <a:gd name="connsiteY2" fmla="*/ 63817 h 63817"/>
                  <a:gd name="connsiteX3" fmla="*/ 37338 w 41719"/>
                  <a:gd name="connsiteY3" fmla="*/ 63817 h 63817"/>
                </a:gdLst>
                <a:ahLst/>
                <a:cxnLst>
                  <a:cxn ang="0">
                    <a:pos x="connsiteX0" y="connsiteY0"/>
                  </a:cxn>
                  <a:cxn ang="0">
                    <a:pos x="connsiteX1" y="connsiteY1"/>
                  </a:cxn>
                  <a:cxn ang="0">
                    <a:pos x="connsiteX2" y="connsiteY2"/>
                  </a:cxn>
                  <a:cxn ang="0">
                    <a:pos x="connsiteX3" y="connsiteY3"/>
                  </a:cxn>
                </a:cxnLst>
                <a:rect l="l" t="t" r="r" b="b"/>
                <a:pathLst>
                  <a:path w="41719" h="63817">
                    <a:moveTo>
                      <a:pt x="41720" y="0"/>
                    </a:moveTo>
                    <a:lnTo>
                      <a:pt x="0" y="0"/>
                    </a:lnTo>
                    <a:lnTo>
                      <a:pt x="0" y="63817"/>
                    </a:lnTo>
                    <a:lnTo>
                      <a:pt x="37338" y="63817"/>
                    </a:lnTo>
                  </a:path>
                </a:pathLst>
              </a:custGeom>
              <a:grpFill/>
              <a:ln w="19050" cap="rnd">
                <a:solidFill>
                  <a:schemeClr val="bg1"/>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C9D01604-3F1A-4856-B259-03402F36891E}"/>
                  </a:ext>
                </a:extLst>
              </p:cNvPr>
              <p:cNvSpPr/>
              <p:nvPr/>
            </p:nvSpPr>
            <p:spPr>
              <a:xfrm>
                <a:off x="10371971" y="4437796"/>
                <a:ext cx="9525" cy="12287"/>
              </a:xfrm>
              <a:custGeom>
                <a:avLst/>
                <a:gdLst>
                  <a:gd name="connsiteX0" fmla="*/ 0 w 9525"/>
                  <a:gd name="connsiteY0" fmla="*/ 12287 h 12287"/>
                  <a:gd name="connsiteX1" fmla="*/ 0 w 9525"/>
                  <a:gd name="connsiteY1" fmla="*/ 0 h 12287"/>
                </a:gdLst>
                <a:ahLst/>
                <a:cxnLst>
                  <a:cxn ang="0">
                    <a:pos x="connsiteX0" y="connsiteY0"/>
                  </a:cxn>
                  <a:cxn ang="0">
                    <a:pos x="connsiteX1" y="connsiteY1"/>
                  </a:cxn>
                </a:cxnLst>
                <a:rect l="l" t="t" r="r" b="b"/>
                <a:pathLst>
                  <a:path w="9525" h="12287">
                    <a:moveTo>
                      <a:pt x="0" y="12287"/>
                    </a:moveTo>
                    <a:lnTo>
                      <a:pt x="0" y="0"/>
                    </a:lnTo>
                  </a:path>
                </a:pathLst>
              </a:custGeom>
              <a:grpFill/>
              <a:ln w="19050"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DB14E2D0-F260-4E0E-950F-E316B54D960A}"/>
                  </a:ext>
                </a:extLst>
              </p:cNvPr>
              <p:cNvSpPr/>
              <p:nvPr/>
            </p:nvSpPr>
            <p:spPr>
              <a:xfrm>
                <a:off x="10371780" y="4451321"/>
                <a:ext cx="38290" cy="19145"/>
              </a:xfrm>
              <a:custGeom>
                <a:avLst/>
                <a:gdLst>
                  <a:gd name="connsiteX0" fmla="*/ 38291 w 38290"/>
                  <a:gd name="connsiteY0" fmla="*/ 0 h 19145"/>
                  <a:gd name="connsiteX1" fmla="*/ 19145 w 38290"/>
                  <a:gd name="connsiteY1" fmla="*/ 19145 h 19145"/>
                  <a:gd name="connsiteX2" fmla="*/ 0 w 38290"/>
                  <a:gd name="connsiteY2" fmla="*/ 0 h 19145"/>
                </a:gdLst>
                <a:ahLst/>
                <a:cxnLst>
                  <a:cxn ang="0">
                    <a:pos x="connsiteX0" y="connsiteY0"/>
                  </a:cxn>
                  <a:cxn ang="0">
                    <a:pos x="connsiteX1" y="connsiteY1"/>
                  </a:cxn>
                  <a:cxn ang="0">
                    <a:pos x="connsiteX2" y="connsiteY2"/>
                  </a:cxn>
                </a:cxnLst>
                <a:rect l="l" t="t" r="r" b="b"/>
                <a:pathLst>
                  <a:path w="38290" h="19145">
                    <a:moveTo>
                      <a:pt x="38291" y="0"/>
                    </a:moveTo>
                    <a:cubicBezTo>
                      <a:pt x="38291" y="10573"/>
                      <a:pt x="29718" y="19145"/>
                      <a:pt x="19145" y="19145"/>
                    </a:cubicBezTo>
                    <a:cubicBezTo>
                      <a:pt x="8573" y="19145"/>
                      <a:pt x="0" y="10573"/>
                      <a:pt x="0" y="0"/>
                    </a:cubicBezTo>
                  </a:path>
                </a:pathLst>
              </a:custGeom>
              <a:grpFill/>
              <a:ln w="19050"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5814182E-32AF-47D4-8653-57A75B57FBFB}"/>
                  </a:ext>
                </a:extLst>
              </p:cNvPr>
              <p:cNvSpPr/>
              <p:nvPr/>
            </p:nvSpPr>
            <p:spPr>
              <a:xfrm>
                <a:off x="10439122" y="4502470"/>
                <a:ext cx="18764" cy="6858"/>
              </a:xfrm>
              <a:custGeom>
                <a:avLst/>
                <a:gdLst>
                  <a:gd name="connsiteX0" fmla="*/ 18764 w 18764"/>
                  <a:gd name="connsiteY0" fmla="*/ 0 h 6858"/>
                  <a:gd name="connsiteX1" fmla="*/ 0 w 18764"/>
                  <a:gd name="connsiteY1" fmla="*/ 6858 h 6858"/>
                </a:gdLst>
                <a:ahLst/>
                <a:cxnLst>
                  <a:cxn ang="0">
                    <a:pos x="connsiteX0" y="connsiteY0"/>
                  </a:cxn>
                  <a:cxn ang="0">
                    <a:pos x="connsiteX1" y="connsiteY1"/>
                  </a:cxn>
                </a:cxnLst>
                <a:rect l="l" t="t" r="r" b="b"/>
                <a:pathLst>
                  <a:path w="18764" h="6858">
                    <a:moveTo>
                      <a:pt x="18764" y="0"/>
                    </a:moveTo>
                    <a:cubicBezTo>
                      <a:pt x="17431" y="476"/>
                      <a:pt x="0" y="6858"/>
                      <a:pt x="0" y="6858"/>
                    </a:cubicBezTo>
                  </a:path>
                </a:pathLst>
              </a:custGeom>
              <a:grpFill/>
              <a:ln w="19050"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BA4F4C2F-E8BC-4718-82FA-133C6079DB93}"/>
                  </a:ext>
                </a:extLst>
              </p:cNvPr>
              <p:cNvSpPr/>
              <p:nvPr/>
            </p:nvSpPr>
            <p:spPr>
              <a:xfrm>
                <a:off x="10330061" y="4496089"/>
                <a:ext cx="17335" cy="8667"/>
              </a:xfrm>
              <a:custGeom>
                <a:avLst/>
                <a:gdLst>
                  <a:gd name="connsiteX0" fmla="*/ 0 w 17335"/>
                  <a:gd name="connsiteY0" fmla="*/ 0 h 8667"/>
                  <a:gd name="connsiteX1" fmla="*/ 17336 w 17335"/>
                  <a:gd name="connsiteY1" fmla="*/ 8668 h 8667"/>
                </a:gdLst>
                <a:ahLst/>
                <a:cxnLst>
                  <a:cxn ang="0">
                    <a:pos x="connsiteX0" y="connsiteY0"/>
                  </a:cxn>
                  <a:cxn ang="0">
                    <a:pos x="connsiteX1" y="connsiteY1"/>
                  </a:cxn>
                </a:cxnLst>
                <a:rect l="l" t="t" r="r" b="b"/>
                <a:pathLst>
                  <a:path w="17335" h="8667">
                    <a:moveTo>
                      <a:pt x="0" y="0"/>
                    </a:moveTo>
                    <a:lnTo>
                      <a:pt x="17336" y="8668"/>
                    </a:lnTo>
                  </a:path>
                </a:pathLst>
              </a:custGeom>
              <a:grpFill/>
              <a:ln w="19050"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ED456F30-7037-4309-B067-4A1D8F73485D}"/>
                  </a:ext>
                </a:extLst>
              </p:cNvPr>
              <p:cNvSpPr/>
              <p:nvPr/>
            </p:nvSpPr>
            <p:spPr>
              <a:xfrm>
                <a:off x="10347015" y="4573622"/>
                <a:ext cx="87630" cy="9525"/>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grpFill/>
              <a:ln w="19050"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D0BFD937-4FFF-4635-97E1-A50A967B4A6A}"/>
                  </a:ext>
                </a:extLst>
              </p:cNvPr>
              <p:cNvSpPr/>
              <p:nvPr/>
            </p:nvSpPr>
            <p:spPr>
              <a:xfrm>
                <a:off x="10385401" y="4482944"/>
                <a:ext cx="14001" cy="33337"/>
              </a:xfrm>
              <a:custGeom>
                <a:avLst/>
                <a:gdLst>
                  <a:gd name="connsiteX0" fmla="*/ 14002 w 14001"/>
                  <a:gd name="connsiteY0" fmla="*/ 0 h 33337"/>
                  <a:gd name="connsiteX1" fmla="*/ 2191 w 14001"/>
                  <a:gd name="connsiteY1" fmla="*/ 11811 h 33337"/>
                  <a:gd name="connsiteX2" fmla="*/ 11811 w 14001"/>
                  <a:gd name="connsiteY2" fmla="*/ 21527 h 33337"/>
                  <a:gd name="connsiteX3" fmla="*/ 0 w 14001"/>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4001" h="33337">
                    <a:moveTo>
                      <a:pt x="14002" y="0"/>
                    </a:moveTo>
                    <a:lnTo>
                      <a:pt x="2191" y="11811"/>
                    </a:lnTo>
                    <a:lnTo>
                      <a:pt x="11811" y="21527"/>
                    </a:lnTo>
                    <a:lnTo>
                      <a:pt x="0" y="33338"/>
                    </a:lnTo>
                  </a:path>
                </a:pathLst>
              </a:custGeom>
              <a:grpFill/>
              <a:ln w="19050" cap="rnd">
                <a:solidFill>
                  <a:schemeClr val="bg1"/>
                </a:solidFill>
                <a:prstDash val="solid"/>
                <a:round/>
              </a:ln>
            </p:spPr>
            <p:txBody>
              <a:bodyPr rtlCol="0" anchor="ctr"/>
              <a:lstStyle/>
              <a:p>
                <a:endParaRPr lang="fr-FR" sz="1400"/>
              </a:p>
            </p:txBody>
          </p:sp>
        </p:grpSp>
        <p:sp>
          <p:nvSpPr>
            <p:cNvPr id="156" name="ZoneTexte 155">
              <a:extLst>
                <a:ext uri="{FF2B5EF4-FFF2-40B4-BE49-F238E27FC236}">
                  <a16:creationId xmlns:a16="http://schemas.microsoft.com/office/drawing/2014/main" id="{E6EE9015-5089-4F21-A6D8-3644B0B138F0}"/>
                </a:ext>
              </a:extLst>
            </p:cNvPr>
            <p:cNvSpPr txBox="1"/>
            <p:nvPr/>
          </p:nvSpPr>
          <p:spPr>
            <a:xfrm>
              <a:off x="2295540" y="6382997"/>
              <a:ext cx="3800566"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Financer ses études</a:t>
              </a:r>
            </a:p>
          </p:txBody>
        </p:sp>
      </p:grpSp>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6CE82C6B-CF05-4B9A-9C5D-1B71B0C48D5D}"/>
              </a:ext>
            </a:extLst>
          </p:cNvPr>
          <p:cNvSpPr/>
          <p:nvPr/>
        </p:nvSpPr>
        <p:spPr>
          <a:xfrm>
            <a:off x="1262743" y="1600864"/>
            <a:ext cx="5773783"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accent4">
                    <a:lumMod val="75000"/>
                  </a:schemeClr>
                </a:solidFill>
                <a:latin typeface="Cavolini" panose="03000502040302020204" pitchFamily="66" charset="0"/>
                <a:cs typeface="Cavolini" panose="03000502040302020204" pitchFamily="66" charset="0"/>
              </a:rPr>
              <a:t>Des crédits qui s’adaptent aux besoins des étudiants :</a:t>
            </a: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endParaRPr lang="fr-FR" sz="1400" b="1" dirty="0">
              <a:solidFill>
                <a:schemeClr val="accent4">
                  <a:lumMod val="75000"/>
                </a:schemeClr>
              </a:solidFill>
              <a:latin typeface="Cavolini" panose="03000502040302020204" pitchFamily="66" charset="0"/>
              <a:cs typeface="Cavolini" panose="03000502040302020204" pitchFamily="66" charset="0"/>
            </a:endParaRPr>
          </a:p>
          <a:p>
            <a:pPr algn="ctr"/>
            <a:r>
              <a:rPr lang="fr-FR" sz="1400" b="1" dirty="0">
                <a:solidFill>
                  <a:schemeClr val="accent4">
                    <a:lumMod val="75000"/>
                  </a:schemeClr>
                </a:solidFill>
                <a:latin typeface="Cavolini" panose="03000502040302020204" pitchFamily="66" charset="0"/>
                <a:cs typeface="Cavolini" panose="03000502040302020204" pitchFamily="66" charset="0"/>
              </a:rPr>
              <a:t> </a:t>
            </a:r>
          </a:p>
          <a:p>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a:p>
            <a:pPr algn="ctr"/>
            <a:endParaRPr lang="fr-FR" sz="1400" dirty="0">
              <a:solidFill>
                <a:schemeClr val="tx1">
                  <a:lumMod val="75000"/>
                  <a:lumOff val="25000"/>
                </a:schemeClr>
              </a:solidFill>
              <a:latin typeface="Cavolini" panose="03000502040302020204" pitchFamily="66" charset="0"/>
              <a:cs typeface="Cavolini" panose="03000502040302020204" pitchFamily="66" charset="0"/>
            </a:endParaRPr>
          </a:p>
        </p:txBody>
      </p:sp>
      <p:grpSp>
        <p:nvGrpSpPr>
          <p:cNvPr id="157" name="Graphique 1772">
            <a:extLst>
              <a:ext uri="{FF2B5EF4-FFF2-40B4-BE49-F238E27FC236}">
                <a16:creationId xmlns:a16="http://schemas.microsoft.com/office/drawing/2014/main" id="{9CD3EA5D-BE4D-4643-83B2-7A5FD27AD18E}"/>
              </a:ext>
            </a:extLst>
          </p:cNvPr>
          <p:cNvGrpSpPr/>
          <p:nvPr/>
        </p:nvGrpSpPr>
        <p:grpSpPr>
          <a:xfrm>
            <a:off x="6064170" y="1992972"/>
            <a:ext cx="363699" cy="401631"/>
            <a:chOff x="2317430" y="1288782"/>
            <a:chExt cx="363699" cy="401630"/>
          </a:xfrm>
          <a:noFill/>
        </p:grpSpPr>
        <p:sp>
          <p:nvSpPr>
            <p:cNvPr id="158" name="Forme libre : forme 157">
              <a:extLst>
                <a:ext uri="{FF2B5EF4-FFF2-40B4-BE49-F238E27FC236}">
                  <a16:creationId xmlns:a16="http://schemas.microsoft.com/office/drawing/2014/main" id="{30C72E13-0E4C-4A28-B218-BB74C2238DDA}"/>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rgbClr val="E52A29"/>
              </a:solidFill>
              <a:prstDash val="solid"/>
              <a:round/>
            </a:ln>
          </p:spPr>
          <p:txBody>
            <a:bodyPr rtlCol="0" anchor="ctr"/>
            <a:lstStyle/>
            <a:p>
              <a:endParaRPr lang="fr-FR" sz="1400"/>
            </a:p>
          </p:txBody>
        </p:sp>
        <p:grpSp>
          <p:nvGrpSpPr>
            <p:cNvPr id="159" name="Graphique 1772">
              <a:extLst>
                <a:ext uri="{FF2B5EF4-FFF2-40B4-BE49-F238E27FC236}">
                  <a16:creationId xmlns:a16="http://schemas.microsoft.com/office/drawing/2014/main" id="{014AB8B0-C8A4-467D-9B74-9CEEEB13F75E}"/>
                </a:ext>
              </a:extLst>
            </p:cNvPr>
            <p:cNvGrpSpPr/>
            <p:nvPr/>
          </p:nvGrpSpPr>
          <p:grpSpPr>
            <a:xfrm>
              <a:off x="2452209" y="1371600"/>
              <a:ext cx="42576" cy="102012"/>
              <a:chOff x="2452209" y="1371600"/>
              <a:chExt cx="42576" cy="102012"/>
            </a:xfrm>
            <a:grpFill/>
          </p:grpSpPr>
          <p:sp>
            <p:nvSpPr>
              <p:cNvPr id="220" name="Forme libre : forme 219">
                <a:extLst>
                  <a:ext uri="{FF2B5EF4-FFF2-40B4-BE49-F238E27FC236}">
                    <a16:creationId xmlns:a16="http://schemas.microsoft.com/office/drawing/2014/main" id="{154A5B62-FB26-4D80-9B90-C13E512627C1}"/>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rgbClr val="E52A29"/>
                </a:solidFill>
                <a:prstDash val="solid"/>
                <a:round/>
              </a:ln>
            </p:spPr>
            <p:txBody>
              <a:bodyPr rtlCol="0" anchor="ctr"/>
              <a:lstStyle/>
              <a:p>
                <a:endParaRPr lang="fr-FR" sz="1400"/>
              </a:p>
            </p:txBody>
          </p:sp>
          <p:sp>
            <p:nvSpPr>
              <p:cNvPr id="221" name="Forme libre : forme 220">
                <a:extLst>
                  <a:ext uri="{FF2B5EF4-FFF2-40B4-BE49-F238E27FC236}">
                    <a16:creationId xmlns:a16="http://schemas.microsoft.com/office/drawing/2014/main" id="{9431BB8A-635C-4A18-9C57-DBABDA9D89B9}"/>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rgbClr val="E52A29"/>
                </a:solidFill>
                <a:prstDash val="solid"/>
                <a:round/>
              </a:ln>
            </p:spPr>
            <p:txBody>
              <a:bodyPr rtlCol="0" anchor="ctr"/>
              <a:lstStyle/>
              <a:p>
                <a:endParaRPr lang="fr-FR" sz="1400"/>
              </a:p>
            </p:txBody>
          </p:sp>
        </p:grpSp>
        <p:sp>
          <p:nvSpPr>
            <p:cNvPr id="160" name="Forme libre : forme 159">
              <a:extLst>
                <a:ext uri="{FF2B5EF4-FFF2-40B4-BE49-F238E27FC236}">
                  <a16:creationId xmlns:a16="http://schemas.microsoft.com/office/drawing/2014/main" id="{B6693947-91EA-48E5-BEFD-D217EB9F5F94}"/>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rgbClr val="E52A29"/>
              </a:solidFill>
              <a:prstDash val="solid"/>
              <a:round/>
            </a:ln>
          </p:spPr>
          <p:txBody>
            <a:bodyPr rtlCol="0" anchor="ctr"/>
            <a:lstStyle/>
            <a:p>
              <a:endParaRPr lang="fr-FR" sz="1400"/>
            </a:p>
          </p:txBody>
        </p:sp>
        <p:sp>
          <p:nvSpPr>
            <p:cNvPr id="161" name="Forme libre : forme 160">
              <a:extLst>
                <a:ext uri="{FF2B5EF4-FFF2-40B4-BE49-F238E27FC236}">
                  <a16:creationId xmlns:a16="http://schemas.microsoft.com/office/drawing/2014/main" id="{6321643A-7D80-48D0-83DB-0AB284B16307}"/>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rgbClr val="E52A29"/>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A631DBFF-6515-4054-AA73-000B70609D24}"/>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rgbClr val="E52A29"/>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7FC5ECB8-1175-4C6A-926F-8675784A37BC}"/>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rgbClr val="E52A29"/>
              </a:solidFill>
              <a:prstDash val="solid"/>
              <a:round/>
            </a:ln>
          </p:spPr>
          <p:txBody>
            <a:bodyPr rtlCol="0" anchor="ctr"/>
            <a:lstStyle/>
            <a:p>
              <a:endParaRPr lang="fr-FR" sz="1400"/>
            </a:p>
          </p:txBody>
        </p:sp>
        <p:sp>
          <p:nvSpPr>
            <p:cNvPr id="164" name="Forme libre : forme 163">
              <a:extLst>
                <a:ext uri="{FF2B5EF4-FFF2-40B4-BE49-F238E27FC236}">
                  <a16:creationId xmlns:a16="http://schemas.microsoft.com/office/drawing/2014/main" id="{50E565E9-D955-4D94-93D8-925C7B7DF920}"/>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rgbClr val="E52A29"/>
              </a:solidFill>
              <a:prstDash val="solid"/>
              <a:round/>
            </a:ln>
          </p:spPr>
          <p:txBody>
            <a:bodyPr rtlCol="0" anchor="ctr"/>
            <a:lstStyle/>
            <a:p>
              <a:endParaRPr lang="fr-FR" sz="1400"/>
            </a:p>
          </p:txBody>
        </p:sp>
        <p:grpSp>
          <p:nvGrpSpPr>
            <p:cNvPr id="165" name="Graphique 1772">
              <a:extLst>
                <a:ext uri="{FF2B5EF4-FFF2-40B4-BE49-F238E27FC236}">
                  <a16:creationId xmlns:a16="http://schemas.microsoft.com/office/drawing/2014/main" id="{11616CCD-2600-4256-B952-68EBDA36B8B1}"/>
                </a:ext>
              </a:extLst>
            </p:cNvPr>
            <p:cNvGrpSpPr/>
            <p:nvPr/>
          </p:nvGrpSpPr>
          <p:grpSpPr>
            <a:xfrm>
              <a:off x="2489833" y="1432178"/>
              <a:ext cx="79724" cy="98488"/>
              <a:chOff x="2489833" y="1432178"/>
              <a:chExt cx="79724" cy="98488"/>
            </a:xfrm>
            <a:grpFill/>
          </p:grpSpPr>
          <p:sp>
            <p:nvSpPr>
              <p:cNvPr id="176" name="Forme libre : forme 175">
                <a:extLst>
                  <a:ext uri="{FF2B5EF4-FFF2-40B4-BE49-F238E27FC236}">
                    <a16:creationId xmlns:a16="http://schemas.microsoft.com/office/drawing/2014/main" id="{197F1414-1352-4681-9045-CA693237B0B2}"/>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rgbClr val="E52A29"/>
                </a:solidFill>
                <a:prstDash val="solid"/>
                <a:round/>
              </a:ln>
            </p:spPr>
            <p:txBody>
              <a:bodyPr rtlCol="0" anchor="ctr"/>
              <a:lstStyle/>
              <a:p>
                <a:endParaRPr lang="fr-FR" sz="1400"/>
              </a:p>
            </p:txBody>
          </p:sp>
          <p:sp>
            <p:nvSpPr>
              <p:cNvPr id="177" name="Forme libre : forme 176">
                <a:extLst>
                  <a:ext uri="{FF2B5EF4-FFF2-40B4-BE49-F238E27FC236}">
                    <a16:creationId xmlns:a16="http://schemas.microsoft.com/office/drawing/2014/main" id="{5B3C1A5C-7C6B-4CEB-951F-930451900C64}"/>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rgbClr val="E52A29"/>
                </a:solidFill>
                <a:prstDash val="solid"/>
                <a:round/>
              </a:ln>
            </p:spPr>
            <p:txBody>
              <a:bodyPr rtlCol="0" anchor="ctr"/>
              <a:lstStyle/>
              <a:p>
                <a:endParaRPr lang="fr-FR" sz="1400"/>
              </a:p>
            </p:txBody>
          </p:sp>
          <p:sp>
            <p:nvSpPr>
              <p:cNvPr id="178" name="Forme libre : forme 177">
                <a:extLst>
                  <a:ext uri="{FF2B5EF4-FFF2-40B4-BE49-F238E27FC236}">
                    <a16:creationId xmlns:a16="http://schemas.microsoft.com/office/drawing/2014/main" id="{34A29BE1-2862-4889-AB86-6057962927B6}"/>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rgbClr val="E52A29"/>
                </a:solidFill>
                <a:prstDash val="solid"/>
                <a:round/>
              </a:ln>
            </p:spPr>
            <p:txBody>
              <a:bodyPr rtlCol="0" anchor="ctr"/>
              <a:lstStyle/>
              <a:p>
                <a:endParaRPr lang="fr-FR" sz="1400"/>
              </a:p>
            </p:txBody>
          </p:sp>
        </p:grpSp>
        <p:sp>
          <p:nvSpPr>
            <p:cNvPr id="166" name="Forme libre : forme 165">
              <a:extLst>
                <a:ext uri="{FF2B5EF4-FFF2-40B4-BE49-F238E27FC236}">
                  <a16:creationId xmlns:a16="http://schemas.microsoft.com/office/drawing/2014/main" id="{442D163F-B594-4D0C-8B3B-986DD15F3B9C}"/>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rgbClr val="E52A29"/>
              </a:solidFill>
              <a:prstDash val="solid"/>
              <a:round/>
            </a:ln>
          </p:spPr>
          <p:txBody>
            <a:bodyPr rtlCol="0" anchor="ctr"/>
            <a:lstStyle/>
            <a:p>
              <a:endParaRPr lang="fr-FR" sz="1400"/>
            </a:p>
          </p:txBody>
        </p:sp>
        <p:sp>
          <p:nvSpPr>
            <p:cNvPr id="167" name="Forme libre : forme 166">
              <a:extLst>
                <a:ext uri="{FF2B5EF4-FFF2-40B4-BE49-F238E27FC236}">
                  <a16:creationId xmlns:a16="http://schemas.microsoft.com/office/drawing/2014/main" id="{8D12D5FC-417B-425A-B034-BC962A12FED5}"/>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rgbClr val="E52A29"/>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E2E59101-0ECB-486F-88DB-9BE1C6EB599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rgbClr val="E52A29"/>
              </a:solidFill>
              <a:prstDash val="solid"/>
              <a:round/>
            </a:ln>
          </p:spPr>
          <p:txBody>
            <a:bodyPr rtlCol="0" anchor="ctr"/>
            <a:lstStyle/>
            <a:p>
              <a:endParaRPr lang="fr-FR" sz="1400"/>
            </a:p>
          </p:txBody>
        </p:sp>
        <p:sp>
          <p:nvSpPr>
            <p:cNvPr id="169" name="Forme libre : forme 168">
              <a:extLst>
                <a:ext uri="{FF2B5EF4-FFF2-40B4-BE49-F238E27FC236}">
                  <a16:creationId xmlns:a16="http://schemas.microsoft.com/office/drawing/2014/main" id="{FD1D085A-2242-4331-93F3-7BEB585E1566}"/>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rgbClr val="E52A29"/>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D8BACC96-9A6B-436B-8689-C63AF4C97DCC}"/>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rgbClr val="E52A29"/>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B16B4307-D10B-40E0-AD79-15E12F5B980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rgbClr val="E52A29"/>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B43E716D-2978-44A2-8F58-0F08EC85184B}"/>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rgbClr val="E52A29"/>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9A779448-7063-418C-BBCA-7E397DD38CDB}"/>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rgbClr val="E52A29"/>
              </a:solidFill>
              <a:prstDash val="solid"/>
              <a:round/>
            </a:ln>
          </p:spPr>
          <p:txBody>
            <a:bodyPr rtlCol="0" anchor="ctr"/>
            <a:lstStyle/>
            <a:p>
              <a:endParaRPr lang="fr-FR" sz="1400"/>
            </a:p>
          </p:txBody>
        </p:sp>
        <p:sp>
          <p:nvSpPr>
            <p:cNvPr id="174" name="Forme libre : forme 173">
              <a:extLst>
                <a:ext uri="{FF2B5EF4-FFF2-40B4-BE49-F238E27FC236}">
                  <a16:creationId xmlns:a16="http://schemas.microsoft.com/office/drawing/2014/main" id="{20657762-0789-4785-9937-3024EEDDD733}"/>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rgbClr val="E52A29"/>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8433A085-C29F-49D7-A30E-AC85F12FFC42}"/>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rgbClr val="E52A29"/>
              </a:solidFill>
              <a:prstDash val="solid"/>
              <a:round/>
            </a:ln>
          </p:spPr>
          <p:txBody>
            <a:bodyPr rtlCol="0" anchor="ctr"/>
            <a:lstStyle/>
            <a:p>
              <a:endParaRPr lang="fr-FR" sz="1400"/>
            </a:p>
          </p:txBody>
        </p:sp>
      </p:grpSp>
      <p:grpSp>
        <p:nvGrpSpPr>
          <p:cNvPr id="3" name="Groupe 2">
            <a:extLst>
              <a:ext uri="{FF2B5EF4-FFF2-40B4-BE49-F238E27FC236}">
                <a16:creationId xmlns:a16="http://schemas.microsoft.com/office/drawing/2014/main" id="{A44A21F6-604B-41BC-91E7-D36E28F9CFB8}"/>
              </a:ext>
            </a:extLst>
          </p:cNvPr>
          <p:cNvGrpSpPr/>
          <p:nvPr/>
        </p:nvGrpSpPr>
        <p:grpSpPr>
          <a:xfrm>
            <a:off x="1262743" y="945588"/>
            <a:ext cx="9602854" cy="532119"/>
            <a:chOff x="2130793" y="6422372"/>
            <a:chExt cx="9602854" cy="532119"/>
          </a:xfrm>
        </p:grpSpPr>
        <p:sp>
          <p:nvSpPr>
            <p:cNvPr id="74" name="Rectangle 73">
              <a:extLst>
                <a:ext uri="{FF2B5EF4-FFF2-40B4-BE49-F238E27FC236}">
                  <a16:creationId xmlns:a16="http://schemas.microsoft.com/office/drawing/2014/main" id="{BB22E9E8-95A5-47F0-B511-D5A022BCEB53}"/>
                </a:ext>
              </a:extLst>
            </p:cNvPr>
            <p:cNvSpPr/>
            <p:nvPr/>
          </p:nvSpPr>
          <p:spPr>
            <a:xfrm>
              <a:off x="2130793" y="6422372"/>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ZoneTexte 75">
              <a:extLst>
                <a:ext uri="{FF2B5EF4-FFF2-40B4-BE49-F238E27FC236}">
                  <a16:creationId xmlns:a16="http://schemas.microsoft.com/office/drawing/2014/main" id="{ADB29EE5-919B-41C4-BDCA-C23883954E8F}"/>
                </a:ext>
              </a:extLst>
            </p:cNvPr>
            <p:cNvSpPr txBox="1"/>
            <p:nvPr/>
          </p:nvSpPr>
          <p:spPr>
            <a:xfrm>
              <a:off x="2821332" y="6461090"/>
              <a:ext cx="6331291" cy="461665"/>
            </a:xfrm>
            <a:prstGeom prst="rect">
              <a:avLst/>
            </a:prstGeom>
            <a:noFill/>
          </p:spPr>
          <p:txBody>
            <a:bodyPr wrap="square" rtlCol="0">
              <a:spAutoFit/>
            </a:bodyPr>
            <a:lstStyle/>
            <a:p>
              <a:r>
                <a:rPr lang="fr-FR" sz="2400" dirty="0">
                  <a:solidFill>
                    <a:schemeClr val="bg1"/>
                  </a:solidFill>
                  <a:latin typeface="Cavolini" panose="03000502040302020204" pitchFamily="66" charset="0"/>
                  <a:cs typeface="Cavolini" panose="03000502040302020204" pitchFamily="66" charset="0"/>
                </a:rPr>
                <a:t>S’assurer un avenir, se protéger</a:t>
              </a:r>
            </a:p>
          </p:txBody>
        </p:sp>
        <p:grpSp>
          <p:nvGrpSpPr>
            <p:cNvPr id="105" name="Groupe 104">
              <a:extLst>
                <a:ext uri="{FF2B5EF4-FFF2-40B4-BE49-F238E27FC236}">
                  <a16:creationId xmlns:a16="http://schemas.microsoft.com/office/drawing/2014/main" id="{3583BF6B-5CDE-478B-A658-E5BD29A40F5A}"/>
                </a:ext>
              </a:extLst>
            </p:cNvPr>
            <p:cNvGrpSpPr/>
            <p:nvPr/>
          </p:nvGrpSpPr>
          <p:grpSpPr>
            <a:xfrm>
              <a:off x="2319967" y="6464598"/>
              <a:ext cx="510227" cy="447026"/>
              <a:chOff x="60659" y="3546981"/>
              <a:chExt cx="1752466" cy="1535392"/>
            </a:xfrm>
          </p:grpSpPr>
          <p:grpSp>
            <p:nvGrpSpPr>
              <p:cNvPr id="106" name="Graphique 1846">
                <a:extLst>
                  <a:ext uri="{FF2B5EF4-FFF2-40B4-BE49-F238E27FC236}">
                    <a16:creationId xmlns:a16="http://schemas.microsoft.com/office/drawing/2014/main" id="{F86A290D-5E68-4904-8251-F8316FABF959}"/>
                  </a:ext>
                </a:extLst>
              </p:cNvPr>
              <p:cNvGrpSpPr/>
              <p:nvPr/>
            </p:nvGrpSpPr>
            <p:grpSpPr>
              <a:xfrm>
                <a:off x="997932" y="4166527"/>
                <a:ext cx="815193" cy="915846"/>
                <a:chOff x="754923" y="4488392"/>
                <a:chExt cx="305723" cy="343471"/>
              </a:xfrm>
              <a:noFill/>
            </p:grpSpPr>
            <p:sp>
              <p:nvSpPr>
                <p:cNvPr id="147" name="Forme libre : forme 146">
                  <a:extLst>
                    <a:ext uri="{FF2B5EF4-FFF2-40B4-BE49-F238E27FC236}">
                      <a16:creationId xmlns:a16="http://schemas.microsoft.com/office/drawing/2014/main" id="{A473FA3D-B95B-4B4B-8827-AE0C5533CD3B}"/>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9050" cap="rnd">
                  <a:solidFill>
                    <a:schemeClr val="bg1"/>
                  </a:solidFill>
                  <a:prstDash val="solid"/>
                  <a:round/>
                </a:ln>
              </p:spPr>
              <p:txBody>
                <a:bodyPr rtlCol="0" anchor="ctr"/>
                <a:lstStyle/>
                <a:p>
                  <a:endParaRPr lang="fr-FR" sz="1400"/>
                </a:p>
              </p:txBody>
            </p:sp>
            <p:sp>
              <p:nvSpPr>
                <p:cNvPr id="148" name="Forme libre : forme 147">
                  <a:extLst>
                    <a:ext uri="{FF2B5EF4-FFF2-40B4-BE49-F238E27FC236}">
                      <a16:creationId xmlns:a16="http://schemas.microsoft.com/office/drawing/2014/main" id="{695AFA13-C6AB-4058-9442-97253490CC7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9050"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F629132F-300A-46ED-A9AA-95AF2EFAA6A6}"/>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9050" cap="rnd">
                  <a:solidFill>
                    <a:schemeClr val="bg1"/>
                  </a:solidFill>
                  <a:prstDash val="solid"/>
                  <a:round/>
                </a:ln>
              </p:spPr>
              <p:txBody>
                <a:bodyPr rtlCol="0" anchor="ctr"/>
                <a:lstStyle/>
                <a:p>
                  <a:endParaRPr lang="fr-FR" sz="1400"/>
                </a:p>
              </p:txBody>
            </p:sp>
            <p:sp>
              <p:nvSpPr>
                <p:cNvPr id="179" name="Forme libre : forme 178">
                  <a:extLst>
                    <a:ext uri="{FF2B5EF4-FFF2-40B4-BE49-F238E27FC236}">
                      <a16:creationId xmlns:a16="http://schemas.microsoft.com/office/drawing/2014/main" id="{C5B6124A-95F9-4A9B-A5DE-915507ECF08B}"/>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9050" cap="rnd">
                  <a:solidFill>
                    <a:schemeClr val="bg1"/>
                  </a:solidFill>
                  <a:prstDash val="solid"/>
                  <a:round/>
                </a:ln>
              </p:spPr>
              <p:txBody>
                <a:bodyPr rtlCol="0" anchor="ctr"/>
                <a:lstStyle/>
                <a:p>
                  <a:endParaRPr lang="fr-FR" sz="1400"/>
                </a:p>
              </p:txBody>
            </p:sp>
            <p:sp>
              <p:nvSpPr>
                <p:cNvPr id="180" name="Forme libre : forme 179">
                  <a:extLst>
                    <a:ext uri="{FF2B5EF4-FFF2-40B4-BE49-F238E27FC236}">
                      <a16:creationId xmlns:a16="http://schemas.microsoft.com/office/drawing/2014/main" id="{5669004C-8DCF-4EF9-986A-D7CA90522F5B}"/>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9050" cap="rnd">
                  <a:solidFill>
                    <a:schemeClr val="bg1"/>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89A295EC-6757-4F16-9503-88B9925E027B}"/>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9050" cap="rnd">
                  <a:solidFill>
                    <a:schemeClr val="bg1"/>
                  </a:solidFill>
                  <a:prstDash val="solid"/>
                  <a:round/>
                </a:ln>
              </p:spPr>
              <p:txBody>
                <a:bodyPr rtlCol="0" anchor="ctr"/>
                <a:lstStyle/>
                <a:p>
                  <a:endParaRPr lang="fr-FR" sz="1400"/>
                </a:p>
              </p:txBody>
            </p:sp>
            <p:sp>
              <p:nvSpPr>
                <p:cNvPr id="182" name="Forme libre : forme 181">
                  <a:extLst>
                    <a:ext uri="{FF2B5EF4-FFF2-40B4-BE49-F238E27FC236}">
                      <a16:creationId xmlns:a16="http://schemas.microsoft.com/office/drawing/2014/main" id="{9534EA40-838B-439B-AD72-6F4930FD722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9050" cap="rnd">
                  <a:solidFill>
                    <a:schemeClr val="bg1"/>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E9E4588A-D568-4D7E-9542-E2A0EA766770}"/>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9050" cap="rnd">
                  <a:solidFill>
                    <a:schemeClr val="bg1"/>
                  </a:solidFill>
                  <a:prstDash val="solid"/>
                  <a:round/>
                </a:ln>
              </p:spPr>
              <p:txBody>
                <a:bodyPr rtlCol="0" anchor="ctr"/>
                <a:lstStyle/>
                <a:p>
                  <a:endParaRPr lang="fr-FR" sz="1400"/>
                </a:p>
              </p:txBody>
            </p:sp>
            <p:sp>
              <p:nvSpPr>
                <p:cNvPr id="184" name="Forme libre : forme 183">
                  <a:extLst>
                    <a:ext uri="{FF2B5EF4-FFF2-40B4-BE49-F238E27FC236}">
                      <a16:creationId xmlns:a16="http://schemas.microsoft.com/office/drawing/2014/main" id="{F63DACCE-5039-4A99-A674-11FA2455A723}"/>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9050" cap="rnd">
                  <a:solidFill>
                    <a:schemeClr val="bg1"/>
                  </a:solidFill>
                  <a:prstDash val="solid"/>
                  <a:round/>
                </a:ln>
              </p:spPr>
              <p:txBody>
                <a:bodyPr rtlCol="0" anchor="ctr"/>
                <a:lstStyle/>
                <a:p>
                  <a:endParaRPr lang="fr-FR" sz="1400"/>
                </a:p>
              </p:txBody>
            </p:sp>
          </p:grpSp>
          <p:grpSp>
            <p:nvGrpSpPr>
              <p:cNvPr id="107" name="Graphique 1789">
                <a:extLst>
                  <a:ext uri="{FF2B5EF4-FFF2-40B4-BE49-F238E27FC236}">
                    <a16:creationId xmlns:a16="http://schemas.microsoft.com/office/drawing/2014/main" id="{CDCDAA92-2897-4D5F-8112-27BBD6EE3F7E}"/>
                  </a:ext>
                </a:extLst>
              </p:cNvPr>
              <p:cNvGrpSpPr/>
              <p:nvPr/>
            </p:nvGrpSpPr>
            <p:grpSpPr>
              <a:xfrm rot="20129959">
                <a:off x="60659" y="3546981"/>
                <a:ext cx="1650073" cy="1323980"/>
                <a:chOff x="695325" y="2043113"/>
                <a:chExt cx="289464" cy="232259"/>
              </a:xfrm>
              <a:noFill/>
            </p:grpSpPr>
            <p:grpSp>
              <p:nvGrpSpPr>
                <p:cNvPr id="108" name="Graphique 1789">
                  <a:extLst>
                    <a:ext uri="{FF2B5EF4-FFF2-40B4-BE49-F238E27FC236}">
                      <a16:creationId xmlns:a16="http://schemas.microsoft.com/office/drawing/2014/main" id="{1CDFFFE8-CFDC-4289-A85F-4162B07CB449}"/>
                    </a:ext>
                  </a:extLst>
                </p:cNvPr>
                <p:cNvGrpSpPr/>
                <p:nvPr/>
              </p:nvGrpSpPr>
              <p:grpSpPr>
                <a:xfrm>
                  <a:off x="703421" y="2064258"/>
                  <a:ext cx="281368" cy="211114"/>
                  <a:chOff x="703421" y="2064258"/>
                  <a:chExt cx="281368" cy="211114"/>
                </a:xfrm>
                <a:noFill/>
              </p:grpSpPr>
              <p:grpSp>
                <p:nvGrpSpPr>
                  <p:cNvPr id="141" name="Graphique 1789">
                    <a:extLst>
                      <a:ext uri="{FF2B5EF4-FFF2-40B4-BE49-F238E27FC236}">
                        <a16:creationId xmlns:a16="http://schemas.microsoft.com/office/drawing/2014/main" id="{B62EB1D9-539E-4207-B972-4EC645AD02EC}"/>
                      </a:ext>
                    </a:extLst>
                  </p:cNvPr>
                  <p:cNvGrpSpPr/>
                  <p:nvPr/>
                </p:nvGrpSpPr>
                <p:grpSpPr>
                  <a:xfrm>
                    <a:off x="703802" y="2160365"/>
                    <a:ext cx="280986" cy="115007"/>
                    <a:chOff x="703802" y="2160365"/>
                    <a:chExt cx="280986" cy="115007"/>
                  </a:xfrm>
                  <a:noFill/>
                </p:grpSpPr>
                <p:sp>
                  <p:nvSpPr>
                    <p:cNvPr id="143" name="Forme libre : forme 142">
                      <a:extLst>
                        <a:ext uri="{FF2B5EF4-FFF2-40B4-BE49-F238E27FC236}">
                          <a16:creationId xmlns:a16="http://schemas.microsoft.com/office/drawing/2014/main" id="{365E9F4B-CF74-4BFC-8229-0D6C27B827E1}"/>
                        </a:ext>
                      </a:extLst>
                    </p:cNvPr>
                    <p:cNvSpPr/>
                    <p:nvPr/>
                  </p:nvSpPr>
                  <p:spPr>
                    <a:xfrm>
                      <a:off x="703802" y="2160365"/>
                      <a:ext cx="69723" cy="24860"/>
                    </a:xfrm>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6D9CB6EE-E0DC-4FA8-BF6C-68315FA80C26}"/>
                        </a:ext>
                      </a:extLst>
                    </p:cNvPr>
                    <p:cNvSpPr/>
                    <p:nvPr/>
                  </p:nvSpPr>
                  <p:spPr>
                    <a:xfrm>
                      <a:off x="77390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FFEA9BFF-C31B-4131-8B82-BE8F51E1326D}"/>
                        </a:ext>
                      </a:extLst>
                    </p:cNvPr>
                    <p:cNvSpPr/>
                    <p:nvPr/>
                  </p:nvSpPr>
                  <p:spPr>
                    <a:xfrm>
                      <a:off x="844486" y="2160365"/>
                      <a:ext cx="69722" cy="115007"/>
                    </a:xfrm>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noFill/>
                    <a:ln w="19050"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F8F5A63F-E773-46F6-BE6B-F3FBCDE57108}"/>
                        </a:ext>
                      </a:extLst>
                    </p:cNvPr>
                    <p:cNvSpPr/>
                    <p:nvPr/>
                  </p:nvSpPr>
                  <p:spPr>
                    <a:xfrm>
                      <a:off x="91506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grpSp>
              <p:sp>
                <p:nvSpPr>
                  <p:cNvPr id="142" name="Forme libre : forme 141">
                    <a:extLst>
                      <a:ext uri="{FF2B5EF4-FFF2-40B4-BE49-F238E27FC236}">
                        <a16:creationId xmlns:a16="http://schemas.microsoft.com/office/drawing/2014/main" id="{F81B6AFE-B0C7-4F6A-82B3-14885215E1E3}"/>
                      </a:ext>
                    </a:extLst>
                  </p:cNvPr>
                  <p:cNvSpPr/>
                  <p:nvPr/>
                </p:nvSpPr>
                <p:spPr>
                  <a:xfrm>
                    <a:off x="703421" y="2064258"/>
                    <a:ext cx="281368" cy="116681"/>
                  </a:xfrm>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noFill/>
                  <a:ln w="19050"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F5370E4A-32EA-4A57-99E5-1D2AB496BB00}"/>
                    </a:ext>
                  </a:extLst>
                </p:cNvPr>
                <p:cNvSpPr/>
                <p:nvPr/>
              </p:nvSpPr>
              <p:spPr>
                <a:xfrm>
                  <a:off x="844105" y="2045970"/>
                  <a:ext cx="9525" cy="18288"/>
                </a:xfrm>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ln w="19050"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90D48C20-963B-47C3-BD50-D824682B02B8}"/>
                    </a:ext>
                  </a:extLst>
                </p:cNvPr>
                <p:cNvSpPr/>
                <p:nvPr/>
              </p:nvSpPr>
              <p:spPr>
                <a:xfrm>
                  <a:off x="771795" y="2081403"/>
                  <a:ext cx="47830" cy="96964"/>
                </a:xfrm>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noFill/>
                <a:ln w="19050"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29391DF3-51DB-460E-B502-27793CDEC33D}"/>
                    </a:ext>
                  </a:extLst>
                </p:cNvPr>
                <p:cNvSpPr/>
                <p:nvPr/>
              </p:nvSpPr>
              <p:spPr>
                <a:xfrm>
                  <a:off x="842486" y="2087785"/>
                  <a:ext cx="9525" cy="62007"/>
                </a:xfrm>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ln w="19050"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3278D42C-A82A-40C9-A67E-6B8F8D7A194D}"/>
                    </a:ext>
                  </a:extLst>
                </p:cNvPr>
                <p:cNvSpPr/>
                <p:nvPr/>
              </p:nvSpPr>
              <p:spPr>
                <a:xfrm>
                  <a:off x="893064" y="2099882"/>
                  <a:ext cx="20669" cy="44196"/>
                </a:xfrm>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noFill/>
                <a:ln w="19050" cap="rnd">
                  <a:solidFill>
                    <a:schemeClr val="bg1"/>
                  </a:solidFill>
                  <a:prstDash val="solid"/>
                  <a:round/>
                </a:ln>
              </p:spPr>
              <p:txBody>
                <a:bodyPr rtlCol="0" anchor="ctr"/>
                <a:lstStyle/>
                <a:p>
                  <a:endParaRPr lang="fr-FR" sz="1400"/>
                </a:p>
              </p:txBody>
            </p:sp>
            <p:grpSp>
              <p:nvGrpSpPr>
                <p:cNvPr id="118" name="Graphique 1789">
                  <a:extLst>
                    <a:ext uri="{FF2B5EF4-FFF2-40B4-BE49-F238E27FC236}">
                      <a16:creationId xmlns:a16="http://schemas.microsoft.com/office/drawing/2014/main" id="{31DDDCB5-0A24-4CA6-A31C-84661A8B8947}"/>
                    </a:ext>
                  </a:extLst>
                </p:cNvPr>
                <p:cNvGrpSpPr/>
                <p:nvPr/>
              </p:nvGrpSpPr>
              <p:grpSpPr>
                <a:xfrm>
                  <a:off x="695325" y="2043113"/>
                  <a:ext cx="9525" cy="9525"/>
                  <a:chOff x="695325" y="2043113"/>
                  <a:chExt cx="9525" cy="9525"/>
                </a:xfrm>
                <a:noFill/>
              </p:grpSpPr>
              <p:sp>
                <p:nvSpPr>
                  <p:cNvPr id="119" name="Forme libre : forme 118">
                    <a:extLst>
                      <a:ext uri="{FF2B5EF4-FFF2-40B4-BE49-F238E27FC236}">
                        <a16:creationId xmlns:a16="http://schemas.microsoft.com/office/drawing/2014/main" id="{6C7CF404-94D4-4EA8-AC47-BBA4E1F3B1A1}"/>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419C3B88-5DE5-4892-B2FB-C8362D3A67C7}"/>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C3AEC7CA-D44A-4878-9065-E75FE0AEF394}"/>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CB1E7BEC-E169-4AA8-8052-88B39AA10FEF}"/>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grpSp>
          </p:grpSp>
        </p:grpSp>
      </p:grpSp>
      <p:grpSp>
        <p:nvGrpSpPr>
          <p:cNvPr id="13" name="Groupe 12">
            <a:extLst>
              <a:ext uri="{FF2B5EF4-FFF2-40B4-BE49-F238E27FC236}">
                <a16:creationId xmlns:a16="http://schemas.microsoft.com/office/drawing/2014/main" id="{5031A801-31D9-4C6F-981F-21957173EC52}"/>
              </a:ext>
            </a:extLst>
          </p:cNvPr>
          <p:cNvGrpSpPr/>
          <p:nvPr/>
        </p:nvGrpSpPr>
        <p:grpSpPr>
          <a:xfrm>
            <a:off x="5940267" y="557349"/>
            <a:ext cx="5063072" cy="5568102"/>
            <a:chOff x="5940267" y="557349"/>
            <a:chExt cx="5063072" cy="5568102"/>
          </a:xfrm>
        </p:grpSpPr>
        <p:grpSp>
          <p:nvGrpSpPr>
            <p:cNvPr id="20" name="Groupe 19">
              <a:extLst>
                <a:ext uri="{FF2B5EF4-FFF2-40B4-BE49-F238E27FC236}">
                  <a16:creationId xmlns:a16="http://schemas.microsoft.com/office/drawing/2014/main" id="{FE102B85-A802-42C8-B7C8-30C328BA5CBC}"/>
                </a:ext>
              </a:extLst>
            </p:cNvPr>
            <p:cNvGrpSpPr/>
            <p:nvPr/>
          </p:nvGrpSpPr>
          <p:grpSpPr>
            <a:xfrm>
              <a:off x="5940267" y="557349"/>
              <a:ext cx="5063072" cy="5568102"/>
              <a:chOff x="7709441" y="1093815"/>
              <a:chExt cx="3293897" cy="4020210"/>
            </a:xfrm>
          </p:grpSpPr>
          <p:pic>
            <p:nvPicPr>
              <p:cNvPr id="1026" name="Picture 2" descr="Élément de papier de couleur de vecteur de note numérique dans un style dessiné à la main sur la texture du papier Vecteur gratuit">
                <a:extLst>
                  <a:ext uri="{FF2B5EF4-FFF2-40B4-BE49-F238E27FC236}">
                    <a16:creationId xmlns:a16="http://schemas.microsoft.com/office/drawing/2014/main" id="{C05ED015-F795-4B7A-BB8E-32B4D3CF5071}"/>
                  </a:ext>
                </a:extLst>
              </p:cNvPr>
              <p:cNvPicPr>
                <a:picLocks noChangeAspect="1" noChangeArrowheads="1"/>
              </p:cNvPicPr>
              <p:nvPr/>
            </p:nvPicPr>
            <p:blipFill rotWithShape="1">
              <a:blip r:embed="rId5">
                <a:duotone>
                  <a:schemeClr val="accent4">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18530" y1="25719" x2="35304" y2="17732"/>
                            <a14:foregroundMark x1="35304" y1="17732" x2="37700" y2="14696"/>
                            <a14:foregroundMark x1="24920" y1="27316" x2="25719" y2="81310"/>
                            <a14:foregroundMark x1="25399" y1="81949" x2="55591" y2="80192"/>
                            <a14:foregroundMark x1="55591" y1="80192" x2="73802" y2="80192"/>
                            <a14:foregroundMark x1="73802" y1="80192" x2="79073" y2="81949"/>
                            <a14:foregroundMark x1="78115" y1="19169" x2="75399" y2="77316"/>
                            <a14:foregroundMark x1="75399" y1="77316" x2="76677" y2="80831"/>
                          </a14:backgroundRemoval>
                        </a14:imgEffect>
                      </a14:imgLayer>
                    </a14:imgProps>
                  </a:ext>
                  <a:ext uri="{28A0092B-C50C-407E-A947-70E740481C1C}">
                    <a14:useLocalDpi xmlns:a14="http://schemas.microsoft.com/office/drawing/2010/main" val="0"/>
                  </a:ext>
                </a:extLst>
              </a:blip>
              <a:srcRect l="19531" t="14312" r="15748" b="12650"/>
              <a:stretch/>
            </p:blipFill>
            <p:spPr bwMode="auto">
              <a:xfrm>
                <a:off x="8474212" y="1752519"/>
                <a:ext cx="2529126" cy="3361506"/>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2" descr="Élément de papier de couleur de vecteur de note numérique dans un style dessiné à la main sur la texture du papier Vecteur gratuit">
                <a:extLst>
                  <a:ext uri="{FF2B5EF4-FFF2-40B4-BE49-F238E27FC236}">
                    <a16:creationId xmlns:a16="http://schemas.microsoft.com/office/drawing/2014/main" id="{55770BB8-4CC8-490B-BB85-E3EF6B7DA69D}"/>
                  </a:ext>
                </a:extLst>
              </p:cNvPr>
              <p:cNvPicPr>
                <a:picLocks noChangeAspect="1" noChangeArrowheads="1"/>
              </p:cNvPicPr>
              <p:nvPr/>
            </p:nvPicPr>
            <p:blipFill rotWithShape="1">
              <a:blip r:embed="rId7">
                <a:duotone>
                  <a:srgbClr val="EA4E55">
                    <a:shade val="45000"/>
                    <a:satMod val="135000"/>
                  </a:srgbClr>
                  <a:prstClr val="white"/>
                </a:duotone>
                <a:extLst>
                  <a:ext uri="{BEBA8EAE-BF5A-486C-A8C5-ECC9F3942E4B}">
                    <a14:imgProps xmlns:a14="http://schemas.microsoft.com/office/drawing/2010/main">
                      <a14:imgLayer r:embed="rId6">
                        <a14:imgEffect>
                          <a14:backgroundRemoval t="10000" b="90000" l="10000" r="90000">
                            <a14:foregroundMark x1="18530" y1="25719" x2="35304" y2="17732"/>
                            <a14:foregroundMark x1="35304" y1="17732" x2="37700" y2="14696"/>
                            <a14:foregroundMark x1="25009" y1="33352" x2="25719" y2="81310"/>
                            <a14:foregroundMark x1="24920" y1="27316" x2="24932" y2="28132"/>
                            <a14:foregroundMark x1="25399" y1="81949" x2="55591" y2="80192"/>
                            <a14:foregroundMark x1="55591" y1="80192" x2="73802" y2="80192"/>
                            <a14:foregroundMark x1="73802" y1="80192" x2="79073" y2="81949"/>
                            <a14:foregroundMark x1="78115" y1="19169" x2="75399" y2="77316"/>
                            <a14:foregroundMark x1="75399" y1="77316" x2="76677" y2="80831"/>
                            <a14:backgroundMark x1="20128" y1="19329" x2="25399" y2="16773"/>
                            <a14:backgroundMark x1="21885" y1="32109" x2="33706" y2="29073"/>
                            <a14:backgroundMark x1="33706" y1="29073" x2="44728" y2="23003"/>
                            <a14:backgroundMark x1="44728" y1="23003" x2="48882" y2="15176"/>
                            <a14:backgroundMark x1="27157" y1="17252" x2="25240" y2="17252"/>
                            <a14:backgroundMark x1="20447" y1="20607" x2="22524" y2="19169"/>
                            <a14:backgroundMark x1="24281" y1="29393" x2="26358" y2="28594"/>
                            <a14:backgroundMark x1="46965" y1="29233" x2="40735" y2="24760"/>
                            <a14:backgroundMark x1="47923" y1="31629" x2="43291" y2="28115"/>
                            <a14:backgroundMark x1="45208" y1="18211" x2="45208" y2="15815"/>
                            <a14:backgroundMark x1="20447" y1="30511" x2="24601" y2="30192"/>
                            <a14:backgroundMark x1="23642" y1="29872" x2="21406" y2="30671"/>
                          </a14:backgroundRemoval>
                        </a14:imgEffect>
                        <a14:imgEffect>
                          <a14:artisticPlasticWrap/>
                        </a14:imgEffect>
                      </a14:imgLayer>
                    </a14:imgProps>
                  </a:ext>
                  <a:ext uri="{28A0092B-C50C-407E-A947-70E740481C1C}">
                    <a14:useLocalDpi xmlns:a14="http://schemas.microsoft.com/office/drawing/2010/main" val="0"/>
                  </a:ext>
                </a:extLst>
              </a:blip>
              <a:srcRect r="52683" b="69366"/>
              <a:stretch/>
            </p:blipFill>
            <p:spPr bwMode="auto">
              <a:xfrm>
                <a:off x="7709441" y="1093815"/>
                <a:ext cx="1849029" cy="1409899"/>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ZoneTexte 20">
              <a:extLst>
                <a:ext uri="{FF2B5EF4-FFF2-40B4-BE49-F238E27FC236}">
                  <a16:creationId xmlns:a16="http://schemas.microsoft.com/office/drawing/2014/main" id="{A1BFC1F6-4392-469C-98ED-9B851E8CC674}"/>
                </a:ext>
              </a:extLst>
            </p:cNvPr>
            <p:cNvSpPr txBox="1"/>
            <p:nvPr/>
          </p:nvSpPr>
          <p:spPr>
            <a:xfrm>
              <a:off x="7772393" y="2477605"/>
              <a:ext cx="2842166" cy="2585323"/>
            </a:xfrm>
            <a:prstGeom prst="rect">
              <a:avLst/>
            </a:prstGeom>
            <a:noFill/>
          </p:spPr>
          <p:txBody>
            <a:bodyPr wrap="square" rtlCol="0">
              <a:spAutoFit/>
            </a:bodyPr>
            <a:lstStyle/>
            <a:p>
              <a:r>
                <a:rPr lang="fr-FR" b="1" dirty="0">
                  <a:solidFill>
                    <a:srgbClr val="C00000"/>
                  </a:solidFill>
                  <a:latin typeface="Bradley Hand ITC" panose="03070402050302030203" pitchFamily="66" charset="0"/>
                </a:rPr>
                <a:t>Les + </a:t>
              </a:r>
            </a:p>
            <a:p>
              <a:pPr marL="285750" indent="-285750">
                <a:buFontTx/>
                <a:buChar char="-"/>
              </a:pPr>
              <a:r>
                <a:rPr lang="fr-FR" dirty="0">
                  <a:solidFill>
                    <a:srgbClr val="C00000"/>
                  </a:solidFill>
                  <a:latin typeface="Bradley Hand ITC" panose="03070402050302030203" pitchFamily="66" charset="0"/>
                </a:rPr>
                <a:t>Opter pour un différé de remboursement et ou un échelonnement des déblocages de fonds.</a:t>
              </a:r>
            </a:p>
            <a:p>
              <a:pPr marL="285750" indent="-285750">
                <a:buFontTx/>
                <a:buChar char="-"/>
              </a:pPr>
              <a:r>
                <a:rPr lang="fr-FR" dirty="0">
                  <a:solidFill>
                    <a:srgbClr val="C00000"/>
                  </a:solidFill>
                  <a:latin typeface="Bradley Hand ITC" panose="03070402050302030203" pitchFamily="66" charset="0"/>
                </a:rPr>
                <a:t>Financer ses études et besoin associés (logement…)</a:t>
              </a:r>
            </a:p>
            <a:p>
              <a:pPr marL="285750" indent="-285750">
                <a:buFontTx/>
                <a:buChar char="-"/>
              </a:pPr>
              <a:r>
                <a:rPr lang="fr-FR" dirty="0">
                  <a:solidFill>
                    <a:srgbClr val="C00000"/>
                  </a:solidFill>
                  <a:latin typeface="Bradley Hand ITC" panose="03070402050302030203" pitchFamily="66" charset="0"/>
                </a:rPr>
                <a:t>Gérer ses dépenses</a:t>
              </a:r>
            </a:p>
          </p:txBody>
        </p:sp>
      </p:grpSp>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a:extLst>
              <a:ext uri="{FF2B5EF4-FFF2-40B4-BE49-F238E27FC236}">
                <a16:creationId xmlns:a16="http://schemas.microsoft.com/office/drawing/2014/main" id="{26D6E63C-F4E6-B0FA-C0E6-0382A75B8679}"/>
              </a:ext>
            </a:extLst>
          </p:cNvPr>
          <p:cNvSpPr>
            <a:spLocks noChangeArrowheads="1"/>
          </p:cNvSpPr>
          <p:nvPr/>
        </p:nvSpPr>
        <p:spPr bwMode="auto">
          <a:xfrm flipH="1">
            <a:off x="1495058" y="1896478"/>
            <a:ext cx="5381613"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C00000"/>
                </a:solidFill>
                <a:effectLst/>
                <a:latin typeface="BRSonoma-Light" charset="0"/>
                <a:ea typeface="Calibri" panose="020F0502020204030204" pitchFamily="34" charset="0"/>
              </a:rPr>
              <a:t>P</a:t>
            </a:r>
            <a:r>
              <a:rPr kumimoji="0" lang="fr-FR" altLang="fr-FR" sz="900" b="1" i="0" u="none" strike="noStrike" cap="none" normalizeH="0" baseline="0" dirty="0" bmk="">
                <a:ln>
                  <a:noFill/>
                </a:ln>
                <a:solidFill>
                  <a:srgbClr val="C00000"/>
                </a:solidFill>
                <a:effectLst/>
                <a:latin typeface="BRSonoma-Light" charset="0"/>
                <a:ea typeface="Calibri" panose="020F0502020204030204" pitchFamily="34" charset="0"/>
              </a:rPr>
              <a:t>RÊT A 0% TAEG FIXE JUSQU’A 50 000€ </a:t>
            </a:r>
            <a:r>
              <a:rPr kumimoji="0" lang="fr-FR" altLang="fr-FR" sz="900" b="1" i="0" u="none" strike="noStrike" cap="none" normalizeH="0" baseline="30000" dirty="0" bmk="">
                <a:ln>
                  <a:noFill/>
                </a:ln>
                <a:solidFill>
                  <a:srgbClr val="C00000"/>
                </a:solidFill>
                <a:effectLst/>
                <a:latin typeface="BRSonoma-Light" charset="0"/>
                <a:ea typeface="Calibri" panose="020F0502020204030204" pitchFamily="34" charset="0"/>
              </a:rPr>
              <a:t>(1)</a:t>
            </a:r>
            <a:endParaRPr kumimoji="0" lang="fr-FR" altLang="fr-FR"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Montant emprunté</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 25 000 €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Taux Annuel Effectif Global fixe</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 0,00 %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Montant total dû par l’emprunteur</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 25 000,20 €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1" i="0" u="none" strike="noStrike" cap="none" normalizeH="0" baseline="0" dirty="0" bmk="_Hlk162432050">
                <a:ln>
                  <a:noFill/>
                </a:ln>
                <a:solidFill>
                  <a:srgbClr val="404040"/>
                </a:solidFill>
                <a:effectLst/>
                <a:latin typeface="BRSonoma-Light" charset="0"/>
                <a:ea typeface="Calibri" panose="020F0502020204030204" pitchFamily="34" charset="0"/>
              </a:rPr>
              <a:t>Votre mensualité de </a:t>
            </a: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416,67 €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Un crédit vous engage et doit être remboursé, vérifiez vos capacités de remboursement avant de vous engager.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Pour poursuivre ses études, entre les frais de scolarité, le loyer et les frais divers, c’est un sacré budget : pour les financer, la Caisse d’Epargne Grand Est Europe vous accompagne sur toute la durée de vos études et vous propose un prêt étudiant à 0% TAEG fixe jusqu’à 50 000€, sous réserve de déblocages échelonnés des fonds sur la durée des études.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bmk="_Hlk162432050">
                <a:ln>
                  <a:noFill/>
                </a:ln>
                <a:solidFill>
                  <a:srgbClr val="404040"/>
                </a:solidFill>
                <a:effectLst/>
                <a:latin typeface="BRSonoma-Light" charset="0"/>
                <a:ea typeface="Calibri" panose="020F050202020403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30000" dirty="0" bmk="_Hlk162432050">
                <a:ln>
                  <a:noFill/>
                </a:ln>
                <a:solidFill>
                  <a:srgbClr val="404040"/>
                </a:solidFill>
                <a:effectLst/>
                <a:latin typeface="BRSonoma-Light" charset="0"/>
                <a:ea typeface="Calibri" panose="020F0502020204030204" pitchFamily="34" charset="0"/>
              </a:rPr>
              <a:t>(1)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Exemple</a:t>
            </a:r>
            <a:r>
              <a:rPr kumimoji="0" lang="fr-FR" altLang="fr-FR" sz="600" b="0" i="0" u="none" strike="noStrike" cap="none" normalizeH="0" baseline="0" dirty="0" bmk="_Hlk162432050">
                <a:ln>
                  <a:noFill/>
                </a:ln>
                <a:solidFill>
                  <a:srgbClr val="404040"/>
                </a:solidFill>
                <a:effectLst/>
                <a:latin typeface="BRSonoma-Light" charset="0"/>
                <a:ea typeface="Calibri" panose="020F0502020204030204" pitchFamily="34" charset="0"/>
              </a:rPr>
              <a:t>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 pour un Prêt Etudiant</a:t>
            </a:r>
            <a:r>
              <a:rPr kumimoji="0" lang="fr-FR" altLang="fr-FR" sz="800" b="0" i="0" u="none" strike="noStrike" cap="none" normalizeH="0" baseline="30000" dirty="0" bmk="_Hlk162432050">
                <a:ln>
                  <a:noFill/>
                </a:ln>
                <a:solidFill>
                  <a:srgbClr val="404040"/>
                </a:solidFill>
                <a:effectLst/>
                <a:latin typeface="BRSonoma-Light" charset="0"/>
                <a:ea typeface="Calibri" panose="020F0502020204030204" pitchFamily="34" charset="0"/>
              </a:rPr>
              <a:t>(1)</a:t>
            </a:r>
            <a:r>
              <a:rPr kumimoji="0" lang="fr-FR" altLang="fr-FR" sz="500" b="0" i="0" u="none" strike="noStrike" cap="none" normalizeH="0" baseline="0" dirty="0" bmk="_Hlk162432050">
                <a:ln>
                  <a:noFill/>
                </a:ln>
                <a:solidFill>
                  <a:srgbClr val="404040"/>
                </a:solidFill>
                <a:effectLst/>
                <a:latin typeface="BRSonoma-Light" charset="0"/>
                <a:ea typeface="Calibri" panose="020F0502020204030204" pitchFamily="34" charset="0"/>
              </a:rPr>
              <a:t>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de 25 000 € sur 84 mois au taux débiteur annuel fixe de 0 %, 24 mensualités de 0,00€ pendant la durée de différé d’amortissement puis 60 mensualités de 416,67€. Taux Annuel Effectif Global fixe de 0%. Frais de dossier de 0€. Coût de l’assurance emprunteur de groupe facultative : 6,75€ par mois</a:t>
            </a:r>
            <a:r>
              <a:rPr kumimoji="0" lang="fr-FR" altLang="fr-FR" sz="800" b="0" i="0" u="none" strike="noStrike" cap="none" normalizeH="0" baseline="30000" dirty="0" bmk="_Hlk162432050">
                <a:ln>
                  <a:noFill/>
                </a:ln>
                <a:solidFill>
                  <a:srgbClr val="404040"/>
                </a:solidFill>
                <a:effectLst/>
                <a:latin typeface="BRSonoma-Light" charset="0"/>
                <a:ea typeface="Calibri" panose="020F0502020204030204" pitchFamily="34" charset="0"/>
              </a:rPr>
              <a:t>(2)</a:t>
            </a:r>
            <a:r>
              <a:rPr kumimoji="0" lang="fr-FR" altLang="fr-FR" sz="800" b="0" i="0" u="none" strike="noStrike" cap="none" normalizeH="0" baseline="0" dirty="0" bmk="_Hlk162432050">
                <a:ln>
                  <a:noFill/>
                </a:ln>
                <a:solidFill>
                  <a:srgbClr val="404040"/>
                </a:solidFill>
                <a:effectLst/>
                <a:latin typeface="BRSonoma-Light" charset="0"/>
                <a:ea typeface="Calibri" panose="020F0502020204030204" pitchFamily="34" charset="0"/>
              </a:rPr>
              <a:t> </a:t>
            </a:r>
            <a:r>
              <a:rPr kumimoji="0" lang="fr-FR" altLang="fr-FR" sz="1000" b="0" i="0" u="none" strike="noStrike" cap="none" normalizeH="0" baseline="0" dirty="0" bmk="_Hlk162432050">
                <a:ln>
                  <a:noFill/>
                </a:ln>
                <a:solidFill>
                  <a:srgbClr val="404040"/>
                </a:solidFill>
                <a:effectLst/>
                <a:latin typeface="BRSonoma-Light" charset="0"/>
                <a:ea typeface="Calibri" panose="020F0502020204030204" pitchFamily="34" charset="0"/>
              </a:rPr>
              <a:t>qui s’ajoutent à la mensualité et montant total dû au titre de l’assurance sur la durée totale du prêt : 567,00 €. Taux annuel effectif de l’assurance : 0,64 %. Montant total dû par l’emprunteur, hors assurance facultative : 25 000,20 €.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bmk="_Hlk162432050">
                <a:ln>
                  <a:noFill/>
                </a:ln>
                <a:solidFill>
                  <a:srgbClr val="404040"/>
                </a:solidFill>
                <a:effectLst/>
                <a:latin typeface="Arial" panose="020B0604020202020204" pitchFamily="34" charset="0"/>
                <a:ea typeface="Calibri" panose="020F0502020204030204" pitchFamily="34" charset="0"/>
                <a:cs typeface="Arial" panose="020B0604020202020204" pitchFamily="34" charset="0"/>
              </a:rPr>
              <a:t>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700" b="0" i="0" u="none" strike="noStrike" cap="none" normalizeH="0" baseline="0" dirty="0" bmk="_Hlk162432050">
                <a:ln>
                  <a:noFill/>
                </a:ln>
                <a:solidFill>
                  <a:srgbClr val="404040"/>
                </a:solidFill>
                <a:effectLst/>
                <a:latin typeface="BRSonoma-Light" charset="0"/>
                <a:ea typeface="Calibri" panose="020F0502020204030204" pitchFamily="34" charset="0"/>
              </a:rPr>
              <a:t>(1) Exemple donné à titre indicatif, sans valeur contractuelle. Prêt sous réserve d’acceptation par votre Caisse d’Epargne et après expiration du délai légal de rétractation. Offre soumise à conditions, réservée aux étudiants âgés de 18 à28 ans. Offre valable à compter du 15 avril 2024 et soumise à conditions. Taux susceptible de variations. Taux valable pour toute nouvelle demande de prêt comprise entre 2000 et 50 000 € avec une durée de différé d’amortissement comprise entre 12 et 60 mois, et remboursable sur une durée comprise entre 12 et 60 mois. Les intérêts sont pris en charge par la caisse d’Epargne Grand Est Europe. </a:t>
            </a:r>
            <a:endParaRPr kumimoji="0" lang="fr-FR" altLang="fr-FR" sz="900" b="0" i="0" u="none" strike="noStrike" cap="none" normalizeH="0" baseline="0" dirty="0" bmk="_Hlk16243205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700" b="0" i="0" u="none" strike="noStrike" cap="none" normalizeH="0" baseline="0" dirty="0" bmk="_Hlk162432050">
                <a:ln>
                  <a:noFill/>
                </a:ln>
                <a:solidFill>
                  <a:srgbClr val="404040"/>
                </a:solidFill>
                <a:effectLst/>
                <a:latin typeface="BRSonoma-Light" charset="0"/>
                <a:ea typeface="Calibri" panose="020F0502020204030204" pitchFamily="34" charset="0"/>
              </a:rPr>
              <a:t>(2) Pour le prêt cité ci-dessus et pour un client de 20 ans assuré en Décès et en Perte Totale et Irréversible d’Autonomie (PTIA) et en Incapacité Totalité de Travail (ITT). Le coût mensuel de l’assurance dépend des garanties offertes, de l’âge et des conditions de santé de l’emprunteur. Renseignez-vous en agence. L’assurance emprunteur est un contrat d’assurance de groupe CNP Assurances et BPCE Vie, entreprises régies par le code des assurances.</a:t>
            </a:r>
            <a:endParaRPr kumimoji="0" lang="fr-FR" altLang="fr-FR"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404040"/>
                </a:solidFill>
                <a:effectLst/>
                <a:latin typeface="Arial" panose="020B0604020202020204" pitchFamily="34" charset="0"/>
                <a:ea typeface="Calibri" panose="020F0502020204030204" pitchFamily="34" charset="0"/>
                <a:cs typeface="Arial" panose="020B0604020202020204" pitchFamily="34" charset="0"/>
              </a:rPr>
              <a:t> </a:t>
            </a: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225141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withEffect">
                                  <p:stCondLst>
                                    <p:cond delay="0"/>
                                  </p:stCondLst>
                                  <p:childTnLst>
                                    <p:anim calcmode="lin" valueType="num">
                                      <p:cBhvr additive="base">
                                        <p:cTn id="6" dur="3000"/>
                                        <p:tgtEl>
                                          <p:spTgt spid="4"/>
                                        </p:tgtEl>
                                        <p:attrNameLst>
                                          <p:attrName>ppt_x</p:attrName>
                                        </p:attrNameLst>
                                      </p:cBhvr>
                                      <p:tavLst>
                                        <p:tav tm="0">
                                          <p:val>
                                            <p:strVal val="ppt_x"/>
                                          </p:val>
                                        </p:tav>
                                        <p:tav tm="100000">
                                          <p:val>
                                            <p:strVal val="1+ppt_w/2"/>
                                          </p:val>
                                        </p:tav>
                                      </p:tavLst>
                                    </p:anim>
                                    <p:anim calcmode="lin" valueType="num">
                                      <p:cBhvr additive="base">
                                        <p:cTn id="7" dur="3000"/>
                                        <p:tgtEl>
                                          <p:spTgt spid="4"/>
                                        </p:tgtEl>
                                        <p:attrNameLst>
                                          <p:attrName>ppt_y</p:attrName>
                                        </p:attrNameLst>
                                      </p:cBhvr>
                                      <p:tavLst>
                                        <p:tav tm="0">
                                          <p:val>
                                            <p:strVal val="ppt_y"/>
                                          </p:val>
                                        </p:tav>
                                        <p:tav tm="100000">
                                          <p:val>
                                            <p:strVal val="ppt_y"/>
                                          </p:val>
                                        </p:tav>
                                      </p:tavLst>
                                    </p:anim>
                                    <p:set>
                                      <p:cBhvr>
                                        <p:cTn id="8" dur="1" fill="hold">
                                          <p:stCondLst>
                                            <p:cond delay="2999"/>
                                          </p:stCondLst>
                                        </p:cTn>
                                        <p:tgtEl>
                                          <p:spTgt spid="4"/>
                                        </p:tgtEl>
                                        <p:attrNameLst>
                                          <p:attrName>style.visibility</p:attrName>
                                        </p:attrNameLst>
                                      </p:cBhvr>
                                      <p:to>
                                        <p:strVal val="hidden"/>
                                      </p:to>
                                    </p:set>
                                  </p:childTnLst>
                                </p:cTn>
                              </p:par>
                              <p:par>
                                <p:cTn id="9" presetID="10" presetClass="exit" presetSubtype="0" fill="hold" grpId="0" nodeType="withEffect">
                                  <p:stCondLst>
                                    <p:cond delay="0"/>
                                  </p:stCondLst>
                                  <p:childTnLst>
                                    <p:animEffect transition="out" filter="fade">
                                      <p:cBhvr>
                                        <p:cTn id="10" dur="500"/>
                                        <p:tgtEl>
                                          <p:spTgt spid="10"/>
                                        </p:tgtEl>
                                      </p:cBhvr>
                                    </p:animEffect>
                                    <p:set>
                                      <p:cBhvr>
                                        <p:cTn id="11" dur="1" fill="hold">
                                          <p:stCondLst>
                                            <p:cond delay="499"/>
                                          </p:stCondLst>
                                        </p:cTn>
                                        <p:tgtEl>
                                          <p:spTgt spid="10"/>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500"/>
                                        <p:tgtEl>
                                          <p:spTgt spid="5"/>
                                        </p:tgtEl>
                                      </p:cBhvr>
                                    </p:animEffect>
                                    <p:set>
                                      <p:cBhvr>
                                        <p:cTn id="14" dur="1" fill="hold">
                                          <p:stCondLst>
                                            <p:cond delay="499"/>
                                          </p:stCondLst>
                                        </p:cTn>
                                        <p:tgtEl>
                                          <p:spTgt spid="5"/>
                                        </p:tgtEl>
                                        <p:attrNameLst>
                                          <p:attrName>style.visibility</p:attrName>
                                        </p:attrNameLst>
                                      </p:cBhvr>
                                      <p:to>
                                        <p:strVal val="hidden"/>
                                      </p:to>
                                    </p:set>
                                  </p:childTnLst>
                                </p:cTn>
                              </p:par>
                              <p:par>
                                <p:cTn id="15" presetID="10" presetClass="exit" presetSubtype="0" fill="hold" nodeType="withEffect">
                                  <p:stCondLst>
                                    <p:cond delay="0"/>
                                  </p:stCondLst>
                                  <p:childTnLst>
                                    <p:animEffect transition="out" filter="fade">
                                      <p:cBhvr>
                                        <p:cTn id="16" dur="500"/>
                                        <p:tgtEl>
                                          <p:spTgt spid="157"/>
                                        </p:tgtEl>
                                      </p:cBhvr>
                                    </p:animEffect>
                                    <p:set>
                                      <p:cBhvr>
                                        <p:cTn id="17" dur="1" fill="hold">
                                          <p:stCondLst>
                                            <p:cond delay="499"/>
                                          </p:stCondLst>
                                        </p:cTn>
                                        <p:tgtEl>
                                          <p:spTgt spid="157"/>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par>
                                <p:cTn id="21" presetID="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3000" fill="hold"/>
                                        <p:tgtEl>
                                          <p:spTgt spid="3"/>
                                        </p:tgtEl>
                                        <p:attrNameLst>
                                          <p:attrName>ppt_x</p:attrName>
                                        </p:attrNameLst>
                                      </p:cBhvr>
                                      <p:tavLst>
                                        <p:tav tm="0">
                                          <p:val>
                                            <p:strVal val="0-#ppt_w/2"/>
                                          </p:val>
                                        </p:tav>
                                        <p:tav tm="100000">
                                          <p:val>
                                            <p:strVal val="#ppt_x"/>
                                          </p:val>
                                        </p:tav>
                                      </p:tavLst>
                                    </p:anim>
                                    <p:anim calcmode="lin" valueType="num">
                                      <p:cBhvr additive="base">
                                        <p:cTn id="24" dur="3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0FA2EAA0-BC82-4261-AEDE-12BD88AAB09E}"/>
              </a:ext>
            </a:extLst>
          </p:cNvPr>
          <p:cNvGrpSpPr/>
          <p:nvPr/>
        </p:nvGrpSpPr>
        <p:grpSpPr>
          <a:xfrm>
            <a:off x="5133241" y="1600864"/>
            <a:ext cx="1889760" cy="4336500"/>
            <a:chOff x="5133241" y="1600864"/>
            <a:chExt cx="1889760" cy="4336500"/>
          </a:xfrm>
        </p:grpSpPr>
        <p:sp>
          <p:nvSpPr>
            <p:cNvPr id="289" name="Rectangle 288">
              <a:extLst>
                <a:ext uri="{FF2B5EF4-FFF2-40B4-BE49-F238E27FC236}">
                  <a16:creationId xmlns:a16="http://schemas.microsoft.com/office/drawing/2014/main" id="{D1D2EC62-1162-41E0-A317-DEFCFFBCA44B}"/>
                </a:ext>
              </a:extLst>
            </p:cNvPr>
            <p:cNvSpPr/>
            <p:nvPr/>
          </p:nvSpPr>
          <p:spPr>
            <a:xfrm>
              <a:off x="5133241" y="1600864"/>
              <a:ext cx="1889760"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ZoneTexte 289">
              <a:extLst>
                <a:ext uri="{FF2B5EF4-FFF2-40B4-BE49-F238E27FC236}">
                  <a16:creationId xmlns:a16="http://schemas.microsoft.com/office/drawing/2014/main" id="{C55F23B3-233E-453E-9DA9-E395B08645B9}"/>
                </a:ext>
              </a:extLst>
            </p:cNvPr>
            <p:cNvSpPr txBox="1"/>
            <p:nvPr/>
          </p:nvSpPr>
          <p:spPr>
            <a:xfrm>
              <a:off x="5133241" y="2269036"/>
              <a:ext cx="1875169" cy="2308324"/>
            </a:xfrm>
            <a:prstGeom prst="rect">
              <a:avLst/>
            </a:prstGeom>
            <a:noFill/>
          </p:spPr>
          <p:txBody>
            <a:bodyPr wrap="square" rtlCol="0">
              <a:spAutoFit/>
            </a:bodyPr>
            <a:lstStyle/>
            <a:p>
              <a:pPr algn="ctr"/>
              <a:r>
                <a:rPr lang="fr-FR" b="1" dirty="0">
                  <a:solidFill>
                    <a:schemeClr val="accent4">
                      <a:lumMod val="75000"/>
                    </a:schemeClr>
                  </a:solidFill>
                  <a:latin typeface="Cavolini" panose="03000502040302020204" pitchFamily="66" charset="0"/>
                  <a:cs typeface="Cavolini" panose="03000502040302020204" pitchFamily="66" charset="0"/>
                </a:rPr>
                <a:t>Assurer ses biens</a:t>
              </a:r>
              <a:r>
                <a:rPr lang="fr-FR" dirty="0">
                  <a:solidFill>
                    <a:schemeClr val="tx1">
                      <a:lumMod val="75000"/>
                      <a:lumOff val="25000"/>
                    </a:schemeClr>
                  </a:solidFill>
                  <a:latin typeface="Cavolini" panose="03000502040302020204" pitchFamily="66" charset="0"/>
                  <a:cs typeface="Cavolini" panose="03000502040302020204" pitchFamily="66" charset="0"/>
                </a:rPr>
                <a:t>, son logement, ses appareils multimédias pour pouvoir continuer à étudier*… </a:t>
              </a:r>
            </a:p>
          </p:txBody>
        </p:sp>
        <p:grpSp>
          <p:nvGrpSpPr>
            <p:cNvPr id="366" name="Graphique 1751">
              <a:extLst>
                <a:ext uri="{FF2B5EF4-FFF2-40B4-BE49-F238E27FC236}">
                  <a16:creationId xmlns:a16="http://schemas.microsoft.com/office/drawing/2014/main" id="{6DD7A837-0559-4D1D-AE3D-46D1375BB189}"/>
                </a:ext>
              </a:extLst>
            </p:cNvPr>
            <p:cNvGrpSpPr/>
            <p:nvPr/>
          </p:nvGrpSpPr>
          <p:grpSpPr>
            <a:xfrm>
              <a:off x="5826627" y="5455166"/>
              <a:ext cx="488395" cy="360331"/>
              <a:chOff x="1726833" y="598169"/>
              <a:chExt cx="488395" cy="360330"/>
            </a:xfrm>
            <a:noFill/>
          </p:grpSpPr>
          <p:sp>
            <p:nvSpPr>
              <p:cNvPr id="367" name="Forme libre : forme 366">
                <a:extLst>
                  <a:ext uri="{FF2B5EF4-FFF2-40B4-BE49-F238E27FC236}">
                    <a16:creationId xmlns:a16="http://schemas.microsoft.com/office/drawing/2014/main" id="{16AB1325-F761-415C-90AB-612BADE958F1}"/>
                  </a:ext>
                </a:extLst>
              </p:cNvPr>
              <p:cNvSpPr/>
              <p:nvPr/>
            </p:nvSpPr>
            <p:spPr>
              <a:xfrm>
                <a:off x="1802033" y="598169"/>
                <a:ext cx="334803" cy="238696"/>
              </a:xfrm>
              <a:custGeom>
                <a:avLst/>
                <a:gdLst>
                  <a:gd name="connsiteX0" fmla="*/ 0 w 334803"/>
                  <a:gd name="connsiteY0" fmla="*/ 155067 h 238696"/>
                  <a:gd name="connsiteX1" fmla="*/ 0 w 334803"/>
                  <a:gd name="connsiteY1" fmla="*/ 22193 h 238696"/>
                  <a:gd name="connsiteX2" fmla="*/ 22193 w 334803"/>
                  <a:gd name="connsiteY2" fmla="*/ 0 h 238696"/>
                  <a:gd name="connsiteX3" fmla="*/ 312611 w 334803"/>
                  <a:gd name="connsiteY3" fmla="*/ 0 h 238696"/>
                  <a:gd name="connsiteX4" fmla="*/ 334804 w 334803"/>
                  <a:gd name="connsiteY4" fmla="*/ 22193 h 238696"/>
                  <a:gd name="connsiteX5" fmla="*/ 334804 w 334803"/>
                  <a:gd name="connsiteY5" fmla="*/ 238697 h 238696"/>
                  <a:gd name="connsiteX6" fmla="*/ 0 w 334803"/>
                  <a:gd name="connsiteY6" fmla="*/ 238697 h 238696"/>
                  <a:gd name="connsiteX7" fmla="*/ 0 w 334803"/>
                  <a:gd name="connsiteY7" fmla="*/ 174498 h 23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03" h="238696">
                    <a:moveTo>
                      <a:pt x="0" y="155067"/>
                    </a:moveTo>
                    <a:lnTo>
                      <a:pt x="0" y="22193"/>
                    </a:lnTo>
                    <a:cubicBezTo>
                      <a:pt x="0" y="9906"/>
                      <a:pt x="9906" y="0"/>
                      <a:pt x="22193" y="0"/>
                    </a:cubicBezTo>
                    <a:lnTo>
                      <a:pt x="312611" y="0"/>
                    </a:lnTo>
                    <a:cubicBezTo>
                      <a:pt x="324898" y="0"/>
                      <a:pt x="334804" y="9906"/>
                      <a:pt x="334804" y="22193"/>
                    </a:cubicBezTo>
                    <a:lnTo>
                      <a:pt x="334804" y="238697"/>
                    </a:lnTo>
                    <a:lnTo>
                      <a:pt x="0" y="238697"/>
                    </a:lnTo>
                    <a:lnTo>
                      <a:pt x="0" y="174498"/>
                    </a:lnTo>
                  </a:path>
                </a:pathLst>
              </a:custGeom>
              <a:noFill/>
              <a:ln w="5715" cap="rnd">
                <a:solidFill>
                  <a:srgbClr val="E52A29"/>
                </a:solidFill>
                <a:prstDash val="solid"/>
                <a:round/>
              </a:ln>
            </p:spPr>
            <p:txBody>
              <a:bodyPr rtlCol="0" anchor="ctr"/>
              <a:lstStyle/>
              <a:p>
                <a:endParaRPr lang="fr-FR" sz="1400"/>
              </a:p>
            </p:txBody>
          </p:sp>
          <p:sp>
            <p:nvSpPr>
              <p:cNvPr id="368" name="Forme libre : forme 367">
                <a:extLst>
                  <a:ext uri="{FF2B5EF4-FFF2-40B4-BE49-F238E27FC236}">
                    <a16:creationId xmlns:a16="http://schemas.microsoft.com/office/drawing/2014/main" id="{751E144C-0C0C-4A96-BD64-22FCD02AF947}"/>
                  </a:ext>
                </a:extLst>
              </p:cNvPr>
              <p:cNvSpPr/>
              <p:nvPr/>
            </p:nvSpPr>
            <p:spPr>
              <a:xfrm>
                <a:off x="1726833" y="836104"/>
                <a:ext cx="488381" cy="107251"/>
              </a:xfrm>
              <a:custGeom>
                <a:avLst/>
                <a:gdLst>
                  <a:gd name="connsiteX0" fmla="*/ 433055 w 488381"/>
                  <a:gd name="connsiteY0" fmla="*/ 26384 h 107251"/>
                  <a:gd name="connsiteX1" fmla="*/ 486014 w 488381"/>
                  <a:gd name="connsiteY1" fmla="*/ 90392 h 107251"/>
                  <a:gd name="connsiteX2" fmla="*/ 478108 w 488381"/>
                  <a:gd name="connsiteY2" fmla="*/ 107252 h 107251"/>
                  <a:gd name="connsiteX3" fmla="*/ 10335 w 488381"/>
                  <a:gd name="connsiteY3" fmla="*/ 107252 h 107251"/>
                  <a:gd name="connsiteX4" fmla="*/ 2049 w 488381"/>
                  <a:gd name="connsiteY4" fmla="*/ 90868 h 107251"/>
                  <a:gd name="connsiteX5" fmla="*/ 75582 w 488381"/>
                  <a:gd name="connsiteY5" fmla="*/ 0 h 107251"/>
                  <a:gd name="connsiteX6" fmla="*/ 411147 w 488381"/>
                  <a:gd name="connsiteY6" fmla="*/ 0 h 107251"/>
                  <a:gd name="connsiteX7" fmla="*/ 422196 w 488381"/>
                  <a:gd name="connsiteY7" fmla="*/ 13335 h 10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381" h="107251">
                    <a:moveTo>
                      <a:pt x="433055" y="26384"/>
                    </a:moveTo>
                    <a:lnTo>
                      <a:pt x="486014" y="90392"/>
                    </a:lnTo>
                    <a:cubicBezTo>
                      <a:pt x="491538" y="97060"/>
                      <a:pt x="486776" y="107252"/>
                      <a:pt x="478108" y="107252"/>
                    </a:cubicBezTo>
                    <a:lnTo>
                      <a:pt x="10335" y="107252"/>
                    </a:lnTo>
                    <a:cubicBezTo>
                      <a:pt x="1858" y="107252"/>
                      <a:pt x="-3000" y="97631"/>
                      <a:pt x="2049" y="90868"/>
                    </a:cubicBezTo>
                    <a:lnTo>
                      <a:pt x="75582" y="0"/>
                    </a:lnTo>
                    <a:lnTo>
                      <a:pt x="411147" y="0"/>
                    </a:lnTo>
                    <a:lnTo>
                      <a:pt x="422196" y="13335"/>
                    </a:lnTo>
                  </a:path>
                </a:pathLst>
              </a:custGeom>
              <a:noFill/>
              <a:ln w="5715" cap="rnd">
                <a:solidFill>
                  <a:srgbClr val="E52A29"/>
                </a:solidFill>
                <a:prstDash val="solid"/>
                <a:round/>
              </a:ln>
            </p:spPr>
            <p:txBody>
              <a:bodyPr rtlCol="0" anchor="ctr"/>
              <a:lstStyle/>
              <a:p>
                <a:endParaRPr lang="fr-FR" sz="1400"/>
              </a:p>
            </p:txBody>
          </p:sp>
          <p:sp>
            <p:nvSpPr>
              <p:cNvPr id="369" name="Forme libre : forme 368">
                <a:extLst>
                  <a:ext uri="{FF2B5EF4-FFF2-40B4-BE49-F238E27FC236}">
                    <a16:creationId xmlns:a16="http://schemas.microsoft.com/office/drawing/2014/main" id="{687C1D68-B9CE-4B16-9A0F-04AE77E92CA8}"/>
                  </a:ext>
                </a:extLst>
              </p:cNvPr>
              <p:cNvSpPr/>
              <p:nvPr/>
            </p:nvSpPr>
            <p:spPr>
              <a:xfrm>
                <a:off x="1727071" y="948975"/>
                <a:ext cx="488156" cy="9525"/>
              </a:xfrm>
              <a:custGeom>
                <a:avLst/>
                <a:gdLst>
                  <a:gd name="connsiteX0" fmla="*/ 488156 w 488156"/>
                  <a:gd name="connsiteY0" fmla="*/ 0 h 9525"/>
                  <a:gd name="connsiteX1" fmla="*/ 477869 w 488156"/>
                  <a:gd name="connsiteY1" fmla="*/ 9525 h 9525"/>
                  <a:gd name="connsiteX2" fmla="*/ 10097 w 488156"/>
                  <a:gd name="connsiteY2" fmla="*/ 9525 h 9525"/>
                  <a:gd name="connsiteX3" fmla="*/ 0 w 488156"/>
                  <a:gd name="connsiteY3" fmla="*/ 1333 h 9525"/>
                </a:gdLst>
                <a:ahLst/>
                <a:cxnLst>
                  <a:cxn ang="0">
                    <a:pos x="connsiteX0" y="connsiteY0"/>
                  </a:cxn>
                  <a:cxn ang="0">
                    <a:pos x="connsiteX1" y="connsiteY1"/>
                  </a:cxn>
                  <a:cxn ang="0">
                    <a:pos x="connsiteX2" y="connsiteY2"/>
                  </a:cxn>
                  <a:cxn ang="0">
                    <a:pos x="connsiteX3" y="connsiteY3"/>
                  </a:cxn>
                </a:cxnLst>
                <a:rect l="l" t="t" r="r" b="b"/>
                <a:pathLst>
                  <a:path w="488156" h="9525">
                    <a:moveTo>
                      <a:pt x="488156" y="0"/>
                    </a:moveTo>
                    <a:cubicBezTo>
                      <a:pt x="487775" y="5048"/>
                      <a:pt x="483680" y="9525"/>
                      <a:pt x="477869" y="9525"/>
                    </a:cubicBezTo>
                    <a:lnTo>
                      <a:pt x="10097" y="9525"/>
                    </a:lnTo>
                    <a:cubicBezTo>
                      <a:pt x="4858" y="9525"/>
                      <a:pt x="952" y="5810"/>
                      <a:pt x="0" y="1333"/>
                    </a:cubicBezTo>
                  </a:path>
                </a:pathLst>
              </a:custGeom>
              <a:noFill/>
              <a:ln w="5715" cap="rnd">
                <a:solidFill>
                  <a:srgbClr val="E52A29"/>
                </a:solidFill>
                <a:prstDash val="solid"/>
                <a:round/>
              </a:ln>
            </p:spPr>
            <p:txBody>
              <a:bodyPr rtlCol="0" anchor="ctr"/>
              <a:lstStyle/>
              <a:p>
                <a:endParaRPr lang="fr-FR" sz="1400"/>
              </a:p>
            </p:txBody>
          </p:sp>
          <p:sp>
            <p:nvSpPr>
              <p:cNvPr id="370" name="Forme libre : forme 369">
                <a:extLst>
                  <a:ext uri="{FF2B5EF4-FFF2-40B4-BE49-F238E27FC236}">
                    <a16:creationId xmlns:a16="http://schemas.microsoft.com/office/drawing/2014/main" id="{FE6CA479-832E-47BF-9FCA-E13B73BDE42A}"/>
                  </a:ext>
                </a:extLst>
              </p:cNvPr>
              <p:cNvSpPr/>
              <p:nvPr/>
            </p:nvSpPr>
            <p:spPr>
              <a:xfrm>
                <a:off x="1802033" y="820006"/>
                <a:ext cx="313943" cy="9525"/>
              </a:xfrm>
              <a:custGeom>
                <a:avLst/>
                <a:gdLst>
                  <a:gd name="connsiteX0" fmla="*/ 0 w 313943"/>
                  <a:gd name="connsiteY0" fmla="*/ 0 h 9525"/>
                  <a:gd name="connsiteX1" fmla="*/ 313944 w 313943"/>
                  <a:gd name="connsiteY1" fmla="*/ 0 h 9525"/>
                </a:gdLst>
                <a:ahLst/>
                <a:cxnLst>
                  <a:cxn ang="0">
                    <a:pos x="connsiteX0" y="connsiteY0"/>
                  </a:cxn>
                  <a:cxn ang="0">
                    <a:pos x="connsiteX1" y="connsiteY1"/>
                  </a:cxn>
                </a:cxnLst>
                <a:rect l="l" t="t" r="r" b="b"/>
                <a:pathLst>
                  <a:path w="313943" h="9525">
                    <a:moveTo>
                      <a:pt x="0" y="0"/>
                    </a:moveTo>
                    <a:lnTo>
                      <a:pt x="313944" y="0"/>
                    </a:lnTo>
                  </a:path>
                </a:pathLst>
              </a:custGeom>
              <a:ln w="5715" cap="rnd">
                <a:solidFill>
                  <a:srgbClr val="E52A29"/>
                </a:solidFill>
                <a:prstDash val="solid"/>
                <a:round/>
              </a:ln>
            </p:spPr>
            <p:txBody>
              <a:bodyPr rtlCol="0" anchor="ctr"/>
              <a:lstStyle/>
              <a:p>
                <a:endParaRPr lang="fr-FR" sz="1400"/>
              </a:p>
            </p:txBody>
          </p:sp>
          <p:sp>
            <p:nvSpPr>
              <p:cNvPr id="371" name="Forme libre : forme 370">
                <a:extLst>
                  <a:ext uri="{FF2B5EF4-FFF2-40B4-BE49-F238E27FC236}">
                    <a16:creationId xmlns:a16="http://schemas.microsoft.com/office/drawing/2014/main" id="{3D7D94B0-BA3C-4FBD-A882-5BD093A4EF08}"/>
                  </a:ext>
                </a:extLst>
              </p:cNvPr>
              <p:cNvSpPr/>
              <p:nvPr/>
            </p:nvSpPr>
            <p:spPr>
              <a:xfrm>
                <a:off x="1802033" y="620362"/>
                <a:ext cx="333946" cy="9525"/>
              </a:xfrm>
              <a:custGeom>
                <a:avLst/>
                <a:gdLst>
                  <a:gd name="connsiteX0" fmla="*/ 0 w 333946"/>
                  <a:gd name="connsiteY0" fmla="*/ 0 h 9525"/>
                  <a:gd name="connsiteX1" fmla="*/ 333947 w 333946"/>
                  <a:gd name="connsiteY1" fmla="*/ 0 h 9525"/>
                </a:gdLst>
                <a:ahLst/>
                <a:cxnLst>
                  <a:cxn ang="0">
                    <a:pos x="connsiteX0" y="connsiteY0"/>
                  </a:cxn>
                  <a:cxn ang="0">
                    <a:pos x="connsiteX1" y="connsiteY1"/>
                  </a:cxn>
                </a:cxnLst>
                <a:rect l="l" t="t" r="r" b="b"/>
                <a:pathLst>
                  <a:path w="333946" h="9525">
                    <a:moveTo>
                      <a:pt x="0" y="0"/>
                    </a:moveTo>
                    <a:lnTo>
                      <a:pt x="333947" y="0"/>
                    </a:lnTo>
                  </a:path>
                </a:pathLst>
              </a:custGeom>
              <a:ln w="5715" cap="rnd">
                <a:solidFill>
                  <a:srgbClr val="E52A29"/>
                </a:solidFill>
                <a:prstDash val="solid"/>
                <a:round/>
              </a:ln>
            </p:spPr>
            <p:txBody>
              <a:bodyPr rtlCol="0" anchor="ctr"/>
              <a:lstStyle/>
              <a:p>
                <a:endParaRPr lang="fr-FR" sz="1400"/>
              </a:p>
            </p:txBody>
          </p:sp>
          <p:sp>
            <p:nvSpPr>
              <p:cNvPr id="372" name="Forme libre : forme 371">
                <a:extLst>
                  <a:ext uri="{FF2B5EF4-FFF2-40B4-BE49-F238E27FC236}">
                    <a16:creationId xmlns:a16="http://schemas.microsoft.com/office/drawing/2014/main" id="{6E498F2E-EEA4-492F-98D5-BE519E30D773}"/>
                  </a:ext>
                </a:extLst>
              </p:cNvPr>
              <p:cNvSpPr/>
              <p:nvPr/>
            </p:nvSpPr>
            <p:spPr>
              <a:xfrm>
                <a:off x="1961387" y="609409"/>
                <a:ext cx="5619" cy="9525"/>
              </a:xfrm>
              <a:custGeom>
                <a:avLst/>
                <a:gdLst>
                  <a:gd name="connsiteX0" fmla="*/ 0 w 5619"/>
                  <a:gd name="connsiteY0" fmla="*/ 0 h 9525"/>
                  <a:gd name="connsiteX1" fmla="*/ 5620 w 5619"/>
                  <a:gd name="connsiteY1" fmla="*/ 0 h 9525"/>
                </a:gdLst>
                <a:ahLst/>
                <a:cxnLst>
                  <a:cxn ang="0">
                    <a:pos x="connsiteX0" y="connsiteY0"/>
                  </a:cxn>
                  <a:cxn ang="0">
                    <a:pos x="connsiteX1" y="connsiteY1"/>
                  </a:cxn>
                </a:cxnLst>
                <a:rect l="l" t="t" r="r" b="b"/>
                <a:pathLst>
                  <a:path w="5619" h="9525">
                    <a:moveTo>
                      <a:pt x="0" y="0"/>
                    </a:moveTo>
                    <a:lnTo>
                      <a:pt x="5620" y="0"/>
                    </a:lnTo>
                  </a:path>
                </a:pathLst>
              </a:custGeom>
              <a:ln w="5715" cap="rnd">
                <a:solidFill>
                  <a:srgbClr val="E52A29"/>
                </a:solidFill>
                <a:prstDash val="solid"/>
                <a:round/>
              </a:ln>
            </p:spPr>
            <p:txBody>
              <a:bodyPr rtlCol="0" anchor="ctr"/>
              <a:lstStyle/>
              <a:p>
                <a:endParaRPr lang="fr-FR" sz="1400"/>
              </a:p>
            </p:txBody>
          </p:sp>
          <p:sp>
            <p:nvSpPr>
              <p:cNvPr id="373" name="Forme libre : forme 372">
                <a:extLst>
                  <a:ext uri="{FF2B5EF4-FFF2-40B4-BE49-F238E27FC236}">
                    <a16:creationId xmlns:a16="http://schemas.microsoft.com/office/drawing/2014/main" id="{C4D3ACEA-8B87-411C-98E9-24DFE61A34E1}"/>
                  </a:ext>
                </a:extLst>
              </p:cNvPr>
              <p:cNvSpPr/>
              <p:nvPr/>
            </p:nvSpPr>
            <p:spPr>
              <a:xfrm>
                <a:off x="1786507" y="851248"/>
                <a:ext cx="366331" cy="47243"/>
              </a:xfrm>
              <a:custGeom>
                <a:avLst/>
                <a:gdLst>
                  <a:gd name="connsiteX0" fmla="*/ 34004 w 366331"/>
                  <a:gd name="connsiteY0" fmla="*/ 0 h 47243"/>
                  <a:gd name="connsiteX1" fmla="*/ 331089 w 366331"/>
                  <a:gd name="connsiteY1" fmla="*/ 0 h 47243"/>
                  <a:gd name="connsiteX2" fmla="*/ 366332 w 366331"/>
                  <a:gd name="connsiteY2" fmla="*/ 45625 h 47243"/>
                  <a:gd name="connsiteX3" fmla="*/ 0 w 366331"/>
                  <a:gd name="connsiteY3" fmla="*/ 47244 h 47243"/>
                  <a:gd name="connsiteX4" fmla="*/ 20383 w 366331"/>
                  <a:gd name="connsiteY4" fmla="*/ 17621 h 47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331" h="47243">
                    <a:moveTo>
                      <a:pt x="34004" y="0"/>
                    </a:moveTo>
                    <a:lnTo>
                      <a:pt x="331089" y="0"/>
                    </a:lnTo>
                    <a:lnTo>
                      <a:pt x="366332" y="45625"/>
                    </a:lnTo>
                    <a:lnTo>
                      <a:pt x="0" y="47244"/>
                    </a:lnTo>
                    <a:lnTo>
                      <a:pt x="20383" y="17621"/>
                    </a:lnTo>
                  </a:path>
                </a:pathLst>
              </a:custGeom>
              <a:noFill/>
              <a:ln w="5715" cap="rnd">
                <a:solidFill>
                  <a:srgbClr val="E52A29"/>
                </a:solidFill>
                <a:prstDash val="solid"/>
                <a:round/>
              </a:ln>
            </p:spPr>
            <p:txBody>
              <a:bodyPr rtlCol="0" anchor="ctr"/>
              <a:lstStyle/>
              <a:p>
                <a:endParaRPr lang="fr-FR" sz="1400"/>
              </a:p>
            </p:txBody>
          </p:sp>
          <p:sp>
            <p:nvSpPr>
              <p:cNvPr id="374" name="Forme libre : forme 373">
                <a:extLst>
                  <a:ext uri="{FF2B5EF4-FFF2-40B4-BE49-F238E27FC236}">
                    <a16:creationId xmlns:a16="http://schemas.microsoft.com/office/drawing/2014/main" id="{1C81FD63-6D85-4DBB-AB33-DBF19186B7C0}"/>
                  </a:ext>
                </a:extLst>
              </p:cNvPr>
              <p:cNvSpPr/>
              <p:nvPr/>
            </p:nvSpPr>
            <p:spPr>
              <a:xfrm>
                <a:off x="1901570" y="898778"/>
                <a:ext cx="12858" cy="43719"/>
              </a:xfrm>
              <a:custGeom>
                <a:avLst/>
                <a:gdLst>
                  <a:gd name="connsiteX0" fmla="*/ 12859 w 12858"/>
                  <a:gd name="connsiteY0" fmla="*/ 0 h 43719"/>
                  <a:gd name="connsiteX1" fmla="*/ 0 w 12858"/>
                  <a:gd name="connsiteY1" fmla="*/ 43720 h 43719"/>
                </a:gdLst>
                <a:ahLst/>
                <a:cxnLst>
                  <a:cxn ang="0">
                    <a:pos x="connsiteX0" y="connsiteY0"/>
                  </a:cxn>
                  <a:cxn ang="0">
                    <a:pos x="connsiteX1" y="connsiteY1"/>
                  </a:cxn>
                </a:cxnLst>
                <a:rect l="l" t="t" r="r" b="b"/>
                <a:pathLst>
                  <a:path w="12858" h="43719">
                    <a:moveTo>
                      <a:pt x="12859" y="0"/>
                    </a:moveTo>
                    <a:lnTo>
                      <a:pt x="0" y="43720"/>
                    </a:lnTo>
                  </a:path>
                </a:pathLst>
              </a:custGeom>
              <a:ln w="5715" cap="rnd">
                <a:solidFill>
                  <a:srgbClr val="E52A29"/>
                </a:solidFill>
                <a:prstDash val="solid"/>
                <a:round/>
              </a:ln>
            </p:spPr>
            <p:txBody>
              <a:bodyPr rtlCol="0" anchor="ctr"/>
              <a:lstStyle/>
              <a:p>
                <a:endParaRPr lang="fr-FR" sz="1400"/>
              </a:p>
            </p:txBody>
          </p:sp>
          <p:sp>
            <p:nvSpPr>
              <p:cNvPr id="375" name="Forme libre : forme 374">
                <a:extLst>
                  <a:ext uri="{FF2B5EF4-FFF2-40B4-BE49-F238E27FC236}">
                    <a16:creationId xmlns:a16="http://schemas.microsoft.com/office/drawing/2014/main" id="{CA27AEA3-F9B2-475F-96C8-5D4B28986B78}"/>
                  </a:ext>
                </a:extLst>
              </p:cNvPr>
              <p:cNvSpPr/>
              <p:nvPr/>
            </p:nvSpPr>
            <p:spPr>
              <a:xfrm>
                <a:off x="2024633" y="898492"/>
                <a:ext cx="16287" cy="44005"/>
              </a:xfrm>
              <a:custGeom>
                <a:avLst/>
                <a:gdLst>
                  <a:gd name="connsiteX0" fmla="*/ 0 w 16287"/>
                  <a:gd name="connsiteY0" fmla="*/ 0 h 44005"/>
                  <a:gd name="connsiteX1" fmla="*/ 16288 w 16287"/>
                  <a:gd name="connsiteY1" fmla="*/ 44006 h 44005"/>
                </a:gdLst>
                <a:ahLst/>
                <a:cxnLst>
                  <a:cxn ang="0">
                    <a:pos x="connsiteX0" y="connsiteY0"/>
                  </a:cxn>
                  <a:cxn ang="0">
                    <a:pos x="connsiteX1" y="connsiteY1"/>
                  </a:cxn>
                </a:cxnLst>
                <a:rect l="l" t="t" r="r" b="b"/>
                <a:pathLst>
                  <a:path w="16287" h="44005">
                    <a:moveTo>
                      <a:pt x="0" y="0"/>
                    </a:moveTo>
                    <a:lnTo>
                      <a:pt x="16288" y="44006"/>
                    </a:lnTo>
                  </a:path>
                </a:pathLst>
              </a:custGeom>
              <a:ln w="5715" cap="rnd">
                <a:solidFill>
                  <a:srgbClr val="E52A29"/>
                </a:solidFill>
                <a:prstDash val="solid"/>
                <a:round/>
              </a:ln>
            </p:spPr>
            <p:txBody>
              <a:bodyPr rtlCol="0" anchor="ctr"/>
              <a:lstStyle/>
              <a:p>
                <a:endParaRPr lang="fr-FR" sz="1400"/>
              </a:p>
            </p:txBody>
          </p:sp>
          <p:grpSp>
            <p:nvGrpSpPr>
              <p:cNvPr id="376" name="Graphique 1751">
                <a:extLst>
                  <a:ext uri="{FF2B5EF4-FFF2-40B4-BE49-F238E27FC236}">
                    <a16:creationId xmlns:a16="http://schemas.microsoft.com/office/drawing/2014/main" id="{F29C8FBF-5DE5-4CF2-95C1-6ABBA735BD75}"/>
                  </a:ext>
                </a:extLst>
              </p:cNvPr>
              <p:cNvGrpSpPr/>
              <p:nvPr/>
            </p:nvGrpSpPr>
            <p:grpSpPr>
              <a:xfrm>
                <a:off x="1953195" y="643889"/>
                <a:ext cx="117348" cy="151638"/>
                <a:chOff x="1953195" y="643889"/>
                <a:chExt cx="117348" cy="151638"/>
              </a:xfrm>
            </p:grpSpPr>
            <p:sp>
              <p:nvSpPr>
                <p:cNvPr id="381" name="Forme libre : forme 380">
                  <a:extLst>
                    <a:ext uri="{FF2B5EF4-FFF2-40B4-BE49-F238E27FC236}">
                      <a16:creationId xmlns:a16="http://schemas.microsoft.com/office/drawing/2014/main" id="{68B48E35-DB17-4386-A49F-267055E8E103}"/>
                    </a:ext>
                  </a:extLst>
                </p:cNvPr>
                <p:cNvSpPr/>
                <p:nvPr/>
              </p:nvSpPr>
              <p:spPr>
                <a:xfrm>
                  <a:off x="1953195" y="643889"/>
                  <a:ext cx="117348" cy="151638"/>
                </a:xfrm>
                <a:custGeom>
                  <a:avLst/>
                  <a:gdLst>
                    <a:gd name="connsiteX0" fmla="*/ 117348 w 117348"/>
                    <a:gd name="connsiteY0" fmla="*/ 0 h 151638"/>
                    <a:gd name="connsiteX1" fmla="*/ 0 w 117348"/>
                    <a:gd name="connsiteY1" fmla="*/ 151638 h 151638"/>
                  </a:gdLst>
                  <a:ahLst/>
                  <a:cxnLst>
                    <a:cxn ang="0">
                      <a:pos x="connsiteX0" y="connsiteY0"/>
                    </a:cxn>
                    <a:cxn ang="0">
                      <a:pos x="connsiteX1" y="connsiteY1"/>
                    </a:cxn>
                  </a:cxnLst>
                  <a:rect l="l" t="t" r="r" b="b"/>
                  <a:pathLst>
                    <a:path w="117348" h="151638">
                      <a:moveTo>
                        <a:pt x="117348" y="0"/>
                      </a:moveTo>
                      <a:lnTo>
                        <a:pt x="0" y="151638"/>
                      </a:lnTo>
                    </a:path>
                  </a:pathLst>
                </a:custGeom>
                <a:ln w="5715" cap="rnd">
                  <a:solidFill>
                    <a:srgbClr val="E52A29"/>
                  </a:solidFill>
                  <a:prstDash val="solid"/>
                  <a:round/>
                </a:ln>
              </p:spPr>
              <p:txBody>
                <a:bodyPr rtlCol="0" anchor="ctr"/>
                <a:lstStyle/>
                <a:p>
                  <a:endParaRPr lang="fr-FR" sz="1400"/>
                </a:p>
              </p:txBody>
            </p:sp>
            <p:sp>
              <p:nvSpPr>
                <p:cNvPr id="382" name="Forme libre : forme 381">
                  <a:extLst>
                    <a:ext uri="{FF2B5EF4-FFF2-40B4-BE49-F238E27FC236}">
                      <a16:creationId xmlns:a16="http://schemas.microsoft.com/office/drawing/2014/main" id="{174281D3-824A-43D4-AF77-1B60D6FC0E78}"/>
                    </a:ext>
                  </a:extLst>
                </p:cNvPr>
                <p:cNvSpPr/>
                <p:nvPr/>
              </p:nvSpPr>
              <p:spPr>
                <a:xfrm>
                  <a:off x="1988914" y="735996"/>
                  <a:ext cx="40957" cy="52768"/>
                </a:xfrm>
                <a:custGeom>
                  <a:avLst/>
                  <a:gdLst>
                    <a:gd name="connsiteX0" fmla="*/ 40958 w 40957"/>
                    <a:gd name="connsiteY0" fmla="*/ 0 h 52768"/>
                    <a:gd name="connsiteX1" fmla="*/ 0 w 40957"/>
                    <a:gd name="connsiteY1" fmla="*/ 52768 h 52768"/>
                  </a:gdLst>
                  <a:ahLst/>
                  <a:cxnLst>
                    <a:cxn ang="0">
                      <a:pos x="connsiteX0" y="connsiteY0"/>
                    </a:cxn>
                    <a:cxn ang="0">
                      <a:pos x="connsiteX1" y="connsiteY1"/>
                    </a:cxn>
                  </a:cxnLst>
                  <a:rect l="l" t="t" r="r" b="b"/>
                  <a:pathLst>
                    <a:path w="40957" h="52768">
                      <a:moveTo>
                        <a:pt x="40958" y="0"/>
                      </a:moveTo>
                      <a:lnTo>
                        <a:pt x="0" y="52768"/>
                      </a:lnTo>
                    </a:path>
                  </a:pathLst>
                </a:custGeom>
                <a:ln w="5715" cap="rnd">
                  <a:solidFill>
                    <a:srgbClr val="E52A29"/>
                  </a:solidFill>
                  <a:prstDash val="solid"/>
                  <a:round/>
                </a:ln>
              </p:spPr>
              <p:txBody>
                <a:bodyPr rtlCol="0" anchor="ctr"/>
                <a:lstStyle/>
                <a:p>
                  <a:endParaRPr lang="fr-FR" sz="1400"/>
                </a:p>
              </p:txBody>
            </p:sp>
            <p:sp>
              <p:nvSpPr>
                <p:cNvPr id="383" name="Forme libre : forme 382">
                  <a:extLst>
                    <a:ext uri="{FF2B5EF4-FFF2-40B4-BE49-F238E27FC236}">
                      <a16:creationId xmlns:a16="http://schemas.microsoft.com/office/drawing/2014/main" id="{4ECBF036-8287-460E-A066-6687749F293B}"/>
                    </a:ext>
                  </a:extLst>
                </p:cNvPr>
                <p:cNvSpPr/>
                <p:nvPr/>
              </p:nvSpPr>
              <p:spPr>
                <a:xfrm>
                  <a:off x="2046445" y="697896"/>
                  <a:ext cx="12858" cy="16573"/>
                </a:xfrm>
                <a:custGeom>
                  <a:avLst/>
                  <a:gdLst>
                    <a:gd name="connsiteX0" fmla="*/ 12859 w 12858"/>
                    <a:gd name="connsiteY0" fmla="*/ 0 h 16573"/>
                    <a:gd name="connsiteX1" fmla="*/ 0 w 12858"/>
                    <a:gd name="connsiteY1" fmla="*/ 16574 h 16573"/>
                  </a:gdLst>
                  <a:ahLst/>
                  <a:cxnLst>
                    <a:cxn ang="0">
                      <a:pos x="connsiteX0" y="connsiteY0"/>
                    </a:cxn>
                    <a:cxn ang="0">
                      <a:pos x="connsiteX1" y="connsiteY1"/>
                    </a:cxn>
                  </a:cxnLst>
                  <a:rect l="l" t="t" r="r" b="b"/>
                  <a:pathLst>
                    <a:path w="12858" h="16573">
                      <a:moveTo>
                        <a:pt x="12859" y="0"/>
                      </a:moveTo>
                      <a:lnTo>
                        <a:pt x="0" y="16574"/>
                      </a:lnTo>
                    </a:path>
                  </a:pathLst>
                </a:custGeom>
                <a:ln w="5715" cap="rnd">
                  <a:solidFill>
                    <a:srgbClr val="E52A29"/>
                  </a:solidFill>
                  <a:prstDash val="solid"/>
                  <a:round/>
                </a:ln>
              </p:spPr>
              <p:txBody>
                <a:bodyPr rtlCol="0" anchor="ctr"/>
                <a:lstStyle/>
                <a:p>
                  <a:endParaRPr lang="fr-FR" sz="1400"/>
                </a:p>
              </p:txBody>
            </p:sp>
          </p:grpSp>
          <p:sp>
            <p:nvSpPr>
              <p:cNvPr id="377" name="Forme libre : forme 376">
                <a:extLst>
                  <a:ext uri="{FF2B5EF4-FFF2-40B4-BE49-F238E27FC236}">
                    <a16:creationId xmlns:a16="http://schemas.microsoft.com/office/drawing/2014/main" id="{632AB6A1-57A7-4237-8115-FEDB4F010D5C}"/>
                  </a:ext>
                </a:extLst>
              </p:cNvPr>
              <p:cNvSpPr/>
              <p:nvPr/>
            </p:nvSpPr>
            <p:spPr>
              <a:xfrm>
                <a:off x="2215133" y="933354"/>
                <a:ext cx="9525" cy="17525"/>
              </a:xfrm>
              <a:custGeom>
                <a:avLst/>
                <a:gdLst>
                  <a:gd name="connsiteX0" fmla="*/ 0 w 9525"/>
                  <a:gd name="connsiteY0" fmla="*/ 0 h 17525"/>
                  <a:gd name="connsiteX1" fmla="*/ 0 w 9525"/>
                  <a:gd name="connsiteY1" fmla="*/ 17526 h 17525"/>
                </a:gdLst>
                <a:ahLst/>
                <a:cxnLst>
                  <a:cxn ang="0">
                    <a:pos x="connsiteX0" y="connsiteY0"/>
                  </a:cxn>
                  <a:cxn ang="0">
                    <a:pos x="connsiteX1" y="connsiteY1"/>
                  </a:cxn>
                </a:cxnLst>
                <a:rect l="l" t="t" r="r" b="b"/>
                <a:pathLst>
                  <a:path w="9525" h="17525">
                    <a:moveTo>
                      <a:pt x="0" y="0"/>
                    </a:moveTo>
                    <a:lnTo>
                      <a:pt x="0" y="17526"/>
                    </a:lnTo>
                  </a:path>
                </a:pathLst>
              </a:custGeom>
              <a:ln w="5715" cap="rnd">
                <a:solidFill>
                  <a:srgbClr val="E52A29"/>
                </a:solidFill>
                <a:prstDash val="solid"/>
                <a:round/>
              </a:ln>
            </p:spPr>
            <p:txBody>
              <a:bodyPr rtlCol="0" anchor="ctr"/>
              <a:lstStyle/>
              <a:p>
                <a:endParaRPr lang="fr-FR" sz="1400"/>
              </a:p>
            </p:txBody>
          </p:sp>
          <p:sp>
            <p:nvSpPr>
              <p:cNvPr id="378" name="Forme libre : forme 377">
                <a:extLst>
                  <a:ext uri="{FF2B5EF4-FFF2-40B4-BE49-F238E27FC236}">
                    <a16:creationId xmlns:a16="http://schemas.microsoft.com/office/drawing/2014/main" id="{51E634E8-5D00-4D85-9CFA-EE98090C0EB3}"/>
                  </a:ext>
                </a:extLst>
              </p:cNvPr>
              <p:cNvSpPr/>
              <p:nvPr/>
            </p:nvSpPr>
            <p:spPr>
              <a:xfrm>
                <a:off x="1727072" y="934116"/>
                <a:ext cx="9525" cy="13715"/>
              </a:xfrm>
              <a:custGeom>
                <a:avLst/>
                <a:gdLst>
                  <a:gd name="connsiteX0" fmla="*/ 0 w 9525"/>
                  <a:gd name="connsiteY0" fmla="*/ 0 h 13715"/>
                  <a:gd name="connsiteX1" fmla="*/ 0 w 9525"/>
                  <a:gd name="connsiteY1" fmla="*/ 13716 h 13715"/>
                </a:gdLst>
                <a:ahLst/>
                <a:cxnLst>
                  <a:cxn ang="0">
                    <a:pos x="connsiteX0" y="connsiteY0"/>
                  </a:cxn>
                  <a:cxn ang="0">
                    <a:pos x="connsiteX1" y="connsiteY1"/>
                  </a:cxn>
                </a:cxnLst>
                <a:rect l="l" t="t" r="r" b="b"/>
                <a:pathLst>
                  <a:path w="9525" h="13715">
                    <a:moveTo>
                      <a:pt x="0" y="0"/>
                    </a:moveTo>
                    <a:lnTo>
                      <a:pt x="0" y="13716"/>
                    </a:lnTo>
                  </a:path>
                </a:pathLst>
              </a:custGeom>
              <a:ln w="5715" cap="rnd">
                <a:solidFill>
                  <a:srgbClr val="E52A29"/>
                </a:solidFill>
                <a:prstDash val="solid"/>
                <a:round/>
              </a:ln>
            </p:spPr>
            <p:txBody>
              <a:bodyPr rtlCol="0" anchor="ctr"/>
              <a:lstStyle/>
              <a:p>
                <a:endParaRPr lang="fr-FR" sz="1400"/>
              </a:p>
            </p:txBody>
          </p:sp>
          <p:sp>
            <p:nvSpPr>
              <p:cNvPr id="379" name="Forme libre : forme 378">
                <a:extLst>
                  <a:ext uri="{FF2B5EF4-FFF2-40B4-BE49-F238E27FC236}">
                    <a16:creationId xmlns:a16="http://schemas.microsoft.com/office/drawing/2014/main" id="{0BFD439C-ABAB-4338-AAB3-1DBE57DBDEA1}"/>
                  </a:ext>
                </a:extLst>
              </p:cNvPr>
              <p:cNvSpPr/>
              <p:nvPr/>
            </p:nvSpPr>
            <p:spPr>
              <a:xfrm>
                <a:off x="1880615" y="882776"/>
                <a:ext cx="258508" cy="9525"/>
              </a:xfrm>
              <a:custGeom>
                <a:avLst/>
                <a:gdLst>
                  <a:gd name="connsiteX0" fmla="*/ 258509 w 258508"/>
                  <a:gd name="connsiteY0" fmla="*/ 0 h 9525"/>
                  <a:gd name="connsiteX1" fmla="*/ 0 w 258508"/>
                  <a:gd name="connsiteY1" fmla="*/ 0 h 9525"/>
                </a:gdLst>
                <a:ahLst/>
                <a:cxnLst>
                  <a:cxn ang="0">
                    <a:pos x="connsiteX0" y="connsiteY0"/>
                  </a:cxn>
                  <a:cxn ang="0">
                    <a:pos x="connsiteX1" y="connsiteY1"/>
                  </a:cxn>
                </a:cxnLst>
                <a:rect l="l" t="t" r="r" b="b"/>
                <a:pathLst>
                  <a:path w="258508" h="9525">
                    <a:moveTo>
                      <a:pt x="258509" y="0"/>
                    </a:moveTo>
                    <a:lnTo>
                      <a:pt x="0" y="0"/>
                    </a:lnTo>
                  </a:path>
                </a:pathLst>
              </a:custGeom>
              <a:ln w="5715" cap="rnd">
                <a:solidFill>
                  <a:srgbClr val="E52A29"/>
                </a:solidFill>
                <a:prstDash val="solid"/>
                <a:round/>
              </a:ln>
            </p:spPr>
            <p:txBody>
              <a:bodyPr rtlCol="0" anchor="ctr"/>
              <a:lstStyle/>
              <a:p>
                <a:endParaRPr lang="fr-FR" sz="1400"/>
              </a:p>
            </p:txBody>
          </p:sp>
          <p:sp>
            <p:nvSpPr>
              <p:cNvPr id="380" name="Forme libre : forme 379">
                <a:extLst>
                  <a:ext uri="{FF2B5EF4-FFF2-40B4-BE49-F238E27FC236}">
                    <a16:creationId xmlns:a16="http://schemas.microsoft.com/office/drawing/2014/main" id="{736149CB-C157-4970-A7F2-EE917804F851}"/>
                  </a:ext>
                </a:extLst>
              </p:cNvPr>
              <p:cNvSpPr/>
              <p:nvPr/>
            </p:nvSpPr>
            <p:spPr>
              <a:xfrm>
                <a:off x="1835371" y="866869"/>
                <a:ext cx="143351" cy="9525"/>
              </a:xfrm>
              <a:custGeom>
                <a:avLst/>
                <a:gdLst>
                  <a:gd name="connsiteX0" fmla="*/ 0 w 143351"/>
                  <a:gd name="connsiteY0" fmla="*/ 0 h 9525"/>
                  <a:gd name="connsiteX1" fmla="*/ 143351 w 143351"/>
                  <a:gd name="connsiteY1" fmla="*/ 0 h 9525"/>
                </a:gdLst>
                <a:ahLst/>
                <a:cxnLst>
                  <a:cxn ang="0">
                    <a:pos x="connsiteX0" y="connsiteY0"/>
                  </a:cxn>
                  <a:cxn ang="0">
                    <a:pos x="connsiteX1" y="connsiteY1"/>
                  </a:cxn>
                </a:cxnLst>
                <a:rect l="l" t="t" r="r" b="b"/>
                <a:pathLst>
                  <a:path w="143351" h="9525">
                    <a:moveTo>
                      <a:pt x="0" y="0"/>
                    </a:moveTo>
                    <a:lnTo>
                      <a:pt x="143351" y="0"/>
                    </a:lnTo>
                  </a:path>
                </a:pathLst>
              </a:custGeom>
              <a:ln w="5715" cap="rnd">
                <a:solidFill>
                  <a:srgbClr val="E52A29"/>
                </a:solidFill>
                <a:prstDash val="solid"/>
                <a:round/>
              </a:ln>
            </p:spPr>
            <p:txBody>
              <a:bodyPr rtlCol="0" anchor="ctr"/>
              <a:lstStyle/>
              <a:p>
                <a:endParaRPr lang="fr-FR" sz="1400"/>
              </a:p>
            </p:txBody>
          </p:sp>
        </p:grpSp>
      </p:grpSp>
      <p:sp>
        <p:nvSpPr>
          <p:cNvPr id="365" name="Rectangle 364">
            <a:extLst>
              <a:ext uri="{FF2B5EF4-FFF2-40B4-BE49-F238E27FC236}">
                <a16:creationId xmlns:a16="http://schemas.microsoft.com/office/drawing/2014/main" id="{B088AB41-42E0-4EEE-95BC-A645E4F93007}"/>
              </a:ext>
            </a:extLst>
          </p:cNvPr>
          <p:cNvSpPr/>
          <p:nvPr/>
        </p:nvSpPr>
        <p:spPr>
          <a:xfrm>
            <a:off x="1249033" y="945846"/>
            <a:ext cx="9616564" cy="526430"/>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Rectangle 91">
            <a:extLst>
              <a:ext uri="{FF2B5EF4-FFF2-40B4-BE49-F238E27FC236}">
                <a16:creationId xmlns:a16="http://schemas.microsoft.com/office/drawing/2014/main" id="{7D9170B7-F2C4-49A0-81F5-4F94BB989256}"/>
              </a:ext>
            </a:extLst>
          </p:cNvPr>
          <p:cNvSpPr/>
          <p:nvPr/>
        </p:nvSpPr>
        <p:spPr>
          <a:xfrm>
            <a:off x="1262743" y="957430"/>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BB22E9E8-95A5-47F0-B511-D5A022BCEB53}"/>
              </a:ext>
            </a:extLst>
          </p:cNvPr>
          <p:cNvSpPr/>
          <p:nvPr/>
        </p:nvSpPr>
        <p:spPr>
          <a:xfrm>
            <a:off x="1262743" y="945588"/>
            <a:ext cx="9602854" cy="5321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7" name="Graphique 1789">
            <a:extLst>
              <a:ext uri="{FF2B5EF4-FFF2-40B4-BE49-F238E27FC236}">
                <a16:creationId xmlns:a16="http://schemas.microsoft.com/office/drawing/2014/main" id="{CDCDAA92-2897-4D5F-8112-27BBD6EE3F7E}"/>
              </a:ext>
            </a:extLst>
          </p:cNvPr>
          <p:cNvGrpSpPr/>
          <p:nvPr/>
        </p:nvGrpSpPr>
        <p:grpSpPr>
          <a:xfrm rot="20129959">
            <a:off x="1451917" y="987814"/>
            <a:ext cx="480415" cy="385474"/>
            <a:chOff x="695325" y="2043113"/>
            <a:chExt cx="289464" cy="232259"/>
          </a:xfrm>
          <a:noFill/>
        </p:grpSpPr>
        <p:grpSp>
          <p:nvGrpSpPr>
            <p:cNvPr id="108" name="Graphique 1789">
              <a:extLst>
                <a:ext uri="{FF2B5EF4-FFF2-40B4-BE49-F238E27FC236}">
                  <a16:creationId xmlns:a16="http://schemas.microsoft.com/office/drawing/2014/main" id="{1CDFFFE8-CFDC-4289-A85F-4162B07CB449}"/>
                </a:ext>
              </a:extLst>
            </p:cNvPr>
            <p:cNvGrpSpPr/>
            <p:nvPr/>
          </p:nvGrpSpPr>
          <p:grpSpPr>
            <a:xfrm>
              <a:off x="703421" y="2064258"/>
              <a:ext cx="281368" cy="211114"/>
              <a:chOff x="703421" y="2064258"/>
              <a:chExt cx="281368" cy="211114"/>
            </a:xfrm>
            <a:noFill/>
          </p:grpSpPr>
          <p:grpSp>
            <p:nvGrpSpPr>
              <p:cNvPr id="141" name="Graphique 1789">
                <a:extLst>
                  <a:ext uri="{FF2B5EF4-FFF2-40B4-BE49-F238E27FC236}">
                    <a16:creationId xmlns:a16="http://schemas.microsoft.com/office/drawing/2014/main" id="{B62EB1D9-539E-4207-B972-4EC645AD02EC}"/>
                  </a:ext>
                </a:extLst>
              </p:cNvPr>
              <p:cNvGrpSpPr/>
              <p:nvPr/>
            </p:nvGrpSpPr>
            <p:grpSpPr>
              <a:xfrm>
                <a:off x="703802" y="2160365"/>
                <a:ext cx="280986" cy="115007"/>
                <a:chOff x="703802" y="2160365"/>
                <a:chExt cx="280986" cy="115007"/>
              </a:xfrm>
              <a:noFill/>
            </p:grpSpPr>
            <p:sp>
              <p:nvSpPr>
                <p:cNvPr id="143" name="Forme libre : forme 142">
                  <a:extLst>
                    <a:ext uri="{FF2B5EF4-FFF2-40B4-BE49-F238E27FC236}">
                      <a16:creationId xmlns:a16="http://schemas.microsoft.com/office/drawing/2014/main" id="{365E9F4B-CF74-4BFC-8229-0D6C27B827E1}"/>
                    </a:ext>
                  </a:extLst>
                </p:cNvPr>
                <p:cNvSpPr/>
                <p:nvPr/>
              </p:nvSpPr>
              <p:spPr>
                <a:xfrm>
                  <a:off x="703802" y="2160365"/>
                  <a:ext cx="69723" cy="24860"/>
                </a:xfrm>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6D9CB6EE-E0DC-4FA8-BF6C-68315FA80C26}"/>
                    </a:ext>
                  </a:extLst>
                </p:cNvPr>
                <p:cNvSpPr/>
                <p:nvPr/>
              </p:nvSpPr>
              <p:spPr>
                <a:xfrm>
                  <a:off x="77390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FFEA9BFF-C31B-4131-8B82-BE8F51E1326D}"/>
                    </a:ext>
                  </a:extLst>
                </p:cNvPr>
                <p:cNvSpPr/>
                <p:nvPr/>
              </p:nvSpPr>
              <p:spPr>
                <a:xfrm>
                  <a:off x="844486" y="2160365"/>
                  <a:ext cx="69722" cy="115007"/>
                </a:xfrm>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noFill/>
                <a:ln w="19050"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F8F5A63F-E773-46F6-BE6B-F3FBCDE57108}"/>
                    </a:ext>
                  </a:extLst>
                </p:cNvPr>
                <p:cNvSpPr/>
                <p:nvPr/>
              </p:nvSpPr>
              <p:spPr>
                <a:xfrm>
                  <a:off x="91506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grpSp>
          <p:sp>
            <p:nvSpPr>
              <p:cNvPr id="142" name="Forme libre : forme 141">
                <a:extLst>
                  <a:ext uri="{FF2B5EF4-FFF2-40B4-BE49-F238E27FC236}">
                    <a16:creationId xmlns:a16="http://schemas.microsoft.com/office/drawing/2014/main" id="{F81B6AFE-B0C7-4F6A-82B3-14885215E1E3}"/>
                  </a:ext>
                </a:extLst>
              </p:cNvPr>
              <p:cNvSpPr/>
              <p:nvPr/>
            </p:nvSpPr>
            <p:spPr>
              <a:xfrm>
                <a:off x="703421" y="2064258"/>
                <a:ext cx="281368" cy="116681"/>
              </a:xfrm>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noFill/>
              <a:ln w="19050"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F5370E4A-32EA-4A57-99E5-1D2AB496BB00}"/>
                </a:ext>
              </a:extLst>
            </p:cNvPr>
            <p:cNvSpPr/>
            <p:nvPr/>
          </p:nvSpPr>
          <p:spPr>
            <a:xfrm>
              <a:off x="844105" y="2045970"/>
              <a:ext cx="9525" cy="18288"/>
            </a:xfrm>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ln w="19050"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90D48C20-963B-47C3-BD50-D824682B02B8}"/>
                </a:ext>
              </a:extLst>
            </p:cNvPr>
            <p:cNvSpPr/>
            <p:nvPr/>
          </p:nvSpPr>
          <p:spPr>
            <a:xfrm>
              <a:off x="771795" y="2081403"/>
              <a:ext cx="47830" cy="96964"/>
            </a:xfrm>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noFill/>
            <a:ln w="19050"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29391DF3-51DB-460E-B502-27793CDEC33D}"/>
                </a:ext>
              </a:extLst>
            </p:cNvPr>
            <p:cNvSpPr/>
            <p:nvPr/>
          </p:nvSpPr>
          <p:spPr>
            <a:xfrm>
              <a:off x="842486" y="2087785"/>
              <a:ext cx="9525" cy="62007"/>
            </a:xfrm>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ln w="19050"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3278D42C-A82A-40C9-A67E-6B8F8D7A194D}"/>
                </a:ext>
              </a:extLst>
            </p:cNvPr>
            <p:cNvSpPr/>
            <p:nvPr/>
          </p:nvSpPr>
          <p:spPr>
            <a:xfrm>
              <a:off x="893064" y="2099882"/>
              <a:ext cx="20669" cy="44196"/>
            </a:xfrm>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noFill/>
            <a:ln w="19050" cap="rnd">
              <a:solidFill>
                <a:schemeClr val="bg1"/>
              </a:solidFill>
              <a:prstDash val="solid"/>
              <a:round/>
            </a:ln>
          </p:spPr>
          <p:txBody>
            <a:bodyPr rtlCol="0" anchor="ctr"/>
            <a:lstStyle/>
            <a:p>
              <a:endParaRPr lang="fr-FR" sz="1400"/>
            </a:p>
          </p:txBody>
        </p:sp>
        <p:grpSp>
          <p:nvGrpSpPr>
            <p:cNvPr id="118" name="Graphique 1789">
              <a:extLst>
                <a:ext uri="{FF2B5EF4-FFF2-40B4-BE49-F238E27FC236}">
                  <a16:creationId xmlns:a16="http://schemas.microsoft.com/office/drawing/2014/main" id="{31DDDCB5-0A24-4CA6-A31C-84661A8B8947}"/>
                </a:ext>
              </a:extLst>
            </p:cNvPr>
            <p:cNvGrpSpPr/>
            <p:nvPr/>
          </p:nvGrpSpPr>
          <p:grpSpPr>
            <a:xfrm>
              <a:off x="695325" y="2043113"/>
              <a:ext cx="9525" cy="9525"/>
              <a:chOff x="695325" y="2043113"/>
              <a:chExt cx="9525" cy="9525"/>
            </a:xfrm>
            <a:noFill/>
          </p:grpSpPr>
          <p:sp>
            <p:nvSpPr>
              <p:cNvPr id="119" name="Forme libre : forme 118">
                <a:extLst>
                  <a:ext uri="{FF2B5EF4-FFF2-40B4-BE49-F238E27FC236}">
                    <a16:creationId xmlns:a16="http://schemas.microsoft.com/office/drawing/2014/main" id="{6C7CF404-94D4-4EA8-AC47-BBA4E1F3B1A1}"/>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419C3B88-5DE5-4892-B2FB-C8362D3A67C7}"/>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C3AEC7CA-D44A-4878-9065-E75FE0AEF394}"/>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CB1E7BEC-E169-4AA8-8052-88B39AA10FEF}"/>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grpSp>
      </p:grpSp>
      <p:sp>
        <p:nvSpPr>
          <p:cNvPr id="76" name="ZoneTexte 75">
            <a:extLst>
              <a:ext uri="{FF2B5EF4-FFF2-40B4-BE49-F238E27FC236}">
                <a16:creationId xmlns:a16="http://schemas.microsoft.com/office/drawing/2014/main" id="{ADB29EE5-919B-41C4-BDCA-C23883954E8F}"/>
              </a:ext>
            </a:extLst>
          </p:cNvPr>
          <p:cNvSpPr txBox="1"/>
          <p:nvPr/>
        </p:nvSpPr>
        <p:spPr>
          <a:xfrm>
            <a:off x="1953282" y="984306"/>
            <a:ext cx="7103632" cy="461665"/>
          </a:xfrm>
          <a:prstGeom prst="rect">
            <a:avLst/>
          </a:prstGeom>
          <a:noFill/>
        </p:spPr>
        <p:txBody>
          <a:bodyPr wrap="square" rtlCol="0">
            <a:spAutoFit/>
          </a:bodyPr>
          <a:lstStyle/>
          <a:p>
            <a:r>
              <a:rPr lang="fr-FR" sz="2400" dirty="0">
                <a:solidFill>
                  <a:schemeClr val="bg1"/>
                </a:solidFill>
                <a:latin typeface="Cavolini" panose="03000502040302020204" pitchFamily="66" charset="0"/>
                <a:cs typeface="Cavolini" panose="03000502040302020204" pitchFamily="66" charset="0"/>
              </a:rPr>
              <a:t>S’assurer un avenir, se protéger</a:t>
            </a:r>
          </a:p>
        </p:txBody>
      </p:sp>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grpSp>
        <p:nvGrpSpPr>
          <p:cNvPr id="106" name="Graphique 1846">
            <a:extLst>
              <a:ext uri="{FF2B5EF4-FFF2-40B4-BE49-F238E27FC236}">
                <a16:creationId xmlns:a16="http://schemas.microsoft.com/office/drawing/2014/main" id="{F86A290D-5E68-4904-8251-F8316FABF959}"/>
              </a:ext>
            </a:extLst>
          </p:cNvPr>
          <p:cNvGrpSpPr/>
          <p:nvPr/>
        </p:nvGrpSpPr>
        <p:grpSpPr>
          <a:xfrm>
            <a:off x="1724802" y="1168193"/>
            <a:ext cx="237342" cy="266647"/>
            <a:chOff x="754923" y="4488392"/>
            <a:chExt cx="305723" cy="343471"/>
          </a:xfrm>
          <a:noFill/>
        </p:grpSpPr>
        <p:sp>
          <p:nvSpPr>
            <p:cNvPr id="147" name="Forme libre : forme 146">
              <a:extLst>
                <a:ext uri="{FF2B5EF4-FFF2-40B4-BE49-F238E27FC236}">
                  <a16:creationId xmlns:a16="http://schemas.microsoft.com/office/drawing/2014/main" id="{A473FA3D-B95B-4B4B-8827-AE0C5533CD3B}"/>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9050" cap="rnd">
              <a:solidFill>
                <a:schemeClr val="bg1"/>
              </a:solidFill>
              <a:prstDash val="solid"/>
              <a:round/>
            </a:ln>
          </p:spPr>
          <p:txBody>
            <a:bodyPr rtlCol="0" anchor="ctr"/>
            <a:lstStyle/>
            <a:p>
              <a:endParaRPr lang="fr-FR" sz="1400"/>
            </a:p>
          </p:txBody>
        </p:sp>
        <p:sp>
          <p:nvSpPr>
            <p:cNvPr id="148" name="Forme libre : forme 147">
              <a:extLst>
                <a:ext uri="{FF2B5EF4-FFF2-40B4-BE49-F238E27FC236}">
                  <a16:creationId xmlns:a16="http://schemas.microsoft.com/office/drawing/2014/main" id="{695AFA13-C6AB-4058-9442-97253490CC7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9050"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F629132F-300A-46ED-A9AA-95AF2EFAA6A6}"/>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9050" cap="rnd">
              <a:solidFill>
                <a:schemeClr val="bg1"/>
              </a:solidFill>
              <a:prstDash val="solid"/>
              <a:round/>
            </a:ln>
          </p:spPr>
          <p:txBody>
            <a:bodyPr rtlCol="0" anchor="ctr"/>
            <a:lstStyle/>
            <a:p>
              <a:endParaRPr lang="fr-FR" sz="1400"/>
            </a:p>
          </p:txBody>
        </p:sp>
        <p:sp>
          <p:nvSpPr>
            <p:cNvPr id="179" name="Forme libre : forme 178">
              <a:extLst>
                <a:ext uri="{FF2B5EF4-FFF2-40B4-BE49-F238E27FC236}">
                  <a16:creationId xmlns:a16="http://schemas.microsoft.com/office/drawing/2014/main" id="{C5B6124A-95F9-4A9B-A5DE-915507ECF08B}"/>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9050" cap="rnd">
              <a:solidFill>
                <a:schemeClr val="bg1"/>
              </a:solidFill>
              <a:prstDash val="solid"/>
              <a:round/>
            </a:ln>
          </p:spPr>
          <p:txBody>
            <a:bodyPr rtlCol="0" anchor="ctr"/>
            <a:lstStyle/>
            <a:p>
              <a:endParaRPr lang="fr-FR" sz="1400"/>
            </a:p>
          </p:txBody>
        </p:sp>
        <p:sp>
          <p:nvSpPr>
            <p:cNvPr id="180" name="Forme libre : forme 179">
              <a:extLst>
                <a:ext uri="{FF2B5EF4-FFF2-40B4-BE49-F238E27FC236}">
                  <a16:creationId xmlns:a16="http://schemas.microsoft.com/office/drawing/2014/main" id="{5669004C-8DCF-4EF9-986A-D7CA90522F5B}"/>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9050" cap="rnd">
              <a:solidFill>
                <a:schemeClr val="bg1"/>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89A295EC-6757-4F16-9503-88B9925E027B}"/>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9050" cap="rnd">
              <a:solidFill>
                <a:schemeClr val="bg1"/>
              </a:solidFill>
              <a:prstDash val="solid"/>
              <a:round/>
            </a:ln>
          </p:spPr>
          <p:txBody>
            <a:bodyPr rtlCol="0" anchor="ctr"/>
            <a:lstStyle/>
            <a:p>
              <a:endParaRPr lang="fr-FR" sz="1400"/>
            </a:p>
          </p:txBody>
        </p:sp>
        <p:sp>
          <p:nvSpPr>
            <p:cNvPr id="182" name="Forme libre : forme 181">
              <a:extLst>
                <a:ext uri="{FF2B5EF4-FFF2-40B4-BE49-F238E27FC236}">
                  <a16:creationId xmlns:a16="http://schemas.microsoft.com/office/drawing/2014/main" id="{9534EA40-838B-439B-AD72-6F4930FD722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9050" cap="rnd">
              <a:solidFill>
                <a:schemeClr val="bg1"/>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E9E4588A-D568-4D7E-9542-E2A0EA766770}"/>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9050" cap="rnd">
              <a:solidFill>
                <a:schemeClr val="bg1"/>
              </a:solidFill>
              <a:prstDash val="solid"/>
              <a:round/>
            </a:ln>
          </p:spPr>
          <p:txBody>
            <a:bodyPr rtlCol="0" anchor="ctr"/>
            <a:lstStyle/>
            <a:p>
              <a:endParaRPr lang="fr-FR" sz="1400"/>
            </a:p>
          </p:txBody>
        </p:sp>
        <p:sp>
          <p:nvSpPr>
            <p:cNvPr id="184" name="Forme libre : forme 183">
              <a:extLst>
                <a:ext uri="{FF2B5EF4-FFF2-40B4-BE49-F238E27FC236}">
                  <a16:creationId xmlns:a16="http://schemas.microsoft.com/office/drawing/2014/main" id="{F63DACCE-5039-4A99-A674-11FA2455A723}"/>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9050" cap="rnd">
              <a:solidFill>
                <a:schemeClr val="bg1"/>
              </a:solidFill>
              <a:prstDash val="solid"/>
              <a:round/>
            </a:ln>
          </p:spPr>
          <p:txBody>
            <a:bodyPr rtlCol="0" anchor="ctr"/>
            <a:lstStyle/>
            <a:p>
              <a:endParaRPr lang="fr-FR" sz="1400"/>
            </a:p>
          </p:txBody>
        </p:sp>
      </p:grpSp>
      <p:grpSp>
        <p:nvGrpSpPr>
          <p:cNvPr id="13" name="Groupe 12">
            <a:extLst>
              <a:ext uri="{FF2B5EF4-FFF2-40B4-BE49-F238E27FC236}">
                <a16:creationId xmlns:a16="http://schemas.microsoft.com/office/drawing/2014/main" id="{5031A801-31D9-4C6F-981F-21957173EC52}"/>
              </a:ext>
            </a:extLst>
          </p:cNvPr>
          <p:cNvGrpSpPr/>
          <p:nvPr/>
        </p:nvGrpSpPr>
        <p:grpSpPr>
          <a:xfrm>
            <a:off x="5940266" y="557349"/>
            <a:ext cx="5063073" cy="5568102"/>
            <a:chOff x="5940266" y="557349"/>
            <a:chExt cx="5063073" cy="5568102"/>
          </a:xfrm>
        </p:grpSpPr>
        <p:grpSp>
          <p:nvGrpSpPr>
            <p:cNvPr id="20" name="Groupe 19">
              <a:extLst>
                <a:ext uri="{FF2B5EF4-FFF2-40B4-BE49-F238E27FC236}">
                  <a16:creationId xmlns:a16="http://schemas.microsoft.com/office/drawing/2014/main" id="{FE102B85-A802-42C8-B7C8-30C328BA5CBC}"/>
                </a:ext>
              </a:extLst>
            </p:cNvPr>
            <p:cNvGrpSpPr/>
            <p:nvPr/>
          </p:nvGrpSpPr>
          <p:grpSpPr>
            <a:xfrm>
              <a:off x="5940266" y="557349"/>
              <a:ext cx="5063073" cy="5568102"/>
              <a:chOff x="7709441" y="1093815"/>
              <a:chExt cx="3293898" cy="4020210"/>
            </a:xfrm>
          </p:grpSpPr>
          <p:pic>
            <p:nvPicPr>
              <p:cNvPr id="1026" name="Picture 2" descr="Élément de papier de couleur de vecteur de note numérique dans un style dessiné à la main sur la texture du papier Vecteur gratuit">
                <a:extLst>
                  <a:ext uri="{FF2B5EF4-FFF2-40B4-BE49-F238E27FC236}">
                    <a16:creationId xmlns:a16="http://schemas.microsoft.com/office/drawing/2014/main" id="{C05ED015-F795-4B7A-BB8E-32B4D3CF5071}"/>
                  </a:ext>
                </a:extLst>
              </p:cNvPr>
              <p:cNvPicPr>
                <a:picLocks noChangeAspect="1" noChangeArrowheads="1"/>
              </p:cNvPicPr>
              <p:nvPr/>
            </p:nvPicPr>
            <p:blipFill rotWithShape="1">
              <a:blip r:embed="rId5">
                <a:duotone>
                  <a:schemeClr val="accent4">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18530" y1="25719" x2="35304" y2="17732"/>
                            <a14:foregroundMark x1="35304" y1="17732" x2="37700" y2="14696"/>
                            <a14:foregroundMark x1="24920" y1="27316" x2="25719" y2="81310"/>
                            <a14:foregroundMark x1="25399" y1="81949" x2="55591" y2="80192"/>
                            <a14:foregroundMark x1="55591" y1="80192" x2="73802" y2="80192"/>
                            <a14:foregroundMark x1="73802" y1="80192" x2="79073" y2="81949"/>
                            <a14:foregroundMark x1="78115" y1="19169" x2="75399" y2="77316"/>
                            <a14:foregroundMark x1="75399" y1="77316" x2="76677" y2="80831"/>
                          </a14:backgroundRemoval>
                        </a14:imgEffect>
                      </a14:imgLayer>
                    </a14:imgProps>
                  </a:ext>
                  <a:ext uri="{28A0092B-C50C-407E-A947-70E740481C1C}">
                    <a14:useLocalDpi xmlns:a14="http://schemas.microsoft.com/office/drawing/2010/main" val="0"/>
                  </a:ext>
                </a:extLst>
              </a:blip>
              <a:srcRect l="19531" t="14312" r="15748" b="12650"/>
              <a:stretch/>
            </p:blipFill>
            <p:spPr bwMode="auto">
              <a:xfrm>
                <a:off x="8474213" y="1752519"/>
                <a:ext cx="2529126" cy="3361506"/>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2" descr="Élément de papier de couleur de vecteur de note numérique dans un style dessiné à la main sur la texture du papier Vecteur gratuit">
                <a:extLst>
                  <a:ext uri="{FF2B5EF4-FFF2-40B4-BE49-F238E27FC236}">
                    <a16:creationId xmlns:a16="http://schemas.microsoft.com/office/drawing/2014/main" id="{55770BB8-4CC8-490B-BB85-E3EF6B7DA69D}"/>
                  </a:ext>
                </a:extLst>
              </p:cNvPr>
              <p:cNvPicPr>
                <a:picLocks noChangeAspect="1" noChangeArrowheads="1"/>
              </p:cNvPicPr>
              <p:nvPr/>
            </p:nvPicPr>
            <p:blipFill rotWithShape="1">
              <a:blip r:embed="rId7">
                <a:duotone>
                  <a:srgbClr val="EA4E55">
                    <a:shade val="45000"/>
                    <a:satMod val="135000"/>
                  </a:srgbClr>
                  <a:prstClr val="white"/>
                </a:duotone>
                <a:extLst>
                  <a:ext uri="{BEBA8EAE-BF5A-486C-A8C5-ECC9F3942E4B}">
                    <a14:imgProps xmlns:a14="http://schemas.microsoft.com/office/drawing/2010/main">
                      <a14:imgLayer r:embed="rId6">
                        <a14:imgEffect>
                          <a14:backgroundRemoval t="10000" b="90000" l="10000" r="90000">
                            <a14:foregroundMark x1="18530" y1="25719" x2="35304" y2="17732"/>
                            <a14:foregroundMark x1="35304" y1="17732" x2="37700" y2="14696"/>
                            <a14:foregroundMark x1="25009" y1="33352" x2="25719" y2="81310"/>
                            <a14:foregroundMark x1="24920" y1="27316" x2="24932" y2="28132"/>
                            <a14:foregroundMark x1="25399" y1="81949" x2="55591" y2="80192"/>
                            <a14:foregroundMark x1="55591" y1="80192" x2="73802" y2="80192"/>
                            <a14:foregroundMark x1="73802" y1="80192" x2="79073" y2="81949"/>
                            <a14:foregroundMark x1="78115" y1="19169" x2="75399" y2="77316"/>
                            <a14:foregroundMark x1="75399" y1="77316" x2="76677" y2="80831"/>
                            <a14:backgroundMark x1="20128" y1="19329" x2="25399" y2="16773"/>
                            <a14:backgroundMark x1="21885" y1="32109" x2="33706" y2="29073"/>
                            <a14:backgroundMark x1="33706" y1="29073" x2="44728" y2="23003"/>
                            <a14:backgroundMark x1="44728" y1="23003" x2="48882" y2="15176"/>
                            <a14:backgroundMark x1="27157" y1="17252" x2="25240" y2="17252"/>
                            <a14:backgroundMark x1="20447" y1="20607" x2="22524" y2="19169"/>
                            <a14:backgroundMark x1="24281" y1="29393" x2="26358" y2="28594"/>
                            <a14:backgroundMark x1="46965" y1="29233" x2="40735" y2="24760"/>
                            <a14:backgroundMark x1="47923" y1="31629" x2="43291" y2="28115"/>
                            <a14:backgroundMark x1="45208" y1="18211" x2="45208" y2="15815"/>
                            <a14:backgroundMark x1="20447" y1="30511" x2="24601" y2="30192"/>
                            <a14:backgroundMark x1="23642" y1="29872" x2="21406" y2="30671"/>
                          </a14:backgroundRemoval>
                        </a14:imgEffect>
                        <a14:imgEffect>
                          <a14:artisticPlasticWrap/>
                        </a14:imgEffect>
                      </a14:imgLayer>
                    </a14:imgProps>
                  </a:ext>
                  <a:ext uri="{28A0092B-C50C-407E-A947-70E740481C1C}">
                    <a14:useLocalDpi xmlns:a14="http://schemas.microsoft.com/office/drawing/2010/main" val="0"/>
                  </a:ext>
                </a:extLst>
              </a:blip>
              <a:srcRect r="52683" b="69366"/>
              <a:stretch/>
            </p:blipFill>
            <p:spPr bwMode="auto">
              <a:xfrm>
                <a:off x="7709441" y="1093815"/>
                <a:ext cx="1849029" cy="1409899"/>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ZoneTexte 20">
              <a:extLst>
                <a:ext uri="{FF2B5EF4-FFF2-40B4-BE49-F238E27FC236}">
                  <a16:creationId xmlns:a16="http://schemas.microsoft.com/office/drawing/2014/main" id="{A1BFC1F6-4392-469C-98ED-9B851E8CC674}"/>
                </a:ext>
              </a:extLst>
            </p:cNvPr>
            <p:cNvSpPr txBox="1"/>
            <p:nvPr/>
          </p:nvSpPr>
          <p:spPr>
            <a:xfrm>
              <a:off x="7770146" y="2141699"/>
              <a:ext cx="2842166" cy="3416320"/>
            </a:xfrm>
            <a:prstGeom prst="rect">
              <a:avLst/>
            </a:prstGeom>
            <a:noFill/>
          </p:spPr>
          <p:txBody>
            <a:bodyPr wrap="square" rtlCol="0">
              <a:spAutoFit/>
            </a:bodyPr>
            <a:lstStyle/>
            <a:p>
              <a:r>
                <a:rPr lang="fr-FR" b="1" dirty="0">
                  <a:solidFill>
                    <a:srgbClr val="C00000"/>
                  </a:solidFill>
                  <a:latin typeface="Bradley Hand ITC" panose="03070402050302030203" pitchFamily="66" charset="0"/>
                </a:rPr>
                <a:t>Les + </a:t>
              </a:r>
            </a:p>
            <a:p>
              <a:pPr marL="285750" indent="-285750">
                <a:buFontTx/>
                <a:buChar char="-"/>
              </a:pPr>
              <a:r>
                <a:rPr lang="fr-FR" dirty="0">
                  <a:solidFill>
                    <a:srgbClr val="C00000"/>
                  </a:solidFill>
                  <a:latin typeface="Bradley Hand ITC" panose="03070402050302030203" pitchFamily="66" charset="0"/>
                </a:rPr>
                <a:t>Une protection intégrée dans certains de nos contrats</a:t>
              </a:r>
            </a:p>
            <a:p>
              <a:pPr marL="285750" indent="-285750">
                <a:buFontTx/>
                <a:buChar char="-"/>
              </a:pPr>
              <a:r>
                <a:rPr lang="fr-FR" dirty="0">
                  <a:solidFill>
                    <a:srgbClr val="C00000"/>
                  </a:solidFill>
                  <a:latin typeface="Bradley Hand ITC" panose="03070402050302030203" pitchFamily="66" charset="0"/>
                </a:rPr>
                <a:t>Possibilité de se prémunir contre des accidents liés à la pratique sportive </a:t>
              </a:r>
            </a:p>
            <a:p>
              <a:pPr marL="285750" indent="-285750">
                <a:buFontTx/>
                <a:buChar char="-"/>
              </a:pPr>
              <a:r>
                <a:rPr lang="fr-FR" dirty="0">
                  <a:solidFill>
                    <a:srgbClr val="C00000"/>
                  </a:solidFill>
                  <a:latin typeface="Bradley Hand ITC" panose="03070402050302030203" pitchFamily="66" charset="0"/>
                </a:rPr>
                <a:t>Des assurances qui s’adaptent aux besoins et aux finances de l’étudiant</a:t>
              </a:r>
            </a:p>
          </p:txBody>
        </p:sp>
      </p:grpSp>
      <p:grpSp>
        <p:nvGrpSpPr>
          <p:cNvPr id="5" name="Groupe 4">
            <a:extLst>
              <a:ext uri="{FF2B5EF4-FFF2-40B4-BE49-F238E27FC236}">
                <a16:creationId xmlns:a16="http://schemas.microsoft.com/office/drawing/2014/main" id="{03855CF8-EC3E-47CD-80C3-DE8765CF6A39}"/>
              </a:ext>
            </a:extLst>
          </p:cNvPr>
          <p:cNvGrpSpPr/>
          <p:nvPr/>
        </p:nvGrpSpPr>
        <p:grpSpPr>
          <a:xfrm>
            <a:off x="1262743" y="1600864"/>
            <a:ext cx="1889760" cy="4336500"/>
            <a:chOff x="1262743" y="1600864"/>
            <a:chExt cx="1889760" cy="4336500"/>
          </a:xfrm>
        </p:grpSpPr>
        <p:sp>
          <p:nvSpPr>
            <p:cNvPr id="232" name="Rectangle 231">
              <a:extLst>
                <a:ext uri="{FF2B5EF4-FFF2-40B4-BE49-F238E27FC236}">
                  <a16:creationId xmlns:a16="http://schemas.microsoft.com/office/drawing/2014/main" id="{68ACF90E-7572-44D4-A179-976402585D85}"/>
                </a:ext>
              </a:extLst>
            </p:cNvPr>
            <p:cNvSpPr/>
            <p:nvPr/>
          </p:nvSpPr>
          <p:spPr>
            <a:xfrm>
              <a:off x="1262743" y="1600864"/>
              <a:ext cx="1889760"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10" name="Graphique 1881">
              <a:extLst>
                <a:ext uri="{FF2B5EF4-FFF2-40B4-BE49-F238E27FC236}">
                  <a16:creationId xmlns:a16="http://schemas.microsoft.com/office/drawing/2014/main" id="{AA12CE41-B37F-43DD-850F-065A29C247F7}"/>
                </a:ext>
              </a:extLst>
            </p:cNvPr>
            <p:cNvGrpSpPr/>
            <p:nvPr/>
          </p:nvGrpSpPr>
          <p:grpSpPr>
            <a:xfrm>
              <a:off x="1393617" y="1750796"/>
              <a:ext cx="639431" cy="223837"/>
              <a:chOff x="1652586" y="6414950"/>
              <a:chExt cx="639431" cy="223837"/>
            </a:xfrm>
            <a:noFill/>
          </p:grpSpPr>
          <p:grpSp>
            <p:nvGrpSpPr>
              <p:cNvPr id="211" name="Graphique 1881">
                <a:extLst>
                  <a:ext uri="{FF2B5EF4-FFF2-40B4-BE49-F238E27FC236}">
                    <a16:creationId xmlns:a16="http://schemas.microsoft.com/office/drawing/2014/main" id="{EB7105BC-80A1-415A-BD5F-83865D7DD7D2}"/>
                  </a:ext>
                </a:extLst>
              </p:cNvPr>
              <p:cNvGrpSpPr/>
              <p:nvPr/>
            </p:nvGrpSpPr>
            <p:grpSpPr>
              <a:xfrm>
                <a:off x="1655443" y="6491721"/>
                <a:ext cx="94106" cy="29432"/>
                <a:chOff x="1655443" y="6491721"/>
                <a:chExt cx="94106" cy="29432"/>
              </a:xfrm>
            </p:grpSpPr>
            <p:sp>
              <p:nvSpPr>
                <p:cNvPr id="228" name="Forme libre : forme 227">
                  <a:extLst>
                    <a:ext uri="{FF2B5EF4-FFF2-40B4-BE49-F238E27FC236}">
                      <a16:creationId xmlns:a16="http://schemas.microsoft.com/office/drawing/2014/main" id="{AFF9793F-C040-4CFF-A34E-08021FF65C3D}"/>
                    </a:ext>
                  </a:extLst>
                </p:cNvPr>
                <p:cNvSpPr/>
                <p:nvPr/>
              </p:nvSpPr>
              <p:spPr>
                <a:xfrm>
                  <a:off x="1664397" y="6491721"/>
                  <a:ext cx="3905" cy="9525"/>
                </a:xfrm>
                <a:custGeom>
                  <a:avLst/>
                  <a:gdLst>
                    <a:gd name="connsiteX0" fmla="*/ 0 w 3905"/>
                    <a:gd name="connsiteY0" fmla="*/ 0 h 9525"/>
                    <a:gd name="connsiteX1" fmla="*/ 3905 w 3905"/>
                    <a:gd name="connsiteY1" fmla="*/ 0 h 9525"/>
                  </a:gdLst>
                  <a:ahLst/>
                  <a:cxnLst>
                    <a:cxn ang="0">
                      <a:pos x="connsiteX0" y="connsiteY0"/>
                    </a:cxn>
                    <a:cxn ang="0">
                      <a:pos x="connsiteX1" y="connsiteY1"/>
                    </a:cxn>
                  </a:cxnLst>
                  <a:rect l="l" t="t" r="r" b="b"/>
                  <a:pathLst>
                    <a:path w="3905" h="9525">
                      <a:moveTo>
                        <a:pt x="0" y="0"/>
                      </a:moveTo>
                      <a:lnTo>
                        <a:pt x="3905" y="0"/>
                      </a:lnTo>
                    </a:path>
                  </a:pathLst>
                </a:custGeom>
                <a:ln w="5715" cap="rnd">
                  <a:solidFill>
                    <a:srgbClr val="E52A29"/>
                  </a:solidFill>
                  <a:prstDash val="solid"/>
                  <a:round/>
                </a:ln>
              </p:spPr>
              <p:txBody>
                <a:bodyPr rtlCol="0" anchor="ctr"/>
                <a:lstStyle/>
                <a:p>
                  <a:endParaRPr lang="fr-FR" sz="1400"/>
                </a:p>
              </p:txBody>
            </p:sp>
            <p:sp>
              <p:nvSpPr>
                <p:cNvPr id="229" name="Forme libre : forme 228">
                  <a:extLst>
                    <a:ext uri="{FF2B5EF4-FFF2-40B4-BE49-F238E27FC236}">
                      <a16:creationId xmlns:a16="http://schemas.microsoft.com/office/drawing/2014/main" id="{3A177D72-6703-4DD6-B8B6-C2BF0334F95E}"/>
                    </a:ext>
                  </a:extLst>
                </p:cNvPr>
                <p:cNvSpPr/>
                <p:nvPr/>
              </p:nvSpPr>
              <p:spPr>
                <a:xfrm>
                  <a:off x="1694972" y="6492293"/>
                  <a:ext cx="54578" cy="9525"/>
                </a:xfrm>
                <a:custGeom>
                  <a:avLst/>
                  <a:gdLst>
                    <a:gd name="connsiteX0" fmla="*/ 0 w 54578"/>
                    <a:gd name="connsiteY0" fmla="*/ 0 h 9525"/>
                    <a:gd name="connsiteX1" fmla="*/ 54578 w 54578"/>
                    <a:gd name="connsiteY1" fmla="*/ 0 h 9525"/>
                  </a:gdLst>
                  <a:ahLst/>
                  <a:cxnLst>
                    <a:cxn ang="0">
                      <a:pos x="connsiteX0" y="connsiteY0"/>
                    </a:cxn>
                    <a:cxn ang="0">
                      <a:pos x="connsiteX1" y="connsiteY1"/>
                    </a:cxn>
                  </a:cxnLst>
                  <a:rect l="l" t="t" r="r" b="b"/>
                  <a:pathLst>
                    <a:path w="54578" h="9525">
                      <a:moveTo>
                        <a:pt x="0" y="0"/>
                      </a:moveTo>
                      <a:lnTo>
                        <a:pt x="54578" y="0"/>
                      </a:lnTo>
                    </a:path>
                  </a:pathLst>
                </a:custGeom>
                <a:ln w="5715" cap="rnd">
                  <a:solidFill>
                    <a:srgbClr val="E52A29"/>
                  </a:solidFill>
                  <a:prstDash val="solid"/>
                  <a:round/>
                </a:ln>
              </p:spPr>
              <p:txBody>
                <a:bodyPr rtlCol="0" anchor="ctr"/>
                <a:lstStyle/>
                <a:p>
                  <a:endParaRPr lang="fr-FR" sz="1400"/>
                </a:p>
              </p:txBody>
            </p:sp>
            <p:sp>
              <p:nvSpPr>
                <p:cNvPr id="230" name="Forme libre : forme 229">
                  <a:extLst>
                    <a:ext uri="{FF2B5EF4-FFF2-40B4-BE49-F238E27FC236}">
                      <a16:creationId xmlns:a16="http://schemas.microsoft.com/office/drawing/2014/main" id="{D469FAA4-29A7-47C6-AFD8-B0FBA59832F3}"/>
                    </a:ext>
                  </a:extLst>
                </p:cNvPr>
                <p:cNvSpPr/>
                <p:nvPr/>
              </p:nvSpPr>
              <p:spPr>
                <a:xfrm>
                  <a:off x="1655443" y="6521153"/>
                  <a:ext cx="41433" cy="9525"/>
                </a:xfrm>
                <a:custGeom>
                  <a:avLst/>
                  <a:gdLst>
                    <a:gd name="connsiteX0" fmla="*/ 0 w 41433"/>
                    <a:gd name="connsiteY0" fmla="*/ 0 h 9525"/>
                    <a:gd name="connsiteX1" fmla="*/ 41434 w 41433"/>
                    <a:gd name="connsiteY1" fmla="*/ 0 h 9525"/>
                  </a:gdLst>
                  <a:ahLst/>
                  <a:cxnLst>
                    <a:cxn ang="0">
                      <a:pos x="connsiteX0" y="connsiteY0"/>
                    </a:cxn>
                    <a:cxn ang="0">
                      <a:pos x="connsiteX1" y="connsiteY1"/>
                    </a:cxn>
                  </a:cxnLst>
                  <a:rect l="l" t="t" r="r" b="b"/>
                  <a:pathLst>
                    <a:path w="41433" h="9525">
                      <a:moveTo>
                        <a:pt x="0" y="0"/>
                      </a:moveTo>
                      <a:lnTo>
                        <a:pt x="41434" y="0"/>
                      </a:lnTo>
                    </a:path>
                  </a:pathLst>
                </a:custGeom>
                <a:ln w="5715" cap="rnd">
                  <a:solidFill>
                    <a:srgbClr val="E52A29"/>
                  </a:solidFill>
                  <a:prstDash val="solid"/>
                  <a:round/>
                </a:ln>
              </p:spPr>
              <p:txBody>
                <a:bodyPr rtlCol="0" anchor="ctr"/>
                <a:lstStyle/>
                <a:p>
                  <a:endParaRPr lang="fr-FR" sz="1400"/>
                </a:p>
              </p:txBody>
            </p:sp>
          </p:grpSp>
          <p:grpSp>
            <p:nvGrpSpPr>
              <p:cNvPr id="212" name="Graphique 1881">
                <a:extLst>
                  <a:ext uri="{FF2B5EF4-FFF2-40B4-BE49-F238E27FC236}">
                    <a16:creationId xmlns:a16="http://schemas.microsoft.com/office/drawing/2014/main" id="{9CFEF611-7111-4DB6-9FD0-7D407EBDB325}"/>
                  </a:ext>
                </a:extLst>
              </p:cNvPr>
              <p:cNvGrpSpPr/>
              <p:nvPr/>
            </p:nvGrpSpPr>
            <p:grpSpPr>
              <a:xfrm>
                <a:off x="1652586" y="6414950"/>
                <a:ext cx="639431" cy="223837"/>
                <a:chOff x="1652586" y="6414950"/>
                <a:chExt cx="639431" cy="223837"/>
              </a:xfrm>
              <a:noFill/>
            </p:grpSpPr>
            <p:sp>
              <p:nvSpPr>
                <p:cNvPr id="213" name="Forme libre : forme 212">
                  <a:extLst>
                    <a:ext uri="{FF2B5EF4-FFF2-40B4-BE49-F238E27FC236}">
                      <a16:creationId xmlns:a16="http://schemas.microsoft.com/office/drawing/2014/main" id="{EE8637A6-76A0-4B7E-AD70-57E71CE25D92}"/>
                    </a:ext>
                  </a:extLst>
                </p:cNvPr>
                <p:cNvSpPr/>
                <p:nvPr/>
              </p:nvSpPr>
              <p:spPr>
                <a:xfrm>
                  <a:off x="1652586" y="6414950"/>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214" name="Forme libre : forme 213">
                  <a:extLst>
                    <a:ext uri="{FF2B5EF4-FFF2-40B4-BE49-F238E27FC236}">
                      <a16:creationId xmlns:a16="http://schemas.microsoft.com/office/drawing/2014/main" id="{EF0985ED-FE6F-4F7C-88A8-0D234DAF02F2}"/>
                    </a:ext>
                  </a:extLst>
                </p:cNvPr>
                <p:cNvSpPr/>
                <p:nvPr/>
              </p:nvSpPr>
              <p:spPr>
                <a:xfrm>
                  <a:off x="1824702" y="6505628"/>
                  <a:ext cx="208883" cy="37916"/>
                </a:xfrm>
                <a:custGeom>
                  <a:avLst/>
                  <a:gdLst>
                    <a:gd name="connsiteX0" fmla="*/ 208883 w 208883"/>
                    <a:gd name="connsiteY0" fmla="*/ 37909 h 37916"/>
                    <a:gd name="connsiteX1" fmla="*/ 78867 w 208883"/>
                    <a:gd name="connsiteY1" fmla="*/ 37909 h 37916"/>
                    <a:gd name="connsiteX2" fmla="*/ 0 w 208883"/>
                    <a:gd name="connsiteY2" fmla="*/ 0 h 37916"/>
                  </a:gdLst>
                  <a:ahLst/>
                  <a:cxnLst>
                    <a:cxn ang="0">
                      <a:pos x="connsiteX0" y="connsiteY0"/>
                    </a:cxn>
                    <a:cxn ang="0">
                      <a:pos x="connsiteX1" y="connsiteY1"/>
                    </a:cxn>
                    <a:cxn ang="0">
                      <a:pos x="connsiteX2" y="connsiteY2"/>
                    </a:cxn>
                  </a:cxnLst>
                  <a:rect l="l" t="t" r="r" b="b"/>
                  <a:pathLst>
                    <a:path w="208883" h="37916">
                      <a:moveTo>
                        <a:pt x="208883" y="37909"/>
                      </a:moveTo>
                      <a:cubicBezTo>
                        <a:pt x="189071" y="37909"/>
                        <a:pt x="78867" y="37909"/>
                        <a:pt x="78867" y="37909"/>
                      </a:cubicBezTo>
                      <a:cubicBezTo>
                        <a:pt x="78867" y="37909"/>
                        <a:pt x="32099" y="39338"/>
                        <a:pt x="0" y="0"/>
                      </a:cubicBezTo>
                    </a:path>
                  </a:pathLst>
                </a:custGeom>
                <a:noFill/>
                <a:ln w="5715" cap="rnd">
                  <a:solidFill>
                    <a:srgbClr val="E52A29"/>
                  </a:solidFill>
                  <a:prstDash val="solid"/>
                  <a:round/>
                </a:ln>
              </p:spPr>
              <p:txBody>
                <a:bodyPr rtlCol="0" anchor="ctr"/>
                <a:lstStyle/>
                <a:p>
                  <a:endParaRPr lang="fr-FR" sz="1400"/>
                </a:p>
              </p:txBody>
            </p:sp>
            <p:sp>
              <p:nvSpPr>
                <p:cNvPr id="215" name="Forme libre : forme 214">
                  <a:extLst>
                    <a:ext uri="{FF2B5EF4-FFF2-40B4-BE49-F238E27FC236}">
                      <a16:creationId xmlns:a16="http://schemas.microsoft.com/office/drawing/2014/main" id="{1672189E-7E19-41F2-AADB-94D0AC724D2E}"/>
                    </a:ext>
                  </a:extLst>
                </p:cNvPr>
                <p:cNvSpPr/>
                <p:nvPr/>
              </p:nvSpPr>
              <p:spPr>
                <a:xfrm>
                  <a:off x="2110357" y="6483142"/>
                  <a:ext cx="181660" cy="60394"/>
                </a:xfrm>
                <a:custGeom>
                  <a:avLst/>
                  <a:gdLst>
                    <a:gd name="connsiteX0" fmla="*/ 68961 w 181660"/>
                    <a:gd name="connsiteY0" fmla="*/ 6 h 60394"/>
                    <a:gd name="connsiteX1" fmla="*/ 84582 w 181660"/>
                    <a:gd name="connsiteY1" fmla="*/ 6 h 60394"/>
                    <a:gd name="connsiteX2" fmla="*/ 181547 w 181660"/>
                    <a:gd name="connsiteY2" fmla="*/ 43059 h 60394"/>
                    <a:gd name="connsiteX3" fmla="*/ 160306 w 181660"/>
                    <a:gd name="connsiteY3" fmla="*/ 60395 h 60394"/>
                    <a:gd name="connsiteX4" fmla="*/ 0 w 181660"/>
                    <a:gd name="connsiteY4" fmla="*/ 60395 h 6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60" h="60394">
                      <a:moveTo>
                        <a:pt x="68961" y="6"/>
                      </a:moveTo>
                      <a:lnTo>
                        <a:pt x="84582" y="6"/>
                      </a:lnTo>
                      <a:cubicBezTo>
                        <a:pt x="84582" y="6"/>
                        <a:pt x="179070" y="-1518"/>
                        <a:pt x="181547" y="43059"/>
                      </a:cubicBezTo>
                      <a:cubicBezTo>
                        <a:pt x="181547" y="43059"/>
                        <a:pt x="184499" y="60395"/>
                        <a:pt x="160306" y="60395"/>
                      </a:cubicBezTo>
                      <a:cubicBezTo>
                        <a:pt x="146875" y="60395"/>
                        <a:pt x="60865" y="60395"/>
                        <a:pt x="0" y="60395"/>
                      </a:cubicBezTo>
                    </a:path>
                  </a:pathLst>
                </a:custGeom>
                <a:noFill/>
                <a:ln w="5715" cap="rnd">
                  <a:solidFill>
                    <a:srgbClr val="E52A29"/>
                  </a:solidFill>
                  <a:prstDash val="solid"/>
                  <a:round/>
                </a:ln>
              </p:spPr>
              <p:txBody>
                <a:bodyPr rtlCol="0" anchor="ctr"/>
                <a:lstStyle/>
                <a:p>
                  <a:endParaRPr lang="fr-FR" sz="1400"/>
                </a:p>
              </p:txBody>
            </p:sp>
            <p:sp>
              <p:nvSpPr>
                <p:cNvPr id="216" name="Forme libre : forme 215">
                  <a:extLst>
                    <a:ext uri="{FF2B5EF4-FFF2-40B4-BE49-F238E27FC236}">
                      <a16:creationId xmlns:a16="http://schemas.microsoft.com/office/drawing/2014/main" id="{959FB607-7EFB-431C-BF35-550B0E492CC1}"/>
                    </a:ext>
                  </a:extLst>
                </p:cNvPr>
                <p:cNvSpPr/>
                <p:nvPr/>
              </p:nvSpPr>
              <p:spPr>
                <a:xfrm>
                  <a:off x="1851658" y="6483149"/>
                  <a:ext cx="304895" cy="9525"/>
                </a:xfrm>
                <a:custGeom>
                  <a:avLst/>
                  <a:gdLst>
                    <a:gd name="connsiteX0" fmla="*/ 0 w 304895"/>
                    <a:gd name="connsiteY0" fmla="*/ 0 h 9525"/>
                    <a:gd name="connsiteX1" fmla="*/ 304895 w 304895"/>
                    <a:gd name="connsiteY1" fmla="*/ 0 h 9525"/>
                  </a:gdLst>
                  <a:ahLst/>
                  <a:cxnLst>
                    <a:cxn ang="0">
                      <a:pos x="connsiteX0" y="connsiteY0"/>
                    </a:cxn>
                    <a:cxn ang="0">
                      <a:pos x="connsiteX1" y="connsiteY1"/>
                    </a:cxn>
                  </a:cxnLst>
                  <a:rect l="l" t="t" r="r" b="b"/>
                  <a:pathLst>
                    <a:path w="304895" h="9525">
                      <a:moveTo>
                        <a:pt x="0" y="0"/>
                      </a:moveTo>
                      <a:lnTo>
                        <a:pt x="304895" y="0"/>
                      </a:lnTo>
                    </a:path>
                  </a:pathLst>
                </a:custGeom>
                <a:ln w="5715" cap="rnd">
                  <a:solidFill>
                    <a:srgbClr val="E52A29"/>
                  </a:solidFill>
                  <a:prstDash val="solid"/>
                  <a:round/>
                </a:ln>
              </p:spPr>
              <p:txBody>
                <a:bodyPr rtlCol="0" anchor="ctr"/>
                <a:lstStyle/>
                <a:p>
                  <a:endParaRPr lang="fr-FR" sz="1400"/>
                </a:p>
              </p:txBody>
            </p:sp>
            <p:sp>
              <p:nvSpPr>
                <p:cNvPr id="217" name="Forme libre : forme 216">
                  <a:extLst>
                    <a:ext uri="{FF2B5EF4-FFF2-40B4-BE49-F238E27FC236}">
                      <a16:creationId xmlns:a16="http://schemas.microsoft.com/office/drawing/2014/main" id="{35AAE172-12E8-4AF6-9319-6B0E24B17D4E}"/>
                    </a:ext>
                  </a:extLst>
                </p:cNvPr>
                <p:cNvSpPr/>
                <p:nvPr/>
              </p:nvSpPr>
              <p:spPr>
                <a:xfrm>
                  <a:off x="1969590" y="6528678"/>
                  <a:ext cx="137623" cy="110109"/>
                </a:xfrm>
                <a:custGeom>
                  <a:avLst/>
                  <a:gdLst>
                    <a:gd name="connsiteX0" fmla="*/ 137624 w 137623"/>
                    <a:gd name="connsiteY0" fmla="*/ 0 h 110109"/>
                    <a:gd name="connsiteX1" fmla="*/ 35515 w 137623"/>
                    <a:gd name="connsiteY1" fmla="*/ 99727 h 110109"/>
                    <a:gd name="connsiteX2" fmla="*/ 13227 w 137623"/>
                    <a:gd name="connsiteY2" fmla="*/ 110109 h 110109"/>
                    <a:gd name="connsiteX3" fmla="*/ 5321 w 137623"/>
                    <a:gd name="connsiteY3" fmla="*/ 92774 h 110109"/>
                    <a:gd name="connsiteX4" fmla="*/ 73806 w 137623"/>
                    <a:gd name="connsiteY4" fmla="*/ 1429 h 11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623" h="110109">
                      <a:moveTo>
                        <a:pt x="137624" y="0"/>
                      </a:moveTo>
                      <a:lnTo>
                        <a:pt x="35515" y="99727"/>
                      </a:lnTo>
                      <a:cubicBezTo>
                        <a:pt x="35515" y="99727"/>
                        <a:pt x="24657" y="110109"/>
                        <a:pt x="13227" y="110109"/>
                      </a:cubicBezTo>
                      <a:cubicBezTo>
                        <a:pt x="1797" y="110109"/>
                        <a:pt x="-5537" y="106109"/>
                        <a:pt x="5321" y="92774"/>
                      </a:cubicBezTo>
                      <a:cubicBezTo>
                        <a:pt x="16180" y="79439"/>
                        <a:pt x="73806" y="1429"/>
                        <a:pt x="73806" y="1429"/>
                      </a:cubicBezTo>
                    </a:path>
                  </a:pathLst>
                </a:custGeom>
                <a:noFill/>
                <a:ln w="5715" cap="rnd">
                  <a:solidFill>
                    <a:srgbClr val="E52A29"/>
                  </a:solidFill>
                  <a:prstDash val="solid"/>
                  <a:round/>
                </a:ln>
              </p:spPr>
              <p:txBody>
                <a:bodyPr rtlCol="0" anchor="ctr"/>
                <a:lstStyle/>
                <a:p>
                  <a:endParaRPr lang="fr-FR" sz="1400"/>
                </a:p>
              </p:txBody>
            </p:sp>
            <p:sp>
              <p:nvSpPr>
                <p:cNvPr id="218" name="Forme libre : forme 217">
                  <a:extLst>
                    <a:ext uri="{FF2B5EF4-FFF2-40B4-BE49-F238E27FC236}">
                      <a16:creationId xmlns:a16="http://schemas.microsoft.com/office/drawing/2014/main" id="{54F825BC-93B2-4AF2-9621-D73D0DD26D3D}"/>
                    </a:ext>
                  </a:extLst>
                </p:cNvPr>
                <p:cNvSpPr/>
                <p:nvPr/>
              </p:nvSpPr>
              <p:spPr>
                <a:xfrm>
                  <a:off x="1998694" y="6417712"/>
                  <a:ext cx="91851" cy="63912"/>
                </a:xfrm>
                <a:custGeom>
                  <a:avLst/>
                  <a:gdLst>
                    <a:gd name="connsiteX0" fmla="*/ 91851 w 91851"/>
                    <a:gd name="connsiteY0" fmla="*/ 63913 h 63912"/>
                    <a:gd name="connsiteX1" fmla="*/ 34987 w 91851"/>
                    <a:gd name="connsiteY1" fmla="*/ 8954 h 63912"/>
                    <a:gd name="connsiteX2" fmla="*/ 11270 w 91851"/>
                    <a:gd name="connsiteY2" fmla="*/ 0 h 63912"/>
                    <a:gd name="connsiteX3" fmla="*/ 2316 w 91851"/>
                    <a:gd name="connsiteY3" fmla="*/ 13335 h 63912"/>
                    <a:gd name="connsiteX4" fmla="*/ 33558 w 91851"/>
                    <a:gd name="connsiteY4" fmla="*/ 53816 h 63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51" h="63912">
                      <a:moveTo>
                        <a:pt x="91851" y="63913"/>
                      </a:moveTo>
                      <a:lnTo>
                        <a:pt x="34987" y="8954"/>
                      </a:lnTo>
                      <a:cubicBezTo>
                        <a:pt x="34987" y="8954"/>
                        <a:pt x="25081" y="0"/>
                        <a:pt x="11270" y="0"/>
                      </a:cubicBezTo>
                      <a:cubicBezTo>
                        <a:pt x="-2542" y="0"/>
                        <a:pt x="-1113" y="8382"/>
                        <a:pt x="2316" y="13335"/>
                      </a:cubicBezTo>
                      <a:cubicBezTo>
                        <a:pt x="5745" y="18288"/>
                        <a:pt x="33558" y="53816"/>
                        <a:pt x="33558" y="53816"/>
                      </a:cubicBezTo>
                    </a:path>
                  </a:pathLst>
                </a:custGeom>
                <a:noFill/>
                <a:ln w="5715" cap="rnd">
                  <a:solidFill>
                    <a:srgbClr val="E52A29"/>
                  </a:solidFill>
                  <a:prstDash val="solid"/>
                  <a:round/>
                </a:ln>
              </p:spPr>
              <p:txBody>
                <a:bodyPr rtlCol="0" anchor="ctr"/>
                <a:lstStyle/>
                <a:p>
                  <a:endParaRPr lang="fr-FR" sz="1400"/>
                </a:p>
              </p:txBody>
            </p:sp>
            <p:sp>
              <p:nvSpPr>
                <p:cNvPr id="222" name="Forme libre : forme 221">
                  <a:extLst>
                    <a:ext uri="{FF2B5EF4-FFF2-40B4-BE49-F238E27FC236}">
                      <a16:creationId xmlns:a16="http://schemas.microsoft.com/office/drawing/2014/main" id="{98EEC082-89AA-49AD-90A1-234E9F8DBD6F}"/>
                    </a:ext>
                  </a:extLst>
                </p:cNvPr>
                <p:cNvSpPr/>
                <p:nvPr/>
              </p:nvSpPr>
              <p:spPr>
                <a:xfrm>
                  <a:off x="1785650" y="6432190"/>
                  <a:ext cx="76009" cy="50482"/>
                </a:xfrm>
                <a:custGeom>
                  <a:avLst/>
                  <a:gdLst>
                    <a:gd name="connsiteX0" fmla="*/ 76010 w 76009"/>
                    <a:gd name="connsiteY0" fmla="*/ 50006 h 50482"/>
                    <a:gd name="connsiteX1" fmla="*/ 25622 w 76009"/>
                    <a:gd name="connsiteY1" fmla="*/ 0 h 50482"/>
                    <a:gd name="connsiteX2" fmla="*/ 0 w 76009"/>
                    <a:gd name="connsiteY2" fmla="*/ 0 h 50482"/>
                    <a:gd name="connsiteX3" fmla="*/ 26575 w 76009"/>
                    <a:gd name="connsiteY3" fmla="*/ 50483 h 50482"/>
                    <a:gd name="connsiteX4" fmla="*/ 50959 w 76009"/>
                    <a:gd name="connsiteY4" fmla="*/ 50483 h 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9" h="50482">
                      <a:moveTo>
                        <a:pt x="76010" y="50006"/>
                      </a:moveTo>
                      <a:lnTo>
                        <a:pt x="25622" y="0"/>
                      </a:lnTo>
                      <a:lnTo>
                        <a:pt x="0" y="0"/>
                      </a:lnTo>
                      <a:lnTo>
                        <a:pt x="26575" y="50483"/>
                      </a:lnTo>
                      <a:lnTo>
                        <a:pt x="50959" y="50483"/>
                      </a:lnTo>
                    </a:path>
                  </a:pathLst>
                </a:custGeom>
                <a:noFill/>
                <a:ln w="5715" cap="rnd">
                  <a:solidFill>
                    <a:srgbClr val="E52A29"/>
                  </a:solidFill>
                  <a:prstDash val="solid"/>
                  <a:round/>
                </a:ln>
              </p:spPr>
              <p:txBody>
                <a:bodyPr rtlCol="0" anchor="ctr"/>
                <a:lstStyle/>
                <a:p>
                  <a:endParaRPr lang="fr-FR" sz="1400"/>
                </a:p>
              </p:txBody>
            </p:sp>
            <p:sp>
              <p:nvSpPr>
                <p:cNvPr id="223" name="Forme libre : forme 222">
                  <a:extLst>
                    <a:ext uri="{FF2B5EF4-FFF2-40B4-BE49-F238E27FC236}">
                      <a16:creationId xmlns:a16="http://schemas.microsoft.com/office/drawing/2014/main" id="{74BE5284-5D35-4996-84D1-831ED0584497}"/>
                    </a:ext>
                  </a:extLst>
                </p:cNvPr>
                <p:cNvSpPr/>
                <p:nvPr/>
              </p:nvSpPr>
              <p:spPr>
                <a:xfrm>
                  <a:off x="1767838" y="6482672"/>
                  <a:ext cx="69151" cy="37623"/>
                </a:xfrm>
                <a:custGeom>
                  <a:avLst/>
                  <a:gdLst>
                    <a:gd name="connsiteX0" fmla="*/ 69152 w 69151"/>
                    <a:gd name="connsiteY0" fmla="*/ 14668 h 37623"/>
                    <a:gd name="connsiteX1" fmla="*/ 27146 w 69151"/>
                    <a:gd name="connsiteY1" fmla="*/ 37624 h 37623"/>
                    <a:gd name="connsiteX2" fmla="*/ 0 w 69151"/>
                    <a:gd name="connsiteY2" fmla="*/ 37624 h 37623"/>
                    <a:gd name="connsiteX3" fmla="*/ 43910 w 69151"/>
                    <a:gd name="connsiteY3" fmla="*/ 0 h 37623"/>
                  </a:gdLst>
                  <a:ahLst/>
                  <a:cxnLst>
                    <a:cxn ang="0">
                      <a:pos x="connsiteX0" y="connsiteY0"/>
                    </a:cxn>
                    <a:cxn ang="0">
                      <a:pos x="connsiteX1" y="connsiteY1"/>
                    </a:cxn>
                    <a:cxn ang="0">
                      <a:pos x="connsiteX2" y="connsiteY2"/>
                    </a:cxn>
                    <a:cxn ang="0">
                      <a:pos x="connsiteX3" y="connsiteY3"/>
                    </a:cxn>
                  </a:cxnLst>
                  <a:rect l="l" t="t" r="r" b="b"/>
                  <a:pathLst>
                    <a:path w="69151" h="37623">
                      <a:moveTo>
                        <a:pt x="69152" y="14668"/>
                      </a:moveTo>
                      <a:lnTo>
                        <a:pt x="27146" y="37624"/>
                      </a:lnTo>
                      <a:lnTo>
                        <a:pt x="0" y="37624"/>
                      </a:lnTo>
                      <a:lnTo>
                        <a:pt x="43910" y="0"/>
                      </a:lnTo>
                    </a:path>
                  </a:pathLst>
                </a:custGeom>
                <a:noFill/>
                <a:ln w="5715" cap="rnd">
                  <a:solidFill>
                    <a:srgbClr val="E52A29"/>
                  </a:solidFill>
                  <a:prstDash val="solid"/>
                  <a:round/>
                </a:ln>
              </p:spPr>
              <p:txBody>
                <a:bodyPr rtlCol="0" anchor="ctr"/>
                <a:lstStyle/>
                <a:p>
                  <a:endParaRPr lang="fr-FR" sz="1400"/>
                </a:p>
              </p:txBody>
            </p:sp>
            <p:sp>
              <p:nvSpPr>
                <p:cNvPr id="224" name="Forme libre : forme 223">
                  <a:extLst>
                    <a:ext uri="{FF2B5EF4-FFF2-40B4-BE49-F238E27FC236}">
                      <a16:creationId xmlns:a16="http://schemas.microsoft.com/office/drawing/2014/main" id="{995A1611-AE60-473A-994B-EC146C788FE6}"/>
                    </a:ext>
                  </a:extLst>
                </p:cNvPr>
                <p:cNvSpPr/>
                <p:nvPr/>
              </p:nvSpPr>
              <p:spPr>
                <a:xfrm>
                  <a:off x="2224657" y="6503913"/>
                  <a:ext cx="54387" cy="9525"/>
                </a:xfrm>
                <a:custGeom>
                  <a:avLst/>
                  <a:gdLst>
                    <a:gd name="connsiteX0" fmla="*/ 54388 w 54387"/>
                    <a:gd name="connsiteY0" fmla="*/ 0 h 9525"/>
                    <a:gd name="connsiteX1" fmla="*/ 0 w 54387"/>
                    <a:gd name="connsiteY1" fmla="*/ 0 h 9525"/>
                  </a:gdLst>
                  <a:ahLst/>
                  <a:cxnLst>
                    <a:cxn ang="0">
                      <a:pos x="connsiteX0" y="connsiteY0"/>
                    </a:cxn>
                    <a:cxn ang="0">
                      <a:pos x="connsiteX1" y="connsiteY1"/>
                    </a:cxn>
                  </a:cxnLst>
                  <a:rect l="l" t="t" r="r" b="b"/>
                  <a:pathLst>
                    <a:path w="54387" h="9525">
                      <a:moveTo>
                        <a:pt x="54388" y="0"/>
                      </a:moveTo>
                      <a:lnTo>
                        <a:pt x="0" y="0"/>
                      </a:lnTo>
                    </a:path>
                  </a:pathLst>
                </a:custGeom>
                <a:ln w="5715" cap="rnd">
                  <a:solidFill>
                    <a:srgbClr val="E52A29"/>
                  </a:solidFill>
                  <a:prstDash val="solid"/>
                  <a:round/>
                </a:ln>
              </p:spPr>
              <p:txBody>
                <a:bodyPr rtlCol="0" anchor="ctr"/>
                <a:lstStyle/>
                <a:p>
                  <a:endParaRPr lang="fr-FR" sz="1400"/>
                </a:p>
              </p:txBody>
            </p:sp>
            <p:sp>
              <p:nvSpPr>
                <p:cNvPr id="225" name="Forme libre : forme 224">
                  <a:extLst>
                    <a:ext uri="{FF2B5EF4-FFF2-40B4-BE49-F238E27FC236}">
                      <a16:creationId xmlns:a16="http://schemas.microsoft.com/office/drawing/2014/main" id="{9B9642F9-783D-4FC7-A733-8847D15E3DCD}"/>
                    </a:ext>
                  </a:extLst>
                </p:cNvPr>
                <p:cNvSpPr/>
                <p:nvPr/>
              </p:nvSpPr>
              <p:spPr>
                <a:xfrm>
                  <a:off x="2197225" y="6529154"/>
                  <a:ext cx="12382" cy="9525"/>
                </a:xfrm>
                <a:custGeom>
                  <a:avLst/>
                  <a:gdLst>
                    <a:gd name="connsiteX0" fmla="*/ 12382 w 12382"/>
                    <a:gd name="connsiteY0" fmla="*/ 0 h 9525"/>
                    <a:gd name="connsiteX1" fmla="*/ 0 w 12382"/>
                    <a:gd name="connsiteY1" fmla="*/ 0 h 9525"/>
                  </a:gdLst>
                  <a:ahLst/>
                  <a:cxnLst>
                    <a:cxn ang="0">
                      <a:pos x="connsiteX0" y="connsiteY0"/>
                    </a:cxn>
                    <a:cxn ang="0">
                      <a:pos x="connsiteX1" y="connsiteY1"/>
                    </a:cxn>
                  </a:cxnLst>
                  <a:rect l="l" t="t" r="r" b="b"/>
                  <a:pathLst>
                    <a:path w="12382" h="9525">
                      <a:moveTo>
                        <a:pt x="12382" y="0"/>
                      </a:moveTo>
                      <a:lnTo>
                        <a:pt x="0" y="0"/>
                      </a:lnTo>
                    </a:path>
                  </a:pathLst>
                </a:custGeom>
                <a:ln w="5715" cap="rnd">
                  <a:solidFill>
                    <a:srgbClr val="E52A29"/>
                  </a:solidFill>
                  <a:prstDash val="solid"/>
                  <a:round/>
                </a:ln>
              </p:spPr>
              <p:txBody>
                <a:bodyPr rtlCol="0" anchor="ctr"/>
                <a:lstStyle/>
                <a:p>
                  <a:endParaRPr lang="fr-FR" sz="1400"/>
                </a:p>
              </p:txBody>
            </p:sp>
            <p:sp>
              <p:nvSpPr>
                <p:cNvPr id="226" name="Forme libre : forme 225">
                  <a:extLst>
                    <a:ext uri="{FF2B5EF4-FFF2-40B4-BE49-F238E27FC236}">
                      <a16:creationId xmlns:a16="http://schemas.microsoft.com/office/drawing/2014/main" id="{D249F531-04C3-4FBF-AB2E-51F2D7F0C955}"/>
                    </a:ext>
                  </a:extLst>
                </p:cNvPr>
                <p:cNvSpPr/>
                <p:nvPr/>
              </p:nvSpPr>
              <p:spPr>
                <a:xfrm>
                  <a:off x="2134932" y="6529154"/>
                  <a:ext cx="45434" cy="9525"/>
                </a:xfrm>
                <a:custGeom>
                  <a:avLst/>
                  <a:gdLst>
                    <a:gd name="connsiteX0" fmla="*/ 45434 w 45434"/>
                    <a:gd name="connsiteY0" fmla="*/ 0 h 9525"/>
                    <a:gd name="connsiteX1" fmla="*/ 0 w 45434"/>
                    <a:gd name="connsiteY1" fmla="*/ 0 h 9525"/>
                  </a:gdLst>
                  <a:ahLst/>
                  <a:cxnLst>
                    <a:cxn ang="0">
                      <a:pos x="connsiteX0" y="connsiteY0"/>
                    </a:cxn>
                    <a:cxn ang="0">
                      <a:pos x="connsiteX1" y="connsiteY1"/>
                    </a:cxn>
                  </a:cxnLst>
                  <a:rect l="l" t="t" r="r" b="b"/>
                  <a:pathLst>
                    <a:path w="45434" h="9525">
                      <a:moveTo>
                        <a:pt x="45434" y="0"/>
                      </a:moveTo>
                      <a:lnTo>
                        <a:pt x="0" y="0"/>
                      </a:lnTo>
                    </a:path>
                  </a:pathLst>
                </a:custGeom>
                <a:ln w="5715" cap="rnd">
                  <a:solidFill>
                    <a:srgbClr val="E52A29"/>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777DFA00-A301-42B8-8364-B98D6A956DBD}"/>
                    </a:ext>
                  </a:extLst>
                </p:cNvPr>
                <p:cNvSpPr/>
                <p:nvPr/>
              </p:nvSpPr>
              <p:spPr>
                <a:xfrm>
                  <a:off x="1899188" y="6527726"/>
                  <a:ext cx="128111" cy="9525"/>
                </a:xfrm>
                <a:custGeom>
                  <a:avLst/>
                  <a:gdLst>
                    <a:gd name="connsiteX0" fmla="*/ 128111 w 128111"/>
                    <a:gd name="connsiteY0" fmla="*/ 0 h 9525"/>
                    <a:gd name="connsiteX1" fmla="*/ 0 w 128111"/>
                    <a:gd name="connsiteY1" fmla="*/ 0 h 9525"/>
                  </a:gdLst>
                  <a:ahLst/>
                  <a:cxnLst>
                    <a:cxn ang="0">
                      <a:pos x="connsiteX0" y="connsiteY0"/>
                    </a:cxn>
                    <a:cxn ang="0">
                      <a:pos x="connsiteX1" y="connsiteY1"/>
                    </a:cxn>
                  </a:cxnLst>
                  <a:rect l="l" t="t" r="r" b="b"/>
                  <a:pathLst>
                    <a:path w="128111" h="9525">
                      <a:moveTo>
                        <a:pt x="128111" y="0"/>
                      </a:moveTo>
                      <a:lnTo>
                        <a:pt x="0" y="0"/>
                      </a:lnTo>
                    </a:path>
                  </a:pathLst>
                </a:custGeom>
                <a:ln w="5715" cap="rnd">
                  <a:solidFill>
                    <a:srgbClr val="E52A29"/>
                  </a:solidFill>
                  <a:prstDash val="solid"/>
                  <a:round/>
                </a:ln>
              </p:spPr>
              <p:txBody>
                <a:bodyPr rtlCol="0" anchor="ctr"/>
                <a:lstStyle/>
                <a:p>
                  <a:endParaRPr lang="fr-FR" sz="1400"/>
                </a:p>
              </p:txBody>
            </p:sp>
          </p:grpSp>
        </p:grpSp>
        <p:sp>
          <p:nvSpPr>
            <p:cNvPr id="235" name="ZoneTexte 234">
              <a:extLst>
                <a:ext uri="{FF2B5EF4-FFF2-40B4-BE49-F238E27FC236}">
                  <a16:creationId xmlns:a16="http://schemas.microsoft.com/office/drawing/2014/main" id="{A57D45C7-74B8-4157-953C-97CA115839A2}"/>
                </a:ext>
              </a:extLst>
            </p:cNvPr>
            <p:cNvSpPr txBox="1"/>
            <p:nvPr/>
          </p:nvSpPr>
          <p:spPr>
            <a:xfrm>
              <a:off x="1280386" y="2353887"/>
              <a:ext cx="1823788" cy="2308324"/>
            </a:xfrm>
            <a:prstGeom prst="rect">
              <a:avLst/>
            </a:prstGeom>
            <a:noFill/>
          </p:spPr>
          <p:txBody>
            <a:bodyPr wrap="square" rtlCol="0">
              <a:spAutoFit/>
            </a:bodyPr>
            <a:lstStyle/>
            <a:p>
              <a:pPr algn="ctr"/>
              <a:r>
                <a:rPr lang="fr-FR" dirty="0">
                  <a:solidFill>
                    <a:schemeClr val="tx1">
                      <a:lumMod val="75000"/>
                      <a:lumOff val="25000"/>
                    </a:schemeClr>
                  </a:solidFill>
                  <a:latin typeface="Cavolini" panose="03000502040302020204" pitchFamily="66" charset="0"/>
                  <a:cs typeface="Cavolini" panose="03000502040302020204" pitchFamily="66" charset="0"/>
                </a:rPr>
                <a:t>Se protéger contre </a:t>
              </a:r>
              <a:r>
                <a:rPr lang="fr-FR" b="1" dirty="0">
                  <a:solidFill>
                    <a:schemeClr val="accent4">
                      <a:lumMod val="75000"/>
                    </a:schemeClr>
                  </a:solidFill>
                  <a:latin typeface="Cavolini" panose="03000502040302020204" pitchFamily="66" charset="0"/>
                  <a:cs typeface="Cavolini" panose="03000502040302020204" pitchFamily="66" charset="0"/>
                </a:rPr>
                <a:t>les aléas </a:t>
              </a:r>
              <a:r>
                <a:rPr lang="fr-FR" dirty="0">
                  <a:solidFill>
                    <a:schemeClr val="tx1">
                      <a:lumMod val="75000"/>
                      <a:lumOff val="25000"/>
                    </a:schemeClr>
                  </a:solidFill>
                  <a:latin typeface="Cavolini" panose="03000502040302020204" pitchFamily="66" charset="0"/>
                  <a:cs typeface="Cavolini" panose="03000502040302020204" pitchFamily="66" charset="0"/>
                </a:rPr>
                <a:t>liés aux voyages, et aux achats de la vie courante*</a:t>
              </a:r>
            </a:p>
          </p:txBody>
        </p:sp>
        <p:grpSp>
          <p:nvGrpSpPr>
            <p:cNvPr id="269" name="Graphique 1759">
              <a:extLst>
                <a:ext uri="{FF2B5EF4-FFF2-40B4-BE49-F238E27FC236}">
                  <a16:creationId xmlns:a16="http://schemas.microsoft.com/office/drawing/2014/main" id="{F73B43F4-9E11-47FD-ADBC-A661530DBAFC}"/>
                </a:ext>
              </a:extLst>
            </p:cNvPr>
            <p:cNvGrpSpPr/>
            <p:nvPr/>
          </p:nvGrpSpPr>
          <p:grpSpPr>
            <a:xfrm>
              <a:off x="2013461" y="5420341"/>
              <a:ext cx="388323" cy="313567"/>
              <a:chOff x="6413052" y="695584"/>
              <a:chExt cx="209557" cy="169215"/>
            </a:xfrm>
            <a:noFill/>
          </p:grpSpPr>
          <p:sp>
            <p:nvSpPr>
              <p:cNvPr id="281" name="Forme libre : forme 280">
                <a:extLst>
                  <a:ext uri="{FF2B5EF4-FFF2-40B4-BE49-F238E27FC236}">
                    <a16:creationId xmlns:a16="http://schemas.microsoft.com/office/drawing/2014/main" id="{AD64CF40-71CE-4E9A-997E-4A91ACC33D2B}"/>
                  </a:ext>
                </a:extLst>
              </p:cNvPr>
              <p:cNvSpPr/>
              <p:nvPr/>
            </p:nvSpPr>
            <p:spPr>
              <a:xfrm>
                <a:off x="6413052" y="695584"/>
                <a:ext cx="209557" cy="169215"/>
              </a:xfrm>
              <a:custGeom>
                <a:avLst/>
                <a:gdLst>
                  <a:gd name="connsiteX0" fmla="*/ 199098 w 209557"/>
                  <a:gd name="connsiteY0" fmla="*/ 121279 h 169215"/>
                  <a:gd name="connsiteX1" fmla="*/ 48222 w 209557"/>
                  <a:gd name="connsiteY1" fmla="*/ 168523 h 169215"/>
                  <a:gd name="connsiteX2" fmla="*/ 29648 w 209557"/>
                  <a:gd name="connsiteY2" fmla="*/ 158807 h 169215"/>
                  <a:gd name="connsiteX3" fmla="*/ 692 w 209557"/>
                  <a:gd name="connsiteY3" fmla="*/ 66415 h 169215"/>
                  <a:gd name="connsiteX4" fmla="*/ 10408 w 209557"/>
                  <a:gd name="connsiteY4" fmla="*/ 47841 h 169215"/>
                  <a:gd name="connsiteX5" fmla="*/ 161379 w 209557"/>
                  <a:gd name="connsiteY5" fmla="*/ 692 h 169215"/>
                  <a:gd name="connsiteX6" fmla="*/ 179953 w 209557"/>
                  <a:gd name="connsiteY6" fmla="*/ 10408 h 169215"/>
                  <a:gd name="connsiteX7" fmla="*/ 208909 w 209557"/>
                  <a:gd name="connsiteY7" fmla="*/ 102800 h 169215"/>
                  <a:gd name="connsiteX8" fmla="*/ 199098 w 209557"/>
                  <a:gd name="connsiteY8" fmla="*/ 121279 h 16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7" h="169215">
                    <a:moveTo>
                      <a:pt x="199098" y="121279"/>
                    </a:moveTo>
                    <a:lnTo>
                      <a:pt x="48222" y="168523"/>
                    </a:lnTo>
                    <a:cubicBezTo>
                      <a:pt x="40412" y="170999"/>
                      <a:pt x="32125" y="166618"/>
                      <a:pt x="29648" y="158807"/>
                    </a:cubicBezTo>
                    <a:lnTo>
                      <a:pt x="692" y="66415"/>
                    </a:lnTo>
                    <a:cubicBezTo>
                      <a:pt x="-1784" y="58604"/>
                      <a:pt x="2597" y="50318"/>
                      <a:pt x="10408" y="47841"/>
                    </a:cubicBezTo>
                    <a:lnTo>
                      <a:pt x="161379" y="692"/>
                    </a:lnTo>
                    <a:cubicBezTo>
                      <a:pt x="169190" y="-1784"/>
                      <a:pt x="177476" y="2597"/>
                      <a:pt x="179953" y="10408"/>
                    </a:cubicBezTo>
                    <a:lnTo>
                      <a:pt x="208909" y="102800"/>
                    </a:lnTo>
                    <a:cubicBezTo>
                      <a:pt x="211290" y="110516"/>
                      <a:pt x="206909" y="118898"/>
                      <a:pt x="199098" y="121279"/>
                    </a:cubicBezTo>
                    <a:close/>
                  </a:path>
                </a:pathLst>
              </a:custGeom>
              <a:grpFill/>
              <a:ln w="5608" cap="rnd">
                <a:solidFill>
                  <a:srgbClr val="E52A29"/>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AA09555A-B0C4-495A-B139-340AAB8159E1}"/>
                  </a:ext>
                </a:extLst>
              </p:cNvPr>
              <p:cNvSpPr/>
              <p:nvPr/>
            </p:nvSpPr>
            <p:spPr>
              <a:xfrm>
                <a:off x="6437367" y="722375"/>
                <a:ext cx="158115" cy="49149"/>
              </a:xfrm>
              <a:custGeom>
                <a:avLst/>
                <a:gdLst>
                  <a:gd name="connsiteX0" fmla="*/ 0 w 158115"/>
                  <a:gd name="connsiteY0" fmla="*/ 49149 h 49149"/>
                  <a:gd name="connsiteX1" fmla="*/ 158115 w 158115"/>
                  <a:gd name="connsiteY1" fmla="*/ 0 h 49149"/>
                </a:gdLst>
                <a:ahLst/>
                <a:cxnLst>
                  <a:cxn ang="0">
                    <a:pos x="connsiteX0" y="connsiteY0"/>
                  </a:cxn>
                  <a:cxn ang="0">
                    <a:pos x="connsiteX1" y="connsiteY1"/>
                  </a:cxn>
                </a:cxnLst>
                <a:rect l="l" t="t" r="r" b="b"/>
                <a:pathLst>
                  <a:path w="158115" h="49149">
                    <a:moveTo>
                      <a:pt x="0" y="49149"/>
                    </a:moveTo>
                    <a:lnTo>
                      <a:pt x="158115" y="0"/>
                    </a:lnTo>
                  </a:path>
                </a:pathLst>
              </a:custGeom>
              <a:grpFill/>
              <a:ln w="5608" cap="rnd">
                <a:solidFill>
                  <a:srgbClr val="E52A29"/>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F4992045-13E7-4BC1-AFB2-AB725122B6E2}"/>
                  </a:ext>
                </a:extLst>
              </p:cNvPr>
              <p:cNvSpPr/>
              <p:nvPr/>
            </p:nvSpPr>
            <p:spPr>
              <a:xfrm>
                <a:off x="6428508" y="751522"/>
                <a:ext cx="176784" cy="55340"/>
              </a:xfrm>
              <a:custGeom>
                <a:avLst/>
                <a:gdLst>
                  <a:gd name="connsiteX0" fmla="*/ 176784 w 176784"/>
                  <a:gd name="connsiteY0" fmla="*/ 0 h 55340"/>
                  <a:gd name="connsiteX1" fmla="*/ 0 w 176784"/>
                  <a:gd name="connsiteY1" fmla="*/ 55340 h 55340"/>
                </a:gdLst>
                <a:ahLst/>
                <a:cxnLst>
                  <a:cxn ang="0">
                    <a:pos x="connsiteX0" y="connsiteY0"/>
                  </a:cxn>
                  <a:cxn ang="0">
                    <a:pos x="connsiteX1" y="connsiteY1"/>
                  </a:cxn>
                </a:cxnLst>
                <a:rect l="l" t="t" r="r" b="b"/>
                <a:pathLst>
                  <a:path w="176784" h="55340">
                    <a:moveTo>
                      <a:pt x="176784" y="0"/>
                    </a:moveTo>
                    <a:lnTo>
                      <a:pt x="0" y="55340"/>
                    </a:lnTo>
                  </a:path>
                </a:pathLst>
              </a:custGeom>
              <a:grpFill/>
              <a:ln w="5608" cap="rnd">
                <a:solidFill>
                  <a:srgbClr val="E52A29"/>
                </a:solidFill>
                <a:prstDash val="solid"/>
                <a:round/>
              </a:ln>
            </p:spPr>
            <p:txBody>
              <a:bodyPr rtlCol="0" anchor="ctr"/>
              <a:lstStyle/>
              <a:p>
                <a:endParaRPr lang="fr-FR" sz="1400"/>
              </a:p>
            </p:txBody>
          </p:sp>
          <p:sp>
            <p:nvSpPr>
              <p:cNvPr id="284" name="Forme libre : forme 283">
                <a:extLst>
                  <a:ext uri="{FF2B5EF4-FFF2-40B4-BE49-F238E27FC236}">
                    <a16:creationId xmlns:a16="http://schemas.microsoft.com/office/drawing/2014/main" id="{DD72C975-7C5A-45C1-98D1-620062C392FE}"/>
                  </a:ext>
                </a:extLst>
              </p:cNvPr>
              <p:cNvSpPr/>
              <p:nvPr/>
            </p:nvSpPr>
            <p:spPr>
              <a:xfrm>
                <a:off x="6457083" y="816101"/>
                <a:ext cx="21526" cy="6762"/>
              </a:xfrm>
              <a:custGeom>
                <a:avLst/>
                <a:gdLst>
                  <a:gd name="connsiteX0" fmla="*/ 0 w 21526"/>
                  <a:gd name="connsiteY0" fmla="*/ 6763 h 6762"/>
                  <a:gd name="connsiteX1" fmla="*/ 21527 w 21526"/>
                  <a:gd name="connsiteY1" fmla="*/ 0 h 6762"/>
                </a:gdLst>
                <a:ahLst/>
                <a:cxnLst>
                  <a:cxn ang="0">
                    <a:pos x="connsiteX0" y="connsiteY0"/>
                  </a:cxn>
                  <a:cxn ang="0">
                    <a:pos x="connsiteX1" y="connsiteY1"/>
                  </a:cxn>
                </a:cxnLst>
                <a:rect l="l" t="t" r="r" b="b"/>
                <a:pathLst>
                  <a:path w="21526" h="6762">
                    <a:moveTo>
                      <a:pt x="0" y="6763"/>
                    </a:moveTo>
                    <a:lnTo>
                      <a:pt x="21527" y="0"/>
                    </a:lnTo>
                  </a:path>
                </a:pathLst>
              </a:custGeom>
              <a:grpFill/>
              <a:ln w="5608" cap="rnd">
                <a:solidFill>
                  <a:srgbClr val="E52A29"/>
                </a:solidFill>
                <a:prstDash val="solid"/>
                <a:round/>
              </a:ln>
            </p:spPr>
            <p:txBody>
              <a:bodyPr rtlCol="0" anchor="ctr"/>
              <a:lstStyle/>
              <a:p>
                <a:endParaRPr lang="fr-FR" sz="1400"/>
              </a:p>
            </p:txBody>
          </p:sp>
          <p:sp>
            <p:nvSpPr>
              <p:cNvPr id="285" name="Forme libre : forme 284">
                <a:extLst>
                  <a:ext uri="{FF2B5EF4-FFF2-40B4-BE49-F238E27FC236}">
                    <a16:creationId xmlns:a16="http://schemas.microsoft.com/office/drawing/2014/main" id="{62087056-5635-41E5-9B9E-5478C2CD9D70}"/>
                  </a:ext>
                </a:extLst>
              </p:cNvPr>
              <p:cNvSpPr/>
              <p:nvPr/>
            </p:nvSpPr>
            <p:spPr>
              <a:xfrm>
                <a:off x="6458607" y="822864"/>
                <a:ext cx="42386" cy="13239"/>
              </a:xfrm>
              <a:custGeom>
                <a:avLst/>
                <a:gdLst>
                  <a:gd name="connsiteX0" fmla="*/ 0 w 42386"/>
                  <a:gd name="connsiteY0" fmla="*/ 13240 h 13239"/>
                  <a:gd name="connsiteX1" fmla="*/ 42386 w 42386"/>
                  <a:gd name="connsiteY1" fmla="*/ 0 h 13239"/>
                </a:gdLst>
                <a:ahLst/>
                <a:cxnLst>
                  <a:cxn ang="0">
                    <a:pos x="connsiteX0" y="connsiteY0"/>
                  </a:cxn>
                  <a:cxn ang="0">
                    <a:pos x="connsiteX1" y="connsiteY1"/>
                  </a:cxn>
                </a:cxnLst>
                <a:rect l="l" t="t" r="r" b="b"/>
                <a:pathLst>
                  <a:path w="42386" h="13239">
                    <a:moveTo>
                      <a:pt x="0" y="13240"/>
                    </a:moveTo>
                    <a:lnTo>
                      <a:pt x="42386" y="0"/>
                    </a:lnTo>
                  </a:path>
                </a:pathLst>
              </a:custGeom>
              <a:grpFill/>
              <a:ln w="5608" cap="rnd">
                <a:solidFill>
                  <a:srgbClr val="E52A29"/>
                </a:solidFill>
                <a:prstDash val="solid"/>
                <a:round/>
              </a:ln>
            </p:spPr>
            <p:txBody>
              <a:bodyPr rtlCol="0" anchor="ctr"/>
              <a:lstStyle/>
              <a:p>
                <a:endParaRPr lang="fr-FR" sz="1400"/>
              </a:p>
            </p:txBody>
          </p:sp>
          <p:sp>
            <p:nvSpPr>
              <p:cNvPr id="286" name="Forme libre : forme 285">
                <a:extLst>
                  <a:ext uri="{FF2B5EF4-FFF2-40B4-BE49-F238E27FC236}">
                    <a16:creationId xmlns:a16="http://schemas.microsoft.com/office/drawing/2014/main" id="{0AB9848A-7559-42CE-B689-B2799C41BA0F}"/>
                  </a:ext>
                </a:extLst>
              </p:cNvPr>
              <p:cNvSpPr/>
              <p:nvPr/>
            </p:nvSpPr>
            <p:spPr>
              <a:xfrm rot="-1043477">
                <a:off x="6553880" y="782569"/>
                <a:ext cx="41339" cy="18193"/>
              </a:xfrm>
              <a:custGeom>
                <a:avLst/>
                <a:gdLst>
                  <a:gd name="connsiteX0" fmla="*/ 0 w 41339"/>
                  <a:gd name="connsiteY0" fmla="*/ 0 h 18193"/>
                  <a:gd name="connsiteX1" fmla="*/ 41339 w 41339"/>
                  <a:gd name="connsiteY1" fmla="*/ 0 h 18193"/>
                  <a:gd name="connsiteX2" fmla="*/ 41339 w 41339"/>
                  <a:gd name="connsiteY2" fmla="*/ 18193 h 18193"/>
                  <a:gd name="connsiteX3" fmla="*/ 0 w 41339"/>
                  <a:gd name="connsiteY3" fmla="*/ 18193 h 18193"/>
                </a:gdLst>
                <a:ahLst/>
                <a:cxnLst>
                  <a:cxn ang="0">
                    <a:pos x="connsiteX0" y="connsiteY0"/>
                  </a:cxn>
                  <a:cxn ang="0">
                    <a:pos x="connsiteX1" y="connsiteY1"/>
                  </a:cxn>
                  <a:cxn ang="0">
                    <a:pos x="connsiteX2" y="connsiteY2"/>
                  </a:cxn>
                  <a:cxn ang="0">
                    <a:pos x="connsiteX3" y="connsiteY3"/>
                  </a:cxn>
                </a:cxnLst>
                <a:rect l="l" t="t" r="r" b="b"/>
                <a:pathLst>
                  <a:path w="41339" h="18193">
                    <a:moveTo>
                      <a:pt x="0" y="0"/>
                    </a:moveTo>
                    <a:lnTo>
                      <a:pt x="41339" y="0"/>
                    </a:lnTo>
                    <a:lnTo>
                      <a:pt x="41339" y="18193"/>
                    </a:lnTo>
                    <a:lnTo>
                      <a:pt x="0" y="18193"/>
                    </a:lnTo>
                    <a:close/>
                  </a:path>
                </a:pathLst>
              </a:custGeom>
              <a:grpFill/>
              <a:ln w="5608" cap="rnd">
                <a:solidFill>
                  <a:srgbClr val="E52A29"/>
                </a:solidFill>
                <a:prstDash val="solid"/>
                <a:round/>
              </a:ln>
            </p:spPr>
            <p:txBody>
              <a:bodyPr rtlCol="0" anchor="ctr"/>
              <a:lstStyle/>
              <a:p>
                <a:endParaRPr lang="fr-FR" sz="1400"/>
              </a:p>
            </p:txBody>
          </p:sp>
        </p:grpSp>
      </p:grpSp>
      <p:grpSp>
        <p:nvGrpSpPr>
          <p:cNvPr id="6" name="Groupe 5">
            <a:extLst>
              <a:ext uri="{FF2B5EF4-FFF2-40B4-BE49-F238E27FC236}">
                <a16:creationId xmlns:a16="http://schemas.microsoft.com/office/drawing/2014/main" id="{B97DD804-F24D-4F47-8C94-D83C58DF2582}"/>
              </a:ext>
            </a:extLst>
          </p:cNvPr>
          <p:cNvGrpSpPr/>
          <p:nvPr/>
        </p:nvGrpSpPr>
        <p:grpSpPr>
          <a:xfrm>
            <a:off x="3313162" y="1610828"/>
            <a:ext cx="1697134" cy="4336500"/>
            <a:chOff x="3313162" y="1610828"/>
            <a:chExt cx="1697134" cy="4336500"/>
          </a:xfrm>
        </p:grpSpPr>
        <p:sp>
          <p:nvSpPr>
            <p:cNvPr id="287" name="Rectangle 286">
              <a:extLst>
                <a:ext uri="{FF2B5EF4-FFF2-40B4-BE49-F238E27FC236}">
                  <a16:creationId xmlns:a16="http://schemas.microsoft.com/office/drawing/2014/main" id="{2B2C9587-36D7-4664-B528-17828F0269C7}"/>
                </a:ext>
              </a:extLst>
            </p:cNvPr>
            <p:cNvSpPr/>
            <p:nvPr/>
          </p:nvSpPr>
          <p:spPr>
            <a:xfrm>
              <a:off x="3320643" y="1610828"/>
              <a:ext cx="1659049" cy="433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8" name="ZoneTexte 287">
              <a:extLst>
                <a:ext uri="{FF2B5EF4-FFF2-40B4-BE49-F238E27FC236}">
                  <a16:creationId xmlns:a16="http://schemas.microsoft.com/office/drawing/2014/main" id="{F10782E2-3BF4-4782-B6BC-C82B2C0EC56B}"/>
                </a:ext>
              </a:extLst>
            </p:cNvPr>
            <p:cNvSpPr txBox="1"/>
            <p:nvPr/>
          </p:nvSpPr>
          <p:spPr>
            <a:xfrm>
              <a:off x="3313162" y="1622255"/>
              <a:ext cx="1697134" cy="3493264"/>
            </a:xfrm>
            <a:prstGeom prst="rect">
              <a:avLst/>
            </a:prstGeom>
            <a:noFill/>
          </p:spPr>
          <p:txBody>
            <a:bodyPr wrap="square" rtlCol="0">
              <a:spAutoFit/>
            </a:bodyPr>
            <a:lstStyle/>
            <a:p>
              <a:pPr algn="ctr"/>
              <a:endParaRPr lang="fr-FR" sz="500" dirty="0">
                <a:solidFill>
                  <a:schemeClr val="tx1">
                    <a:lumMod val="75000"/>
                    <a:lumOff val="25000"/>
                  </a:schemeClr>
                </a:solidFill>
                <a:latin typeface="Cavolini" panose="03000502040302020204" pitchFamily="66" charset="0"/>
                <a:cs typeface="Cavolini" panose="03000502040302020204" pitchFamily="66" charset="0"/>
              </a:endParaRPr>
            </a:p>
            <a:p>
              <a:pPr algn="ctr"/>
              <a:r>
                <a:rPr lang="fr-FR" dirty="0">
                  <a:solidFill>
                    <a:schemeClr val="tx1">
                      <a:lumMod val="75000"/>
                      <a:lumOff val="25000"/>
                    </a:schemeClr>
                  </a:solidFill>
                  <a:latin typeface="Cavolini" panose="03000502040302020204" pitchFamily="66" charset="0"/>
                  <a:cs typeface="Cavolini" panose="03000502040302020204" pitchFamily="66" charset="0"/>
                </a:rPr>
                <a:t>Se protéger contre les </a:t>
              </a:r>
              <a:r>
                <a:rPr lang="fr-FR" b="1" dirty="0">
                  <a:solidFill>
                    <a:schemeClr val="accent4">
                      <a:lumMod val="75000"/>
                    </a:schemeClr>
                  </a:solidFill>
                  <a:latin typeface="Cavolini" panose="03000502040302020204" pitchFamily="66" charset="0"/>
                  <a:cs typeface="Cavolini" panose="03000502040302020204" pitchFamily="66" charset="0"/>
                </a:rPr>
                <a:t>accidents de la vie, </a:t>
              </a:r>
              <a:r>
                <a:rPr lang="fr-FR" dirty="0">
                  <a:solidFill>
                    <a:schemeClr val="tx1">
                      <a:lumMod val="75000"/>
                      <a:lumOff val="25000"/>
                    </a:schemeClr>
                  </a:solidFill>
                  <a:latin typeface="Cavolini" panose="03000502040302020204" pitchFamily="66" charset="0"/>
                  <a:cs typeface="Cavolini" panose="03000502040302020204" pitchFamily="66" charset="0"/>
                </a:rPr>
                <a:t>les problèmes de santé et assurer son avenir en cas de maladie redoutée*… </a:t>
              </a:r>
            </a:p>
          </p:txBody>
        </p:sp>
        <p:grpSp>
          <p:nvGrpSpPr>
            <p:cNvPr id="291" name="Graphique 1853">
              <a:extLst>
                <a:ext uri="{FF2B5EF4-FFF2-40B4-BE49-F238E27FC236}">
                  <a16:creationId xmlns:a16="http://schemas.microsoft.com/office/drawing/2014/main" id="{7A385DC6-8961-476F-9837-3C37AB1D6CCF}"/>
                </a:ext>
              </a:extLst>
            </p:cNvPr>
            <p:cNvGrpSpPr/>
            <p:nvPr/>
          </p:nvGrpSpPr>
          <p:grpSpPr>
            <a:xfrm>
              <a:off x="4027758" y="5318366"/>
              <a:ext cx="235648" cy="485393"/>
              <a:chOff x="3846564" y="4350889"/>
              <a:chExt cx="235648" cy="485393"/>
            </a:xfrm>
            <a:noFill/>
          </p:grpSpPr>
          <p:grpSp>
            <p:nvGrpSpPr>
              <p:cNvPr id="292" name="Graphique 1853">
                <a:extLst>
                  <a:ext uri="{FF2B5EF4-FFF2-40B4-BE49-F238E27FC236}">
                    <a16:creationId xmlns:a16="http://schemas.microsoft.com/office/drawing/2014/main" id="{814EE324-8FA7-49D4-AB90-0754EAF1D0F1}"/>
                  </a:ext>
                </a:extLst>
              </p:cNvPr>
              <p:cNvGrpSpPr/>
              <p:nvPr/>
            </p:nvGrpSpPr>
            <p:grpSpPr>
              <a:xfrm>
                <a:off x="3846564" y="4350889"/>
                <a:ext cx="235648" cy="485393"/>
                <a:chOff x="3846564" y="4350889"/>
                <a:chExt cx="235648" cy="485393"/>
              </a:xfrm>
              <a:grpFill/>
            </p:grpSpPr>
            <p:grpSp>
              <p:nvGrpSpPr>
                <p:cNvPr id="296" name="Graphique 1853">
                  <a:extLst>
                    <a:ext uri="{FF2B5EF4-FFF2-40B4-BE49-F238E27FC236}">
                      <a16:creationId xmlns:a16="http://schemas.microsoft.com/office/drawing/2014/main" id="{F0BC8947-EE44-48FA-89F7-6EA148C6C684}"/>
                    </a:ext>
                  </a:extLst>
                </p:cNvPr>
                <p:cNvGrpSpPr/>
                <p:nvPr/>
              </p:nvGrpSpPr>
              <p:grpSpPr>
                <a:xfrm>
                  <a:off x="3923424" y="4353719"/>
                  <a:ext cx="96779" cy="124709"/>
                  <a:chOff x="3923424" y="4353719"/>
                  <a:chExt cx="96779" cy="124709"/>
                </a:xfrm>
                <a:grpFill/>
              </p:grpSpPr>
              <p:sp>
                <p:nvSpPr>
                  <p:cNvPr id="329" name="Forme libre : forme 328">
                    <a:extLst>
                      <a:ext uri="{FF2B5EF4-FFF2-40B4-BE49-F238E27FC236}">
                        <a16:creationId xmlns:a16="http://schemas.microsoft.com/office/drawing/2014/main" id="{B5AD36BE-B86E-44BC-83CF-C218E9E7E293}"/>
                      </a:ext>
                    </a:extLst>
                  </p:cNvPr>
                  <p:cNvSpPr/>
                  <p:nvPr/>
                </p:nvSpPr>
                <p:spPr>
                  <a:xfrm>
                    <a:off x="3954101"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rgbClr val="E52A29"/>
                    </a:solidFill>
                    <a:prstDash val="solid"/>
                    <a:round/>
                  </a:ln>
                </p:spPr>
                <p:txBody>
                  <a:bodyPr rtlCol="0" anchor="ctr"/>
                  <a:lstStyle/>
                  <a:p>
                    <a:endParaRPr lang="fr-FR" sz="1400"/>
                  </a:p>
                </p:txBody>
              </p:sp>
              <p:sp>
                <p:nvSpPr>
                  <p:cNvPr id="330" name="Forme libre : forme 329">
                    <a:extLst>
                      <a:ext uri="{FF2B5EF4-FFF2-40B4-BE49-F238E27FC236}">
                        <a16:creationId xmlns:a16="http://schemas.microsoft.com/office/drawing/2014/main" id="{26233859-7F48-4EA8-876B-A0C65C6F4B5E}"/>
                      </a:ext>
                    </a:extLst>
                  </p:cNvPr>
                  <p:cNvSpPr/>
                  <p:nvPr/>
                </p:nvSpPr>
                <p:spPr>
                  <a:xfrm>
                    <a:off x="3988677"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rgbClr val="E52A29"/>
                    </a:solidFill>
                    <a:prstDash val="solid"/>
                    <a:round/>
                  </a:ln>
                </p:spPr>
                <p:txBody>
                  <a:bodyPr rtlCol="0" anchor="ctr"/>
                  <a:lstStyle/>
                  <a:p>
                    <a:endParaRPr lang="fr-FR" sz="1400"/>
                  </a:p>
                </p:txBody>
              </p:sp>
              <p:sp>
                <p:nvSpPr>
                  <p:cNvPr id="331" name="Forme libre : forme 330">
                    <a:extLst>
                      <a:ext uri="{FF2B5EF4-FFF2-40B4-BE49-F238E27FC236}">
                        <a16:creationId xmlns:a16="http://schemas.microsoft.com/office/drawing/2014/main" id="{C2A0CDC4-B2A4-4956-BB79-0A17784695BF}"/>
                      </a:ext>
                    </a:extLst>
                  </p:cNvPr>
                  <p:cNvSpPr/>
                  <p:nvPr/>
                </p:nvSpPr>
                <p:spPr>
                  <a:xfrm>
                    <a:off x="3965245" y="4453854"/>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5715" cap="rnd">
                    <a:solidFill>
                      <a:srgbClr val="E52A29"/>
                    </a:solidFill>
                    <a:prstDash val="solid"/>
                    <a:round/>
                  </a:ln>
                </p:spPr>
                <p:txBody>
                  <a:bodyPr rtlCol="0" anchor="ctr"/>
                  <a:lstStyle/>
                  <a:p>
                    <a:endParaRPr lang="fr-FR" sz="1400"/>
                  </a:p>
                </p:txBody>
              </p:sp>
              <p:sp>
                <p:nvSpPr>
                  <p:cNvPr id="332" name="Forme libre : forme 331">
                    <a:extLst>
                      <a:ext uri="{FF2B5EF4-FFF2-40B4-BE49-F238E27FC236}">
                        <a16:creationId xmlns:a16="http://schemas.microsoft.com/office/drawing/2014/main" id="{C3F902E7-7971-4469-BA14-B3EEF12390C8}"/>
                      </a:ext>
                    </a:extLst>
                  </p:cNvPr>
                  <p:cNvSpPr/>
                  <p:nvPr/>
                </p:nvSpPr>
                <p:spPr>
                  <a:xfrm>
                    <a:off x="3931146" y="4432804"/>
                    <a:ext cx="80962" cy="45624"/>
                  </a:xfrm>
                  <a:custGeom>
                    <a:avLst/>
                    <a:gdLst>
                      <a:gd name="connsiteX0" fmla="*/ 80962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2" y="0"/>
                        </a:moveTo>
                        <a:cubicBezTo>
                          <a:pt x="80962" y="25241"/>
                          <a:pt x="62865" y="45625"/>
                          <a:pt x="40481" y="45625"/>
                        </a:cubicBezTo>
                        <a:cubicBezTo>
                          <a:pt x="18097" y="45625"/>
                          <a:pt x="0" y="25146"/>
                          <a:pt x="0" y="0"/>
                        </a:cubicBezTo>
                      </a:path>
                    </a:pathLst>
                  </a:custGeom>
                  <a:grpFill/>
                  <a:ln w="5715" cap="rnd">
                    <a:solidFill>
                      <a:srgbClr val="E52A29"/>
                    </a:solidFill>
                    <a:prstDash val="solid"/>
                    <a:round/>
                  </a:ln>
                </p:spPr>
                <p:txBody>
                  <a:bodyPr rtlCol="0" anchor="ctr"/>
                  <a:lstStyle/>
                  <a:p>
                    <a:endParaRPr lang="fr-FR" sz="1400"/>
                  </a:p>
                </p:txBody>
              </p:sp>
              <p:sp>
                <p:nvSpPr>
                  <p:cNvPr id="333" name="Forme libre : forme 332">
                    <a:extLst>
                      <a:ext uri="{FF2B5EF4-FFF2-40B4-BE49-F238E27FC236}">
                        <a16:creationId xmlns:a16="http://schemas.microsoft.com/office/drawing/2014/main" id="{7810011B-851A-4476-9F21-B44B72FB30A8}"/>
                      </a:ext>
                    </a:extLst>
                  </p:cNvPr>
                  <p:cNvSpPr/>
                  <p:nvPr/>
                </p:nvSpPr>
                <p:spPr>
                  <a:xfrm>
                    <a:off x="3930860" y="438527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5715" cap="rnd">
                    <a:solidFill>
                      <a:srgbClr val="E52A29"/>
                    </a:solidFill>
                    <a:prstDash val="solid"/>
                    <a:round/>
                  </a:ln>
                </p:spPr>
                <p:txBody>
                  <a:bodyPr rtlCol="0" anchor="ctr"/>
                  <a:lstStyle/>
                  <a:p>
                    <a:endParaRPr lang="fr-FR" sz="1400"/>
                  </a:p>
                </p:txBody>
              </p:sp>
              <p:sp>
                <p:nvSpPr>
                  <p:cNvPr id="334" name="Forme libre : forme 333">
                    <a:extLst>
                      <a:ext uri="{FF2B5EF4-FFF2-40B4-BE49-F238E27FC236}">
                        <a16:creationId xmlns:a16="http://schemas.microsoft.com/office/drawing/2014/main" id="{0C20468A-980B-4D63-A42E-3F6F4AC574EC}"/>
                      </a:ext>
                    </a:extLst>
                  </p:cNvPr>
                  <p:cNvSpPr/>
                  <p:nvPr/>
                </p:nvSpPr>
                <p:spPr>
                  <a:xfrm>
                    <a:off x="3923424" y="435371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rgbClr val="E52A29"/>
                    </a:solidFill>
                    <a:prstDash val="solid"/>
                    <a:round/>
                  </a:ln>
                </p:spPr>
                <p:txBody>
                  <a:bodyPr rtlCol="0" anchor="ctr"/>
                  <a:lstStyle/>
                  <a:p>
                    <a:endParaRPr lang="fr-FR" sz="1400"/>
                  </a:p>
                </p:txBody>
              </p:sp>
            </p:grpSp>
            <p:sp>
              <p:nvSpPr>
                <p:cNvPr id="297" name="Forme libre : forme 296">
                  <a:extLst>
                    <a:ext uri="{FF2B5EF4-FFF2-40B4-BE49-F238E27FC236}">
                      <a16:creationId xmlns:a16="http://schemas.microsoft.com/office/drawing/2014/main" id="{D0D28827-8F83-49C9-884A-F8A6B541A560}"/>
                    </a:ext>
                  </a:extLst>
                </p:cNvPr>
                <p:cNvSpPr/>
                <p:nvPr/>
              </p:nvSpPr>
              <p:spPr>
                <a:xfrm>
                  <a:off x="3877615" y="4836187"/>
                  <a:ext cx="204596" cy="9525"/>
                </a:xfrm>
                <a:custGeom>
                  <a:avLst/>
                  <a:gdLst>
                    <a:gd name="connsiteX0" fmla="*/ 0 w 204596"/>
                    <a:gd name="connsiteY0" fmla="*/ 0 h 9525"/>
                    <a:gd name="connsiteX1" fmla="*/ 204597 w 204596"/>
                    <a:gd name="connsiteY1" fmla="*/ 0 h 9525"/>
                  </a:gdLst>
                  <a:ahLst/>
                  <a:cxnLst>
                    <a:cxn ang="0">
                      <a:pos x="connsiteX0" y="connsiteY0"/>
                    </a:cxn>
                    <a:cxn ang="0">
                      <a:pos x="connsiteX1" y="connsiteY1"/>
                    </a:cxn>
                  </a:cxnLst>
                  <a:rect l="l" t="t" r="r" b="b"/>
                  <a:pathLst>
                    <a:path w="204596" h="9525">
                      <a:moveTo>
                        <a:pt x="0" y="0"/>
                      </a:moveTo>
                      <a:lnTo>
                        <a:pt x="204597" y="0"/>
                      </a:lnTo>
                    </a:path>
                  </a:pathLst>
                </a:custGeom>
                <a:grpFill/>
                <a:ln w="5715" cap="rnd">
                  <a:solidFill>
                    <a:srgbClr val="E52A29"/>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17E4A4A7-C15F-4503-A85F-515DEBBCC893}"/>
                    </a:ext>
                  </a:extLst>
                </p:cNvPr>
                <p:cNvSpPr/>
                <p:nvPr/>
              </p:nvSpPr>
              <p:spPr>
                <a:xfrm>
                  <a:off x="3849421" y="4836187"/>
                  <a:ext cx="7524" cy="9525"/>
                </a:xfrm>
                <a:custGeom>
                  <a:avLst/>
                  <a:gdLst>
                    <a:gd name="connsiteX0" fmla="*/ 0 w 7524"/>
                    <a:gd name="connsiteY0" fmla="*/ 0 h 9525"/>
                    <a:gd name="connsiteX1" fmla="*/ 7525 w 7524"/>
                    <a:gd name="connsiteY1" fmla="*/ 0 h 9525"/>
                  </a:gdLst>
                  <a:ahLst/>
                  <a:cxnLst>
                    <a:cxn ang="0">
                      <a:pos x="connsiteX0" y="connsiteY0"/>
                    </a:cxn>
                    <a:cxn ang="0">
                      <a:pos x="connsiteX1" y="connsiteY1"/>
                    </a:cxn>
                  </a:cxnLst>
                  <a:rect l="l" t="t" r="r" b="b"/>
                  <a:pathLst>
                    <a:path w="7524" h="9525">
                      <a:moveTo>
                        <a:pt x="0" y="0"/>
                      </a:moveTo>
                      <a:lnTo>
                        <a:pt x="7525" y="0"/>
                      </a:lnTo>
                    </a:path>
                  </a:pathLst>
                </a:custGeom>
                <a:grpFill/>
                <a:ln w="5715" cap="rnd">
                  <a:solidFill>
                    <a:srgbClr val="E52A29"/>
                  </a:solidFill>
                  <a:prstDash val="solid"/>
                  <a:round/>
                </a:ln>
              </p:spPr>
              <p:txBody>
                <a:bodyPr rtlCol="0" anchor="ctr"/>
                <a:lstStyle/>
                <a:p>
                  <a:endParaRPr lang="fr-FR" sz="1400"/>
                </a:p>
              </p:txBody>
            </p:sp>
            <p:grpSp>
              <p:nvGrpSpPr>
                <p:cNvPr id="299" name="Graphique 1853">
                  <a:extLst>
                    <a:ext uri="{FF2B5EF4-FFF2-40B4-BE49-F238E27FC236}">
                      <a16:creationId xmlns:a16="http://schemas.microsoft.com/office/drawing/2014/main" id="{63C4E5A8-9882-448F-B7BB-6A45EED9ECD3}"/>
                    </a:ext>
                  </a:extLst>
                </p:cNvPr>
                <p:cNvGrpSpPr/>
                <p:nvPr/>
              </p:nvGrpSpPr>
              <p:grpSpPr>
                <a:xfrm>
                  <a:off x="3891807" y="4537388"/>
                  <a:ext cx="32003" cy="298799"/>
                  <a:chOff x="3891807" y="4537388"/>
                  <a:chExt cx="32003" cy="298799"/>
                </a:xfrm>
                <a:grpFill/>
              </p:grpSpPr>
              <p:sp>
                <p:nvSpPr>
                  <p:cNvPr id="325" name="Forme libre : forme 324">
                    <a:extLst>
                      <a:ext uri="{FF2B5EF4-FFF2-40B4-BE49-F238E27FC236}">
                        <a16:creationId xmlns:a16="http://schemas.microsoft.com/office/drawing/2014/main" id="{6D5155DF-89C7-406A-A502-F0592BB44D73}"/>
                      </a:ext>
                    </a:extLst>
                  </p:cNvPr>
                  <p:cNvSpPr/>
                  <p:nvPr/>
                </p:nvSpPr>
                <p:spPr>
                  <a:xfrm>
                    <a:off x="3891807"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rgbClr val="E52A29"/>
                    </a:solidFill>
                    <a:prstDash val="solid"/>
                    <a:round/>
                  </a:ln>
                </p:spPr>
                <p:txBody>
                  <a:bodyPr rtlCol="0" anchor="ctr"/>
                  <a:lstStyle/>
                  <a:p>
                    <a:endParaRPr lang="fr-FR" sz="1400"/>
                  </a:p>
                </p:txBody>
              </p:sp>
              <p:sp>
                <p:nvSpPr>
                  <p:cNvPr id="326" name="Forme libre : forme 325">
                    <a:extLst>
                      <a:ext uri="{FF2B5EF4-FFF2-40B4-BE49-F238E27FC236}">
                        <a16:creationId xmlns:a16="http://schemas.microsoft.com/office/drawing/2014/main" id="{DFD735E7-9079-4E4B-A967-4C2F4FE4A587}"/>
                      </a:ext>
                    </a:extLst>
                  </p:cNvPr>
                  <p:cNvSpPr/>
                  <p:nvPr/>
                </p:nvSpPr>
                <p:spPr>
                  <a:xfrm>
                    <a:off x="3893903" y="4805993"/>
                    <a:ext cx="27813" cy="30194"/>
                  </a:xfrm>
                  <a:custGeom>
                    <a:avLst/>
                    <a:gdLst>
                      <a:gd name="connsiteX0" fmla="*/ 16669 w 27813"/>
                      <a:gd name="connsiteY0" fmla="*/ 30194 h 30194"/>
                      <a:gd name="connsiteX1" fmla="*/ 11144 w 27813"/>
                      <a:gd name="connsiteY1" fmla="*/ 30194 h 30194"/>
                      <a:gd name="connsiteX2" fmla="*/ 0 w 27813"/>
                      <a:gd name="connsiteY2" fmla="*/ 19050 h 30194"/>
                      <a:gd name="connsiteX3" fmla="*/ 0 w 27813"/>
                      <a:gd name="connsiteY3" fmla="*/ 11144 h 30194"/>
                      <a:gd name="connsiteX4" fmla="*/ 11144 w 27813"/>
                      <a:gd name="connsiteY4" fmla="*/ 0 h 30194"/>
                      <a:gd name="connsiteX5" fmla="*/ 16669 w 27813"/>
                      <a:gd name="connsiteY5" fmla="*/ 0 h 30194"/>
                      <a:gd name="connsiteX6" fmla="*/ 27813 w 27813"/>
                      <a:gd name="connsiteY6" fmla="*/ 11144 h 30194"/>
                      <a:gd name="connsiteX7" fmla="*/ 27813 w 27813"/>
                      <a:gd name="connsiteY7" fmla="*/ 19050 h 30194"/>
                      <a:gd name="connsiteX8" fmla="*/ 16669 w 27813"/>
                      <a:gd name="connsiteY8" fmla="*/ 30194 h 3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3" h="30194">
                        <a:moveTo>
                          <a:pt x="16669" y="30194"/>
                        </a:moveTo>
                        <a:lnTo>
                          <a:pt x="11144" y="30194"/>
                        </a:lnTo>
                        <a:cubicBezTo>
                          <a:pt x="5048" y="30194"/>
                          <a:pt x="0" y="25146"/>
                          <a:pt x="0" y="19050"/>
                        </a:cubicBezTo>
                        <a:lnTo>
                          <a:pt x="0" y="11144"/>
                        </a:lnTo>
                        <a:cubicBezTo>
                          <a:pt x="0" y="5048"/>
                          <a:pt x="5048" y="0"/>
                          <a:pt x="11144" y="0"/>
                        </a:cubicBezTo>
                        <a:lnTo>
                          <a:pt x="16669" y="0"/>
                        </a:lnTo>
                        <a:cubicBezTo>
                          <a:pt x="22765" y="0"/>
                          <a:pt x="27813" y="5048"/>
                          <a:pt x="27813" y="11144"/>
                        </a:cubicBezTo>
                        <a:lnTo>
                          <a:pt x="27813" y="19050"/>
                        </a:lnTo>
                        <a:cubicBezTo>
                          <a:pt x="27813" y="25241"/>
                          <a:pt x="22765" y="30194"/>
                          <a:pt x="16669" y="30194"/>
                        </a:cubicBezTo>
                        <a:close/>
                      </a:path>
                    </a:pathLst>
                  </a:custGeom>
                  <a:grpFill/>
                  <a:ln w="5715" cap="rnd">
                    <a:solidFill>
                      <a:srgbClr val="E52A29"/>
                    </a:solidFill>
                    <a:prstDash val="solid"/>
                    <a:round/>
                  </a:ln>
                </p:spPr>
                <p:txBody>
                  <a:bodyPr rtlCol="0" anchor="ctr"/>
                  <a:lstStyle/>
                  <a:p>
                    <a:endParaRPr lang="fr-FR" sz="1400"/>
                  </a:p>
                </p:txBody>
              </p:sp>
              <p:sp>
                <p:nvSpPr>
                  <p:cNvPr id="327" name="Forme libre : forme 326">
                    <a:extLst>
                      <a:ext uri="{FF2B5EF4-FFF2-40B4-BE49-F238E27FC236}">
                        <a16:creationId xmlns:a16="http://schemas.microsoft.com/office/drawing/2014/main" id="{1D026FC9-85BA-4E6C-9BE1-E7359D8FC1A9}"/>
                      </a:ext>
                    </a:extLst>
                  </p:cNvPr>
                  <p:cNvSpPr/>
                  <p:nvPr/>
                </p:nvSpPr>
                <p:spPr>
                  <a:xfrm>
                    <a:off x="3901523" y="4568535"/>
                    <a:ext cx="9525" cy="236315"/>
                  </a:xfrm>
                  <a:custGeom>
                    <a:avLst/>
                    <a:gdLst>
                      <a:gd name="connsiteX0" fmla="*/ 0 w 9525"/>
                      <a:gd name="connsiteY0" fmla="*/ 236315 h 236315"/>
                      <a:gd name="connsiteX1" fmla="*/ 0 w 9525"/>
                      <a:gd name="connsiteY1" fmla="*/ 0 h 236315"/>
                    </a:gdLst>
                    <a:ahLst/>
                    <a:cxnLst>
                      <a:cxn ang="0">
                        <a:pos x="connsiteX0" y="connsiteY0"/>
                      </a:cxn>
                      <a:cxn ang="0">
                        <a:pos x="connsiteX1" y="connsiteY1"/>
                      </a:cxn>
                    </a:cxnLst>
                    <a:rect l="l" t="t" r="r" b="b"/>
                    <a:pathLst>
                      <a:path w="9525" h="236315">
                        <a:moveTo>
                          <a:pt x="0" y="236315"/>
                        </a:moveTo>
                        <a:lnTo>
                          <a:pt x="0" y="0"/>
                        </a:lnTo>
                      </a:path>
                    </a:pathLst>
                  </a:custGeom>
                  <a:grpFill/>
                  <a:ln w="5715" cap="rnd">
                    <a:solidFill>
                      <a:srgbClr val="E52A29"/>
                    </a:solidFill>
                    <a:prstDash val="solid"/>
                    <a:round/>
                  </a:ln>
                </p:spPr>
                <p:txBody>
                  <a:bodyPr rtlCol="0" anchor="ctr"/>
                  <a:lstStyle/>
                  <a:p>
                    <a:endParaRPr lang="fr-FR" sz="1400"/>
                  </a:p>
                </p:txBody>
              </p:sp>
              <p:sp>
                <p:nvSpPr>
                  <p:cNvPr id="328" name="Forme libre : forme 327">
                    <a:extLst>
                      <a:ext uri="{FF2B5EF4-FFF2-40B4-BE49-F238E27FC236}">
                        <a16:creationId xmlns:a16="http://schemas.microsoft.com/office/drawing/2014/main" id="{3DF3A225-D103-494D-917D-BCC6C82B4DC3}"/>
                      </a:ext>
                    </a:extLst>
                  </p:cNvPr>
                  <p:cNvSpPr/>
                  <p:nvPr/>
                </p:nvSpPr>
                <p:spPr>
                  <a:xfrm>
                    <a:off x="3914191" y="4568535"/>
                    <a:ext cx="9525" cy="237172"/>
                  </a:xfrm>
                  <a:custGeom>
                    <a:avLst/>
                    <a:gdLst>
                      <a:gd name="connsiteX0" fmla="*/ 0 w 9525"/>
                      <a:gd name="connsiteY0" fmla="*/ 0 h 237172"/>
                      <a:gd name="connsiteX1" fmla="*/ 0 w 9525"/>
                      <a:gd name="connsiteY1" fmla="*/ 237173 h 237172"/>
                    </a:gdLst>
                    <a:ahLst/>
                    <a:cxnLst>
                      <a:cxn ang="0">
                        <a:pos x="connsiteX0" y="connsiteY0"/>
                      </a:cxn>
                      <a:cxn ang="0">
                        <a:pos x="connsiteX1" y="connsiteY1"/>
                      </a:cxn>
                    </a:cxnLst>
                    <a:rect l="l" t="t" r="r" b="b"/>
                    <a:pathLst>
                      <a:path w="9525" h="237172">
                        <a:moveTo>
                          <a:pt x="0" y="0"/>
                        </a:moveTo>
                        <a:lnTo>
                          <a:pt x="0" y="237173"/>
                        </a:lnTo>
                      </a:path>
                    </a:pathLst>
                  </a:custGeom>
                  <a:grpFill/>
                  <a:ln w="5715" cap="rnd">
                    <a:solidFill>
                      <a:srgbClr val="E52A29"/>
                    </a:solidFill>
                    <a:prstDash val="solid"/>
                    <a:round/>
                  </a:ln>
                </p:spPr>
                <p:txBody>
                  <a:bodyPr rtlCol="0" anchor="ctr"/>
                  <a:lstStyle/>
                  <a:p>
                    <a:endParaRPr lang="fr-FR" sz="1400"/>
                  </a:p>
                </p:txBody>
              </p:sp>
            </p:grpSp>
            <p:grpSp>
              <p:nvGrpSpPr>
                <p:cNvPr id="300" name="Graphique 1853">
                  <a:extLst>
                    <a:ext uri="{FF2B5EF4-FFF2-40B4-BE49-F238E27FC236}">
                      <a16:creationId xmlns:a16="http://schemas.microsoft.com/office/drawing/2014/main" id="{C8C44B8A-AC66-49AE-B4D8-2D1B5695563A}"/>
                    </a:ext>
                  </a:extLst>
                </p:cNvPr>
                <p:cNvGrpSpPr/>
                <p:nvPr/>
              </p:nvGrpSpPr>
              <p:grpSpPr>
                <a:xfrm>
                  <a:off x="4016680" y="4537388"/>
                  <a:ext cx="32003" cy="253269"/>
                  <a:chOff x="4016680" y="4537388"/>
                  <a:chExt cx="32003" cy="253269"/>
                </a:xfrm>
                <a:grpFill/>
              </p:grpSpPr>
              <p:sp>
                <p:nvSpPr>
                  <p:cNvPr id="322" name="Forme libre : forme 321">
                    <a:extLst>
                      <a:ext uri="{FF2B5EF4-FFF2-40B4-BE49-F238E27FC236}">
                        <a16:creationId xmlns:a16="http://schemas.microsoft.com/office/drawing/2014/main" id="{F4EC0011-5743-4294-8356-753F4A6578ED}"/>
                      </a:ext>
                    </a:extLst>
                  </p:cNvPr>
                  <p:cNvSpPr/>
                  <p:nvPr/>
                </p:nvSpPr>
                <p:spPr>
                  <a:xfrm>
                    <a:off x="4016680"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rgbClr val="E52A29"/>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805A3269-114B-47C7-A2B4-D9E5F0CBD9FF}"/>
                      </a:ext>
                    </a:extLst>
                  </p:cNvPr>
                  <p:cNvSpPr/>
                  <p:nvPr/>
                </p:nvSpPr>
                <p:spPr>
                  <a:xfrm>
                    <a:off x="4026300" y="4568535"/>
                    <a:ext cx="9525" cy="221170"/>
                  </a:xfrm>
                  <a:custGeom>
                    <a:avLst/>
                    <a:gdLst>
                      <a:gd name="connsiteX0" fmla="*/ 0 w 9525"/>
                      <a:gd name="connsiteY0" fmla="*/ 221171 h 221170"/>
                      <a:gd name="connsiteX1" fmla="*/ 0 w 9525"/>
                      <a:gd name="connsiteY1" fmla="*/ 0 h 221170"/>
                    </a:gdLst>
                    <a:ahLst/>
                    <a:cxnLst>
                      <a:cxn ang="0">
                        <a:pos x="connsiteX0" y="connsiteY0"/>
                      </a:cxn>
                      <a:cxn ang="0">
                        <a:pos x="connsiteX1" y="connsiteY1"/>
                      </a:cxn>
                    </a:cxnLst>
                    <a:rect l="l" t="t" r="r" b="b"/>
                    <a:pathLst>
                      <a:path w="9525" h="221170">
                        <a:moveTo>
                          <a:pt x="0" y="221171"/>
                        </a:moveTo>
                        <a:lnTo>
                          <a:pt x="0" y="0"/>
                        </a:lnTo>
                      </a:path>
                    </a:pathLst>
                  </a:custGeom>
                  <a:grpFill/>
                  <a:ln w="5715" cap="rnd">
                    <a:solidFill>
                      <a:srgbClr val="E52A29"/>
                    </a:solidFill>
                    <a:prstDash val="solid"/>
                    <a:round/>
                  </a:ln>
                </p:spPr>
                <p:txBody>
                  <a:bodyPr rtlCol="0" anchor="ctr"/>
                  <a:lstStyle/>
                  <a:p>
                    <a:endParaRPr lang="fr-FR" sz="1400"/>
                  </a:p>
                </p:txBody>
              </p:sp>
              <p:sp>
                <p:nvSpPr>
                  <p:cNvPr id="324" name="Forme libre : forme 323">
                    <a:extLst>
                      <a:ext uri="{FF2B5EF4-FFF2-40B4-BE49-F238E27FC236}">
                        <a16:creationId xmlns:a16="http://schemas.microsoft.com/office/drawing/2014/main" id="{D0140738-3F60-4F0D-B86F-7EF8D51C4569}"/>
                      </a:ext>
                    </a:extLst>
                  </p:cNvPr>
                  <p:cNvSpPr/>
                  <p:nvPr/>
                </p:nvSpPr>
                <p:spPr>
                  <a:xfrm>
                    <a:off x="4039064" y="4568535"/>
                    <a:ext cx="9525" cy="222123"/>
                  </a:xfrm>
                  <a:custGeom>
                    <a:avLst/>
                    <a:gdLst>
                      <a:gd name="connsiteX0" fmla="*/ 0 w 9525"/>
                      <a:gd name="connsiteY0" fmla="*/ 0 h 222123"/>
                      <a:gd name="connsiteX1" fmla="*/ 0 w 9525"/>
                      <a:gd name="connsiteY1" fmla="*/ 222123 h 222123"/>
                    </a:gdLst>
                    <a:ahLst/>
                    <a:cxnLst>
                      <a:cxn ang="0">
                        <a:pos x="connsiteX0" y="connsiteY0"/>
                      </a:cxn>
                      <a:cxn ang="0">
                        <a:pos x="connsiteX1" y="connsiteY1"/>
                      </a:cxn>
                    </a:cxnLst>
                    <a:rect l="l" t="t" r="r" b="b"/>
                    <a:pathLst>
                      <a:path w="9525" h="222123">
                        <a:moveTo>
                          <a:pt x="0" y="0"/>
                        </a:moveTo>
                        <a:lnTo>
                          <a:pt x="0" y="222123"/>
                        </a:lnTo>
                      </a:path>
                    </a:pathLst>
                  </a:custGeom>
                  <a:grpFill/>
                  <a:ln w="5715" cap="rnd">
                    <a:solidFill>
                      <a:srgbClr val="E52A29"/>
                    </a:solidFill>
                    <a:prstDash val="solid"/>
                    <a:round/>
                  </a:ln>
                </p:spPr>
                <p:txBody>
                  <a:bodyPr rtlCol="0" anchor="ctr"/>
                  <a:lstStyle/>
                  <a:p>
                    <a:endParaRPr lang="fr-FR" sz="1400"/>
                  </a:p>
                </p:txBody>
              </p:sp>
            </p:grpSp>
            <p:sp>
              <p:nvSpPr>
                <p:cNvPr id="301" name="Forme libre : forme 300">
                  <a:extLst>
                    <a:ext uri="{FF2B5EF4-FFF2-40B4-BE49-F238E27FC236}">
                      <a16:creationId xmlns:a16="http://schemas.microsoft.com/office/drawing/2014/main" id="{6256C9E8-12C2-49A7-87FE-290149E408B9}"/>
                    </a:ext>
                  </a:extLst>
                </p:cNvPr>
                <p:cNvSpPr/>
                <p:nvPr/>
              </p:nvSpPr>
              <p:spPr>
                <a:xfrm>
                  <a:off x="3914953" y="4632447"/>
                  <a:ext cx="109251" cy="8448"/>
                </a:xfrm>
                <a:custGeom>
                  <a:avLst/>
                  <a:gdLst>
                    <a:gd name="connsiteX0" fmla="*/ 0 w 109251"/>
                    <a:gd name="connsiteY0" fmla="*/ 572 h 8448"/>
                    <a:gd name="connsiteX1" fmla="*/ 109252 w 109251"/>
                    <a:gd name="connsiteY1" fmla="*/ 0 h 8448"/>
                  </a:gdLst>
                  <a:ahLst/>
                  <a:cxnLst>
                    <a:cxn ang="0">
                      <a:pos x="connsiteX0" y="connsiteY0"/>
                    </a:cxn>
                    <a:cxn ang="0">
                      <a:pos x="connsiteX1" y="connsiteY1"/>
                    </a:cxn>
                  </a:cxnLst>
                  <a:rect l="l" t="t" r="r" b="b"/>
                  <a:pathLst>
                    <a:path w="109251" h="8448">
                      <a:moveTo>
                        <a:pt x="0" y="572"/>
                      </a:moveTo>
                      <a:cubicBezTo>
                        <a:pt x="0" y="572"/>
                        <a:pt x="61532" y="18669"/>
                        <a:pt x="109252" y="0"/>
                      </a:cubicBezTo>
                    </a:path>
                  </a:pathLst>
                </a:custGeom>
                <a:grpFill/>
                <a:ln w="5715" cap="rnd">
                  <a:solidFill>
                    <a:srgbClr val="E52A29"/>
                  </a:solidFill>
                  <a:prstDash val="solid"/>
                  <a:round/>
                </a:ln>
              </p:spPr>
              <p:txBody>
                <a:bodyPr rtlCol="0" anchor="ctr"/>
                <a:lstStyle/>
                <a:p>
                  <a:endParaRPr lang="fr-FR" sz="1400"/>
                </a:p>
              </p:txBody>
            </p:sp>
            <p:grpSp>
              <p:nvGrpSpPr>
                <p:cNvPr id="302" name="Graphique 1853">
                  <a:extLst>
                    <a:ext uri="{FF2B5EF4-FFF2-40B4-BE49-F238E27FC236}">
                      <a16:creationId xmlns:a16="http://schemas.microsoft.com/office/drawing/2014/main" id="{6079E964-09B7-490E-83E3-211791B7D803}"/>
                    </a:ext>
                  </a:extLst>
                </p:cNvPr>
                <p:cNvGrpSpPr/>
                <p:nvPr/>
              </p:nvGrpSpPr>
              <p:grpSpPr>
                <a:xfrm>
                  <a:off x="3912572" y="4678072"/>
                  <a:ext cx="66103" cy="158115"/>
                  <a:chOff x="3912572" y="4678072"/>
                  <a:chExt cx="66103" cy="158115"/>
                </a:xfrm>
                <a:grpFill/>
              </p:grpSpPr>
              <p:sp>
                <p:nvSpPr>
                  <p:cNvPr id="320" name="Forme libre : forme 319">
                    <a:extLst>
                      <a:ext uri="{FF2B5EF4-FFF2-40B4-BE49-F238E27FC236}">
                        <a16:creationId xmlns:a16="http://schemas.microsoft.com/office/drawing/2014/main" id="{5345CF28-1C23-44F4-9511-453DA310B43E}"/>
                      </a:ext>
                    </a:extLst>
                  </p:cNvPr>
                  <p:cNvSpPr/>
                  <p:nvPr/>
                </p:nvSpPr>
                <p:spPr>
                  <a:xfrm>
                    <a:off x="3914953" y="4678072"/>
                    <a:ext cx="63722" cy="137636"/>
                  </a:xfrm>
                  <a:custGeom>
                    <a:avLst/>
                    <a:gdLst>
                      <a:gd name="connsiteX0" fmla="*/ 0 w 63722"/>
                      <a:gd name="connsiteY0" fmla="*/ 286 h 137636"/>
                      <a:gd name="connsiteX1" fmla="*/ 18764 w 63722"/>
                      <a:gd name="connsiteY1" fmla="*/ 137636 h 137636"/>
                      <a:gd name="connsiteX2" fmla="*/ 44101 w 63722"/>
                      <a:gd name="connsiteY2" fmla="*/ 137636 h 137636"/>
                      <a:gd name="connsiteX3" fmla="*/ 56769 w 63722"/>
                      <a:gd name="connsiteY3" fmla="*/ 0 h 137636"/>
                      <a:gd name="connsiteX4" fmla="*/ 63722 w 63722"/>
                      <a:gd name="connsiteY4" fmla="*/ 40481 h 137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22" h="137636">
                        <a:moveTo>
                          <a:pt x="0" y="286"/>
                        </a:moveTo>
                        <a:lnTo>
                          <a:pt x="18764" y="137636"/>
                        </a:lnTo>
                        <a:lnTo>
                          <a:pt x="44101" y="137636"/>
                        </a:lnTo>
                        <a:lnTo>
                          <a:pt x="56769" y="0"/>
                        </a:lnTo>
                        <a:lnTo>
                          <a:pt x="63722" y="40481"/>
                        </a:lnTo>
                      </a:path>
                    </a:pathLst>
                  </a:custGeom>
                  <a:grpFill/>
                  <a:ln w="5715" cap="rnd">
                    <a:solidFill>
                      <a:srgbClr val="E52A29"/>
                    </a:solidFill>
                    <a:prstDash val="solid"/>
                    <a:round/>
                  </a:ln>
                </p:spPr>
                <p:txBody>
                  <a:bodyPr rtlCol="0" anchor="ctr"/>
                  <a:lstStyle/>
                  <a:p>
                    <a:endParaRPr lang="fr-FR" sz="1400"/>
                  </a:p>
                </p:txBody>
              </p:sp>
              <p:sp>
                <p:nvSpPr>
                  <p:cNvPr id="321" name="Forme libre : forme 320">
                    <a:extLst>
                      <a:ext uri="{FF2B5EF4-FFF2-40B4-BE49-F238E27FC236}">
                        <a16:creationId xmlns:a16="http://schemas.microsoft.com/office/drawing/2014/main" id="{B51315A4-DAE7-427B-B4DD-5657A5319713}"/>
                      </a:ext>
                    </a:extLst>
                  </p:cNvPr>
                  <p:cNvSpPr/>
                  <p:nvPr/>
                </p:nvSpPr>
                <p:spPr>
                  <a:xfrm>
                    <a:off x="3912572" y="4815708"/>
                    <a:ext cx="46482" cy="20478"/>
                  </a:xfrm>
                  <a:custGeom>
                    <a:avLst/>
                    <a:gdLst>
                      <a:gd name="connsiteX0" fmla="*/ 46482 w 46482"/>
                      <a:gd name="connsiteY0" fmla="*/ 0 h 20478"/>
                      <a:gd name="connsiteX1" fmla="*/ 46482 w 46482"/>
                      <a:gd name="connsiteY1" fmla="*/ 20479 h 20478"/>
                      <a:gd name="connsiteX2" fmla="*/ 0 w 46482"/>
                      <a:gd name="connsiteY2" fmla="*/ 20479 h 20478"/>
                    </a:gdLst>
                    <a:ahLst/>
                    <a:cxnLst>
                      <a:cxn ang="0">
                        <a:pos x="connsiteX0" y="connsiteY0"/>
                      </a:cxn>
                      <a:cxn ang="0">
                        <a:pos x="connsiteX1" y="connsiteY1"/>
                      </a:cxn>
                      <a:cxn ang="0">
                        <a:pos x="connsiteX2" y="connsiteY2"/>
                      </a:cxn>
                    </a:cxnLst>
                    <a:rect l="l" t="t" r="r" b="b"/>
                    <a:pathLst>
                      <a:path w="46482" h="20478">
                        <a:moveTo>
                          <a:pt x="46482" y="0"/>
                        </a:moveTo>
                        <a:lnTo>
                          <a:pt x="46482" y="20479"/>
                        </a:lnTo>
                        <a:lnTo>
                          <a:pt x="0" y="20479"/>
                        </a:lnTo>
                      </a:path>
                    </a:pathLst>
                  </a:custGeom>
                  <a:grpFill/>
                  <a:ln w="5715" cap="rnd">
                    <a:solidFill>
                      <a:srgbClr val="E52A29"/>
                    </a:solidFill>
                    <a:prstDash val="solid"/>
                    <a:round/>
                  </a:ln>
                </p:spPr>
                <p:txBody>
                  <a:bodyPr rtlCol="0" anchor="ctr"/>
                  <a:lstStyle/>
                  <a:p>
                    <a:endParaRPr lang="fr-FR" sz="1400"/>
                  </a:p>
                </p:txBody>
              </p:sp>
            </p:grpSp>
            <p:sp>
              <p:nvSpPr>
                <p:cNvPr id="303" name="Forme libre : forme 302">
                  <a:extLst>
                    <a:ext uri="{FF2B5EF4-FFF2-40B4-BE49-F238E27FC236}">
                      <a16:creationId xmlns:a16="http://schemas.microsoft.com/office/drawing/2014/main" id="{A0405A99-970C-4421-855B-C65429FCB203}"/>
                    </a:ext>
                  </a:extLst>
                </p:cNvPr>
                <p:cNvSpPr/>
                <p:nvPr/>
              </p:nvSpPr>
              <p:spPr>
                <a:xfrm>
                  <a:off x="3922192" y="4816566"/>
                  <a:ext cx="11525" cy="6953"/>
                </a:xfrm>
                <a:custGeom>
                  <a:avLst/>
                  <a:gdLst>
                    <a:gd name="connsiteX0" fmla="*/ 11525 w 11525"/>
                    <a:gd name="connsiteY0" fmla="*/ 0 h 6953"/>
                    <a:gd name="connsiteX1" fmla="*/ 0 w 11525"/>
                    <a:gd name="connsiteY1" fmla="*/ 6953 h 6953"/>
                  </a:gdLst>
                  <a:ahLst/>
                  <a:cxnLst>
                    <a:cxn ang="0">
                      <a:pos x="connsiteX0" y="connsiteY0"/>
                    </a:cxn>
                    <a:cxn ang="0">
                      <a:pos x="connsiteX1" y="connsiteY1"/>
                    </a:cxn>
                  </a:cxnLst>
                  <a:rect l="l" t="t" r="r" b="b"/>
                  <a:pathLst>
                    <a:path w="11525" h="6953">
                      <a:moveTo>
                        <a:pt x="11525" y="0"/>
                      </a:moveTo>
                      <a:lnTo>
                        <a:pt x="0" y="6953"/>
                      </a:lnTo>
                    </a:path>
                  </a:pathLst>
                </a:custGeom>
                <a:grpFill/>
                <a:ln w="5715" cap="rnd">
                  <a:solidFill>
                    <a:srgbClr val="E52A29"/>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BCE19BB1-8B18-4F4C-A149-C33896E739FB}"/>
                    </a:ext>
                  </a:extLst>
                </p:cNvPr>
                <p:cNvSpPr/>
                <p:nvPr/>
              </p:nvSpPr>
              <p:spPr>
                <a:xfrm>
                  <a:off x="3975342" y="4717696"/>
                  <a:ext cx="63055" cy="118491"/>
                </a:xfrm>
                <a:custGeom>
                  <a:avLst/>
                  <a:gdLst>
                    <a:gd name="connsiteX0" fmla="*/ 63055 w 63055"/>
                    <a:gd name="connsiteY0" fmla="*/ 118491 h 118491"/>
                    <a:gd name="connsiteX1" fmla="*/ 10573 w 63055"/>
                    <a:gd name="connsiteY1" fmla="*/ 118491 h 118491"/>
                    <a:gd name="connsiteX2" fmla="*/ 0 w 63055"/>
                    <a:gd name="connsiteY2" fmla="*/ 107918 h 118491"/>
                    <a:gd name="connsiteX3" fmla="*/ 0 w 63055"/>
                    <a:gd name="connsiteY3" fmla="*/ 10573 h 118491"/>
                    <a:gd name="connsiteX4" fmla="*/ 10573 w 63055"/>
                    <a:gd name="connsiteY4" fmla="*/ 0 h 118491"/>
                    <a:gd name="connsiteX5" fmla="*/ 40481 w 63055"/>
                    <a:gd name="connsiteY5" fmla="*/ 0 h 118491"/>
                    <a:gd name="connsiteX6" fmla="*/ 51054 w 63055"/>
                    <a:gd name="connsiteY6" fmla="*/ 10573 h 118491"/>
                    <a:gd name="connsiteX7" fmla="*/ 51054 w 63055"/>
                    <a:gd name="connsiteY7" fmla="*/ 72962 h 11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55" h="118491">
                      <a:moveTo>
                        <a:pt x="63055" y="118491"/>
                      </a:moveTo>
                      <a:lnTo>
                        <a:pt x="10573" y="118491"/>
                      </a:lnTo>
                      <a:cubicBezTo>
                        <a:pt x="4763" y="118491"/>
                        <a:pt x="0" y="113729"/>
                        <a:pt x="0" y="107918"/>
                      </a:cubicBezTo>
                      <a:lnTo>
                        <a:pt x="0" y="10573"/>
                      </a:lnTo>
                      <a:cubicBezTo>
                        <a:pt x="0" y="4763"/>
                        <a:pt x="4763" y="0"/>
                        <a:pt x="10573" y="0"/>
                      </a:cubicBezTo>
                      <a:lnTo>
                        <a:pt x="40481" y="0"/>
                      </a:lnTo>
                      <a:cubicBezTo>
                        <a:pt x="46291" y="0"/>
                        <a:pt x="51054" y="4763"/>
                        <a:pt x="51054" y="10573"/>
                      </a:cubicBezTo>
                      <a:lnTo>
                        <a:pt x="51054" y="72962"/>
                      </a:lnTo>
                    </a:path>
                  </a:pathLst>
                </a:custGeom>
                <a:grpFill/>
                <a:ln w="5715" cap="rnd">
                  <a:solidFill>
                    <a:srgbClr val="E52A29"/>
                  </a:solidFill>
                  <a:prstDash val="solid"/>
                  <a:round/>
                </a:ln>
              </p:spPr>
              <p:txBody>
                <a:bodyPr rtlCol="0" anchor="ctr"/>
                <a:lstStyle/>
                <a:p>
                  <a:endParaRPr lang="fr-FR" sz="1400"/>
                </a:p>
              </p:txBody>
            </p:sp>
            <p:sp>
              <p:nvSpPr>
                <p:cNvPr id="305" name="Forme libre : forme 304">
                  <a:extLst>
                    <a:ext uri="{FF2B5EF4-FFF2-40B4-BE49-F238E27FC236}">
                      <a16:creationId xmlns:a16="http://schemas.microsoft.com/office/drawing/2014/main" id="{E9591320-E5FB-4337-9D84-056DCB92EDC5}"/>
                    </a:ext>
                  </a:extLst>
                </p:cNvPr>
                <p:cNvSpPr/>
                <p:nvPr/>
              </p:nvSpPr>
              <p:spPr>
                <a:xfrm>
                  <a:off x="4014584" y="4790944"/>
                  <a:ext cx="45624" cy="45338"/>
                </a:xfrm>
                <a:custGeom>
                  <a:avLst/>
                  <a:gdLst>
                    <a:gd name="connsiteX0" fmla="*/ 0 w 45624"/>
                    <a:gd name="connsiteY0" fmla="*/ 0 h 45338"/>
                    <a:gd name="connsiteX1" fmla="*/ 22955 w 45624"/>
                    <a:gd name="connsiteY1" fmla="*/ 0 h 45338"/>
                    <a:gd name="connsiteX2" fmla="*/ 45625 w 45624"/>
                    <a:gd name="connsiteY2" fmla="*/ 22670 h 45338"/>
                    <a:gd name="connsiteX3" fmla="*/ 45625 w 45624"/>
                    <a:gd name="connsiteY3" fmla="*/ 22670 h 45338"/>
                    <a:gd name="connsiteX4" fmla="*/ 22955 w 45624"/>
                    <a:gd name="connsiteY4" fmla="*/ 45339 h 45338"/>
                    <a:gd name="connsiteX5" fmla="*/ 0 w 45624"/>
                    <a:gd name="connsiteY5" fmla="*/ 45339 h 4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24" h="45338">
                      <a:moveTo>
                        <a:pt x="0" y="0"/>
                      </a:moveTo>
                      <a:lnTo>
                        <a:pt x="22955" y="0"/>
                      </a:lnTo>
                      <a:cubicBezTo>
                        <a:pt x="35433" y="0"/>
                        <a:pt x="45625" y="10192"/>
                        <a:pt x="45625" y="22670"/>
                      </a:cubicBezTo>
                      <a:lnTo>
                        <a:pt x="45625" y="22670"/>
                      </a:lnTo>
                      <a:cubicBezTo>
                        <a:pt x="45625" y="35147"/>
                        <a:pt x="35433" y="45339"/>
                        <a:pt x="22955" y="45339"/>
                      </a:cubicBezTo>
                      <a:lnTo>
                        <a:pt x="0" y="45339"/>
                      </a:lnTo>
                    </a:path>
                  </a:pathLst>
                </a:custGeom>
                <a:grpFill/>
                <a:ln w="5715" cap="rnd">
                  <a:solidFill>
                    <a:srgbClr val="E52A29"/>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7AA2CC5-E186-4C21-8418-F277762A56D2}"/>
                    </a:ext>
                  </a:extLst>
                </p:cNvPr>
                <p:cNvSpPr/>
                <p:nvPr/>
              </p:nvSpPr>
              <p:spPr>
                <a:xfrm>
                  <a:off x="3976580" y="4738461"/>
                  <a:ext cx="47624" cy="17811"/>
                </a:xfrm>
                <a:custGeom>
                  <a:avLst/>
                  <a:gdLst>
                    <a:gd name="connsiteX0" fmla="*/ 0 w 47624"/>
                    <a:gd name="connsiteY0" fmla="*/ 17812 h 17811"/>
                    <a:gd name="connsiteX1" fmla="*/ 47625 w 47624"/>
                    <a:gd name="connsiteY1" fmla="*/ 0 h 17811"/>
                  </a:gdLst>
                  <a:ahLst/>
                  <a:cxnLst>
                    <a:cxn ang="0">
                      <a:pos x="connsiteX0" y="connsiteY0"/>
                    </a:cxn>
                    <a:cxn ang="0">
                      <a:pos x="connsiteX1" y="connsiteY1"/>
                    </a:cxn>
                  </a:cxnLst>
                  <a:rect l="l" t="t" r="r" b="b"/>
                  <a:pathLst>
                    <a:path w="47624" h="17811">
                      <a:moveTo>
                        <a:pt x="0" y="17812"/>
                      </a:moveTo>
                      <a:lnTo>
                        <a:pt x="47625" y="0"/>
                      </a:lnTo>
                    </a:path>
                  </a:pathLst>
                </a:custGeom>
                <a:grpFill/>
                <a:ln w="5715" cap="rnd">
                  <a:solidFill>
                    <a:srgbClr val="E52A29"/>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3AD97D1B-68CF-498F-AA39-40A56773F925}"/>
                    </a:ext>
                  </a:extLst>
                </p:cNvPr>
                <p:cNvSpPr/>
                <p:nvPr/>
              </p:nvSpPr>
              <p:spPr>
                <a:xfrm>
                  <a:off x="3976866" y="4771036"/>
                  <a:ext cx="47625" cy="11811"/>
                </a:xfrm>
                <a:custGeom>
                  <a:avLst/>
                  <a:gdLst>
                    <a:gd name="connsiteX0" fmla="*/ 0 w 47625"/>
                    <a:gd name="connsiteY0" fmla="*/ 0 h 11811"/>
                    <a:gd name="connsiteX1" fmla="*/ 47625 w 47625"/>
                    <a:gd name="connsiteY1" fmla="*/ 11811 h 11811"/>
                  </a:gdLst>
                  <a:ahLst/>
                  <a:cxnLst>
                    <a:cxn ang="0">
                      <a:pos x="connsiteX0" y="connsiteY0"/>
                    </a:cxn>
                    <a:cxn ang="0">
                      <a:pos x="connsiteX1" y="connsiteY1"/>
                    </a:cxn>
                  </a:cxnLst>
                  <a:rect l="l" t="t" r="r" b="b"/>
                  <a:pathLst>
                    <a:path w="47625" h="11811">
                      <a:moveTo>
                        <a:pt x="0" y="0"/>
                      </a:moveTo>
                      <a:lnTo>
                        <a:pt x="47625" y="11811"/>
                      </a:lnTo>
                    </a:path>
                  </a:pathLst>
                </a:custGeom>
                <a:grpFill/>
                <a:ln w="5715" cap="rnd">
                  <a:solidFill>
                    <a:srgbClr val="E52A29"/>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488E85A5-6CBE-41C9-9C5B-65FBA1051EF2}"/>
                    </a:ext>
                  </a:extLst>
                </p:cNvPr>
                <p:cNvSpPr/>
                <p:nvPr/>
              </p:nvSpPr>
              <p:spPr>
                <a:xfrm>
                  <a:off x="3961435" y="4674739"/>
                  <a:ext cx="24193" cy="9525"/>
                </a:xfrm>
                <a:custGeom>
                  <a:avLst/>
                  <a:gdLst>
                    <a:gd name="connsiteX0" fmla="*/ 0 w 24193"/>
                    <a:gd name="connsiteY0" fmla="*/ 0 h 9525"/>
                    <a:gd name="connsiteX1" fmla="*/ 24194 w 24193"/>
                    <a:gd name="connsiteY1" fmla="*/ 0 h 9525"/>
                  </a:gdLst>
                  <a:ahLst/>
                  <a:cxnLst>
                    <a:cxn ang="0">
                      <a:pos x="connsiteX0" y="connsiteY0"/>
                    </a:cxn>
                    <a:cxn ang="0">
                      <a:pos x="connsiteX1" y="connsiteY1"/>
                    </a:cxn>
                  </a:cxnLst>
                  <a:rect l="l" t="t" r="r" b="b"/>
                  <a:pathLst>
                    <a:path w="24193" h="9525">
                      <a:moveTo>
                        <a:pt x="0" y="0"/>
                      </a:moveTo>
                      <a:lnTo>
                        <a:pt x="24194" y="0"/>
                      </a:lnTo>
                    </a:path>
                  </a:pathLst>
                </a:custGeom>
                <a:grpFill/>
                <a:ln w="5715" cap="rnd">
                  <a:solidFill>
                    <a:srgbClr val="E52A29"/>
                  </a:solidFill>
                  <a:prstDash val="solid"/>
                  <a:round/>
                </a:ln>
              </p:spPr>
              <p:txBody>
                <a:bodyPr rtlCol="0" anchor="ctr"/>
                <a:lstStyle/>
                <a:p>
                  <a:endParaRPr lang="fr-FR" sz="1400"/>
                </a:p>
              </p:txBody>
            </p:sp>
            <p:grpSp>
              <p:nvGrpSpPr>
                <p:cNvPr id="309" name="Graphique 1853">
                  <a:extLst>
                    <a:ext uri="{FF2B5EF4-FFF2-40B4-BE49-F238E27FC236}">
                      <a16:creationId xmlns:a16="http://schemas.microsoft.com/office/drawing/2014/main" id="{C30F9A85-B3B2-43BD-BD67-FD3C08EB12FB}"/>
                    </a:ext>
                  </a:extLst>
                </p:cNvPr>
                <p:cNvGrpSpPr/>
                <p:nvPr/>
              </p:nvGrpSpPr>
              <p:grpSpPr>
                <a:xfrm>
                  <a:off x="3846564" y="4350889"/>
                  <a:ext cx="100107" cy="351377"/>
                  <a:chOff x="3846564" y="4350889"/>
                  <a:chExt cx="100107" cy="351377"/>
                </a:xfrm>
                <a:grpFill/>
              </p:grpSpPr>
              <p:sp>
                <p:nvSpPr>
                  <p:cNvPr id="316" name="Forme libre : forme 315">
                    <a:extLst>
                      <a:ext uri="{FF2B5EF4-FFF2-40B4-BE49-F238E27FC236}">
                        <a16:creationId xmlns:a16="http://schemas.microsoft.com/office/drawing/2014/main" id="{7A361B5C-D9AD-48EC-B9CF-51845C27884E}"/>
                      </a:ext>
                    </a:extLst>
                  </p:cNvPr>
                  <p:cNvSpPr/>
                  <p:nvPr/>
                </p:nvSpPr>
                <p:spPr>
                  <a:xfrm>
                    <a:off x="3883330" y="4469856"/>
                    <a:ext cx="63341" cy="191357"/>
                  </a:xfrm>
                  <a:custGeom>
                    <a:avLst/>
                    <a:gdLst>
                      <a:gd name="connsiteX0" fmla="*/ 5715 w 63341"/>
                      <a:gd name="connsiteY0" fmla="*/ 191357 h 191357"/>
                      <a:gd name="connsiteX1" fmla="*/ 0 w 63341"/>
                      <a:gd name="connsiteY1" fmla="*/ 84868 h 191357"/>
                      <a:gd name="connsiteX2" fmla="*/ 63341 w 63341"/>
                      <a:gd name="connsiteY2" fmla="*/ 19050 h 191357"/>
                      <a:gd name="connsiteX3" fmla="*/ 63341 w 63341"/>
                      <a:gd name="connsiteY3" fmla="*/ 0 h 191357"/>
                    </a:gdLst>
                    <a:ahLst/>
                    <a:cxnLst>
                      <a:cxn ang="0">
                        <a:pos x="connsiteX0" y="connsiteY0"/>
                      </a:cxn>
                      <a:cxn ang="0">
                        <a:pos x="connsiteX1" y="connsiteY1"/>
                      </a:cxn>
                      <a:cxn ang="0">
                        <a:pos x="connsiteX2" y="connsiteY2"/>
                      </a:cxn>
                      <a:cxn ang="0">
                        <a:pos x="connsiteX3" y="connsiteY3"/>
                      </a:cxn>
                    </a:cxnLst>
                    <a:rect l="l" t="t" r="r" b="b"/>
                    <a:pathLst>
                      <a:path w="63341" h="191357">
                        <a:moveTo>
                          <a:pt x="5715" y="191357"/>
                        </a:moveTo>
                        <a:cubicBezTo>
                          <a:pt x="5715" y="191357"/>
                          <a:pt x="0" y="158496"/>
                          <a:pt x="0" y="84868"/>
                        </a:cubicBezTo>
                        <a:cubicBezTo>
                          <a:pt x="0" y="11240"/>
                          <a:pt x="63341" y="19050"/>
                          <a:pt x="63341" y="19050"/>
                        </a:cubicBezTo>
                        <a:lnTo>
                          <a:pt x="63341" y="0"/>
                        </a:lnTo>
                      </a:path>
                    </a:pathLst>
                  </a:custGeom>
                  <a:grpFill/>
                  <a:ln w="5715" cap="rnd">
                    <a:solidFill>
                      <a:srgbClr val="E52A29"/>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F87335AE-907C-41F5-A2C2-3C3194579AA6}"/>
                      </a:ext>
                    </a:extLst>
                  </p:cNvPr>
                  <p:cNvSpPr/>
                  <p:nvPr/>
                </p:nvSpPr>
                <p:spPr>
                  <a:xfrm>
                    <a:off x="3846564" y="4350889"/>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318" name="Forme libre : forme 317">
                    <a:extLst>
                      <a:ext uri="{FF2B5EF4-FFF2-40B4-BE49-F238E27FC236}">
                        <a16:creationId xmlns:a16="http://schemas.microsoft.com/office/drawing/2014/main" id="{144FDCF3-C7BA-4BFE-BBD3-47268F5853F6}"/>
                      </a:ext>
                    </a:extLst>
                  </p:cNvPr>
                  <p:cNvSpPr/>
                  <p:nvPr/>
                </p:nvSpPr>
                <p:spPr>
                  <a:xfrm>
                    <a:off x="3889008" y="4672643"/>
                    <a:ext cx="11752" cy="29622"/>
                  </a:xfrm>
                  <a:custGeom>
                    <a:avLst/>
                    <a:gdLst>
                      <a:gd name="connsiteX0" fmla="*/ 323 w 11752"/>
                      <a:gd name="connsiteY0" fmla="*/ 0 h 29622"/>
                      <a:gd name="connsiteX1" fmla="*/ 11753 w 11752"/>
                      <a:gd name="connsiteY1" fmla="*/ 29623 h 29622"/>
                    </a:gdLst>
                    <a:ahLst/>
                    <a:cxnLst>
                      <a:cxn ang="0">
                        <a:pos x="connsiteX0" y="connsiteY0"/>
                      </a:cxn>
                      <a:cxn ang="0">
                        <a:pos x="connsiteX1" y="connsiteY1"/>
                      </a:cxn>
                    </a:cxnLst>
                    <a:rect l="l" t="t" r="r" b="b"/>
                    <a:pathLst>
                      <a:path w="11752" h="29622">
                        <a:moveTo>
                          <a:pt x="323" y="0"/>
                        </a:moveTo>
                        <a:cubicBezTo>
                          <a:pt x="323" y="0"/>
                          <a:pt x="-3011" y="25622"/>
                          <a:pt x="11753" y="29623"/>
                        </a:cubicBezTo>
                      </a:path>
                    </a:pathLst>
                  </a:custGeom>
                  <a:grpFill/>
                  <a:ln w="5715" cap="rnd">
                    <a:solidFill>
                      <a:srgbClr val="E52A29"/>
                    </a:solidFill>
                    <a:prstDash val="solid"/>
                    <a:round/>
                  </a:ln>
                </p:spPr>
                <p:txBody>
                  <a:bodyPr rtlCol="0" anchor="ctr"/>
                  <a:lstStyle/>
                  <a:p>
                    <a:endParaRPr lang="fr-FR" sz="1400"/>
                  </a:p>
                </p:txBody>
              </p:sp>
              <p:sp>
                <p:nvSpPr>
                  <p:cNvPr id="319" name="Forme libre : forme 318">
                    <a:extLst>
                      <a:ext uri="{FF2B5EF4-FFF2-40B4-BE49-F238E27FC236}">
                        <a16:creationId xmlns:a16="http://schemas.microsoft.com/office/drawing/2014/main" id="{0F50AE4A-BDB5-4219-B0A9-9F295EFEA763}"/>
                      </a:ext>
                    </a:extLst>
                  </p:cNvPr>
                  <p:cNvSpPr/>
                  <p:nvPr/>
                </p:nvSpPr>
                <p:spPr>
                  <a:xfrm>
                    <a:off x="3885426" y="4537769"/>
                    <a:ext cx="10191" cy="4762"/>
                  </a:xfrm>
                  <a:custGeom>
                    <a:avLst/>
                    <a:gdLst>
                      <a:gd name="connsiteX0" fmla="*/ 0 w 10191"/>
                      <a:gd name="connsiteY0" fmla="*/ 0 h 4762"/>
                      <a:gd name="connsiteX1" fmla="*/ 10192 w 10191"/>
                      <a:gd name="connsiteY1" fmla="*/ 4763 h 4762"/>
                    </a:gdLst>
                    <a:ahLst/>
                    <a:cxnLst>
                      <a:cxn ang="0">
                        <a:pos x="connsiteX0" y="connsiteY0"/>
                      </a:cxn>
                      <a:cxn ang="0">
                        <a:pos x="connsiteX1" y="connsiteY1"/>
                      </a:cxn>
                    </a:cxnLst>
                    <a:rect l="l" t="t" r="r" b="b"/>
                    <a:pathLst>
                      <a:path w="10191" h="4762">
                        <a:moveTo>
                          <a:pt x="0" y="0"/>
                        </a:moveTo>
                        <a:lnTo>
                          <a:pt x="10192" y="4763"/>
                        </a:lnTo>
                      </a:path>
                    </a:pathLst>
                  </a:custGeom>
                  <a:grpFill/>
                  <a:ln w="5715" cap="rnd">
                    <a:solidFill>
                      <a:srgbClr val="E52A29"/>
                    </a:solidFill>
                    <a:prstDash val="solid"/>
                    <a:round/>
                  </a:ln>
                </p:spPr>
                <p:txBody>
                  <a:bodyPr rtlCol="0" anchor="ctr"/>
                  <a:lstStyle/>
                  <a:p>
                    <a:endParaRPr lang="fr-FR" sz="1400"/>
                  </a:p>
                </p:txBody>
              </p:sp>
            </p:grpSp>
            <p:grpSp>
              <p:nvGrpSpPr>
                <p:cNvPr id="310" name="Graphique 1853">
                  <a:extLst>
                    <a:ext uri="{FF2B5EF4-FFF2-40B4-BE49-F238E27FC236}">
                      <a16:creationId xmlns:a16="http://schemas.microsoft.com/office/drawing/2014/main" id="{6F5745AE-7B96-4074-826D-025F150C7596}"/>
                    </a:ext>
                  </a:extLst>
                </p:cNvPr>
                <p:cNvGrpSpPr/>
                <p:nvPr/>
              </p:nvGrpSpPr>
              <p:grpSpPr>
                <a:xfrm>
                  <a:off x="3846564" y="4350889"/>
                  <a:ext cx="212980" cy="351377"/>
                  <a:chOff x="3846564" y="4350889"/>
                  <a:chExt cx="212980" cy="351377"/>
                </a:xfrm>
                <a:grpFill/>
              </p:grpSpPr>
              <p:sp>
                <p:nvSpPr>
                  <p:cNvPr id="312" name="Forme libre : forme 311">
                    <a:extLst>
                      <a:ext uri="{FF2B5EF4-FFF2-40B4-BE49-F238E27FC236}">
                        <a16:creationId xmlns:a16="http://schemas.microsoft.com/office/drawing/2014/main" id="{FDAC0120-DFE7-4FAA-A9B8-0884D22B3BE2}"/>
                      </a:ext>
                    </a:extLst>
                  </p:cNvPr>
                  <p:cNvSpPr/>
                  <p:nvPr/>
                </p:nvSpPr>
                <p:spPr>
                  <a:xfrm>
                    <a:off x="3846564" y="4350889"/>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D0AF2DFA-DBD2-4473-A97E-C26CCDC855E6}"/>
                      </a:ext>
                    </a:extLst>
                  </p:cNvPr>
                  <p:cNvSpPr/>
                  <p:nvPr/>
                </p:nvSpPr>
                <p:spPr>
                  <a:xfrm>
                    <a:off x="3999440" y="4488922"/>
                    <a:ext cx="60104" cy="172195"/>
                  </a:xfrm>
                  <a:custGeom>
                    <a:avLst/>
                    <a:gdLst>
                      <a:gd name="connsiteX0" fmla="*/ 0 w 60104"/>
                      <a:gd name="connsiteY0" fmla="*/ 79 h 172195"/>
                      <a:gd name="connsiteX1" fmla="*/ 60103 w 60104"/>
                      <a:gd name="connsiteY1" fmla="*/ 65706 h 172195"/>
                      <a:gd name="connsiteX2" fmla="*/ 54388 w 60104"/>
                      <a:gd name="connsiteY2" fmla="*/ 172196 h 172195"/>
                    </a:gdLst>
                    <a:ahLst/>
                    <a:cxnLst>
                      <a:cxn ang="0">
                        <a:pos x="connsiteX0" y="connsiteY0"/>
                      </a:cxn>
                      <a:cxn ang="0">
                        <a:pos x="connsiteX1" y="connsiteY1"/>
                      </a:cxn>
                      <a:cxn ang="0">
                        <a:pos x="connsiteX2" y="connsiteY2"/>
                      </a:cxn>
                    </a:cxnLst>
                    <a:rect l="l" t="t" r="r" b="b"/>
                    <a:pathLst>
                      <a:path w="60104" h="172195">
                        <a:moveTo>
                          <a:pt x="0" y="79"/>
                        </a:moveTo>
                        <a:cubicBezTo>
                          <a:pt x="0" y="79"/>
                          <a:pt x="60484" y="-4969"/>
                          <a:pt x="60103" y="65706"/>
                        </a:cubicBezTo>
                        <a:cubicBezTo>
                          <a:pt x="59627" y="139334"/>
                          <a:pt x="54388" y="172196"/>
                          <a:pt x="54388" y="172196"/>
                        </a:cubicBezTo>
                      </a:path>
                    </a:pathLst>
                  </a:custGeom>
                  <a:grpFill/>
                  <a:ln w="5715" cap="rnd">
                    <a:solidFill>
                      <a:srgbClr val="E52A29"/>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93DBD910-C8B7-435E-B44E-9C5E03070469}"/>
                      </a:ext>
                    </a:extLst>
                  </p:cNvPr>
                  <p:cNvSpPr/>
                  <p:nvPr/>
                </p:nvSpPr>
                <p:spPr>
                  <a:xfrm>
                    <a:off x="4042112" y="4672643"/>
                    <a:ext cx="11752" cy="29622"/>
                  </a:xfrm>
                  <a:custGeom>
                    <a:avLst/>
                    <a:gdLst>
                      <a:gd name="connsiteX0" fmla="*/ 11430 w 11752"/>
                      <a:gd name="connsiteY0" fmla="*/ 0 h 29622"/>
                      <a:gd name="connsiteX1" fmla="*/ 0 w 11752"/>
                      <a:gd name="connsiteY1" fmla="*/ 29623 h 29622"/>
                    </a:gdLst>
                    <a:ahLst/>
                    <a:cxnLst>
                      <a:cxn ang="0">
                        <a:pos x="connsiteX0" y="connsiteY0"/>
                      </a:cxn>
                      <a:cxn ang="0">
                        <a:pos x="connsiteX1" y="connsiteY1"/>
                      </a:cxn>
                    </a:cxnLst>
                    <a:rect l="l" t="t" r="r" b="b"/>
                    <a:pathLst>
                      <a:path w="11752" h="29622">
                        <a:moveTo>
                          <a:pt x="11430" y="0"/>
                        </a:moveTo>
                        <a:cubicBezTo>
                          <a:pt x="11430" y="0"/>
                          <a:pt x="14764" y="25622"/>
                          <a:pt x="0" y="29623"/>
                        </a:cubicBezTo>
                      </a:path>
                    </a:pathLst>
                  </a:custGeom>
                  <a:grpFill/>
                  <a:ln w="5715" cap="rnd">
                    <a:solidFill>
                      <a:srgbClr val="E52A29"/>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C1343F95-DBEF-4C6C-9610-0AA3E5BFA7D8}"/>
                      </a:ext>
                    </a:extLst>
                  </p:cNvPr>
                  <p:cNvSpPr/>
                  <p:nvPr/>
                </p:nvSpPr>
                <p:spPr>
                  <a:xfrm>
                    <a:off x="4047160" y="4537769"/>
                    <a:ext cx="10287" cy="4762"/>
                  </a:xfrm>
                  <a:custGeom>
                    <a:avLst/>
                    <a:gdLst>
                      <a:gd name="connsiteX0" fmla="*/ 10287 w 10287"/>
                      <a:gd name="connsiteY0" fmla="*/ 0 h 4762"/>
                      <a:gd name="connsiteX1" fmla="*/ 0 w 10287"/>
                      <a:gd name="connsiteY1" fmla="*/ 4763 h 4762"/>
                    </a:gdLst>
                    <a:ahLst/>
                    <a:cxnLst>
                      <a:cxn ang="0">
                        <a:pos x="connsiteX0" y="connsiteY0"/>
                      </a:cxn>
                      <a:cxn ang="0">
                        <a:pos x="connsiteX1" y="connsiteY1"/>
                      </a:cxn>
                    </a:cxnLst>
                    <a:rect l="l" t="t" r="r" b="b"/>
                    <a:pathLst>
                      <a:path w="10287" h="4762">
                        <a:moveTo>
                          <a:pt x="10287" y="0"/>
                        </a:moveTo>
                        <a:lnTo>
                          <a:pt x="0" y="4763"/>
                        </a:lnTo>
                      </a:path>
                    </a:pathLst>
                  </a:custGeom>
                  <a:grpFill/>
                  <a:ln w="5715" cap="rnd">
                    <a:solidFill>
                      <a:srgbClr val="E52A29"/>
                    </a:solidFill>
                    <a:prstDash val="solid"/>
                    <a:round/>
                  </a:ln>
                </p:spPr>
                <p:txBody>
                  <a:bodyPr rtlCol="0" anchor="ctr"/>
                  <a:lstStyle/>
                  <a:p>
                    <a:endParaRPr lang="fr-FR" sz="1400"/>
                  </a:p>
                </p:txBody>
              </p:sp>
            </p:grpSp>
            <p:sp>
              <p:nvSpPr>
                <p:cNvPr id="311" name="Forme libre : forme 310">
                  <a:extLst>
                    <a:ext uri="{FF2B5EF4-FFF2-40B4-BE49-F238E27FC236}">
                      <a16:creationId xmlns:a16="http://schemas.microsoft.com/office/drawing/2014/main" id="{0C514E21-6423-4018-8A5A-94F5A603248C}"/>
                    </a:ext>
                  </a:extLst>
                </p:cNvPr>
                <p:cNvSpPr/>
                <p:nvPr/>
              </p:nvSpPr>
              <p:spPr>
                <a:xfrm>
                  <a:off x="3944576" y="4489477"/>
                  <a:ext cx="54292" cy="8043"/>
                </a:xfrm>
                <a:custGeom>
                  <a:avLst/>
                  <a:gdLst>
                    <a:gd name="connsiteX0" fmla="*/ 0 w 54292"/>
                    <a:gd name="connsiteY0" fmla="*/ 0 h 8043"/>
                    <a:gd name="connsiteX1" fmla="*/ 54293 w 54292"/>
                    <a:gd name="connsiteY1" fmla="*/ 0 h 8043"/>
                  </a:gdLst>
                  <a:ahLst/>
                  <a:cxnLst>
                    <a:cxn ang="0">
                      <a:pos x="connsiteX0" y="connsiteY0"/>
                    </a:cxn>
                    <a:cxn ang="0">
                      <a:pos x="connsiteX1" y="connsiteY1"/>
                    </a:cxn>
                  </a:cxnLst>
                  <a:rect l="l" t="t" r="r" b="b"/>
                  <a:pathLst>
                    <a:path w="54292" h="8043">
                      <a:moveTo>
                        <a:pt x="0" y="0"/>
                      </a:moveTo>
                      <a:cubicBezTo>
                        <a:pt x="0" y="0"/>
                        <a:pt x="22289" y="18098"/>
                        <a:pt x="54293" y="0"/>
                      </a:cubicBezTo>
                    </a:path>
                  </a:pathLst>
                </a:custGeom>
                <a:grpFill/>
                <a:ln w="5715" cap="rnd">
                  <a:solidFill>
                    <a:srgbClr val="E52A29"/>
                  </a:solidFill>
                  <a:prstDash val="solid"/>
                  <a:round/>
                </a:ln>
              </p:spPr>
              <p:txBody>
                <a:bodyPr rtlCol="0" anchor="ctr"/>
                <a:lstStyle/>
                <a:p>
                  <a:endParaRPr lang="fr-FR" sz="1400"/>
                </a:p>
              </p:txBody>
            </p:sp>
          </p:grpSp>
          <p:grpSp>
            <p:nvGrpSpPr>
              <p:cNvPr id="293" name="Graphique 1853">
                <a:extLst>
                  <a:ext uri="{FF2B5EF4-FFF2-40B4-BE49-F238E27FC236}">
                    <a16:creationId xmlns:a16="http://schemas.microsoft.com/office/drawing/2014/main" id="{55631C1B-594D-4655-91FB-12C1A66FECB6}"/>
                  </a:ext>
                </a:extLst>
              </p:cNvPr>
              <p:cNvGrpSpPr/>
              <p:nvPr/>
            </p:nvGrpSpPr>
            <p:grpSpPr>
              <a:xfrm>
                <a:off x="3932289" y="4566249"/>
                <a:ext cx="43434" cy="56102"/>
                <a:chOff x="3932289" y="4566249"/>
                <a:chExt cx="43434" cy="56102"/>
              </a:xfrm>
              <a:grpFill/>
            </p:grpSpPr>
            <p:sp>
              <p:nvSpPr>
                <p:cNvPr id="294" name="Forme libre : forme 293">
                  <a:extLst>
                    <a:ext uri="{FF2B5EF4-FFF2-40B4-BE49-F238E27FC236}">
                      <a16:creationId xmlns:a16="http://schemas.microsoft.com/office/drawing/2014/main" id="{CEFB3090-97C8-465A-8885-5AF7A410341E}"/>
                    </a:ext>
                  </a:extLst>
                </p:cNvPr>
                <p:cNvSpPr/>
                <p:nvPr/>
              </p:nvSpPr>
              <p:spPr>
                <a:xfrm>
                  <a:off x="3932289" y="4589776"/>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5715" cap="rnd">
                  <a:solidFill>
                    <a:srgbClr val="E52A29"/>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62192CEF-C1AF-4E69-A1E6-EF3E58DC0103}"/>
                    </a:ext>
                  </a:extLst>
                </p:cNvPr>
                <p:cNvSpPr/>
                <p:nvPr/>
              </p:nvSpPr>
              <p:spPr>
                <a:xfrm>
                  <a:off x="3967817" y="4566249"/>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5715" cap="rnd">
                  <a:solidFill>
                    <a:srgbClr val="E52A29"/>
                  </a:solidFill>
                  <a:prstDash val="solid"/>
                  <a:round/>
                </a:ln>
              </p:spPr>
              <p:txBody>
                <a:bodyPr rtlCol="0" anchor="ctr"/>
                <a:lstStyle/>
                <a:p>
                  <a:endParaRPr lang="fr-FR" sz="1400"/>
                </a:p>
              </p:txBody>
            </p:sp>
          </p:grpSp>
        </p:grpSp>
      </p:grpSp>
      <p:sp>
        <p:nvSpPr>
          <p:cNvPr id="150" name="ZoneTexte 149">
            <a:extLst>
              <a:ext uri="{FF2B5EF4-FFF2-40B4-BE49-F238E27FC236}">
                <a16:creationId xmlns:a16="http://schemas.microsoft.com/office/drawing/2014/main" id="{0C0D04E1-2078-45B9-82F8-D98D894DEA23}"/>
              </a:ext>
            </a:extLst>
          </p:cNvPr>
          <p:cNvSpPr txBox="1"/>
          <p:nvPr/>
        </p:nvSpPr>
        <p:spPr>
          <a:xfrm>
            <a:off x="1221274" y="6023462"/>
            <a:ext cx="3536546" cy="184666"/>
          </a:xfrm>
          <a:prstGeom prst="rect">
            <a:avLst/>
          </a:prstGeom>
          <a:noFill/>
        </p:spPr>
        <p:txBody>
          <a:bodyPr wrap="none" rtlCol="0">
            <a:spAutoFit/>
          </a:bodyPr>
          <a:lstStyle/>
          <a:p>
            <a:r>
              <a:rPr lang="fr-FR" sz="600" dirty="0">
                <a:solidFill>
                  <a:schemeClr val="tx1">
                    <a:lumMod val="75000"/>
                    <a:lumOff val="25000"/>
                  </a:schemeClr>
                </a:solidFill>
              </a:rPr>
              <a:t>* Selon les limites, conditions et exclusions prévues par les engagements contractuels en vigueur. </a:t>
            </a:r>
          </a:p>
        </p:txBody>
      </p:sp>
    </p:spTree>
    <p:extLst>
      <p:ext uri="{BB962C8B-B14F-4D97-AF65-F5344CB8AC3E}">
        <p14:creationId xmlns:p14="http://schemas.microsoft.com/office/powerpoint/2010/main" val="340403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downRight)">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50"/>
                                        </p:tgtEl>
                                        <p:attrNameLst>
                                          <p:attrName>style.visibility</p:attrName>
                                        </p:attrNameLst>
                                      </p:cBhvr>
                                      <p:to>
                                        <p:strVal val="visible"/>
                                      </p:to>
                                    </p:set>
                                    <p:animEffect transition="in" filter="fade">
                                      <p:cBhvr>
                                        <p:cTn id="26"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4102AD4-B11B-4770-A449-5C2250FB6D43}"/>
              </a:ext>
            </a:extLst>
          </p:cNvPr>
          <p:cNvSpPr/>
          <p:nvPr/>
        </p:nvSpPr>
        <p:spPr>
          <a:xfrm>
            <a:off x="3535416" y="955205"/>
            <a:ext cx="4966996" cy="128539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A647E5A6-2B74-4D3F-98C0-3F40FF2C69B5}"/>
              </a:ext>
            </a:extLst>
          </p:cNvPr>
          <p:cNvSpPr/>
          <p:nvPr/>
        </p:nvSpPr>
        <p:spPr>
          <a:xfrm>
            <a:off x="3538086" y="2841373"/>
            <a:ext cx="4966996" cy="128539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5" name="Rectangle 324">
            <a:extLst>
              <a:ext uri="{FF2B5EF4-FFF2-40B4-BE49-F238E27FC236}">
                <a16:creationId xmlns:a16="http://schemas.microsoft.com/office/drawing/2014/main" id="{F2779057-81CD-49E5-8A93-D27F4673C22E}"/>
              </a:ext>
            </a:extLst>
          </p:cNvPr>
          <p:cNvSpPr/>
          <p:nvPr/>
        </p:nvSpPr>
        <p:spPr>
          <a:xfrm>
            <a:off x="3535416" y="4636073"/>
            <a:ext cx="4946395" cy="127104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ZoneTexte 267">
            <a:extLst>
              <a:ext uri="{FF2B5EF4-FFF2-40B4-BE49-F238E27FC236}">
                <a16:creationId xmlns:a16="http://schemas.microsoft.com/office/drawing/2014/main" id="{9FE9D00F-6CE0-4EB3-80B2-9D6AD22CDA61}"/>
              </a:ext>
            </a:extLst>
          </p:cNvPr>
          <p:cNvSpPr txBox="1"/>
          <p:nvPr/>
        </p:nvSpPr>
        <p:spPr>
          <a:xfrm>
            <a:off x="4802680" y="4900546"/>
            <a:ext cx="3800566" cy="830997"/>
          </a:xfrm>
          <a:prstGeom prst="rect">
            <a:avLst/>
          </a:prstGeom>
          <a:noFill/>
        </p:spPr>
        <p:txBody>
          <a:bodyPr wrap="square" rtlCol="0">
            <a:spAutoFit/>
          </a:bodyPr>
          <a:lstStyle/>
          <a:p>
            <a:r>
              <a:rPr lang="fr-FR" sz="2400" dirty="0">
                <a:solidFill>
                  <a:schemeClr val="bg1"/>
                </a:solidFill>
                <a:latin typeface="Cavolini" panose="03000502040302020204" pitchFamily="66" charset="0"/>
                <a:cs typeface="Cavolini" panose="03000502040302020204" pitchFamily="66" charset="0"/>
              </a:rPr>
              <a:t>S’assurer un avenir, se protéger </a:t>
            </a:r>
          </a:p>
        </p:txBody>
      </p:sp>
      <p:sp>
        <p:nvSpPr>
          <p:cNvPr id="4" name="ZoneTexte 3">
            <a:extLst>
              <a:ext uri="{FF2B5EF4-FFF2-40B4-BE49-F238E27FC236}">
                <a16:creationId xmlns:a16="http://schemas.microsoft.com/office/drawing/2014/main" id="{9930669F-605E-4586-A90E-5A5C311A1F47}"/>
              </a:ext>
            </a:extLst>
          </p:cNvPr>
          <p:cNvSpPr txBox="1"/>
          <p:nvPr/>
        </p:nvSpPr>
        <p:spPr>
          <a:xfrm>
            <a:off x="3778525" y="3238782"/>
            <a:ext cx="3800566"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Financer ses études</a:t>
            </a:r>
          </a:p>
        </p:txBody>
      </p:sp>
      <p:sp>
        <p:nvSpPr>
          <p:cNvPr id="114" name="ZoneTexte 113">
            <a:extLst>
              <a:ext uri="{FF2B5EF4-FFF2-40B4-BE49-F238E27FC236}">
                <a16:creationId xmlns:a16="http://schemas.microsoft.com/office/drawing/2014/main" id="{97E91A5B-1F80-442A-8482-DC75DDEEA341}"/>
              </a:ext>
            </a:extLst>
          </p:cNvPr>
          <p:cNvSpPr txBox="1"/>
          <p:nvPr/>
        </p:nvSpPr>
        <p:spPr>
          <a:xfrm>
            <a:off x="4845191" y="1192091"/>
            <a:ext cx="3234085" cy="830997"/>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Gérer son argent au quotidien</a:t>
            </a:r>
          </a:p>
        </p:txBody>
      </p:sp>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aphique 1761">
            <a:extLst>
              <a:ext uri="{FF2B5EF4-FFF2-40B4-BE49-F238E27FC236}">
                <a16:creationId xmlns:a16="http://schemas.microsoft.com/office/drawing/2014/main" id="{354A8DA6-87E2-4D7D-8DC8-D365EBF75591}"/>
              </a:ext>
            </a:extLst>
          </p:cNvPr>
          <p:cNvGrpSpPr/>
          <p:nvPr/>
        </p:nvGrpSpPr>
        <p:grpSpPr>
          <a:xfrm>
            <a:off x="3712608" y="1197707"/>
            <a:ext cx="1002382" cy="746131"/>
            <a:chOff x="7441871" y="655382"/>
            <a:chExt cx="382651" cy="284829"/>
          </a:xfrm>
          <a:noFill/>
        </p:grpSpPr>
        <p:grpSp>
          <p:nvGrpSpPr>
            <p:cNvPr id="41" name="Graphique 1761">
              <a:extLst>
                <a:ext uri="{FF2B5EF4-FFF2-40B4-BE49-F238E27FC236}">
                  <a16:creationId xmlns:a16="http://schemas.microsoft.com/office/drawing/2014/main" id="{F0D520B8-2B4F-4168-90C6-DEE68EB4D94E}"/>
                </a:ext>
              </a:extLst>
            </p:cNvPr>
            <p:cNvGrpSpPr/>
            <p:nvPr/>
          </p:nvGrpSpPr>
          <p:grpSpPr>
            <a:xfrm>
              <a:off x="7441871" y="655382"/>
              <a:ext cx="382651" cy="284829"/>
              <a:chOff x="7441871" y="655382"/>
              <a:chExt cx="382651" cy="284829"/>
            </a:xfrm>
            <a:grpFill/>
          </p:grpSpPr>
          <p:grpSp>
            <p:nvGrpSpPr>
              <p:cNvPr id="43" name="Graphique 1761">
                <a:extLst>
                  <a:ext uri="{FF2B5EF4-FFF2-40B4-BE49-F238E27FC236}">
                    <a16:creationId xmlns:a16="http://schemas.microsoft.com/office/drawing/2014/main" id="{3A93B34B-5FD5-4187-850F-5DBD72DBB97C}"/>
                  </a:ext>
                </a:extLst>
              </p:cNvPr>
              <p:cNvGrpSpPr/>
              <p:nvPr/>
            </p:nvGrpSpPr>
            <p:grpSpPr>
              <a:xfrm>
                <a:off x="7567601" y="655382"/>
                <a:ext cx="256921" cy="224806"/>
                <a:chOff x="7567601" y="655382"/>
                <a:chExt cx="256921" cy="224806"/>
              </a:xfrm>
              <a:grpFill/>
            </p:grpSpPr>
            <p:sp>
              <p:nvSpPr>
                <p:cNvPr id="49" name="Forme libre : forme 48">
                  <a:extLst>
                    <a:ext uri="{FF2B5EF4-FFF2-40B4-BE49-F238E27FC236}">
                      <a16:creationId xmlns:a16="http://schemas.microsoft.com/office/drawing/2014/main" id="{406AD15B-71AA-4FE5-8EA4-B07A17AA800E}"/>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0" name="Forme libre : forme 49">
                  <a:extLst>
                    <a:ext uri="{FF2B5EF4-FFF2-40B4-BE49-F238E27FC236}">
                      <a16:creationId xmlns:a16="http://schemas.microsoft.com/office/drawing/2014/main" id="{F248FFB1-A8A8-40EC-B165-3E96195D5256}"/>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1" name="Forme libre : forme 50">
                  <a:extLst>
                    <a:ext uri="{FF2B5EF4-FFF2-40B4-BE49-F238E27FC236}">
                      <a16:creationId xmlns:a16="http://schemas.microsoft.com/office/drawing/2014/main" id="{4CFDF0AC-CEF6-4E40-A7E6-077CA75CC9B7}"/>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2" name="Forme libre : forme 51">
                  <a:extLst>
                    <a:ext uri="{FF2B5EF4-FFF2-40B4-BE49-F238E27FC236}">
                      <a16:creationId xmlns:a16="http://schemas.microsoft.com/office/drawing/2014/main" id="{3EB09E8C-9E72-457B-971B-BC3C6DCC7487}"/>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3" name="Forme libre : forme 52">
                  <a:extLst>
                    <a:ext uri="{FF2B5EF4-FFF2-40B4-BE49-F238E27FC236}">
                      <a16:creationId xmlns:a16="http://schemas.microsoft.com/office/drawing/2014/main" id="{38A90626-8597-42CF-9ECB-B316F4B31A3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4" name="Forme libre : forme 53">
                  <a:extLst>
                    <a:ext uri="{FF2B5EF4-FFF2-40B4-BE49-F238E27FC236}">
                      <a16:creationId xmlns:a16="http://schemas.microsoft.com/office/drawing/2014/main" id="{99B73E4D-7377-449D-BDCB-E07193F7DDDF}"/>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5" name="Forme libre : forme 54">
                  <a:extLst>
                    <a:ext uri="{FF2B5EF4-FFF2-40B4-BE49-F238E27FC236}">
                      <a16:creationId xmlns:a16="http://schemas.microsoft.com/office/drawing/2014/main" id="{2600280C-9F11-46CB-B5DD-A0D2DEAF5B40}"/>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4" name="Forme libre : forme 43">
                <a:extLst>
                  <a:ext uri="{FF2B5EF4-FFF2-40B4-BE49-F238E27FC236}">
                    <a16:creationId xmlns:a16="http://schemas.microsoft.com/office/drawing/2014/main" id="{A904D690-A63E-4EB4-A62A-5B6CB192607B}"/>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5" name="Forme libre : forme 44">
                <a:extLst>
                  <a:ext uri="{FF2B5EF4-FFF2-40B4-BE49-F238E27FC236}">
                    <a16:creationId xmlns:a16="http://schemas.microsoft.com/office/drawing/2014/main" id="{274B728F-25F3-4FBE-B021-9ACEBD278AA5}"/>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6" name="Forme libre : forme 45">
                <a:extLst>
                  <a:ext uri="{FF2B5EF4-FFF2-40B4-BE49-F238E27FC236}">
                    <a16:creationId xmlns:a16="http://schemas.microsoft.com/office/drawing/2014/main" id="{0479B093-C601-4777-B970-F6B2192661B6}"/>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7" name="Forme libre : forme 46">
                <a:extLst>
                  <a:ext uri="{FF2B5EF4-FFF2-40B4-BE49-F238E27FC236}">
                    <a16:creationId xmlns:a16="http://schemas.microsoft.com/office/drawing/2014/main" id="{E147CFD9-0A16-4B89-84C9-245738BD1A9F}"/>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8" name="Forme libre : forme 47">
                <a:extLst>
                  <a:ext uri="{FF2B5EF4-FFF2-40B4-BE49-F238E27FC236}">
                    <a16:creationId xmlns:a16="http://schemas.microsoft.com/office/drawing/2014/main" id="{4F8CA57A-E168-40E6-9002-C1B9A63FC1F1}"/>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2" name="Forme libre : forme 41">
              <a:extLst>
                <a:ext uri="{FF2B5EF4-FFF2-40B4-BE49-F238E27FC236}">
                  <a16:creationId xmlns:a16="http://schemas.microsoft.com/office/drawing/2014/main" id="{2077A651-9613-4499-A2D6-B6DACA22B910}"/>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grpSp>
      <p:grpSp>
        <p:nvGrpSpPr>
          <p:cNvPr id="56" name="Graphique 1865">
            <a:extLst>
              <a:ext uri="{FF2B5EF4-FFF2-40B4-BE49-F238E27FC236}">
                <a16:creationId xmlns:a16="http://schemas.microsoft.com/office/drawing/2014/main" id="{6EF663A1-0208-4C24-A337-5863EA03E46F}"/>
              </a:ext>
            </a:extLst>
          </p:cNvPr>
          <p:cNvGrpSpPr/>
          <p:nvPr/>
        </p:nvGrpSpPr>
        <p:grpSpPr>
          <a:xfrm>
            <a:off x="7916892" y="2988211"/>
            <a:ext cx="413445" cy="997991"/>
            <a:chOff x="10302534" y="4324163"/>
            <a:chExt cx="176307" cy="425577"/>
          </a:xfrm>
          <a:noFill/>
        </p:grpSpPr>
        <p:grpSp>
          <p:nvGrpSpPr>
            <p:cNvPr id="57" name="Graphique 1865">
              <a:extLst>
                <a:ext uri="{FF2B5EF4-FFF2-40B4-BE49-F238E27FC236}">
                  <a16:creationId xmlns:a16="http://schemas.microsoft.com/office/drawing/2014/main" id="{BFB805B2-8681-4560-8F0F-37F21FC7168A}"/>
                </a:ext>
              </a:extLst>
            </p:cNvPr>
            <p:cNvGrpSpPr/>
            <p:nvPr/>
          </p:nvGrpSpPr>
          <p:grpSpPr>
            <a:xfrm>
              <a:off x="10338252" y="4327098"/>
              <a:ext cx="109442" cy="114697"/>
              <a:chOff x="10338252" y="4327098"/>
              <a:chExt cx="109442" cy="114697"/>
            </a:xfrm>
            <a:grpFill/>
          </p:grpSpPr>
          <p:grpSp>
            <p:nvGrpSpPr>
              <p:cNvPr id="73" name="Graphique 1865">
                <a:extLst>
                  <a:ext uri="{FF2B5EF4-FFF2-40B4-BE49-F238E27FC236}">
                    <a16:creationId xmlns:a16="http://schemas.microsoft.com/office/drawing/2014/main" id="{EB033C1D-E629-4E50-AF84-69A6DDA37639}"/>
                  </a:ext>
                </a:extLst>
              </p:cNvPr>
              <p:cNvGrpSpPr/>
              <p:nvPr/>
            </p:nvGrpSpPr>
            <p:grpSpPr>
              <a:xfrm>
                <a:off x="10338252" y="4327098"/>
                <a:ext cx="109442" cy="114697"/>
                <a:chOff x="10338252" y="4327098"/>
                <a:chExt cx="109442" cy="114697"/>
              </a:xfrm>
              <a:grpFill/>
            </p:grpSpPr>
            <p:sp>
              <p:nvSpPr>
                <p:cNvPr id="77" name="Forme libre : forme 76">
                  <a:extLst>
                    <a:ext uri="{FF2B5EF4-FFF2-40B4-BE49-F238E27FC236}">
                      <a16:creationId xmlns:a16="http://schemas.microsoft.com/office/drawing/2014/main" id="{EEAA6268-0368-46F0-B2DD-B494F1790A8A}"/>
                    </a:ext>
                  </a:extLst>
                </p:cNvPr>
                <p:cNvSpPr/>
                <p:nvPr/>
              </p:nvSpPr>
              <p:spPr>
                <a:xfrm>
                  <a:off x="10353111" y="4405220"/>
                  <a:ext cx="78581" cy="36576"/>
                </a:xfrm>
                <a:custGeom>
                  <a:avLst/>
                  <a:gdLst>
                    <a:gd name="connsiteX0" fmla="*/ 78581 w 78581"/>
                    <a:gd name="connsiteY0" fmla="*/ 0 h 36576"/>
                    <a:gd name="connsiteX1" fmla="*/ 39243 w 78581"/>
                    <a:gd name="connsiteY1" fmla="*/ 36576 h 36576"/>
                    <a:gd name="connsiteX2" fmla="*/ 0 w 78581"/>
                    <a:gd name="connsiteY2" fmla="*/ 571 h 36576"/>
                  </a:gdLst>
                  <a:ahLst/>
                  <a:cxnLst>
                    <a:cxn ang="0">
                      <a:pos x="connsiteX0" y="connsiteY0"/>
                    </a:cxn>
                    <a:cxn ang="0">
                      <a:pos x="connsiteX1" y="connsiteY1"/>
                    </a:cxn>
                    <a:cxn ang="0">
                      <a:pos x="connsiteX2" y="connsiteY2"/>
                    </a:cxn>
                  </a:cxnLst>
                  <a:rect l="l" t="t" r="r" b="b"/>
                  <a:pathLst>
                    <a:path w="78581" h="36576">
                      <a:moveTo>
                        <a:pt x="78581" y="0"/>
                      </a:moveTo>
                      <a:cubicBezTo>
                        <a:pt x="74771" y="20860"/>
                        <a:pt x="58579" y="36576"/>
                        <a:pt x="39243" y="36576"/>
                      </a:cubicBezTo>
                      <a:cubicBezTo>
                        <a:pt x="20098" y="36576"/>
                        <a:pt x="4001" y="21145"/>
                        <a:pt x="0" y="571"/>
                      </a:cubicBezTo>
                    </a:path>
                  </a:pathLst>
                </a:custGeom>
                <a:grpFill/>
                <a:ln w="19050"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7022AD0C-12B3-403E-A9C8-7717B6F42E26}"/>
                    </a:ext>
                  </a:extLst>
                </p:cNvPr>
                <p:cNvSpPr/>
                <p:nvPr/>
              </p:nvSpPr>
              <p:spPr>
                <a:xfrm>
                  <a:off x="10346158" y="4327098"/>
                  <a:ext cx="90374" cy="46872"/>
                </a:xfrm>
                <a:custGeom>
                  <a:avLst/>
                  <a:gdLst>
                    <a:gd name="connsiteX0" fmla="*/ 58865 w 90374"/>
                    <a:gd name="connsiteY0" fmla="*/ 24591 h 46872"/>
                    <a:gd name="connsiteX1" fmla="*/ 0 w 90374"/>
                    <a:gd name="connsiteY1" fmla="*/ 42879 h 46872"/>
                    <a:gd name="connsiteX2" fmla="*/ 46863 w 90374"/>
                    <a:gd name="connsiteY2" fmla="*/ 3255 h 46872"/>
                    <a:gd name="connsiteX3" fmla="*/ 82010 w 90374"/>
                    <a:gd name="connsiteY3" fmla="*/ 12304 h 46872"/>
                    <a:gd name="connsiteX4" fmla="*/ 85535 w 90374"/>
                    <a:gd name="connsiteY4" fmla="*/ 46689 h 46872"/>
                    <a:gd name="connsiteX5" fmla="*/ 53340 w 90374"/>
                    <a:gd name="connsiteY5" fmla="*/ 39450 h 46872"/>
                    <a:gd name="connsiteX6" fmla="*/ 58865 w 90374"/>
                    <a:gd name="connsiteY6" fmla="*/ 24591 h 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74" h="46872">
                      <a:moveTo>
                        <a:pt x="58865" y="24591"/>
                      </a:moveTo>
                      <a:cubicBezTo>
                        <a:pt x="58865" y="24591"/>
                        <a:pt x="38672" y="49547"/>
                        <a:pt x="0" y="42879"/>
                      </a:cubicBezTo>
                      <a:cubicBezTo>
                        <a:pt x="0" y="42879"/>
                        <a:pt x="7620" y="-8556"/>
                        <a:pt x="46863" y="3255"/>
                      </a:cubicBezTo>
                      <a:cubicBezTo>
                        <a:pt x="46863" y="3255"/>
                        <a:pt x="65532" y="-8365"/>
                        <a:pt x="82010" y="12304"/>
                      </a:cubicBezTo>
                      <a:cubicBezTo>
                        <a:pt x="98489" y="32973"/>
                        <a:pt x="85535" y="46689"/>
                        <a:pt x="85535" y="46689"/>
                      </a:cubicBezTo>
                      <a:cubicBezTo>
                        <a:pt x="85535" y="46689"/>
                        <a:pt x="62770" y="48690"/>
                        <a:pt x="53340" y="39450"/>
                      </a:cubicBezTo>
                      <a:cubicBezTo>
                        <a:pt x="53340" y="39260"/>
                        <a:pt x="59055" y="34402"/>
                        <a:pt x="58865" y="24591"/>
                      </a:cubicBezTo>
                      <a:close/>
                    </a:path>
                  </a:pathLst>
                </a:custGeom>
                <a:grpFill/>
                <a:ln w="19050"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3FB51AAC-BBC1-44C8-8B3C-95229582C41A}"/>
                    </a:ext>
                  </a:extLst>
                </p:cNvPr>
                <p:cNvSpPr/>
                <p:nvPr/>
              </p:nvSpPr>
              <p:spPr>
                <a:xfrm>
                  <a:off x="10354540" y="4377407"/>
                  <a:ext cx="76771" cy="24669"/>
                </a:xfrm>
                <a:custGeom>
                  <a:avLst/>
                  <a:gdLst>
                    <a:gd name="connsiteX0" fmla="*/ 42958 w 76771"/>
                    <a:gd name="connsiteY0" fmla="*/ 1333 h 24669"/>
                    <a:gd name="connsiteX1" fmla="*/ 50864 w 76771"/>
                    <a:gd name="connsiteY1" fmla="*/ 21241 h 24669"/>
                    <a:gd name="connsiteX2" fmla="*/ 55912 w 76771"/>
                    <a:gd name="connsiteY2" fmla="*/ 24670 h 24669"/>
                    <a:gd name="connsiteX3" fmla="*/ 71342 w 76771"/>
                    <a:gd name="connsiteY3" fmla="*/ 24670 h 24669"/>
                    <a:gd name="connsiteX4" fmla="*/ 76772 w 76771"/>
                    <a:gd name="connsiteY4" fmla="*/ 19241 h 24669"/>
                    <a:gd name="connsiteX5" fmla="*/ 76772 w 76771"/>
                    <a:gd name="connsiteY5" fmla="*/ 5429 h 24669"/>
                    <a:gd name="connsiteX6" fmla="*/ 71342 w 76771"/>
                    <a:gd name="connsiteY6" fmla="*/ 0 h 24669"/>
                    <a:gd name="connsiteX7" fmla="*/ 5429 w 76771"/>
                    <a:gd name="connsiteY7" fmla="*/ 0 h 24669"/>
                    <a:gd name="connsiteX8" fmla="*/ 0 w 76771"/>
                    <a:gd name="connsiteY8" fmla="*/ 5429 h 24669"/>
                    <a:gd name="connsiteX9" fmla="*/ 0 w 76771"/>
                    <a:gd name="connsiteY9" fmla="*/ 19241 h 24669"/>
                    <a:gd name="connsiteX10" fmla="*/ 5429 w 76771"/>
                    <a:gd name="connsiteY10" fmla="*/ 24670 h 24669"/>
                    <a:gd name="connsiteX11" fmla="*/ 20669 w 76771"/>
                    <a:gd name="connsiteY11" fmla="*/ 24670 h 24669"/>
                    <a:gd name="connsiteX12" fmla="*/ 25813 w 76771"/>
                    <a:gd name="connsiteY12" fmla="*/ 20955 h 24669"/>
                    <a:gd name="connsiteX13" fmla="*/ 32576 w 76771"/>
                    <a:gd name="connsiteY13" fmla="*/ 1048 h 2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771" h="24669">
                      <a:moveTo>
                        <a:pt x="42958" y="1333"/>
                      </a:moveTo>
                      <a:lnTo>
                        <a:pt x="50864" y="21241"/>
                      </a:lnTo>
                      <a:cubicBezTo>
                        <a:pt x="51721" y="23336"/>
                        <a:pt x="53721" y="24670"/>
                        <a:pt x="55912" y="24670"/>
                      </a:cubicBezTo>
                      <a:lnTo>
                        <a:pt x="71342" y="24670"/>
                      </a:lnTo>
                      <a:cubicBezTo>
                        <a:pt x="74390" y="24670"/>
                        <a:pt x="76772" y="22193"/>
                        <a:pt x="76772" y="19241"/>
                      </a:cubicBezTo>
                      <a:lnTo>
                        <a:pt x="76772" y="5429"/>
                      </a:lnTo>
                      <a:cubicBezTo>
                        <a:pt x="76772" y="2381"/>
                        <a:pt x="74295" y="0"/>
                        <a:pt x="71342" y="0"/>
                      </a:cubicBezTo>
                      <a:lnTo>
                        <a:pt x="5429" y="0"/>
                      </a:lnTo>
                      <a:cubicBezTo>
                        <a:pt x="2381" y="0"/>
                        <a:pt x="0" y="2476"/>
                        <a:pt x="0" y="5429"/>
                      </a:cubicBezTo>
                      <a:lnTo>
                        <a:pt x="0" y="19241"/>
                      </a:lnTo>
                      <a:cubicBezTo>
                        <a:pt x="0" y="22288"/>
                        <a:pt x="2476" y="24670"/>
                        <a:pt x="5429" y="24670"/>
                      </a:cubicBezTo>
                      <a:lnTo>
                        <a:pt x="20669" y="24670"/>
                      </a:lnTo>
                      <a:cubicBezTo>
                        <a:pt x="22955" y="24670"/>
                        <a:pt x="25051" y="23146"/>
                        <a:pt x="25813" y="20955"/>
                      </a:cubicBezTo>
                      <a:lnTo>
                        <a:pt x="32576" y="1048"/>
                      </a:lnTo>
                    </a:path>
                  </a:pathLst>
                </a:custGeom>
                <a:grpFill/>
                <a:ln w="19050"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3BAF554B-6D85-40C6-BA16-F59477D8B0BB}"/>
                    </a:ext>
                  </a:extLst>
                </p:cNvPr>
                <p:cNvSpPr/>
                <p:nvPr/>
              </p:nvSpPr>
              <p:spPr>
                <a:xfrm>
                  <a:off x="10385782" y="4401887"/>
                  <a:ext cx="12953" cy="9525"/>
                </a:xfrm>
                <a:custGeom>
                  <a:avLst/>
                  <a:gdLst>
                    <a:gd name="connsiteX0" fmla="*/ 0 w 12953"/>
                    <a:gd name="connsiteY0" fmla="*/ 0 h 9525"/>
                    <a:gd name="connsiteX1" fmla="*/ 12954 w 12953"/>
                    <a:gd name="connsiteY1" fmla="*/ 0 h 9525"/>
                  </a:gdLst>
                  <a:ahLst/>
                  <a:cxnLst>
                    <a:cxn ang="0">
                      <a:pos x="connsiteX0" y="connsiteY0"/>
                    </a:cxn>
                    <a:cxn ang="0">
                      <a:pos x="connsiteX1" y="connsiteY1"/>
                    </a:cxn>
                  </a:cxnLst>
                  <a:rect l="l" t="t" r="r" b="b"/>
                  <a:pathLst>
                    <a:path w="12953" h="9525">
                      <a:moveTo>
                        <a:pt x="0" y="0"/>
                      </a:moveTo>
                      <a:lnTo>
                        <a:pt x="12954" y="0"/>
                      </a:lnTo>
                    </a:path>
                  </a:pathLst>
                </a:custGeom>
                <a:grpFill/>
                <a:ln w="19050"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A779CF42-F5D8-4EF0-BE05-FC1A73BE6EF6}"/>
                    </a:ext>
                  </a:extLst>
                </p:cNvPr>
                <p:cNvSpPr/>
                <p:nvPr/>
              </p:nvSpPr>
              <p:spPr>
                <a:xfrm>
                  <a:off x="10376162" y="4409507"/>
                  <a:ext cx="33337" cy="5807"/>
                </a:xfrm>
                <a:custGeom>
                  <a:avLst/>
                  <a:gdLst>
                    <a:gd name="connsiteX0" fmla="*/ 0 w 33337"/>
                    <a:gd name="connsiteY0" fmla="*/ 190 h 5807"/>
                    <a:gd name="connsiteX1" fmla="*/ 33337 w 33337"/>
                    <a:gd name="connsiteY1" fmla="*/ 0 h 5807"/>
                  </a:gdLst>
                  <a:ahLst/>
                  <a:cxnLst>
                    <a:cxn ang="0">
                      <a:pos x="connsiteX0" y="connsiteY0"/>
                    </a:cxn>
                    <a:cxn ang="0">
                      <a:pos x="connsiteX1" y="connsiteY1"/>
                    </a:cxn>
                  </a:cxnLst>
                  <a:rect l="l" t="t" r="r" b="b"/>
                  <a:pathLst>
                    <a:path w="33337" h="5807">
                      <a:moveTo>
                        <a:pt x="0" y="190"/>
                      </a:moveTo>
                      <a:cubicBezTo>
                        <a:pt x="0" y="190"/>
                        <a:pt x="17050" y="12954"/>
                        <a:pt x="33337" y="0"/>
                      </a:cubicBezTo>
                    </a:path>
                  </a:pathLst>
                </a:custGeom>
                <a:grpFill/>
                <a:ln w="19050"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8EB2831D-7C25-4454-B9A0-2927847BBBB3}"/>
                    </a:ext>
                  </a:extLst>
                </p:cNvPr>
                <p:cNvSpPr/>
                <p:nvPr/>
              </p:nvSpPr>
              <p:spPr>
                <a:xfrm>
                  <a:off x="10338252" y="4382170"/>
                  <a:ext cx="16001" cy="29146"/>
                </a:xfrm>
                <a:custGeom>
                  <a:avLst/>
                  <a:gdLst>
                    <a:gd name="connsiteX0" fmla="*/ 15049 w 16001"/>
                    <a:gd name="connsiteY0" fmla="*/ 28003 h 29146"/>
                    <a:gd name="connsiteX1" fmla="*/ 10763 w 16001"/>
                    <a:gd name="connsiteY1" fmla="*/ 29146 h 29146"/>
                    <a:gd name="connsiteX2" fmla="*/ 0 w 16001"/>
                    <a:gd name="connsiteY2" fmla="*/ 14573 h 29146"/>
                    <a:gd name="connsiteX3" fmla="*/ 10763 w 16001"/>
                    <a:gd name="connsiteY3" fmla="*/ 0 h 29146"/>
                    <a:gd name="connsiteX4" fmla="*/ 16002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5049" y="28003"/>
                      </a:moveTo>
                      <a:cubicBezTo>
                        <a:pt x="13716" y="28765"/>
                        <a:pt x="12287" y="29146"/>
                        <a:pt x="10763" y="29146"/>
                      </a:cubicBezTo>
                      <a:cubicBezTo>
                        <a:pt x="4763" y="29146"/>
                        <a:pt x="0" y="22574"/>
                        <a:pt x="0" y="14573"/>
                      </a:cubicBezTo>
                      <a:cubicBezTo>
                        <a:pt x="0" y="6572"/>
                        <a:pt x="4858" y="0"/>
                        <a:pt x="10763" y="0"/>
                      </a:cubicBezTo>
                      <a:cubicBezTo>
                        <a:pt x="12668" y="0"/>
                        <a:pt x="14478" y="667"/>
                        <a:pt x="16002" y="1810"/>
                      </a:cubicBezTo>
                    </a:path>
                  </a:pathLst>
                </a:custGeom>
                <a:grpFill/>
                <a:ln w="19050"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1B04996E-1A12-4727-A440-C3B917B6E5BB}"/>
                    </a:ext>
                  </a:extLst>
                </p:cNvPr>
                <p:cNvSpPr/>
                <p:nvPr/>
              </p:nvSpPr>
              <p:spPr>
                <a:xfrm>
                  <a:off x="10431693" y="4382932"/>
                  <a:ext cx="16001" cy="29146"/>
                </a:xfrm>
                <a:custGeom>
                  <a:avLst/>
                  <a:gdLst>
                    <a:gd name="connsiteX0" fmla="*/ 1048 w 16001"/>
                    <a:gd name="connsiteY0" fmla="*/ 28003 h 29146"/>
                    <a:gd name="connsiteX1" fmla="*/ 5239 w 16001"/>
                    <a:gd name="connsiteY1" fmla="*/ 29146 h 29146"/>
                    <a:gd name="connsiteX2" fmla="*/ 16002 w 16001"/>
                    <a:gd name="connsiteY2" fmla="*/ 14573 h 29146"/>
                    <a:gd name="connsiteX3" fmla="*/ 5239 w 16001"/>
                    <a:gd name="connsiteY3" fmla="*/ 0 h 29146"/>
                    <a:gd name="connsiteX4" fmla="*/ 0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048" y="28003"/>
                      </a:moveTo>
                      <a:cubicBezTo>
                        <a:pt x="2381" y="28765"/>
                        <a:pt x="3810" y="29146"/>
                        <a:pt x="5239" y="29146"/>
                      </a:cubicBezTo>
                      <a:cubicBezTo>
                        <a:pt x="11239" y="29146"/>
                        <a:pt x="16002" y="22574"/>
                        <a:pt x="16002" y="14573"/>
                      </a:cubicBezTo>
                      <a:cubicBezTo>
                        <a:pt x="16002" y="6572"/>
                        <a:pt x="11144" y="0"/>
                        <a:pt x="5239" y="0"/>
                      </a:cubicBezTo>
                      <a:cubicBezTo>
                        <a:pt x="3334" y="0"/>
                        <a:pt x="1524" y="667"/>
                        <a:pt x="0" y="1810"/>
                      </a:cubicBezTo>
                    </a:path>
                  </a:pathLst>
                </a:custGeom>
                <a:grpFill/>
                <a:ln w="19050" cap="rnd">
                  <a:solidFill>
                    <a:schemeClr val="bg1"/>
                  </a:solidFill>
                  <a:prstDash val="solid"/>
                  <a:round/>
                </a:ln>
              </p:spPr>
              <p:txBody>
                <a:bodyPr rtlCol="0" anchor="ctr"/>
                <a:lstStyle/>
                <a:p>
                  <a:endParaRPr lang="fr-FR" sz="1400"/>
                </a:p>
              </p:txBody>
            </p:sp>
          </p:grpSp>
          <p:grpSp>
            <p:nvGrpSpPr>
              <p:cNvPr id="74" name="Graphique 1865">
                <a:extLst>
                  <a:ext uri="{FF2B5EF4-FFF2-40B4-BE49-F238E27FC236}">
                    <a16:creationId xmlns:a16="http://schemas.microsoft.com/office/drawing/2014/main" id="{4B1C83B7-0296-4927-9F7A-DD742A302592}"/>
                  </a:ext>
                </a:extLst>
              </p:cNvPr>
              <p:cNvGrpSpPr/>
              <p:nvPr/>
            </p:nvGrpSpPr>
            <p:grpSpPr>
              <a:xfrm>
                <a:off x="10373685" y="4384646"/>
                <a:ext cx="37719" cy="6477"/>
                <a:chOff x="10373685" y="4384646"/>
                <a:chExt cx="37719" cy="6477"/>
              </a:xfrm>
              <a:grpFill/>
            </p:grpSpPr>
            <p:sp>
              <p:nvSpPr>
                <p:cNvPr id="75" name="Forme libre : forme 74">
                  <a:extLst>
                    <a:ext uri="{FF2B5EF4-FFF2-40B4-BE49-F238E27FC236}">
                      <a16:creationId xmlns:a16="http://schemas.microsoft.com/office/drawing/2014/main" id="{D9F8FA6F-821E-4283-B50F-3D7FD676C21A}"/>
                    </a:ext>
                  </a:extLst>
                </p:cNvPr>
                <p:cNvSpPr/>
                <p:nvPr/>
              </p:nvSpPr>
              <p:spPr>
                <a:xfrm>
                  <a:off x="10373685" y="4384646"/>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9BE29B5E-492E-4F66-BE59-3A10A28A5FB2}"/>
                    </a:ext>
                  </a:extLst>
                </p:cNvPr>
                <p:cNvSpPr/>
                <p:nvPr/>
              </p:nvSpPr>
              <p:spPr>
                <a:xfrm>
                  <a:off x="10411404" y="4385218"/>
                  <a:ext cx="9525" cy="5905"/>
                </a:xfrm>
                <a:custGeom>
                  <a:avLst/>
                  <a:gdLst>
                    <a:gd name="connsiteX0" fmla="*/ 0 w 9525"/>
                    <a:gd name="connsiteY0" fmla="*/ 0 h 5905"/>
                    <a:gd name="connsiteX1" fmla="*/ 0 w 9525"/>
                    <a:gd name="connsiteY1" fmla="*/ 5906 h 5905"/>
                  </a:gdLst>
                  <a:ahLst/>
                  <a:cxnLst>
                    <a:cxn ang="0">
                      <a:pos x="connsiteX0" y="connsiteY0"/>
                    </a:cxn>
                    <a:cxn ang="0">
                      <a:pos x="connsiteX1" y="connsiteY1"/>
                    </a:cxn>
                  </a:cxnLst>
                  <a:rect l="l" t="t" r="r" b="b"/>
                  <a:pathLst>
                    <a:path w="9525" h="5905">
                      <a:moveTo>
                        <a:pt x="0" y="0"/>
                      </a:moveTo>
                      <a:lnTo>
                        <a:pt x="0" y="5906"/>
                      </a:lnTo>
                    </a:path>
                  </a:pathLst>
                </a:custGeom>
                <a:grpFill/>
                <a:ln w="19050" cap="rnd">
                  <a:solidFill>
                    <a:schemeClr val="bg1"/>
                  </a:solidFill>
                  <a:prstDash val="solid"/>
                  <a:round/>
                </a:ln>
              </p:spPr>
              <p:txBody>
                <a:bodyPr rtlCol="0" anchor="ctr"/>
                <a:lstStyle/>
                <a:p>
                  <a:endParaRPr lang="fr-FR" sz="1400"/>
                </a:p>
              </p:txBody>
            </p:sp>
          </p:grpSp>
        </p:grpSp>
        <p:sp>
          <p:nvSpPr>
            <p:cNvPr id="58" name="Forme libre : forme 57">
              <a:extLst>
                <a:ext uri="{FF2B5EF4-FFF2-40B4-BE49-F238E27FC236}">
                  <a16:creationId xmlns:a16="http://schemas.microsoft.com/office/drawing/2014/main" id="{A68C62D4-91B7-48FF-B186-EB21AE2C0509}"/>
                </a:ext>
              </a:extLst>
            </p:cNvPr>
            <p:cNvSpPr/>
            <p:nvPr/>
          </p:nvSpPr>
          <p:spPr>
            <a:xfrm>
              <a:off x="10346394" y="4489421"/>
              <a:ext cx="93585" cy="242887"/>
            </a:xfrm>
            <a:custGeom>
              <a:avLst/>
              <a:gdLst>
                <a:gd name="connsiteX0" fmla="*/ 93585 w 93585"/>
                <a:gd name="connsiteY0" fmla="*/ 0 h 242887"/>
                <a:gd name="connsiteX1" fmla="*/ 84251 w 93585"/>
                <a:gd name="connsiteY1" fmla="*/ 240983 h 242887"/>
                <a:gd name="connsiteX2" fmla="*/ 65677 w 93585"/>
                <a:gd name="connsiteY2" fmla="*/ 240983 h 242887"/>
                <a:gd name="connsiteX3" fmla="*/ 43293 w 93585"/>
                <a:gd name="connsiteY3" fmla="*/ 105823 h 242887"/>
                <a:gd name="connsiteX4" fmla="*/ 24624 w 93585"/>
                <a:gd name="connsiteY4" fmla="*/ 242887 h 242887"/>
                <a:gd name="connsiteX5" fmla="*/ 6050 w 93585"/>
                <a:gd name="connsiteY5" fmla="*/ 242887 h 242887"/>
                <a:gd name="connsiteX6" fmla="*/ 3288 w 93585"/>
                <a:gd name="connsiteY6" fmla="*/ 3810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5" h="242887">
                  <a:moveTo>
                    <a:pt x="93585" y="0"/>
                  </a:moveTo>
                  <a:lnTo>
                    <a:pt x="84251" y="240983"/>
                  </a:lnTo>
                  <a:lnTo>
                    <a:pt x="65677" y="240983"/>
                  </a:lnTo>
                  <a:lnTo>
                    <a:pt x="43293" y="105823"/>
                  </a:lnTo>
                  <a:lnTo>
                    <a:pt x="24624" y="242887"/>
                  </a:lnTo>
                  <a:lnTo>
                    <a:pt x="6050" y="242887"/>
                  </a:lnTo>
                  <a:cubicBezTo>
                    <a:pt x="6050" y="242887"/>
                    <a:pt x="-5475" y="90773"/>
                    <a:pt x="3288" y="3810"/>
                  </a:cubicBezTo>
                </a:path>
              </a:pathLst>
            </a:custGeom>
            <a:grpFill/>
            <a:ln w="19050"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6A58DAEA-F657-432A-AA5E-96B17ECDD449}"/>
                </a:ext>
              </a:extLst>
            </p:cNvPr>
            <p:cNvSpPr/>
            <p:nvPr/>
          </p:nvSpPr>
          <p:spPr>
            <a:xfrm>
              <a:off x="10410928" y="4449804"/>
              <a:ext cx="46820" cy="153345"/>
            </a:xfrm>
            <a:custGeom>
              <a:avLst/>
              <a:gdLst>
                <a:gd name="connsiteX0" fmla="*/ 25241 w 46820"/>
                <a:gd name="connsiteY0" fmla="*/ 153346 h 153345"/>
                <a:gd name="connsiteX1" fmla="*/ 46577 w 46820"/>
                <a:gd name="connsiteY1" fmla="*/ 28092 h 153345"/>
                <a:gd name="connsiteX2" fmla="*/ 0 w 46820"/>
                <a:gd name="connsiteY2" fmla="*/ 279 h 153345"/>
              </a:gdLst>
              <a:ahLst/>
              <a:cxnLst>
                <a:cxn ang="0">
                  <a:pos x="connsiteX0" y="connsiteY0"/>
                </a:cxn>
                <a:cxn ang="0">
                  <a:pos x="connsiteX1" y="connsiteY1"/>
                </a:cxn>
                <a:cxn ang="0">
                  <a:pos x="connsiteX2" y="connsiteY2"/>
                </a:cxn>
              </a:cxnLst>
              <a:rect l="l" t="t" r="r" b="b"/>
              <a:pathLst>
                <a:path w="46820" h="153345">
                  <a:moveTo>
                    <a:pt x="25241" y="153346"/>
                  </a:moveTo>
                  <a:cubicBezTo>
                    <a:pt x="50673" y="148488"/>
                    <a:pt x="46577" y="60953"/>
                    <a:pt x="46577" y="28092"/>
                  </a:cubicBezTo>
                  <a:cubicBezTo>
                    <a:pt x="46577" y="-4769"/>
                    <a:pt x="0" y="279"/>
                    <a:pt x="0" y="279"/>
                  </a:cubicBezTo>
                </a:path>
              </a:pathLst>
            </a:custGeom>
            <a:grpFill/>
            <a:ln w="19050"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4268E924-95A0-4061-B1E0-AD21C78506EF}"/>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616B33B2-7E2C-48BC-B1C5-ED6DFB29CA7C}"/>
                </a:ext>
              </a:extLst>
            </p:cNvPr>
            <p:cNvSpPr/>
            <p:nvPr/>
          </p:nvSpPr>
          <p:spPr>
            <a:xfrm>
              <a:off x="10416453" y="4731832"/>
              <a:ext cx="27908" cy="16859"/>
            </a:xfrm>
            <a:custGeom>
              <a:avLst/>
              <a:gdLst>
                <a:gd name="connsiteX0" fmla="*/ 10382 w 27908"/>
                <a:gd name="connsiteY0" fmla="*/ 953 h 16859"/>
                <a:gd name="connsiteX1" fmla="*/ 27908 w 27908"/>
                <a:gd name="connsiteY1" fmla="*/ 16859 h 16859"/>
                <a:gd name="connsiteX2" fmla="*/ 0 w 27908"/>
                <a:gd name="connsiteY2" fmla="*/ 16859 h 16859"/>
                <a:gd name="connsiteX3" fmla="*/ 0 w 27908"/>
                <a:gd name="connsiteY3" fmla="*/ 0 h 16859"/>
              </a:gdLst>
              <a:ahLst/>
              <a:cxnLst>
                <a:cxn ang="0">
                  <a:pos x="connsiteX0" y="connsiteY0"/>
                </a:cxn>
                <a:cxn ang="0">
                  <a:pos x="connsiteX1" y="connsiteY1"/>
                </a:cxn>
                <a:cxn ang="0">
                  <a:pos x="connsiteX2" y="connsiteY2"/>
                </a:cxn>
                <a:cxn ang="0">
                  <a:pos x="connsiteX3" y="connsiteY3"/>
                </a:cxn>
              </a:cxnLst>
              <a:rect l="l" t="t" r="r" b="b"/>
              <a:pathLst>
                <a:path w="27908" h="16859">
                  <a:moveTo>
                    <a:pt x="10382" y="953"/>
                  </a:moveTo>
                  <a:lnTo>
                    <a:pt x="27908" y="16859"/>
                  </a:lnTo>
                  <a:lnTo>
                    <a:pt x="0" y="16859"/>
                  </a:lnTo>
                  <a:lnTo>
                    <a:pt x="0" y="0"/>
                  </a:lnTo>
                </a:path>
              </a:pathLst>
            </a:custGeom>
            <a:grpFill/>
            <a:ln w="19050"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4480A24-371C-47C3-A9C0-72E9EAD45AE2}"/>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B08E93F9-0BAF-41CB-9D19-A00E1EA96BED}"/>
                </a:ext>
              </a:extLst>
            </p:cNvPr>
            <p:cNvSpPr/>
            <p:nvPr/>
          </p:nvSpPr>
          <p:spPr>
            <a:xfrm>
              <a:off x="10342062" y="4732785"/>
              <a:ext cx="26288" cy="14763"/>
            </a:xfrm>
            <a:custGeom>
              <a:avLst/>
              <a:gdLst>
                <a:gd name="connsiteX0" fmla="*/ 26289 w 26288"/>
                <a:gd name="connsiteY0" fmla="*/ 0 h 14763"/>
                <a:gd name="connsiteX1" fmla="*/ 26289 w 26288"/>
                <a:gd name="connsiteY1" fmla="*/ 14764 h 14763"/>
                <a:gd name="connsiteX2" fmla="*/ 0 w 26288"/>
                <a:gd name="connsiteY2" fmla="*/ 14764 h 14763"/>
                <a:gd name="connsiteX3" fmla="*/ 14192 w 26288"/>
                <a:gd name="connsiteY3" fmla="*/ 1619 h 14763"/>
              </a:gdLst>
              <a:ahLst/>
              <a:cxnLst>
                <a:cxn ang="0">
                  <a:pos x="connsiteX0" y="connsiteY0"/>
                </a:cxn>
                <a:cxn ang="0">
                  <a:pos x="connsiteX1" y="connsiteY1"/>
                </a:cxn>
                <a:cxn ang="0">
                  <a:pos x="connsiteX2" y="connsiteY2"/>
                </a:cxn>
                <a:cxn ang="0">
                  <a:pos x="connsiteX3" y="connsiteY3"/>
                </a:cxn>
              </a:cxnLst>
              <a:rect l="l" t="t" r="r" b="b"/>
              <a:pathLst>
                <a:path w="26288" h="14763">
                  <a:moveTo>
                    <a:pt x="26289" y="0"/>
                  </a:moveTo>
                  <a:lnTo>
                    <a:pt x="26289" y="14764"/>
                  </a:lnTo>
                  <a:lnTo>
                    <a:pt x="0" y="14764"/>
                  </a:lnTo>
                  <a:lnTo>
                    <a:pt x="14192" y="1619"/>
                  </a:lnTo>
                </a:path>
              </a:pathLst>
            </a:custGeom>
            <a:grpFill/>
            <a:ln w="19050"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C8515F7E-3BD4-4BDD-A3FD-021DA2C8C192}"/>
                </a:ext>
              </a:extLst>
            </p:cNvPr>
            <p:cNvSpPr/>
            <p:nvPr/>
          </p:nvSpPr>
          <p:spPr>
            <a:xfrm>
              <a:off x="10308249" y="4749740"/>
              <a:ext cx="170592" cy="9525"/>
            </a:xfrm>
            <a:custGeom>
              <a:avLst/>
              <a:gdLst>
                <a:gd name="connsiteX0" fmla="*/ 0 w 170592"/>
                <a:gd name="connsiteY0" fmla="*/ 0 h 9525"/>
                <a:gd name="connsiteX1" fmla="*/ 170593 w 170592"/>
                <a:gd name="connsiteY1" fmla="*/ 0 h 9525"/>
              </a:gdLst>
              <a:ahLst/>
              <a:cxnLst>
                <a:cxn ang="0">
                  <a:pos x="connsiteX0" y="connsiteY0"/>
                </a:cxn>
                <a:cxn ang="0">
                  <a:pos x="connsiteX1" y="connsiteY1"/>
                </a:cxn>
              </a:cxnLst>
              <a:rect l="l" t="t" r="r" b="b"/>
              <a:pathLst>
                <a:path w="170592" h="9525">
                  <a:moveTo>
                    <a:pt x="0" y="0"/>
                  </a:moveTo>
                  <a:lnTo>
                    <a:pt x="170593" y="0"/>
                  </a:lnTo>
                </a:path>
              </a:pathLst>
            </a:custGeom>
            <a:grpFill/>
            <a:ln w="19050"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D3BBDD4D-6F1D-4A30-8729-4FABD2DBDFF8}"/>
                </a:ext>
              </a:extLst>
            </p:cNvPr>
            <p:cNvSpPr/>
            <p:nvPr/>
          </p:nvSpPr>
          <p:spPr>
            <a:xfrm>
              <a:off x="10329208" y="4450032"/>
              <a:ext cx="42763" cy="65678"/>
            </a:xfrm>
            <a:custGeom>
              <a:avLst/>
              <a:gdLst>
                <a:gd name="connsiteX0" fmla="*/ 42763 w 42763"/>
                <a:gd name="connsiteY0" fmla="*/ 51 h 65678"/>
                <a:gd name="connsiteX1" fmla="*/ 91 w 42763"/>
                <a:gd name="connsiteY1" fmla="*/ 65678 h 65678"/>
              </a:gdLst>
              <a:ahLst/>
              <a:cxnLst>
                <a:cxn ang="0">
                  <a:pos x="connsiteX0" y="connsiteY0"/>
                </a:cxn>
                <a:cxn ang="0">
                  <a:pos x="connsiteX1" y="connsiteY1"/>
                </a:cxn>
              </a:cxnLst>
              <a:rect l="l" t="t" r="r" b="b"/>
              <a:pathLst>
                <a:path w="42763" h="65678">
                  <a:moveTo>
                    <a:pt x="42763" y="51"/>
                  </a:moveTo>
                  <a:cubicBezTo>
                    <a:pt x="42763" y="51"/>
                    <a:pt x="-2290" y="-4235"/>
                    <a:pt x="91" y="65678"/>
                  </a:cubicBezTo>
                </a:path>
              </a:pathLst>
            </a:custGeom>
            <a:grpFill/>
            <a:ln w="19050"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5A7E0532-828D-4131-B17C-80C3A8DE1303}"/>
                </a:ext>
              </a:extLst>
            </p:cNvPr>
            <p:cNvSpPr/>
            <p:nvPr/>
          </p:nvSpPr>
          <p:spPr>
            <a:xfrm>
              <a:off x="10305391" y="4519520"/>
              <a:ext cx="41719" cy="63817"/>
            </a:xfrm>
            <a:custGeom>
              <a:avLst/>
              <a:gdLst>
                <a:gd name="connsiteX0" fmla="*/ 41720 w 41719"/>
                <a:gd name="connsiteY0" fmla="*/ 0 h 63817"/>
                <a:gd name="connsiteX1" fmla="*/ 0 w 41719"/>
                <a:gd name="connsiteY1" fmla="*/ 0 h 63817"/>
                <a:gd name="connsiteX2" fmla="*/ 0 w 41719"/>
                <a:gd name="connsiteY2" fmla="*/ 63817 h 63817"/>
                <a:gd name="connsiteX3" fmla="*/ 37338 w 41719"/>
                <a:gd name="connsiteY3" fmla="*/ 63817 h 63817"/>
              </a:gdLst>
              <a:ahLst/>
              <a:cxnLst>
                <a:cxn ang="0">
                  <a:pos x="connsiteX0" y="connsiteY0"/>
                </a:cxn>
                <a:cxn ang="0">
                  <a:pos x="connsiteX1" y="connsiteY1"/>
                </a:cxn>
                <a:cxn ang="0">
                  <a:pos x="connsiteX2" y="connsiteY2"/>
                </a:cxn>
                <a:cxn ang="0">
                  <a:pos x="connsiteX3" y="connsiteY3"/>
                </a:cxn>
              </a:cxnLst>
              <a:rect l="l" t="t" r="r" b="b"/>
              <a:pathLst>
                <a:path w="41719" h="63817">
                  <a:moveTo>
                    <a:pt x="41720" y="0"/>
                  </a:moveTo>
                  <a:lnTo>
                    <a:pt x="0" y="0"/>
                  </a:lnTo>
                  <a:lnTo>
                    <a:pt x="0" y="63817"/>
                  </a:lnTo>
                  <a:lnTo>
                    <a:pt x="37338" y="63817"/>
                  </a:lnTo>
                </a:path>
              </a:pathLst>
            </a:custGeom>
            <a:grpFill/>
            <a:ln w="19050"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BDF3429B-1691-4D50-BA62-A57D359C4B49}"/>
                </a:ext>
              </a:extLst>
            </p:cNvPr>
            <p:cNvSpPr/>
            <p:nvPr/>
          </p:nvSpPr>
          <p:spPr>
            <a:xfrm>
              <a:off x="10371971" y="4437796"/>
              <a:ext cx="9525" cy="12287"/>
            </a:xfrm>
            <a:custGeom>
              <a:avLst/>
              <a:gdLst>
                <a:gd name="connsiteX0" fmla="*/ 0 w 9525"/>
                <a:gd name="connsiteY0" fmla="*/ 12287 h 12287"/>
                <a:gd name="connsiteX1" fmla="*/ 0 w 9525"/>
                <a:gd name="connsiteY1" fmla="*/ 0 h 12287"/>
              </a:gdLst>
              <a:ahLst/>
              <a:cxnLst>
                <a:cxn ang="0">
                  <a:pos x="connsiteX0" y="connsiteY0"/>
                </a:cxn>
                <a:cxn ang="0">
                  <a:pos x="connsiteX1" y="connsiteY1"/>
                </a:cxn>
              </a:cxnLst>
              <a:rect l="l" t="t" r="r" b="b"/>
              <a:pathLst>
                <a:path w="9525" h="12287">
                  <a:moveTo>
                    <a:pt x="0" y="12287"/>
                  </a:moveTo>
                  <a:lnTo>
                    <a:pt x="0" y="0"/>
                  </a:lnTo>
                </a:path>
              </a:pathLst>
            </a:custGeom>
            <a:grpFill/>
            <a:ln w="19050"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364E3B3B-3AC9-46F8-87B2-CB56C19F32AE}"/>
                </a:ext>
              </a:extLst>
            </p:cNvPr>
            <p:cNvSpPr/>
            <p:nvPr/>
          </p:nvSpPr>
          <p:spPr>
            <a:xfrm>
              <a:off x="10371780" y="4451321"/>
              <a:ext cx="38290" cy="19145"/>
            </a:xfrm>
            <a:custGeom>
              <a:avLst/>
              <a:gdLst>
                <a:gd name="connsiteX0" fmla="*/ 38291 w 38290"/>
                <a:gd name="connsiteY0" fmla="*/ 0 h 19145"/>
                <a:gd name="connsiteX1" fmla="*/ 19145 w 38290"/>
                <a:gd name="connsiteY1" fmla="*/ 19145 h 19145"/>
                <a:gd name="connsiteX2" fmla="*/ 0 w 38290"/>
                <a:gd name="connsiteY2" fmla="*/ 0 h 19145"/>
              </a:gdLst>
              <a:ahLst/>
              <a:cxnLst>
                <a:cxn ang="0">
                  <a:pos x="connsiteX0" y="connsiteY0"/>
                </a:cxn>
                <a:cxn ang="0">
                  <a:pos x="connsiteX1" y="connsiteY1"/>
                </a:cxn>
                <a:cxn ang="0">
                  <a:pos x="connsiteX2" y="connsiteY2"/>
                </a:cxn>
              </a:cxnLst>
              <a:rect l="l" t="t" r="r" b="b"/>
              <a:pathLst>
                <a:path w="38290" h="19145">
                  <a:moveTo>
                    <a:pt x="38291" y="0"/>
                  </a:moveTo>
                  <a:cubicBezTo>
                    <a:pt x="38291" y="10573"/>
                    <a:pt x="29718" y="19145"/>
                    <a:pt x="19145" y="19145"/>
                  </a:cubicBezTo>
                  <a:cubicBezTo>
                    <a:pt x="8573" y="19145"/>
                    <a:pt x="0" y="10573"/>
                    <a:pt x="0" y="0"/>
                  </a:cubicBezTo>
                </a:path>
              </a:pathLst>
            </a:custGeom>
            <a:grpFill/>
            <a:ln w="19050"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EFF82EDC-5C98-4BE1-8D68-9BBFE67870AB}"/>
                </a:ext>
              </a:extLst>
            </p:cNvPr>
            <p:cNvSpPr/>
            <p:nvPr/>
          </p:nvSpPr>
          <p:spPr>
            <a:xfrm>
              <a:off x="10439122" y="4502470"/>
              <a:ext cx="18764" cy="6858"/>
            </a:xfrm>
            <a:custGeom>
              <a:avLst/>
              <a:gdLst>
                <a:gd name="connsiteX0" fmla="*/ 18764 w 18764"/>
                <a:gd name="connsiteY0" fmla="*/ 0 h 6858"/>
                <a:gd name="connsiteX1" fmla="*/ 0 w 18764"/>
                <a:gd name="connsiteY1" fmla="*/ 6858 h 6858"/>
              </a:gdLst>
              <a:ahLst/>
              <a:cxnLst>
                <a:cxn ang="0">
                  <a:pos x="connsiteX0" y="connsiteY0"/>
                </a:cxn>
                <a:cxn ang="0">
                  <a:pos x="connsiteX1" y="connsiteY1"/>
                </a:cxn>
              </a:cxnLst>
              <a:rect l="l" t="t" r="r" b="b"/>
              <a:pathLst>
                <a:path w="18764" h="6858">
                  <a:moveTo>
                    <a:pt x="18764" y="0"/>
                  </a:moveTo>
                  <a:cubicBezTo>
                    <a:pt x="17431" y="476"/>
                    <a:pt x="0" y="6858"/>
                    <a:pt x="0" y="6858"/>
                  </a:cubicBezTo>
                </a:path>
              </a:pathLst>
            </a:custGeom>
            <a:grpFill/>
            <a:ln w="19050"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DD525886-B02A-44B7-AEFB-427B48878FF5}"/>
                </a:ext>
              </a:extLst>
            </p:cNvPr>
            <p:cNvSpPr/>
            <p:nvPr/>
          </p:nvSpPr>
          <p:spPr>
            <a:xfrm>
              <a:off x="10330061" y="4496089"/>
              <a:ext cx="17335" cy="8667"/>
            </a:xfrm>
            <a:custGeom>
              <a:avLst/>
              <a:gdLst>
                <a:gd name="connsiteX0" fmla="*/ 0 w 17335"/>
                <a:gd name="connsiteY0" fmla="*/ 0 h 8667"/>
                <a:gd name="connsiteX1" fmla="*/ 17336 w 17335"/>
                <a:gd name="connsiteY1" fmla="*/ 8668 h 8667"/>
              </a:gdLst>
              <a:ahLst/>
              <a:cxnLst>
                <a:cxn ang="0">
                  <a:pos x="connsiteX0" y="connsiteY0"/>
                </a:cxn>
                <a:cxn ang="0">
                  <a:pos x="connsiteX1" y="connsiteY1"/>
                </a:cxn>
              </a:cxnLst>
              <a:rect l="l" t="t" r="r" b="b"/>
              <a:pathLst>
                <a:path w="17335" h="8667">
                  <a:moveTo>
                    <a:pt x="0" y="0"/>
                  </a:moveTo>
                  <a:lnTo>
                    <a:pt x="17336" y="8668"/>
                  </a:lnTo>
                </a:path>
              </a:pathLst>
            </a:custGeom>
            <a:grpFill/>
            <a:ln w="19050"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54AB3F66-8D45-4AAE-A88D-6A9C5E225A79}"/>
                </a:ext>
              </a:extLst>
            </p:cNvPr>
            <p:cNvSpPr/>
            <p:nvPr/>
          </p:nvSpPr>
          <p:spPr>
            <a:xfrm>
              <a:off x="10347015" y="4573622"/>
              <a:ext cx="87630" cy="9525"/>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grpFill/>
            <a:ln w="19050"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37900B21-3E70-46FF-954C-31A9BE479A18}"/>
                </a:ext>
              </a:extLst>
            </p:cNvPr>
            <p:cNvSpPr/>
            <p:nvPr/>
          </p:nvSpPr>
          <p:spPr>
            <a:xfrm>
              <a:off x="10385401" y="4482944"/>
              <a:ext cx="14001" cy="33337"/>
            </a:xfrm>
            <a:custGeom>
              <a:avLst/>
              <a:gdLst>
                <a:gd name="connsiteX0" fmla="*/ 14002 w 14001"/>
                <a:gd name="connsiteY0" fmla="*/ 0 h 33337"/>
                <a:gd name="connsiteX1" fmla="*/ 2191 w 14001"/>
                <a:gd name="connsiteY1" fmla="*/ 11811 h 33337"/>
                <a:gd name="connsiteX2" fmla="*/ 11811 w 14001"/>
                <a:gd name="connsiteY2" fmla="*/ 21527 h 33337"/>
                <a:gd name="connsiteX3" fmla="*/ 0 w 14001"/>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4001" h="33337">
                  <a:moveTo>
                    <a:pt x="14002" y="0"/>
                  </a:moveTo>
                  <a:lnTo>
                    <a:pt x="2191" y="11811"/>
                  </a:lnTo>
                  <a:lnTo>
                    <a:pt x="11811" y="21527"/>
                  </a:lnTo>
                  <a:lnTo>
                    <a:pt x="0" y="33338"/>
                  </a:lnTo>
                </a:path>
              </a:pathLst>
            </a:custGeom>
            <a:grpFill/>
            <a:ln w="19050" cap="rnd">
              <a:solidFill>
                <a:schemeClr val="bg1"/>
              </a:solidFill>
              <a:prstDash val="solid"/>
              <a:round/>
            </a:ln>
          </p:spPr>
          <p:txBody>
            <a:bodyPr rtlCol="0" anchor="ctr"/>
            <a:lstStyle/>
            <a:p>
              <a:endParaRPr lang="fr-FR" sz="1400"/>
            </a:p>
          </p:txBody>
        </p:sp>
      </p:grpSp>
      <p:grpSp>
        <p:nvGrpSpPr>
          <p:cNvPr id="297" name="Groupe 296">
            <a:extLst>
              <a:ext uri="{FF2B5EF4-FFF2-40B4-BE49-F238E27FC236}">
                <a16:creationId xmlns:a16="http://schemas.microsoft.com/office/drawing/2014/main" id="{9A24E7B0-3C43-448C-B5C4-4C8991B4D0B4}"/>
              </a:ext>
            </a:extLst>
          </p:cNvPr>
          <p:cNvGrpSpPr/>
          <p:nvPr/>
        </p:nvGrpSpPr>
        <p:grpSpPr>
          <a:xfrm>
            <a:off x="3620653" y="4858904"/>
            <a:ext cx="1046302" cy="916699"/>
            <a:chOff x="60659" y="3546981"/>
            <a:chExt cx="1752466" cy="1535392"/>
          </a:xfrm>
        </p:grpSpPr>
        <p:grpSp>
          <p:nvGrpSpPr>
            <p:cNvPr id="298" name="Graphique 1846">
              <a:extLst>
                <a:ext uri="{FF2B5EF4-FFF2-40B4-BE49-F238E27FC236}">
                  <a16:creationId xmlns:a16="http://schemas.microsoft.com/office/drawing/2014/main" id="{6FDCF976-5173-498D-897B-15D006A9FF85}"/>
                </a:ext>
              </a:extLst>
            </p:cNvPr>
            <p:cNvGrpSpPr/>
            <p:nvPr/>
          </p:nvGrpSpPr>
          <p:grpSpPr>
            <a:xfrm>
              <a:off x="997932" y="4166527"/>
              <a:ext cx="815193" cy="915846"/>
              <a:chOff x="754923" y="4488392"/>
              <a:chExt cx="305723" cy="343471"/>
            </a:xfrm>
            <a:noFill/>
          </p:grpSpPr>
          <p:sp>
            <p:nvSpPr>
              <p:cNvPr id="316" name="Forme libre : forme 315">
                <a:extLst>
                  <a:ext uri="{FF2B5EF4-FFF2-40B4-BE49-F238E27FC236}">
                    <a16:creationId xmlns:a16="http://schemas.microsoft.com/office/drawing/2014/main" id="{4C9364D6-6D1E-4995-9DB5-4607D4276372}"/>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9050"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F377F106-0429-4A8C-B0D3-639DB01C844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9050" cap="rnd">
                <a:solidFill>
                  <a:schemeClr val="bg1"/>
                </a:solidFill>
                <a:prstDash val="solid"/>
                <a:round/>
              </a:ln>
            </p:spPr>
            <p:txBody>
              <a:bodyPr rtlCol="0" anchor="ctr"/>
              <a:lstStyle/>
              <a:p>
                <a:endParaRPr lang="fr-FR" sz="1400"/>
              </a:p>
            </p:txBody>
          </p:sp>
          <p:sp>
            <p:nvSpPr>
              <p:cNvPr id="318" name="Forme libre : forme 317">
                <a:extLst>
                  <a:ext uri="{FF2B5EF4-FFF2-40B4-BE49-F238E27FC236}">
                    <a16:creationId xmlns:a16="http://schemas.microsoft.com/office/drawing/2014/main" id="{F28A4CCB-1520-4DBD-B151-6AFD0069BAD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9050" cap="rnd">
                <a:solidFill>
                  <a:schemeClr val="bg1"/>
                </a:solidFill>
                <a:prstDash val="solid"/>
                <a:round/>
              </a:ln>
            </p:spPr>
            <p:txBody>
              <a:bodyPr rtlCol="0" anchor="ctr"/>
              <a:lstStyle/>
              <a:p>
                <a:endParaRPr lang="fr-FR" sz="1400"/>
              </a:p>
            </p:txBody>
          </p:sp>
          <p:sp>
            <p:nvSpPr>
              <p:cNvPr id="319" name="Forme libre : forme 318">
                <a:extLst>
                  <a:ext uri="{FF2B5EF4-FFF2-40B4-BE49-F238E27FC236}">
                    <a16:creationId xmlns:a16="http://schemas.microsoft.com/office/drawing/2014/main" id="{5B4C65BF-F181-41DC-A9DE-2C5FB96B738E}"/>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9050" cap="rnd">
                <a:solidFill>
                  <a:schemeClr val="bg1"/>
                </a:solidFill>
                <a:prstDash val="solid"/>
                <a:round/>
              </a:ln>
            </p:spPr>
            <p:txBody>
              <a:bodyPr rtlCol="0" anchor="ctr"/>
              <a:lstStyle/>
              <a:p>
                <a:endParaRPr lang="fr-FR" sz="1400"/>
              </a:p>
            </p:txBody>
          </p:sp>
          <p:sp>
            <p:nvSpPr>
              <p:cNvPr id="320" name="Forme libre : forme 319">
                <a:extLst>
                  <a:ext uri="{FF2B5EF4-FFF2-40B4-BE49-F238E27FC236}">
                    <a16:creationId xmlns:a16="http://schemas.microsoft.com/office/drawing/2014/main" id="{60945048-3E19-4F7F-AFCE-7938A67652B5}"/>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9050" cap="rnd">
                <a:solidFill>
                  <a:schemeClr val="bg1"/>
                </a:solidFill>
                <a:prstDash val="solid"/>
                <a:round/>
              </a:ln>
            </p:spPr>
            <p:txBody>
              <a:bodyPr rtlCol="0" anchor="ctr"/>
              <a:lstStyle/>
              <a:p>
                <a:endParaRPr lang="fr-FR" sz="1400"/>
              </a:p>
            </p:txBody>
          </p:sp>
          <p:sp>
            <p:nvSpPr>
              <p:cNvPr id="321" name="Forme libre : forme 320">
                <a:extLst>
                  <a:ext uri="{FF2B5EF4-FFF2-40B4-BE49-F238E27FC236}">
                    <a16:creationId xmlns:a16="http://schemas.microsoft.com/office/drawing/2014/main" id="{1D2EB2E8-269F-4342-BA50-CD0618DBAD7A}"/>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9050" cap="rnd">
                <a:solidFill>
                  <a:schemeClr val="bg1"/>
                </a:solidFill>
                <a:prstDash val="solid"/>
                <a:round/>
              </a:ln>
            </p:spPr>
            <p:txBody>
              <a:bodyPr rtlCol="0" anchor="ctr"/>
              <a:lstStyle/>
              <a:p>
                <a:endParaRPr lang="fr-FR" sz="1400"/>
              </a:p>
            </p:txBody>
          </p:sp>
          <p:sp>
            <p:nvSpPr>
              <p:cNvPr id="322" name="Forme libre : forme 321">
                <a:extLst>
                  <a:ext uri="{FF2B5EF4-FFF2-40B4-BE49-F238E27FC236}">
                    <a16:creationId xmlns:a16="http://schemas.microsoft.com/office/drawing/2014/main" id="{227EEB60-4F34-49D1-BAEB-3DC38C10F12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9050" cap="rnd">
                <a:solidFill>
                  <a:schemeClr val="bg1"/>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05AFA6A6-0054-4F32-B413-E07EC6B629C6}"/>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9050" cap="rnd">
                <a:solidFill>
                  <a:schemeClr val="bg1"/>
                </a:solidFill>
                <a:prstDash val="solid"/>
                <a:round/>
              </a:ln>
            </p:spPr>
            <p:txBody>
              <a:bodyPr rtlCol="0" anchor="ctr"/>
              <a:lstStyle/>
              <a:p>
                <a:endParaRPr lang="fr-FR" sz="1400"/>
              </a:p>
            </p:txBody>
          </p:sp>
          <p:sp>
            <p:nvSpPr>
              <p:cNvPr id="324" name="Forme libre : forme 323">
                <a:extLst>
                  <a:ext uri="{FF2B5EF4-FFF2-40B4-BE49-F238E27FC236}">
                    <a16:creationId xmlns:a16="http://schemas.microsoft.com/office/drawing/2014/main" id="{D9DA884C-998E-4228-87CE-BABE41B6588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9050" cap="rnd">
                <a:solidFill>
                  <a:schemeClr val="bg1"/>
                </a:solidFill>
                <a:prstDash val="solid"/>
                <a:round/>
              </a:ln>
            </p:spPr>
            <p:txBody>
              <a:bodyPr rtlCol="0" anchor="ctr"/>
              <a:lstStyle/>
              <a:p>
                <a:endParaRPr lang="fr-FR" sz="1400"/>
              </a:p>
            </p:txBody>
          </p:sp>
        </p:grpSp>
        <p:grpSp>
          <p:nvGrpSpPr>
            <p:cNvPr id="299" name="Graphique 1789">
              <a:extLst>
                <a:ext uri="{FF2B5EF4-FFF2-40B4-BE49-F238E27FC236}">
                  <a16:creationId xmlns:a16="http://schemas.microsoft.com/office/drawing/2014/main" id="{C56B45AB-1525-4F55-A62D-050739F9FD76}"/>
                </a:ext>
              </a:extLst>
            </p:cNvPr>
            <p:cNvGrpSpPr/>
            <p:nvPr/>
          </p:nvGrpSpPr>
          <p:grpSpPr>
            <a:xfrm rot="20129959">
              <a:off x="60659" y="3546981"/>
              <a:ext cx="1650073" cy="1323980"/>
              <a:chOff x="695325" y="2043113"/>
              <a:chExt cx="289464" cy="232259"/>
            </a:xfrm>
            <a:noFill/>
          </p:grpSpPr>
          <p:grpSp>
            <p:nvGrpSpPr>
              <p:cNvPr id="300" name="Graphique 1789">
                <a:extLst>
                  <a:ext uri="{FF2B5EF4-FFF2-40B4-BE49-F238E27FC236}">
                    <a16:creationId xmlns:a16="http://schemas.microsoft.com/office/drawing/2014/main" id="{8D3E4708-9BEB-42DF-80D8-A4C5A63CE3C9}"/>
                  </a:ext>
                </a:extLst>
              </p:cNvPr>
              <p:cNvGrpSpPr/>
              <p:nvPr/>
            </p:nvGrpSpPr>
            <p:grpSpPr>
              <a:xfrm>
                <a:off x="703421" y="2064258"/>
                <a:ext cx="281368" cy="211114"/>
                <a:chOff x="703421" y="2064258"/>
                <a:chExt cx="281368" cy="211114"/>
              </a:xfrm>
              <a:noFill/>
            </p:grpSpPr>
            <p:grpSp>
              <p:nvGrpSpPr>
                <p:cNvPr id="310" name="Graphique 1789">
                  <a:extLst>
                    <a:ext uri="{FF2B5EF4-FFF2-40B4-BE49-F238E27FC236}">
                      <a16:creationId xmlns:a16="http://schemas.microsoft.com/office/drawing/2014/main" id="{679E59D4-7C27-49A2-81FA-6145EA94B899}"/>
                    </a:ext>
                  </a:extLst>
                </p:cNvPr>
                <p:cNvGrpSpPr/>
                <p:nvPr/>
              </p:nvGrpSpPr>
              <p:grpSpPr>
                <a:xfrm>
                  <a:off x="703802" y="2160365"/>
                  <a:ext cx="280986" cy="115007"/>
                  <a:chOff x="703802" y="2160365"/>
                  <a:chExt cx="280986" cy="115007"/>
                </a:xfrm>
                <a:noFill/>
              </p:grpSpPr>
              <p:sp>
                <p:nvSpPr>
                  <p:cNvPr id="312" name="Forme libre : forme 311">
                    <a:extLst>
                      <a:ext uri="{FF2B5EF4-FFF2-40B4-BE49-F238E27FC236}">
                        <a16:creationId xmlns:a16="http://schemas.microsoft.com/office/drawing/2014/main" id="{16901C6A-1F55-43C3-8B43-47CB36BF19E0}"/>
                      </a:ext>
                    </a:extLst>
                  </p:cNvPr>
                  <p:cNvSpPr/>
                  <p:nvPr/>
                </p:nvSpPr>
                <p:spPr>
                  <a:xfrm>
                    <a:off x="703802" y="2160365"/>
                    <a:ext cx="69723" cy="24860"/>
                  </a:xfrm>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96D93993-B380-48E2-9798-8D0DB2EFE9FA}"/>
                      </a:ext>
                    </a:extLst>
                  </p:cNvPr>
                  <p:cNvSpPr/>
                  <p:nvPr/>
                </p:nvSpPr>
                <p:spPr>
                  <a:xfrm>
                    <a:off x="77390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35DAB294-96B5-4D07-BF53-984E6C46942C}"/>
                      </a:ext>
                    </a:extLst>
                  </p:cNvPr>
                  <p:cNvSpPr/>
                  <p:nvPr/>
                </p:nvSpPr>
                <p:spPr>
                  <a:xfrm>
                    <a:off x="844486" y="2160365"/>
                    <a:ext cx="69722" cy="115007"/>
                  </a:xfrm>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noFill/>
                  <a:ln w="19050"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4840F2E9-3659-4530-90AB-4CBF2E9167E3}"/>
                      </a:ext>
                    </a:extLst>
                  </p:cNvPr>
                  <p:cNvSpPr/>
                  <p:nvPr/>
                </p:nvSpPr>
                <p:spPr>
                  <a:xfrm>
                    <a:off x="91506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grpSp>
            <p:sp>
              <p:nvSpPr>
                <p:cNvPr id="311" name="Forme libre : forme 310">
                  <a:extLst>
                    <a:ext uri="{FF2B5EF4-FFF2-40B4-BE49-F238E27FC236}">
                      <a16:creationId xmlns:a16="http://schemas.microsoft.com/office/drawing/2014/main" id="{116C06E6-659A-4115-B3D3-33252032C008}"/>
                    </a:ext>
                  </a:extLst>
                </p:cNvPr>
                <p:cNvSpPr/>
                <p:nvPr/>
              </p:nvSpPr>
              <p:spPr>
                <a:xfrm>
                  <a:off x="703421" y="2064258"/>
                  <a:ext cx="281368" cy="116681"/>
                </a:xfrm>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noFill/>
                <a:ln w="19050" cap="rnd">
                  <a:solidFill>
                    <a:schemeClr val="bg1"/>
                  </a:solidFill>
                  <a:prstDash val="solid"/>
                  <a:round/>
                </a:ln>
              </p:spPr>
              <p:txBody>
                <a:bodyPr rtlCol="0" anchor="ctr"/>
                <a:lstStyle/>
                <a:p>
                  <a:endParaRPr lang="fr-FR" sz="1400"/>
                </a:p>
              </p:txBody>
            </p:sp>
          </p:grpSp>
          <p:sp>
            <p:nvSpPr>
              <p:cNvPr id="301" name="Forme libre : forme 300">
                <a:extLst>
                  <a:ext uri="{FF2B5EF4-FFF2-40B4-BE49-F238E27FC236}">
                    <a16:creationId xmlns:a16="http://schemas.microsoft.com/office/drawing/2014/main" id="{15DD920A-60F2-4F39-A747-3C5249B546BE}"/>
                  </a:ext>
                </a:extLst>
              </p:cNvPr>
              <p:cNvSpPr/>
              <p:nvPr/>
            </p:nvSpPr>
            <p:spPr>
              <a:xfrm>
                <a:off x="844105" y="2045970"/>
                <a:ext cx="9525" cy="18288"/>
              </a:xfrm>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ln w="19050" cap="rnd">
                <a:solidFill>
                  <a:schemeClr val="bg1"/>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12646B98-7D08-4198-999E-1EEB323942A8}"/>
                  </a:ext>
                </a:extLst>
              </p:cNvPr>
              <p:cNvSpPr/>
              <p:nvPr/>
            </p:nvSpPr>
            <p:spPr>
              <a:xfrm>
                <a:off x="771795" y="2081403"/>
                <a:ext cx="47830" cy="96964"/>
              </a:xfrm>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noFill/>
              <a:ln w="1905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608D5A5B-B2BF-41C9-8738-40463EC0E857}"/>
                  </a:ext>
                </a:extLst>
              </p:cNvPr>
              <p:cNvSpPr/>
              <p:nvPr/>
            </p:nvSpPr>
            <p:spPr>
              <a:xfrm>
                <a:off x="842486" y="2087785"/>
                <a:ext cx="9525" cy="62007"/>
              </a:xfrm>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ln w="1905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8B611C5D-3EB3-49A5-87A7-D3F3EE06EE2F}"/>
                  </a:ext>
                </a:extLst>
              </p:cNvPr>
              <p:cNvSpPr/>
              <p:nvPr/>
            </p:nvSpPr>
            <p:spPr>
              <a:xfrm>
                <a:off x="893064" y="2099882"/>
                <a:ext cx="20669" cy="44196"/>
              </a:xfrm>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noFill/>
              <a:ln w="19050" cap="rnd">
                <a:solidFill>
                  <a:schemeClr val="bg1"/>
                </a:solidFill>
                <a:prstDash val="solid"/>
                <a:round/>
              </a:ln>
            </p:spPr>
            <p:txBody>
              <a:bodyPr rtlCol="0" anchor="ctr"/>
              <a:lstStyle/>
              <a:p>
                <a:endParaRPr lang="fr-FR" sz="1400"/>
              </a:p>
            </p:txBody>
          </p:sp>
          <p:grpSp>
            <p:nvGrpSpPr>
              <p:cNvPr id="305" name="Graphique 1789">
                <a:extLst>
                  <a:ext uri="{FF2B5EF4-FFF2-40B4-BE49-F238E27FC236}">
                    <a16:creationId xmlns:a16="http://schemas.microsoft.com/office/drawing/2014/main" id="{3FF661E0-43A2-4399-824E-67029F684AD9}"/>
                  </a:ext>
                </a:extLst>
              </p:cNvPr>
              <p:cNvGrpSpPr/>
              <p:nvPr/>
            </p:nvGrpSpPr>
            <p:grpSpPr>
              <a:xfrm>
                <a:off x="695325" y="2043113"/>
                <a:ext cx="9525" cy="9525"/>
                <a:chOff x="695325" y="2043113"/>
                <a:chExt cx="9525" cy="9525"/>
              </a:xfrm>
              <a:noFill/>
            </p:grpSpPr>
            <p:sp>
              <p:nvSpPr>
                <p:cNvPr id="306" name="Forme libre : forme 305">
                  <a:extLst>
                    <a:ext uri="{FF2B5EF4-FFF2-40B4-BE49-F238E27FC236}">
                      <a16:creationId xmlns:a16="http://schemas.microsoft.com/office/drawing/2014/main" id="{BA3FC17C-A13D-4C2E-8F09-C975D0C2A218}"/>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3A7B719C-76EF-45D2-8BB8-C098585520AD}"/>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DA595D0-C45C-4983-A6FC-4198475C6791}"/>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0DACAC34-D1B9-4635-A523-113F3433CC63}"/>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grpSp>
        </p:grpSp>
      </p:grpSp>
    </p:spTree>
    <p:extLst>
      <p:ext uri="{BB962C8B-B14F-4D97-AF65-F5344CB8AC3E}">
        <p14:creationId xmlns:p14="http://schemas.microsoft.com/office/powerpoint/2010/main" val="3701060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703376E-29DA-4585-B553-173C23B19E77}"/>
              </a:ext>
            </a:extLst>
          </p:cNvPr>
          <p:cNvSpPr>
            <a:spLocks noGrp="1"/>
          </p:cNvSpPr>
          <p:nvPr>
            <p:ph type="body" sz="quarter" idx="14"/>
          </p:nvPr>
        </p:nvSpPr>
        <p:spPr/>
        <p:txBody>
          <a:bodyPr/>
          <a:lstStyle/>
          <a:p>
            <a:endParaRPr lang="fr-FR" dirty="0"/>
          </a:p>
        </p:txBody>
      </p:sp>
      <p:pic>
        <p:nvPicPr>
          <p:cNvPr id="1030" name="Picture 6" descr="Groupe de dessins animés de personnages étudiants multiculturels Vecteur gratuit">
            <a:extLst>
              <a:ext uri="{FF2B5EF4-FFF2-40B4-BE49-F238E27FC236}">
                <a16:creationId xmlns:a16="http://schemas.microsoft.com/office/drawing/2014/main" id="{9663E3B1-2C49-4139-B621-BCC19D94C93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29" r="57926" b="8473"/>
          <a:stretch/>
        </p:blipFill>
        <p:spPr bwMode="auto">
          <a:xfrm flipH="1">
            <a:off x="11236968" y="4950934"/>
            <a:ext cx="516414" cy="1266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tudiants multiculturels avec sac à dos et livres Vecteur gratuit">
            <a:extLst>
              <a:ext uri="{FF2B5EF4-FFF2-40B4-BE49-F238E27FC236}">
                <a16:creationId xmlns:a16="http://schemas.microsoft.com/office/drawing/2014/main" id="{32F51844-DE66-4A1D-8EF5-BB1B7DCA4D4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5318" r="56537" b="2979"/>
          <a:stretch/>
        </p:blipFill>
        <p:spPr bwMode="auto">
          <a:xfrm>
            <a:off x="386055" y="3025510"/>
            <a:ext cx="449696" cy="1202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Étudiants multiculturels avec sac à dos et livres Vecteur gratuit">
            <a:extLst>
              <a:ext uri="{FF2B5EF4-FFF2-40B4-BE49-F238E27FC236}">
                <a16:creationId xmlns:a16="http://schemas.microsoft.com/office/drawing/2014/main" id="{56FA6804-9185-4E58-9919-544A36B2CB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944" r="23609" b="5185"/>
          <a:stretch/>
        </p:blipFill>
        <p:spPr bwMode="auto">
          <a:xfrm flipH="1">
            <a:off x="447864" y="5114025"/>
            <a:ext cx="340044" cy="1103759"/>
          </a:xfrm>
          <a:prstGeom prst="rect">
            <a:avLst/>
          </a:prstGeom>
          <a:extLst>
            <a:ext uri="{909E8E84-426E-40DD-AFC4-6F175D3DCCD1}">
              <a14:hiddenFill xmlns:a14="http://schemas.microsoft.com/office/drawing/2010/main">
                <a:solidFill>
                  <a:srgbClr val="FFFFFF"/>
                </a:solidFill>
              </a14:hiddenFill>
            </a:ext>
          </a:extLst>
        </p:spPr>
      </p:pic>
      <p:pic>
        <p:nvPicPr>
          <p:cNvPr id="17" name="Picture 4" descr="Étudiants multiculturels avec sac à dos et livres Vecteur gratuit">
            <a:extLst>
              <a:ext uri="{FF2B5EF4-FFF2-40B4-BE49-F238E27FC236}">
                <a16:creationId xmlns:a16="http://schemas.microsoft.com/office/drawing/2014/main" id="{4451D3FA-B0F1-4B8E-9B96-D30C04E5A831}"/>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3860" r="39021" b="2979"/>
          <a:stretch/>
        </p:blipFill>
        <p:spPr bwMode="auto">
          <a:xfrm>
            <a:off x="11386366" y="3079570"/>
            <a:ext cx="405191" cy="11481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roupe de dessins animés de personnages étudiants multiculturels Vecteur gratuit">
            <a:extLst>
              <a:ext uri="{FF2B5EF4-FFF2-40B4-BE49-F238E27FC236}">
                <a16:creationId xmlns:a16="http://schemas.microsoft.com/office/drawing/2014/main" id="{A7DE7647-B464-4FAC-88A7-95F366AF8034}"/>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22" r="42589" b="8988"/>
          <a:stretch/>
        </p:blipFill>
        <p:spPr bwMode="auto">
          <a:xfrm flipH="1">
            <a:off x="392799" y="1035485"/>
            <a:ext cx="376980" cy="110375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Groupe de dessins animés de personnages étudiants multiculturels Vecteur gratuit">
            <a:extLst>
              <a:ext uri="{FF2B5EF4-FFF2-40B4-BE49-F238E27FC236}">
                <a16:creationId xmlns:a16="http://schemas.microsoft.com/office/drawing/2014/main" id="{40D72BBC-6F7F-45AB-BB11-13253725A88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6766" r="26115" b="9645"/>
          <a:stretch/>
        </p:blipFill>
        <p:spPr bwMode="auto">
          <a:xfrm>
            <a:off x="11242470" y="955356"/>
            <a:ext cx="448607" cy="118388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1F44DC43-2168-42F6-A4CE-888462B98247}"/>
              </a:ext>
            </a:extLst>
          </p:cNvPr>
          <p:cNvGrpSpPr/>
          <p:nvPr/>
        </p:nvGrpSpPr>
        <p:grpSpPr>
          <a:xfrm>
            <a:off x="3535416" y="955205"/>
            <a:ext cx="5067830" cy="4951910"/>
            <a:chOff x="3535416" y="955205"/>
            <a:chExt cx="5067830" cy="4951910"/>
          </a:xfrm>
        </p:grpSpPr>
        <p:sp>
          <p:nvSpPr>
            <p:cNvPr id="325" name="Rectangle 324">
              <a:extLst>
                <a:ext uri="{FF2B5EF4-FFF2-40B4-BE49-F238E27FC236}">
                  <a16:creationId xmlns:a16="http://schemas.microsoft.com/office/drawing/2014/main" id="{F2779057-81CD-49E5-8A93-D27F4673C22E}"/>
                </a:ext>
              </a:extLst>
            </p:cNvPr>
            <p:cNvSpPr/>
            <p:nvPr/>
          </p:nvSpPr>
          <p:spPr>
            <a:xfrm>
              <a:off x="3535416" y="4636073"/>
              <a:ext cx="4946395" cy="127104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8" name="ZoneTexte 267">
              <a:extLst>
                <a:ext uri="{FF2B5EF4-FFF2-40B4-BE49-F238E27FC236}">
                  <a16:creationId xmlns:a16="http://schemas.microsoft.com/office/drawing/2014/main" id="{9FE9D00F-6CE0-4EB3-80B2-9D6AD22CDA61}"/>
                </a:ext>
              </a:extLst>
            </p:cNvPr>
            <p:cNvSpPr txBox="1"/>
            <p:nvPr/>
          </p:nvSpPr>
          <p:spPr>
            <a:xfrm>
              <a:off x="4802680" y="4900546"/>
              <a:ext cx="3800566" cy="830997"/>
            </a:xfrm>
            <a:prstGeom prst="rect">
              <a:avLst/>
            </a:prstGeom>
            <a:noFill/>
          </p:spPr>
          <p:txBody>
            <a:bodyPr wrap="square" rtlCol="0">
              <a:spAutoFit/>
            </a:bodyPr>
            <a:lstStyle/>
            <a:p>
              <a:r>
                <a:rPr lang="fr-FR" sz="2400" dirty="0">
                  <a:solidFill>
                    <a:schemeClr val="bg1"/>
                  </a:solidFill>
                  <a:latin typeface="Cavolini" panose="03000502040302020204" pitchFamily="66" charset="0"/>
                  <a:cs typeface="Cavolini" panose="03000502040302020204" pitchFamily="66" charset="0"/>
                </a:rPr>
                <a:t>S’assurer un avenir, se protéger </a:t>
              </a:r>
            </a:p>
          </p:txBody>
        </p:sp>
        <p:sp>
          <p:nvSpPr>
            <p:cNvPr id="16" name="Bulle narrative : rectangle à coins arrondis 15">
              <a:extLst>
                <a:ext uri="{FF2B5EF4-FFF2-40B4-BE49-F238E27FC236}">
                  <a16:creationId xmlns:a16="http://schemas.microsoft.com/office/drawing/2014/main" id="{D91032D2-AE15-43A3-B00D-AEA2039C72A2}"/>
                </a:ext>
              </a:extLst>
            </p:cNvPr>
            <p:cNvSpPr/>
            <p:nvPr/>
          </p:nvSpPr>
          <p:spPr>
            <a:xfrm>
              <a:off x="5038422" y="1476750"/>
              <a:ext cx="1196695" cy="510241"/>
            </a:xfrm>
            <a:prstGeom prst="wedgeRoundRectCallout">
              <a:avLst>
                <a:gd name="adj1" fmla="val -67396"/>
                <a:gd name="adj2" fmla="val 3530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CHOUETTE, J’AI TROUVÉ UN JOB ÉTUDIANT ! </a:t>
              </a:r>
            </a:p>
          </p:txBody>
        </p:sp>
        <p:sp>
          <p:nvSpPr>
            <p:cNvPr id="15" name="Bulle narrative : rectangle à coins arrondis 14">
              <a:extLst>
                <a:ext uri="{FF2B5EF4-FFF2-40B4-BE49-F238E27FC236}">
                  <a16:creationId xmlns:a16="http://schemas.microsoft.com/office/drawing/2014/main" id="{E8E3E7F8-9F12-4392-B985-611553DD5430}"/>
                </a:ext>
              </a:extLst>
            </p:cNvPr>
            <p:cNvSpPr/>
            <p:nvPr/>
          </p:nvSpPr>
          <p:spPr>
            <a:xfrm>
              <a:off x="5646635" y="1532154"/>
              <a:ext cx="1165513" cy="612649"/>
            </a:xfrm>
            <a:prstGeom prst="wedgeRoundRectCallout">
              <a:avLst>
                <a:gd name="adj1" fmla="val 70339"/>
                <a:gd name="adj2" fmla="val 3964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J’AI PRÉVU UN PETIT WE À BARCELONE… </a:t>
              </a:r>
            </a:p>
          </p:txBody>
        </p:sp>
        <p:sp>
          <p:nvSpPr>
            <p:cNvPr id="5" name="Bulle narrative : rectangle à coins arrondis 4">
              <a:extLst>
                <a:ext uri="{FF2B5EF4-FFF2-40B4-BE49-F238E27FC236}">
                  <a16:creationId xmlns:a16="http://schemas.microsoft.com/office/drawing/2014/main" id="{2DCF458F-947D-4EF7-BFAF-117AC359212F}"/>
                </a:ext>
              </a:extLst>
            </p:cNvPr>
            <p:cNvSpPr/>
            <p:nvPr/>
          </p:nvSpPr>
          <p:spPr>
            <a:xfrm>
              <a:off x="6215634" y="1321466"/>
              <a:ext cx="1072824" cy="612648"/>
            </a:xfrm>
            <a:prstGeom prst="wedgeRoundRectCallout">
              <a:avLst>
                <a:gd name="adj1" fmla="val 61737"/>
                <a:gd name="adj2" fmla="val 6818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QUE VAIS-JE MANGER CE SOIR ? </a:t>
              </a:r>
            </a:p>
          </p:txBody>
        </p:sp>
        <p:sp>
          <p:nvSpPr>
            <p:cNvPr id="39" name="Rectangle 38">
              <a:extLst>
                <a:ext uri="{FF2B5EF4-FFF2-40B4-BE49-F238E27FC236}">
                  <a16:creationId xmlns:a16="http://schemas.microsoft.com/office/drawing/2014/main" id="{64102AD4-B11B-4770-A449-5C2250FB6D43}"/>
                </a:ext>
              </a:extLst>
            </p:cNvPr>
            <p:cNvSpPr/>
            <p:nvPr/>
          </p:nvSpPr>
          <p:spPr>
            <a:xfrm>
              <a:off x="3535416" y="955205"/>
              <a:ext cx="4966996" cy="128539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Bulle narrative : rectangle à coins arrondis 13">
              <a:extLst>
                <a:ext uri="{FF2B5EF4-FFF2-40B4-BE49-F238E27FC236}">
                  <a16:creationId xmlns:a16="http://schemas.microsoft.com/office/drawing/2014/main" id="{F5D0E816-B2D7-4257-92F0-4D5D1578089E}"/>
                </a:ext>
              </a:extLst>
            </p:cNvPr>
            <p:cNvSpPr/>
            <p:nvPr/>
          </p:nvSpPr>
          <p:spPr>
            <a:xfrm>
              <a:off x="5208048" y="3186942"/>
              <a:ext cx="1165513" cy="668426"/>
            </a:xfrm>
            <a:prstGeom prst="wedgeRoundRectCallout">
              <a:avLst>
                <a:gd name="adj1" fmla="val -70059"/>
                <a:gd name="adj2" fmla="val -30626"/>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Bradley Hand ITC" panose="03070402050302030203" pitchFamily="66" charset="0"/>
                </a:rPr>
                <a:t>IL FAUT QUE JE TROUVE UN STAGE À L’ETRANGER… </a:t>
              </a:r>
            </a:p>
          </p:txBody>
        </p:sp>
        <p:sp>
          <p:nvSpPr>
            <p:cNvPr id="12" name="Bulle narrative : rectangle à coins arrondis 11">
              <a:extLst>
                <a:ext uri="{FF2B5EF4-FFF2-40B4-BE49-F238E27FC236}">
                  <a16:creationId xmlns:a16="http://schemas.microsoft.com/office/drawing/2014/main" id="{9E79BAE4-6EC5-405E-BAFE-C4FB6DA1711B}"/>
                </a:ext>
              </a:extLst>
            </p:cNvPr>
            <p:cNvSpPr/>
            <p:nvPr/>
          </p:nvSpPr>
          <p:spPr>
            <a:xfrm>
              <a:off x="5076445" y="3289212"/>
              <a:ext cx="1165513" cy="612648"/>
            </a:xfrm>
            <a:prstGeom prst="wedgeRoundRectCallout">
              <a:avLst>
                <a:gd name="adj1" fmla="val -64933"/>
                <a:gd name="adj2" fmla="val -1824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lumMod val="75000"/>
                      <a:lumOff val="25000"/>
                    </a:schemeClr>
                  </a:solidFill>
                  <a:latin typeface="Bradley Hand ITC" panose="03070402050302030203" pitchFamily="66" charset="0"/>
                </a:rPr>
                <a:t>JE DOIS PAYER MES FRAIS DE SCOLARITÉ !</a:t>
              </a:r>
            </a:p>
          </p:txBody>
        </p:sp>
        <p:sp>
          <p:nvSpPr>
            <p:cNvPr id="116" name="Rectangle 115">
              <a:extLst>
                <a:ext uri="{FF2B5EF4-FFF2-40B4-BE49-F238E27FC236}">
                  <a16:creationId xmlns:a16="http://schemas.microsoft.com/office/drawing/2014/main" id="{A647E5A6-2B74-4D3F-98C0-3F40FF2C69B5}"/>
                </a:ext>
              </a:extLst>
            </p:cNvPr>
            <p:cNvSpPr/>
            <p:nvPr/>
          </p:nvSpPr>
          <p:spPr>
            <a:xfrm>
              <a:off x="3538086" y="2841373"/>
              <a:ext cx="4966996" cy="1285392"/>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9930669F-605E-4586-A90E-5A5C311A1F47}"/>
                </a:ext>
              </a:extLst>
            </p:cNvPr>
            <p:cNvSpPr txBox="1"/>
            <p:nvPr/>
          </p:nvSpPr>
          <p:spPr>
            <a:xfrm>
              <a:off x="3778525" y="3238782"/>
              <a:ext cx="3800566" cy="461665"/>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Financer ses études</a:t>
              </a:r>
            </a:p>
          </p:txBody>
        </p:sp>
        <p:sp>
          <p:nvSpPr>
            <p:cNvPr id="114" name="ZoneTexte 113">
              <a:extLst>
                <a:ext uri="{FF2B5EF4-FFF2-40B4-BE49-F238E27FC236}">
                  <a16:creationId xmlns:a16="http://schemas.microsoft.com/office/drawing/2014/main" id="{97E91A5B-1F80-442A-8482-DC75DDEEA341}"/>
                </a:ext>
              </a:extLst>
            </p:cNvPr>
            <p:cNvSpPr txBox="1"/>
            <p:nvPr/>
          </p:nvSpPr>
          <p:spPr>
            <a:xfrm>
              <a:off x="4845191" y="1192091"/>
              <a:ext cx="3234085" cy="830997"/>
            </a:xfrm>
            <a:prstGeom prst="rect">
              <a:avLst/>
            </a:prstGeom>
            <a:noFill/>
          </p:spPr>
          <p:txBody>
            <a:bodyPr wrap="square" rtlCol="0">
              <a:spAutoFit/>
            </a:bodyPr>
            <a:lstStyle/>
            <a:p>
              <a:pPr algn="ctr"/>
              <a:r>
                <a:rPr lang="fr-FR" sz="2400" dirty="0">
                  <a:solidFill>
                    <a:schemeClr val="bg1"/>
                  </a:solidFill>
                  <a:latin typeface="Cavolini" panose="03000502040302020204" pitchFamily="66" charset="0"/>
                  <a:cs typeface="Cavolini" panose="03000502040302020204" pitchFamily="66" charset="0"/>
                </a:rPr>
                <a:t>Gérer son argent au quotidien</a:t>
              </a:r>
            </a:p>
          </p:txBody>
        </p:sp>
        <p:grpSp>
          <p:nvGrpSpPr>
            <p:cNvPr id="40" name="Graphique 1761">
              <a:extLst>
                <a:ext uri="{FF2B5EF4-FFF2-40B4-BE49-F238E27FC236}">
                  <a16:creationId xmlns:a16="http://schemas.microsoft.com/office/drawing/2014/main" id="{354A8DA6-87E2-4D7D-8DC8-D365EBF75591}"/>
                </a:ext>
              </a:extLst>
            </p:cNvPr>
            <p:cNvGrpSpPr/>
            <p:nvPr/>
          </p:nvGrpSpPr>
          <p:grpSpPr>
            <a:xfrm>
              <a:off x="3712608" y="1197707"/>
              <a:ext cx="1002382" cy="746131"/>
              <a:chOff x="7441871" y="655382"/>
              <a:chExt cx="382651" cy="284829"/>
            </a:xfrm>
            <a:noFill/>
          </p:grpSpPr>
          <p:grpSp>
            <p:nvGrpSpPr>
              <p:cNvPr id="41" name="Graphique 1761">
                <a:extLst>
                  <a:ext uri="{FF2B5EF4-FFF2-40B4-BE49-F238E27FC236}">
                    <a16:creationId xmlns:a16="http://schemas.microsoft.com/office/drawing/2014/main" id="{F0D520B8-2B4F-4168-90C6-DEE68EB4D94E}"/>
                  </a:ext>
                </a:extLst>
              </p:cNvPr>
              <p:cNvGrpSpPr/>
              <p:nvPr/>
            </p:nvGrpSpPr>
            <p:grpSpPr>
              <a:xfrm>
                <a:off x="7441871" y="655382"/>
                <a:ext cx="382651" cy="284829"/>
                <a:chOff x="7441871" y="655382"/>
                <a:chExt cx="382651" cy="284829"/>
              </a:xfrm>
              <a:grpFill/>
            </p:grpSpPr>
            <p:grpSp>
              <p:nvGrpSpPr>
                <p:cNvPr id="43" name="Graphique 1761">
                  <a:extLst>
                    <a:ext uri="{FF2B5EF4-FFF2-40B4-BE49-F238E27FC236}">
                      <a16:creationId xmlns:a16="http://schemas.microsoft.com/office/drawing/2014/main" id="{3A93B34B-5FD5-4187-850F-5DBD72DBB97C}"/>
                    </a:ext>
                  </a:extLst>
                </p:cNvPr>
                <p:cNvGrpSpPr/>
                <p:nvPr/>
              </p:nvGrpSpPr>
              <p:grpSpPr>
                <a:xfrm>
                  <a:off x="7567601" y="655382"/>
                  <a:ext cx="256921" cy="224806"/>
                  <a:chOff x="7567601" y="655382"/>
                  <a:chExt cx="256921" cy="224806"/>
                </a:xfrm>
                <a:grpFill/>
              </p:grpSpPr>
              <p:sp>
                <p:nvSpPr>
                  <p:cNvPr id="49" name="Forme libre : forme 48">
                    <a:extLst>
                      <a:ext uri="{FF2B5EF4-FFF2-40B4-BE49-F238E27FC236}">
                        <a16:creationId xmlns:a16="http://schemas.microsoft.com/office/drawing/2014/main" id="{406AD15B-71AA-4FE5-8EA4-B07A17AA800E}"/>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0" name="Forme libre : forme 49">
                    <a:extLst>
                      <a:ext uri="{FF2B5EF4-FFF2-40B4-BE49-F238E27FC236}">
                        <a16:creationId xmlns:a16="http://schemas.microsoft.com/office/drawing/2014/main" id="{F248FFB1-A8A8-40EC-B165-3E96195D5256}"/>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1" name="Forme libre : forme 50">
                    <a:extLst>
                      <a:ext uri="{FF2B5EF4-FFF2-40B4-BE49-F238E27FC236}">
                        <a16:creationId xmlns:a16="http://schemas.microsoft.com/office/drawing/2014/main" id="{4CFDF0AC-CEF6-4E40-A7E6-077CA75CC9B7}"/>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2" name="Forme libre : forme 51">
                    <a:extLst>
                      <a:ext uri="{FF2B5EF4-FFF2-40B4-BE49-F238E27FC236}">
                        <a16:creationId xmlns:a16="http://schemas.microsoft.com/office/drawing/2014/main" id="{3EB09E8C-9E72-457B-971B-BC3C6DCC7487}"/>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3" name="Forme libre : forme 52">
                    <a:extLst>
                      <a:ext uri="{FF2B5EF4-FFF2-40B4-BE49-F238E27FC236}">
                        <a16:creationId xmlns:a16="http://schemas.microsoft.com/office/drawing/2014/main" id="{38A90626-8597-42CF-9ECB-B316F4B31A3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4" name="Forme libre : forme 53">
                    <a:extLst>
                      <a:ext uri="{FF2B5EF4-FFF2-40B4-BE49-F238E27FC236}">
                        <a16:creationId xmlns:a16="http://schemas.microsoft.com/office/drawing/2014/main" id="{99B73E4D-7377-449D-BDCB-E07193F7DDDF}"/>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55" name="Forme libre : forme 54">
                    <a:extLst>
                      <a:ext uri="{FF2B5EF4-FFF2-40B4-BE49-F238E27FC236}">
                        <a16:creationId xmlns:a16="http://schemas.microsoft.com/office/drawing/2014/main" id="{2600280C-9F11-46CB-B5DD-A0D2DEAF5B40}"/>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4" name="Forme libre : forme 43">
                  <a:extLst>
                    <a:ext uri="{FF2B5EF4-FFF2-40B4-BE49-F238E27FC236}">
                      <a16:creationId xmlns:a16="http://schemas.microsoft.com/office/drawing/2014/main" id="{A904D690-A63E-4EB4-A62A-5B6CB192607B}"/>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5" name="Forme libre : forme 44">
                  <a:extLst>
                    <a:ext uri="{FF2B5EF4-FFF2-40B4-BE49-F238E27FC236}">
                      <a16:creationId xmlns:a16="http://schemas.microsoft.com/office/drawing/2014/main" id="{274B728F-25F3-4FBE-B021-9ACEBD278AA5}"/>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6" name="Forme libre : forme 45">
                  <a:extLst>
                    <a:ext uri="{FF2B5EF4-FFF2-40B4-BE49-F238E27FC236}">
                      <a16:creationId xmlns:a16="http://schemas.microsoft.com/office/drawing/2014/main" id="{0479B093-C601-4777-B970-F6B2192661B6}"/>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7" name="Forme libre : forme 46">
                  <a:extLst>
                    <a:ext uri="{FF2B5EF4-FFF2-40B4-BE49-F238E27FC236}">
                      <a16:creationId xmlns:a16="http://schemas.microsoft.com/office/drawing/2014/main" id="{E147CFD9-0A16-4B89-84C9-245738BD1A9F}"/>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sp>
              <p:nvSpPr>
                <p:cNvPr id="48" name="Forme libre : forme 47">
                  <a:extLst>
                    <a:ext uri="{FF2B5EF4-FFF2-40B4-BE49-F238E27FC236}">
                      <a16:creationId xmlns:a16="http://schemas.microsoft.com/office/drawing/2014/main" id="{4F8CA57A-E168-40E6-9002-C1B9A63FC1F1}"/>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19050" cap="rnd">
                  <a:solidFill>
                    <a:schemeClr val="bg1"/>
                  </a:solidFill>
                  <a:prstDash val="solid"/>
                  <a:round/>
                </a:ln>
              </p:spPr>
              <p:txBody>
                <a:bodyPr rtlCol="0" anchor="ctr"/>
                <a:lstStyle/>
                <a:p>
                  <a:endParaRPr lang="fr-FR" sz="1400">
                    <a:solidFill>
                      <a:schemeClr val="bg1"/>
                    </a:solidFill>
                  </a:endParaRPr>
                </a:p>
              </p:txBody>
            </p:sp>
          </p:grpSp>
          <p:sp>
            <p:nvSpPr>
              <p:cNvPr id="42" name="Forme libre : forme 41">
                <a:extLst>
                  <a:ext uri="{FF2B5EF4-FFF2-40B4-BE49-F238E27FC236}">
                    <a16:creationId xmlns:a16="http://schemas.microsoft.com/office/drawing/2014/main" id="{2077A651-9613-4499-A2D6-B6DACA22B910}"/>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19050" cap="rnd">
                <a:solidFill>
                  <a:schemeClr val="bg1"/>
                </a:solidFill>
                <a:prstDash val="solid"/>
                <a:round/>
              </a:ln>
            </p:spPr>
            <p:txBody>
              <a:bodyPr rtlCol="0" anchor="ctr"/>
              <a:lstStyle/>
              <a:p>
                <a:endParaRPr lang="fr-FR" sz="1400">
                  <a:solidFill>
                    <a:schemeClr val="bg1"/>
                  </a:solidFill>
                </a:endParaRPr>
              </a:p>
            </p:txBody>
          </p:sp>
        </p:grpSp>
        <p:grpSp>
          <p:nvGrpSpPr>
            <p:cNvPr id="56" name="Graphique 1865">
              <a:extLst>
                <a:ext uri="{FF2B5EF4-FFF2-40B4-BE49-F238E27FC236}">
                  <a16:creationId xmlns:a16="http://schemas.microsoft.com/office/drawing/2014/main" id="{6EF663A1-0208-4C24-A337-5863EA03E46F}"/>
                </a:ext>
              </a:extLst>
            </p:cNvPr>
            <p:cNvGrpSpPr/>
            <p:nvPr/>
          </p:nvGrpSpPr>
          <p:grpSpPr>
            <a:xfrm>
              <a:off x="7916892" y="2988211"/>
              <a:ext cx="413445" cy="997991"/>
              <a:chOff x="10302534" y="4324163"/>
              <a:chExt cx="176307" cy="425577"/>
            </a:xfrm>
            <a:noFill/>
          </p:grpSpPr>
          <p:grpSp>
            <p:nvGrpSpPr>
              <p:cNvPr id="57" name="Graphique 1865">
                <a:extLst>
                  <a:ext uri="{FF2B5EF4-FFF2-40B4-BE49-F238E27FC236}">
                    <a16:creationId xmlns:a16="http://schemas.microsoft.com/office/drawing/2014/main" id="{BFB805B2-8681-4560-8F0F-37F21FC7168A}"/>
                  </a:ext>
                </a:extLst>
              </p:cNvPr>
              <p:cNvGrpSpPr/>
              <p:nvPr/>
            </p:nvGrpSpPr>
            <p:grpSpPr>
              <a:xfrm>
                <a:off x="10338252" y="4327098"/>
                <a:ext cx="109442" cy="114697"/>
                <a:chOff x="10338252" y="4327098"/>
                <a:chExt cx="109442" cy="114697"/>
              </a:xfrm>
              <a:grpFill/>
            </p:grpSpPr>
            <p:grpSp>
              <p:nvGrpSpPr>
                <p:cNvPr id="73" name="Graphique 1865">
                  <a:extLst>
                    <a:ext uri="{FF2B5EF4-FFF2-40B4-BE49-F238E27FC236}">
                      <a16:creationId xmlns:a16="http://schemas.microsoft.com/office/drawing/2014/main" id="{EB033C1D-E629-4E50-AF84-69A6DDA37639}"/>
                    </a:ext>
                  </a:extLst>
                </p:cNvPr>
                <p:cNvGrpSpPr/>
                <p:nvPr/>
              </p:nvGrpSpPr>
              <p:grpSpPr>
                <a:xfrm>
                  <a:off x="10338252" y="4327098"/>
                  <a:ext cx="109442" cy="114697"/>
                  <a:chOff x="10338252" y="4327098"/>
                  <a:chExt cx="109442" cy="114697"/>
                </a:xfrm>
                <a:grpFill/>
              </p:grpSpPr>
              <p:sp>
                <p:nvSpPr>
                  <p:cNvPr id="77" name="Forme libre : forme 76">
                    <a:extLst>
                      <a:ext uri="{FF2B5EF4-FFF2-40B4-BE49-F238E27FC236}">
                        <a16:creationId xmlns:a16="http://schemas.microsoft.com/office/drawing/2014/main" id="{EEAA6268-0368-46F0-B2DD-B494F1790A8A}"/>
                      </a:ext>
                    </a:extLst>
                  </p:cNvPr>
                  <p:cNvSpPr/>
                  <p:nvPr/>
                </p:nvSpPr>
                <p:spPr>
                  <a:xfrm>
                    <a:off x="10353111" y="4405220"/>
                    <a:ext cx="78581" cy="36576"/>
                  </a:xfrm>
                  <a:custGeom>
                    <a:avLst/>
                    <a:gdLst>
                      <a:gd name="connsiteX0" fmla="*/ 78581 w 78581"/>
                      <a:gd name="connsiteY0" fmla="*/ 0 h 36576"/>
                      <a:gd name="connsiteX1" fmla="*/ 39243 w 78581"/>
                      <a:gd name="connsiteY1" fmla="*/ 36576 h 36576"/>
                      <a:gd name="connsiteX2" fmla="*/ 0 w 78581"/>
                      <a:gd name="connsiteY2" fmla="*/ 571 h 36576"/>
                    </a:gdLst>
                    <a:ahLst/>
                    <a:cxnLst>
                      <a:cxn ang="0">
                        <a:pos x="connsiteX0" y="connsiteY0"/>
                      </a:cxn>
                      <a:cxn ang="0">
                        <a:pos x="connsiteX1" y="connsiteY1"/>
                      </a:cxn>
                      <a:cxn ang="0">
                        <a:pos x="connsiteX2" y="connsiteY2"/>
                      </a:cxn>
                    </a:cxnLst>
                    <a:rect l="l" t="t" r="r" b="b"/>
                    <a:pathLst>
                      <a:path w="78581" h="36576">
                        <a:moveTo>
                          <a:pt x="78581" y="0"/>
                        </a:moveTo>
                        <a:cubicBezTo>
                          <a:pt x="74771" y="20860"/>
                          <a:pt x="58579" y="36576"/>
                          <a:pt x="39243" y="36576"/>
                        </a:cubicBezTo>
                        <a:cubicBezTo>
                          <a:pt x="20098" y="36576"/>
                          <a:pt x="4001" y="21145"/>
                          <a:pt x="0" y="571"/>
                        </a:cubicBezTo>
                      </a:path>
                    </a:pathLst>
                  </a:custGeom>
                  <a:grpFill/>
                  <a:ln w="19050"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7022AD0C-12B3-403E-A9C8-7717B6F42E26}"/>
                      </a:ext>
                    </a:extLst>
                  </p:cNvPr>
                  <p:cNvSpPr/>
                  <p:nvPr/>
                </p:nvSpPr>
                <p:spPr>
                  <a:xfrm>
                    <a:off x="10346158" y="4327098"/>
                    <a:ext cx="90374" cy="46872"/>
                  </a:xfrm>
                  <a:custGeom>
                    <a:avLst/>
                    <a:gdLst>
                      <a:gd name="connsiteX0" fmla="*/ 58865 w 90374"/>
                      <a:gd name="connsiteY0" fmla="*/ 24591 h 46872"/>
                      <a:gd name="connsiteX1" fmla="*/ 0 w 90374"/>
                      <a:gd name="connsiteY1" fmla="*/ 42879 h 46872"/>
                      <a:gd name="connsiteX2" fmla="*/ 46863 w 90374"/>
                      <a:gd name="connsiteY2" fmla="*/ 3255 h 46872"/>
                      <a:gd name="connsiteX3" fmla="*/ 82010 w 90374"/>
                      <a:gd name="connsiteY3" fmla="*/ 12304 h 46872"/>
                      <a:gd name="connsiteX4" fmla="*/ 85535 w 90374"/>
                      <a:gd name="connsiteY4" fmla="*/ 46689 h 46872"/>
                      <a:gd name="connsiteX5" fmla="*/ 53340 w 90374"/>
                      <a:gd name="connsiteY5" fmla="*/ 39450 h 46872"/>
                      <a:gd name="connsiteX6" fmla="*/ 58865 w 90374"/>
                      <a:gd name="connsiteY6" fmla="*/ 24591 h 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374" h="46872">
                        <a:moveTo>
                          <a:pt x="58865" y="24591"/>
                        </a:moveTo>
                        <a:cubicBezTo>
                          <a:pt x="58865" y="24591"/>
                          <a:pt x="38672" y="49547"/>
                          <a:pt x="0" y="42879"/>
                        </a:cubicBezTo>
                        <a:cubicBezTo>
                          <a:pt x="0" y="42879"/>
                          <a:pt x="7620" y="-8556"/>
                          <a:pt x="46863" y="3255"/>
                        </a:cubicBezTo>
                        <a:cubicBezTo>
                          <a:pt x="46863" y="3255"/>
                          <a:pt x="65532" y="-8365"/>
                          <a:pt x="82010" y="12304"/>
                        </a:cubicBezTo>
                        <a:cubicBezTo>
                          <a:pt x="98489" y="32973"/>
                          <a:pt x="85535" y="46689"/>
                          <a:pt x="85535" y="46689"/>
                        </a:cubicBezTo>
                        <a:cubicBezTo>
                          <a:pt x="85535" y="46689"/>
                          <a:pt x="62770" y="48690"/>
                          <a:pt x="53340" y="39450"/>
                        </a:cubicBezTo>
                        <a:cubicBezTo>
                          <a:pt x="53340" y="39260"/>
                          <a:pt x="59055" y="34402"/>
                          <a:pt x="58865" y="24591"/>
                        </a:cubicBezTo>
                        <a:close/>
                      </a:path>
                    </a:pathLst>
                  </a:custGeom>
                  <a:grpFill/>
                  <a:ln w="19050"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3FB51AAC-BBC1-44C8-8B3C-95229582C41A}"/>
                      </a:ext>
                    </a:extLst>
                  </p:cNvPr>
                  <p:cNvSpPr/>
                  <p:nvPr/>
                </p:nvSpPr>
                <p:spPr>
                  <a:xfrm>
                    <a:off x="10354540" y="4377407"/>
                    <a:ext cx="76771" cy="24669"/>
                  </a:xfrm>
                  <a:custGeom>
                    <a:avLst/>
                    <a:gdLst>
                      <a:gd name="connsiteX0" fmla="*/ 42958 w 76771"/>
                      <a:gd name="connsiteY0" fmla="*/ 1333 h 24669"/>
                      <a:gd name="connsiteX1" fmla="*/ 50864 w 76771"/>
                      <a:gd name="connsiteY1" fmla="*/ 21241 h 24669"/>
                      <a:gd name="connsiteX2" fmla="*/ 55912 w 76771"/>
                      <a:gd name="connsiteY2" fmla="*/ 24670 h 24669"/>
                      <a:gd name="connsiteX3" fmla="*/ 71342 w 76771"/>
                      <a:gd name="connsiteY3" fmla="*/ 24670 h 24669"/>
                      <a:gd name="connsiteX4" fmla="*/ 76772 w 76771"/>
                      <a:gd name="connsiteY4" fmla="*/ 19241 h 24669"/>
                      <a:gd name="connsiteX5" fmla="*/ 76772 w 76771"/>
                      <a:gd name="connsiteY5" fmla="*/ 5429 h 24669"/>
                      <a:gd name="connsiteX6" fmla="*/ 71342 w 76771"/>
                      <a:gd name="connsiteY6" fmla="*/ 0 h 24669"/>
                      <a:gd name="connsiteX7" fmla="*/ 5429 w 76771"/>
                      <a:gd name="connsiteY7" fmla="*/ 0 h 24669"/>
                      <a:gd name="connsiteX8" fmla="*/ 0 w 76771"/>
                      <a:gd name="connsiteY8" fmla="*/ 5429 h 24669"/>
                      <a:gd name="connsiteX9" fmla="*/ 0 w 76771"/>
                      <a:gd name="connsiteY9" fmla="*/ 19241 h 24669"/>
                      <a:gd name="connsiteX10" fmla="*/ 5429 w 76771"/>
                      <a:gd name="connsiteY10" fmla="*/ 24670 h 24669"/>
                      <a:gd name="connsiteX11" fmla="*/ 20669 w 76771"/>
                      <a:gd name="connsiteY11" fmla="*/ 24670 h 24669"/>
                      <a:gd name="connsiteX12" fmla="*/ 25813 w 76771"/>
                      <a:gd name="connsiteY12" fmla="*/ 20955 h 24669"/>
                      <a:gd name="connsiteX13" fmla="*/ 32576 w 76771"/>
                      <a:gd name="connsiteY13" fmla="*/ 1048 h 2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771" h="24669">
                        <a:moveTo>
                          <a:pt x="42958" y="1333"/>
                        </a:moveTo>
                        <a:lnTo>
                          <a:pt x="50864" y="21241"/>
                        </a:lnTo>
                        <a:cubicBezTo>
                          <a:pt x="51721" y="23336"/>
                          <a:pt x="53721" y="24670"/>
                          <a:pt x="55912" y="24670"/>
                        </a:cubicBezTo>
                        <a:lnTo>
                          <a:pt x="71342" y="24670"/>
                        </a:lnTo>
                        <a:cubicBezTo>
                          <a:pt x="74390" y="24670"/>
                          <a:pt x="76772" y="22193"/>
                          <a:pt x="76772" y="19241"/>
                        </a:cubicBezTo>
                        <a:lnTo>
                          <a:pt x="76772" y="5429"/>
                        </a:lnTo>
                        <a:cubicBezTo>
                          <a:pt x="76772" y="2381"/>
                          <a:pt x="74295" y="0"/>
                          <a:pt x="71342" y="0"/>
                        </a:cubicBezTo>
                        <a:lnTo>
                          <a:pt x="5429" y="0"/>
                        </a:lnTo>
                        <a:cubicBezTo>
                          <a:pt x="2381" y="0"/>
                          <a:pt x="0" y="2476"/>
                          <a:pt x="0" y="5429"/>
                        </a:cubicBezTo>
                        <a:lnTo>
                          <a:pt x="0" y="19241"/>
                        </a:lnTo>
                        <a:cubicBezTo>
                          <a:pt x="0" y="22288"/>
                          <a:pt x="2476" y="24670"/>
                          <a:pt x="5429" y="24670"/>
                        </a:cubicBezTo>
                        <a:lnTo>
                          <a:pt x="20669" y="24670"/>
                        </a:lnTo>
                        <a:cubicBezTo>
                          <a:pt x="22955" y="24670"/>
                          <a:pt x="25051" y="23146"/>
                          <a:pt x="25813" y="20955"/>
                        </a:cubicBezTo>
                        <a:lnTo>
                          <a:pt x="32576" y="1048"/>
                        </a:lnTo>
                      </a:path>
                    </a:pathLst>
                  </a:custGeom>
                  <a:grpFill/>
                  <a:ln w="19050"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3BAF554B-6D85-40C6-BA16-F59477D8B0BB}"/>
                      </a:ext>
                    </a:extLst>
                  </p:cNvPr>
                  <p:cNvSpPr/>
                  <p:nvPr/>
                </p:nvSpPr>
                <p:spPr>
                  <a:xfrm>
                    <a:off x="10385782" y="4401887"/>
                    <a:ext cx="12953" cy="9525"/>
                  </a:xfrm>
                  <a:custGeom>
                    <a:avLst/>
                    <a:gdLst>
                      <a:gd name="connsiteX0" fmla="*/ 0 w 12953"/>
                      <a:gd name="connsiteY0" fmla="*/ 0 h 9525"/>
                      <a:gd name="connsiteX1" fmla="*/ 12954 w 12953"/>
                      <a:gd name="connsiteY1" fmla="*/ 0 h 9525"/>
                    </a:gdLst>
                    <a:ahLst/>
                    <a:cxnLst>
                      <a:cxn ang="0">
                        <a:pos x="connsiteX0" y="connsiteY0"/>
                      </a:cxn>
                      <a:cxn ang="0">
                        <a:pos x="connsiteX1" y="connsiteY1"/>
                      </a:cxn>
                    </a:cxnLst>
                    <a:rect l="l" t="t" r="r" b="b"/>
                    <a:pathLst>
                      <a:path w="12953" h="9525">
                        <a:moveTo>
                          <a:pt x="0" y="0"/>
                        </a:moveTo>
                        <a:lnTo>
                          <a:pt x="12954" y="0"/>
                        </a:lnTo>
                      </a:path>
                    </a:pathLst>
                  </a:custGeom>
                  <a:grpFill/>
                  <a:ln w="19050"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A779CF42-F5D8-4EF0-BE05-FC1A73BE6EF6}"/>
                      </a:ext>
                    </a:extLst>
                  </p:cNvPr>
                  <p:cNvSpPr/>
                  <p:nvPr/>
                </p:nvSpPr>
                <p:spPr>
                  <a:xfrm>
                    <a:off x="10376162" y="4409507"/>
                    <a:ext cx="33337" cy="5807"/>
                  </a:xfrm>
                  <a:custGeom>
                    <a:avLst/>
                    <a:gdLst>
                      <a:gd name="connsiteX0" fmla="*/ 0 w 33337"/>
                      <a:gd name="connsiteY0" fmla="*/ 190 h 5807"/>
                      <a:gd name="connsiteX1" fmla="*/ 33337 w 33337"/>
                      <a:gd name="connsiteY1" fmla="*/ 0 h 5807"/>
                    </a:gdLst>
                    <a:ahLst/>
                    <a:cxnLst>
                      <a:cxn ang="0">
                        <a:pos x="connsiteX0" y="connsiteY0"/>
                      </a:cxn>
                      <a:cxn ang="0">
                        <a:pos x="connsiteX1" y="connsiteY1"/>
                      </a:cxn>
                    </a:cxnLst>
                    <a:rect l="l" t="t" r="r" b="b"/>
                    <a:pathLst>
                      <a:path w="33337" h="5807">
                        <a:moveTo>
                          <a:pt x="0" y="190"/>
                        </a:moveTo>
                        <a:cubicBezTo>
                          <a:pt x="0" y="190"/>
                          <a:pt x="17050" y="12954"/>
                          <a:pt x="33337" y="0"/>
                        </a:cubicBezTo>
                      </a:path>
                    </a:pathLst>
                  </a:custGeom>
                  <a:grpFill/>
                  <a:ln w="19050"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8EB2831D-7C25-4454-B9A0-2927847BBBB3}"/>
                      </a:ext>
                    </a:extLst>
                  </p:cNvPr>
                  <p:cNvSpPr/>
                  <p:nvPr/>
                </p:nvSpPr>
                <p:spPr>
                  <a:xfrm>
                    <a:off x="10338252" y="4382170"/>
                    <a:ext cx="16001" cy="29146"/>
                  </a:xfrm>
                  <a:custGeom>
                    <a:avLst/>
                    <a:gdLst>
                      <a:gd name="connsiteX0" fmla="*/ 15049 w 16001"/>
                      <a:gd name="connsiteY0" fmla="*/ 28003 h 29146"/>
                      <a:gd name="connsiteX1" fmla="*/ 10763 w 16001"/>
                      <a:gd name="connsiteY1" fmla="*/ 29146 h 29146"/>
                      <a:gd name="connsiteX2" fmla="*/ 0 w 16001"/>
                      <a:gd name="connsiteY2" fmla="*/ 14573 h 29146"/>
                      <a:gd name="connsiteX3" fmla="*/ 10763 w 16001"/>
                      <a:gd name="connsiteY3" fmla="*/ 0 h 29146"/>
                      <a:gd name="connsiteX4" fmla="*/ 16002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5049" y="28003"/>
                        </a:moveTo>
                        <a:cubicBezTo>
                          <a:pt x="13716" y="28765"/>
                          <a:pt x="12287" y="29146"/>
                          <a:pt x="10763" y="29146"/>
                        </a:cubicBezTo>
                        <a:cubicBezTo>
                          <a:pt x="4763" y="29146"/>
                          <a:pt x="0" y="22574"/>
                          <a:pt x="0" y="14573"/>
                        </a:cubicBezTo>
                        <a:cubicBezTo>
                          <a:pt x="0" y="6572"/>
                          <a:pt x="4858" y="0"/>
                          <a:pt x="10763" y="0"/>
                        </a:cubicBezTo>
                        <a:cubicBezTo>
                          <a:pt x="12668" y="0"/>
                          <a:pt x="14478" y="667"/>
                          <a:pt x="16002" y="1810"/>
                        </a:cubicBezTo>
                      </a:path>
                    </a:pathLst>
                  </a:custGeom>
                  <a:grpFill/>
                  <a:ln w="19050"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1B04996E-1A12-4727-A440-C3B917B6E5BB}"/>
                      </a:ext>
                    </a:extLst>
                  </p:cNvPr>
                  <p:cNvSpPr/>
                  <p:nvPr/>
                </p:nvSpPr>
                <p:spPr>
                  <a:xfrm>
                    <a:off x="10431693" y="4382932"/>
                    <a:ext cx="16001" cy="29146"/>
                  </a:xfrm>
                  <a:custGeom>
                    <a:avLst/>
                    <a:gdLst>
                      <a:gd name="connsiteX0" fmla="*/ 1048 w 16001"/>
                      <a:gd name="connsiteY0" fmla="*/ 28003 h 29146"/>
                      <a:gd name="connsiteX1" fmla="*/ 5239 w 16001"/>
                      <a:gd name="connsiteY1" fmla="*/ 29146 h 29146"/>
                      <a:gd name="connsiteX2" fmla="*/ 16002 w 16001"/>
                      <a:gd name="connsiteY2" fmla="*/ 14573 h 29146"/>
                      <a:gd name="connsiteX3" fmla="*/ 5239 w 16001"/>
                      <a:gd name="connsiteY3" fmla="*/ 0 h 29146"/>
                      <a:gd name="connsiteX4" fmla="*/ 0 w 16001"/>
                      <a:gd name="connsiteY4" fmla="*/ 1810 h 29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1" h="29146">
                        <a:moveTo>
                          <a:pt x="1048" y="28003"/>
                        </a:moveTo>
                        <a:cubicBezTo>
                          <a:pt x="2381" y="28765"/>
                          <a:pt x="3810" y="29146"/>
                          <a:pt x="5239" y="29146"/>
                        </a:cubicBezTo>
                        <a:cubicBezTo>
                          <a:pt x="11239" y="29146"/>
                          <a:pt x="16002" y="22574"/>
                          <a:pt x="16002" y="14573"/>
                        </a:cubicBezTo>
                        <a:cubicBezTo>
                          <a:pt x="16002" y="6572"/>
                          <a:pt x="11144" y="0"/>
                          <a:pt x="5239" y="0"/>
                        </a:cubicBezTo>
                        <a:cubicBezTo>
                          <a:pt x="3334" y="0"/>
                          <a:pt x="1524" y="667"/>
                          <a:pt x="0" y="1810"/>
                        </a:cubicBezTo>
                      </a:path>
                    </a:pathLst>
                  </a:custGeom>
                  <a:grpFill/>
                  <a:ln w="19050" cap="rnd">
                    <a:solidFill>
                      <a:schemeClr val="bg1"/>
                    </a:solidFill>
                    <a:prstDash val="solid"/>
                    <a:round/>
                  </a:ln>
                </p:spPr>
                <p:txBody>
                  <a:bodyPr rtlCol="0" anchor="ctr"/>
                  <a:lstStyle/>
                  <a:p>
                    <a:endParaRPr lang="fr-FR" sz="1400"/>
                  </a:p>
                </p:txBody>
              </p:sp>
            </p:grpSp>
            <p:grpSp>
              <p:nvGrpSpPr>
                <p:cNvPr id="74" name="Graphique 1865">
                  <a:extLst>
                    <a:ext uri="{FF2B5EF4-FFF2-40B4-BE49-F238E27FC236}">
                      <a16:creationId xmlns:a16="http://schemas.microsoft.com/office/drawing/2014/main" id="{4B1C83B7-0296-4927-9F7A-DD742A302592}"/>
                    </a:ext>
                  </a:extLst>
                </p:cNvPr>
                <p:cNvGrpSpPr/>
                <p:nvPr/>
              </p:nvGrpSpPr>
              <p:grpSpPr>
                <a:xfrm>
                  <a:off x="10373685" y="4384646"/>
                  <a:ext cx="37719" cy="6477"/>
                  <a:chOff x="10373685" y="4384646"/>
                  <a:chExt cx="37719" cy="6477"/>
                </a:xfrm>
                <a:grpFill/>
              </p:grpSpPr>
              <p:sp>
                <p:nvSpPr>
                  <p:cNvPr id="75" name="Forme libre : forme 74">
                    <a:extLst>
                      <a:ext uri="{FF2B5EF4-FFF2-40B4-BE49-F238E27FC236}">
                        <a16:creationId xmlns:a16="http://schemas.microsoft.com/office/drawing/2014/main" id="{D9F8FA6F-821E-4283-B50F-3D7FD676C21A}"/>
                      </a:ext>
                    </a:extLst>
                  </p:cNvPr>
                  <p:cNvSpPr/>
                  <p:nvPr/>
                </p:nvSpPr>
                <p:spPr>
                  <a:xfrm>
                    <a:off x="10373685" y="4384646"/>
                    <a:ext cx="9525" cy="5810"/>
                  </a:xfrm>
                  <a:custGeom>
                    <a:avLst/>
                    <a:gdLst>
                      <a:gd name="connsiteX0" fmla="*/ 0 w 9525"/>
                      <a:gd name="connsiteY0" fmla="*/ 0 h 5810"/>
                      <a:gd name="connsiteX1" fmla="*/ 0 w 9525"/>
                      <a:gd name="connsiteY1" fmla="*/ 5810 h 5810"/>
                    </a:gdLst>
                    <a:ahLst/>
                    <a:cxnLst>
                      <a:cxn ang="0">
                        <a:pos x="connsiteX0" y="connsiteY0"/>
                      </a:cxn>
                      <a:cxn ang="0">
                        <a:pos x="connsiteX1" y="connsiteY1"/>
                      </a:cxn>
                    </a:cxnLst>
                    <a:rect l="l" t="t" r="r" b="b"/>
                    <a:pathLst>
                      <a:path w="9525" h="5810">
                        <a:moveTo>
                          <a:pt x="0" y="0"/>
                        </a:moveTo>
                        <a:lnTo>
                          <a:pt x="0" y="5810"/>
                        </a:lnTo>
                      </a:path>
                    </a:pathLst>
                  </a:custGeom>
                  <a:grpFill/>
                  <a:ln w="19050"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9BE29B5E-492E-4F66-BE59-3A10A28A5FB2}"/>
                      </a:ext>
                    </a:extLst>
                  </p:cNvPr>
                  <p:cNvSpPr/>
                  <p:nvPr/>
                </p:nvSpPr>
                <p:spPr>
                  <a:xfrm>
                    <a:off x="10411404" y="4385218"/>
                    <a:ext cx="9525" cy="5905"/>
                  </a:xfrm>
                  <a:custGeom>
                    <a:avLst/>
                    <a:gdLst>
                      <a:gd name="connsiteX0" fmla="*/ 0 w 9525"/>
                      <a:gd name="connsiteY0" fmla="*/ 0 h 5905"/>
                      <a:gd name="connsiteX1" fmla="*/ 0 w 9525"/>
                      <a:gd name="connsiteY1" fmla="*/ 5906 h 5905"/>
                    </a:gdLst>
                    <a:ahLst/>
                    <a:cxnLst>
                      <a:cxn ang="0">
                        <a:pos x="connsiteX0" y="connsiteY0"/>
                      </a:cxn>
                      <a:cxn ang="0">
                        <a:pos x="connsiteX1" y="connsiteY1"/>
                      </a:cxn>
                    </a:cxnLst>
                    <a:rect l="l" t="t" r="r" b="b"/>
                    <a:pathLst>
                      <a:path w="9525" h="5905">
                        <a:moveTo>
                          <a:pt x="0" y="0"/>
                        </a:moveTo>
                        <a:lnTo>
                          <a:pt x="0" y="5906"/>
                        </a:lnTo>
                      </a:path>
                    </a:pathLst>
                  </a:custGeom>
                  <a:grpFill/>
                  <a:ln w="19050" cap="rnd">
                    <a:solidFill>
                      <a:schemeClr val="bg1"/>
                    </a:solidFill>
                    <a:prstDash val="solid"/>
                    <a:round/>
                  </a:ln>
                </p:spPr>
                <p:txBody>
                  <a:bodyPr rtlCol="0" anchor="ctr"/>
                  <a:lstStyle/>
                  <a:p>
                    <a:endParaRPr lang="fr-FR" sz="1400"/>
                  </a:p>
                </p:txBody>
              </p:sp>
            </p:grpSp>
          </p:grpSp>
          <p:sp>
            <p:nvSpPr>
              <p:cNvPr id="58" name="Forme libre : forme 57">
                <a:extLst>
                  <a:ext uri="{FF2B5EF4-FFF2-40B4-BE49-F238E27FC236}">
                    <a16:creationId xmlns:a16="http://schemas.microsoft.com/office/drawing/2014/main" id="{A68C62D4-91B7-48FF-B186-EB21AE2C0509}"/>
                  </a:ext>
                </a:extLst>
              </p:cNvPr>
              <p:cNvSpPr/>
              <p:nvPr/>
            </p:nvSpPr>
            <p:spPr>
              <a:xfrm>
                <a:off x="10346394" y="4489421"/>
                <a:ext cx="93585" cy="242887"/>
              </a:xfrm>
              <a:custGeom>
                <a:avLst/>
                <a:gdLst>
                  <a:gd name="connsiteX0" fmla="*/ 93585 w 93585"/>
                  <a:gd name="connsiteY0" fmla="*/ 0 h 242887"/>
                  <a:gd name="connsiteX1" fmla="*/ 84251 w 93585"/>
                  <a:gd name="connsiteY1" fmla="*/ 240983 h 242887"/>
                  <a:gd name="connsiteX2" fmla="*/ 65677 w 93585"/>
                  <a:gd name="connsiteY2" fmla="*/ 240983 h 242887"/>
                  <a:gd name="connsiteX3" fmla="*/ 43293 w 93585"/>
                  <a:gd name="connsiteY3" fmla="*/ 105823 h 242887"/>
                  <a:gd name="connsiteX4" fmla="*/ 24624 w 93585"/>
                  <a:gd name="connsiteY4" fmla="*/ 242887 h 242887"/>
                  <a:gd name="connsiteX5" fmla="*/ 6050 w 93585"/>
                  <a:gd name="connsiteY5" fmla="*/ 242887 h 242887"/>
                  <a:gd name="connsiteX6" fmla="*/ 3288 w 93585"/>
                  <a:gd name="connsiteY6" fmla="*/ 3810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5" h="242887">
                    <a:moveTo>
                      <a:pt x="93585" y="0"/>
                    </a:moveTo>
                    <a:lnTo>
                      <a:pt x="84251" y="240983"/>
                    </a:lnTo>
                    <a:lnTo>
                      <a:pt x="65677" y="240983"/>
                    </a:lnTo>
                    <a:lnTo>
                      <a:pt x="43293" y="105823"/>
                    </a:lnTo>
                    <a:lnTo>
                      <a:pt x="24624" y="242887"/>
                    </a:lnTo>
                    <a:lnTo>
                      <a:pt x="6050" y="242887"/>
                    </a:lnTo>
                    <a:cubicBezTo>
                      <a:pt x="6050" y="242887"/>
                      <a:pt x="-5475" y="90773"/>
                      <a:pt x="3288" y="3810"/>
                    </a:cubicBezTo>
                  </a:path>
                </a:pathLst>
              </a:custGeom>
              <a:grpFill/>
              <a:ln w="19050"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6A58DAEA-F657-432A-AA5E-96B17ECDD449}"/>
                  </a:ext>
                </a:extLst>
              </p:cNvPr>
              <p:cNvSpPr/>
              <p:nvPr/>
            </p:nvSpPr>
            <p:spPr>
              <a:xfrm>
                <a:off x="10410928" y="4449804"/>
                <a:ext cx="46820" cy="153345"/>
              </a:xfrm>
              <a:custGeom>
                <a:avLst/>
                <a:gdLst>
                  <a:gd name="connsiteX0" fmla="*/ 25241 w 46820"/>
                  <a:gd name="connsiteY0" fmla="*/ 153346 h 153345"/>
                  <a:gd name="connsiteX1" fmla="*/ 46577 w 46820"/>
                  <a:gd name="connsiteY1" fmla="*/ 28092 h 153345"/>
                  <a:gd name="connsiteX2" fmla="*/ 0 w 46820"/>
                  <a:gd name="connsiteY2" fmla="*/ 279 h 153345"/>
                </a:gdLst>
                <a:ahLst/>
                <a:cxnLst>
                  <a:cxn ang="0">
                    <a:pos x="connsiteX0" y="connsiteY0"/>
                  </a:cxn>
                  <a:cxn ang="0">
                    <a:pos x="connsiteX1" y="connsiteY1"/>
                  </a:cxn>
                  <a:cxn ang="0">
                    <a:pos x="connsiteX2" y="connsiteY2"/>
                  </a:cxn>
                </a:cxnLst>
                <a:rect l="l" t="t" r="r" b="b"/>
                <a:pathLst>
                  <a:path w="46820" h="153345">
                    <a:moveTo>
                      <a:pt x="25241" y="153346"/>
                    </a:moveTo>
                    <a:cubicBezTo>
                      <a:pt x="50673" y="148488"/>
                      <a:pt x="46577" y="60953"/>
                      <a:pt x="46577" y="28092"/>
                    </a:cubicBezTo>
                    <a:cubicBezTo>
                      <a:pt x="46577" y="-4769"/>
                      <a:pt x="0" y="279"/>
                      <a:pt x="0" y="279"/>
                    </a:cubicBezTo>
                  </a:path>
                </a:pathLst>
              </a:custGeom>
              <a:grpFill/>
              <a:ln w="19050"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4268E924-95A0-4061-B1E0-AD21C78506EF}"/>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616B33B2-7E2C-48BC-B1C5-ED6DFB29CA7C}"/>
                  </a:ext>
                </a:extLst>
              </p:cNvPr>
              <p:cNvSpPr/>
              <p:nvPr/>
            </p:nvSpPr>
            <p:spPr>
              <a:xfrm>
                <a:off x="10416453" y="4731832"/>
                <a:ext cx="27908" cy="16859"/>
              </a:xfrm>
              <a:custGeom>
                <a:avLst/>
                <a:gdLst>
                  <a:gd name="connsiteX0" fmla="*/ 10382 w 27908"/>
                  <a:gd name="connsiteY0" fmla="*/ 953 h 16859"/>
                  <a:gd name="connsiteX1" fmla="*/ 27908 w 27908"/>
                  <a:gd name="connsiteY1" fmla="*/ 16859 h 16859"/>
                  <a:gd name="connsiteX2" fmla="*/ 0 w 27908"/>
                  <a:gd name="connsiteY2" fmla="*/ 16859 h 16859"/>
                  <a:gd name="connsiteX3" fmla="*/ 0 w 27908"/>
                  <a:gd name="connsiteY3" fmla="*/ 0 h 16859"/>
                </a:gdLst>
                <a:ahLst/>
                <a:cxnLst>
                  <a:cxn ang="0">
                    <a:pos x="connsiteX0" y="connsiteY0"/>
                  </a:cxn>
                  <a:cxn ang="0">
                    <a:pos x="connsiteX1" y="connsiteY1"/>
                  </a:cxn>
                  <a:cxn ang="0">
                    <a:pos x="connsiteX2" y="connsiteY2"/>
                  </a:cxn>
                  <a:cxn ang="0">
                    <a:pos x="connsiteX3" y="connsiteY3"/>
                  </a:cxn>
                </a:cxnLst>
                <a:rect l="l" t="t" r="r" b="b"/>
                <a:pathLst>
                  <a:path w="27908" h="16859">
                    <a:moveTo>
                      <a:pt x="10382" y="953"/>
                    </a:moveTo>
                    <a:lnTo>
                      <a:pt x="27908" y="16859"/>
                    </a:lnTo>
                    <a:lnTo>
                      <a:pt x="0" y="16859"/>
                    </a:lnTo>
                    <a:lnTo>
                      <a:pt x="0" y="0"/>
                    </a:lnTo>
                  </a:path>
                </a:pathLst>
              </a:custGeom>
              <a:grpFill/>
              <a:ln w="19050"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4480A24-371C-47C3-A9C0-72E9EAD45AE2}"/>
                  </a:ext>
                </a:extLst>
              </p:cNvPr>
              <p:cNvSpPr/>
              <p:nvPr/>
            </p:nvSpPr>
            <p:spPr>
              <a:xfrm>
                <a:off x="10302534" y="4324163"/>
                <a:ext cx="9525" cy="9525"/>
              </a:xfrm>
              <a:custGeom>
                <a:avLst/>
                <a:gdLst/>
                <a:ahLst/>
                <a:cxnLst/>
                <a:rect l="l" t="t" r="r" b="b"/>
                <a:pathLst>
                  <a:path w="9525" h="9525"/>
                </a:pathLst>
              </a:custGeom>
              <a:grpFill/>
              <a:ln w="19050"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B08E93F9-0BAF-41CB-9D19-A00E1EA96BED}"/>
                  </a:ext>
                </a:extLst>
              </p:cNvPr>
              <p:cNvSpPr/>
              <p:nvPr/>
            </p:nvSpPr>
            <p:spPr>
              <a:xfrm>
                <a:off x="10342062" y="4732785"/>
                <a:ext cx="26288" cy="14763"/>
              </a:xfrm>
              <a:custGeom>
                <a:avLst/>
                <a:gdLst>
                  <a:gd name="connsiteX0" fmla="*/ 26289 w 26288"/>
                  <a:gd name="connsiteY0" fmla="*/ 0 h 14763"/>
                  <a:gd name="connsiteX1" fmla="*/ 26289 w 26288"/>
                  <a:gd name="connsiteY1" fmla="*/ 14764 h 14763"/>
                  <a:gd name="connsiteX2" fmla="*/ 0 w 26288"/>
                  <a:gd name="connsiteY2" fmla="*/ 14764 h 14763"/>
                  <a:gd name="connsiteX3" fmla="*/ 14192 w 26288"/>
                  <a:gd name="connsiteY3" fmla="*/ 1619 h 14763"/>
                </a:gdLst>
                <a:ahLst/>
                <a:cxnLst>
                  <a:cxn ang="0">
                    <a:pos x="connsiteX0" y="connsiteY0"/>
                  </a:cxn>
                  <a:cxn ang="0">
                    <a:pos x="connsiteX1" y="connsiteY1"/>
                  </a:cxn>
                  <a:cxn ang="0">
                    <a:pos x="connsiteX2" y="connsiteY2"/>
                  </a:cxn>
                  <a:cxn ang="0">
                    <a:pos x="connsiteX3" y="connsiteY3"/>
                  </a:cxn>
                </a:cxnLst>
                <a:rect l="l" t="t" r="r" b="b"/>
                <a:pathLst>
                  <a:path w="26288" h="14763">
                    <a:moveTo>
                      <a:pt x="26289" y="0"/>
                    </a:moveTo>
                    <a:lnTo>
                      <a:pt x="26289" y="14764"/>
                    </a:lnTo>
                    <a:lnTo>
                      <a:pt x="0" y="14764"/>
                    </a:lnTo>
                    <a:lnTo>
                      <a:pt x="14192" y="1619"/>
                    </a:lnTo>
                  </a:path>
                </a:pathLst>
              </a:custGeom>
              <a:grpFill/>
              <a:ln w="19050"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C8515F7E-3BD4-4BDD-A3FD-021DA2C8C192}"/>
                  </a:ext>
                </a:extLst>
              </p:cNvPr>
              <p:cNvSpPr/>
              <p:nvPr/>
            </p:nvSpPr>
            <p:spPr>
              <a:xfrm>
                <a:off x="10308249" y="4749740"/>
                <a:ext cx="170592" cy="9525"/>
              </a:xfrm>
              <a:custGeom>
                <a:avLst/>
                <a:gdLst>
                  <a:gd name="connsiteX0" fmla="*/ 0 w 170592"/>
                  <a:gd name="connsiteY0" fmla="*/ 0 h 9525"/>
                  <a:gd name="connsiteX1" fmla="*/ 170593 w 170592"/>
                  <a:gd name="connsiteY1" fmla="*/ 0 h 9525"/>
                </a:gdLst>
                <a:ahLst/>
                <a:cxnLst>
                  <a:cxn ang="0">
                    <a:pos x="connsiteX0" y="connsiteY0"/>
                  </a:cxn>
                  <a:cxn ang="0">
                    <a:pos x="connsiteX1" y="connsiteY1"/>
                  </a:cxn>
                </a:cxnLst>
                <a:rect l="l" t="t" r="r" b="b"/>
                <a:pathLst>
                  <a:path w="170592" h="9525">
                    <a:moveTo>
                      <a:pt x="0" y="0"/>
                    </a:moveTo>
                    <a:lnTo>
                      <a:pt x="170593" y="0"/>
                    </a:lnTo>
                  </a:path>
                </a:pathLst>
              </a:custGeom>
              <a:grpFill/>
              <a:ln w="19050"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D3BBDD4D-6F1D-4A30-8729-4FABD2DBDFF8}"/>
                  </a:ext>
                </a:extLst>
              </p:cNvPr>
              <p:cNvSpPr/>
              <p:nvPr/>
            </p:nvSpPr>
            <p:spPr>
              <a:xfrm>
                <a:off x="10329208" y="4450032"/>
                <a:ext cx="42763" cy="65678"/>
              </a:xfrm>
              <a:custGeom>
                <a:avLst/>
                <a:gdLst>
                  <a:gd name="connsiteX0" fmla="*/ 42763 w 42763"/>
                  <a:gd name="connsiteY0" fmla="*/ 51 h 65678"/>
                  <a:gd name="connsiteX1" fmla="*/ 91 w 42763"/>
                  <a:gd name="connsiteY1" fmla="*/ 65678 h 65678"/>
                </a:gdLst>
                <a:ahLst/>
                <a:cxnLst>
                  <a:cxn ang="0">
                    <a:pos x="connsiteX0" y="connsiteY0"/>
                  </a:cxn>
                  <a:cxn ang="0">
                    <a:pos x="connsiteX1" y="connsiteY1"/>
                  </a:cxn>
                </a:cxnLst>
                <a:rect l="l" t="t" r="r" b="b"/>
                <a:pathLst>
                  <a:path w="42763" h="65678">
                    <a:moveTo>
                      <a:pt x="42763" y="51"/>
                    </a:moveTo>
                    <a:cubicBezTo>
                      <a:pt x="42763" y="51"/>
                      <a:pt x="-2290" y="-4235"/>
                      <a:pt x="91" y="65678"/>
                    </a:cubicBezTo>
                  </a:path>
                </a:pathLst>
              </a:custGeom>
              <a:grpFill/>
              <a:ln w="19050"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5A7E0532-828D-4131-B17C-80C3A8DE1303}"/>
                  </a:ext>
                </a:extLst>
              </p:cNvPr>
              <p:cNvSpPr/>
              <p:nvPr/>
            </p:nvSpPr>
            <p:spPr>
              <a:xfrm>
                <a:off x="10305391" y="4519520"/>
                <a:ext cx="41719" cy="63817"/>
              </a:xfrm>
              <a:custGeom>
                <a:avLst/>
                <a:gdLst>
                  <a:gd name="connsiteX0" fmla="*/ 41720 w 41719"/>
                  <a:gd name="connsiteY0" fmla="*/ 0 h 63817"/>
                  <a:gd name="connsiteX1" fmla="*/ 0 w 41719"/>
                  <a:gd name="connsiteY1" fmla="*/ 0 h 63817"/>
                  <a:gd name="connsiteX2" fmla="*/ 0 w 41719"/>
                  <a:gd name="connsiteY2" fmla="*/ 63817 h 63817"/>
                  <a:gd name="connsiteX3" fmla="*/ 37338 w 41719"/>
                  <a:gd name="connsiteY3" fmla="*/ 63817 h 63817"/>
                </a:gdLst>
                <a:ahLst/>
                <a:cxnLst>
                  <a:cxn ang="0">
                    <a:pos x="connsiteX0" y="connsiteY0"/>
                  </a:cxn>
                  <a:cxn ang="0">
                    <a:pos x="connsiteX1" y="connsiteY1"/>
                  </a:cxn>
                  <a:cxn ang="0">
                    <a:pos x="connsiteX2" y="connsiteY2"/>
                  </a:cxn>
                  <a:cxn ang="0">
                    <a:pos x="connsiteX3" y="connsiteY3"/>
                  </a:cxn>
                </a:cxnLst>
                <a:rect l="l" t="t" r="r" b="b"/>
                <a:pathLst>
                  <a:path w="41719" h="63817">
                    <a:moveTo>
                      <a:pt x="41720" y="0"/>
                    </a:moveTo>
                    <a:lnTo>
                      <a:pt x="0" y="0"/>
                    </a:lnTo>
                    <a:lnTo>
                      <a:pt x="0" y="63817"/>
                    </a:lnTo>
                    <a:lnTo>
                      <a:pt x="37338" y="63817"/>
                    </a:lnTo>
                  </a:path>
                </a:pathLst>
              </a:custGeom>
              <a:grpFill/>
              <a:ln w="19050"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BDF3429B-1691-4D50-BA62-A57D359C4B49}"/>
                  </a:ext>
                </a:extLst>
              </p:cNvPr>
              <p:cNvSpPr/>
              <p:nvPr/>
            </p:nvSpPr>
            <p:spPr>
              <a:xfrm>
                <a:off x="10371971" y="4437796"/>
                <a:ext cx="9525" cy="12287"/>
              </a:xfrm>
              <a:custGeom>
                <a:avLst/>
                <a:gdLst>
                  <a:gd name="connsiteX0" fmla="*/ 0 w 9525"/>
                  <a:gd name="connsiteY0" fmla="*/ 12287 h 12287"/>
                  <a:gd name="connsiteX1" fmla="*/ 0 w 9525"/>
                  <a:gd name="connsiteY1" fmla="*/ 0 h 12287"/>
                </a:gdLst>
                <a:ahLst/>
                <a:cxnLst>
                  <a:cxn ang="0">
                    <a:pos x="connsiteX0" y="connsiteY0"/>
                  </a:cxn>
                  <a:cxn ang="0">
                    <a:pos x="connsiteX1" y="connsiteY1"/>
                  </a:cxn>
                </a:cxnLst>
                <a:rect l="l" t="t" r="r" b="b"/>
                <a:pathLst>
                  <a:path w="9525" h="12287">
                    <a:moveTo>
                      <a:pt x="0" y="12287"/>
                    </a:moveTo>
                    <a:lnTo>
                      <a:pt x="0" y="0"/>
                    </a:lnTo>
                  </a:path>
                </a:pathLst>
              </a:custGeom>
              <a:grpFill/>
              <a:ln w="19050"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364E3B3B-3AC9-46F8-87B2-CB56C19F32AE}"/>
                  </a:ext>
                </a:extLst>
              </p:cNvPr>
              <p:cNvSpPr/>
              <p:nvPr/>
            </p:nvSpPr>
            <p:spPr>
              <a:xfrm>
                <a:off x="10371780" y="4451321"/>
                <a:ext cx="38290" cy="19145"/>
              </a:xfrm>
              <a:custGeom>
                <a:avLst/>
                <a:gdLst>
                  <a:gd name="connsiteX0" fmla="*/ 38291 w 38290"/>
                  <a:gd name="connsiteY0" fmla="*/ 0 h 19145"/>
                  <a:gd name="connsiteX1" fmla="*/ 19145 w 38290"/>
                  <a:gd name="connsiteY1" fmla="*/ 19145 h 19145"/>
                  <a:gd name="connsiteX2" fmla="*/ 0 w 38290"/>
                  <a:gd name="connsiteY2" fmla="*/ 0 h 19145"/>
                </a:gdLst>
                <a:ahLst/>
                <a:cxnLst>
                  <a:cxn ang="0">
                    <a:pos x="connsiteX0" y="connsiteY0"/>
                  </a:cxn>
                  <a:cxn ang="0">
                    <a:pos x="connsiteX1" y="connsiteY1"/>
                  </a:cxn>
                  <a:cxn ang="0">
                    <a:pos x="connsiteX2" y="connsiteY2"/>
                  </a:cxn>
                </a:cxnLst>
                <a:rect l="l" t="t" r="r" b="b"/>
                <a:pathLst>
                  <a:path w="38290" h="19145">
                    <a:moveTo>
                      <a:pt x="38291" y="0"/>
                    </a:moveTo>
                    <a:cubicBezTo>
                      <a:pt x="38291" y="10573"/>
                      <a:pt x="29718" y="19145"/>
                      <a:pt x="19145" y="19145"/>
                    </a:cubicBezTo>
                    <a:cubicBezTo>
                      <a:pt x="8573" y="19145"/>
                      <a:pt x="0" y="10573"/>
                      <a:pt x="0" y="0"/>
                    </a:cubicBezTo>
                  </a:path>
                </a:pathLst>
              </a:custGeom>
              <a:grpFill/>
              <a:ln w="19050"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EFF82EDC-5C98-4BE1-8D68-9BBFE67870AB}"/>
                  </a:ext>
                </a:extLst>
              </p:cNvPr>
              <p:cNvSpPr/>
              <p:nvPr/>
            </p:nvSpPr>
            <p:spPr>
              <a:xfrm>
                <a:off x="10439122" y="4502470"/>
                <a:ext cx="18764" cy="6858"/>
              </a:xfrm>
              <a:custGeom>
                <a:avLst/>
                <a:gdLst>
                  <a:gd name="connsiteX0" fmla="*/ 18764 w 18764"/>
                  <a:gd name="connsiteY0" fmla="*/ 0 h 6858"/>
                  <a:gd name="connsiteX1" fmla="*/ 0 w 18764"/>
                  <a:gd name="connsiteY1" fmla="*/ 6858 h 6858"/>
                </a:gdLst>
                <a:ahLst/>
                <a:cxnLst>
                  <a:cxn ang="0">
                    <a:pos x="connsiteX0" y="connsiteY0"/>
                  </a:cxn>
                  <a:cxn ang="0">
                    <a:pos x="connsiteX1" y="connsiteY1"/>
                  </a:cxn>
                </a:cxnLst>
                <a:rect l="l" t="t" r="r" b="b"/>
                <a:pathLst>
                  <a:path w="18764" h="6858">
                    <a:moveTo>
                      <a:pt x="18764" y="0"/>
                    </a:moveTo>
                    <a:cubicBezTo>
                      <a:pt x="17431" y="476"/>
                      <a:pt x="0" y="6858"/>
                      <a:pt x="0" y="6858"/>
                    </a:cubicBezTo>
                  </a:path>
                </a:pathLst>
              </a:custGeom>
              <a:grpFill/>
              <a:ln w="19050"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DD525886-B02A-44B7-AEFB-427B48878FF5}"/>
                  </a:ext>
                </a:extLst>
              </p:cNvPr>
              <p:cNvSpPr/>
              <p:nvPr/>
            </p:nvSpPr>
            <p:spPr>
              <a:xfrm>
                <a:off x="10330061" y="4496089"/>
                <a:ext cx="17335" cy="8667"/>
              </a:xfrm>
              <a:custGeom>
                <a:avLst/>
                <a:gdLst>
                  <a:gd name="connsiteX0" fmla="*/ 0 w 17335"/>
                  <a:gd name="connsiteY0" fmla="*/ 0 h 8667"/>
                  <a:gd name="connsiteX1" fmla="*/ 17336 w 17335"/>
                  <a:gd name="connsiteY1" fmla="*/ 8668 h 8667"/>
                </a:gdLst>
                <a:ahLst/>
                <a:cxnLst>
                  <a:cxn ang="0">
                    <a:pos x="connsiteX0" y="connsiteY0"/>
                  </a:cxn>
                  <a:cxn ang="0">
                    <a:pos x="connsiteX1" y="connsiteY1"/>
                  </a:cxn>
                </a:cxnLst>
                <a:rect l="l" t="t" r="r" b="b"/>
                <a:pathLst>
                  <a:path w="17335" h="8667">
                    <a:moveTo>
                      <a:pt x="0" y="0"/>
                    </a:moveTo>
                    <a:lnTo>
                      <a:pt x="17336" y="8668"/>
                    </a:lnTo>
                  </a:path>
                </a:pathLst>
              </a:custGeom>
              <a:grpFill/>
              <a:ln w="19050"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54AB3F66-8D45-4AAE-A88D-6A9C5E225A79}"/>
                  </a:ext>
                </a:extLst>
              </p:cNvPr>
              <p:cNvSpPr/>
              <p:nvPr/>
            </p:nvSpPr>
            <p:spPr>
              <a:xfrm>
                <a:off x="10347015" y="4573622"/>
                <a:ext cx="87630" cy="9525"/>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grpFill/>
              <a:ln w="19050"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37900B21-3E70-46FF-954C-31A9BE479A18}"/>
                  </a:ext>
                </a:extLst>
              </p:cNvPr>
              <p:cNvSpPr/>
              <p:nvPr/>
            </p:nvSpPr>
            <p:spPr>
              <a:xfrm>
                <a:off x="10385401" y="4482944"/>
                <a:ext cx="14001" cy="33337"/>
              </a:xfrm>
              <a:custGeom>
                <a:avLst/>
                <a:gdLst>
                  <a:gd name="connsiteX0" fmla="*/ 14002 w 14001"/>
                  <a:gd name="connsiteY0" fmla="*/ 0 h 33337"/>
                  <a:gd name="connsiteX1" fmla="*/ 2191 w 14001"/>
                  <a:gd name="connsiteY1" fmla="*/ 11811 h 33337"/>
                  <a:gd name="connsiteX2" fmla="*/ 11811 w 14001"/>
                  <a:gd name="connsiteY2" fmla="*/ 21527 h 33337"/>
                  <a:gd name="connsiteX3" fmla="*/ 0 w 14001"/>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4001" h="33337">
                    <a:moveTo>
                      <a:pt x="14002" y="0"/>
                    </a:moveTo>
                    <a:lnTo>
                      <a:pt x="2191" y="11811"/>
                    </a:lnTo>
                    <a:lnTo>
                      <a:pt x="11811" y="21527"/>
                    </a:lnTo>
                    <a:lnTo>
                      <a:pt x="0" y="33338"/>
                    </a:lnTo>
                  </a:path>
                </a:pathLst>
              </a:custGeom>
              <a:grpFill/>
              <a:ln w="19050" cap="rnd">
                <a:solidFill>
                  <a:schemeClr val="bg1"/>
                </a:solidFill>
                <a:prstDash val="solid"/>
                <a:round/>
              </a:ln>
            </p:spPr>
            <p:txBody>
              <a:bodyPr rtlCol="0" anchor="ctr"/>
              <a:lstStyle/>
              <a:p>
                <a:endParaRPr lang="fr-FR" sz="1400"/>
              </a:p>
            </p:txBody>
          </p:sp>
        </p:grpSp>
        <p:grpSp>
          <p:nvGrpSpPr>
            <p:cNvPr id="297" name="Groupe 296">
              <a:extLst>
                <a:ext uri="{FF2B5EF4-FFF2-40B4-BE49-F238E27FC236}">
                  <a16:creationId xmlns:a16="http://schemas.microsoft.com/office/drawing/2014/main" id="{9A24E7B0-3C43-448C-B5C4-4C8991B4D0B4}"/>
                </a:ext>
              </a:extLst>
            </p:cNvPr>
            <p:cNvGrpSpPr/>
            <p:nvPr/>
          </p:nvGrpSpPr>
          <p:grpSpPr>
            <a:xfrm>
              <a:off x="3620653" y="4858904"/>
              <a:ext cx="1046302" cy="916699"/>
              <a:chOff x="60659" y="3546981"/>
              <a:chExt cx="1752466" cy="1535392"/>
            </a:xfrm>
          </p:grpSpPr>
          <p:grpSp>
            <p:nvGrpSpPr>
              <p:cNvPr id="298" name="Graphique 1846">
                <a:extLst>
                  <a:ext uri="{FF2B5EF4-FFF2-40B4-BE49-F238E27FC236}">
                    <a16:creationId xmlns:a16="http://schemas.microsoft.com/office/drawing/2014/main" id="{6FDCF976-5173-498D-897B-15D006A9FF85}"/>
                  </a:ext>
                </a:extLst>
              </p:cNvPr>
              <p:cNvGrpSpPr/>
              <p:nvPr/>
            </p:nvGrpSpPr>
            <p:grpSpPr>
              <a:xfrm>
                <a:off x="997932" y="4166527"/>
                <a:ext cx="815193" cy="915846"/>
                <a:chOff x="754923" y="4488392"/>
                <a:chExt cx="305723" cy="343471"/>
              </a:xfrm>
              <a:noFill/>
            </p:grpSpPr>
            <p:sp>
              <p:nvSpPr>
                <p:cNvPr id="316" name="Forme libre : forme 315">
                  <a:extLst>
                    <a:ext uri="{FF2B5EF4-FFF2-40B4-BE49-F238E27FC236}">
                      <a16:creationId xmlns:a16="http://schemas.microsoft.com/office/drawing/2014/main" id="{4C9364D6-6D1E-4995-9DB5-4607D4276372}"/>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19050"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F377F106-0429-4A8C-B0D3-639DB01C844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19050" cap="rnd">
                  <a:solidFill>
                    <a:schemeClr val="bg1"/>
                  </a:solidFill>
                  <a:prstDash val="solid"/>
                  <a:round/>
                </a:ln>
              </p:spPr>
              <p:txBody>
                <a:bodyPr rtlCol="0" anchor="ctr"/>
                <a:lstStyle/>
                <a:p>
                  <a:endParaRPr lang="fr-FR" sz="1400"/>
                </a:p>
              </p:txBody>
            </p:sp>
            <p:sp>
              <p:nvSpPr>
                <p:cNvPr id="318" name="Forme libre : forme 317">
                  <a:extLst>
                    <a:ext uri="{FF2B5EF4-FFF2-40B4-BE49-F238E27FC236}">
                      <a16:creationId xmlns:a16="http://schemas.microsoft.com/office/drawing/2014/main" id="{F28A4CCB-1520-4DBD-B151-6AFD0069BAD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19050" cap="rnd">
                  <a:solidFill>
                    <a:schemeClr val="bg1"/>
                  </a:solidFill>
                  <a:prstDash val="solid"/>
                  <a:round/>
                </a:ln>
              </p:spPr>
              <p:txBody>
                <a:bodyPr rtlCol="0" anchor="ctr"/>
                <a:lstStyle/>
                <a:p>
                  <a:endParaRPr lang="fr-FR" sz="1400"/>
                </a:p>
              </p:txBody>
            </p:sp>
            <p:sp>
              <p:nvSpPr>
                <p:cNvPr id="319" name="Forme libre : forme 318">
                  <a:extLst>
                    <a:ext uri="{FF2B5EF4-FFF2-40B4-BE49-F238E27FC236}">
                      <a16:creationId xmlns:a16="http://schemas.microsoft.com/office/drawing/2014/main" id="{5B4C65BF-F181-41DC-A9DE-2C5FB96B738E}"/>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19050" cap="rnd">
                  <a:solidFill>
                    <a:schemeClr val="bg1"/>
                  </a:solidFill>
                  <a:prstDash val="solid"/>
                  <a:round/>
                </a:ln>
              </p:spPr>
              <p:txBody>
                <a:bodyPr rtlCol="0" anchor="ctr"/>
                <a:lstStyle/>
                <a:p>
                  <a:endParaRPr lang="fr-FR" sz="1400"/>
                </a:p>
              </p:txBody>
            </p:sp>
            <p:sp>
              <p:nvSpPr>
                <p:cNvPr id="320" name="Forme libre : forme 319">
                  <a:extLst>
                    <a:ext uri="{FF2B5EF4-FFF2-40B4-BE49-F238E27FC236}">
                      <a16:creationId xmlns:a16="http://schemas.microsoft.com/office/drawing/2014/main" id="{60945048-3E19-4F7F-AFCE-7938A67652B5}"/>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19050" cap="rnd">
                  <a:solidFill>
                    <a:schemeClr val="bg1"/>
                  </a:solidFill>
                  <a:prstDash val="solid"/>
                  <a:round/>
                </a:ln>
              </p:spPr>
              <p:txBody>
                <a:bodyPr rtlCol="0" anchor="ctr"/>
                <a:lstStyle/>
                <a:p>
                  <a:endParaRPr lang="fr-FR" sz="1400"/>
                </a:p>
              </p:txBody>
            </p:sp>
            <p:sp>
              <p:nvSpPr>
                <p:cNvPr id="321" name="Forme libre : forme 320">
                  <a:extLst>
                    <a:ext uri="{FF2B5EF4-FFF2-40B4-BE49-F238E27FC236}">
                      <a16:creationId xmlns:a16="http://schemas.microsoft.com/office/drawing/2014/main" id="{1D2EB2E8-269F-4342-BA50-CD0618DBAD7A}"/>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19050" cap="rnd">
                  <a:solidFill>
                    <a:schemeClr val="bg1"/>
                  </a:solidFill>
                  <a:prstDash val="solid"/>
                  <a:round/>
                </a:ln>
              </p:spPr>
              <p:txBody>
                <a:bodyPr rtlCol="0" anchor="ctr"/>
                <a:lstStyle/>
                <a:p>
                  <a:endParaRPr lang="fr-FR" sz="1400"/>
                </a:p>
              </p:txBody>
            </p:sp>
            <p:sp>
              <p:nvSpPr>
                <p:cNvPr id="322" name="Forme libre : forme 321">
                  <a:extLst>
                    <a:ext uri="{FF2B5EF4-FFF2-40B4-BE49-F238E27FC236}">
                      <a16:creationId xmlns:a16="http://schemas.microsoft.com/office/drawing/2014/main" id="{227EEB60-4F34-49D1-BAEB-3DC38C10F12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19050" cap="rnd">
                  <a:solidFill>
                    <a:schemeClr val="bg1"/>
                  </a:solidFill>
                  <a:prstDash val="solid"/>
                  <a:round/>
                </a:ln>
              </p:spPr>
              <p:txBody>
                <a:bodyPr rtlCol="0" anchor="ctr"/>
                <a:lstStyle/>
                <a:p>
                  <a:endParaRPr lang="fr-FR" sz="1400"/>
                </a:p>
              </p:txBody>
            </p:sp>
            <p:sp>
              <p:nvSpPr>
                <p:cNvPr id="323" name="Forme libre : forme 322">
                  <a:extLst>
                    <a:ext uri="{FF2B5EF4-FFF2-40B4-BE49-F238E27FC236}">
                      <a16:creationId xmlns:a16="http://schemas.microsoft.com/office/drawing/2014/main" id="{05AFA6A6-0054-4F32-B413-E07EC6B629C6}"/>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19050" cap="rnd">
                  <a:solidFill>
                    <a:schemeClr val="bg1"/>
                  </a:solidFill>
                  <a:prstDash val="solid"/>
                  <a:round/>
                </a:ln>
              </p:spPr>
              <p:txBody>
                <a:bodyPr rtlCol="0" anchor="ctr"/>
                <a:lstStyle/>
                <a:p>
                  <a:endParaRPr lang="fr-FR" sz="1400"/>
                </a:p>
              </p:txBody>
            </p:sp>
            <p:sp>
              <p:nvSpPr>
                <p:cNvPr id="324" name="Forme libre : forme 323">
                  <a:extLst>
                    <a:ext uri="{FF2B5EF4-FFF2-40B4-BE49-F238E27FC236}">
                      <a16:creationId xmlns:a16="http://schemas.microsoft.com/office/drawing/2014/main" id="{D9DA884C-998E-4228-87CE-BABE41B6588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19050" cap="rnd">
                  <a:solidFill>
                    <a:schemeClr val="bg1"/>
                  </a:solidFill>
                  <a:prstDash val="solid"/>
                  <a:round/>
                </a:ln>
              </p:spPr>
              <p:txBody>
                <a:bodyPr rtlCol="0" anchor="ctr"/>
                <a:lstStyle/>
                <a:p>
                  <a:endParaRPr lang="fr-FR" sz="1400"/>
                </a:p>
              </p:txBody>
            </p:sp>
          </p:grpSp>
          <p:grpSp>
            <p:nvGrpSpPr>
              <p:cNvPr id="299" name="Graphique 1789">
                <a:extLst>
                  <a:ext uri="{FF2B5EF4-FFF2-40B4-BE49-F238E27FC236}">
                    <a16:creationId xmlns:a16="http://schemas.microsoft.com/office/drawing/2014/main" id="{C56B45AB-1525-4F55-A62D-050739F9FD76}"/>
                  </a:ext>
                </a:extLst>
              </p:cNvPr>
              <p:cNvGrpSpPr/>
              <p:nvPr/>
            </p:nvGrpSpPr>
            <p:grpSpPr>
              <a:xfrm rot="20129959">
                <a:off x="60659" y="3546981"/>
                <a:ext cx="1650073" cy="1323980"/>
                <a:chOff x="695325" y="2043113"/>
                <a:chExt cx="289464" cy="232259"/>
              </a:xfrm>
              <a:noFill/>
            </p:grpSpPr>
            <p:grpSp>
              <p:nvGrpSpPr>
                <p:cNvPr id="300" name="Graphique 1789">
                  <a:extLst>
                    <a:ext uri="{FF2B5EF4-FFF2-40B4-BE49-F238E27FC236}">
                      <a16:creationId xmlns:a16="http://schemas.microsoft.com/office/drawing/2014/main" id="{8D3E4708-9BEB-42DF-80D8-A4C5A63CE3C9}"/>
                    </a:ext>
                  </a:extLst>
                </p:cNvPr>
                <p:cNvGrpSpPr/>
                <p:nvPr/>
              </p:nvGrpSpPr>
              <p:grpSpPr>
                <a:xfrm>
                  <a:off x="703421" y="2064258"/>
                  <a:ext cx="281368" cy="211114"/>
                  <a:chOff x="703421" y="2064258"/>
                  <a:chExt cx="281368" cy="211114"/>
                </a:xfrm>
                <a:noFill/>
              </p:grpSpPr>
              <p:grpSp>
                <p:nvGrpSpPr>
                  <p:cNvPr id="310" name="Graphique 1789">
                    <a:extLst>
                      <a:ext uri="{FF2B5EF4-FFF2-40B4-BE49-F238E27FC236}">
                        <a16:creationId xmlns:a16="http://schemas.microsoft.com/office/drawing/2014/main" id="{679E59D4-7C27-49A2-81FA-6145EA94B899}"/>
                      </a:ext>
                    </a:extLst>
                  </p:cNvPr>
                  <p:cNvGrpSpPr/>
                  <p:nvPr/>
                </p:nvGrpSpPr>
                <p:grpSpPr>
                  <a:xfrm>
                    <a:off x="703802" y="2160365"/>
                    <a:ext cx="280986" cy="115007"/>
                    <a:chOff x="703802" y="2160365"/>
                    <a:chExt cx="280986" cy="115007"/>
                  </a:xfrm>
                  <a:noFill/>
                </p:grpSpPr>
                <p:sp>
                  <p:nvSpPr>
                    <p:cNvPr id="312" name="Forme libre : forme 311">
                      <a:extLst>
                        <a:ext uri="{FF2B5EF4-FFF2-40B4-BE49-F238E27FC236}">
                          <a16:creationId xmlns:a16="http://schemas.microsoft.com/office/drawing/2014/main" id="{16901C6A-1F55-43C3-8B43-47CB36BF19E0}"/>
                        </a:ext>
                      </a:extLst>
                    </p:cNvPr>
                    <p:cNvSpPr/>
                    <p:nvPr/>
                  </p:nvSpPr>
                  <p:spPr>
                    <a:xfrm>
                      <a:off x="703802" y="2160365"/>
                      <a:ext cx="69723" cy="24860"/>
                    </a:xfrm>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96D93993-B380-48E2-9798-8D0DB2EFE9FA}"/>
                        </a:ext>
                      </a:extLst>
                    </p:cNvPr>
                    <p:cNvSpPr/>
                    <p:nvPr/>
                  </p:nvSpPr>
                  <p:spPr>
                    <a:xfrm>
                      <a:off x="77390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35DAB294-96B5-4D07-BF53-984E6C46942C}"/>
                        </a:ext>
                      </a:extLst>
                    </p:cNvPr>
                    <p:cNvSpPr/>
                    <p:nvPr/>
                  </p:nvSpPr>
                  <p:spPr>
                    <a:xfrm>
                      <a:off x="844486" y="2160365"/>
                      <a:ext cx="69722" cy="115007"/>
                    </a:xfrm>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noFill/>
                    <a:ln w="19050"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4840F2E9-3659-4530-90AB-4CBF2E9167E3}"/>
                        </a:ext>
                      </a:extLst>
                    </p:cNvPr>
                    <p:cNvSpPr/>
                    <p:nvPr/>
                  </p:nvSpPr>
                  <p:spPr>
                    <a:xfrm>
                      <a:off x="91506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19050" cap="rnd">
                      <a:solidFill>
                        <a:schemeClr val="bg1"/>
                      </a:solidFill>
                      <a:prstDash val="solid"/>
                      <a:round/>
                    </a:ln>
                  </p:spPr>
                  <p:txBody>
                    <a:bodyPr rtlCol="0" anchor="ctr"/>
                    <a:lstStyle/>
                    <a:p>
                      <a:endParaRPr lang="fr-FR" sz="1400"/>
                    </a:p>
                  </p:txBody>
                </p:sp>
              </p:grpSp>
              <p:sp>
                <p:nvSpPr>
                  <p:cNvPr id="311" name="Forme libre : forme 310">
                    <a:extLst>
                      <a:ext uri="{FF2B5EF4-FFF2-40B4-BE49-F238E27FC236}">
                        <a16:creationId xmlns:a16="http://schemas.microsoft.com/office/drawing/2014/main" id="{116C06E6-659A-4115-B3D3-33252032C008}"/>
                      </a:ext>
                    </a:extLst>
                  </p:cNvPr>
                  <p:cNvSpPr/>
                  <p:nvPr/>
                </p:nvSpPr>
                <p:spPr>
                  <a:xfrm>
                    <a:off x="703421" y="2064258"/>
                    <a:ext cx="281368" cy="116681"/>
                  </a:xfrm>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noFill/>
                  <a:ln w="19050" cap="rnd">
                    <a:solidFill>
                      <a:schemeClr val="bg1"/>
                    </a:solidFill>
                    <a:prstDash val="solid"/>
                    <a:round/>
                  </a:ln>
                </p:spPr>
                <p:txBody>
                  <a:bodyPr rtlCol="0" anchor="ctr"/>
                  <a:lstStyle/>
                  <a:p>
                    <a:endParaRPr lang="fr-FR" sz="1400"/>
                  </a:p>
                </p:txBody>
              </p:sp>
            </p:grpSp>
            <p:sp>
              <p:nvSpPr>
                <p:cNvPr id="301" name="Forme libre : forme 300">
                  <a:extLst>
                    <a:ext uri="{FF2B5EF4-FFF2-40B4-BE49-F238E27FC236}">
                      <a16:creationId xmlns:a16="http://schemas.microsoft.com/office/drawing/2014/main" id="{15DD920A-60F2-4F39-A747-3C5249B546BE}"/>
                    </a:ext>
                  </a:extLst>
                </p:cNvPr>
                <p:cNvSpPr/>
                <p:nvPr/>
              </p:nvSpPr>
              <p:spPr>
                <a:xfrm>
                  <a:off x="844105" y="2045970"/>
                  <a:ext cx="9525" cy="18288"/>
                </a:xfrm>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ln w="19050" cap="rnd">
                  <a:solidFill>
                    <a:schemeClr val="bg1"/>
                  </a:solidFill>
                  <a:prstDash val="solid"/>
                  <a:round/>
                </a:ln>
              </p:spPr>
              <p:txBody>
                <a:bodyPr rtlCol="0" anchor="ctr"/>
                <a:lstStyle/>
                <a:p>
                  <a:endParaRPr lang="fr-FR" sz="1400"/>
                </a:p>
              </p:txBody>
            </p:sp>
            <p:sp>
              <p:nvSpPr>
                <p:cNvPr id="302" name="Forme libre : forme 301">
                  <a:extLst>
                    <a:ext uri="{FF2B5EF4-FFF2-40B4-BE49-F238E27FC236}">
                      <a16:creationId xmlns:a16="http://schemas.microsoft.com/office/drawing/2014/main" id="{12646B98-7D08-4198-999E-1EEB323942A8}"/>
                    </a:ext>
                  </a:extLst>
                </p:cNvPr>
                <p:cNvSpPr/>
                <p:nvPr/>
              </p:nvSpPr>
              <p:spPr>
                <a:xfrm>
                  <a:off x="771795" y="2081403"/>
                  <a:ext cx="47830" cy="96964"/>
                </a:xfrm>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noFill/>
                <a:ln w="19050"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608D5A5B-B2BF-41C9-8738-40463EC0E857}"/>
                    </a:ext>
                  </a:extLst>
                </p:cNvPr>
                <p:cNvSpPr/>
                <p:nvPr/>
              </p:nvSpPr>
              <p:spPr>
                <a:xfrm>
                  <a:off x="842486" y="2087785"/>
                  <a:ext cx="9525" cy="62007"/>
                </a:xfrm>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ln w="19050"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8B611C5D-3EB3-49A5-87A7-D3F3EE06EE2F}"/>
                    </a:ext>
                  </a:extLst>
                </p:cNvPr>
                <p:cNvSpPr/>
                <p:nvPr/>
              </p:nvSpPr>
              <p:spPr>
                <a:xfrm>
                  <a:off x="893064" y="2099882"/>
                  <a:ext cx="20669" cy="44196"/>
                </a:xfrm>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noFill/>
                <a:ln w="19050" cap="rnd">
                  <a:solidFill>
                    <a:schemeClr val="bg1"/>
                  </a:solidFill>
                  <a:prstDash val="solid"/>
                  <a:round/>
                </a:ln>
              </p:spPr>
              <p:txBody>
                <a:bodyPr rtlCol="0" anchor="ctr"/>
                <a:lstStyle/>
                <a:p>
                  <a:endParaRPr lang="fr-FR" sz="1400"/>
                </a:p>
              </p:txBody>
            </p:sp>
            <p:grpSp>
              <p:nvGrpSpPr>
                <p:cNvPr id="305" name="Graphique 1789">
                  <a:extLst>
                    <a:ext uri="{FF2B5EF4-FFF2-40B4-BE49-F238E27FC236}">
                      <a16:creationId xmlns:a16="http://schemas.microsoft.com/office/drawing/2014/main" id="{3FF661E0-43A2-4399-824E-67029F684AD9}"/>
                    </a:ext>
                  </a:extLst>
                </p:cNvPr>
                <p:cNvGrpSpPr/>
                <p:nvPr/>
              </p:nvGrpSpPr>
              <p:grpSpPr>
                <a:xfrm>
                  <a:off x="695325" y="2043113"/>
                  <a:ext cx="9525" cy="9525"/>
                  <a:chOff x="695325" y="2043113"/>
                  <a:chExt cx="9525" cy="9525"/>
                </a:xfrm>
                <a:noFill/>
              </p:grpSpPr>
              <p:sp>
                <p:nvSpPr>
                  <p:cNvPr id="306" name="Forme libre : forme 305">
                    <a:extLst>
                      <a:ext uri="{FF2B5EF4-FFF2-40B4-BE49-F238E27FC236}">
                        <a16:creationId xmlns:a16="http://schemas.microsoft.com/office/drawing/2014/main" id="{BA3FC17C-A13D-4C2E-8F09-C975D0C2A218}"/>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3A7B719C-76EF-45D2-8BB8-C098585520AD}"/>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DA595D0-C45C-4983-A6FC-4198475C6791}"/>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0DACAC34-D1B9-4635-A523-113F3433CC63}"/>
                      </a:ext>
                    </a:extLst>
                  </p:cNvPr>
                  <p:cNvSpPr/>
                  <p:nvPr/>
                </p:nvSpPr>
                <p:spPr>
                  <a:xfrm>
                    <a:off x="695325" y="2043113"/>
                    <a:ext cx="9525" cy="9525"/>
                  </a:xfrm>
                  <a:custGeom>
                    <a:avLst/>
                    <a:gdLst/>
                    <a:ahLst/>
                    <a:cxnLst/>
                    <a:rect l="l" t="t" r="r" b="b"/>
                    <a:pathLst>
                      <a:path w="9525" h="9525"/>
                    </a:pathLst>
                  </a:custGeom>
                  <a:noFill/>
                  <a:ln w="19050" cap="rnd">
                    <a:solidFill>
                      <a:schemeClr val="bg1"/>
                    </a:solidFill>
                    <a:prstDash val="solid"/>
                    <a:round/>
                  </a:ln>
                </p:spPr>
                <p:txBody>
                  <a:bodyPr rtlCol="0" anchor="ctr"/>
                  <a:lstStyle/>
                  <a:p>
                    <a:endParaRPr lang="fr-FR" sz="1400"/>
                  </a:p>
                </p:txBody>
              </p:sp>
            </p:grpSp>
          </p:grpSp>
        </p:grpSp>
      </p:grpSp>
      <p:grpSp>
        <p:nvGrpSpPr>
          <p:cNvPr id="6" name="Groupe 5">
            <a:extLst>
              <a:ext uri="{FF2B5EF4-FFF2-40B4-BE49-F238E27FC236}">
                <a16:creationId xmlns:a16="http://schemas.microsoft.com/office/drawing/2014/main" id="{95E155E9-50E2-4634-BF90-D5EADFD174B7}"/>
              </a:ext>
            </a:extLst>
          </p:cNvPr>
          <p:cNvGrpSpPr/>
          <p:nvPr/>
        </p:nvGrpSpPr>
        <p:grpSpPr>
          <a:xfrm>
            <a:off x="6306407" y="1293680"/>
            <a:ext cx="4363273" cy="4075232"/>
            <a:chOff x="7457861" y="1827563"/>
            <a:chExt cx="3240135" cy="3026238"/>
          </a:xfrm>
        </p:grpSpPr>
        <p:pic>
          <p:nvPicPr>
            <p:cNvPr id="93" name="Image 92">
              <a:extLst>
                <a:ext uri="{FF2B5EF4-FFF2-40B4-BE49-F238E27FC236}">
                  <a16:creationId xmlns:a16="http://schemas.microsoft.com/office/drawing/2014/main" id="{1ED1A773-5BF7-46C9-BA2E-B811AC2CFFA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427" b="97196" l="8893" r="94595">
                          <a14:foregroundMark x1="58065" y1="44548" x2="62947" y2="49065"/>
                          <a14:foregroundMark x1="62947" y1="49065" x2="72188" y2="48287"/>
                          <a14:foregroundMark x1="72188" y1="48287" x2="78117" y2="48287"/>
                          <a14:foregroundMark x1="78117" y1="48287" x2="83435" y2="47975"/>
                          <a14:foregroundMark x1="83435" y1="47975" x2="92415" y2="49688"/>
                          <a14:foregroundMark x1="92415" y1="49688" x2="87010" y2="45950"/>
                          <a14:foregroundMark x1="87010" y1="45950" x2="57280" y2="45171"/>
                          <a14:foregroundMark x1="57280" y1="45171" x2="71840" y2="43769"/>
                          <a14:foregroundMark x1="71840" y1="43769" x2="72363" y2="43769"/>
                          <a14:foregroundMark x1="57803" y1="56231" x2="61552" y2="61215"/>
                          <a14:foregroundMark x1="61552" y1="61215" x2="72799" y2="59813"/>
                          <a14:foregroundMark x1="72799" y1="59813" x2="82563" y2="61215"/>
                          <a14:foregroundMark x1="82563" y1="61215" x2="78727" y2="57165"/>
                          <a14:foregroundMark x1="78727" y1="57165" x2="59983" y2="59657"/>
                          <a14:foregroundMark x1="59983" y1="59657" x2="64429" y2="56542"/>
                          <a14:foregroundMark x1="64429" y1="56542" x2="80994" y2="60592"/>
                          <a14:foregroundMark x1="30427" y1="8879" x2="28945" y2="25078"/>
                          <a14:foregroundMark x1="28945" y1="25078" x2="29468" y2="25545"/>
                          <a14:foregroundMark x1="27986" y1="11371" x2="27376" y2="15732"/>
                          <a14:foregroundMark x1="11770" y1="68536" x2="9590" y2="75389"/>
                          <a14:foregroundMark x1="9590" y1="75389" x2="13949" y2="74455"/>
                          <a14:foregroundMark x1="13949" y1="74455" x2="10724" y2="74766"/>
                          <a14:foregroundMark x1="11160" y1="68224" x2="9241" y2="73209"/>
                          <a14:foregroundMark x1="8980" y1="72430" x2="13339" y2="69470"/>
                          <a14:foregroundMark x1="13339" y1="69470" x2="14276" y2="76726"/>
                          <a14:foregroundMark x1="13114" y1="77227" x2="9765" y2="76324"/>
                          <a14:foregroundMark x1="9765" y1="76324" x2="9154" y2="72741"/>
                          <a14:foregroundMark x1="11770" y1="77726" x2="9154" y2="75545"/>
                          <a14:foregroundMark x1="8893" y1="77570" x2="10375" y2="77103"/>
                          <a14:foregroundMark x1="10288" y1="68536" x2="10549" y2="72430"/>
                          <a14:foregroundMark x1="20227" y1="81464" x2="21099" y2="81464"/>
                          <a14:foregroundMark x1="20924" y1="82555" x2="17350" y2="87072"/>
                          <a14:foregroundMark x1="17350" y1="87072" x2="13426" y2="82866"/>
                          <a14:foregroundMark x1="13426" y1="82866" x2="17960" y2="82866"/>
                          <a14:foregroundMark x1="17960" y1="82866" x2="21099" y2="83022"/>
                          <a14:foregroundMark x1="20314" y1="87695" x2="18221" y2="84735"/>
                          <a14:foregroundMark x1="20684" y1="86989" x2="20227" y2="83178"/>
                          <a14:foregroundMark x1="21186" y1="83333" x2="20663" y2="87227"/>
                          <a14:foregroundMark x1="17960" y1="87539" x2="13165" y2="86449"/>
                          <a14:foregroundMark x1="13165" y1="82866" x2="16478" y2="88318"/>
                          <a14:foregroundMark x1="16478" y1="88318" x2="17611" y2="88318"/>
                          <a14:foregroundMark x1="16565" y1="87850" x2="13252" y2="85514"/>
                          <a14:foregroundMark x1="16129" y1="88006" x2="13165" y2="87227"/>
                          <a14:foregroundMark x1="23714" y1="88474" x2="25458" y2="95794"/>
                          <a14:foregroundMark x1="25458" y1="95794" x2="26504" y2="88162"/>
                          <a14:foregroundMark x1="26504" y1="88162" x2="24499" y2="87539"/>
                          <a14:foregroundMark x1="25632" y1="97352" x2="25545" y2="95016"/>
                          <a14:foregroundMark x1="25196" y1="96885" x2="24847" y2="95950"/>
                          <a14:foregroundMark x1="25894" y1="97352" x2="26330" y2="96262"/>
                          <a14:foregroundMark x1="31386" y1="88785" x2="36007" y2="95950"/>
                          <a14:foregroundMark x1="40105" y1="84424" x2="40017" y2="84579"/>
                          <a14:foregroundMark x1="44464" y1="89408" x2="44464" y2="89408"/>
                          <a14:foregroundMark x1="41674" y1="91745" x2="41674" y2="91745"/>
                          <a14:foregroundMark x1="42110" y1="83333" x2="42110" y2="83333"/>
                          <a14:foregroundMark x1="46207" y1="75234" x2="49956" y2="79439"/>
                          <a14:foregroundMark x1="49956" y1="79439" x2="49956" y2="79439"/>
                          <a14:foregroundMark x1="48910" y1="71807" x2="48126" y2="78193"/>
                          <a14:foregroundMark x1="50915" y1="76168" x2="50480" y2="80841"/>
                          <a14:foregroundMark x1="51700" y1="74922" x2="50044" y2="76480"/>
                          <a14:foregroundMark x1="49085" y1="70717" x2="49085" y2="73676"/>
                          <a14:foregroundMark x1="51090" y1="70249" x2="51090" y2="70249"/>
                          <a14:foregroundMark x1="48997" y1="68224" x2="48997" y2="68224"/>
                          <a14:foregroundMark x1="46643" y1="70093" x2="46643" y2="70093"/>
                          <a14:foregroundMark x1="24150" y1="18380" x2="24150" y2="18380"/>
                          <a14:foregroundMark x1="22232" y1="19626" x2="22232" y2="19626"/>
                          <a14:foregroundMark x1="20750" y1="20717" x2="20750" y2="20717"/>
                          <a14:foregroundMark x1="19616" y1="21807" x2="19616" y2="21807"/>
                          <a14:foregroundMark x1="18483" y1="23053" x2="18483" y2="23053"/>
                          <a14:foregroundMark x1="17437" y1="24611" x2="17437" y2="24611"/>
                          <a14:foregroundMark x1="16042" y1="26324" x2="16042" y2="26324"/>
                          <a14:foregroundMark x1="15170" y1="27726" x2="15170" y2="27726"/>
                          <a14:foregroundMark x1="14037" y1="30218" x2="14037" y2="30218"/>
                          <a14:foregroundMark x1="13426" y1="31464" x2="13426" y2="31464"/>
                          <a14:foregroundMark x1="12293" y1="34579" x2="12293" y2="34579"/>
                          <a14:foregroundMark x1="11857" y1="36137" x2="11857" y2="36137"/>
                          <a14:foregroundMark x1="10898" y1="38785" x2="10898" y2="38785"/>
                          <a14:foregroundMark x1="10288" y1="41277" x2="10288" y2="41277"/>
                          <a14:foregroundMark x1="9939" y1="43925" x2="9939" y2="43925"/>
                          <a14:foregroundMark x1="9416" y1="45950" x2="9416" y2="45950"/>
                          <a14:foregroundMark x1="9329" y1="49221" x2="9329" y2="49221"/>
                          <a14:foregroundMark x1="8893" y1="51090" x2="8893" y2="51090"/>
                          <a14:foregroundMark x1="8980" y1="53427" x2="8980" y2="53427"/>
                          <a14:foregroundMark x1="8980" y1="56854" x2="8980" y2="56854"/>
                          <a14:foregroundMark x1="9154" y1="59502" x2="9154" y2="59502"/>
                          <a14:foregroundMark x1="9154" y1="62150" x2="9154" y2="62150"/>
                          <a14:foregroundMark x1="9503" y1="64486" x2="9503" y2="64486"/>
                          <a14:foregroundMark x1="51787" y1="63084" x2="51787" y2="63084"/>
                          <a14:foregroundMark x1="51874" y1="60592" x2="51874" y2="60592"/>
                          <a14:foregroundMark x1="51962" y1="57944" x2="51962" y2="57944"/>
                          <a14:foregroundMark x1="52223" y1="55763" x2="52223" y2="55763"/>
                          <a14:foregroundMark x1="94595" y1="44081" x2="94507" y2="49221"/>
                          <a14:foregroundMark x1="52049" y1="52648" x2="52049" y2="52648"/>
                          <a14:foregroundMark x1="52136" y1="50000" x2="52136" y2="50000"/>
                          <a14:foregroundMark x1="51700" y1="47664" x2="51700" y2="47664"/>
                          <a14:foregroundMark x1="51613" y1="44704" x2="51613" y2="44704"/>
                          <a14:foregroundMark x1="50915" y1="42212" x2="50915" y2="42212"/>
                          <a14:foregroundMark x1="50480" y1="40187" x2="50480" y2="40187"/>
                          <a14:foregroundMark x1="49956" y1="37695" x2="49956" y2="37695"/>
                          <a14:foregroundMark x1="49085" y1="35358" x2="49085" y2="35358"/>
                          <a14:foregroundMark x1="48474" y1="33645" x2="48474" y2="33645"/>
                          <a14:foregroundMark x1="47254" y1="30997" x2="47254" y2="30997"/>
                          <a14:foregroundMark x1="46295" y1="28660" x2="46295" y2="28660"/>
                          <a14:foregroundMark x1="45423" y1="26947" x2="45423" y2="26947"/>
                          <a14:foregroundMark x1="44202" y1="25701" x2="44202" y2="25701"/>
                          <a14:foregroundMark x1="42720" y1="23676" x2="42720" y2="23676"/>
                          <a14:foregroundMark x1="43505" y1="24143" x2="43505" y2="24143"/>
                          <a14:foregroundMark x1="41935" y1="22430" x2="41935" y2="22430"/>
                          <a14:foregroundMark x1="40976" y1="21340" x2="40976" y2="21340"/>
                          <a14:foregroundMark x1="39582" y1="20249" x2="39582" y2="20249"/>
                          <a14:foregroundMark x1="38099" y1="19315" x2="38099" y2="19315"/>
                          <a14:foregroundMark x1="36879" y1="18380" x2="36879" y2="18380"/>
                          <a14:foregroundMark x1="14298" y1="71807" x2="13426" y2="70405"/>
                          <a14:foregroundMark x1="13862" y1="78037" x2="13078" y2="76480"/>
                          <a14:foregroundMark x1="14385" y1="77726" x2="13775" y2="76324"/>
                          <a14:foregroundMark x1="20924" y1="88162" x2="20750" y2="83489"/>
                          <a14:foregroundMark x1="20837" y1="88318" x2="16303" y2="87695"/>
                          <a14:foregroundMark x1="16303" y1="87695" x2="13252" y2="81931"/>
                          <a14:foregroundMark x1="13252" y1="81931" x2="18134" y2="81776"/>
                          <a14:foregroundMark x1="18134" y1="81776" x2="20837" y2="82243"/>
                          <a14:foregroundMark x1="16565" y1="88318" x2="13165" y2="83022"/>
                          <a14:foregroundMark x1="13165" y1="83022" x2="13165" y2="82866"/>
                          <a14:foregroundMark x1="13339" y1="83645" x2="13252" y2="87850"/>
                          <a14:foregroundMark x1="16303" y1="88318" x2="13078" y2="88162"/>
                          <a14:foregroundMark x1="21186" y1="88318" x2="21099" y2="83022"/>
                          <a14:foregroundMark x1="21447" y1="83801" x2="21186" y2="86604"/>
                          <a14:backgroundMark x1="20288" y1="90401" x2="16827" y2="92679"/>
                          <a14:backgroundMark x1="21796" y1="89408" x2="21346" y2="89704"/>
                          <a14:backgroundMark x1="16827" y1="92679" x2="12119" y2="91900"/>
                          <a14:backgroundMark x1="12119" y1="91900" x2="11857" y2="92056"/>
                          <a14:backgroundMark x1="18483" y1="77103" x2="16565" y2="69938"/>
                          <a14:backgroundMark x1="16565" y1="69938" x2="16565" y2="69782"/>
                          <a14:backgroundMark x1="12642" y1="79933" x2="10898" y2="80685"/>
                          <a14:backgroundMark x1="13884" y1="79397" x2="12863" y2="79837"/>
                          <a14:backgroundMark x1="14485" y1="79138" x2="14152" y2="79282"/>
                          <a14:backgroundMark x1="18483" y1="77414" x2="14685" y2="79052"/>
                          <a14:backgroundMark x1="49956" y1="73832" x2="50218" y2="73520"/>
                          <a14:backgroundMark x1="37925" y1="13084" x2="34699" y2="7165"/>
                          <a14:backgroundMark x1="34699" y1="7165" x2="29381" y2="4206"/>
                          <a14:backgroundMark x1="22842" y1="13551" x2="25981" y2="7632"/>
                          <a14:backgroundMark x1="25981" y1="7632" x2="29555" y2="4673"/>
                          <a14:backgroundMark x1="22755" y1="12305" x2="26591" y2="6698"/>
                          <a14:backgroundMark x1="26591" y1="6698" x2="27899" y2="2648"/>
                          <a14:backgroundMark x1="28073" y1="5607" x2="30863" y2="6075"/>
                          <a14:backgroundMark x1="33915" y1="4206" x2="38535" y2="14486"/>
                        </a14:backgroundRemoval>
                      </a14:imgEffect>
                    </a14:imgLayer>
                  </a14:imgProps>
                </a:ext>
              </a:extLst>
            </a:blip>
            <a:srcRect r="45304"/>
            <a:stretch/>
          </p:blipFill>
          <p:spPr>
            <a:xfrm>
              <a:off x="7457861" y="1827563"/>
              <a:ext cx="2957208" cy="3026238"/>
            </a:xfrm>
            <a:prstGeom prst="rect">
              <a:avLst/>
            </a:prstGeom>
          </p:spPr>
        </p:pic>
        <p:pic>
          <p:nvPicPr>
            <p:cNvPr id="94" name="Image 93">
              <a:extLst>
                <a:ext uri="{FF2B5EF4-FFF2-40B4-BE49-F238E27FC236}">
                  <a16:creationId xmlns:a16="http://schemas.microsoft.com/office/drawing/2014/main" id="{8BD47761-646D-4201-80C9-9C9A5175DBC5}"/>
                </a:ext>
              </a:extLst>
            </p:cNvPr>
            <p:cNvPicPr>
              <a:picLocks noChangeAspect="1"/>
            </p:cNvPicPr>
            <p:nvPr/>
          </p:nvPicPr>
          <p:blipFill rotWithShape="1">
            <a:blip r:embed="rId7">
              <a:duotone>
                <a:schemeClr val="accent5">
                  <a:shade val="45000"/>
                  <a:satMod val="135000"/>
                </a:schemeClr>
                <a:prstClr val="white"/>
              </a:duotone>
              <a:extLst>
                <a:ext uri="{BEBA8EAE-BF5A-486C-A8C5-ECC9F3942E4B}">
                  <a14:imgProps xmlns:a14="http://schemas.microsoft.com/office/drawing/2010/main">
                    <a14:imgLayer r:embed="rId8">
                      <a14:imgEffect>
                        <a14:backgroundRemoval t="9892" b="93972" l="10000" r="90000">
                          <a14:foregroundMark x1="39540" y1="10510" x2="40115" y2="19784"/>
                          <a14:foregroundMark x1="40115" y1="19784" x2="46552" y2="24111"/>
                          <a14:foregroundMark x1="46552" y1="24111" x2="60575" y2="22411"/>
                          <a14:foregroundMark x1="60575" y1="22411" x2="64713" y2="16692"/>
                          <a14:foregroundMark x1="64713" y1="16692" x2="57241" y2="12056"/>
                          <a14:foregroundMark x1="57241" y1="12056" x2="50000" y2="10665"/>
                          <a14:foregroundMark x1="50000" y1="10665" x2="41954" y2="12828"/>
                          <a14:foregroundMark x1="41954" y1="12828" x2="45977" y2="19165"/>
                          <a14:foregroundMark x1="45977" y1="19165" x2="59655" y2="15920"/>
                          <a14:foregroundMark x1="59655" y1="15920" x2="57471" y2="23493"/>
                          <a14:foregroundMark x1="57471" y1="23493" x2="51494" y2="19011"/>
                          <a14:foregroundMark x1="51494" y1="19011" x2="50805" y2="17465"/>
                          <a14:foregroundMark x1="26207" y1="50850" x2="24253" y2="49614"/>
                          <a14:foregroundMark x1="25402" y1="52859" x2="24943" y2="63679"/>
                          <a14:foregroundMark x1="36437" y1="38022" x2="38161" y2="45750"/>
                          <a14:foregroundMark x1="38161" y1="45750" x2="40805" y2="38794"/>
                          <a14:foregroundMark x1="40805" y1="38794" x2="37011" y2="37558"/>
                          <a14:foregroundMark x1="40920" y1="52705" x2="38966" y2="50696"/>
                          <a14:foregroundMark x1="37931" y1="50386" x2="36897" y2="53323"/>
                          <a14:foregroundMark x1="49885" y1="48532" x2="51379" y2="55951"/>
                          <a14:foregroundMark x1="51379" y1="55951" x2="57471" y2="58733"/>
                          <a14:foregroundMark x1="57471" y1="58733" x2="62989" y2="56105"/>
                          <a14:foregroundMark x1="62989" y1="56105" x2="60230" y2="48377"/>
                          <a14:foregroundMark x1="60230" y1="48377" x2="54483" y2="49923"/>
                          <a14:foregroundMark x1="54483" y1="49923" x2="58506" y2="55951"/>
                          <a14:foregroundMark x1="58506" y1="55951" x2="56782" y2="54096"/>
                          <a14:foregroundMark x1="70345" y1="67852" x2="35977" y2="68161"/>
                          <a14:foregroundMark x1="72184" y1="39104" x2="73448" y2="41267"/>
                          <a14:foregroundMark x1="80920" y1="45131" x2="75632" y2="38794"/>
                          <a14:foregroundMark x1="74713" y1="48686" x2="72759" y2="52550"/>
                          <a14:foregroundMark x1="79540" y1="64142" x2="79540" y2="51468"/>
                          <a14:foregroundMark x1="80000" y1="51005" x2="79080" y2="63215"/>
                          <a14:foregroundMark x1="71149" y1="63060" x2="70690" y2="54869"/>
                          <a14:foregroundMark x1="70690" y1="54869" x2="71609" y2="52087"/>
                          <a14:foregroundMark x1="58046" y1="16074" x2="54598" y2="12828"/>
                          <a14:foregroundMark x1="21609" y1="94281" x2="33908" y2="91808"/>
                          <a14:foregroundMark x1="33908" y1="91808" x2="37471" y2="91963"/>
                          <a14:foregroundMark x1="48046" y1="94745" x2="61494" y2="92581"/>
                          <a14:foregroundMark x1="61494" y1="92581" x2="67701" y2="92581"/>
                          <a14:foregroundMark x1="67701" y1="92581" x2="69310" y2="93818"/>
                          <a14:foregroundMark x1="48161" y1="92427" x2="46667" y2="89645"/>
                          <a14:foregroundMark x1="52989" y1="93663" x2="52989" y2="89799"/>
                          <a14:foregroundMark x1="46782" y1="90263" x2="36207" y2="90417"/>
                          <a14:foregroundMark x1="49310" y1="14992" x2="43218" y2="10819"/>
                          <a14:foregroundMark x1="67931" y1="66924" x2="61724" y2="67543"/>
                          <a14:foregroundMark x1="20345" y1="66924" x2="20230" y2="68161"/>
                          <a14:foregroundMark x1="68391" y1="66770" x2="60805" y2="67079"/>
                          <a14:foregroundMark x1="80115" y1="60278" x2="79885" y2="52087"/>
                          <a14:foregroundMark x1="72184" y1="91654" x2="75057" y2="90108"/>
                          <a14:foregroundMark x1="81839" y1="93972" x2="77356" y2="90572"/>
                        </a14:backgroundRemoval>
                      </a14:imgEffect>
                    </a14:imgLayer>
                  </a14:imgProps>
                </a:ext>
              </a:extLst>
            </a:blip>
            <a:srcRect l="31999" r="28015" b="66464"/>
            <a:stretch/>
          </p:blipFill>
          <p:spPr>
            <a:xfrm>
              <a:off x="9336100" y="2454851"/>
              <a:ext cx="1361896" cy="849447"/>
            </a:xfrm>
            <a:prstGeom prst="rect">
              <a:avLst/>
            </a:prstGeom>
          </p:spPr>
        </p:pic>
      </p:grpSp>
    </p:spTree>
    <p:extLst>
      <p:ext uri="{BB962C8B-B14F-4D97-AF65-F5344CB8AC3E}">
        <p14:creationId xmlns:p14="http://schemas.microsoft.com/office/powerpoint/2010/main" val="345683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3.54167E-6 -1.48148E-6 L -0.20404 0.00093 " pathEditMode="relative" rAng="0" ptsTypes="AA">
                                      <p:cBhvr>
                                        <p:cTn id="6" dur="2000" fill="hold"/>
                                        <p:tgtEl>
                                          <p:spTgt spid="3"/>
                                        </p:tgtEl>
                                        <p:attrNameLst>
                                          <p:attrName>ppt_x</p:attrName>
                                          <p:attrName>ppt_y</p:attrName>
                                        </p:attrNameLst>
                                      </p:cBhvr>
                                      <p:rCtr x="-10208" y="46"/>
                                    </p:animMotion>
                                  </p:childTnLst>
                                </p:cTn>
                              </p:par>
                            </p:childTnLst>
                          </p:cTn>
                        </p:par>
                        <p:par>
                          <p:cTn id="7" fill="hold">
                            <p:stCondLst>
                              <p:cond delay="2000"/>
                            </p:stCondLst>
                            <p:childTnLst>
                              <p:par>
                                <p:cTn id="8" presetID="53" presetClass="entr" presetSubtype="528"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anim calcmode="lin" valueType="num">
                                      <p:cBhvr>
                                        <p:cTn id="13" dur="500" fill="hold"/>
                                        <p:tgtEl>
                                          <p:spTgt spid="6"/>
                                        </p:tgtEl>
                                        <p:attrNameLst>
                                          <p:attrName>ppt_x</p:attrName>
                                        </p:attrNameLst>
                                      </p:cBhvr>
                                      <p:tavLst>
                                        <p:tav tm="0">
                                          <p:val>
                                            <p:fltVal val="0.5"/>
                                          </p:val>
                                        </p:tav>
                                        <p:tav tm="100000">
                                          <p:val>
                                            <p:strVal val="#ppt_x"/>
                                          </p:val>
                                        </p:tav>
                                      </p:tavLst>
                                    </p:anim>
                                    <p:anim calcmode="lin" valueType="num">
                                      <p:cBhvr>
                                        <p:cTn id="14"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4919</TotalTime>
  <Words>1857</Words>
  <Application>Microsoft Office PowerPoint</Application>
  <PresentationFormat>Grand écran</PresentationFormat>
  <Paragraphs>153</Paragraphs>
  <Slides>10</Slides>
  <Notes>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10</vt:i4>
      </vt:variant>
    </vt:vector>
  </HeadingPairs>
  <TitlesOfParts>
    <vt:vector size="19" baseType="lpstr">
      <vt:lpstr>Arial</vt:lpstr>
      <vt:lpstr>Arial Black</vt:lpstr>
      <vt:lpstr>Bradley Hand ITC</vt:lpstr>
      <vt:lpstr>BRSonoma-Light</vt:lpstr>
      <vt:lpstr>Calibri</vt:lpstr>
      <vt:lpstr>Cavolini</vt:lpstr>
      <vt:lpstr>Montserrat Black</vt:lpstr>
      <vt:lpstr>Wingdings</vt:lpstr>
      <vt:lpstr>Thème Office</vt:lpstr>
      <vt:lpstr>Partenariat  Ecoles / CEGEE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294</cp:revision>
  <dcterms:created xsi:type="dcterms:W3CDTF">2020-06-24T09:20:11Z</dcterms:created>
  <dcterms:modified xsi:type="dcterms:W3CDTF">2024-04-18T13:34:56Z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2022-12-28T13:44:51Z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