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82" r:id="rId7"/>
    <p:sldId id="283" r:id="rId8"/>
    <p:sldId id="266" r:id="rId9"/>
    <p:sldId id="267" r:id="rId10"/>
    <p:sldId id="268" r:id="rId11"/>
    <p:sldId id="275" r:id="rId12"/>
    <p:sldId id="280" r:id="rId13"/>
    <p:sldId id="269" r:id="rId14"/>
    <p:sldId id="270" r:id="rId15"/>
    <p:sldId id="277" r:id="rId16"/>
    <p:sldId id="274" r:id="rId17"/>
    <p:sldId id="276" r:id="rId18"/>
    <p:sldId id="271" r:id="rId19"/>
    <p:sldId id="272" r:id="rId20"/>
    <p:sldId id="273" r:id="rId21"/>
    <p:sldId id="278" r:id="rId22"/>
    <p:sldId id="281"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X Ghislaine [CEGEE]" initials="VG[" lastIdx="5" clrIdx="0">
    <p:extLst>
      <p:ext uri="{19B8F6BF-5375-455C-9EA6-DF929625EA0E}">
        <p15:presenceInfo xmlns:p15="http://schemas.microsoft.com/office/powerpoint/2012/main" userId="S::ghislaine.vix@cegee.caisse-epargne.fr::9762b429-dbe8-41df-a3d7-c9c0965e81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BDCDD"/>
    <a:srgbClr val="C31632"/>
    <a:srgbClr val="EC1B24"/>
    <a:srgbClr val="E7302A"/>
    <a:srgbClr val="F5F5F5"/>
    <a:srgbClr val="D11921"/>
    <a:srgbClr val="FF0000"/>
    <a:srgbClr val="E3322C"/>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7" d="100"/>
          <a:sy n="107" d="100"/>
        </p:scale>
        <p:origin x="10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ihmgestimp-pro.sigce.caisse-epargne.fr:8853/GestionImprimes/frmFusionImprime.aspx?id_doc=2733" TargetMode="External"/><Relationship Id="rId1" Type="http://schemas.openxmlformats.org/officeDocument/2006/relationships/slideLayout" Target="../slideLayouts/slideLayout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17.xml"/><Relationship Id="rId3" Type="http://schemas.openxmlformats.org/officeDocument/2006/relationships/slide" Target="slide6.xml"/><Relationship Id="rId7" Type="http://schemas.openxmlformats.org/officeDocument/2006/relationships/slide" Target="slide10.xml"/><Relationship Id="rId12" Type="http://schemas.openxmlformats.org/officeDocument/2006/relationships/slide" Target="slide15.xml"/><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4.xml"/><Relationship Id="rId5" Type="http://schemas.openxmlformats.org/officeDocument/2006/relationships/slide" Target="slide8.xml"/><Relationship Id="rId10" Type="http://schemas.openxmlformats.org/officeDocument/2006/relationships/slide" Target="slide13.xml"/><Relationship Id="rId4" Type="http://schemas.openxmlformats.org/officeDocument/2006/relationships/slide" Target="slide7.xml"/><Relationship Id="rId9" Type="http://schemas.openxmlformats.org/officeDocument/2006/relationships/slide" Target="slide12.xml"/><Relationship Id="rId14" Type="http://schemas.openxmlformats.org/officeDocument/2006/relationships/slide" Target="slide18.xml"/></Relationships>
</file>

<file path=ppt/slides/_rels/slide5.xml.rels><?xml version="1.0" encoding="UTF-8" standalone="yes"?>
<Relationships xmlns="http://schemas.openxmlformats.org/package/2006/relationships"><Relationship Id="rId3" Type="http://schemas.openxmlformats.org/officeDocument/2006/relationships/hyperlink" Target="http://ihmgestimp-pro.sigce.caisse-epargne.fr:8853/GestionImprimes/frmFusionImprime.aspx?id_doc=1419" TargetMode="External"/><Relationship Id="rId2" Type="http://schemas.openxmlformats.org/officeDocument/2006/relationships/hyperlink" Target="http://ihmgestimp-pro.sigce.caisse-epargne.fr:8853/GestionImprimes/frmFusionImprime.aspx?id_doc=373" TargetMode="External"/><Relationship Id="rId1" Type="http://schemas.openxmlformats.org/officeDocument/2006/relationships/slideLayout" Target="../slideLayouts/slideLayout3.xml"/><Relationship Id="rId4" Type="http://schemas.openxmlformats.org/officeDocument/2006/relationships/hyperlink" Target="mailto:CEGEE-B-MYASSISTANCE@cegee.caisse-epargne.fr"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mailto:financement-sav.creditce@bpce.fr"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mailto:cegee-b-mob-banc-sort@cegee.caisse-epargne.fr"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mailto:cegee-l-amiable-part@cegee.caisse-epargne.fr"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2333168" y="3948912"/>
            <a:ext cx="8048617" cy="1063017"/>
          </a:xfrm>
        </p:spPr>
        <p:txBody>
          <a:bodyPr/>
          <a:lstStyle/>
          <a:p>
            <a:r>
              <a:rPr lang="fr-FR" b="0" dirty="0">
                <a:solidFill>
                  <a:schemeClr val="tx1">
                    <a:lumMod val="75000"/>
                    <a:lumOff val="25000"/>
                  </a:schemeClr>
                </a:solidFill>
              </a:rPr>
              <a:t>Le  client a effectué une demande de mobilité bancaire sortante avec clôture du compte 04 détenu en CEGEE</a:t>
            </a:r>
          </a:p>
          <a:p>
            <a:r>
              <a:rPr lang="fr-FR" dirty="0">
                <a:solidFill>
                  <a:schemeClr val="tx1">
                    <a:lumMod val="75000"/>
                    <a:lumOff val="25000"/>
                  </a:schemeClr>
                </a:solidFill>
              </a:rPr>
              <a:t>Il détient d’autres produits actuellement rattachés au 04</a:t>
            </a:r>
          </a:p>
        </p:txBody>
      </p:sp>
      <p:sp>
        <p:nvSpPr>
          <p:cNvPr id="3" name="Espace réservé du texte 2"/>
          <p:cNvSpPr>
            <a:spLocks noGrp="1"/>
          </p:cNvSpPr>
          <p:nvPr>
            <p:ph type="body" sz="quarter" idx="10"/>
          </p:nvPr>
        </p:nvSpPr>
        <p:spPr>
          <a:xfrm>
            <a:off x="2230015" y="5261151"/>
            <a:ext cx="7893700" cy="304887"/>
          </a:xfrm>
        </p:spPr>
        <p:txBody>
          <a:bodyPr>
            <a:normAutofit fontScale="92500" lnSpcReduction="10000"/>
          </a:bodyPr>
          <a:lstStyle/>
          <a:p>
            <a:r>
              <a:rPr lang="fr-FR"/>
              <a:t>Janvier 2023</a:t>
            </a:r>
            <a:endParaRPr lang="fr-FR" dirty="0"/>
          </a:p>
        </p:txBody>
      </p:sp>
      <p:sp>
        <p:nvSpPr>
          <p:cNvPr id="4" name="Titre 3"/>
          <p:cNvSpPr>
            <a:spLocks noGrp="1"/>
          </p:cNvSpPr>
          <p:nvPr>
            <p:ph type="ctrTitle"/>
          </p:nvPr>
        </p:nvSpPr>
        <p:spPr>
          <a:xfrm>
            <a:off x="2230017" y="1882370"/>
            <a:ext cx="8151768" cy="1817320"/>
          </a:xfrm>
        </p:spPr>
        <p:txBody>
          <a:bodyPr>
            <a:normAutofit fontScale="90000"/>
          </a:bodyPr>
          <a:lstStyle/>
          <a:p>
            <a:r>
              <a:rPr lang="fr-FR" dirty="0"/>
              <a:t>Solutions de remédiation : clôture de compte / Mobilité Bancaire Sortante</a:t>
            </a:r>
          </a:p>
        </p:txBody>
      </p:sp>
      <p:sp>
        <p:nvSpPr>
          <p:cNvPr id="5" name="Espace réservé du texte 4"/>
          <p:cNvSpPr>
            <a:spLocks noGrp="1"/>
          </p:cNvSpPr>
          <p:nvPr>
            <p:ph type="body" sz="quarter" idx="11"/>
          </p:nvPr>
        </p:nvSpPr>
        <p:spPr/>
        <p:txBody>
          <a:bodyPr/>
          <a:lstStyle/>
          <a:p>
            <a:r>
              <a:rPr lang="fr-FR"/>
              <a:t>Marketing BDD</a:t>
            </a:r>
            <a:endParaRPr lang="fr-FR" dirty="0"/>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027869C-7823-48E0-BD6D-16D4E3A6CB26}"/>
              </a:ext>
            </a:extLst>
          </p:cNvPr>
          <p:cNvSpPr>
            <a:spLocks noGrp="1"/>
          </p:cNvSpPr>
          <p:nvPr>
            <p:ph idx="1"/>
          </p:nvPr>
        </p:nvSpPr>
        <p:spPr/>
        <p:txBody>
          <a:bodyPr/>
          <a:lstStyle/>
          <a:p>
            <a:r>
              <a:rPr lang="fr-FR" b="1" dirty="0"/>
              <a:t>Clôturer un compte de dépôt dans le cadre de la Mobilité bancaire Sortante obéit aux procédures identiques à la clôture d’un compte de dépôt demandée par le client sans mandat de mobilité bancaire sortante.</a:t>
            </a:r>
            <a:endParaRPr lang="fr-FR" sz="400" b="1" dirty="0"/>
          </a:p>
          <a:p>
            <a:r>
              <a:rPr lang="fr-FR" dirty="0"/>
              <a:t>La détention de produits liés au compte de dépôt au moment du traitement de la clôture ne sont pas des arguments d’opposition à la bonne fin de clôture de compte.</a:t>
            </a:r>
          </a:p>
          <a:p>
            <a:r>
              <a:rPr lang="fr-FR" b="1" dirty="0"/>
              <a:t>Nous devons mettre tous les moyens en œuvre pour aboutir à la clôture du compte ou, le cas échéant et en accord avec le client, le faire renoncer à sa demande de clôture.</a:t>
            </a:r>
            <a:r>
              <a:rPr lang="fr-FR" dirty="0"/>
              <a:t> Il conviendra, dans ce cas, de le notifier dans l’outil de mobilité bancaire sortante et d’archiver dans Classeur Client – collecte manuelle – avenant </a:t>
            </a:r>
            <a:r>
              <a:rPr lang="fr-FR" dirty="0" err="1"/>
              <a:t>Domilis</a:t>
            </a:r>
            <a:r>
              <a:rPr lang="fr-FR" dirty="0"/>
              <a:t>, le bordereau de renonciation à la clôture de compte </a:t>
            </a:r>
            <a:r>
              <a:rPr lang="fr-FR" dirty="0">
                <a:hlinkClick r:id="rId2"/>
              </a:rPr>
              <a:t>AGIL BAN006 – MOBILITE BANCAIRE SORTANTE – MODELE CLIENT - DEMANDE MAINTIEN COMPTE </a:t>
            </a:r>
            <a:endParaRPr lang="fr-FR" dirty="0"/>
          </a:p>
          <a:p>
            <a:pPr marL="0" indent="0">
              <a:buNone/>
            </a:pPr>
            <a:endParaRPr lang="fr-FR" sz="400" dirty="0"/>
          </a:p>
          <a:p>
            <a:r>
              <a:rPr lang="fr-FR" b="1" dirty="0"/>
              <a:t>Seuls les produits suivants sont des éléments bloquants : </a:t>
            </a:r>
          </a:p>
          <a:p>
            <a:pPr lvl="1" fontAlgn="base">
              <a:spcBef>
                <a:spcPts val="0"/>
              </a:spcBef>
              <a:spcAft>
                <a:spcPts val="0"/>
              </a:spcAft>
            </a:pPr>
            <a:r>
              <a:rPr lang="fr-FR" b="1" dirty="0"/>
              <a:t>Compte en irrégularité </a:t>
            </a:r>
          </a:p>
          <a:p>
            <a:pPr lvl="1" fontAlgn="base">
              <a:spcBef>
                <a:spcPts val="0"/>
              </a:spcBef>
              <a:spcAft>
                <a:spcPts val="0"/>
              </a:spcAft>
            </a:pPr>
            <a:r>
              <a:rPr lang="fr-FR" b="1" dirty="0"/>
              <a:t>Prêt Immobilier​ si le client refuse la modification du compte de prélèvement</a:t>
            </a:r>
          </a:p>
          <a:p>
            <a:pPr lvl="1" fontAlgn="base">
              <a:spcBef>
                <a:spcPts val="0"/>
              </a:spcBef>
              <a:spcAft>
                <a:spcPts val="0"/>
              </a:spcAft>
            </a:pPr>
            <a:r>
              <a:rPr lang="fr-FR" b="1" dirty="0"/>
              <a:t>Parts Sociales</a:t>
            </a:r>
            <a:r>
              <a:rPr lang="en-US" b="1" dirty="0"/>
              <a:t>​</a:t>
            </a:r>
          </a:p>
          <a:p>
            <a:pPr lvl="1" fontAlgn="base">
              <a:spcBef>
                <a:spcPts val="0"/>
              </a:spcBef>
              <a:spcAft>
                <a:spcPts val="0"/>
              </a:spcAft>
            </a:pPr>
            <a:r>
              <a:rPr lang="fr-FR" b="1" dirty="0"/>
              <a:t>Compte Titres Ordinaire</a:t>
            </a:r>
            <a:endParaRPr lang="en-US" b="1" dirty="0"/>
          </a:p>
          <a:p>
            <a:pPr lvl="1" fontAlgn="base">
              <a:spcBef>
                <a:spcPts val="0"/>
              </a:spcBef>
              <a:spcAft>
                <a:spcPts val="0"/>
              </a:spcAft>
            </a:pPr>
            <a:r>
              <a:rPr lang="fr-FR" b="1" dirty="0"/>
              <a:t>Coffre-Fort Physique ​</a:t>
            </a:r>
          </a:p>
          <a:p>
            <a:pPr lvl="1" fontAlgn="base">
              <a:spcBef>
                <a:spcPts val="0"/>
              </a:spcBef>
              <a:spcAft>
                <a:spcPts val="0"/>
              </a:spcAft>
            </a:pPr>
            <a:endParaRPr lang="fr-FR" dirty="0"/>
          </a:p>
          <a:p>
            <a:pPr marL="0" indent="0" fontAlgn="base">
              <a:spcBef>
                <a:spcPts val="0"/>
              </a:spcBef>
              <a:buNone/>
            </a:pPr>
            <a:r>
              <a:rPr lang="fr-FR" dirty="0"/>
              <a:t>Si le client décide de conserver un de ces produits en CEGEE, alors le compte de dépôt restera ouvert.</a:t>
            </a:r>
          </a:p>
          <a:p>
            <a:pPr marL="0" indent="0" fontAlgn="base">
              <a:spcBef>
                <a:spcPts val="0"/>
              </a:spcBef>
              <a:buNone/>
            </a:pPr>
            <a:r>
              <a:rPr lang="fr-FR" dirty="0"/>
              <a:t>Dans tous les autres cas, nous devons procéder à la clôture du compte de dépôt après avoir remédier aux situations comme décrit dans ce support.</a:t>
            </a:r>
          </a:p>
          <a:p>
            <a:pPr marL="0" indent="0" fontAlgn="base">
              <a:spcBef>
                <a:spcPts val="0"/>
              </a:spcBef>
              <a:buNone/>
            </a:pPr>
            <a:endParaRPr lang="fr-FR" dirty="0"/>
          </a:p>
          <a:p>
            <a:pPr marL="0" indent="0" fontAlgn="base">
              <a:spcBef>
                <a:spcPts val="0"/>
              </a:spcBef>
              <a:buNone/>
            </a:pPr>
            <a:endParaRPr lang="fr-FR" dirty="0"/>
          </a:p>
          <a:p>
            <a:pPr lvl="1"/>
            <a:endParaRPr lang="fr-FR" dirty="0"/>
          </a:p>
          <a:p>
            <a:pPr lvl="1"/>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50F5B71D-E9AC-4B17-BC3F-BC2ABB8FFC8F}"/>
              </a:ext>
            </a:extLst>
          </p:cNvPr>
          <p:cNvSpPr>
            <a:spLocks noGrp="1"/>
          </p:cNvSpPr>
          <p:nvPr>
            <p:ph type="body" sz="quarter" idx="12"/>
          </p:nvPr>
        </p:nvSpPr>
        <p:spPr/>
        <p:txBody>
          <a:bodyPr/>
          <a:lstStyle/>
          <a:p>
            <a:r>
              <a:rPr lang="fr-FR" dirty="0"/>
              <a:t>Quelques bonnes pratiques sont utiles avant de procéder à la clôture d’un compte de dépôt. (1/2)</a:t>
            </a:r>
          </a:p>
        </p:txBody>
      </p:sp>
      <p:pic>
        <p:nvPicPr>
          <p:cNvPr id="6" name="Picture 2" descr="Fraude numérique et conception de piratage Vecteur Premium">
            <a:extLst>
              <a:ext uri="{FF2B5EF4-FFF2-40B4-BE49-F238E27FC236}">
                <a16:creationId xmlns:a16="http://schemas.microsoft.com/office/drawing/2014/main" id="{D1ABA93D-512C-4F19-821B-7FF72BD9972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380281" y="3820990"/>
            <a:ext cx="1663771" cy="135546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764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982EA82-1FB0-463C-97E0-B00A2069C53D}"/>
              </a:ext>
            </a:extLst>
          </p:cNvPr>
          <p:cNvSpPr>
            <a:spLocks noGrp="1"/>
          </p:cNvSpPr>
          <p:nvPr>
            <p:ph idx="1"/>
          </p:nvPr>
        </p:nvSpPr>
        <p:spPr/>
        <p:txBody>
          <a:bodyPr/>
          <a:lstStyle/>
          <a:p>
            <a:r>
              <a:rPr lang="fr-FR" b="1" dirty="0"/>
              <a:t>Pour les clients détenteurs d’Instruments de Paiements</a:t>
            </a:r>
            <a:r>
              <a:rPr lang="fr-FR" dirty="0"/>
              <a:t>, la bonne pratique est de les récupérer pour destruction en nos locaux.</a:t>
            </a:r>
          </a:p>
          <a:p>
            <a:r>
              <a:rPr lang="fr-FR" dirty="0"/>
              <a:t>Le cas échéant, il est accepté de clôturer le compte sans récupération physique de ses IP.</a:t>
            </a:r>
          </a:p>
          <a:p>
            <a:r>
              <a:rPr lang="fr-FR" dirty="0"/>
              <a:t>Nous vous préconisons dans ce cas de :</a:t>
            </a:r>
          </a:p>
          <a:p>
            <a:pPr lvl="1"/>
            <a:r>
              <a:rPr lang="fr-FR" dirty="0"/>
              <a:t>Enregistrer une opposition 0814 – Blocage cartes du compte</a:t>
            </a:r>
          </a:p>
          <a:p>
            <a:pPr lvl="1"/>
            <a:r>
              <a:rPr lang="fr-FR" dirty="0"/>
              <a:t>Clôturer la (les) carte(s) bancaire(s) via un changement d’offre (si présence d’une offre forfaitaire) ou en direct (si hors offre)</a:t>
            </a:r>
          </a:p>
          <a:p>
            <a:pPr lvl="1"/>
            <a:r>
              <a:rPr lang="fr-FR" dirty="0"/>
              <a:t>Clôturer le compte de dépôt à J+2 de cette précédente action.</a:t>
            </a:r>
          </a:p>
          <a:p>
            <a:pPr marL="0" indent="0">
              <a:buNone/>
            </a:pPr>
            <a:r>
              <a:rPr lang="fr-FR" dirty="0"/>
              <a:t>Ainsi nous nous prémunissons des paiements cartes qui pourraient se présenter dans le MAD sur un compte que nous venons de clôturer et dont nous avons déjà envoyé les fonds.</a:t>
            </a:r>
          </a:p>
          <a:p>
            <a:pPr marL="0" indent="0">
              <a:buNone/>
            </a:pPr>
            <a:endParaRPr lang="fr-FR" dirty="0"/>
          </a:p>
          <a:p>
            <a:pPr marL="0" indent="0">
              <a:buNone/>
            </a:pPr>
            <a:endParaRPr lang="fr-FR" dirty="0"/>
          </a:p>
          <a:p>
            <a:r>
              <a:rPr lang="fr-FR" b="1" dirty="0"/>
              <a:t>Retrouvez le RIB du client, nécessaire au virement du solde restant sur le compte de dépôt dans l’outil de mobilité bancaire sortante : </a:t>
            </a:r>
            <a:r>
              <a:rPr lang="fr-FR" b="1" dirty="0" err="1"/>
              <a:t>MySys</a:t>
            </a:r>
            <a:r>
              <a:rPr lang="fr-FR" b="1" dirty="0"/>
              <a:t> « Gérer la mobilité bancaire - banque de départ – Information sur compte ».</a:t>
            </a:r>
          </a:p>
        </p:txBody>
      </p:sp>
      <p:sp>
        <p:nvSpPr>
          <p:cNvPr id="3" name="Espace réservé du texte 2">
            <a:extLst>
              <a:ext uri="{FF2B5EF4-FFF2-40B4-BE49-F238E27FC236}">
                <a16:creationId xmlns:a16="http://schemas.microsoft.com/office/drawing/2014/main" id="{0E2E16EB-7449-4A06-A033-9069D54A6574}"/>
              </a:ext>
            </a:extLst>
          </p:cNvPr>
          <p:cNvSpPr>
            <a:spLocks noGrp="1"/>
          </p:cNvSpPr>
          <p:nvPr>
            <p:ph type="body" sz="quarter" idx="12"/>
          </p:nvPr>
        </p:nvSpPr>
        <p:spPr/>
        <p:txBody>
          <a:bodyPr/>
          <a:lstStyle/>
          <a:p>
            <a:r>
              <a:rPr lang="fr-FR" dirty="0"/>
              <a:t>Quelques bonnes pratiques sont utiles avant de procéder à la clôture d’un compte de dépôt. (2/2)</a:t>
            </a:r>
          </a:p>
        </p:txBody>
      </p:sp>
      <p:pic>
        <p:nvPicPr>
          <p:cNvPr id="5" name="Image 4">
            <a:extLst>
              <a:ext uri="{FF2B5EF4-FFF2-40B4-BE49-F238E27FC236}">
                <a16:creationId xmlns:a16="http://schemas.microsoft.com/office/drawing/2014/main" id="{EE738D42-9A2D-4D0B-B0F3-8E3BC984D4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146758"/>
            <a:ext cx="930275" cy="92745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e 5">
            <a:extLst>
              <a:ext uri="{FF2B5EF4-FFF2-40B4-BE49-F238E27FC236}">
                <a16:creationId xmlns:a16="http://schemas.microsoft.com/office/drawing/2014/main" id="{1524CB93-C6EB-478C-B385-2D64BE2BE6BC}"/>
              </a:ext>
            </a:extLst>
          </p:cNvPr>
          <p:cNvGrpSpPr/>
          <p:nvPr/>
        </p:nvGrpSpPr>
        <p:grpSpPr>
          <a:xfrm>
            <a:off x="10264750" y="1900052"/>
            <a:ext cx="553671" cy="948458"/>
            <a:chOff x="2276484" y="6417199"/>
            <a:chExt cx="1068427" cy="1515965"/>
          </a:xfrm>
        </p:grpSpPr>
        <p:pic>
          <p:nvPicPr>
            <p:cNvPr id="7" name="Image 6">
              <a:extLst>
                <a:ext uri="{FF2B5EF4-FFF2-40B4-BE49-F238E27FC236}">
                  <a16:creationId xmlns:a16="http://schemas.microsoft.com/office/drawing/2014/main" id="{DBF3DFD0-AE61-480A-A10A-0CB997939FA7}"/>
                </a:ext>
              </a:extLst>
            </p:cNvPr>
            <p:cNvPicPr>
              <a:picLocks noChangeAspect="1"/>
            </p:cNvPicPr>
            <p:nvPr/>
          </p:nvPicPr>
          <p:blipFill>
            <a:blip r:embed="rId3">
              <a:clrChange>
                <a:clrFrom>
                  <a:srgbClr val="ECECEC"/>
                </a:clrFrom>
                <a:clrTo>
                  <a:srgbClr val="ECECEC">
                    <a:alpha val="0"/>
                  </a:srgbClr>
                </a:clrTo>
              </a:clrChange>
            </a:blip>
            <a:stretch>
              <a:fillRect/>
            </a:stretch>
          </p:blipFill>
          <p:spPr>
            <a:xfrm rot="20721002">
              <a:off x="2278466" y="6417199"/>
              <a:ext cx="1029223" cy="728759"/>
            </a:xfrm>
            <a:prstGeom prst="rect">
              <a:avLst/>
            </a:prstGeom>
          </p:spPr>
        </p:pic>
        <p:pic>
          <p:nvPicPr>
            <p:cNvPr id="8" name="Image 7">
              <a:extLst>
                <a:ext uri="{FF2B5EF4-FFF2-40B4-BE49-F238E27FC236}">
                  <a16:creationId xmlns:a16="http://schemas.microsoft.com/office/drawing/2014/main" id="{1957F475-4E0C-4242-8DD2-FD26422D2C87}"/>
                </a:ext>
              </a:extLst>
            </p:cNvPr>
            <p:cNvPicPr>
              <a:picLocks noChangeAspect="1"/>
            </p:cNvPicPr>
            <p:nvPr/>
          </p:nvPicPr>
          <p:blipFill>
            <a:blip r:embed="rId4">
              <a:clrChange>
                <a:clrFrom>
                  <a:srgbClr val="ECECEC"/>
                </a:clrFrom>
                <a:clrTo>
                  <a:srgbClr val="ECECEC">
                    <a:alpha val="0"/>
                  </a:srgbClr>
                </a:clrTo>
              </a:clrChange>
            </a:blip>
            <a:stretch>
              <a:fillRect/>
            </a:stretch>
          </p:blipFill>
          <p:spPr>
            <a:xfrm rot="20721002">
              <a:off x="2276484" y="6818242"/>
              <a:ext cx="1052357" cy="739081"/>
            </a:xfrm>
            <a:prstGeom prst="rect">
              <a:avLst/>
            </a:prstGeom>
          </p:spPr>
        </p:pic>
        <p:pic>
          <p:nvPicPr>
            <p:cNvPr id="9" name="Image 8">
              <a:extLst>
                <a:ext uri="{FF2B5EF4-FFF2-40B4-BE49-F238E27FC236}">
                  <a16:creationId xmlns:a16="http://schemas.microsoft.com/office/drawing/2014/main" id="{7CA8A230-4C4D-4711-B505-37D147D57987}"/>
                </a:ext>
              </a:extLst>
            </p:cNvPr>
            <p:cNvPicPr>
              <a:picLocks noChangeAspect="1"/>
            </p:cNvPicPr>
            <p:nvPr/>
          </p:nvPicPr>
          <p:blipFill>
            <a:blip r:embed="rId5">
              <a:clrChange>
                <a:clrFrom>
                  <a:srgbClr val="ECECEC"/>
                </a:clrFrom>
                <a:clrTo>
                  <a:srgbClr val="ECECEC">
                    <a:alpha val="0"/>
                  </a:srgbClr>
                </a:clrTo>
              </a:clrChange>
            </a:blip>
            <a:stretch>
              <a:fillRect/>
            </a:stretch>
          </p:blipFill>
          <p:spPr>
            <a:xfrm rot="20721002">
              <a:off x="2276484" y="7181483"/>
              <a:ext cx="1068427" cy="751681"/>
            </a:xfrm>
            <a:prstGeom prst="rect">
              <a:avLst/>
            </a:prstGeom>
          </p:spPr>
        </p:pic>
      </p:grpSp>
    </p:spTree>
    <p:extLst>
      <p:ext uri="{BB962C8B-B14F-4D97-AF65-F5344CB8AC3E}">
        <p14:creationId xmlns:p14="http://schemas.microsoft.com/office/powerpoint/2010/main" val="50357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2000"/>
                                  </p:stCondLst>
                                  <p:childTnLst>
                                    <p:animEffect transition="out" filter="fade">
                                      <p:cBhvr>
                                        <p:cTn id="6" dur="2000" tmFilter="0, 0; .2, .5; .8, .5; 1, 0"/>
                                        <p:tgtEl>
                                          <p:spTgt spid="5"/>
                                        </p:tgtEl>
                                      </p:cBhvr>
                                    </p:animEffect>
                                    <p:animScale>
                                      <p:cBhvr>
                                        <p:cTn id="7" dur="10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779930"/>
            <a:ext cx="7620201" cy="4374624"/>
          </a:xfrm>
        </p:spPr>
        <p:txBody>
          <a:bodyPr/>
          <a:lstStyle/>
          <a:p>
            <a:r>
              <a:rPr lang="fr-FR" dirty="0">
                <a:hlinkClick r:id="rId2" action="ppaction://hlinksldjump"/>
              </a:rPr>
              <a:t>Le client détient un Crédit Immobilier</a:t>
            </a:r>
            <a:endParaRPr lang="fr-FR" dirty="0"/>
          </a:p>
          <a:p>
            <a:r>
              <a:rPr lang="fr-FR" dirty="0">
                <a:hlinkClick r:id="rId3" action="ppaction://hlinksldjump"/>
              </a:rPr>
              <a:t>Le client détient un Crédit consommation et/ou Crédit Renouvelable</a:t>
            </a:r>
            <a:endParaRPr lang="fr-FR" dirty="0"/>
          </a:p>
          <a:p>
            <a:r>
              <a:rPr lang="fr-FR" dirty="0">
                <a:hlinkClick r:id="rId4" action="ppaction://hlinksldjump"/>
              </a:rPr>
              <a:t>Le client détient un contrat IARD</a:t>
            </a:r>
            <a:endParaRPr lang="fr-FR" dirty="0"/>
          </a:p>
          <a:p>
            <a:r>
              <a:rPr lang="fr-FR" dirty="0">
                <a:hlinkClick r:id="rId5" action="ppaction://hlinksldjump"/>
              </a:rPr>
              <a:t>Le client détient un contrat de Prévoyance</a:t>
            </a:r>
            <a:endParaRPr lang="fr-FR" dirty="0"/>
          </a:p>
          <a:p>
            <a:r>
              <a:rPr lang="fr-FR" dirty="0">
                <a:hlinkClick r:id="rId6" action="ppaction://hlinksldjump"/>
              </a:rPr>
              <a:t>Le client détient un PEL</a:t>
            </a:r>
            <a:endParaRPr lang="fr-FR" dirty="0"/>
          </a:p>
          <a:p>
            <a:r>
              <a:rPr lang="fr-FR" dirty="0">
                <a:hlinkClick r:id="rId7" action="ppaction://hlinksldjump"/>
              </a:rPr>
              <a:t>Le client détient une assurance vie</a:t>
            </a:r>
            <a:endParaRPr lang="fr-FR" dirty="0"/>
          </a:p>
          <a:p>
            <a:r>
              <a:rPr lang="fr-FR" dirty="0">
                <a:hlinkClick r:id="rId8" action="ppaction://hlinksldjump"/>
              </a:rPr>
              <a:t>Le client détient des Parts Sociales</a:t>
            </a:r>
            <a:endParaRPr lang="fr-FR" dirty="0"/>
          </a:p>
          <a:p>
            <a:r>
              <a:rPr lang="fr-FR" dirty="0">
                <a:hlinkClick r:id="rId9" action="ppaction://hlinksldjump"/>
              </a:rPr>
              <a:t>Le client détient un Compte Titres Ordinaire</a:t>
            </a:r>
            <a:endParaRPr lang="fr-FR" dirty="0"/>
          </a:p>
          <a:p>
            <a:r>
              <a:rPr lang="fr-FR" dirty="0">
                <a:hlinkClick r:id="rId10" action="ppaction://hlinksldjump"/>
              </a:rPr>
              <a:t>Le client détient un Compte A Terme</a:t>
            </a:r>
            <a:endParaRPr lang="fr-FR" dirty="0"/>
          </a:p>
          <a:p>
            <a:r>
              <a:rPr lang="fr-FR" dirty="0">
                <a:hlinkClick r:id="rId11" action="ppaction://hlinksldjump"/>
              </a:rPr>
              <a:t>Le client détient un Coffre Fort physique</a:t>
            </a:r>
            <a:endParaRPr lang="fr-FR" dirty="0"/>
          </a:p>
          <a:p>
            <a:r>
              <a:rPr lang="fr-FR" dirty="0">
                <a:hlinkClick r:id="rId12" action="ppaction://hlinksldjump"/>
              </a:rPr>
              <a:t>Le client détient un Coffre Fort Numérique</a:t>
            </a:r>
            <a:endParaRPr lang="fr-FR" dirty="0"/>
          </a:p>
          <a:p>
            <a:r>
              <a:rPr lang="fr-FR" dirty="0">
                <a:hlinkClick r:id="rId13" action="ppaction://hlinksldjump"/>
              </a:rPr>
              <a:t>Le client détient un Compte en situation irrégulière</a:t>
            </a:r>
            <a:endParaRPr lang="fr-FR" dirty="0"/>
          </a:p>
          <a:p>
            <a:r>
              <a:rPr lang="fr-FR" dirty="0">
                <a:hlinkClick r:id="rId14" action="ppaction://hlinksldjump"/>
              </a:rPr>
              <a:t>Les solutions face à des messages d’erreur courant</a:t>
            </a:r>
            <a:endParaRPr lang="fr-FR" dirty="0"/>
          </a:p>
          <a:p>
            <a:endParaRPr lang="fr-FR" dirty="0"/>
          </a:p>
        </p:txBody>
      </p:sp>
    </p:spTree>
    <p:extLst>
      <p:ext uri="{BB962C8B-B14F-4D97-AF65-F5344CB8AC3E}">
        <p14:creationId xmlns:p14="http://schemas.microsoft.com/office/powerpoint/2010/main" val="4164220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p:txBody>
          <a:bodyPr/>
          <a:lstStyle/>
          <a:p>
            <a:r>
              <a:rPr lang="fr-FR" dirty="0"/>
              <a:t>Le client détient un prêt immobilier en CEGEE et les échéances sont prélevées sur le compte, objet de la demande de clôture.</a:t>
            </a:r>
          </a:p>
          <a:p>
            <a:endParaRPr lang="fr-FR" dirty="0"/>
          </a:p>
          <a:p>
            <a:r>
              <a:rPr lang="fr-FR" b="1" dirty="0"/>
              <a:t>Traitement en agence si le nouveau compte de prélèvement reste un compte CEGEE :</a:t>
            </a:r>
          </a:p>
          <a:p>
            <a:pPr lvl="1"/>
            <a:r>
              <a:rPr lang="fr-FR" dirty="0"/>
              <a:t>Compléter et numériser dans le DNC (Dossier Numérique Crédit accessible via Classeur Client (0283) onglet Crédit DNC Part), l'imprimé AGIL </a:t>
            </a:r>
            <a:r>
              <a:rPr lang="fr-FR" dirty="0">
                <a:hlinkClick r:id="rId2"/>
              </a:rPr>
              <a:t>CRP629 </a:t>
            </a:r>
            <a:endParaRPr lang="fr-FR" dirty="0"/>
          </a:p>
          <a:p>
            <a:pPr lvl="1"/>
            <a:r>
              <a:rPr lang="fr-FR" dirty="0"/>
              <a:t>Double cliquer sur la ligne du prêt / Données Financières / Liste des payeurs / Modifier les payeurs / sélectionner le compte souhaité dans la liste des compte.</a:t>
            </a:r>
          </a:p>
          <a:p>
            <a:pPr lvl="1"/>
            <a:r>
              <a:rPr lang="fr-FR" dirty="0"/>
              <a:t>Cocher "Appliquer cette modification au payeur de secours" et valider.</a:t>
            </a:r>
          </a:p>
          <a:p>
            <a:r>
              <a:rPr lang="fr-FR" b="1" dirty="0"/>
              <a:t>Traitement par le Back Office si le nouveau compte de prélèvement est un compte externe :</a:t>
            </a:r>
          </a:p>
          <a:p>
            <a:pPr lvl="1"/>
            <a:r>
              <a:rPr lang="fr-FR" dirty="0"/>
              <a:t>Transmettre l'imprimé AGIL </a:t>
            </a:r>
            <a:r>
              <a:rPr lang="fr-FR" dirty="0">
                <a:hlinkClick r:id="rId2"/>
              </a:rPr>
              <a:t>CRP629</a:t>
            </a:r>
            <a:r>
              <a:rPr lang="fr-FR" dirty="0"/>
              <a:t>, le RIB et le mandat de prélèvement (imprimé AGIL </a:t>
            </a:r>
            <a:r>
              <a:rPr lang="fr-FR" dirty="0">
                <a:hlinkClick r:id="rId3"/>
              </a:rPr>
              <a:t>MOP019</a:t>
            </a:r>
            <a:r>
              <a:rPr lang="fr-FR" dirty="0"/>
              <a:t> signé des clients) par mail : </a:t>
            </a:r>
            <a:r>
              <a:rPr lang="fr-FR" dirty="0">
                <a:hlinkClick r:id="rId4"/>
              </a:rPr>
              <a:t>CEGEE-B-VIE-DU-CREDIT-PART</a:t>
            </a:r>
            <a:endParaRPr lang="fr-FR" dirty="0"/>
          </a:p>
          <a:p>
            <a:pPr marL="0" indent="0">
              <a:buNone/>
            </a:pPr>
            <a:endParaRPr lang="fr-FR" dirty="0"/>
          </a:p>
          <a:p>
            <a:r>
              <a:rPr lang="fr-FR" dirty="0"/>
              <a:t>Tarification 2023 : 28,50 € par ligne de crédit.</a:t>
            </a:r>
          </a:p>
          <a:p>
            <a:endParaRPr lang="fr-FR" dirty="0"/>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Le client détient un crédit immobilier</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Solutions de remédiation : clôture de compte / Mobilité Bancaire Sortante</a:t>
            </a:r>
          </a:p>
        </p:txBody>
      </p:sp>
    </p:spTree>
    <p:extLst>
      <p:ext uri="{BB962C8B-B14F-4D97-AF65-F5344CB8AC3E}">
        <p14:creationId xmlns:p14="http://schemas.microsoft.com/office/powerpoint/2010/main" val="1979149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p:txBody>
          <a:bodyPr/>
          <a:lstStyle/>
          <a:p>
            <a:r>
              <a:rPr lang="fr-FR" dirty="0"/>
              <a:t>Les prélèvements d’échéances de crédit consommation et de crédit renouvelable sont inclus dans l’information automatique entre établissements financiers lors de la souscription d’un mandat de Mobilité Bancaire.</a:t>
            </a:r>
          </a:p>
          <a:p>
            <a:endParaRPr lang="fr-FR" sz="1000" dirty="0"/>
          </a:p>
          <a:p>
            <a:r>
              <a:rPr lang="fr-FR" dirty="0"/>
              <a:t>Toutefois, il est souvent constaté qu’une action manuelle est nécessaire pour permettre le bon enregistrement des coordonnées bancaires auprès de BPCE Financement.</a:t>
            </a:r>
          </a:p>
          <a:p>
            <a:endParaRPr lang="fr-FR" sz="1000" dirty="0"/>
          </a:p>
          <a:p>
            <a:r>
              <a:rPr lang="fr-FR" dirty="0"/>
              <a:t>Si, à la consultation du crédit, vous constatez que le numéro de compte est toujours celui détenu en CEGEE, objet de la demande de clôture, il convient de : </a:t>
            </a:r>
          </a:p>
          <a:p>
            <a:pPr lvl="1"/>
            <a:r>
              <a:rPr lang="fr-FR" dirty="0"/>
              <a:t>Envoyer le nouveau RIB du client par mail à </a:t>
            </a:r>
            <a:r>
              <a:rPr lang="fr-FR" b="1" dirty="0">
                <a:hlinkClick r:id="rId2"/>
              </a:rPr>
              <a:t>financement-sav.creditce@bpce.fr</a:t>
            </a:r>
            <a:r>
              <a:rPr lang="fr-FR" b="1" dirty="0"/>
              <a:t> en indiquant dans votre mail :</a:t>
            </a:r>
          </a:p>
          <a:p>
            <a:pPr lvl="2"/>
            <a:r>
              <a:rPr lang="fr-FR" dirty="0"/>
              <a:t>Numéro de crédit FFI… , </a:t>
            </a:r>
          </a:p>
          <a:p>
            <a:pPr lvl="2"/>
            <a:r>
              <a:rPr lang="fr-FR" dirty="0"/>
              <a:t>Nom, Prénom et date de naissance du client.</a:t>
            </a:r>
          </a:p>
          <a:p>
            <a:pPr lvl="1"/>
            <a:r>
              <a:rPr lang="fr-FR" dirty="0"/>
              <a:t>Ou demander à votre client de faire le nécessaire auprès de BPCE Financement en envoyant son RIB par courrier postal à :</a:t>
            </a:r>
          </a:p>
          <a:p>
            <a:pPr marL="927000" lvl="2" indent="0" algn="ctr">
              <a:buNone/>
            </a:pPr>
            <a:r>
              <a:rPr lang="fr-FR" dirty="0"/>
              <a:t>BPCE Financement</a:t>
            </a:r>
          </a:p>
          <a:p>
            <a:pPr marL="927000" lvl="2" indent="0" algn="ctr">
              <a:buNone/>
            </a:pPr>
            <a:r>
              <a:rPr lang="fr-FR" dirty="0"/>
              <a:t>Centre de relation clientèle</a:t>
            </a:r>
          </a:p>
          <a:p>
            <a:pPr marL="927000" lvl="2" indent="0" algn="ctr">
              <a:buNone/>
            </a:pPr>
            <a:r>
              <a:rPr lang="fr-FR" dirty="0"/>
              <a:t>TSA 38001</a:t>
            </a:r>
          </a:p>
          <a:p>
            <a:pPr marL="927000" lvl="2" indent="0" algn="ctr">
              <a:buNone/>
            </a:pPr>
            <a:r>
              <a:rPr lang="fr-FR" dirty="0"/>
              <a:t>59781 Lille Cedex 9</a:t>
            </a:r>
          </a:p>
          <a:p>
            <a:r>
              <a:rPr lang="fr-FR" b="1" dirty="0"/>
              <a:t>ATTENTION, une seule exception : si la réserve </a:t>
            </a:r>
            <a:r>
              <a:rPr lang="fr-FR" b="1" dirty="0" err="1"/>
              <a:t>Izicarte</a:t>
            </a:r>
            <a:r>
              <a:rPr lang="fr-FR" b="1" dirty="0"/>
              <a:t> n’est pas utilisée, vous pouvez procéder à la clôture du compte de dépôt dans l’immédiat.</a:t>
            </a:r>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crédit consommation ou réserve </a:t>
            </a:r>
            <a:r>
              <a:rPr lang="fr-FR" dirty="0" err="1"/>
              <a:t>Izicarte</a:t>
            </a:r>
            <a:r>
              <a:rPr lang="fr-FR" dirty="0"/>
              <a:t> en cours</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Tree>
    <p:extLst>
      <p:ext uri="{BB962C8B-B14F-4D97-AF65-F5344CB8AC3E}">
        <p14:creationId xmlns:p14="http://schemas.microsoft.com/office/powerpoint/2010/main" val="3654476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377518"/>
            <a:ext cx="11048440" cy="4860000"/>
          </a:xfrm>
        </p:spPr>
        <p:txBody>
          <a:bodyPr/>
          <a:lstStyle/>
          <a:p>
            <a:r>
              <a:rPr lang="fr-FR" dirty="0"/>
              <a:t>Le client est titulaire d’un contrat IARD (Auto, MRH, 2 Roues, GAV, PJ, Santé, </a:t>
            </a:r>
            <a:r>
              <a:rPr lang="fr-FR" dirty="0" err="1"/>
              <a:t>Sécur</a:t>
            </a:r>
            <a:r>
              <a:rPr lang="fr-FR" dirty="0"/>
              <a:t> média, etc…)</a:t>
            </a:r>
          </a:p>
          <a:p>
            <a:endParaRPr lang="fr-FR" dirty="0"/>
          </a:p>
          <a:p>
            <a:r>
              <a:rPr lang="fr-FR" dirty="0"/>
              <a:t>Les prélèvements des cotisations sont inclus dans l’information automatique entre établissements financiers lors de la souscription d’un mandat de Mobilité Bancaire.</a:t>
            </a:r>
          </a:p>
          <a:p>
            <a:endParaRPr lang="fr-FR" dirty="0"/>
          </a:p>
          <a:p>
            <a:r>
              <a:rPr lang="fr-FR" dirty="0"/>
              <a:t>BPCE Assurances s’occupe automatiquement du changement de coordonnées bancaires et se charge de faire signer un mandat de prélèvement au client.</a:t>
            </a:r>
          </a:p>
          <a:p>
            <a:endParaRPr lang="fr-FR" dirty="0"/>
          </a:p>
          <a:p>
            <a:r>
              <a:rPr lang="fr-FR" u="sng" dirty="0"/>
              <a:t>Vous n’avez pas d’action à engager</a:t>
            </a:r>
            <a:r>
              <a:rPr lang="fr-FR" dirty="0"/>
              <a:t>, les cotisations seront prélevées sur le nouveau compte du client.</a:t>
            </a:r>
          </a:p>
          <a:p>
            <a:endParaRPr lang="fr-FR" dirty="0"/>
          </a:p>
          <a:p>
            <a:r>
              <a:rPr lang="fr-FR" i="1" dirty="0"/>
              <a:t>Remarque : si le client détient une assurance prévoyance, les prélèvements des cotisations ne sont pas inclus dans l’information automatique. Il convient de mettre en place le nouveau prélèvement vers l’assurance prévoyance           (</a:t>
            </a:r>
            <a:r>
              <a:rPr lang="fr-FR" i="1" dirty="0" err="1"/>
              <a:t>cf</a:t>
            </a:r>
            <a:r>
              <a:rPr lang="fr-FR" i="1" dirty="0"/>
              <a:t> slide 8).</a:t>
            </a:r>
          </a:p>
          <a:p>
            <a:pPr marL="468000" lvl="1" indent="0">
              <a:buNone/>
            </a:pPr>
            <a:endParaRPr lang="fr-FR" dirty="0"/>
          </a:p>
          <a:p>
            <a:pPr lvl="1"/>
            <a:endParaRPr lang="fr-FR" dirty="0"/>
          </a:p>
          <a:p>
            <a:endParaRPr lang="fr-FR" sz="700"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contrat d’assurance IARD</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10" name="Rectangle 9">
            <a:extLst>
              <a:ext uri="{FF2B5EF4-FFF2-40B4-BE49-F238E27FC236}">
                <a16:creationId xmlns:a16="http://schemas.microsoft.com/office/drawing/2014/main" id="{E39663DF-8CCF-468B-8C62-9BD92F56418A}"/>
              </a:ext>
            </a:extLst>
          </p:cNvPr>
          <p:cNvSpPr/>
          <p:nvPr/>
        </p:nvSpPr>
        <p:spPr>
          <a:xfrm>
            <a:off x="9036424" y="2985247"/>
            <a:ext cx="2707341" cy="164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1550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269885"/>
            <a:ext cx="10980738" cy="4860000"/>
          </a:xfrm>
        </p:spPr>
        <p:txBody>
          <a:bodyPr/>
          <a:lstStyle/>
          <a:p>
            <a:r>
              <a:rPr lang="fr-FR" dirty="0"/>
              <a:t>Le client détient un contrat de Prévoyance en CEGEE dont la cotisation est réglée par le compte objet de la demande de clôture.</a:t>
            </a:r>
          </a:p>
          <a:p>
            <a:endParaRPr lang="fr-FR" sz="700" dirty="0"/>
          </a:p>
          <a:p>
            <a:r>
              <a:rPr lang="fr-FR" dirty="0"/>
              <a:t>Pour modifier les coordonnées bancaires des contrats de Prévoyance, double cliquer sur le contrat concerné.</a:t>
            </a:r>
          </a:p>
          <a:p>
            <a:endParaRPr lang="fr-FR" sz="700" dirty="0"/>
          </a:p>
          <a:p>
            <a:r>
              <a:rPr lang="fr-FR" dirty="0"/>
              <a:t>A partir de la Synthèse Client :</a:t>
            </a:r>
          </a:p>
          <a:p>
            <a:pPr lvl="1"/>
            <a:r>
              <a:rPr lang="fr-FR" b="1" dirty="0"/>
              <a:t>Double cliquer </a:t>
            </a:r>
            <a:r>
              <a:rPr lang="fr-FR" dirty="0"/>
              <a:t>sur le contrat </a:t>
            </a:r>
            <a:r>
              <a:rPr lang="fr-FR" b="1" u="sng" dirty="0"/>
              <a:t>ou</a:t>
            </a:r>
            <a:r>
              <a:rPr lang="fr-FR" dirty="0"/>
              <a:t> faire la transaction </a:t>
            </a:r>
            <a:r>
              <a:rPr lang="fr-FR" b="1" dirty="0"/>
              <a:t>Vendre et gérer un contrat Prévoyance [0451].</a:t>
            </a:r>
            <a:endParaRPr lang="fr-FR" dirty="0"/>
          </a:p>
          <a:p>
            <a:pPr marL="0" indent="0">
              <a:buNone/>
            </a:pPr>
            <a:endParaRPr lang="fr-FR" b="1" dirty="0"/>
          </a:p>
          <a:p>
            <a:pPr marL="0" indent="0">
              <a:buNone/>
            </a:pPr>
            <a:br>
              <a:rPr lang="fr-FR" b="1" dirty="0"/>
            </a:br>
            <a:br>
              <a:rPr lang="fr-FR" dirty="0"/>
            </a:br>
            <a:endParaRPr lang="fr-FR"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contrat de Prévoyance</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5" name="Espace réservé du contenu 1">
            <a:extLst>
              <a:ext uri="{FF2B5EF4-FFF2-40B4-BE49-F238E27FC236}">
                <a16:creationId xmlns:a16="http://schemas.microsoft.com/office/drawing/2014/main" id="{F5250CBC-2682-4218-9126-AC3DB9A69395}"/>
              </a:ext>
            </a:extLst>
          </p:cNvPr>
          <p:cNvSpPr txBox="1">
            <a:spLocks/>
          </p:cNvSpPr>
          <p:nvPr/>
        </p:nvSpPr>
        <p:spPr>
          <a:xfrm>
            <a:off x="695325" y="3400948"/>
            <a:ext cx="5400669" cy="249918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u="sng" dirty="0"/>
              <a:t>Pour </a:t>
            </a:r>
            <a:r>
              <a:rPr lang="fr-FR" b="1" u="sng" dirty="0" err="1"/>
              <a:t>SECUR'Urgence</a:t>
            </a:r>
            <a:r>
              <a:rPr lang="fr-FR" b="1" u="sng" dirty="0"/>
              <a:t> et Famille</a:t>
            </a:r>
          </a:p>
          <a:p>
            <a:pPr lvl="1"/>
            <a:r>
              <a:rPr lang="fr-FR" dirty="0"/>
              <a:t>Choisir </a:t>
            </a:r>
            <a:r>
              <a:rPr lang="fr-FR" b="1" dirty="0"/>
              <a:t>Avenants / Autre </a:t>
            </a:r>
            <a:r>
              <a:rPr lang="fr-FR" dirty="0"/>
              <a:t>dans </a:t>
            </a:r>
            <a:r>
              <a:rPr lang="fr-FR" b="1" dirty="0"/>
              <a:t>Acte de gestion</a:t>
            </a:r>
            <a:endParaRPr lang="fr-FR" dirty="0"/>
          </a:p>
          <a:p>
            <a:pPr lvl="1"/>
            <a:r>
              <a:rPr lang="fr-FR" dirty="0"/>
              <a:t>Menu </a:t>
            </a:r>
            <a:r>
              <a:rPr lang="fr-FR" b="1" dirty="0"/>
              <a:t>Opérations sur un contrat de </a:t>
            </a:r>
            <a:r>
              <a:rPr lang="fr-FR" b="1" dirty="0" err="1"/>
              <a:t>MyAssur</a:t>
            </a:r>
            <a:endParaRPr lang="fr-FR" dirty="0"/>
          </a:p>
          <a:p>
            <a:pPr lvl="1"/>
            <a:r>
              <a:rPr lang="fr-FR" dirty="0"/>
              <a:t>Cliquer sur le lien </a:t>
            </a:r>
            <a:r>
              <a:rPr lang="fr-FR" b="1" dirty="0"/>
              <a:t>Changement domiciliation bancaire</a:t>
            </a:r>
            <a:endParaRPr lang="fr-FR" dirty="0"/>
          </a:p>
          <a:p>
            <a:pPr lvl="1"/>
            <a:r>
              <a:rPr lang="fr-FR" dirty="0"/>
              <a:t>Accepter la </a:t>
            </a:r>
            <a:r>
              <a:rPr lang="fr-FR" b="1" dirty="0"/>
              <a:t>redirection vers </a:t>
            </a:r>
            <a:r>
              <a:rPr lang="fr-FR" b="1" dirty="0" err="1"/>
              <a:t>WebAssur</a:t>
            </a:r>
            <a:endParaRPr lang="fr-FR" dirty="0"/>
          </a:p>
          <a:p>
            <a:r>
              <a:rPr lang="fr-FR" dirty="0"/>
              <a:t>Transmettre l'avenant signé à l’assureur </a:t>
            </a:r>
            <a:r>
              <a:rPr lang="fr-FR" b="1" dirty="0"/>
              <a:t>avec un IBAN</a:t>
            </a:r>
            <a:endParaRPr lang="fr-FR" dirty="0"/>
          </a:p>
          <a:p>
            <a:pPr lvl="2"/>
            <a:endParaRPr lang="fr-FR" dirty="0"/>
          </a:p>
        </p:txBody>
      </p:sp>
      <p:sp>
        <p:nvSpPr>
          <p:cNvPr id="6" name="Espace réservé du contenu 1">
            <a:extLst>
              <a:ext uri="{FF2B5EF4-FFF2-40B4-BE49-F238E27FC236}">
                <a16:creationId xmlns:a16="http://schemas.microsoft.com/office/drawing/2014/main" id="{E4FF1A53-EB36-4972-BD5D-F4A2F8EEA524}"/>
              </a:ext>
            </a:extLst>
          </p:cNvPr>
          <p:cNvSpPr txBox="1">
            <a:spLocks/>
          </p:cNvSpPr>
          <p:nvPr/>
        </p:nvSpPr>
        <p:spPr>
          <a:xfrm>
            <a:off x="6606208" y="3400947"/>
            <a:ext cx="5069855" cy="249918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u="sng" dirty="0"/>
              <a:t>Pour GU / GF</a:t>
            </a:r>
          </a:p>
          <a:p>
            <a:pPr lvl="1"/>
            <a:r>
              <a:rPr lang="fr-FR" dirty="0"/>
              <a:t>Choisir </a:t>
            </a:r>
            <a:r>
              <a:rPr lang="fr-FR" b="1" dirty="0"/>
              <a:t>Avenants / Autre </a:t>
            </a:r>
            <a:r>
              <a:rPr lang="fr-FR" dirty="0"/>
              <a:t>dans </a:t>
            </a:r>
            <a:r>
              <a:rPr lang="fr-FR" b="1" dirty="0"/>
              <a:t>Acte de gestion </a:t>
            </a:r>
          </a:p>
          <a:p>
            <a:pPr lvl="1"/>
            <a:r>
              <a:rPr lang="fr-FR" dirty="0"/>
              <a:t>Cliquer dans</a:t>
            </a:r>
            <a:r>
              <a:rPr lang="fr-FR" b="1" dirty="0"/>
              <a:t> Avenant changement de compte</a:t>
            </a:r>
            <a:endParaRPr lang="fr-FR" dirty="0"/>
          </a:p>
          <a:p>
            <a:pPr lvl="1"/>
            <a:r>
              <a:rPr lang="fr-FR" dirty="0"/>
              <a:t>Renseigner les nouvelles coordonnées bancaires et Valider</a:t>
            </a:r>
          </a:p>
          <a:p>
            <a:r>
              <a:rPr lang="fr-FR" dirty="0"/>
              <a:t>Transmettre l'avenant signé à l’assureur </a:t>
            </a:r>
            <a:r>
              <a:rPr lang="fr-FR" b="1" dirty="0"/>
              <a:t>avec un IBAN</a:t>
            </a:r>
            <a:endParaRPr lang="fr-FR" dirty="0"/>
          </a:p>
          <a:p>
            <a:pPr lvl="2"/>
            <a:endParaRPr lang="fr-FR" dirty="0"/>
          </a:p>
        </p:txBody>
      </p:sp>
      <p:cxnSp>
        <p:nvCxnSpPr>
          <p:cNvPr id="7" name="Connecteur droit 6">
            <a:extLst>
              <a:ext uri="{FF2B5EF4-FFF2-40B4-BE49-F238E27FC236}">
                <a16:creationId xmlns:a16="http://schemas.microsoft.com/office/drawing/2014/main" id="{9D9749EF-D088-4BA5-8130-AA907A527AE4}"/>
              </a:ext>
            </a:extLst>
          </p:cNvPr>
          <p:cNvCxnSpPr>
            <a:cxnSpLocks/>
          </p:cNvCxnSpPr>
          <p:nvPr/>
        </p:nvCxnSpPr>
        <p:spPr>
          <a:xfrm>
            <a:off x="6192776" y="3315782"/>
            <a:ext cx="0" cy="250366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320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377518"/>
            <a:ext cx="10980738" cy="4860000"/>
          </a:xfrm>
        </p:spPr>
        <p:txBody>
          <a:bodyPr/>
          <a:lstStyle/>
          <a:p>
            <a:r>
              <a:rPr lang="fr-FR" dirty="0"/>
              <a:t>Le client détient un PEL en CEGEE alimenté régulièrement par le compte objet de la demande de clôture.</a:t>
            </a:r>
          </a:p>
          <a:p>
            <a:r>
              <a:rPr lang="fr-FR" dirty="0"/>
              <a:t>Vous devez procéder à la mise en place d'un échéancier de prélèvement externe, celle-ci s'effectue en 2 temps :</a:t>
            </a:r>
          </a:p>
          <a:p>
            <a:pPr marL="468000" lvl="1" indent="0">
              <a:buNone/>
            </a:pPr>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endParaRPr lang="fr-FR" sz="500" b="1" dirty="0"/>
          </a:p>
          <a:p>
            <a:r>
              <a:rPr lang="fr-FR" b="1" dirty="0"/>
              <a:t>Info + :</a:t>
            </a:r>
            <a:r>
              <a:rPr lang="fr-FR" dirty="0"/>
              <a:t> si le client détient un </a:t>
            </a:r>
            <a:r>
              <a:rPr lang="fr-FR" b="1" dirty="0" err="1"/>
              <a:t>Quadreto</a:t>
            </a:r>
            <a:r>
              <a:rPr lang="fr-FR" dirty="0"/>
              <a:t> et si en plus de ses versements automatiques issu du CAT, il souhaite réaliser des versements par prélèvement externe, saisir le </a:t>
            </a:r>
            <a:r>
              <a:rPr lang="fr-FR" b="1" dirty="0"/>
              <a:t>canal PTU</a:t>
            </a:r>
            <a:r>
              <a:rPr lang="fr-FR" dirty="0"/>
              <a:t> lors de la </a:t>
            </a:r>
            <a:r>
              <a:rPr lang="fr-FR" b="1" dirty="0"/>
              <a:t>création du mandat</a:t>
            </a:r>
            <a:r>
              <a:rPr lang="fr-FR" dirty="0"/>
              <a:t> puis </a:t>
            </a:r>
            <a:r>
              <a:rPr lang="fr-FR" b="1" dirty="0"/>
              <a:t>saisir l'échéancier</a:t>
            </a:r>
            <a:r>
              <a:rPr lang="fr-FR" dirty="0"/>
              <a:t> via la transaction </a:t>
            </a:r>
            <a:r>
              <a:rPr lang="fr-FR" b="1" dirty="0"/>
              <a:t>0297 Prélèvements SEPA - Services créanciers</a:t>
            </a:r>
            <a:r>
              <a:rPr lang="fr-FR" dirty="0"/>
              <a:t> en indiquant l</a:t>
            </a:r>
            <a:r>
              <a:rPr lang="fr-FR" b="1" dirty="0"/>
              <a:t>a date de fin échéancier = date d’échéance du </a:t>
            </a:r>
            <a:r>
              <a:rPr lang="fr-FR" b="1" dirty="0" err="1"/>
              <a:t>Quadreto</a:t>
            </a:r>
            <a:r>
              <a:rPr lang="fr-FR" dirty="0"/>
              <a:t>.      </a:t>
            </a:r>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Plan Epargne Logement</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6" name="Espace réservé du contenu 1">
            <a:extLst>
              <a:ext uri="{FF2B5EF4-FFF2-40B4-BE49-F238E27FC236}">
                <a16:creationId xmlns:a16="http://schemas.microsoft.com/office/drawing/2014/main" id="{460BAE29-AD77-48AF-907F-9DB9F8F486AC}"/>
              </a:ext>
            </a:extLst>
          </p:cNvPr>
          <p:cNvSpPr txBox="1">
            <a:spLocks/>
          </p:cNvSpPr>
          <p:nvPr/>
        </p:nvSpPr>
        <p:spPr>
          <a:xfrm>
            <a:off x="695325" y="2179409"/>
            <a:ext cx="5069855" cy="249918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1. Création du mandat :</a:t>
            </a:r>
          </a:p>
          <a:p>
            <a:pPr lvl="1"/>
            <a:r>
              <a:rPr lang="fr-FR" dirty="0"/>
              <a:t>A partir du PEL, transaction </a:t>
            </a:r>
            <a:r>
              <a:rPr lang="fr-FR" b="1" dirty="0"/>
              <a:t>0297 Prélèvements SEPA - Services créanciers</a:t>
            </a:r>
          </a:p>
          <a:p>
            <a:pPr lvl="1"/>
            <a:r>
              <a:rPr lang="fr-FR" dirty="0"/>
              <a:t>Vérifier la présence du </a:t>
            </a:r>
            <a:r>
              <a:rPr lang="fr-FR" b="1" dirty="0"/>
              <a:t>Tiers créancier</a:t>
            </a:r>
            <a:r>
              <a:rPr lang="fr-FR" dirty="0"/>
              <a:t> (</a:t>
            </a:r>
            <a:r>
              <a:rPr lang="fr-FR" b="1" i="1" dirty="0"/>
              <a:t>le créer si inexistant</a:t>
            </a:r>
            <a:r>
              <a:rPr lang="fr-FR" dirty="0"/>
              <a:t>) :</a:t>
            </a:r>
          </a:p>
          <a:p>
            <a:pPr lvl="2"/>
            <a:r>
              <a:rPr lang="fr-FR" dirty="0"/>
              <a:t>créer le service </a:t>
            </a:r>
            <a:r>
              <a:rPr lang="fr-FR" b="1" dirty="0"/>
              <a:t>Tiers Créancier</a:t>
            </a:r>
            <a:r>
              <a:rPr lang="fr-FR" dirty="0"/>
              <a:t> (= utiliser l'</a:t>
            </a:r>
            <a:r>
              <a:rPr lang="fr-FR" b="1" dirty="0"/>
              <a:t>ICS</a:t>
            </a:r>
            <a:r>
              <a:rPr lang="fr-FR" dirty="0"/>
              <a:t> de la Caisse d'Épargne)</a:t>
            </a:r>
          </a:p>
          <a:p>
            <a:pPr lvl="2"/>
            <a:r>
              <a:rPr lang="fr-FR" dirty="0"/>
              <a:t>Dans le totem sélectionner </a:t>
            </a:r>
            <a:r>
              <a:rPr lang="fr-FR" b="1" dirty="0"/>
              <a:t>Gestion des mandats et saisie d'un prélèvement</a:t>
            </a:r>
            <a:endParaRPr lang="fr-FR" dirty="0"/>
          </a:p>
          <a:p>
            <a:pPr lvl="2"/>
            <a:r>
              <a:rPr lang="fr-FR" dirty="0"/>
              <a:t>Cliquer sur </a:t>
            </a:r>
            <a:r>
              <a:rPr lang="fr-FR" b="1" dirty="0"/>
              <a:t>Création mandat, </a:t>
            </a:r>
            <a:r>
              <a:rPr lang="fr-FR" dirty="0"/>
              <a:t>sélectionner </a:t>
            </a:r>
            <a:r>
              <a:rPr lang="fr-FR" b="1" dirty="0"/>
              <a:t>PEL</a:t>
            </a:r>
            <a:r>
              <a:rPr lang="fr-FR" dirty="0"/>
              <a:t> dans la rubrique canal</a:t>
            </a:r>
          </a:p>
          <a:p>
            <a:pPr lvl="2"/>
            <a:r>
              <a:rPr lang="fr-FR" dirty="0"/>
              <a:t>Editer et </a:t>
            </a:r>
            <a:r>
              <a:rPr lang="fr-FR" b="1" dirty="0"/>
              <a:t>faire signer</a:t>
            </a:r>
            <a:r>
              <a:rPr lang="fr-FR" dirty="0"/>
              <a:t> le mandat par le débiteur</a:t>
            </a:r>
          </a:p>
        </p:txBody>
      </p:sp>
      <p:sp>
        <p:nvSpPr>
          <p:cNvPr id="7" name="Espace réservé du contenu 1">
            <a:extLst>
              <a:ext uri="{FF2B5EF4-FFF2-40B4-BE49-F238E27FC236}">
                <a16:creationId xmlns:a16="http://schemas.microsoft.com/office/drawing/2014/main" id="{BDD494F2-E491-4B96-AFDB-86055601C830}"/>
              </a:ext>
            </a:extLst>
          </p:cNvPr>
          <p:cNvSpPr txBox="1">
            <a:spLocks/>
          </p:cNvSpPr>
          <p:nvPr/>
        </p:nvSpPr>
        <p:spPr>
          <a:xfrm>
            <a:off x="6185694" y="2179408"/>
            <a:ext cx="5490369" cy="303443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2. Création de l'échéancier externe :</a:t>
            </a:r>
          </a:p>
          <a:p>
            <a:pPr lvl="1"/>
            <a:r>
              <a:rPr lang="fr-FR" dirty="0"/>
              <a:t>A partir du PEL transaction </a:t>
            </a:r>
            <a:r>
              <a:rPr lang="fr-FR" b="1" dirty="0"/>
              <a:t>0501 Avenant</a:t>
            </a:r>
            <a:endParaRPr lang="fr-FR" dirty="0"/>
          </a:p>
          <a:p>
            <a:pPr lvl="1"/>
            <a:r>
              <a:rPr lang="fr-FR" dirty="0"/>
              <a:t>Cliquer sur </a:t>
            </a:r>
            <a:r>
              <a:rPr lang="fr-FR" b="1" dirty="0"/>
              <a:t>choix du compte externe </a:t>
            </a:r>
            <a:r>
              <a:rPr lang="fr-FR" dirty="0"/>
              <a:t>afin de rapatrier les données du mandat</a:t>
            </a:r>
          </a:p>
          <a:p>
            <a:pPr lvl="1"/>
            <a:r>
              <a:rPr lang="fr-FR" dirty="0"/>
              <a:t>Editer et </a:t>
            </a:r>
            <a:r>
              <a:rPr lang="fr-FR" b="1" dirty="0"/>
              <a:t>faire signer</a:t>
            </a:r>
            <a:r>
              <a:rPr lang="fr-FR" dirty="0"/>
              <a:t> l'avenant au client</a:t>
            </a:r>
          </a:p>
          <a:p>
            <a:pPr lvl="1"/>
            <a:r>
              <a:rPr lang="fr-FR" b="1" dirty="0"/>
              <a:t>Collecter et numériser les documents contractuels</a:t>
            </a:r>
            <a:r>
              <a:rPr lang="fr-FR" dirty="0"/>
              <a:t>  </a:t>
            </a:r>
          </a:p>
          <a:p>
            <a:pPr lvl="2"/>
            <a:r>
              <a:rPr lang="fr-FR" b="1" dirty="0"/>
              <a:t>Conditions particulières</a:t>
            </a:r>
            <a:r>
              <a:rPr lang="fr-FR" dirty="0"/>
              <a:t> : Collecte manuelle / Services Divers / Convention Tiers créancier</a:t>
            </a:r>
          </a:p>
          <a:p>
            <a:pPr lvl="2"/>
            <a:r>
              <a:rPr lang="fr-FR" b="1" dirty="0"/>
              <a:t>L'échéancier + le mandat</a:t>
            </a:r>
            <a:r>
              <a:rPr lang="fr-FR" dirty="0"/>
              <a:t> : Collecte Manuelle / Services Divers / Création prélèvement externe / sélectionner le client bancaire / saisie libre : renseigner le compte bénéficiaire du prélèvement</a:t>
            </a:r>
          </a:p>
          <a:p>
            <a:endParaRPr lang="fr-FR" dirty="0"/>
          </a:p>
        </p:txBody>
      </p:sp>
      <p:cxnSp>
        <p:nvCxnSpPr>
          <p:cNvPr id="9" name="Connecteur droit 8">
            <a:extLst>
              <a:ext uri="{FF2B5EF4-FFF2-40B4-BE49-F238E27FC236}">
                <a16:creationId xmlns:a16="http://schemas.microsoft.com/office/drawing/2014/main" id="{4837B0EC-6D39-4458-9081-D4A1FE18DE43}"/>
              </a:ext>
            </a:extLst>
          </p:cNvPr>
          <p:cNvCxnSpPr>
            <a:cxnSpLocks/>
          </p:cNvCxnSpPr>
          <p:nvPr/>
        </p:nvCxnSpPr>
        <p:spPr>
          <a:xfrm>
            <a:off x="5986588" y="2095121"/>
            <a:ext cx="0" cy="301213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470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269885"/>
            <a:ext cx="10980738" cy="4860000"/>
          </a:xfrm>
        </p:spPr>
        <p:txBody>
          <a:bodyPr/>
          <a:lstStyle/>
          <a:p>
            <a:r>
              <a:rPr lang="fr-FR" dirty="0"/>
              <a:t>Le client détient une Assurance Vie en CEGEE </a:t>
            </a:r>
            <a:r>
              <a:rPr lang="fr-FR" b="1" dirty="0"/>
              <a:t>alimentée régulièrement </a:t>
            </a:r>
            <a:r>
              <a:rPr lang="fr-FR" dirty="0"/>
              <a:t>par le compte objet de la demande de clôture.</a:t>
            </a:r>
          </a:p>
          <a:p>
            <a:endParaRPr lang="fr-FR" sz="700" dirty="0"/>
          </a:p>
          <a:p>
            <a:r>
              <a:rPr lang="fr-FR" dirty="0"/>
              <a:t>Pour modifier les coordonnées bancaires des contrats d'Assurances Vie, double cliquer sur le contrat concerné.</a:t>
            </a:r>
          </a:p>
          <a:p>
            <a:endParaRPr lang="fr-FR" sz="700" dirty="0"/>
          </a:p>
          <a:p>
            <a:r>
              <a:rPr lang="fr-FR" dirty="0"/>
              <a:t>A partir de la Synthèse Client :</a:t>
            </a:r>
          </a:p>
          <a:p>
            <a:pPr lvl="1"/>
            <a:r>
              <a:rPr lang="fr-FR" dirty="0"/>
              <a:t>Faire la transaction </a:t>
            </a:r>
            <a:r>
              <a:rPr lang="fr-FR" b="1" dirty="0"/>
              <a:t>Vendre et gérer un contrat d’Assurance Vie [0452]</a:t>
            </a:r>
            <a:r>
              <a:rPr lang="fr-FR" dirty="0"/>
              <a:t> </a:t>
            </a:r>
          </a:p>
          <a:p>
            <a:pPr lvl="1"/>
            <a:r>
              <a:rPr lang="fr-FR" dirty="0"/>
              <a:t>Avenants / Autre</a:t>
            </a:r>
          </a:p>
          <a:p>
            <a:pPr lvl="1"/>
            <a:endParaRPr lang="fr-FR" dirty="0"/>
          </a:p>
          <a:p>
            <a:pPr lvl="1"/>
            <a:endParaRPr lang="fr-FR" dirty="0"/>
          </a:p>
          <a:p>
            <a:pPr lvl="1"/>
            <a:endParaRPr lang="fr-FR" dirty="0"/>
          </a:p>
          <a:p>
            <a:pPr lvl="1"/>
            <a:endParaRPr lang="fr-FR" dirty="0"/>
          </a:p>
          <a:p>
            <a:pPr lvl="1"/>
            <a:endParaRPr lang="fr-FR" dirty="0"/>
          </a:p>
          <a:p>
            <a:pPr lvl="1"/>
            <a:endParaRPr lang="fr-FR" dirty="0"/>
          </a:p>
          <a:p>
            <a:endParaRPr lang="fr-FR" dirty="0"/>
          </a:p>
          <a:p>
            <a:r>
              <a:rPr lang="fr-FR" i="1" dirty="0"/>
              <a:t>Remarque : si le client clôture son 04, son contrat d’assurance-vie ne sera pas clôturé. En revanche les opérations de gestion (versement, rachat) devront se faire obligatoirement en agence en mode dégradé. Il sera nécessaire d’ouvrir un compte support épargne quand le client sollicitera une opération sur son contrat d’assurance vie.</a:t>
            </a:r>
          </a:p>
          <a:p>
            <a:pPr lvl="1"/>
            <a:endParaRPr lang="fr-FR" dirty="0"/>
          </a:p>
          <a:p>
            <a:pPr marL="0" indent="0">
              <a:buNone/>
            </a:pPr>
            <a:endParaRPr lang="fr-FR" b="1" dirty="0"/>
          </a:p>
          <a:p>
            <a:pPr marL="0" indent="0">
              <a:buNone/>
            </a:pPr>
            <a:br>
              <a:rPr lang="fr-FR" b="1" dirty="0"/>
            </a:br>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contrat d’Assurance Vie</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5" name="Espace réservé du contenu 1">
            <a:extLst>
              <a:ext uri="{FF2B5EF4-FFF2-40B4-BE49-F238E27FC236}">
                <a16:creationId xmlns:a16="http://schemas.microsoft.com/office/drawing/2014/main" id="{2BA0A1BD-0628-445D-948F-40EF3162364D}"/>
              </a:ext>
            </a:extLst>
          </p:cNvPr>
          <p:cNvSpPr txBox="1">
            <a:spLocks/>
          </p:cNvSpPr>
          <p:nvPr/>
        </p:nvSpPr>
        <p:spPr>
          <a:xfrm>
            <a:off x="695325" y="3476298"/>
            <a:ext cx="5985224" cy="108166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a:buNone/>
            </a:pPr>
            <a:r>
              <a:rPr lang="fr-FR" b="1" dirty="0"/>
              <a:t>Pour un contrat BPCE Vie</a:t>
            </a:r>
          </a:p>
          <a:p>
            <a:pPr lvl="1"/>
            <a:r>
              <a:rPr lang="fr-FR" dirty="0"/>
              <a:t>Choix du canal de contact + Choix du RIB actuel</a:t>
            </a:r>
          </a:p>
          <a:p>
            <a:pPr lvl="1"/>
            <a:r>
              <a:rPr lang="fr-FR" dirty="0"/>
              <a:t>Onglet Avenant « changement de mode de gestion + arbitrage complémentaire + versement complémentaire + versement programmé »</a:t>
            </a:r>
          </a:p>
          <a:p>
            <a:pPr lvl="1"/>
            <a:r>
              <a:rPr lang="fr-FR" dirty="0"/>
              <a:t>Direction vers </a:t>
            </a:r>
            <a:r>
              <a:rPr lang="fr-FR" dirty="0" err="1"/>
              <a:t>Webassur</a:t>
            </a:r>
            <a:r>
              <a:rPr lang="fr-FR" dirty="0"/>
              <a:t>, y suivre les instructions</a:t>
            </a:r>
          </a:p>
          <a:p>
            <a:pPr lvl="1"/>
            <a:endParaRPr lang="fr-FR" dirty="0"/>
          </a:p>
        </p:txBody>
      </p:sp>
      <p:sp>
        <p:nvSpPr>
          <p:cNvPr id="6" name="Espace réservé du contenu 1">
            <a:extLst>
              <a:ext uri="{FF2B5EF4-FFF2-40B4-BE49-F238E27FC236}">
                <a16:creationId xmlns:a16="http://schemas.microsoft.com/office/drawing/2014/main" id="{42961DD6-3549-4667-8ABD-6121A39B9787}"/>
              </a:ext>
            </a:extLst>
          </p:cNvPr>
          <p:cNvSpPr txBox="1">
            <a:spLocks/>
          </p:cNvSpPr>
          <p:nvPr/>
        </p:nvSpPr>
        <p:spPr>
          <a:xfrm>
            <a:off x="6394987" y="3476298"/>
            <a:ext cx="5566639" cy="164666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000" lvl="1" indent="0">
              <a:buNone/>
            </a:pPr>
            <a:r>
              <a:rPr lang="fr-FR" b="1" dirty="0"/>
              <a:t>Pour un contrat CNP</a:t>
            </a:r>
          </a:p>
          <a:p>
            <a:pPr lvl="1"/>
            <a:r>
              <a:rPr lang="fr-FR" dirty="0"/>
              <a:t>Choix du contrat concerné par la demande</a:t>
            </a:r>
          </a:p>
          <a:p>
            <a:pPr lvl="1"/>
            <a:r>
              <a:rPr lang="fr-FR" dirty="0"/>
              <a:t>Modification coordonnées bancaires + Continuer</a:t>
            </a:r>
          </a:p>
          <a:p>
            <a:pPr lvl="1"/>
            <a:r>
              <a:rPr lang="fr-FR" dirty="0"/>
              <a:t>Choix Autre établissement</a:t>
            </a:r>
          </a:p>
          <a:p>
            <a:pPr lvl="1"/>
            <a:r>
              <a:rPr lang="fr-FR" dirty="0"/>
              <a:t>Saisie du RIB externe</a:t>
            </a:r>
          </a:p>
          <a:p>
            <a:pPr lvl="1"/>
            <a:r>
              <a:rPr lang="fr-FR" dirty="0"/>
              <a:t>Validation</a:t>
            </a:r>
          </a:p>
        </p:txBody>
      </p:sp>
      <p:cxnSp>
        <p:nvCxnSpPr>
          <p:cNvPr id="8" name="Connecteur droit 7">
            <a:extLst>
              <a:ext uri="{FF2B5EF4-FFF2-40B4-BE49-F238E27FC236}">
                <a16:creationId xmlns:a16="http://schemas.microsoft.com/office/drawing/2014/main" id="{CED542C6-3F90-4AEE-B808-A25395ADC8B7}"/>
              </a:ext>
            </a:extLst>
          </p:cNvPr>
          <p:cNvCxnSpPr/>
          <p:nvPr/>
        </p:nvCxnSpPr>
        <p:spPr>
          <a:xfrm>
            <a:off x="6558457" y="3476298"/>
            <a:ext cx="0" cy="180277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971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250989"/>
            <a:ext cx="10980738" cy="4860000"/>
          </a:xfrm>
        </p:spPr>
        <p:txBody>
          <a:bodyPr/>
          <a:lstStyle/>
          <a:p>
            <a:r>
              <a:rPr lang="fr-FR" dirty="0"/>
              <a:t>Le client détient des Parts Sociales, rattachées à son compte de dépôt pour les opérations de versements (réguliers ou ponctuels) et de rachats. </a:t>
            </a:r>
          </a:p>
          <a:p>
            <a:endParaRPr lang="fr-FR" sz="400" dirty="0"/>
          </a:p>
          <a:p>
            <a:r>
              <a:rPr lang="fr-FR" dirty="0"/>
              <a:t>Attention techniquement et réglementairement il est impossible de conserver ses PSO si le client ne conserve pas son 04. </a:t>
            </a:r>
          </a:p>
          <a:p>
            <a:endParaRPr lang="fr-FR" sz="400" dirty="0"/>
          </a:p>
          <a:p>
            <a:r>
              <a:rPr lang="fr-FR" dirty="0"/>
              <a:t>Si le client ne détient que des PSO et son compte de rattachement, alors il perd la qualité de sociétaire et un rachat dérogatoire devra être effectué, selon le process habituel.</a:t>
            </a:r>
          </a:p>
          <a:p>
            <a:endParaRPr lang="fr-FR" sz="400" dirty="0"/>
          </a:p>
          <a:p>
            <a:r>
              <a:rPr lang="fr-FR" dirty="0"/>
              <a:t>Si le client détient d’autres produits que les PSO et son compte de rattachement (Livret A, assurance-vie, IARD, </a:t>
            </a:r>
            <a:r>
              <a:rPr lang="fr-FR" dirty="0" err="1"/>
              <a:t>etc</a:t>
            </a:r>
            <a:r>
              <a:rPr lang="fr-FR" dirty="0"/>
              <a:t>), et qu’il souhaite tout de même clôturer son 04, il convient de faire part de sa demande à la </a:t>
            </a:r>
            <a:r>
              <a:rPr lang="fr-FR" dirty="0" err="1"/>
              <a:t>Task</a:t>
            </a:r>
            <a:r>
              <a:rPr lang="fr-FR" dirty="0"/>
              <a:t> Force dédiée à la Mobilité Bancaire Réglementée Sortante : </a:t>
            </a:r>
            <a:r>
              <a:rPr lang="fr-FR" u="sng" dirty="0">
                <a:hlinkClick r:id="rId2">
                  <a:extLst>
                    <a:ext uri="{A12FA001-AC4F-418D-AE19-62706E023703}">
                      <ahyp:hlinkClr xmlns:ahyp="http://schemas.microsoft.com/office/drawing/2018/hyperlinkcolor" val="tx"/>
                    </a:ext>
                  </a:extLst>
                </a:hlinkClick>
              </a:rPr>
              <a:t>cegee-b-mob-banc-sort@cegee.caisse-epargne.fr</a:t>
            </a:r>
            <a:r>
              <a:rPr lang="fr-FR" dirty="0"/>
              <a:t> </a:t>
            </a:r>
          </a:p>
          <a:p>
            <a:endParaRPr lang="fr-FR" dirty="0"/>
          </a:p>
          <a:p>
            <a:pPr lvl="1"/>
            <a:r>
              <a:rPr lang="fr-FR" dirty="0"/>
              <a:t>Utiliser le modèle de mail « BDD Part/Pro Mobilité bancaire Sortante - </a:t>
            </a:r>
            <a:r>
              <a:rPr lang="fr-FR" dirty="0" err="1"/>
              <a:t>Task</a:t>
            </a:r>
            <a:r>
              <a:rPr lang="fr-FR" dirty="0"/>
              <a:t> Force »</a:t>
            </a:r>
          </a:p>
          <a:p>
            <a:pPr lvl="1"/>
            <a:r>
              <a:rPr lang="fr-FR" dirty="0"/>
              <a:t>Mettre en </a:t>
            </a:r>
            <a:r>
              <a:rPr lang="fr-FR" dirty="0">
                <a:highlight>
                  <a:srgbClr val="FFFF00"/>
                </a:highlight>
              </a:rPr>
              <a:t>surbrillance</a:t>
            </a:r>
            <a:r>
              <a:rPr lang="fr-FR" dirty="0"/>
              <a:t> « maintenir la clôture du compte »</a:t>
            </a:r>
          </a:p>
          <a:p>
            <a:pPr lvl="1"/>
            <a:r>
              <a:rPr lang="fr-FR" dirty="0"/>
              <a:t>La </a:t>
            </a:r>
            <a:r>
              <a:rPr lang="fr-FR" dirty="0" err="1"/>
              <a:t>Task</a:t>
            </a:r>
            <a:r>
              <a:rPr lang="fr-FR" dirty="0"/>
              <a:t> Force prendra en charge le dossier et procédera au rachat des Parts Sociales </a:t>
            </a:r>
          </a:p>
          <a:p>
            <a:pPr lvl="1"/>
            <a:r>
              <a:rPr lang="fr-FR" dirty="0"/>
              <a:t>L’agence procèdera à la clôture du compte de dépôt dès le versement des PSO</a:t>
            </a:r>
          </a:p>
          <a:p>
            <a:pPr lvl="1"/>
            <a:r>
              <a:rPr lang="fr-FR" dirty="0"/>
              <a:t>Le rachat des PSO entraine la perte du droit à intérêts pour l'exercice en cours pour les PSO remboursées.</a:t>
            </a:r>
          </a:p>
          <a:p>
            <a:pPr lvl="1"/>
            <a:endParaRPr lang="fr-FR" dirty="0">
              <a:solidFill>
                <a:srgbClr val="FFC000"/>
              </a:solidFill>
            </a:endParaRPr>
          </a:p>
          <a:p>
            <a:pPr marL="927000" lvl="2" indent="0">
              <a:buNone/>
            </a:pPr>
            <a:endParaRPr lang="fr-FR" sz="1500" dirty="0">
              <a:solidFill>
                <a:srgbClr val="00B050"/>
              </a:solidFill>
            </a:endParaRPr>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des Parts Sociales (PSO)</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10" name="Rectangle 9">
            <a:extLst>
              <a:ext uri="{FF2B5EF4-FFF2-40B4-BE49-F238E27FC236}">
                <a16:creationId xmlns:a16="http://schemas.microsoft.com/office/drawing/2014/main" id="{E39663DF-8CCF-468B-8C62-9BD92F56418A}"/>
              </a:ext>
            </a:extLst>
          </p:cNvPr>
          <p:cNvSpPr/>
          <p:nvPr/>
        </p:nvSpPr>
        <p:spPr>
          <a:xfrm>
            <a:off x="9036424" y="2985247"/>
            <a:ext cx="2707341" cy="164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8">
            <a:extLst>
              <a:ext uri="{FF2B5EF4-FFF2-40B4-BE49-F238E27FC236}">
                <a16:creationId xmlns:a16="http://schemas.microsoft.com/office/drawing/2014/main" id="{A5956B78-A755-48B9-81A2-F6EE77D6EAAE}"/>
              </a:ext>
            </a:extLst>
          </p:cNvPr>
          <p:cNvSpPr>
            <a:spLocks noChangeArrowheads="1"/>
          </p:cNvSpPr>
          <p:nvPr/>
        </p:nvSpPr>
        <p:spPr bwMode="auto">
          <a:xfrm>
            <a:off x="0" y="43934"/>
            <a:ext cx="52290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0" i="0" u="none" strike="noStrike" cap="none" normalizeH="0" baseline="0" dirty="0">
                <a:ln>
                  <a:noFill/>
                </a:ln>
                <a:solidFill>
                  <a:schemeClr val="tx1"/>
                </a:solidFill>
                <a:effectLst/>
              </a:rPr>
              <a:t>  </a:t>
            </a:r>
            <a:r>
              <a:rPr kumimoji="0" lang="fr-FR" altLang="fr-FR" sz="1200" b="0" i="0" u="none" strike="noStrike" cap="none" normalizeH="0" baseline="0" dirty="0">
                <a:ln>
                  <a:noFill/>
                </a:ln>
                <a:solidFill>
                  <a:schemeClr val="tx1"/>
                </a:solidFill>
                <a:effectLst/>
              </a:rPr>
              <a:t>     </a:t>
            </a:r>
            <a:r>
              <a:rPr kumimoji="0" lang="fr-FR" altLang="fr-FR"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1352001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377518"/>
            <a:ext cx="11182910" cy="4860000"/>
          </a:xfrm>
        </p:spPr>
        <p:txBody>
          <a:bodyPr/>
          <a:lstStyle/>
          <a:p>
            <a:r>
              <a:rPr lang="fr-FR" dirty="0"/>
              <a:t>Le client détient un Compte Titres Ordinaire, rattaché à son compte courant pour les opérations régulières et ponctuelles.</a:t>
            </a:r>
          </a:p>
          <a:p>
            <a:endParaRPr lang="fr-FR" sz="400" dirty="0"/>
          </a:p>
          <a:p>
            <a:r>
              <a:rPr lang="fr-FR" dirty="0"/>
              <a:t>Si il souhaite conserver son placement, il devra maintenir son compte courant ouvert (éventuellement transformé en CDD support épargne) et l’alimenter pour les opérations associées (abonnements, versements, retraits et frais de tenue de compte annuel).</a:t>
            </a:r>
          </a:p>
          <a:p>
            <a:endParaRPr lang="fr-FR" sz="400" dirty="0"/>
          </a:p>
          <a:p>
            <a:r>
              <a:rPr lang="fr-FR" dirty="0"/>
              <a:t>Il peut également changer le compte rattaché, sous réserve que le nouveau compte soit un compte de dépôt/courant en CEGEE (04 ou 08)</a:t>
            </a:r>
          </a:p>
          <a:p>
            <a:pPr lvl="1"/>
            <a:r>
              <a:rPr lang="fr-FR" dirty="0"/>
              <a:t>Sélectionner le Compte-Titres Ordinaire (CTO)</a:t>
            </a:r>
          </a:p>
          <a:p>
            <a:pPr lvl="1"/>
            <a:r>
              <a:rPr lang="fr-FR" dirty="0"/>
              <a:t>Faire 0501- OFFRE/PRODUIT- Avenant</a:t>
            </a:r>
          </a:p>
          <a:p>
            <a:pPr lvl="1"/>
            <a:r>
              <a:rPr lang="fr-FR" dirty="0"/>
              <a:t>Sur l'écran Compétence financière, cliquer sur Continuer si le QCF/QR est à jour sinon le mettre à jour </a:t>
            </a:r>
          </a:p>
          <a:p>
            <a:pPr lvl="1"/>
            <a:r>
              <a:rPr lang="fr-FR" dirty="0"/>
              <a:t>Sélectionner le nouveau compte dans Compte numéraire (seul un compte de dépôt/courant (04 ou 08) peut être support d'un CTO)</a:t>
            </a:r>
          </a:p>
          <a:p>
            <a:pPr lvl="1"/>
            <a:r>
              <a:rPr lang="fr-FR" dirty="0"/>
              <a:t>Cliquer sur Valider la proposition</a:t>
            </a:r>
          </a:p>
          <a:p>
            <a:pPr marL="0" indent="0">
              <a:buNone/>
            </a:pPr>
            <a:endParaRPr lang="fr-FR" dirty="0"/>
          </a:p>
          <a:p>
            <a:r>
              <a:rPr lang="fr-FR" dirty="0"/>
              <a:t>S’il souhaite clôturer son compte de dépôt il sera nécessaire </a:t>
            </a:r>
          </a:p>
          <a:p>
            <a:pPr lvl="1"/>
            <a:r>
              <a:rPr lang="fr-FR" dirty="0"/>
              <a:t>soit de procéder à la clôture du CTO avec l’incidence fiscale attachée et le risque de moins-value associée</a:t>
            </a:r>
          </a:p>
          <a:p>
            <a:pPr lvl="1"/>
            <a:r>
              <a:rPr lang="fr-FR" dirty="0"/>
              <a:t>soit de transférer le CTO dans un autre établissement (selon tarification en vigueur)</a:t>
            </a:r>
          </a:p>
          <a:p>
            <a:pPr marL="468000" lvl="1" indent="0">
              <a:buNone/>
            </a:pPr>
            <a:endParaRPr lang="fr-FR" dirty="0"/>
          </a:p>
          <a:p>
            <a:pPr lvl="1"/>
            <a:endParaRPr lang="fr-FR" dirty="0"/>
          </a:p>
          <a:p>
            <a:endParaRPr lang="fr-FR" sz="700"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Compte Titres Ordinaire (CTO)</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10" name="Rectangle 9">
            <a:extLst>
              <a:ext uri="{FF2B5EF4-FFF2-40B4-BE49-F238E27FC236}">
                <a16:creationId xmlns:a16="http://schemas.microsoft.com/office/drawing/2014/main" id="{E39663DF-8CCF-468B-8C62-9BD92F56418A}"/>
              </a:ext>
            </a:extLst>
          </p:cNvPr>
          <p:cNvSpPr/>
          <p:nvPr/>
        </p:nvSpPr>
        <p:spPr>
          <a:xfrm>
            <a:off x="8968722" y="2840225"/>
            <a:ext cx="2707341" cy="164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52660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377518"/>
            <a:ext cx="11182910" cy="4860000"/>
          </a:xfrm>
        </p:spPr>
        <p:txBody>
          <a:bodyPr/>
          <a:lstStyle/>
          <a:p>
            <a:r>
              <a:rPr lang="fr-FR" dirty="0"/>
              <a:t>Le client détient un Compte A Terme, rattaché à son compte de dépôt pour effectuer les opérations régulières, le rachat anticipé ou à terme.</a:t>
            </a:r>
          </a:p>
          <a:p>
            <a:endParaRPr lang="fr-FR" dirty="0"/>
          </a:p>
          <a:p>
            <a:r>
              <a:rPr lang="fr-FR" dirty="0"/>
              <a:t>S’il s’agit d’un Solution Libre Revenu et que le client souhaite conserver son placement, vous pouvez modifier les versements réguliers via la transaction « Gérer les virements d’un client » 0197.</a:t>
            </a:r>
          </a:p>
          <a:p>
            <a:endParaRPr lang="fr-FR" dirty="0"/>
          </a:p>
          <a:p>
            <a:r>
              <a:rPr lang="fr-FR" dirty="0"/>
              <a:t>S’il s’agit d’un Compte A Terme classique, aucune opération n’est à réaliser.</a:t>
            </a:r>
          </a:p>
          <a:p>
            <a:endParaRPr lang="fr-FR" dirty="0"/>
          </a:p>
          <a:p>
            <a:r>
              <a:rPr lang="fr-FR" dirty="0"/>
              <a:t>Vous pouvez ensuite procéder à la clôture du compte de dépôt.</a:t>
            </a:r>
          </a:p>
          <a:p>
            <a:endParaRPr lang="fr-FR" dirty="0"/>
          </a:p>
          <a:p>
            <a:r>
              <a:rPr lang="fr-FR" dirty="0"/>
              <a:t>A l’échéance de son placement ou en cas de rachat anticipé, il sera nécessaire d’ouvrir un compte support épargne pour percevoir son placement final.</a:t>
            </a:r>
          </a:p>
          <a:p>
            <a:pPr marL="0" indent="0">
              <a:buNone/>
            </a:pPr>
            <a:endParaRPr lang="fr-FR" dirty="0"/>
          </a:p>
          <a:p>
            <a:pPr marL="468000" lvl="1" indent="0">
              <a:buNone/>
            </a:pPr>
            <a:endParaRPr lang="fr-FR" dirty="0"/>
          </a:p>
          <a:p>
            <a:pPr lvl="1"/>
            <a:endParaRPr lang="fr-FR" dirty="0"/>
          </a:p>
          <a:p>
            <a:endParaRPr lang="fr-FR" sz="700"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Compte A Terme (CAT)</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10" name="Rectangle 9">
            <a:extLst>
              <a:ext uri="{FF2B5EF4-FFF2-40B4-BE49-F238E27FC236}">
                <a16:creationId xmlns:a16="http://schemas.microsoft.com/office/drawing/2014/main" id="{E39663DF-8CCF-468B-8C62-9BD92F56418A}"/>
              </a:ext>
            </a:extLst>
          </p:cNvPr>
          <p:cNvSpPr/>
          <p:nvPr/>
        </p:nvSpPr>
        <p:spPr>
          <a:xfrm>
            <a:off x="9036424" y="2985247"/>
            <a:ext cx="2707341" cy="164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83169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377518"/>
            <a:ext cx="10980738" cy="4860000"/>
          </a:xfrm>
        </p:spPr>
        <p:txBody>
          <a:bodyPr/>
          <a:lstStyle/>
          <a:p>
            <a:r>
              <a:rPr lang="fr-FR" dirty="0"/>
              <a:t>Le client est locataire d’un coffre fort physique, sa location est payée annuellement.</a:t>
            </a:r>
            <a:endParaRPr lang="fr-FR" sz="700" dirty="0"/>
          </a:p>
          <a:p>
            <a:r>
              <a:rPr lang="fr-FR" dirty="0"/>
              <a:t>La cotisation doit être prélevée sur un compte CEGEE. Si le client souhaite conserver son coffre fort, il devra maintenir son compte de dépôt ouvert et l’alimenter pour le prélèvement de la tarification.</a:t>
            </a:r>
          </a:p>
          <a:p>
            <a:r>
              <a:rPr lang="fr-FR" dirty="0"/>
              <a:t>S’il souhaite clôturer son compte de dépôt, il sera nécessaire de procéder à la clôture du coffre fort.</a:t>
            </a:r>
          </a:p>
          <a:p>
            <a:endParaRPr lang="fr-FR" sz="700" dirty="0"/>
          </a:p>
          <a:p>
            <a:r>
              <a:rPr lang="fr-FR" dirty="0"/>
              <a:t>Les 10 étapes à suivre pour la clôture du coffre fort :</a:t>
            </a:r>
          </a:p>
          <a:p>
            <a:endParaRPr lang="fr-FR" dirty="0"/>
          </a:p>
          <a:p>
            <a:endParaRPr lang="fr-FR" dirty="0"/>
          </a:p>
          <a:p>
            <a:endParaRPr lang="fr-FR" dirty="0"/>
          </a:p>
          <a:p>
            <a:endParaRPr lang="fr-FR" dirty="0"/>
          </a:p>
          <a:p>
            <a:endParaRPr lang="fr-FR" dirty="0"/>
          </a:p>
          <a:p>
            <a:endParaRPr lang="fr-FR" b="1" dirty="0"/>
          </a:p>
          <a:p>
            <a:endParaRPr lang="fr-FR" b="1" dirty="0"/>
          </a:p>
          <a:p>
            <a:endParaRPr lang="fr-FR" sz="700" b="1" dirty="0"/>
          </a:p>
          <a:p>
            <a:r>
              <a:rPr lang="fr-FR" b="1" dirty="0"/>
              <a:t>Info + : En cas de décès</a:t>
            </a:r>
            <a:r>
              <a:rPr lang="fr-FR" dirty="0"/>
              <a:t>, après réception de l’acte de décès, l’agence doit se renseigner auprès de sa Solutions.</a:t>
            </a:r>
          </a:p>
          <a:p>
            <a:r>
              <a:rPr lang="fr-FR" b="1" dirty="0"/>
              <a:t>Le mandataire</a:t>
            </a:r>
            <a:r>
              <a:rPr lang="fr-FR" dirty="0"/>
              <a:t> ne peut pas résilier le Contrat de location de Coffre-fort, sauf à y avoir été expressément autorisé dans les Conditions Particulières ou l’acte de procuration.</a:t>
            </a:r>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coffre fort physique</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8" name="Espace réservé du contenu 1">
            <a:extLst>
              <a:ext uri="{FF2B5EF4-FFF2-40B4-BE49-F238E27FC236}">
                <a16:creationId xmlns:a16="http://schemas.microsoft.com/office/drawing/2014/main" id="{EECECBD1-24A7-4144-8FC5-2E49CD6E9C13}"/>
              </a:ext>
            </a:extLst>
          </p:cNvPr>
          <p:cNvSpPr txBox="1">
            <a:spLocks/>
          </p:cNvSpPr>
          <p:nvPr/>
        </p:nvSpPr>
        <p:spPr>
          <a:xfrm>
            <a:off x="5459504" y="3221372"/>
            <a:ext cx="5804181" cy="225911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Rembourser le </a:t>
            </a:r>
            <a:r>
              <a:rPr lang="fr-FR" b="1" dirty="0"/>
              <a:t>dépôt de garantie</a:t>
            </a:r>
            <a:r>
              <a:rPr lang="fr-FR" dirty="0"/>
              <a:t> le cas échéant</a:t>
            </a:r>
          </a:p>
          <a:p>
            <a:pPr lvl="1"/>
            <a:r>
              <a:rPr lang="fr-FR" dirty="0"/>
              <a:t>Saisir la clôture dans l'onglet Service</a:t>
            </a:r>
            <a:r>
              <a:rPr lang="fr-FR" b="1" dirty="0"/>
              <a:t> 0602 Services-Clôtures</a:t>
            </a:r>
            <a:r>
              <a:rPr lang="fr-FR" dirty="0"/>
              <a:t> et faire signer la résiliation</a:t>
            </a:r>
          </a:p>
          <a:p>
            <a:pPr lvl="1"/>
            <a:r>
              <a:rPr lang="fr-FR" dirty="0"/>
              <a:t>Scanner les pièces justificatives et contractuelles dans </a:t>
            </a:r>
            <a:r>
              <a:rPr lang="fr-FR" b="1" dirty="0"/>
              <a:t>Classeur Client</a:t>
            </a:r>
            <a:endParaRPr lang="fr-FR" dirty="0"/>
          </a:p>
          <a:p>
            <a:pPr lvl="1"/>
            <a:r>
              <a:rPr lang="fr-FR" b="1" dirty="0"/>
              <a:t>Ranger la clef</a:t>
            </a:r>
            <a:r>
              <a:rPr lang="fr-FR" dirty="0"/>
              <a:t> du coffre libéré à l'emplacement prévu</a:t>
            </a:r>
          </a:p>
          <a:p>
            <a:endParaRPr lang="fr-FR" dirty="0"/>
          </a:p>
          <a:p>
            <a:endParaRPr lang="fr-FR" dirty="0"/>
          </a:p>
        </p:txBody>
      </p:sp>
      <p:sp>
        <p:nvSpPr>
          <p:cNvPr id="9" name="Espace réservé du contenu 1">
            <a:extLst>
              <a:ext uri="{FF2B5EF4-FFF2-40B4-BE49-F238E27FC236}">
                <a16:creationId xmlns:a16="http://schemas.microsoft.com/office/drawing/2014/main" id="{945C7BDD-B4C9-4CA7-AEB0-20EA24095D73}"/>
              </a:ext>
            </a:extLst>
          </p:cNvPr>
          <p:cNvSpPr txBox="1">
            <a:spLocks/>
          </p:cNvSpPr>
          <p:nvPr/>
        </p:nvSpPr>
        <p:spPr>
          <a:xfrm>
            <a:off x="515938" y="3221372"/>
            <a:ext cx="5149756" cy="192436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b="1" dirty="0"/>
              <a:t>Contrôler l'identité</a:t>
            </a:r>
            <a:r>
              <a:rPr lang="fr-FR" dirty="0"/>
              <a:t> et la capacité du demandeur</a:t>
            </a:r>
          </a:p>
          <a:p>
            <a:pPr lvl="1"/>
            <a:r>
              <a:rPr lang="fr-FR" dirty="0"/>
              <a:t>Informer le client de la </a:t>
            </a:r>
            <a:r>
              <a:rPr lang="fr-FR" b="1" dirty="0"/>
              <a:t>tarification</a:t>
            </a:r>
            <a:r>
              <a:rPr lang="fr-FR" dirty="0"/>
              <a:t> associée</a:t>
            </a:r>
          </a:p>
          <a:p>
            <a:pPr lvl="1"/>
            <a:r>
              <a:rPr lang="fr-FR" dirty="0"/>
              <a:t>Fiabiliser les </a:t>
            </a:r>
            <a:r>
              <a:rPr lang="fr-FR" b="1" dirty="0"/>
              <a:t>données clients</a:t>
            </a:r>
            <a:r>
              <a:rPr lang="fr-FR" dirty="0"/>
              <a:t> dans </a:t>
            </a:r>
            <a:r>
              <a:rPr lang="fr-FR" dirty="0" err="1"/>
              <a:t>MySys</a:t>
            </a:r>
            <a:endParaRPr lang="fr-FR" dirty="0"/>
          </a:p>
          <a:p>
            <a:pPr lvl="1"/>
            <a:r>
              <a:rPr lang="fr-FR" dirty="0"/>
              <a:t>Si existence d'</a:t>
            </a:r>
            <a:r>
              <a:rPr lang="fr-FR" b="1" dirty="0"/>
              <a:t>échéances impayées</a:t>
            </a:r>
            <a:r>
              <a:rPr lang="fr-FR" dirty="0"/>
              <a:t>, approvisionner le compte de prélèvement du montant de l'impayé</a:t>
            </a:r>
          </a:p>
          <a:p>
            <a:pPr lvl="1"/>
            <a:r>
              <a:rPr lang="fr-FR" b="1" dirty="0"/>
              <a:t>Editer</a:t>
            </a:r>
            <a:r>
              <a:rPr lang="fr-FR" dirty="0"/>
              <a:t> et faire signer le bordereau de visite</a:t>
            </a:r>
          </a:p>
          <a:p>
            <a:pPr lvl="1"/>
            <a:r>
              <a:rPr lang="fr-FR" dirty="0"/>
              <a:t>Accompagner le client pour </a:t>
            </a:r>
            <a:r>
              <a:rPr lang="fr-FR" b="1" dirty="0"/>
              <a:t>libérer le coffre </a:t>
            </a:r>
            <a:r>
              <a:rPr lang="fr-FR" dirty="0"/>
              <a:t>et vous assurer qu'il est bien vide</a:t>
            </a:r>
          </a:p>
          <a:p>
            <a:pPr lvl="1"/>
            <a:endParaRPr lang="fr-FR" dirty="0"/>
          </a:p>
        </p:txBody>
      </p:sp>
      <p:cxnSp>
        <p:nvCxnSpPr>
          <p:cNvPr id="10" name="Connecteur droit 9">
            <a:extLst>
              <a:ext uri="{FF2B5EF4-FFF2-40B4-BE49-F238E27FC236}">
                <a16:creationId xmlns:a16="http://schemas.microsoft.com/office/drawing/2014/main" id="{405A1314-7782-4013-9100-DB2F9A70DA7C}"/>
              </a:ext>
            </a:extLst>
          </p:cNvPr>
          <p:cNvCxnSpPr>
            <a:cxnSpLocks/>
          </p:cNvCxnSpPr>
          <p:nvPr/>
        </p:nvCxnSpPr>
        <p:spPr>
          <a:xfrm>
            <a:off x="5807293" y="3177992"/>
            <a:ext cx="0" cy="21380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888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377518"/>
            <a:ext cx="11111194" cy="4860000"/>
          </a:xfrm>
        </p:spPr>
        <p:txBody>
          <a:bodyPr/>
          <a:lstStyle/>
          <a:p>
            <a:r>
              <a:rPr lang="fr-FR" dirty="0"/>
              <a:t>Le client détient un Coffre Fort Numérique, sa cotisation est payée mensuellement.</a:t>
            </a:r>
          </a:p>
          <a:p>
            <a:r>
              <a:rPr lang="fr-FR" dirty="0"/>
              <a:t>Si il souhaite le conserver, il devra maintenir son compte de dépôt ouvert et l’alimenter pour le prélèvement de la tarification.</a:t>
            </a:r>
          </a:p>
          <a:p>
            <a:r>
              <a:rPr lang="fr-FR" dirty="0"/>
              <a:t>S’il souhaite clôturer son compte de dépôt il sera nécessaire de procéder à la clôture du CFN.</a:t>
            </a:r>
          </a:p>
          <a:p>
            <a:endParaRPr lang="fr-FR" sz="700" dirty="0"/>
          </a:p>
          <a:p>
            <a:r>
              <a:rPr lang="fr-FR" dirty="0"/>
              <a:t>Pour clôturer le service, faire un avenant sur le compte support </a:t>
            </a:r>
            <a:r>
              <a:rPr lang="fr-FR" sz="1400" dirty="0"/>
              <a:t>(ou clôturer le service en amont si le CFN est hors offre).</a:t>
            </a:r>
            <a:endParaRPr lang="fr-FR" dirty="0"/>
          </a:p>
          <a:p>
            <a:pPr lvl="1"/>
            <a:r>
              <a:rPr lang="fr-FR" dirty="0"/>
              <a:t>Faire la transaction </a:t>
            </a:r>
            <a:r>
              <a:rPr lang="fr-FR" b="1" dirty="0"/>
              <a:t>Offre / Produit - Avenant 0501</a:t>
            </a:r>
            <a:endParaRPr lang="fr-FR" dirty="0"/>
          </a:p>
          <a:p>
            <a:pPr lvl="1"/>
            <a:r>
              <a:rPr lang="fr-FR" dirty="0"/>
              <a:t>Dans le panier se positionner sur la ligne </a:t>
            </a:r>
            <a:r>
              <a:rPr lang="fr-FR" b="1" dirty="0"/>
              <a:t>Coffre-Fort Numérique</a:t>
            </a:r>
            <a:endParaRPr lang="fr-FR" dirty="0"/>
          </a:p>
          <a:p>
            <a:pPr lvl="1"/>
            <a:r>
              <a:rPr lang="fr-FR" dirty="0"/>
              <a:t>Cliquer sur l'icône de suppression puis sur </a:t>
            </a:r>
            <a:r>
              <a:rPr lang="fr-FR" b="1" dirty="0"/>
              <a:t>Continuer</a:t>
            </a:r>
            <a:endParaRPr lang="fr-FR" dirty="0"/>
          </a:p>
          <a:p>
            <a:pPr lvl="1"/>
            <a:r>
              <a:rPr lang="fr-FR" dirty="0"/>
              <a:t>Vérifier l'offre et </a:t>
            </a:r>
            <a:r>
              <a:rPr lang="fr-FR" b="1" dirty="0"/>
              <a:t>Valider la proposition</a:t>
            </a:r>
            <a:endParaRPr lang="fr-FR" dirty="0"/>
          </a:p>
          <a:p>
            <a:pPr lvl="1"/>
            <a:r>
              <a:rPr lang="fr-FR" dirty="0"/>
              <a:t>Cliquer </a:t>
            </a:r>
            <a:r>
              <a:rPr lang="fr-FR" b="1" dirty="0"/>
              <a:t>Signer</a:t>
            </a:r>
            <a:r>
              <a:rPr lang="fr-FR" dirty="0"/>
              <a:t> pour faire signer le client</a:t>
            </a:r>
          </a:p>
          <a:p>
            <a:pPr lvl="1"/>
            <a:endParaRPr lang="fr-FR" sz="700" dirty="0"/>
          </a:p>
          <a:p>
            <a:r>
              <a:rPr lang="fr-FR" dirty="0"/>
              <a:t>      La résiliation du Coffre-Fort Numérique entraîne automatiquement la perte des documents hébergés. Le client doit donc </a:t>
            </a:r>
            <a:r>
              <a:rPr lang="fr-FR" b="1" dirty="0"/>
              <a:t>préalablement demander la restitution de ses documents </a:t>
            </a:r>
            <a:r>
              <a:rPr lang="fr-FR" dirty="0"/>
              <a:t>à partir de son CFN (</a:t>
            </a:r>
            <a:r>
              <a:rPr lang="fr-FR" b="1" dirty="0"/>
              <a:t>Aide / Restitution du coffre).      A J+1</a:t>
            </a:r>
            <a:r>
              <a:rPr lang="fr-FR" dirty="0"/>
              <a:t> le client reçoit un fichier zippé contenant ses documents personnels ainsi que ses documents bancaires </a:t>
            </a:r>
            <a:r>
              <a:rPr lang="fr-FR" b="1" dirty="0"/>
              <a:t>: fichier disponible uniquement pendant 7 jours.</a:t>
            </a:r>
          </a:p>
          <a:p>
            <a:r>
              <a:rPr lang="fr-FR" dirty="0"/>
              <a:t>Le mois engagé sera tarifié à la clôture, au prorata entre la date anniversaire de facturation et la date de clôture du contrat.</a:t>
            </a:r>
          </a:p>
          <a:p>
            <a:endParaRPr lang="fr-FR"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détient un Coffre Fort Numérique (CFN)</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pic>
        <p:nvPicPr>
          <p:cNvPr id="5" name="Image 4">
            <a:extLst>
              <a:ext uri="{FF2B5EF4-FFF2-40B4-BE49-F238E27FC236}">
                <a16:creationId xmlns:a16="http://schemas.microsoft.com/office/drawing/2014/main" id="{313C449A-E0A6-4CE7-8C68-1F9407653B1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73232" y="4713083"/>
            <a:ext cx="347693" cy="314803"/>
          </a:xfrm>
          <a:prstGeom prst="rect">
            <a:avLst/>
          </a:prstGeom>
        </p:spPr>
      </p:pic>
      <p:pic>
        <p:nvPicPr>
          <p:cNvPr id="6" name="Image 5">
            <a:hlinkClick r:id="rId3" action="ppaction://hlinksldjump"/>
            <a:extLst>
              <a:ext uri="{FF2B5EF4-FFF2-40B4-BE49-F238E27FC236}">
                <a16:creationId xmlns:a16="http://schemas.microsoft.com/office/drawing/2014/main" id="{34C59D59-8BA1-4F86-92C7-CEDEB2D53058}"/>
              </a:ext>
            </a:extLst>
          </p:cNvPr>
          <p:cNvPicPr>
            <a:picLocks noChangeAspect="1"/>
          </p:cNvPicPr>
          <p:nvPr/>
        </p:nvPicPr>
        <p:blipFill>
          <a:blip r:embed="rId4"/>
          <a:stretch>
            <a:fillRect/>
          </a:stretch>
        </p:blipFill>
        <p:spPr>
          <a:xfrm>
            <a:off x="9116265" y="3085299"/>
            <a:ext cx="2458433" cy="1444438"/>
          </a:xfrm>
          <a:prstGeom prst="rect">
            <a:avLst/>
          </a:prstGeom>
        </p:spPr>
      </p:pic>
      <p:sp>
        <p:nvSpPr>
          <p:cNvPr id="7" name="Rectangle 6">
            <a:extLst>
              <a:ext uri="{FF2B5EF4-FFF2-40B4-BE49-F238E27FC236}">
                <a16:creationId xmlns:a16="http://schemas.microsoft.com/office/drawing/2014/main" id="{1F5A79CA-159E-4FD2-83A7-792CADA687D1}"/>
              </a:ext>
            </a:extLst>
          </p:cNvPr>
          <p:cNvSpPr/>
          <p:nvPr/>
        </p:nvSpPr>
        <p:spPr>
          <a:xfrm>
            <a:off x="11205882" y="4329953"/>
            <a:ext cx="470181" cy="295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6" descr="fleche-rouge - Tous Perfect">
            <a:extLst>
              <a:ext uri="{FF2B5EF4-FFF2-40B4-BE49-F238E27FC236}">
                <a16:creationId xmlns:a16="http://schemas.microsoft.com/office/drawing/2014/main" id="{20FCA537-FE12-417B-A5CF-708D67C0E8C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07089" flipH="1">
            <a:off x="11045402" y="3900989"/>
            <a:ext cx="1083610" cy="101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a:extLst>
              <a:ext uri="{FF2B5EF4-FFF2-40B4-BE49-F238E27FC236}">
                <a16:creationId xmlns:a16="http://schemas.microsoft.com/office/drawing/2014/main" id="{4F26BCF2-3F30-42C9-A5F8-87B0EB5B848B}"/>
              </a:ext>
            </a:extLst>
          </p:cNvPr>
          <p:cNvSpPr txBox="1"/>
          <p:nvPr/>
        </p:nvSpPr>
        <p:spPr>
          <a:xfrm>
            <a:off x="10381339" y="3949073"/>
            <a:ext cx="1060202" cy="461665"/>
          </a:xfrm>
          <a:prstGeom prst="rect">
            <a:avLst/>
          </a:prstGeom>
          <a:noFill/>
        </p:spPr>
        <p:txBody>
          <a:bodyPr wrap="square" rtlCol="0">
            <a:spAutoFit/>
          </a:bodyPr>
          <a:lstStyle/>
          <a:p>
            <a:pPr algn="ctr"/>
            <a:r>
              <a:rPr lang="fr-FR" sz="1200" dirty="0">
                <a:solidFill>
                  <a:schemeClr val="tx1">
                    <a:lumMod val="75000"/>
                    <a:lumOff val="25000"/>
                  </a:schemeClr>
                </a:solidFill>
              </a:rPr>
              <a:t>Cliquez pour agrandir</a:t>
            </a:r>
          </a:p>
        </p:txBody>
      </p:sp>
      <p:sp>
        <p:nvSpPr>
          <p:cNvPr id="10" name="Rectangle 9">
            <a:extLst>
              <a:ext uri="{FF2B5EF4-FFF2-40B4-BE49-F238E27FC236}">
                <a16:creationId xmlns:a16="http://schemas.microsoft.com/office/drawing/2014/main" id="{E39663DF-8CCF-468B-8C62-9BD92F56418A}"/>
              </a:ext>
            </a:extLst>
          </p:cNvPr>
          <p:cNvSpPr/>
          <p:nvPr/>
        </p:nvSpPr>
        <p:spPr>
          <a:xfrm>
            <a:off x="9036424" y="2985247"/>
            <a:ext cx="2707341" cy="164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6028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8EFDBE2-EC69-441C-8290-58AEC5B9D05D}"/>
              </a:ext>
            </a:extLst>
          </p:cNvPr>
          <p:cNvPicPr>
            <a:picLocks noChangeAspect="1"/>
          </p:cNvPicPr>
          <p:nvPr/>
        </p:nvPicPr>
        <p:blipFill>
          <a:blip r:embed="rId2"/>
          <a:stretch>
            <a:fillRect/>
          </a:stretch>
        </p:blipFill>
        <p:spPr>
          <a:xfrm>
            <a:off x="1159021" y="1021377"/>
            <a:ext cx="9873957" cy="4815245"/>
          </a:xfrm>
          <a:prstGeom prst="rect">
            <a:avLst/>
          </a:prstGeom>
        </p:spPr>
      </p:pic>
      <p:sp>
        <p:nvSpPr>
          <p:cNvPr id="5" name="Rectangle 4">
            <a:extLst>
              <a:ext uri="{FF2B5EF4-FFF2-40B4-BE49-F238E27FC236}">
                <a16:creationId xmlns:a16="http://schemas.microsoft.com/office/drawing/2014/main" id="{81094704-B448-41FB-B049-C801BCDBA6B4}"/>
              </a:ext>
            </a:extLst>
          </p:cNvPr>
          <p:cNvSpPr/>
          <p:nvPr/>
        </p:nvSpPr>
        <p:spPr>
          <a:xfrm>
            <a:off x="1033515" y="2438401"/>
            <a:ext cx="251012" cy="3316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4313C59-0010-4752-BEA8-3C5A0BAAFFD1}"/>
              </a:ext>
            </a:extLst>
          </p:cNvPr>
          <p:cNvSpPr/>
          <p:nvPr/>
        </p:nvSpPr>
        <p:spPr>
          <a:xfrm>
            <a:off x="612173" y="1021377"/>
            <a:ext cx="672353" cy="3316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59537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a:xfrm>
            <a:off x="695325" y="1377518"/>
            <a:ext cx="11182910" cy="4860000"/>
          </a:xfrm>
        </p:spPr>
        <p:txBody>
          <a:bodyPr/>
          <a:lstStyle/>
          <a:p>
            <a:r>
              <a:rPr lang="fr-FR" sz="2000" dirty="0"/>
              <a:t>Le compte du client est en situation irrégulière au jour de la clôture :</a:t>
            </a:r>
          </a:p>
          <a:p>
            <a:pPr lvl="1"/>
            <a:r>
              <a:rPr lang="fr-FR" sz="1800" dirty="0"/>
              <a:t>Solde débiteur,</a:t>
            </a:r>
          </a:p>
          <a:p>
            <a:pPr lvl="1"/>
            <a:r>
              <a:rPr lang="fr-FR" sz="1800" dirty="0"/>
              <a:t>Mouvement MAD est présent</a:t>
            </a:r>
          </a:p>
          <a:p>
            <a:pPr lvl="1"/>
            <a:r>
              <a:rPr lang="fr-FR" sz="1800" dirty="0"/>
              <a:t>Blocage provision est en cours</a:t>
            </a:r>
          </a:p>
          <a:p>
            <a:pPr lvl="1"/>
            <a:r>
              <a:rPr lang="fr-FR" sz="1800" dirty="0"/>
              <a:t>Saisie ATD – OTD est en cours</a:t>
            </a:r>
          </a:p>
          <a:p>
            <a:pPr lvl="1"/>
            <a:r>
              <a:rPr lang="fr-FR" sz="1800" dirty="0"/>
              <a:t>Paiements en Débit Différé sont en instance</a:t>
            </a:r>
          </a:p>
          <a:p>
            <a:pPr lvl="1"/>
            <a:r>
              <a:rPr lang="fr-FR" sz="1800" dirty="0"/>
              <a:t>…</a:t>
            </a:r>
          </a:p>
          <a:p>
            <a:endParaRPr lang="fr-FR" sz="2000" dirty="0"/>
          </a:p>
          <a:p>
            <a:r>
              <a:rPr lang="fr-FR" sz="2000" dirty="0"/>
              <a:t>Le client doit régulariser la (ou les) situation(s) irrégulière(s) pour donner bonne fin à sa demande de clôture de compte.</a:t>
            </a:r>
          </a:p>
          <a:p>
            <a:pPr marL="468000" lvl="1" indent="0">
              <a:buNone/>
            </a:pPr>
            <a:endParaRPr lang="fr-FR" sz="1800"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 client présente un compte irrégulier</a:t>
            </a:r>
          </a:p>
        </p:txBody>
      </p:sp>
      <p:sp>
        <p:nvSpPr>
          <p:cNvPr id="4" name="Espace réservé du texte 3">
            <a:extLst>
              <a:ext uri="{FF2B5EF4-FFF2-40B4-BE49-F238E27FC236}">
                <a16:creationId xmlns:a16="http://schemas.microsoft.com/office/drawing/2014/main" id="{D1649455-ADE4-4CA1-809D-5BA69FC02E12}"/>
              </a:ext>
            </a:extLst>
          </p:cNvPr>
          <p:cNvSpPr>
            <a:spLocks noGrp="1"/>
          </p:cNvSpPr>
          <p:nvPr>
            <p:ph type="body" sz="quarter" idx="14"/>
          </p:nvPr>
        </p:nvSpPr>
        <p:spPr/>
        <p:txBody>
          <a:bodyPr/>
          <a:lstStyle/>
          <a:p>
            <a:r>
              <a:rPr lang="fr-FR" dirty="0"/>
              <a:t>Solutions de remédiation : clôture de compte / Mobilité Bancaire Sortante</a:t>
            </a:r>
          </a:p>
        </p:txBody>
      </p:sp>
      <p:sp>
        <p:nvSpPr>
          <p:cNvPr id="10" name="Rectangle 9">
            <a:extLst>
              <a:ext uri="{FF2B5EF4-FFF2-40B4-BE49-F238E27FC236}">
                <a16:creationId xmlns:a16="http://schemas.microsoft.com/office/drawing/2014/main" id="{E39663DF-8CCF-468B-8C62-9BD92F56418A}"/>
              </a:ext>
            </a:extLst>
          </p:cNvPr>
          <p:cNvSpPr/>
          <p:nvPr/>
        </p:nvSpPr>
        <p:spPr>
          <a:xfrm>
            <a:off x="9036424" y="2985247"/>
            <a:ext cx="2707341" cy="164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8">
            <a:extLst>
              <a:ext uri="{FF2B5EF4-FFF2-40B4-BE49-F238E27FC236}">
                <a16:creationId xmlns:a16="http://schemas.microsoft.com/office/drawing/2014/main" id="{A5956B78-A755-48B9-81A2-F6EE77D6EAAE}"/>
              </a:ext>
            </a:extLst>
          </p:cNvPr>
          <p:cNvSpPr>
            <a:spLocks noChangeArrowheads="1"/>
          </p:cNvSpPr>
          <p:nvPr/>
        </p:nvSpPr>
        <p:spPr bwMode="auto">
          <a:xfrm>
            <a:off x="0" y="43934"/>
            <a:ext cx="52290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0" i="0" u="none" strike="noStrike" cap="none" normalizeH="0" baseline="0" dirty="0">
                <a:ln>
                  <a:noFill/>
                </a:ln>
                <a:solidFill>
                  <a:schemeClr val="tx1"/>
                </a:solidFill>
                <a:effectLst/>
              </a:rPr>
              <a:t>  </a:t>
            </a:r>
            <a:r>
              <a:rPr kumimoji="0" lang="fr-FR" altLang="fr-FR" sz="1200" b="0" i="0" u="none" strike="noStrike" cap="none" normalizeH="0" baseline="0" dirty="0">
                <a:ln>
                  <a:noFill/>
                </a:ln>
                <a:solidFill>
                  <a:schemeClr val="tx1"/>
                </a:solidFill>
                <a:effectLst/>
              </a:rPr>
              <a:t>     </a:t>
            </a:r>
            <a:r>
              <a:rPr kumimoji="0" lang="fr-FR" altLang="fr-FR"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4062498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2CE2C61-D4BD-4B25-A3B1-055614E16116}"/>
              </a:ext>
            </a:extLst>
          </p:cNvPr>
          <p:cNvSpPr>
            <a:spLocks noGrp="1"/>
          </p:cNvSpPr>
          <p:nvPr>
            <p:ph idx="1"/>
          </p:nvPr>
        </p:nvSpPr>
        <p:spPr/>
        <p:txBody>
          <a:bodyPr/>
          <a:lstStyle/>
          <a:p>
            <a:r>
              <a:rPr lang="fr-FR" dirty="0"/>
              <a:t>Opposition 0830 « encadrement personne vulnérable », prenez attache avec le promoteur risques et conformité de votre région</a:t>
            </a:r>
          </a:p>
          <a:p>
            <a:endParaRPr lang="fr-FR" sz="400" dirty="0"/>
          </a:p>
          <a:p>
            <a:r>
              <a:rPr lang="fr-FR" dirty="0"/>
              <a:t>Opposition 0103 « contentieux » : faites une demande de levée à</a:t>
            </a:r>
            <a:r>
              <a:rPr lang="fr-FR" dirty="0">
                <a:sym typeface="Wingdings" panose="05000000000000000000" pitchFamily="2" charset="2"/>
              </a:rPr>
              <a:t> </a:t>
            </a:r>
            <a:r>
              <a:rPr lang="fr-FR" u="sng" dirty="0">
                <a:hlinkClick r:id="rId2" tooltip="mailto:cegee-l-amiable-part@cegee.caisse-epargne.fr"/>
              </a:rPr>
              <a:t>cegee-l-amiable-part@cegee.caisse-epargne.fr</a:t>
            </a:r>
            <a:r>
              <a:rPr lang="fr-FR" u="sng" dirty="0"/>
              <a:t>, </a:t>
            </a:r>
            <a:r>
              <a:rPr lang="fr-FR" dirty="0"/>
              <a:t>ATTENTION, la </a:t>
            </a:r>
            <a:r>
              <a:rPr lang="fr-FR" dirty="0">
                <a:sym typeface="Wingdings" panose="05000000000000000000" pitchFamily="2" charset="2"/>
              </a:rPr>
              <a:t>clôture du compte de dépôt devra être traitée le jour de la levée d’opposition par le service contentieux ; le cas échéant, l’opposition est remise en place le lendemain.</a:t>
            </a:r>
          </a:p>
          <a:p>
            <a:endParaRPr lang="fr-FR" dirty="0">
              <a:sym typeface="Wingdings" panose="05000000000000000000" pitchFamily="2" charset="2"/>
            </a:endParaRPr>
          </a:p>
        </p:txBody>
      </p:sp>
      <p:sp>
        <p:nvSpPr>
          <p:cNvPr id="3" name="Espace réservé du texte 2">
            <a:extLst>
              <a:ext uri="{FF2B5EF4-FFF2-40B4-BE49-F238E27FC236}">
                <a16:creationId xmlns:a16="http://schemas.microsoft.com/office/drawing/2014/main" id="{59F6124B-666D-46AD-B167-7560FD184008}"/>
              </a:ext>
            </a:extLst>
          </p:cNvPr>
          <p:cNvSpPr>
            <a:spLocks noGrp="1"/>
          </p:cNvSpPr>
          <p:nvPr>
            <p:ph type="body" sz="quarter" idx="12"/>
          </p:nvPr>
        </p:nvSpPr>
        <p:spPr/>
        <p:txBody>
          <a:bodyPr/>
          <a:lstStyle/>
          <a:p>
            <a:r>
              <a:rPr lang="fr-FR" dirty="0"/>
              <a:t>Retrouvez quelques solutions face à des oppositions et messages d’erreur que vous pouvez rencontrer.</a:t>
            </a:r>
          </a:p>
        </p:txBody>
      </p:sp>
      <p:pic>
        <p:nvPicPr>
          <p:cNvPr id="1026" name="Picture 2" descr="Vecteur gratuit erreur 404 concept pour la page de destination">
            <a:extLst>
              <a:ext uri="{FF2B5EF4-FFF2-40B4-BE49-F238E27FC236}">
                <a16:creationId xmlns:a16="http://schemas.microsoft.com/office/drawing/2014/main" id="{7976BF4C-C3D5-475D-9EE4-6B9554F4BAC3}"/>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13816"/>
          <a:stretch/>
        </p:blipFill>
        <p:spPr bwMode="auto">
          <a:xfrm>
            <a:off x="9712418" y="4196916"/>
            <a:ext cx="1873951" cy="1615045"/>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contenu 1">
            <a:extLst>
              <a:ext uri="{FF2B5EF4-FFF2-40B4-BE49-F238E27FC236}">
                <a16:creationId xmlns:a16="http://schemas.microsoft.com/office/drawing/2014/main" id="{CC04355A-6A96-4FE4-871F-A3FC7BAF00B8}"/>
              </a:ext>
            </a:extLst>
          </p:cNvPr>
          <p:cNvSpPr txBox="1">
            <a:spLocks/>
          </p:cNvSpPr>
          <p:nvPr/>
        </p:nvSpPr>
        <p:spPr>
          <a:xfrm>
            <a:off x="695325" y="3253839"/>
            <a:ext cx="8927399" cy="298345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sym typeface="Wingdings" panose="05000000000000000000" pitchFamily="2" charset="2"/>
              </a:rPr>
              <a:t>Messages d’erreur</a:t>
            </a:r>
          </a:p>
          <a:p>
            <a:r>
              <a:rPr lang="fr-FR" dirty="0">
                <a:sym typeface="Wingdings" panose="05000000000000000000" pitchFamily="2" charset="2"/>
              </a:rPr>
              <a:t>« BQD » : signifie que l’accès internet du compte professionnel est rattaché au compte objet de la clôture. </a:t>
            </a:r>
          </a:p>
          <a:p>
            <a:pPr lvl="1"/>
            <a:r>
              <a:rPr lang="fr-FR" dirty="0">
                <a:sym typeface="Wingdings" panose="05000000000000000000" pitchFamily="2" charset="2"/>
              </a:rPr>
              <a:t>Réalisez un avenant DEI depuis le compte pro pour rattacher le 08 au lieu du 04</a:t>
            </a:r>
          </a:p>
          <a:p>
            <a:r>
              <a:rPr lang="fr-FR" dirty="0"/>
              <a:t>« Chéquier en fabrication » : </a:t>
            </a:r>
          </a:p>
          <a:p>
            <a:pPr lvl="1"/>
            <a:r>
              <a:rPr lang="fr-FR" dirty="0">
                <a:sym typeface="Wingdings" panose="05000000000000000000" pitchFamily="2" charset="2"/>
              </a:rPr>
              <a:t>Faites la transaction </a:t>
            </a:r>
            <a:r>
              <a:rPr lang="fr-FR" dirty="0"/>
              <a:t>0120 « Gérer chéquier », inscrire les numéros de chèques non émis + n° de compte + EDS. Puis transaction 1001 « Chéquier client » - destruction exceptionnelle</a:t>
            </a:r>
          </a:p>
          <a:p>
            <a:r>
              <a:rPr lang="fr-FR" dirty="0"/>
              <a:t>« RMP » </a:t>
            </a:r>
            <a:r>
              <a:rPr lang="fr-FR" dirty="0">
                <a:sym typeface="Wingdings" panose="05000000000000000000" pitchFamily="2" charset="2"/>
              </a:rPr>
              <a:t> Relevé Multi Produit : </a:t>
            </a:r>
            <a:r>
              <a:rPr lang="fr-FR" dirty="0"/>
              <a:t> le compte à clôturer est le compte de prélèvement du RMP</a:t>
            </a:r>
          </a:p>
          <a:p>
            <a:pPr lvl="1"/>
            <a:r>
              <a:rPr lang="fr-FR" dirty="0">
                <a:sym typeface="Wingdings" panose="05000000000000000000" pitchFamily="2" charset="2"/>
              </a:rPr>
              <a:t>Saisissez </a:t>
            </a:r>
            <a:r>
              <a:rPr lang="fr-FR" dirty="0"/>
              <a:t>0521 « RMP gestion  » dans autres applications (hors synthèse client) pour choisir un autre compte de prélèvement</a:t>
            </a:r>
          </a:p>
        </p:txBody>
      </p:sp>
    </p:spTree>
    <p:extLst>
      <p:ext uri="{BB962C8B-B14F-4D97-AF65-F5344CB8AC3E}">
        <p14:creationId xmlns:p14="http://schemas.microsoft.com/office/powerpoint/2010/main" val="1938865088"/>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6180</TotalTime>
  <Words>3103</Words>
  <Application>Microsoft Office PowerPoint</Application>
  <PresentationFormat>Grand écran</PresentationFormat>
  <Paragraphs>285</Paragraphs>
  <Slides>18</Slides>
  <Notes>0</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18</vt:i4>
      </vt:variant>
    </vt:vector>
  </HeadingPairs>
  <TitlesOfParts>
    <vt:vector size="23" baseType="lpstr">
      <vt:lpstr>Arial</vt:lpstr>
      <vt:lpstr>Arial Black</vt:lpstr>
      <vt:lpstr>Montserrat Black</vt:lpstr>
      <vt:lpstr>Wingdings</vt:lpstr>
      <vt:lpstr>Thème Office</vt:lpstr>
      <vt:lpstr>Solutions de remédiation : clôture de compte / Mobilité Bancaire Sortante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341</cp:revision>
  <dcterms:created xsi:type="dcterms:W3CDTF">2020-06-24T09:20:11Z</dcterms:created>
  <dcterms:modified xsi:type="dcterms:W3CDTF">2023-01-25T14:31:35Z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2023-01-18T13:43:41Z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