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sldIdLst>
    <p:sldId id="256" r:id="rId6"/>
    <p:sldId id="266" r:id="rId7"/>
    <p:sldId id="267" r:id="rId8"/>
    <p:sldId id="268" r:id="rId9"/>
    <p:sldId id="269" r:id="rId10"/>
    <p:sldId id="270" r:id="rId11"/>
    <p:sldId id="279" r:id="rId12"/>
    <p:sldId id="280" r:id="rId13"/>
    <p:sldId id="271" r:id="rId14"/>
    <p:sldId id="272" r:id="rId15"/>
    <p:sldId id="273" r:id="rId16"/>
    <p:sldId id="274" r:id="rId17"/>
    <p:sldId id="276" r:id="rId18"/>
    <p:sldId id="275" r:id="rId19"/>
    <p:sldId id="278" r:id="rId20"/>
    <p:sldId id="277" r:id="rId21"/>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IX Ghislaine [CEGEE]" initials="VG[" lastIdx="3" clrIdx="0">
    <p:extLst>
      <p:ext uri="{19B8F6BF-5375-455C-9EA6-DF929625EA0E}">
        <p15:presenceInfo xmlns:p15="http://schemas.microsoft.com/office/powerpoint/2012/main" userId="S::ghislaine.vix@cegee.caisse-epargne.fr::9762b429-dbe8-41df-a3d7-c9c0965e81b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9F9FB"/>
    <a:srgbClr val="F2F2F2"/>
    <a:srgbClr val="000000"/>
    <a:srgbClr val="FBDCDD"/>
    <a:srgbClr val="C31632"/>
    <a:srgbClr val="EC1B24"/>
    <a:srgbClr val="E7302A"/>
    <a:srgbClr val="F5F5F5"/>
    <a:srgbClr val="D11921"/>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098" autoAdjust="0"/>
    <p:restoredTop sz="96265" autoAdjust="0"/>
  </p:normalViewPr>
  <p:slideViewPr>
    <p:cSldViewPr snapToGrid="0">
      <p:cViewPr varScale="1">
        <p:scale>
          <a:sx n="107" d="100"/>
          <a:sy n="107" d="100"/>
        </p:scale>
        <p:origin x="1068"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commentAuthors" Target="commentAuthor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p:bg>
      <p:bgPr>
        <a:solidFill>
          <a:schemeClr val="bg1"/>
        </a:solidFill>
        <a:effectLst/>
      </p:bgPr>
    </p:bg>
    <p:spTree>
      <p:nvGrpSpPr>
        <p:cNvPr id="1" name=""/>
        <p:cNvGrpSpPr/>
        <p:nvPr/>
      </p:nvGrpSpPr>
      <p:grpSpPr>
        <a:xfrm>
          <a:off x="0" y="0"/>
          <a:ext cx="0" cy="0"/>
          <a:chOff x="0" y="0"/>
          <a:chExt cx="0" cy="0"/>
        </a:xfrm>
      </p:grpSpPr>
      <p:sp>
        <p:nvSpPr>
          <p:cNvPr id="25" name="Rectangle 24"/>
          <p:cNvSpPr/>
          <p:nvPr userDrawn="1"/>
        </p:nvSpPr>
        <p:spPr>
          <a:xfrm>
            <a:off x="0" y="434480"/>
            <a:ext cx="12191999" cy="59890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Sous-titre 2"/>
          <p:cNvSpPr>
            <a:spLocks noGrp="1"/>
          </p:cNvSpPr>
          <p:nvPr userDrawn="1">
            <p:ph type="subTitle" idx="1" hasCustomPrompt="1"/>
          </p:nvPr>
        </p:nvSpPr>
        <p:spPr>
          <a:xfrm>
            <a:off x="2230015" y="4617691"/>
            <a:ext cx="7893700" cy="282887"/>
          </a:xfrm>
          <a:prstGeom prst="rect">
            <a:avLst/>
          </a:prstGeom>
        </p:spPr>
        <p:txBody>
          <a:bodyPr anchor="ctr">
            <a:noAutofit/>
          </a:bodyPr>
          <a:lstStyle>
            <a:lvl1pPr marL="0" indent="0" algn="l">
              <a:buNone/>
              <a:defRPr sz="2000" b="1" baseline="0">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Sous titre</a:t>
            </a:r>
          </a:p>
        </p:txBody>
      </p:sp>
      <p:sp>
        <p:nvSpPr>
          <p:cNvPr id="13" name="Espace réservé du texte 12"/>
          <p:cNvSpPr>
            <a:spLocks noGrp="1"/>
          </p:cNvSpPr>
          <p:nvPr userDrawn="1">
            <p:ph type="body" sz="quarter" idx="10" hasCustomPrompt="1"/>
          </p:nvPr>
        </p:nvSpPr>
        <p:spPr>
          <a:xfrm>
            <a:off x="2230015" y="4987266"/>
            <a:ext cx="7893700" cy="304887"/>
          </a:xfrm>
          <a:prstGeom prst="rect">
            <a:avLst/>
          </a:prstGeom>
        </p:spPr>
        <p:txBody>
          <a:bodyPr anchor="ctr">
            <a:normAutofit/>
          </a:bodyPr>
          <a:lstStyle>
            <a:lvl1pPr marL="0" indent="0" algn="l">
              <a:buNone/>
              <a:defRPr sz="1600" baseline="0">
                <a:solidFill>
                  <a:schemeClr val="tx1">
                    <a:lumMod val="65000"/>
                    <a:lumOff val="35000"/>
                  </a:schemeClr>
                </a:solidFill>
              </a:defRPr>
            </a:lvl1pPr>
          </a:lstStyle>
          <a:p>
            <a:pPr lvl="0"/>
            <a:r>
              <a:rPr lang="fr-FR" dirty="0"/>
              <a:t>Date</a:t>
            </a:r>
          </a:p>
        </p:txBody>
      </p:sp>
      <p:sp>
        <p:nvSpPr>
          <p:cNvPr id="2" name="Titre 1"/>
          <p:cNvSpPr>
            <a:spLocks noGrp="1"/>
          </p:cNvSpPr>
          <p:nvPr userDrawn="1">
            <p:ph type="ctrTitle" hasCustomPrompt="1"/>
          </p:nvPr>
        </p:nvSpPr>
        <p:spPr>
          <a:xfrm>
            <a:off x="2230017" y="1882370"/>
            <a:ext cx="7893698" cy="1817320"/>
          </a:xfrm>
          <a:solidFill>
            <a:schemeClr val="bg1">
              <a:lumMod val="95000"/>
            </a:schemeClr>
          </a:solidFill>
        </p:spPr>
        <p:txBody>
          <a:bodyPr anchor="ctr">
            <a:normAutofit/>
          </a:bodyPr>
          <a:lstStyle>
            <a:lvl1pPr algn="l">
              <a:defRPr sz="4800" b="1" baseline="0">
                <a:solidFill>
                  <a:schemeClr val="tx1">
                    <a:lumMod val="75000"/>
                    <a:lumOff val="25000"/>
                  </a:schemeClr>
                </a:solidFill>
                <a:latin typeface="Montserrat Black" panose="00000A00000000000000" pitchFamily="2" charset="0"/>
                <a:cs typeface="Arial" panose="020B0604020202020204" pitchFamily="34" charset="0"/>
              </a:defRPr>
            </a:lvl1pPr>
          </a:lstStyle>
          <a:p>
            <a:r>
              <a:rPr lang="fr-FR" dirty="0"/>
              <a:t>TITRE DE MA PRESENTATION</a:t>
            </a:r>
          </a:p>
        </p:txBody>
      </p:sp>
      <p:sp>
        <p:nvSpPr>
          <p:cNvPr id="27" name="Rectangle 26"/>
          <p:cNvSpPr/>
          <p:nvPr userDrawn="1"/>
        </p:nvSpPr>
        <p:spPr>
          <a:xfrm>
            <a:off x="2230015" y="3699689"/>
            <a:ext cx="888206" cy="10113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lumMod val="75000"/>
                  <a:lumOff val="25000"/>
                </a:schemeClr>
              </a:solidFill>
            </a:endParaRPr>
          </a:p>
        </p:txBody>
      </p:sp>
      <p:sp>
        <p:nvSpPr>
          <p:cNvPr id="29" name="Rectangle 28"/>
          <p:cNvSpPr/>
          <p:nvPr userDrawn="1"/>
        </p:nvSpPr>
        <p:spPr>
          <a:xfrm>
            <a:off x="0" y="5262918"/>
            <a:ext cx="959005" cy="159508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space réservé du texte 5"/>
          <p:cNvSpPr>
            <a:spLocks noGrp="1"/>
          </p:cNvSpPr>
          <p:nvPr>
            <p:ph type="body" sz="quarter" idx="11" hasCustomPrompt="1"/>
          </p:nvPr>
        </p:nvSpPr>
        <p:spPr>
          <a:xfrm>
            <a:off x="1091821" y="72985"/>
            <a:ext cx="10686197" cy="303679"/>
          </a:xfrm>
          <a:prstGeom prst="rect">
            <a:avLst/>
          </a:prstGeom>
        </p:spPr>
        <p:txBody>
          <a:bodyPr>
            <a:noAutofit/>
          </a:bodyPr>
          <a:lstStyle>
            <a:lvl1pPr algn="r">
              <a:defRPr sz="1400"/>
            </a:lvl1pPr>
          </a:lstStyle>
          <a:p>
            <a:pPr lvl="0"/>
            <a:r>
              <a:rPr lang="fr-FR" dirty="0"/>
              <a:t>Direction</a:t>
            </a:r>
          </a:p>
        </p:txBody>
      </p:sp>
      <p:pic>
        <p:nvPicPr>
          <p:cNvPr id="11" name="Image 10" descr="logoterritoiredavenir2.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49553" y="6249277"/>
            <a:ext cx="399093" cy="411317"/>
          </a:xfrm>
          <a:prstGeom prst="rect">
            <a:avLst/>
          </a:prstGeom>
        </p:spPr>
      </p:pic>
      <p:pic>
        <p:nvPicPr>
          <p:cNvPr id="12" name="Image 11"/>
          <p:cNvPicPr>
            <a:picLocks noChangeAspect="1"/>
          </p:cNvPicPr>
          <p:nvPr userDrawn="1"/>
        </p:nvPicPr>
        <p:blipFill rotWithShape="1">
          <a:blip r:embed="rId3" cstate="print">
            <a:extLst>
              <a:ext uri="{28A0092B-C50C-407E-A947-70E740481C1C}">
                <a14:useLocalDpi xmlns:a14="http://schemas.microsoft.com/office/drawing/2010/main" val="0"/>
              </a:ext>
            </a:extLst>
          </a:blip>
          <a:srcRect l="17703" t="29642" r="64881" b="44552"/>
          <a:stretch/>
        </p:blipFill>
        <p:spPr>
          <a:xfrm>
            <a:off x="11265489" y="6231194"/>
            <a:ext cx="426482" cy="446740"/>
          </a:xfrm>
          <a:prstGeom prst="rect">
            <a:avLst/>
          </a:prstGeom>
        </p:spPr>
      </p:pic>
    </p:spTree>
    <p:extLst>
      <p:ext uri="{BB962C8B-B14F-4D97-AF65-F5344CB8AC3E}">
        <p14:creationId xmlns:p14="http://schemas.microsoft.com/office/powerpoint/2010/main" val="191106653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70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OMMAIRE">
    <p:spTree>
      <p:nvGrpSpPr>
        <p:cNvPr id="1" name=""/>
        <p:cNvGrpSpPr/>
        <p:nvPr/>
      </p:nvGrpSpPr>
      <p:grpSpPr>
        <a:xfrm>
          <a:off x="0" y="0"/>
          <a:ext cx="0" cy="0"/>
          <a:chOff x="0" y="0"/>
          <a:chExt cx="0" cy="0"/>
        </a:xfrm>
      </p:grpSpPr>
      <p:sp>
        <p:nvSpPr>
          <p:cNvPr id="10" name="Rectangle 9"/>
          <p:cNvSpPr/>
          <p:nvPr userDrawn="1"/>
        </p:nvSpPr>
        <p:spPr>
          <a:xfrm>
            <a:off x="515938" y="0"/>
            <a:ext cx="268019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3"/>
          <p:cNvSpPr>
            <a:spLocks noGrp="1"/>
          </p:cNvSpPr>
          <p:nvPr>
            <p:ph type="body" sz="quarter" idx="13" hasCustomPrompt="1"/>
          </p:nvPr>
        </p:nvSpPr>
        <p:spPr>
          <a:xfrm>
            <a:off x="3716163" y="1779052"/>
            <a:ext cx="7620201" cy="4023689"/>
          </a:xfrm>
          <a:prstGeom prst="rect">
            <a:avLst/>
          </a:prstGeom>
        </p:spPr>
        <p:txBody>
          <a:bodyPr/>
          <a:lstStyle>
            <a:lvl1pPr marL="514350" indent="-514350">
              <a:spcAft>
                <a:spcPts val="600"/>
              </a:spcAft>
              <a:buAutoNum type="arabicPeriod"/>
              <a:defRPr sz="1800" baseline="0">
                <a:solidFill>
                  <a:schemeClr val="tx1">
                    <a:lumMod val="75000"/>
                    <a:lumOff val="25000"/>
                  </a:schemeClr>
                </a:solidFill>
              </a:defRPr>
            </a:lvl1pPr>
          </a:lstStyle>
          <a:p>
            <a:pPr lvl="0"/>
            <a:r>
              <a:rPr lang="fr-FR" dirty="0"/>
              <a:t>Première partie</a:t>
            </a:r>
          </a:p>
          <a:p>
            <a:pPr lvl="0"/>
            <a:r>
              <a:rPr lang="fr-FR" dirty="0"/>
              <a:t>Deuxième partie</a:t>
            </a:r>
          </a:p>
          <a:p>
            <a:pPr lvl="0"/>
            <a:r>
              <a:rPr lang="fr-FR" dirty="0"/>
              <a:t>Troisième partie</a:t>
            </a:r>
          </a:p>
          <a:p>
            <a:pPr lvl="0"/>
            <a:r>
              <a:rPr lang="fr-FR" dirty="0"/>
              <a:t>Quatrième partie</a:t>
            </a:r>
          </a:p>
          <a:p>
            <a:pPr lvl="0"/>
            <a:endParaRPr lang="fr-FR" dirty="0"/>
          </a:p>
        </p:txBody>
      </p:sp>
      <p:sp>
        <p:nvSpPr>
          <p:cNvPr id="8" name="ZoneTexte 7"/>
          <p:cNvSpPr txBox="1"/>
          <p:nvPr userDrawn="1"/>
        </p:nvSpPr>
        <p:spPr>
          <a:xfrm>
            <a:off x="1020752" y="1779052"/>
            <a:ext cx="1773925" cy="2123658"/>
          </a:xfrm>
          <a:prstGeom prst="rect">
            <a:avLst/>
          </a:prstGeom>
          <a:solidFill>
            <a:schemeClr val="bg1">
              <a:lumMod val="95000"/>
            </a:schemeClr>
          </a:solidFill>
          <a:ln>
            <a:noFill/>
          </a:ln>
        </p:spPr>
        <p:txBody>
          <a:bodyPr wrap="square" rtlCol="0">
            <a:spAutoFit/>
          </a:bodyPr>
          <a:lstStyle/>
          <a:p>
            <a:pPr algn="l"/>
            <a:r>
              <a:rPr lang="fr-FR" sz="4400" b="1" baseline="0" dirty="0">
                <a:solidFill>
                  <a:schemeClr val="tx1">
                    <a:lumMod val="75000"/>
                    <a:lumOff val="25000"/>
                  </a:schemeClr>
                </a:solidFill>
                <a:latin typeface="Arial Black" panose="020B0A04020102020204" pitchFamily="34" charset="0"/>
                <a:cs typeface="Arial" panose="020B0604020202020204" pitchFamily="34" charset="0"/>
              </a:rPr>
              <a:t>SOMMAIRE</a:t>
            </a:r>
          </a:p>
        </p:txBody>
      </p:sp>
      <p:sp>
        <p:nvSpPr>
          <p:cNvPr id="11" name="Rectangle 10"/>
          <p:cNvSpPr/>
          <p:nvPr userDrawn="1"/>
        </p:nvSpPr>
        <p:spPr>
          <a:xfrm>
            <a:off x="1157487" y="4163981"/>
            <a:ext cx="888206" cy="101133"/>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p:cNvSpPr/>
          <p:nvPr userDrawn="1"/>
        </p:nvSpPr>
        <p:spPr>
          <a:xfrm>
            <a:off x="0" y="5262918"/>
            <a:ext cx="959005" cy="159508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2912860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ERCALAIR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p:cNvSpPr>
            <a:spLocks noGrp="1"/>
          </p:cNvSpPr>
          <p:nvPr>
            <p:ph idx="1" hasCustomPrompt="1"/>
          </p:nvPr>
        </p:nvSpPr>
        <p:spPr>
          <a:xfrm>
            <a:off x="695325" y="1388669"/>
            <a:ext cx="10980738" cy="4848620"/>
          </a:xfrm>
          <a:prstGeom prst="rect">
            <a:avLst/>
          </a:prstGeom>
        </p:spPr>
        <p:txBody>
          <a:bodyPr/>
          <a:lstStyle>
            <a:lvl1pPr marL="216000" indent="-216000">
              <a:lnSpc>
                <a:spcPct val="100000"/>
              </a:lnSpc>
              <a:spcBef>
                <a:spcPts val="600"/>
              </a:spcBef>
              <a:spcAft>
                <a:spcPts val="0"/>
              </a:spcAft>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spcAft>
                <a:spcPts val="1200"/>
              </a:spcAft>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927000" indent="0">
              <a:lnSpc>
                <a:spcPct val="100000"/>
              </a:lnSpc>
              <a:spcBef>
                <a:spcPts val="600"/>
              </a:spcBef>
              <a:spcAft>
                <a:spcPts val="1200"/>
              </a:spcAft>
              <a:buClr>
                <a:schemeClr val="accent4">
                  <a:lumMod val="75000"/>
                </a:schemeClr>
              </a:buClr>
              <a:buFont typeface="Wingdings" panose="05000000000000000000" pitchFamily="2" charset="2"/>
              <a:buNone/>
              <a:defRPr sz="1200">
                <a:solidFill>
                  <a:schemeClr val="tx1">
                    <a:lumMod val="75000"/>
                    <a:lumOff val="25000"/>
                  </a:schemeClr>
                </a:solidFill>
              </a:defRPr>
            </a:lvl3pPr>
            <a:lvl4pPr marL="1657350" indent="-216000">
              <a:lnSpc>
                <a:spcPct val="100000"/>
              </a:lnSpc>
              <a:spcBef>
                <a:spcPts val="600"/>
              </a:spcBef>
              <a:spcAft>
                <a:spcPts val="1200"/>
              </a:spcAft>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spcAft>
                <a:spcPts val="1200"/>
              </a:spcAft>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Première idée</a:t>
            </a:r>
          </a:p>
          <a:p>
            <a:pPr lvl="0"/>
            <a:r>
              <a:rPr lang="fr-FR" dirty="0"/>
              <a:t>Deuxième idée </a:t>
            </a:r>
          </a:p>
          <a:p>
            <a:pPr lvl="0"/>
            <a:r>
              <a:rPr lang="fr-FR" dirty="0"/>
              <a:t>Troisième idée </a:t>
            </a:r>
          </a:p>
          <a:p>
            <a:pPr lvl="0"/>
            <a:r>
              <a:rPr lang="fr-FR" dirty="0"/>
              <a:t>Quatrième idée </a:t>
            </a:r>
          </a:p>
        </p:txBody>
      </p:sp>
      <p:sp>
        <p:nvSpPr>
          <p:cNvPr id="5" name="Espace réservé du texte 4"/>
          <p:cNvSpPr>
            <a:spLocks noGrp="1"/>
          </p:cNvSpPr>
          <p:nvPr>
            <p:ph type="body" sz="quarter" idx="12" hasCustomPrompt="1"/>
          </p:nvPr>
        </p:nvSpPr>
        <p:spPr>
          <a:xfrm>
            <a:off x="695325" y="464148"/>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partie</a:t>
            </a:r>
          </a:p>
        </p:txBody>
      </p:sp>
      <p:sp>
        <p:nvSpPr>
          <p:cNvPr id="6" name="Rectangle 5"/>
          <p:cNvSpPr/>
          <p:nvPr userDrawn="1"/>
        </p:nvSpPr>
        <p:spPr>
          <a:xfrm>
            <a:off x="695325" y="1113809"/>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618943883"/>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contenu 2"/>
          <p:cNvSpPr>
            <a:spLocks noGrp="1"/>
          </p:cNvSpPr>
          <p:nvPr>
            <p:ph idx="17" hasCustomPrompt="1"/>
          </p:nvPr>
        </p:nvSpPr>
        <p:spPr>
          <a:xfrm>
            <a:off x="695325" y="1388669"/>
            <a:ext cx="10980738" cy="4860000"/>
          </a:xfrm>
          <a:prstGeom prst="rect">
            <a:avLst/>
          </a:prstGeom>
        </p:spPr>
        <p:txBody>
          <a:bodyPr/>
          <a:lstStyle>
            <a:lvl1pPr marL="216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5" name="Espace réservé du texte 4"/>
          <p:cNvSpPr>
            <a:spLocks noGrp="1"/>
          </p:cNvSpPr>
          <p:nvPr>
            <p:ph type="body" sz="quarter" idx="12" hasCustomPrompt="1"/>
          </p:nvPr>
        </p:nvSpPr>
        <p:spPr>
          <a:xfrm>
            <a:off x="695325" y="464147"/>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slide</a:t>
            </a:r>
          </a:p>
        </p:txBody>
      </p:sp>
      <p:sp>
        <p:nvSpPr>
          <p:cNvPr id="15" name="Espace réservé du texte 2"/>
          <p:cNvSpPr>
            <a:spLocks noGrp="1"/>
          </p:cNvSpPr>
          <p:nvPr>
            <p:ph type="body" sz="quarter" idx="14" hasCustomPrompt="1"/>
          </p:nvPr>
        </p:nvSpPr>
        <p:spPr>
          <a:xfrm>
            <a:off x="4376057" y="137054"/>
            <a:ext cx="7300006" cy="231246"/>
          </a:xfrm>
          <a:prstGeom prst="rect">
            <a:avLst/>
          </a:prstGeom>
        </p:spPr>
        <p:txBody>
          <a:bodyPr vert="horz" lIns="91440" tIns="45720" rIns="91440" bIns="45720" rtlCol="0" anchor="ctr">
            <a:noAutofit/>
          </a:bodyPr>
          <a:lstStyle>
            <a:lvl1pPr algn="r">
              <a:defRPr lang="fr-FR" sz="1200" b="1" dirty="0">
                <a:solidFill>
                  <a:schemeClr val="bg1">
                    <a:lumMod val="50000"/>
                  </a:schemeClr>
                </a:solidFill>
                <a:latin typeface="Arial Black" panose="020B0A04020102020204" pitchFamily="34" charset="0"/>
              </a:defRPr>
            </a:lvl1pPr>
          </a:lstStyle>
          <a:p>
            <a:pPr lvl="0" algn="r">
              <a:lnSpc>
                <a:spcPct val="90000"/>
              </a:lnSpc>
              <a:spcBef>
                <a:spcPts val="1000"/>
              </a:spcBef>
              <a:buClr>
                <a:schemeClr val="accent1"/>
              </a:buClr>
            </a:pPr>
            <a:r>
              <a:rPr lang="fr-FR" dirty="0"/>
              <a:t>Titre de la slide</a:t>
            </a:r>
          </a:p>
        </p:txBody>
      </p:sp>
      <p:sp>
        <p:nvSpPr>
          <p:cNvPr id="7" name="Rectangle 6"/>
          <p:cNvSpPr/>
          <p:nvPr userDrawn="1"/>
        </p:nvSpPr>
        <p:spPr>
          <a:xfrm>
            <a:off x="695325"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du texte 9"/>
          <p:cNvSpPr>
            <a:spLocks noGrp="1"/>
          </p:cNvSpPr>
          <p:nvPr>
            <p:ph type="body" sz="quarter" idx="16" hasCustomPrompt="1"/>
          </p:nvPr>
        </p:nvSpPr>
        <p:spPr>
          <a:xfrm>
            <a:off x="334912"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spTree>
    <p:extLst>
      <p:ext uri="{BB962C8B-B14F-4D97-AF65-F5344CB8AC3E}">
        <p14:creationId xmlns:p14="http://schemas.microsoft.com/office/powerpoint/2010/main" val="1756913260"/>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EXTE + IMAGE">
    <p:bg>
      <p:bgPr>
        <a:solidFill>
          <a:schemeClr val="bg1"/>
        </a:solidFill>
        <a:effectLst/>
      </p:bgPr>
    </p:bg>
    <p:spTree>
      <p:nvGrpSpPr>
        <p:cNvPr id="1" name=""/>
        <p:cNvGrpSpPr/>
        <p:nvPr/>
      </p:nvGrpSpPr>
      <p:grpSpPr>
        <a:xfrm>
          <a:off x="0" y="0"/>
          <a:ext cx="0" cy="0"/>
          <a:chOff x="0" y="0"/>
          <a:chExt cx="0" cy="0"/>
        </a:xfrm>
      </p:grpSpPr>
      <p:sp>
        <p:nvSpPr>
          <p:cNvPr id="18" name="Espace réservé pour une image  17"/>
          <p:cNvSpPr>
            <a:spLocks noGrp="1"/>
          </p:cNvSpPr>
          <p:nvPr>
            <p:ph type="pic" sz="quarter" idx="13" hasCustomPrompt="1"/>
          </p:nvPr>
        </p:nvSpPr>
        <p:spPr>
          <a:xfrm>
            <a:off x="0" y="0"/>
            <a:ext cx="4846100" cy="6858000"/>
          </a:xfrm>
          <a:prstGeom prst="rect">
            <a:avLst/>
          </a:prstGeom>
        </p:spPr>
        <p:txBody>
          <a:bodyPr anchor="ctr"/>
          <a:lstStyle>
            <a:lvl1pPr marL="0" indent="0" algn="ctr">
              <a:buNone/>
              <a:defRPr sz="1600" baseline="0"/>
            </a:lvl1pPr>
          </a:lstStyle>
          <a:p>
            <a:r>
              <a:rPr lang="fr-FR" dirty="0"/>
              <a:t>Insérez ici une image</a:t>
            </a:r>
          </a:p>
          <a:p>
            <a:endParaRPr lang="fr-FR" dirty="0"/>
          </a:p>
          <a:p>
            <a:endParaRPr lang="fr-FR" dirty="0"/>
          </a:p>
          <a:p>
            <a:endParaRPr lang="fr-FR" dirty="0"/>
          </a:p>
        </p:txBody>
      </p:sp>
      <p:sp>
        <p:nvSpPr>
          <p:cNvPr id="11" name="Espace réservé du contenu 2"/>
          <p:cNvSpPr>
            <a:spLocks noGrp="1"/>
          </p:cNvSpPr>
          <p:nvPr>
            <p:ph idx="1" hasCustomPrompt="1"/>
          </p:nvPr>
        </p:nvSpPr>
        <p:spPr>
          <a:xfrm>
            <a:off x="5568287" y="1388669"/>
            <a:ext cx="6107776" cy="4860000"/>
          </a:xfrm>
          <a:prstGeom prst="rect">
            <a:avLst/>
          </a:prstGeom>
        </p:spPr>
        <p:txBody>
          <a:bodyPr/>
          <a:lstStyle>
            <a:lvl1pPr marL="144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8"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sp>
        <p:nvSpPr>
          <p:cNvPr id="13" name="Espace réservé du texte 4"/>
          <p:cNvSpPr>
            <a:spLocks noGrp="1"/>
          </p:cNvSpPr>
          <p:nvPr>
            <p:ph type="body" sz="quarter" idx="12" hasCustomPrompt="1"/>
          </p:nvPr>
        </p:nvSpPr>
        <p:spPr>
          <a:xfrm>
            <a:off x="5568287" y="464148"/>
            <a:ext cx="6107776" cy="719999"/>
          </a:xfrm>
          <a:prstGeom prst="rect">
            <a:avLst/>
          </a:prstGeom>
        </p:spPr>
        <p:txBody>
          <a:bodyPr anchor="ctr">
            <a:normAutofit/>
          </a:bodyPr>
          <a:lstStyle>
            <a:lvl1pPr>
              <a:spcBef>
                <a:spcPts val="0"/>
              </a:spcBef>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a:t>Titre de la slide</a:t>
            </a:r>
          </a:p>
        </p:txBody>
      </p:sp>
      <p:sp>
        <p:nvSpPr>
          <p:cNvPr id="16" name="Rectangle 15"/>
          <p:cNvSpPr/>
          <p:nvPr userDrawn="1"/>
        </p:nvSpPr>
        <p:spPr>
          <a:xfrm>
            <a:off x="5568287"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space réservé du texte 9"/>
          <p:cNvSpPr>
            <a:spLocks noGrp="1"/>
          </p:cNvSpPr>
          <p:nvPr>
            <p:ph type="body" sz="quarter" idx="16" hasCustomPrompt="1"/>
          </p:nvPr>
        </p:nvSpPr>
        <p:spPr>
          <a:xfrm>
            <a:off x="5207874"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sp>
        <p:nvSpPr>
          <p:cNvPr id="12" name="Espace réservé du texte 2"/>
          <p:cNvSpPr>
            <a:spLocks noGrp="1"/>
          </p:cNvSpPr>
          <p:nvPr>
            <p:ph type="body" sz="quarter" idx="14" hasCustomPrompt="1"/>
          </p:nvPr>
        </p:nvSpPr>
        <p:spPr>
          <a:xfrm>
            <a:off x="5568287" y="137054"/>
            <a:ext cx="6107776" cy="231246"/>
          </a:xfrm>
          <a:prstGeom prst="rect">
            <a:avLst/>
          </a:prstGeom>
        </p:spPr>
        <p:txBody>
          <a:bodyPr anchor="ctr">
            <a:noAutofit/>
          </a:bodyPr>
          <a:lstStyle>
            <a:lvl1pPr algn="r">
              <a:defRPr sz="1200" b="1">
                <a:solidFill>
                  <a:schemeClr val="bg1">
                    <a:lumMod val="50000"/>
                  </a:schemeClr>
                </a:solidFill>
                <a:latin typeface="Arial Black" panose="020B0A04020102020204" pitchFamily="34" charset="0"/>
              </a:defRPr>
            </a:lvl1pPr>
          </a:lstStyle>
          <a:p>
            <a:pPr lvl="0"/>
            <a:r>
              <a:rPr lang="fr-FR" dirty="0"/>
              <a:t>Titre de la slide</a:t>
            </a:r>
          </a:p>
        </p:txBody>
      </p:sp>
    </p:spTree>
    <p:extLst>
      <p:ext uri="{BB962C8B-B14F-4D97-AF65-F5344CB8AC3E}">
        <p14:creationId xmlns:p14="http://schemas.microsoft.com/office/powerpoint/2010/main" val="887735331"/>
      </p:ext>
    </p:extLst>
  </p:cSld>
  <p:clrMapOvr>
    <a:masterClrMapping/>
  </p:clrMapOvr>
  <p:extLst>
    <p:ext uri="{DCECCB84-F9BA-43D5-87BE-67443E8EF086}">
      <p15:sldGuideLst xmlns:p15="http://schemas.microsoft.com/office/powerpoint/2012/main">
        <p15:guide id="1" orient="horz" pos="3906" userDrawn="1">
          <p15:clr>
            <a:srgbClr val="FBAE40"/>
          </p15:clr>
        </p15:guide>
        <p15:guide id="2" pos="7378"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NEUTRE">
    <p:bg>
      <p:bgPr>
        <a:solidFill>
          <a:schemeClr val="bg1">
            <a:lumMod val="95000"/>
          </a:schemeClr>
        </a:solidFill>
        <a:effectLst/>
      </p:bgPr>
    </p:bg>
    <p:spTree>
      <p:nvGrpSpPr>
        <p:cNvPr id="1" name=""/>
        <p:cNvGrpSpPr/>
        <p:nvPr/>
      </p:nvGrpSpPr>
      <p:grpSpPr>
        <a:xfrm>
          <a:off x="0" y="0"/>
          <a:ext cx="0" cy="0"/>
          <a:chOff x="0" y="0"/>
          <a:chExt cx="0" cy="0"/>
        </a:xfrm>
      </p:grpSpPr>
      <p:sp>
        <p:nvSpPr>
          <p:cNvPr id="7" name="Rectangle 6"/>
          <p:cNvSpPr/>
          <p:nvPr userDrawn="1"/>
        </p:nvSpPr>
        <p:spPr>
          <a:xfrm>
            <a:off x="1" y="434480"/>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2"/>
          <p:cNvSpPr>
            <a:spLocks noGrp="1"/>
          </p:cNvSpPr>
          <p:nvPr>
            <p:ph type="body" sz="quarter" idx="14" hasCustomPrompt="1"/>
          </p:nvPr>
        </p:nvSpPr>
        <p:spPr>
          <a:xfrm>
            <a:off x="4376057" y="137054"/>
            <a:ext cx="7300006" cy="231246"/>
          </a:xfrm>
          <a:prstGeom prst="rect">
            <a:avLst/>
          </a:prstGeom>
        </p:spPr>
        <p:txBody>
          <a:bodyPr>
            <a:noAutofit/>
          </a:bodyPr>
          <a:lstStyle>
            <a:lvl1pPr algn="r">
              <a:defRPr sz="1200" b="1">
                <a:solidFill>
                  <a:schemeClr val="bg1">
                    <a:lumMod val="50000"/>
                  </a:schemeClr>
                </a:solidFill>
                <a:latin typeface="Arial Black" panose="020B0A04020102020204" pitchFamily="34" charset="0"/>
              </a:defRPr>
            </a:lvl1pPr>
          </a:lstStyle>
          <a:p>
            <a:pPr lvl="0"/>
            <a:r>
              <a:rPr lang="fr-FR" dirty="0"/>
              <a:t>Titre de la slide</a:t>
            </a:r>
          </a:p>
        </p:txBody>
      </p:sp>
    </p:spTree>
    <p:extLst>
      <p:ext uri="{BB962C8B-B14F-4D97-AF65-F5344CB8AC3E}">
        <p14:creationId xmlns:p14="http://schemas.microsoft.com/office/powerpoint/2010/main" val="4083465071"/>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845">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48932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96173" y="365126"/>
            <a:ext cx="10979890" cy="600550"/>
          </a:xfrm>
          <a:prstGeom prst="rect">
            <a:avLst/>
          </a:prstGeom>
        </p:spPr>
        <p:txBody>
          <a:bodyPr vert="horz" lIns="91440" tIns="45720" rIns="91440" bIns="45720" rtlCol="0" anchor="ctr">
            <a:normAutofit/>
          </a:bodyPr>
          <a:lstStyle/>
          <a:p>
            <a:r>
              <a:rPr lang="fr-FR" dirty="0"/>
              <a:t>Modifiez le style du titre</a:t>
            </a:r>
          </a:p>
        </p:txBody>
      </p:sp>
      <p:sp>
        <p:nvSpPr>
          <p:cNvPr id="11"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pic>
        <p:nvPicPr>
          <p:cNvPr id="6" name="Image 5" descr="logoterritoiredavenir2.png"/>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481988" y="6524819"/>
            <a:ext cx="214185" cy="234179"/>
          </a:xfrm>
          <a:prstGeom prst="rect">
            <a:avLst/>
          </a:prstGeom>
        </p:spPr>
      </p:pic>
      <p:pic>
        <p:nvPicPr>
          <p:cNvPr id="7" name="Image 6"/>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780210" y="6467475"/>
            <a:ext cx="1153004" cy="378932"/>
          </a:xfrm>
          <a:prstGeom prst="rect">
            <a:avLst/>
          </a:prstGeom>
        </p:spPr>
      </p:pic>
    </p:spTree>
    <p:extLst>
      <p:ext uri="{BB962C8B-B14F-4D97-AF65-F5344CB8AC3E}">
        <p14:creationId xmlns:p14="http://schemas.microsoft.com/office/powerpoint/2010/main" val="4183690594"/>
      </p:ext>
    </p:extLst>
  </p:cSld>
  <p:clrMap bg1="lt1" tx1="dk1" bg2="lt2" tx2="dk2" accent1="accent1" accent2="accent2" accent3="accent3" accent4="accent4" accent5="accent5" accent6="accent6" hlink="hlink" folHlink="folHlink"/>
  <p:sldLayoutIdLst>
    <p:sldLayoutId id="2147483677" r:id="rId1"/>
    <p:sldLayoutId id="2147483676" r:id="rId2"/>
    <p:sldLayoutId id="2147483682" r:id="rId3"/>
    <p:sldLayoutId id="2147483683" r:id="rId4"/>
    <p:sldLayoutId id="2147483656" r:id="rId5"/>
    <p:sldLayoutId id="2147483675" r:id="rId6"/>
    <p:sldLayoutId id="2147483681" r:id="rId7"/>
  </p:sldLayoutIdLst>
  <p:txStyles>
    <p:title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p:titleStyle>
    <p:body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355" userDrawn="1">
          <p15:clr>
            <a:srgbClr val="F26B43"/>
          </p15:clr>
        </p15:guide>
        <p15:guide id="2" pos="325" userDrawn="1">
          <p15:clr>
            <a:srgbClr val="F26B43"/>
          </p15:clr>
        </p15:guide>
        <p15:guide id="3" pos="438" userDrawn="1">
          <p15:clr>
            <a:srgbClr val="F26B43"/>
          </p15:clr>
        </p15:guide>
        <p15:guide id="4" pos="506" userDrawn="1">
          <p15:clr>
            <a:srgbClr val="F26B43"/>
          </p15:clr>
        </p15:guide>
        <p15:guide id="5" orient="horz" pos="935" userDrawn="1">
          <p15:clr>
            <a:srgbClr val="F26B43"/>
          </p15:clr>
        </p15:guide>
        <p15:guide id="6" orient="horz" pos="3929" userDrawn="1">
          <p15:clr>
            <a:srgbClr val="F26B43"/>
          </p15:clr>
        </p15:guide>
        <p15:guide id="7" orient="horz" pos="411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slide" Target="slide5.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commerciaux.celca.caisse-epargne.fr/download/2090/mobilite-bancaire-sortante/29775/courrier_mobilite_bancaire_-_cloture_de_compte_2023-03-13_0.pptx" TargetMode="Externa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slide" Target="slide5.xml"/><Relationship Id="rId7" Type="http://schemas.openxmlformats.org/officeDocument/2006/relationships/image" Target="../media/image10.png"/><Relationship Id="rId2" Type="http://schemas.openxmlformats.org/officeDocument/2006/relationships/hyperlink" Target="http://commerciaux.celca.caisse-epargne.fr/download/2090/mobilite-bancaire-sortante/26898/solutions-remediation-cloture-compte-mbrs-2.pptx" TargetMode="External"/><Relationship Id="rId1" Type="http://schemas.openxmlformats.org/officeDocument/2006/relationships/slideLayout" Target="../slideLayouts/slideLayout3.xml"/><Relationship Id="rId6" Type="http://schemas.openxmlformats.org/officeDocument/2006/relationships/hyperlink" Target="http://commerciaux.celca.caisse-epargne.fr/" TargetMode="External"/><Relationship Id="rId5" Type="http://schemas.openxmlformats.org/officeDocument/2006/relationships/image" Target="../media/image9.png"/><Relationship Id="rId4" Type="http://schemas.openxmlformats.org/officeDocument/2006/relationships/slide" Target="slide10.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commerciaux.celca.caisse-epargne.fr/download/234/mobilite-bancaire-domilis/26898/solutions-remediation-cloture-compte-mbrs-v2-2.pptx" TargetMode="Externa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ihmgestimp-pro.sigce.caisse-epargne.fr:8853/GestionImprimes/frmFusionImprime.aspx?id_doc=2733" TargetMode="Externa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1.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p:cNvSpPr>
            <a:spLocks noGrp="1"/>
          </p:cNvSpPr>
          <p:nvPr>
            <p:ph type="subTitle" idx="1"/>
          </p:nvPr>
        </p:nvSpPr>
        <p:spPr>
          <a:xfrm>
            <a:off x="2230014" y="4617691"/>
            <a:ext cx="8617279" cy="282887"/>
          </a:xfrm>
        </p:spPr>
        <p:txBody>
          <a:bodyPr/>
          <a:lstStyle/>
          <a:p>
            <a:r>
              <a:rPr lang="fr-FR"/>
              <a:t>MOBILITÉ </a:t>
            </a:r>
            <a:r>
              <a:rPr lang="fr-FR" dirty="0"/>
              <a:t>BANCAIRE RÉGLEMENTÉE SORTANTE</a:t>
            </a:r>
          </a:p>
        </p:txBody>
      </p:sp>
      <p:sp>
        <p:nvSpPr>
          <p:cNvPr id="3" name="Espace réservé du texte 2"/>
          <p:cNvSpPr>
            <a:spLocks noGrp="1"/>
          </p:cNvSpPr>
          <p:nvPr>
            <p:ph type="body" sz="quarter" idx="10"/>
          </p:nvPr>
        </p:nvSpPr>
        <p:spPr/>
        <p:txBody>
          <a:bodyPr>
            <a:normAutofit fontScale="92500" lnSpcReduction="10000"/>
          </a:bodyPr>
          <a:lstStyle/>
          <a:p>
            <a:r>
              <a:rPr lang="fr-FR" dirty="0"/>
              <a:t>Mai 2022 – mise à jour Mai 2023</a:t>
            </a:r>
          </a:p>
        </p:txBody>
      </p:sp>
      <p:sp>
        <p:nvSpPr>
          <p:cNvPr id="4" name="Titre 3"/>
          <p:cNvSpPr>
            <a:spLocks noGrp="1"/>
          </p:cNvSpPr>
          <p:nvPr>
            <p:ph type="ctrTitle"/>
          </p:nvPr>
        </p:nvSpPr>
        <p:spPr/>
        <p:txBody>
          <a:bodyPr>
            <a:normAutofit/>
          </a:bodyPr>
          <a:lstStyle/>
          <a:p>
            <a:r>
              <a:rPr lang="fr-FR" dirty="0"/>
              <a:t>MODE OPÉRATOIRE</a:t>
            </a:r>
          </a:p>
        </p:txBody>
      </p:sp>
      <p:sp>
        <p:nvSpPr>
          <p:cNvPr id="5" name="Espace réservé du texte 4"/>
          <p:cNvSpPr>
            <a:spLocks noGrp="1"/>
          </p:cNvSpPr>
          <p:nvPr>
            <p:ph type="body" sz="quarter" idx="11"/>
          </p:nvPr>
        </p:nvSpPr>
        <p:spPr/>
        <p:txBody>
          <a:bodyPr/>
          <a:lstStyle/>
          <a:p>
            <a:r>
              <a:rPr lang="fr-FR" dirty="0"/>
              <a:t>Marketing BDD</a:t>
            </a:r>
          </a:p>
        </p:txBody>
      </p:sp>
    </p:spTree>
    <p:extLst>
      <p:ext uri="{BB962C8B-B14F-4D97-AF65-F5344CB8AC3E}">
        <p14:creationId xmlns:p14="http://schemas.microsoft.com/office/powerpoint/2010/main" val="10073992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5867BF6A-413E-424F-9528-79E42C8916C7}"/>
              </a:ext>
            </a:extLst>
          </p:cNvPr>
          <p:cNvSpPr>
            <a:spLocks noGrp="1"/>
          </p:cNvSpPr>
          <p:nvPr>
            <p:ph type="body" sz="quarter" idx="13"/>
          </p:nvPr>
        </p:nvSpPr>
        <p:spPr/>
        <p:txBody>
          <a:bodyPr/>
          <a:lstStyle/>
          <a:p>
            <a:r>
              <a:rPr lang="fr-FR" dirty="0"/>
              <a:t>Contexte</a:t>
            </a:r>
          </a:p>
          <a:p>
            <a:r>
              <a:rPr lang="fr-FR" dirty="0"/>
              <a:t>Les alertes GERC à disposition</a:t>
            </a:r>
          </a:p>
          <a:p>
            <a:r>
              <a:rPr lang="fr-FR" dirty="0"/>
              <a:t>Traiter la demande du client : clôturer ou faire renoncer</a:t>
            </a:r>
          </a:p>
          <a:p>
            <a:r>
              <a:rPr lang="fr-FR" dirty="0"/>
              <a:t>Les écrans de l’outil Mobilité Bancaire – Banque de Départ</a:t>
            </a:r>
          </a:p>
        </p:txBody>
      </p:sp>
    </p:spTree>
    <p:extLst>
      <p:ext uri="{BB962C8B-B14F-4D97-AF65-F5344CB8AC3E}">
        <p14:creationId xmlns:p14="http://schemas.microsoft.com/office/powerpoint/2010/main" val="41642203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3EBE7462-1805-43B5-8509-DBDC7D7C6AAD}"/>
              </a:ext>
            </a:extLst>
          </p:cNvPr>
          <p:cNvSpPr>
            <a:spLocks noGrp="1"/>
          </p:cNvSpPr>
          <p:nvPr>
            <p:ph idx="1"/>
          </p:nvPr>
        </p:nvSpPr>
        <p:spPr/>
        <p:txBody>
          <a:bodyPr/>
          <a:lstStyle/>
          <a:p>
            <a:r>
              <a:rPr lang="fr-FR" dirty="0"/>
              <a:t>Le service de mobilité bancaire mis en place en Février 2017 est soumis aux contraintes de la loi Macron. Cette loi permet aux clients qui souhaitent changer de banque de faire appel au service mobilité mis en place dans sa banque d’arrivée.</a:t>
            </a:r>
          </a:p>
          <a:p>
            <a:endParaRPr lang="fr-FR" sz="700" dirty="0"/>
          </a:p>
          <a:p>
            <a:r>
              <a:rPr lang="fr-FR" dirty="0"/>
              <a:t>Dans le cadre de la Mobilité bancaire, le client peut demander la clôture de son compte de départ avec le virement automatique du solde vers son compte d’arrivée à une date donnée. Cette demande est formulée via le mandat de mobilité bancaire qu’il signe auprès de sa Banque d’arrivée. La banque d’arrivée transmet automatiquement ces informations à la Banque de Départ.</a:t>
            </a:r>
          </a:p>
          <a:p>
            <a:endParaRPr lang="fr-FR" sz="700" dirty="0"/>
          </a:p>
          <a:p>
            <a:r>
              <a:rPr lang="fr-FR" dirty="0"/>
              <a:t>Le traitement de la demande de clôture est une obligation règlementaire. A défaut, l’établissement bancaire s’expose à des sanctions.</a:t>
            </a:r>
          </a:p>
          <a:p>
            <a:endParaRPr lang="fr-FR" sz="700" dirty="0"/>
          </a:p>
          <a:p>
            <a:r>
              <a:rPr lang="fr-FR" dirty="0"/>
              <a:t>Le client peut en option, demander à sa banque d’arrivée (notre concurrent), de clôturer son compte de dépôt CEGEE</a:t>
            </a:r>
            <a:r>
              <a:rPr lang="fr-FR" dirty="0">
                <a:solidFill>
                  <a:srgbClr val="00B050"/>
                </a:solidFill>
              </a:rPr>
              <a:t> </a:t>
            </a:r>
            <a:r>
              <a:rPr lang="fr-FR" dirty="0"/>
              <a:t>en son nom. La banque d’arrivée indiquera dans le mandat, la date de demande de virement du solde du compte.</a:t>
            </a:r>
          </a:p>
          <a:p>
            <a:endParaRPr lang="fr-FR" sz="1500" dirty="0"/>
          </a:p>
          <a:p>
            <a:endParaRPr lang="fr-FR" dirty="0"/>
          </a:p>
        </p:txBody>
      </p:sp>
      <p:sp>
        <p:nvSpPr>
          <p:cNvPr id="3" name="Espace réservé du texte 2">
            <a:extLst>
              <a:ext uri="{FF2B5EF4-FFF2-40B4-BE49-F238E27FC236}">
                <a16:creationId xmlns:a16="http://schemas.microsoft.com/office/drawing/2014/main" id="{BC83395E-DF0B-44F1-94FA-2BC5927FD2E4}"/>
              </a:ext>
            </a:extLst>
          </p:cNvPr>
          <p:cNvSpPr>
            <a:spLocks noGrp="1"/>
          </p:cNvSpPr>
          <p:nvPr>
            <p:ph type="body" sz="quarter" idx="12"/>
          </p:nvPr>
        </p:nvSpPr>
        <p:spPr/>
        <p:txBody>
          <a:bodyPr/>
          <a:lstStyle/>
          <a:p>
            <a:r>
              <a:rPr lang="fr-FR" dirty="0"/>
              <a:t>Contexte</a:t>
            </a:r>
          </a:p>
        </p:txBody>
      </p:sp>
      <p:sp>
        <p:nvSpPr>
          <p:cNvPr id="4" name="Espace réservé du texte 6">
            <a:extLst>
              <a:ext uri="{FF2B5EF4-FFF2-40B4-BE49-F238E27FC236}">
                <a16:creationId xmlns:a16="http://schemas.microsoft.com/office/drawing/2014/main" id="{6D49AEF0-9FBA-4F91-B1C1-8FB21DF58933}"/>
              </a:ext>
            </a:extLst>
          </p:cNvPr>
          <p:cNvSpPr txBox="1">
            <a:spLocks/>
          </p:cNvSpPr>
          <p:nvPr/>
        </p:nvSpPr>
        <p:spPr>
          <a:xfrm>
            <a:off x="4376057" y="137054"/>
            <a:ext cx="7300006" cy="231246"/>
          </a:xfrm>
          <a:prstGeom prst="rect">
            <a:avLst/>
          </a:prstGeom>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sz="1200" dirty="0">
                <a:solidFill>
                  <a:schemeClr val="bg1">
                    <a:lumMod val="50000"/>
                  </a:schemeClr>
                </a:solidFill>
                <a:latin typeface="Arial Black" panose="020B0A04020102020204" pitchFamily="34" charset="0"/>
              </a:rPr>
              <a:t>Mobilité Bancaire Réglementée Sortante</a:t>
            </a:r>
          </a:p>
        </p:txBody>
      </p:sp>
    </p:spTree>
    <p:extLst>
      <p:ext uri="{BB962C8B-B14F-4D97-AF65-F5344CB8AC3E}">
        <p14:creationId xmlns:p14="http://schemas.microsoft.com/office/powerpoint/2010/main" val="19791497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306579FF-0C41-45CC-ADC4-19ABC76A0826}"/>
              </a:ext>
            </a:extLst>
          </p:cNvPr>
          <p:cNvSpPr>
            <a:spLocks noGrp="1"/>
          </p:cNvSpPr>
          <p:nvPr>
            <p:ph idx="17"/>
          </p:nvPr>
        </p:nvSpPr>
        <p:spPr/>
        <p:txBody>
          <a:bodyPr/>
          <a:lstStyle/>
          <a:p>
            <a:r>
              <a:rPr lang="fr-FR" dirty="0"/>
              <a:t>4 opportunités commerciales sont disponibles dans la GERC et dans l’onglet « Opportunité » de Ma Journée pour traiter les clients sur le départ :</a:t>
            </a:r>
          </a:p>
          <a:p>
            <a:endParaRPr lang="fr-FR" sz="200" dirty="0"/>
          </a:p>
          <a:p>
            <a:pPr lvl="1"/>
            <a:r>
              <a:rPr lang="fr-FR" dirty="0"/>
              <a:t>Mob </a:t>
            </a:r>
            <a:r>
              <a:rPr lang="fr-FR" dirty="0" err="1"/>
              <a:t>bq</a:t>
            </a:r>
            <a:r>
              <a:rPr lang="fr-FR" dirty="0"/>
              <a:t> - Départ refusée par CEGEE </a:t>
            </a:r>
            <a:r>
              <a:rPr lang="fr-FR" dirty="0">
                <a:sym typeface="Wingdings" panose="05000000000000000000" pitchFamily="2" charset="2"/>
              </a:rPr>
              <a:t>ou Mobilité bancaire</a:t>
            </a:r>
            <a:endParaRPr lang="fr-FR" dirty="0"/>
          </a:p>
          <a:p>
            <a:pPr lvl="2"/>
            <a:r>
              <a:rPr lang="fr-FR" dirty="0"/>
              <a:t>C’est une </a:t>
            </a:r>
            <a:r>
              <a:rPr lang="fr-FR" dirty="0">
                <a:solidFill>
                  <a:schemeClr val="accent4">
                    <a:lumMod val="75000"/>
                  </a:schemeClr>
                </a:solidFill>
              </a:rPr>
              <a:t>information</a:t>
            </a:r>
            <a:r>
              <a:rPr lang="fr-FR" dirty="0"/>
              <a:t>, le client a fait une demande de mobilité sortante mais celle-ci contient une erreur, la banque d’arrivée est informée de cette erreur </a:t>
            </a:r>
            <a:r>
              <a:rPr lang="fr-FR" dirty="0">
                <a:sym typeface="Wingdings" panose="05000000000000000000" pitchFamily="2" charset="2"/>
              </a:rPr>
              <a:t> un nouveau mandat valide peut arriver sous peu de temps.</a:t>
            </a:r>
          </a:p>
          <a:p>
            <a:pPr lvl="2"/>
            <a:endParaRPr lang="fr-FR" sz="200" dirty="0">
              <a:sym typeface="Wingdings" panose="05000000000000000000" pitchFamily="2" charset="2"/>
            </a:endParaRPr>
          </a:p>
          <a:p>
            <a:pPr lvl="1"/>
            <a:r>
              <a:rPr lang="fr-FR" b="1" dirty="0">
                <a:solidFill>
                  <a:schemeClr val="accent4">
                    <a:lumMod val="75000"/>
                  </a:schemeClr>
                </a:solidFill>
                <a:sym typeface="Wingdings" panose="05000000000000000000" pitchFamily="2" charset="2"/>
              </a:rPr>
              <a:t>Mob – flux en instance de départ</a:t>
            </a:r>
          </a:p>
          <a:p>
            <a:pPr lvl="2"/>
            <a:r>
              <a:rPr lang="fr-FR" dirty="0"/>
              <a:t>Une </a:t>
            </a:r>
            <a:r>
              <a:rPr lang="fr-FR" dirty="0">
                <a:solidFill>
                  <a:schemeClr val="accent4">
                    <a:lumMod val="75000"/>
                  </a:schemeClr>
                </a:solidFill>
              </a:rPr>
              <a:t>action est attendue</a:t>
            </a:r>
            <a:r>
              <a:rPr lang="fr-FR" dirty="0"/>
              <a:t>. Nous, banque de départ, avons reçu un mandat de mobilité valide, les opérations récurrentes présentes sur le compte de notre client sont communiquées à la banque d’arrivée (notre concurrent) dans un délai de 5 jours ouvrés.</a:t>
            </a:r>
          </a:p>
          <a:p>
            <a:pPr lvl="2"/>
            <a:r>
              <a:rPr lang="fr-FR" dirty="0">
                <a:sym typeface="Wingdings" panose="05000000000000000000" pitchFamily="2" charset="2"/>
              </a:rPr>
              <a:t>Vous avez 5 jours ouvrés pour contacter le client dans le but de </a:t>
            </a:r>
            <a:r>
              <a:rPr lang="fr-FR" dirty="0"/>
              <a:t>rebondir commercialement sur sa manifestation de départ, redévelopper la relation commerciale, défendre les avoirs restants et réduire l’attrition de notre stock clients.</a:t>
            </a:r>
          </a:p>
          <a:p>
            <a:pPr lvl="3"/>
            <a:r>
              <a:rPr lang="fr-FR" dirty="0"/>
              <a:t>Si après échanges et dans ce délai de 5 jours, le client souhaite</a:t>
            </a:r>
            <a:r>
              <a:rPr lang="fr-FR" dirty="0">
                <a:solidFill>
                  <a:srgbClr val="00B050"/>
                </a:solidFill>
              </a:rPr>
              <a:t> </a:t>
            </a:r>
            <a:r>
              <a:rPr lang="fr-FR" dirty="0"/>
              <a:t>renoncer à la demande de clôture, il convient de faire signer au client le mandat de révocation dans l’outil « Gérer la Mobilité bancaire – banque de départ ». </a:t>
            </a:r>
            <a:r>
              <a:rPr lang="fr-FR" dirty="0">
                <a:hlinkClick r:id="rId2" action="ppaction://hlinksldjump"/>
              </a:rPr>
              <a:t>Comment faire ? Clic ici</a:t>
            </a:r>
            <a:endParaRPr lang="fr-FR" dirty="0"/>
          </a:p>
          <a:p>
            <a:pPr lvl="2"/>
            <a:endParaRPr lang="fr-FR" sz="200" dirty="0">
              <a:sym typeface="Wingdings" panose="05000000000000000000" pitchFamily="2" charset="2"/>
            </a:endParaRPr>
          </a:p>
          <a:p>
            <a:pPr lvl="1"/>
            <a:r>
              <a:rPr lang="fr-FR" dirty="0"/>
              <a:t>Mob </a:t>
            </a:r>
            <a:r>
              <a:rPr lang="fr-FR" dirty="0" err="1"/>
              <a:t>bq</a:t>
            </a:r>
            <a:r>
              <a:rPr lang="fr-FR" dirty="0"/>
              <a:t>-Départ - </a:t>
            </a:r>
            <a:r>
              <a:rPr lang="fr-FR" dirty="0" err="1"/>
              <a:t>Opérat</a:t>
            </a:r>
            <a:r>
              <a:rPr lang="fr-FR" dirty="0"/>
              <a:t>. envoyées </a:t>
            </a:r>
          </a:p>
          <a:p>
            <a:pPr lvl="2"/>
            <a:r>
              <a:rPr lang="fr-FR" dirty="0"/>
              <a:t>C’est une </a:t>
            </a:r>
            <a:r>
              <a:rPr lang="fr-FR" dirty="0">
                <a:solidFill>
                  <a:schemeClr val="accent4">
                    <a:lumMod val="75000"/>
                  </a:schemeClr>
                </a:solidFill>
              </a:rPr>
              <a:t>information</a:t>
            </a:r>
            <a:r>
              <a:rPr lang="fr-FR" dirty="0"/>
              <a:t>, le délai de 5 jours ouvrés pour faire révoquer le client est dépassé. Les opérations financières récurrentes sont envoyées à la banque concurrente. La seule possibilité d’annuler la demande du client est de saisir un mandat de mobilité bancaire entrante.</a:t>
            </a:r>
          </a:p>
          <a:p>
            <a:pPr lvl="2"/>
            <a:endParaRPr lang="fr-FR" sz="700" dirty="0"/>
          </a:p>
          <a:p>
            <a:pPr lvl="1"/>
            <a:r>
              <a:rPr lang="fr-FR" b="1" dirty="0">
                <a:solidFill>
                  <a:schemeClr val="accent4">
                    <a:lumMod val="75000"/>
                  </a:schemeClr>
                </a:solidFill>
              </a:rPr>
              <a:t>Mob – clôture cdd à traiter</a:t>
            </a:r>
          </a:p>
          <a:p>
            <a:pPr lvl="2"/>
            <a:r>
              <a:rPr lang="fr-FR" dirty="0"/>
              <a:t>Une </a:t>
            </a:r>
            <a:r>
              <a:rPr lang="fr-FR" dirty="0">
                <a:solidFill>
                  <a:schemeClr val="accent4">
                    <a:lumMod val="75000"/>
                  </a:schemeClr>
                </a:solidFill>
              </a:rPr>
              <a:t>action est attendue</a:t>
            </a:r>
            <a:r>
              <a:rPr lang="fr-FR" dirty="0"/>
              <a:t>. Le client a fait une demande de clôture de compte via son mandat de mobilité bancaire sortante. La clôture de compte est à saisir le jour J inscrit dans le mandat. </a:t>
            </a:r>
            <a:r>
              <a:rPr lang="fr-FR" dirty="0">
                <a:hlinkClick r:id="rId3" action="ppaction://hlinksldjump"/>
              </a:rPr>
              <a:t>Comment savoir à quelle date le compte doit être clôturé ? Clic ici</a:t>
            </a:r>
            <a:endParaRPr lang="fr-FR" dirty="0"/>
          </a:p>
          <a:p>
            <a:pPr lvl="1"/>
            <a:endParaRPr lang="fr-FR" dirty="0"/>
          </a:p>
          <a:p>
            <a:endParaRPr lang="fr-FR" dirty="0"/>
          </a:p>
        </p:txBody>
      </p:sp>
      <p:sp>
        <p:nvSpPr>
          <p:cNvPr id="3" name="Espace réservé du texte 2">
            <a:extLst>
              <a:ext uri="{FF2B5EF4-FFF2-40B4-BE49-F238E27FC236}">
                <a16:creationId xmlns:a16="http://schemas.microsoft.com/office/drawing/2014/main" id="{99D5315A-539B-40FB-AEEC-C0C014DC2ED7}"/>
              </a:ext>
            </a:extLst>
          </p:cNvPr>
          <p:cNvSpPr>
            <a:spLocks noGrp="1"/>
          </p:cNvSpPr>
          <p:nvPr>
            <p:ph type="body" sz="quarter" idx="12"/>
          </p:nvPr>
        </p:nvSpPr>
        <p:spPr/>
        <p:txBody>
          <a:bodyPr/>
          <a:lstStyle/>
          <a:p>
            <a:r>
              <a:rPr lang="fr-FR" dirty="0"/>
              <a:t>Les alertes à disposition pour suivre les demandes clients</a:t>
            </a:r>
          </a:p>
        </p:txBody>
      </p:sp>
      <p:sp>
        <p:nvSpPr>
          <p:cNvPr id="6" name="Espace réservé du texte 6">
            <a:extLst>
              <a:ext uri="{FF2B5EF4-FFF2-40B4-BE49-F238E27FC236}">
                <a16:creationId xmlns:a16="http://schemas.microsoft.com/office/drawing/2014/main" id="{E6F338A2-8E7F-4462-B6DB-8B4C900816FE}"/>
              </a:ext>
            </a:extLst>
          </p:cNvPr>
          <p:cNvSpPr txBox="1">
            <a:spLocks noGrp="1"/>
          </p:cNvSpPr>
          <p:nvPr>
            <p:ph type="body" sz="quarter" idx="14"/>
          </p:nvPr>
        </p:nvSpPr>
        <p:spPr>
          <a:xfrm>
            <a:off x="4376738" y="136525"/>
            <a:ext cx="7299325" cy="231775"/>
          </a:xfrm>
          <a:prstGeom prst="rect">
            <a:avLst/>
          </a:prstGeom>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sz="1200" dirty="0">
                <a:solidFill>
                  <a:schemeClr val="bg1">
                    <a:lumMod val="50000"/>
                  </a:schemeClr>
                </a:solidFill>
                <a:latin typeface="Arial Black" panose="020B0A04020102020204" pitchFamily="34" charset="0"/>
              </a:rPr>
              <a:t>Mobilité Bancaire Réglementée Sortante</a:t>
            </a:r>
          </a:p>
        </p:txBody>
      </p:sp>
    </p:spTree>
    <p:extLst>
      <p:ext uri="{BB962C8B-B14F-4D97-AF65-F5344CB8AC3E}">
        <p14:creationId xmlns:p14="http://schemas.microsoft.com/office/powerpoint/2010/main" val="36544768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E96E72CE-B41D-4200-A6D0-1E6E4A0A421E}"/>
              </a:ext>
            </a:extLst>
          </p:cNvPr>
          <p:cNvPicPr>
            <a:picLocks noChangeAspect="1"/>
          </p:cNvPicPr>
          <p:nvPr/>
        </p:nvPicPr>
        <p:blipFill>
          <a:blip r:embed="rId2"/>
          <a:stretch>
            <a:fillRect/>
          </a:stretch>
        </p:blipFill>
        <p:spPr>
          <a:xfrm>
            <a:off x="413283" y="2569886"/>
            <a:ext cx="5460606" cy="3588043"/>
          </a:xfrm>
          <a:prstGeom prst="rect">
            <a:avLst/>
          </a:prstGeom>
        </p:spPr>
      </p:pic>
      <p:sp>
        <p:nvSpPr>
          <p:cNvPr id="3" name="Ellipse 2">
            <a:extLst>
              <a:ext uri="{FF2B5EF4-FFF2-40B4-BE49-F238E27FC236}">
                <a16:creationId xmlns:a16="http://schemas.microsoft.com/office/drawing/2014/main" id="{34F0262B-23F3-40D6-9C81-0C139AC0032A}"/>
              </a:ext>
            </a:extLst>
          </p:cNvPr>
          <p:cNvSpPr/>
          <p:nvPr/>
        </p:nvSpPr>
        <p:spPr>
          <a:xfrm>
            <a:off x="1640540" y="5032722"/>
            <a:ext cx="1380565" cy="1237130"/>
          </a:xfrm>
          <a:prstGeom prst="ellipse">
            <a:avLst/>
          </a:prstGeom>
          <a:noFill/>
          <a:ln w="381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llipse 3">
            <a:extLst>
              <a:ext uri="{FF2B5EF4-FFF2-40B4-BE49-F238E27FC236}">
                <a16:creationId xmlns:a16="http://schemas.microsoft.com/office/drawing/2014/main" id="{519243F8-3853-474B-A843-358BB3D7E174}"/>
              </a:ext>
            </a:extLst>
          </p:cNvPr>
          <p:cNvSpPr/>
          <p:nvPr/>
        </p:nvSpPr>
        <p:spPr>
          <a:xfrm>
            <a:off x="353554" y="2734237"/>
            <a:ext cx="919434" cy="775350"/>
          </a:xfrm>
          <a:prstGeom prst="ellipse">
            <a:avLst/>
          </a:prstGeom>
          <a:noFill/>
          <a:ln w="381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space réservé du contenu 5">
            <a:extLst>
              <a:ext uri="{FF2B5EF4-FFF2-40B4-BE49-F238E27FC236}">
                <a16:creationId xmlns:a16="http://schemas.microsoft.com/office/drawing/2014/main" id="{3A03C355-8BFC-48A2-B5A0-6B0BCC6A1169}"/>
              </a:ext>
            </a:extLst>
          </p:cNvPr>
          <p:cNvSpPr>
            <a:spLocks noGrp="1"/>
          </p:cNvSpPr>
          <p:nvPr>
            <p:ph idx="1"/>
          </p:nvPr>
        </p:nvSpPr>
        <p:spPr>
          <a:xfrm>
            <a:off x="6095999" y="1368447"/>
            <a:ext cx="5827060" cy="5084000"/>
          </a:xfrm>
        </p:spPr>
        <p:txBody>
          <a:bodyPr/>
          <a:lstStyle/>
          <a:p>
            <a:r>
              <a:rPr lang="fr-FR" sz="1500" dirty="0"/>
              <a:t>Recherche de votre client avec son numéro de personne</a:t>
            </a:r>
          </a:p>
          <a:p>
            <a:r>
              <a:rPr lang="fr-FR" sz="1500" dirty="0"/>
              <a:t>Sélection du client concerné</a:t>
            </a:r>
          </a:p>
          <a:p>
            <a:r>
              <a:rPr lang="fr-FR" sz="1500" dirty="0"/>
              <a:t>Clic sur « rejeter »</a:t>
            </a:r>
          </a:p>
          <a:p>
            <a:r>
              <a:rPr lang="fr-FR" sz="1500" dirty="0"/>
              <a:t>Coche à « Oui » les éléments proposés en fonction de la situation</a:t>
            </a:r>
          </a:p>
          <a:p>
            <a:endParaRPr lang="fr-FR" sz="1500" dirty="0"/>
          </a:p>
          <a:p>
            <a:endParaRPr lang="fr-FR" dirty="0"/>
          </a:p>
          <a:p>
            <a:endParaRPr lang="fr-FR" dirty="0"/>
          </a:p>
          <a:p>
            <a:endParaRPr lang="fr-FR" dirty="0"/>
          </a:p>
          <a:p>
            <a:endParaRPr lang="fr-FR" dirty="0"/>
          </a:p>
          <a:p>
            <a:pPr marL="0" indent="0">
              <a:buNone/>
            </a:pPr>
            <a:endParaRPr lang="fr-FR" dirty="0"/>
          </a:p>
          <a:p>
            <a:r>
              <a:rPr lang="fr-FR" sz="1500" dirty="0"/>
              <a:t>Indication du motif de rejet (ex : renonciation client)</a:t>
            </a:r>
          </a:p>
          <a:p>
            <a:r>
              <a:rPr lang="fr-FR" sz="1500" dirty="0"/>
              <a:t>Signature du mandat de révocation par le client</a:t>
            </a:r>
          </a:p>
          <a:p>
            <a:r>
              <a:rPr lang="fr-FR" sz="1500" dirty="0"/>
              <a:t>Archivage du mandat de révocation signé dans Classeur </a:t>
            </a:r>
            <a:r>
              <a:rPr lang="fr-FR" sz="1500"/>
              <a:t>Client - </a:t>
            </a:r>
            <a:r>
              <a:rPr lang="fr-FR" sz="1500" dirty="0"/>
              <a:t>collecte </a:t>
            </a:r>
            <a:r>
              <a:rPr lang="fr-FR" sz="1500"/>
              <a:t>manuelle - </a:t>
            </a:r>
            <a:r>
              <a:rPr lang="fr-FR" sz="1500" dirty="0"/>
              <a:t>Bancarisation - Collecte Renonciation Mobilité Sortante</a:t>
            </a:r>
          </a:p>
          <a:p>
            <a:r>
              <a:rPr lang="fr-FR" sz="1500" dirty="0"/>
              <a:t>Saisie d’un Compte Rendu pour traiter votre événement GERC.</a:t>
            </a:r>
          </a:p>
          <a:p>
            <a:pPr marL="0" indent="0">
              <a:buNone/>
            </a:pPr>
            <a:endParaRPr lang="fr-FR" dirty="0"/>
          </a:p>
          <a:p>
            <a:endParaRPr lang="fr-FR" dirty="0"/>
          </a:p>
        </p:txBody>
      </p:sp>
      <p:sp>
        <p:nvSpPr>
          <p:cNvPr id="7" name="Espace réservé du texte 6">
            <a:extLst>
              <a:ext uri="{FF2B5EF4-FFF2-40B4-BE49-F238E27FC236}">
                <a16:creationId xmlns:a16="http://schemas.microsoft.com/office/drawing/2014/main" id="{0342FA41-2196-49A6-BA25-30AC22D27F65}"/>
              </a:ext>
            </a:extLst>
          </p:cNvPr>
          <p:cNvSpPr>
            <a:spLocks noGrp="1"/>
          </p:cNvSpPr>
          <p:nvPr>
            <p:ph type="body" sz="quarter" idx="12"/>
          </p:nvPr>
        </p:nvSpPr>
        <p:spPr/>
        <p:txBody>
          <a:bodyPr/>
          <a:lstStyle/>
          <a:p>
            <a:r>
              <a:rPr lang="fr-FR" dirty="0"/>
              <a:t>Révoquer un mandat avec l’outil « Gérer la Mobilité bancaire – banque de départ »</a:t>
            </a:r>
          </a:p>
        </p:txBody>
      </p:sp>
      <p:pic>
        <p:nvPicPr>
          <p:cNvPr id="8" name="Image 7">
            <a:extLst>
              <a:ext uri="{FF2B5EF4-FFF2-40B4-BE49-F238E27FC236}">
                <a16:creationId xmlns:a16="http://schemas.microsoft.com/office/drawing/2014/main" id="{7048E545-A41D-44E3-BDFF-46F46DF3B735}"/>
              </a:ext>
            </a:extLst>
          </p:cNvPr>
          <p:cNvPicPr/>
          <p:nvPr/>
        </p:nvPicPr>
        <p:blipFill>
          <a:blip r:embed="rId3"/>
          <a:stretch>
            <a:fillRect/>
          </a:stretch>
        </p:blipFill>
        <p:spPr>
          <a:xfrm>
            <a:off x="6575891" y="3054617"/>
            <a:ext cx="4867275" cy="1419798"/>
          </a:xfrm>
          <a:prstGeom prst="rect">
            <a:avLst/>
          </a:prstGeom>
        </p:spPr>
      </p:pic>
      <p:sp>
        <p:nvSpPr>
          <p:cNvPr id="9" name="Espace réservé du contenu 5">
            <a:extLst>
              <a:ext uri="{FF2B5EF4-FFF2-40B4-BE49-F238E27FC236}">
                <a16:creationId xmlns:a16="http://schemas.microsoft.com/office/drawing/2014/main" id="{A2BE6AD8-6C57-4B0F-AF0E-6955621F876D}"/>
              </a:ext>
            </a:extLst>
          </p:cNvPr>
          <p:cNvSpPr txBox="1">
            <a:spLocks/>
          </p:cNvSpPr>
          <p:nvPr/>
        </p:nvSpPr>
        <p:spPr>
          <a:xfrm>
            <a:off x="353555" y="1368447"/>
            <a:ext cx="5580063" cy="4792138"/>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927000" marR="0" indent="0" algn="l" defTabSz="914400" rtl="0" eaLnBrk="1" fontAlgn="auto" latinLnBrk="0" hangingPunct="1">
              <a:lnSpc>
                <a:spcPct val="100000"/>
              </a:lnSpc>
              <a:spcBef>
                <a:spcPts val="600"/>
              </a:spcBef>
              <a:spcAft>
                <a:spcPts val="1200"/>
              </a:spcAft>
              <a:buClr>
                <a:schemeClr val="accent4">
                  <a:lumMod val="75000"/>
                </a:schemeClr>
              </a:buClr>
              <a:buSzTx/>
              <a:buFont typeface="Wingdings" panose="05000000000000000000" pitchFamily="2" charset="2"/>
              <a:buNone/>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500" b="1" dirty="0">
                <a:solidFill>
                  <a:schemeClr val="accent4">
                    <a:lumMod val="75000"/>
                  </a:schemeClr>
                </a:solidFill>
              </a:rPr>
              <a:t>Possible uniquement dans les 5 jours ouvrés </a:t>
            </a:r>
            <a:r>
              <a:rPr lang="fr-FR" sz="1500" b="1" dirty="0">
                <a:solidFill>
                  <a:srgbClr val="00B050"/>
                </a:solidFill>
              </a:rPr>
              <a:t>suivant</a:t>
            </a:r>
            <a:r>
              <a:rPr lang="fr-FR" sz="1500" b="1" dirty="0">
                <a:solidFill>
                  <a:schemeClr val="accent4">
                    <a:lumMod val="75000"/>
                  </a:schemeClr>
                </a:solidFill>
              </a:rPr>
              <a:t> la réception de l’alerte GERC.</a:t>
            </a:r>
          </a:p>
          <a:p>
            <a:endParaRPr lang="fr-FR" sz="1500" dirty="0">
              <a:solidFill>
                <a:schemeClr val="accent4">
                  <a:lumMod val="75000"/>
                </a:schemeClr>
              </a:solidFill>
            </a:endParaRPr>
          </a:p>
          <a:p>
            <a:r>
              <a:rPr lang="fr-FR" sz="1500" dirty="0"/>
              <a:t>Accès à l’outil depuis </a:t>
            </a:r>
            <a:r>
              <a:rPr lang="fr-FR" sz="1500" dirty="0" err="1"/>
              <a:t>MySys</a:t>
            </a:r>
            <a:r>
              <a:rPr lang="fr-FR" sz="1500" dirty="0"/>
              <a:t> :</a:t>
            </a:r>
          </a:p>
          <a:p>
            <a:endParaRPr lang="fr-FR" dirty="0"/>
          </a:p>
        </p:txBody>
      </p:sp>
      <p:cxnSp>
        <p:nvCxnSpPr>
          <p:cNvPr id="11" name="Connecteur droit 10">
            <a:extLst>
              <a:ext uri="{FF2B5EF4-FFF2-40B4-BE49-F238E27FC236}">
                <a16:creationId xmlns:a16="http://schemas.microsoft.com/office/drawing/2014/main" id="{EDCB30D1-340A-4ABE-A125-174D9F7F1320}"/>
              </a:ext>
            </a:extLst>
          </p:cNvPr>
          <p:cNvCxnSpPr/>
          <p:nvPr/>
        </p:nvCxnSpPr>
        <p:spPr>
          <a:xfrm>
            <a:off x="6036270" y="1368447"/>
            <a:ext cx="0" cy="4960635"/>
          </a:xfrm>
          <a:prstGeom prst="line">
            <a:avLst/>
          </a:prstGeom>
        </p:spPr>
        <p:style>
          <a:lnRef idx="1">
            <a:schemeClr val="accent1"/>
          </a:lnRef>
          <a:fillRef idx="0">
            <a:schemeClr val="accent1"/>
          </a:fillRef>
          <a:effectRef idx="0">
            <a:schemeClr val="accent1"/>
          </a:effectRef>
          <a:fontRef idx="minor">
            <a:schemeClr val="tx1"/>
          </a:fontRef>
        </p:style>
      </p:cxnSp>
      <p:sp>
        <p:nvSpPr>
          <p:cNvPr id="12" name="Espace réservé du texte 6">
            <a:extLst>
              <a:ext uri="{FF2B5EF4-FFF2-40B4-BE49-F238E27FC236}">
                <a16:creationId xmlns:a16="http://schemas.microsoft.com/office/drawing/2014/main" id="{CC3D543F-1B73-4979-BB3A-2B79FBB7ECD4}"/>
              </a:ext>
            </a:extLst>
          </p:cNvPr>
          <p:cNvSpPr txBox="1">
            <a:spLocks/>
          </p:cNvSpPr>
          <p:nvPr/>
        </p:nvSpPr>
        <p:spPr>
          <a:xfrm>
            <a:off x="4376057" y="137054"/>
            <a:ext cx="7300006" cy="231246"/>
          </a:xfrm>
          <a:prstGeom prst="rect">
            <a:avLst/>
          </a:prstGeom>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sz="1200" dirty="0">
                <a:solidFill>
                  <a:schemeClr val="bg1">
                    <a:lumMod val="50000"/>
                  </a:schemeClr>
                </a:solidFill>
                <a:latin typeface="Arial Black" panose="020B0A04020102020204" pitchFamily="34" charset="0"/>
              </a:rPr>
              <a:t>Mobilité Bancaire Réglementée Sortante</a:t>
            </a:r>
          </a:p>
        </p:txBody>
      </p:sp>
    </p:spTree>
    <p:extLst>
      <p:ext uri="{BB962C8B-B14F-4D97-AF65-F5344CB8AC3E}">
        <p14:creationId xmlns:p14="http://schemas.microsoft.com/office/powerpoint/2010/main" val="38570132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Espace réservé du contenu 3">
            <a:extLst>
              <a:ext uri="{FF2B5EF4-FFF2-40B4-BE49-F238E27FC236}">
                <a16:creationId xmlns:a16="http://schemas.microsoft.com/office/drawing/2014/main" id="{A71D99B5-170D-425E-8081-9AC9D0EFF175}"/>
              </a:ext>
            </a:extLst>
          </p:cNvPr>
          <p:cNvPicPr>
            <a:picLocks noGrp="1" noChangeAspect="1"/>
          </p:cNvPicPr>
          <p:nvPr>
            <p:ph idx="1"/>
          </p:nvPr>
        </p:nvPicPr>
        <p:blipFill>
          <a:blip r:embed="rId2"/>
          <a:stretch>
            <a:fillRect/>
          </a:stretch>
        </p:blipFill>
        <p:spPr>
          <a:xfrm>
            <a:off x="399349" y="2376720"/>
            <a:ext cx="5460604" cy="3718206"/>
          </a:xfrm>
          <a:prstGeom prst="rect">
            <a:avLst/>
          </a:prstGeom>
        </p:spPr>
      </p:pic>
      <p:sp>
        <p:nvSpPr>
          <p:cNvPr id="3" name="Espace réservé du texte 2">
            <a:extLst>
              <a:ext uri="{FF2B5EF4-FFF2-40B4-BE49-F238E27FC236}">
                <a16:creationId xmlns:a16="http://schemas.microsoft.com/office/drawing/2014/main" id="{E8C69B54-B978-4C92-A288-841A522FD428}"/>
              </a:ext>
            </a:extLst>
          </p:cNvPr>
          <p:cNvSpPr>
            <a:spLocks noGrp="1"/>
          </p:cNvSpPr>
          <p:nvPr>
            <p:ph type="body" sz="quarter" idx="12"/>
          </p:nvPr>
        </p:nvSpPr>
        <p:spPr/>
        <p:txBody>
          <a:bodyPr/>
          <a:lstStyle/>
          <a:p>
            <a:r>
              <a:rPr lang="fr-FR" dirty="0"/>
              <a:t>2 solutions pour savoir à quelle date le compte doit être clôturé</a:t>
            </a:r>
          </a:p>
        </p:txBody>
      </p:sp>
      <p:sp>
        <p:nvSpPr>
          <p:cNvPr id="5" name="Espace réservé du contenu 5">
            <a:extLst>
              <a:ext uri="{FF2B5EF4-FFF2-40B4-BE49-F238E27FC236}">
                <a16:creationId xmlns:a16="http://schemas.microsoft.com/office/drawing/2014/main" id="{529F8B61-B400-4179-BDF8-32B3F88C70A5}"/>
              </a:ext>
            </a:extLst>
          </p:cNvPr>
          <p:cNvSpPr txBox="1">
            <a:spLocks/>
          </p:cNvSpPr>
          <p:nvPr/>
        </p:nvSpPr>
        <p:spPr>
          <a:xfrm>
            <a:off x="353555" y="1291743"/>
            <a:ext cx="5580063" cy="4868842"/>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927000" marR="0" indent="0" algn="l" defTabSz="914400" rtl="0" eaLnBrk="1" fontAlgn="auto" latinLnBrk="0" hangingPunct="1">
              <a:lnSpc>
                <a:spcPct val="100000"/>
              </a:lnSpc>
              <a:spcBef>
                <a:spcPts val="600"/>
              </a:spcBef>
              <a:spcAft>
                <a:spcPts val="1200"/>
              </a:spcAft>
              <a:buClr>
                <a:schemeClr val="accent4">
                  <a:lumMod val="75000"/>
                </a:schemeClr>
              </a:buClr>
              <a:buSzTx/>
              <a:buFont typeface="Wingdings" panose="05000000000000000000" pitchFamily="2" charset="2"/>
              <a:buNone/>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500" dirty="0"/>
              <a:t>Via l’évènement GERC</a:t>
            </a:r>
          </a:p>
          <a:p>
            <a:endParaRPr lang="fr-FR" dirty="0"/>
          </a:p>
        </p:txBody>
      </p:sp>
      <p:sp>
        <p:nvSpPr>
          <p:cNvPr id="6" name="Ellipse 5">
            <a:extLst>
              <a:ext uri="{FF2B5EF4-FFF2-40B4-BE49-F238E27FC236}">
                <a16:creationId xmlns:a16="http://schemas.microsoft.com/office/drawing/2014/main" id="{4E72F33F-86F3-4D32-A5D4-9C6002F3189B}"/>
              </a:ext>
            </a:extLst>
          </p:cNvPr>
          <p:cNvSpPr/>
          <p:nvPr/>
        </p:nvSpPr>
        <p:spPr>
          <a:xfrm>
            <a:off x="2610628" y="3429000"/>
            <a:ext cx="1093694" cy="806823"/>
          </a:xfrm>
          <a:prstGeom prst="ellipse">
            <a:avLst/>
          </a:prstGeom>
          <a:noFill/>
          <a:ln w="381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8" name="Connecteur droit avec flèche 7">
            <a:extLst>
              <a:ext uri="{FF2B5EF4-FFF2-40B4-BE49-F238E27FC236}">
                <a16:creationId xmlns:a16="http://schemas.microsoft.com/office/drawing/2014/main" id="{37670188-AF16-4D1A-9199-C3D2E5BB543A}"/>
              </a:ext>
            </a:extLst>
          </p:cNvPr>
          <p:cNvCxnSpPr>
            <a:stCxn id="6" idx="0"/>
          </p:cNvCxnSpPr>
          <p:nvPr/>
        </p:nvCxnSpPr>
        <p:spPr>
          <a:xfrm flipV="1">
            <a:off x="3157475" y="2108521"/>
            <a:ext cx="424367" cy="132047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C3EDF05C-72BB-4553-BDCA-3762E2A7106F}"/>
              </a:ext>
            </a:extLst>
          </p:cNvPr>
          <p:cNvSpPr/>
          <p:nvPr/>
        </p:nvSpPr>
        <p:spPr>
          <a:xfrm>
            <a:off x="3260127" y="1698169"/>
            <a:ext cx="1742179" cy="42134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tx1">
                    <a:lumMod val="75000"/>
                    <a:lumOff val="25000"/>
                  </a:schemeClr>
                </a:solidFill>
              </a:rPr>
              <a:t>Date inscrite dans le libellé de l’évènement GERC</a:t>
            </a:r>
          </a:p>
        </p:txBody>
      </p:sp>
      <p:sp>
        <p:nvSpPr>
          <p:cNvPr id="10" name="Espace réservé du contenu 5">
            <a:extLst>
              <a:ext uri="{FF2B5EF4-FFF2-40B4-BE49-F238E27FC236}">
                <a16:creationId xmlns:a16="http://schemas.microsoft.com/office/drawing/2014/main" id="{F3B7965B-B10B-4CDB-BD99-6B9C3A1A2B48}"/>
              </a:ext>
            </a:extLst>
          </p:cNvPr>
          <p:cNvSpPr txBox="1">
            <a:spLocks/>
          </p:cNvSpPr>
          <p:nvPr/>
        </p:nvSpPr>
        <p:spPr>
          <a:xfrm>
            <a:off x="6212588" y="1291743"/>
            <a:ext cx="5580063" cy="4868842"/>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927000" marR="0" indent="0" algn="l" defTabSz="914400" rtl="0" eaLnBrk="1" fontAlgn="auto" latinLnBrk="0" hangingPunct="1">
              <a:lnSpc>
                <a:spcPct val="100000"/>
              </a:lnSpc>
              <a:spcBef>
                <a:spcPts val="600"/>
              </a:spcBef>
              <a:spcAft>
                <a:spcPts val="1200"/>
              </a:spcAft>
              <a:buClr>
                <a:schemeClr val="accent4">
                  <a:lumMod val="75000"/>
                </a:schemeClr>
              </a:buClr>
              <a:buSzTx/>
              <a:buFont typeface="Wingdings" panose="05000000000000000000" pitchFamily="2" charset="2"/>
              <a:buNone/>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500" dirty="0"/>
              <a:t>Via l’outil </a:t>
            </a:r>
            <a:r>
              <a:rPr lang="fr-FR" sz="1400" dirty="0"/>
              <a:t>« Gérer la Mobilité bancaire – banque de départ »</a:t>
            </a:r>
            <a:r>
              <a:rPr lang="fr-FR" sz="1500" dirty="0"/>
              <a:t> </a:t>
            </a:r>
          </a:p>
          <a:p>
            <a:endParaRPr lang="fr-FR" dirty="0"/>
          </a:p>
        </p:txBody>
      </p:sp>
      <p:pic>
        <p:nvPicPr>
          <p:cNvPr id="12" name="Image 11">
            <a:extLst>
              <a:ext uri="{FF2B5EF4-FFF2-40B4-BE49-F238E27FC236}">
                <a16:creationId xmlns:a16="http://schemas.microsoft.com/office/drawing/2014/main" id="{47A0F752-5CD2-4CB5-A3AC-1C6B6AE785FA}"/>
              </a:ext>
            </a:extLst>
          </p:cNvPr>
          <p:cNvPicPr>
            <a:picLocks noChangeAspect="1"/>
          </p:cNvPicPr>
          <p:nvPr/>
        </p:nvPicPr>
        <p:blipFill>
          <a:blip r:embed="rId3"/>
          <a:stretch>
            <a:fillRect/>
          </a:stretch>
        </p:blipFill>
        <p:spPr>
          <a:xfrm>
            <a:off x="6212588" y="2799646"/>
            <a:ext cx="5580063" cy="2895600"/>
          </a:xfrm>
          <a:prstGeom prst="rect">
            <a:avLst/>
          </a:prstGeom>
        </p:spPr>
      </p:pic>
      <p:sp>
        <p:nvSpPr>
          <p:cNvPr id="13" name="Ellipse 12">
            <a:extLst>
              <a:ext uri="{FF2B5EF4-FFF2-40B4-BE49-F238E27FC236}">
                <a16:creationId xmlns:a16="http://schemas.microsoft.com/office/drawing/2014/main" id="{0383DAFE-F5D6-4E1D-AFF1-90A1D018B645}"/>
              </a:ext>
            </a:extLst>
          </p:cNvPr>
          <p:cNvSpPr/>
          <p:nvPr/>
        </p:nvSpPr>
        <p:spPr>
          <a:xfrm>
            <a:off x="10618881" y="4378826"/>
            <a:ext cx="1093694" cy="806823"/>
          </a:xfrm>
          <a:prstGeom prst="ellipse">
            <a:avLst/>
          </a:prstGeom>
          <a:noFill/>
          <a:ln w="381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4" name="Connecteur droit avec flèche 13">
            <a:extLst>
              <a:ext uri="{FF2B5EF4-FFF2-40B4-BE49-F238E27FC236}">
                <a16:creationId xmlns:a16="http://schemas.microsoft.com/office/drawing/2014/main" id="{63A5C254-838D-42CC-AC54-46969E090093}"/>
              </a:ext>
            </a:extLst>
          </p:cNvPr>
          <p:cNvCxnSpPr>
            <a:cxnSpLocks/>
          </p:cNvCxnSpPr>
          <p:nvPr/>
        </p:nvCxnSpPr>
        <p:spPr>
          <a:xfrm flipH="1" flipV="1">
            <a:off x="10698957" y="2339786"/>
            <a:ext cx="466771" cy="203764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9DA8DB03-7774-475F-A3FC-8FB0D603E1D5}"/>
              </a:ext>
            </a:extLst>
          </p:cNvPr>
          <p:cNvSpPr/>
          <p:nvPr/>
        </p:nvSpPr>
        <p:spPr>
          <a:xfrm>
            <a:off x="9367052" y="1934982"/>
            <a:ext cx="1742179" cy="42134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tx1">
                    <a:lumMod val="75000"/>
                    <a:lumOff val="25000"/>
                  </a:schemeClr>
                </a:solidFill>
              </a:rPr>
              <a:t>Date inscrite en bout de ligne du client concerné</a:t>
            </a:r>
          </a:p>
        </p:txBody>
      </p:sp>
      <p:cxnSp>
        <p:nvCxnSpPr>
          <p:cNvPr id="17" name="Connecteur droit 16">
            <a:extLst>
              <a:ext uri="{FF2B5EF4-FFF2-40B4-BE49-F238E27FC236}">
                <a16:creationId xmlns:a16="http://schemas.microsoft.com/office/drawing/2014/main" id="{F32492A3-F53D-4D60-832B-F95530335179}"/>
              </a:ext>
            </a:extLst>
          </p:cNvPr>
          <p:cNvCxnSpPr/>
          <p:nvPr/>
        </p:nvCxnSpPr>
        <p:spPr>
          <a:xfrm>
            <a:off x="6036270" y="1368447"/>
            <a:ext cx="0" cy="4960635"/>
          </a:xfrm>
          <a:prstGeom prst="line">
            <a:avLst/>
          </a:prstGeom>
        </p:spPr>
        <p:style>
          <a:lnRef idx="1">
            <a:schemeClr val="accent1"/>
          </a:lnRef>
          <a:fillRef idx="0">
            <a:schemeClr val="accent1"/>
          </a:fillRef>
          <a:effectRef idx="0">
            <a:schemeClr val="accent1"/>
          </a:effectRef>
          <a:fontRef idx="minor">
            <a:schemeClr val="tx1"/>
          </a:fontRef>
        </p:style>
      </p:cxnSp>
      <p:sp>
        <p:nvSpPr>
          <p:cNvPr id="18" name="Espace réservé du texte 6">
            <a:extLst>
              <a:ext uri="{FF2B5EF4-FFF2-40B4-BE49-F238E27FC236}">
                <a16:creationId xmlns:a16="http://schemas.microsoft.com/office/drawing/2014/main" id="{7236840A-F24F-4EDA-BAB9-FF38193D4925}"/>
              </a:ext>
            </a:extLst>
          </p:cNvPr>
          <p:cNvSpPr txBox="1">
            <a:spLocks/>
          </p:cNvSpPr>
          <p:nvPr/>
        </p:nvSpPr>
        <p:spPr>
          <a:xfrm>
            <a:off x="4376057" y="137054"/>
            <a:ext cx="7300006" cy="231246"/>
          </a:xfrm>
          <a:prstGeom prst="rect">
            <a:avLst/>
          </a:prstGeom>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sz="1200" dirty="0">
                <a:solidFill>
                  <a:schemeClr val="bg1">
                    <a:lumMod val="50000"/>
                  </a:schemeClr>
                </a:solidFill>
                <a:latin typeface="Arial Black" panose="020B0A04020102020204" pitchFamily="34" charset="0"/>
              </a:rPr>
              <a:t>Mobilité Bancaire Réglementée Sortante</a:t>
            </a:r>
          </a:p>
        </p:txBody>
      </p:sp>
    </p:spTree>
    <p:extLst>
      <p:ext uri="{BB962C8B-B14F-4D97-AF65-F5344CB8AC3E}">
        <p14:creationId xmlns:p14="http://schemas.microsoft.com/office/powerpoint/2010/main" val="20255280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B6942191-0B36-425E-A07D-5B9A21974821}"/>
              </a:ext>
            </a:extLst>
          </p:cNvPr>
          <p:cNvSpPr>
            <a:spLocks noGrp="1"/>
          </p:cNvSpPr>
          <p:nvPr>
            <p:ph idx="1"/>
          </p:nvPr>
        </p:nvSpPr>
        <p:spPr/>
        <p:txBody>
          <a:bodyPr/>
          <a:lstStyle/>
          <a:p>
            <a:r>
              <a:rPr lang="fr-FR" dirty="0"/>
              <a:t>Dès que la mobilité bancaire sortante est validée (délai de révocation de 5 jours ouvrés dépassé), </a:t>
            </a:r>
            <a:r>
              <a:rPr lang="fr-FR" b="1" dirty="0">
                <a:hlinkClick r:id="rId2"/>
              </a:rPr>
              <a:t>un courrier d’information personnalisé</a:t>
            </a:r>
            <a:r>
              <a:rPr lang="fr-FR" b="1" dirty="0"/>
              <a:t> est envoyé au client</a:t>
            </a:r>
            <a:r>
              <a:rPr lang="fr-FR" dirty="0"/>
              <a:t> </a:t>
            </a:r>
            <a:r>
              <a:rPr lang="fr-FR" b="1" dirty="0"/>
              <a:t>de façon automatique</a:t>
            </a:r>
            <a:r>
              <a:rPr lang="fr-FR" dirty="0"/>
              <a:t>.</a:t>
            </a:r>
          </a:p>
          <a:p>
            <a:pPr lvl="1"/>
            <a:r>
              <a:rPr lang="fr-FR" dirty="0"/>
              <a:t>Ce courrier précise la suite qui sera donnée à la date de clôture du compte de dépôt demandée (clôture ou non clôture du compte) selon la situation connue à la date d’envoi du courrier, </a:t>
            </a:r>
          </a:p>
          <a:p>
            <a:pPr lvl="1"/>
            <a:r>
              <a:rPr lang="fr-FR" dirty="0"/>
              <a:t>Le courrier fait mention des éléments </a:t>
            </a:r>
            <a:r>
              <a:rPr lang="fr-FR" dirty="0" err="1"/>
              <a:t>impactants</a:t>
            </a:r>
            <a:r>
              <a:rPr lang="fr-FR" dirty="0"/>
              <a:t> et des éléments bloquants la clôture du compte de dépôt,</a:t>
            </a:r>
          </a:p>
          <a:p>
            <a:pPr lvl="1"/>
            <a:r>
              <a:rPr lang="fr-FR" dirty="0"/>
              <a:t>Le client est notifié par MSI si équipé de e-doc (ou par courrier postal, le cas échéant).</a:t>
            </a:r>
          </a:p>
          <a:p>
            <a:pPr lvl="1"/>
            <a:endParaRPr lang="fr-FR" dirty="0"/>
          </a:p>
        </p:txBody>
      </p:sp>
      <p:sp>
        <p:nvSpPr>
          <p:cNvPr id="3" name="Espace réservé du texte 2">
            <a:extLst>
              <a:ext uri="{FF2B5EF4-FFF2-40B4-BE49-F238E27FC236}">
                <a16:creationId xmlns:a16="http://schemas.microsoft.com/office/drawing/2014/main" id="{F08A0DE9-4A3C-41B2-A32D-3E8881752F7C}"/>
              </a:ext>
            </a:extLst>
          </p:cNvPr>
          <p:cNvSpPr>
            <a:spLocks noGrp="1"/>
          </p:cNvSpPr>
          <p:nvPr>
            <p:ph type="body" sz="quarter" idx="12"/>
          </p:nvPr>
        </p:nvSpPr>
        <p:spPr/>
        <p:txBody>
          <a:bodyPr>
            <a:normAutofit/>
          </a:bodyPr>
          <a:lstStyle/>
          <a:p>
            <a:r>
              <a:rPr lang="fr-FR" dirty="0"/>
              <a:t>Depuis le 27 mars 2023, les clients reçoivent un courrier indiquant les démarches à effectuer pour donner bonne suite à leur demande de clôture de compte (1/2). </a:t>
            </a:r>
          </a:p>
        </p:txBody>
      </p:sp>
      <p:sp>
        <p:nvSpPr>
          <p:cNvPr id="4" name="Espace réservé du contenu 2">
            <a:extLst>
              <a:ext uri="{FF2B5EF4-FFF2-40B4-BE49-F238E27FC236}">
                <a16:creationId xmlns:a16="http://schemas.microsoft.com/office/drawing/2014/main" id="{36BE135A-A110-4153-907F-3CABD1B4F1E9}"/>
              </a:ext>
            </a:extLst>
          </p:cNvPr>
          <p:cNvSpPr txBox="1">
            <a:spLocks/>
          </p:cNvSpPr>
          <p:nvPr/>
        </p:nvSpPr>
        <p:spPr bwMode="auto">
          <a:xfrm>
            <a:off x="0" y="3646910"/>
            <a:ext cx="4866966" cy="24364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52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5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27000" lvl="2" indent="0" algn="ctr">
              <a:buNone/>
            </a:pPr>
            <a:r>
              <a:rPr lang="fr-FR" sz="1400" b="1" dirty="0"/>
              <a:t>Eléments </a:t>
            </a:r>
            <a:r>
              <a:rPr lang="fr-FR" sz="1400" b="1" dirty="0" err="1"/>
              <a:t>impactants</a:t>
            </a:r>
            <a:endParaRPr lang="fr-FR" sz="1400" b="1" dirty="0"/>
          </a:p>
          <a:p>
            <a:pPr lvl="2"/>
            <a:r>
              <a:rPr lang="fr-FR" sz="1300" dirty="0"/>
              <a:t>Instruments de paiement non restitués</a:t>
            </a:r>
          </a:p>
          <a:p>
            <a:pPr lvl="2"/>
            <a:r>
              <a:rPr lang="fr-FR" sz="1300" dirty="0"/>
              <a:t>Carte à Débit Différé (compte à clore le lendemain du prélèvement de l’encours DD)</a:t>
            </a:r>
          </a:p>
          <a:p>
            <a:pPr lvl="2"/>
            <a:r>
              <a:rPr lang="fr-FR" sz="1300" dirty="0"/>
              <a:t>Coffre Fort Numérique</a:t>
            </a:r>
          </a:p>
          <a:p>
            <a:pPr lvl="2"/>
            <a:r>
              <a:rPr lang="fr-FR" sz="1300" dirty="0"/>
              <a:t>Plan Epargne Logement</a:t>
            </a:r>
          </a:p>
          <a:p>
            <a:pPr lvl="2"/>
            <a:r>
              <a:rPr lang="fr-FR" sz="1300" dirty="0"/>
              <a:t>Assurance Prévoyance</a:t>
            </a:r>
          </a:p>
          <a:p>
            <a:pPr lvl="2"/>
            <a:r>
              <a:rPr lang="fr-FR" sz="1300" dirty="0"/>
              <a:t>Assurance Vie</a:t>
            </a:r>
          </a:p>
          <a:p>
            <a:pPr lvl="2"/>
            <a:r>
              <a:rPr lang="fr-FR" sz="1300" dirty="0">
                <a:highlight>
                  <a:srgbClr val="FFFF00"/>
                </a:highlight>
              </a:rPr>
              <a:t>Compte à terme</a:t>
            </a:r>
          </a:p>
          <a:p>
            <a:pPr lvl="1"/>
            <a:endParaRPr lang="fr-FR" dirty="0"/>
          </a:p>
        </p:txBody>
      </p:sp>
      <p:sp>
        <p:nvSpPr>
          <p:cNvPr id="5" name="Espace réservé du contenu 2">
            <a:extLst>
              <a:ext uri="{FF2B5EF4-FFF2-40B4-BE49-F238E27FC236}">
                <a16:creationId xmlns:a16="http://schemas.microsoft.com/office/drawing/2014/main" id="{2A3E6B61-1A49-4C08-85E2-BC1059303DED}"/>
              </a:ext>
            </a:extLst>
          </p:cNvPr>
          <p:cNvSpPr txBox="1">
            <a:spLocks/>
          </p:cNvSpPr>
          <p:nvPr/>
        </p:nvSpPr>
        <p:spPr bwMode="auto">
          <a:xfrm>
            <a:off x="4589830" y="3647344"/>
            <a:ext cx="3885277" cy="2135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52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5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27000" lvl="2" indent="0" algn="ctr">
              <a:buNone/>
            </a:pPr>
            <a:r>
              <a:rPr lang="fr-FR" sz="1400" b="1" dirty="0"/>
              <a:t>Eléments bloquants</a:t>
            </a:r>
          </a:p>
          <a:p>
            <a:pPr lvl="2"/>
            <a:r>
              <a:rPr lang="fr-FR" dirty="0"/>
              <a:t>Solde débiteur</a:t>
            </a:r>
          </a:p>
          <a:p>
            <a:pPr lvl="2"/>
            <a:r>
              <a:rPr lang="fr-FR" dirty="0"/>
              <a:t>Blocage de provision pour chèque</a:t>
            </a:r>
          </a:p>
          <a:p>
            <a:pPr lvl="2"/>
            <a:r>
              <a:rPr lang="fr-FR" dirty="0"/>
              <a:t>Saisie – ATD</a:t>
            </a:r>
          </a:p>
          <a:p>
            <a:pPr lvl="2"/>
            <a:r>
              <a:rPr lang="fr-FR" dirty="0"/>
              <a:t>Contentieux</a:t>
            </a:r>
          </a:p>
          <a:p>
            <a:pPr lvl="2"/>
            <a:r>
              <a:rPr lang="fr-FR" dirty="0"/>
              <a:t>Crédit </a:t>
            </a:r>
            <a:r>
              <a:rPr lang="fr-FR" dirty="0" err="1"/>
              <a:t>immo</a:t>
            </a:r>
            <a:r>
              <a:rPr lang="fr-FR" dirty="0"/>
              <a:t> ou conso </a:t>
            </a:r>
            <a:r>
              <a:rPr lang="fr-FR" sz="1100" dirty="0"/>
              <a:t>(dont le compte de prélèvement est toujours le compte objet de la demande de clôture)</a:t>
            </a:r>
          </a:p>
          <a:p>
            <a:pPr lvl="2"/>
            <a:r>
              <a:rPr lang="fr-FR" sz="1100" dirty="0"/>
              <a:t>Compte Titres Ordinaire</a:t>
            </a:r>
          </a:p>
          <a:p>
            <a:pPr lvl="2"/>
            <a:endParaRPr lang="fr-FR" sz="1100" dirty="0"/>
          </a:p>
        </p:txBody>
      </p:sp>
      <p:sp>
        <p:nvSpPr>
          <p:cNvPr id="6" name="Rectangle 5">
            <a:extLst>
              <a:ext uri="{FF2B5EF4-FFF2-40B4-BE49-F238E27FC236}">
                <a16:creationId xmlns:a16="http://schemas.microsoft.com/office/drawing/2014/main" id="{FF80EB93-A894-4CD5-94FA-F434C83369AF}"/>
              </a:ext>
            </a:extLst>
          </p:cNvPr>
          <p:cNvSpPr/>
          <p:nvPr/>
        </p:nvSpPr>
        <p:spPr>
          <a:xfrm>
            <a:off x="890020" y="3547900"/>
            <a:ext cx="3976946" cy="2510494"/>
          </a:xfrm>
          <a:prstGeom prst="rect">
            <a:avLst/>
          </a:prstGeom>
          <a:noFill/>
          <a:ln w="28575">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1F4A012A-806A-4845-9392-FF1528043EE2}"/>
              </a:ext>
            </a:extLst>
          </p:cNvPr>
          <p:cNvSpPr/>
          <p:nvPr/>
        </p:nvSpPr>
        <p:spPr>
          <a:xfrm>
            <a:off x="3119714" y="4868204"/>
            <a:ext cx="2103624" cy="1264782"/>
          </a:xfrm>
          <a:custGeom>
            <a:avLst/>
            <a:gdLst>
              <a:gd name="connsiteX0" fmla="*/ 0 w 2103624"/>
              <a:gd name="connsiteY0" fmla="*/ 0 h 1264782"/>
              <a:gd name="connsiteX1" fmla="*/ 567978 w 2103624"/>
              <a:gd name="connsiteY1" fmla="*/ 0 h 1264782"/>
              <a:gd name="connsiteX2" fmla="*/ 1051812 w 2103624"/>
              <a:gd name="connsiteY2" fmla="*/ 0 h 1264782"/>
              <a:gd name="connsiteX3" fmla="*/ 1514609 w 2103624"/>
              <a:gd name="connsiteY3" fmla="*/ 0 h 1264782"/>
              <a:gd name="connsiteX4" fmla="*/ 2103624 w 2103624"/>
              <a:gd name="connsiteY4" fmla="*/ 0 h 1264782"/>
              <a:gd name="connsiteX5" fmla="*/ 2103624 w 2103624"/>
              <a:gd name="connsiteY5" fmla="*/ 446890 h 1264782"/>
              <a:gd name="connsiteX6" fmla="*/ 2103624 w 2103624"/>
              <a:gd name="connsiteY6" fmla="*/ 868484 h 1264782"/>
              <a:gd name="connsiteX7" fmla="*/ 2103624 w 2103624"/>
              <a:gd name="connsiteY7" fmla="*/ 1264782 h 1264782"/>
              <a:gd name="connsiteX8" fmla="*/ 1640827 w 2103624"/>
              <a:gd name="connsiteY8" fmla="*/ 1264782 h 1264782"/>
              <a:gd name="connsiteX9" fmla="*/ 1156993 w 2103624"/>
              <a:gd name="connsiteY9" fmla="*/ 1264782 h 1264782"/>
              <a:gd name="connsiteX10" fmla="*/ 631087 w 2103624"/>
              <a:gd name="connsiteY10" fmla="*/ 1264782 h 1264782"/>
              <a:gd name="connsiteX11" fmla="*/ 0 w 2103624"/>
              <a:gd name="connsiteY11" fmla="*/ 1264782 h 1264782"/>
              <a:gd name="connsiteX12" fmla="*/ 0 w 2103624"/>
              <a:gd name="connsiteY12" fmla="*/ 830540 h 1264782"/>
              <a:gd name="connsiteX13" fmla="*/ 0 w 2103624"/>
              <a:gd name="connsiteY13" fmla="*/ 408946 h 1264782"/>
              <a:gd name="connsiteX14" fmla="*/ 0 w 2103624"/>
              <a:gd name="connsiteY14" fmla="*/ 0 h 1264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03624" h="1264782" fill="none" extrusionOk="0">
                <a:moveTo>
                  <a:pt x="0" y="0"/>
                </a:moveTo>
                <a:cubicBezTo>
                  <a:pt x="121440" y="-21108"/>
                  <a:pt x="422609" y="39336"/>
                  <a:pt x="567978" y="0"/>
                </a:cubicBezTo>
                <a:cubicBezTo>
                  <a:pt x="713347" y="-39336"/>
                  <a:pt x="880866" y="10548"/>
                  <a:pt x="1051812" y="0"/>
                </a:cubicBezTo>
                <a:cubicBezTo>
                  <a:pt x="1222758" y="-10548"/>
                  <a:pt x="1298316" y="36885"/>
                  <a:pt x="1514609" y="0"/>
                </a:cubicBezTo>
                <a:cubicBezTo>
                  <a:pt x="1730902" y="-36885"/>
                  <a:pt x="1898112" y="29074"/>
                  <a:pt x="2103624" y="0"/>
                </a:cubicBezTo>
                <a:cubicBezTo>
                  <a:pt x="2155133" y="127629"/>
                  <a:pt x="2050789" y="289622"/>
                  <a:pt x="2103624" y="446890"/>
                </a:cubicBezTo>
                <a:cubicBezTo>
                  <a:pt x="2156459" y="604158"/>
                  <a:pt x="2069010" y="683317"/>
                  <a:pt x="2103624" y="868484"/>
                </a:cubicBezTo>
                <a:cubicBezTo>
                  <a:pt x="2138238" y="1053651"/>
                  <a:pt x="2080770" y="1148107"/>
                  <a:pt x="2103624" y="1264782"/>
                </a:cubicBezTo>
                <a:cubicBezTo>
                  <a:pt x="1973595" y="1289463"/>
                  <a:pt x="1750471" y="1260934"/>
                  <a:pt x="1640827" y="1264782"/>
                </a:cubicBezTo>
                <a:cubicBezTo>
                  <a:pt x="1531183" y="1268630"/>
                  <a:pt x="1362936" y="1247046"/>
                  <a:pt x="1156993" y="1264782"/>
                </a:cubicBezTo>
                <a:cubicBezTo>
                  <a:pt x="951050" y="1282518"/>
                  <a:pt x="841440" y="1204000"/>
                  <a:pt x="631087" y="1264782"/>
                </a:cubicBezTo>
                <a:cubicBezTo>
                  <a:pt x="420734" y="1325564"/>
                  <a:pt x="253005" y="1244295"/>
                  <a:pt x="0" y="1264782"/>
                </a:cubicBezTo>
                <a:cubicBezTo>
                  <a:pt x="-2912" y="1068601"/>
                  <a:pt x="43137" y="948120"/>
                  <a:pt x="0" y="830540"/>
                </a:cubicBezTo>
                <a:cubicBezTo>
                  <a:pt x="-43137" y="712960"/>
                  <a:pt x="3822" y="580548"/>
                  <a:pt x="0" y="408946"/>
                </a:cubicBezTo>
                <a:cubicBezTo>
                  <a:pt x="-3822" y="237344"/>
                  <a:pt x="25" y="156525"/>
                  <a:pt x="0" y="0"/>
                </a:cubicBezTo>
                <a:close/>
              </a:path>
              <a:path w="2103624" h="1264782" stroke="0" extrusionOk="0">
                <a:moveTo>
                  <a:pt x="0" y="0"/>
                </a:moveTo>
                <a:cubicBezTo>
                  <a:pt x="186209" y="-6069"/>
                  <a:pt x="301876" y="48915"/>
                  <a:pt x="483834" y="0"/>
                </a:cubicBezTo>
                <a:cubicBezTo>
                  <a:pt x="665792" y="-48915"/>
                  <a:pt x="885650" y="59957"/>
                  <a:pt x="1051812" y="0"/>
                </a:cubicBezTo>
                <a:cubicBezTo>
                  <a:pt x="1217974" y="-59957"/>
                  <a:pt x="1360483" y="36957"/>
                  <a:pt x="1556682" y="0"/>
                </a:cubicBezTo>
                <a:cubicBezTo>
                  <a:pt x="1752881" y="-36957"/>
                  <a:pt x="1957273" y="41156"/>
                  <a:pt x="2103624" y="0"/>
                </a:cubicBezTo>
                <a:cubicBezTo>
                  <a:pt x="2111059" y="100537"/>
                  <a:pt x="2062504" y="253278"/>
                  <a:pt x="2103624" y="396298"/>
                </a:cubicBezTo>
                <a:cubicBezTo>
                  <a:pt x="2144744" y="539318"/>
                  <a:pt x="2065482" y="638817"/>
                  <a:pt x="2103624" y="779949"/>
                </a:cubicBezTo>
                <a:cubicBezTo>
                  <a:pt x="2141766" y="921081"/>
                  <a:pt x="2090504" y="1148357"/>
                  <a:pt x="2103624" y="1264782"/>
                </a:cubicBezTo>
                <a:cubicBezTo>
                  <a:pt x="1978863" y="1281571"/>
                  <a:pt x="1686904" y="1261106"/>
                  <a:pt x="1535646" y="1264782"/>
                </a:cubicBezTo>
                <a:cubicBezTo>
                  <a:pt x="1384388" y="1268458"/>
                  <a:pt x="1290403" y="1252347"/>
                  <a:pt x="1072848" y="1264782"/>
                </a:cubicBezTo>
                <a:cubicBezTo>
                  <a:pt x="855293" y="1277217"/>
                  <a:pt x="668805" y="1260394"/>
                  <a:pt x="504870" y="1264782"/>
                </a:cubicBezTo>
                <a:cubicBezTo>
                  <a:pt x="340935" y="1269170"/>
                  <a:pt x="222022" y="1215021"/>
                  <a:pt x="0" y="1264782"/>
                </a:cubicBezTo>
                <a:cubicBezTo>
                  <a:pt x="-18893" y="1083744"/>
                  <a:pt x="36801" y="1038404"/>
                  <a:pt x="0" y="843188"/>
                </a:cubicBezTo>
                <a:cubicBezTo>
                  <a:pt x="-36801" y="647972"/>
                  <a:pt x="16148" y="583528"/>
                  <a:pt x="0" y="446890"/>
                </a:cubicBezTo>
                <a:cubicBezTo>
                  <a:pt x="-16148" y="310252"/>
                  <a:pt x="36177" y="201801"/>
                  <a:pt x="0" y="0"/>
                </a:cubicBezTo>
                <a:close/>
              </a:path>
            </a:pathLst>
          </a:custGeom>
          <a:solidFill>
            <a:schemeClr val="bg1"/>
          </a:solidFill>
          <a:ln>
            <a:solidFill>
              <a:schemeClr val="accent4">
                <a:lumMod val="75000"/>
              </a:schemeClr>
            </a:solidFill>
            <a:extLst>
              <a:ext uri="{C807C97D-BFC1-408E-A445-0C87EB9F89A2}">
                <ask:lineSketchStyleProps xmlns:ask="http://schemas.microsoft.com/office/drawing/2018/sketchyshapes" sd="2762776035">
                  <a:prstGeom prst="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solidFill>
                  <a:schemeClr val="tx1">
                    <a:lumMod val="75000"/>
                    <a:lumOff val="25000"/>
                  </a:schemeClr>
                </a:solidFill>
              </a:rPr>
              <a:t>En présence </a:t>
            </a:r>
            <a:r>
              <a:rPr lang="fr-FR" sz="1200" b="1" dirty="0">
                <a:solidFill>
                  <a:schemeClr val="tx1">
                    <a:lumMod val="75000"/>
                    <a:lumOff val="25000"/>
                  </a:schemeClr>
                </a:solidFill>
              </a:rPr>
              <a:t>uniquement</a:t>
            </a:r>
            <a:r>
              <a:rPr lang="fr-FR" sz="1200" dirty="0">
                <a:solidFill>
                  <a:schemeClr val="tx1">
                    <a:lumMod val="75000"/>
                    <a:lumOff val="25000"/>
                  </a:schemeClr>
                </a:solidFill>
              </a:rPr>
              <a:t> d’éléments </a:t>
            </a:r>
            <a:r>
              <a:rPr lang="fr-FR" sz="1200" dirty="0" err="1">
                <a:solidFill>
                  <a:schemeClr val="tx1">
                    <a:lumMod val="75000"/>
                    <a:lumOff val="25000"/>
                  </a:schemeClr>
                </a:solidFill>
              </a:rPr>
              <a:t>impactants</a:t>
            </a:r>
            <a:r>
              <a:rPr lang="fr-FR" sz="1200" dirty="0">
                <a:solidFill>
                  <a:schemeClr val="tx1">
                    <a:lumMod val="75000"/>
                    <a:lumOff val="25000"/>
                  </a:schemeClr>
                </a:solidFill>
              </a:rPr>
              <a:t>, le compte devra être clos, même si le client n’a pas fait les démarches décrites dans le courrier</a:t>
            </a:r>
          </a:p>
        </p:txBody>
      </p:sp>
      <p:sp>
        <p:nvSpPr>
          <p:cNvPr id="8" name="Rectangle 7">
            <a:extLst>
              <a:ext uri="{FF2B5EF4-FFF2-40B4-BE49-F238E27FC236}">
                <a16:creationId xmlns:a16="http://schemas.microsoft.com/office/drawing/2014/main" id="{40DF4BE9-1CAF-4A9C-B8D8-0A2725B7DF8E}"/>
              </a:ext>
            </a:extLst>
          </p:cNvPr>
          <p:cNvSpPr/>
          <p:nvPr/>
        </p:nvSpPr>
        <p:spPr>
          <a:xfrm>
            <a:off x="5471337" y="3522964"/>
            <a:ext cx="5546358" cy="2535430"/>
          </a:xfrm>
          <a:prstGeom prst="rect">
            <a:avLst/>
          </a:prstGeom>
          <a:noFill/>
          <a:ln w="28575">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a:extLst>
              <a:ext uri="{FF2B5EF4-FFF2-40B4-BE49-F238E27FC236}">
                <a16:creationId xmlns:a16="http://schemas.microsoft.com/office/drawing/2014/main" id="{86F17B77-B130-4D9A-BD86-B36630AD6D00}"/>
              </a:ext>
            </a:extLst>
          </p:cNvPr>
          <p:cNvSpPr/>
          <p:nvPr/>
        </p:nvSpPr>
        <p:spPr>
          <a:xfrm>
            <a:off x="8697828" y="4811518"/>
            <a:ext cx="2414247" cy="1309773"/>
          </a:xfrm>
          <a:custGeom>
            <a:avLst/>
            <a:gdLst>
              <a:gd name="connsiteX0" fmla="*/ 0 w 2414247"/>
              <a:gd name="connsiteY0" fmla="*/ 0 h 1309773"/>
              <a:gd name="connsiteX1" fmla="*/ 506992 w 2414247"/>
              <a:gd name="connsiteY1" fmla="*/ 0 h 1309773"/>
              <a:gd name="connsiteX2" fmla="*/ 1013984 w 2414247"/>
              <a:gd name="connsiteY2" fmla="*/ 0 h 1309773"/>
              <a:gd name="connsiteX3" fmla="*/ 1472691 w 2414247"/>
              <a:gd name="connsiteY3" fmla="*/ 0 h 1309773"/>
              <a:gd name="connsiteX4" fmla="*/ 1883113 w 2414247"/>
              <a:gd name="connsiteY4" fmla="*/ 0 h 1309773"/>
              <a:gd name="connsiteX5" fmla="*/ 2414247 w 2414247"/>
              <a:gd name="connsiteY5" fmla="*/ 0 h 1309773"/>
              <a:gd name="connsiteX6" fmla="*/ 2414247 w 2414247"/>
              <a:gd name="connsiteY6" fmla="*/ 423493 h 1309773"/>
              <a:gd name="connsiteX7" fmla="*/ 2414247 w 2414247"/>
              <a:gd name="connsiteY7" fmla="*/ 873182 h 1309773"/>
              <a:gd name="connsiteX8" fmla="*/ 2414247 w 2414247"/>
              <a:gd name="connsiteY8" fmla="*/ 1309773 h 1309773"/>
              <a:gd name="connsiteX9" fmla="*/ 1883113 w 2414247"/>
              <a:gd name="connsiteY9" fmla="*/ 1309773 h 1309773"/>
              <a:gd name="connsiteX10" fmla="*/ 1448548 w 2414247"/>
              <a:gd name="connsiteY10" fmla="*/ 1309773 h 1309773"/>
              <a:gd name="connsiteX11" fmla="*/ 1038126 w 2414247"/>
              <a:gd name="connsiteY11" fmla="*/ 1309773 h 1309773"/>
              <a:gd name="connsiteX12" fmla="*/ 555277 w 2414247"/>
              <a:gd name="connsiteY12" fmla="*/ 1309773 h 1309773"/>
              <a:gd name="connsiteX13" fmla="*/ 0 w 2414247"/>
              <a:gd name="connsiteY13" fmla="*/ 1309773 h 1309773"/>
              <a:gd name="connsiteX14" fmla="*/ 0 w 2414247"/>
              <a:gd name="connsiteY14" fmla="*/ 912475 h 1309773"/>
              <a:gd name="connsiteX15" fmla="*/ 0 w 2414247"/>
              <a:gd name="connsiteY15" fmla="*/ 449689 h 1309773"/>
              <a:gd name="connsiteX16" fmla="*/ 0 w 2414247"/>
              <a:gd name="connsiteY16" fmla="*/ 0 h 1309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414247" h="1309773" fill="none" extrusionOk="0">
                <a:moveTo>
                  <a:pt x="0" y="0"/>
                </a:moveTo>
                <a:cubicBezTo>
                  <a:pt x="105928" y="-46956"/>
                  <a:pt x="322813" y="28480"/>
                  <a:pt x="506992" y="0"/>
                </a:cubicBezTo>
                <a:cubicBezTo>
                  <a:pt x="691171" y="-28480"/>
                  <a:pt x="762778" y="47683"/>
                  <a:pt x="1013984" y="0"/>
                </a:cubicBezTo>
                <a:cubicBezTo>
                  <a:pt x="1265190" y="-47683"/>
                  <a:pt x="1365107" y="33518"/>
                  <a:pt x="1472691" y="0"/>
                </a:cubicBezTo>
                <a:cubicBezTo>
                  <a:pt x="1580275" y="-33518"/>
                  <a:pt x="1704973" y="41871"/>
                  <a:pt x="1883113" y="0"/>
                </a:cubicBezTo>
                <a:cubicBezTo>
                  <a:pt x="2061253" y="-41871"/>
                  <a:pt x="2279862" y="26937"/>
                  <a:pt x="2414247" y="0"/>
                </a:cubicBezTo>
                <a:cubicBezTo>
                  <a:pt x="2445604" y="157042"/>
                  <a:pt x="2411880" y="227220"/>
                  <a:pt x="2414247" y="423493"/>
                </a:cubicBezTo>
                <a:cubicBezTo>
                  <a:pt x="2416614" y="619766"/>
                  <a:pt x="2390003" y="717274"/>
                  <a:pt x="2414247" y="873182"/>
                </a:cubicBezTo>
                <a:cubicBezTo>
                  <a:pt x="2438491" y="1029090"/>
                  <a:pt x="2370228" y="1207409"/>
                  <a:pt x="2414247" y="1309773"/>
                </a:cubicBezTo>
                <a:cubicBezTo>
                  <a:pt x="2164641" y="1370650"/>
                  <a:pt x="2086365" y="1292248"/>
                  <a:pt x="1883113" y="1309773"/>
                </a:cubicBezTo>
                <a:cubicBezTo>
                  <a:pt x="1679861" y="1327298"/>
                  <a:pt x="1590981" y="1265853"/>
                  <a:pt x="1448548" y="1309773"/>
                </a:cubicBezTo>
                <a:cubicBezTo>
                  <a:pt x="1306116" y="1353693"/>
                  <a:pt x="1158385" y="1304940"/>
                  <a:pt x="1038126" y="1309773"/>
                </a:cubicBezTo>
                <a:cubicBezTo>
                  <a:pt x="917867" y="1314606"/>
                  <a:pt x="775351" y="1253131"/>
                  <a:pt x="555277" y="1309773"/>
                </a:cubicBezTo>
                <a:cubicBezTo>
                  <a:pt x="335203" y="1366415"/>
                  <a:pt x="209145" y="1308269"/>
                  <a:pt x="0" y="1309773"/>
                </a:cubicBezTo>
                <a:cubicBezTo>
                  <a:pt x="-15596" y="1192051"/>
                  <a:pt x="9786" y="1054714"/>
                  <a:pt x="0" y="912475"/>
                </a:cubicBezTo>
                <a:cubicBezTo>
                  <a:pt x="-9786" y="770236"/>
                  <a:pt x="13948" y="554270"/>
                  <a:pt x="0" y="449689"/>
                </a:cubicBezTo>
                <a:cubicBezTo>
                  <a:pt x="-13948" y="345108"/>
                  <a:pt x="22126" y="112137"/>
                  <a:pt x="0" y="0"/>
                </a:cubicBezTo>
                <a:close/>
              </a:path>
              <a:path w="2414247" h="1309773" stroke="0" extrusionOk="0">
                <a:moveTo>
                  <a:pt x="0" y="0"/>
                </a:moveTo>
                <a:cubicBezTo>
                  <a:pt x="226099" y="-42963"/>
                  <a:pt x="345667" y="32817"/>
                  <a:pt x="506992" y="0"/>
                </a:cubicBezTo>
                <a:cubicBezTo>
                  <a:pt x="668317" y="-32817"/>
                  <a:pt x="864477" y="53655"/>
                  <a:pt x="1013984" y="0"/>
                </a:cubicBezTo>
                <a:cubicBezTo>
                  <a:pt x="1163491" y="-53655"/>
                  <a:pt x="1358829" y="48395"/>
                  <a:pt x="1472691" y="0"/>
                </a:cubicBezTo>
                <a:cubicBezTo>
                  <a:pt x="1586553" y="-48395"/>
                  <a:pt x="1746223" y="2060"/>
                  <a:pt x="1883113" y="0"/>
                </a:cubicBezTo>
                <a:cubicBezTo>
                  <a:pt x="2020003" y="-2060"/>
                  <a:pt x="2277658" y="10641"/>
                  <a:pt x="2414247" y="0"/>
                </a:cubicBezTo>
                <a:cubicBezTo>
                  <a:pt x="2463402" y="110629"/>
                  <a:pt x="2409603" y="305661"/>
                  <a:pt x="2414247" y="410396"/>
                </a:cubicBezTo>
                <a:cubicBezTo>
                  <a:pt x="2418891" y="515131"/>
                  <a:pt x="2410904" y="711273"/>
                  <a:pt x="2414247" y="860084"/>
                </a:cubicBezTo>
                <a:cubicBezTo>
                  <a:pt x="2417590" y="1008895"/>
                  <a:pt x="2378485" y="1156646"/>
                  <a:pt x="2414247" y="1309773"/>
                </a:cubicBezTo>
                <a:cubicBezTo>
                  <a:pt x="2224443" y="1310268"/>
                  <a:pt x="2015938" y="1262304"/>
                  <a:pt x="1883113" y="1309773"/>
                </a:cubicBezTo>
                <a:cubicBezTo>
                  <a:pt x="1750288" y="1357242"/>
                  <a:pt x="1613929" y="1299651"/>
                  <a:pt x="1472691" y="1309773"/>
                </a:cubicBezTo>
                <a:cubicBezTo>
                  <a:pt x="1331453" y="1319895"/>
                  <a:pt x="1148021" y="1270084"/>
                  <a:pt x="965699" y="1309773"/>
                </a:cubicBezTo>
                <a:cubicBezTo>
                  <a:pt x="783377" y="1349462"/>
                  <a:pt x="701728" y="1300184"/>
                  <a:pt x="458707" y="1309773"/>
                </a:cubicBezTo>
                <a:cubicBezTo>
                  <a:pt x="215686" y="1319362"/>
                  <a:pt x="107198" y="1286431"/>
                  <a:pt x="0" y="1309773"/>
                </a:cubicBezTo>
                <a:cubicBezTo>
                  <a:pt x="-15340" y="1173062"/>
                  <a:pt x="41681" y="1005205"/>
                  <a:pt x="0" y="886280"/>
                </a:cubicBezTo>
                <a:cubicBezTo>
                  <a:pt x="-41681" y="767355"/>
                  <a:pt x="26586" y="678906"/>
                  <a:pt x="0" y="475884"/>
                </a:cubicBezTo>
                <a:cubicBezTo>
                  <a:pt x="-26586" y="272862"/>
                  <a:pt x="27602" y="237391"/>
                  <a:pt x="0" y="0"/>
                </a:cubicBezTo>
                <a:close/>
              </a:path>
            </a:pathLst>
          </a:custGeom>
          <a:solidFill>
            <a:schemeClr val="bg1"/>
          </a:solidFill>
          <a:ln>
            <a:solidFill>
              <a:schemeClr val="accent4">
                <a:lumMod val="75000"/>
              </a:schemeClr>
            </a:solidFill>
            <a:extLst>
              <a:ext uri="{C807C97D-BFC1-408E-A445-0C87EB9F89A2}">
                <ask:lineSketchStyleProps xmlns:ask="http://schemas.microsoft.com/office/drawing/2018/sketchyshapes" sd="2181918364">
                  <a:prstGeom prst="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tx1">
                    <a:lumMod val="75000"/>
                    <a:lumOff val="25000"/>
                  </a:schemeClr>
                </a:solidFill>
              </a:rPr>
              <a:t>Si le client ne se manifeste pas pour résoudre une de ces actions, le compte de dépôt ne pourra être clos.</a:t>
            </a:r>
          </a:p>
          <a:p>
            <a:pPr algn="ctr"/>
            <a:r>
              <a:rPr lang="fr-FR" sz="1200" b="1" dirty="0">
                <a:solidFill>
                  <a:schemeClr val="tx1">
                    <a:lumMod val="75000"/>
                    <a:lumOff val="25000"/>
                  </a:schemeClr>
                </a:solidFill>
              </a:rPr>
              <a:t>Mandat de mobilité et GERC seront clos automatiquement.</a:t>
            </a:r>
          </a:p>
        </p:txBody>
      </p:sp>
      <p:sp>
        <p:nvSpPr>
          <p:cNvPr id="10" name="Espace réservé du contenu 2">
            <a:extLst>
              <a:ext uri="{FF2B5EF4-FFF2-40B4-BE49-F238E27FC236}">
                <a16:creationId xmlns:a16="http://schemas.microsoft.com/office/drawing/2014/main" id="{7613B8C0-8EB7-48CF-BFED-74D303B067DE}"/>
              </a:ext>
            </a:extLst>
          </p:cNvPr>
          <p:cNvSpPr txBox="1">
            <a:spLocks/>
          </p:cNvSpPr>
          <p:nvPr/>
        </p:nvSpPr>
        <p:spPr bwMode="auto">
          <a:xfrm>
            <a:off x="7522078" y="3936748"/>
            <a:ext cx="3901551" cy="1517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52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5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2"/>
            <a:r>
              <a:rPr lang="fr-FR" dirty="0"/>
              <a:t>Parts Sociales</a:t>
            </a:r>
          </a:p>
          <a:p>
            <a:pPr lvl="2"/>
            <a:r>
              <a:rPr lang="fr-FR" dirty="0"/>
              <a:t>Coffre fort physique</a:t>
            </a:r>
          </a:p>
        </p:txBody>
      </p:sp>
      <p:pic>
        <p:nvPicPr>
          <p:cNvPr id="11" name="Image 10">
            <a:hlinkClick r:id="rId2"/>
            <a:extLst>
              <a:ext uri="{FF2B5EF4-FFF2-40B4-BE49-F238E27FC236}">
                <a16:creationId xmlns:a16="http://schemas.microsoft.com/office/drawing/2014/main" id="{F953FB0A-308B-488A-A6B3-15B3BDD1F7C6}"/>
              </a:ext>
            </a:extLst>
          </p:cNvPr>
          <p:cNvPicPr>
            <a:picLocks noChangeAspect="1"/>
          </p:cNvPicPr>
          <p:nvPr/>
        </p:nvPicPr>
        <p:blipFill>
          <a:blip r:embed="rId3"/>
          <a:stretch>
            <a:fillRect/>
          </a:stretch>
        </p:blipFill>
        <p:spPr>
          <a:xfrm>
            <a:off x="11116821" y="1060316"/>
            <a:ext cx="759708" cy="1075232"/>
          </a:xfrm>
          <a:prstGeom prst="rect">
            <a:avLst/>
          </a:prstGeom>
        </p:spPr>
      </p:pic>
    </p:spTree>
    <p:extLst>
      <p:ext uri="{BB962C8B-B14F-4D97-AF65-F5344CB8AC3E}">
        <p14:creationId xmlns:p14="http://schemas.microsoft.com/office/powerpoint/2010/main" val="2564593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ADC5C1A1-32FD-41B8-BF14-770A59A4FA33}"/>
              </a:ext>
            </a:extLst>
          </p:cNvPr>
          <p:cNvSpPr>
            <a:spLocks noGrp="1"/>
          </p:cNvSpPr>
          <p:nvPr>
            <p:ph idx="1"/>
          </p:nvPr>
        </p:nvSpPr>
        <p:spPr/>
        <p:txBody>
          <a:bodyPr/>
          <a:lstStyle/>
          <a:p>
            <a:r>
              <a:rPr lang="fr-FR" dirty="0"/>
              <a:t>Si les éléments énumérés dans le courrier sont encore bloquants au jour de la clôture précisée dans le mandat, le mandat de mobilité et l’évènement GERC seront clôturés en automatique. </a:t>
            </a:r>
            <a:r>
              <a:rPr lang="fr-FR" b="1" dirty="0"/>
              <a:t>La clôture du compte ne sera pas effectuée</a:t>
            </a:r>
            <a:r>
              <a:rPr lang="fr-FR" dirty="0"/>
              <a:t>. Par la suite, si le client réitère son souhait de clôturer son compte, il devra faire une demande en direct (hors mobilité).</a:t>
            </a:r>
          </a:p>
          <a:p>
            <a:r>
              <a:rPr lang="fr-FR" dirty="0"/>
              <a:t>Si les éléments énumérés dans le courrier sont régularisés, le clôture du compte sera à effectuer. </a:t>
            </a:r>
          </a:p>
          <a:p>
            <a:pPr lvl="1"/>
            <a:r>
              <a:rPr lang="fr-FR" dirty="0"/>
              <a:t>Cf support « </a:t>
            </a:r>
            <a:r>
              <a:rPr lang="fr-FR" dirty="0">
                <a:hlinkClick r:id="rId2"/>
              </a:rPr>
              <a:t>Solutions de remédiation </a:t>
            </a:r>
            <a:r>
              <a:rPr lang="fr-FR" dirty="0"/>
              <a:t>», présent dans                        pour réaliser les actes attendus.</a:t>
            </a:r>
          </a:p>
          <a:p>
            <a:pPr marL="0" indent="0">
              <a:buNone/>
            </a:pPr>
            <a:endParaRPr lang="fr-FR" dirty="0"/>
          </a:p>
          <a:p>
            <a:pPr marL="0" indent="0">
              <a:buNone/>
            </a:pPr>
            <a:endParaRPr lang="fr-FR" dirty="0"/>
          </a:p>
          <a:p>
            <a:endParaRPr lang="fr-FR" sz="400" dirty="0"/>
          </a:p>
          <a:p>
            <a:pPr marL="378900" indent="-342900">
              <a:buFont typeface="+mj-lt"/>
              <a:buAutoNum type="arabicPeriod"/>
            </a:pPr>
            <a:r>
              <a:rPr lang="fr-FR" dirty="0"/>
              <a:t>Je tente de faire renoncer mon client à la mobilité bancaire sortante, dès l’apparition de l’évènement GERC </a:t>
            </a:r>
            <a:r>
              <a:rPr lang="fr-FR" b="1" dirty="0">
                <a:solidFill>
                  <a:schemeClr val="accent4">
                    <a:lumMod val="75000"/>
                  </a:schemeClr>
                </a:solidFill>
              </a:rPr>
              <a:t>« Mob départ – Flux en instance de départ » </a:t>
            </a:r>
          </a:p>
          <a:p>
            <a:pPr lvl="1">
              <a:spcAft>
                <a:spcPts val="0"/>
              </a:spcAft>
            </a:pPr>
            <a:r>
              <a:rPr lang="fr-FR" dirty="0"/>
              <a:t>J’y parviens, je suis le </a:t>
            </a:r>
            <a:r>
              <a:rPr lang="fr-FR" dirty="0">
                <a:hlinkClick r:id="rId3" action="ppaction://hlinksldjump"/>
              </a:rPr>
              <a:t>process décrit ici</a:t>
            </a:r>
            <a:r>
              <a:rPr lang="fr-FR" dirty="0"/>
              <a:t>.</a:t>
            </a:r>
          </a:p>
          <a:p>
            <a:pPr marL="378900" indent="-342900">
              <a:buFont typeface="+mj-lt"/>
              <a:buAutoNum type="arabicPeriod"/>
            </a:pPr>
            <a:r>
              <a:rPr lang="fr-FR" dirty="0"/>
              <a:t>Je n’ai pas réussi à défendre la mobilité sortante, mais le client souhaite finalement conserver son compte de dépôt en CEGEE, </a:t>
            </a:r>
            <a:r>
              <a:rPr lang="fr-FR" b="1" dirty="0"/>
              <a:t>avant la date inscrite dans le mandat, </a:t>
            </a:r>
            <a:r>
              <a:rPr lang="fr-FR" dirty="0"/>
              <a:t>je suis le </a:t>
            </a:r>
            <a:r>
              <a:rPr lang="fr-FR" dirty="0">
                <a:hlinkClick r:id="rId4" action="ppaction://hlinksldjump"/>
              </a:rPr>
              <a:t>process décrit ici.</a:t>
            </a:r>
            <a:endParaRPr lang="fr-FR" dirty="0"/>
          </a:p>
          <a:p>
            <a:pPr lvl="1">
              <a:buSzPct val="80000"/>
              <a:buFont typeface="Wingdings" panose="05000000000000000000" pitchFamily="2" charset="2"/>
              <a:buChar char="q"/>
            </a:pPr>
            <a:r>
              <a:rPr lang="fr-FR" b="1" dirty="0">
                <a:solidFill>
                  <a:schemeClr val="accent4">
                    <a:lumMod val="75000"/>
                  </a:schemeClr>
                </a:solidFill>
              </a:rPr>
              <a:t>En l’absence de situation bloquante, si je ne clôture pas le dossier de mobilité, la cellule Mobilité Bancaire Sortante, procédera à la clôture du compte. </a:t>
            </a:r>
            <a:r>
              <a:rPr lang="fr-FR" dirty="0"/>
              <a:t>Sans clôture du mandat, la clôture du compte sera traitée par la cellule Mobilité, sans connaissance des actes réalisés en agence. </a:t>
            </a:r>
          </a:p>
          <a:p>
            <a:pPr lvl="1">
              <a:buSzPct val="80000"/>
              <a:buFont typeface="Wingdings" panose="05000000000000000000" pitchFamily="2" charset="2"/>
              <a:buChar char="q"/>
            </a:pPr>
            <a:endParaRPr lang="fr-FR" dirty="0"/>
          </a:p>
          <a:p>
            <a:endParaRPr lang="fr-FR" dirty="0"/>
          </a:p>
        </p:txBody>
      </p:sp>
      <p:sp>
        <p:nvSpPr>
          <p:cNvPr id="3" name="Espace réservé du texte 2">
            <a:extLst>
              <a:ext uri="{FF2B5EF4-FFF2-40B4-BE49-F238E27FC236}">
                <a16:creationId xmlns:a16="http://schemas.microsoft.com/office/drawing/2014/main" id="{FBEFE7D9-FDC9-4AE2-8715-53D3EC6C02CE}"/>
              </a:ext>
            </a:extLst>
          </p:cNvPr>
          <p:cNvSpPr>
            <a:spLocks noGrp="1"/>
          </p:cNvSpPr>
          <p:nvPr>
            <p:ph type="body" sz="quarter" idx="12"/>
          </p:nvPr>
        </p:nvSpPr>
        <p:spPr/>
        <p:txBody>
          <a:bodyPr/>
          <a:lstStyle/>
          <a:p>
            <a:r>
              <a:rPr lang="fr-FR" dirty="0"/>
              <a:t>Depuis le 27 mars 2023, les clients reçoivent un courrier indiquant les démarches à effectuer pour donner bonne suite à leur demande de clôture de compte (2/2). </a:t>
            </a:r>
          </a:p>
        </p:txBody>
      </p:sp>
      <p:sp>
        <p:nvSpPr>
          <p:cNvPr id="4" name="Rectangle 3">
            <a:extLst>
              <a:ext uri="{FF2B5EF4-FFF2-40B4-BE49-F238E27FC236}">
                <a16:creationId xmlns:a16="http://schemas.microsoft.com/office/drawing/2014/main" id="{483F80CA-BFBF-4A0D-BDF0-6DD8CB685803}"/>
              </a:ext>
            </a:extLst>
          </p:cNvPr>
          <p:cNvSpPr/>
          <p:nvPr/>
        </p:nvSpPr>
        <p:spPr>
          <a:xfrm>
            <a:off x="0" y="3178593"/>
            <a:ext cx="6436895" cy="71990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dirty="0">
                <a:latin typeface="Aharoni" panose="02010803020104030203" pitchFamily="2" charset="-79"/>
                <a:cs typeface="Aharoni" panose="02010803020104030203" pitchFamily="2" charset="-79"/>
              </a:rPr>
              <a:t>CONCRETEMENT, JE FAIS QUOI ?</a:t>
            </a:r>
          </a:p>
        </p:txBody>
      </p:sp>
      <p:pic>
        <p:nvPicPr>
          <p:cNvPr id="6" name="Image 5">
            <a:extLst>
              <a:ext uri="{FF2B5EF4-FFF2-40B4-BE49-F238E27FC236}">
                <a16:creationId xmlns:a16="http://schemas.microsoft.com/office/drawing/2014/main" id="{1643F86B-FBF2-4864-A247-12852944EF06}"/>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386510" y="5250653"/>
            <a:ext cx="926582" cy="875541"/>
          </a:xfrm>
          <a:prstGeom prst="rect">
            <a:avLst/>
          </a:prstGeom>
        </p:spPr>
      </p:pic>
      <p:pic>
        <p:nvPicPr>
          <p:cNvPr id="7" name="Image 6">
            <a:hlinkClick r:id="rId6"/>
            <a:extLst>
              <a:ext uri="{FF2B5EF4-FFF2-40B4-BE49-F238E27FC236}">
                <a16:creationId xmlns:a16="http://schemas.microsoft.com/office/drawing/2014/main" id="{A786BDC5-6D02-4BC0-9139-7FFE22DFA46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755679" y="2775580"/>
            <a:ext cx="1039231" cy="196824"/>
          </a:xfrm>
          <a:prstGeom prst="rect">
            <a:avLst/>
          </a:prstGeom>
        </p:spPr>
      </p:pic>
    </p:spTree>
    <p:extLst>
      <p:ext uri="{BB962C8B-B14F-4D97-AF65-F5344CB8AC3E}">
        <p14:creationId xmlns:p14="http://schemas.microsoft.com/office/powerpoint/2010/main" val="14042005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64C27600-404A-45DC-B899-71899F19E695}"/>
              </a:ext>
            </a:extLst>
          </p:cNvPr>
          <p:cNvSpPr>
            <a:spLocks noGrp="1"/>
          </p:cNvSpPr>
          <p:nvPr>
            <p:ph idx="1"/>
          </p:nvPr>
        </p:nvSpPr>
        <p:spPr/>
        <p:txBody>
          <a:bodyPr/>
          <a:lstStyle/>
          <a:p>
            <a:r>
              <a:rPr lang="fr-FR" dirty="0"/>
              <a:t>Après avoir contacté votre client et si celui-ci maintient sa demande de clôture de compte, il est obligatoire de traiter la clôture de compte.</a:t>
            </a:r>
          </a:p>
          <a:p>
            <a:r>
              <a:rPr lang="fr-FR" dirty="0"/>
              <a:t>Le support </a:t>
            </a:r>
            <a:r>
              <a:rPr lang="fr-FR" dirty="0">
                <a:hlinkClick r:id="rId2"/>
              </a:rPr>
              <a:t>solutions de remédiation </a:t>
            </a:r>
            <a:r>
              <a:rPr lang="fr-FR" dirty="0"/>
              <a:t>peut vous aider à traiter les éléments liés au compte de dépôt.</a:t>
            </a:r>
          </a:p>
          <a:p>
            <a:r>
              <a:rPr lang="fr-FR" dirty="0"/>
              <a:t>Après traitement de la demande de clôture, il convient de : </a:t>
            </a:r>
          </a:p>
          <a:p>
            <a:pPr lvl="1"/>
            <a:r>
              <a:rPr lang="fr-FR" dirty="0"/>
              <a:t>Mettre à jour l’évènement GERC : saisie d’un compte-rendu d’entretien</a:t>
            </a:r>
          </a:p>
          <a:p>
            <a:pPr lvl="1"/>
            <a:r>
              <a:rPr lang="fr-FR" dirty="0"/>
              <a:t>ET</a:t>
            </a:r>
          </a:p>
          <a:p>
            <a:pPr lvl="1"/>
            <a:r>
              <a:rPr lang="fr-FR" dirty="0"/>
              <a:t>Clôturer les actions du dossier de Mobilité bancaire dans la transaction Mobilité bancaire - Banque de départ</a:t>
            </a:r>
          </a:p>
          <a:p>
            <a:pPr lvl="2"/>
            <a:r>
              <a:rPr lang="fr-FR" dirty="0"/>
              <a:t>Recherche de votre client avec son numéro de personne</a:t>
            </a:r>
          </a:p>
          <a:p>
            <a:pPr lvl="2"/>
            <a:r>
              <a:rPr lang="fr-FR" dirty="0"/>
              <a:t>Sélection du client concerné</a:t>
            </a:r>
          </a:p>
          <a:p>
            <a:pPr lvl="2"/>
            <a:r>
              <a:rPr lang="fr-FR" dirty="0"/>
              <a:t>Clic sur « clôturer »</a:t>
            </a:r>
          </a:p>
          <a:p>
            <a:pPr lvl="2"/>
            <a:r>
              <a:rPr lang="fr-FR" dirty="0"/>
              <a:t>Coche à Oui l’élément proposé</a:t>
            </a:r>
          </a:p>
          <a:p>
            <a:pPr lvl="2"/>
            <a:r>
              <a:rPr lang="fr-FR" dirty="0"/>
              <a:t>Saisie </a:t>
            </a:r>
            <a:r>
              <a:rPr lang="fr-FR" b="1" dirty="0"/>
              <a:t>OBLIGATOIRE du commentaire « COMPTE CLOS »</a:t>
            </a:r>
          </a:p>
          <a:p>
            <a:pPr lvl="2"/>
            <a:endParaRPr lang="fr-FR" dirty="0"/>
          </a:p>
          <a:p>
            <a:endParaRPr lang="fr-FR" dirty="0"/>
          </a:p>
          <a:p>
            <a:endParaRPr lang="fr-FR" dirty="0"/>
          </a:p>
        </p:txBody>
      </p:sp>
      <p:sp>
        <p:nvSpPr>
          <p:cNvPr id="3" name="Espace réservé du texte 2">
            <a:extLst>
              <a:ext uri="{FF2B5EF4-FFF2-40B4-BE49-F238E27FC236}">
                <a16:creationId xmlns:a16="http://schemas.microsoft.com/office/drawing/2014/main" id="{36E319AC-AE6D-4B7B-A3D4-345C4128B0AE}"/>
              </a:ext>
            </a:extLst>
          </p:cNvPr>
          <p:cNvSpPr>
            <a:spLocks noGrp="1"/>
          </p:cNvSpPr>
          <p:nvPr>
            <p:ph type="body" sz="quarter" idx="12"/>
          </p:nvPr>
        </p:nvSpPr>
        <p:spPr/>
        <p:txBody>
          <a:bodyPr>
            <a:normAutofit fontScale="92500"/>
          </a:bodyPr>
          <a:lstStyle/>
          <a:p>
            <a:r>
              <a:rPr lang="fr-FR" dirty="0"/>
              <a:t>Le client confirme sa demande de clôture, je dois </a:t>
            </a:r>
            <a:r>
              <a:rPr lang="fr-FR" dirty="0">
                <a:solidFill>
                  <a:schemeClr val="accent4">
                    <a:lumMod val="75000"/>
                  </a:schemeClr>
                </a:solidFill>
              </a:rPr>
              <a:t>procéder à la clôture le jour J de l’évènement GERC</a:t>
            </a:r>
            <a:r>
              <a:rPr lang="fr-FR" dirty="0"/>
              <a:t> « Mob départ – clôture cdd à traiter » </a:t>
            </a:r>
            <a:r>
              <a:rPr lang="fr-FR" dirty="0">
                <a:solidFill>
                  <a:schemeClr val="accent4">
                    <a:lumMod val="75000"/>
                  </a:schemeClr>
                </a:solidFill>
              </a:rPr>
              <a:t>et</a:t>
            </a:r>
            <a:r>
              <a:rPr lang="fr-FR" dirty="0"/>
              <a:t> </a:t>
            </a:r>
            <a:r>
              <a:rPr lang="fr-FR" dirty="0">
                <a:solidFill>
                  <a:schemeClr val="accent4">
                    <a:lumMod val="75000"/>
                  </a:schemeClr>
                </a:solidFill>
              </a:rPr>
              <a:t>clôturer le dossier de mobilité</a:t>
            </a:r>
            <a:r>
              <a:rPr lang="fr-FR" dirty="0"/>
              <a:t>.</a:t>
            </a:r>
          </a:p>
        </p:txBody>
      </p:sp>
      <p:pic>
        <p:nvPicPr>
          <p:cNvPr id="5" name="Image 4">
            <a:extLst>
              <a:ext uri="{FF2B5EF4-FFF2-40B4-BE49-F238E27FC236}">
                <a16:creationId xmlns:a16="http://schemas.microsoft.com/office/drawing/2014/main" id="{D89B1B13-56C1-4F45-AE08-45D3977FBA95}"/>
              </a:ext>
            </a:extLst>
          </p:cNvPr>
          <p:cNvPicPr/>
          <p:nvPr/>
        </p:nvPicPr>
        <p:blipFill>
          <a:blip r:embed="rId3"/>
          <a:stretch>
            <a:fillRect/>
          </a:stretch>
        </p:blipFill>
        <p:spPr>
          <a:xfrm>
            <a:off x="6375490" y="4241505"/>
            <a:ext cx="5121185" cy="1323439"/>
          </a:xfrm>
          <a:prstGeom prst="rect">
            <a:avLst/>
          </a:prstGeom>
        </p:spPr>
      </p:pic>
    </p:spTree>
    <p:extLst>
      <p:ext uri="{BB962C8B-B14F-4D97-AF65-F5344CB8AC3E}">
        <p14:creationId xmlns:p14="http://schemas.microsoft.com/office/powerpoint/2010/main" val="38703640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64C27600-404A-45DC-B899-71899F19E695}"/>
              </a:ext>
            </a:extLst>
          </p:cNvPr>
          <p:cNvSpPr>
            <a:spLocks noGrp="1"/>
          </p:cNvSpPr>
          <p:nvPr>
            <p:ph idx="1"/>
          </p:nvPr>
        </p:nvSpPr>
        <p:spPr>
          <a:xfrm>
            <a:off x="695325" y="1388669"/>
            <a:ext cx="11200840" cy="4871454"/>
          </a:xfrm>
        </p:spPr>
        <p:txBody>
          <a:bodyPr/>
          <a:lstStyle/>
          <a:p>
            <a:r>
              <a:rPr lang="fr-FR" dirty="0"/>
              <a:t>Après avoir contacté votre client, celui-ci décide finalement de ne pas donner suite à sa demande de clôture de compte.</a:t>
            </a:r>
          </a:p>
          <a:p>
            <a:r>
              <a:rPr lang="fr-FR" dirty="0"/>
              <a:t>Le cas échéant, un ajustement des services liés au compte de dépôt est nécessaire.</a:t>
            </a:r>
          </a:p>
          <a:p>
            <a:r>
              <a:rPr lang="fr-FR" dirty="0"/>
              <a:t>Après traitement de la demande du client, il convient de : </a:t>
            </a:r>
          </a:p>
          <a:p>
            <a:pPr lvl="1">
              <a:spcAft>
                <a:spcPts val="0"/>
              </a:spcAft>
            </a:pPr>
            <a:r>
              <a:rPr lang="fr-FR" dirty="0"/>
              <a:t>1. Faire signer le bordereau de renonciation :</a:t>
            </a:r>
          </a:p>
          <a:p>
            <a:pPr lvl="2">
              <a:spcAft>
                <a:spcPts val="600"/>
              </a:spcAft>
            </a:pPr>
            <a:r>
              <a:rPr lang="fr-FR" sz="1000" dirty="0">
                <a:hlinkClick r:id="rId2"/>
              </a:rPr>
              <a:t>AGIL BAN006 – MOBILITE BANCAIRE SORTANTE – MODELE CLIENT - DEMANDE MAINTIEN COMPTE </a:t>
            </a:r>
            <a:r>
              <a:rPr lang="fr-FR" sz="1000" dirty="0"/>
              <a:t>ou lui envoyer le modèle de mail Outlook « BDD Part/Pro Mobilité Bancaire Sortante – Information Renonciation clôture »</a:t>
            </a:r>
          </a:p>
          <a:p>
            <a:pPr lvl="2">
              <a:spcAft>
                <a:spcPts val="600"/>
              </a:spcAft>
            </a:pPr>
            <a:r>
              <a:rPr lang="fr-FR" sz="1000" dirty="0"/>
              <a:t>Archivage du formulaire de maintien de compte signé dans Classeur Client – collecte manuelle – Bancarisation - Collecte Renonciation Mobilité Sortante</a:t>
            </a:r>
          </a:p>
          <a:p>
            <a:pPr lvl="1"/>
            <a:r>
              <a:rPr lang="fr-FR" dirty="0"/>
              <a:t>2. Mettre à jour l’évènement GERC : saisie d’un compte-rendu d’entretien</a:t>
            </a:r>
          </a:p>
          <a:p>
            <a:pPr lvl="1">
              <a:spcAft>
                <a:spcPts val="0"/>
              </a:spcAft>
            </a:pPr>
            <a:r>
              <a:rPr lang="fr-FR" dirty="0"/>
              <a:t>3. Clôturer les actions du dossier de Mobilité bancaire dans la transaction Mobilité bancaire - Banque de départ</a:t>
            </a:r>
          </a:p>
          <a:p>
            <a:pPr lvl="2">
              <a:spcAft>
                <a:spcPts val="600"/>
              </a:spcAft>
            </a:pPr>
            <a:r>
              <a:rPr lang="fr-FR" dirty="0"/>
              <a:t>Recherche de votre client avec son numéro de personne</a:t>
            </a:r>
          </a:p>
          <a:p>
            <a:pPr lvl="2">
              <a:spcAft>
                <a:spcPts val="600"/>
              </a:spcAft>
            </a:pPr>
            <a:r>
              <a:rPr lang="fr-FR" dirty="0"/>
              <a:t>Sélection du client concerné</a:t>
            </a:r>
          </a:p>
          <a:p>
            <a:pPr lvl="2">
              <a:spcAft>
                <a:spcPts val="600"/>
              </a:spcAft>
            </a:pPr>
            <a:r>
              <a:rPr lang="fr-FR" dirty="0"/>
              <a:t>Clic sur « clôturer »</a:t>
            </a:r>
          </a:p>
          <a:p>
            <a:pPr lvl="2">
              <a:spcAft>
                <a:spcPts val="600"/>
              </a:spcAft>
            </a:pPr>
            <a:r>
              <a:rPr lang="fr-FR" dirty="0"/>
              <a:t>Coche à Oui l’élément proposé</a:t>
            </a:r>
          </a:p>
          <a:p>
            <a:pPr lvl="2">
              <a:spcAft>
                <a:spcPts val="600"/>
              </a:spcAft>
            </a:pPr>
            <a:r>
              <a:rPr lang="fr-FR" dirty="0"/>
              <a:t>Saisie </a:t>
            </a:r>
            <a:r>
              <a:rPr lang="fr-FR" b="1" dirty="0"/>
              <a:t>OBLIGATOIRE du commentaire « RENONCIATION CLIENT »</a:t>
            </a:r>
          </a:p>
          <a:p>
            <a:pPr lvl="1"/>
            <a:r>
              <a:rPr lang="fr-FR" dirty="0"/>
              <a:t>Si le client souhaite que ses opérations financières soient à nouveau réalisées sur son compte de dépôt CEGEE, il sera nécessaire de saisir un mandat de mobilité bancaire entrante.</a:t>
            </a:r>
          </a:p>
          <a:p>
            <a:pPr lvl="1"/>
            <a:endParaRPr lang="fr-FR" b="1" dirty="0"/>
          </a:p>
          <a:p>
            <a:pPr lvl="2"/>
            <a:endParaRPr lang="fr-FR" dirty="0"/>
          </a:p>
          <a:p>
            <a:endParaRPr lang="fr-FR" dirty="0"/>
          </a:p>
          <a:p>
            <a:endParaRPr lang="fr-FR" dirty="0"/>
          </a:p>
        </p:txBody>
      </p:sp>
      <p:sp>
        <p:nvSpPr>
          <p:cNvPr id="3" name="Espace réservé du texte 2">
            <a:extLst>
              <a:ext uri="{FF2B5EF4-FFF2-40B4-BE49-F238E27FC236}">
                <a16:creationId xmlns:a16="http://schemas.microsoft.com/office/drawing/2014/main" id="{36E319AC-AE6D-4B7B-A3D4-345C4128B0AE}"/>
              </a:ext>
            </a:extLst>
          </p:cNvPr>
          <p:cNvSpPr>
            <a:spLocks noGrp="1"/>
          </p:cNvSpPr>
          <p:nvPr>
            <p:ph type="body" sz="quarter" idx="12"/>
          </p:nvPr>
        </p:nvSpPr>
        <p:spPr/>
        <p:txBody>
          <a:bodyPr/>
          <a:lstStyle/>
          <a:p>
            <a:r>
              <a:rPr lang="fr-FR" dirty="0"/>
              <a:t>Le client décide finalement de renoncer à sa demande de clôture de compte au delà des 5 jours ouvrés suivants l’alerte GERC, </a:t>
            </a:r>
            <a:r>
              <a:rPr lang="fr-FR" dirty="0">
                <a:solidFill>
                  <a:schemeClr val="accent4">
                    <a:lumMod val="75000"/>
                  </a:schemeClr>
                </a:solidFill>
              </a:rPr>
              <a:t>je dois clôturer le dossier de mobilité</a:t>
            </a:r>
            <a:r>
              <a:rPr lang="fr-FR" dirty="0"/>
              <a:t>.</a:t>
            </a:r>
          </a:p>
        </p:txBody>
      </p:sp>
      <p:pic>
        <p:nvPicPr>
          <p:cNvPr id="5" name="Image 4">
            <a:extLst>
              <a:ext uri="{FF2B5EF4-FFF2-40B4-BE49-F238E27FC236}">
                <a16:creationId xmlns:a16="http://schemas.microsoft.com/office/drawing/2014/main" id="{D89B1B13-56C1-4F45-AE08-45D3977FBA95}"/>
              </a:ext>
            </a:extLst>
          </p:cNvPr>
          <p:cNvPicPr/>
          <p:nvPr/>
        </p:nvPicPr>
        <p:blipFill>
          <a:blip r:embed="rId3"/>
          <a:stretch>
            <a:fillRect/>
          </a:stretch>
        </p:blipFill>
        <p:spPr>
          <a:xfrm>
            <a:off x="6554878" y="4176086"/>
            <a:ext cx="5121185" cy="1323439"/>
          </a:xfrm>
          <a:prstGeom prst="rect">
            <a:avLst/>
          </a:prstGeom>
        </p:spPr>
      </p:pic>
    </p:spTree>
    <p:extLst>
      <p:ext uri="{BB962C8B-B14F-4D97-AF65-F5344CB8AC3E}">
        <p14:creationId xmlns:p14="http://schemas.microsoft.com/office/powerpoint/2010/main" val="14917362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64C27600-404A-45DC-B899-71899F19E695}"/>
              </a:ext>
            </a:extLst>
          </p:cNvPr>
          <p:cNvSpPr>
            <a:spLocks noGrp="1"/>
          </p:cNvSpPr>
          <p:nvPr>
            <p:ph idx="1"/>
          </p:nvPr>
        </p:nvSpPr>
        <p:spPr/>
        <p:txBody>
          <a:bodyPr/>
          <a:lstStyle/>
          <a:p>
            <a:pPr lvl="2"/>
            <a:endParaRPr lang="fr-FR" dirty="0"/>
          </a:p>
          <a:p>
            <a:endParaRPr lang="fr-FR" dirty="0"/>
          </a:p>
          <a:p>
            <a:endParaRPr lang="fr-FR" dirty="0"/>
          </a:p>
        </p:txBody>
      </p:sp>
      <p:sp>
        <p:nvSpPr>
          <p:cNvPr id="3" name="Espace réservé du texte 2">
            <a:extLst>
              <a:ext uri="{FF2B5EF4-FFF2-40B4-BE49-F238E27FC236}">
                <a16:creationId xmlns:a16="http://schemas.microsoft.com/office/drawing/2014/main" id="{36E319AC-AE6D-4B7B-A3D4-345C4128B0AE}"/>
              </a:ext>
            </a:extLst>
          </p:cNvPr>
          <p:cNvSpPr>
            <a:spLocks noGrp="1"/>
          </p:cNvSpPr>
          <p:nvPr>
            <p:ph type="body" sz="quarter" idx="12"/>
          </p:nvPr>
        </p:nvSpPr>
        <p:spPr/>
        <p:txBody>
          <a:bodyPr/>
          <a:lstStyle/>
          <a:p>
            <a:r>
              <a:rPr lang="fr-FR" dirty="0"/>
              <a:t>Les écrans d’alertes des dossiers à traiter</a:t>
            </a:r>
          </a:p>
        </p:txBody>
      </p:sp>
      <p:sp>
        <p:nvSpPr>
          <p:cNvPr id="9" name="Espace réservé du contenu 1">
            <a:extLst>
              <a:ext uri="{FF2B5EF4-FFF2-40B4-BE49-F238E27FC236}">
                <a16:creationId xmlns:a16="http://schemas.microsoft.com/office/drawing/2014/main" id="{CE88EE8D-12DC-440E-9AFB-CF45712E4A4E}"/>
              </a:ext>
            </a:extLst>
          </p:cNvPr>
          <p:cNvSpPr txBox="1">
            <a:spLocks/>
          </p:cNvSpPr>
          <p:nvPr/>
        </p:nvSpPr>
        <p:spPr>
          <a:xfrm>
            <a:off x="750289" y="1375222"/>
            <a:ext cx="5869812" cy="4848620"/>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927000" marR="0" indent="0" algn="l" defTabSz="914400" rtl="0" eaLnBrk="1" fontAlgn="auto" latinLnBrk="0" hangingPunct="1">
              <a:lnSpc>
                <a:spcPct val="100000"/>
              </a:lnSpc>
              <a:spcBef>
                <a:spcPts val="600"/>
              </a:spcBef>
              <a:spcAft>
                <a:spcPts val="1200"/>
              </a:spcAft>
              <a:buClr>
                <a:schemeClr val="accent4">
                  <a:lumMod val="75000"/>
                </a:schemeClr>
              </a:buClr>
              <a:buSzTx/>
              <a:buFont typeface="Wingdings" panose="05000000000000000000" pitchFamily="2" charset="2"/>
              <a:buNone/>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err="1"/>
              <a:t>MySys</a:t>
            </a:r>
            <a:r>
              <a:rPr lang="fr-FR" dirty="0"/>
              <a:t>, en accès direct depuis Ma Journée - Opportunité</a:t>
            </a:r>
          </a:p>
          <a:p>
            <a:pPr lvl="2"/>
            <a:endParaRPr lang="fr-FR" dirty="0"/>
          </a:p>
          <a:p>
            <a:endParaRPr lang="fr-FR" dirty="0"/>
          </a:p>
          <a:p>
            <a:endParaRPr lang="fr-FR" dirty="0"/>
          </a:p>
        </p:txBody>
      </p:sp>
      <p:grpSp>
        <p:nvGrpSpPr>
          <p:cNvPr id="6" name="Groupe 5">
            <a:extLst>
              <a:ext uri="{FF2B5EF4-FFF2-40B4-BE49-F238E27FC236}">
                <a16:creationId xmlns:a16="http://schemas.microsoft.com/office/drawing/2014/main" id="{D32F2380-5C6A-45BB-821B-27BF9B9676A6}"/>
              </a:ext>
            </a:extLst>
          </p:cNvPr>
          <p:cNvGrpSpPr/>
          <p:nvPr/>
        </p:nvGrpSpPr>
        <p:grpSpPr>
          <a:xfrm>
            <a:off x="838299" y="1747260"/>
            <a:ext cx="5264866" cy="4329280"/>
            <a:chOff x="838299" y="1747260"/>
            <a:chExt cx="5264866" cy="4329280"/>
          </a:xfrm>
        </p:grpSpPr>
        <p:pic>
          <p:nvPicPr>
            <p:cNvPr id="19" name="Image 18">
              <a:extLst>
                <a:ext uri="{FF2B5EF4-FFF2-40B4-BE49-F238E27FC236}">
                  <a16:creationId xmlns:a16="http://schemas.microsoft.com/office/drawing/2014/main" id="{B9B24CEA-067E-450E-899C-CE64F033FD29}"/>
                </a:ext>
              </a:extLst>
            </p:cNvPr>
            <p:cNvPicPr>
              <a:picLocks noChangeAspect="1"/>
            </p:cNvPicPr>
            <p:nvPr/>
          </p:nvPicPr>
          <p:blipFill>
            <a:blip r:embed="rId2"/>
            <a:stretch>
              <a:fillRect/>
            </a:stretch>
          </p:blipFill>
          <p:spPr>
            <a:xfrm>
              <a:off x="1493705" y="4621545"/>
              <a:ext cx="3954054" cy="1454995"/>
            </a:xfrm>
            <a:prstGeom prst="rect">
              <a:avLst/>
            </a:prstGeom>
          </p:spPr>
        </p:pic>
        <p:pic>
          <p:nvPicPr>
            <p:cNvPr id="14" name="Image 13">
              <a:extLst>
                <a:ext uri="{FF2B5EF4-FFF2-40B4-BE49-F238E27FC236}">
                  <a16:creationId xmlns:a16="http://schemas.microsoft.com/office/drawing/2014/main" id="{99F99C39-956B-482E-A4DC-0CAB753F3701}"/>
                </a:ext>
              </a:extLst>
            </p:cNvPr>
            <p:cNvPicPr>
              <a:picLocks noChangeAspect="1"/>
            </p:cNvPicPr>
            <p:nvPr/>
          </p:nvPicPr>
          <p:blipFill>
            <a:blip r:embed="rId3"/>
            <a:stretch>
              <a:fillRect/>
            </a:stretch>
          </p:blipFill>
          <p:spPr>
            <a:xfrm>
              <a:off x="838299" y="1747260"/>
              <a:ext cx="5264866" cy="2598506"/>
            </a:xfrm>
            <a:prstGeom prst="rect">
              <a:avLst/>
            </a:prstGeom>
          </p:spPr>
        </p:pic>
        <p:sp>
          <p:nvSpPr>
            <p:cNvPr id="15" name="Ellipse 14">
              <a:extLst>
                <a:ext uri="{FF2B5EF4-FFF2-40B4-BE49-F238E27FC236}">
                  <a16:creationId xmlns:a16="http://schemas.microsoft.com/office/drawing/2014/main" id="{9A71887F-D773-4C21-935D-71A842332721}"/>
                </a:ext>
              </a:extLst>
            </p:cNvPr>
            <p:cNvSpPr/>
            <p:nvPr/>
          </p:nvSpPr>
          <p:spPr>
            <a:xfrm>
              <a:off x="937014" y="2722681"/>
              <a:ext cx="1479178" cy="1237130"/>
            </a:xfrm>
            <a:prstGeom prst="ellipse">
              <a:avLst/>
            </a:prstGeom>
            <a:noFill/>
            <a:ln w="381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7" name="Connecteur droit avec flèche 16">
              <a:extLst>
                <a:ext uri="{FF2B5EF4-FFF2-40B4-BE49-F238E27FC236}">
                  <a16:creationId xmlns:a16="http://schemas.microsoft.com/office/drawing/2014/main" id="{2B27F7D9-81C9-498C-9815-FAC7445DAD4E}"/>
                </a:ext>
              </a:extLst>
            </p:cNvPr>
            <p:cNvCxnSpPr>
              <a:cxnSpLocks/>
            </p:cNvCxnSpPr>
            <p:nvPr/>
          </p:nvCxnSpPr>
          <p:spPr>
            <a:xfrm>
              <a:off x="1799608" y="3943740"/>
              <a:ext cx="432058" cy="69549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1" name="Rectangle 20">
              <a:extLst>
                <a:ext uri="{FF2B5EF4-FFF2-40B4-BE49-F238E27FC236}">
                  <a16:creationId xmlns:a16="http://schemas.microsoft.com/office/drawing/2014/main" id="{9676097A-6A4F-4F1F-A90C-3C821F4A0669}"/>
                </a:ext>
              </a:extLst>
            </p:cNvPr>
            <p:cNvSpPr/>
            <p:nvPr/>
          </p:nvSpPr>
          <p:spPr>
            <a:xfrm>
              <a:off x="4080328" y="4935232"/>
              <a:ext cx="1751828" cy="7752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t>Accès direct à l’outil de Mobilité Bancaire Sortante</a:t>
              </a:r>
            </a:p>
          </p:txBody>
        </p:sp>
      </p:grpSp>
      <p:grpSp>
        <p:nvGrpSpPr>
          <p:cNvPr id="5" name="Groupe 4">
            <a:extLst>
              <a:ext uri="{FF2B5EF4-FFF2-40B4-BE49-F238E27FC236}">
                <a16:creationId xmlns:a16="http://schemas.microsoft.com/office/drawing/2014/main" id="{DA14C0D6-7602-4D16-83EF-0A5441D39E5A}"/>
              </a:ext>
            </a:extLst>
          </p:cNvPr>
          <p:cNvGrpSpPr/>
          <p:nvPr/>
        </p:nvGrpSpPr>
        <p:grpSpPr>
          <a:xfrm>
            <a:off x="6100064" y="1402116"/>
            <a:ext cx="6091936" cy="4848620"/>
            <a:chOff x="6100064" y="1402116"/>
            <a:chExt cx="6091936" cy="4848620"/>
          </a:xfrm>
        </p:grpSpPr>
        <p:sp>
          <p:nvSpPr>
            <p:cNvPr id="16" name="Espace réservé du contenu 1">
              <a:extLst>
                <a:ext uri="{FF2B5EF4-FFF2-40B4-BE49-F238E27FC236}">
                  <a16:creationId xmlns:a16="http://schemas.microsoft.com/office/drawing/2014/main" id="{53A653B2-84C7-4277-8E06-B3012097CE4D}"/>
                </a:ext>
              </a:extLst>
            </p:cNvPr>
            <p:cNvSpPr txBox="1">
              <a:spLocks/>
            </p:cNvSpPr>
            <p:nvPr/>
          </p:nvSpPr>
          <p:spPr>
            <a:xfrm>
              <a:off x="6747503" y="1402116"/>
              <a:ext cx="5444497" cy="4848620"/>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927000" marR="0" indent="0" algn="l" defTabSz="914400" rtl="0" eaLnBrk="1" fontAlgn="auto" latinLnBrk="0" hangingPunct="1">
                <a:lnSpc>
                  <a:spcPct val="100000"/>
                </a:lnSpc>
                <a:spcBef>
                  <a:spcPts val="600"/>
                </a:spcBef>
                <a:spcAft>
                  <a:spcPts val="1200"/>
                </a:spcAft>
                <a:buClr>
                  <a:schemeClr val="accent4">
                    <a:lumMod val="75000"/>
                  </a:schemeClr>
                </a:buClr>
                <a:buSzTx/>
                <a:buFont typeface="Wingdings" panose="05000000000000000000" pitchFamily="2" charset="2"/>
                <a:buNone/>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Ou via l’onglet Recherche « Départ »</a:t>
              </a:r>
            </a:p>
            <a:p>
              <a:endParaRPr lang="fr-FR" dirty="0"/>
            </a:p>
            <a:p>
              <a:pPr lvl="2"/>
              <a:endParaRPr lang="fr-FR" dirty="0"/>
            </a:p>
            <a:p>
              <a:endParaRPr lang="fr-FR" dirty="0"/>
            </a:p>
            <a:p>
              <a:endParaRPr lang="fr-FR" dirty="0"/>
            </a:p>
          </p:txBody>
        </p:sp>
        <p:pic>
          <p:nvPicPr>
            <p:cNvPr id="4" name="Image 3">
              <a:extLst>
                <a:ext uri="{FF2B5EF4-FFF2-40B4-BE49-F238E27FC236}">
                  <a16:creationId xmlns:a16="http://schemas.microsoft.com/office/drawing/2014/main" id="{92725CA9-D31E-4D8F-8CDA-0D104017311F}"/>
                </a:ext>
              </a:extLst>
            </p:cNvPr>
            <p:cNvPicPr>
              <a:picLocks noChangeAspect="1"/>
            </p:cNvPicPr>
            <p:nvPr/>
          </p:nvPicPr>
          <p:blipFill>
            <a:blip r:embed="rId4"/>
            <a:stretch>
              <a:fillRect/>
            </a:stretch>
          </p:blipFill>
          <p:spPr>
            <a:xfrm>
              <a:off x="6846581" y="1886242"/>
              <a:ext cx="4702080" cy="4176910"/>
            </a:xfrm>
            <a:prstGeom prst="rect">
              <a:avLst/>
            </a:prstGeom>
          </p:spPr>
        </p:pic>
        <p:sp>
          <p:nvSpPr>
            <p:cNvPr id="18" name="Ellipse 17">
              <a:extLst>
                <a:ext uri="{FF2B5EF4-FFF2-40B4-BE49-F238E27FC236}">
                  <a16:creationId xmlns:a16="http://schemas.microsoft.com/office/drawing/2014/main" id="{D36CB2DB-D237-4D03-9D87-E025E675B4B4}"/>
                </a:ext>
              </a:extLst>
            </p:cNvPr>
            <p:cNvSpPr/>
            <p:nvPr/>
          </p:nvSpPr>
          <p:spPr>
            <a:xfrm>
              <a:off x="8555769" y="4451594"/>
              <a:ext cx="1906502" cy="1237130"/>
            </a:xfrm>
            <a:prstGeom prst="ellipse">
              <a:avLst/>
            </a:prstGeom>
            <a:noFill/>
            <a:ln w="381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Ellipse 19">
              <a:extLst>
                <a:ext uri="{FF2B5EF4-FFF2-40B4-BE49-F238E27FC236}">
                  <a16:creationId xmlns:a16="http://schemas.microsoft.com/office/drawing/2014/main" id="{2EF30CCC-7EC9-4359-AB8B-094EC7784B9C}"/>
                </a:ext>
              </a:extLst>
            </p:cNvPr>
            <p:cNvSpPr/>
            <p:nvPr/>
          </p:nvSpPr>
          <p:spPr>
            <a:xfrm>
              <a:off x="8555769" y="2582327"/>
              <a:ext cx="1162518" cy="742764"/>
            </a:xfrm>
            <a:prstGeom prst="ellipse">
              <a:avLst/>
            </a:prstGeom>
            <a:noFill/>
            <a:ln w="381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llipse 21">
              <a:extLst>
                <a:ext uri="{FF2B5EF4-FFF2-40B4-BE49-F238E27FC236}">
                  <a16:creationId xmlns:a16="http://schemas.microsoft.com/office/drawing/2014/main" id="{7B12F5A7-A677-4609-A118-65634C809EDC}"/>
                </a:ext>
              </a:extLst>
            </p:cNvPr>
            <p:cNvSpPr/>
            <p:nvPr/>
          </p:nvSpPr>
          <p:spPr>
            <a:xfrm>
              <a:off x="6794702" y="3341246"/>
              <a:ext cx="1162518" cy="742764"/>
            </a:xfrm>
            <a:prstGeom prst="ellipse">
              <a:avLst/>
            </a:prstGeom>
            <a:noFill/>
            <a:ln w="381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23" name="Connecteur droit avec flèche 22">
              <a:extLst>
                <a:ext uri="{FF2B5EF4-FFF2-40B4-BE49-F238E27FC236}">
                  <a16:creationId xmlns:a16="http://schemas.microsoft.com/office/drawing/2014/main" id="{1538BA58-A60D-45B7-AD51-10936FCC4433}"/>
                </a:ext>
              </a:extLst>
            </p:cNvPr>
            <p:cNvCxnSpPr>
              <a:cxnSpLocks/>
            </p:cNvCxnSpPr>
            <p:nvPr/>
          </p:nvCxnSpPr>
          <p:spPr>
            <a:xfrm flipH="1">
              <a:off x="6100064" y="5317040"/>
              <a:ext cx="249822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5366C1BB-1466-489B-91A4-AB5A847299E5}"/>
                </a:ext>
              </a:extLst>
            </p:cNvPr>
            <p:cNvSpPr/>
            <p:nvPr/>
          </p:nvSpPr>
          <p:spPr>
            <a:xfrm>
              <a:off x="6497208" y="3434296"/>
              <a:ext cx="393902" cy="55703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1</a:t>
              </a:r>
            </a:p>
          </p:txBody>
        </p:sp>
        <p:sp>
          <p:nvSpPr>
            <p:cNvPr id="24" name="Rectangle 23">
              <a:extLst>
                <a:ext uri="{FF2B5EF4-FFF2-40B4-BE49-F238E27FC236}">
                  <a16:creationId xmlns:a16="http://schemas.microsoft.com/office/drawing/2014/main" id="{6874ABFC-6F2D-416C-AEAA-886034C6F6CE}"/>
                </a:ext>
              </a:extLst>
            </p:cNvPr>
            <p:cNvSpPr/>
            <p:nvPr/>
          </p:nvSpPr>
          <p:spPr>
            <a:xfrm>
              <a:off x="8313386" y="2710574"/>
              <a:ext cx="393902" cy="55703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2</a:t>
              </a:r>
            </a:p>
          </p:txBody>
        </p:sp>
        <p:sp>
          <p:nvSpPr>
            <p:cNvPr id="25" name="Rectangle 24">
              <a:extLst>
                <a:ext uri="{FF2B5EF4-FFF2-40B4-BE49-F238E27FC236}">
                  <a16:creationId xmlns:a16="http://schemas.microsoft.com/office/drawing/2014/main" id="{07B5643C-2FE6-459A-A625-EDFD564D5E31}"/>
                </a:ext>
              </a:extLst>
            </p:cNvPr>
            <p:cNvSpPr/>
            <p:nvPr/>
          </p:nvSpPr>
          <p:spPr>
            <a:xfrm>
              <a:off x="8358818" y="4791642"/>
              <a:ext cx="393902" cy="55703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3</a:t>
              </a:r>
            </a:p>
          </p:txBody>
        </p:sp>
      </p:grpSp>
    </p:spTree>
    <p:extLst>
      <p:ext uri="{BB962C8B-B14F-4D97-AF65-F5344CB8AC3E}">
        <p14:creationId xmlns:p14="http://schemas.microsoft.com/office/powerpoint/2010/main" val="28542629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6F2BBDE8-0112-4A0E-9717-7BE6EE641A15}"/>
              </a:ext>
            </a:extLst>
          </p:cNvPr>
          <p:cNvPicPr>
            <a:picLocks noChangeAspect="1"/>
          </p:cNvPicPr>
          <p:nvPr/>
        </p:nvPicPr>
        <p:blipFill>
          <a:blip r:embed="rId2"/>
          <a:stretch>
            <a:fillRect/>
          </a:stretch>
        </p:blipFill>
        <p:spPr>
          <a:xfrm>
            <a:off x="695325" y="2191968"/>
            <a:ext cx="7528807" cy="3415171"/>
          </a:xfrm>
          <a:prstGeom prst="rect">
            <a:avLst/>
          </a:prstGeom>
        </p:spPr>
      </p:pic>
      <p:sp>
        <p:nvSpPr>
          <p:cNvPr id="2" name="Espace réservé du contenu 1">
            <a:extLst>
              <a:ext uri="{FF2B5EF4-FFF2-40B4-BE49-F238E27FC236}">
                <a16:creationId xmlns:a16="http://schemas.microsoft.com/office/drawing/2014/main" id="{64C27600-404A-45DC-B899-71899F19E695}"/>
              </a:ext>
            </a:extLst>
          </p:cNvPr>
          <p:cNvSpPr>
            <a:spLocks noGrp="1"/>
          </p:cNvSpPr>
          <p:nvPr>
            <p:ph idx="1"/>
          </p:nvPr>
        </p:nvSpPr>
        <p:spPr/>
        <p:txBody>
          <a:bodyPr/>
          <a:lstStyle/>
          <a:p>
            <a:pPr lvl="2"/>
            <a:endParaRPr lang="fr-FR" dirty="0"/>
          </a:p>
          <a:p>
            <a:endParaRPr lang="fr-FR" dirty="0"/>
          </a:p>
          <a:p>
            <a:endParaRPr lang="fr-FR" dirty="0"/>
          </a:p>
        </p:txBody>
      </p:sp>
      <p:sp>
        <p:nvSpPr>
          <p:cNvPr id="3" name="Espace réservé du texte 2">
            <a:extLst>
              <a:ext uri="{FF2B5EF4-FFF2-40B4-BE49-F238E27FC236}">
                <a16:creationId xmlns:a16="http://schemas.microsoft.com/office/drawing/2014/main" id="{36E319AC-AE6D-4B7B-A3D4-345C4128B0AE}"/>
              </a:ext>
            </a:extLst>
          </p:cNvPr>
          <p:cNvSpPr>
            <a:spLocks noGrp="1"/>
          </p:cNvSpPr>
          <p:nvPr>
            <p:ph type="body" sz="quarter" idx="12"/>
          </p:nvPr>
        </p:nvSpPr>
        <p:spPr/>
        <p:txBody>
          <a:bodyPr/>
          <a:lstStyle/>
          <a:p>
            <a:r>
              <a:rPr lang="fr-FR" dirty="0"/>
              <a:t>Les écrans de l’outil Mobilité bancaire - Banque de Départ</a:t>
            </a:r>
          </a:p>
        </p:txBody>
      </p:sp>
      <p:sp>
        <p:nvSpPr>
          <p:cNvPr id="24" name="ZoneTexte 23">
            <a:extLst>
              <a:ext uri="{FF2B5EF4-FFF2-40B4-BE49-F238E27FC236}">
                <a16:creationId xmlns:a16="http://schemas.microsoft.com/office/drawing/2014/main" id="{C17925F0-052F-4960-9485-F288E59DA258}"/>
              </a:ext>
            </a:extLst>
          </p:cNvPr>
          <p:cNvSpPr txBox="1"/>
          <p:nvPr/>
        </p:nvSpPr>
        <p:spPr>
          <a:xfrm>
            <a:off x="8718351" y="3122007"/>
            <a:ext cx="2325843" cy="1754326"/>
          </a:xfrm>
          <a:prstGeom prst="rect">
            <a:avLst/>
          </a:prstGeom>
          <a:noFill/>
          <a:ln>
            <a:solidFill>
              <a:srgbClr val="C00000"/>
            </a:solidFill>
          </a:ln>
        </p:spPr>
        <p:txBody>
          <a:bodyPr wrap="square" rtlCol="0">
            <a:spAutoFit/>
          </a:bodyPr>
          <a:lstStyle/>
          <a:p>
            <a:r>
              <a:rPr lang="fr-FR" sz="1200" b="1" dirty="0">
                <a:solidFill>
                  <a:srgbClr val="C00000"/>
                </a:solidFill>
                <a:latin typeface="Calibri"/>
                <a:cs typeface="Calibri"/>
              </a:rPr>
              <a:t>1 - </a:t>
            </a:r>
            <a:r>
              <a:rPr lang="fr-FR" sz="1200" dirty="0">
                <a:latin typeface="Calibri"/>
                <a:cs typeface="Calibri"/>
              </a:rPr>
              <a:t>Ecran </a:t>
            </a:r>
            <a:r>
              <a:rPr lang="fr-FR" sz="1200" dirty="0" err="1">
                <a:latin typeface="Calibri"/>
                <a:cs typeface="Calibri"/>
              </a:rPr>
              <a:t>Myway</a:t>
            </a:r>
            <a:r>
              <a:rPr lang="fr-FR" sz="1200" dirty="0">
                <a:latin typeface="Calibri"/>
                <a:cs typeface="Calibri"/>
              </a:rPr>
              <a:t> : Transaction « Gérer la mobilité bancaire » Banque de départ </a:t>
            </a:r>
          </a:p>
          <a:p>
            <a:endParaRPr lang="fr-FR" sz="1200" dirty="0">
              <a:latin typeface="Calibri"/>
              <a:cs typeface="Calibri"/>
            </a:endParaRPr>
          </a:p>
          <a:p>
            <a:r>
              <a:rPr lang="fr-FR" sz="1200" b="1" dirty="0">
                <a:solidFill>
                  <a:srgbClr val="C00000"/>
                </a:solidFill>
                <a:latin typeface="Calibri"/>
                <a:cs typeface="Calibri"/>
              </a:rPr>
              <a:t>2 - </a:t>
            </a:r>
            <a:r>
              <a:rPr lang="fr-FR" sz="1200" dirty="0">
                <a:latin typeface="Calibri"/>
                <a:cs typeface="Calibri"/>
              </a:rPr>
              <a:t>Renseigner un critère de recherche (N° de personne, IBAN, EDS de domiciliation…)</a:t>
            </a:r>
          </a:p>
          <a:p>
            <a:endParaRPr lang="fr-FR" sz="1200" dirty="0">
              <a:latin typeface="Calibri"/>
              <a:cs typeface="Calibri"/>
            </a:endParaRPr>
          </a:p>
          <a:p>
            <a:r>
              <a:rPr lang="fr-FR" sz="1200" b="1" dirty="0">
                <a:solidFill>
                  <a:srgbClr val="C00000"/>
                </a:solidFill>
                <a:latin typeface="Calibri"/>
                <a:cs typeface="Calibri"/>
              </a:rPr>
              <a:t>3 -</a:t>
            </a:r>
            <a:r>
              <a:rPr lang="fr-FR" sz="1200" dirty="0">
                <a:latin typeface="Calibri"/>
                <a:cs typeface="Calibri"/>
              </a:rPr>
              <a:t> Cliquer sur Rechercher</a:t>
            </a:r>
          </a:p>
        </p:txBody>
      </p:sp>
      <p:sp>
        <p:nvSpPr>
          <p:cNvPr id="25" name="Espace réservé du contenu 1">
            <a:extLst>
              <a:ext uri="{FF2B5EF4-FFF2-40B4-BE49-F238E27FC236}">
                <a16:creationId xmlns:a16="http://schemas.microsoft.com/office/drawing/2014/main" id="{CC4C916E-8BCD-4B8A-9C2B-831255115631}"/>
              </a:ext>
            </a:extLst>
          </p:cNvPr>
          <p:cNvSpPr txBox="1">
            <a:spLocks/>
          </p:cNvSpPr>
          <p:nvPr/>
        </p:nvSpPr>
        <p:spPr>
          <a:xfrm>
            <a:off x="695325" y="1388669"/>
            <a:ext cx="6897781" cy="4848620"/>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927000" marR="0" indent="0" algn="l" defTabSz="914400" rtl="0" eaLnBrk="1" fontAlgn="auto" latinLnBrk="0" hangingPunct="1">
              <a:lnSpc>
                <a:spcPct val="100000"/>
              </a:lnSpc>
              <a:spcBef>
                <a:spcPts val="600"/>
              </a:spcBef>
              <a:spcAft>
                <a:spcPts val="1200"/>
              </a:spcAft>
              <a:buClr>
                <a:schemeClr val="accent4">
                  <a:lumMod val="75000"/>
                </a:schemeClr>
              </a:buClr>
              <a:buSzTx/>
              <a:buFont typeface="Wingdings" panose="05000000000000000000" pitchFamily="2" charset="2"/>
              <a:buNone/>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Mise à jour du dossier Mobilité bancaire - Banque de Départ</a:t>
            </a:r>
          </a:p>
        </p:txBody>
      </p:sp>
      <p:sp>
        <p:nvSpPr>
          <p:cNvPr id="4" name="Dodécagone 3">
            <a:extLst>
              <a:ext uri="{FF2B5EF4-FFF2-40B4-BE49-F238E27FC236}">
                <a16:creationId xmlns:a16="http://schemas.microsoft.com/office/drawing/2014/main" id="{219F4904-1E67-4A75-9E15-47A386B83BA2}"/>
              </a:ext>
            </a:extLst>
          </p:cNvPr>
          <p:cNvSpPr/>
          <p:nvPr/>
        </p:nvSpPr>
        <p:spPr>
          <a:xfrm>
            <a:off x="5360893" y="2191968"/>
            <a:ext cx="340659" cy="311475"/>
          </a:xfrm>
          <a:prstGeom prst="dodec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t>1</a:t>
            </a:r>
          </a:p>
        </p:txBody>
      </p:sp>
      <p:sp>
        <p:nvSpPr>
          <p:cNvPr id="26" name="Dodécagone 25">
            <a:extLst>
              <a:ext uri="{FF2B5EF4-FFF2-40B4-BE49-F238E27FC236}">
                <a16:creationId xmlns:a16="http://schemas.microsoft.com/office/drawing/2014/main" id="{271BFE9A-1EDB-4B83-8589-EEC18EEB4AF6}"/>
              </a:ext>
            </a:extLst>
          </p:cNvPr>
          <p:cNvSpPr/>
          <p:nvPr/>
        </p:nvSpPr>
        <p:spPr>
          <a:xfrm>
            <a:off x="3191434" y="2966269"/>
            <a:ext cx="340659" cy="311475"/>
          </a:xfrm>
          <a:prstGeom prst="dodec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t>2</a:t>
            </a:r>
          </a:p>
        </p:txBody>
      </p:sp>
      <p:sp>
        <p:nvSpPr>
          <p:cNvPr id="28" name="Dodécagone 27">
            <a:extLst>
              <a:ext uri="{FF2B5EF4-FFF2-40B4-BE49-F238E27FC236}">
                <a16:creationId xmlns:a16="http://schemas.microsoft.com/office/drawing/2014/main" id="{7577C541-BE53-44A1-AFB8-559B3903859F}"/>
              </a:ext>
            </a:extLst>
          </p:cNvPr>
          <p:cNvSpPr/>
          <p:nvPr/>
        </p:nvSpPr>
        <p:spPr>
          <a:xfrm>
            <a:off x="6657157" y="5056955"/>
            <a:ext cx="340659" cy="311475"/>
          </a:xfrm>
          <a:prstGeom prst="dodec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t>3</a:t>
            </a:r>
          </a:p>
        </p:txBody>
      </p:sp>
    </p:spTree>
    <p:extLst>
      <p:ext uri="{BB962C8B-B14F-4D97-AF65-F5344CB8AC3E}">
        <p14:creationId xmlns:p14="http://schemas.microsoft.com/office/powerpoint/2010/main" val="10334319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71E57333-2BD4-4AF8-92EF-0A2D3243CAC7}"/>
              </a:ext>
            </a:extLst>
          </p:cNvPr>
          <p:cNvPicPr>
            <a:picLocks noChangeAspect="1"/>
          </p:cNvPicPr>
          <p:nvPr/>
        </p:nvPicPr>
        <p:blipFill>
          <a:blip r:embed="rId2"/>
          <a:stretch>
            <a:fillRect/>
          </a:stretch>
        </p:blipFill>
        <p:spPr>
          <a:xfrm>
            <a:off x="695325" y="1976701"/>
            <a:ext cx="6096000" cy="4260588"/>
          </a:xfrm>
          <a:prstGeom prst="rect">
            <a:avLst/>
          </a:prstGeom>
        </p:spPr>
      </p:pic>
      <p:sp>
        <p:nvSpPr>
          <p:cNvPr id="2" name="Espace réservé du contenu 1">
            <a:extLst>
              <a:ext uri="{FF2B5EF4-FFF2-40B4-BE49-F238E27FC236}">
                <a16:creationId xmlns:a16="http://schemas.microsoft.com/office/drawing/2014/main" id="{64C27600-404A-45DC-B899-71899F19E695}"/>
              </a:ext>
            </a:extLst>
          </p:cNvPr>
          <p:cNvSpPr>
            <a:spLocks noGrp="1"/>
          </p:cNvSpPr>
          <p:nvPr>
            <p:ph idx="1"/>
          </p:nvPr>
        </p:nvSpPr>
        <p:spPr/>
        <p:txBody>
          <a:bodyPr/>
          <a:lstStyle/>
          <a:p>
            <a:pPr lvl="2"/>
            <a:endParaRPr lang="fr-FR" dirty="0"/>
          </a:p>
          <a:p>
            <a:endParaRPr lang="fr-FR" dirty="0"/>
          </a:p>
          <a:p>
            <a:endParaRPr lang="fr-FR" dirty="0"/>
          </a:p>
        </p:txBody>
      </p:sp>
      <p:sp>
        <p:nvSpPr>
          <p:cNvPr id="3" name="Espace réservé du texte 2">
            <a:extLst>
              <a:ext uri="{FF2B5EF4-FFF2-40B4-BE49-F238E27FC236}">
                <a16:creationId xmlns:a16="http://schemas.microsoft.com/office/drawing/2014/main" id="{36E319AC-AE6D-4B7B-A3D4-345C4128B0AE}"/>
              </a:ext>
            </a:extLst>
          </p:cNvPr>
          <p:cNvSpPr>
            <a:spLocks noGrp="1"/>
          </p:cNvSpPr>
          <p:nvPr>
            <p:ph type="body" sz="quarter" idx="12"/>
          </p:nvPr>
        </p:nvSpPr>
        <p:spPr/>
        <p:txBody>
          <a:bodyPr/>
          <a:lstStyle/>
          <a:p>
            <a:r>
              <a:rPr lang="fr-FR" dirty="0"/>
              <a:t>Les écrans de l’outil Mobilité bancaire - Banque de Départ</a:t>
            </a:r>
          </a:p>
        </p:txBody>
      </p:sp>
      <p:sp>
        <p:nvSpPr>
          <p:cNvPr id="25" name="Espace réservé du contenu 1">
            <a:extLst>
              <a:ext uri="{FF2B5EF4-FFF2-40B4-BE49-F238E27FC236}">
                <a16:creationId xmlns:a16="http://schemas.microsoft.com/office/drawing/2014/main" id="{CC4C916E-8BCD-4B8A-9C2B-831255115631}"/>
              </a:ext>
            </a:extLst>
          </p:cNvPr>
          <p:cNvSpPr txBox="1">
            <a:spLocks/>
          </p:cNvSpPr>
          <p:nvPr/>
        </p:nvSpPr>
        <p:spPr>
          <a:xfrm>
            <a:off x="695325" y="1388669"/>
            <a:ext cx="6897781" cy="4848620"/>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927000" marR="0" indent="0" algn="l" defTabSz="914400" rtl="0" eaLnBrk="1" fontAlgn="auto" latinLnBrk="0" hangingPunct="1">
              <a:lnSpc>
                <a:spcPct val="100000"/>
              </a:lnSpc>
              <a:spcBef>
                <a:spcPts val="600"/>
              </a:spcBef>
              <a:spcAft>
                <a:spcPts val="1200"/>
              </a:spcAft>
              <a:buClr>
                <a:schemeClr val="accent4">
                  <a:lumMod val="75000"/>
                </a:schemeClr>
              </a:buClr>
              <a:buSzTx/>
              <a:buFont typeface="Wingdings" panose="05000000000000000000" pitchFamily="2" charset="2"/>
              <a:buNone/>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Mise à jour du dossier Mobilité bancaire - Banque de Départ</a:t>
            </a:r>
          </a:p>
        </p:txBody>
      </p:sp>
      <p:sp>
        <p:nvSpPr>
          <p:cNvPr id="9" name="ZoneTexte 8">
            <a:extLst>
              <a:ext uri="{FF2B5EF4-FFF2-40B4-BE49-F238E27FC236}">
                <a16:creationId xmlns:a16="http://schemas.microsoft.com/office/drawing/2014/main" id="{FFCCAD50-C463-4182-90B2-56214426C30F}"/>
              </a:ext>
            </a:extLst>
          </p:cNvPr>
          <p:cNvSpPr txBox="1"/>
          <p:nvPr/>
        </p:nvSpPr>
        <p:spPr>
          <a:xfrm>
            <a:off x="6979201" y="1976701"/>
            <a:ext cx="4154233" cy="1938992"/>
          </a:xfrm>
          <a:prstGeom prst="rect">
            <a:avLst/>
          </a:prstGeom>
          <a:noFill/>
          <a:ln>
            <a:solidFill>
              <a:srgbClr val="C00000"/>
            </a:solidFill>
          </a:ln>
        </p:spPr>
        <p:txBody>
          <a:bodyPr wrap="square" rtlCol="0">
            <a:spAutoFit/>
          </a:bodyPr>
          <a:lstStyle/>
          <a:p>
            <a:r>
              <a:rPr lang="fr-FR" sz="1200" b="1" dirty="0">
                <a:solidFill>
                  <a:srgbClr val="C00000"/>
                </a:solidFill>
                <a:latin typeface="Calibri"/>
                <a:cs typeface="Calibri"/>
              </a:rPr>
              <a:t>1 - </a:t>
            </a:r>
            <a:r>
              <a:rPr lang="fr-FR" sz="1200" dirty="0">
                <a:latin typeface="Calibri" panose="020F0502020204030204" pitchFamily="34" charset="0"/>
                <a:cs typeface="Calibri" panose="020F0502020204030204" pitchFamily="34" charset="0"/>
              </a:rPr>
              <a:t>Cliquer sur la ligne affichée pour sélectionner le dossier et provoquer l’affichage des boutons d’action </a:t>
            </a:r>
          </a:p>
          <a:p>
            <a:endParaRPr lang="fr-FR" sz="1200" dirty="0">
              <a:latin typeface="Calibri" panose="020F0502020204030204" pitchFamily="34" charset="0"/>
              <a:cs typeface="Calibri" panose="020F0502020204030204" pitchFamily="34" charset="0"/>
            </a:endParaRPr>
          </a:p>
          <a:p>
            <a:r>
              <a:rPr lang="fr-FR" sz="1200" b="1" dirty="0">
                <a:solidFill>
                  <a:srgbClr val="C00000"/>
                </a:solidFill>
                <a:latin typeface="Calibri" panose="020F0502020204030204" pitchFamily="34" charset="0"/>
                <a:cs typeface="Calibri" panose="020F0502020204030204" pitchFamily="34" charset="0"/>
              </a:rPr>
              <a:t>2 - </a:t>
            </a:r>
            <a:r>
              <a:rPr lang="fr-FR" sz="1200" dirty="0">
                <a:latin typeface="Calibri" panose="020F0502020204030204" pitchFamily="34" charset="0"/>
                <a:cs typeface="Calibri" panose="020F0502020204030204" pitchFamily="34" charset="0"/>
              </a:rPr>
              <a:t>Cliquer sur « Clôturer» . La fenêtre de clôture s’affiche. </a:t>
            </a:r>
          </a:p>
          <a:p>
            <a:endParaRPr lang="fr-FR" sz="1200" dirty="0">
              <a:latin typeface="Calibri" panose="020F0502020204030204" pitchFamily="34" charset="0"/>
              <a:cs typeface="Calibri" panose="020F0502020204030204" pitchFamily="34" charset="0"/>
            </a:endParaRPr>
          </a:p>
          <a:p>
            <a:r>
              <a:rPr lang="fr-FR" sz="1200" b="1" dirty="0">
                <a:solidFill>
                  <a:schemeClr val="accent4">
                    <a:lumMod val="75000"/>
                  </a:schemeClr>
                </a:solidFill>
                <a:latin typeface="Calibri" panose="020F0502020204030204" pitchFamily="34" charset="0"/>
                <a:cs typeface="Calibri" panose="020F0502020204030204" pitchFamily="34" charset="0"/>
              </a:rPr>
              <a:t>3 -</a:t>
            </a:r>
            <a:r>
              <a:rPr lang="fr-FR" sz="1200" dirty="0">
                <a:solidFill>
                  <a:schemeClr val="tx1">
                    <a:lumMod val="75000"/>
                    <a:lumOff val="25000"/>
                  </a:schemeClr>
                </a:solidFill>
                <a:latin typeface="Calibri" panose="020F0502020204030204" pitchFamily="34" charset="0"/>
                <a:cs typeface="Calibri" panose="020F0502020204030204" pitchFamily="34" charset="0"/>
              </a:rPr>
              <a:t> Saisie d’un commentaire décrivant la finalité du dossier (compte clos, renonciation client, …) : le commentaire est important. En effet, cela permettra de justifier l’éventuelle non clôture du compte en cas de contrôle ACPR. </a:t>
            </a:r>
            <a:r>
              <a:rPr lang="fr-FR" sz="1200" b="1" dirty="0">
                <a:solidFill>
                  <a:schemeClr val="tx1">
                    <a:lumMod val="75000"/>
                    <a:lumOff val="25000"/>
                  </a:schemeClr>
                </a:solidFill>
                <a:latin typeface="Calibri" panose="020F0502020204030204" pitchFamily="34" charset="0"/>
                <a:cs typeface="Calibri" panose="020F0502020204030204" pitchFamily="34" charset="0"/>
              </a:rPr>
              <a:t>Le commentaire est obligatoire.</a:t>
            </a:r>
          </a:p>
        </p:txBody>
      </p:sp>
      <p:sp>
        <p:nvSpPr>
          <p:cNvPr id="14" name="Dodécagone 13">
            <a:extLst>
              <a:ext uri="{FF2B5EF4-FFF2-40B4-BE49-F238E27FC236}">
                <a16:creationId xmlns:a16="http://schemas.microsoft.com/office/drawing/2014/main" id="{91962A05-6CF9-49BE-BA3F-01FD7760CECB}"/>
              </a:ext>
            </a:extLst>
          </p:cNvPr>
          <p:cNvSpPr/>
          <p:nvPr/>
        </p:nvSpPr>
        <p:spPr>
          <a:xfrm>
            <a:off x="2339788" y="3604218"/>
            <a:ext cx="340659" cy="311475"/>
          </a:xfrm>
          <a:prstGeom prst="dodec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t>1</a:t>
            </a:r>
          </a:p>
        </p:txBody>
      </p:sp>
      <p:sp>
        <p:nvSpPr>
          <p:cNvPr id="15" name="Dodécagone 14">
            <a:extLst>
              <a:ext uri="{FF2B5EF4-FFF2-40B4-BE49-F238E27FC236}">
                <a16:creationId xmlns:a16="http://schemas.microsoft.com/office/drawing/2014/main" id="{F7E117A5-2A8F-4D1B-9C7C-EA555ABEB4E6}"/>
              </a:ext>
            </a:extLst>
          </p:cNvPr>
          <p:cNvSpPr/>
          <p:nvPr/>
        </p:nvSpPr>
        <p:spPr>
          <a:xfrm>
            <a:off x="5549151" y="5673611"/>
            <a:ext cx="340659" cy="311475"/>
          </a:xfrm>
          <a:prstGeom prst="dodec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t>2</a:t>
            </a:r>
          </a:p>
        </p:txBody>
      </p:sp>
      <p:pic>
        <p:nvPicPr>
          <p:cNvPr id="7" name="Image 6">
            <a:extLst>
              <a:ext uri="{FF2B5EF4-FFF2-40B4-BE49-F238E27FC236}">
                <a16:creationId xmlns:a16="http://schemas.microsoft.com/office/drawing/2014/main" id="{50839C60-42CF-40C0-90EC-17C00C3D09F8}"/>
              </a:ext>
            </a:extLst>
          </p:cNvPr>
          <p:cNvPicPr>
            <a:picLocks noChangeAspect="1"/>
          </p:cNvPicPr>
          <p:nvPr/>
        </p:nvPicPr>
        <p:blipFill>
          <a:blip r:embed="rId3"/>
          <a:stretch>
            <a:fillRect/>
          </a:stretch>
        </p:blipFill>
        <p:spPr>
          <a:xfrm>
            <a:off x="7139922" y="4240936"/>
            <a:ext cx="4536141" cy="1744150"/>
          </a:xfrm>
          <a:prstGeom prst="rect">
            <a:avLst/>
          </a:prstGeom>
        </p:spPr>
      </p:pic>
      <p:sp>
        <p:nvSpPr>
          <p:cNvPr id="19" name="Dodécagone 18">
            <a:extLst>
              <a:ext uri="{FF2B5EF4-FFF2-40B4-BE49-F238E27FC236}">
                <a16:creationId xmlns:a16="http://schemas.microsoft.com/office/drawing/2014/main" id="{87DC200C-5471-44E2-A01A-BA92D364B02B}"/>
              </a:ext>
            </a:extLst>
          </p:cNvPr>
          <p:cNvSpPr/>
          <p:nvPr/>
        </p:nvSpPr>
        <p:spPr>
          <a:xfrm>
            <a:off x="8492144" y="4240936"/>
            <a:ext cx="340659" cy="311475"/>
          </a:xfrm>
          <a:prstGeom prst="dodec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t>3</a:t>
            </a:r>
          </a:p>
        </p:txBody>
      </p:sp>
    </p:spTree>
    <p:extLst>
      <p:ext uri="{BB962C8B-B14F-4D97-AF65-F5344CB8AC3E}">
        <p14:creationId xmlns:p14="http://schemas.microsoft.com/office/powerpoint/2010/main" val="31700115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64C27600-404A-45DC-B899-71899F19E695}"/>
              </a:ext>
            </a:extLst>
          </p:cNvPr>
          <p:cNvSpPr>
            <a:spLocks noGrp="1"/>
          </p:cNvSpPr>
          <p:nvPr>
            <p:ph idx="1"/>
          </p:nvPr>
        </p:nvSpPr>
        <p:spPr/>
        <p:txBody>
          <a:bodyPr/>
          <a:lstStyle/>
          <a:p>
            <a:pPr lvl="2"/>
            <a:endParaRPr lang="fr-FR" dirty="0"/>
          </a:p>
          <a:p>
            <a:endParaRPr lang="fr-FR" dirty="0"/>
          </a:p>
          <a:p>
            <a:endParaRPr lang="fr-FR" dirty="0"/>
          </a:p>
        </p:txBody>
      </p:sp>
      <p:sp>
        <p:nvSpPr>
          <p:cNvPr id="3" name="Espace réservé du texte 2">
            <a:extLst>
              <a:ext uri="{FF2B5EF4-FFF2-40B4-BE49-F238E27FC236}">
                <a16:creationId xmlns:a16="http://schemas.microsoft.com/office/drawing/2014/main" id="{36E319AC-AE6D-4B7B-A3D4-345C4128B0AE}"/>
              </a:ext>
            </a:extLst>
          </p:cNvPr>
          <p:cNvSpPr>
            <a:spLocks noGrp="1"/>
          </p:cNvSpPr>
          <p:nvPr>
            <p:ph type="body" sz="quarter" idx="12"/>
          </p:nvPr>
        </p:nvSpPr>
        <p:spPr/>
        <p:txBody>
          <a:bodyPr/>
          <a:lstStyle/>
          <a:p>
            <a:r>
              <a:rPr lang="fr-FR" dirty="0"/>
              <a:t>Les écrans de l’outil Mobilité bancaire - Banque de Départ</a:t>
            </a:r>
          </a:p>
        </p:txBody>
      </p:sp>
      <p:sp>
        <p:nvSpPr>
          <p:cNvPr id="25" name="Espace réservé du contenu 1">
            <a:extLst>
              <a:ext uri="{FF2B5EF4-FFF2-40B4-BE49-F238E27FC236}">
                <a16:creationId xmlns:a16="http://schemas.microsoft.com/office/drawing/2014/main" id="{CC4C916E-8BCD-4B8A-9C2B-831255115631}"/>
              </a:ext>
            </a:extLst>
          </p:cNvPr>
          <p:cNvSpPr txBox="1">
            <a:spLocks/>
          </p:cNvSpPr>
          <p:nvPr/>
        </p:nvSpPr>
        <p:spPr>
          <a:xfrm>
            <a:off x="695325" y="1388669"/>
            <a:ext cx="8412816" cy="4848620"/>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927000" marR="0" indent="0" algn="l" defTabSz="914400" rtl="0" eaLnBrk="1" fontAlgn="auto" latinLnBrk="0" hangingPunct="1">
              <a:lnSpc>
                <a:spcPct val="100000"/>
              </a:lnSpc>
              <a:spcBef>
                <a:spcPts val="600"/>
              </a:spcBef>
              <a:spcAft>
                <a:spcPts val="1200"/>
              </a:spcAft>
              <a:buClr>
                <a:schemeClr val="accent4">
                  <a:lumMod val="75000"/>
                </a:schemeClr>
              </a:buClr>
              <a:buSzTx/>
              <a:buFont typeface="Wingdings" panose="05000000000000000000" pitchFamily="2" charset="2"/>
              <a:buNone/>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Mise à jour du dossier Mobilité bancaire - Banque de Départ – Pavé « Consulter »</a:t>
            </a:r>
          </a:p>
        </p:txBody>
      </p:sp>
      <p:sp>
        <p:nvSpPr>
          <p:cNvPr id="4" name="Dodécagone 3">
            <a:extLst>
              <a:ext uri="{FF2B5EF4-FFF2-40B4-BE49-F238E27FC236}">
                <a16:creationId xmlns:a16="http://schemas.microsoft.com/office/drawing/2014/main" id="{219F4904-1E67-4A75-9E15-47A386B83BA2}"/>
              </a:ext>
            </a:extLst>
          </p:cNvPr>
          <p:cNvSpPr/>
          <p:nvPr/>
        </p:nvSpPr>
        <p:spPr>
          <a:xfrm>
            <a:off x="2357716" y="5157856"/>
            <a:ext cx="340659" cy="311475"/>
          </a:xfrm>
          <a:prstGeom prst="dodec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t>1</a:t>
            </a:r>
          </a:p>
        </p:txBody>
      </p:sp>
      <p:pic>
        <p:nvPicPr>
          <p:cNvPr id="5" name="Image 4">
            <a:extLst>
              <a:ext uri="{FF2B5EF4-FFF2-40B4-BE49-F238E27FC236}">
                <a16:creationId xmlns:a16="http://schemas.microsoft.com/office/drawing/2014/main" id="{BF842729-17D5-45B3-9CA8-5D154FE924B3}"/>
              </a:ext>
            </a:extLst>
          </p:cNvPr>
          <p:cNvPicPr>
            <a:picLocks noChangeAspect="1"/>
          </p:cNvPicPr>
          <p:nvPr/>
        </p:nvPicPr>
        <p:blipFill>
          <a:blip r:embed="rId2"/>
          <a:stretch>
            <a:fillRect/>
          </a:stretch>
        </p:blipFill>
        <p:spPr>
          <a:xfrm>
            <a:off x="695325" y="2043953"/>
            <a:ext cx="7334428" cy="3849190"/>
          </a:xfrm>
          <a:prstGeom prst="rect">
            <a:avLst/>
          </a:prstGeom>
        </p:spPr>
      </p:pic>
      <p:sp>
        <p:nvSpPr>
          <p:cNvPr id="11" name="Rectangle 10">
            <a:extLst>
              <a:ext uri="{FF2B5EF4-FFF2-40B4-BE49-F238E27FC236}">
                <a16:creationId xmlns:a16="http://schemas.microsoft.com/office/drawing/2014/main" id="{26A73DAC-B203-4724-A85D-538F04609062}"/>
              </a:ext>
            </a:extLst>
          </p:cNvPr>
          <p:cNvSpPr/>
          <p:nvPr/>
        </p:nvSpPr>
        <p:spPr>
          <a:xfrm>
            <a:off x="5754416" y="3526506"/>
            <a:ext cx="2275337" cy="28647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sp>
        <p:nvSpPr>
          <p:cNvPr id="12" name="ZoneTexte 11">
            <a:extLst>
              <a:ext uri="{FF2B5EF4-FFF2-40B4-BE49-F238E27FC236}">
                <a16:creationId xmlns:a16="http://schemas.microsoft.com/office/drawing/2014/main" id="{8F525C7F-EAA7-41BA-9371-1D75478F305D}"/>
              </a:ext>
            </a:extLst>
          </p:cNvPr>
          <p:cNvSpPr txBox="1"/>
          <p:nvPr/>
        </p:nvSpPr>
        <p:spPr>
          <a:xfrm>
            <a:off x="8383211" y="3322217"/>
            <a:ext cx="3292852" cy="646331"/>
          </a:xfrm>
          <a:prstGeom prst="rect">
            <a:avLst/>
          </a:prstGeom>
          <a:noFill/>
          <a:ln>
            <a:solidFill>
              <a:srgbClr val="C00000"/>
            </a:solidFill>
          </a:ln>
        </p:spPr>
        <p:txBody>
          <a:bodyPr wrap="square" rtlCol="0">
            <a:spAutoFit/>
          </a:bodyPr>
          <a:lstStyle/>
          <a:p>
            <a:r>
              <a:rPr lang="fr-FR" sz="1200" dirty="0">
                <a:latin typeface="Calibri" panose="020F0502020204030204" pitchFamily="34" charset="0"/>
                <a:cs typeface="Calibri" panose="020F0502020204030204" pitchFamily="34" charset="0"/>
              </a:rPr>
              <a:t>Date de clôture inscrite dans le mandat de mobilité = date à laquelle il convient de traiter la clôture du compte de dépôt</a:t>
            </a:r>
            <a:endParaRPr lang="fr-FR" sz="1200" b="1" dirty="0">
              <a:solidFill>
                <a:schemeClr val="tx1">
                  <a:lumMod val="75000"/>
                  <a:lumOff val="25000"/>
                </a:schemeClr>
              </a:solidFill>
              <a:latin typeface="Calibri" panose="020F0502020204030204" pitchFamily="34" charset="0"/>
              <a:cs typeface="Calibri" panose="020F0502020204030204" pitchFamily="34" charset="0"/>
            </a:endParaRPr>
          </a:p>
        </p:txBody>
      </p:sp>
      <p:sp>
        <p:nvSpPr>
          <p:cNvPr id="13" name="Rectangle 12">
            <a:extLst>
              <a:ext uri="{FF2B5EF4-FFF2-40B4-BE49-F238E27FC236}">
                <a16:creationId xmlns:a16="http://schemas.microsoft.com/office/drawing/2014/main" id="{AB4B4245-91E1-4DBC-B4BF-6C466B5B731A}"/>
              </a:ext>
            </a:extLst>
          </p:cNvPr>
          <p:cNvSpPr/>
          <p:nvPr/>
        </p:nvSpPr>
        <p:spPr>
          <a:xfrm>
            <a:off x="1847529" y="2577358"/>
            <a:ext cx="1180535" cy="22990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sp>
        <p:nvSpPr>
          <p:cNvPr id="14" name="Dodécagone 13">
            <a:extLst>
              <a:ext uri="{FF2B5EF4-FFF2-40B4-BE49-F238E27FC236}">
                <a16:creationId xmlns:a16="http://schemas.microsoft.com/office/drawing/2014/main" id="{DAD68AE5-C0AE-41A5-88E5-9A40B90BBA19}"/>
              </a:ext>
            </a:extLst>
          </p:cNvPr>
          <p:cNvSpPr/>
          <p:nvPr/>
        </p:nvSpPr>
        <p:spPr>
          <a:xfrm>
            <a:off x="2857734" y="2594776"/>
            <a:ext cx="340659" cy="311475"/>
          </a:xfrm>
          <a:prstGeom prst="dodec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t>1</a:t>
            </a:r>
          </a:p>
        </p:txBody>
      </p:sp>
      <p:sp>
        <p:nvSpPr>
          <p:cNvPr id="15" name="Dodécagone 14">
            <a:extLst>
              <a:ext uri="{FF2B5EF4-FFF2-40B4-BE49-F238E27FC236}">
                <a16:creationId xmlns:a16="http://schemas.microsoft.com/office/drawing/2014/main" id="{15BF8EEF-3DCC-49C1-A17C-4C507D438E25}"/>
              </a:ext>
            </a:extLst>
          </p:cNvPr>
          <p:cNvSpPr/>
          <p:nvPr/>
        </p:nvSpPr>
        <p:spPr>
          <a:xfrm>
            <a:off x="7859423" y="3514004"/>
            <a:ext cx="340659" cy="311475"/>
          </a:xfrm>
          <a:prstGeom prst="dodec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t>2</a:t>
            </a:r>
          </a:p>
        </p:txBody>
      </p:sp>
      <p:pic>
        <p:nvPicPr>
          <p:cNvPr id="16" name="Picture 6" descr="fleche-rouge - Tous Perfect">
            <a:extLst>
              <a:ext uri="{FF2B5EF4-FFF2-40B4-BE49-F238E27FC236}">
                <a16:creationId xmlns:a16="http://schemas.microsoft.com/office/drawing/2014/main" id="{C0C26943-8384-4FF2-9C9E-3BBD6698052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4466413">
            <a:off x="7861965" y="3768807"/>
            <a:ext cx="859367" cy="808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930471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64C27600-404A-45DC-B899-71899F19E695}"/>
              </a:ext>
            </a:extLst>
          </p:cNvPr>
          <p:cNvSpPr>
            <a:spLocks noGrp="1"/>
          </p:cNvSpPr>
          <p:nvPr>
            <p:ph idx="1"/>
          </p:nvPr>
        </p:nvSpPr>
        <p:spPr/>
        <p:txBody>
          <a:bodyPr/>
          <a:lstStyle/>
          <a:p>
            <a:pPr lvl="2"/>
            <a:endParaRPr lang="fr-FR" dirty="0"/>
          </a:p>
          <a:p>
            <a:endParaRPr lang="fr-FR" dirty="0"/>
          </a:p>
          <a:p>
            <a:endParaRPr lang="fr-FR" dirty="0"/>
          </a:p>
        </p:txBody>
      </p:sp>
      <p:sp>
        <p:nvSpPr>
          <p:cNvPr id="3" name="Espace réservé du texte 2">
            <a:extLst>
              <a:ext uri="{FF2B5EF4-FFF2-40B4-BE49-F238E27FC236}">
                <a16:creationId xmlns:a16="http://schemas.microsoft.com/office/drawing/2014/main" id="{36E319AC-AE6D-4B7B-A3D4-345C4128B0AE}"/>
              </a:ext>
            </a:extLst>
          </p:cNvPr>
          <p:cNvSpPr>
            <a:spLocks noGrp="1"/>
          </p:cNvSpPr>
          <p:nvPr>
            <p:ph type="body" sz="quarter" idx="12"/>
          </p:nvPr>
        </p:nvSpPr>
        <p:spPr/>
        <p:txBody>
          <a:bodyPr/>
          <a:lstStyle/>
          <a:p>
            <a:r>
              <a:rPr lang="fr-FR" dirty="0"/>
              <a:t>Les écrans de l’outil Mobilité bancaire - Banque de Départ</a:t>
            </a:r>
          </a:p>
        </p:txBody>
      </p:sp>
      <p:sp>
        <p:nvSpPr>
          <p:cNvPr id="25" name="Espace réservé du contenu 1">
            <a:extLst>
              <a:ext uri="{FF2B5EF4-FFF2-40B4-BE49-F238E27FC236}">
                <a16:creationId xmlns:a16="http://schemas.microsoft.com/office/drawing/2014/main" id="{CC4C916E-8BCD-4B8A-9C2B-831255115631}"/>
              </a:ext>
            </a:extLst>
          </p:cNvPr>
          <p:cNvSpPr txBox="1">
            <a:spLocks/>
          </p:cNvSpPr>
          <p:nvPr/>
        </p:nvSpPr>
        <p:spPr>
          <a:xfrm>
            <a:off x="695325" y="1388669"/>
            <a:ext cx="8710659" cy="4848620"/>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927000" marR="0" indent="0" algn="l" defTabSz="914400" rtl="0" eaLnBrk="1" fontAlgn="auto" latinLnBrk="0" hangingPunct="1">
              <a:lnSpc>
                <a:spcPct val="100000"/>
              </a:lnSpc>
              <a:spcBef>
                <a:spcPts val="600"/>
              </a:spcBef>
              <a:spcAft>
                <a:spcPts val="1200"/>
              </a:spcAft>
              <a:buClr>
                <a:schemeClr val="accent4">
                  <a:lumMod val="75000"/>
                </a:schemeClr>
              </a:buClr>
              <a:buSzTx/>
              <a:buFont typeface="Wingdings" panose="05000000000000000000" pitchFamily="2" charset="2"/>
              <a:buNone/>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Consultation du dossier Mobilité bancaire - Banque de Départ – Pavé « Consulter »</a:t>
            </a:r>
          </a:p>
        </p:txBody>
      </p:sp>
      <p:sp>
        <p:nvSpPr>
          <p:cNvPr id="20" name="ZoneTexte 19">
            <a:extLst>
              <a:ext uri="{FF2B5EF4-FFF2-40B4-BE49-F238E27FC236}">
                <a16:creationId xmlns:a16="http://schemas.microsoft.com/office/drawing/2014/main" id="{DCC978B9-0F76-4AEF-BA8C-58667A521D40}"/>
              </a:ext>
            </a:extLst>
          </p:cNvPr>
          <p:cNvSpPr txBox="1"/>
          <p:nvPr/>
        </p:nvSpPr>
        <p:spPr>
          <a:xfrm>
            <a:off x="7297467" y="2873262"/>
            <a:ext cx="4177661" cy="1015663"/>
          </a:xfrm>
          <a:prstGeom prst="rect">
            <a:avLst/>
          </a:prstGeom>
          <a:noFill/>
          <a:ln>
            <a:solidFill>
              <a:srgbClr val="C00000"/>
            </a:solidFill>
          </a:ln>
        </p:spPr>
        <p:txBody>
          <a:bodyPr wrap="square" rtlCol="0">
            <a:spAutoFit/>
          </a:bodyPr>
          <a:lstStyle/>
          <a:p>
            <a:r>
              <a:rPr lang="fr-FR" sz="1200" b="1" dirty="0">
                <a:solidFill>
                  <a:srgbClr val="C00000"/>
                </a:solidFill>
                <a:latin typeface="Calibri" panose="020F0502020204030204" pitchFamily="34" charset="0"/>
                <a:cs typeface="Calibri" panose="020F0502020204030204" pitchFamily="34" charset="0"/>
              </a:rPr>
              <a:t>1 - </a:t>
            </a:r>
            <a:r>
              <a:rPr lang="fr-FR" sz="1200" dirty="0">
                <a:latin typeface="Calibri" panose="020F0502020204030204" pitchFamily="34" charset="0"/>
                <a:cs typeface="Calibri" panose="020F0502020204030204" pitchFamily="34" charset="0"/>
              </a:rPr>
              <a:t>Date de clôture du compte demandée par le client</a:t>
            </a:r>
          </a:p>
          <a:p>
            <a:endParaRPr lang="fr-FR" sz="1200" dirty="0">
              <a:latin typeface="Calibri" panose="020F0502020204030204" pitchFamily="34" charset="0"/>
              <a:cs typeface="Calibri" panose="020F0502020204030204" pitchFamily="34" charset="0"/>
            </a:endParaRPr>
          </a:p>
          <a:p>
            <a:r>
              <a:rPr lang="fr-FR" sz="1200" b="1" dirty="0">
                <a:solidFill>
                  <a:srgbClr val="C00000"/>
                </a:solidFill>
                <a:latin typeface="Calibri" panose="020F0502020204030204" pitchFamily="34" charset="0"/>
                <a:cs typeface="Calibri" panose="020F0502020204030204" pitchFamily="34" charset="0"/>
              </a:rPr>
              <a:t>2 - </a:t>
            </a:r>
            <a:r>
              <a:rPr lang="fr-FR" sz="1200" dirty="0">
                <a:latin typeface="Calibri" panose="020F0502020204030204" pitchFamily="34" charset="0"/>
                <a:cs typeface="Calibri" panose="020F0502020204030204" pitchFamily="34" charset="0"/>
              </a:rPr>
              <a:t>Cliquer sur le pavé « informations sur compte »  dans le totem à gauche pour retrouver l’IBAN banque d’arrivée afin d’effectuer le virement du solde présent sur le compte à clôturer</a:t>
            </a:r>
          </a:p>
        </p:txBody>
      </p:sp>
      <p:grpSp>
        <p:nvGrpSpPr>
          <p:cNvPr id="6" name="Groupe 5">
            <a:extLst>
              <a:ext uri="{FF2B5EF4-FFF2-40B4-BE49-F238E27FC236}">
                <a16:creationId xmlns:a16="http://schemas.microsoft.com/office/drawing/2014/main" id="{824C7276-A563-4D7E-96BA-B8FB76F163A3}"/>
              </a:ext>
            </a:extLst>
          </p:cNvPr>
          <p:cNvGrpSpPr/>
          <p:nvPr/>
        </p:nvGrpSpPr>
        <p:grpSpPr>
          <a:xfrm>
            <a:off x="834946" y="2019516"/>
            <a:ext cx="6607615" cy="3277950"/>
            <a:chOff x="834946" y="2019516"/>
            <a:chExt cx="6607615" cy="3277950"/>
          </a:xfrm>
        </p:grpSpPr>
        <p:pic>
          <p:nvPicPr>
            <p:cNvPr id="4" name="Image 3">
              <a:extLst>
                <a:ext uri="{FF2B5EF4-FFF2-40B4-BE49-F238E27FC236}">
                  <a16:creationId xmlns:a16="http://schemas.microsoft.com/office/drawing/2014/main" id="{70A3558C-C192-41F8-8B88-971A73B08D16}"/>
                </a:ext>
              </a:extLst>
            </p:cNvPr>
            <p:cNvPicPr>
              <a:picLocks noChangeAspect="1"/>
            </p:cNvPicPr>
            <p:nvPr/>
          </p:nvPicPr>
          <p:blipFill>
            <a:blip r:embed="rId2"/>
            <a:stretch>
              <a:fillRect/>
            </a:stretch>
          </p:blipFill>
          <p:spPr>
            <a:xfrm>
              <a:off x="834946" y="2019516"/>
              <a:ext cx="6177932" cy="3277950"/>
            </a:xfrm>
            <a:prstGeom prst="rect">
              <a:avLst/>
            </a:prstGeom>
          </p:spPr>
        </p:pic>
        <p:sp>
          <p:nvSpPr>
            <p:cNvPr id="15" name="Rectangle 14">
              <a:extLst>
                <a:ext uri="{FF2B5EF4-FFF2-40B4-BE49-F238E27FC236}">
                  <a16:creationId xmlns:a16="http://schemas.microsoft.com/office/drawing/2014/main" id="{E8538AE4-C281-4F16-9EC4-0BD93A2A2D40}"/>
                </a:ext>
              </a:extLst>
            </p:cNvPr>
            <p:cNvSpPr/>
            <p:nvPr/>
          </p:nvSpPr>
          <p:spPr>
            <a:xfrm>
              <a:off x="3722051" y="4602231"/>
              <a:ext cx="2275337" cy="28647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sp>
          <p:nvSpPr>
            <p:cNvPr id="22" name="Dodécagone 21">
              <a:extLst>
                <a:ext uri="{FF2B5EF4-FFF2-40B4-BE49-F238E27FC236}">
                  <a16:creationId xmlns:a16="http://schemas.microsoft.com/office/drawing/2014/main" id="{678F049B-BFDB-46D8-A1F5-770F5D7C5858}"/>
                </a:ext>
              </a:extLst>
            </p:cNvPr>
            <p:cNvSpPr/>
            <p:nvPr/>
          </p:nvSpPr>
          <p:spPr>
            <a:xfrm>
              <a:off x="5905735" y="4575421"/>
              <a:ext cx="340659" cy="311475"/>
            </a:xfrm>
            <a:prstGeom prst="dodec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t>2</a:t>
              </a:r>
            </a:p>
          </p:txBody>
        </p:sp>
        <p:sp>
          <p:nvSpPr>
            <p:cNvPr id="23" name="Rectangle 22">
              <a:extLst>
                <a:ext uri="{FF2B5EF4-FFF2-40B4-BE49-F238E27FC236}">
                  <a16:creationId xmlns:a16="http://schemas.microsoft.com/office/drawing/2014/main" id="{B5F2F25B-C6F2-4849-A88E-92FC023FD543}"/>
                </a:ext>
              </a:extLst>
            </p:cNvPr>
            <p:cNvSpPr/>
            <p:nvPr/>
          </p:nvSpPr>
          <p:spPr>
            <a:xfrm>
              <a:off x="1775811" y="2953876"/>
              <a:ext cx="1180535" cy="22990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sp>
          <p:nvSpPr>
            <p:cNvPr id="24" name="Dodécagone 23">
              <a:extLst>
                <a:ext uri="{FF2B5EF4-FFF2-40B4-BE49-F238E27FC236}">
                  <a16:creationId xmlns:a16="http://schemas.microsoft.com/office/drawing/2014/main" id="{A7861A67-6D75-451E-B98A-204F5D74146A}"/>
                </a:ext>
              </a:extLst>
            </p:cNvPr>
            <p:cNvSpPr/>
            <p:nvPr/>
          </p:nvSpPr>
          <p:spPr>
            <a:xfrm>
              <a:off x="2786016" y="2971294"/>
              <a:ext cx="340659" cy="311475"/>
            </a:xfrm>
            <a:prstGeom prst="dodec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t>1</a:t>
              </a:r>
            </a:p>
          </p:txBody>
        </p:sp>
        <p:pic>
          <p:nvPicPr>
            <p:cNvPr id="27" name="Picture 6" descr="fleche-rouge - Tous Perfect">
              <a:extLst>
                <a:ext uri="{FF2B5EF4-FFF2-40B4-BE49-F238E27FC236}">
                  <a16:creationId xmlns:a16="http://schemas.microsoft.com/office/drawing/2014/main" id="{AA5B108B-9901-486B-AC8B-85690AF2219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0065352">
              <a:off x="6583194" y="3970856"/>
              <a:ext cx="859367" cy="808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4BA5616F-1D75-4874-86F7-AF2C6DA03EBA}"/>
                </a:ext>
              </a:extLst>
            </p:cNvPr>
            <p:cNvSpPr/>
            <p:nvPr/>
          </p:nvSpPr>
          <p:spPr>
            <a:xfrm>
              <a:off x="4688542" y="2877671"/>
              <a:ext cx="236804" cy="120433"/>
            </a:xfrm>
            <a:prstGeom prst="rect">
              <a:avLst/>
            </a:prstGeom>
            <a:solidFill>
              <a:srgbClr val="F9F9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a:extLst>
                <a:ext uri="{FF2B5EF4-FFF2-40B4-BE49-F238E27FC236}">
                  <a16:creationId xmlns:a16="http://schemas.microsoft.com/office/drawing/2014/main" id="{337E2335-9AF4-4E07-933F-5C85AB6CF3D6}"/>
                </a:ext>
              </a:extLst>
            </p:cNvPr>
            <p:cNvSpPr/>
            <p:nvPr/>
          </p:nvSpPr>
          <p:spPr>
            <a:xfrm>
              <a:off x="4925346" y="3429000"/>
              <a:ext cx="614842" cy="199951"/>
            </a:xfrm>
            <a:prstGeom prst="rect">
              <a:avLst/>
            </a:prstGeom>
            <a:solidFill>
              <a:srgbClr val="F9F9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a:extLst>
                <a:ext uri="{FF2B5EF4-FFF2-40B4-BE49-F238E27FC236}">
                  <a16:creationId xmlns:a16="http://schemas.microsoft.com/office/drawing/2014/main" id="{6825B4E9-1859-44F1-8E41-C13D3AF1CF01}"/>
                </a:ext>
              </a:extLst>
            </p:cNvPr>
            <p:cNvSpPr/>
            <p:nvPr/>
          </p:nvSpPr>
          <p:spPr>
            <a:xfrm>
              <a:off x="5333235" y="3628951"/>
              <a:ext cx="614842" cy="199951"/>
            </a:xfrm>
            <a:prstGeom prst="rect">
              <a:avLst/>
            </a:prstGeom>
            <a:solidFill>
              <a:srgbClr val="F9F9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Rectangle 17">
              <a:extLst>
                <a:ext uri="{FF2B5EF4-FFF2-40B4-BE49-F238E27FC236}">
                  <a16:creationId xmlns:a16="http://schemas.microsoft.com/office/drawing/2014/main" id="{D8F5313A-4183-4B62-B18B-5C5A49DAF6AE}"/>
                </a:ext>
              </a:extLst>
            </p:cNvPr>
            <p:cNvSpPr/>
            <p:nvPr/>
          </p:nvSpPr>
          <p:spPr>
            <a:xfrm>
              <a:off x="5540188" y="4668982"/>
              <a:ext cx="256264" cy="199951"/>
            </a:xfrm>
            <a:prstGeom prst="rect">
              <a:avLst/>
            </a:prstGeom>
            <a:solidFill>
              <a:srgbClr val="F9F9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33437602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C5E84201-0914-4D71-9507-A431B0015B67}"/>
              </a:ext>
            </a:extLst>
          </p:cNvPr>
          <p:cNvPicPr>
            <a:picLocks noChangeAspect="1"/>
          </p:cNvPicPr>
          <p:nvPr/>
        </p:nvPicPr>
        <p:blipFill>
          <a:blip r:embed="rId2"/>
          <a:stretch>
            <a:fillRect/>
          </a:stretch>
        </p:blipFill>
        <p:spPr>
          <a:xfrm>
            <a:off x="538535" y="2096505"/>
            <a:ext cx="6567543" cy="3558453"/>
          </a:xfrm>
          <a:prstGeom prst="rect">
            <a:avLst/>
          </a:prstGeom>
        </p:spPr>
      </p:pic>
      <p:sp>
        <p:nvSpPr>
          <p:cNvPr id="2" name="Espace réservé du contenu 1">
            <a:extLst>
              <a:ext uri="{FF2B5EF4-FFF2-40B4-BE49-F238E27FC236}">
                <a16:creationId xmlns:a16="http://schemas.microsoft.com/office/drawing/2014/main" id="{64C27600-404A-45DC-B899-71899F19E695}"/>
              </a:ext>
            </a:extLst>
          </p:cNvPr>
          <p:cNvSpPr>
            <a:spLocks noGrp="1"/>
          </p:cNvSpPr>
          <p:nvPr>
            <p:ph idx="1"/>
          </p:nvPr>
        </p:nvSpPr>
        <p:spPr/>
        <p:txBody>
          <a:bodyPr/>
          <a:lstStyle/>
          <a:p>
            <a:pPr lvl="2"/>
            <a:endParaRPr lang="fr-FR" dirty="0"/>
          </a:p>
          <a:p>
            <a:endParaRPr lang="fr-FR" dirty="0"/>
          </a:p>
          <a:p>
            <a:endParaRPr lang="fr-FR" dirty="0"/>
          </a:p>
        </p:txBody>
      </p:sp>
      <p:sp>
        <p:nvSpPr>
          <p:cNvPr id="3" name="Espace réservé du texte 2">
            <a:extLst>
              <a:ext uri="{FF2B5EF4-FFF2-40B4-BE49-F238E27FC236}">
                <a16:creationId xmlns:a16="http://schemas.microsoft.com/office/drawing/2014/main" id="{36E319AC-AE6D-4B7B-A3D4-345C4128B0AE}"/>
              </a:ext>
            </a:extLst>
          </p:cNvPr>
          <p:cNvSpPr>
            <a:spLocks noGrp="1"/>
          </p:cNvSpPr>
          <p:nvPr>
            <p:ph type="body" sz="quarter" idx="12"/>
          </p:nvPr>
        </p:nvSpPr>
        <p:spPr/>
        <p:txBody>
          <a:bodyPr/>
          <a:lstStyle/>
          <a:p>
            <a:r>
              <a:rPr lang="fr-FR" dirty="0"/>
              <a:t>Les écrans de l’outil Mobilité bancaire - Banque de Départ</a:t>
            </a:r>
          </a:p>
        </p:txBody>
      </p:sp>
      <p:sp>
        <p:nvSpPr>
          <p:cNvPr id="25" name="Espace réservé du contenu 1">
            <a:extLst>
              <a:ext uri="{FF2B5EF4-FFF2-40B4-BE49-F238E27FC236}">
                <a16:creationId xmlns:a16="http://schemas.microsoft.com/office/drawing/2014/main" id="{CC4C916E-8BCD-4B8A-9C2B-831255115631}"/>
              </a:ext>
            </a:extLst>
          </p:cNvPr>
          <p:cNvSpPr txBox="1">
            <a:spLocks/>
          </p:cNvSpPr>
          <p:nvPr/>
        </p:nvSpPr>
        <p:spPr>
          <a:xfrm>
            <a:off x="695325" y="1388669"/>
            <a:ext cx="6897781" cy="4848620"/>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927000" marR="0" indent="0" algn="l" defTabSz="914400" rtl="0" eaLnBrk="1" fontAlgn="auto" latinLnBrk="0" hangingPunct="1">
              <a:lnSpc>
                <a:spcPct val="100000"/>
              </a:lnSpc>
              <a:spcBef>
                <a:spcPts val="600"/>
              </a:spcBef>
              <a:spcAft>
                <a:spcPts val="1200"/>
              </a:spcAft>
              <a:buClr>
                <a:schemeClr val="accent4">
                  <a:lumMod val="75000"/>
                </a:schemeClr>
              </a:buClr>
              <a:buSzTx/>
              <a:buFont typeface="Wingdings" panose="05000000000000000000" pitchFamily="2" charset="2"/>
              <a:buNone/>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Consultation du dossier Mobilité bancaire - Banque de Départ</a:t>
            </a:r>
          </a:p>
        </p:txBody>
      </p:sp>
      <p:sp>
        <p:nvSpPr>
          <p:cNvPr id="15" name="Rectangle 14">
            <a:extLst>
              <a:ext uri="{FF2B5EF4-FFF2-40B4-BE49-F238E27FC236}">
                <a16:creationId xmlns:a16="http://schemas.microsoft.com/office/drawing/2014/main" id="{E8538AE4-C281-4F16-9EC4-0BD93A2A2D40}"/>
              </a:ext>
            </a:extLst>
          </p:cNvPr>
          <p:cNvSpPr/>
          <p:nvPr/>
        </p:nvSpPr>
        <p:spPr>
          <a:xfrm>
            <a:off x="1510291" y="3997285"/>
            <a:ext cx="855835" cy="28647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sp>
        <p:nvSpPr>
          <p:cNvPr id="20" name="ZoneTexte 19">
            <a:extLst>
              <a:ext uri="{FF2B5EF4-FFF2-40B4-BE49-F238E27FC236}">
                <a16:creationId xmlns:a16="http://schemas.microsoft.com/office/drawing/2014/main" id="{DCC978B9-0F76-4AEF-BA8C-58667A521D40}"/>
              </a:ext>
            </a:extLst>
          </p:cNvPr>
          <p:cNvSpPr txBox="1"/>
          <p:nvPr/>
        </p:nvSpPr>
        <p:spPr>
          <a:xfrm>
            <a:off x="7319014" y="2754472"/>
            <a:ext cx="4177661" cy="830997"/>
          </a:xfrm>
          <a:prstGeom prst="rect">
            <a:avLst/>
          </a:prstGeom>
          <a:noFill/>
          <a:ln>
            <a:solidFill>
              <a:srgbClr val="C00000"/>
            </a:solidFill>
          </a:ln>
        </p:spPr>
        <p:txBody>
          <a:bodyPr wrap="square" rtlCol="0">
            <a:spAutoFit/>
          </a:bodyPr>
          <a:lstStyle/>
          <a:p>
            <a:r>
              <a:rPr lang="fr-FR" sz="1200" b="1" dirty="0">
                <a:solidFill>
                  <a:srgbClr val="C00000"/>
                </a:solidFill>
                <a:latin typeface="Calibri" panose="020F0502020204030204" pitchFamily="34" charset="0"/>
                <a:cs typeface="Calibri" panose="020F0502020204030204" pitchFamily="34" charset="0"/>
              </a:rPr>
              <a:t>1 - </a:t>
            </a:r>
            <a:r>
              <a:rPr lang="fr-FR" sz="1200" dirty="0">
                <a:latin typeface="Calibri" panose="020F0502020204030204" pitchFamily="34" charset="0"/>
                <a:cs typeface="Calibri" panose="020F0502020204030204" pitchFamily="34" charset="0"/>
              </a:rPr>
              <a:t>Date de clôture du compte demandée par le client</a:t>
            </a:r>
          </a:p>
          <a:p>
            <a:endParaRPr lang="fr-FR" sz="1200" dirty="0">
              <a:latin typeface="Calibri" panose="020F0502020204030204" pitchFamily="34" charset="0"/>
              <a:cs typeface="Calibri" panose="020F0502020204030204" pitchFamily="34" charset="0"/>
            </a:endParaRPr>
          </a:p>
          <a:p>
            <a:r>
              <a:rPr lang="fr-FR" sz="1200" b="1" dirty="0">
                <a:solidFill>
                  <a:srgbClr val="C00000"/>
                </a:solidFill>
                <a:latin typeface="Calibri" panose="020F0502020204030204" pitchFamily="34" charset="0"/>
                <a:cs typeface="Calibri" panose="020F0502020204030204" pitchFamily="34" charset="0"/>
              </a:rPr>
              <a:t>2 - </a:t>
            </a:r>
            <a:r>
              <a:rPr lang="fr-FR" sz="1200" dirty="0">
                <a:latin typeface="Calibri" panose="020F0502020204030204" pitchFamily="34" charset="0"/>
                <a:cs typeface="Calibri" panose="020F0502020204030204" pitchFamily="34" charset="0"/>
              </a:rPr>
              <a:t>Cliquer sur le pavé « Evènements »  dans le totem à gauche</a:t>
            </a:r>
          </a:p>
          <a:p>
            <a:r>
              <a:rPr lang="fr-FR" sz="1200" dirty="0">
                <a:latin typeface="Calibri" panose="020F0502020204030204" pitchFamily="34" charset="0"/>
                <a:cs typeface="Calibri" panose="020F0502020204030204" pitchFamily="34" charset="0"/>
              </a:rPr>
              <a:t>       la liste des évènements est affiché par ordre chronologique</a:t>
            </a:r>
          </a:p>
        </p:txBody>
      </p:sp>
      <p:pic>
        <p:nvPicPr>
          <p:cNvPr id="27" name="Picture 6" descr="fleche-rouge - Tous Perfect">
            <a:extLst>
              <a:ext uri="{FF2B5EF4-FFF2-40B4-BE49-F238E27FC236}">
                <a16:creationId xmlns:a16="http://schemas.microsoft.com/office/drawing/2014/main" id="{AA5B108B-9901-486B-AC8B-85690AF2219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0065352">
            <a:off x="6985716" y="3748760"/>
            <a:ext cx="859367" cy="808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8147823"/>
      </p:ext>
    </p:extLst>
  </p:cSld>
  <p:clrMapOvr>
    <a:masterClrMapping/>
  </p:clrMapOvr>
</p:sld>
</file>

<file path=ppt/theme/theme1.xml><?xml version="1.0" encoding="utf-8"?>
<a:theme xmlns:a="http://schemas.openxmlformats.org/drawingml/2006/main" name="Thème Office">
  <a:themeElements>
    <a:clrScheme name="_CEGE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Template BD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haredContentType xmlns="Microsoft.SharePoint.Taxonomy.ContentTypeSync" SourceId="c52eb4dc-0ef3-4aa8-8e03-025dbf6c8637" ContentTypeId="0x0101" PreviousValue="false"/>
</file>

<file path=customXml/item2.xml><?xml version="1.0" encoding="utf-8"?>
<ct:contentTypeSchema xmlns:ct="http://schemas.microsoft.com/office/2006/metadata/contentType" xmlns:ma="http://schemas.microsoft.com/office/2006/metadata/properties/metaAttributes" ct:_="" ma:_="" ma:contentTypeName="Document" ma:contentTypeID="0x0101008B0DE9E3EEC639499EC5C362D51B0CB3" ma:contentTypeVersion="6" ma:contentTypeDescription="Crée un document." ma:contentTypeScope="" ma:versionID="a98e7cd8e6af16404adbbd2dbf36fd73">
  <xsd:schema xmlns:xsd="http://www.w3.org/2001/XMLSchema" xmlns:xs="http://www.w3.org/2001/XMLSchema" xmlns:p="http://schemas.microsoft.com/office/2006/metadata/properties" xmlns:ns2="402bd0e2-1d78-4f7d-9dde-91cd55d66e87" targetNamespace="http://schemas.microsoft.com/office/2006/metadata/properties" ma:root="true" ma:fieldsID="d045a51b23aae36d8e12e43b51c5a24b" ns2:_="">
    <xsd:import namespace="402bd0e2-1d78-4f7d-9dde-91cd55d66e8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2bd0e2-1d78-4f7d-9dde-91cd55d66e8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06315C2-90E4-4EB1-BDE2-0DFEE55D7B92}">
  <ds:schemaRefs>
    <ds:schemaRef ds:uri="Microsoft.SharePoint.Taxonomy.ContentTypeSync"/>
  </ds:schemaRefs>
</ds:datastoreItem>
</file>

<file path=customXml/itemProps2.xml><?xml version="1.0" encoding="utf-8"?>
<ds:datastoreItem xmlns:ds="http://schemas.openxmlformats.org/officeDocument/2006/customXml" ds:itemID="{1DCCBB72-847F-4065-875A-670B9A5E6E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02bd0e2-1d78-4f7d-9dde-91cd55d66e8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B1515AA-57AE-4459-BE05-37022DA03708}">
  <ds:schemaRefs>
    <ds:schemaRef ds:uri="http://schemas.microsoft.com/office/2006/documentManagement/types"/>
    <ds:schemaRef ds:uri="http://purl.org/dc/elements/1.1/"/>
    <ds:schemaRef ds:uri="http://schemas.microsoft.com/office/2006/metadata/properties"/>
    <ds:schemaRef ds:uri="http://purl.org/dc/terms/"/>
    <ds:schemaRef ds:uri="http://schemas.openxmlformats.org/package/2006/metadata/core-properties"/>
    <ds:schemaRef ds:uri="http://purl.org/dc/dcmitype/"/>
    <ds:schemaRef ds:uri="http://schemas.microsoft.com/office/infopath/2007/PartnerControls"/>
    <ds:schemaRef ds:uri="402bd0e2-1d78-4f7d-9dde-91cd55d66e87"/>
    <ds:schemaRef ds:uri="http://www.w3.org/XML/1998/namespace"/>
  </ds:schemaRefs>
</ds:datastoreItem>
</file>

<file path=customXml/itemProps4.xml><?xml version="1.0" encoding="utf-8"?>
<ds:datastoreItem xmlns:ds="http://schemas.openxmlformats.org/officeDocument/2006/customXml" ds:itemID="{6DCBF3AC-1CE8-4CBE-A8E8-6C05D0153D3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4949</TotalTime>
  <Words>2027</Words>
  <Application>Microsoft Office PowerPoint</Application>
  <PresentationFormat>Grand écran</PresentationFormat>
  <Paragraphs>181</Paragraphs>
  <Slides>16</Slides>
  <Notes>0</Notes>
  <HiddenSlides>2</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16</vt:i4>
      </vt:variant>
    </vt:vector>
  </HeadingPairs>
  <TitlesOfParts>
    <vt:vector size="23" baseType="lpstr">
      <vt:lpstr>Aharoni</vt:lpstr>
      <vt:lpstr>Arial</vt:lpstr>
      <vt:lpstr>Arial Black</vt:lpstr>
      <vt:lpstr>Calibri</vt:lpstr>
      <vt:lpstr>Montserrat Black</vt:lpstr>
      <vt:lpstr>Wingdings</vt:lpstr>
      <vt:lpstr>Thème Office</vt:lpstr>
      <vt:lpstr>MODE OPÉRATOIRE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JUNG Lucie [CEGEE]</dc:creator>
  <cp:lastModifiedBy>LAROQUE-FALANTIN Loriane [CEGEE]</cp:lastModifiedBy>
  <cp:revision>305</cp:revision>
  <dcterms:created xsi:type="dcterms:W3CDTF">2020-06-24T09:20:11Z</dcterms:created>
  <dcterms:modified xsi:type="dcterms:W3CDTF">2023-05-26T14:00:23Z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0x0101008B0DE9E3EEC639499EC5C362D51B0CB3</vt:lpwstr>
  </property>
  <property fmtid="{D5CDD505-2E9C-101B-9397-08002B2CF9AE}" pid="3" name="MSIP_Label_48a19f0c-bea1-442e-a475-ed109d9ec508_Enabled">
    <vt:lpwstr>true</vt:lpwstr>
  </property>
  <property fmtid="{D5CDD505-2E9C-101B-9397-08002B2CF9AE}" pid="4" name="MSIP_Label_48a19f0c-bea1-442e-a475-ed109d9ec508_SetDate">
    <vt:lpwstr>2023-01-17T14:00:46Z</vt:lpwstr>
  </property>
  <property fmtid="{D5CDD505-2E9C-101B-9397-08002B2CF9AE}" pid="5" name="MSIP_Label_48a19f0c-bea1-442e-a475-ed109d9ec508_Method">
    <vt:lpwstr>Standard</vt:lpwstr>
  </property>
  <property fmtid="{D5CDD505-2E9C-101B-9397-08002B2CF9AE}" pid="6" name="MSIP_Label_48a19f0c-bea1-442e-a475-ed109d9ec508_Name">
    <vt:lpwstr>48a19f0c-bea1-442e-a475-ed109d9ec508</vt:lpwstr>
  </property>
  <property fmtid="{D5CDD505-2E9C-101B-9397-08002B2CF9AE}" pid="7" name="MSIP_Label_48a19f0c-bea1-442e-a475-ed109d9ec508_SiteId">
    <vt:lpwstr>d5bb6d35-8a82-4329-b49a-5030bd6497ab</vt:lpwstr>
  </property>
  <property fmtid="{D5CDD505-2E9C-101B-9397-08002B2CF9AE}" pid="8" name="MSIP_Label_48a19f0c-bea1-442e-a475-ed109d9ec508_ContentBits">
    <vt:lpwstr>0</vt:lpwstr>
  </property>
</Properties>
</file>