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8" r:id="rId6"/>
    <p:sldId id="276"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322C"/>
    <a:srgbClr val="EC1B24"/>
    <a:srgbClr val="E7302A"/>
    <a:srgbClr val="C31632"/>
    <a:srgbClr val="F5F5F5"/>
    <a:srgbClr val="D11921"/>
    <a:srgbClr val="FF0000"/>
    <a:srgbClr val="EEEEEE"/>
    <a:srgbClr val="000000"/>
    <a:srgbClr val="E33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6" autoAdjust="0"/>
    <p:restoredTop sz="94660"/>
  </p:normalViewPr>
  <p:slideViewPr>
    <p:cSldViewPr snapToGrid="0">
      <p:cViewPr varScale="1">
        <p:scale>
          <a:sx n="78" d="100"/>
          <a:sy n="78" d="100"/>
        </p:scale>
        <p:origin x="114" y="5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515938" y="1484313"/>
            <a:ext cx="10267357" cy="449929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853166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userDrawn="1">
          <p15:clr>
            <a:srgbClr val="FBAE40"/>
          </p15:clr>
        </p15:guide>
        <p15:guide id="7" pos="70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2">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contenu 2"/>
          <p:cNvSpPr>
            <a:spLocks noGrp="1"/>
          </p:cNvSpPr>
          <p:nvPr>
            <p:ph idx="1" hasCustomPrompt="1"/>
          </p:nvPr>
        </p:nvSpPr>
        <p:spPr>
          <a:xfrm>
            <a:off x="515938" y="757756"/>
            <a:ext cx="10267357" cy="5225853"/>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73591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p15:clr>
            <a:srgbClr val="FBAE40"/>
          </p15:clr>
        </p15:guide>
        <p15:guide id="7" pos="706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15938" y="1484313"/>
            <a:ext cx="11145766"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515938" y="365126"/>
            <a:ext cx="11160125"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‹N°›</a:t>
            </a:fld>
            <a:endParaRPr lang="fr-FR" sz="1000" b="1" dirty="0">
              <a:solidFill>
                <a:schemeClr val="tx1">
                  <a:lumMod val="50000"/>
                  <a:lumOff val="50000"/>
                </a:schemeClr>
              </a:solidFill>
              <a:latin typeface="+mj-lt"/>
              <a:cs typeface="Helvetica Neue Medium"/>
            </a:endParaRPr>
          </a:p>
        </p:txBody>
      </p:sp>
      <p:sp>
        <p:nvSpPr>
          <p:cNvPr id="6" name="Espace réservé du texte 13"/>
          <p:cNvSpPr txBox="1">
            <a:spLocks/>
          </p:cNvSpPr>
          <p:nvPr userDrawn="1"/>
        </p:nvSpPr>
        <p:spPr>
          <a:xfrm>
            <a:off x="5144252" y="6490943"/>
            <a:ext cx="5844045"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bg1">
                    <a:lumMod val="50000"/>
                  </a:schemeClr>
                </a:solidFill>
              </a:rPr>
              <a:t>SEMAINE 06 </a:t>
            </a:r>
            <a:r>
              <a:rPr lang="fr-FR" baseline="0" dirty="0">
                <a:solidFill>
                  <a:schemeClr val="bg1">
                    <a:lumMod val="50000"/>
                  </a:schemeClr>
                </a:solidFill>
              </a:rPr>
              <a:t>    </a:t>
            </a:r>
            <a:endParaRPr lang="fr-FR" dirty="0">
              <a:solidFill>
                <a:schemeClr val="bg1">
                  <a:lumMod val="50000"/>
                </a:schemeClr>
              </a:solidFill>
            </a:endParaRPr>
          </a:p>
        </p:txBody>
      </p:sp>
      <p:pic>
        <p:nvPicPr>
          <p:cNvPr id="8" name="Imag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635" y="6476928"/>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92" r:id="rId1"/>
    <p:sldLayoutId id="2147483694" r:id="rId2"/>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hyperlink" Target="http://commerciaux.celca.caisse-epargne.fr/download/234/mobilite-bancaire-domilis/26896/mbrs-maquette-idatech-courrier-stock-2021-2.docx" TargetMode="External"/><Relationship Id="rId5" Type="http://schemas.openxmlformats.org/officeDocument/2006/relationships/image" Target="../media/image11.png"/><Relationship Id="rId4" Type="http://schemas.openxmlformats.org/officeDocument/2006/relationships/hyperlink" Target="http://commerciaux.celca.caisse-epargne.fr/download/234/mobilite-bancaire-domilis/26897/mbrs-maquette-idatech-courrier-stock-2017-2020-2.docx"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commerciaux.celca.caisse-epargne.fr/download/234/mobilite-bancaire-domilis/26898/solutions-remediation-cloture-compte-mbrs-v2-2.pptx" TargetMode="External"/><Relationship Id="rId13" Type="http://schemas.openxmlformats.org/officeDocument/2006/relationships/image" Target="../media/image11.png"/><Relationship Id="rId3" Type="http://schemas.openxmlformats.org/officeDocument/2006/relationships/hyperlink" Target="http://commerciaux.celca.caisse-epargne.fr/download/234/mobilite-bancaire-domilis/26901/demande-maintien-compte-en-cegee-agil-ban006.docx" TargetMode="External"/><Relationship Id="rId7" Type="http://schemas.openxmlformats.org/officeDocument/2006/relationships/hyperlink" Target="http://commerciaux.celca.caisse-epargne.fr/download/234/mobilite-bancaire-domilis/26900/mode-operatoire-mbrs-2022-2.pptx" TargetMode="External"/><Relationship Id="rId12" Type="http://schemas.openxmlformats.org/officeDocument/2006/relationships/hyperlink" Target="http://commerciaux.celca.caisse-epargne.fr/download/234/mobilite-bancaire-domilis/26895/mbrs-maquette-courrier-task-force-dmrc-avec-situation-bloquante-techniquement-2.docx" TargetMode="External"/><Relationship Id="rId2" Type="http://schemas.openxmlformats.org/officeDocument/2006/relationships/hyperlink" Target="http://commerciaux.celca.caisse-epargne.fr/download/234/mobilite-bancaire-domilis/26902/acces-modele-mail-outlook-2.pdf"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34/mobilite-bancaire-domilis/26903/mode-operatoire-mbrs-2022-3.pptx" TargetMode="External"/><Relationship Id="rId11" Type="http://schemas.microsoft.com/office/2007/relationships/hdphoto" Target="../media/hdphoto2.wdp"/><Relationship Id="rId5" Type="http://schemas.openxmlformats.org/officeDocument/2006/relationships/hyperlink" Target="http://commerciaux.celca.caisse-epargne.fr/download/2039/2022/26064/hdj-du-24-mars-mobilite-bancaire-2.pptx" TargetMode="External"/><Relationship Id="rId10" Type="http://schemas.openxmlformats.org/officeDocument/2006/relationships/image" Target="../media/image10.png"/><Relationship Id="rId4" Type="http://schemas.openxmlformats.org/officeDocument/2006/relationships/hyperlink" Target="mailto:cegee-b-mob-banc-sort@cegee.caisse-epargne.fr" TargetMode="External"/><Relationship Id="rId9" Type="http://schemas.openxmlformats.org/officeDocument/2006/relationships/image" Target="../media/image12.png"/><Relationship Id="rId14" Type="http://schemas.openxmlformats.org/officeDocument/2006/relationships/hyperlink" Target="http://commerciaux.celca.caisse-epargne.fr/download/234/mobilite-bancaire-domilis/26899/mbrs-maquette-courrier-task-force-dmrc-sans-situation-bloquante-techniquement-2.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5"/>
          </p:nvPr>
        </p:nvSpPr>
        <p:spPr>
          <a:xfrm>
            <a:off x="1346763" y="371936"/>
            <a:ext cx="9638323" cy="828676"/>
          </a:xfrm>
        </p:spPr>
        <p:txBody>
          <a:bodyPr/>
          <a:lstStyle/>
          <a:p>
            <a:r>
              <a:rPr lang="fr-FR" dirty="0"/>
              <a:t>Un dispositif important est mis en place autour du traitement de la Mobilité Bancaire Sortante : la collaboration entre Réseau Commercial et </a:t>
            </a:r>
            <a:r>
              <a:rPr lang="fr-FR" dirty="0" err="1"/>
              <a:t>Task</a:t>
            </a:r>
            <a:r>
              <a:rPr lang="fr-FR" dirty="0"/>
              <a:t> Force sera garante d’un bon dénouement de cette obligation réglementaire.</a:t>
            </a:r>
          </a:p>
        </p:txBody>
      </p:sp>
      <p:sp>
        <p:nvSpPr>
          <p:cNvPr id="3" name="Espace réservé du contenu 2"/>
          <p:cNvSpPr>
            <a:spLocks noGrp="1"/>
          </p:cNvSpPr>
          <p:nvPr>
            <p:ph idx="1"/>
          </p:nvPr>
        </p:nvSpPr>
        <p:spPr>
          <a:xfrm>
            <a:off x="515938" y="1484313"/>
            <a:ext cx="10159979" cy="4495247"/>
          </a:xfrm>
        </p:spPr>
        <p:txBody>
          <a:bodyPr>
            <a:noAutofit/>
          </a:bodyPr>
          <a:lstStyle/>
          <a:p>
            <a:r>
              <a:rPr lang="fr-FR" dirty="0"/>
              <a:t>Depuis la Loi Macron de 2017 relative à la Mobilité Bancaire, nous devons donner bonne suite aux demandes de clôture de compte en CEGEE lorsqu’elles sont demandées via les mandats de Mobilité Bancaire Sortante dans l’établissement d’arrivée.</a:t>
            </a:r>
          </a:p>
          <a:p>
            <a:r>
              <a:rPr lang="fr-FR" dirty="0"/>
              <a:t>Aujourd’hui, les comptes sont encore existants dans de nombreux cas (13 693 clients). Cela nous expose à des risques forts de pénalités financières en cas de contrôle de l’ACPR, qui nous sensibilise déjà quant à notre manque de réactivité sur ce sujet réglementaire.</a:t>
            </a:r>
          </a:p>
          <a:p>
            <a:r>
              <a:rPr lang="fr-FR" dirty="0"/>
              <a:t>Pour régulariser stock et flux, des actions de remédiation sont engagées avec la création d’une </a:t>
            </a:r>
            <a:r>
              <a:rPr lang="fr-FR" dirty="0" err="1"/>
              <a:t>Task</a:t>
            </a:r>
            <a:r>
              <a:rPr lang="fr-FR" dirty="0"/>
              <a:t> Force (Direction de la Maîtrise des Risques et Conformité) pour décharger le réseau commercial.</a:t>
            </a:r>
          </a:p>
          <a:p>
            <a:r>
              <a:rPr lang="fr-FR" b="1" dirty="0">
                <a:solidFill>
                  <a:schemeClr val="accent4">
                    <a:lumMod val="75000"/>
                  </a:schemeClr>
                </a:solidFill>
              </a:rPr>
              <a:t>Néanmoins l’intervention du réseau commercial reste primordiale pour préserver notre fonds de commerce et soutenir la satisfaction clients.</a:t>
            </a:r>
          </a:p>
          <a:p>
            <a:r>
              <a:rPr lang="fr-FR" dirty="0"/>
              <a:t>Le stock et le flux vont être traités de manière différenciée :</a:t>
            </a:r>
          </a:p>
          <a:p>
            <a:pPr lvl="1"/>
            <a:r>
              <a:rPr lang="fr-FR" sz="1300" dirty="0"/>
              <a:t>Stock de clients ayant fait une demande de clôture de compte, via leur mandat de Mobilité Bancaire, </a:t>
            </a:r>
            <a:r>
              <a:rPr lang="fr-FR" sz="1300" b="1" dirty="0"/>
              <a:t>entre 2017 et 2020</a:t>
            </a:r>
            <a:r>
              <a:rPr lang="fr-FR" sz="1300" dirty="0"/>
              <a:t> :</a:t>
            </a:r>
          </a:p>
          <a:p>
            <a:pPr lvl="2"/>
            <a:r>
              <a:rPr lang="fr-FR" sz="1100" dirty="0"/>
              <a:t>Clôture automatique du mandat de mobilité bancaire si le compte présente des opérations financières (hors tarification) dans les 12 derniers mois </a:t>
            </a:r>
            <a:r>
              <a:rPr lang="fr-FR" sz="1100" dirty="0">
                <a:sym typeface="Wingdings" panose="05000000000000000000" pitchFamily="2" charset="2"/>
              </a:rPr>
              <a:t> le compte courant du client continue d’exister</a:t>
            </a:r>
            <a:endParaRPr lang="fr-FR" sz="1100" dirty="0"/>
          </a:p>
          <a:p>
            <a:pPr lvl="2"/>
            <a:r>
              <a:rPr lang="fr-FR" sz="1100" dirty="0"/>
              <a:t>Pour les comptes inactifs (pas d’opération dans les 12 derniers mois) : envoi d’un courrier avec coupon réponse pour confirmer sa demande de clôture de compte. La </a:t>
            </a:r>
            <a:r>
              <a:rPr lang="fr-FR" sz="1100" dirty="0" err="1"/>
              <a:t>Task</a:t>
            </a:r>
            <a:r>
              <a:rPr lang="fr-FR" sz="1100" dirty="0"/>
              <a:t> Force aidera le client dans la démarche de clôture si d’autres produits sont existants. Sans réponse du client sous 30 jours, le mandat de mobilité sera clos, sans provoquer la clôture du compte.</a:t>
            </a:r>
          </a:p>
          <a:p>
            <a:pPr lvl="1"/>
            <a:r>
              <a:rPr lang="fr-FR" sz="1300" dirty="0"/>
              <a:t>Stock de clients ayant fait une demande de clôture de compte, via leur mandat de Mobilité Bancaire, </a:t>
            </a:r>
            <a:r>
              <a:rPr lang="fr-FR" sz="1300" b="1" dirty="0"/>
              <a:t>en 2021 </a:t>
            </a:r>
            <a:r>
              <a:rPr lang="fr-FR" sz="1300" dirty="0"/>
              <a:t>:</a:t>
            </a:r>
          </a:p>
          <a:p>
            <a:pPr lvl="2"/>
            <a:r>
              <a:rPr lang="fr-FR" sz="1100" dirty="0"/>
              <a:t>Envoi d’un courrier avec coupon réponse pour confirmer sa demande de clôture de compte. La </a:t>
            </a:r>
            <a:r>
              <a:rPr lang="fr-FR" sz="1100" dirty="0" err="1"/>
              <a:t>Task</a:t>
            </a:r>
            <a:r>
              <a:rPr lang="fr-FR" sz="1100" dirty="0"/>
              <a:t> Force aidera le client dans la démarche de clôture si d’autres produits sont existants. Sans réponse du client sous 30 jours, le mandat de mobilité sera clos, sans provoquer la clôture du compte.</a:t>
            </a:r>
          </a:p>
          <a:p>
            <a:pPr lvl="1"/>
            <a:endParaRPr lang="fr-FR" dirty="0"/>
          </a:p>
        </p:txBody>
      </p:sp>
      <p:sp>
        <p:nvSpPr>
          <p:cNvPr id="7" name="Espace réservé du texte 6"/>
          <p:cNvSpPr>
            <a:spLocks noGrp="1"/>
          </p:cNvSpPr>
          <p:nvPr>
            <p:ph type="body" sz="quarter" idx="26"/>
          </p:nvPr>
        </p:nvSpPr>
        <p:spPr/>
        <p:txBody>
          <a:bodyPr/>
          <a:lstStyle/>
          <a:p>
            <a:r>
              <a:rPr lang="fr-FR" dirty="0"/>
              <a:t>Traitement de la Mobilité Bancaire Sortante</a:t>
            </a:r>
          </a:p>
        </p:txBody>
      </p:sp>
      <p:sp>
        <p:nvSpPr>
          <p:cNvPr id="10" name="Espace réservé du texte 9"/>
          <p:cNvSpPr>
            <a:spLocks noGrp="1"/>
          </p:cNvSpPr>
          <p:nvPr>
            <p:ph type="body" sz="quarter" idx="28"/>
          </p:nvPr>
        </p:nvSpPr>
        <p:spPr/>
        <p:txBody>
          <a:bodyPr/>
          <a:lstStyle/>
          <a:p>
            <a:r>
              <a:rPr lang="fr-FR" dirty="0"/>
              <a:t>Mobilité Bancaire</a:t>
            </a:r>
          </a:p>
        </p:txBody>
      </p:sp>
      <p:sp>
        <p:nvSpPr>
          <p:cNvPr id="11" name="Espace réservé du texte 10"/>
          <p:cNvSpPr>
            <a:spLocks noGrp="1"/>
          </p:cNvSpPr>
          <p:nvPr>
            <p:ph type="body" sz="quarter" idx="29"/>
          </p:nvPr>
        </p:nvSpPr>
        <p:spPr/>
        <p:txBody>
          <a:bodyPr/>
          <a:lstStyle/>
          <a:p>
            <a:r>
              <a:rPr lang="fr-FR" dirty="0"/>
              <a:t>BANCARISATION</a:t>
            </a:r>
          </a:p>
        </p:txBody>
      </p:sp>
      <p:sp>
        <p:nvSpPr>
          <p:cNvPr id="2" name="Rectangle 1"/>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Picture 4" descr="Ruban rouge avec texte important. illustration vectorielle Vecteur Premium">
            <a:extLst>
              <a:ext uri="{FF2B5EF4-FFF2-40B4-BE49-F238E27FC236}">
                <a16:creationId xmlns:a16="http://schemas.microsoft.com/office/drawing/2014/main" id="{7A2FCB7D-5BCC-4988-8AE0-DD26C83F7D1E}"/>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52556" y1="37607" x2="44249" y2="38746"/>
                        <a14:foregroundMark x1="44249" y1="38746" x2="45847" y2="53276"/>
                        <a14:foregroundMark x1="45847" y1="53276" x2="55591" y2="57265"/>
                        <a14:foregroundMark x1="55591" y1="57265" x2="54952" y2="42450"/>
                        <a14:foregroundMark x1="54952" y1="42450" x2="52396" y2="37607"/>
                        <a14:foregroundMark x1="54633" y1="36182" x2="45208" y2="35897"/>
                        <a14:foregroundMark x1="45208" y1="35897" x2="46006" y2="52137"/>
                        <a14:foregroundMark x1="46006" y1="52137" x2="55591" y2="54131"/>
                        <a14:foregroundMark x1="55591" y1="54131" x2="56709" y2="39886"/>
                        <a14:foregroundMark x1="56709" y1="39886" x2="55112" y2="37892"/>
                        <a14:foregroundMark x1="55591" y1="42450" x2="46326" y2="44729"/>
                        <a14:foregroundMark x1="46326" y1="44729" x2="53195" y2="52422"/>
                        <a14:foregroundMark x1="53195" y1="52422" x2="53834" y2="42735"/>
                        <a14:foregroundMark x1="70607" y1="42450" x2="61502" y2="40741"/>
                        <a14:foregroundMark x1="61502" y1="40741" x2="64537" y2="53846"/>
                        <a14:foregroundMark x1="64537" y1="53846" x2="70767" y2="43875"/>
                        <a14:foregroundMark x1="70767" y1="43875" x2="73323" y2="42165"/>
                      </a14:backgroundRemoval>
                    </a14:imgEffect>
                  </a14:imgLayer>
                </a14:imgProps>
              </a:ext>
              <a:ext uri="{28A0092B-C50C-407E-A947-70E740481C1C}">
                <a14:useLocalDpi xmlns:a14="http://schemas.microsoft.com/office/drawing/2010/main" val="0"/>
              </a:ext>
            </a:extLst>
          </a:blip>
          <a:srcRect/>
          <a:stretch>
            <a:fillRect/>
          </a:stretch>
        </p:blipFill>
        <p:spPr bwMode="auto">
          <a:xfrm>
            <a:off x="8751219" y="-103588"/>
            <a:ext cx="2550099" cy="11249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hlinkClick r:id="rId4"/>
            <a:extLst>
              <a:ext uri="{FF2B5EF4-FFF2-40B4-BE49-F238E27FC236}">
                <a16:creationId xmlns:a16="http://schemas.microsoft.com/office/drawing/2014/main" id="{33F14141-1BF5-4E26-9D24-0422B9D2FD53}"/>
              </a:ext>
            </a:extLst>
          </p:cNvPr>
          <p:cNvSpPr/>
          <p:nvPr/>
        </p:nvSpPr>
        <p:spPr>
          <a:xfrm>
            <a:off x="618566" y="5091017"/>
            <a:ext cx="513045" cy="50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t>Modèle courrier</a:t>
            </a:r>
          </a:p>
        </p:txBody>
      </p:sp>
      <p:pic>
        <p:nvPicPr>
          <p:cNvPr id="12" name="Picture 6" descr="fleche-rouge - Tous Perfect">
            <a:extLst>
              <a:ext uri="{FF2B5EF4-FFF2-40B4-BE49-F238E27FC236}">
                <a16:creationId xmlns:a16="http://schemas.microsoft.com/office/drawing/2014/main" id="{674C3DEE-8082-489F-AE2D-753AE6E3E8D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441651" flipV="1">
            <a:off x="1209427" y="5252807"/>
            <a:ext cx="374032" cy="35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hlinkClick r:id="rId6"/>
            <a:extLst>
              <a:ext uri="{FF2B5EF4-FFF2-40B4-BE49-F238E27FC236}">
                <a16:creationId xmlns:a16="http://schemas.microsoft.com/office/drawing/2014/main" id="{A6FF9C15-DCA9-4758-8B2A-82606E22B3F0}"/>
              </a:ext>
            </a:extLst>
          </p:cNvPr>
          <p:cNvSpPr/>
          <p:nvPr/>
        </p:nvSpPr>
        <p:spPr>
          <a:xfrm>
            <a:off x="618566" y="5882605"/>
            <a:ext cx="513045" cy="50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t>Modèle courrier</a:t>
            </a:r>
          </a:p>
        </p:txBody>
      </p:sp>
      <p:pic>
        <p:nvPicPr>
          <p:cNvPr id="14" name="Picture 6" descr="fleche-rouge - Tous Perfect">
            <a:extLst>
              <a:ext uri="{FF2B5EF4-FFF2-40B4-BE49-F238E27FC236}">
                <a16:creationId xmlns:a16="http://schemas.microsoft.com/office/drawing/2014/main" id="{4705A396-A95D-453F-998E-50D977DF11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441651" flipV="1">
            <a:off x="1209427" y="6009693"/>
            <a:ext cx="374032" cy="35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652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13588" y="670289"/>
            <a:ext cx="10025346" cy="5211528"/>
          </a:xfrm>
        </p:spPr>
        <p:txBody>
          <a:bodyPr>
            <a:noAutofit/>
          </a:bodyPr>
          <a:lstStyle/>
          <a:p>
            <a:pPr lvl="1"/>
            <a:r>
              <a:rPr lang="fr-FR" sz="1300" dirty="0"/>
              <a:t>Stock de clients ayant fait une demande de clôture de compte, via leur mandat de Mobilité Bancaire, </a:t>
            </a:r>
            <a:r>
              <a:rPr lang="fr-FR" sz="1300" b="1" dirty="0"/>
              <a:t>en 2022 </a:t>
            </a:r>
            <a:r>
              <a:rPr lang="fr-FR" sz="1300" dirty="0"/>
              <a:t>: </a:t>
            </a:r>
          </a:p>
          <a:p>
            <a:pPr lvl="2"/>
            <a:r>
              <a:rPr lang="fr-FR" sz="1100" dirty="0"/>
              <a:t>Si une situation bloquante (détention crédit </a:t>
            </a:r>
            <a:r>
              <a:rPr lang="fr-FR" sz="1100" dirty="0" err="1"/>
              <a:t>immo</a:t>
            </a:r>
            <a:r>
              <a:rPr lang="fr-FR" sz="1100" dirty="0"/>
              <a:t>, PSO, CTO, Coffre fort ou compte débiteur) a été détectée : envoi d’un courrier précisant la ou les situations de blocage et les leviers pour y remédier avec orientation du client vers la </a:t>
            </a:r>
            <a:r>
              <a:rPr lang="fr-FR" sz="1100" dirty="0" err="1"/>
              <a:t>Task</a:t>
            </a:r>
            <a:r>
              <a:rPr lang="fr-FR" sz="1100" dirty="0"/>
              <a:t> Force pour l’accompagner si besoin.</a:t>
            </a:r>
          </a:p>
          <a:p>
            <a:pPr lvl="2"/>
            <a:r>
              <a:rPr lang="fr-FR" sz="1100" dirty="0"/>
              <a:t>Si pas de situation bloquante (détention d’instruments de paiements, PEL, assurance vie, …) : clôture du compte par la </a:t>
            </a:r>
            <a:r>
              <a:rPr lang="fr-FR" sz="1100" dirty="0" err="1"/>
              <a:t>Task</a:t>
            </a:r>
            <a:r>
              <a:rPr lang="fr-FR" sz="1100" dirty="0"/>
              <a:t> Force avec clôture du mandat de mobilité. Un courrier d’information préalable sera envoyé au client (J-7).</a:t>
            </a:r>
          </a:p>
          <a:p>
            <a:pPr lvl="2"/>
            <a:endParaRPr lang="fr-FR" sz="200" dirty="0"/>
          </a:p>
          <a:p>
            <a:pPr marL="36000" indent="0">
              <a:buNone/>
            </a:pPr>
            <a:endParaRPr lang="fr-FR" dirty="0">
              <a:solidFill>
                <a:schemeClr val="accent4">
                  <a:lumMod val="75000"/>
                </a:schemeClr>
              </a:solidFill>
            </a:endParaRP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p:cNvSpPr>
            <a:spLocks noGrp="1"/>
          </p:cNvSpPr>
          <p:nvPr>
            <p:ph type="body" sz="quarter" idx="26"/>
          </p:nvPr>
        </p:nvSpPr>
        <p:spPr/>
        <p:txBody>
          <a:bodyPr/>
          <a:lstStyle/>
          <a:p>
            <a:r>
              <a:rPr lang="fr-FR" dirty="0"/>
              <a:t>Traitement de la Mobilité Bancaire Sortante</a:t>
            </a:r>
          </a:p>
          <a:p>
            <a:endParaRPr lang="fr-FR" dirty="0"/>
          </a:p>
        </p:txBody>
      </p:sp>
      <p:sp>
        <p:nvSpPr>
          <p:cNvPr id="4" name="Espace réservé du texte 3"/>
          <p:cNvSpPr>
            <a:spLocks noGrp="1"/>
          </p:cNvSpPr>
          <p:nvPr>
            <p:ph type="body" sz="quarter" idx="28"/>
          </p:nvPr>
        </p:nvSpPr>
        <p:spPr/>
        <p:txBody>
          <a:bodyPr/>
          <a:lstStyle/>
          <a:p>
            <a:r>
              <a:rPr lang="fr-FR" dirty="0"/>
              <a:t>Mobilité Bancaire</a:t>
            </a:r>
          </a:p>
        </p:txBody>
      </p:sp>
      <p:sp>
        <p:nvSpPr>
          <p:cNvPr id="5" name="Espace réservé du texte 4"/>
          <p:cNvSpPr>
            <a:spLocks noGrp="1"/>
          </p:cNvSpPr>
          <p:nvPr>
            <p:ph type="body" sz="quarter" idx="29"/>
          </p:nvPr>
        </p:nvSpPr>
        <p:spPr/>
        <p:txBody>
          <a:bodyPr/>
          <a:lstStyle/>
          <a:p>
            <a:r>
              <a:rPr lang="fr-FR" dirty="0"/>
              <a:t>BANCARISATION</a:t>
            </a:r>
          </a:p>
        </p:txBody>
      </p:sp>
      <p:cxnSp>
        <p:nvCxnSpPr>
          <p:cNvPr id="6" name="Connecteur droit 5"/>
          <p:cNvCxnSpPr/>
          <p:nvPr/>
        </p:nvCxnSpPr>
        <p:spPr>
          <a:xfrm>
            <a:off x="10985085" y="414794"/>
            <a:ext cx="0" cy="600562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1">
            <a:extLst>
              <a:ext uri="{FF2B5EF4-FFF2-40B4-BE49-F238E27FC236}">
                <a16:creationId xmlns:a16="http://schemas.microsoft.com/office/drawing/2014/main" id="{0B55D006-47AC-41F3-9A88-FAAC0BD45F94}"/>
              </a:ext>
            </a:extLst>
          </p:cNvPr>
          <p:cNvSpPr txBox="1">
            <a:spLocks/>
          </p:cNvSpPr>
          <p:nvPr/>
        </p:nvSpPr>
        <p:spPr>
          <a:xfrm>
            <a:off x="499948" y="2153378"/>
            <a:ext cx="5126119" cy="3854328"/>
          </a:xfrm>
          <a:prstGeom prst="rect">
            <a:avLst/>
          </a:prstGeom>
          <a:ln>
            <a:solidFill>
              <a:schemeClr val="accent4">
                <a:lumMod val="75000"/>
              </a:schemeClr>
            </a:solidFill>
          </a:ln>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r>
              <a:rPr lang="fr-FR" sz="1400" b="1" dirty="0">
                <a:solidFill>
                  <a:schemeClr val="accent4">
                    <a:lumMod val="75000"/>
                  </a:schemeClr>
                </a:solidFill>
              </a:rPr>
              <a:t>Comment agir en cas de sollicitation d’un client suite à la réception d’un </a:t>
            </a:r>
            <a:r>
              <a:rPr lang="fr-FR" sz="1400" b="1" u="sng" dirty="0">
                <a:solidFill>
                  <a:schemeClr val="accent4">
                    <a:lumMod val="75000"/>
                  </a:schemeClr>
                </a:solidFill>
              </a:rPr>
              <a:t>courrier de la </a:t>
            </a:r>
            <a:r>
              <a:rPr lang="fr-FR" sz="1400" b="1" u="sng" dirty="0" err="1">
                <a:solidFill>
                  <a:schemeClr val="accent4">
                    <a:lumMod val="75000"/>
                  </a:schemeClr>
                </a:solidFill>
              </a:rPr>
              <a:t>Task</a:t>
            </a:r>
            <a:r>
              <a:rPr lang="fr-FR" sz="1400" b="1" u="sng" dirty="0">
                <a:solidFill>
                  <a:schemeClr val="accent4">
                    <a:lumMod val="75000"/>
                  </a:schemeClr>
                </a:solidFill>
              </a:rPr>
              <a:t> Force</a:t>
            </a:r>
            <a:r>
              <a:rPr lang="fr-FR" sz="1400" b="1" dirty="0">
                <a:solidFill>
                  <a:schemeClr val="accent4">
                    <a:lumMod val="75000"/>
                  </a:schemeClr>
                </a:solidFill>
              </a:rPr>
              <a:t>, dans le cadre de la Mobilité Bancaire Réglementée Sortante ?</a:t>
            </a:r>
          </a:p>
          <a:p>
            <a:pPr lvl="1"/>
            <a:r>
              <a:rPr lang="fr-FR" sz="1200" dirty="0"/>
              <a:t>Je transfère le coupon réponse à la </a:t>
            </a:r>
            <a:r>
              <a:rPr lang="fr-FR" sz="1200" dirty="0" err="1"/>
              <a:t>Task</a:t>
            </a:r>
            <a:r>
              <a:rPr lang="fr-FR" sz="1200" dirty="0"/>
              <a:t> Force en utilisant le modèle de mail </a:t>
            </a:r>
            <a:r>
              <a:rPr lang="fr-FR" sz="1200" dirty="0">
                <a:hlinkClick r:id="rId2"/>
              </a:rPr>
              <a:t>« BDD Part/Pro Mobilité bancaire Sortante - </a:t>
            </a:r>
            <a:r>
              <a:rPr lang="fr-FR" sz="1200" dirty="0" err="1">
                <a:hlinkClick r:id="rId2"/>
              </a:rPr>
              <a:t>Task</a:t>
            </a:r>
            <a:r>
              <a:rPr lang="fr-FR" sz="1200" dirty="0">
                <a:hlinkClick r:id="rId2"/>
              </a:rPr>
              <a:t> Force »</a:t>
            </a:r>
            <a:endParaRPr lang="fr-FR" sz="1200" dirty="0"/>
          </a:p>
          <a:p>
            <a:pPr lvl="1"/>
            <a:r>
              <a:rPr lang="fr-FR" sz="1200" dirty="0"/>
              <a:t>Si le client décide finalement de conserver son compte, je lui fais compléter le </a:t>
            </a:r>
            <a:r>
              <a:rPr lang="fr-FR" sz="1200" dirty="0">
                <a:solidFill>
                  <a:schemeClr val="accent4">
                    <a:lumMod val="75000"/>
                  </a:schemeClr>
                </a:solidFill>
              </a:rPr>
              <a:t>formulaire de renonciation </a:t>
            </a:r>
            <a:r>
              <a:rPr lang="fr-FR" sz="1200" dirty="0">
                <a:hlinkClick r:id="rId3"/>
              </a:rPr>
              <a:t>(AGIL BAN006</a:t>
            </a:r>
            <a:r>
              <a:rPr lang="fr-FR" sz="1200" dirty="0"/>
              <a:t>), je le transfère à la </a:t>
            </a:r>
            <a:r>
              <a:rPr lang="fr-FR" sz="1200" dirty="0" err="1"/>
              <a:t>Task</a:t>
            </a:r>
            <a:r>
              <a:rPr lang="fr-FR" sz="1200" dirty="0"/>
              <a:t> Force </a:t>
            </a:r>
            <a:r>
              <a:rPr lang="fr-FR" sz="1200" u="sng" dirty="0"/>
              <a:t>et</a:t>
            </a:r>
            <a:r>
              <a:rPr lang="fr-FR" sz="1200" dirty="0"/>
              <a:t> </a:t>
            </a:r>
            <a:r>
              <a:rPr lang="fr-FR" sz="1200" dirty="0">
                <a:solidFill>
                  <a:schemeClr val="accent4">
                    <a:lumMod val="75000"/>
                  </a:schemeClr>
                </a:solidFill>
              </a:rPr>
              <a:t>je clôture simplement le mandat de mobilité bancaire </a:t>
            </a:r>
            <a:r>
              <a:rPr lang="fr-FR" sz="1200" dirty="0"/>
              <a:t>avec motif « renonciation client » </a:t>
            </a:r>
          </a:p>
          <a:p>
            <a:pPr lvl="1"/>
            <a:r>
              <a:rPr lang="fr-FR" sz="1200" dirty="0"/>
              <a:t>Pour les dossiers 2022, le coupon réponse lui propose déjà de conserver son compte. S’il a complété le coupon, il n’y a pas besoin de faire signer le formulaire AGIL BAN006</a:t>
            </a:r>
          </a:p>
          <a:p>
            <a:pPr lvl="1"/>
            <a:r>
              <a:rPr lang="fr-FR" sz="1200" b="1" dirty="0">
                <a:solidFill>
                  <a:schemeClr val="accent4">
                    <a:lumMod val="75000"/>
                  </a:schemeClr>
                </a:solidFill>
              </a:rPr>
              <a:t>En cas de renonciation client, si le conseiller ne clôture pas le mandat et n’informe pas la </a:t>
            </a:r>
            <a:r>
              <a:rPr lang="fr-FR" sz="1200" b="1" dirty="0" err="1">
                <a:solidFill>
                  <a:schemeClr val="accent4">
                    <a:lumMod val="75000"/>
                  </a:schemeClr>
                </a:solidFill>
              </a:rPr>
              <a:t>Task</a:t>
            </a:r>
            <a:r>
              <a:rPr lang="fr-FR" sz="1200" b="1" dirty="0">
                <a:solidFill>
                  <a:schemeClr val="accent4">
                    <a:lumMod val="75000"/>
                  </a:schemeClr>
                </a:solidFill>
              </a:rPr>
              <a:t> Force des actions faites, cette dernière clôturera le compte.</a:t>
            </a:r>
          </a:p>
          <a:p>
            <a:pPr lvl="1"/>
            <a:r>
              <a:rPr lang="fr-FR" sz="1200" b="1" dirty="0"/>
              <a:t>Adresse contact </a:t>
            </a:r>
            <a:r>
              <a:rPr lang="fr-FR" sz="1200" b="1" dirty="0" err="1"/>
              <a:t>Task</a:t>
            </a:r>
            <a:r>
              <a:rPr lang="fr-FR" sz="1200" b="1" dirty="0"/>
              <a:t> Force :                                           </a:t>
            </a:r>
            <a:r>
              <a:rPr lang="fr-FR" sz="1200" u="sng" dirty="0">
                <a:hlinkClick r:id="rId4">
                  <a:extLst>
                    <a:ext uri="{A12FA001-AC4F-418D-AE19-62706E023703}">
                      <ahyp:hlinkClr xmlns:ahyp="http://schemas.microsoft.com/office/drawing/2018/hyperlinkcolor" val="tx"/>
                    </a:ext>
                  </a:extLst>
                </a:hlinkClick>
              </a:rPr>
              <a:t>cegee-b-mob-banc-sort@cegee.caisse-epargne.fr</a:t>
            </a:r>
            <a:r>
              <a:rPr lang="fr-FR" sz="1200" dirty="0"/>
              <a:t> </a:t>
            </a:r>
            <a:endParaRPr lang="fr-FR" dirty="0"/>
          </a:p>
        </p:txBody>
      </p:sp>
      <p:sp>
        <p:nvSpPr>
          <p:cNvPr id="13" name="Espace réservé du contenu 1">
            <a:extLst>
              <a:ext uri="{FF2B5EF4-FFF2-40B4-BE49-F238E27FC236}">
                <a16:creationId xmlns:a16="http://schemas.microsoft.com/office/drawing/2014/main" id="{950B6846-7661-44B0-BCAB-1C9806D45241}"/>
              </a:ext>
            </a:extLst>
          </p:cNvPr>
          <p:cNvSpPr txBox="1">
            <a:spLocks/>
          </p:cNvSpPr>
          <p:nvPr/>
        </p:nvSpPr>
        <p:spPr>
          <a:xfrm>
            <a:off x="5679191" y="2146262"/>
            <a:ext cx="4937479" cy="2396595"/>
          </a:xfrm>
          <a:prstGeom prst="rect">
            <a:avLst/>
          </a:prstGeom>
          <a:ln>
            <a:solidFill>
              <a:schemeClr val="accent4">
                <a:lumMod val="75000"/>
              </a:schemeClr>
            </a:solidFill>
          </a:ln>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solidFill>
                  <a:schemeClr val="accent4">
                    <a:lumMod val="75000"/>
                  </a:schemeClr>
                </a:solidFill>
              </a:rPr>
              <a:t>Comment réagir rapidement à la </a:t>
            </a:r>
            <a:r>
              <a:rPr lang="fr-FR" sz="1400" b="1" u="sng" dirty="0">
                <a:solidFill>
                  <a:schemeClr val="accent4">
                    <a:lumMod val="75000"/>
                  </a:schemeClr>
                </a:solidFill>
              </a:rPr>
              <a:t>réception d’un nouveau</a:t>
            </a:r>
            <a:r>
              <a:rPr lang="fr-FR" sz="1400" b="1" u="sng" dirty="0">
                <a:solidFill>
                  <a:srgbClr val="00B050"/>
                </a:solidFill>
              </a:rPr>
              <a:t> </a:t>
            </a:r>
            <a:r>
              <a:rPr lang="fr-FR" sz="1400" b="1" u="sng" dirty="0">
                <a:solidFill>
                  <a:schemeClr val="accent4">
                    <a:lumMod val="75000"/>
                  </a:schemeClr>
                </a:solidFill>
              </a:rPr>
              <a:t>mandat</a:t>
            </a:r>
            <a:r>
              <a:rPr lang="fr-FR" sz="1400" b="1" dirty="0">
                <a:solidFill>
                  <a:schemeClr val="accent4">
                    <a:lumMod val="75000"/>
                  </a:schemeClr>
                </a:solidFill>
              </a:rPr>
              <a:t> de Mobilité Bancaire Sortante </a:t>
            </a:r>
            <a:r>
              <a:rPr lang="fr-FR" sz="1400" b="1" dirty="0">
                <a:solidFill>
                  <a:srgbClr val="00B050"/>
                </a:solidFill>
              </a:rPr>
              <a:t> </a:t>
            </a:r>
            <a:r>
              <a:rPr lang="fr-FR" sz="1400" b="1" dirty="0">
                <a:solidFill>
                  <a:schemeClr val="accent4">
                    <a:lumMod val="75000"/>
                  </a:schemeClr>
                </a:solidFill>
              </a:rPr>
              <a:t>?</a:t>
            </a:r>
          </a:p>
          <a:p>
            <a:pPr lvl="1"/>
            <a:r>
              <a:rPr lang="fr-FR" sz="1200" dirty="0"/>
              <a:t>Un évènement GERC prioritaire « </a:t>
            </a:r>
            <a:r>
              <a:rPr lang="fr-FR" sz="1200" b="1" dirty="0"/>
              <a:t>Mob départ – Flux en instance de départ » </a:t>
            </a:r>
            <a:r>
              <a:rPr lang="fr-FR" sz="1200" dirty="0"/>
              <a:t>vous indique que le client a signé un mandat de mobilité sortante</a:t>
            </a:r>
          </a:p>
          <a:p>
            <a:pPr lvl="1"/>
            <a:r>
              <a:rPr lang="fr-FR" sz="1200" dirty="0"/>
              <a:t>Vous avez 5 jours ouvrés pour échanger avec lui et le cas échéant lui faire révoquer son mandat </a:t>
            </a:r>
          </a:p>
          <a:p>
            <a:pPr lvl="1"/>
            <a:r>
              <a:rPr lang="fr-FR" sz="1200" dirty="0"/>
              <a:t>Contacter le client, c’est l’occasion de rebondir commercialement sur sa manifestation de départ, redévelopper la relation commerciale, défendre les avoirs restants et réduire l’attrition de notre stock clients</a:t>
            </a:r>
          </a:p>
          <a:p>
            <a:endParaRPr lang="fr-FR" dirty="0"/>
          </a:p>
        </p:txBody>
      </p:sp>
      <p:sp>
        <p:nvSpPr>
          <p:cNvPr id="14" name="Espace réservé du contenu 1">
            <a:extLst>
              <a:ext uri="{FF2B5EF4-FFF2-40B4-BE49-F238E27FC236}">
                <a16:creationId xmlns:a16="http://schemas.microsoft.com/office/drawing/2014/main" id="{8BFD8A03-0B92-4042-B862-5F1D9D8FD599}"/>
              </a:ext>
            </a:extLst>
          </p:cNvPr>
          <p:cNvSpPr txBox="1">
            <a:spLocks/>
          </p:cNvSpPr>
          <p:nvPr/>
        </p:nvSpPr>
        <p:spPr>
          <a:xfrm>
            <a:off x="541498" y="6007837"/>
            <a:ext cx="5084571" cy="423456"/>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hlinkClick r:id="rId5"/>
              </a:rPr>
              <a:t>Retrouvez l’HDJ Mobilité Bancaire du 24 mars 2022</a:t>
            </a:r>
            <a:endParaRPr lang="fr-FR" b="1" dirty="0"/>
          </a:p>
        </p:txBody>
      </p:sp>
      <p:sp>
        <p:nvSpPr>
          <p:cNvPr id="15" name="Espace réservé du contenu 1">
            <a:extLst>
              <a:ext uri="{FF2B5EF4-FFF2-40B4-BE49-F238E27FC236}">
                <a16:creationId xmlns:a16="http://schemas.microsoft.com/office/drawing/2014/main" id="{6AE6254C-70FA-4B65-AFD8-823397ED5EBD}"/>
              </a:ext>
            </a:extLst>
          </p:cNvPr>
          <p:cNvSpPr txBox="1">
            <a:spLocks/>
          </p:cNvSpPr>
          <p:nvPr/>
        </p:nvSpPr>
        <p:spPr>
          <a:xfrm>
            <a:off x="5663529" y="4542857"/>
            <a:ext cx="5215145" cy="1020645"/>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Au-delà de cette importante opération de mise à jour</a:t>
            </a:r>
            <a:r>
              <a:rPr lang="fr-FR" b="1" dirty="0">
                <a:solidFill>
                  <a:schemeClr val="accent4">
                    <a:lumMod val="75000"/>
                  </a:schemeClr>
                </a:solidFill>
              </a:rPr>
              <a:t>, il est essentiel de traiter le flux au fur et à mesure pour respecter nos obligations</a:t>
            </a:r>
            <a:r>
              <a:rPr lang="fr-FR" dirty="0"/>
              <a:t>. Retrouvez dans la Rubrique des Commerciaux </a:t>
            </a:r>
            <a:r>
              <a:rPr lang="fr-FR" dirty="0">
                <a:hlinkClick r:id="rId6"/>
              </a:rPr>
              <a:t>le</a:t>
            </a:r>
            <a:r>
              <a:rPr lang="fr-FR" dirty="0">
                <a:solidFill>
                  <a:schemeClr val="accent4">
                    <a:lumMod val="75000"/>
                  </a:schemeClr>
                </a:solidFill>
                <a:hlinkClick r:id="rId6"/>
              </a:rPr>
              <a:t> mode opératoire de la Mobilité Bancaire Sortante</a:t>
            </a:r>
            <a:r>
              <a:rPr lang="fr-FR" dirty="0">
                <a:hlinkClick r:id="rId7"/>
              </a:rPr>
              <a:t> </a:t>
            </a:r>
            <a:r>
              <a:rPr lang="fr-FR" dirty="0"/>
              <a:t>(alertes, révocation mandat, clôture mandat, …) + un support de </a:t>
            </a:r>
            <a:r>
              <a:rPr lang="fr-FR" dirty="0">
                <a:solidFill>
                  <a:schemeClr val="accent4">
                    <a:lumMod val="75000"/>
                  </a:schemeClr>
                </a:solidFill>
                <a:hlinkClick r:id="rId8"/>
              </a:rPr>
              <a:t>solutions de remédiation </a:t>
            </a:r>
            <a:r>
              <a:rPr lang="fr-FR" dirty="0"/>
              <a:t>pour vous aider. </a:t>
            </a:r>
          </a:p>
          <a:p>
            <a:endParaRPr lang="fr-FR" b="1" dirty="0">
              <a:solidFill>
                <a:schemeClr val="accent4">
                  <a:lumMod val="75000"/>
                </a:schemeClr>
              </a:solidFill>
            </a:endParaRPr>
          </a:p>
        </p:txBody>
      </p:sp>
      <p:pic>
        <p:nvPicPr>
          <p:cNvPr id="7" name="Image 6">
            <a:extLst>
              <a:ext uri="{FF2B5EF4-FFF2-40B4-BE49-F238E27FC236}">
                <a16:creationId xmlns:a16="http://schemas.microsoft.com/office/drawing/2014/main" id="{0F637F11-B838-4887-B4AC-0BCB4C9F0D6E}"/>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499946" y="5057104"/>
            <a:ext cx="545163" cy="493593"/>
          </a:xfrm>
          <a:prstGeom prst="rect">
            <a:avLst/>
          </a:prstGeom>
        </p:spPr>
      </p:pic>
      <p:pic>
        <p:nvPicPr>
          <p:cNvPr id="16" name="Picture 4" descr="Ruban rouge avec texte important. illustration vectorielle Vecteur Premium">
            <a:extLst>
              <a:ext uri="{FF2B5EF4-FFF2-40B4-BE49-F238E27FC236}">
                <a16:creationId xmlns:a16="http://schemas.microsoft.com/office/drawing/2014/main" id="{44635856-2B19-4EAB-8C1D-1C87981B518A}"/>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52556" y1="37607" x2="44249" y2="38746"/>
                        <a14:foregroundMark x1="44249" y1="38746" x2="45847" y2="53276"/>
                        <a14:foregroundMark x1="45847" y1="53276" x2="55591" y2="57265"/>
                        <a14:foregroundMark x1="55591" y1="57265" x2="54952" y2="42450"/>
                        <a14:foregroundMark x1="54952" y1="42450" x2="52396" y2="37607"/>
                        <a14:foregroundMark x1="54633" y1="36182" x2="45208" y2="35897"/>
                        <a14:foregroundMark x1="45208" y1="35897" x2="46006" y2="52137"/>
                        <a14:foregroundMark x1="46006" y1="52137" x2="55591" y2="54131"/>
                        <a14:foregroundMark x1="55591" y1="54131" x2="56709" y2="39886"/>
                        <a14:foregroundMark x1="56709" y1="39886" x2="55112" y2="37892"/>
                        <a14:foregroundMark x1="55591" y1="42450" x2="46326" y2="44729"/>
                        <a14:foregroundMark x1="46326" y1="44729" x2="53195" y2="52422"/>
                        <a14:foregroundMark x1="53195" y1="52422" x2="53834" y2="42735"/>
                        <a14:foregroundMark x1="70607" y1="42450" x2="61502" y2="40741"/>
                        <a14:foregroundMark x1="61502" y1="40741" x2="64537" y2="53846"/>
                        <a14:foregroundMark x1="64537" y1="53846" x2="70767" y2="43875"/>
                        <a14:foregroundMark x1="70767" y1="43875" x2="73323" y2="42165"/>
                      </a14:backgroundRemoval>
                    </a14:imgEffect>
                  </a14:imgLayer>
                </a14:imgProps>
              </a:ext>
              <a:ext uri="{28A0092B-C50C-407E-A947-70E740481C1C}">
                <a14:useLocalDpi xmlns:a14="http://schemas.microsoft.com/office/drawing/2010/main" val="0"/>
              </a:ext>
            </a:extLst>
          </a:blip>
          <a:srcRect/>
          <a:stretch>
            <a:fillRect/>
          </a:stretch>
        </p:blipFill>
        <p:spPr bwMode="auto">
          <a:xfrm>
            <a:off x="8751219" y="-112553"/>
            <a:ext cx="2550099" cy="112494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hlinkClick r:id="rId12"/>
            <a:extLst>
              <a:ext uri="{FF2B5EF4-FFF2-40B4-BE49-F238E27FC236}">
                <a16:creationId xmlns:a16="http://schemas.microsoft.com/office/drawing/2014/main" id="{4A792FFF-4B37-470D-9F48-DEEE3D73B925}"/>
              </a:ext>
            </a:extLst>
          </p:cNvPr>
          <p:cNvSpPr/>
          <p:nvPr/>
        </p:nvSpPr>
        <p:spPr>
          <a:xfrm>
            <a:off x="513588" y="845463"/>
            <a:ext cx="513045" cy="50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t>Modèle courrier</a:t>
            </a:r>
          </a:p>
        </p:txBody>
      </p:sp>
      <p:pic>
        <p:nvPicPr>
          <p:cNvPr id="18" name="Picture 6" descr="fleche-rouge - Tous Perfect">
            <a:extLst>
              <a:ext uri="{FF2B5EF4-FFF2-40B4-BE49-F238E27FC236}">
                <a16:creationId xmlns:a16="http://schemas.microsoft.com/office/drawing/2014/main" id="{D0920B5C-58D4-4C89-A4C8-50B8D5C4A26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8441651" flipV="1">
            <a:off x="1104449" y="972551"/>
            <a:ext cx="374032" cy="35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hlinkClick r:id="rId14"/>
            <a:extLst>
              <a:ext uri="{FF2B5EF4-FFF2-40B4-BE49-F238E27FC236}">
                <a16:creationId xmlns:a16="http://schemas.microsoft.com/office/drawing/2014/main" id="{F0B59E55-E9F2-420F-AC7E-818DD90DDBC2}"/>
              </a:ext>
            </a:extLst>
          </p:cNvPr>
          <p:cNvSpPr/>
          <p:nvPr/>
        </p:nvSpPr>
        <p:spPr>
          <a:xfrm>
            <a:off x="513588" y="1368987"/>
            <a:ext cx="513045" cy="50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t>Modèle courrier</a:t>
            </a:r>
          </a:p>
        </p:txBody>
      </p:sp>
      <p:pic>
        <p:nvPicPr>
          <p:cNvPr id="20" name="Picture 6" descr="fleche-rouge - Tous Perfect">
            <a:extLst>
              <a:ext uri="{FF2B5EF4-FFF2-40B4-BE49-F238E27FC236}">
                <a16:creationId xmlns:a16="http://schemas.microsoft.com/office/drawing/2014/main" id="{9C607C86-3CAE-4039-A6BC-00ED32831AD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8441651" flipV="1">
            <a:off x="1104449" y="1496075"/>
            <a:ext cx="374032" cy="35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contenu 1">
            <a:extLst>
              <a:ext uri="{FF2B5EF4-FFF2-40B4-BE49-F238E27FC236}">
                <a16:creationId xmlns:a16="http://schemas.microsoft.com/office/drawing/2014/main" id="{536C00C6-1EA3-44CB-8D39-F7189E9C99C9}"/>
              </a:ext>
            </a:extLst>
          </p:cNvPr>
          <p:cNvSpPr txBox="1">
            <a:spLocks/>
          </p:cNvSpPr>
          <p:nvPr/>
        </p:nvSpPr>
        <p:spPr>
          <a:xfrm>
            <a:off x="458036" y="1996899"/>
            <a:ext cx="4859743" cy="3546842"/>
          </a:xfrm>
          <a:prstGeom prst="rect">
            <a:avLst/>
          </a:prstGeom>
          <a:ln>
            <a:noFill/>
          </a:ln>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buNone/>
            </a:pPr>
            <a:endParaRPr lang="fr-FR" sz="1600" b="1" dirty="0">
              <a:solidFill>
                <a:schemeClr val="accent4">
                  <a:lumMod val="75000"/>
                </a:schemeClr>
              </a:solidFill>
            </a:endParaRPr>
          </a:p>
        </p:txBody>
      </p:sp>
    </p:spTree>
    <p:extLst>
      <p:ext uri="{BB962C8B-B14F-4D97-AF65-F5344CB8AC3E}">
        <p14:creationId xmlns:p14="http://schemas.microsoft.com/office/powerpoint/2010/main" val="129157587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7465</TotalTime>
  <Words>863</Words>
  <Application>Microsoft Office PowerPoint</Application>
  <PresentationFormat>Grand écran</PresentationFormat>
  <Paragraphs>45</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Montserrat</vt:lpstr>
      <vt:lpstr>Montserrat Black</vt:lpstr>
      <vt:lpstr>Wingdings</vt:lpstr>
      <vt:lpstr>Thème Office</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348</cp:revision>
  <dcterms:created xsi:type="dcterms:W3CDTF">2020-06-24T09:20:11Z</dcterms:created>
  <dcterms:modified xsi:type="dcterms:W3CDTF">2022-06-09T08:36:38Z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