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5"/>
  </p:sldMasterIdLst>
  <p:notesMasterIdLst>
    <p:notesMasterId r:id="rId8"/>
  </p:notesMasterIdLst>
  <p:sldIdLst>
    <p:sldId id="293" r:id="rId6"/>
    <p:sldId id="298"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F2A"/>
    <a:srgbClr val="E30613"/>
    <a:srgbClr val="48042E"/>
    <a:srgbClr val="D11921"/>
    <a:srgbClr val="E6E6E6"/>
    <a:srgbClr val="F5F5F5"/>
    <a:srgbClr val="E3322C"/>
    <a:srgbClr val="F7F7F7"/>
    <a:srgbClr val="FFE7E7"/>
    <a:srgbClr val="EC1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82" autoAdjust="0"/>
    <p:restoredTop sz="93584" autoAdjust="0"/>
  </p:normalViewPr>
  <p:slideViewPr>
    <p:cSldViewPr snapToGrid="0">
      <p:cViewPr varScale="1">
        <p:scale>
          <a:sx n="107" d="100"/>
          <a:sy n="107" d="100"/>
        </p:scale>
        <p:origin x="1206"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16B035-6F59-438C-ADC7-3C65984F5654}" type="datetimeFigureOut">
              <a:rPr lang="fr-FR" smtClean="0"/>
              <a:t>25/01/2023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5A184F-9455-4BD6-A395-F20EC6DBBC92}" type="slidenum">
              <a:rPr lang="fr-FR" smtClean="0"/>
              <a:t>‹N°›</a:t>
            </a:fld>
            <a:endParaRPr lang="fr-FR"/>
          </a:p>
        </p:txBody>
      </p:sp>
    </p:spTree>
    <p:extLst>
      <p:ext uri="{BB962C8B-B14F-4D97-AF65-F5344CB8AC3E}">
        <p14:creationId xmlns:p14="http://schemas.microsoft.com/office/powerpoint/2010/main" val="2420215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8" Type="http://schemas.openxmlformats.org/officeDocument/2006/relationships/hyperlink" Target="http://service-portail-intranet-cegee.sigce.caisse-epargne.fr/Intranet/intranetcegee_prod/Orca/index.php" TargetMode="External"/><Relationship Id="rId3" Type="http://schemas.openxmlformats.org/officeDocument/2006/relationships/hyperlink" Target="http://service-portail-intranet-cegee.sigce.caisse-epargne.fr/Intranet/intranetcegee_prod/Orca/index.php?rap=3039" TargetMode="External"/><Relationship Id="rId7" Type="http://schemas.openxmlformats.org/officeDocument/2006/relationships/hyperlink" Target="http://service-portail-intranet-cegee.sigce.caisse-epargne.fr/Intranet/intranetcegee_prod/Orca/index.php?rap=3017" TargetMode="Externa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service-portail-intranet-cegee.sigce.caisse-epargne.fr/Intranet/intranetcegee_prod/Orca/index.php?rap=3018" TargetMode="External"/><Relationship Id="rId11" Type="http://schemas.openxmlformats.org/officeDocument/2006/relationships/image" Target="../media/image7.png"/><Relationship Id="rId5" Type="http://schemas.openxmlformats.org/officeDocument/2006/relationships/hyperlink" Target="http://commerciaux.celca.caisse-epargne.fr/download/1185/assurance-auto/11613/process-traitement-contrat-auto-vf-rdc.pdf" TargetMode="External"/><Relationship Id="rId10" Type="http://schemas.openxmlformats.org/officeDocument/2006/relationships/hyperlink" Target="_" TargetMode="External"/><Relationship Id="rId4" Type="http://schemas.openxmlformats.org/officeDocument/2006/relationships/hyperlink" Target="http://service-portail-intranet-cegee.sigce.caisse-epargne.fr/Intranet/intranetcegee_prod/Orca/" TargetMode="External"/><Relationship Id="rId9"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3FC61A-67CA-47AE-B932-2434B56DADAF}"/>
              </a:ext>
            </a:extLst>
          </p:cNvPr>
          <p:cNvSpPr/>
          <p:nvPr userDrawn="1"/>
        </p:nvSpPr>
        <p:spPr>
          <a:xfrm>
            <a:off x="0" y="434975"/>
            <a:ext cx="12192000" cy="59880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DC305C96-3937-46A8-A268-A178FD263CD4}"/>
              </a:ext>
            </a:extLst>
          </p:cNvPr>
          <p:cNvSpPr/>
          <p:nvPr userDrawn="1"/>
        </p:nvSpPr>
        <p:spPr>
          <a:xfrm>
            <a:off x="1333500" y="4689475"/>
            <a:ext cx="887413" cy="10001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lumMod val="75000"/>
                  <a:lumOff val="25000"/>
                </a:schemeClr>
              </a:solidFill>
            </a:endParaRPr>
          </a:p>
        </p:txBody>
      </p:sp>
      <p:pic>
        <p:nvPicPr>
          <p:cNvPr id="7" name="Image 12">
            <a:extLst>
              <a:ext uri="{FF2B5EF4-FFF2-40B4-BE49-F238E27FC236}">
                <a16:creationId xmlns:a16="http://schemas.microsoft.com/office/drawing/2014/main" id="{83DB30F2-944D-4A2E-8183-E8CB7BCBED7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70950" y="434480"/>
            <a:ext cx="5787550" cy="57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2">
            <a:extLst>
              <a:ext uri="{FF2B5EF4-FFF2-40B4-BE49-F238E27FC236}">
                <a16:creationId xmlns:a16="http://schemas.microsoft.com/office/drawing/2014/main" id="{9DDB70A5-FABA-4F11-8849-6E28491396D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8575"/>
          <a:stretch>
            <a:fillRect/>
          </a:stretch>
        </p:blipFill>
        <p:spPr bwMode="auto">
          <a:xfrm>
            <a:off x="11457781" y="6146006"/>
            <a:ext cx="5318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p:cNvSpPr>
            <a:spLocks noGrp="1"/>
          </p:cNvSpPr>
          <p:nvPr>
            <p:ph type="subTitle" idx="1" hasCustomPrompt="1"/>
          </p:nvPr>
        </p:nvSpPr>
        <p:spPr>
          <a:xfrm>
            <a:off x="1343110" y="5098177"/>
            <a:ext cx="5685487" cy="285831"/>
          </a:xfrm>
        </p:spPr>
        <p:txBody>
          <a:bodyPr anchor="ctr">
            <a:noAutofit/>
          </a:bodyPr>
          <a:lstStyle>
            <a:lvl1pPr marL="0" indent="0" algn="l">
              <a:buNone/>
              <a:defRPr sz="24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n°</a:t>
            </a:r>
          </a:p>
        </p:txBody>
      </p:sp>
      <p:sp>
        <p:nvSpPr>
          <p:cNvPr id="10" name="Espace réservé du texte 9"/>
          <p:cNvSpPr>
            <a:spLocks noGrp="1"/>
          </p:cNvSpPr>
          <p:nvPr>
            <p:ph type="body" sz="quarter" idx="10" hasCustomPrompt="1"/>
          </p:nvPr>
        </p:nvSpPr>
        <p:spPr>
          <a:xfrm>
            <a:off x="1332934" y="5481778"/>
            <a:ext cx="5695663" cy="492125"/>
          </a:xfrm>
        </p:spPr>
        <p:txBody>
          <a:bodyPr/>
          <a:lstStyle>
            <a:lvl1pPr>
              <a:defRPr baseline="0">
                <a:latin typeface="Montserrat" panose="00000500000000000000" pitchFamily="2" charset="0"/>
              </a:defRPr>
            </a:lvl1pPr>
          </a:lstStyle>
          <a:p>
            <a:pPr lvl="0"/>
            <a:r>
              <a:rPr lang="fr-FR" dirty="0"/>
              <a:t>Du mardi xx au samedi xx</a:t>
            </a:r>
          </a:p>
        </p:txBody>
      </p:sp>
      <p:sp>
        <p:nvSpPr>
          <p:cNvPr id="20" name="Rectangle 19">
            <a:extLst>
              <a:ext uri="{FF2B5EF4-FFF2-40B4-BE49-F238E27FC236}">
                <a16:creationId xmlns:a16="http://schemas.microsoft.com/office/drawing/2014/main" id="{93D97064-0635-4BC5-B83F-FCE765926F6A}"/>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B052D050-ADCB-4E71-AAD7-9C8C080EAF22}"/>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Ellipse 21">
            <a:extLst>
              <a:ext uri="{FF2B5EF4-FFF2-40B4-BE49-F238E27FC236}">
                <a16:creationId xmlns:a16="http://schemas.microsoft.com/office/drawing/2014/main" id="{AC69D249-4D97-41B8-935B-4820E8EB14F0}"/>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3" name="Groupe 22">
            <a:extLst>
              <a:ext uri="{FF2B5EF4-FFF2-40B4-BE49-F238E27FC236}">
                <a16:creationId xmlns:a16="http://schemas.microsoft.com/office/drawing/2014/main" id="{88CFCFDD-F62E-4F92-BAA2-E8A1DCB21867}"/>
              </a:ext>
            </a:extLst>
          </p:cNvPr>
          <p:cNvGrpSpPr/>
          <p:nvPr userDrawn="1"/>
        </p:nvGrpSpPr>
        <p:grpSpPr>
          <a:xfrm>
            <a:off x="9626600" y="4661677"/>
            <a:ext cx="3534904" cy="3269163"/>
            <a:chOff x="10157374" y="5152550"/>
            <a:chExt cx="3004130" cy="2778291"/>
          </a:xfrm>
        </p:grpSpPr>
        <p:sp>
          <p:nvSpPr>
            <p:cNvPr id="24" name="Ellipse 23">
              <a:extLst>
                <a:ext uri="{FF2B5EF4-FFF2-40B4-BE49-F238E27FC236}">
                  <a16:creationId xmlns:a16="http://schemas.microsoft.com/office/drawing/2014/main" id="{B59934F3-BFE2-4AB9-8927-646A8B972E22}"/>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5" name="Connecteur droit 24">
              <a:extLst>
                <a:ext uri="{FF2B5EF4-FFF2-40B4-BE49-F238E27FC236}">
                  <a16:creationId xmlns:a16="http://schemas.microsoft.com/office/drawing/2014/main" id="{3F6328EB-96A3-47C0-B0A2-3F5CAAF385C4}"/>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A1606C7B-F60A-4EF0-B9FA-E6E0D1EC148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DC439854-4DB3-42B9-B34C-91853E02EAEB}"/>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5983216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8538BDD2-5C30-42FD-A52D-42D60EEE1B5C}"/>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18" name="ZoneTexte 17">
            <a:extLst>
              <a:ext uri="{FF2B5EF4-FFF2-40B4-BE49-F238E27FC236}">
                <a16:creationId xmlns:a16="http://schemas.microsoft.com/office/drawing/2014/main" id="{7B541AEA-2F83-4EC3-B729-82B8F4D11103}"/>
              </a:ext>
            </a:extLst>
          </p:cNvPr>
          <p:cNvSpPr txBox="1"/>
          <p:nvPr userDrawn="1"/>
        </p:nvSpPr>
        <p:spPr>
          <a:xfrm>
            <a:off x="1020752" y="2779714"/>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9" name="Rectangle 18">
            <a:extLst>
              <a:ext uri="{FF2B5EF4-FFF2-40B4-BE49-F238E27FC236}">
                <a16:creationId xmlns:a16="http://schemas.microsoft.com/office/drawing/2014/main" id="{E33EC2F7-33F5-4B3A-BCD2-B3F1F84976CF}"/>
              </a:ext>
            </a:extLst>
          </p:cNvPr>
          <p:cNvSpPr/>
          <p:nvPr userDrawn="1"/>
        </p:nvSpPr>
        <p:spPr>
          <a:xfrm>
            <a:off x="1157487" y="5164643"/>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2">
            <a:extLst>
              <a:ext uri="{FF2B5EF4-FFF2-40B4-BE49-F238E27FC236}">
                <a16:creationId xmlns:a16="http://schemas.microsoft.com/office/drawing/2014/main" id="{3E0D38D7-9D8E-439F-86B2-4928B41AE6AD}"/>
              </a:ext>
            </a:extLst>
          </p:cNvPr>
          <p:cNvPicPr>
            <a:picLocks noChangeAspect="1"/>
          </p:cNvPicPr>
          <p:nvPr userDrawn="1"/>
        </p:nvPicPr>
        <p:blipFill>
          <a:blip r:embed="rId4" cstate="print">
            <a:biLevel thresh="25000"/>
            <a:extLst>
              <a:ext uri="{28A0092B-C50C-407E-A947-70E740481C1C}">
                <a14:useLocalDpi xmlns:a14="http://schemas.microsoft.com/office/drawing/2010/main" val="0"/>
              </a:ext>
            </a:extLst>
          </a:blip>
          <a:srcRect r="23857" b="33075"/>
          <a:stretch>
            <a:fillRect/>
          </a:stretch>
        </p:blipFill>
        <p:spPr bwMode="auto">
          <a:xfrm>
            <a:off x="660544" y="1343164"/>
            <a:ext cx="1696893" cy="149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316BD1F6-F7C1-46E0-B46F-1EAAD8448E72}"/>
              </a:ext>
            </a:extLst>
          </p:cNvPr>
          <p:cNvSpPr/>
          <p:nvPr userDrawn="1"/>
        </p:nvSpPr>
        <p:spPr>
          <a:xfrm>
            <a:off x="1689552" y="2605979"/>
            <a:ext cx="1144587" cy="234926"/>
          </a:xfrm>
          <a:prstGeom prst="rect">
            <a:avLst/>
          </a:prstGeom>
          <a:solidFill>
            <a:srgbClr val="C80F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Espace réservé du texte 3"/>
          <p:cNvSpPr>
            <a:spLocks noGrp="1"/>
          </p:cNvSpPr>
          <p:nvPr>
            <p:ph type="body" sz="quarter" idx="13"/>
          </p:nvPr>
        </p:nvSpPr>
        <p:spPr>
          <a:xfrm>
            <a:off x="3635100" y="504968"/>
            <a:ext cx="8040964" cy="6127844"/>
          </a:xfrm>
        </p:spPr>
        <p:txBody>
          <a:bodyPr anchor="ctr"/>
          <a:lstStyle>
            <a:lvl1pPr marL="514350" indent="-514350">
              <a:buAutoNum type="arabicPeriod"/>
              <a:defRPr sz="1800" b="1" baseline="0">
                <a:solidFill>
                  <a:schemeClr val="tx1">
                    <a:lumMod val="75000"/>
                    <a:lumOff val="25000"/>
                  </a:schemeClr>
                </a:solidFill>
              </a:defRPr>
            </a:lvl1pPr>
            <a:lvl2pPr marL="800100" indent="-342900">
              <a:buFont typeface="+mj-lt"/>
              <a:buAutoNum type="alphaUcPeriod"/>
              <a:defRPr baseline="0">
                <a:sym typeface="Wingdings" panose="05000000000000000000" pitchFamily="2" charset="2"/>
              </a:defRPr>
            </a:lvl2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411639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IVI">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C80155-FF00-41A0-A6D3-4EAC107EBCFB}"/>
              </a:ext>
            </a:extLst>
          </p:cNvPr>
          <p:cNvSpPr/>
          <p:nvPr userDrawn="1"/>
        </p:nvSpPr>
        <p:spPr>
          <a:xfrm>
            <a:off x="7835900" y="547688"/>
            <a:ext cx="3824288" cy="8969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 name="Rectangle 2">
            <a:extLst>
              <a:ext uri="{FF2B5EF4-FFF2-40B4-BE49-F238E27FC236}">
                <a16:creationId xmlns:a16="http://schemas.microsoft.com/office/drawing/2014/main" id="{2698FE93-36F4-4F56-A285-43E72D18C51E}"/>
              </a:ext>
            </a:extLst>
          </p:cNvPr>
          <p:cNvSpPr/>
          <p:nvPr userDrawn="1"/>
        </p:nvSpPr>
        <p:spPr>
          <a:xfrm>
            <a:off x="3584575" y="547688"/>
            <a:ext cx="3854450" cy="8953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Rectangle 3">
            <a:extLst>
              <a:ext uri="{FF2B5EF4-FFF2-40B4-BE49-F238E27FC236}">
                <a16:creationId xmlns:a16="http://schemas.microsoft.com/office/drawing/2014/main" id="{BD0023BB-E822-4B44-BB04-A02C29D84000}"/>
              </a:ext>
            </a:extLst>
          </p:cNvPr>
          <p:cNvSpPr/>
          <p:nvPr userDrawn="1"/>
        </p:nvSpPr>
        <p:spPr>
          <a:xfrm>
            <a:off x="3584575" y="1644650"/>
            <a:ext cx="3854450" cy="2392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5D617A57-7ADF-44D4-A56D-78FC4A40EFE6}"/>
              </a:ext>
            </a:extLst>
          </p:cNvPr>
          <p:cNvSpPr/>
          <p:nvPr userDrawn="1"/>
        </p:nvSpPr>
        <p:spPr>
          <a:xfrm>
            <a:off x="515938" y="0"/>
            <a:ext cx="27892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ZoneTexte 5">
            <a:extLst>
              <a:ext uri="{FF2B5EF4-FFF2-40B4-BE49-F238E27FC236}">
                <a16:creationId xmlns:a16="http://schemas.microsoft.com/office/drawing/2014/main" id="{699DE2D7-B447-4099-BF26-B8E68A8CA2A8}"/>
              </a:ext>
            </a:extLst>
          </p:cNvPr>
          <p:cNvSpPr txBox="1"/>
          <p:nvPr userDrawn="1"/>
        </p:nvSpPr>
        <p:spPr>
          <a:xfrm>
            <a:off x="776288" y="2874963"/>
            <a:ext cx="2333625" cy="769937"/>
          </a:xfrm>
          <a:prstGeom prst="rect">
            <a:avLst/>
          </a:prstGeom>
          <a:solidFill>
            <a:schemeClr val="bg1">
              <a:lumMod val="95000"/>
            </a:schemeClr>
          </a:solidFill>
          <a:ln>
            <a:noFill/>
          </a:ln>
        </p:spPr>
        <p:txBody>
          <a:bodyPr>
            <a:spAutoFit/>
          </a:bodyPr>
          <a:lstStyle/>
          <a:p>
            <a:pPr eaLnBrk="1" fontAlgn="auto" hangingPunct="1">
              <a:spcBef>
                <a:spcPts val="0"/>
              </a:spcBef>
              <a:spcAft>
                <a:spcPts val="0"/>
              </a:spcAft>
              <a:defRPr/>
            </a:pPr>
            <a:r>
              <a:rPr lang="fr-FR" sz="4400" b="1" dirty="0">
                <a:solidFill>
                  <a:schemeClr val="tx1">
                    <a:lumMod val="75000"/>
                    <a:lumOff val="25000"/>
                  </a:schemeClr>
                </a:solidFill>
                <a:latin typeface="Arial Black" panose="020B0A04020102020204" pitchFamily="34" charset="0"/>
                <a:cs typeface="Arial" panose="020B0604020202020204" pitchFamily="34" charset="0"/>
              </a:rPr>
              <a:t>SUIVIS</a:t>
            </a:r>
          </a:p>
        </p:txBody>
      </p:sp>
      <p:sp>
        <p:nvSpPr>
          <p:cNvPr id="7" name="Rectangle 6">
            <a:extLst>
              <a:ext uri="{FF2B5EF4-FFF2-40B4-BE49-F238E27FC236}">
                <a16:creationId xmlns:a16="http://schemas.microsoft.com/office/drawing/2014/main" id="{7B2055C5-442D-407C-8392-077123593F8B}"/>
              </a:ext>
            </a:extLst>
          </p:cNvPr>
          <p:cNvSpPr/>
          <p:nvPr userDrawn="1"/>
        </p:nvSpPr>
        <p:spPr>
          <a:xfrm>
            <a:off x="803275" y="4514850"/>
            <a:ext cx="887413"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253A4E6C-870A-4999-8D5C-CAC26288ED63}"/>
              </a:ext>
            </a:extLst>
          </p:cNvPr>
          <p:cNvSpPr/>
          <p:nvPr userDrawn="1"/>
        </p:nvSpPr>
        <p:spPr>
          <a:xfrm>
            <a:off x="0" y="5765800"/>
            <a:ext cx="2547938" cy="1092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9" name="Image 15">
            <a:extLst>
              <a:ext uri="{FF2B5EF4-FFF2-40B4-BE49-F238E27FC236}">
                <a16:creationId xmlns:a16="http://schemas.microsoft.com/office/drawing/2014/main" id="{33F1243A-FB0B-4831-BA28-9C9B5D984BBA}"/>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496888" y="871538"/>
            <a:ext cx="186055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85386CA3-4D1C-4030-986C-8C1D90145B36}"/>
              </a:ext>
            </a:extLst>
          </p:cNvPr>
          <p:cNvSpPr/>
          <p:nvPr userDrawn="1"/>
        </p:nvSpPr>
        <p:spPr>
          <a:xfrm>
            <a:off x="1608138" y="2286000"/>
            <a:ext cx="1144587" cy="479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 name="ZoneTexte 10">
            <a:extLst>
              <a:ext uri="{FF2B5EF4-FFF2-40B4-BE49-F238E27FC236}">
                <a16:creationId xmlns:a16="http://schemas.microsoft.com/office/drawing/2014/main" id="{713FC8AD-06AC-4748-AA14-8F36714D32AD}"/>
              </a:ext>
            </a:extLst>
          </p:cNvPr>
          <p:cNvSpPr txBox="1">
            <a:spLocks noChangeArrowheads="1"/>
          </p:cNvSpPr>
          <p:nvPr userDrawn="1"/>
        </p:nvSpPr>
        <p:spPr bwMode="auto">
          <a:xfrm>
            <a:off x="803275" y="3524250"/>
            <a:ext cx="2306638" cy="7540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600" b="1">
                <a:solidFill>
                  <a:srgbClr val="404040"/>
                </a:solidFill>
                <a:latin typeface="Montserrat" panose="00000500000000000000" pitchFamily="2" charset="0"/>
              </a:rPr>
              <a:t>Qui guident mes </a:t>
            </a:r>
            <a:br>
              <a:rPr lang="fr-FR" altLang="fr-FR" sz="1600" b="1">
                <a:solidFill>
                  <a:srgbClr val="404040"/>
                </a:solidFill>
                <a:latin typeface="Montserrat" panose="00000500000000000000" pitchFamily="2" charset="0"/>
              </a:rPr>
            </a:br>
            <a:r>
              <a:rPr lang="fr-FR" altLang="fr-FR" sz="1600" b="1">
                <a:solidFill>
                  <a:srgbClr val="404040"/>
                </a:solidFill>
                <a:latin typeface="Montserrat" panose="00000500000000000000" pitchFamily="2" charset="0"/>
              </a:rPr>
              <a:t>actions</a:t>
            </a:r>
            <a:endParaRPr lang="fr-FR" altLang="fr-FR" sz="1100">
              <a:solidFill>
                <a:srgbClr val="404040"/>
              </a:solidFill>
              <a:latin typeface="Montserrat" panose="00000500000000000000" pitchFamily="2" charset="0"/>
            </a:endParaRPr>
          </a:p>
          <a:p>
            <a:pPr eaLnBrk="1" hangingPunct="1">
              <a:defRPr/>
            </a:pPr>
            <a:r>
              <a:rPr lang="fr-FR" altLang="fr-FR" sz="1100">
                <a:solidFill>
                  <a:srgbClr val="404040"/>
                </a:solidFill>
                <a:latin typeface="Montserrat" panose="00000500000000000000" pitchFamily="2" charset="0"/>
              </a:rPr>
              <a:t>*réactualisés chaque lundi</a:t>
            </a:r>
          </a:p>
        </p:txBody>
      </p:sp>
      <p:sp>
        <p:nvSpPr>
          <p:cNvPr id="12" name="ZoneTexte 11">
            <a:extLst>
              <a:ext uri="{FF2B5EF4-FFF2-40B4-BE49-F238E27FC236}">
                <a16:creationId xmlns:a16="http://schemas.microsoft.com/office/drawing/2014/main" id="{D7FA4490-2FF1-45F6-9BFF-3652642C6423}"/>
              </a:ext>
            </a:extLst>
          </p:cNvPr>
          <p:cNvSpPr txBox="1">
            <a:spLocks noChangeArrowheads="1"/>
          </p:cNvSpPr>
          <p:nvPr userDrawn="1"/>
        </p:nvSpPr>
        <p:spPr bwMode="auto">
          <a:xfrm>
            <a:off x="8580438" y="665163"/>
            <a:ext cx="2936875" cy="9540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IZICARTE NON MISES </a:t>
            </a:r>
          </a:p>
          <a:p>
            <a:pPr eaLnBrk="1" hangingPunct="1">
              <a:defRPr/>
            </a:pPr>
            <a:r>
              <a:rPr lang="fr-FR" altLang="fr-FR" sz="1400" dirty="0">
                <a:solidFill>
                  <a:srgbClr val="404040"/>
                </a:solidFill>
                <a:latin typeface="Montserrat Black" panose="00000A00000000000000" pitchFamily="2" charset="0"/>
              </a:rPr>
              <a:t>EN FORCE</a:t>
            </a:r>
          </a:p>
          <a:p>
            <a:pPr algn="just" eaLnBrk="1" hangingPunct="1">
              <a:defRPr/>
            </a:pPr>
            <a:r>
              <a:rPr lang="fr-FR" altLang="fr-FR" sz="1000" dirty="0">
                <a:solidFill>
                  <a:srgbClr val="404040"/>
                </a:solidFill>
              </a:rPr>
              <a:t>Retrouvez en cliquant </a:t>
            </a:r>
            <a:r>
              <a:rPr lang="fr-FR" altLang="fr-FR" sz="1000" dirty="0">
                <a:solidFill>
                  <a:srgbClr val="404040"/>
                </a:solidFill>
                <a:hlinkClick r:id="rId3"/>
              </a:rPr>
              <a:t>ici</a:t>
            </a:r>
            <a:r>
              <a:rPr lang="fr-FR" altLang="fr-FR" sz="1000" dirty="0">
                <a:solidFill>
                  <a:srgbClr val="404040"/>
                </a:solidFill>
              </a:rPr>
              <a:t> le listing détaillé ORCA. </a:t>
            </a: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3" name="ZoneTexte 12">
            <a:extLst>
              <a:ext uri="{FF2B5EF4-FFF2-40B4-BE49-F238E27FC236}">
                <a16:creationId xmlns:a16="http://schemas.microsoft.com/office/drawing/2014/main" id="{930834DA-570A-4000-B803-17834F86A283}"/>
              </a:ext>
            </a:extLst>
          </p:cNvPr>
          <p:cNvSpPr txBox="1">
            <a:spLocks noChangeArrowheads="1"/>
          </p:cNvSpPr>
          <p:nvPr userDrawn="1"/>
        </p:nvSpPr>
        <p:spPr bwMode="auto">
          <a:xfrm>
            <a:off x="4392613" y="674688"/>
            <a:ext cx="2946400" cy="11699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ECHEANCES 2021</a:t>
            </a:r>
          </a:p>
          <a:p>
            <a:pPr eaLnBrk="1" hangingPunct="1">
              <a:defRPr/>
            </a:pPr>
            <a:r>
              <a:rPr lang="fr-FR" altLang="fr-FR" sz="1000">
                <a:solidFill>
                  <a:srgbClr val="404040"/>
                </a:solidFill>
              </a:rPr>
              <a:t>Retrouvez en cliquant </a:t>
            </a:r>
            <a:r>
              <a:rPr lang="fr-FR" altLang="fr-FR" sz="1000">
                <a:solidFill>
                  <a:srgbClr val="404040"/>
                </a:solidFill>
                <a:hlinkClick r:id="rId4"/>
              </a:rPr>
              <a:t>ici</a:t>
            </a:r>
            <a:r>
              <a:rPr lang="fr-FR" altLang="fr-FR" sz="1000">
                <a:solidFill>
                  <a:srgbClr val="404040"/>
                </a:solidFill>
              </a:rPr>
              <a:t> les listing détaillés (ORCA – rubrique Échéances »)</a:t>
            </a:r>
          </a:p>
          <a:p>
            <a:pPr eaLnBrk="1" hangingPunct="1">
              <a:defRPr/>
            </a:pPr>
            <a:endParaRPr lang="fr-FR" altLang="fr-FR">
              <a:solidFill>
                <a:srgbClr val="404040"/>
              </a:solidFill>
              <a:latin typeface="Montserrat Black" panose="00000A00000000000000" pitchFamily="2" charset="0"/>
            </a:endParaRPr>
          </a:p>
          <a:p>
            <a:pPr eaLnBrk="1" hangingPunct="1">
              <a:defRPr/>
            </a:pPr>
            <a:endParaRPr lang="fr-FR" altLang="fr-FR">
              <a:solidFill>
                <a:srgbClr val="404040"/>
              </a:solidFill>
            </a:endParaRPr>
          </a:p>
        </p:txBody>
      </p:sp>
      <p:sp>
        <p:nvSpPr>
          <p:cNvPr id="14" name="ZoneTexte 13">
            <a:extLst>
              <a:ext uri="{FF2B5EF4-FFF2-40B4-BE49-F238E27FC236}">
                <a16:creationId xmlns:a16="http://schemas.microsoft.com/office/drawing/2014/main" id="{4331499D-0C57-4CBF-928E-06F127B6D031}"/>
              </a:ext>
            </a:extLst>
          </p:cNvPr>
          <p:cNvSpPr txBox="1"/>
          <p:nvPr userDrawn="1"/>
        </p:nvSpPr>
        <p:spPr>
          <a:xfrm>
            <a:off x="4392613" y="1785938"/>
            <a:ext cx="2944812" cy="2338387"/>
          </a:xfrm>
          <a:prstGeom prst="rect">
            <a:avLst/>
          </a:prstGeom>
          <a:noFill/>
        </p:spPr>
        <p:txBody>
          <a:bodyPr>
            <a:spAutoFit/>
          </a:bodyPr>
          <a:lstStyle/>
          <a:p>
            <a:pPr eaLnBrk="1" fontAlgn="auto" hangingPunct="1">
              <a:spcBef>
                <a:spcPts val="0"/>
              </a:spcBef>
              <a:spcAft>
                <a:spcPts val="0"/>
              </a:spcAft>
              <a:defRPr/>
            </a:pPr>
            <a:r>
              <a:rPr lang="fr-FR" sz="1400" dirty="0">
                <a:solidFill>
                  <a:schemeClr val="tx1">
                    <a:lumMod val="75000"/>
                    <a:lumOff val="25000"/>
                  </a:schemeClr>
                </a:solidFill>
                <a:latin typeface="Montserrat Black" panose="00000A00000000000000" pitchFamily="2" charset="0"/>
              </a:rPr>
              <a:t>PEL POTENTIELLEMENT IRREGULIERS</a:t>
            </a:r>
          </a:p>
          <a:p>
            <a:pPr eaLnBrk="1" fontAlgn="auto" hangingPunct="1">
              <a:spcBef>
                <a:spcPts val="0"/>
              </a:spcBef>
              <a:spcAft>
                <a:spcPts val="0"/>
              </a:spcAft>
              <a:buFont typeface="Arial" panose="020B0604020202020204" pitchFamily="34" charset="0"/>
              <a:buNone/>
              <a:defRPr/>
            </a:pPr>
            <a:r>
              <a:rPr lang="fr-FR" altLang="fr-FR" sz="1000" dirty="0">
                <a:solidFill>
                  <a:schemeClr val="tx1">
                    <a:lumMod val="75000"/>
                    <a:lumOff val="25000"/>
                  </a:schemeClr>
                </a:solidFill>
                <a:latin typeface="+mn-lt"/>
              </a:rPr>
              <a:t>Rappel des traitements attendus :</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Régulariser les versements manquants.</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modifier au besoin l’abonnement mis en place, permettant ainsi d’assurer le versement minimum de 540€ chaque année.</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procéder au besoin à la prorogation du PEL.</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En cas d’alimentation du PEL par les propres soins du client proposer la mise en place d’un abonnement.</a:t>
            </a:r>
            <a:endParaRPr lang="fr-FR" dirty="0">
              <a:solidFill>
                <a:schemeClr val="tx1">
                  <a:lumMod val="75000"/>
                  <a:lumOff val="25000"/>
                </a:schemeClr>
              </a:solidFill>
              <a:latin typeface="Montserrat Black" panose="00000A00000000000000" pitchFamily="2" charset="0"/>
            </a:endParaRPr>
          </a:p>
          <a:p>
            <a:pPr eaLnBrk="1" fontAlgn="auto" hangingPunct="1">
              <a:spcBef>
                <a:spcPts val="0"/>
              </a:spcBef>
              <a:spcAft>
                <a:spcPts val="0"/>
              </a:spcAft>
              <a:defRPr/>
            </a:pPr>
            <a:endParaRPr lang="fr-FR" dirty="0">
              <a:solidFill>
                <a:schemeClr val="tx1">
                  <a:lumMod val="75000"/>
                  <a:lumOff val="25000"/>
                </a:schemeClr>
              </a:solidFill>
              <a:latin typeface="+mn-lt"/>
            </a:endParaRPr>
          </a:p>
        </p:txBody>
      </p:sp>
      <p:sp>
        <p:nvSpPr>
          <p:cNvPr id="15" name="Rectangle 14">
            <a:extLst>
              <a:ext uri="{FF2B5EF4-FFF2-40B4-BE49-F238E27FC236}">
                <a16:creationId xmlns:a16="http://schemas.microsoft.com/office/drawing/2014/main" id="{C3C126BA-7CDB-4BF3-86B9-8BEE4372CC84}"/>
              </a:ext>
            </a:extLst>
          </p:cNvPr>
          <p:cNvSpPr/>
          <p:nvPr userDrawn="1"/>
        </p:nvSpPr>
        <p:spPr>
          <a:xfrm>
            <a:off x="3584575" y="4160838"/>
            <a:ext cx="3854450" cy="23637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 name="ZoneTexte 15">
            <a:extLst>
              <a:ext uri="{FF2B5EF4-FFF2-40B4-BE49-F238E27FC236}">
                <a16:creationId xmlns:a16="http://schemas.microsoft.com/office/drawing/2014/main" id="{2436CE85-1208-4CA1-9B94-7BFE273DCAF7}"/>
              </a:ext>
            </a:extLst>
          </p:cNvPr>
          <p:cNvSpPr txBox="1">
            <a:spLocks noChangeArrowheads="1"/>
          </p:cNvSpPr>
          <p:nvPr userDrawn="1"/>
        </p:nvSpPr>
        <p:spPr bwMode="auto">
          <a:xfrm>
            <a:off x="4392613" y="4302125"/>
            <a:ext cx="2944812" cy="20621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AUTO – 2 ROUES – CONTRATS PROVISOIRES</a:t>
            </a:r>
          </a:p>
          <a:p>
            <a:pPr algn="just" eaLnBrk="1" hangingPunct="1">
              <a:defRPr/>
            </a:pPr>
            <a:r>
              <a:rPr lang="fr-FR" altLang="fr-FR" sz="1000">
                <a:solidFill>
                  <a:srgbClr val="404040"/>
                </a:solidFill>
              </a:rPr>
              <a:t>Si un contrat auto ou 2 roues est un «contrat provisoire en note de couverture» notre client doit alors nous fournir les justificatifs sous 30 jours à compter de la date d’effet du contrat. Passé ce délai, le véhicule ne sera plus assuré. D’où l’utilité de relancer ces clients pour finaliser ces contrats et en priorisant ceux à moins de 10 jours de la sortie.</a:t>
            </a:r>
          </a:p>
          <a:p>
            <a:pPr algn="just" eaLnBrk="1" hangingPunct="1">
              <a:defRPr/>
            </a:pPr>
            <a:r>
              <a:rPr lang="fr-FR" altLang="fr-FR" sz="1000">
                <a:solidFill>
                  <a:srgbClr val="404040"/>
                </a:solidFill>
              </a:rPr>
              <a:t>Retrouvez en cliquant </a:t>
            </a:r>
            <a:r>
              <a:rPr lang="fr-FR" altLang="fr-FR" sz="1000">
                <a:solidFill>
                  <a:srgbClr val="404040"/>
                </a:solidFill>
                <a:hlinkClick r:id="rId5"/>
              </a:rPr>
              <a:t>ici</a:t>
            </a:r>
            <a:r>
              <a:rPr lang="fr-FR" altLang="fr-FR" sz="1000">
                <a:solidFill>
                  <a:srgbClr val="404040"/>
                </a:solidFill>
              </a:rPr>
              <a:t> le process complet de traitement d’un contrat AUTO</a:t>
            </a:r>
          </a:p>
        </p:txBody>
      </p:sp>
      <p:sp>
        <p:nvSpPr>
          <p:cNvPr id="17" name="Rectangle 16">
            <a:extLst>
              <a:ext uri="{FF2B5EF4-FFF2-40B4-BE49-F238E27FC236}">
                <a16:creationId xmlns:a16="http://schemas.microsoft.com/office/drawing/2014/main" id="{B759F794-7778-4DE3-8C0A-B02E9895C563}"/>
              </a:ext>
            </a:extLst>
          </p:cNvPr>
          <p:cNvSpPr/>
          <p:nvPr userDrawn="1"/>
        </p:nvSpPr>
        <p:spPr>
          <a:xfrm>
            <a:off x="7821613" y="1644650"/>
            <a:ext cx="3824287" cy="8588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 name="ZoneTexte 17">
            <a:extLst>
              <a:ext uri="{FF2B5EF4-FFF2-40B4-BE49-F238E27FC236}">
                <a16:creationId xmlns:a16="http://schemas.microsoft.com/office/drawing/2014/main" id="{50629AF7-F7F4-44FC-BA3D-35027DD1FF59}"/>
              </a:ext>
            </a:extLst>
          </p:cNvPr>
          <p:cNvSpPr txBox="1">
            <a:spLocks noChangeArrowheads="1"/>
          </p:cNvSpPr>
          <p:nvPr userDrawn="1"/>
        </p:nvSpPr>
        <p:spPr bwMode="auto">
          <a:xfrm>
            <a:off x="8520113" y="1824038"/>
            <a:ext cx="3043237" cy="4619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MOBILITE BANCAIRE</a:t>
            </a:r>
          </a:p>
          <a:p>
            <a:pPr algn="just" eaLnBrk="1" hangingPunct="1">
              <a:defRPr/>
            </a:pPr>
            <a:r>
              <a:rPr lang="fr-FR" altLang="fr-FR" sz="1000">
                <a:solidFill>
                  <a:srgbClr val="404040"/>
                </a:solidFill>
              </a:rPr>
              <a:t>Retrouvez en cliquant </a:t>
            </a:r>
            <a:r>
              <a:rPr lang="fr-FR" altLang="fr-FR" sz="1000">
                <a:solidFill>
                  <a:srgbClr val="404040"/>
                </a:solidFill>
                <a:hlinkClick r:id="rId6"/>
              </a:rPr>
              <a:t>ici</a:t>
            </a:r>
            <a:r>
              <a:rPr lang="fr-FR" altLang="fr-FR" sz="1000">
                <a:solidFill>
                  <a:srgbClr val="404040"/>
                </a:solidFill>
              </a:rPr>
              <a:t> le listing détaillé ORCA. </a:t>
            </a:r>
            <a:endParaRPr lang="fr-FR" altLang="fr-FR">
              <a:solidFill>
                <a:srgbClr val="404040"/>
              </a:solidFill>
              <a:latin typeface="Montserrat Black" panose="00000A00000000000000" pitchFamily="2" charset="0"/>
            </a:endParaRPr>
          </a:p>
        </p:txBody>
      </p:sp>
      <p:sp>
        <p:nvSpPr>
          <p:cNvPr id="19" name="Rectangle 18">
            <a:extLst>
              <a:ext uri="{FF2B5EF4-FFF2-40B4-BE49-F238E27FC236}">
                <a16:creationId xmlns:a16="http://schemas.microsoft.com/office/drawing/2014/main" id="{A6403786-B03A-4DDA-9CD5-9B2FD1E5A95C}"/>
              </a:ext>
            </a:extLst>
          </p:cNvPr>
          <p:cNvSpPr/>
          <p:nvPr userDrawn="1"/>
        </p:nvSpPr>
        <p:spPr>
          <a:xfrm>
            <a:off x="7821613" y="2665413"/>
            <a:ext cx="3824287" cy="835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ZoneTexte 19">
            <a:extLst>
              <a:ext uri="{FF2B5EF4-FFF2-40B4-BE49-F238E27FC236}">
                <a16:creationId xmlns:a16="http://schemas.microsoft.com/office/drawing/2014/main" id="{5CFDBC92-4220-4874-AB06-19C99C10D4D7}"/>
              </a:ext>
            </a:extLst>
          </p:cNvPr>
          <p:cNvSpPr txBox="1">
            <a:spLocks noChangeArrowheads="1"/>
          </p:cNvSpPr>
          <p:nvPr userDrawn="1"/>
        </p:nvSpPr>
        <p:spPr bwMode="auto">
          <a:xfrm>
            <a:off x="8520113" y="2860675"/>
            <a:ext cx="3043237" cy="4460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CREDITS PROJET</a:t>
            </a:r>
          </a:p>
          <a:p>
            <a:pPr algn="just" eaLnBrk="1" hangingPunct="1">
              <a:lnSpc>
                <a:spcPct val="90000"/>
              </a:lnSpc>
              <a:defRPr/>
            </a:pPr>
            <a:r>
              <a:rPr lang="fr-FR" altLang="fr-FR" sz="1000">
                <a:solidFill>
                  <a:srgbClr val="404040"/>
                </a:solidFill>
              </a:rPr>
              <a:t>Retrouvez en cliquant </a:t>
            </a:r>
            <a:r>
              <a:rPr lang="fr-FR" altLang="fr-FR" sz="1000">
                <a:solidFill>
                  <a:srgbClr val="404040"/>
                </a:solidFill>
                <a:hlinkClick r:id="rId7"/>
              </a:rPr>
              <a:t>ici </a:t>
            </a:r>
            <a:r>
              <a:rPr lang="fr-FR" altLang="fr-FR" sz="1000">
                <a:solidFill>
                  <a:srgbClr val="404040"/>
                </a:solidFill>
              </a:rPr>
              <a:t>le listing ORCA détaillé </a:t>
            </a:r>
          </a:p>
        </p:txBody>
      </p:sp>
      <p:sp>
        <p:nvSpPr>
          <p:cNvPr id="21" name="Rectangle 20">
            <a:extLst>
              <a:ext uri="{FF2B5EF4-FFF2-40B4-BE49-F238E27FC236}">
                <a16:creationId xmlns:a16="http://schemas.microsoft.com/office/drawing/2014/main" id="{8A5CEB6B-8EF6-4B7A-B222-6402B7675965}"/>
              </a:ext>
            </a:extLst>
          </p:cNvPr>
          <p:cNvSpPr/>
          <p:nvPr userDrawn="1"/>
        </p:nvSpPr>
        <p:spPr>
          <a:xfrm>
            <a:off x="7821613" y="3702050"/>
            <a:ext cx="3824287" cy="812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ZoneTexte 21">
            <a:extLst>
              <a:ext uri="{FF2B5EF4-FFF2-40B4-BE49-F238E27FC236}">
                <a16:creationId xmlns:a16="http://schemas.microsoft.com/office/drawing/2014/main" id="{5A35DE6E-CDE7-43BB-B7DD-B777C3621489}"/>
              </a:ext>
            </a:extLst>
          </p:cNvPr>
          <p:cNvSpPr txBox="1">
            <a:spLocks noChangeArrowheads="1"/>
          </p:cNvSpPr>
          <p:nvPr userDrawn="1"/>
        </p:nvSpPr>
        <p:spPr bwMode="auto">
          <a:xfrm>
            <a:off x="8520113" y="3871913"/>
            <a:ext cx="3043237" cy="4603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VAD</a:t>
            </a:r>
          </a:p>
          <a:p>
            <a:pPr algn="just" eaLnBrk="1" hangingPunct="1">
              <a:lnSpc>
                <a:spcPct val="90000"/>
              </a:lnSpc>
              <a:defRPr/>
            </a:pPr>
            <a:r>
              <a:rPr lang="fr-FR" altLang="fr-FR" sz="1000">
                <a:solidFill>
                  <a:srgbClr val="404040"/>
                </a:solidFill>
              </a:rPr>
              <a:t>Retrouvez en cliquant </a:t>
            </a:r>
            <a:r>
              <a:rPr lang="fr-FR" altLang="fr-FR" sz="1000">
                <a:solidFill>
                  <a:srgbClr val="404040"/>
                </a:solidFill>
                <a:hlinkClick r:id="rId8"/>
              </a:rPr>
              <a:t>ici</a:t>
            </a:r>
            <a:r>
              <a:rPr lang="fr-FR" altLang="fr-FR" sz="1000">
                <a:solidFill>
                  <a:srgbClr val="404040"/>
                </a:solidFill>
              </a:rPr>
              <a:t> le listing ORCA détaillé </a:t>
            </a:r>
          </a:p>
        </p:txBody>
      </p:sp>
      <p:sp>
        <p:nvSpPr>
          <p:cNvPr id="23" name="ZoneTexte 22">
            <a:extLst>
              <a:ext uri="{FF2B5EF4-FFF2-40B4-BE49-F238E27FC236}">
                <a16:creationId xmlns:a16="http://schemas.microsoft.com/office/drawing/2014/main" id="{A4DEA911-E5A7-4B1B-B39D-B88B053AEDBA}"/>
              </a:ext>
            </a:extLst>
          </p:cNvPr>
          <p:cNvSpPr txBox="1">
            <a:spLocks noChangeArrowheads="1"/>
          </p:cNvSpPr>
          <p:nvPr userDrawn="1"/>
        </p:nvSpPr>
        <p:spPr bwMode="auto">
          <a:xfrm>
            <a:off x="777875" y="6110288"/>
            <a:ext cx="1660525" cy="3857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000">
                <a:solidFill>
                  <a:schemeClr val="bg1"/>
                </a:solidFill>
                <a:latin typeface="Montserrat Black" panose="00000A00000000000000" pitchFamily="2" charset="0"/>
              </a:rPr>
              <a:t>Cliquez sur cet icône</a:t>
            </a:r>
          </a:p>
          <a:p>
            <a:pPr algn="just" eaLnBrk="1" hangingPunct="1">
              <a:lnSpc>
                <a:spcPct val="90000"/>
              </a:lnSpc>
              <a:defRPr/>
            </a:pPr>
            <a:r>
              <a:rPr lang="fr-FR" altLang="fr-FR" sz="1000">
                <a:solidFill>
                  <a:schemeClr val="bg1"/>
                </a:solidFill>
              </a:rPr>
              <a:t>Pour accéder à votre suivi</a:t>
            </a:r>
          </a:p>
        </p:txBody>
      </p:sp>
      <p:pic>
        <p:nvPicPr>
          <p:cNvPr id="24" name="Image 23">
            <a:extLst>
              <a:ext uri="{FF2B5EF4-FFF2-40B4-BE49-F238E27FC236}">
                <a16:creationId xmlns:a16="http://schemas.microsoft.com/office/drawing/2014/main" id="{E1B10B9A-ED2C-43D8-B98B-48B7D3E9B8BC}"/>
              </a:ext>
            </a:extLst>
          </p:cNvPr>
          <p:cNvPicPr>
            <a:picLocks noChangeAspect="1"/>
          </p:cNvPicPr>
          <p:nvPr userDrawn="1"/>
        </p:nvPicPr>
        <p:blipFill>
          <a:blip r:embed="rId9">
            <a:duotone>
              <a:schemeClr val="accent5">
                <a:shade val="45000"/>
                <a:satMod val="135000"/>
              </a:schemeClr>
              <a:prstClr val="white"/>
            </a:duotone>
          </a:blip>
          <a:stretch>
            <a:fillRect/>
          </a:stretch>
        </p:blipFill>
        <p:spPr>
          <a:xfrm>
            <a:off x="-72424" y="5852610"/>
            <a:ext cx="762000" cy="762000"/>
          </a:xfrm>
          <a:prstGeom prst="rect">
            <a:avLst/>
          </a:prstGeom>
        </p:spPr>
      </p:pic>
      <p:sp>
        <p:nvSpPr>
          <p:cNvPr id="25" name="ZoneTexte 24">
            <a:extLst>
              <a:ext uri="{FF2B5EF4-FFF2-40B4-BE49-F238E27FC236}">
                <a16:creationId xmlns:a16="http://schemas.microsoft.com/office/drawing/2014/main" id="{CB5DEB78-F580-46B3-9B8E-F22AF34D36A9}"/>
              </a:ext>
            </a:extLst>
          </p:cNvPr>
          <p:cNvSpPr txBox="1"/>
          <p:nvPr userDrawn="1"/>
        </p:nvSpPr>
        <p:spPr>
          <a:xfrm>
            <a:off x="415925" y="6319838"/>
            <a:ext cx="123825" cy="201612"/>
          </a:xfrm>
          <a:prstGeom prst="rect">
            <a:avLst/>
          </a:prstGeom>
          <a:solidFill>
            <a:schemeClr val="accent4">
              <a:lumMod val="75000"/>
            </a:schemeClr>
          </a:solidFill>
        </p:spPr>
        <p:txBody>
          <a:bodyPr>
            <a:spAutoFit/>
          </a:bodyPr>
          <a:lstStyle/>
          <a:p>
            <a:pPr eaLnBrk="1" fontAlgn="auto" hangingPunct="1">
              <a:spcBef>
                <a:spcPts val="0"/>
              </a:spcBef>
              <a:spcAft>
                <a:spcPts val="0"/>
              </a:spcAft>
              <a:defRPr/>
            </a:pPr>
            <a:endParaRPr lang="fr-FR" dirty="0">
              <a:latin typeface="+mn-lt"/>
            </a:endParaRPr>
          </a:p>
        </p:txBody>
      </p:sp>
      <p:pic>
        <p:nvPicPr>
          <p:cNvPr id="26" name="Picture 13" descr="Résultat de recherche d'images pour &quot;clic&quot;">
            <a:hlinkClick r:id="rId10" action="ppaction://hlinkfile"/>
            <a:extLst>
              <a:ext uri="{FF2B5EF4-FFF2-40B4-BE49-F238E27FC236}">
                <a16:creationId xmlns:a16="http://schemas.microsoft.com/office/drawing/2014/main" id="{CA91BEC8-A2D0-4B81-89E5-0BE1F4D2186E}"/>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433388" y="6338888"/>
            <a:ext cx="252412"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Ellipse 28">
            <a:extLst>
              <a:ext uri="{FF2B5EF4-FFF2-40B4-BE49-F238E27FC236}">
                <a16:creationId xmlns:a16="http://schemas.microsoft.com/office/drawing/2014/main" id="{E1193E57-B0E4-420A-9453-12A2C846155A}"/>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0" name="Connecteur droit 29">
            <a:extLst>
              <a:ext uri="{FF2B5EF4-FFF2-40B4-BE49-F238E27FC236}">
                <a16:creationId xmlns:a16="http://schemas.microsoft.com/office/drawing/2014/main" id="{FD107FD2-FAE8-4901-9D06-F891551EA244}"/>
              </a:ext>
            </a:extLst>
          </p:cNvPr>
          <p:cNvCxnSpPr>
            <a:cxnSpLocks/>
          </p:cNvCxnSpPr>
          <p:nvPr userDrawn="1"/>
        </p:nvCxnSpPr>
        <p:spPr>
          <a:xfrm flipH="1">
            <a:off x="11186030" y="5336651"/>
            <a:ext cx="1031907" cy="1587932"/>
          </a:xfrm>
          <a:prstGeom prst="line">
            <a:avLst/>
          </a:prstGeom>
          <a:ln w="38100">
            <a:solidFill>
              <a:srgbClr val="FFD817"/>
            </a:solidFill>
            <a:prstDash val="dash"/>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D0B17478-48E2-4137-BAAD-2E667BC0A74D}"/>
              </a:ext>
            </a:extLst>
          </p:cNvPr>
          <p:cNvCxnSpPr>
            <a:cxnSpLocks/>
          </p:cNvCxnSpPr>
          <p:nvPr userDrawn="1"/>
        </p:nvCxnSpPr>
        <p:spPr>
          <a:xfrm flipH="1">
            <a:off x="11239129" y="5415379"/>
            <a:ext cx="1094765" cy="1644876"/>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Ellipse 31">
            <a:extLst>
              <a:ext uri="{FF2B5EF4-FFF2-40B4-BE49-F238E27FC236}">
                <a16:creationId xmlns:a16="http://schemas.microsoft.com/office/drawing/2014/main" id="{9111B88F-F9F0-46B6-9605-921104D93E47}"/>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857229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1">
    <p:bg>
      <p:bgPr>
        <a:solidFill>
          <a:srgbClr val="F2F2F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4D27B89-8091-411A-A123-A742E10A28B9}"/>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 name="Rectangle 8">
            <a:extLst>
              <a:ext uri="{FF2B5EF4-FFF2-40B4-BE49-F238E27FC236}">
                <a16:creationId xmlns:a16="http://schemas.microsoft.com/office/drawing/2014/main" id="{5B6405C0-B785-4E72-8EE9-6116AD3CA340}"/>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9">
            <a:extLst>
              <a:ext uri="{FF2B5EF4-FFF2-40B4-BE49-F238E27FC236}">
                <a16:creationId xmlns:a16="http://schemas.microsoft.com/office/drawing/2014/main" id="{29E4E2AA-CF8D-4D92-9215-98C0777A211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2">
            <a:extLst>
              <a:ext uri="{FF2B5EF4-FFF2-40B4-BE49-F238E27FC236}">
                <a16:creationId xmlns:a16="http://schemas.microsoft.com/office/drawing/2014/main" id="{9C776B7C-FE80-479C-A470-182125E22C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3">
            <a:extLst>
              <a:ext uri="{FF2B5EF4-FFF2-40B4-BE49-F238E27FC236}">
                <a16:creationId xmlns:a16="http://schemas.microsoft.com/office/drawing/2014/main" id="{EBBDB429-2CDC-4CBC-B673-06E64C0E5ADA}"/>
              </a:ext>
            </a:extLst>
          </p:cNvPr>
          <p:cNvPicPr>
            <a:picLocks noChangeAspect="1"/>
          </p:cNvPicPr>
          <p:nvPr userDrawn="1"/>
        </p:nvPicPr>
        <p:blipFill>
          <a:blip r:embed="rId4">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2A3B69C0-8588-409A-B479-8A322FD2136E}"/>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5" name="Image 14">
            <a:extLst>
              <a:ext uri="{FF2B5EF4-FFF2-40B4-BE49-F238E27FC236}">
                <a16:creationId xmlns:a16="http://schemas.microsoft.com/office/drawing/2014/main" id="{0A5AACA4-1B52-4160-BEE2-9B632BD62916}"/>
              </a:ext>
            </a:extLst>
          </p:cNvPr>
          <p:cNvPicPr>
            <a:picLocks noChangeAspect="1"/>
          </p:cNvPicPr>
          <p:nvPr userDrawn="1"/>
        </p:nvPicPr>
        <p:blipFill>
          <a:blip r:embed="rId5"/>
          <a:stretch>
            <a:fillRect/>
          </a:stretch>
        </p:blipFill>
        <p:spPr>
          <a:xfrm>
            <a:off x="0" y="368300"/>
            <a:ext cx="1352550" cy="828675"/>
          </a:xfrm>
          <a:prstGeom prst="rect">
            <a:avLst/>
          </a:prstGeom>
          <a:solidFill>
            <a:schemeClr val="accent4"/>
          </a:solidFill>
        </p:spPr>
      </p:pic>
      <p:sp>
        <p:nvSpPr>
          <p:cNvPr id="16" name="ZoneTexte 15">
            <a:extLst>
              <a:ext uri="{FF2B5EF4-FFF2-40B4-BE49-F238E27FC236}">
                <a16:creationId xmlns:a16="http://schemas.microsoft.com/office/drawing/2014/main" id="{E3A3A49C-F0FC-46C0-934D-A4D745637E29}"/>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7" name="ZoneTexte 16">
            <a:extLst>
              <a:ext uri="{FF2B5EF4-FFF2-40B4-BE49-F238E27FC236}">
                <a16:creationId xmlns:a16="http://schemas.microsoft.com/office/drawing/2014/main" id="{D9FB8091-235F-476F-86A0-D71A2A8FBB77}"/>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18" name="Rectangle 17">
            <a:extLst>
              <a:ext uri="{FF2B5EF4-FFF2-40B4-BE49-F238E27FC236}">
                <a16:creationId xmlns:a16="http://schemas.microsoft.com/office/drawing/2014/main" id="{83F05F91-F68E-41D9-870F-653E97CD97C9}"/>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 name="Rectangle 18">
            <a:extLst>
              <a:ext uri="{FF2B5EF4-FFF2-40B4-BE49-F238E27FC236}">
                <a16:creationId xmlns:a16="http://schemas.microsoft.com/office/drawing/2014/main" id="{E41E3167-3EA5-4CCC-A40D-9A760E41133E}"/>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Rectangle 19">
            <a:extLst>
              <a:ext uri="{FF2B5EF4-FFF2-40B4-BE49-F238E27FC236}">
                <a16:creationId xmlns:a16="http://schemas.microsoft.com/office/drawing/2014/main" id="{42F9744D-CD73-4D2E-936E-4173186973C5}"/>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21" name="Image 21">
            <a:extLst>
              <a:ext uri="{FF2B5EF4-FFF2-40B4-BE49-F238E27FC236}">
                <a16:creationId xmlns:a16="http://schemas.microsoft.com/office/drawing/2014/main" id="{6DDC0FC5-90DE-4B38-A87B-7D59E50E1CC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 22">
            <a:extLst>
              <a:ext uri="{FF2B5EF4-FFF2-40B4-BE49-F238E27FC236}">
                <a16:creationId xmlns:a16="http://schemas.microsoft.com/office/drawing/2014/main" id="{2AB8A74F-0D6B-43BB-927F-18B832C522F8}"/>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22">
            <a:extLst>
              <a:ext uri="{FF2B5EF4-FFF2-40B4-BE49-F238E27FC236}">
                <a16:creationId xmlns:a16="http://schemas.microsoft.com/office/drawing/2014/main" id="{64276EDA-9EC7-4A69-9830-4D96495249D3}"/>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24" name="ZoneTexte 23">
            <a:extLst>
              <a:ext uri="{FF2B5EF4-FFF2-40B4-BE49-F238E27FC236}">
                <a16:creationId xmlns:a16="http://schemas.microsoft.com/office/drawing/2014/main" id="{324528C3-D001-433D-ABCE-41983AAEEC3F}"/>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25" name="Connecteur droit 24">
            <a:extLst>
              <a:ext uri="{FF2B5EF4-FFF2-40B4-BE49-F238E27FC236}">
                <a16:creationId xmlns:a16="http://schemas.microsoft.com/office/drawing/2014/main" id="{BB6707F5-4936-4BD7-8B8D-72A5638A6CC4}"/>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B554D274-2813-4878-B908-4D49B1ACB1C3}"/>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7" name="ZoneTexte 26">
            <a:extLst>
              <a:ext uri="{FF2B5EF4-FFF2-40B4-BE49-F238E27FC236}">
                <a16:creationId xmlns:a16="http://schemas.microsoft.com/office/drawing/2014/main" id="{8A392B00-98EB-4292-8791-4C37CF388767}"/>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8" name="ZoneTexte 27">
            <a:extLst>
              <a:ext uri="{FF2B5EF4-FFF2-40B4-BE49-F238E27FC236}">
                <a16:creationId xmlns:a16="http://schemas.microsoft.com/office/drawing/2014/main" id="{B9A50C07-B9F9-43AE-9612-808AFBA1A0A6}"/>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9" name="ZoneTexte 28">
            <a:extLst>
              <a:ext uri="{FF2B5EF4-FFF2-40B4-BE49-F238E27FC236}">
                <a16:creationId xmlns:a16="http://schemas.microsoft.com/office/drawing/2014/main" id="{F50E44F0-3D5F-4158-8CEA-44E4001C40BF}"/>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30" name="ZoneTexte 29">
            <a:extLst>
              <a:ext uri="{FF2B5EF4-FFF2-40B4-BE49-F238E27FC236}">
                <a16:creationId xmlns:a16="http://schemas.microsoft.com/office/drawing/2014/main" id="{D244B52F-26D6-42D7-BD2D-B84D45AA5F4C}"/>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31" name="ZoneTexte 30">
            <a:extLst>
              <a:ext uri="{FF2B5EF4-FFF2-40B4-BE49-F238E27FC236}">
                <a16:creationId xmlns:a16="http://schemas.microsoft.com/office/drawing/2014/main" id="{9DB6D3A5-4C23-49D0-9528-68DEF13E695F}"/>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32" name="Rectangle 31">
            <a:extLst>
              <a:ext uri="{FF2B5EF4-FFF2-40B4-BE49-F238E27FC236}">
                <a16:creationId xmlns:a16="http://schemas.microsoft.com/office/drawing/2014/main" id="{858C1F45-901E-45C0-B99A-F506AEB7FC5E}"/>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20EE47E3-2345-4CF5-B4C9-0157AE0568D5}"/>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47AC1AD7-C1A3-4D10-844A-5B75846C7390}"/>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6" name="Rectangle 35">
            <a:extLst>
              <a:ext uri="{FF2B5EF4-FFF2-40B4-BE49-F238E27FC236}">
                <a16:creationId xmlns:a16="http://schemas.microsoft.com/office/drawing/2014/main" id="{585E5944-A5DF-4757-AD15-C3C7FBE6613E}"/>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7" name="Rectangle 36">
            <a:extLst>
              <a:ext uri="{FF2B5EF4-FFF2-40B4-BE49-F238E27FC236}">
                <a16:creationId xmlns:a16="http://schemas.microsoft.com/office/drawing/2014/main" id="{95D7EF88-93C3-446E-B0E1-81B35631B3AA}"/>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0" name="Rectangle 39">
            <a:extLst>
              <a:ext uri="{FF2B5EF4-FFF2-40B4-BE49-F238E27FC236}">
                <a16:creationId xmlns:a16="http://schemas.microsoft.com/office/drawing/2014/main" id="{A9DF1312-D3E0-49FA-B3CC-8FDCB07EA3AC}"/>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1" name="Graphique 297">
            <a:hlinkClick r:id="" action="ppaction://noaction"/>
            <a:extLst>
              <a:ext uri="{FF2B5EF4-FFF2-40B4-BE49-F238E27FC236}">
                <a16:creationId xmlns:a16="http://schemas.microsoft.com/office/drawing/2014/main" id="{2B8C4DDC-98E1-49D1-914A-B4AFCF787FBD}"/>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2"/>
          <p:cNvSpPr>
            <a:spLocks noGrp="1"/>
          </p:cNvSpPr>
          <p:nvPr>
            <p:ph idx="15"/>
          </p:nvPr>
        </p:nvSpPr>
        <p:spPr>
          <a:xfrm>
            <a:off x="1346762" y="368300"/>
            <a:ext cx="9638323" cy="828676"/>
          </a:xfrm>
          <a:solidFill>
            <a:schemeClr val="bg1">
              <a:lumMod val="65000"/>
            </a:schemeClr>
          </a:solidFill>
        </p:spPr>
        <p:txBody>
          <a:bodyPr anchor="ct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p:txBody>
      </p:sp>
      <p:sp>
        <p:nvSpPr>
          <p:cNvPr id="35" name="Espace réservé du contenu 2"/>
          <p:cNvSpPr>
            <a:spLocks noGrp="1"/>
          </p:cNvSpPr>
          <p:nvPr>
            <p:ph idx="1"/>
          </p:nvPr>
        </p:nvSpPr>
        <p:spPr>
          <a:xfrm>
            <a:off x="515938" y="1504811"/>
            <a:ext cx="10267357" cy="447879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359404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E 2">
    <p:bg>
      <p:bgPr>
        <a:solidFill>
          <a:srgbClr val="F2F2F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CCAE19-1968-4B60-8C9D-FD044465E1E9}"/>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BC8A624E-333D-465F-B332-B1EF2F2B896B}"/>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8" name="Image 9">
            <a:extLst>
              <a:ext uri="{FF2B5EF4-FFF2-40B4-BE49-F238E27FC236}">
                <a16:creationId xmlns:a16="http://schemas.microsoft.com/office/drawing/2014/main" id="{73E10F6C-98B1-4D88-A110-3231B055FD4B}"/>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7F074FE9-A7A7-43AB-92D2-9EE2A875A7D0}"/>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12">
            <a:extLst>
              <a:ext uri="{FF2B5EF4-FFF2-40B4-BE49-F238E27FC236}">
                <a16:creationId xmlns:a16="http://schemas.microsoft.com/office/drawing/2014/main" id="{7618EF99-3925-492E-8691-3956D9B66CD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3">
            <a:extLst>
              <a:ext uri="{FF2B5EF4-FFF2-40B4-BE49-F238E27FC236}">
                <a16:creationId xmlns:a16="http://schemas.microsoft.com/office/drawing/2014/main" id="{093F0B4A-5E7D-4269-89CF-CF4DC403A63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E1979F85-A2CD-4635-A118-030B2EEEFC09}"/>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14" name="ZoneTexte 13">
            <a:extLst>
              <a:ext uri="{FF2B5EF4-FFF2-40B4-BE49-F238E27FC236}">
                <a16:creationId xmlns:a16="http://schemas.microsoft.com/office/drawing/2014/main" id="{1FA6EE49-E217-4908-8BA7-A227864A34D9}"/>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15" name="Connecteur droit 14">
            <a:extLst>
              <a:ext uri="{FF2B5EF4-FFF2-40B4-BE49-F238E27FC236}">
                <a16:creationId xmlns:a16="http://schemas.microsoft.com/office/drawing/2014/main" id="{F95C3AD4-8ADA-405B-AB4C-08680A3FD847}"/>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Graphique 297">
            <a:hlinkClick r:id="" action="ppaction://noaction"/>
            <a:extLst>
              <a:ext uri="{FF2B5EF4-FFF2-40B4-BE49-F238E27FC236}">
                <a16:creationId xmlns:a16="http://schemas.microsoft.com/office/drawing/2014/main" id="{3A5DA61E-CBD2-40E6-AB19-27C53B9563F5}"/>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8">
            <a:extLst>
              <a:ext uri="{FF2B5EF4-FFF2-40B4-BE49-F238E27FC236}">
                <a16:creationId xmlns:a16="http://schemas.microsoft.com/office/drawing/2014/main" id="{A1F74A3A-8D3A-4279-BDFC-E52566CF618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a:extLst>
              <a:ext uri="{FF2B5EF4-FFF2-40B4-BE49-F238E27FC236}">
                <a16:creationId xmlns:a16="http://schemas.microsoft.com/office/drawing/2014/main" id="{BB5A7F2D-29EA-4139-8A21-5D746781BD42}"/>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9" name="ZoneTexte 18">
            <a:extLst>
              <a:ext uri="{FF2B5EF4-FFF2-40B4-BE49-F238E27FC236}">
                <a16:creationId xmlns:a16="http://schemas.microsoft.com/office/drawing/2014/main" id="{60969C60-0C48-4110-B635-C381145CD02B}"/>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20" name="Rectangle 19">
            <a:extLst>
              <a:ext uri="{FF2B5EF4-FFF2-40B4-BE49-F238E27FC236}">
                <a16:creationId xmlns:a16="http://schemas.microsoft.com/office/drawing/2014/main" id="{61A72164-F6A9-405F-BEA5-E71BB615956A}"/>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1" name="Rectangle 20">
            <a:extLst>
              <a:ext uri="{FF2B5EF4-FFF2-40B4-BE49-F238E27FC236}">
                <a16:creationId xmlns:a16="http://schemas.microsoft.com/office/drawing/2014/main" id="{536E8707-661B-46DD-B799-EE4912D90658}"/>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Rectangle 21">
            <a:extLst>
              <a:ext uri="{FF2B5EF4-FFF2-40B4-BE49-F238E27FC236}">
                <a16:creationId xmlns:a16="http://schemas.microsoft.com/office/drawing/2014/main" id="{6809851B-B9AE-4AD1-A1FF-D611387BEE15}"/>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3" name="ZoneTexte 22">
            <a:extLst>
              <a:ext uri="{FF2B5EF4-FFF2-40B4-BE49-F238E27FC236}">
                <a16:creationId xmlns:a16="http://schemas.microsoft.com/office/drawing/2014/main" id="{3A1CA03D-00D0-46C4-BAE3-2728897656DA}"/>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4" name="ZoneTexte 23">
            <a:extLst>
              <a:ext uri="{FF2B5EF4-FFF2-40B4-BE49-F238E27FC236}">
                <a16:creationId xmlns:a16="http://schemas.microsoft.com/office/drawing/2014/main" id="{01E98B1C-2C39-4622-8B34-D19548DE876A}"/>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5" name="ZoneTexte 24">
            <a:extLst>
              <a:ext uri="{FF2B5EF4-FFF2-40B4-BE49-F238E27FC236}">
                <a16:creationId xmlns:a16="http://schemas.microsoft.com/office/drawing/2014/main" id="{1A84B2B8-2DD4-46E6-A462-555D65C28754}"/>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6" name="ZoneTexte 25">
            <a:extLst>
              <a:ext uri="{FF2B5EF4-FFF2-40B4-BE49-F238E27FC236}">
                <a16:creationId xmlns:a16="http://schemas.microsoft.com/office/drawing/2014/main" id="{171B55B6-8004-4F34-8C17-A60BC6E9A662}"/>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27" name="ZoneTexte 26">
            <a:extLst>
              <a:ext uri="{FF2B5EF4-FFF2-40B4-BE49-F238E27FC236}">
                <a16:creationId xmlns:a16="http://schemas.microsoft.com/office/drawing/2014/main" id="{4C4E8B6A-4DAB-4ED9-9C68-A00CD5036C75}"/>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28" name="ZoneTexte 27">
            <a:extLst>
              <a:ext uri="{FF2B5EF4-FFF2-40B4-BE49-F238E27FC236}">
                <a16:creationId xmlns:a16="http://schemas.microsoft.com/office/drawing/2014/main" id="{B3F7CB33-BCF3-4441-85F5-04A696C253F2}"/>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29" name="Rectangle 28">
            <a:extLst>
              <a:ext uri="{FF2B5EF4-FFF2-40B4-BE49-F238E27FC236}">
                <a16:creationId xmlns:a16="http://schemas.microsoft.com/office/drawing/2014/main" id="{9357F2C4-0022-446C-9DFA-3AC1E8CA30EA}"/>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0" name="Rectangle 29">
            <a:extLst>
              <a:ext uri="{FF2B5EF4-FFF2-40B4-BE49-F238E27FC236}">
                <a16:creationId xmlns:a16="http://schemas.microsoft.com/office/drawing/2014/main" id="{0C6BC875-B2EE-4F8E-91B0-F18FD5209D94}"/>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1" name="Rectangle 30">
            <a:extLst>
              <a:ext uri="{FF2B5EF4-FFF2-40B4-BE49-F238E27FC236}">
                <a16:creationId xmlns:a16="http://schemas.microsoft.com/office/drawing/2014/main" id="{D77A9664-34E9-4DF8-94EE-232C30707F11}"/>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2" name="Rectangle 31">
            <a:extLst>
              <a:ext uri="{FF2B5EF4-FFF2-40B4-BE49-F238E27FC236}">
                <a16:creationId xmlns:a16="http://schemas.microsoft.com/office/drawing/2014/main" id="{FE518AD4-B1C8-4203-88B9-D47B8C19E47C}"/>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C32C8B33-CFEE-4BC2-BF81-846BA6012D54}"/>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2F4000CA-0D04-48A6-8151-8366FAD26DD0}"/>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36" name="Image 36">
            <a:extLst>
              <a:ext uri="{FF2B5EF4-FFF2-40B4-BE49-F238E27FC236}">
                <a16:creationId xmlns:a16="http://schemas.microsoft.com/office/drawing/2014/main" id="{E102C356-B9BC-4E36-96F5-B723FD8973A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Espace réservé du contenu 2"/>
          <p:cNvSpPr>
            <a:spLocks noGrp="1"/>
          </p:cNvSpPr>
          <p:nvPr>
            <p:ph idx="1"/>
          </p:nvPr>
        </p:nvSpPr>
        <p:spPr>
          <a:xfrm>
            <a:off x="515937" y="710352"/>
            <a:ext cx="10267357" cy="52732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3017314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IDE">
    <p:bg>
      <p:bgPr>
        <a:solidFill>
          <a:srgbClr val="F2F2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5EEC95-5F5E-43F0-ADF8-DCB641CE1EB4}"/>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 name="Image 8">
            <a:extLst>
              <a:ext uri="{FF2B5EF4-FFF2-40B4-BE49-F238E27FC236}">
                <a16:creationId xmlns:a16="http://schemas.microsoft.com/office/drawing/2014/main" id="{D564263D-D285-4C98-8495-CB6CF9BB91FD}"/>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A9C5D38-3A95-44FB-A51F-B8C0C36215C6}"/>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6" name="Graphique 297">
            <a:hlinkClick r:id="" action="ppaction://noaction"/>
            <a:extLst>
              <a:ext uri="{FF2B5EF4-FFF2-40B4-BE49-F238E27FC236}">
                <a16:creationId xmlns:a16="http://schemas.microsoft.com/office/drawing/2014/main" id="{2CB0903A-393D-4C62-9384-18F8475DAB3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Tree>
    <p:extLst>
      <p:ext uri="{BB962C8B-B14F-4D97-AF65-F5344CB8AC3E}">
        <p14:creationId xmlns:p14="http://schemas.microsoft.com/office/powerpoint/2010/main" val="56847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exte 2">
            <a:extLst>
              <a:ext uri="{FF2B5EF4-FFF2-40B4-BE49-F238E27FC236}">
                <a16:creationId xmlns:a16="http://schemas.microsoft.com/office/drawing/2014/main" id="{ACD0C870-0B4F-4B33-B65F-6998CEB9FE48}"/>
              </a:ext>
            </a:extLst>
          </p:cNvPr>
          <p:cNvSpPr>
            <a:spLocks noGrp="1"/>
          </p:cNvSpPr>
          <p:nvPr>
            <p:ph type="body" idx="1"/>
          </p:nvPr>
        </p:nvSpPr>
        <p:spPr bwMode="auto">
          <a:xfrm>
            <a:off x="688975" y="1484313"/>
            <a:ext cx="109728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Modifier le texte</a:t>
            </a:r>
          </a:p>
          <a:p>
            <a:pPr lvl="1"/>
            <a:r>
              <a:rPr lang="fr-FR" altLang="fr-FR"/>
              <a:t>Deuxième niveau </a:t>
            </a:r>
          </a:p>
          <a:p>
            <a:pPr lvl="2"/>
            <a:r>
              <a:rPr lang="fr-FR" altLang="fr-FR"/>
              <a:t>Troisième niveau </a:t>
            </a:r>
          </a:p>
          <a:p>
            <a:pPr lvl="3"/>
            <a:r>
              <a:rPr lang="fr-FR" altLang="fr-FR"/>
              <a:t>Quatrième niveau </a:t>
            </a:r>
          </a:p>
          <a:p>
            <a:pPr lvl="4"/>
            <a:r>
              <a:rPr lang="fr-FR" altLang="fr-FR"/>
              <a:t>Cinquième niveau </a:t>
            </a:r>
          </a:p>
        </p:txBody>
      </p:sp>
      <p:sp>
        <p:nvSpPr>
          <p:cNvPr id="1027" name="Espace réservé du titre 1">
            <a:extLst>
              <a:ext uri="{FF2B5EF4-FFF2-40B4-BE49-F238E27FC236}">
                <a16:creationId xmlns:a16="http://schemas.microsoft.com/office/drawing/2014/main" id="{C51BFDE2-5A0D-406E-8299-5BDC233DFCE2}"/>
              </a:ext>
            </a:extLst>
          </p:cNvPr>
          <p:cNvSpPr>
            <a:spLocks noGrp="1"/>
          </p:cNvSpPr>
          <p:nvPr>
            <p:ph type="title"/>
          </p:nvPr>
        </p:nvSpPr>
        <p:spPr bwMode="auto">
          <a:xfrm>
            <a:off x="696913" y="365125"/>
            <a:ext cx="109791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1" name="Espace réservé du numéro de diapositive 1">
            <a:extLst>
              <a:ext uri="{FF2B5EF4-FFF2-40B4-BE49-F238E27FC236}">
                <a16:creationId xmlns:a16="http://schemas.microsoft.com/office/drawing/2014/main" id="{A5D0877A-233A-496D-8C4E-33FF61BBEAAF}"/>
              </a:ext>
            </a:extLst>
          </p:cNvPr>
          <p:cNvSpPr txBox="1">
            <a:spLocks/>
          </p:cNvSpPr>
          <p:nvPr userDrawn="1"/>
        </p:nvSpPr>
        <p:spPr>
          <a:xfrm>
            <a:off x="10988675" y="6524625"/>
            <a:ext cx="673100" cy="261938"/>
          </a:xfrm>
          <a:prstGeom prst="rect">
            <a:avLst/>
          </a:prstGeom>
          <a:noFill/>
        </p:spPr>
        <p:txBody>
          <a:bodyPr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defRPr/>
            </a:pPr>
            <a:fld id="{7E7B0C8C-3985-4FC8-9DFD-6F6B4CA93470}" type="slidenum">
              <a:rPr lang="fr-FR" altLang="fr-FR" sz="1100" b="1" smtClean="0">
                <a:solidFill>
                  <a:srgbClr val="7F7F7F"/>
                </a:solidFill>
                <a:ea typeface="Helvetica Neue Medium"/>
                <a:cs typeface="Helvetica Neue Medium"/>
              </a:rPr>
              <a:pPr algn="r" eaLnBrk="1" hangingPunct="1">
                <a:defRPr/>
              </a:pPr>
              <a:t>‹N°›</a:t>
            </a:fld>
            <a:endParaRPr lang="fr-FR" altLang="fr-FR" sz="1000" b="1">
              <a:solidFill>
                <a:srgbClr val="7F7F7F"/>
              </a:solidFill>
              <a:ea typeface="Helvetica Neue Medium"/>
              <a:cs typeface="Helvetica Neue Medium"/>
            </a:endParaRPr>
          </a:p>
        </p:txBody>
      </p:sp>
      <p:sp>
        <p:nvSpPr>
          <p:cNvPr id="7" name="Espace réservé du texte 13">
            <a:extLst>
              <a:ext uri="{FF2B5EF4-FFF2-40B4-BE49-F238E27FC236}">
                <a16:creationId xmlns:a16="http://schemas.microsoft.com/office/drawing/2014/main" id="{F8CCD6D7-B143-4126-AE93-657B236DB6E7}"/>
              </a:ext>
            </a:extLst>
          </p:cNvPr>
          <p:cNvSpPr txBox="1">
            <a:spLocks/>
          </p:cNvSpPr>
          <p:nvPr userDrawn="1"/>
        </p:nvSpPr>
        <p:spPr>
          <a:xfrm>
            <a:off x="6510338" y="6473825"/>
            <a:ext cx="4478337" cy="361950"/>
          </a:xfrm>
          <a:prstGeom prst="rect">
            <a:avLst/>
          </a:prstGeom>
        </p:spPr>
        <p:txBody>
          <a:bodyPr anchor="ct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dirty="0">
                <a:solidFill>
                  <a:schemeClr val="bg1">
                    <a:lumMod val="50000"/>
                  </a:schemeClr>
                </a:solidFill>
              </a:rPr>
              <a:t>Semaine 10</a:t>
            </a:r>
          </a:p>
        </p:txBody>
      </p:sp>
      <p:pic>
        <p:nvPicPr>
          <p:cNvPr id="1030" name="Image 7">
            <a:extLst>
              <a:ext uri="{FF2B5EF4-FFF2-40B4-BE49-F238E27FC236}">
                <a16:creationId xmlns:a16="http://schemas.microsoft.com/office/drawing/2014/main" id="{4C6D14F7-DE74-4657-BD94-237EC1F37EF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84225" y="6477000"/>
            <a:ext cx="11541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14017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Lst>
  <p:txStyles>
    <p:titleStyle>
      <a:lvl1pPr algn="l" rtl="0" eaLnBrk="0" fontAlgn="base" hangingPunct="0">
        <a:lnSpc>
          <a:spcPct val="90000"/>
        </a:lnSpc>
        <a:spcBef>
          <a:spcPct val="0"/>
        </a:spcBef>
        <a:spcAft>
          <a:spcPct val="0"/>
        </a:spcAft>
        <a:defRPr sz="2400" b="1" kern="1200">
          <a:solidFill>
            <a:srgbClr val="404040"/>
          </a:solidFill>
          <a:latin typeface="Montserrat Black" panose="00000A00000000000000" pitchFamily="2" charset="0"/>
          <a:ea typeface="+mj-ea"/>
          <a:cs typeface="+mj-cs"/>
        </a:defRPr>
      </a:lvl1pPr>
      <a:lvl2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2pPr>
      <a:lvl3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3pPr>
      <a:lvl4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4pPr>
      <a:lvl5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5pPr>
      <a:lvl6pPr marL="457200" algn="l" rtl="0" fontAlgn="base">
        <a:lnSpc>
          <a:spcPct val="90000"/>
        </a:lnSpc>
        <a:spcBef>
          <a:spcPct val="0"/>
        </a:spcBef>
        <a:spcAft>
          <a:spcPct val="0"/>
        </a:spcAft>
        <a:defRPr sz="2400" b="1">
          <a:solidFill>
            <a:srgbClr val="404040"/>
          </a:solidFill>
          <a:latin typeface="Montserrat Black" panose="00000A00000000000000" pitchFamily="2" charset="0"/>
        </a:defRPr>
      </a:lvl6pPr>
      <a:lvl7pPr marL="914400" algn="l" rtl="0" fontAlgn="base">
        <a:lnSpc>
          <a:spcPct val="90000"/>
        </a:lnSpc>
        <a:spcBef>
          <a:spcPct val="0"/>
        </a:spcBef>
        <a:spcAft>
          <a:spcPct val="0"/>
        </a:spcAft>
        <a:defRPr sz="2400" b="1">
          <a:solidFill>
            <a:srgbClr val="404040"/>
          </a:solidFill>
          <a:latin typeface="Montserrat Black" panose="00000A00000000000000" pitchFamily="2" charset="0"/>
        </a:defRPr>
      </a:lvl7pPr>
      <a:lvl8pPr marL="1371600" algn="l" rtl="0" fontAlgn="base">
        <a:lnSpc>
          <a:spcPct val="90000"/>
        </a:lnSpc>
        <a:spcBef>
          <a:spcPct val="0"/>
        </a:spcBef>
        <a:spcAft>
          <a:spcPct val="0"/>
        </a:spcAft>
        <a:defRPr sz="2400" b="1">
          <a:solidFill>
            <a:srgbClr val="404040"/>
          </a:solidFill>
          <a:latin typeface="Montserrat Black" panose="00000A00000000000000" pitchFamily="2" charset="0"/>
        </a:defRPr>
      </a:lvl8pPr>
      <a:lvl9pPr marL="1828800" algn="l" rtl="0" fontAlgn="base">
        <a:lnSpc>
          <a:spcPct val="90000"/>
        </a:lnSpc>
        <a:spcBef>
          <a:spcPct val="0"/>
        </a:spcBef>
        <a:spcAft>
          <a:spcPct val="0"/>
        </a:spcAft>
        <a:defRPr sz="2400" b="1">
          <a:solidFill>
            <a:srgbClr val="404040"/>
          </a:solidFill>
          <a:latin typeface="Montserrat Black" panose="00000A00000000000000" pitchFamily="2" charset="0"/>
        </a:defRPr>
      </a:lvl9pPr>
    </p:titleStyle>
    <p:bodyStyle>
      <a:lvl1pPr algn="l" rtl="0" eaLnBrk="0" fontAlgn="base" hangingPunct="0">
        <a:spcBef>
          <a:spcPts val="600"/>
        </a:spcBef>
        <a:spcAft>
          <a:spcPct val="0"/>
        </a:spcAft>
        <a:buClr>
          <a:srgbClr val="EA4E55"/>
        </a:buClr>
        <a:buFont typeface="Arial" panose="020B0604020202020204" pitchFamily="34" charset="0"/>
        <a:defRPr sz="2000" kern="1200">
          <a:solidFill>
            <a:srgbClr val="404040"/>
          </a:solidFill>
          <a:latin typeface="+mn-lt"/>
          <a:ea typeface="+mn-ea"/>
          <a:cs typeface="+mn-cs"/>
        </a:defRPr>
      </a:lvl1pPr>
      <a:lvl2pPr marL="685800" indent="-228600" algn="l" rtl="0" eaLnBrk="0" fontAlgn="base" hangingPunct="0">
        <a:spcBef>
          <a:spcPts val="600"/>
        </a:spcBef>
        <a:spcAft>
          <a:spcPct val="0"/>
        </a:spcAft>
        <a:buClr>
          <a:srgbClr val="EA4E55"/>
        </a:buClr>
        <a:buFont typeface="Arial" panose="020B0604020202020204" pitchFamily="34" charset="0"/>
        <a:buChar char="□"/>
        <a:defRPr kern="1200">
          <a:solidFill>
            <a:srgbClr val="404040"/>
          </a:solidFill>
          <a:latin typeface="+mn-lt"/>
          <a:ea typeface="+mn-ea"/>
          <a:cs typeface="+mn-cs"/>
        </a:defRPr>
      </a:lvl2pPr>
      <a:lvl3pPr marL="1143000" indent="-228600" algn="l" rtl="0" eaLnBrk="0" fontAlgn="base" hangingPunct="0">
        <a:spcBef>
          <a:spcPts val="600"/>
        </a:spcBef>
        <a:spcAft>
          <a:spcPct val="0"/>
        </a:spcAft>
        <a:buClr>
          <a:srgbClr val="EA4E55"/>
        </a:buClr>
        <a:buFont typeface="Wingdings" panose="05000000000000000000" pitchFamily="2" charset="2"/>
        <a:buChar char="§"/>
        <a:defRPr kern="1200">
          <a:solidFill>
            <a:srgbClr val="404040"/>
          </a:solidFill>
          <a:latin typeface="+mn-lt"/>
          <a:ea typeface="+mn-ea"/>
          <a:cs typeface="+mn-cs"/>
        </a:defRPr>
      </a:lvl3pPr>
      <a:lvl4pPr marL="1600200" indent="-228600" algn="l" rtl="0" eaLnBrk="0" fontAlgn="base" hangingPunct="0">
        <a:spcBef>
          <a:spcPts val="600"/>
        </a:spcBef>
        <a:spcAft>
          <a:spcPct val="0"/>
        </a:spcAft>
        <a:buClr>
          <a:srgbClr val="EA4E55"/>
        </a:buClr>
        <a:buFont typeface="Arial" panose="020B0604020202020204" pitchFamily="34" charset="0"/>
        <a:buChar char="▫"/>
        <a:defRPr sz="1600" kern="1200">
          <a:solidFill>
            <a:srgbClr val="404040"/>
          </a:solidFill>
          <a:latin typeface="+mn-lt"/>
          <a:ea typeface="+mn-ea"/>
          <a:cs typeface="+mn-cs"/>
        </a:defRPr>
      </a:lvl4pPr>
      <a:lvl5pPr marL="2057400" indent="-228600" algn="l" rtl="0" eaLnBrk="0" fontAlgn="base" hangingPunct="0">
        <a:spcBef>
          <a:spcPts val="600"/>
        </a:spcBef>
        <a:spcAft>
          <a:spcPct val="0"/>
        </a:spcAft>
        <a:buClr>
          <a:srgbClr val="EA4E55"/>
        </a:buClr>
        <a:buFont typeface="Arial" panose="020B0604020202020204" pitchFamily="34" charset="0"/>
        <a:buChar char="▪"/>
        <a:defRPr sz="1000" kern="1200">
          <a:solidFill>
            <a:srgbClr val="40404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commerciaux.celca.caisse-epargne.fr/download/2090/mobilite-bancaire-sortante/26898/solutions-remediation-cloture-compte-mbrs-2.pptx" TargetMode="External"/><Relationship Id="rId7" Type="http://schemas.openxmlformats.org/officeDocument/2006/relationships/image" Target="../media/image17.png"/><Relationship Id="rId2" Type="http://schemas.openxmlformats.org/officeDocument/2006/relationships/hyperlink" Target="http://commerciaux.celca.caisse-epargne.fr/download/2090/mobilite-bancaire-sortante/26940/mode-operatoire-mbrs.pptx" TargetMode="External"/><Relationship Id="rId1" Type="http://schemas.openxmlformats.org/officeDocument/2006/relationships/slideLayout" Target="../slideLayouts/slideLayout5.xml"/><Relationship Id="rId6" Type="http://schemas.openxmlformats.org/officeDocument/2006/relationships/hyperlink" Target="http://commerciaux.celca.caisse-epargne.fr/" TargetMode="External"/><Relationship Id="rId5" Type="http://schemas.openxmlformats.org/officeDocument/2006/relationships/image" Target="../media/image16.png"/><Relationship Id="rId4" Type="http://schemas.openxmlformats.org/officeDocument/2006/relationships/hyperlink" Target="http://commerciaux.celca.caisse-epargne.fr/download/2090/mobilite-bancaire-sortante/29180/comment-traiter-une-mobilite-bancaire-entrante-ou-sortante-slides-dynamiques.pps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D240F0-5274-4791-8A6B-E27757DD85FE}"/>
              </a:ext>
            </a:extLst>
          </p:cNvPr>
          <p:cNvSpPr>
            <a:spLocks noGrp="1"/>
          </p:cNvSpPr>
          <p:nvPr>
            <p:ph idx="15"/>
          </p:nvPr>
        </p:nvSpPr>
        <p:spPr/>
        <p:txBody>
          <a:bodyPr/>
          <a:lstStyle/>
          <a:p>
            <a:r>
              <a:rPr lang="fr-FR" dirty="0"/>
              <a:t>La Mobilité Bancaire Sortante fait l’objet d’une recommandation d’audit et nécessite                                                    une prise en charge immédiate du réseau commercial. </a:t>
            </a:r>
          </a:p>
        </p:txBody>
      </p:sp>
      <p:sp>
        <p:nvSpPr>
          <p:cNvPr id="4" name="Espace réservé du texte 3">
            <a:extLst>
              <a:ext uri="{FF2B5EF4-FFF2-40B4-BE49-F238E27FC236}">
                <a16:creationId xmlns:a16="http://schemas.microsoft.com/office/drawing/2014/main" id="{93F88DF0-A60C-498F-8C87-08509B239786}"/>
              </a:ext>
            </a:extLst>
          </p:cNvPr>
          <p:cNvSpPr>
            <a:spLocks noGrp="1"/>
          </p:cNvSpPr>
          <p:nvPr>
            <p:ph type="body" sz="quarter" idx="26"/>
          </p:nvPr>
        </p:nvSpPr>
        <p:spPr/>
        <p:txBody>
          <a:bodyPr/>
          <a:lstStyle/>
          <a:p>
            <a:r>
              <a:rPr lang="fr-FR" dirty="0"/>
              <a:t>Traitement de la Mobilité Bancaire Sortante</a:t>
            </a:r>
          </a:p>
        </p:txBody>
      </p:sp>
      <p:sp>
        <p:nvSpPr>
          <p:cNvPr id="5" name="Espace réservé du texte 4">
            <a:extLst>
              <a:ext uri="{FF2B5EF4-FFF2-40B4-BE49-F238E27FC236}">
                <a16:creationId xmlns:a16="http://schemas.microsoft.com/office/drawing/2014/main" id="{A881E583-AE64-4929-AACA-508D56074531}"/>
              </a:ext>
            </a:extLst>
          </p:cNvPr>
          <p:cNvSpPr>
            <a:spLocks noGrp="1"/>
          </p:cNvSpPr>
          <p:nvPr>
            <p:ph type="body" sz="quarter" idx="28"/>
          </p:nvPr>
        </p:nvSpPr>
        <p:spPr/>
        <p:txBody>
          <a:bodyPr/>
          <a:lstStyle/>
          <a:p>
            <a:r>
              <a:rPr lang="fr-FR" dirty="0"/>
              <a:t>MOBILITE BANCAIRE</a:t>
            </a:r>
          </a:p>
        </p:txBody>
      </p:sp>
      <p:sp>
        <p:nvSpPr>
          <p:cNvPr id="6" name="Espace réservé du texte 5">
            <a:extLst>
              <a:ext uri="{FF2B5EF4-FFF2-40B4-BE49-F238E27FC236}">
                <a16:creationId xmlns:a16="http://schemas.microsoft.com/office/drawing/2014/main" id="{D3A37CE7-AFB4-46A8-8A35-896132C6F728}"/>
              </a:ext>
            </a:extLst>
          </p:cNvPr>
          <p:cNvSpPr>
            <a:spLocks noGrp="1"/>
          </p:cNvSpPr>
          <p:nvPr>
            <p:ph type="body" sz="quarter" idx="29"/>
          </p:nvPr>
        </p:nvSpPr>
        <p:spPr/>
        <p:txBody>
          <a:bodyPr/>
          <a:lstStyle/>
          <a:p>
            <a:r>
              <a:rPr lang="fr-FR" dirty="0"/>
              <a:t>BANCARISATION</a:t>
            </a:r>
          </a:p>
        </p:txBody>
      </p:sp>
      <p:sp>
        <p:nvSpPr>
          <p:cNvPr id="7" name="Rectangle 6">
            <a:extLst>
              <a:ext uri="{FF2B5EF4-FFF2-40B4-BE49-F238E27FC236}">
                <a16:creationId xmlns:a16="http://schemas.microsoft.com/office/drawing/2014/main" id="{428B4C36-8714-4FB3-8BED-2A1BCBCFF558}"/>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6042733-009C-4C8D-A434-8CB40BB7A4D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4" descr="Ruban rouge avec texte important. illustration vectorielle Vecteur Premium">
            <a:extLst>
              <a:ext uri="{FF2B5EF4-FFF2-40B4-BE49-F238E27FC236}">
                <a16:creationId xmlns:a16="http://schemas.microsoft.com/office/drawing/2014/main" id="{6243E954-3B71-4E7D-A47A-07C3A1390B7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4584"/>
          <a:stretch>
            <a:fillRect/>
          </a:stretch>
        </p:blipFill>
        <p:spPr bwMode="auto">
          <a:xfrm>
            <a:off x="8352166" y="-97974"/>
            <a:ext cx="3012522" cy="144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Espace réservé du contenu 1">
            <a:extLst>
              <a:ext uri="{FF2B5EF4-FFF2-40B4-BE49-F238E27FC236}">
                <a16:creationId xmlns:a16="http://schemas.microsoft.com/office/drawing/2014/main" id="{898FE3DD-6D97-40B3-A925-286961996ECD}"/>
              </a:ext>
            </a:extLst>
          </p:cNvPr>
          <p:cNvSpPr txBox="1">
            <a:spLocks/>
          </p:cNvSpPr>
          <p:nvPr/>
        </p:nvSpPr>
        <p:spPr bwMode="auto">
          <a:xfrm>
            <a:off x="515936" y="1450162"/>
            <a:ext cx="9999663" cy="463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buNone/>
            </a:pPr>
            <a:r>
              <a:rPr lang="fr-FR" dirty="0"/>
              <a:t>La Loi Macron de 2017 relative à la Mobilité Bancaire, exige un traitement commercial selon 2 axes :</a:t>
            </a:r>
          </a:p>
          <a:p>
            <a:pPr algn="just"/>
            <a:r>
              <a:rPr lang="fr-FR" dirty="0"/>
              <a:t>La </a:t>
            </a:r>
            <a:r>
              <a:rPr lang="fr-FR" b="1" dirty="0"/>
              <a:t>Mobilité Bancaire Réglementée Entrante</a:t>
            </a:r>
            <a:r>
              <a:rPr lang="fr-FR" dirty="0"/>
              <a:t>, consiste à automatiser la démarche de changement de coordonnées bancaires pour le compte du client. </a:t>
            </a:r>
            <a:r>
              <a:rPr lang="fr-FR" b="1" dirty="0"/>
              <a:t>Ce service d’aide à la mobilité est une </a:t>
            </a:r>
            <a:r>
              <a:rPr lang="fr-FR" b="1" dirty="0">
                <a:solidFill>
                  <a:schemeClr val="accent4">
                    <a:lumMod val="75000"/>
                  </a:schemeClr>
                </a:solidFill>
              </a:rPr>
              <a:t>obligation réglementaire</a:t>
            </a:r>
            <a:r>
              <a:rPr lang="fr-FR" b="1" dirty="0">
                <a:solidFill>
                  <a:srgbClr val="FF0000"/>
                </a:solidFill>
              </a:rPr>
              <a:t> </a:t>
            </a:r>
            <a:r>
              <a:rPr lang="fr-FR" b="1" dirty="0"/>
              <a:t>et pourtant seules 34 % de nos Formules commercialisées aux majeurs en ont bénéficié (résultat à fin décembre 2022).</a:t>
            </a:r>
          </a:p>
          <a:p>
            <a:pPr lvl="1"/>
            <a:r>
              <a:rPr lang="fr-FR" dirty="0"/>
              <a:t>Retrouvez dans la GERC vos clients à qui une Formule a été ouverte au cours du dernier trimestre et dont les flux ne sont pas domiciliés. </a:t>
            </a:r>
            <a:r>
              <a:rPr lang="fr-FR" i="1" dirty="0"/>
              <a:t>GERC « Formules sans Mobilité » </a:t>
            </a:r>
          </a:p>
          <a:p>
            <a:pPr lvl="1"/>
            <a:r>
              <a:rPr lang="fr-FR" dirty="0"/>
              <a:t>Informez vos clients du nouveau parcours de Mobilité bancaire en </a:t>
            </a:r>
            <a:r>
              <a:rPr lang="fr-FR" dirty="0" err="1"/>
              <a:t>Selfcare</a:t>
            </a:r>
            <a:r>
              <a:rPr lang="fr-FR" dirty="0"/>
              <a:t> (</a:t>
            </a:r>
            <a:r>
              <a:rPr lang="fr-FR" dirty="0" err="1"/>
              <a:t>cf</a:t>
            </a:r>
            <a:r>
              <a:rPr lang="fr-FR" dirty="0"/>
              <a:t> Brief </a:t>
            </a:r>
            <a:r>
              <a:rPr lang="fr-FR" dirty="0" err="1"/>
              <a:t>heBDDo</a:t>
            </a:r>
            <a:r>
              <a:rPr lang="fr-FR" dirty="0"/>
              <a:t> S04)</a:t>
            </a:r>
          </a:p>
          <a:p>
            <a:pPr lvl="1"/>
            <a:endParaRPr lang="fr-FR" sz="400" dirty="0"/>
          </a:p>
          <a:p>
            <a:pPr>
              <a:spcBef>
                <a:spcPts val="300"/>
              </a:spcBef>
            </a:pPr>
            <a:r>
              <a:rPr lang="fr-FR" dirty="0"/>
              <a:t>La </a:t>
            </a:r>
            <a:r>
              <a:rPr lang="fr-FR" b="1" dirty="0"/>
              <a:t>Mobilité Bancaire Sortante</a:t>
            </a:r>
            <a:r>
              <a:rPr lang="fr-FR" dirty="0"/>
              <a:t>, quand elle est accompagnée d’une demande de clôture de compte, nous exige un traitement de cette clôture à J de la date indiquée dans le mandat. </a:t>
            </a:r>
            <a:r>
              <a:rPr lang="fr-FR" b="1" dirty="0">
                <a:solidFill>
                  <a:schemeClr val="accent4">
                    <a:lumMod val="75000"/>
                  </a:schemeClr>
                </a:solidFill>
              </a:rPr>
              <a:t>Cette démarche est une obligation réglementaire et pourrait, selon le traitement actuel, entrainer des sanctions de la part de l’ACPR.</a:t>
            </a:r>
          </a:p>
          <a:p>
            <a:pPr lvl="1">
              <a:spcBef>
                <a:spcPts val="300"/>
              </a:spcBef>
            </a:pPr>
            <a:r>
              <a:rPr lang="fr-FR" dirty="0"/>
              <a:t>Plusieurs alertes GERC et Opportunités de Ma Journée vous guident :</a:t>
            </a:r>
          </a:p>
          <a:p>
            <a:pPr lvl="2">
              <a:spcBef>
                <a:spcPts val="300"/>
              </a:spcBef>
              <a:spcAft>
                <a:spcPts val="300"/>
              </a:spcAft>
            </a:pPr>
            <a:r>
              <a:rPr lang="fr-FR" b="1" dirty="0">
                <a:solidFill>
                  <a:schemeClr val="accent4">
                    <a:lumMod val="75000"/>
                  </a:schemeClr>
                </a:solidFill>
              </a:rPr>
              <a:t>« Mob départ – Flux en instance de départ » : une action de votre part est attendue immédiatement !</a:t>
            </a:r>
          </a:p>
          <a:p>
            <a:pPr lvl="3">
              <a:spcBef>
                <a:spcPts val="300"/>
              </a:spcBef>
              <a:spcAft>
                <a:spcPts val="300"/>
              </a:spcAft>
            </a:pPr>
            <a:r>
              <a:rPr lang="fr-FR" b="1" dirty="0"/>
              <a:t>Vous avez 5 jours pour contacter votre client</a:t>
            </a:r>
            <a:r>
              <a:rPr lang="fr-FR" dirty="0"/>
              <a:t>, connaître les raisons de son souhait de départ, réaliser une contre proposition en fonction de la situation rencontrée et lui faire signer un mandat de révocation si il change d’avis.</a:t>
            </a:r>
          </a:p>
          <a:p>
            <a:pPr lvl="3">
              <a:spcBef>
                <a:spcPts val="300"/>
              </a:spcBef>
              <a:spcAft>
                <a:spcPts val="300"/>
              </a:spcAft>
            </a:pPr>
            <a:r>
              <a:rPr lang="fr-FR" b="1" dirty="0"/>
              <a:t>Au-delà de ces 5 jours</a:t>
            </a:r>
            <a:r>
              <a:rPr lang="fr-FR" dirty="0"/>
              <a:t>, un nouvel évènement est créé « Mob départ – Opérations envoyées », la banque concurrente reçoit les informations sur les opérations bancaires présentes sur le compte de dépôt, les organismes préleveurs sont sollicités pour enregistrer les changements de coordonnées bancaires. Si le client souhaite arrêter ce process et revenir sur sa décision, il est nécessaire de lancer un mandat de mobilité bancaire entrante. </a:t>
            </a:r>
          </a:p>
          <a:p>
            <a:pPr lvl="1"/>
            <a:endParaRPr lang="fr-FR" dirty="0"/>
          </a:p>
          <a:p>
            <a:endParaRPr lang="fr-FR" dirty="0"/>
          </a:p>
          <a:p>
            <a:pPr lvl="2"/>
            <a:endParaRPr lang="fr-FR" dirty="0"/>
          </a:p>
          <a:p>
            <a:endParaRPr lang="fr-FR" dirty="0"/>
          </a:p>
          <a:p>
            <a:pPr lvl="2"/>
            <a:endParaRPr lang="fr-FR" dirty="0"/>
          </a:p>
          <a:p>
            <a:pPr lvl="2"/>
            <a:endParaRPr lang="fr-FR" dirty="0"/>
          </a:p>
          <a:p>
            <a:pPr lvl="1"/>
            <a:endParaRPr lang="fr-FR" dirty="0"/>
          </a:p>
          <a:p>
            <a:endParaRPr lang="fr-FR" dirty="0"/>
          </a:p>
          <a:p>
            <a:pPr lvl="1"/>
            <a:endParaRPr lang="fr-FR" dirty="0"/>
          </a:p>
        </p:txBody>
      </p:sp>
    </p:spTree>
    <p:extLst>
      <p:ext uri="{BB962C8B-B14F-4D97-AF65-F5344CB8AC3E}">
        <p14:creationId xmlns:p14="http://schemas.microsoft.com/office/powerpoint/2010/main" val="3664874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F1936B6-362D-4A1C-B533-32FC2F095C6C}"/>
              </a:ext>
            </a:extLst>
          </p:cNvPr>
          <p:cNvSpPr>
            <a:spLocks noGrp="1"/>
          </p:cNvSpPr>
          <p:nvPr>
            <p:ph idx="1"/>
          </p:nvPr>
        </p:nvSpPr>
        <p:spPr/>
        <p:txBody>
          <a:bodyPr/>
          <a:lstStyle/>
          <a:p>
            <a:pPr lvl="2" algn="just">
              <a:spcAft>
                <a:spcPts val="600"/>
              </a:spcAft>
            </a:pPr>
            <a:r>
              <a:rPr lang="fr-FR" dirty="0"/>
              <a:t>« Mob départ – refusée par </a:t>
            </a:r>
            <a:r>
              <a:rPr lang="fr-FR" dirty="0" err="1"/>
              <a:t>cegee</a:t>
            </a:r>
            <a:r>
              <a:rPr lang="fr-FR" dirty="0"/>
              <a:t>» ou « Mobilité Bancaire » : c’est une information. Le client souhaite partir mais son dossier a été refusé car il comporte une erreur. La banque à l’initiative du mandat est informée du refus émis par nos soins, les opérations bancaires ne sont pas communiquées. </a:t>
            </a:r>
            <a:r>
              <a:rPr lang="fr-FR" b="1" dirty="0"/>
              <a:t>Contactez votre client afin de connaitre les raisons de son départ et réaliser une contre-proposition.</a:t>
            </a:r>
            <a:endParaRPr lang="fr-FR" b="1" dirty="0">
              <a:solidFill>
                <a:schemeClr val="accent4">
                  <a:lumMod val="75000"/>
                </a:schemeClr>
              </a:solidFill>
            </a:endParaRPr>
          </a:p>
          <a:p>
            <a:pPr lvl="2" algn="just">
              <a:spcBef>
                <a:spcPts val="0"/>
              </a:spcBef>
              <a:spcAft>
                <a:spcPts val="300"/>
              </a:spcAft>
            </a:pPr>
            <a:r>
              <a:rPr lang="fr-FR" b="1" dirty="0">
                <a:solidFill>
                  <a:schemeClr val="accent4">
                    <a:lumMod val="75000"/>
                  </a:schemeClr>
                </a:solidFill>
              </a:rPr>
              <a:t>« Mob départ – clôture cdd à traiter » : une action de votre part est attendue immédiatement !</a:t>
            </a:r>
          </a:p>
          <a:p>
            <a:pPr lvl="3" algn="just">
              <a:spcBef>
                <a:spcPts val="0"/>
              </a:spcBef>
              <a:spcAft>
                <a:spcPts val="300"/>
              </a:spcAft>
            </a:pPr>
            <a:r>
              <a:rPr lang="fr-FR" dirty="0"/>
              <a:t>Lors de la signature de son mandat de mobilité, le client a opté pour la clôture de son compte.</a:t>
            </a:r>
          </a:p>
          <a:p>
            <a:pPr lvl="3" algn="just">
              <a:spcBef>
                <a:spcPts val="0"/>
              </a:spcBef>
              <a:spcAft>
                <a:spcPts val="300"/>
              </a:spcAft>
            </a:pPr>
            <a:r>
              <a:rPr lang="fr-FR" dirty="0"/>
              <a:t>Le compte est donc à clore le jour de l’événement GERC ou de l’Opportunité Ma Journée.</a:t>
            </a:r>
          </a:p>
          <a:p>
            <a:pPr lvl="3" algn="just">
              <a:spcBef>
                <a:spcPts val="0"/>
              </a:spcBef>
              <a:spcAft>
                <a:spcPts val="300"/>
              </a:spcAft>
            </a:pPr>
            <a:r>
              <a:rPr lang="fr-FR" dirty="0"/>
              <a:t>Si des éléments bloquants la clôture de compte sont constatés et que le client souhaite maintenir son compte de dépôt en CEGEE, il est indispensable de clôturer son dossier de Mobilité Bancaire Sortante. Sans quoi, le dossier est considéré NON CONFORME. </a:t>
            </a:r>
          </a:p>
          <a:p>
            <a:pPr lvl="3" algn="just">
              <a:spcBef>
                <a:spcPts val="0"/>
              </a:spcBef>
              <a:spcAft>
                <a:spcPts val="300"/>
              </a:spcAft>
            </a:pPr>
            <a:r>
              <a:rPr lang="fr-FR" dirty="0"/>
              <a:t>Si des éléments bloquants la clôture de compte sont constatés et que le client confirme le souhait de clôturer son compte, il convient d’y remédier et de donner bonne suite à la clôture du compte sans délai (</a:t>
            </a:r>
            <a:r>
              <a:rPr lang="fr-FR" dirty="0" err="1"/>
              <a:t>cf</a:t>
            </a:r>
            <a:r>
              <a:rPr lang="fr-FR" dirty="0"/>
              <a:t> lien vers le document « Solutions de remédiation » ci-dessous).</a:t>
            </a:r>
          </a:p>
          <a:p>
            <a:pPr lvl="2" algn="just">
              <a:spcBef>
                <a:spcPts val="300"/>
              </a:spcBef>
              <a:spcAft>
                <a:spcPts val="300"/>
              </a:spcAft>
            </a:pPr>
            <a:r>
              <a:rPr lang="fr-FR" b="1" dirty="0">
                <a:solidFill>
                  <a:schemeClr val="accent4">
                    <a:lumMod val="75000"/>
                  </a:schemeClr>
                </a:solidFill>
              </a:rPr>
              <a:t>« Mob </a:t>
            </a:r>
            <a:r>
              <a:rPr lang="fr-FR" b="1" dirty="0" err="1">
                <a:solidFill>
                  <a:schemeClr val="accent4">
                    <a:lumMod val="75000"/>
                  </a:schemeClr>
                </a:solidFill>
              </a:rPr>
              <a:t>bq</a:t>
            </a:r>
            <a:r>
              <a:rPr lang="fr-FR" b="1" dirty="0">
                <a:solidFill>
                  <a:schemeClr val="accent4">
                    <a:lumMod val="75000"/>
                  </a:schemeClr>
                </a:solidFill>
              </a:rPr>
              <a:t> – échéancier </a:t>
            </a:r>
            <a:r>
              <a:rPr lang="fr-FR" b="1" dirty="0" err="1">
                <a:solidFill>
                  <a:schemeClr val="accent4">
                    <a:lumMod val="75000"/>
                  </a:schemeClr>
                </a:solidFill>
              </a:rPr>
              <a:t>prél</a:t>
            </a:r>
            <a:r>
              <a:rPr lang="fr-FR" b="1" dirty="0">
                <a:solidFill>
                  <a:schemeClr val="accent4">
                    <a:lumMod val="75000"/>
                  </a:schemeClr>
                </a:solidFill>
              </a:rPr>
              <a:t> à recréer » : une action est attendue</a:t>
            </a:r>
            <a:r>
              <a:rPr lang="fr-FR" dirty="0"/>
              <a:t>.</a:t>
            </a:r>
          </a:p>
          <a:p>
            <a:pPr lvl="3" algn="just">
              <a:spcBef>
                <a:spcPts val="300"/>
              </a:spcBef>
              <a:spcAft>
                <a:spcPts val="300"/>
              </a:spcAft>
            </a:pPr>
            <a:r>
              <a:rPr lang="fr-FR" dirty="0"/>
              <a:t>Un prélèvement automatique vers un compte d’épargne (ex PEL) existe sur le compte de dépôt objet de la demande de mobilité. Il convient de mettre en place ce prélèvement depuis le nouveau compte client, en accord avec ce dernier (signature client).</a:t>
            </a:r>
          </a:p>
          <a:p>
            <a:pPr lvl="1" algn="just">
              <a:spcAft>
                <a:spcPts val="600"/>
              </a:spcAft>
            </a:pPr>
            <a:r>
              <a:rPr lang="fr-FR" b="1" dirty="0"/>
              <a:t>ATTENTION des règles de bonne conduite sont à respecter : </a:t>
            </a:r>
          </a:p>
          <a:p>
            <a:pPr lvl="2" algn="just">
              <a:spcBef>
                <a:spcPts val="0"/>
              </a:spcBef>
              <a:spcAft>
                <a:spcPts val="600"/>
              </a:spcAft>
            </a:pPr>
            <a:r>
              <a:rPr lang="fr-FR" b="1" dirty="0"/>
              <a:t>Le changement d’offre vers une offre CDD support épargne n’est pas considérée comme une clôture de compte</a:t>
            </a:r>
          </a:p>
          <a:p>
            <a:pPr lvl="2">
              <a:spcBef>
                <a:spcPts val="0"/>
              </a:spcBef>
            </a:pPr>
            <a:r>
              <a:rPr lang="fr-FR" b="1" dirty="0"/>
              <a:t>La détention de prêts, de produits IARD ou d’épargne (y compris assurance vie) n’est pas un motif d’opposition à la clôture du compte</a:t>
            </a:r>
          </a:p>
          <a:p>
            <a:pPr algn="just">
              <a:spcAft>
                <a:spcPts val="600"/>
              </a:spcAft>
            </a:pPr>
            <a:r>
              <a:rPr lang="fr-FR" b="1" dirty="0">
                <a:solidFill>
                  <a:schemeClr val="accent4">
                    <a:lumMod val="75000"/>
                  </a:schemeClr>
                </a:solidFill>
              </a:rPr>
              <a:t>Pour vous aider pas à pas, des outils de traitement de la Mobilité Bancaire Sortante sont à votre disposition dans</a:t>
            </a:r>
            <a:endParaRPr lang="fr-FR" dirty="0"/>
          </a:p>
          <a:p>
            <a:pPr lvl="1" algn="just">
              <a:spcAft>
                <a:spcPts val="600"/>
              </a:spcAft>
            </a:pPr>
            <a:endParaRPr lang="fr-FR" dirty="0"/>
          </a:p>
          <a:p>
            <a:endParaRPr lang="fr-FR" dirty="0"/>
          </a:p>
        </p:txBody>
      </p:sp>
      <p:sp>
        <p:nvSpPr>
          <p:cNvPr id="3" name="Espace réservé du texte 2">
            <a:extLst>
              <a:ext uri="{FF2B5EF4-FFF2-40B4-BE49-F238E27FC236}">
                <a16:creationId xmlns:a16="http://schemas.microsoft.com/office/drawing/2014/main" id="{6B4B65E8-F4B3-4203-AB25-72E06ADD4B5D}"/>
              </a:ext>
            </a:extLst>
          </p:cNvPr>
          <p:cNvSpPr>
            <a:spLocks noGrp="1"/>
          </p:cNvSpPr>
          <p:nvPr>
            <p:ph type="body" sz="quarter" idx="26"/>
          </p:nvPr>
        </p:nvSpPr>
        <p:spPr/>
        <p:txBody>
          <a:bodyPr/>
          <a:lstStyle/>
          <a:p>
            <a:r>
              <a:rPr lang="fr-FR" dirty="0"/>
              <a:t>Traitement de la Mobilité Bancaire Sortante</a:t>
            </a:r>
          </a:p>
        </p:txBody>
      </p:sp>
      <p:sp>
        <p:nvSpPr>
          <p:cNvPr id="4" name="Espace réservé du texte 3">
            <a:extLst>
              <a:ext uri="{FF2B5EF4-FFF2-40B4-BE49-F238E27FC236}">
                <a16:creationId xmlns:a16="http://schemas.microsoft.com/office/drawing/2014/main" id="{6E642001-86A8-4768-9B2B-CAB7950BFE7B}"/>
              </a:ext>
            </a:extLst>
          </p:cNvPr>
          <p:cNvSpPr>
            <a:spLocks noGrp="1"/>
          </p:cNvSpPr>
          <p:nvPr>
            <p:ph type="body" sz="quarter" idx="28"/>
          </p:nvPr>
        </p:nvSpPr>
        <p:spPr/>
        <p:txBody>
          <a:bodyPr/>
          <a:lstStyle/>
          <a:p>
            <a:r>
              <a:rPr lang="fr-FR" dirty="0"/>
              <a:t>MOBILITE BANCAIRE</a:t>
            </a:r>
          </a:p>
        </p:txBody>
      </p:sp>
      <p:sp>
        <p:nvSpPr>
          <p:cNvPr id="5" name="Espace réservé du texte 4">
            <a:extLst>
              <a:ext uri="{FF2B5EF4-FFF2-40B4-BE49-F238E27FC236}">
                <a16:creationId xmlns:a16="http://schemas.microsoft.com/office/drawing/2014/main" id="{93A311B4-B9C1-4A11-A936-72BCFC0B8993}"/>
              </a:ext>
            </a:extLst>
          </p:cNvPr>
          <p:cNvSpPr>
            <a:spLocks noGrp="1"/>
          </p:cNvSpPr>
          <p:nvPr>
            <p:ph type="body" sz="quarter" idx="29"/>
          </p:nvPr>
        </p:nvSpPr>
        <p:spPr/>
        <p:txBody>
          <a:bodyPr/>
          <a:lstStyle/>
          <a:p>
            <a:r>
              <a:rPr lang="fr-FR" dirty="0"/>
              <a:t>BANCARISATION</a:t>
            </a:r>
          </a:p>
        </p:txBody>
      </p:sp>
      <p:sp>
        <p:nvSpPr>
          <p:cNvPr id="6" name="Rectangle 5">
            <a:extLst>
              <a:ext uri="{FF2B5EF4-FFF2-40B4-BE49-F238E27FC236}">
                <a16:creationId xmlns:a16="http://schemas.microsoft.com/office/drawing/2014/main" id="{0A0EAF72-76B5-473A-98F4-7E7A6A2E2B37}"/>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95C5191-E42C-4212-9953-F1C0F25985B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hlinkClick r:id="rId2"/>
            <a:extLst>
              <a:ext uri="{FF2B5EF4-FFF2-40B4-BE49-F238E27FC236}">
                <a16:creationId xmlns:a16="http://schemas.microsoft.com/office/drawing/2014/main" id="{5896A1E7-6BB4-44CB-85C8-30E71DF06926}"/>
              </a:ext>
            </a:extLst>
          </p:cNvPr>
          <p:cNvSpPr/>
          <p:nvPr/>
        </p:nvSpPr>
        <p:spPr>
          <a:xfrm>
            <a:off x="1633223" y="5406349"/>
            <a:ext cx="2671308" cy="9035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Mode opératoire de la Mobilité Bancaire Sortante</a:t>
            </a:r>
          </a:p>
        </p:txBody>
      </p:sp>
      <p:sp>
        <p:nvSpPr>
          <p:cNvPr id="10" name="Rectangle 9">
            <a:hlinkClick r:id="rId3"/>
            <a:extLst>
              <a:ext uri="{FF2B5EF4-FFF2-40B4-BE49-F238E27FC236}">
                <a16:creationId xmlns:a16="http://schemas.microsoft.com/office/drawing/2014/main" id="{31213AE2-BBA7-46F4-AADD-0ADF231A2DA4}"/>
              </a:ext>
            </a:extLst>
          </p:cNvPr>
          <p:cNvSpPr/>
          <p:nvPr/>
        </p:nvSpPr>
        <p:spPr>
          <a:xfrm>
            <a:off x="4648354" y="5406349"/>
            <a:ext cx="2671309" cy="9035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Solutions de remédiation à la clôture du compte de dépôt</a:t>
            </a:r>
          </a:p>
        </p:txBody>
      </p:sp>
      <p:sp>
        <p:nvSpPr>
          <p:cNvPr id="11" name="Rectangle 10">
            <a:hlinkClick r:id="rId4"/>
            <a:extLst>
              <a:ext uri="{FF2B5EF4-FFF2-40B4-BE49-F238E27FC236}">
                <a16:creationId xmlns:a16="http://schemas.microsoft.com/office/drawing/2014/main" id="{7E401E31-F046-4073-A516-A1AA14450486}"/>
              </a:ext>
            </a:extLst>
          </p:cNvPr>
          <p:cNvSpPr/>
          <p:nvPr/>
        </p:nvSpPr>
        <p:spPr>
          <a:xfrm>
            <a:off x="7663486" y="5406349"/>
            <a:ext cx="2671309" cy="9035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Mobilité entrante ? Sortante ? Que faire ? A quel moment ?</a:t>
            </a:r>
          </a:p>
        </p:txBody>
      </p:sp>
      <p:pic>
        <p:nvPicPr>
          <p:cNvPr id="12" name="Image 11">
            <a:extLst>
              <a:ext uri="{FF2B5EF4-FFF2-40B4-BE49-F238E27FC236}">
                <a16:creationId xmlns:a16="http://schemas.microsoft.com/office/drawing/2014/main" id="{2F7627B3-11BE-40BF-9704-E9C0165464EB}"/>
              </a:ext>
            </a:extLst>
          </p:cNvPr>
          <p:cNvPicPr>
            <a:picLocks noChangeAspect="1"/>
          </p:cNvPicPr>
          <p:nvPr/>
        </p:nvPicPr>
        <p:blipFill>
          <a:blip r:embed="rId5">
            <a:duotone>
              <a:prstClr val="black"/>
              <a:schemeClr val="accent2">
                <a:tint val="45000"/>
                <a:satMod val="400000"/>
              </a:schemeClr>
            </a:duotone>
          </a:blip>
          <a:stretch>
            <a:fillRect/>
          </a:stretch>
        </p:blipFill>
        <p:spPr>
          <a:xfrm rot="5400000" flipH="1" flipV="1">
            <a:off x="3844022" y="5880176"/>
            <a:ext cx="711666" cy="684330"/>
          </a:xfrm>
          <a:prstGeom prst="rect">
            <a:avLst/>
          </a:prstGeom>
          <a:noFill/>
        </p:spPr>
      </p:pic>
      <p:pic>
        <p:nvPicPr>
          <p:cNvPr id="13" name="Image 12">
            <a:extLst>
              <a:ext uri="{FF2B5EF4-FFF2-40B4-BE49-F238E27FC236}">
                <a16:creationId xmlns:a16="http://schemas.microsoft.com/office/drawing/2014/main" id="{1740BC3E-66D6-4B37-84A9-9CD2EFCDAD7C}"/>
              </a:ext>
            </a:extLst>
          </p:cNvPr>
          <p:cNvPicPr>
            <a:picLocks noChangeAspect="1"/>
          </p:cNvPicPr>
          <p:nvPr/>
        </p:nvPicPr>
        <p:blipFill>
          <a:blip r:embed="rId5">
            <a:duotone>
              <a:prstClr val="black"/>
              <a:schemeClr val="accent2">
                <a:tint val="45000"/>
                <a:satMod val="400000"/>
              </a:schemeClr>
            </a:duotone>
          </a:blip>
          <a:stretch>
            <a:fillRect/>
          </a:stretch>
        </p:blipFill>
        <p:spPr>
          <a:xfrm rot="5400000" flipH="1" flipV="1">
            <a:off x="6859154" y="5901877"/>
            <a:ext cx="711666" cy="684330"/>
          </a:xfrm>
          <a:prstGeom prst="rect">
            <a:avLst/>
          </a:prstGeom>
          <a:noFill/>
        </p:spPr>
      </p:pic>
      <p:pic>
        <p:nvPicPr>
          <p:cNvPr id="14" name="Image 13">
            <a:extLst>
              <a:ext uri="{FF2B5EF4-FFF2-40B4-BE49-F238E27FC236}">
                <a16:creationId xmlns:a16="http://schemas.microsoft.com/office/drawing/2014/main" id="{5A7D5628-B342-4440-B99A-62595C6B3BA3}"/>
              </a:ext>
            </a:extLst>
          </p:cNvPr>
          <p:cNvPicPr>
            <a:picLocks noChangeAspect="1"/>
          </p:cNvPicPr>
          <p:nvPr/>
        </p:nvPicPr>
        <p:blipFill>
          <a:blip r:embed="rId5">
            <a:duotone>
              <a:prstClr val="black"/>
              <a:schemeClr val="accent2">
                <a:tint val="45000"/>
                <a:satMod val="400000"/>
              </a:schemeClr>
            </a:duotone>
          </a:blip>
          <a:stretch>
            <a:fillRect/>
          </a:stretch>
        </p:blipFill>
        <p:spPr>
          <a:xfrm rot="5400000" flipH="1" flipV="1">
            <a:off x="9893276" y="5880176"/>
            <a:ext cx="711666" cy="684330"/>
          </a:xfrm>
          <a:prstGeom prst="rect">
            <a:avLst/>
          </a:prstGeom>
          <a:noFill/>
        </p:spPr>
      </p:pic>
      <p:pic>
        <p:nvPicPr>
          <p:cNvPr id="15" name="Image 14">
            <a:hlinkClick r:id="rId6"/>
            <a:extLst>
              <a:ext uri="{FF2B5EF4-FFF2-40B4-BE49-F238E27FC236}">
                <a16:creationId xmlns:a16="http://schemas.microsoft.com/office/drawing/2014/main" id="{A3D83C1C-84A5-4903-8516-E87DDF5412D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08706" y="4929018"/>
            <a:ext cx="1595388" cy="302156"/>
          </a:xfrm>
          <a:prstGeom prst="rect">
            <a:avLst/>
          </a:prstGeom>
        </p:spPr>
      </p:pic>
      <p:pic>
        <p:nvPicPr>
          <p:cNvPr id="16" name="Image 15">
            <a:extLst>
              <a:ext uri="{FF2B5EF4-FFF2-40B4-BE49-F238E27FC236}">
                <a16:creationId xmlns:a16="http://schemas.microsoft.com/office/drawing/2014/main" id="{6A4A199C-482A-4B73-87DA-101D270EBF4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00626" y="5294890"/>
            <a:ext cx="930275" cy="92745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60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2000"/>
                                  </p:stCondLst>
                                  <p:childTnLst>
                                    <p:animEffect transition="out" filter="fade">
                                      <p:cBhvr>
                                        <p:cTn id="6" dur="2000" tmFilter="0, 0; .2, .5; .8, .5; 1, 0"/>
                                        <p:tgtEl>
                                          <p:spTgt spid="16"/>
                                        </p:tgtEl>
                                      </p:cBhvr>
                                    </p:animEffect>
                                    <p:animScale>
                                      <p:cBhvr>
                                        <p:cTn id="7" dur="100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Thème Office">
  <a:themeElements>
    <a:clrScheme name="Personnalisé 5">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3F3F3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D58A7042310B4429BCFA79AAE8A511A" ma:contentTypeVersion="12" ma:contentTypeDescription="Create a new document." ma:contentTypeScope="" ma:versionID="dea956d17f09287da68f486008fc778a">
  <xsd:schema xmlns:xsd="http://www.w3.org/2001/XMLSchema" xmlns:xs="http://www.w3.org/2001/XMLSchema" xmlns:p="http://schemas.microsoft.com/office/2006/metadata/properties" xmlns:ns3="dbb2470b-5f27-4370-b211-f8e8e4f29424" xmlns:ns4="717928f9-3d47-43e3-b157-1690f4059f92" targetNamespace="http://schemas.microsoft.com/office/2006/metadata/properties" ma:root="true" ma:fieldsID="6dfca283d34fe34a2e82797695561453" ns3:_="" ns4:_="">
    <xsd:import namespace="dbb2470b-5f27-4370-b211-f8e8e4f29424"/>
    <xsd:import namespace="717928f9-3d47-43e3-b157-1690f4059f9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2470b-5f27-4370-b211-f8e8e4f2942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7928f9-3d47-43e3-b157-1690f4059f9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dbb2470b-5f27-4370-b211-f8e8e4f29424"/>
    <ds:schemaRef ds:uri="717928f9-3d47-43e3-b157-1690f4059f92"/>
    <ds:schemaRef ds:uri="http://purl.org/dc/term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6916A5DF-FE3D-4CCC-A81F-0985C77727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b2470b-5f27-4370-b211-f8e8e4f29424"/>
    <ds:schemaRef ds:uri="717928f9-3d47-43e3-b157-1690f4059f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8172</TotalTime>
  <Words>752</Words>
  <Application>Microsoft Office PowerPoint</Application>
  <PresentationFormat>Grand écran</PresentationFormat>
  <Paragraphs>39</Paragraphs>
  <Slides>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vt:i4>
      </vt:variant>
    </vt:vector>
  </HeadingPairs>
  <TitlesOfParts>
    <vt:vector size="9" baseType="lpstr">
      <vt:lpstr>Arial</vt:lpstr>
      <vt:lpstr>Arial Black</vt:lpstr>
      <vt:lpstr>Calibri</vt:lpstr>
      <vt:lpstr>Montserrat</vt:lpstr>
      <vt:lpstr>Montserrat Black</vt:lpstr>
      <vt:lpstr>Wingdings</vt:lpstr>
      <vt:lpstr>1_Thème Office</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LAROQUE-FALANTIN Loriane [CEGEE]</cp:lastModifiedBy>
  <cp:revision>440</cp:revision>
  <dcterms:created xsi:type="dcterms:W3CDTF">2020-06-24T09:20:11Z</dcterms:created>
  <dcterms:modified xsi:type="dcterms:W3CDTF">2023-01-25T15:12:34Z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0x010100BD58A7042310B4429BCFA79AAE8A511A</vt:lpwstr>
  </property>
  <property fmtid="{D5CDD505-2E9C-101B-9397-08002B2CF9AE}" pid="3" name="MSIP_Label_48a19f0c-bea1-442e-a475-ed109d9ec508_Enabled">
    <vt:lpwstr>true</vt:lpwstr>
  </property>
  <property fmtid="{D5CDD505-2E9C-101B-9397-08002B2CF9AE}" pid="4" name="MSIP_Label_48a19f0c-bea1-442e-a475-ed109d9ec508_SetDate">
    <vt:lpwstr>2023-01-05T10:37:13Z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