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5"/>
  </p:sldMasterIdLst>
  <p:notesMasterIdLst>
    <p:notesMasterId r:id="rId8"/>
  </p:notesMasterIdLst>
  <p:sldIdLst>
    <p:sldId id="293" r:id="rId6"/>
    <p:sldId id="29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ULOT Marion [CEGEE]" initials="VM[" lastIdx="6" clrIdx="0">
    <p:extLst>
      <p:ext uri="{19B8F6BF-5375-455C-9EA6-DF929625EA0E}">
        <p15:presenceInfo xmlns:p15="http://schemas.microsoft.com/office/powerpoint/2012/main" userId="S::marion.vaulot@cegee.caisse-epargne.fr::49ddd09e-b517-4f48-8475-ea5e0de383a0" providerId="AD"/>
      </p:ext>
    </p:extLst>
  </p:cmAuthor>
  <p:cmAuthor id="2" name="LAROQUE-FALANTIN Loriane [CEGEE]" initials="LL[" lastIdx="6" clrIdx="1">
    <p:extLst>
      <p:ext uri="{19B8F6BF-5375-455C-9EA6-DF929625EA0E}">
        <p15:presenceInfo xmlns:p15="http://schemas.microsoft.com/office/powerpoint/2012/main" userId="S::loriane.laroque-falantin@cegee.caisse-epargne.fr::1096b457-f003-4325-a93a-d1340f5675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0F2A"/>
    <a:srgbClr val="E30613"/>
    <a:srgbClr val="48042E"/>
    <a:srgbClr val="D11921"/>
    <a:srgbClr val="E6E6E6"/>
    <a:srgbClr val="F5F5F5"/>
    <a:srgbClr val="E3322C"/>
    <a:srgbClr val="F7F7F7"/>
    <a:srgbClr val="FFE7E7"/>
    <a:srgbClr val="EC1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82" autoAdjust="0"/>
    <p:restoredTop sz="93584" autoAdjust="0"/>
  </p:normalViewPr>
  <p:slideViewPr>
    <p:cSldViewPr snapToGrid="0">
      <p:cViewPr varScale="1">
        <p:scale>
          <a:sx n="107" d="100"/>
          <a:sy n="107" d="100"/>
        </p:scale>
        <p:origin x="2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6B035-6F59-438C-ADC7-3C65984F5654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184F-9455-4BD6-A395-F20EC6DBB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21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hyperlink" Target="http://service-portail-intranet-cegee.sigce.caisse-epargne.fr/Intranet/intranetcegee_prod/Orca/index.php" TargetMode="External"/><Relationship Id="rId3" Type="http://schemas.openxmlformats.org/officeDocument/2006/relationships/hyperlink" Target="http://service-portail-intranet-cegee.sigce.caisse-epargne.fr/Intranet/intranetcegee_prod/Orca/index.php?rap=3039" TargetMode="External"/><Relationship Id="rId7" Type="http://schemas.openxmlformats.org/officeDocument/2006/relationships/hyperlink" Target="http://service-portail-intranet-cegee.sigce.caisse-epargne.fr/Intranet/intranetcegee_prod/Orca/index.php?rap=3017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service-portail-intranet-cegee.sigce.caisse-epargne.fr/Intranet/intranetcegee_prod/Orca/index.php?rap=3018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://commerciaux.celca.caisse-epargne.fr/download/1185/assurance-auto/11613/process-traitement-contrat-auto-vf-rdc.pdf" TargetMode="External"/><Relationship Id="rId10" Type="http://schemas.openxmlformats.org/officeDocument/2006/relationships/hyperlink" Target="_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3FC61A-67CA-47AE-B932-2434B56DADAF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305C96-3937-46A8-A268-A178FD263CD4}"/>
              </a:ext>
            </a:extLst>
          </p:cNvPr>
          <p:cNvSpPr/>
          <p:nvPr userDrawn="1"/>
        </p:nvSpPr>
        <p:spPr>
          <a:xfrm>
            <a:off x="1333500" y="4689475"/>
            <a:ext cx="887413" cy="1000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Image 12">
            <a:extLst>
              <a:ext uri="{FF2B5EF4-FFF2-40B4-BE49-F238E27FC236}">
                <a16:creationId xmlns:a16="http://schemas.microsoft.com/office/drawing/2014/main" id="{83DB30F2-944D-4A2E-8183-E8CB7BCBED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950" y="434480"/>
            <a:ext cx="5787550" cy="57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2">
            <a:extLst>
              <a:ext uri="{FF2B5EF4-FFF2-40B4-BE49-F238E27FC236}">
                <a16:creationId xmlns:a16="http://schemas.microsoft.com/office/drawing/2014/main" id="{9DDB70A5-FABA-4F11-8849-6E28491396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75"/>
          <a:stretch>
            <a:fillRect/>
          </a:stretch>
        </p:blipFill>
        <p:spPr bwMode="auto">
          <a:xfrm>
            <a:off x="11457781" y="6146006"/>
            <a:ext cx="5318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343110" y="5098177"/>
            <a:ext cx="5685487" cy="285831"/>
          </a:xfrm>
        </p:spPr>
        <p:txBody>
          <a:bodyPr anchor="ctr">
            <a:no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n°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332934" y="5481778"/>
            <a:ext cx="5695663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mardi xx au samedi xx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D97064-0635-4BC5-B83F-FCE765926F6A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052D050-ADCB-4E71-AAD7-9C8C080EAF22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C69D249-4D97-41B8-935B-4820E8EB14F0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8CFCFDD-F62E-4F92-BAA2-E8A1DCB21867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59934F3-BFE2-4AB9-8927-646A8B972E22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F6328EB-96A3-47C0-B0A2-3F5CAAF385C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A1606C7B-F60A-4EF0-B9FA-E6E0D1EC148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C439854-4DB3-42B9-B34C-91853E02EAEB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59832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8538BDD2-5C30-42FD-A52D-42D60EEE1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B541AEA-2F83-4EC3-B729-82B8F4D11103}"/>
              </a:ext>
            </a:extLst>
          </p:cNvPr>
          <p:cNvSpPr txBox="1"/>
          <p:nvPr userDrawn="1"/>
        </p:nvSpPr>
        <p:spPr>
          <a:xfrm>
            <a:off x="1020752" y="2779714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3EC2F7-33F5-4B3A-BCD2-B3F1F84976CF}"/>
              </a:ext>
            </a:extLst>
          </p:cNvPr>
          <p:cNvSpPr/>
          <p:nvPr userDrawn="1"/>
        </p:nvSpPr>
        <p:spPr>
          <a:xfrm>
            <a:off x="1157487" y="5164643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12">
            <a:extLst>
              <a:ext uri="{FF2B5EF4-FFF2-40B4-BE49-F238E27FC236}">
                <a16:creationId xmlns:a16="http://schemas.microsoft.com/office/drawing/2014/main" id="{3E0D38D7-9D8E-439F-86B2-4928B41AE6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660544" y="1343164"/>
            <a:ext cx="1696893" cy="149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16BD1F6-F7C1-46E0-B46F-1EAAD8448E72}"/>
              </a:ext>
            </a:extLst>
          </p:cNvPr>
          <p:cNvSpPr/>
          <p:nvPr userDrawn="1"/>
        </p:nvSpPr>
        <p:spPr>
          <a:xfrm>
            <a:off x="1689552" y="2605979"/>
            <a:ext cx="1144587" cy="234926"/>
          </a:xfrm>
          <a:prstGeom prst="rect">
            <a:avLst/>
          </a:prstGeom>
          <a:solidFill>
            <a:srgbClr val="C8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635100" y="504968"/>
            <a:ext cx="8040964" cy="6127844"/>
          </a:xfrm>
        </p:spPr>
        <p:txBody>
          <a:bodyPr anchor="ctr"/>
          <a:lstStyle>
            <a:lvl1pPr marL="514350" indent="-514350">
              <a:buAutoNum type="arabicPeriod"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+mj-lt"/>
              <a:buAutoNum type="alphaUcPeriod"/>
              <a:defRPr baseline="0">
                <a:sym typeface="Wingdings" panose="05000000000000000000" pitchFamily="2" charset="2"/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163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80155-FF00-41A0-A6D3-4EAC107EBCFB}"/>
              </a:ext>
            </a:extLst>
          </p:cNvPr>
          <p:cNvSpPr/>
          <p:nvPr userDrawn="1"/>
        </p:nvSpPr>
        <p:spPr>
          <a:xfrm>
            <a:off x="7835900" y="547688"/>
            <a:ext cx="3824288" cy="896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8FE93-36F4-4F56-A285-43E72D18C51E}"/>
              </a:ext>
            </a:extLst>
          </p:cNvPr>
          <p:cNvSpPr/>
          <p:nvPr userDrawn="1"/>
        </p:nvSpPr>
        <p:spPr>
          <a:xfrm>
            <a:off x="3584575" y="547688"/>
            <a:ext cx="3854450" cy="895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23BB-E822-4B44-BB04-A02C29D84000}"/>
              </a:ext>
            </a:extLst>
          </p:cNvPr>
          <p:cNvSpPr/>
          <p:nvPr userDrawn="1"/>
        </p:nvSpPr>
        <p:spPr>
          <a:xfrm>
            <a:off x="3584575" y="1644650"/>
            <a:ext cx="3854450" cy="23923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617A57-7ADF-44D4-A56D-78FC4A40EFE6}"/>
              </a:ext>
            </a:extLst>
          </p:cNvPr>
          <p:cNvSpPr/>
          <p:nvPr userDrawn="1"/>
        </p:nvSpPr>
        <p:spPr>
          <a:xfrm>
            <a:off x="515938" y="0"/>
            <a:ext cx="27892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9DE2D7-B447-4099-BF26-B8E68A8CA2A8}"/>
              </a:ext>
            </a:extLst>
          </p:cNvPr>
          <p:cNvSpPr txBox="1"/>
          <p:nvPr userDrawn="1"/>
        </p:nvSpPr>
        <p:spPr>
          <a:xfrm>
            <a:off x="776288" y="2874963"/>
            <a:ext cx="2333625" cy="769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SUIVIS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2055C5-442D-407C-8392-077123593F8B}"/>
              </a:ext>
            </a:extLst>
          </p:cNvPr>
          <p:cNvSpPr/>
          <p:nvPr userDrawn="1"/>
        </p:nvSpPr>
        <p:spPr>
          <a:xfrm>
            <a:off x="803275" y="4514850"/>
            <a:ext cx="887413" cy="101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3A4E6C-870A-4999-8D5C-CAC26288ED63}"/>
              </a:ext>
            </a:extLst>
          </p:cNvPr>
          <p:cNvSpPr/>
          <p:nvPr userDrawn="1"/>
        </p:nvSpPr>
        <p:spPr>
          <a:xfrm>
            <a:off x="0" y="5765800"/>
            <a:ext cx="2547938" cy="1092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Image 15">
            <a:extLst>
              <a:ext uri="{FF2B5EF4-FFF2-40B4-BE49-F238E27FC236}">
                <a16:creationId xmlns:a16="http://schemas.microsoft.com/office/drawing/2014/main" id="{33F1243A-FB0B-4831-BA28-9C9B5D984B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496888" y="871538"/>
            <a:ext cx="186055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386CA3-4D1C-4030-986C-8C1D90145B36}"/>
              </a:ext>
            </a:extLst>
          </p:cNvPr>
          <p:cNvSpPr/>
          <p:nvPr userDrawn="1"/>
        </p:nvSpPr>
        <p:spPr>
          <a:xfrm>
            <a:off x="1608138" y="2286000"/>
            <a:ext cx="1144587" cy="479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3FC8AD-06AC-4748-AA14-8F36714D32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03275" y="3524250"/>
            <a:ext cx="2306638" cy="754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600" b="1">
                <a:solidFill>
                  <a:srgbClr val="404040"/>
                </a:solidFill>
                <a:latin typeface="Montserrat" panose="00000500000000000000" pitchFamily="2" charset="0"/>
              </a:rPr>
              <a:t>Qui guident mes </a:t>
            </a:r>
            <a:br>
              <a:rPr lang="fr-FR" altLang="fr-FR" sz="1600" b="1">
                <a:solidFill>
                  <a:srgbClr val="404040"/>
                </a:solidFill>
                <a:latin typeface="Montserrat" panose="00000500000000000000" pitchFamily="2" charset="0"/>
              </a:rPr>
            </a:br>
            <a:r>
              <a:rPr lang="fr-FR" altLang="fr-FR" sz="1600" b="1">
                <a:solidFill>
                  <a:srgbClr val="404040"/>
                </a:solidFill>
                <a:latin typeface="Montserrat" panose="00000500000000000000" pitchFamily="2" charset="0"/>
              </a:rPr>
              <a:t>actions</a:t>
            </a:r>
            <a:endParaRPr lang="fr-FR" altLang="fr-FR" sz="1100">
              <a:solidFill>
                <a:srgbClr val="404040"/>
              </a:solidFill>
              <a:latin typeface="Montserrat" panose="00000500000000000000" pitchFamily="2" charset="0"/>
            </a:endParaRPr>
          </a:p>
          <a:p>
            <a:pPr eaLnBrk="1" hangingPunct="1">
              <a:defRPr/>
            </a:pPr>
            <a:r>
              <a:rPr lang="fr-FR" altLang="fr-FR" sz="1100">
                <a:solidFill>
                  <a:srgbClr val="404040"/>
                </a:solidFill>
                <a:latin typeface="Montserrat" panose="00000500000000000000" pitchFamily="2" charset="0"/>
              </a:rPr>
              <a:t>*réactualisés chaque lundi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FA4490-2FF1-45F6-9BFF-3652642C64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80438" y="665163"/>
            <a:ext cx="2936875" cy="954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dirty="0">
                <a:solidFill>
                  <a:srgbClr val="404040"/>
                </a:solidFill>
                <a:latin typeface="Montserrat Black" panose="00000A00000000000000" pitchFamily="2" charset="0"/>
              </a:rPr>
              <a:t>IZICARTE NON MISES </a:t>
            </a:r>
          </a:p>
          <a:p>
            <a:pPr eaLnBrk="1" hangingPunct="1">
              <a:defRPr/>
            </a:pPr>
            <a:r>
              <a:rPr lang="fr-FR" altLang="fr-FR" sz="1400" dirty="0">
                <a:solidFill>
                  <a:srgbClr val="404040"/>
                </a:solidFill>
                <a:latin typeface="Montserrat Black" panose="00000A00000000000000" pitchFamily="2" charset="0"/>
              </a:rPr>
              <a:t>EN FORCE</a:t>
            </a:r>
          </a:p>
          <a:p>
            <a:pPr algn="just" eaLnBrk="1" hangingPunct="1">
              <a:defRPr/>
            </a:pPr>
            <a:r>
              <a:rPr lang="fr-FR" altLang="fr-FR" sz="1000" dirty="0">
                <a:solidFill>
                  <a:srgbClr val="404040"/>
                </a:solidFill>
              </a:rPr>
              <a:t>Retrouvez en cliquant </a:t>
            </a:r>
            <a:r>
              <a:rPr lang="fr-FR" altLang="fr-FR" sz="1000" dirty="0">
                <a:solidFill>
                  <a:srgbClr val="404040"/>
                </a:solidFill>
                <a:hlinkClick r:id="rId3"/>
              </a:rPr>
              <a:t>ici</a:t>
            </a:r>
            <a:r>
              <a:rPr lang="fr-FR" altLang="fr-FR" sz="1000" dirty="0">
                <a:solidFill>
                  <a:srgbClr val="404040"/>
                </a:solidFill>
              </a:rPr>
              <a:t> le listing détaillé ORCA. </a:t>
            </a:r>
            <a:endParaRPr lang="fr-FR" altLang="fr-FR" dirty="0">
              <a:solidFill>
                <a:srgbClr val="404040"/>
              </a:solidFill>
              <a:latin typeface="Montserrat Black" panose="00000A00000000000000" pitchFamily="2" charset="0"/>
            </a:endParaRPr>
          </a:p>
          <a:p>
            <a:pPr eaLnBrk="1" hangingPunct="1">
              <a:defRPr/>
            </a:pPr>
            <a:endParaRPr lang="fr-FR" altLang="fr-FR" dirty="0">
              <a:solidFill>
                <a:srgbClr val="40404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0834DA-570A-4000-B803-17834F86A2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92613" y="674688"/>
            <a:ext cx="2946400" cy="1169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ECHEANCES 2021</a:t>
            </a:r>
          </a:p>
          <a:p>
            <a:pPr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4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les listing détaillés (ORCA – rubrique Échéances »)</a:t>
            </a:r>
          </a:p>
          <a:p>
            <a:pPr eaLnBrk="1" hangingPunct="1">
              <a:defRPr/>
            </a:pPr>
            <a:endParaRPr lang="fr-FR" altLang="fr-FR">
              <a:solidFill>
                <a:srgbClr val="404040"/>
              </a:solidFill>
              <a:latin typeface="Montserrat Black" panose="00000A00000000000000" pitchFamily="2" charset="0"/>
            </a:endParaRPr>
          </a:p>
          <a:p>
            <a:pPr eaLnBrk="1" hangingPunct="1">
              <a:defRPr/>
            </a:pPr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331499D-0C57-4CBF-928E-06F127B6D031}"/>
              </a:ext>
            </a:extLst>
          </p:cNvPr>
          <p:cNvSpPr txBox="1"/>
          <p:nvPr userDrawn="1"/>
        </p:nvSpPr>
        <p:spPr>
          <a:xfrm>
            <a:off x="4392613" y="1785938"/>
            <a:ext cx="2944812" cy="2338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PEL POTENTIELLEMENT IRREGULIERS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Rappel des traitements attendus :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Régulariser les versements manquants.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Vérifier et modifier au besoin l’abonnement mis en place, permettant ainsi d’assurer le versement minimum de 540€ chaque année.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Vérifier et procéder au besoin à la prorogation du PEL.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 cas d’alimentation du PEL par les propres soins du client proposer la mise en place d’un abonnement.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C126BA-7CDB-4BF3-86B9-8BEE4372CC84}"/>
              </a:ext>
            </a:extLst>
          </p:cNvPr>
          <p:cNvSpPr/>
          <p:nvPr userDrawn="1"/>
        </p:nvSpPr>
        <p:spPr>
          <a:xfrm>
            <a:off x="3584575" y="4160838"/>
            <a:ext cx="3854450" cy="2363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36CE85-1208-4CA1-9B94-7BFE273DC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92613" y="4302125"/>
            <a:ext cx="2944812" cy="20621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AUTO – 2 ROUES – CONTRATS PROVISOIRES</a:t>
            </a:r>
          </a:p>
          <a:p>
            <a:pPr algn="just"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Si un contrat auto ou 2 roues est un «contrat provisoire en note de couverture» notre client doit alors nous fournir les justificatifs sous 30 jours à compter de la date d’effet du contrat. Passé ce délai, le véhicule ne sera plus assuré. D’où l’utilité de relancer ces clients pour finaliser ces contrats et en priorisant ceux à moins de 10 jours de la sortie.</a:t>
            </a:r>
          </a:p>
          <a:p>
            <a:pPr algn="just"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5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 process complet de traitement d’un contrat AUTO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9F794-7778-4DE3-8C0A-B02E9895C563}"/>
              </a:ext>
            </a:extLst>
          </p:cNvPr>
          <p:cNvSpPr/>
          <p:nvPr userDrawn="1"/>
        </p:nvSpPr>
        <p:spPr>
          <a:xfrm>
            <a:off x="7821613" y="1644650"/>
            <a:ext cx="3824287" cy="8588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629AF7-F7F4-44FC-BA3D-35027DD1FF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20113" y="1824038"/>
            <a:ext cx="304323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SUIVI MOBILITE BANCAIRE</a:t>
            </a:r>
          </a:p>
          <a:p>
            <a:pPr algn="just"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6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 listing détaillé ORCA. </a:t>
            </a:r>
            <a:endParaRPr lang="fr-FR" altLang="fr-FR">
              <a:solidFill>
                <a:srgbClr val="404040"/>
              </a:solidFill>
              <a:latin typeface="Montserrat Black" panose="00000A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403786-B03A-4DDA-9CD5-9B2FD1E5A95C}"/>
              </a:ext>
            </a:extLst>
          </p:cNvPr>
          <p:cNvSpPr/>
          <p:nvPr userDrawn="1"/>
        </p:nvSpPr>
        <p:spPr>
          <a:xfrm>
            <a:off x="7821613" y="2665413"/>
            <a:ext cx="3824287" cy="835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CFDBC92-4220-4874-AB06-19C99C10D4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20113" y="2860675"/>
            <a:ext cx="3043237" cy="446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SUIVI CREDITS PROJET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7"/>
              </a:rPr>
              <a:t>ici </a:t>
            </a:r>
            <a:r>
              <a:rPr lang="fr-FR" altLang="fr-FR" sz="1000">
                <a:solidFill>
                  <a:srgbClr val="404040"/>
                </a:solidFill>
              </a:rPr>
              <a:t>le listing ORCA détaillé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5CEB6B-8EF6-4B7A-B222-6402B7675965}"/>
              </a:ext>
            </a:extLst>
          </p:cNvPr>
          <p:cNvSpPr/>
          <p:nvPr userDrawn="1"/>
        </p:nvSpPr>
        <p:spPr>
          <a:xfrm>
            <a:off x="7821613" y="3702050"/>
            <a:ext cx="3824287" cy="812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A35DE6E-CDE7-43BB-B7DD-B777C36214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20113" y="3871913"/>
            <a:ext cx="3043237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SUIVI VAD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8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 listing ORCA détaillé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4DEA911-E5A7-4B1B-B39D-B88B053AED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7875" y="6110288"/>
            <a:ext cx="1660525" cy="385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000">
                <a:solidFill>
                  <a:schemeClr val="bg1"/>
                </a:solidFill>
                <a:latin typeface="Montserrat Black" panose="00000A00000000000000" pitchFamily="2" charset="0"/>
              </a:rPr>
              <a:t>Cliquez sur cet icône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>
                <a:solidFill>
                  <a:schemeClr val="bg1"/>
                </a:solidFill>
              </a:rPr>
              <a:t>Pour accéder à votre suivi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1B10B9A-ED2C-43D8-B98B-48B7D3E9B8B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72424" y="5852610"/>
            <a:ext cx="762000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B5DEB78-F580-46B3-9B8E-F22AF34D36A9}"/>
              </a:ext>
            </a:extLst>
          </p:cNvPr>
          <p:cNvSpPr txBox="1"/>
          <p:nvPr userDrawn="1"/>
        </p:nvSpPr>
        <p:spPr>
          <a:xfrm>
            <a:off x="415925" y="6319838"/>
            <a:ext cx="123825" cy="20161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</a:endParaRPr>
          </a:p>
        </p:txBody>
      </p:sp>
      <p:pic>
        <p:nvPicPr>
          <p:cNvPr id="26" name="Picture 13" descr="Résultat de recherche d'images pour &quot;clic&quot;">
            <a:hlinkClick r:id="rId10" action="ppaction://hlinkfile"/>
            <a:extLst>
              <a:ext uri="{FF2B5EF4-FFF2-40B4-BE49-F238E27FC236}">
                <a16:creationId xmlns:a16="http://schemas.microsoft.com/office/drawing/2014/main" id="{CA91BEC8-A2D0-4B81-89E5-0BE1F4D218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6338888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E1193E57-B0E4-420A-9453-12A2C846155A}"/>
              </a:ext>
            </a:extLst>
          </p:cNvPr>
          <p:cNvSpPr/>
          <p:nvPr userDrawn="1"/>
        </p:nvSpPr>
        <p:spPr>
          <a:xfrm>
            <a:off x="11154167" y="5681881"/>
            <a:ext cx="2007337" cy="2007337"/>
          </a:xfrm>
          <a:prstGeom prst="ellipse">
            <a:avLst/>
          </a:prstGeom>
          <a:noFill/>
          <a:ln w="47625">
            <a:solidFill>
              <a:srgbClr val="E60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D107FD2-FAE8-4901-9D06-F891551EA244}"/>
              </a:ext>
            </a:extLst>
          </p:cNvPr>
          <p:cNvCxnSpPr>
            <a:cxnSpLocks/>
          </p:cNvCxnSpPr>
          <p:nvPr userDrawn="1"/>
        </p:nvCxnSpPr>
        <p:spPr>
          <a:xfrm flipH="1">
            <a:off x="11186030" y="5336651"/>
            <a:ext cx="1031907" cy="1587932"/>
          </a:xfrm>
          <a:prstGeom prst="line">
            <a:avLst/>
          </a:prstGeom>
          <a:ln w="38100">
            <a:solidFill>
              <a:srgbClr val="FFD8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0B17478-48E2-4137-BAAD-2E667BC0A74D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39129" y="5415379"/>
            <a:ext cx="1094765" cy="1644876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9111B88F-F9F0-46B6-9605-921104D93E47}"/>
              </a:ext>
            </a:extLst>
          </p:cNvPr>
          <p:cNvSpPr/>
          <p:nvPr userDrawn="1"/>
        </p:nvSpPr>
        <p:spPr>
          <a:xfrm>
            <a:off x="10157374" y="6542308"/>
            <a:ext cx="1388533" cy="1388533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722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D27B89-8091-411A-A123-A742E10A28B9}"/>
              </a:ext>
            </a:extLst>
          </p:cNvPr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6405C0-B785-4E72-8EE9-6116AD3CA340}"/>
              </a:ext>
            </a:extLst>
          </p:cNvPr>
          <p:cNvSpPr/>
          <p:nvPr userDrawn="1"/>
        </p:nvSpPr>
        <p:spPr>
          <a:xfrm>
            <a:off x="10985500" y="107950"/>
            <a:ext cx="1206500" cy="641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9">
            <a:extLst>
              <a:ext uri="{FF2B5EF4-FFF2-40B4-BE49-F238E27FC236}">
                <a16:creationId xmlns:a16="http://schemas.microsoft.com/office/drawing/2014/main" id="{29E4E2AA-CF8D-4D92-9215-98C0777A21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63" y="4826000"/>
            <a:ext cx="631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2">
            <a:extLst>
              <a:ext uri="{FF2B5EF4-FFF2-40B4-BE49-F238E27FC236}">
                <a16:creationId xmlns:a16="http://schemas.microsoft.com/office/drawing/2014/main" id="{9C776B7C-FE80-479C-A470-182125E22C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155950"/>
            <a:ext cx="6778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3">
            <a:extLst>
              <a:ext uri="{FF2B5EF4-FFF2-40B4-BE49-F238E27FC236}">
                <a16:creationId xmlns:a16="http://schemas.microsoft.com/office/drawing/2014/main" id="{EBBDB429-2CDC-4CBC-B673-06E64C0E5A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A3B69C0-8588-409A-B479-8A322FD2136E}"/>
              </a:ext>
            </a:extLst>
          </p:cNvPr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A5AACA4-1B52-4160-BEE2-9B632BD629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68300"/>
            <a:ext cx="1352550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3A3A49C-F0FC-46C0-934D-A4D745637E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5332413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FB8091-235F-476F-86A0-D71A2A8FBB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3746500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F05F91-F68E-41D9-870F-653E97CD97C9}"/>
              </a:ext>
            </a:extLst>
          </p:cNvPr>
          <p:cNvSpPr/>
          <p:nvPr userDrawn="1"/>
        </p:nvSpPr>
        <p:spPr>
          <a:xfrm>
            <a:off x="11220450" y="3908425"/>
            <a:ext cx="88900" cy="57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1E3167-3EA5-4CCC-A40D-9A760E41133E}"/>
              </a:ext>
            </a:extLst>
          </p:cNvPr>
          <p:cNvSpPr/>
          <p:nvPr userDrawn="1"/>
        </p:nvSpPr>
        <p:spPr>
          <a:xfrm>
            <a:off x="11012488" y="5943600"/>
            <a:ext cx="207962" cy="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F9744D-CD73-4D2E-936E-4173186973C5}"/>
              </a:ext>
            </a:extLst>
          </p:cNvPr>
          <p:cNvSpPr/>
          <p:nvPr userDrawn="1"/>
        </p:nvSpPr>
        <p:spPr>
          <a:xfrm>
            <a:off x="11018838" y="5781675"/>
            <a:ext cx="207962" cy="4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1" name="Image 21">
            <a:extLst>
              <a:ext uri="{FF2B5EF4-FFF2-40B4-BE49-F238E27FC236}">
                <a16:creationId xmlns:a16="http://schemas.microsoft.com/office/drawing/2014/main" id="{6DDC0FC5-90DE-4B38-A87B-7D59E50E1CC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363" y="163513"/>
            <a:ext cx="6937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22">
            <a:extLst>
              <a:ext uri="{FF2B5EF4-FFF2-40B4-BE49-F238E27FC236}">
                <a16:creationId xmlns:a16="http://schemas.microsoft.com/office/drawing/2014/main" id="{2AB8A74F-0D6B-43BB-927F-18B832C522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1677988"/>
            <a:ext cx="7683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4276EDA-9EC7-4A69-9830-4D96495249D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26775" y="768350"/>
            <a:ext cx="120650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4528C3-D001-433D-ABCE-41983AAEEC3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5500" y="2274888"/>
            <a:ext cx="1206500" cy="217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B6707F5-4936-4BD7-8B8D-72A5638A6CC4}"/>
              </a:ext>
            </a:extLst>
          </p:cNvPr>
          <p:cNvCxnSpPr/>
          <p:nvPr userDrawn="1"/>
        </p:nvCxnSpPr>
        <p:spPr>
          <a:xfrm flipH="1">
            <a:off x="10982325" y="368300"/>
            <a:ext cx="3175" cy="60817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B554D274-2813-4878-B908-4D49B1ACB1C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3922713"/>
            <a:ext cx="677863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Agences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A392B00-98EB-4292-8791-4C37CF38876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4119563"/>
            <a:ext cx="69056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Clients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9A50C07-B9F9-43AE-9612-808AFBA1A0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514975"/>
            <a:ext cx="684213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&lt; 7 jours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50E44F0-3D5F-4158-8CEA-44E4001C40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4888" y="4305300"/>
            <a:ext cx="690562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Autres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244B52F-26D6-42D7-BD2D-B84D45AA5F4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695950"/>
            <a:ext cx="920750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7 à 15 jours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DB6D3A5-4C23-49D0-9528-68DEF13E695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878513"/>
            <a:ext cx="898525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&gt; 15 jours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8C1F45-901E-45C0-B99A-F506AEB7FC5E}"/>
              </a:ext>
            </a:extLst>
          </p:cNvPr>
          <p:cNvSpPr/>
          <p:nvPr userDrawn="1"/>
        </p:nvSpPr>
        <p:spPr>
          <a:xfrm>
            <a:off x="11104563" y="4000500"/>
            <a:ext cx="96837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EE47E3-2345-4CF5-B4C9-0157AE0568D5}"/>
              </a:ext>
            </a:extLst>
          </p:cNvPr>
          <p:cNvSpPr/>
          <p:nvPr userDrawn="1"/>
        </p:nvSpPr>
        <p:spPr>
          <a:xfrm>
            <a:off x="11102975" y="4200525"/>
            <a:ext cx="96838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AC1AD7-C1A3-4D10-844A-5B75846C7390}"/>
              </a:ext>
            </a:extLst>
          </p:cNvPr>
          <p:cNvSpPr/>
          <p:nvPr userDrawn="1"/>
        </p:nvSpPr>
        <p:spPr>
          <a:xfrm>
            <a:off x="11106150" y="438308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5E5944-A5DF-4757-AD15-C3C7FBE6613E}"/>
              </a:ext>
            </a:extLst>
          </p:cNvPr>
          <p:cNvSpPr/>
          <p:nvPr userDrawn="1"/>
        </p:nvSpPr>
        <p:spPr>
          <a:xfrm>
            <a:off x="11102975" y="5583238"/>
            <a:ext cx="95250" cy="96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D7EF88-93C3-446E-B0E1-81B35631B3AA}"/>
              </a:ext>
            </a:extLst>
          </p:cNvPr>
          <p:cNvSpPr/>
          <p:nvPr userDrawn="1"/>
        </p:nvSpPr>
        <p:spPr>
          <a:xfrm>
            <a:off x="11101388" y="5776913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DF1312-D3E0-49FA-B3CC-8FDCB07EA3AC}"/>
              </a:ext>
            </a:extLst>
          </p:cNvPr>
          <p:cNvSpPr/>
          <p:nvPr userDrawn="1"/>
        </p:nvSpPr>
        <p:spPr>
          <a:xfrm>
            <a:off x="11101388" y="595153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1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2B8C4DDC-98E1-49D1-914A-B4AFCF787FB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/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contenu 2"/>
          <p:cNvSpPr>
            <a:spLocks noGrp="1"/>
          </p:cNvSpPr>
          <p:nvPr>
            <p:ph idx="1"/>
          </p:nvPr>
        </p:nvSpPr>
        <p:spPr>
          <a:xfrm>
            <a:off x="515938" y="1504811"/>
            <a:ext cx="10267357" cy="447879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9404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CCAE19-1968-4B60-8C9D-FD044465E1E9}"/>
              </a:ext>
            </a:extLst>
          </p:cNvPr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8A624E-333D-465F-B332-B1EF2F2B896B}"/>
              </a:ext>
            </a:extLst>
          </p:cNvPr>
          <p:cNvSpPr/>
          <p:nvPr userDrawn="1"/>
        </p:nvSpPr>
        <p:spPr>
          <a:xfrm>
            <a:off x="10985500" y="107950"/>
            <a:ext cx="1206500" cy="641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73E10F6C-98B1-4D88-A110-3231B055FD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074FE9-A7A7-43AB-92D2-9EE2A875A7D0}"/>
              </a:ext>
            </a:extLst>
          </p:cNvPr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12">
            <a:extLst>
              <a:ext uri="{FF2B5EF4-FFF2-40B4-BE49-F238E27FC236}">
                <a16:creationId xmlns:a16="http://schemas.microsoft.com/office/drawing/2014/main" id="{7618EF99-3925-492E-8691-3956D9B66C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363" y="163513"/>
            <a:ext cx="6937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3">
            <a:extLst>
              <a:ext uri="{FF2B5EF4-FFF2-40B4-BE49-F238E27FC236}">
                <a16:creationId xmlns:a16="http://schemas.microsoft.com/office/drawing/2014/main" id="{093F0B4A-5E7D-4269-89CF-CF4DC403A6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1677988"/>
            <a:ext cx="7683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1979F85-A2CD-4635-A118-030B2EEEFC0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26775" y="768350"/>
            <a:ext cx="120650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FA6EE49-E217-4908-8BA7-A227864A34D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5500" y="2274888"/>
            <a:ext cx="1206500" cy="217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95C3AD4-8ADA-405B-AB4C-08680A3FD847}"/>
              </a:ext>
            </a:extLst>
          </p:cNvPr>
          <p:cNvCxnSpPr/>
          <p:nvPr userDrawn="1"/>
        </p:nvCxnSpPr>
        <p:spPr>
          <a:xfrm flipH="1">
            <a:off x="10982325" y="368300"/>
            <a:ext cx="3175" cy="60817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3A5DA61E-CBD2-40E6-AB19-27C53B9563F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8">
            <a:extLst>
              <a:ext uri="{FF2B5EF4-FFF2-40B4-BE49-F238E27FC236}">
                <a16:creationId xmlns:a16="http://schemas.microsoft.com/office/drawing/2014/main" id="{A1F74A3A-8D3A-4279-BDFC-E52566CF618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63" y="4826000"/>
            <a:ext cx="631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B5A7F2D-29EA-4139-8A21-5D746781BD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5332413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969C60-0C48-4110-B635-C381145CD0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3746500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A72164-F6A9-405F-BEA5-E71BB615956A}"/>
              </a:ext>
            </a:extLst>
          </p:cNvPr>
          <p:cNvSpPr/>
          <p:nvPr userDrawn="1"/>
        </p:nvSpPr>
        <p:spPr>
          <a:xfrm>
            <a:off x="11220450" y="3908425"/>
            <a:ext cx="88900" cy="57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6E8707-661B-46DD-B799-EE4912D90658}"/>
              </a:ext>
            </a:extLst>
          </p:cNvPr>
          <p:cNvSpPr/>
          <p:nvPr userDrawn="1"/>
        </p:nvSpPr>
        <p:spPr>
          <a:xfrm>
            <a:off x="11012488" y="5943600"/>
            <a:ext cx="207962" cy="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09851B-B9AE-4AD1-A1FF-D611387BEE15}"/>
              </a:ext>
            </a:extLst>
          </p:cNvPr>
          <p:cNvSpPr/>
          <p:nvPr userDrawn="1"/>
        </p:nvSpPr>
        <p:spPr>
          <a:xfrm>
            <a:off x="11018838" y="5781675"/>
            <a:ext cx="207962" cy="4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A1CA03D-00D0-46C4-BAE3-2728897656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3922713"/>
            <a:ext cx="677863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Agences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1E98B1C-2C39-4622-8B34-D19548DE876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4119563"/>
            <a:ext cx="69056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Clients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A84B2B8-2DD4-46E6-A462-555D65C287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514975"/>
            <a:ext cx="684213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&lt; 7 jours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71B55B6-8004-4F34-8C17-A60BC6E9A66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4888" y="4305300"/>
            <a:ext cx="690562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Autres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C4E8B6A-4DAB-4ED9-9C68-A00CD5036C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695950"/>
            <a:ext cx="920750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7 à 15 jours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3F7CB33-BCF3-4441-85F5-04A696C253F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878513"/>
            <a:ext cx="898525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&gt; 15 jours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57F2C4-0022-446C-9DFA-3AC1E8CA30EA}"/>
              </a:ext>
            </a:extLst>
          </p:cNvPr>
          <p:cNvSpPr/>
          <p:nvPr userDrawn="1"/>
        </p:nvSpPr>
        <p:spPr>
          <a:xfrm>
            <a:off x="11104563" y="4000500"/>
            <a:ext cx="96837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6BC875-B2EE-4F8E-91B0-F18FD5209D94}"/>
              </a:ext>
            </a:extLst>
          </p:cNvPr>
          <p:cNvSpPr/>
          <p:nvPr userDrawn="1"/>
        </p:nvSpPr>
        <p:spPr>
          <a:xfrm>
            <a:off x="11102975" y="4200525"/>
            <a:ext cx="96838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7A9664-34E9-4DF8-94EE-232C30707F11}"/>
              </a:ext>
            </a:extLst>
          </p:cNvPr>
          <p:cNvSpPr/>
          <p:nvPr userDrawn="1"/>
        </p:nvSpPr>
        <p:spPr>
          <a:xfrm>
            <a:off x="11106150" y="438308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E518AD4-B1C8-4203-88B9-D47B8C19E47C}"/>
              </a:ext>
            </a:extLst>
          </p:cNvPr>
          <p:cNvSpPr/>
          <p:nvPr userDrawn="1"/>
        </p:nvSpPr>
        <p:spPr>
          <a:xfrm>
            <a:off x="11102975" y="5583238"/>
            <a:ext cx="95250" cy="96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2C8B33-CFEE-4BC2-BF81-846BA6012D54}"/>
              </a:ext>
            </a:extLst>
          </p:cNvPr>
          <p:cNvSpPr/>
          <p:nvPr userDrawn="1"/>
        </p:nvSpPr>
        <p:spPr>
          <a:xfrm>
            <a:off x="11101388" y="5776913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4000CA-0D04-48A6-8151-8366FAD26DD0}"/>
              </a:ext>
            </a:extLst>
          </p:cNvPr>
          <p:cNvSpPr/>
          <p:nvPr userDrawn="1"/>
        </p:nvSpPr>
        <p:spPr>
          <a:xfrm>
            <a:off x="11101388" y="595153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36" name="Image 36">
            <a:extLst>
              <a:ext uri="{FF2B5EF4-FFF2-40B4-BE49-F238E27FC236}">
                <a16:creationId xmlns:a16="http://schemas.microsoft.com/office/drawing/2014/main" id="{E102C356-B9BC-4E36-96F5-B723FD8973A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155950"/>
            <a:ext cx="6778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Espace réservé du contenu 2"/>
          <p:cNvSpPr>
            <a:spLocks noGrp="1"/>
          </p:cNvSpPr>
          <p:nvPr>
            <p:ph idx="1"/>
          </p:nvPr>
        </p:nvSpPr>
        <p:spPr>
          <a:xfrm>
            <a:off x="515937" y="710352"/>
            <a:ext cx="10267357" cy="52732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1731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45EEC95-5F5E-43F0-ADF8-DCB641CE1EB4}"/>
              </a:ext>
            </a:extLst>
          </p:cNvPr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D564263D-D285-4C98-8495-CB6CF9BB91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9C5D38-3A95-44FB-A51F-B8C0C36215C6}"/>
              </a:ext>
            </a:extLst>
          </p:cNvPr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6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2CB0903A-393D-4C62-9384-18F8475DAB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6847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exte 2">
            <a:extLst>
              <a:ext uri="{FF2B5EF4-FFF2-40B4-BE49-F238E27FC236}">
                <a16:creationId xmlns:a16="http://schemas.microsoft.com/office/drawing/2014/main" id="{ACD0C870-0B4F-4B33-B65F-6998CEB9FE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8975" y="1484313"/>
            <a:ext cx="109728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 texte</a:t>
            </a:r>
          </a:p>
          <a:p>
            <a:pPr lvl="1"/>
            <a:r>
              <a:rPr lang="fr-FR" altLang="fr-FR"/>
              <a:t>Deuxième niveau </a:t>
            </a:r>
          </a:p>
          <a:p>
            <a:pPr lvl="2"/>
            <a:r>
              <a:rPr lang="fr-FR" altLang="fr-FR"/>
              <a:t>Troisième niveau </a:t>
            </a:r>
          </a:p>
          <a:p>
            <a:pPr lvl="3"/>
            <a:r>
              <a:rPr lang="fr-FR" altLang="fr-FR"/>
              <a:t>Quatrième niveau </a:t>
            </a:r>
          </a:p>
          <a:p>
            <a:pPr lvl="4"/>
            <a:r>
              <a:rPr lang="fr-FR" altLang="fr-FR"/>
              <a:t>Cinquième niveau </a:t>
            </a:r>
          </a:p>
        </p:txBody>
      </p:sp>
      <p:sp>
        <p:nvSpPr>
          <p:cNvPr id="1027" name="Espace réservé du titre 1">
            <a:extLst>
              <a:ext uri="{FF2B5EF4-FFF2-40B4-BE49-F238E27FC236}">
                <a16:creationId xmlns:a16="http://schemas.microsoft.com/office/drawing/2014/main" id="{C51BFDE2-5A0D-406E-8299-5BDC233DFC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96913" y="365125"/>
            <a:ext cx="10979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A5D0877A-233A-496D-8C4E-33FF61BBEAAF}"/>
              </a:ext>
            </a:extLst>
          </p:cNvPr>
          <p:cNvSpPr txBox="1">
            <a:spLocks/>
          </p:cNvSpPr>
          <p:nvPr userDrawn="1"/>
        </p:nvSpPr>
        <p:spPr>
          <a:xfrm>
            <a:off x="10988675" y="6524625"/>
            <a:ext cx="673100" cy="261938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7E7B0C8C-3985-4FC8-9DFD-6F6B4CA93470}" type="slidenum">
              <a:rPr lang="fr-FR" altLang="fr-FR" sz="1100" b="1" smtClean="0">
                <a:solidFill>
                  <a:srgbClr val="7F7F7F"/>
                </a:solidFill>
                <a:ea typeface="Helvetica Neue Medium"/>
                <a:cs typeface="Helvetica Neue Medium"/>
              </a:rPr>
              <a:pPr algn="r" eaLnBrk="1" hangingPunct="1">
                <a:defRPr/>
              </a:pPr>
              <a:t>‹N°›</a:t>
            </a:fld>
            <a:endParaRPr lang="fr-FR" altLang="fr-FR" sz="1000" b="1">
              <a:solidFill>
                <a:srgbClr val="7F7F7F"/>
              </a:solidFill>
              <a:ea typeface="Helvetica Neue Medium"/>
              <a:cs typeface="Helvetica Neue Medium"/>
            </a:endParaRPr>
          </a:p>
        </p:txBody>
      </p:sp>
      <p:sp>
        <p:nvSpPr>
          <p:cNvPr id="7" name="Espace réservé du texte 13">
            <a:extLst>
              <a:ext uri="{FF2B5EF4-FFF2-40B4-BE49-F238E27FC236}">
                <a16:creationId xmlns:a16="http://schemas.microsoft.com/office/drawing/2014/main" id="{F8CCD6D7-B143-4126-AE93-657B236DB6E7}"/>
              </a:ext>
            </a:extLst>
          </p:cNvPr>
          <p:cNvSpPr txBox="1">
            <a:spLocks/>
          </p:cNvSpPr>
          <p:nvPr userDrawn="1"/>
        </p:nvSpPr>
        <p:spPr>
          <a:xfrm>
            <a:off x="6510338" y="6473825"/>
            <a:ext cx="4478337" cy="361950"/>
          </a:xfrm>
          <a:prstGeom prst="rect">
            <a:avLst/>
          </a:prstGeom>
        </p:spPr>
        <p:txBody>
          <a:bodyPr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10</a:t>
            </a:r>
          </a:p>
        </p:txBody>
      </p:sp>
      <p:pic>
        <p:nvPicPr>
          <p:cNvPr id="1030" name="Image 7">
            <a:extLst>
              <a:ext uri="{FF2B5EF4-FFF2-40B4-BE49-F238E27FC236}">
                <a16:creationId xmlns:a16="http://schemas.microsoft.com/office/drawing/2014/main" id="{4C6D14F7-DE74-4657-BD94-237EC1F37EF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6477000"/>
            <a:ext cx="1154113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14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404040"/>
          </a:solidFill>
          <a:latin typeface="Montserrat Black" panose="00000A00000000000000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9pPr>
    </p:titleStyle>
    <p:bodyStyle>
      <a:lvl1pPr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□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Wingdings" panose="05000000000000000000" pitchFamily="2" charset="2"/>
        <a:buChar char="§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▫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▪"/>
        <a:defRPr sz="1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commerciaux.celca.caisse-epargne.fr/download/2090/mobilite-bancaire-sortante/29775/courrier_mobilite_bancaire_-_cloture_de_compte_2023-03-13_0.pptx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hyperlink" Target="http://commerciaux.celca.caisse-epargne.fr/download/2090/mobilite-bancaire-sortante/26898/solutions-remediation-cloture-compte-mbrs-2.pptx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" TargetMode="External"/><Relationship Id="rId5" Type="http://schemas.openxmlformats.org/officeDocument/2006/relationships/hyperlink" Target="http://commerciaux.celca.caisse-epargne.fr/download/2090/mobilite-bancaire-sortante/29775/courrier-client-mobilite-bancaire-cloture-de-compte.pptx" TargetMode="External"/><Relationship Id="rId4" Type="http://schemas.openxmlformats.org/officeDocument/2006/relationships/hyperlink" Target="http://commerciaux.celca.caisse-epargne.fr/particuliers/bancarisation-particuliers/mobilite-bancaire-domilis/mobilite-bancaire-domilis-copy/" TargetMode="External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D8C82EC1-0799-45B9-B646-AB61547E79FD}"/>
              </a:ext>
            </a:extLst>
          </p:cNvPr>
          <p:cNvSpPr txBox="1">
            <a:spLocks/>
          </p:cNvSpPr>
          <p:nvPr/>
        </p:nvSpPr>
        <p:spPr bwMode="auto">
          <a:xfrm>
            <a:off x="578858" y="1536159"/>
            <a:ext cx="10267357" cy="4478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/>
              <a:t>La réglementation relative à la Mobilité Bancaire Réglementée Sortante, quand elle est accompagnée d’une demande de clôture de compte, exige un traitement de cette clôture à J de la date indiquée dans le mandat.</a:t>
            </a:r>
          </a:p>
          <a:p>
            <a:pPr algn="just"/>
            <a:r>
              <a:rPr lang="fr-FR" dirty="0"/>
              <a:t>Dès que la mobilité bancaire sortante est validée (délai de révocation de 5 jours ouvrés dépassé), </a:t>
            </a:r>
            <a:r>
              <a:rPr lang="fr-FR" b="1" dirty="0">
                <a:hlinkClick r:id="rId2"/>
              </a:rPr>
              <a:t>un courrier d’information personnalisé</a:t>
            </a:r>
            <a:r>
              <a:rPr lang="fr-FR" b="1" dirty="0"/>
              <a:t> est envoyé au client, de façon automatique</a:t>
            </a:r>
            <a:r>
              <a:rPr lang="fr-FR" dirty="0"/>
              <a:t>.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ED240F0-5274-4791-8A6B-E27757DD85FE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/>
              <a:t>Des évolutions sont apportées au traitement de la Mobilité Bancaire Réglementée Sortante (MBRS) contenant une demande de clôture du compte de dépôt.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328C14-C6A7-4D6F-B000-85FD01EE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456" y="2629635"/>
            <a:ext cx="9385211" cy="1089193"/>
          </a:xfrm>
        </p:spPr>
        <p:txBody>
          <a:bodyPr/>
          <a:lstStyle/>
          <a:p>
            <a:pPr lvl="1"/>
            <a:r>
              <a:rPr lang="fr-FR" dirty="0"/>
              <a:t>Ce courrier précise la suite qui sera donnée à la date de clôture du compte de dépôt demandée (clôture ou non clôture du compte) selon la situation connue à la date d’envoi du courrier, </a:t>
            </a:r>
          </a:p>
          <a:p>
            <a:pPr lvl="1"/>
            <a:r>
              <a:rPr lang="fr-FR" dirty="0"/>
              <a:t>Le courrier fait mention des éléments </a:t>
            </a:r>
            <a:r>
              <a:rPr lang="fr-FR" dirty="0" err="1"/>
              <a:t>impactants</a:t>
            </a:r>
            <a:r>
              <a:rPr lang="fr-FR" dirty="0"/>
              <a:t> et des éléments bloquants la clôture du compte de dépôt,</a:t>
            </a:r>
          </a:p>
          <a:p>
            <a:pPr lvl="1"/>
            <a:r>
              <a:rPr lang="fr-FR" dirty="0"/>
              <a:t>Le client est notifié par MSI si équipé de e-doc (ou par courrier postal, le cas échéant).</a:t>
            </a:r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F88DF0-A60C-498F-8C87-08509B23978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Mobilité Bancaire Réglementée Sortante (MBRS)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81E583-AE64-4929-AACA-508D5607453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Mobilité Sortante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3A37CE7-AFB4-46A8-8A35-896132C6F7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BANCARISATION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B4C36-8714-4FB3-8BED-2A1BCBCFF558}"/>
              </a:ext>
            </a:extLst>
          </p:cNvPr>
          <p:cNvSpPr/>
          <p:nvPr/>
        </p:nvSpPr>
        <p:spPr>
          <a:xfrm>
            <a:off x="11091497" y="3963217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042733-009C-4C8D-A434-8CB40BB7A4DA}"/>
              </a:ext>
            </a:extLst>
          </p:cNvPr>
          <p:cNvSpPr/>
          <p:nvPr/>
        </p:nvSpPr>
        <p:spPr>
          <a:xfrm>
            <a:off x="11091497" y="5546310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0CA2B5-0761-4747-B66A-72C0A1D0BE82}"/>
              </a:ext>
            </a:extLst>
          </p:cNvPr>
          <p:cNvSpPr/>
          <p:nvPr/>
        </p:nvSpPr>
        <p:spPr>
          <a:xfrm>
            <a:off x="11094214" y="4144557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C6B9EA8-CA26-4063-AE17-E6CB00A32AB3}"/>
              </a:ext>
            </a:extLst>
          </p:cNvPr>
          <p:cNvSpPr txBox="1">
            <a:spLocks/>
          </p:cNvSpPr>
          <p:nvPr/>
        </p:nvSpPr>
        <p:spPr bwMode="auto">
          <a:xfrm>
            <a:off x="-234400" y="3888957"/>
            <a:ext cx="4866966" cy="243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7000" lvl="2" indent="0" algn="ctr">
              <a:buNone/>
            </a:pPr>
            <a:r>
              <a:rPr lang="fr-FR" sz="1400" b="1" dirty="0"/>
              <a:t>Eléments </a:t>
            </a:r>
            <a:r>
              <a:rPr lang="fr-FR" sz="1400" b="1" dirty="0" err="1"/>
              <a:t>impactants</a:t>
            </a:r>
            <a:endParaRPr lang="fr-FR" sz="1400" b="1" dirty="0"/>
          </a:p>
          <a:p>
            <a:pPr lvl="2"/>
            <a:r>
              <a:rPr lang="fr-FR" sz="1300" dirty="0"/>
              <a:t>Instruments de paiement non restitués</a:t>
            </a:r>
          </a:p>
          <a:p>
            <a:pPr lvl="2"/>
            <a:r>
              <a:rPr lang="fr-FR" sz="1300" dirty="0"/>
              <a:t>Carte à Débit Différé (compte à clore le lendemain du prélèvement de l’encours DD)</a:t>
            </a:r>
          </a:p>
          <a:p>
            <a:pPr lvl="2"/>
            <a:r>
              <a:rPr lang="fr-FR" sz="1300" dirty="0"/>
              <a:t>Coffre Fort Numérique</a:t>
            </a:r>
          </a:p>
          <a:p>
            <a:pPr lvl="2"/>
            <a:r>
              <a:rPr lang="fr-FR" sz="1300" dirty="0"/>
              <a:t>Plan Epargne Logement</a:t>
            </a:r>
          </a:p>
          <a:p>
            <a:pPr lvl="2"/>
            <a:r>
              <a:rPr lang="fr-FR" sz="1300" dirty="0"/>
              <a:t>Assurance Prévoyance</a:t>
            </a:r>
          </a:p>
          <a:p>
            <a:pPr lvl="2"/>
            <a:r>
              <a:rPr lang="fr-FR" sz="1300" dirty="0"/>
              <a:t>Assurance Vie</a:t>
            </a:r>
          </a:p>
          <a:p>
            <a:pPr lvl="2"/>
            <a:r>
              <a:rPr lang="fr-FR" sz="1300" dirty="0"/>
              <a:t>Compte à terme</a:t>
            </a:r>
          </a:p>
          <a:p>
            <a:pPr lvl="1"/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66D80E48-B13D-4439-B3F9-D6C7885957AA}"/>
              </a:ext>
            </a:extLst>
          </p:cNvPr>
          <p:cNvSpPr txBox="1">
            <a:spLocks/>
          </p:cNvSpPr>
          <p:nvPr/>
        </p:nvSpPr>
        <p:spPr bwMode="auto">
          <a:xfrm>
            <a:off x="4355430" y="3889391"/>
            <a:ext cx="3885277" cy="213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7000" lvl="2" indent="0" algn="ctr">
              <a:buNone/>
            </a:pPr>
            <a:r>
              <a:rPr lang="fr-FR" sz="1400" b="1" dirty="0"/>
              <a:t>Eléments bloquants</a:t>
            </a:r>
          </a:p>
          <a:p>
            <a:pPr lvl="2"/>
            <a:r>
              <a:rPr lang="fr-FR" dirty="0"/>
              <a:t>Solde débiteur</a:t>
            </a:r>
          </a:p>
          <a:p>
            <a:pPr lvl="2"/>
            <a:r>
              <a:rPr lang="fr-FR" dirty="0"/>
              <a:t>Blocage de provision pour chèque</a:t>
            </a:r>
          </a:p>
          <a:p>
            <a:pPr lvl="2"/>
            <a:r>
              <a:rPr lang="fr-FR" dirty="0"/>
              <a:t>Saisie – ATD</a:t>
            </a:r>
          </a:p>
          <a:p>
            <a:pPr lvl="2"/>
            <a:r>
              <a:rPr lang="fr-FR" dirty="0"/>
              <a:t>Contentieux</a:t>
            </a:r>
          </a:p>
          <a:p>
            <a:pPr lvl="2"/>
            <a:r>
              <a:rPr lang="fr-FR" dirty="0"/>
              <a:t>Crédit </a:t>
            </a:r>
            <a:r>
              <a:rPr lang="fr-FR" dirty="0" err="1"/>
              <a:t>immo</a:t>
            </a:r>
            <a:r>
              <a:rPr lang="fr-FR" dirty="0"/>
              <a:t> ou conso </a:t>
            </a:r>
            <a:r>
              <a:rPr lang="fr-FR" sz="1100" dirty="0"/>
              <a:t>(dont le compte de prélèvement est toujours le compte objet de la demande de clôture)</a:t>
            </a:r>
          </a:p>
          <a:p>
            <a:pPr lvl="2"/>
            <a:r>
              <a:rPr lang="fr-FR" dirty="0"/>
              <a:t>Compte Titres Ordinaire</a:t>
            </a:r>
          </a:p>
          <a:p>
            <a:pPr lvl="2"/>
            <a:endParaRPr lang="fr-FR" sz="1100"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42E7C701-4277-40C0-8746-7D76EBE192FB}"/>
              </a:ext>
            </a:extLst>
          </p:cNvPr>
          <p:cNvSpPr txBox="1">
            <a:spLocks/>
          </p:cNvSpPr>
          <p:nvPr/>
        </p:nvSpPr>
        <p:spPr bwMode="auto">
          <a:xfrm>
            <a:off x="7303964" y="4214180"/>
            <a:ext cx="3901551" cy="151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fr-FR" dirty="0"/>
              <a:t>Parts Sociales</a:t>
            </a:r>
          </a:p>
          <a:p>
            <a:pPr lvl="2"/>
            <a:r>
              <a:rPr lang="fr-FR" dirty="0"/>
              <a:t>Coffre fort physique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CDF65A-4494-4733-B865-7027352D96CE}"/>
              </a:ext>
            </a:extLst>
          </p:cNvPr>
          <p:cNvSpPr/>
          <p:nvPr/>
        </p:nvSpPr>
        <p:spPr>
          <a:xfrm>
            <a:off x="655620" y="3789947"/>
            <a:ext cx="3976946" cy="2510494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3BC157-4105-4A8A-BACA-C50CC6B5BA80}"/>
              </a:ext>
            </a:extLst>
          </p:cNvPr>
          <p:cNvSpPr/>
          <p:nvPr/>
        </p:nvSpPr>
        <p:spPr>
          <a:xfrm>
            <a:off x="2885314" y="5110251"/>
            <a:ext cx="2103624" cy="1264782"/>
          </a:xfrm>
          <a:custGeom>
            <a:avLst/>
            <a:gdLst>
              <a:gd name="connsiteX0" fmla="*/ 0 w 2103624"/>
              <a:gd name="connsiteY0" fmla="*/ 0 h 1264782"/>
              <a:gd name="connsiteX1" fmla="*/ 567978 w 2103624"/>
              <a:gd name="connsiteY1" fmla="*/ 0 h 1264782"/>
              <a:gd name="connsiteX2" fmla="*/ 1051812 w 2103624"/>
              <a:gd name="connsiteY2" fmla="*/ 0 h 1264782"/>
              <a:gd name="connsiteX3" fmla="*/ 1514609 w 2103624"/>
              <a:gd name="connsiteY3" fmla="*/ 0 h 1264782"/>
              <a:gd name="connsiteX4" fmla="*/ 2103624 w 2103624"/>
              <a:gd name="connsiteY4" fmla="*/ 0 h 1264782"/>
              <a:gd name="connsiteX5" fmla="*/ 2103624 w 2103624"/>
              <a:gd name="connsiteY5" fmla="*/ 446890 h 1264782"/>
              <a:gd name="connsiteX6" fmla="*/ 2103624 w 2103624"/>
              <a:gd name="connsiteY6" fmla="*/ 868484 h 1264782"/>
              <a:gd name="connsiteX7" fmla="*/ 2103624 w 2103624"/>
              <a:gd name="connsiteY7" fmla="*/ 1264782 h 1264782"/>
              <a:gd name="connsiteX8" fmla="*/ 1640827 w 2103624"/>
              <a:gd name="connsiteY8" fmla="*/ 1264782 h 1264782"/>
              <a:gd name="connsiteX9" fmla="*/ 1156993 w 2103624"/>
              <a:gd name="connsiteY9" fmla="*/ 1264782 h 1264782"/>
              <a:gd name="connsiteX10" fmla="*/ 631087 w 2103624"/>
              <a:gd name="connsiteY10" fmla="*/ 1264782 h 1264782"/>
              <a:gd name="connsiteX11" fmla="*/ 0 w 2103624"/>
              <a:gd name="connsiteY11" fmla="*/ 1264782 h 1264782"/>
              <a:gd name="connsiteX12" fmla="*/ 0 w 2103624"/>
              <a:gd name="connsiteY12" fmla="*/ 830540 h 1264782"/>
              <a:gd name="connsiteX13" fmla="*/ 0 w 2103624"/>
              <a:gd name="connsiteY13" fmla="*/ 408946 h 1264782"/>
              <a:gd name="connsiteX14" fmla="*/ 0 w 2103624"/>
              <a:gd name="connsiteY14" fmla="*/ 0 h 126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03624" h="1264782" fill="none" extrusionOk="0">
                <a:moveTo>
                  <a:pt x="0" y="0"/>
                </a:moveTo>
                <a:cubicBezTo>
                  <a:pt x="121440" y="-21108"/>
                  <a:pt x="422609" y="39336"/>
                  <a:pt x="567978" y="0"/>
                </a:cubicBezTo>
                <a:cubicBezTo>
                  <a:pt x="713347" y="-39336"/>
                  <a:pt x="880866" y="10548"/>
                  <a:pt x="1051812" y="0"/>
                </a:cubicBezTo>
                <a:cubicBezTo>
                  <a:pt x="1222758" y="-10548"/>
                  <a:pt x="1298316" y="36885"/>
                  <a:pt x="1514609" y="0"/>
                </a:cubicBezTo>
                <a:cubicBezTo>
                  <a:pt x="1730902" y="-36885"/>
                  <a:pt x="1898112" y="29074"/>
                  <a:pt x="2103624" y="0"/>
                </a:cubicBezTo>
                <a:cubicBezTo>
                  <a:pt x="2155133" y="127629"/>
                  <a:pt x="2050789" y="289622"/>
                  <a:pt x="2103624" y="446890"/>
                </a:cubicBezTo>
                <a:cubicBezTo>
                  <a:pt x="2156459" y="604158"/>
                  <a:pt x="2069010" y="683317"/>
                  <a:pt x="2103624" y="868484"/>
                </a:cubicBezTo>
                <a:cubicBezTo>
                  <a:pt x="2138238" y="1053651"/>
                  <a:pt x="2080770" y="1148107"/>
                  <a:pt x="2103624" y="1264782"/>
                </a:cubicBezTo>
                <a:cubicBezTo>
                  <a:pt x="1973595" y="1289463"/>
                  <a:pt x="1750471" y="1260934"/>
                  <a:pt x="1640827" y="1264782"/>
                </a:cubicBezTo>
                <a:cubicBezTo>
                  <a:pt x="1531183" y="1268630"/>
                  <a:pt x="1362936" y="1247046"/>
                  <a:pt x="1156993" y="1264782"/>
                </a:cubicBezTo>
                <a:cubicBezTo>
                  <a:pt x="951050" y="1282518"/>
                  <a:pt x="841440" y="1204000"/>
                  <a:pt x="631087" y="1264782"/>
                </a:cubicBezTo>
                <a:cubicBezTo>
                  <a:pt x="420734" y="1325564"/>
                  <a:pt x="253005" y="1244295"/>
                  <a:pt x="0" y="1264782"/>
                </a:cubicBezTo>
                <a:cubicBezTo>
                  <a:pt x="-2912" y="1068601"/>
                  <a:pt x="43137" y="948120"/>
                  <a:pt x="0" y="830540"/>
                </a:cubicBezTo>
                <a:cubicBezTo>
                  <a:pt x="-43137" y="712960"/>
                  <a:pt x="3822" y="580548"/>
                  <a:pt x="0" y="408946"/>
                </a:cubicBezTo>
                <a:cubicBezTo>
                  <a:pt x="-3822" y="237344"/>
                  <a:pt x="25" y="156525"/>
                  <a:pt x="0" y="0"/>
                </a:cubicBezTo>
                <a:close/>
              </a:path>
              <a:path w="2103624" h="1264782" stroke="0" extrusionOk="0">
                <a:moveTo>
                  <a:pt x="0" y="0"/>
                </a:moveTo>
                <a:cubicBezTo>
                  <a:pt x="186209" y="-6069"/>
                  <a:pt x="301876" y="48915"/>
                  <a:pt x="483834" y="0"/>
                </a:cubicBezTo>
                <a:cubicBezTo>
                  <a:pt x="665792" y="-48915"/>
                  <a:pt x="885650" y="59957"/>
                  <a:pt x="1051812" y="0"/>
                </a:cubicBezTo>
                <a:cubicBezTo>
                  <a:pt x="1217974" y="-59957"/>
                  <a:pt x="1360483" y="36957"/>
                  <a:pt x="1556682" y="0"/>
                </a:cubicBezTo>
                <a:cubicBezTo>
                  <a:pt x="1752881" y="-36957"/>
                  <a:pt x="1957273" y="41156"/>
                  <a:pt x="2103624" y="0"/>
                </a:cubicBezTo>
                <a:cubicBezTo>
                  <a:pt x="2111059" y="100537"/>
                  <a:pt x="2062504" y="253278"/>
                  <a:pt x="2103624" y="396298"/>
                </a:cubicBezTo>
                <a:cubicBezTo>
                  <a:pt x="2144744" y="539318"/>
                  <a:pt x="2065482" y="638817"/>
                  <a:pt x="2103624" y="779949"/>
                </a:cubicBezTo>
                <a:cubicBezTo>
                  <a:pt x="2141766" y="921081"/>
                  <a:pt x="2090504" y="1148357"/>
                  <a:pt x="2103624" y="1264782"/>
                </a:cubicBezTo>
                <a:cubicBezTo>
                  <a:pt x="1978863" y="1281571"/>
                  <a:pt x="1686904" y="1261106"/>
                  <a:pt x="1535646" y="1264782"/>
                </a:cubicBezTo>
                <a:cubicBezTo>
                  <a:pt x="1384388" y="1268458"/>
                  <a:pt x="1290403" y="1252347"/>
                  <a:pt x="1072848" y="1264782"/>
                </a:cubicBezTo>
                <a:cubicBezTo>
                  <a:pt x="855293" y="1277217"/>
                  <a:pt x="668805" y="1260394"/>
                  <a:pt x="504870" y="1264782"/>
                </a:cubicBezTo>
                <a:cubicBezTo>
                  <a:pt x="340935" y="1269170"/>
                  <a:pt x="222022" y="1215021"/>
                  <a:pt x="0" y="1264782"/>
                </a:cubicBezTo>
                <a:cubicBezTo>
                  <a:pt x="-18893" y="1083744"/>
                  <a:pt x="36801" y="1038404"/>
                  <a:pt x="0" y="843188"/>
                </a:cubicBezTo>
                <a:cubicBezTo>
                  <a:pt x="-36801" y="647972"/>
                  <a:pt x="16148" y="583528"/>
                  <a:pt x="0" y="446890"/>
                </a:cubicBezTo>
                <a:cubicBezTo>
                  <a:pt x="-16148" y="310252"/>
                  <a:pt x="36177" y="20180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627760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présence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uniquement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d’éléments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impactants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le compte devra être clos, même si le client n’a pas fait les démarches décrites dans le courrier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9581F2-ECE3-467B-8AB8-022AE2E9F2B9}"/>
              </a:ext>
            </a:extLst>
          </p:cNvPr>
          <p:cNvSpPr/>
          <p:nvPr/>
        </p:nvSpPr>
        <p:spPr>
          <a:xfrm>
            <a:off x="5236937" y="3765011"/>
            <a:ext cx="5546358" cy="2535430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B085B6-225C-4F0F-BAE5-5C70396E53E5}"/>
              </a:ext>
            </a:extLst>
          </p:cNvPr>
          <p:cNvSpPr/>
          <p:nvPr/>
        </p:nvSpPr>
        <p:spPr>
          <a:xfrm>
            <a:off x="8463428" y="5053565"/>
            <a:ext cx="2414247" cy="1309773"/>
          </a:xfrm>
          <a:custGeom>
            <a:avLst/>
            <a:gdLst>
              <a:gd name="connsiteX0" fmla="*/ 0 w 2414247"/>
              <a:gd name="connsiteY0" fmla="*/ 0 h 1309773"/>
              <a:gd name="connsiteX1" fmla="*/ 506992 w 2414247"/>
              <a:gd name="connsiteY1" fmla="*/ 0 h 1309773"/>
              <a:gd name="connsiteX2" fmla="*/ 1013984 w 2414247"/>
              <a:gd name="connsiteY2" fmla="*/ 0 h 1309773"/>
              <a:gd name="connsiteX3" fmla="*/ 1472691 w 2414247"/>
              <a:gd name="connsiteY3" fmla="*/ 0 h 1309773"/>
              <a:gd name="connsiteX4" fmla="*/ 1883113 w 2414247"/>
              <a:gd name="connsiteY4" fmla="*/ 0 h 1309773"/>
              <a:gd name="connsiteX5" fmla="*/ 2414247 w 2414247"/>
              <a:gd name="connsiteY5" fmla="*/ 0 h 1309773"/>
              <a:gd name="connsiteX6" fmla="*/ 2414247 w 2414247"/>
              <a:gd name="connsiteY6" fmla="*/ 423493 h 1309773"/>
              <a:gd name="connsiteX7" fmla="*/ 2414247 w 2414247"/>
              <a:gd name="connsiteY7" fmla="*/ 873182 h 1309773"/>
              <a:gd name="connsiteX8" fmla="*/ 2414247 w 2414247"/>
              <a:gd name="connsiteY8" fmla="*/ 1309773 h 1309773"/>
              <a:gd name="connsiteX9" fmla="*/ 1883113 w 2414247"/>
              <a:gd name="connsiteY9" fmla="*/ 1309773 h 1309773"/>
              <a:gd name="connsiteX10" fmla="*/ 1448548 w 2414247"/>
              <a:gd name="connsiteY10" fmla="*/ 1309773 h 1309773"/>
              <a:gd name="connsiteX11" fmla="*/ 1038126 w 2414247"/>
              <a:gd name="connsiteY11" fmla="*/ 1309773 h 1309773"/>
              <a:gd name="connsiteX12" fmla="*/ 555277 w 2414247"/>
              <a:gd name="connsiteY12" fmla="*/ 1309773 h 1309773"/>
              <a:gd name="connsiteX13" fmla="*/ 0 w 2414247"/>
              <a:gd name="connsiteY13" fmla="*/ 1309773 h 1309773"/>
              <a:gd name="connsiteX14" fmla="*/ 0 w 2414247"/>
              <a:gd name="connsiteY14" fmla="*/ 912475 h 1309773"/>
              <a:gd name="connsiteX15" fmla="*/ 0 w 2414247"/>
              <a:gd name="connsiteY15" fmla="*/ 449689 h 1309773"/>
              <a:gd name="connsiteX16" fmla="*/ 0 w 2414247"/>
              <a:gd name="connsiteY16" fmla="*/ 0 h 130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14247" h="1309773" fill="none" extrusionOk="0">
                <a:moveTo>
                  <a:pt x="0" y="0"/>
                </a:moveTo>
                <a:cubicBezTo>
                  <a:pt x="105928" y="-46956"/>
                  <a:pt x="322813" y="28480"/>
                  <a:pt x="506992" y="0"/>
                </a:cubicBezTo>
                <a:cubicBezTo>
                  <a:pt x="691171" y="-28480"/>
                  <a:pt x="762778" y="47683"/>
                  <a:pt x="1013984" y="0"/>
                </a:cubicBezTo>
                <a:cubicBezTo>
                  <a:pt x="1265190" y="-47683"/>
                  <a:pt x="1365107" y="33518"/>
                  <a:pt x="1472691" y="0"/>
                </a:cubicBezTo>
                <a:cubicBezTo>
                  <a:pt x="1580275" y="-33518"/>
                  <a:pt x="1704973" y="41871"/>
                  <a:pt x="1883113" y="0"/>
                </a:cubicBezTo>
                <a:cubicBezTo>
                  <a:pt x="2061253" y="-41871"/>
                  <a:pt x="2279862" y="26937"/>
                  <a:pt x="2414247" y="0"/>
                </a:cubicBezTo>
                <a:cubicBezTo>
                  <a:pt x="2445604" y="157042"/>
                  <a:pt x="2411880" y="227220"/>
                  <a:pt x="2414247" y="423493"/>
                </a:cubicBezTo>
                <a:cubicBezTo>
                  <a:pt x="2416614" y="619766"/>
                  <a:pt x="2390003" y="717274"/>
                  <a:pt x="2414247" y="873182"/>
                </a:cubicBezTo>
                <a:cubicBezTo>
                  <a:pt x="2438491" y="1029090"/>
                  <a:pt x="2370228" y="1207409"/>
                  <a:pt x="2414247" y="1309773"/>
                </a:cubicBezTo>
                <a:cubicBezTo>
                  <a:pt x="2164641" y="1370650"/>
                  <a:pt x="2086365" y="1292248"/>
                  <a:pt x="1883113" y="1309773"/>
                </a:cubicBezTo>
                <a:cubicBezTo>
                  <a:pt x="1679861" y="1327298"/>
                  <a:pt x="1590981" y="1265853"/>
                  <a:pt x="1448548" y="1309773"/>
                </a:cubicBezTo>
                <a:cubicBezTo>
                  <a:pt x="1306116" y="1353693"/>
                  <a:pt x="1158385" y="1304940"/>
                  <a:pt x="1038126" y="1309773"/>
                </a:cubicBezTo>
                <a:cubicBezTo>
                  <a:pt x="917867" y="1314606"/>
                  <a:pt x="775351" y="1253131"/>
                  <a:pt x="555277" y="1309773"/>
                </a:cubicBezTo>
                <a:cubicBezTo>
                  <a:pt x="335203" y="1366415"/>
                  <a:pt x="209145" y="1308269"/>
                  <a:pt x="0" y="1309773"/>
                </a:cubicBezTo>
                <a:cubicBezTo>
                  <a:pt x="-15596" y="1192051"/>
                  <a:pt x="9786" y="1054714"/>
                  <a:pt x="0" y="912475"/>
                </a:cubicBezTo>
                <a:cubicBezTo>
                  <a:pt x="-9786" y="770236"/>
                  <a:pt x="13948" y="554270"/>
                  <a:pt x="0" y="449689"/>
                </a:cubicBezTo>
                <a:cubicBezTo>
                  <a:pt x="-13948" y="345108"/>
                  <a:pt x="22126" y="112137"/>
                  <a:pt x="0" y="0"/>
                </a:cubicBezTo>
                <a:close/>
              </a:path>
              <a:path w="2414247" h="1309773" stroke="0" extrusionOk="0">
                <a:moveTo>
                  <a:pt x="0" y="0"/>
                </a:moveTo>
                <a:cubicBezTo>
                  <a:pt x="226099" y="-42963"/>
                  <a:pt x="345667" y="32817"/>
                  <a:pt x="506992" y="0"/>
                </a:cubicBezTo>
                <a:cubicBezTo>
                  <a:pt x="668317" y="-32817"/>
                  <a:pt x="864477" y="53655"/>
                  <a:pt x="1013984" y="0"/>
                </a:cubicBezTo>
                <a:cubicBezTo>
                  <a:pt x="1163491" y="-53655"/>
                  <a:pt x="1358829" y="48395"/>
                  <a:pt x="1472691" y="0"/>
                </a:cubicBezTo>
                <a:cubicBezTo>
                  <a:pt x="1586553" y="-48395"/>
                  <a:pt x="1746223" y="2060"/>
                  <a:pt x="1883113" y="0"/>
                </a:cubicBezTo>
                <a:cubicBezTo>
                  <a:pt x="2020003" y="-2060"/>
                  <a:pt x="2277658" y="10641"/>
                  <a:pt x="2414247" y="0"/>
                </a:cubicBezTo>
                <a:cubicBezTo>
                  <a:pt x="2463402" y="110629"/>
                  <a:pt x="2409603" y="305661"/>
                  <a:pt x="2414247" y="410396"/>
                </a:cubicBezTo>
                <a:cubicBezTo>
                  <a:pt x="2418891" y="515131"/>
                  <a:pt x="2410904" y="711273"/>
                  <a:pt x="2414247" y="860084"/>
                </a:cubicBezTo>
                <a:cubicBezTo>
                  <a:pt x="2417590" y="1008895"/>
                  <a:pt x="2378485" y="1156646"/>
                  <a:pt x="2414247" y="1309773"/>
                </a:cubicBezTo>
                <a:cubicBezTo>
                  <a:pt x="2224443" y="1310268"/>
                  <a:pt x="2015938" y="1262304"/>
                  <a:pt x="1883113" y="1309773"/>
                </a:cubicBezTo>
                <a:cubicBezTo>
                  <a:pt x="1750288" y="1357242"/>
                  <a:pt x="1613929" y="1299651"/>
                  <a:pt x="1472691" y="1309773"/>
                </a:cubicBezTo>
                <a:cubicBezTo>
                  <a:pt x="1331453" y="1319895"/>
                  <a:pt x="1148021" y="1270084"/>
                  <a:pt x="965699" y="1309773"/>
                </a:cubicBezTo>
                <a:cubicBezTo>
                  <a:pt x="783377" y="1349462"/>
                  <a:pt x="701728" y="1300184"/>
                  <a:pt x="458707" y="1309773"/>
                </a:cubicBezTo>
                <a:cubicBezTo>
                  <a:pt x="215686" y="1319362"/>
                  <a:pt x="107198" y="1286431"/>
                  <a:pt x="0" y="1309773"/>
                </a:cubicBezTo>
                <a:cubicBezTo>
                  <a:pt x="-15340" y="1173062"/>
                  <a:pt x="41681" y="1005205"/>
                  <a:pt x="0" y="886280"/>
                </a:cubicBezTo>
                <a:cubicBezTo>
                  <a:pt x="-41681" y="767355"/>
                  <a:pt x="26586" y="678906"/>
                  <a:pt x="0" y="475884"/>
                </a:cubicBezTo>
                <a:cubicBezTo>
                  <a:pt x="-26586" y="272862"/>
                  <a:pt x="27602" y="2373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1819183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le client ne se manifeste pas pour résoudre une de ces actions, le compte de dépôt ne pourra être clos.</a:t>
            </a:r>
          </a:p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Mandat de mobilité et GERC seront clos automatiquement.</a:t>
            </a:r>
          </a:p>
        </p:txBody>
      </p:sp>
      <p:pic>
        <p:nvPicPr>
          <p:cNvPr id="18" name="Image 17">
            <a:hlinkClick r:id="rId2"/>
            <a:extLst>
              <a:ext uri="{FF2B5EF4-FFF2-40B4-BE49-F238E27FC236}">
                <a16:creationId xmlns:a16="http://schemas.microsoft.com/office/drawing/2014/main" id="{2667C9DE-131B-4467-845D-3B2A7FC56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587" y="2599078"/>
            <a:ext cx="759708" cy="1075232"/>
          </a:xfrm>
          <a:prstGeom prst="rect">
            <a:avLst/>
          </a:prstGeom>
        </p:spPr>
      </p:pic>
      <p:cxnSp>
        <p:nvCxnSpPr>
          <p:cNvPr id="20" name="Connecteur : en arc 19">
            <a:extLst>
              <a:ext uri="{FF2B5EF4-FFF2-40B4-BE49-F238E27FC236}">
                <a16:creationId xmlns:a16="http://schemas.microsoft.com/office/drawing/2014/main" id="{E51B0330-30B2-4D5B-8B53-EB66AF67E74D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080812" y="2532529"/>
            <a:ext cx="493062" cy="16136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874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F1936B6-362D-4A1C-B533-32FC2F095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486227"/>
            <a:ext cx="10267357" cy="5273258"/>
          </a:xfrm>
        </p:spPr>
        <p:txBody>
          <a:bodyPr/>
          <a:lstStyle/>
          <a:p>
            <a:pPr algn="just"/>
            <a:r>
              <a:rPr lang="fr-FR" dirty="0"/>
              <a:t>Si les éléments énumérés dans le courrier sont encore bloquants au jour de la clôture précisée dans le mandat, le mandat de mobilité et l’évènement GERC seront clôturés en automatique. </a:t>
            </a:r>
            <a:r>
              <a:rPr lang="fr-FR" b="1" dirty="0"/>
              <a:t>La clôture du compte ne sera pas effectuée. </a:t>
            </a:r>
            <a:r>
              <a:rPr lang="fr-FR" dirty="0"/>
              <a:t>Par la suite, si le client réitère son souhait de clôturer son compte, il devra faire une demande en direct (hors mobilité).</a:t>
            </a:r>
          </a:p>
          <a:p>
            <a:r>
              <a:rPr lang="fr-FR" dirty="0"/>
              <a:t>Si les éléments énumérés dans le courrier sont régularisés, le clôture du compte sera à effectuer. </a:t>
            </a:r>
          </a:p>
          <a:p>
            <a:pPr lvl="1"/>
            <a:r>
              <a:rPr lang="fr-FR" dirty="0"/>
              <a:t>Cf support « </a:t>
            </a:r>
            <a:r>
              <a:rPr lang="fr-FR" dirty="0">
                <a:hlinkClick r:id="rId2"/>
              </a:rPr>
              <a:t>Solutions de remédiation </a:t>
            </a:r>
            <a:r>
              <a:rPr lang="fr-FR" dirty="0"/>
              <a:t>», présent dans                        pour réaliser les actes attendus.</a:t>
            </a:r>
          </a:p>
          <a:p>
            <a:endParaRPr lang="fr-FR" dirty="0"/>
          </a:p>
          <a:p>
            <a:endParaRPr lang="fr-FR" dirty="0"/>
          </a:p>
          <a:p>
            <a:endParaRPr lang="fr-FR" sz="1000" dirty="0"/>
          </a:p>
          <a:p>
            <a:pPr marL="378900" indent="-342900">
              <a:buFont typeface="+mj-lt"/>
              <a:buAutoNum type="arabicPeriod"/>
            </a:pPr>
            <a:r>
              <a:rPr lang="fr-FR" dirty="0"/>
              <a:t>Je tente de convaincre mon client de renoncer à la mobilité bancaire sortante, dès l’apparition de l’évènement GERC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« Mob départ – Flux en instance de départ » </a:t>
            </a:r>
          </a:p>
          <a:p>
            <a:pPr lvl="1"/>
            <a:r>
              <a:rPr lang="fr-FR" dirty="0"/>
              <a:t>J’y parviens : je lui fais signer le mandat de révocation sous 5 jours ouvrés et je saisis un CR pour traiter la GERC.   </a:t>
            </a:r>
          </a:p>
          <a:p>
            <a:pPr marL="468000" lvl="1" indent="0">
              <a:buNone/>
            </a:pPr>
            <a:r>
              <a:rPr lang="fr-FR" dirty="0"/>
              <a:t>	              , la mobilité sortante est annulée suite à la décision du client qui reste à la CEGEE !</a:t>
            </a:r>
          </a:p>
          <a:p>
            <a:pPr marL="378900" indent="-342900">
              <a:buFont typeface="+mj-lt"/>
              <a:buAutoNum type="arabicPeriod"/>
            </a:pPr>
            <a:r>
              <a:rPr lang="fr-FR" dirty="0"/>
              <a:t>Je n’ai pas réussi à défendre la mobilité sortante, mais le client souhaite finalement conserver son compte de dépôt en CEGEE, </a:t>
            </a:r>
            <a:r>
              <a:rPr lang="fr-FR" b="1" dirty="0"/>
              <a:t>avant la date inscrite dans le mandat</a:t>
            </a:r>
            <a:r>
              <a:rPr lang="fr-FR" dirty="0"/>
              <a:t>.</a:t>
            </a:r>
          </a:p>
          <a:p>
            <a:pPr lvl="1">
              <a:buSzPct val="80000"/>
              <a:buFont typeface="Wingdings" panose="05000000000000000000" pitchFamily="2" charset="2"/>
              <a:buChar char="q"/>
            </a:pPr>
            <a:r>
              <a:rPr lang="fr-FR" b="1" dirty="0"/>
              <a:t>Je clôture le dossier de mobilité </a:t>
            </a:r>
            <a:r>
              <a:rPr lang="fr-FR" dirty="0"/>
              <a:t>et je saisis un CR pour traiter l’évènement GERC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« Mob départ – clôture cdd à traiter ». </a:t>
            </a:r>
            <a:r>
              <a:rPr lang="fr-FR" dirty="0"/>
              <a:t>L’opportunité prioritaire apparaît à J-20 de la date de traitement attendue.</a:t>
            </a:r>
          </a:p>
          <a:p>
            <a:pPr lvl="1">
              <a:buSzPct val="80000"/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En l’absence de situation bloquante, si je ne clôture pas le dossier de mobilité, la cellule Mobilité Bancaire Sortante, procédera à la clôture du compte.</a:t>
            </a:r>
          </a:p>
          <a:p>
            <a:pPr lvl="2">
              <a:buSzPct val="80000"/>
              <a:buFont typeface="Wingdings" panose="05000000000000000000" pitchFamily="2" charset="2"/>
              <a:buChar char="q"/>
            </a:pPr>
            <a:r>
              <a:rPr lang="fr-FR" dirty="0"/>
              <a:t>Sans clôture du mandat, la clôture du compte sera traitée par la cellule Mobilité, sans connaissance des actes réalisés en agence. </a:t>
            </a:r>
          </a:p>
          <a:p>
            <a:pPr lvl="1">
              <a:buSzPct val="80000"/>
              <a:buFont typeface="Wingdings" panose="05000000000000000000" pitchFamily="2" charset="2"/>
              <a:buChar char="q"/>
            </a:pPr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4B65E8-F4B3-4203-AB25-72E06ADD4B5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Mobilité Bancaire Réglementée Sortante (MBRS)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642001-86A8-4768-9B2B-CAB7950BFE7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Mobilité Sortante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A311B4-B9C1-4A11-A936-72BCFC0B899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BANCARISATION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EAF72-76B5-473A-98F4-7E7A6A2E2B37}"/>
              </a:ext>
            </a:extLst>
          </p:cNvPr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5C5191-E42C-4212-9953-F1C0F25985BA}"/>
              </a:ext>
            </a:extLst>
          </p:cNvPr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1DD4A8-1AEE-44C1-AE3B-E0145EAF0DCE}"/>
              </a:ext>
            </a:extLst>
          </p:cNvPr>
          <p:cNvSpPr/>
          <p:nvPr/>
        </p:nvSpPr>
        <p:spPr>
          <a:xfrm>
            <a:off x="11094214" y="416862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C13FDB-8D25-4C97-AB14-563314072C3D}"/>
              </a:ext>
            </a:extLst>
          </p:cNvPr>
          <p:cNvSpPr/>
          <p:nvPr/>
        </p:nvSpPr>
        <p:spPr>
          <a:xfrm>
            <a:off x="0" y="2175947"/>
            <a:ext cx="6436895" cy="719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Aharoni" panose="02010803020104030203" pitchFamily="2" charset="-79"/>
                <a:cs typeface="Aharoni" panose="02010803020104030203" pitchFamily="2" charset="-79"/>
              </a:rPr>
              <a:t>CONCRETEMENT, JE FAIS QUOI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384EBD-1049-4AA0-95A8-AADD3D0A06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4"/>
          <a:stretch>
            <a:fillRect/>
          </a:stretch>
        </p:blipFill>
        <p:spPr bwMode="auto">
          <a:xfrm rot="443740">
            <a:off x="1230907" y="3623476"/>
            <a:ext cx="955154" cy="456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DCFA61D-59CC-4FFC-B88B-EEFBB5CA3E45}"/>
              </a:ext>
            </a:extLst>
          </p:cNvPr>
          <p:cNvGrpSpPr/>
          <p:nvPr/>
        </p:nvGrpSpPr>
        <p:grpSpPr>
          <a:xfrm>
            <a:off x="782053" y="5805933"/>
            <a:ext cx="9824573" cy="698318"/>
            <a:chOff x="782053" y="5866093"/>
            <a:chExt cx="9824573" cy="6983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7F6D85D-6975-45D1-AAD6-13E6F6DB4D01}"/>
                </a:ext>
              </a:extLst>
            </p:cNvPr>
            <p:cNvSpPr/>
            <p:nvPr/>
          </p:nvSpPr>
          <p:spPr>
            <a:xfrm>
              <a:off x="782053" y="5892254"/>
              <a:ext cx="9824573" cy="6721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Retrouvez tous les </a:t>
              </a:r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4"/>
                </a:rPr>
                <a:t>outils, process de traitement</a:t>
              </a:r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infos brief</a:t>
              </a:r>
            </a:p>
            <a:p>
              <a:pPr algn="ctr"/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et le </a:t>
              </a:r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5"/>
                </a:rPr>
                <a:t>modèle de courrier </a:t>
              </a:r>
              <a:r>
                <a: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client de la MBRS                                .</a:t>
              </a:r>
            </a:p>
          </p:txBody>
        </p:sp>
        <p:pic>
          <p:nvPicPr>
            <p:cNvPr id="13" name="Image 12">
              <a:hlinkClick r:id="rId6"/>
              <a:extLst>
                <a:ext uri="{FF2B5EF4-FFF2-40B4-BE49-F238E27FC236}">
                  <a16:creationId xmlns:a16="http://schemas.microsoft.com/office/drawing/2014/main" id="{9A1ED82F-84C4-452B-AB3A-690DC93B3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7588" y="6249329"/>
              <a:ext cx="1523325" cy="288508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FF6E31C-B8E3-4815-9BC0-B165707EE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4071" y="5866093"/>
              <a:ext cx="595118" cy="59331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49F4871-D322-4566-BDA7-E2CDCC7B7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7741" y="5914994"/>
              <a:ext cx="595118" cy="59331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7C304A7F-03CD-44E7-8629-507B67FE9A9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394" y="4882968"/>
            <a:ext cx="926582" cy="875541"/>
          </a:xfrm>
          <a:prstGeom prst="rect">
            <a:avLst/>
          </a:prstGeom>
        </p:spPr>
      </p:pic>
      <p:pic>
        <p:nvPicPr>
          <p:cNvPr id="19" name="Image 18">
            <a:hlinkClick r:id="rId6"/>
            <a:extLst>
              <a:ext uri="{FF2B5EF4-FFF2-40B4-BE49-F238E27FC236}">
                <a16:creationId xmlns:a16="http://schemas.microsoft.com/office/drawing/2014/main" id="{B2708333-7843-4098-AF66-803438C2B9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349" y="1814701"/>
            <a:ext cx="1039231" cy="1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02098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Personnalisé 5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3F3F3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8A7042310B4429BCFA79AAE8A511A" ma:contentTypeVersion="12" ma:contentTypeDescription="Create a new document." ma:contentTypeScope="" ma:versionID="dea956d17f09287da68f486008fc778a">
  <xsd:schema xmlns:xsd="http://www.w3.org/2001/XMLSchema" xmlns:xs="http://www.w3.org/2001/XMLSchema" xmlns:p="http://schemas.microsoft.com/office/2006/metadata/properties" xmlns:ns3="dbb2470b-5f27-4370-b211-f8e8e4f29424" xmlns:ns4="717928f9-3d47-43e3-b157-1690f4059f92" targetNamespace="http://schemas.microsoft.com/office/2006/metadata/properties" ma:root="true" ma:fieldsID="6dfca283d34fe34a2e82797695561453" ns3:_="" ns4:_="">
    <xsd:import namespace="dbb2470b-5f27-4370-b211-f8e8e4f29424"/>
    <xsd:import namespace="717928f9-3d47-43e3-b157-1690f4059f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b2470b-5f27-4370-b211-f8e8e4f294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928f9-3d47-43e3-b157-1690f4059f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dbb2470b-5f27-4370-b211-f8e8e4f29424"/>
    <ds:schemaRef ds:uri="717928f9-3d47-43e3-b157-1690f4059f92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916A5DF-FE3D-4CCC-A81F-0985C77727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b2470b-5f27-4370-b211-f8e8e4f29424"/>
    <ds:schemaRef ds:uri="717928f9-3d47-43e3-b157-1690f4059f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7726</TotalTime>
  <Words>644</Words>
  <Application>Microsoft Office PowerPoint</Application>
  <PresentationFormat>Grand écran</PresentationFormat>
  <Paragraphs>50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Aharoni</vt:lpstr>
      <vt:lpstr>Arial</vt:lpstr>
      <vt:lpstr>Arial Black</vt:lpstr>
      <vt:lpstr>Calibri</vt:lpstr>
      <vt:lpstr>Montserrat</vt:lpstr>
      <vt:lpstr>Montserrat Black</vt:lpstr>
      <vt:lpstr>Wingdings</vt:lpstr>
      <vt:lpstr>1_Thème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LAROQUE-FALANTIN Loriane [CEGEE]</cp:lastModifiedBy>
  <cp:revision>449</cp:revision>
  <dcterms:created xsi:type="dcterms:W3CDTF">2020-06-24T09:20:11Z</dcterms:created>
  <dcterms:modified xsi:type="dcterms:W3CDTF">2023-03-29T12:16:54Z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0x010100BD58A7042310B4429BCFA79AAE8A511A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2023-01-05T10:37:13Z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