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5"/>
  </p:sldMasterIdLst>
  <p:notesMasterIdLst>
    <p:notesMasterId r:id="rId8"/>
  </p:notesMasterIdLst>
  <p:sldIdLst>
    <p:sldId id="295" r:id="rId6"/>
    <p:sldId id="299"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F2A"/>
    <a:srgbClr val="E30613"/>
    <a:srgbClr val="48042E"/>
    <a:srgbClr val="D11921"/>
    <a:srgbClr val="E6E6E6"/>
    <a:srgbClr val="F5F5F5"/>
    <a:srgbClr val="E3322C"/>
    <a:srgbClr val="F7F7F7"/>
    <a:srgbClr val="FFE7E7"/>
    <a:srgbClr val="EC1B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682" autoAdjust="0"/>
    <p:restoredTop sz="93584" autoAdjust="0"/>
  </p:normalViewPr>
  <p:slideViewPr>
    <p:cSldViewPr snapToGrid="0">
      <p:cViewPr varScale="1">
        <p:scale>
          <a:sx n="101" d="100"/>
          <a:sy n="101" d="100"/>
        </p:scale>
        <p:origin x="143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16B035-6F59-438C-ADC7-3C65984F5654}" type="datetimeFigureOut">
              <a:rPr lang="fr-FR" smtClean="0"/>
              <a:t>20/11/2023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5A184F-9455-4BD6-A395-F20EC6DBBC92}" type="slidenum">
              <a:rPr lang="fr-FR" smtClean="0"/>
              <a:t>‹N°›</a:t>
            </a:fld>
            <a:endParaRPr lang="fr-FR"/>
          </a:p>
        </p:txBody>
      </p:sp>
    </p:spTree>
    <p:extLst>
      <p:ext uri="{BB962C8B-B14F-4D97-AF65-F5344CB8AC3E}">
        <p14:creationId xmlns:p14="http://schemas.microsoft.com/office/powerpoint/2010/main" val="2420215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8" Type="http://schemas.openxmlformats.org/officeDocument/2006/relationships/hyperlink" Target="http://service-portail-intranet-cegee.sigce.caisse-epargne.fr/Intranet/intranetcegee_prod/Orca/index.php" TargetMode="External"/><Relationship Id="rId3" Type="http://schemas.openxmlformats.org/officeDocument/2006/relationships/hyperlink" Target="http://service-portail-intranet-cegee.sigce.caisse-epargne.fr/Intranet/intranetcegee_prod/Orca/index.php?rap=3039" TargetMode="External"/><Relationship Id="rId7" Type="http://schemas.openxmlformats.org/officeDocument/2006/relationships/hyperlink" Target="http://service-portail-intranet-cegee.sigce.caisse-epargne.fr/Intranet/intranetcegee_prod/Orca/index.php?rap=3017" TargetMode="External"/><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http://service-portail-intranet-cegee.sigce.caisse-epargne.fr/Intranet/intranetcegee_prod/Orca/index.php?rap=3018" TargetMode="External"/><Relationship Id="rId11" Type="http://schemas.openxmlformats.org/officeDocument/2006/relationships/image" Target="../media/image7.png"/><Relationship Id="rId5" Type="http://schemas.openxmlformats.org/officeDocument/2006/relationships/hyperlink" Target="http://commerciaux.celca.caisse-epargne.fr/download/1185/assurance-auto/11613/process-traitement-contrat-auto-vf-rdc.pdf" TargetMode="External"/><Relationship Id="rId10" Type="http://schemas.openxmlformats.org/officeDocument/2006/relationships/hyperlink" Target="_" TargetMode="External"/><Relationship Id="rId4" Type="http://schemas.openxmlformats.org/officeDocument/2006/relationships/hyperlink" Target="http://service-portail-intranet-cegee.sigce.caisse-epargne.fr/Intranet/intranetcegee_prod/Orca/" TargetMode="External"/><Relationship Id="rId9"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03FC61A-67CA-47AE-B932-2434B56DADAF}"/>
              </a:ext>
            </a:extLst>
          </p:cNvPr>
          <p:cNvSpPr/>
          <p:nvPr userDrawn="1"/>
        </p:nvSpPr>
        <p:spPr>
          <a:xfrm>
            <a:off x="0" y="434975"/>
            <a:ext cx="12192000" cy="59880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DC305C96-3937-46A8-A268-A178FD263CD4}"/>
              </a:ext>
            </a:extLst>
          </p:cNvPr>
          <p:cNvSpPr/>
          <p:nvPr userDrawn="1"/>
        </p:nvSpPr>
        <p:spPr>
          <a:xfrm>
            <a:off x="1333500" y="4689475"/>
            <a:ext cx="887413" cy="10001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lumMod val="75000"/>
                  <a:lumOff val="25000"/>
                </a:schemeClr>
              </a:solidFill>
            </a:endParaRPr>
          </a:p>
        </p:txBody>
      </p:sp>
      <p:pic>
        <p:nvPicPr>
          <p:cNvPr id="7" name="Image 12">
            <a:extLst>
              <a:ext uri="{FF2B5EF4-FFF2-40B4-BE49-F238E27FC236}">
                <a16:creationId xmlns:a16="http://schemas.microsoft.com/office/drawing/2014/main" id="{83DB30F2-944D-4A2E-8183-E8CB7BCBED7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70950" y="434480"/>
            <a:ext cx="5787550" cy="57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2">
            <a:extLst>
              <a:ext uri="{FF2B5EF4-FFF2-40B4-BE49-F238E27FC236}">
                <a16:creationId xmlns:a16="http://schemas.microsoft.com/office/drawing/2014/main" id="{9DDB70A5-FABA-4F11-8849-6E28491396D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68575"/>
          <a:stretch>
            <a:fillRect/>
          </a:stretch>
        </p:blipFill>
        <p:spPr bwMode="auto">
          <a:xfrm>
            <a:off x="11457781" y="6146006"/>
            <a:ext cx="5318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us-titre 2"/>
          <p:cNvSpPr>
            <a:spLocks noGrp="1"/>
          </p:cNvSpPr>
          <p:nvPr>
            <p:ph type="subTitle" idx="1" hasCustomPrompt="1"/>
          </p:nvPr>
        </p:nvSpPr>
        <p:spPr>
          <a:xfrm>
            <a:off x="1343110" y="5098177"/>
            <a:ext cx="5685487" cy="285831"/>
          </a:xfrm>
        </p:spPr>
        <p:txBody>
          <a:bodyPr anchor="ctr">
            <a:noAutofit/>
          </a:bodyPr>
          <a:lstStyle>
            <a:lvl1pPr marL="0" indent="0" algn="l">
              <a:buNone/>
              <a:defRPr sz="24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n°</a:t>
            </a:r>
          </a:p>
        </p:txBody>
      </p:sp>
      <p:sp>
        <p:nvSpPr>
          <p:cNvPr id="10" name="Espace réservé du texte 9"/>
          <p:cNvSpPr>
            <a:spLocks noGrp="1"/>
          </p:cNvSpPr>
          <p:nvPr>
            <p:ph type="body" sz="quarter" idx="10" hasCustomPrompt="1"/>
          </p:nvPr>
        </p:nvSpPr>
        <p:spPr>
          <a:xfrm>
            <a:off x="1332934" y="5481778"/>
            <a:ext cx="5695663" cy="492125"/>
          </a:xfrm>
        </p:spPr>
        <p:txBody>
          <a:bodyPr/>
          <a:lstStyle>
            <a:lvl1pPr>
              <a:defRPr baseline="0">
                <a:latin typeface="Montserrat" panose="00000500000000000000" pitchFamily="2" charset="0"/>
              </a:defRPr>
            </a:lvl1pPr>
          </a:lstStyle>
          <a:p>
            <a:pPr lvl="0"/>
            <a:r>
              <a:rPr lang="fr-FR" dirty="0"/>
              <a:t>Du mardi xx au samedi xx</a:t>
            </a:r>
          </a:p>
        </p:txBody>
      </p:sp>
      <p:sp>
        <p:nvSpPr>
          <p:cNvPr id="20" name="Rectangle 19">
            <a:extLst>
              <a:ext uri="{FF2B5EF4-FFF2-40B4-BE49-F238E27FC236}">
                <a16:creationId xmlns:a16="http://schemas.microsoft.com/office/drawing/2014/main" id="{93D97064-0635-4BC5-B83F-FCE765926F6A}"/>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B052D050-ADCB-4E71-AAD7-9C8C080EAF22}"/>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Ellipse 21">
            <a:extLst>
              <a:ext uri="{FF2B5EF4-FFF2-40B4-BE49-F238E27FC236}">
                <a16:creationId xmlns:a16="http://schemas.microsoft.com/office/drawing/2014/main" id="{AC69D249-4D97-41B8-935B-4820E8EB14F0}"/>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3" name="Groupe 22">
            <a:extLst>
              <a:ext uri="{FF2B5EF4-FFF2-40B4-BE49-F238E27FC236}">
                <a16:creationId xmlns:a16="http://schemas.microsoft.com/office/drawing/2014/main" id="{88CFCFDD-F62E-4F92-BAA2-E8A1DCB21867}"/>
              </a:ext>
            </a:extLst>
          </p:cNvPr>
          <p:cNvGrpSpPr/>
          <p:nvPr userDrawn="1"/>
        </p:nvGrpSpPr>
        <p:grpSpPr>
          <a:xfrm>
            <a:off x="9626600" y="4661677"/>
            <a:ext cx="3534904" cy="3269163"/>
            <a:chOff x="10157374" y="5152550"/>
            <a:chExt cx="3004130" cy="2778291"/>
          </a:xfrm>
        </p:grpSpPr>
        <p:sp>
          <p:nvSpPr>
            <p:cNvPr id="24" name="Ellipse 23">
              <a:extLst>
                <a:ext uri="{FF2B5EF4-FFF2-40B4-BE49-F238E27FC236}">
                  <a16:creationId xmlns:a16="http://schemas.microsoft.com/office/drawing/2014/main" id="{B59934F3-BFE2-4AB9-8927-646A8B972E22}"/>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5" name="Connecteur droit 24">
              <a:extLst>
                <a:ext uri="{FF2B5EF4-FFF2-40B4-BE49-F238E27FC236}">
                  <a16:creationId xmlns:a16="http://schemas.microsoft.com/office/drawing/2014/main" id="{3F6328EB-96A3-47C0-B0A2-3F5CAAF385C4}"/>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A1606C7B-F60A-4EF0-B9FA-E6E0D1EC148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DC439854-4DB3-42B9-B34C-91853E02EAEB}"/>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5983216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8538BDD2-5C30-42FD-A52D-42D60EEE1B5C}"/>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18" name="ZoneTexte 17">
            <a:extLst>
              <a:ext uri="{FF2B5EF4-FFF2-40B4-BE49-F238E27FC236}">
                <a16:creationId xmlns:a16="http://schemas.microsoft.com/office/drawing/2014/main" id="{7B541AEA-2F83-4EC3-B729-82B8F4D11103}"/>
              </a:ext>
            </a:extLst>
          </p:cNvPr>
          <p:cNvSpPr txBox="1"/>
          <p:nvPr userDrawn="1"/>
        </p:nvSpPr>
        <p:spPr>
          <a:xfrm>
            <a:off x="1020752" y="2779714"/>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9" name="Rectangle 18">
            <a:extLst>
              <a:ext uri="{FF2B5EF4-FFF2-40B4-BE49-F238E27FC236}">
                <a16:creationId xmlns:a16="http://schemas.microsoft.com/office/drawing/2014/main" id="{E33EC2F7-33F5-4B3A-BCD2-B3F1F84976CF}"/>
              </a:ext>
            </a:extLst>
          </p:cNvPr>
          <p:cNvSpPr/>
          <p:nvPr userDrawn="1"/>
        </p:nvSpPr>
        <p:spPr>
          <a:xfrm>
            <a:off x="1157487" y="5164643"/>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12">
            <a:extLst>
              <a:ext uri="{FF2B5EF4-FFF2-40B4-BE49-F238E27FC236}">
                <a16:creationId xmlns:a16="http://schemas.microsoft.com/office/drawing/2014/main" id="{3E0D38D7-9D8E-439F-86B2-4928B41AE6AD}"/>
              </a:ext>
            </a:extLst>
          </p:cNvPr>
          <p:cNvPicPr>
            <a:picLocks noChangeAspect="1"/>
          </p:cNvPicPr>
          <p:nvPr userDrawn="1"/>
        </p:nvPicPr>
        <p:blipFill>
          <a:blip r:embed="rId4" cstate="print">
            <a:biLevel thresh="25000"/>
            <a:extLst>
              <a:ext uri="{28A0092B-C50C-407E-A947-70E740481C1C}">
                <a14:useLocalDpi xmlns:a14="http://schemas.microsoft.com/office/drawing/2010/main" val="0"/>
              </a:ext>
            </a:extLst>
          </a:blip>
          <a:srcRect r="23857" b="33075"/>
          <a:stretch>
            <a:fillRect/>
          </a:stretch>
        </p:blipFill>
        <p:spPr bwMode="auto">
          <a:xfrm>
            <a:off x="660544" y="1343164"/>
            <a:ext cx="1696893" cy="1491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316BD1F6-F7C1-46E0-B46F-1EAAD8448E72}"/>
              </a:ext>
            </a:extLst>
          </p:cNvPr>
          <p:cNvSpPr/>
          <p:nvPr userDrawn="1"/>
        </p:nvSpPr>
        <p:spPr>
          <a:xfrm>
            <a:off x="1689552" y="2605979"/>
            <a:ext cx="1144587" cy="234926"/>
          </a:xfrm>
          <a:prstGeom prst="rect">
            <a:avLst/>
          </a:prstGeom>
          <a:solidFill>
            <a:srgbClr val="C80F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Espace réservé du texte 3"/>
          <p:cNvSpPr>
            <a:spLocks noGrp="1"/>
          </p:cNvSpPr>
          <p:nvPr>
            <p:ph type="body" sz="quarter" idx="13"/>
          </p:nvPr>
        </p:nvSpPr>
        <p:spPr>
          <a:xfrm>
            <a:off x="3635100" y="504968"/>
            <a:ext cx="8040964" cy="6127844"/>
          </a:xfrm>
        </p:spPr>
        <p:txBody>
          <a:bodyPr anchor="ctr"/>
          <a:lstStyle>
            <a:lvl1pPr marL="514350" indent="-514350">
              <a:buAutoNum type="arabicPeriod"/>
              <a:defRPr sz="1800" b="1" baseline="0">
                <a:solidFill>
                  <a:schemeClr val="tx1">
                    <a:lumMod val="75000"/>
                    <a:lumOff val="25000"/>
                  </a:schemeClr>
                </a:solidFill>
              </a:defRPr>
            </a:lvl1pPr>
            <a:lvl2pPr marL="800100" indent="-342900">
              <a:buFont typeface="+mj-lt"/>
              <a:buAutoNum type="alphaUcPeriod"/>
              <a:defRPr baseline="0">
                <a:sym typeface="Wingdings" panose="05000000000000000000" pitchFamily="2" charset="2"/>
              </a:defRPr>
            </a:lvl2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411639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IVI">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C80155-FF00-41A0-A6D3-4EAC107EBCFB}"/>
              </a:ext>
            </a:extLst>
          </p:cNvPr>
          <p:cNvSpPr/>
          <p:nvPr userDrawn="1"/>
        </p:nvSpPr>
        <p:spPr>
          <a:xfrm>
            <a:off x="7835900" y="547688"/>
            <a:ext cx="3824288" cy="8969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 name="Rectangle 2">
            <a:extLst>
              <a:ext uri="{FF2B5EF4-FFF2-40B4-BE49-F238E27FC236}">
                <a16:creationId xmlns:a16="http://schemas.microsoft.com/office/drawing/2014/main" id="{2698FE93-36F4-4F56-A285-43E72D18C51E}"/>
              </a:ext>
            </a:extLst>
          </p:cNvPr>
          <p:cNvSpPr/>
          <p:nvPr userDrawn="1"/>
        </p:nvSpPr>
        <p:spPr>
          <a:xfrm>
            <a:off x="3584575" y="547688"/>
            <a:ext cx="3854450" cy="8953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Rectangle 3">
            <a:extLst>
              <a:ext uri="{FF2B5EF4-FFF2-40B4-BE49-F238E27FC236}">
                <a16:creationId xmlns:a16="http://schemas.microsoft.com/office/drawing/2014/main" id="{BD0023BB-E822-4B44-BB04-A02C29D84000}"/>
              </a:ext>
            </a:extLst>
          </p:cNvPr>
          <p:cNvSpPr/>
          <p:nvPr userDrawn="1"/>
        </p:nvSpPr>
        <p:spPr>
          <a:xfrm>
            <a:off x="3584575" y="1644650"/>
            <a:ext cx="3854450" cy="2392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5D617A57-7ADF-44D4-A56D-78FC4A40EFE6}"/>
              </a:ext>
            </a:extLst>
          </p:cNvPr>
          <p:cNvSpPr/>
          <p:nvPr userDrawn="1"/>
        </p:nvSpPr>
        <p:spPr>
          <a:xfrm>
            <a:off x="515938" y="0"/>
            <a:ext cx="278923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 name="ZoneTexte 5">
            <a:extLst>
              <a:ext uri="{FF2B5EF4-FFF2-40B4-BE49-F238E27FC236}">
                <a16:creationId xmlns:a16="http://schemas.microsoft.com/office/drawing/2014/main" id="{699DE2D7-B447-4099-BF26-B8E68A8CA2A8}"/>
              </a:ext>
            </a:extLst>
          </p:cNvPr>
          <p:cNvSpPr txBox="1"/>
          <p:nvPr userDrawn="1"/>
        </p:nvSpPr>
        <p:spPr>
          <a:xfrm>
            <a:off x="776288" y="2874963"/>
            <a:ext cx="2333625" cy="769937"/>
          </a:xfrm>
          <a:prstGeom prst="rect">
            <a:avLst/>
          </a:prstGeom>
          <a:solidFill>
            <a:schemeClr val="bg1">
              <a:lumMod val="95000"/>
            </a:schemeClr>
          </a:solidFill>
          <a:ln>
            <a:noFill/>
          </a:ln>
        </p:spPr>
        <p:txBody>
          <a:bodyPr>
            <a:spAutoFit/>
          </a:bodyPr>
          <a:lstStyle/>
          <a:p>
            <a:pPr eaLnBrk="1" fontAlgn="auto" hangingPunct="1">
              <a:spcBef>
                <a:spcPts val="0"/>
              </a:spcBef>
              <a:spcAft>
                <a:spcPts val="0"/>
              </a:spcAft>
              <a:defRPr/>
            </a:pPr>
            <a:r>
              <a:rPr lang="fr-FR" sz="4400" b="1" dirty="0">
                <a:solidFill>
                  <a:schemeClr val="tx1">
                    <a:lumMod val="75000"/>
                    <a:lumOff val="25000"/>
                  </a:schemeClr>
                </a:solidFill>
                <a:latin typeface="Arial Black" panose="020B0A04020102020204" pitchFamily="34" charset="0"/>
                <a:cs typeface="Arial" panose="020B0604020202020204" pitchFamily="34" charset="0"/>
              </a:rPr>
              <a:t>SUIVIS</a:t>
            </a:r>
          </a:p>
        </p:txBody>
      </p:sp>
      <p:sp>
        <p:nvSpPr>
          <p:cNvPr id="7" name="Rectangle 6">
            <a:extLst>
              <a:ext uri="{FF2B5EF4-FFF2-40B4-BE49-F238E27FC236}">
                <a16:creationId xmlns:a16="http://schemas.microsoft.com/office/drawing/2014/main" id="{7B2055C5-442D-407C-8392-077123593F8B}"/>
              </a:ext>
            </a:extLst>
          </p:cNvPr>
          <p:cNvSpPr/>
          <p:nvPr userDrawn="1"/>
        </p:nvSpPr>
        <p:spPr>
          <a:xfrm>
            <a:off x="803275" y="4514850"/>
            <a:ext cx="887413" cy="101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Rectangle 7">
            <a:extLst>
              <a:ext uri="{FF2B5EF4-FFF2-40B4-BE49-F238E27FC236}">
                <a16:creationId xmlns:a16="http://schemas.microsoft.com/office/drawing/2014/main" id="{253A4E6C-870A-4999-8D5C-CAC26288ED63}"/>
              </a:ext>
            </a:extLst>
          </p:cNvPr>
          <p:cNvSpPr/>
          <p:nvPr userDrawn="1"/>
        </p:nvSpPr>
        <p:spPr>
          <a:xfrm>
            <a:off x="0" y="5765800"/>
            <a:ext cx="2547938" cy="1092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9" name="Image 15">
            <a:extLst>
              <a:ext uri="{FF2B5EF4-FFF2-40B4-BE49-F238E27FC236}">
                <a16:creationId xmlns:a16="http://schemas.microsoft.com/office/drawing/2014/main" id="{33F1243A-FB0B-4831-BA28-9C9B5D984BBA}"/>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496888" y="871538"/>
            <a:ext cx="186055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85386CA3-4D1C-4030-986C-8C1D90145B36}"/>
              </a:ext>
            </a:extLst>
          </p:cNvPr>
          <p:cNvSpPr/>
          <p:nvPr userDrawn="1"/>
        </p:nvSpPr>
        <p:spPr>
          <a:xfrm>
            <a:off x="1608138" y="2286000"/>
            <a:ext cx="1144587" cy="4794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 name="ZoneTexte 10">
            <a:extLst>
              <a:ext uri="{FF2B5EF4-FFF2-40B4-BE49-F238E27FC236}">
                <a16:creationId xmlns:a16="http://schemas.microsoft.com/office/drawing/2014/main" id="{713FC8AD-06AC-4748-AA14-8F36714D32AD}"/>
              </a:ext>
            </a:extLst>
          </p:cNvPr>
          <p:cNvSpPr txBox="1">
            <a:spLocks noChangeArrowheads="1"/>
          </p:cNvSpPr>
          <p:nvPr userDrawn="1"/>
        </p:nvSpPr>
        <p:spPr bwMode="auto">
          <a:xfrm>
            <a:off x="803275" y="3524250"/>
            <a:ext cx="2306638" cy="7540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600" b="1">
                <a:solidFill>
                  <a:srgbClr val="404040"/>
                </a:solidFill>
                <a:latin typeface="Montserrat" panose="00000500000000000000" pitchFamily="2" charset="0"/>
              </a:rPr>
              <a:t>Qui guident mes </a:t>
            </a:r>
            <a:br>
              <a:rPr lang="fr-FR" altLang="fr-FR" sz="1600" b="1">
                <a:solidFill>
                  <a:srgbClr val="404040"/>
                </a:solidFill>
                <a:latin typeface="Montserrat" panose="00000500000000000000" pitchFamily="2" charset="0"/>
              </a:rPr>
            </a:br>
            <a:r>
              <a:rPr lang="fr-FR" altLang="fr-FR" sz="1600" b="1">
                <a:solidFill>
                  <a:srgbClr val="404040"/>
                </a:solidFill>
                <a:latin typeface="Montserrat" panose="00000500000000000000" pitchFamily="2" charset="0"/>
              </a:rPr>
              <a:t>actions</a:t>
            </a:r>
            <a:endParaRPr lang="fr-FR" altLang="fr-FR" sz="1100">
              <a:solidFill>
                <a:srgbClr val="404040"/>
              </a:solidFill>
              <a:latin typeface="Montserrat" panose="00000500000000000000" pitchFamily="2" charset="0"/>
            </a:endParaRPr>
          </a:p>
          <a:p>
            <a:pPr eaLnBrk="1" hangingPunct="1">
              <a:defRPr/>
            </a:pPr>
            <a:r>
              <a:rPr lang="fr-FR" altLang="fr-FR" sz="1100">
                <a:solidFill>
                  <a:srgbClr val="404040"/>
                </a:solidFill>
                <a:latin typeface="Montserrat" panose="00000500000000000000" pitchFamily="2" charset="0"/>
              </a:rPr>
              <a:t>*réactualisés chaque lundi</a:t>
            </a:r>
          </a:p>
        </p:txBody>
      </p:sp>
      <p:sp>
        <p:nvSpPr>
          <p:cNvPr id="12" name="ZoneTexte 11">
            <a:extLst>
              <a:ext uri="{FF2B5EF4-FFF2-40B4-BE49-F238E27FC236}">
                <a16:creationId xmlns:a16="http://schemas.microsoft.com/office/drawing/2014/main" id="{D7FA4490-2FF1-45F6-9BFF-3652642C6423}"/>
              </a:ext>
            </a:extLst>
          </p:cNvPr>
          <p:cNvSpPr txBox="1">
            <a:spLocks noChangeArrowheads="1"/>
          </p:cNvSpPr>
          <p:nvPr userDrawn="1"/>
        </p:nvSpPr>
        <p:spPr bwMode="auto">
          <a:xfrm>
            <a:off x="8580438" y="665163"/>
            <a:ext cx="2936875" cy="9540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IZICARTE NON MISES </a:t>
            </a:r>
          </a:p>
          <a:p>
            <a:pPr eaLnBrk="1" hangingPunct="1">
              <a:defRPr/>
            </a:pPr>
            <a:r>
              <a:rPr lang="fr-FR" altLang="fr-FR" sz="1400" dirty="0">
                <a:solidFill>
                  <a:srgbClr val="404040"/>
                </a:solidFill>
                <a:latin typeface="Montserrat Black" panose="00000A00000000000000" pitchFamily="2" charset="0"/>
              </a:rPr>
              <a:t>EN FORCE</a:t>
            </a:r>
          </a:p>
          <a:p>
            <a:pPr algn="just" eaLnBrk="1" hangingPunct="1">
              <a:defRPr/>
            </a:pPr>
            <a:r>
              <a:rPr lang="fr-FR" altLang="fr-FR" sz="1000" dirty="0">
                <a:solidFill>
                  <a:srgbClr val="404040"/>
                </a:solidFill>
              </a:rPr>
              <a:t>Retrouvez en cliquant </a:t>
            </a:r>
            <a:r>
              <a:rPr lang="fr-FR" altLang="fr-FR" sz="1000" dirty="0">
                <a:solidFill>
                  <a:srgbClr val="404040"/>
                </a:solidFill>
                <a:hlinkClick r:id="rId3"/>
              </a:rPr>
              <a:t>ici</a:t>
            </a:r>
            <a:r>
              <a:rPr lang="fr-FR" altLang="fr-FR" sz="1000" dirty="0">
                <a:solidFill>
                  <a:srgbClr val="404040"/>
                </a:solidFill>
              </a:rPr>
              <a:t> le listing détaillé ORCA. </a:t>
            </a:r>
            <a:endParaRPr lang="fr-FR" altLang="fr-FR" dirty="0">
              <a:solidFill>
                <a:srgbClr val="404040"/>
              </a:solidFill>
              <a:latin typeface="Montserrat Black" panose="00000A00000000000000" pitchFamily="2" charset="0"/>
            </a:endParaRPr>
          </a:p>
          <a:p>
            <a:pPr eaLnBrk="1" hangingPunct="1">
              <a:defRPr/>
            </a:pPr>
            <a:endParaRPr lang="fr-FR" altLang="fr-FR" dirty="0">
              <a:solidFill>
                <a:srgbClr val="404040"/>
              </a:solidFill>
            </a:endParaRPr>
          </a:p>
        </p:txBody>
      </p:sp>
      <p:sp>
        <p:nvSpPr>
          <p:cNvPr id="13" name="ZoneTexte 12">
            <a:extLst>
              <a:ext uri="{FF2B5EF4-FFF2-40B4-BE49-F238E27FC236}">
                <a16:creationId xmlns:a16="http://schemas.microsoft.com/office/drawing/2014/main" id="{930834DA-570A-4000-B803-17834F86A283}"/>
              </a:ext>
            </a:extLst>
          </p:cNvPr>
          <p:cNvSpPr txBox="1">
            <a:spLocks noChangeArrowheads="1"/>
          </p:cNvSpPr>
          <p:nvPr userDrawn="1"/>
        </p:nvSpPr>
        <p:spPr bwMode="auto">
          <a:xfrm>
            <a:off x="4392613" y="674688"/>
            <a:ext cx="2946400" cy="11699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ECHEANCES 2021</a:t>
            </a:r>
          </a:p>
          <a:p>
            <a:pPr eaLnBrk="1" hangingPunct="1">
              <a:defRPr/>
            </a:pPr>
            <a:r>
              <a:rPr lang="fr-FR" altLang="fr-FR" sz="1000">
                <a:solidFill>
                  <a:srgbClr val="404040"/>
                </a:solidFill>
              </a:rPr>
              <a:t>Retrouvez en cliquant </a:t>
            </a:r>
            <a:r>
              <a:rPr lang="fr-FR" altLang="fr-FR" sz="1000">
                <a:solidFill>
                  <a:srgbClr val="404040"/>
                </a:solidFill>
                <a:hlinkClick r:id="rId4"/>
              </a:rPr>
              <a:t>ici</a:t>
            </a:r>
            <a:r>
              <a:rPr lang="fr-FR" altLang="fr-FR" sz="1000">
                <a:solidFill>
                  <a:srgbClr val="404040"/>
                </a:solidFill>
              </a:rPr>
              <a:t> les listing détaillés (ORCA – rubrique Échéances »)</a:t>
            </a:r>
          </a:p>
          <a:p>
            <a:pPr eaLnBrk="1" hangingPunct="1">
              <a:defRPr/>
            </a:pPr>
            <a:endParaRPr lang="fr-FR" altLang="fr-FR">
              <a:solidFill>
                <a:srgbClr val="404040"/>
              </a:solidFill>
              <a:latin typeface="Montserrat Black" panose="00000A00000000000000" pitchFamily="2" charset="0"/>
            </a:endParaRPr>
          </a:p>
          <a:p>
            <a:pPr eaLnBrk="1" hangingPunct="1">
              <a:defRPr/>
            </a:pPr>
            <a:endParaRPr lang="fr-FR" altLang="fr-FR">
              <a:solidFill>
                <a:srgbClr val="404040"/>
              </a:solidFill>
            </a:endParaRPr>
          </a:p>
        </p:txBody>
      </p:sp>
      <p:sp>
        <p:nvSpPr>
          <p:cNvPr id="14" name="ZoneTexte 13">
            <a:extLst>
              <a:ext uri="{FF2B5EF4-FFF2-40B4-BE49-F238E27FC236}">
                <a16:creationId xmlns:a16="http://schemas.microsoft.com/office/drawing/2014/main" id="{4331499D-0C57-4CBF-928E-06F127B6D031}"/>
              </a:ext>
            </a:extLst>
          </p:cNvPr>
          <p:cNvSpPr txBox="1"/>
          <p:nvPr userDrawn="1"/>
        </p:nvSpPr>
        <p:spPr>
          <a:xfrm>
            <a:off x="4392613" y="1785938"/>
            <a:ext cx="2944812" cy="2338387"/>
          </a:xfrm>
          <a:prstGeom prst="rect">
            <a:avLst/>
          </a:prstGeom>
          <a:noFill/>
        </p:spPr>
        <p:txBody>
          <a:bodyPr>
            <a:spAutoFit/>
          </a:bodyPr>
          <a:lstStyle/>
          <a:p>
            <a:pPr eaLnBrk="1" fontAlgn="auto" hangingPunct="1">
              <a:spcBef>
                <a:spcPts val="0"/>
              </a:spcBef>
              <a:spcAft>
                <a:spcPts val="0"/>
              </a:spcAft>
              <a:defRPr/>
            </a:pPr>
            <a:r>
              <a:rPr lang="fr-FR" sz="1400" dirty="0">
                <a:solidFill>
                  <a:schemeClr val="tx1">
                    <a:lumMod val="75000"/>
                    <a:lumOff val="25000"/>
                  </a:schemeClr>
                </a:solidFill>
                <a:latin typeface="Montserrat Black" panose="00000A00000000000000" pitchFamily="2" charset="0"/>
              </a:rPr>
              <a:t>PEL POTENTIELLEMENT IRREGULIERS</a:t>
            </a:r>
          </a:p>
          <a:p>
            <a:pPr eaLnBrk="1" fontAlgn="auto" hangingPunct="1">
              <a:spcBef>
                <a:spcPts val="0"/>
              </a:spcBef>
              <a:spcAft>
                <a:spcPts val="0"/>
              </a:spcAft>
              <a:buFont typeface="Arial" panose="020B0604020202020204" pitchFamily="34" charset="0"/>
              <a:buNone/>
              <a:defRPr/>
            </a:pPr>
            <a:r>
              <a:rPr lang="fr-FR" altLang="fr-FR" sz="1000" dirty="0">
                <a:solidFill>
                  <a:schemeClr val="tx1">
                    <a:lumMod val="75000"/>
                    <a:lumOff val="25000"/>
                  </a:schemeClr>
                </a:solidFill>
                <a:latin typeface="+mn-lt"/>
              </a:rPr>
              <a:t>Rappel des traitements attendus :</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Régulariser les versements manquants.</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modifier au besoin l’abonnement mis en place, permettant ainsi d’assurer le versement minimum de 540€ chaque année.</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procéder au besoin à la prorogation du PEL.</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En cas d’alimentation du PEL par les propres soins du client proposer la mise en place d’un abonnement.</a:t>
            </a:r>
            <a:endParaRPr lang="fr-FR" dirty="0">
              <a:solidFill>
                <a:schemeClr val="tx1">
                  <a:lumMod val="75000"/>
                  <a:lumOff val="25000"/>
                </a:schemeClr>
              </a:solidFill>
              <a:latin typeface="Montserrat Black" panose="00000A00000000000000" pitchFamily="2" charset="0"/>
            </a:endParaRPr>
          </a:p>
          <a:p>
            <a:pPr eaLnBrk="1" fontAlgn="auto" hangingPunct="1">
              <a:spcBef>
                <a:spcPts val="0"/>
              </a:spcBef>
              <a:spcAft>
                <a:spcPts val="0"/>
              </a:spcAft>
              <a:defRPr/>
            </a:pPr>
            <a:endParaRPr lang="fr-FR" dirty="0">
              <a:solidFill>
                <a:schemeClr val="tx1">
                  <a:lumMod val="75000"/>
                  <a:lumOff val="25000"/>
                </a:schemeClr>
              </a:solidFill>
              <a:latin typeface="+mn-lt"/>
            </a:endParaRPr>
          </a:p>
        </p:txBody>
      </p:sp>
      <p:sp>
        <p:nvSpPr>
          <p:cNvPr id="15" name="Rectangle 14">
            <a:extLst>
              <a:ext uri="{FF2B5EF4-FFF2-40B4-BE49-F238E27FC236}">
                <a16:creationId xmlns:a16="http://schemas.microsoft.com/office/drawing/2014/main" id="{C3C126BA-7CDB-4BF3-86B9-8BEE4372CC84}"/>
              </a:ext>
            </a:extLst>
          </p:cNvPr>
          <p:cNvSpPr/>
          <p:nvPr userDrawn="1"/>
        </p:nvSpPr>
        <p:spPr>
          <a:xfrm>
            <a:off x="3584575" y="4160838"/>
            <a:ext cx="3854450" cy="23637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 name="ZoneTexte 15">
            <a:extLst>
              <a:ext uri="{FF2B5EF4-FFF2-40B4-BE49-F238E27FC236}">
                <a16:creationId xmlns:a16="http://schemas.microsoft.com/office/drawing/2014/main" id="{2436CE85-1208-4CA1-9B94-7BFE273DCAF7}"/>
              </a:ext>
            </a:extLst>
          </p:cNvPr>
          <p:cNvSpPr txBox="1">
            <a:spLocks noChangeArrowheads="1"/>
          </p:cNvSpPr>
          <p:nvPr userDrawn="1"/>
        </p:nvSpPr>
        <p:spPr bwMode="auto">
          <a:xfrm>
            <a:off x="4392613" y="4302125"/>
            <a:ext cx="2944812" cy="20621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AUTO – 2 ROUES – CONTRATS PROVISOIRES</a:t>
            </a:r>
          </a:p>
          <a:p>
            <a:pPr algn="just" eaLnBrk="1" hangingPunct="1">
              <a:defRPr/>
            </a:pPr>
            <a:r>
              <a:rPr lang="fr-FR" altLang="fr-FR" sz="1000">
                <a:solidFill>
                  <a:srgbClr val="404040"/>
                </a:solidFill>
              </a:rPr>
              <a:t>Si un contrat auto ou 2 roues est un «contrat provisoire en note de couverture» notre client doit alors nous fournir les justificatifs sous 30 jours à compter de la date d’effet du contrat. Passé ce délai, le véhicule ne sera plus assuré. D’où l’utilité de relancer ces clients pour finaliser ces contrats et en priorisant ceux à moins de 10 jours de la sortie.</a:t>
            </a:r>
          </a:p>
          <a:p>
            <a:pPr algn="just" eaLnBrk="1" hangingPunct="1">
              <a:defRPr/>
            </a:pPr>
            <a:r>
              <a:rPr lang="fr-FR" altLang="fr-FR" sz="1000">
                <a:solidFill>
                  <a:srgbClr val="404040"/>
                </a:solidFill>
              </a:rPr>
              <a:t>Retrouvez en cliquant </a:t>
            </a:r>
            <a:r>
              <a:rPr lang="fr-FR" altLang="fr-FR" sz="1000">
                <a:solidFill>
                  <a:srgbClr val="404040"/>
                </a:solidFill>
                <a:hlinkClick r:id="rId5"/>
              </a:rPr>
              <a:t>ici</a:t>
            </a:r>
            <a:r>
              <a:rPr lang="fr-FR" altLang="fr-FR" sz="1000">
                <a:solidFill>
                  <a:srgbClr val="404040"/>
                </a:solidFill>
              </a:rPr>
              <a:t> le process complet de traitement d’un contrat AUTO</a:t>
            </a:r>
          </a:p>
        </p:txBody>
      </p:sp>
      <p:sp>
        <p:nvSpPr>
          <p:cNvPr id="17" name="Rectangle 16">
            <a:extLst>
              <a:ext uri="{FF2B5EF4-FFF2-40B4-BE49-F238E27FC236}">
                <a16:creationId xmlns:a16="http://schemas.microsoft.com/office/drawing/2014/main" id="{B759F794-7778-4DE3-8C0A-B02E9895C563}"/>
              </a:ext>
            </a:extLst>
          </p:cNvPr>
          <p:cNvSpPr/>
          <p:nvPr userDrawn="1"/>
        </p:nvSpPr>
        <p:spPr>
          <a:xfrm>
            <a:off x="7821613" y="1644650"/>
            <a:ext cx="3824287" cy="8588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 name="ZoneTexte 17">
            <a:extLst>
              <a:ext uri="{FF2B5EF4-FFF2-40B4-BE49-F238E27FC236}">
                <a16:creationId xmlns:a16="http://schemas.microsoft.com/office/drawing/2014/main" id="{50629AF7-F7F4-44FC-BA3D-35027DD1FF59}"/>
              </a:ext>
            </a:extLst>
          </p:cNvPr>
          <p:cNvSpPr txBox="1">
            <a:spLocks noChangeArrowheads="1"/>
          </p:cNvSpPr>
          <p:nvPr userDrawn="1"/>
        </p:nvSpPr>
        <p:spPr bwMode="auto">
          <a:xfrm>
            <a:off x="8520113" y="1824038"/>
            <a:ext cx="3043237" cy="4619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MOBILITE BANCAIRE</a:t>
            </a:r>
          </a:p>
          <a:p>
            <a:pPr algn="just" eaLnBrk="1" hangingPunct="1">
              <a:defRPr/>
            </a:pPr>
            <a:r>
              <a:rPr lang="fr-FR" altLang="fr-FR" sz="1000">
                <a:solidFill>
                  <a:srgbClr val="404040"/>
                </a:solidFill>
              </a:rPr>
              <a:t>Retrouvez en cliquant </a:t>
            </a:r>
            <a:r>
              <a:rPr lang="fr-FR" altLang="fr-FR" sz="1000">
                <a:solidFill>
                  <a:srgbClr val="404040"/>
                </a:solidFill>
                <a:hlinkClick r:id="rId6"/>
              </a:rPr>
              <a:t>ici</a:t>
            </a:r>
            <a:r>
              <a:rPr lang="fr-FR" altLang="fr-FR" sz="1000">
                <a:solidFill>
                  <a:srgbClr val="404040"/>
                </a:solidFill>
              </a:rPr>
              <a:t> le listing détaillé ORCA. </a:t>
            </a:r>
            <a:endParaRPr lang="fr-FR" altLang="fr-FR">
              <a:solidFill>
                <a:srgbClr val="404040"/>
              </a:solidFill>
              <a:latin typeface="Montserrat Black" panose="00000A00000000000000" pitchFamily="2" charset="0"/>
            </a:endParaRPr>
          </a:p>
        </p:txBody>
      </p:sp>
      <p:sp>
        <p:nvSpPr>
          <p:cNvPr id="19" name="Rectangle 18">
            <a:extLst>
              <a:ext uri="{FF2B5EF4-FFF2-40B4-BE49-F238E27FC236}">
                <a16:creationId xmlns:a16="http://schemas.microsoft.com/office/drawing/2014/main" id="{A6403786-B03A-4DDA-9CD5-9B2FD1E5A95C}"/>
              </a:ext>
            </a:extLst>
          </p:cNvPr>
          <p:cNvSpPr/>
          <p:nvPr userDrawn="1"/>
        </p:nvSpPr>
        <p:spPr>
          <a:xfrm>
            <a:off x="7821613" y="2665413"/>
            <a:ext cx="3824287" cy="8350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ZoneTexte 19">
            <a:extLst>
              <a:ext uri="{FF2B5EF4-FFF2-40B4-BE49-F238E27FC236}">
                <a16:creationId xmlns:a16="http://schemas.microsoft.com/office/drawing/2014/main" id="{5CFDBC92-4220-4874-AB06-19C99C10D4D7}"/>
              </a:ext>
            </a:extLst>
          </p:cNvPr>
          <p:cNvSpPr txBox="1">
            <a:spLocks noChangeArrowheads="1"/>
          </p:cNvSpPr>
          <p:nvPr userDrawn="1"/>
        </p:nvSpPr>
        <p:spPr bwMode="auto">
          <a:xfrm>
            <a:off x="8520113" y="2860675"/>
            <a:ext cx="3043237" cy="4460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CREDITS PROJET</a:t>
            </a:r>
          </a:p>
          <a:p>
            <a:pPr algn="just" eaLnBrk="1" hangingPunct="1">
              <a:lnSpc>
                <a:spcPct val="90000"/>
              </a:lnSpc>
              <a:defRPr/>
            </a:pPr>
            <a:r>
              <a:rPr lang="fr-FR" altLang="fr-FR" sz="1000">
                <a:solidFill>
                  <a:srgbClr val="404040"/>
                </a:solidFill>
              </a:rPr>
              <a:t>Retrouvez en cliquant </a:t>
            </a:r>
            <a:r>
              <a:rPr lang="fr-FR" altLang="fr-FR" sz="1000">
                <a:solidFill>
                  <a:srgbClr val="404040"/>
                </a:solidFill>
                <a:hlinkClick r:id="rId7"/>
              </a:rPr>
              <a:t>ici </a:t>
            </a:r>
            <a:r>
              <a:rPr lang="fr-FR" altLang="fr-FR" sz="1000">
                <a:solidFill>
                  <a:srgbClr val="404040"/>
                </a:solidFill>
              </a:rPr>
              <a:t>le listing ORCA détaillé </a:t>
            </a:r>
          </a:p>
        </p:txBody>
      </p:sp>
      <p:sp>
        <p:nvSpPr>
          <p:cNvPr id="21" name="Rectangle 20">
            <a:extLst>
              <a:ext uri="{FF2B5EF4-FFF2-40B4-BE49-F238E27FC236}">
                <a16:creationId xmlns:a16="http://schemas.microsoft.com/office/drawing/2014/main" id="{8A5CEB6B-8EF6-4B7A-B222-6402B7675965}"/>
              </a:ext>
            </a:extLst>
          </p:cNvPr>
          <p:cNvSpPr/>
          <p:nvPr userDrawn="1"/>
        </p:nvSpPr>
        <p:spPr>
          <a:xfrm>
            <a:off x="7821613" y="3702050"/>
            <a:ext cx="3824287" cy="812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ZoneTexte 21">
            <a:extLst>
              <a:ext uri="{FF2B5EF4-FFF2-40B4-BE49-F238E27FC236}">
                <a16:creationId xmlns:a16="http://schemas.microsoft.com/office/drawing/2014/main" id="{5A35DE6E-CDE7-43BB-B7DD-B777C3621489}"/>
              </a:ext>
            </a:extLst>
          </p:cNvPr>
          <p:cNvSpPr txBox="1">
            <a:spLocks noChangeArrowheads="1"/>
          </p:cNvSpPr>
          <p:nvPr userDrawn="1"/>
        </p:nvSpPr>
        <p:spPr bwMode="auto">
          <a:xfrm>
            <a:off x="8520113" y="3871913"/>
            <a:ext cx="3043237" cy="4603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VAD</a:t>
            </a:r>
          </a:p>
          <a:p>
            <a:pPr algn="just" eaLnBrk="1" hangingPunct="1">
              <a:lnSpc>
                <a:spcPct val="90000"/>
              </a:lnSpc>
              <a:defRPr/>
            </a:pPr>
            <a:r>
              <a:rPr lang="fr-FR" altLang="fr-FR" sz="1000">
                <a:solidFill>
                  <a:srgbClr val="404040"/>
                </a:solidFill>
              </a:rPr>
              <a:t>Retrouvez en cliquant </a:t>
            </a:r>
            <a:r>
              <a:rPr lang="fr-FR" altLang="fr-FR" sz="1000">
                <a:solidFill>
                  <a:srgbClr val="404040"/>
                </a:solidFill>
                <a:hlinkClick r:id="rId8"/>
              </a:rPr>
              <a:t>ici</a:t>
            </a:r>
            <a:r>
              <a:rPr lang="fr-FR" altLang="fr-FR" sz="1000">
                <a:solidFill>
                  <a:srgbClr val="404040"/>
                </a:solidFill>
              </a:rPr>
              <a:t> le listing ORCA détaillé </a:t>
            </a:r>
          </a:p>
        </p:txBody>
      </p:sp>
      <p:sp>
        <p:nvSpPr>
          <p:cNvPr id="23" name="ZoneTexte 22">
            <a:extLst>
              <a:ext uri="{FF2B5EF4-FFF2-40B4-BE49-F238E27FC236}">
                <a16:creationId xmlns:a16="http://schemas.microsoft.com/office/drawing/2014/main" id="{A4DEA911-E5A7-4B1B-B39D-B88B053AEDBA}"/>
              </a:ext>
            </a:extLst>
          </p:cNvPr>
          <p:cNvSpPr txBox="1">
            <a:spLocks noChangeArrowheads="1"/>
          </p:cNvSpPr>
          <p:nvPr userDrawn="1"/>
        </p:nvSpPr>
        <p:spPr bwMode="auto">
          <a:xfrm>
            <a:off x="777875" y="6110288"/>
            <a:ext cx="1660525" cy="3857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000">
                <a:solidFill>
                  <a:schemeClr val="bg1"/>
                </a:solidFill>
                <a:latin typeface="Montserrat Black" panose="00000A00000000000000" pitchFamily="2" charset="0"/>
              </a:rPr>
              <a:t>Cliquez sur cet icône</a:t>
            </a:r>
          </a:p>
          <a:p>
            <a:pPr algn="just" eaLnBrk="1" hangingPunct="1">
              <a:lnSpc>
                <a:spcPct val="90000"/>
              </a:lnSpc>
              <a:defRPr/>
            </a:pPr>
            <a:r>
              <a:rPr lang="fr-FR" altLang="fr-FR" sz="1000">
                <a:solidFill>
                  <a:schemeClr val="bg1"/>
                </a:solidFill>
              </a:rPr>
              <a:t>Pour accéder à votre suivi</a:t>
            </a:r>
          </a:p>
        </p:txBody>
      </p:sp>
      <p:pic>
        <p:nvPicPr>
          <p:cNvPr id="24" name="Image 23">
            <a:extLst>
              <a:ext uri="{FF2B5EF4-FFF2-40B4-BE49-F238E27FC236}">
                <a16:creationId xmlns:a16="http://schemas.microsoft.com/office/drawing/2014/main" id="{E1B10B9A-ED2C-43D8-B98B-48B7D3E9B8BC}"/>
              </a:ext>
            </a:extLst>
          </p:cNvPr>
          <p:cNvPicPr>
            <a:picLocks noChangeAspect="1"/>
          </p:cNvPicPr>
          <p:nvPr userDrawn="1"/>
        </p:nvPicPr>
        <p:blipFill>
          <a:blip r:embed="rId9">
            <a:duotone>
              <a:schemeClr val="accent5">
                <a:shade val="45000"/>
                <a:satMod val="135000"/>
              </a:schemeClr>
              <a:prstClr val="white"/>
            </a:duotone>
          </a:blip>
          <a:stretch>
            <a:fillRect/>
          </a:stretch>
        </p:blipFill>
        <p:spPr>
          <a:xfrm>
            <a:off x="-72424" y="5852610"/>
            <a:ext cx="762000" cy="762000"/>
          </a:xfrm>
          <a:prstGeom prst="rect">
            <a:avLst/>
          </a:prstGeom>
        </p:spPr>
      </p:pic>
      <p:sp>
        <p:nvSpPr>
          <p:cNvPr id="25" name="ZoneTexte 24">
            <a:extLst>
              <a:ext uri="{FF2B5EF4-FFF2-40B4-BE49-F238E27FC236}">
                <a16:creationId xmlns:a16="http://schemas.microsoft.com/office/drawing/2014/main" id="{CB5DEB78-F580-46B3-9B8E-F22AF34D36A9}"/>
              </a:ext>
            </a:extLst>
          </p:cNvPr>
          <p:cNvSpPr txBox="1"/>
          <p:nvPr userDrawn="1"/>
        </p:nvSpPr>
        <p:spPr>
          <a:xfrm>
            <a:off x="415925" y="6319838"/>
            <a:ext cx="123825" cy="201612"/>
          </a:xfrm>
          <a:prstGeom prst="rect">
            <a:avLst/>
          </a:prstGeom>
          <a:solidFill>
            <a:schemeClr val="accent4">
              <a:lumMod val="75000"/>
            </a:schemeClr>
          </a:solidFill>
        </p:spPr>
        <p:txBody>
          <a:bodyPr>
            <a:spAutoFit/>
          </a:bodyPr>
          <a:lstStyle/>
          <a:p>
            <a:pPr eaLnBrk="1" fontAlgn="auto" hangingPunct="1">
              <a:spcBef>
                <a:spcPts val="0"/>
              </a:spcBef>
              <a:spcAft>
                <a:spcPts val="0"/>
              </a:spcAft>
              <a:defRPr/>
            </a:pPr>
            <a:endParaRPr lang="fr-FR" dirty="0">
              <a:latin typeface="+mn-lt"/>
            </a:endParaRPr>
          </a:p>
        </p:txBody>
      </p:sp>
      <p:pic>
        <p:nvPicPr>
          <p:cNvPr id="26" name="Picture 13" descr="Résultat de recherche d'images pour &quot;clic&quot;">
            <a:hlinkClick r:id="rId10" action="ppaction://hlinkfile"/>
            <a:extLst>
              <a:ext uri="{FF2B5EF4-FFF2-40B4-BE49-F238E27FC236}">
                <a16:creationId xmlns:a16="http://schemas.microsoft.com/office/drawing/2014/main" id="{CA91BEC8-A2D0-4B81-89E5-0BE1F4D2186E}"/>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433388" y="6338888"/>
            <a:ext cx="252412"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Ellipse 28">
            <a:extLst>
              <a:ext uri="{FF2B5EF4-FFF2-40B4-BE49-F238E27FC236}">
                <a16:creationId xmlns:a16="http://schemas.microsoft.com/office/drawing/2014/main" id="{E1193E57-B0E4-420A-9453-12A2C846155A}"/>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0" name="Connecteur droit 29">
            <a:extLst>
              <a:ext uri="{FF2B5EF4-FFF2-40B4-BE49-F238E27FC236}">
                <a16:creationId xmlns:a16="http://schemas.microsoft.com/office/drawing/2014/main" id="{FD107FD2-FAE8-4901-9D06-F891551EA244}"/>
              </a:ext>
            </a:extLst>
          </p:cNvPr>
          <p:cNvCxnSpPr>
            <a:cxnSpLocks/>
          </p:cNvCxnSpPr>
          <p:nvPr userDrawn="1"/>
        </p:nvCxnSpPr>
        <p:spPr>
          <a:xfrm flipH="1">
            <a:off x="11186030" y="5336651"/>
            <a:ext cx="1031907" cy="1587932"/>
          </a:xfrm>
          <a:prstGeom prst="line">
            <a:avLst/>
          </a:prstGeom>
          <a:ln w="38100">
            <a:solidFill>
              <a:srgbClr val="FFD817"/>
            </a:solidFill>
            <a:prstDash val="dash"/>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D0B17478-48E2-4137-BAAD-2E667BC0A74D}"/>
              </a:ext>
            </a:extLst>
          </p:cNvPr>
          <p:cNvCxnSpPr>
            <a:cxnSpLocks/>
          </p:cNvCxnSpPr>
          <p:nvPr userDrawn="1"/>
        </p:nvCxnSpPr>
        <p:spPr>
          <a:xfrm flipH="1">
            <a:off x="11239129" y="5415379"/>
            <a:ext cx="1094765" cy="1644876"/>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Ellipse 31">
            <a:extLst>
              <a:ext uri="{FF2B5EF4-FFF2-40B4-BE49-F238E27FC236}">
                <a16:creationId xmlns:a16="http://schemas.microsoft.com/office/drawing/2014/main" id="{9111B88F-F9F0-46B6-9605-921104D93E47}"/>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857229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1">
    <p:bg>
      <p:bgPr>
        <a:solidFill>
          <a:srgbClr val="F2F2F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4D27B89-8091-411A-A123-A742E10A28B9}"/>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 name="Rectangle 8">
            <a:extLst>
              <a:ext uri="{FF2B5EF4-FFF2-40B4-BE49-F238E27FC236}">
                <a16:creationId xmlns:a16="http://schemas.microsoft.com/office/drawing/2014/main" id="{5B6405C0-B785-4E72-8EE9-6116AD3CA340}"/>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9">
            <a:extLst>
              <a:ext uri="{FF2B5EF4-FFF2-40B4-BE49-F238E27FC236}">
                <a16:creationId xmlns:a16="http://schemas.microsoft.com/office/drawing/2014/main" id="{29E4E2AA-CF8D-4D92-9215-98C0777A211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2">
            <a:extLst>
              <a:ext uri="{FF2B5EF4-FFF2-40B4-BE49-F238E27FC236}">
                <a16:creationId xmlns:a16="http://schemas.microsoft.com/office/drawing/2014/main" id="{9C776B7C-FE80-479C-A470-182125E22C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3">
            <a:extLst>
              <a:ext uri="{FF2B5EF4-FFF2-40B4-BE49-F238E27FC236}">
                <a16:creationId xmlns:a16="http://schemas.microsoft.com/office/drawing/2014/main" id="{EBBDB429-2CDC-4CBC-B673-06E64C0E5ADA}"/>
              </a:ext>
            </a:extLst>
          </p:cNvPr>
          <p:cNvPicPr>
            <a:picLocks noChangeAspect="1"/>
          </p:cNvPicPr>
          <p:nvPr userDrawn="1"/>
        </p:nvPicPr>
        <p:blipFill>
          <a:blip r:embed="rId4">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2A3B69C0-8588-409A-B479-8A322FD2136E}"/>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5" name="Image 14">
            <a:extLst>
              <a:ext uri="{FF2B5EF4-FFF2-40B4-BE49-F238E27FC236}">
                <a16:creationId xmlns:a16="http://schemas.microsoft.com/office/drawing/2014/main" id="{0A5AACA4-1B52-4160-BEE2-9B632BD62916}"/>
              </a:ext>
            </a:extLst>
          </p:cNvPr>
          <p:cNvPicPr>
            <a:picLocks noChangeAspect="1"/>
          </p:cNvPicPr>
          <p:nvPr userDrawn="1"/>
        </p:nvPicPr>
        <p:blipFill>
          <a:blip r:embed="rId5"/>
          <a:stretch>
            <a:fillRect/>
          </a:stretch>
        </p:blipFill>
        <p:spPr>
          <a:xfrm>
            <a:off x="0" y="368300"/>
            <a:ext cx="1352550" cy="828675"/>
          </a:xfrm>
          <a:prstGeom prst="rect">
            <a:avLst/>
          </a:prstGeom>
          <a:solidFill>
            <a:schemeClr val="accent4"/>
          </a:solidFill>
        </p:spPr>
      </p:pic>
      <p:sp>
        <p:nvSpPr>
          <p:cNvPr id="16" name="ZoneTexte 15">
            <a:extLst>
              <a:ext uri="{FF2B5EF4-FFF2-40B4-BE49-F238E27FC236}">
                <a16:creationId xmlns:a16="http://schemas.microsoft.com/office/drawing/2014/main" id="{E3A3A49C-F0FC-46C0-934D-A4D745637E29}"/>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7" name="ZoneTexte 16">
            <a:extLst>
              <a:ext uri="{FF2B5EF4-FFF2-40B4-BE49-F238E27FC236}">
                <a16:creationId xmlns:a16="http://schemas.microsoft.com/office/drawing/2014/main" id="{D9FB8091-235F-476F-86A0-D71A2A8FBB77}"/>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18" name="Rectangle 17">
            <a:extLst>
              <a:ext uri="{FF2B5EF4-FFF2-40B4-BE49-F238E27FC236}">
                <a16:creationId xmlns:a16="http://schemas.microsoft.com/office/drawing/2014/main" id="{83F05F91-F68E-41D9-870F-653E97CD97C9}"/>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9" name="Rectangle 18">
            <a:extLst>
              <a:ext uri="{FF2B5EF4-FFF2-40B4-BE49-F238E27FC236}">
                <a16:creationId xmlns:a16="http://schemas.microsoft.com/office/drawing/2014/main" id="{E41E3167-3EA5-4CCC-A40D-9A760E41133E}"/>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Rectangle 19">
            <a:extLst>
              <a:ext uri="{FF2B5EF4-FFF2-40B4-BE49-F238E27FC236}">
                <a16:creationId xmlns:a16="http://schemas.microsoft.com/office/drawing/2014/main" id="{42F9744D-CD73-4D2E-936E-4173186973C5}"/>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21" name="Image 21">
            <a:extLst>
              <a:ext uri="{FF2B5EF4-FFF2-40B4-BE49-F238E27FC236}">
                <a16:creationId xmlns:a16="http://schemas.microsoft.com/office/drawing/2014/main" id="{6DDC0FC5-90DE-4B38-A87B-7D59E50E1CC4}"/>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 22">
            <a:extLst>
              <a:ext uri="{FF2B5EF4-FFF2-40B4-BE49-F238E27FC236}">
                <a16:creationId xmlns:a16="http://schemas.microsoft.com/office/drawing/2014/main" id="{2AB8A74F-0D6B-43BB-927F-18B832C522F8}"/>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22">
            <a:extLst>
              <a:ext uri="{FF2B5EF4-FFF2-40B4-BE49-F238E27FC236}">
                <a16:creationId xmlns:a16="http://schemas.microsoft.com/office/drawing/2014/main" id="{64276EDA-9EC7-4A69-9830-4D96495249D3}"/>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24" name="ZoneTexte 23">
            <a:extLst>
              <a:ext uri="{FF2B5EF4-FFF2-40B4-BE49-F238E27FC236}">
                <a16:creationId xmlns:a16="http://schemas.microsoft.com/office/drawing/2014/main" id="{324528C3-D001-433D-ABCE-41983AAEEC3F}"/>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25" name="Connecteur droit 24">
            <a:extLst>
              <a:ext uri="{FF2B5EF4-FFF2-40B4-BE49-F238E27FC236}">
                <a16:creationId xmlns:a16="http://schemas.microsoft.com/office/drawing/2014/main" id="{BB6707F5-4936-4BD7-8B8D-72A5638A6CC4}"/>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B554D274-2813-4878-B908-4D49B1ACB1C3}"/>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7" name="ZoneTexte 26">
            <a:extLst>
              <a:ext uri="{FF2B5EF4-FFF2-40B4-BE49-F238E27FC236}">
                <a16:creationId xmlns:a16="http://schemas.microsoft.com/office/drawing/2014/main" id="{8A392B00-98EB-4292-8791-4C37CF388767}"/>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8" name="ZoneTexte 27">
            <a:extLst>
              <a:ext uri="{FF2B5EF4-FFF2-40B4-BE49-F238E27FC236}">
                <a16:creationId xmlns:a16="http://schemas.microsoft.com/office/drawing/2014/main" id="{B9A50C07-B9F9-43AE-9612-808AFBA1A0A6}"/>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9" name="ZoneTexte 28">
            <a:extLst>
              <a:ext uri="{FF2B5EF4-FFF2-40B4-BE49-F238E27FC236}">
                <a16:creationId xmlns:a16="http://schemas.microsoft.com/office/drawing/2014/main" id="{F50E44F0-3D5F-4158-8CEA-44E4001C40BF}"/>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30" name="ZoneTexte 29">
            <a:extLst>
              <a:ext uri="{FF2B5EF4-FFF2-40B4-BE49-F238E27FC236}">
                <a16:creationId xmlns:a16="http://schemas.microsoft.com/office/drawing/2014/main" id="{D244B52F-26D6-42D7-BD2D-B84D45AA5F4C}"/>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31" name="ZoneTexte 30">
            <a:extLst>
              <a:ext uri="{FF2B5EF4-FFF2-40B4-BE49-F238E27FC236}">
                <a16:creationId xmlns:a16="http://schemas.microsoft.com/office/drawing/2014/main" id="{9DB6D3A5-4C23-49D0-9528-68DEF13E695F}"/>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32" name="Rectangle 31">
            <a:extLst>
              <a:ext uri="{FF2B5EF4-FFF2-40B4-BE49-F238E27FC236}">
                <a16:creationId xmlns:a16="http://schemas.microsoft.com/office/drawing/2014/main" id="{858C1F45-901E-45C0-B99A-F506AEB7FC5E}"/>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20EE47E3-2345-4CF5-B4C9-0157AE0568D5}"/>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47AC1AD7-C1A3-4D10-844A-5B75846C7390}"/>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6" name="Rectangle 35">
            <a:extLst>
              <a:ext uri="{FF2B5EF4-FFF2-40B4-BE49-F238E27FC236}">
                <a16:creationId xmlns:a16="http://schemas.microsoft.com/office/drawing/2014/main" id="{585E5944-A5DF-4757-AD15-C3C7FBE6613E}"/>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7" name="Rectangle 36">
            <a:extLst>
              <a:ext uri="{FF2B5EF4-FFF2-40B4-BE49-F238E27FC236}">
                <a16:creationId xmlns:a16="http://schemas.microsoft.com/office/drawing/2014/main" id="{95D7EF88-93C3-446E-B0E1-81B35631B3AA}"/>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0" name="Rectangle 39">
            <a:extLst>
              <a:ext uri="{FF2B5EF4-FFF2-40B4-BE49-F238E27FC236}">
                <a16:creationId xmlns:a16="http://schemas.microsoft.com/office/drawing/2014/main" id="{A9DF1312-D3E0-49FA-B3CC-8FDCB07EA3AC}"/>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1" name="Graphique 297">
            <a:hlinkClick r:id="" action="ppaction://noaction"/>
            <a:extLst>
              <a:ext uri="{FF2B5EF4-FFF2-40B4-BE49-F238E27FC236}">
                <a16:creationId xmlns:a16="http://schemas.microsoft.com/office/drawing/2014/main" id="{2B8C4DDC-98E1-49D1-914A-B4AFCF787FBD}"/>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contenu 2"/>
          <p:cNvSpPr>
            <a:spLocks noGrp="1"/>
          </p:cNvSpPr>
          <p:nvPr>
            <p:ph idx="15"/>
          </p:nvPr>
        </p:nvSpPr>
        <p:spPr>
          <a:xfrm>
            <a:off x="1346762" y="368300"/>
            <a:ext cx="9638323" cy="828676"/>
          </a:xfrm>
          <a:solidFill>
            <a:schemeClr val="bg1">
              <a:lumMod val="65000"/>
            </a:schemeClr>
          </a:solidFill>
        </p:spPr>
        <p:txBody>
          <a:bodyPr anchor="ct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p:txBody>
      </p:sp>
      <p:sp>
        <p:nvSpPr>
          <p:cNvPr id="35" name="Espace réservé du contenu 2"/>
          <p:cNvSpPr>
            <a:spLocks noGrp="1"/>
          </p:cNvSpPr>
          <p:nvPr>
            <p:ph idx="1"/>
          </p:nvPr>
        </p:nvSpPr>
        <p:spPr>
          <a:xfrm>
            <a:off x="515938" y="1504811"/>
            <a:ext cx="10267357" cy="447879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3594041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E 2">
    <p:bg>
      <p:bgPr>
        <a:solidFill>
          <a:srgbClr val="F2F2F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CCAE19-1968-4B60-8C9D-FD044465E1E9}"/>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Rectangle 6">
            <a:extLst>
              <a:ext uri="{FF2B5EF4-FFF2-40B4-BE49-F238E27FC236}">
                <a16:creationId xmlns:a16="http://schemas.microsoft.com/office/drawing/2014/main" id="{BC8A624E-333D-465F-B332-B1EF2F2B896B}"/>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8" name="Image 9">
            <a:extLst>
              <a:ext uri="{FF2B5EF4-FFF2-40B4-BE49-F238E27FC236}">
                <a16:creationId xmlns:a16="http://schemas.microsoft.com/office/drawing/2014/main" id="{73E10F6C-98B1-4D88-A110-3231B055FD4B}"/>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7F074FE9-A7A7-43AB-92D2-9EE2A875A7D0}"/>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12">
            <a:extLst>
              <a:ext uri="{FF2B5EF4-FFF2-40B4-BE49-F238E27FC236}">
                <a16:creationId xmlns:a16="http://schemas.microsoft.com/office/drawing/2014/main" id="{7618EF99-3925-492E-8691-3956D9B66CD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3">
            <a:extLst>
              <a:ext uri="{FF2B5EF4-FFF2-40B4-BE49-F238E27FC236}">
                <a16:creationId xmlns:a16="http://schemas.microsoft.com/office/drawing/2014/main" id="{093F0B4A-5E7D-4269-89CF-CF4DC403A63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E1979F85-A2CD-4635-A118-030B2EEEFC09}"/>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14" name="ZoneTexte 13">
            <a:extLst>
              <a:ext uri="{FF2B5EF4-FFF2-40B4-BE49-F238E27FC236}">
                <a16:creationId xmlns:a16="http://schemas.microsoft.com/office/drawing/2014/main" id="{1FA6EE49-E217-4908-8BA7-A227864A34D9}"/>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15" name="Connecteur droit 14">
            <a:extLst>
              <a:ext uri="{FF2B5EF4-FFF2-40B4-BE49-F238E27FC236}">
                <a16:creationId xmlns:a16="http://schemas.microsoft.com/office/drawing/2014/main" id="{F95C3AD4-8ADA-405B-AB4C-08680A3FD847}"/>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Graphique 297">
            <a:hlinkClick r:id="" action="ppaction://noaction"/>
            <a:extLst>
              <a:ext uri="{FF2B5EF4-FFF2-40B4-BE49-F238E27FC236}">
                <a16:creationId xmlns:a16="http://schemas.microsoft.com/office/drawing/2014/main" id="{3A5DA61E-CBD2-40E6-AB19-27C53B9563F5}"/>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8">
            <a:extLst>
              <a:ext uri="{FF2B5EF4-FFF2-40B4-BE49-F238E27FC236}">
                <a16:creationId xmlns:a16="http://schemas.microsoft.com/office/drawing/2014/main" id="{A1F74A3A-8D3A-4279-BDFC-E52566CF618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7">
            <a:extLst>
              <a:ext uri="{FF2B5EF4-FFF2-40B4-BE49-F238E27FC236}">
                <a16:creationId xmlns:a16="http://schemas.microsoft.com/office/drawing/2014/main" id="{BB5A7F2D-29EA-4139-8A21-5D746781BD42}"/>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9" name="ZoneTexte 18">
            <a:extLst>
              <a:ext uri="{FF2B5EF4-FFF2-40B4-BE49-F238E27FC236}">
                <a16:creationId xmlns:a16="http://schemas.microsoft.com/office/drawing/2014/main" id="{60969C60-0C48-4110-B635-C381145CD02B}"/>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20" name="Rectangle 19">
            <a:extLst>
              <a:ext uri="{FF2B5EF4-FFF2-40B4-BE49-F238E27FC236}">
                <a16:creationId xmlns:a16="http://schemas.microsoft.com/office/drawing/2014/main" id="{61A72164-F6A9-405F-BEA5-E71BB615956A}"/>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1" name="Rectangle 20">
            <a:extLst>
              <a:ext uri="{FF2B5EF4-FFF2-40B4-BE49-F238E27FC236}">
                <a16:creationId xmlns:a16="http://schemas.microsoft.com/office/drawing/2014/main" id="{536E8707-661B-46DD-B799-EE4912D90658}"/>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Rectangle 21">
            <a:extLst>
              <a:ext uri="{FF2B5EF4-FFF2-40B4-BE49-F238E27FC236}">
                <a16:creationId xmlns:a16="http://schemas.microsoft.com/office/drawing/2014/main" id="{6809851B-B9AE-4AD1-A1FF-D611387BEE15}"/>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3" name="ZoneTexte 22">
            <a:extLst>
              <a:ext uri="{FF2B5EF4-FFF2-40B4-BE49-F238E27FC236}">
                <a16:creationId xmlns:a16="http://schemas.microsoft.com/office/drawing/2014/main" id="{3A1CA03D-00D0-46C4-BAE3-2728897656DA}"/>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4" name="ZoneTexte 23">
            <a:extLst>
              <a:ext uri="{FF2B5EF4-FFF2-40B4-BE49-F238E27FC236}">
                <a16:creationId xmlns:a16="http://schemas.microsoft.com/office/drawing/2014/main" id="{01E98B1C-2C39-4622-8B34-D19548DE876A}"/>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5" name="ZoneTexte 24">
            <a:extLst>
              <a:ext uri="{FF2B5EF4-FFF2-40B4-BE49-F238E27FC236}">
                <a16:creationId xmlns:a16="http://schemas.microsoft.com/office/drawing/2014/main" id="{1A84B2B8-2DD4-46E6-A462-555D65C28754}"/>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6" name="ZoneTexte 25">
            <a:extLst>
              <a:ext uri="{FF2B5EF4-FFF2-40B4-BE49-F238E27FC236}">
                <a16:creationId xmlns:a16="http://schemas.microsoft.com/office/drawing/2014/main" id="{171B55B6-8004-4F34-8C17-A60BC6E9A662}"/>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27" name="ZoneTexte 26">
            <a:extLst>
              <a:ext uri="{FF2B5EF4-FFF2-40B4-BE49-F238E27FC236}">
                <a16:creationId xmlns:a16="http://schemas.microsoft.com/office/drawing/2014/main" id="{4C4E8B6A-4DAB-4ED9-9C68-A00CD5036C75}"/>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28" name="ZoneTexte 27">
            <a:extLst>
              <a:ext uri="{FF2B5EF4-FFF2-40B4-BE49-F238E27FC236}">
                <a16:creationId xmlns:a16="http://schemas.microsoft.com/office/drawing/2014/main" id="{B3F7CB33-BCF3-4441-85F5-04A696C253F2}"/>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29" name="Rectangle 28">
            <a:extLst>
              <a:ext uri="{FF2B5EF4-FFF2-40B4-BE49-F238E27FC236}">
                <a16:creationId xmlns:a16="http://schemas.microsoft.com/office/drawing/2014/main" id="{9357F2C4-0022-446C-9DFA-3AC1E8CA30EA}"/>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0" name="Rectangle 29">
            <a:extLst>
              <a:ext uri="{FF2B5EF4-FFF2-40B4-BE49-F238E27FC236}">
                <a16:creationId xmlns:a16="http://schemas.microsoft.com/office/drawing/2014/main" id="{0C6BC875-B2EE-4F8E-91B0-F18FD5209D94}"/>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1" name="Rectangle 30">
            <a:extLst>
              <a:ext uri="{FF2B5EF4-FFF2-40B4-BE49-F238E27FC236}">
                <a16:creationId xmlns:a16="http://schemas.microsoft.com/office/drawing/2014/main" id="{D77A9664-34E9-4DF8-94EE-232C30707F11}"/>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2" name="Rectangle 31">
            <a:extLst>
              <a:ext uri="{FF2B5EF4-FFF2-40B4-BE49-F238E27FC236}">
                <a16:creationId xmlns:a16="http://schemas.microsoft.com/office/drawing/2014/main" id="{FE518AD4-B1C8-4203-88B9-D47B8C19E47C}"/>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C32C8B33-CFEE-4BC2-BF81-846BA6012D54}"/>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2F4000CA-0D04-48A6-8151-8366FAD26DD0}"/>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36" name="Image 36">
            <a:extLst>
              <a:ext uri="{FF2B5EF4-FFF2-40B4-BE49-F238E27FC236}">
                <a16:creationId xmlns:a16="http://schemas.microsoft.com/office/drawing/2014/main" id="{E102C356-B9BC-4E36-96F5-B723FD8973A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Espace réservé du contenu 2"/>
          <p:cNvSpPr>
            <a:spLocks noGrp="1"/>
          </p:cNvSpPr>
          <p:nvPr>
            <p:ph idx="1"/>
          </p:nvPr>
        </p:nvSpPr>
        <p:spPr>
          <a:xfrm>
            <a:off x="515937" y="710352"/>
            <a:ext cx="10267357" cy="52732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3017314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IDE">
    <p:bg>
      <p:bgPr>
        <a:solidFill>
          <a:srgbClr val="F2F2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5EEC95-5F5E-43F0-ADF8-DCB641CE1EB4}"/>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 name="Image 8">
            <a:extLst>
              <a:ext uri="{FF2B5EF4-FFF2-40B4-BE49-F238E27FC236}">
                <a16:creationId xmlns:a16="http://schemas.microsoft.com/office/drawing/2014/main" id="{D564263D-D285-4C98-8495-CB6CF9BB91FD}"/>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A9C5D38-3A95-44FB-A51F-B8C0C36215C6}"/>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6" name="Graphique 297">
            <a:hlinkClick r:id="" action="ppaction://noaction"/>
            <a:extLst>
              <a:ext uri="{FF2B5EF4-FFF2-40B4-BE49-F238E27FC236}">
                <a16:creationId xmlns:a16="http://schemas.microsoft.com/office/drawing/2014/main" id="{2CB0903A-393D-4C62-9384-18F8475DAB3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Tree>
    <p:extLst>
      <p:ext uri="{BB962C8B-B14F-4D97-AF65-F5344CB8AC3E}">
        <p14:creationId xmlns:p14="http://schemas.microsoft.com/office/powerpoint/2010/main" val="56847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exte 2">
            <a:extLst>
              <a:ext uri="{FF2B5EF4-FFF2-40B4-BE49-F238E27FC236}">
                <a16:creationId xmlns:a16="http://schemas.microsoft.com/office/drawing/2014/main" id="{ACD0C870-0B4F-4B33-B65F-6998CEB9FE48}"/>
              </a:ext>
            </a:extLst>
          </p:cNvPr>
          <p:cNvSpPr>
            <a:spLocks noGrp="1"/>
          </p:cNvSpPr>
          <p:nvPr>
            <p:ph type="body" idx="1"/>
          </p:nvPr>
        </p:nvSpPr>
        <p:spPr bwMode="auto">
          <a:xfrm>
            <a:off x="688975" y="1484313"/>
            <a:ext cx="109728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Modifier le texte</a:t>
            </a:r>
          </a:p>
          <a:p>
            <a:pPr lvl="1"/>
            <a:r>
              <a:rPr lang="fr-FR" altLang="fr-FR"/>
              <a:t>Deuxième niveau </a:t>
            </a:r>
          </a:p>
          <a:p>
            <a:pPr lvl="2"/>
            <a:r>
              <a:rPr lang="fr-FR" altLang="fr-FR"/>
              <a:t>Troisième niveau </a:t>
            </a:r>
          </a:p>
          <a:p>
            <a:pPr lvl="3"/>
            <a:r>
              <a:rPr lang="fr-FR" altLang="fr-FR"/>
              <a:t>Quatrième niveau </a:t>
            </a:r>
          </a:p>
          <a:p>
            <a:pPr lvl="4"/>
            <a:r>
              <a:rPr lang="fr-FR" altLang="fr-FR"/>
              <a:t>Cinquième niveau </a:t>
            </a:r>
          </a:p>
        </p:txBody>
      </p:sp>
      <p:sp>
        <p:nvSpPr>
          <p:cNvPr id="1027" name="Espace réservé du titre 1">
            <a:extLst>
              <a:ext uri="{FF2B5EF4-FFF2-40B4-BE49-F238E27FC236}">
                <a16:creationId xmlns:a16="http://schemas.microsoft.com/office/drawing/2014/main" id="{C51BFDE2-5A0D-406E-8299-5BDC233DFCE2}"/>
              </a:ext>
            </a:extLst>
          </p:cNvPr>
          <p:cNvSpPr>
            <a:spLocks noGrp="1"/>
          </p:cNvSpPr>
          <p:nvPr>
            <p:ph type="title"/>
          </p:nvPr>
        </p:nvSpPr>
        <p:spPr bwMode="auto">
          <a:xfrm>
            <a:off x="696913" y="365125"/>
            <a:ext cx="109791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1" name="Espace réservé du numéro de diapositive 1">
            <a:extLst>
              <a:ext uri="{FF2B5EF4-FFF2-40B4-BE49-F238E27FC236}">
                <a16:creationId xmlns:a16="http://schemas.microsoft.com/office/drawing/2014/main" id="{A5D0877A-233A-496D-8C4E-33FF61BBEAAF}"/>
              </a:ext>
            </a:extLst>
          </p:cNvPr>
          <p:cNvSpPr txBox="1">
            <a:spLocks/>
          </p:cNvSpPr>
          <p:nvPr userDrawn="1"/>
        </p:nvSpPr>
        <p:spPr>
          <a:xfrm>
            <a:off x="10988675" y="6524625"/>
            <a:ext cx="673100" cy="261938"/>
          </a:xfrm>
          <a:prstGeom prst="rect">
            <a:avLst/>
          </a:prstGeom>
          <a:noFill/>
        </p:spPr>
        <p:txBody>
          <a:bodyPr lIns="0" tIns="0" rIns="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defRPr/>
            </a:pPr>
            <a:fld id="{7E7B0C8C-3985-4FC8-9DFD-6F6B4CA93470}" type="slidenum">
              <a:rPr lang="fr-FR" altLang="fr-FR" sz="1100" b="1" smtClean="0">
                <a:solidFill>
                  <a:srgbClr val="7F7F7F"/>
                </a:solidFill>
                <a:ea typeface="Helvetica Neue Medium"/>
                <a:cs typeface="Helvetica Neue Medium"/>
              </a:rPr>
              <a:pPr algn="r" eaLnBrk="1" hangingPunct="1">
                <a:defRPr/>
              </a:pPr>
              <a:t>‹N°›</a:t>
            </a:fld>
            <a:endParaRPr lang="fr-FR" altLang="fr-FR" sz="1000" b="1">
              <a:solidFill>
                <a:srgbClr val="7F7F7F"/>
              </a:solidFill>
              <a:ea typeface="Helvetica Neue Medium"/>
              <a:cs typeface="Helvetica Neue Medium"/>
            </a:endParaRPr>
          </a:p>
        </p:txBody>
      </p:sp>
      <p:sp>
        <p:nvSpPr>
          <p:cNvPr id="7" name="Espace réservé du texte 13">
            <a:extLst>
              <a:ext uri="{FF2B5EF4-FFF2-40B4-BE49-F238E27FC236}">
                <a16:creationId xmlns:a16="http://schemas.microsoft.com/office/drawing/2014/main" id="{F8CCD6D7-B143-4126-AE93-657B236DB6E7}"/>
              </a:ext>
            </a:extLst>
          </p:cNvPr>
          <p:cNvSpPr txBox="1">
            <a:spLocks/>
          </p:cNvSpPr>
          <p:nvPr userDrawn="1"/>
        </p:nvSpPr>
        <p:spPr>
          <a:xfrm>
            <a:off x="6510338" y="6473825"/>
            <a:ext cx="4478337" cy="361950"/>
          </a:xfrm>
          <a:prstGeom prst="rect">
            <a:avLst/>
          </a:prstGeom>
        </p:spPr>
        <p:txBody>
          <a:bodyPr anchor="ct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dirty="0">
                <a:solidFill>
                  <a:schemeClr val="bg1">
                    <a:lumMod val="50000"/>
                  </a:schemeClr>
                </a:solidFill>
              </a:rPr>
              <a:t>Semaine 10</a:t>
            </a:r>
          </a:p>
        </p:txBody>
      </p:sp>
      <p:pic>
        <p:nvPicPr>
          <p:cNvPr id="1030" name="Image 7">
            <a:extLst>
              <a:ext uri="{FF2B5EF4-FFF2-40B4-BE49-F238E27FC236}">
                <a16:creationId xmlns:a16="http://schemas.microsoft.com/office/drawing/2014/main" id="{4C6D14F7-DE74-4657-BD94-237EC1F37EF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84225" y="6477000"/>
            <a:ext cx="11541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140174"/>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Lst>
  <p:txStyles>
    <p:titleStyle>
      <a:lvl1pPr algn="l" rtl="0" eaLnBrk="0" fontAlgn="base" hangingPunct="0">
        <a:lnSpc>
          <a:spcPct val="90000"/>
        </a:lnSpc>
        <a:spcBef>
          <a:spcPct val="0"/>
        </a:spcBef>
        <a:spcAft>
          <a:spcPct val="0"/>
        </a:spcAft>
        <a:defRPr sz="2400" b="1" kern="1200">
          <a:solidFill>
            <a:srgbClr val="404040"/>
          </a:solidFill>
          <a:latin typeface="Montserrat Black" panose="00000A00000000000000" pitchFamily="2" charset="0"/>
          <a:ea typeface="+mj-ea"/>
          <a:cs typeface="+mj-cs"/>
        </a:defRPr>
      </a:lvl1pPr>
      <a:lvl2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2pPr>
      <a:lvl3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3pPr>
      <a:lvl4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4pPr>
      <a:lvl5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5pPr>
      <a:lvl6pPr marL="457200" algn="l" rtl="0" fontAlgn="base">
        <a:lnSpc>
          <a:spcPct val="90000"/>
        </a:lnSpc>
        <a:spcBef>
          <a:spcPct val="0"/>
        </a:spcBef>
        <a:spcAft>
          <a:spcPct val="0"/>
        </a:spcAft>
        <a:defRPr sz="2400" b="1">
          <a:solidFill>
            <a:srgbClr val="404040"/>
          </a:solidFill>
          <a:latin typeface="Montserrat Black" panose="00000A00000000000000" pitchFamily="2" charset="0"/>
        </a:defRPr>
      </a:lvl6pPr>
      <a:lvl7pPr marL="914400" algn="l" rtl="0" fontAlgn="base">
        <a:lnSpc>
          <a:spcPct val="90000"/>
        </a:lnSpc>
        <a:spcBef>
          <a:spcPct val="0"/>
        </a:spcBef>
        <a:spcAft>
          <a:spcPct val="0"/>
        </a:spcAft>
        <a:defRPr sz="2400" b="1">
          <a:solidFill>
            <a:srgbClr val="404040"/>
          </a:solidFill>
          <a:latin typeface="Montserrat Black" panose="00000A00000000000000" pitchFamily="2" charset="0"/>
        </a:defRPr>
      </a:lvl7pPr>
      <a:lvl8pPr marL="1371600" algn="l" rtl="0" fontAlgn="base">
        <a:lnSpc>
          <a:spcPct val="90000"/>
        </a:lnSpc>
        <a:spcBef>
          <a:spcPct val="0"/>
        </a:spcBef>
        <a:spcAft>
          <a:spcPct val="0"/>
        </a:spcAft>
        <a:defRPr sz="2400" b="1">
          <a:solidFill>
            <a:srgbClr val="404040"/>
          </a:solidFill>
          <a:latin typeface="Montserrat Black" panose="00000A00000000000000" pitchFamily="2" charset="0"/>
        </a:defRPr>
      </a:lvl8pPr>
      <a:lvl9pPr marL="1828800" algn="l" rtl="0" fontAlgn="base">
        <a:lnSpc>
          <a:spcPct val="90000"/>
        </a:lnSpc>
        <a:spcBef>
          <a:spcPct val="0"/>
        </a:spcBef>
        <a:spcAft>
          <a:spcPct val="0"/>
        </a:spcAft>
        <a:defRPr sz="2400" b="1">
          <a:solidFill>
            <a:srgbClr val="404040"/>
          </a:solidFill>
          <a:latin typeface="Montserrat Black" panose="00000A00000000000000" pitchFamily="2" charset="0"/>
        </a:defRPr>
      </a:lvl9pPr>
    </p:titleStyle>
    <p:bodyStyle>
      <a:lvl1pPr algn="l" rtl="0" eaLnBrk="0" fontAlgn="base" hangingPunct="0">
        <a:spcBef>
          <a:spcPts val="600"/>
        </a:spcBef>
        <a:spcAft>
          <a:spcPct val="0"/>
        </a:spcAft>
        <a:buClr>
          <a:srgbClr val="EA4E55"/>
        </a:buClr>
        <a:buFont typeface="Arial" panose="020B0604020202020204" pitchFamily="34" charset="0"/>
        <a:defRPr sz="2000" kern="1200">
          <a:solidFill>
            <a:srgbClr val="404040"/>
          </a:solidFill>
          <a:latin typeface="+mn-lt"/>
          <a:ea typeface="+mn-ea"/>
          <a:cs typeface="+mn-cs"/>
        </a:defRPr>
      </a:lvl1pPr>
      <a:lvl2pPr marL="685800" indent="-228600" algn="l" rtl="0" eaLnBrk="0" fontAlgn="base" hangingPunct="0">
        <a:spcBef>
          <a:spcPts val="600"/>
        </a:spcBef>
        <a:spcAft>
          <a:spcPct val="0"/>
        </a:spcAft>
        <a:buClr>
          <a:srgbClr val="EA4E55"/>
        </a:buClr>
        <a:buFont typeface="Arial" panose="020B0604020202020204" pitchFamily="34" charset="0"/>
        <a:buChar char="□"/>
        <a:defRPr kern="1200">
          <a:solidFill>
            <a:srgbClr val="404040"/>
          </a:solidFill>
          <a:latin typeface="+mn-lt"/>
          <a:ea typeface="+mn-ea"/>
          <a:cs typeface="+mn-cs"/>
        </a:defRPr>
      </a:lvl2pPr>
      <a:lvl3pPr marL="1143000" indent="-228600" algn="l" rtl="0" eaLnBrk="0" fontAlgn="base" hangingPunct="0">
        <a:spcBef>
          <a:spcPts val="600"/>
        </a:spcBef>
        <a:spcAft>
          <a:spcPct val="0"/>
        </a:spcAft>
        <a:buClr>
          <a:srgbClr val="EA4E55"/>
        </a:buClr>
        <a:buFont typeface="Wingdings" panose="05000000000000000000" pitchFamily="2" charset="2"/>
        <a:buChar char="§"/>
        <a:defRPr kern="1200">
          <a:solidFill>
            <a:srgbClr val="404040"/>
          </a:solidFill>
          <a:latin typeface="+mn-lt"/>
          <a:ea typeface="+mn-ea"/>
          <a:cs typeface="+mn-cs"/>
        </a:defRPr>
      </a:lvl3pPr>
      <a:lvl4pPr marL="1600200" indent="-228600" algn="l" rtl="0" eaLnBrk="0" fontAlgn="base" hangingPunct="0">
        <a:spcBef>
          <a:spcPts val="600"/>
        </a:spcBef>
        <a:spcAft>
          <a:spcPct val="0"/>
        </a:spcAft>
        <a:buClr>
          <a:srgbClr val="EA4E55"/>
        </a:buClr>
        <a:buFont typeface="Arial" panose="020B0604020202020204" pitchFamily="34" charset="0"/>
        <a:buChar char="▫"/>
        <a:defRPr sz="1600" kern="1200">
          <a:solidFill>
            <a:srgbClr val="404040"/>
          </a:solidFill>
          <a:latin typeface="+mn-lt"/>
          <a:ea typeface="+mn-ea"/>
          <a:cs typeface="+mn-cs"/>
        </a:defRPr>
      </a:lvl4pPr>
      <a:lvl5pPr marL="2057400" indent="-228600" algn="l" rtl="0" eaLnBrk="0" fontAlgn="base" hangingPunct="0">
        <a:spcBef>
          <a:spcPts val="600"/>
        </a:spcBef>
        <a:spcAft>
          <a:spcPct val="0"/>
        </a:spcAft>
        <a:buClr>
          <a:srgbClr val="EA4E55"/>
        </a:buClr>
        <a:buFont typeface="Arial" panose="020B0604020202020204" pitchFamily="34" charset="0"/>
        <a:buChar char="▪"/>
        <a:defRPr sz="1000" kern="1200">
          <a:solidFill>
            <a:srgbClr val="40404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commerciaux.celca.caisse-epargne.fr/" TargetMode="External"/><Relationship Id="rId2" Type="http://schemas.openxmlformats.org/officeDocument/2006/relationships/hyperlink" Target="http://commerciaux.celca.caisse-epargne.fr/particuliers/bancarisation-particuliers/mobilite-bancaire-domilis/mobilite-bancaire-domilis-copy/" TargetMode="External"/><Relationship Id="rId1" Type="http://schemas.openxmlformats.org/officeDocument/2006/relationships/slideLayout" Target="../slideLayouts/slideLayout5.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D240F0-5274-4791-8A6B-E27757DD85FE}"/>
              </a:ext>
            </a:extLst>
          </p:cNvPr>
          <p:cNvSpPr>
            <a:spLocks noGrp="1"/>
          </p:cNvSpPr>
          <p:nvPr>
            <p:ph idx="15"/>
          </p:nvPr>
        </p:nvSpPr>
        <p:spPr/>
        <p:txBody>
          <a:bodyPr/>
          <a:lstStyle/>
          <a:p>
            <a:r>
              <a:rPr lang="fr-FR" dirty="0"/>
              <a:t>L’activité de traitement de la Mobilité Bancaire Sortante des nouvelles demandes repose sur les agences et sur les Solutions Clients (Cellule Mobilité).</a:t>
            </a:r>
          </a:p>
        </p:txBody>
      </p:sp>
      <p:sp>
        <p:nvSpPr>
          <p:cNvPr id="3" name="Espace réservé du contenu 2">
            <a:extLst>
              <a:ext uri="{FF2B5EF4-FFF2-40B4-BE49-F238E27FC236}">
                <a16:creationId xmlns:a16="http://schemas.microsoft.com/office/drawing/2014/main" id="{4F328C14-C6A7-4D6F-B000-85FD01EEA141}"/>
              </a:ext>
            </a:extLst>
          </p:cNvPr>
          <p:cNvSpPr>
            <a:spLocks noGrp="1"/>
          </p:cNvSpPr>
          <p:nvPr>
            <p:ph idx="1"/>
          </p:nvPr>
        </p:nvSpPr>
        <p:spPr/>
        <p:txBody>
          <a:bodyPr/>
          <a:lstStyle/>
          <a:p>
            <a:r>
              <a:rPr lang="fr-FR" dirty="0"/>
              <a:t>La cellule Mobilité vient en soutien des actes réalisés en agences pour que les dossiers de Mobilité Bancaire Sortante soient traités en bonne et due forme </a:t>
            </a:r>
            <a:r>
              <a:rPr lang="fr-FR"/>
              <a:t>et continuent </a:t>
            </a:r>
            <a:r>
              <a:rPr lang="fr-FR" dirty="0"/>
              <a:t>à générer un niveau de satisfaction global.</a:t>
            </a:r>
          </a:p>
          <a:p>
            <a:endParaRPr lang="fr-FR" dirty="0"/>
          </a:p>
          <a:p>
            <a:endParaRPr lang="fr-FR" dirty="0"/>
          </a:p>
          <a:p>
            <a:endParaRPr lang="fr-FR" dirty="0"/>
          </a:p>
          <a:p>
            <a:endParaRPr lang="fr-FR" dirty="0"/>
          </a:p>
          <a:p>
            <a:endParaRPr lang="fr-FR" dirty="0"/>
          </a:p>
          <a:p>
            <a:endParaRPr lang="fr-FR" dirty="0"/>
          </a:p>
          <a:p>
            <a:pPr marL="36000" indent="0">
              <a:buNone/>
            </a:pPr>
            <a:endParaRPr lang="fr-FR" dirty="0"/>
          </a:p>
          <a:p>
            <a:pPr marL="36000" indent="0">
              <a:buNone/>
            </a:pPr>
            <a:endParaRPr lang="fr-FR" dirty="0"/>
          </a:p>
          <a:p>
            <a:pPr marL="36000" indent="0">
              <a:buNone/>
            </a:pPr>
            <a:endParaRPr lang="fr-FR" dirty="0"/>
          </a:p>
          <a:p>
            <a:pPr marL="36000" indent="0">
              <a:buNone/>
            </a:pPr>
            <a:r>
              <a:rPr lang="fr-FR" dirty="0"/>
              <a:t>	</a:t>
            </a:r>
          </a:p>
          <a:p>
            <a:endParaRPr lang="fr-FR" dirty="0"/>
          </a:p>
          <a:p>
            <a:r>
              <a:rPr lang="fr-FR" dirty="0"/>
              <a:t> </a:t>
            </a:r>
          </a:p>
          <a:p>
            <a:r>
              <a:rPr lang="fr-FR" dirty="0"/>
              <a:t> </a:t>
            </a:r>
          </a:p>
          <a:p>
            <a:endParaRPr lang="fr-FR" dirty="0"/>
          </a:p>
        </p:txBody>
      </p:sp>
      <p:sp>
        <p:nvSpPr>
          <p:cNvPr id="4" name="Espace réservé du texte 3">
            <a:extLst>
              <a:ext uri="{FF2B5EF4-FFF2-40B4-BE49-F238E27FC236}">
                <a16:creationId xmlns:a16="http://schemas.microsoft.com/office/drawing/2014/main" id="{93F88DF0-A60C-498F-8C87-08509B239786}"/>
              </a:ext>
            </a:extLst>
          </p:cNvPr>
          <p:cNvSpPr>
            <a:spLocks noGrp="1"/>
          </p:cNvSpPr>
          <p:nvPr>
            <p:ph type="body" sz="quarter" idx="26"/>
          </p:nvPr>
        </p:nvSpPr>
        <p:spPr/>
        <p:txBody>
          <a:bodyPr/>
          <a:lstStyle/>
          <a:p>
            <a:r>
              <a:rPr lang="fr-FR" dirty="0"/>
              <a:t>Mobilité Bancaire Réglementée Sortante</a:t>
            </a:r>
          </a:p>
        </p:txBody>
      </p:sp>
      <p:sp>
        <p:nvSpPr>
          <p:cNvPr id="5" name="Espace réservé du texte 4">
            <a:extLst>
              <a:ext uri="{FF2B5EF4-FFF2-40B4-BE49-F238E27FC236}">
                <a16:creationId xmlns:a16="http://schemas.microsoft.com/office/drawing/2014/main" id="{A881E583-AE64-4929-AACA-508D56074531}"/>
              </a:ext>
            </a:extLst>
          </p:cNvPr>
          <p:cNvSpPr>
            <a:spLocks noGrp="1"/>
          </p:cNvSpPr>
          <p:nvPr>
            <p:ph type="body" sz="quarter" idx="28"/>
          </p:nvPr>
        </p:nvSpPr>
        <p:spPr>
          <a:xfrm>
            <a:off x="11062823" y="2489063"/>
            <a:ext cx="1051438" cy="381656"/>
          </a:xfrm>
        </p:spPr>
        <p:txBody>
          <a:bodyPr/>
          <a:lstStyle/>
          <a:p>
            <a:r>
              <a:rPr lang="fr-FR" dirty="0"/>
              <a:t>MOBILITE BANCAIRE SORTANTE</a:t>
            </a:r>
          </a:p>
        </p:txBody>
      </p:sp>
      <p:sp>
        <p:nvSpPr>
          <p:cNvPr id="6" name="Espace réservé du texte 5">
            <a:extLst>
              <a:ext uri="{FF2B5EF4-FFF2-40B4-BE49-F238E27FC236}">
                <a16:creationId xmlns:a16="http://schemas.microsoft.com/office/drawing/2014/main" id="{D3A37CE7-AFB4-46A8-8A35-896132C6F728}"/>
              </a:ext>
            </a:extLst>
          </p:cNvPr>
          <p:cNvSpPr>
            <a:spLocks noGrp="1"/>
          </p:cNvSpPr>
          <p:nvPr>
            <p:ph type="body" sz="quarter" idx="29"/>
          </p:nvPr>
        </p:nvSpPr>
        <p:spPr/>
        <p:txBody>
          <a:bodyPr/>
          <a:lstStyle/>
          <a:p>
            <a:r>
              <a:rPr lang="fr-FR" dirty="0"/>
              <a:t>BANCARISATION</a:t>
            </a:r>
          </a:p>
        </p:txBody>
      </p:sp>
      <p:sp>
        <p:nvSpPr>
          <p:cNvPr id="7" name="Rectangle 6">
            <a:extLst>
              <a:ext uri="{FF2B5EF4-FFF2-40B4-BE49-F238E27FC236}">
                <a16:creationId xmlns:a16="http://schemas.microsoft.com/office/drawing/2014/main" id="{428B4C36-8714-4FB3-8BED-2A1BCBCFF558}"/>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6042733-009C-4C8D-A434-8CB40BB7A4DA}"/>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A0CA2B5-0761-4747-B66A-72C0A1D0BE82}"/>
              </a:ext>
            </a:extLst>
          </p:cNvPr>
          <p:cNvSpPr/>
          <p:nvPr/>
        </p:nvSpPr>
        <p:spPr>
          <a:xfrm>
            <a:off x="11094214" y="416862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2">
            <a:extLst>
              <a:ext uri="{FF2B5EF4-FFF2-40B4-BE49-F238E27FC236}">
                <a16:creationId xmlns:a16="http://schemas.microsoft.com/office/drawing/2014/main" id="{BAA17605-517F-3BD2-895D-3508A3544C2D}"/>
              </a:ext>
            </a:extLst>
          </p:cNvPr>
          <p:cNvSpPr txBox="1">
            <a:spLocks/>
          </p:cNvSpPr>
          <p:nvPr/>
        </p:nvSpPr>
        <p:spPr bwMode="auto">
          <a:xfrm>
            <a:off x="515937" y="2205018"/>
            <a:ext cx="10267357" cy="360795"/>
          </a:xfrm>
          <a:custGeom>
            <a:avLst/>
            <a:gdLst>
              <a:gd name="connsiteX0" fmla="*/ 0 w 10267357"/>
              <a:gd name="connsiteY0" fmla="*/ 0 h 360795"/>
              <a:gd name="connsiteX1" fmla="*/ 376470 w 10267357"/>
              <a:gd name="connsiteY1" fmla="*/ 0 h 360795"/>
              <a:gd name="connsiteX2" fmla="*/ 1163634 w 10267357"/>
              <a:gd name="connsiteY2" fmla="*/ 0 h 360795"/>
              <a:gd name="connsiteX3" fmla="*/ 1745451 w 10267357"/>
              <a:gd name="connsiteY3" fmla="*/ 0 h 360795"/>
              <a:gd name="connsiteX4" fmla="*/ 2429941 w 10267357"/>
              <a:gd name="connsiteY4" fmla="*/ 0 h 360795"/>
              <a:gd name="connsiteX5" fmla="*/ 3011758 w 10267357"/>
              <a:gd name="connsiteY5" fmla="*/ 0 h 360795"/>
              <a:gd name="connsiteX6" fmla="*/ 3798922 w 10267357"/>
              <a:gd name="connsiteY6" fmla="*/ 0 h 360795"/>
              <a:gd name="connsiteX7" fmla="*/ 4175392 w 10267357"/>
              <a:gd name="connsiteY7" fmla="*/ 0 h 360795"/>
              <a:gd name="connsiteX8" fmla="*/ 4654535 w 10267357"/>
              <a:gd name="connsiteY8" fmla="*/ 0 h 360795"/>
              <a:gd name="connsiteX9" fmla="*/ 5441699 w 10267357"/>
              <a:gd name="connsiteY9" fmla="*/ 0 h 360795"/>
              <a:gd name="connsiteX10" fmla="*/ 5920843 w 10267357"/>
              <a:gd name="connsiteY10" fmla="*/ 0 h 360795"/>
              <a:gd name="connsiteX11" fmla="*/ 6605333 w 10267357"/>
              <a:gd name="connsiteY11" fmla="*/ 0 h 360795"/>
              <a:gd name="connsiteX12" fmla="*/ 7392497 w 10267357"/>
              <a:gd name="connsiteY12" fmla="*/ 0 h 360795"/>
              <a:gd name="connsiteX13" fmla="*/ 8179661 w 10267357"/>
              <a:gd name="connsiteY13" fmla="*/ 0 h 360795"/>
              <a:gd name="connsiteX14" fmla="*/ 9069499 w 10267357"/>
              <a:gd name="connsiteY14" fmla="*/ 0 h 360795"/>
              <a:gd name="connsiteX15" fmla="*/ 10267357 w 10267357"/>
              <a:gd name="connsiteY15" fmla="*/ 0 h 360795"/>
              <a:gd name="connsiteX16" fmla="*/ 10267357 w 10267357"/>
              <a:gd name="connsiteY16" fmla="*/ 360795 h 360795"/>
              <a:gd name="connsiteX17" fmla="*/ 9890887 w 10267357"/>
              <a:gd name="connsiteY17" fmla="*/ 360795 h 360795"/>
              <a:gd name="connsiteX18" fmla="*/ 9411744 w 10267357"/>
              <a:gd name="connsiteY18" fmla="*/ 360795 h 360795"/>
              <a:gd name="connsiteX19" fmla="*/ 8624580 w 10267357"/>
              <a:gd name="connsiteY19" fmla="*/ 360795 h 360795"/>
              <a:gd name="connsiteX20" fmla="*/ 8042763 w 10267357"/>
              <a:gd name="connsiteY20" fmla="*/ 360795 h 360795"/>
              <a:gd name="connsiteX21" fmla="*/ 7460946 w 10267357"/>
              <a:gd name="connsiteY21" fmla="*/ 360795 h 360795"/>
              <a:gd name="connsiteX22" fmla="*/ 6981803 w 10267357"/>
              <a:gd name="connsiteY22" fmla="*/ 360795 h 360795"/>
              <a:gd name="connsiteX23" fmla="*/ 6502659 w 10267357"/>
              <a:gd name="connsiteY23" fmla="*/ 360795 h 360795"/>
              <a:gd name="connsiteX24" fmla="*/ 5818169 w 10267357"/>
              <a:gd name="connsiteY24" fmla="*/ 360795 h 360795"/>
              <a:gd name="connsiteX25" fmla="*/ 5339026 w 10267357"/>
              <a:gd name="connsiteY25" fmla="*/ 360795 h 360795"/>
              <a:gd name="connsiteX26" fmla="*/ 4757209 w 10267357"/>
              <a:gd name="connsiteY26" fmla="*/ 360795 h 360795"/>
              <a:gd name="connsiteX27" fmla="*/ 4380739 w 10267357"/>
              <a:gd name="connsiteY27" fmla="*/ 360795 h 360795"/>
              <a:gd name="connsiteX28" fmla="*/ 3593575 w 10267357"/>
              <a:gd name="connsiteY28" fmla="*/ 360795 h 360795"/>
              <a:gd name="connsiteX29" fmla="*/ 3114432 w 10267357"/>
              <a:gd name="connsiteY29" fmla="*/ 360795 h 360795"/>
              <a:gd name="connsiteX30" fmla="*/ 2635288 w 10267357"/>
              <a:gd name="connsiteY30" fmla="*/ 360795 h 360795"/>
              <a:gd name="connsiteX31" fmla="*/ 2258819 w 10267357"/>
              <a:gd name="connsiteY31" fmla="*/ 360795 h 360795"/>
              <a:gd name="connsiteX32" fmla="*/ 1471655 w 10267357"/>
              <a:gd name="connsiteY32" fmla="*/ 360795 h 360795"/>
              <a:gd name="connsiteX33" fmla="*/ 889838 w 10267357"/>
              <a:gd name="connsiteY33" fmla="*/ 360795 h 360795"/>
              <a:gd name="connsiteX34" fmla="*/ 0 w 10267357"/>
              <a:gd name="connsiteY34" fmla="*/ 360795 h 360795"/>
              <a:gd name="connsiteX35" fmla="*/ 0 w 10267357"/>
              <a:gd name="connsiteY35" fmla="*/ 0 h 3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267357" h="360795" fill="none" extrusionOk="0">
                <a:moveTo>
                  <a:pt x="0" y="0"/>
                </a:moveTo>
                <a:cubicBezTo>
                  <a:pt x="95781" y="-12330"/>
                  <a:pt x="234296" y="9507"/>
                  <a:pt x="376470" y="0"/>
                </a:cubicBezTo>
                <a:cubicBezTo>
                  <a:pt x="518644" y="-9507"/>
                  <a:pt x="977032" y="39091"/>
                  <a:pt x="1163634" y="0"/>
                </a:cubicBezTo>
                <a:cubicBezTo>
                  <a:pt x="1350236" y="-39091"/>
                  <a:pt x="1571531" y="-6629"/>
                  <a:pt x="1745451" y="0"/>
                </a:cubicBezTo>
                <a:cubicBezTo>
                  <a:pt x="1919371" y="6629"/>
                  <a:pt x="2247080" y="19479"/>
                  <a:pt x="2429941" y="0"/>
                </a:cubicBezTo>
                <a:cubicBezTo>
                  <a:pt x="2612802" y="-19479"/>
                  <a:pt x="2786761" y="-24615"/>
                  <a:pt x="3011758" y="0"/>
                </a:cubicBezTo>
                <a:cubicBezTo>
                  <a:pt x="3236755" y="24615"/>
                  <a:pt x="3418426" y="21076"/>
                  <a:pt x="3798922" y="0"/>
                </a:cubicBezTo>
                <a:cubicBezTo>
                  <a:pt x="4179418" y="-21076"/>
                  <a:pt x="4081136" y="-18124"/>
                  <a:pt x="4175392" y="0"/>
                </a:cubicBezTo>
                <a:cubicBezTo>
                  <a:pt x="4269648" y="18124"/>
                  <a:pt x="4468741" y="-23601"/>
                  <a:pt x="4654535" y="0"/>
                </a:cubicBezTo>
                <a:cubicBezTo>
                  <a:pt x="4840329" y="23601"/>
                  <a:pt x="5242277" y="-30369"/>
                  <a:pt x="5441699" y="0"/>
                </a:cubicBezTo>
                <a:cubicBezTo>
                  <a:pt x="5641121" y="30369"/>
                  <a:pt x="5690688" y="6253"/>
                  <a:pt x="5920843" y="0"/>
                </a:cubicBezTo>
                <a:cubicBezTo>
                  <a:pt x="6150998" y="-6253"/>
                  <a:pt x="6410861" y="22204"/>
                  <a:pt x="6605333" y="0"/>
                </a:cubicBezTo>
                <a:cubicBezTo>
                  <a:pt x="6799805" y="-22204"/>
                  <a:pt x="7089203" y="-11915"/>
                  <a:pt x="7392497" y="0"/>
                </a:cubicBezTo>
                <a:cubicBezTo>
                  <a:pt x="7695791" y="11915"/>
                  <a:pt x="7983748" y="7293"/>
                  <a:pt x="8179661" y="0"/>
                </a:cubicBezTo>
                <a:cubicBezTo>
                  <a:pt x="8375574" y="-7293"/>
                  <a:pt x="8652587" y="-2844"/>
                  <a:pt x="9069499" y="0"/>
                </a:cubicBezTo>
                <a:cubicBezTo>
                  <a:pt x="9486411" y="2844"/>
                  <a:pt x="9872584" y="38328"/>
                  <a:pt x="10267357" y="0"/>
                </a:cubicBezTo>
                <a:cubicBezTo>
                  <a:pt x="10275380" y="150480"/>
                  <a:pt x="10251552" y="190053"/>
                  <a:pt x="10267357" y="360795"/>
                </a:cubicBezTo>
                <a:cubicBezTo>
                  <a:pt x="10153400" y="348833"/>
                  <a:pt x="9993322" y="360388"/>
                  <a:pt x="9890887" y="360795"/>
                </a:cubicBezTo>
                <a:cubicBezTo>
                  <a:pt x="9788452" y="361203"/>
                  <a:pt x="9559790" y="360554"/>
                  <a:pt x="9411744" y="360795"/>
                </a:cubicBezTo>
                <a:cubicBezTo>
                  <a:pt x="9263698" y="361036"/>
                  <a:pt x="8949815" y="384045"/>
                  <a:pt x="8624580" y="360795"/>
                </a:cubicBezTo>
                <a:cubicBezTo>
                  <a:pt x="8299345" y="337545"/>
                  <a:pt x="8240534" y="352489"/>
                  <a:pt x="8042763" y="360795"/>
                </a:cubicBezTo>
                <a:cubicBezTo>
                  <a:pt x="7844992" y="369101"/>
                  <a:pt x="7625478" y="350689"/>
                  <a:pt x="7460946" y="360795"/>
                </a:cubicBezTo>
                <a:cubicBezTo>
                  <a:pt x="7296414" y="370901"/>
                  <a:pt x="7119287" y="338939"/>
                  <a:pt x="6981803" y="360795"/>
                </a:cubicBezTo>
                <a:cubicBezTo>
                  <a:pt x="6844319" y="382651"/>
                  <a:pt x="6740148" y="349042"/>
                  <a:pt x="6502659" y="360795"/>
                </a:cubicBezTo>
                <a:cubicBezTo>
                  <a:pt x="6265170" y="372548"/>
                  <a:pt x="6006063" y="366525"/>
                  <a:pt x="5818169" y="360795"/>
                </a:cubicBezTo>
                <a:cubicBezTo>
                  <a:pt x="5630275" y="355066"/>
                  <a:pt x="5557058" y="368318"/>
                  <a:pt x="5339026" y="360795"/>
                </a:cubicBezTo>
                <a:cubicBezTo>
                  <a:pt x="5120994" y="353272"/>
                  <a:pt x="5043672" y="351549"/>
                  <a:pt x="4757209" y="360795"/>
                </a:cubicBezTo>
                <a:cubicBezTo>
                  <a:pt x="4470746" y="370041"/>
                  <a:pt x="4482866" y="359336"/>
                  <a:pt x="4380739" y="360795"/>
                </a:cubicBezTo>
                <a:cubicBezTo>
                  <a:pt x="4278612" y="362255"/>
                  <a:pt x="3918473" y="339759"/>
                  <a:pt x="3593575" y="360795"/>
                </a:cubicBezTo>
                <a:cubicBezTo>
                  <a:pt x="3268677" y="381831"/>
                  <a:pt x="3226371" y="357004"/>
                  <a:pt x="3114432" y="360795"/>
                </a:cubicBezTo>
                <a:cubicBezTo>
                  <a:pt x="3002493" y="364586"/>
                  <a:pt x="2807922" y="359274"/>
                  <a:pt x="2635288" y="360795"/>
                </a:cubicBezTo>
                <a:cubicBezTo>
                  <a:pt x="2462654" y="362316"/>
                  <a:pt x="2443029" y="345358"/>
                  <a:pt x="2258819" y="360795"/>
                </a:cubicBezTo>
                <a:cubicBezTo>
                  <a:pt x="2074609" y="376232"/>
                  <a:pt x="1794302" y="339035"/>
                  <a:pt x="1471655" y="360795"/>
                </a:cubicBezTo>
                <a:cubicBezTo>
                  <a:pt x="1149008" y="382555"/>
                  <a:pt x="1092081" y="382224"/>
                  <a:pt x="889838" y="360795"/>
                </a:cubicBezTo>
                <a:cubicBezTo>
                  <a:pt x="687595" y="339366"/>
                  <a:pt x="285490" y="381769"/>
                  <a:pt x="0" y="360795"/>
                </a:cubicBezTo>
                <a:cubicBezTo>
                  <a:pt x="7395" y="212949"/>
                  <a:pt x="-7968" y="91813"/>
                  <a:pt x="0" y="0"/>
                </a:cubicBezTo>
                <a:close/>
              </a:path>
              <a:path w="10267357" h="360795" stroke="0" extrusionOk="0">
                <a:moveTo>
                  <a:pt x="0" y="0"/>
                </a:moveTo>
                <a:cubicBezTo>
                  <a:pt x="212601" y="25826"/>
                  <a:pt x="441598" y="28986"/>
                  <a:pt x="684490" y="0"/>
                </a:cubicBezTo>
                <a:cubicBezTo>
                  <a:pt x="927382" y="-28986"/>
                  <a:pt x="886720" y="-7827"/>
                  <a:pt x="1060960" y="0"/>
                </a:cubicBezTo>
                <a:cubicBezTo>
                  <a:pt x="1235200" y="7827"/>
                  <a:pt x="1433192" y="31732"/>
                  <a:pt x="1745451" y="0"/>
                </a:cubicBezTo>
                <a:cubicBezTo>
                  <a:pt x="2057710" y="-31732"/>
                  <a:pt x="2300263" y="42541"/>
                  <a:pt x="2635288" y="0"/>
                </a:cubicBezTo>
                <a:cubicBezTo>
                  <a:pt x="2970313" y="-42541"/>
                  <a:pt x="3247306" y="-29171"/>
                  <a:pt x="3525126" y="0"/>
                </a:cubicBezTo>
                <a:cubicBezTo>
                  <a:pt x="3802946" y="29171"/>
                  <a:pt x="3877309" y="17443"/>
                  <a:pt x="4106943" y="0"/>
                </a:cubicBezTo>
                <a:cubicBezTo>
                  <a:pt x="4336577" y="-17443"/>
                  <a:pt x="4427230" y="4916"/>
                  <a:pt x="4586086" y="0"/>
                </a:cubicBezTo>
                <a:cubicBezTo>
                  <a:pt x="4744942" y="-4916"/>
                  <a:pt x="4974479" y="29387"/>
                  <a:pt x="5270577" y="0"/>
                </a:cubicBezTo>
                <a:cubicBezTo>
                  <a:pt x="5566675" y="-29387"/>
                  <a:pt x="5648372" y="-6789"/>
                  <a:pt x="5955067" y="0"/>
                </a:cubicBezTo>
                <a:cubicBezTo>
                  <a:pt x="6261762" y="6789"/>
                  <a:pt x="6225278" y="-132"/>
                  <a:pt x="6434210" y="0"/>
                </a:cubicBezTo>
                <a:cubicBezTo>
                  <a:pt x="6643142" y="132"/>
                  <a:pt x="6698019" y="-13770"/>
                  <a:pt x="6810680" y="0"/>
                </a:cubicBezTo>
                <a:cubicBezTo>
                  <a:pt x="6923341" y="13770"/>
                  <a:pt x="7235939" y="-26785"/>
                  <a:pt x="7597844" y="0"/>
                </a:cubicBezTo>
                <a:cubicBezTo>
                  <a:pt x="7959749" y="26785"/>
                  <a:pt x="8101141" y="16566"/>
                  <a:pt x="8282335" y="0"/>
                </a:cubicBezTo>
                <a:cubicBezTo>
                  <a:pt x="8463529" y="-16566"/>
                  <a:pt x="8792765" y="420"/>
                  <a:pt x="8966825" y="0"/>
                </a:cubicBezTo>
                <a:cubicBezTo>
                  <a:pt x="9140885" y="-420"/>
                  <a:pt x="9231128" y="1542"/>
                  <a:pt x="9445968" y="0"/>
                </a:cubicBezTo>
                <a:cubicBezTo>
                  <a:pt x="9660808" y="-1542"/>
                  <a:pt x="10036371" y="-15115"/>
                  <a:pt x="10267357" y="0"/>
                </a:cubicBezTo>
                <a:cubicBezTo>
                  <a:pt x="10261400" y="90808"/>
                  <a:pt x="10253003" y="283495"/>
                  <a:pt x="10267357" y="360795"/>
                </a:cubicBezTo>
                <a:cubicBezTo>
                  <a:pt x="10049133" y="325399"/>
                  <a:pt x="9783328" y="378908"/>
                  <a:pt x="9480193" y="360795"/>
                </a:cubicBezTo>
                <a:cubicBezTo>
                  <a:pt x="9177058" y="342682"/>
                  <a:pt x="9054350" y="359237"/>
                  <a:pt x="8898376" y="360795"/>
                </a:cubicBezTo>
                <a:cubicBezTo>
                  <a:pt x="8742402" y="362353"/>
                  <a:pt x="8460644" y="387811"/>
                  <a:pt x="8213886" y="360795"/>
                </a:cubicBezTo>
                <a:cubicBezTo>
                  <a:pt x="7967128" y="333780"/>
                  <a:pt x="7798505" y="355427"/>
                  <a:pt x="7632069" y="360795"/>
                </a:cubicBezTo>
                <a:cubicBezTo>
                  <a:pt x="7465633" y="366163"/>
                  <a:pt x="7138809" y="354094"/>
                  <a:pt x="6844905" y="360795"/>
                </a:cubicBezTo>
                <a:cubicBezTo>
                  <a:pt x="6551001" y="367496"/>
                  <a:pt x="6481632" y="341476"/>
                  <a:pt x="6365761" y="360795"/>
                </a:cubicBezTo>
                <a:cubicBezTo>
                  <a:pt x="6249890" y="380114"/>
                  <a:pt x="5985006" y="341412"/>
                  <a:pt x="5783944" y="360795"/>
                </a:cubicBezTo>
                <a:cubicBezTo>
                  <a:pt x="5582882" y="380178"/>
                  <a:pt x="5382137" y="365136"/>
                  <a:pt x="5202128" y="360795"/>
                </a:cubicBezTo>
                <a:cubicBezTo>
                  <a:pt x="5022119" y="356454"/>
                  <a:pt x="4748777" y="333888"/>
                  <a:pt x="4620311" y="360795"/>
                </a:cubicBezTo>
                <a:cubicBezTo>
                  <a:pt x="4491845" y="387702"/>
                  <a:pt x="4275745" y="378954"/>
                  <a:pt x="4038494" y="360795"/>
                </a:cubicBezTo>
                <a:cubicBezTo>
                  <a:pt x="3801243" y="342636"/>
                  <a:pt x="3585568" y="346184"/>
                  <a:pt x="3148656" y="360795"/>
                </a:cubicBezTo>
                <a:cubicBezTo>
                  <a:pt x="2711744" y="375406"/>
                  <a:pt x="2603191" y="357068"/>
                  <a:pt x="2464166" y="360795"/>
                </a:cubicBezTo>
                <a:cubicBezTo>
                  <a:pt x="2325141" y="364523"/>
                  <a:pt x="1852572" y="347483"/>
                  <a:pt x="1677002" y="360795"/>
                </a:cubicBezTo>
                <a:cubicBezTo>
                  <a:pt x="1501432" y="374107"/>
                  <a:pt x="1230708" y="341459"/>
                  <a:pt x="1095185" y="360795"/>
                </a:cubicBezTo>
                <a:cubicBezTo>
                  <a:pt x="959662" y="380131"/>
                  <a:pt x="441757" y="359269"/>
                  <a:pt x="0" y="360795"/>
                </a:cubicBezTo>
                <a:cubicBezTo>
                  <a:pt x="14866" y="228331"/>
                  <a:pt x="-2308" y="127465"/>
                  <a:pt x="0" y="0"/>
                </a:cubicBezTo>
                <a:close/>
              </a:path>
            </a:pathLst>
          </a:custGeom>
          <a:solidFill>
            <a:schemeClr val="bg1">
              <a:lumMod val="95000"/>
            </a:schemeClr>
          </a:solidFill>
          <a:ln>
            <a:solidFill>
              <a:schemeClr val="accent1"/>
            </a:solidFill>
            <a:extLst>
              <a:ext uri="{C807C97D-BFC1-408E-A445-0C87EB9F89A2}">
                <ask:lineSketchStyleProps xmlns:ask="http://schemas.microsoft.com/office/drawing/2018/sketchyshapes" sd="2179271243">
                  <a:prstGeom prst="rect">
                    <a:avLst/>
                  </a:prstGeom>
                  <ask:type>
                    <ask:lineSketchFreehand/>
                  </ask:type>
                </ask:lineSketchStyleProps>
              </a:ext>
            </a:extLst>
          </a:ln>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1600" b="1" dirty="0"/>
              <a:t>Je suis en agence et je suis concerné(e) par une mobilité bancaire réglementée sortante, je fais quoi ?</a:t>
            </a:r>
          </a:p>
        </p:txBody>
      </p:sp>
      <p:sp>
        <p:nvSpPr>
          <p:cNvPr id="10" name="Espace réservé du contenu 2">
            <a:extLst>
              <a:ext uri="{FF2B5EF4-FFF2-40B4-BE49-F238E27FC236}">
                <a16:creationId xmlns:a16="http://schemas.microsoft.com/office/drawing/2014/main" id="{75342ABF-3389-D009-7A2E-2ABB87A593A0}"/>
              </a:ext>
            </a:extLst>
          </p:cNvPr>
          <p:cNvSpPr txBox="1">
            <a:spLocks/>
          </p:cNvSpPr>
          <p:nvPr/>
        </p:nvSpPr>
        <p:spPr bwMode="auto">
          <a:xfrm>
            <a:off x="515937" y="2775943"/>
            <a:ext cx="10267357" cy="1159571"/>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Je tente de </a:t>
            </a:r>
            <a:r>
              <a:rPr lang="fr-FR" b="1" dirty="0"/>
              <a:t>convaincre mon client de renoncer </a:t>
            </a:r>
            <a:r>
              <a:rPr lang="fr-FR" dirty="0"/>
              <a:t>à la mobilité bancaire sortante, dès l’apparition de l’évènement </a:t>
            </a:r>
            <a:r>
              <a:rPr lang="fr-FR" b="1" dirty="0"/>
              <a:t>GERC « Mob départ – Flux en instance de départ »</a:t>
            </a:r>
            <a:r>
              <a:rPr lang="fr-FR" dirty="0"/>
              <a:t>. </a:t>
            </a:r>
          </a:p>
          <a:p>
            <a:pPr lvl="1"/>
            <a:r>
              <a:rPr lang="fr-FR" dirty="0"/>
              <a:t>J’y parviens : je lui fais signer le mandat de révocation sous 5 jours ouvrés et je saisis un CRE pour traiter la GERC.   </a:t>
            </a:r>
          </a:p>
          <a:p>
            <a:pPr lvl="1"/>
            <a:r>
              <a:rPr lang="fr-FR" dirty="0"/>
              <a:t>BRAVO, la mobilité sortante est annulée suite à votre action. Le client décide de rester à la CEGEE !</a:t>
            </a:r>
          </a:p>
          <a:p>
            <a:endParaRPr lang="fr-FR" dirty="0"/>
          </a:p>
        </p:txBody>
      </p:sp>
      <p:sp>
        <p:nvSpPr>
          <p:cNvPr id="11" name="Espace réservé du contenu 2">
            <a:extLst>
              <a:ext uri="{FF2B5EF4-FFF2-40B4-BE49-F238E27FC236}">
                <a16:creationId xmlns:a16="http://schemas.microsoft.com/office/drawing/2014/main" id="{794A25B4-9FBD-A338-314A-8E97E74FEEC7}"/>
              </a:ext>
            </a:extLst>
          </p:cNvPr>
          <p:cNvSpPr txBox="1">
            <a:spLocks/>
          </p:cNvSpPr>
          <p:nvPr/>
        </p:nvSpPr>
        <p:spPr bwMode="auto">
          <a:xfrm>
            <a:off x="515937" y="4028946"/>
            <a:ext cx="10267357" cy="2380582"/>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Je n’ai pas réussi à défendre la mobilité sortante, mais </a:t>
            </a:r>
            <a:r>
              <a:rPr lang="fr-FR" b="1" dirty="0"/>
              <a:t>le client souhaite finalement conserver son compte </a:t>
            </a:r>
            <a:r>
              <a:rPr lang="fr-FR" dirty="0"/>
              <a:t>de dépôt en CEGEE. </a:t>
            </a:r>
            <a:r>
              <a:rPr lang="fr-FR" b="1" dirty="0"/>
              <a:t>Avant la date inscrite dans le mandat </a:t>
            </a:r>
            <a:r>
              <a:rPr lang="fr-FR" dirty="0"/>
              <a:t>:</a:t>
            </a:r>
          </a:p>
          <a:p>
            <a:pPr lvl="1"/>
            <a:r>
              <a:rPr lang="fr-FR" dirty="0"/>
              <a:t>Je </a:t>
            </a:r>
            <a:r>
              <a:rPr lang="fr-FR" b="1" dirty="0"/>
              <a:t>clôture le dossier de mobilité </a:t>
            </a:r>
            <a:r>
              <a:rPr lang="fr-FR" dirty="0"/>
              <a:t>et je saisis un CRE pour traiter l’évènement GERC  « Mob départ – clôture cdd à traiter ». L’opportunité prioritaire apparaît à J-20 de la date de traitement attendue.</a:t>
            </a:r>
          </a:p>
          <a:p>
            <a:pPr lvl="1"/>
            <a:r>
              <a:rPr lang="fr-FR" dirty="0"/>
              <a:t>En l’absence de situation bloquante, si je ne clôture pas le dossier de mobilité, la cellule Mobilité procédera à la clôture du compte.</a:t>
            </a:r>
          </a:p>
          <a:p>
            <a:pPr lvl="1"/>
            <a:r>
              <a:rPr lang="fr-FR" b="1" dirty="0">
                <a:solidFill>
                  <a:schemeClr val="accent4">
                    <a:lumMod val="75000"/>
                  </a:schemeClr>
                </a:solidFill>
              </a:rPr>
              <a:t>Sans clôture du mandat, la clôture du compte sera traitée par la cellule Mobilité sans connaissance des actes réalisés en agence. </a:t>
            </a:r>
          </a:p>
          <a:p>
            <a:endParaRPr lang="fr-FR" dirty="0"/>
          </a:p>
        </p:txBody>
      </p:sp>
      <p:pic>
        <p:nvPicPr>
          <p:cNvPr id="21" name="Image 20">
            <a:extLst>
              <a:ext uri="{FF2B5EF4-FFF2-40B4-BE49-F238E27FC236}">
                <a16:creationId xmlns:a16="http://schemas.microsoft.com/office/drawing/2014/main" id="{056B7F42-BD2D-DF07-867F-131132DC38B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26887" y="3201862"/>
            <a:ext cx="578095" cy="609009"/>
          </a:xfrm>
          <a:prstGeom prst="rect">
            <a:avLst/>
          </a:prstGeom>
        </p:spPr>
      </p:pic>
      <p:pic>
        <p:nvPicPr>
          <p:cNvPr id="23" name="Image 22">
            <a:extLst>
              <a:ext uri="{FF2B5EF4-FFF2-40B4-BE49-F238E27FC236}">
                <a16:creationId xmlns:a16="http://schemas.microsoft.com/office/drawing/2014/main" id="{815B5C65-BCFD-95C2-6257-5114C4479A9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99129" y="5203417"/>
            <a:ext cx="605853" cy="609009"/>
          </a:xfrm>
          <a:prstGeom prst="rect">
            <a:avLst/>
          </a:prstGeom>
        </p:spPr>
      </p:pic>
    </p:spTree>
    <p:extLst>
      <p:ext uri="{BB962C8B-B14F-4D97-AF65-F5344CB8AC3E}">
        <p14:creationId xmlns:p14="http://schemas.microsoft.com/office/powerpoint/2010/main" val="4061836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F1936B6-362D-4A1C-B533-32FC2F095C6C}"/>
              </a:ext>
            </a:extLst>
          </p:cNvPr>
          <p:cNvSpPr>
            <a:spLocks noGrp="1"/>
          </p:cNvSpPr>
          <p:nvPr>
            <p:ph idx="1"/>
          </p:nvPr>
        </p:nvSpPr>
        <p:spPr/>
        <p:txBody>
          <a:bodyPr/>
          <a:lstStyle/>
          <a:p>
            <a:endParaRPr lang="fr-FR" dirty="0"/>
          </a:p>
          <a:p>
            <a:pPr marL="36000" indent="0">
              <a:buNone/>
            </a:pPr>
            <a:endParaRPr lang="fr-FR" dirty="0"/>
          </a:p>
          <a:p>
            <a:pPr marL="36000" indent="0">
              <a:buNone/>
            </a:pPr>
            <a:endParaRPr lang="fr-FR" dirty="0"/>
          </a:p>
          <a:p>
            <a:pPr marL="36000" indent="0">
              <a:buNone/>
            </a:pPr>
            <a:endParaRPr lang="fr-FR" dirty="0"/>
          </a:p>
          <a:p>
            <a:pPr marL="36000" indent="0">
              <a:buNone/>
            </a:pPr>
            <a:endParaRPr lang="fr-FR" dirty="0"/>
          </a:p>
          <a:p>
            <a:pPr marL="36000" indent="0">
              <a:buNone/>
            </a:pPr>
            <a:endParaRPr lang="fr-FR" dirty="0"/>
          </a:p>
          <a:p>
            <a:pPr marL="36000" indent="0">
              <a:buNone/>
            </a:pPr>
            <a:endParaRPr lang="fr-FR" dirty="0"/>
          </a:p>
          <a:p>
            <a:pPr marL="36000" indent="0">
              <a:buNone/>
            </a:pPr>
            <a:endParaRPr lang="fr-FR" dirty="0"/>
          </a:p>
          <a:p>
            <a:pPr marL="36000" indent="0">
              <a:buNone/>
            </a:pPr>
            <a:endParaRPr lang="fr-FR" dirty="0"/>
          </a:p>
          <a:p>
            <a:pPr marL="36000" indent="0">
              <a:buNone/>
            </a:pPr>
            <a:endParaRPr lang="fr-FR" dirty="0"/>
          </a:p>
          <a:p>
            <a:pPr marL="36000" indent="0">
              <a:buNone/>
            </a:pPr>
            <a:endParaRPr lang="fr-FR" dirty="0"/>
          </a:p>
          <a:p>
            <a:pPr marL="36000" indent="0">
              <a:buNone/>
            </a:pPr>
            <a:endParaRPr lang="fr-FR" dirty="0"/>
          </a:p>
          <a:p>
            <a:pPr marL="36000" indent="0">
              <a:buNone/>
            </a:pPr>
            <a:endParaRPr lang="fr-FR" dirty="0"/>
          </a:p>
          <a:p>
            <a:pPr marL="36000" indent="0">
              <a:buNone/>
            </a:pPr>
            <a:endParaRPr lang="fr-FR" dirty="0"/>
          </a:p>
          <a:p>
            <a:pPr marL="36000" indent="0">
              <a:buNone/>
            </a:pPr>
            <a:endParaRPr lang="fr-FR" dirty="0"/>
          </a:p>
          <a:p>
            <a:r>
              <a:rPr lang="fr-FR" dirty="0"/>
              <a:t>Retrouvez dans                               l’ensemble des modes opératoires pour vous accompagner pas à pas, selon la situation rencontrée. </a:t>
            </a:r>
            <a:r>
              <a:rPr lang="fr-FR" dirty="0">
                <a:hlinkClick r:id="rId2"/>
              </a:rPr>
              <a:t>Cliquez ici</a:t>
            </a:r>
            <a:r>
              <a:rPr lang="fr-FR" dirty="0"/>
              <a:t>.</a:t>
            </a:r>
          </a:p>
          <a:p>
            <a:pPr marL="36000" indent="0">
              <a:buNone/>
            </a:pPr>
            <a:endParaRPr lang="fr-FR" dirty="0"/>
          </a:p>
        </p:txBody>
      </p:sp>
      <p:sp>
        <p:nvSpPr>
          <p:cNvPr id="3" name="Espace réservé du texte 2">
            <a:extLst>
              <a:ext uri="{FF2B5EF4-FFF2-40B4-BE49-F238E27FC236}">
                <a16:creationId xmlns:a16="http://schemas.microsoft.com/office/drawing/2014/main" id="{6B4B65E8-F4B3-4203-AB25-72E06ADD4B5D}"/>
              </a:ext>
            </a:extLst>
          </p:cNvPr>
          <p:cNvSpPr>
            <a:spLocks noGrp="1"/>
          </p:cNvSpPr>
          <p:nvPr>
            <p:ph type="body" sz="quarter" idx="26"/>
          </p:nvPr>
        </p:nvSpPr>
        <p:spPr/>
        <p:txBody>
          <a:bodyPr/>
          <a:lstStyle/>
          <a:p>
            <a:r>
              <a:rPr lang="fr-FR" dirty="0"/>
              <a:t>Mobilité Bancaire Réglementée Sortante</a:t>
            </a:r>
          </a:p>
        </p:txBody>
      </p:sp>
      <p:sp>
        <p:nvSpPr>
          <p:cNvPr id="4" name="Espace réservé du texte 3">
            <a:extLst>
              <a:ext uri="{FF2B5EF4-FFF2-40B4-BE49-F238E27FC236}">
                <a16:creationId xmlns:a16="http://schemas.microsoft.com/office/drawing/2014/main" id="{6E642001-86A8-4768-9B2B-CAB7950BFE7B}"/>
              </a:ext>
            </a:extLst>
          </p:cNvPr>
          <p:cNvSpPr>
            <a:spLocks noGrp="1"/>
          </p:cNvSpPr>
          <p:nvPr>
            <p:ph type="body" sz="quarter" idx="28"/>
          </p:nvPr>
        </p:nvSpPr>
        <p:spPr>
          <a:xfrm>
            <a:off x="11062823" y="2489063"/>
            <a:ext cx="1051438" cy="381656"/>
          </a:xfrm>
        </p:spPr>
        <p:txBody>
          <a:bodyPr/>
          <a:lstStyle/>
          <a:p>
            <a:r>
              <a:rPr lang="fr-FR" dirty="0"/>
              <a:t>MOBILITE BANCAIRE SORTANTE</a:t>
            </a:r>
          </a:p>
        </p:txBody>
      </p:sp>
      <p:sp>
        <p:nvSpPr>
          <p:cNvPr id="5" name="Espace réservé du texte 4">
            <a:extLst>
              <a:ext uri="{FF2B5EF4-FFF2-40B4-BE49-F238E27FC236}">
                <a16:creationId xmlns:a16="http://schemas.microsoft.com/office/drawing/2014/main" id="{93A311B4-B9C1-4A11-A936-72BCFC0B8993}"/>
              </a:ext>
            </a:extLst>
          </p:cNvPr>
          <p:cNvSpPr>
            <a:spLocks noGrp="1"/>
          </p:cNvSpPr>
          <p:nvPr>
            <p:ph type="body" sz="quarter" idx="29"/>
          </p:nvPr>
        </p:nvSpPr>
        <p:spPr/>
        <p:txBody>
          <a:bodyPr/>
          <a:lstStyle/>
          <a:p>
            <a:r>
              <a:rPr lang="fr-FR" dirty="0"/>
              <a:t>BANCARISATION</a:t>
            </a:r>
          </a:p>
        </p:txBody>
      </p:sp>
      <p:sp>
        <p:nvSpPr>
          <p:cNvPr id="6" name="Rectangle 5">
            <a:extLst>
              <a:ext uri="{FF2B5EF4-FFF2-40B4-BE49-F238E27FC236}">
                <a16:creationId xmlns:a16="http://schemas.microsoft.com/office/drawing/2014/main" id="{0A0EAF72-76B5-473A-98F4-7E7A6A2E2B37}"/>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95C5191-E42C-4212-9953-F1C0F25985BA}"/>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E11DD4A8-1AEE-44C1-AE3B-E0145EAF0DCE}"/>
              </a:ext>
            </a:extLst>
          </p:cNvPr>
          <p:cNvSpPr/>
          <p:nvPr/>
        </p:nvSpPr>
        <p:spPr>
          <a:xfrm>
            <a:off x="11094214" y="416862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a:extLst>
              <a:ext uri="{FF2B5EF4-FFF2-40B4-BE49-F238E27FC236}">
                <a16:creationId xmlns:a16="http://schemas.microsoft.com/office/drawing/2014/main" id="{AC3291E2-1885-21F4-175C-B74C804CBFC1}"/>
              </a:ext>
            </a:extLst>
          </p:cNvPr>
          <p:cNvSpPr txBox="1">
            <a:spLocks/>
          </p:cNvSpPr>
          <p:nvPr/>
        </p:nvSpPr>
        <p:spPr bwMode="auto">
          <a:xfrm>
            <a:off x="515936" y="862775"/>
            <a:ext cx="10267357" cy="2566226"/>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Je n’ai pas réussi à défendre la mobilité sortante, et le </a:t>
            </a:r>
            <a:r>
              <a:rPr lang="fr-FR" b="1" dirty="0"/>
              <a:t>client valide son souhait de clôturer </a:t>
            </a:r>
            <a:r>
              <a:rPr lang="fr-FR" dirty="0"/>
              <a:t>le compte de dépôt en CEGEE. </a:t>
            </a:r>
          </a:p>
          <a:p>
            <a:pPr lvl="1"/>
            <a:r>
              <a:rPr lang="fr-FR" b="1" dirty="0">
                <a:solidFill>
                  <a:schemeClr val="accent4">
                    <a:lumMod val="75000"/>
                  </a:schemeClr>
                </a:solidFill>
              </a:rPr>
              <a:t>Dans les cas de situations non bloquantes, la cellule de mobilité prend en charge la clôture du compte dans la semaine suivant la date de clôture demandée par le client au travers du mandat.</a:t>
            </a:r>
          </a:p>
          <a:p>
            <a:pPr lvl="1"/>
            <a:r>
              <a:rPr lang="fr-FR" dirty="0"/>
              <a:t>Si la situation du compte ou des avoirs du client présente une situation bloquante, alors le mandat de mobilité sera clos et le compte de dépôt restera existant. </a:t>
            </a:r>
          </a:p>
          <a:p>
            <a:pPr lvl="2"/>
            <a:r>
              <a:rPr lang="fr-FR" dirty="0"/>
              <a:t>Si le client souhaite un nouveau traitement de sa demande, il devra faire une demande de clôture de compte en agence.</a:t>
            </a:r>
          </a:p>
          <a:p>
            <a:pPr lvl="1"/>
            <a:r>
              <a:rPr lang="fr-FR" b="1" dirty="0">
                <a:solidFill>
                  <a:schemeClr val="accent4">
                    <a:lumMod val="75000"/>
                  </a:schemeClr>
                </a:solidFill>
              </a:rPr>
              <a:t>L’agence doit réaliser les actes, en amont de la date de clôture indiquée dans le mandat, pour que le compte ne présente pas de situations bloquantes le jour J ; le cas échéant elle sera contrainte de régulariser la situation avec le client ET de traiter la clôture du compte.</a:t>
            </a:r>
          </a:p>
        </p:txBody>
      </p:sp>
      <p:pic>
        <p:nvPicPr>
          <p:cNvPr id="16" name="Image 15">
            <a:hlinkClick r:id="rId3"/>
            <a:extLst>
              <a:ext uri="{FF2B5EF4-FFF2-40B4-BE49-F238E27FC236}">
                <a16:creationId xmlns:a16="http://schemas.microsoft.com/office/drawing/2014/main" id="{3B4420D4-60DC-8D7D-CFDC-151AFBCDCC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5964" y="5258476"/>
            <a:ext cx="1482317" cy="280741"/>
          </a:xfrm>
          <a:prstGeom prst="rect">
            <a:avLst/>
          </a:prstGeom>
        </p:spPr>
      </p:pic>
      <p:pic>
        <p:nvPicPr>
          <p:cNvPr id="20" name="Image 19">
            <a:extLst>
              <a:ext uri="{FF2B5EF4-FFF2-40B4-BE49-F238E27FC236}">
                <a16:creationId xmlns:a16="http://schemas.microsoft.com/office/drawing/2014/main" id="{FB887846-CD60-EC7A-9F3A-DF66A94E3DF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36407" y="1456944"/>
            <a:ext cx="593312" cy="609009"/>
          </a:xfrm>
          <a:prstGeom prst="rect">
            <a:avLst/>
          </a:prstGeom>
        </p:spPr>
      </p:pic>
      <p:sp>
        <p:nvSpPr>
          <p:cNvPr id="21" name="Espace réservé du contenu 2">
            <a:extLst>
              <a:ext uri="{FF2B5EF4-FFF2-40B4-BE49-F238E27FC236}">
                <a16:creationId xmlns:a16="http://schemas.microsoft.com/office/drawing/2014/main" id="{1127D8F9-125E-6276-4F4C-29EF6822457E}"/>
              </a:ext>
            </a:extLst>
          </p:cNvPr>
          <p:cNvSpPr txBox="1">
            <a:spLocks/>
          </p:cNvSpPr>
          <p:nvPr/>
        </p:nvSpPr>
        <p:spPr bwMode="auto">
          <a:xfrm>
            <a:off x="1201271" y="3752133"/>
            <a:ext cx="9582022" cy="801937"/>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Si la clôture de compte n’est pas traitée dans le cadre de la mobilité bancaire, le client sera tenté de passer par le process Loi Pouvoir d’Achat (résiliation en 3 clics depuis notre site internet) dont le process est plus complexe pour l’agence (rappel client, demande de RIB, …) que celui de la MBRS.</a:t>
            </a:r>
          </a:p>
          <a:p>
            <a:pPr lvl="1"/>
            <a:endParaRPr lang="fr-FR" dirty="0"/>
          </a:p>
        </p:txBody>
      </p:sp>
      <p:pic>
        <p:nvPicPr>
          <p:cNvPr id="1026" name="Picture 2" descr="Vecteur gratuit annuler l'illustration vectorielle de culture concept abstrait. annuler la personne ou la communauté, la plate-forme de médias sociaux, la critique d'internet, la personnalité publique, la célébrité, la honte de groupe, le boycott de la métaphore abstraite.">
            <a:extLst>
              <a:ext uri="{FF2B5EF4-FFF2-40B4-BE49-F238E27FC236}">
                <a16:creationId xmlns:a16="http://schemas.microsoft.com/office/drawing/2014/main" id="{D71BB3FD-D697-78B3-F7F0-F5041EA0A844}"/>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647" y="3429000"/>
            <a:ext cx="1632143" cy="1632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7532952"/>
      </p:ext>
    </p:extLst>
  </p:cSld>
  <p:clrMapOvr>
    <a:masterClrMapping/>
  </p:clrMapOvr>
</p:sld>
</file>

<file path=ppt/theme/theme1.xml><?xml version="1.0" encoding="utf-8"?>
<a:theme xmlns:a="http://schemas.openxmlformats.org/drawingml/2006/main" name="1_Thème Office">
  <a:themeElements>
    <a:clrScheme name="Personnalisé 5">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3F3F3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8A7042310B4429BCFA79AAE8A511A" ma:contentTypeVersion="12" ma:contentTypeDescription="Create a new document." ma:contentTypeScope="" ma:versionID="dea956d17f09287da68f486008fc778a">
  <xsd:schema xmlns:xsd="http://www.w3.org/2001/XMLSchema" xmlns:xs="http://www.w3.org/2001/XMLSchema" xmlns:p="http://schemas.microsoft.com/office/2006/metadata/properties" xmlns:ns3="dbb2470b-5f27-4370-b211-f8e8e4f29424" xmlns:ns4="717928f9-3d47-43e3-b157-1690f4059f92" targetNamespace="http://schemas.microsoft.com/office/2006/metadata/properties" ma:root="true" ma:fieldsID="6dfca283d34fe34a2e82797695561453" ns3:_="" ns4:_="">
    <xsd:import namespace="dbb2470b-5f27-4370-b211-f8e8e4f29424"/>
    <xsd:import namespace="717928f9-3d47-43e3-b157-1690f4059f9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2470b-5f27-4370-b211-f8e8e4f2942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7928f9-3d47-43e3-b157-1690f4059f9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916A5DF-FE3D-4CCC-A81F-0985C77727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b2470b-5f27-4370-b211-f8e8e4f29424"/>
    <ds:schemaRef ds:uri="717928f9-3d47-43e3-b157-1690f4059f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AB1515AA-57AE-4459-BE05-37022DA03708}">
  <ds:schemaRef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dbb2470b-5f27-4370-b211-f8e8e4f29424"/>
    <ds:schemaRef ds:uri="717928f9-3d47-43e3-b157-1690f4059f92"/>
    <ds:schemaRef ds:uri="http://purl.org/dc/term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7725</TotalTime>
  <Words>541</Words>
  <Application>Microsoft Office PowerPoint</Application>
  <PresentationFormat>Grand écran</PresentationFormat>
  <Paragraphs>51</Paragraphs>
  <Slides>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vt:i4>
      </vt:variant>
    </vt:vector>
  </HeadingPairs>
  <TitlesOfParts>
    <vt:vector size="9" baseType="lpstr">
      <vt:lpstr>Arial</vt:lpstr>
      <vt:lpstr>Arial Black</vt:lpstr>
      <vt:lpstr>Calibri</vt:lpstr>
      <vt:lpstr>Montserrat</vt:lpstr>
      <vt:lpstr>Montserrat Black</vt:lpstr>
      <vt:lpstr>Wingdings</vt:lpstr>
      <vt:lpstr>1_Thème Office</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LAROQUE-FALANTIN Loriane [CEGEE]</cp:lastModifiedBy>
  <cp:revision>425</cp:revision>
  <dcterms:created xsi:type="dcterms:W3CDTF">2020-06-24T09:20:11Z</dcterms:created>
  <dcterms:modified xsi:type="dcterms:W3CDTF">2023-11-20T15:26:07Z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0x010100BD58A7042310B4429BCFA79AAE8A511A</vt:lpwstr>
  </property>
  <property fmtid="{D5CDD505-2E9C-101B-9397-08002B2CF9AE}" pid="3" name="MSIP_Label_48a19f0c-bea1-442e-a475-ed109d9ec508_Enabled">
    <vt:lpwstr>true</vt:lpwstr>
  </property>
  <property fmtid="{D5CDD505-2E9C-101B-9397-08002B2CF9AE}" pid="4" name="MSIP_Label_48a19f0c-bea1-442e-a475-ed109d9ec508_SetDate">
    <vt:lpwstr>2023-01-05T10:37:13Z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