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58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3D7E7-388E-453A-AAC3-214096E41778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C09F1-54DF-4FB3-82EC-2F03D1DBF8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432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2FAEC1-23E5-4D89-8A1A-BB9C71D2BF7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3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4E5DD2-B5AE-47A4-A793-C6AAB521B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88E20C9-EB93-4278-B324-22E329FE9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30FB37-3672-4EE7-A570-385EAF79E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AE4809-4B33-4A2A-9AF0-E762FAD4F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0A4D3E-368B-4E98-B7AC-660FD946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35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2A2F6-F1CE-4B68-A928-A2881B4C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3F54B6-7DEC-4BEB-B850-AE0E2F502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FAE23B-B820-48D3-A8F1-A853E089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9B2B69-8042-4034-B170-F2730208D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0F876B-27DB-4DC3-8300-7FA4F3DF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470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6271DD-4AE0-47A1-8507-0329F599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1B85D2-A20D-4B8B-8EE6-07C92520C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BED6BE-E033-431C-892D-C91B823EA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F80295-595F-496E-B743-9F36DB62B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A61776-190A-4679-B93E-0DC1D6C8F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91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922A5D-C350-4F63-9953-4CBD34C8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9CA255-6E35-480C-AABF-BAE155DB3F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18A60BB-30CF-4892-BD30-DDB04578B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DAE27F-C18D-4F1C-AF8A-549672B95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9A02AD2-7A7F-4B54-82D9-A474BC331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FA8376-0968-4735-8DF2-C54335F9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739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8AC011-4A87-4C5E-90C5-51D56E9B0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F51B7A-8CAC-4251-9A18-ECFCB5F7F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46E006-0135-4443-8AF3-A549CE5F7F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8021C90-CE28-4928-B923-1FB6C03DE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68FEF58-3652-4D73-9CA7-A1CC84D543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EC30CF4-5B5E-437B-B4A9-178C1D8B3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B51B4BB-3F3E-4C61-9272-D4D9F4036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2CD9B2B-8A0F-49F6-8ADF-E08498730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59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56EE48-2734-406A-909B-3B4A32961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FF8B010-93E9-41D9-8B91-E3815D891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8E3FC7C-7D61-4F9E-A8B8-678616EA5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88C31C-57D5-4A37-B46F-7015AAD8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881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1FA300-D9F2-445E-AA4D-2D70D7993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E7CA5BF-D039-4A13-903A-38E838354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D11548-0D9D-4859-AE6C-3DA00A9D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95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543384-EC6D-412C-91D4-524786EBA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45B94F-A546-48C4-8115-1F7F9B173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5D3FC7D-B1BD-4A05-ACB9-086EA7546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BA8064-4CC6-421B-889B-35372BC0B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2CC98B-F590-4909-9FEA-A387B1F16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21E859-3573-4DFC-A07A-40951AFB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222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31965-CA53-4AD8-A07F-0276BF3C0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B42EF67-C810-4D76-8869-90EFEC0533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43A468-F917-4F03-90F9-6872B216F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BE181B-CD1E-4DC9-BD8D-0A3E2BCCF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560F15-83DE-4760-8006-4F6FF9CFF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84AB1C-C075-437C-B148-9FC4982C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774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80840-F36B-430E-B96A-F5FF9B3F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4FAF044-22D8-4864-92C2-ACEA7CA66B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857B7E-A762-4059-A60D-B87A39875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FB1499-2890-4845-8B0F-863205DB5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D30242-F838-4565-B44F-5B85DA81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2218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83958B0-8B53-463A-B6F1-F41AAD6010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865C7D-0A9B-4FA6-976D-BFAA20FE7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17C981-A921-4341-8BDD-F67C3B280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DDF8F9-215B-4171-B21B-A79BED1E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8C335F-5D2C-4F4A-833E-FA03179BF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142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94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9AB0992-5DEE-44CC-82D9-21D20CA27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C2DA56-9C74-40A9-A5A4-2ECFCF8DC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B18DE2-C6B7-40DE-94BE-55A0DE492F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13559-0A7C-47ED-9A32-6DF17270B1B4}" type="datetimeFigureOut">
              <a:rPr lang="fr-FR" smtClean="0"/>
              <a:t>13/06/2022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607607-879F-4828-B94A-FCC16B482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AB8CB5-EFF4-447A-8742-415DE458EE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4F99D-A28F-4509-95FD-D85F2E5FF6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064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back-office-aewciloger@eu.aew.com" TargetMode="External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0" t="12818" r="10325" b="12331"/>
          <a:stretch/>
        </p:blipFill>
        <p:spPr>
          <a:xfrm>
            <a:off x="1143000" y="31267"/>
            <a:ext cx="9796631" cy="6282446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1143001" y="28116"/>
            <a:ext cx="9816785" cy="6281809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131" name="Straight Connector 10"/>
          <p:cNvCxnSpPr/>
          <p:nvPr/>
        </p:nvCxnSpPr>
        <p:spPr>
          <a:xfrm>
            <a:off x="1382115" y="6987956"/>
            <a:ext cx="9684000" cy="0"/>
          </a:xfrm>
          <a:prstGeom prst="line">
            <a:avLst/>
          </a:prstGeom>
          <a:ln w="635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200776" y="1206599"/>
            <a:ext cx="4738857" cy="2468819"/>
          </a:xfrm>
          <a:prstGeom prst="rect">
            <a:avLst/>
          </a:prstGeom>
          <a:solidFill>
            <a:srgbClr val="E9EBE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1600" b="1" dirty="0">
              <a:solidFill>
                <a:srgbClr val="C22038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45709" y="1184239"/>
            <a:ext cx="4685037" cy="2491178"/>
          </a:xfrm>
          <a:prstGeom prst="rect">
            <a:avLst/>
          </a:prstGeom>
          <a:solidFill>
            <a:srgbClr val="C3D1DC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fr-FR" sz="1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45710" y="3847400"/>
            <a:ext cx="4685036" cy="2423440"/>
          </a:xfrm>
          <a:prstGeom prst="rect">
            <a:avLst/>
          </a:prstGeom>
          <a:solidFill>
            <a:srgbClr val="E9EBE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1600" b="1" dirty="0">
              <a:solidFill>
                <a:srgbClr val="C22038"/>
              </a:solidFill>
              <a:latin typeface="Trebuchet MS" panose="020B0603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200775" y="3842265"/>
            <a:ext cx="4738856" cy="2426596"/>
          </a:xfrm>
          <a:prstGeom prst="rect">
            <a:avLst/>
          </a:prstGeom>
          <a:solidFill>
            <a:srgbClr val="C3D1DC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fr-FR" sz="1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Ellipse 36"/>
          <p:cNvSpPr/>
          <p:nvPr/>
        </p:nvSpPr>
        <p:spPr>
          <a:xfrm>
            <a:off x="3187810" y="1009272"/>
            <a:ext cx="617739" cy="543858"/>
          </a:xfrm>
          <a:prstGeom prst="ellipse">
            <a:avLst/>
          </a:prstGeom>
          <a:solidFill>
            <a:schemeClr val="bg1"/>
          </a:solidFill>
          <a:ln w="6350">
            <a:solidFill>
              <a:srgbClr val="C220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dirty="0">
                <a:solidFill>
                  <a:prstClr val="white"/>
                </a:solidFill>
                <a:latin typeface="Trebuchet MS" panose="020B0603020202020204" pitchFamily="34" charset="0"/>
              </a:rPr>
              <a:t>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212907" y="975611"/>
            <a:ext cx="567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200" b="1" dirty="0">
                <a:solidFill>
                  <a:srgbClr val="C22038"/>
                </a:solidFill>
                <a:latin typeface="Trebuchet MS" panose="020B0603020202020204" pitchFamily="34" charset="0"/>
              </a:rPr>
              <a:t>1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245708" y="2766125"/>
            <a:ext cx="44678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12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Si le régime matrimonial est celui de la communauté, les deux conjoints doivent signer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12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L'ensemble des éléments de conseils et de connaissance client sont conservés au sein des Banques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030364" y="1547901"/>
            <a:ext cx="2932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C22038"/>
                </a:solidFill>
                <a:latin typeface="Trebuchet MS" panose="020B0603020202020204" pitchFamily="34" charset="0"/>
              </a:rPr>
              <a:t>Faire remplir et faire signer </a:t>
            </a:r>
            <a:r>
              <a:rPr lang="fr-FR" sz="1600" dirty="0">
                <a:solidFill>
                  <a:srgbClr val="C22038"/>
                </a:solidFill>
                <a:latin typeface="Trebuchet MS" panose="020B0603020202020204" pitchFamily="34" charset="0"/>
              </a:rPr>
              <a:t>le bulletin de souscription. </a:t>
            </a:r>
          </a:p>
        </p:txBody>
      </p:sp>
      <p:sp>
        <p:nvSpPr>
          <p:cNvPr id="44" name="Ellipse 36"/>
          <p:cNvSpPr/>
          <p:nvPr/>
        </p:nvSpPr>
        <p:spPr>
          <a:xfrm>
            <a:off x="8300116" y="3707866"/>
            <a:ext cx="617739" cy="543858"/>
          </a:xfrm>
          <a:prstGeom prst="ellipse">
            <a:avLst/>
          </a:prstGeom>
          <a:solidFill>
            <a:schemeClr val="bg1"/>
          </a:solidFill>
          <a:ln w="6350">
            <a:solidFill>
              <a:srgbClr val="C220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dirty="0">
                <a:solidFill>
                  <a:prstClr val="white"/>
                </a:solidFill>
                <a:latin typeface="Trebuchet MS" panose="020B0603020202020204" pitchFamily="34" charset="0"/>
              </a:rPr>
              <a:t>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325213" y="3674205"/>
            <a:ext cx="567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200" b="1" dirty="0">
                <a:solidFill>
                  <a:srgbClr val="C22038"/>
                </a:solidFill>
                <a:latin typeface="Trebuchet MS" panose="020B0603020202020204" pitchFamily="34" charset="0"/>
              </a:rPr>
              <a:t>4</a:t>
            </a:r>
          </a:p>
        </p:txBody>
      </p:sp>
      <p:sp>
        <p:nvSpPr>
          <p:cNvPr id="46" name="Ellipse 36"/>
          <p:cNvSpPr/>
          <p:nvPr/>
        </p:nvSpPr>
        <p:spPr>
          <a:xfrm>
            <a:off x="8300116" y="1019817"/>
            <a:ext cx="617739" cy="543858"/>
          </a:xfrm>
          <a:prstGeom prst="ellipse">
            <a:avLst/>
          </a:prstGeom>
          <a:solidFill>
            <a:schemeClr val="bg1"/>
          </a:solidFill>
          <a:ln w="6350">
            <a:solidFill>
              <a:srgbClr val="C220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dirty="0">
                <a:solidFill>
                  <a:prstClr val="white"/>
                </a:solidFill>
                <a:latin typeface="Trebuchet MS" panose="020B0603020202020204" pitchFamily="34" charset="0"/>
              </a:rPr>
              <a:t>1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325213" y="986156"/>
            <a:ext cx="567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200" b="1" dirty="0">
                <a:solidFill>
                  <a:srgbClr val="C22038"/>
                </a:solidFill>
                <a:latin typeface="Trebuchet MS" panose="020B0603020202020204" pitchFamily="34" charset="0"/>
              </a:rPr>
              <a:t>2</a:t>
            </a:r>
          </a:p>
        </p:txBody>
      </p:sp>
      <p:sp>
        <p:nvSpPr>
          <p:cNvPr id="48" name="Ellipse 36"/>
          <p:cNvSpPr/>
          <p:nvPr/>
        </p:nvSpPr>
        <p:spPr>
          <a:xfrm>
            <a:off x="3187810" y="3717100"/>
            <a:ext cx="617739" cy="543858"/>
          </a:xfrm>
          <a:prstGeom prst="ellipse">
            <a:avLst/>
          </a:prstGeom>
          <a:solidFill>
            <a:schemeClr val="bg1"/>
          </a:solidFill>
          <a:ln w="6350">
            <a:solidFill>
              <a:srgbClr val="C220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dirty="0">
                <a:solidFill>
                  <a:prstClr val="white"/>
                </a:solidFill>
                <a:latin typeface="Trebuchet MS" panose="020B0603020202020204" pitchFamily="34" charset="0"/>
              </a:rPr>
              <a:t>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212907" y="3683439"/>
            <a:ext cx="567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200" b="1" dirty="0">
                <a:solidFill>
                  <a:srgbClr val="C22038"/>
                </a:solidFill>
                <a:latin typeface="Trebuchet MS" panose="020B0603020202020204" pitchFamily="34" charset="0"/>
              </a:rPr>
              <a:t>3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0788" y="1822896"/>
            <a:ext cx="221516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400" b="1" u="sng" dirty="0">
                <a:solidFill>
                  <a:srgbClr val="5F88A2"/>
                </a:solidFill>
                <a:latin typeface="Trebuchet MS" panose="020B0603020202020204" pitchFamily="34" charset="0"/>
              </a:rPr>
              <a:t>Personnes physiques</a:t>
            </a:r>
            <a:r>
              <a:rPr lang="fr-FR" sz="1400" b="1" dirty="0">
                <a:solidFill>
                  <a:srgbClr val="5F88A2"/>
                </a:solidFill>
                <a:latin typeface="Trebuchet MS" panose="020B0603020202020204" pitchFamily="34" charset="0"/>
              </a:rPr>
              <a:t> :</a:t>
            </a:r>
            <a:endParaRPr lang="fr-FR" sz="1600" dirty="0">
              <a:solidFill>
                <a:srgbClr val="5F88A2"/>
              </a:solidFill>
              <a:latin typeface="Trebuchet MS" panose="020B0603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q"/>
              <a:defRPr/>
            </a:pPr>
            <a:r>
              <a:rPr lang="fr-FR" sz="11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Copie d'une pièce d'identité des signataires en cours de validité (carte d'identité et passeport uniquement)</a:t>
            </a:r>
          </a:p>
          <a:p>
            <a:pPr marL="171450" indent="-171450">
              <a:buFont typeface="Wingdings" panose="05000000000000000000" pitchFamily="2" charset="2"/>
              <a:buChar char="q"/>
              <a:defRPr/>
            </a:pPr>
            <a:r>
              <a:rPr lang="fr-FR" sz="11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IBAN/BIC pour le versement des revenus</a:t>
            </a:r>
          </a:p>
          <a:p>
            <a:pPr marL="171450" indent="-171450">
              <a:buFont typeface="Wingdings" panose="05000000000000000000" pitchFamily="2" charset="2"/>
              <a:buChar char="q"/>
              <a:defRPr/>
            </a:pPr>
            <a:r>
              <a:rPr lang="fr-FR" sz="11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Copie du virement avec le nom du client dans le libellé</a:t>
            </a:r>
          </a:p>
          <a:p>
            <a:pPr marL="171450" indent="-171450">
              <a:buFont typeface="Wingdings" panose="05000000000000000000" pitchFamily="2" charset="2"/>
              <a:buChar char="q"/>
              <a:defRPr/>
            </a:pPr>
            <a:endParaRPr lang="fr-FR" sz="1200" dirty="0">
              <a:solidFill>
                <a:srgbClr val="E7E6E6">
                  <a:lumMod val="25000"/>
                </a:srgbClr>
              </a:solidFill>
              <a:latin typeface="Trebuchet MS" panose="020B0603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q"/>
              <a:defRPr/>
            </a:pPr>
            <a:endParaRPr lang="fr-FR" sz="1400" dirty="0">
              <a:solidFill>
                <a:srgbClr val="E7E6E6">
                  <a:lumMod val="25000"/>
                </a:srgbClr>
              </a:solidFill>
              <a:latin typeface="Trebuchet MS" panose="020B060302020202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400449" y="1820879"/>
            <a:ext cx="2495239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400" b="1" u="sng" dirty="0">
                <a:solidFill>
                  <a:srgbClr val="5F88A2"/>
                </a:solidFill>
                <a:latin typeface="Trebuchet MS" panose="020B0603020202020204" pitchFamily="34" charset="0"/>
              </a:rPr>
              <a:t>Personnes morales</a:t>
            </a:r>
            <a:r>
              <a:rPr lang="fr-FR" sz="1400" b="1" dirty="0">
                <a:solidFill>
                  <a:srgbClr val="5F88A2"/>
                </a:solidFill>
                <a:latin typeface="Trebuchet MS" panose="020B0603020202020204" pitchFamily="34" charset="0"/>
              </a:rPr>
              <a:t> </a:t>
            </a:r>
            <a:r>
              <a:rPr lang="fr-FR" sz="1400" dirty="0">
                <a:solidFill>
                  <a:srgbClr val="5F88A2"/>
                </a:solidFill>
                <a:latin typeface="Trebuchet MS" panose="020B0603020202020204" pitchFamily="34" charset="0"/>
              </a:rPr>
              <a:t>:</a:t>
            </a:r>
          </a:p>
          <a:p>
            <a:pPr marL="171450" indent="-171450">
              <a:buFont typeface="Wingdings" panose="05000000000000000000" pitchFamily="2" charset="2"/>
              <a:buChar char="q"/>
              <a:defRPr/>
            </a:pPr>
            <a:r>
              <a:rPr lang="fr-FR" sz="11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Statuts à jour</a:t>
            </a:r>
          </a:p>
          <a:p>
            <a:pPr marL="171450" indent="-171450">
              <a:buFont typeface="Wingdings" panose="05000000000000000000" pitchFamily="2" charset="2"/>
              <a:buChar char="q"/>
              <a:defRPr/>
            </a:pPr>
            <a:r>
              <a:rPr lang="fr-FR" sz="1100" dirty="0" err="1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KBis</a:t>
            </a:r>
            <a:r>
              <a:rPr lang="fr-FR" sz="11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 de moins de trois mois</a:t>
            </a:r>
          </a:p>
          <a:p>
            <a:pPr marL="171450" indent="-171450">
              <a:buFont typeface="Wingdings" panose="05000000000000000000" pitchFamily="2" charset="2"/>
              <a:buChar char="q"/>
              <a:defRPr/>
            </a:pPr>
            <a:r>
              <a:rPr lang="fr-FR" sz="11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Pouvoir du signataire accompagné d'une copie d'une pièce d'identité en cours de validité</a:t>
            </a:r>
          </a:p>
          <a:p>
            <a:pPr marL="171450" indent="-171450">
              <a:buFont typeface="Wingdings" panose="05000000000000000000" pitchFamily="2" charset="2"/>
              <a:buChar char="q"/>
              <a:defRPr/>
            </a:pPr>
            <a:r>
              <a:rPr lang="fr-FR" sz="11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IBAN/BIC pour le versement des revenus</a:t>
            </a:r>
          </a:p>
          <a:p>
            <a:pPr marL="171450" indent="-171450">
              <a:buFont typeface="Wingdings" panose="05000000000000000000" pitchFamily="2" charset="2"/>
              <a:buChar char="q"/>
              <a:defRPr/>
            </a:pPr>
            <a:r>
              <a:rPr lang="fr-FR" sz="11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Copie du virement avec le nom du client dans le libellé</a:t>
            </a:r>
          </a:p>
          <a:p>
            <a:pPr marL="171450" indent="-171450">
              <a:buFont typeface="Wingdings" panose="05000000000000000000" pitchFamily="2" charset="2"/>
              <a:buChar char="q"/>
              <a:defRPr/>
            </a:pPr>
            <a:endParaRPr lang="fr-FR" sz="1200" dirty="0">
              <a:solidFill>
                <a:srgbClr val="E7E6E6">
                  <a:lumMod val="25000"/>
                </a:srgbClr>
              </a:solidFill>
              <a:latin typeface="Trebuchet MS" panose="020B0603020202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41086" y="1565125"/>
            <a:ext cx="31357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C22038"/>
                </a:solidFill>
                <a:latin typeface="Trebuchet MS" panose="020B0603020202020204" pitchFamily="34" charset="0"/>
              </a:rPr>
              <a:t>Joindre </a:t>
            </a:r>
            <a:r>
              <a:rPr lang="fr-FR" sz="1600" dirty="0">
                <a:solidFill>
                  <a:srgbClr val="C22038"/>
                </a:solidFill>
                <a:latin typeface="Trebuchet MS" panose="020B0603020202020204" pitchFamily="34" charset="0"/>
              </a:rPr>
              <a:t>les pièces justificatives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232214" y="5389884"/>
            <a:ext cx="46707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12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Le détail des pièces et les cas particuliers sont précisés dans le Bulletin de souscription, dans la section "MODALITES POUR REMPLIR LE BULLETIN DE SOUSCRIPTION - DOCUMENTS A FOURNIR"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471037" y="4307127"/>
            <a:ext cx="4109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C22038"/>
                </a:solidFill>
                <a:latin typeface="Trebuchet MS" panose="020B0603020202020204" pitchFamily="34" charset="0"/>
              </a:rPr>
              <a:t>Adresser les fonds </a:t>
            </a:r>
            <a:r>
              <a:rPr lang="fr-FR" sz="1600" dirty="0">
                <a:solidFill>
                  <a:srgbClr val="C22038"/>
                </a:solidFill>
                <a:latin typeface="Trebuchet MS" panose="020B0603020202020204" pitchFamily="34" charset="0"/>
              </a:rPr>
              <a:t>à la SCPI : virement crédité sur le compte de la SCPI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58160" y="4393300"/>
            <a:ext cx="436616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C22038"/>
                </a:solidFill>
                <a:latin typeface="Trebuchet MS" panose="020B0603020202020204" pitchFamily="34" charset="0"/>
              </a:rPr>
              <a:t>Envoyer</a:t>
            </a:r>
            <a:r>
              <a:rPr lang="fr-FR" sz="1600" dirty="0">
                <a:solidFill>
                  <a:srgbClr val="C22038"/>
                </a:solidFill>
                <a:latin typeface="Trebuchet MS" panose="020B0603020202020204" pitchFamily="34" charset="0"/>
              </a:rPr>
              <a:t> </a:t>
            </a:r>
            <a:r>
              <a:rPr lang="fr-FR" sz="1600" b="1" dirty="0">
                <a:solidFill>
                  <a:srgbClr val="C22038"/>
                </a:solidFill>
                <a:latin typeface="Trebuchet MS" panose="020B0603020202020204" pitchFamily="34" charset="0"/>
              </a:rPr>
              <a:t>le dossier complet par email </a:t>
            </a:r>
            <a:r>
              <a:rPr lang="fr-FR" sz="1600" dirty="0">
                <a:solidFill>
                  <a:srgbClr val="C22038"/>
                </a:solidFill>
                <a:latin typeface="Trebuchet MS" panose="020B0603020202020204" pitchFamily="34" charset="0"/>
              </a:rPr>
              <a:t>à l'adresse suivante :</a:t>
            </a:r>
          </a:p>
          <a:p>
            <a:pPr algn="ctr">
              <a:defRPr/>
            </a:pPr>
            <a:endParaRPr lang="fr-FR" sz="1600" dirty="0">
              <a:solidFill>
                <a:srgbClr val="C22038"/>
              </a:solidFill>
              <a:latin typeface="Trebuchet MS" panose="020B0603020202020204" pitchFamily="34" charset="0"/>
            </a:endParaRPr>
          </a:p>
          <a:p>
            <a:pPr algn="ctr">
              <a:defRPr/>
            </a:pPr>
            <a:endParaRPr lang="fr-FR" sz="1600" dirty="0">
              <a:solidFill>
                <a:srgbClr val="C22038"/>
              </a:solidFill>
              <a:latin typeface="Trebuchet MS" panose="020B0603020202020204" pitchFamily="34" charset="0"/>
            </a:endParaRPr>
          </a:p>
          <a:p>
            <a:pPr algn="ctr">
              <a:defRPr/>
            </a:pPr>
            <a:r>
              <a:rPr lang="fr-FR" sz="1600" dirty="0">
                <a:solidFill>
                  <a:srgbClr val="5F88A2"/>
                </a:solidFill>
                <a:latin typeface="Trebuchet MS" panose="020B0603020202020204" pitchFamily="34" charset="0"/>
              </a:rPr>
              <a:t> </a:t>
            </a:r>
            <a:r>
              <a:rPr lang="fr-FR" sz="1600" u="sng" dirty="0">
                <a:solidFill>
                  <a:srgbClr val="5F88A2"/>
                </a:solidFill>
                <a:latin typeface="Trebuchet MS" panose="020B0603020202020204" pitchFamily="34" charset="0"/>
                <a:hlinkClick r:id="rId4"/>
              </a:rPr>
              <a:t>back-office-aewciloger@eu.aew.com</a:t>
            </a:r>
            <a:endParaRPr lang="fr-FR" sz="1600" u="sng" dirty="0">
              <a:solidFill>
                <a:srgbClr val="5F88A2"/>
              </a:solidFill>
              <a:latin typeface="Trebuchet MS" panose="020B0603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endParaRPr lang="fr-FR" sz="1200" dirty="0">
              <a:solidFill>
                <a:srgbClr val="E7E6E6">
                  <a:lumMod val="25000"/>
                </a:srgbClr>
              </a:solidFill>
              <a:latin typeface="Trebuchet MS" panose="020B0603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fr-FR" sz="1200" dirty="0">
                <a:solidFill>
                  <a:srgbClr val="E7E6E6">
                    <a:lumMod val="25000"/>
                  </a:srgbClr>
                </a:solidFill>
                <a:latin typeface="Trebuchet MS" panose="020B0603020202020204" pitchFamily="34" charset="0"/>
              </a:rPr>
              <a:t>Conserver l’original du dossier au sein de l’Etablissement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117595" y="28117"/>
            <a:ext cx="9869392" cy="94797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fr-FR" sz="1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ZoneTexte 33"/>
          <p:cNvSpPr txBox="1"/>
          <p:nvPr/>
        </p:nvSpPr>
        <p:spPr>
          <a:xfrm>
            <a:off x="1245709" y="504444"/>
            <a:ext cx="9700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dirty="0">
                <a:solidFill>
                  <a:srgbClr val="C22038"/>
                </a:solidFill>
                <a:latin typeface="Trebuchet MS" panose="020B0603020202020204" pitchFamily="34" charset="0"/>
                <a:cs typeface="Helvetica" panose="020B0604020202020204" pitchFamily="34" charset="0"/>
              </a:rPr>
              <a:t>Nous continuons à vous accompagner avec un traitement 100% numérique</a:t>
            </a:r>
          </a:p>
        </p:txBody>
      </p:sp>
      <p:sp>
        <p:nvSpPr>
          <p:cNvPr id="61" name="ZoneTexte 31"/>
          <p:cNvSpPr txBox="1"/>
          <p:nvPr/>
        </p:nvSpPr>
        <p:spPr>
          <a:xfrm>
            <a:off x="1117593" y="120185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solidFill>
                  <a:srgbClr val="5D87A1"/>
                </a:solidFill>
                <a:latin typeface="Trebuchet MS" panose="020B0603020202020204" pitchFamily="34" charset="0"/>
                <a:cs typeface="Helvetica" panose="020B0604020202020204" pitchFamily="34" charset="0"/>
              </a:rPr>
              <a:t>Rappel du processus de souscription des SCPI AEW</a:t>
            </a:r>
            <a:endParaRPr lang="fr-FR" sz="2000" b="1" dirty="0">
              <a:solidFill>
                <a:prstClr val="black"/>
              </a:solidFill>
              <a:latin typeface="Trebuchet MS" panose="020B0603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7" name="Image 7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380" y="4587650"/>
            <a:ext cx="1102553" cy="1102553"/>
          </a:xfrm>
          <a:prstGeom prst="rect">
            <a:avLst/>
          </a:prstGeom>
        </p:spPr>
      </p:pic>
      <p:pic>
        <p:nvPicPr>
          <p:cNvPr id="38" name="Image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565" y="1139384"/>
            <a:ext cx="961421" cy="961421"/>
          </a:xfrm>
          <a:prstGeom prst="rect">
            <a:avLst/>
          </a:prstGeom>
        </p:spPr>
      </p:pic>
      <p:pic>
        <p:nvPicPr>
          <p:cNvPr id="39" name="Imag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035" y="4587650"/>
            <a:ext cx="1134415" cy="1137135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rgbClr val="C22038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041" y="1760982"/>
            <a:ext cx="1271019" cy="127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468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67D65F1B6A2E499754AFFE9DE455E9" ma:contentTypeVersion="1" ma:contentTypeDescription="Crée un document." ma:contentTypeScope="" ma:versionID="55644dd51e03053f57f15713875f71e9">
  <xsd:schema xmlns:xsd="http://www.w3.org/2001/XMLSchema" xmlns:xs="http://www.w3.org/2001/XMLSchema" xmlns:p="http://schemas.microsoft.com/office/2006/metadata/properties" xmlns:ns2="http://schemas.microsoft.com/sharepoint/v4" targetNamespace="http://schemas.microsoft.com/office/2006/metadata/properties" ma:root="true" ma:fieldsID="8a85c721fb393e988d1bdd7d5dfec7f0" ns2:_=""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DDC348-333F-46EF-A30A-ECC7B340F71C}">
  <ds:schemaRefs>
    <ds:schemaRef ds:uri="http://schemas.microsoft.com/office/2006/metadata/properties"/>
    <ds:schemaRef ds:uri="http://schemas.microsoft.com/office/infopath/2007/PartnerControls"/>
    <ds:schemaRef ds:uri="http://schemas.microsoft.com/sharepoint/v4"/>
  </ds:schemaRefs>
</ds:datastoreItem>
</file>

<file path=customXml/itemProps2.xml><?xml version="1.0" encoding="utf-8"?>
<ds:datastoreItem xmlns:ds="http://schemas.openxmlformats.org/officeDocument/2006/customXml" ds:itemID="{1C82F2F8-73F0-4128-B917-880A338CDE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00F2C0-C016-4A93-95D9-E5B21AF3A1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228</Words>
  <Application>Microsoft Office PowerPoint</Application>
  <PresentationFormat>Grand écran</PresentationFormat>
  <Paragraphs>33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Trebuchet MS</vt:lpstr>
      <vt:lpstr>Wingdings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Nicolas Favraud</dc:creator>
  <cp:lastModifiedBy>CASSAN Nathalie [CEGEE]</cp:lastModifiedBy>
  <cp:revision>3</cp:revision>
  <dcterms:created xsi:type="dcterms:W3CDTF">2021-12-03T15:22:36Z</dcterms:created>
  <dcterms:modified xsi:type="dcterms:W3CDTF">2022-06-13T07:10:36Z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Frederic.GUEHO@bpce.fr</vt:lpwstr>
  </property>
  <property fmtid="{D5CDD505-2E9C-101B-9397-08002B2CF9AE}" pid="5" name="MSIP_Label_48a19f0c-bea1-442e-a475-ed109d9ec508_SetDate">
    <vt:lpwstr>2021-12-06T09:21:19.9792043Z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0x0101005A67D65F1B6A2E499754AFFE9DE455E9</vt:lpwstr>
  </property>
</Properties>
</file>