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89" r:id="rId3"/>
    <p:sldId id="288" r:id="rId4"/>
    <p:sldId id="290" r:id="rId5"/>
    <p:sldId id="292" r:id="rId6"/>
    <p:sldId id="293" r:id="rId7"/>
    <p:sldId id="294" r:id="rId8"/>
    <p:sldId id="295" r:id="rId9"/>
    <p:sldId id="296" r:id="rId10"/>
    <p:sldId id="297" r:id="rId11"/>
    <p:sldId id="312" r:id="rId12"/>
    <p:sldId id="299" r:id="rId13"/>
    <p:sldId id="298" r:id="rId14"/>
    <p:sldId id="300" r:id="rId15"/>
    <p:sldId id="301" r:id="rId16"/>
    <p:sldId id="307" r:id="rId17"/>
    <p:sldId id="303" r:id="rId18"/>
    <p:sldId id="308" r:id="rId19"/>
    <p:sldId id="311" r:id="rId20"/>
    <p:sldId id="310" r:id="rId21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340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30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12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941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74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625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051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127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15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3386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8147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93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3AAD5-0F27-418A-A159-300726252672}" type="datetimeFigureOut">
              <a:rPr lang="fr-FR" smtClean="0"/>
              <a:t>26/07/2023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94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matricule@sigce.caisse-epargne.fr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C1243D-B725-4B89-A606-8606E1C3F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013938"/>
            <a:ext cx="6858000" cy="810684"/>
          </a:xfrm>
        </p:spPr>
        <p:txBody>
          <a:bodyPr>
            <a:normAutofit/>
          </a:bodyPr>
          <a:lstStyle/>
          <a:p>
            <a:r>
              <a:rPr lang="fr-FR" dirty="0">
                <a:latin typeface="Abadi" panose="020B0604020104020204" pitchFamily="34" charset="0"/>
                <a:cs typeface="Aharoni" panose="02010803020104030203" pitchFamily="2" charset="-79"/>
              </a:rPr>
              <a:t>CISCO JABER SOFTPHONIE</a:t>
            </a:r>
          </a:p>
        </p:txBody>
      </p:sp>
      <p:pic>
        <p:nvPicPr>
          <p:cNvPr id="1026" name="Picture 2" descr="CEGEE - France Active Grand Est">
            <a:extLst>
              <a:ext uri="{FF2B5EF4-FFF2-40B4-BE49-F238E27FC236}">
                <a16:creationId xmlns:a16="http://schemas.microsoft.com/office/drawing/2014/main" id="{1BA07AAC-3BDB-4163-8A7C-91D65BE95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668" y="11251769"/>
            <a:ext cx="2943332" cy="94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7D1E0B-E65F-417A-B2A1-8634B3CCE412}"/>
              </a:ext>
            </a:extLst>
          </p:cNvPr>
          <p:cNvSpPr txBox="1">
            <a:spLocks/>
          </p:cNvSpPr>
          <p:nvPr/>
        </p:nvSpPr>
        <p:spPr>
          <a:xfrm>
            <a:off x="514350" y="5097552"/>
            <a:ext cx="5994938" cy="15367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haroni" panose="02010803020104030203" pitchFamily="2" charset="-79"/>
              </a:rPr>
              <a:t>Votre poste téléphonique a disparu ?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haroni" panose="02010803020104030203" pitchFamily="2" charset="-79"/>
              </a:rPr>
              <a:t>C’est normal votre PC portable et votre casque vont le remplacer.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36B5D2-10CC-4513-8E2F-59D81270CA77}"/>
              </a:ext>
            </a:extLst>
          </p:cNvPr>
          <p:cNvSpPr/>
          <p:nvPr/>
        </p:nvSpPr>
        <p:spPr>
          <a:xfrm>
            <a:off x="0" y="0"/>
            <a:ext cx="6858000" cy="12192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3D23FA-DBE0-4998-BB14-164474BAC6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041" r="10690" b="-1"/>
          <a:stretch/>
        </p:blipFill>
        <p:spPr>
          <a:xfrm>
            <a:off x="55782" y="20943"/>
            <a:ext cx="6802218" cy="39929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080894-170F-406B-A363-89E1DEF70F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86" b="97338" l="4000" r="95000">
                        <a14:foregroundMark x1="66333" y1="37643" x2="73000" y2="52471"/>
                        <a14:foregroundMark x1="88667" y1="20532" x2="95000" y2="84791"/>
                        <a14:foregroundMark x1="4000" y1="85932" x2="6667" y2="84791"/>
                        <a14:foregroundMark x1="4000" y1="93916" x2="21000" y2="97338"/>
                        <a14:foregroundMark x1="21000" y1="97338" x2="32667" y2="95817"/>
                        <a14:foregroundMark x1="69667" y1="39544" x2="71667" y2="52091"/>
                        <a14:foregroundMark x1="70333" y1="38403" x2="70333" y2="38403"/>
                        <a14:foregroundMark x1="70333" y1="38403" x2="76000" y2="39163"/>
                        <a14:foregroundMark x1="48333" y1="39544" x2="63667" y2="43346"/>
                        <a14:foregroundMark x1="47000" y1="20913" x2="46333" y2="32700"/>
                        <a14:foregroundMark x1="50000" y1="13688" x2="94000" y2="16730"/>
                        <a14:foregroundMark x1="30667" y1="9886" x2="37667" y2="110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82926">
            <a:off x="55783" y="312426"/>
            <a:ext cx="2299960" cy="2016298"/>
          </a:xfrm>
          <a:prstGeom prst="rect">
            <a:avLst/>
          </a:prstGeom>
        </p:spPr>
      </p:pic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6700CF1A-3F75-472C-900B-4147FC8554EC}"/>
              </a:ext>
            </a:extLst>
          </p:cNvPr>
          <p:cNvSpPr/>
          <p:nvPr/>
        </p:nvSpPr>
        <p:spPr>
          <a:xfrm>
            <a:off x="514350" y="480053"/>
            <a:ext cx="1965379" cy="1534727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39DDF9-B4A7-4605-86B6-CACF85878DF1}"/>
              </a:ext>
            </a:extLst>
          </p:cNvPr>
          <p:cNvGrpSpPr/>
          <p:nvPr/>
        </p:nvGrpSpPr>
        <p:grpSpPr>
          <a:xfrm>
            <a:off x="112362" y="7102169"/>
            <a:ext cx="6644898" cy="3816912"/>
            <a:chOff x="112362" y="7102169"/>
            <a:chExt cx="6644898" cy="381691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63201DC-CC49-4EFC-96E6-839BC6024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362" y="7102169"/>
              <a:ext cx="6644898" cy="3816912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3653B68-6A99-4EA1-91FC-86A5A56F996F}"/>
                </a:ext>
              </a:extLst>
            </p:cNvPr>
            <p:cNvSpPr/>
            <p:nvPr/>
          </p:nvSpPr>
          <p:spPr>
            <a:xfrm>
              <a:off x="3316637" y="9174997"/>
              <a:ext cx="728421" cy="232474"/>
            </a:xfrm>
            <a:prstGeom prst="rect">
              <a:avLst/>
            </a:prstGeom>
            <a:solidFill>
              <a:srgbClr val="FEE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9901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1DDCC4-A121-4551-A6AD-E953DC6B3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4" y="1879574"/>
            <a:ext cx="5782077" cy="12200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b="1" dirty="0">
                <a:solidFill>
                  <a:srgbClr val="C00000"/>
                </a:solidFill>
              </a:rPr>
              <a:t>LE CASQUE </a:t>
            </a:r>
            <a:r>
              <a:rPr lang="fr-FR" sz="2400" dirty="0"/>
              <a:t>: offrant plus de confort pour la téléphonie, les audios, les </a:t>
            </a:r>
            <a:r>
              <a:rPr lang="fr-FR" sz="2400" dirty="0" err="1"/>
              <a:t>visios</a:t>
            </a:r>
            <a:r>
              <a:rPr lang="fr-FR" sz="2400" dirty="0"/>
              <a:t> mais aussi les formations en ligne.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14" name="Picture 2" descr="CEGEE - France Active Grand Est">
            <a:extLst>
              <a:ext uri="{FF2B5EF4-FFF2-40B4-BE49-F238E27FC236}">
                <a16:creationId xmlns:a16="http://schemas.microsoft.com/office/drawing/2014/main" id="{CB784F77-A89D-4406-86AD-D1AE0B669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668" y="11251769"/>
            <a:ext cx="2943332" cy="94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92F0ACA5-ECB4-4AE7-ADC2-89BDC12EE0F2}"/>
              </a:ext>
            </a:extLst>
          </p:cNvPr>
          <p:cNvSpPr txBox="1">
            <a:spLocks/>
          </p:cNvSpPr>
          <p:nvPr/>
        </p:nvSpPr>
        <p:spPr>
          <a:xfrm>
            <a:off x="471487" y="0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Abadi" panose="020B0604020104020204" pitchFamily="34" charset="0"/>
              </a:rPr>
              <a:t>Présentation du matériel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B5B41F-CBC7-47C9-8A0C-A1A8A8EEDB2F}"/>
              </a:ext>
            </a:extLst>
          </p:cNvPr>
          <p:cNvSpPr/>
          <p:nvPr/>
        </p:nvSpPr>
        <p:spPr>
          <a:xfrm>
            <a:off x="0" y="0"/>
            <a:ext cx="6858000" cy="12192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33255E3B-A577-45F8-B4F7-0E19CC815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5" t="33561" r="29159"/>
          <a:stretch/>
        </p:blipFill>
        <p:spPr>
          <a:xfrm rot="5400000">
            <a:off x="793996" y="6774253"/>
            <a:ext cx="2536943" cy="3390204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B907548F-C617-4AF7-AACB-1FB3EDE63846}"/>
              </a:ext>
            </a:extLst>
          </p:cNvPr>
          <p:cNvSpPr txBox="1"/>
          <p:nvPr/>
        </p:nvSpPr>
        <p:spPr>
          <a:xfrm>
            <a:off x="4124935" y="7958950"/>
            <a:ext cx="2570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Micro, à mettre à droite ou à gauche au choix</a:t>
            </a:r>
          </a:p>
        </p:txBody>
      </p:sp>
      <p:sp>
        <p:nvSpPr>
          <p:cNvPr id="37" name="Flèche : gauche 36">
            <a:extLst>
              <a:ext uri="{FF2B5EF4-FFF2-40B4-BE49-F238E27FC236}">
                <a16:creationId xmlns:a16="http://schemas.microsoft.com/office/drawing/2014/main" id="{48B9473B-B6EF-4DCD-A059-13A639386C97}"/>
              </a:ext>
            </a:extLst>
          </p:cNvPr>
          <p:cNvSpPr/>
          <p:nvPr/>
        </p:nvSpPr>
        <p:spPr>
          <a:xfrm rot="20560714">
            <a:off x="2401999" y="8343016"/>
            <a:ext cx="1820154" cy="6196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Image 38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E7D3B648-A6AC-4299-8414-9EDD67743A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6" t="6875" r="29490" b="3165"/>
          <a:stretch/>
        </p:blipFill>
        <p:spPr>
          <a:xfrm rot="5400000">
            <a:off x="886637" y="3354714"/>
            <a:ext cx="2351660" cy="2160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8EAF96B-126F-4B48-9BF6-02E30CCFA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935" y="3223849"/>
            <a:ext cx="1903911" cy="2351375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47DB5951-9272-443B-8E96-AE267C228E1F}"/>
              </a:ext>
            </a:extLst>
          </p:cNvPr>
          <p:cNvSpPr txBox="1"/>
          <p:nvPr/>
        </p:nvSpPr>
        <p:spPr>
          <a:xfrm>
            <a:off x="3588160" y="5610544"/>
            <a:ext cx="29433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/>
              <a:t>Dongle</a:t>
            </a:r>
            <a:r>
              <a:rPr lang="fr-FR" sz="2000" dirty="0"/>
              <a:t> à connecter sur le PC portable pour établir la connexion en Bluetooth</a:t>
            </a:r>
          </a:p>
        </p:txBody>
      </p:sp>
    </p:spTree>
    <p:extLst>
      <p:ext uri="{BB962C8B-B14F-4D97-AF65-F5344CB8AC3E}">
        <p14:creationId xmlns:p14="http://schemas.microsoft.com/office/powerpoint/2010/main" val="390776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1DDCC4-A121-4551-A6AD-E953DC6B3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4" y="1879574"/>
            <a:ext cx="5782077" cy="12200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b="1" dirty="0">
                <a:solidFill>
                  <a:srgbClr val="C00000"/>
                </a:solidFill>
              </a:rPr>
              <a:t>LE CASQUE </a:t>
            </a:r>
            <a:r>
              <a:rPr lang="fr-FR" sz="2400" dirty="0"/>
              <a:t>: offrant plus de confort pour la téléphonie, les audios, les </a:t>
            </a:r>
            <a:r>
              <a:rPr lang="fr-FR" sz="2400" dirty="0" err="1"/>
              <a:t>visios</a:t>
            </a:r>
            <a:r>
              <a:rPr lang="fr-FR" sz="2400" dirty="0"/>
              <a:t> mais aussi les formation en ligne.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14" name="Picture 2" descr="CEGEE - France Active Grand Est">
            <a:extLst>
              <a:ext uri="{FF2B5EF4-FFF2-40B4-BE49-F238E27FC236}">
                <a16:creationId xmlns:a16="http://schemas.microsoft.com/office/drawing/2014/main" id="{CB784F77-A89D-4406-86AD-D1AE0B669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668" y="11251769"/>
            <a:ext cx="2943332" cy="94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92F0ACA5-ECB4-4AE7-ADC2-89BDC12EE0F2}"/>
              </a:ext>
            </a:extLst>
          </p:cNvPr>
          <p:cNvSpPr txBox="1">
            <a:spLocks/>
          </p:cNvSpPr>
          <p:nvPr/>
        </p:nvSpPr>
        <p:spPr>
          <a:xfrm>
            <a:off x="471487" y="0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Abadi" panose="020B0604020104020204" pitchFamily="34" charset="0"/>
              </a:rPr>
              <a:t>Présentation du matériel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B5B41F-CBC7-47C9-8A0C-A1A8A8EEDB2F}"/>
              </a:ext>
            </a:extLst>
          </p:cNvPr>
          <p:cNvSpPr/>
          <p:nvPr/>
        </p:nvSpPr>
        <p:spPr>
          <a:xfrm>
            <a:off x="0" y="0"/>
            <a:ext cx="6858000" cy="12192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 descr="Une image contenant argent&#10;&#10;Description générée automatiquement">
            <a:extLst>
              <a:ext uri="{FF2B5EF4-FFF2-40B4-BE49-F238E27FC236}">
                <a16:creationId xmlns:a16="http://schemas.microsoft.com/office/drawing/2014/main" id="{0299D88D-D451-47D8-A897-737A5D14B4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5" t="16667" r="24135" b="9932"/>
          <a:stretch/>
        </p:blipFill>
        <p:spPr>
          <a:xfrm rot="5400000">
            <a:off x="468320" y="9558717"/>
            <a:ext cx="2166334" cy="2160000"/>
          </a:xfrm>
          <a:prstGeom prst="rect">
            <a:avLst/>
          </a:prstGeom>
        </p:spPr>
      </p:pic>
      <p:pic>
        <p:nvPicPr>
          <p:cNvPr id="27" name="Image 26" descr="Une image contenant texte&#10;&#10;Description générée automatiquement">
            <a:extLst>
              <a:ext uri="{FF2B5EF4-FFF2-40B4-BE49-F238E27FC236}">
                <a16:creationId xmlns:a16="http://schemas.microsoft.com/office/drawing/2014/main" id="{7B757DCB-06FE-4F2A-AFC5-4DCDAFAC21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4" r="39243"/>
          <a:stretch/>
        </p:blipFill>
        <p:spPr>
          <a:xfrm rot="5400000">
            <a:off x="33143" y="3538005"/>
            <a:ext cx="3036688" cy="2160000"/>
          </a:xfrm>
          <a:prstGeom prst="rect">
            <a:avLst/>
          </a:prstGeom>
        </p:spPr>
      </p:pic>
      <p:pic>
        <p:nvPicPr>
          <p:cNvPr id="28" name="Image 27" descr="Une image contenant intérieur, noir, plante, fermer&#10;&#10;Description générée automatiquement">
            <a:extLst>
              <a:ext uri="{FF2B5EF4-FFF2-40B4-BE49-F238E27FC236}">
                <a16:creationId xmlns:a16="http://schemas.microsoft.com/office/drawing/2014/main" id="{34A0D3FC-0335-4629-A5CD-1CB0B24944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6" t="25000" r="21094"/>
          <a:stretch/>
        </p:blipFill>
        <p:spPr>
          <a:xfrm rot="5400000">
            <a:off x="133755" y="6666442"/>
            <a:ext cx="2835464" cy="2160000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7BD5C3B1-221B-4C54-B519-E70620843EB2}"/>
              </a:ext>
            </a:extLst>
          </p:cNvPr>
          <p:cNvSpPr txBox="1"/>
          <p:nvPr/>
        </p:nvSpPr>
        <p:spPr>
          <a:xfrm>
            <a:off x="3033791" y="4487810"/>
            <a:ext cx="3488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Molette volume</a:t>
            </a:r>
          </a:p>
        </p:txBody>
      </p:sp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24498E27-927A-4AEA-BF12-E6EB86C2DCA5}"/>
              </a:ext>
            </a:extLst>
          </p:cNvPr>
          <p:cNvSpPr/>
          <p:nvPr/>
        </p:nvSpPr>
        <p:spPr>
          <a:xfrm>
            <a:off x="1655005" y="4487810"/>
            <a:ext cx="1243177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D3F33C5-1D3E-4F9D-B68F-7DA4854CE3D5}"/>
              </a:ext>
            </a:extLst>
          </p:cNvPr>
          <p:cNvSpPr txBox="1"/>
          <p:nvPr/>
        </p:nvSpPr>
        <p:spPr>
          <a:xfrm>
            <a:off x="3102974" y="7669734"/>
            <a:ext cx="3488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Annulation active du bruit</a:t>
            </a:r>
          </a:p>
        </p:txBody>
      </p:sp>
      <p:sp>
        <p:nvSpPr>
          <p:cNvPr id="31" name="Flèche : gauche 30">
            <a:extLst>
              <a:ext uri="{FF2B5EF4-FFF2-40B4-BE49-F238E27FC236}">
                <a16:creationId xmlns:a16="http://schemas.microsoft.com/office/drawing/2014/main" id="{3758015C-C60E-4F8E-93BB-EB66EC23EE13}"/>
              </a:ext>
            </a:extLst>
          </p:cNvPr>
          <p:cNvSpPr/>
          <p:nvPr/>
        </p:nvSpPr>
        <p:spPr>
          <a:xfrm>
            <a:off x="1724188" y="7669734"/>
            <a:ext cx="1243177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12E1F81-D645-47DF-ACBD-7652AB555AA8}"/>
              </a:ext>
            </a:extLst>
          </p:cNvPr>
          <p:cNvSpPr txBox="1"/>
          <p:nvPr/>
        </p:nvSpPr>
        <p:spPr>
          <a:xfrm>
            <a:off x="3033790" y="10415452"/>
            <a:ext cx="3488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Mettre en pause et reprendre un appel</a:t>
            </a:r>
          </a:p>
        </p:txBody>
      </p:sp>
      <p:sp>
        <p:nvSpPr>
          <p:cNvPr id="33" name="Flèche : gauche 32">
            <a:extLst>
              <a:ext uri="{FF2B5EF4-FFF2-40B4-BE49-F238E27FC236}">
                <a16:creationId xmlns:a16="http://schemas.microsoft.com/office/drawing/2014/main" id="{C1B7F58F-36E1-46C8-9BA9-78C0A193A5F8}"/>
              </a:ext>
            </a:extLst>
          </p:cNvPr>
          <p:cNvSpPr/>
          <p:nvPr/>
        </p:nvSpPr>
        <p:spPr>
          <a:xfrm>
            <a:off x="1724188" y="10625087"/>
            <a:ext cx="1243177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226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1DDCC4-A121-4551-A6AD-E953DC6B3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4" y="1879574"/>
            <a:ext cx="5782077" cy="12200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b="1" dirty="0">
                <a:solidFill>
                  <a:srgbClr val="C00000"/>
                </a:solidFill>
              </a:rPr>
              <a:t>LE CASQUE </a:t>
            </a:r>
            <a:r>
              <a:rPr lang="fr-FR" sz="2400" dirty="0"/>
              <a:t>: offrant plus de confort pour la téléphonie, les audios, les </a:t>
            </a:r>
            <a:r>
              <a:rPr lang="fr-FR" sz="2400" dirty="0" err="1"/>
              <a:t>visios</a:t>
            </a:r>
            <a:r>
              <a:rPr lang="fr-FR" sz="2400" dirty="0"/>
              <a:t> mais aussi les formation en ligne.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14" name="Picture 2" descr="CEGEE - France Active Grand Est">
            <a:extLst>
              <a:ext uri="{FF2B5EF4-FFF2-40B4-BE49-F238E27FC236}">
                <a16:creationId xmlns:a16="http://schemas.microsoft.com/office/drawing/2014/main" id="{CB784F77-A89D-4406-86AD-D1AE0B669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668" y="11251769"/>
            <a:ext cx="2943332" cy="94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92F0ACA5-ECB4-4AE7-ADC2-89BDC12EE0F2}"/>
              </a:ext>
            </a:extLst>
          </p:cNvPr>
          <p:cNvSpPr txBox="1">
            <a:spLocks/>
          </p:cNvSpPr>
          <p:nvPr/>
        </p:nvSpPr>
        <p:spPr>
          <a:xfrm>
            <a:off x="471487" y="0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Abadi" panose="020B0604020104020204" pitchFamily="34" charset="0"/>
              </a:rPr>
              <a:t>Présentation du matériel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B5B41F-CBC7-47C9-8A0C-A1A8A8EEDB2F}"/>
              </a:ext>
            </a:extLst>
          </p:cNvPr>
          <p:cNvSpPr/>
          <p:nvPr/>
        </p:nvSpPr>
        <p:spPr>
          <a:xfrm>
            <a:off x="0" y="0"/>
            <a:ext cx="6858000" cy="12192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0687A40A-D4CC-465B-95EA-3A8186D340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3"/>
          <a:stretch/>
        </p:blipFill>
        <p:spPr>
          <a:xfrm rot="5400000">
            <a:off x="330122" y="3290135"/>
            <a:ext cx="2708624" cy="2160000"/>
          </a:xfrm>
          <a:prstGeom prst="rect">
            <a:avLst/>
          </a:prstGeom>
        </p:spPr>
      </p:pic>
      <p:pic>
        <p:nvPicPr>
          <p:cNvPr id="18" name="Image 17" descr="Une image contenant intérieur, table, noir, guichet&#10;&#10;Description générée automatiquement">
            <a:extLst>
              <a:ext uri="{FF2B5EF4-FFF2-40B4-BE49-F238E27FC236}">
                <a16:creationId xmlns:a16="http://schemas.microsoft.com/office/drawing/2014/main" id="{6A565CDE-5987-40DA-884C-507EA2B309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3" t="-718" r="2939" b="718"/>
          <a:stretch/>
        </p:blipFill>
        <p:spPr>
          <a:xfrm rot="5400000">
            <a:off x="76087" y="6487830"/>
            <a:ext cx="3216693" cy="2160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588A145-92B8-4395-9A07-13FF1B0505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433" y="9561884"/>
            <a:ext cx="1950448" cy="2160000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56F190A9-6B15-4129-8D21-BD7276259C90}"/>
              </a:ext>
            </a:extLst>
          </p:cNvPr>
          <p:cNvSpPr txBox="1"/>
          <p:nvPr/>
        </p:nvSpPr>
        <p:spPr>
          <a:xfrm>
            <a:off x="2978093" y="6675536"/>
            <a:ext cx="3488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Brancher le câble de chargement</a:t>
            </a:r>
          </a:p>
        </p:txBody>
      </p:sp>
      <p:sp>
        <p:nvSpPr>
          <p:cNvPr id="37" name="Flèche : gauche 36">
            <a:extLst>
              <a:ext uri="{FF2B5EF4-FFF2-40B4-BE49-F238E27FC236}">
                <a16:creationId xmlns:a16="http://schemas.microsoft.com/office/drawing/2014/main" id="{49F218A0-0105-4669-A50F-8578BE106392}"/>
              </a:ext>
            </a:extLst>
          </p:cNvPr>
          <p:cNvSpPr/>
          <p:nvPr/>
        </p:nvSpPr>
        <p:spPr>
          <a:xfrm rot="20468133">
            <a:off x="1793531" y="7028622"/>
            <a:ext cx="1243177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Flèche : gauche 37">
            <a:extLst>
              <a:ext uri="{FF2B5EF4-FFF2-40B4-BE49-F238E27FC236}">
                <a16:creationId xmlns:a16="http://schemas.microsoft.com/office/drawing/2014/main" id="{7CD4E8BC-0B74-4B8E-962F-58177668FE6F}"/>
              </a:ext>
            </a:extLst>
          </p:cNvPr>
          <p:cNvSpPr/>
          <p:nvPr/>
        </p:nvSpPr>
        <p:spPr>
          <a:xfrm rot="1507033">
            <a:off x="2202284" y="8454705"/>
            <a:ext cx="1243177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E382CCB-F251-4D06-827F-6362DDBE924D}"/>
              </a:ext>
            </a:extLst>
          </p:cNvPr>
          <p:cNvSpPr txBox="1"/>
          <p:nvPr/>
        </p:nvSpPr>
        <p:spPr>
          <a:xfrm>
            <a:off x="3495472" y="8724162"/>
            <a:ext cx="31744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Mettre en mute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05DA05B3-6023-4772-9552-405FA31F5821}"/>
              </a:ext>
            </a:extLst>
          </p:cNvPr>
          <p:cNvSpPr txBox="1"/>
          <p:nvPr/>
        </p:nvSpPr>
        <p:spPr>
          <a:xfrm>
            <a:off x="3436905" y="3956614"/>
            <a:ext cx="3488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Eteindre ou connecter le casque en Bluetooth</a:t>
            </a:r>
          </a:p>
        </p:txBody>
      </p:sp>
      <p:sp>
        <p:nvSpPr>
          <p:cNvPr id="41" name="Flèche : gauche 40">
            <a:extLst>
              <a:ext uri="{FF2B5EF4-FFF2-40B4-BE49-F238E27FC236}">
                <a16:creationId xmlns:a16="http://schemas.microsoft.com/office/drawing/2014/main" id="{BC7614A3-AF4D-4711-9D0E-C79598BEE121}"/>
              </a:ext>
            </a:extLst>
          </p:cNvPr>
          <p:cNvSpPr/>
          <p:nvPr/>
        </p:nvSpPr>
        <p:spPr>
          <a:xfrm>
            <a:off x="2177920" y="4099078"/>
            <a:ext cx="1243177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EA46183-0D8E-4137-9411-EAB7FE6A29A2}"/>
              </a:ext>
            </a:extLst>
          </p:cNvPr>
          <p:cNvSpPr txBox="1"/>
          <p:nvPr/>
        </p:nvSpPr>
        <p:spPr>
          <a:xfrm>
            <a:off x="2931599" y="10534441"/>
            <a:ext cx="3488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Décrocher ou raccrocher</a:t>
            </a:r>
          </a:p>
        </p:txBody>
      </p:sp>
      <p:sp>
        <p:nvSpPr>
          <p:cNvPr id="43" name="Flèche : gauche 42">
            <a:extLst>
              <a:ext uri="{FF2B5EF4-FFF2-40B4-BE49-F238E27FC236}">
                <a16:creationId xmlns:a16="http://schemas.microsoft.com/office/drawing/2014/main" id="{93B9B5E8-176D-44CC-855D-5664A1075200}"/>
              </a:ext>
            </a:extLst>
          </p:cNvPr>
          <p:cNvSpPr/>
          <p:nvPr/>
        </p:nvSpPr>
        <p:spPr>
          <a:xfrm>
            <a:off x="1672614" y="10537420"/>
            <a:ext cx="1243177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009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Première connexion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A6C779B-7810-46B8-8740-B1C0DA246899}"/>
              </a:ext>
            </a:extLst>
          </p:cNvPr>
          <p:cNvGrpSpPr/>
          <p:nvPr/>
        </p:nvGrpSpPr>
        <p:grpSpPr>
          <a:xfrm>
            <a:off x="383494" y="1808789"/>
            <a:ext cx="6474506" cy="5003535"/>
            <a:chOff x="383494" y="1808789"/>
            <a:chExt cx="6474506" cy="500353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F6DDA4B-235A-46AB-80FD-4C03F19AF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3494" y="1808789"/>
              <a:ext cx="2910601" cy="5003535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9B38745-60B1-4563-9AD4-BE5422690338}"/>
                </a:ext>
              </a:extLst>
            </p:cNvPr>
            <p:cNvSpPr txBox="1"/>
            <p:nvPr/>
          </p:nvSpPr>
          <p:spPr>
            <a:xfrm>
              <a:off x="3113201" y="3041959"/>
              <a:ext cx="3744799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Saisir votre identifiant composé à partir de votre matricule (ex : A5110254).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3"/>
                </a:rPr>
                <a:t>matricule@sigce.caisse-epargne.fr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PUIS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lèche : gauche 9">
              <a:extLst>
                <a:ext uri="{FF2B5EF4-FFF2-40B4-BE49-F238E27FC236}">
                  <a16:creationId xmlns:a16="http://schemas.microsoft.com/office/drawing/2014/main" id="{E875DB49-7AFB-4AE8-88C7-1157282B929C}"/>
                </a:ext>
              </a:extLst>
            </p:cNvPr>
            <p:cNvSpPr/>
            <p:nvPr/>
          </p:nvSpPr>
          <p:spPr>
            <a:xfrm rot="19549134">
              <a:off x="1867352" y="3969476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lèche : gauche 10">
              <a:extLst>
                <a:ext uri="{FF2B5EF4-FFF2-40B4-BE49-F238E27FC236}">
                  <a16:creationId xmlns:a16="http://schemas.microsoft.com/office/drawing/2014/main" id="{AF21D499-16E4-4077-BE59-02AB96A470C1}"/>
                </a:ext>
              </a:extLst>
            </p:cNvPr>
            <p:cNvSpPr/>
            <p:nvPr/>
          </p:nvSpPr>
          <p:spPr>
            <a:xfrm>
              <a:off x="3123124" y="5673999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5EBC4F2-BB8B-47DF-B471-E8690E2C91FC}"/>
              </a:ext>
            </a:extLst>
          </p:cNvPr>
          <p:cNvGrpSpPr/>
          <p:nvPr/>
        </p:nvGrpSpPr>
        <p:grpSpPr>
          <a:xfrm>
            <a:off x="378722" y="7077801"/>
            <a:ext cx="6479278" cy="5019251"/>
            <a:chOff x="378722" y="7077801"/>
            <a:chExt cx="6479278" cy="5019251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27CBA34-7A57-4E4C-A08D-7E11A7BCF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722" y="7077801"/>
              <a:ext cx="2915373" cy="5019251"/>
            </a:xfrm>
            <a:prstGeom prst="rect">
              <a:avLst/>
            </a:prstGeom>
          </p:spPr>
        </p:pic>
        <p:sp>
          <p:nvSpPr>
            <p:cNvPr id="14" name="Flèche : gauche 13">
              <a:extLst>
                <a:ext uri="{FF2B5EF4-FFF2-40B4-BE49-F238E27FC236}">
                  <a16:creationId xmlns:a16="http://schemas.microsoft.com/office/drawing/2014/main" id="{65D8F303-6B8C-4CE3-91EC-DEA5ECEAD91F}"/>
                </a:ext>
              </a:extLst>
            </p:cNvPr>
            <p:cNvSpPr/>
            <p:nvPr/>
          </p:nvSpPr>
          <p:spPr>
            <a:xfrm rot="19549134">
              <a:off x="2318060" y="10073225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3283481" y="8905153"/>
              <a:ext cx="3574519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Saisir le mot de passe du téléphone (en </a:t>
              </a:r>
              <a:r>
                <a: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général 123456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 CEGEE)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PUIS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lèche : gauche 15">
              <a:extLst>
                <a:ext uri="{FF2B5EF4-FFF2-40B4-BE49-F238E27FC236}">
                  <a16:creationId xmlns:a16="http://schemas.microsoft.com/office/drawing/2014/main" id="{F4AC98BF-CE4F-4260-9B9B-65BDFC248196}"/>
                </a:ext>
              </a:extLst>
            </p:cNvPr>
            <p:cNvSpPr/>
            <p:nvPr/>
          </p:nvSpPr>
          <p:spPr>
            <a:xfrm>
              <a:off x="3123124" y="10977302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8944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Paramétrages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140744-00C8-4506-B183-BA7F9FF0A924}"/>
              </a:ext>
            </a:extLst>
          </p:cNvPr>
          <p:cNvGrpSpPr/>
          <p:nvPr/>
        </p:nvGrpSpPr>
        <p:grpSpPr>
          <a:xfrm>
            <a:off x="348201" y="1906821"/>
            <a:ext cx="6378064" cy="9954853"/>
            <a:chOff x="348201" y="1906821"/>
            <a:chExt cx="6378064" cy="9954853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E9DE5AB0-758E-46F4-BB7D-592F8F54F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0776"/>
            <a:stretch/>
          </p:blipFill>
          <p:spPr>
            <a:xfrm>
              <a:off x="348201" y="2154101"/>
              <a:ext cx="3934374" cy="2818247"/>
            </a:xfrm>
            <a:prstGeom prst="rect">
              <a:avLst/>
            </a:prstGeom>
          </p:spPr>
        </p:pic>
        <p:sp>
          <p:nvSpPr>
            <p:cNvPr id="10" name="Flèche : gauche 9">
              <a:extLst>
                <a:ext uri="{FF2B5EF4-FFF2-40B4-BE49-F238E27FC236}">
                  <a16:creationId xmlns:a16="http://schemas.microsoft.com/office/drawing/2014/main" id="{E875DB49-7AFB-4AE8-88C7-1157282B929C}"/>
                </a:ext>
              </a:extLst>
            </p:cNvPr>
            <p:cNvSpPr/>
            <p:nvPr/>
          </p:nvSpPr>
          <p:spPr>
            <a:xfrm>
              <a:off x="3162684" y="2106273"/>
              <a:ext cx="1436568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lèche : gauche 10">
              <a:extLst>
                <a:ext uri="{FF2B5EF4-FFF2-40B4-BE49-F238E27FC236}">
                  <a16:creationId xmlns:a16="http://schemas.microsoft.com/office/drawing/2014/main" id="{AF21D499-16E4-4077-BE59-02AB96A470C1}"/>
                </a:ext>
              </a:extLst>
            </p:cNvPr>
            <p:cNvSpPr/>
            <p:nvPr/>
          </p:nvSpPr>
          <p:spPr>
            <a:xfrm>
              <a:off x="3781402" y="2792357"/>
              <a:ext cx="817852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4599253" y="1906821"/>
              <a:ext cx="212701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Cliquer sur l’engrenage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Sélectionner « Paramètres »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4598C1-4E52-41CE-A06C-679934B7E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8201" y="5507342"/>
              <a:ext cx="5734850" cy="5677692"/>
            </a:xfrm>
            <a:prstGeom prst="rect">
              <a:avLst/>
            </a:prstGeom>
          </p:spPr>
        </p:pic>
        <p:sp>
          <p:nvSpPr>
            <p:cNvPr id="14" name="Flèche : gauche 13">
              <a:extLst>
                <a:ext uri="{FF2B5EF4-FFF2-40B4-BE49-F238E27FC236}">
                  <a16:creationId xmlns:a16="http://schemas.microsoft.com/office/drawing/2014/main" id="{65D8F303-6B8C-4CE3-91EC-DEA5ECEAD91F}"/>
                </a:ext>
              </a:extLst>
            </p:cNvPr>
            <p:cNvSpPr/>
            <p:nvPr/>
          </p:nvSpPr>
          <p:spPr>
            <a:xfrm rot="19549134">
              <a:off x="802021" y="5741251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3410A18-5259-47A1-80B8-133A36ACA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442" y="11157975"/>
              <a:ext cx="5649113" cy="562053"/>
            </a:xfrm>
            <a:prstGeom prst="rect">
              <a:avLst/>
            </a:prstGeom>
          </p:spPr>
        </p:pic>
        <p:sp>
          <p:nvSpPr>
            <p:cNvPr id="16" name="Flèche : gauche 15">
              <a:extLst>
                <a:ext uri="{FF2B5EF4-FFF2-40B4-BE49-F238E27FC236}">
                  <a16:creationId xmlns:a16="http://schemas.microsoft.com/office/drawing/2014/main" id="{F4AC98BF-CE4F-4260-9B9B-65BDFC248196}"/>
                </a:ext>
              </a:extLst>
            </p:cNvPr>
            <p:cNvSpPr/>
            <p:nvPr/>
          </p:nvSpPr>
          <p:spPr>
            <a:xfrm rot="10800000">
              <a:off x="1079427" y="11157975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A2FE9E8-896A-4A2E-B957-B6DB08D1FA73}"/>
                </a:ext>
              </a:extLst>
            </p:cNvPr>
            <p:cNvSpPr txBox="1"/>
            <p:nvPr/>
          </p:nvSpPr>
          <p:spPr>
            <a:xfrm>
              <a:off x="1890800" y="5028558"/>
              <a:ext cx="45990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Sélectionner « Audio » et renseigner tous les paramètres comme ci-dessous :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1CEAE87-BBA7-4C1D-8029-6B1B9E1CE9A0}"/>
                </a:ext>
              </a:extLst>
            </p:cNvPr>
            <p:cNvSpPr txBox="1"/>
            <p:nvPr/>
          </p:nvSpPr>
          <p:spPr>
            <a:xfrm>
              <a:off x="535075" y="10846011"/>
              <a:ext cx="12485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Cliquer sur Avancé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364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5D1C47D-B49C-414A-BAAD-924699904CB0}"/>
              </a:ext>
            </a:extLst>
          </p:cNvPr>
          <p:cNvGrpSpPr/>
          <p:nvPr/>
        </p:nvGrpSpPr>
        <p:grpSpPr>
          <a:xfrm>
            <a:off x="100225" y="1789578"/>
            <a:ext cx="6026067" cy="8754215"/>
            <a:chOff x="100225" y="1789578"/>
            <a:chExt cx="6026067" cy="875421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0A771CA-519F-411A-8950-F2854FF79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4996" y="1789578"/>
              <a:ext cx="5696745" cy="5668166"/>
            </a:xfrm>
            <a:prstGeom prst="rect">
              <a:avLst/>
            </a:prstGeom>
          </p:spPr>
        </p:pic>
        <p:sp>
          <p:nvSpPr>
            <p:cNvPr id="11" name="Flèche : gauche 10">
              <a:extLst>
                <a:ext uri="{FF2B5EF4-FFF2-40B4-BE49-F238E27FC236}">
                  <a16:creationId xmlns:a16="http://schemas.microsoft.com/office/drawing/2014/main" id="{AF21D499-16E4-4077-BE59-02AB96A470C1}"/>
                </a:ext>
              </a:extLst>
            </p:cNvPr>
            <p:cNvSpPr/>
            <p:nvPr/>
          </p:nvSpPr>
          <p:spPr>
            <a:xfrm>
              <a:off x="4599252" y="5401573"/>
              <a:ext cx="817852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lèche : gauche 15">
              <a:extLst>
                <a:ext uri="{FF2B5EF4-FFF2-40B4-BE49-F238E27FC236}">
                  <a16:creationId xmlns:a16="http://schemas.microsoft.com/office/drawing/2014/main" id="{F4AC98BF-CE4F-4260-9B9B-65BDFC248196}"/>
                </a:ext>
              </a:extLst>
            </p:cNvPr>
            <p:cNvSpPr/>
            <p:nvPr/>
          </p:nvSpPr>
          <p:spPr>
            <a:xfrm rot="5400000">
              <a:off x="3542514" y="9184236"/>
              <a:ext cx="764858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1CEAE87-BBA7-4C1D-8029-6B1B9E1CE9A0}"/>
                </a:ext>
              </a:extLst>
            </p:cNvPr>
            <p:cNvSpPr txBox="1"/>
            <p:nvPr/>
          </p:nvSpPr>
          <p:spPr>
            <a:xfrm>
              <a:off x="3268393" y="9835907"/>
              <a:ext cx="2603018" cy="70788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Cliquer sur </a:t>
              </a:r>
              <a:r>
                <a:rPr lang="fr-FR" sz="2000" dirty="0">
                  <a:solidFill>
                    <a:prstClr val="black"/>
                  </a:solidFill>
                  <a:latin typeface="Calibri" panose="020F0502020204030204"/>
                </a:rPr>
                <a:t>Appliquer puis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OK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F7E3F1-7E1D-47CB-A9BE-23BFCDA5B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494" y="6949860"/>
              <a:ext cx="5715798" cy="1886213"/>
            </a:xfrm>
            <a:prstGeom prst="rect">
              <a:avLst/>
            </a:prstGeom>
          </p:spPr>
        </p:pic>
        <p:sp>
          <p:nvSpPr>
            <p:cNvPr id="19" name="Flèche : gauche 18">
              <a:extLst>
                <a:ext uri="{FF2B5EF4-FFF2-40B4-BE49-F238E27FC236}">
                  <a16:creationId xmlns:a16="http://schemas.microsoft.com/office/drawing/2014/main" id="{3587E5D3-118A-4CC3-B417-14ACDD46F4CB}"/>
                </a:ext>
              </a:extLst>
            </p:cNvPr>
            <p:cNvSpPr/>
            <p:nvPr/>
          </p:nvSpPr>
          <p:spPr>
            <a:xfrm>
              <a:off x="4472682" y="7038827"/>
              <a:ext cx="817852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100225" y="5242140"/>
              <a:ext cx="1896679" cy="255454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Vérifier que le casque est en première position.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 KO = utiliser les flèches pour modifier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B7AFDF9-451B-444F-9852-6C6214A9C9BD}"/>
                </a:ext>
              </a:extLst>
            </p:cNvPr>
            <p:cNvSpPr/>
            <p:nvPr/>
          </p:nvSpPr>
          <p:spPr>
            <a:xfrm>
              <a:off x="2092271" y="6320955"/>
              <a:ext cx="805912" cy="467303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BFABBBF-3454-4241-A3AD-B6521727C03B}"/>
                </a:ext>
              </a:extLst>
            </p:cNvPr>
            <p:cNvSpPr/>
            <p:nvPr/>
          </p:nvSpPr>
          <p:spPr>
            <a:xfrm>
              <a:off x="2092271" y="7944808"/>
              <a:ext cx="805912" cy="467303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Paramétrages</a:t>
            </a: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CABAA87C-B1E7-4F15-B906-4BC3DEB608B6}"/>
              </a:ext>
            </a:extLst>
          </p:cNvPr>
          <p:cNvSpPr/>
          <p:nvPr/>
        </p:nvSpPr>
        <p:spPr>
          <a:xfrm rot="5400000">
            <a:off x="5150090" y="9184237"/>
            <a:ext cx="764858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144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Paramétrages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F5DBE3B-6958-4DA7-B823-3E90BE6C1D3F}"/>
              </a:ext>
            </a:extLst>
          </p:cNvPr>
          <p:cNvGrpSpPr/>
          <p:nvPr/>
        </p:nvGrpSpPr>
        <p:grpSpPr>
          <a:xfrm>
            <a:off x="348201" y="1906821"/>
            <a:ext cx="6378064" cy="9139534"/>
            <a:chOff x="348201" y="1906821"/>
            <a:chExt cx="6378064" cy="913953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288D689-4865-4E43-90F2-BEE57EBB0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9612" y="5340084"/>
              <a:ext cx="5772956" cy="5706271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E9DE5AB0-758E-46F4-BB7D-592F8F54F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0776"/>
            <a:stretch/>
          </p:blipFill>
          <p:spPr>
            <a:xfrm>
              <a:off x="348201" y="2154101"/>
              <a:ext cx="3934374" cy="2818247"/>
            </a:xfrm>
            <a:prstGeom prst="rect">
              <a:avLst/>
            </a:prstGeom>
          </p:spPr>
        </p:pic>
        <p:sp>
          <p:nvSpPr>
            <p:cNvPr id="10" name="Flèche : gauche 9">
              <a:extLst>
                <a:ext uri="{FF2B5EF4-FFF2-40B4-BE49-F238E27FC236}">
                  <a16:creationId xmlns:a16="http://schemas.microsoft.com/office/drawing/2014/main" id="{E875DB49-7AFB-4AE8-88C7-1157282B929C}"/>
                </a:ext>
              </a:extLst>
            </p:cNvPr>
            <p:cNvSpPr/>
            <p:nvPr/>
          </p:nvSpPr>
          <p:spPr>
            <a:xfrm>
              <a:off x="3162684" y="2106273"/>
              <a:ext cx="1436568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lèche : gauche 10">
              <a:extLst>
                <a:ext uri="{FF2B5EF4-FFF2-40B4-BE49-F238E27FC236}">
                  <a16:creationId xmlns:a16="http://schemas.microsoft.com/office/drawing/2014/main" id="{AF21D499-16E4-4077-BE59-02AB96A470C1}"/>
                </a:ext>
              </a:extLst>
            </p:cNvPr>
            <p:cNvSpPr/>
            <p:nvPr/>
          </p:nvSpPr>
          <p:spPr>
            <a:xfrm>
              <a:off x="3781402" y="2792357"/>
              <a:ext cx="817852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4599253" y="1906821"/>
              <a:ext cx="212701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Cliquer sur l’engrenage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Sélectionner « Paramètres »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lèche : gauche 13">
              <a:extLst>
                <a:ext uri="{FF2B5EF4-FFF2-40B4-BE49-F238E27FC236}">
                  <a16:creationId xmlns:a16="http://schemas.microsoft.com/office/drawing/2014/main" id="{65D8F303-6B8C-4CE3-91EC-DEA5ECEAD91F}"/>
                </a:ext>
              </a:extLst>
            </p:cNvPr>
            <p:cNvSpPr/>
            <p:nvPr/>
          </p:nvSpPr>
          <p:spPr>
            <a:xfrm rot="1736851">
              <a:off x="1273567" y="7148141"/>
              <a:ext cx="1521265" cy="58948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A2FE9E8-896A-4A2E-B957-B6DB08D1FA73}"/>
                </a:ext>
              </a:extLst>
            </p:cNvPr>
            <p:cNvSpPr txBox="1"/>
            <p:nvPr/>
          </p:nvSpPr>
          <p:spPr>
            <a:xfrm>
              <a:off x="2614017" y="7685387"/>
              <a:ext cx="41122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Sélectionner « Notifications » et renseigner tous les paramètres comme ci-dessus.</a:t>
              </a:r>
            </a:p>
          </p:txBody>
        </p:sp>
      </p:grp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60B28DCC-AE53-46E4-A589-3BDB0E9FC982}"/>
              </a:ext>
            </a:extLst>
          </p:cNvPr>
          <p:cNvSpPr/>
          <p:nvPr/>
        </p:nvSpPr>
        <p:spPr>
          <a:xfrm rot="5400000">
            <a:off x="3659773" y="11044471"/>
            <a:ext cx="764858" cy="5203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40A5B1-6B43-47BB-BD66-2D92BDE817B6}"/>
              </a:ext>
            </a:extLst>
          </p:cNvPr>
          <p:cNvSpPr txBox="1"/>
          <p:nvPr/>
        </p:nvSpPr>
        <p:spPr>
          <a:xfrm>
            <a:off x="3268393" y="11643068"/>
            <a:ext cx="3457872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Cliquer sur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Appliquer puis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OK</a:t>
            </a: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E4CEE453-9A5C-4EA2-9BB6-BC9535EE03D4}"/>
              </a:ext>
            </a:extLst>
          </p:cNvPr>
          <p:cNvSpPr/>
          <p:nvPr/>
        </p:nvSpPr>
        <p:spPr>
          <a:xfrm rot="5400000">
            <a:off x="5280329" y="11084519"/>
            <a:ext cx="764858" cy="5203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825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Ergonomie page d’accueil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FECD606-0969-41D7-A1E2-0C6D25E6BE73}"/>
              </a:ext>
            </a:extLst>
          </p:cNvPr>
          <p:cNvGrpSpPr/>
          <p:nvPr/>
        </p:nvGrpSpPr>
        <p:grpSpPr>
          <a:xfrm>
            <a:off x="322485" y="2473788"/>
            <a:ext cx="6233904" cy="8916131"/>
            <a:chOff x="322485" y="2473788"/>
            <a:chExt cx="6233904" cy="891613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CE35E0E-BA5E-442A-A307-D78034DA9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495" y="3995466"/>
              <a:ext cx="3620005" cy="6030167"/>
            </a:xfrm>
            <a:prstGeom prst="rect">
              <a:avLst/>
            </a:prstGeom>
          </p:spPr>
        </p:pic>
        <p:sp>
          <p:nvSpPr>
            <p:cNvPr id="10" name="Flèche : gauche 9">
              <a:extLst>
                <a:ext uri="{FF2B5EF4-FFF2-40B4-BE49-F238E27FC236}">
                  <a16:creationId xmlns:a16="http://schemas.microsoft.com/office/drawing/2014/main" id="{E875DB49-7AFB-4AE8-88C7-1157282B929C}"/>
                </a:ext>
              </a:extLst>
            </p:cNvPr>
            <p:cNvSpPr/>
            <p:nvPr/>
          </p:nvSpPr>
          <p:spPr>
            <a:xfrm>
              <a:off x="3428999" y="3931855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lèche : gauche 10">
              <a:extLst>
                <a:ext uri="{FF2B5EF4-FFF2-40B4-BE49-F238E27FC236}">
                  <a16:creationId xmlns:a16="http://schemas.microsoft.com/office/drawing/2014/main" id="{AF21D499-16E4-4077-BE59-02AB96A470C1}"/>
                </a:ext>
              </a:extLst>
            </p:cNvPr>
            <p:cNvSpPr/>
            <p:nvPr/>
          </p:nvSpPr>
          <p:spPr>
            <a:xfrm rot="16200000">
              <a:off x="553307" y="3672367"/>
              <a:ext cx="817852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4429377" y="3951810"/>
              <a:ext cx="21270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Accès paramètres</a:t>
              </a:r>
            </a:p>
          </p:txBody>
        </p:sp>
        <p:sp>
          <p:nvSpPr>
            <p:cNvPr id="16" name="Flèche : gauche 15">
              <a:extLst>
                <a:ext uri="{FF2B5EF4-FFF2-40B4-BE49-F238E27FC236}">
                  <a16:creationId xmlns:a16="http://schemas.microsoft.com/office/drawing/2014/main" id="{F4AC98BF-CE4F-4260-9B9B-65BDFC248196}"/>
                </a:ext>
              </a:extLst>
            </p:cNvPr>
            <p:cNvSpPr/>
            <p:nvPr/>
          </p:nvSpPr>
          <p:spPr>
            <a:xfrm rot="5400000">
              <a:off x="3629429" y="10168566"/>
              <a:ext cx="707886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A2FE9E8-896A-4A2E-B957-B6DB08D1FA73}"/>
                </a:ext>
              </a:extLst>
            </p:cNvPr>
            <p:cNvSpPr txBox="1"/>
            <p:nvPr/>
          </p:nvSpPr>
          <p:spPr>
            <a:xfrm>
              <a:off x="2274264" y="9002742"/>
              <a:ext cx="41122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Consultation des notifications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1CEAE87-BBA7-4C1D-8029-6B1B9E1CE9A0}"/>
                </a:ext>
              </a:extLst>
            </p:cNvPr>
            <p:cNvSpPr txBox="1"/>
            <p:nvPr/>
          </p:nvSpPr>
          <p:spPr>
            <a:xfrm>
              <a:off x="1704145" y="10682033"/>
              <a:ext cx="34412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 Choix du périphérique d’appel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000" dirty="0">
                  <a:solidFill>
                    <a:prstClr val="black"/>
                  </a:solidFill>
                  <a:latin typeface="Calibri" panose="020F0502020204030204"/>
                </a:rPr>
                <a:t>- Renvoi d’appel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425503D-F49E-48EA-BA73-8FDDD4C45E42}"/>
                </a:ext>
              </a:extLst>
            </p:cNvPr>
            <p:cNvSpPr txBox="1"/>
            <p:nvPr/>
          </p:nvSpPr>
          <p:spPr>
            <a:xfrm>
              <a:off x="322485" y="2975789"/>
              <a:ext cx="21270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Affichage du profil</a:t>
              </a:r>
            </a:p>
          </p:txBody>
        </p:sp>
        <p:sp>
          <p:nvSpPr>
            <p:cNvPr id="19" name="Flèche : gauche 18">
              <a:extLst>
                <a:ext uri="{FF2B5EF4-FFF2-40B4-BE49-F238E27FC236}">
                  <a16:creationId xmlns:a16="http://schemas.microsoft.com/office/drawing/2014/main" id="{DED9BB2E-29B8-40CE-9911-10907031D327}"/>
                </a:ext>
              </a:extLst>
            </p:cNvPr>
            <p:cNvSpPr/>
            <p:nvPr/>
          </p:nvSpPr>
          <p:spPr>
            <a:xfrm>
              <a:off x="1158102" y="5720538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A5899DF-16CD-4CD8-8B8F-86DF40D44BE7}"/>
                </a:ext>
              </a:extLst>
            </p:cNvPr>
            <p:cNvSpPr txBox="1"/>
            <p:nvPr/>
          </p:nvSpPr>
          <p:spPr>
            <a:xfrm>
              <a:off x="2216491" y="5588181"/>
              <a:ext cx="29289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Affichage du groupement d’appel et d’interception</a:t>
              </a:r>
            </a:p>
          </p:txBody>
        </p:sp>
        <p:sp>
          <p:nvSpPr>
            <p:cNvPr id="21" name="Flèche : gauche 20">
              <a:extLst>
                <a:ext uri="{FF2B5EF4-FFF2-40B4-BE49-F238E27FC236}">
                  <a16:creationId xmlns:a16="http://schemas.microsoft.com/office/drawing/2014/main" id="{42E202CA-F6CC-4BC1-A761-06B0CD7516C7}"/>
                </a:ext>
              </a:extLst>
            </p:cNvPr>
            <p:cNvSpPr/>
            <p:nvPr/>
          </p:nvSpPr>
          <p:spPr>
            <a:xfrm>
              <a:off x="1305302" y="9010350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lèche : gauche 21">
              <a:extLst>
                <a:ext uri="{FF2B5EF4-FFF2-40B4-BE49-F238E27FC236}">
                  <a16:creationId xmlns:a16="http://schemas.microsoft.com/office/drawing/2014/main" id="{B7EF2231-E749-4191-BF5D-02D00FCF7FB0}"/>
                </a:ext>
              </a:extLst>
            </p:cNvPr>
            <p:cNvSpPr/>
            <p:nvPr/>
          </p:nvSpPr>
          <p:spPr>
            <a:xfrm>
              <a:off x="1842734" y="4704676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B1066F8C-3920-4175-B2BC-6FDACB52FB79}"/>
                </a:ext>
              </a:extLst>
            </p:cNvPr>
            <p:cNvSpPr txBox="1"/>
            <p:nvPr/>
          </p:nvSpPr>
          <p:spPr>
            <a:xfrm>
              <a:off x="2864747" y="4690721"/>
              <a:ext cx="25979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Consultation historique</a:t>
              </a:r>
            </a:p>
          </p:txBody>
        </p:sp>
        <p:sp>
          <p:nvSpPr>
            <p:cNvPr id="24" name="Flèche : gauche 23">
              <a:extLst>
                <a:ext uri="{FF2B5EF4-FFF2-40B4-BE49-F238E27FC236}">
                  <a16:creationId xmlns:a16="http://schemas.microsoft.com/office/drawing/2014/main" id="{A768C3FA-104D-431D-A739-6C8847005022}"/>
                </a:ext>
              </a:extLst>
            </p:cNvPr>
            <p:cNvSpPr/>
            <p:nvPr/>
          </p:nvSpPr>
          <p:spPr>
            <a:xfrm rot="18868170">
              <a:off x="1529010" y="3405125"/>
              <a:ext cx="2103121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58185E0-A11F-47C2-8705-3DDDEDF7F8B2}"/>
                </a:ext>
              </a:extLst>
            </p:cNvPr>
            <p:cNvSpPr txBox="1"/>
            <p:nvPr/>
          </p:nvSpPr>
          <p:spPr>
            <a:xfrm>
              <a:off x="3364001" y="2473788"/>
              <a:ext cx="31715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Rechercher et/ou composer un numéro à appeler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2858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ZoneTexte 38">
            <a:extLst>
              <a:ext uri="{FF2B5EF4-FFF2-40B4-BE49-F238E27FC236}">
                <a16:creationId xmlns:a16="http://schemas.microsoft.com/office/drawing/2014/main" id="{3F9E4AEB-99AE-778E-84D6-563198BE4904}"/>
              </a:ext>
            </a:extLst>
          </p:cNvPr>
          <p:cNvSpPr txBox="1"/>
          <p:nvPr/>
        </p:nvSpPr>
        <p:spPr>
          <a:xfrm>
            <a:off x="391322" y="8876238"/>
            <a:ext cx="5616690" cy="1403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fr-FR" sz="2130" dirty="0"/>
              <a:t>Enfin coller (</a:t>
            </a:r>
            <a:r>
              <a:rPr lang="fr-FR" sz="2130" dirty="0" err="1"/>
              <a:t>Ctrl+V</a:t>
            </a:r>
            <a:r>
              <a:rPr lang="fr-FR" sz="2130" dirty="0"/>
              <a:t>) le numéro dans la barre de recherche</a:t>
            </a:r>
          </a:p>
          <a:p>
            <a:pPr lvl="1" algn="just"/>
            <a:r>
              <a:rPr lang="fr-FR" sz="2130" dirty="0"/>
              <a:t>Une fenêtre s’ouvre automatiquement pour vous permettre d’appeler le numéro.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-497302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Rappeler un appel manqué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9B5D2CA-A80C-FA89-7E4F-7002645DAD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2" t="4772" r="24937" b="67397"/>
          <a:stretch/>
        </p:blipFill>
        <p:spPr>
          <a:xfrm>
            <a:off x="6305257" y="4088846"/>
            <a:ext cx="337062" cy="325668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B3E03BE7-C164-5A38-0050-D4806BD3C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314" y="1336097"/>
            <a:ext cx="6964531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78B"/>
              </a:buClr>
              <a:buFont typeface="Wingdings" panose="05000000000000000000" pitchFamily="2" charset="2"/>
              <a:buChar char="§"/>
              <a:defRPr sz="2200">
                <a:solidFill>
                  <a:srgbClr val="353D4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78B"/>
              </a:buClr>
              <a:buFont typeface="Arial" panose="020B0604020202020204" pitchFamily="34" charset="0"/>
              <a:buChar char="•"/>
              <a:defRPr sz="1900">
                <a:solidFill>
                  <a:srgbClr val="353D4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78B"/>
              </a:buClr>
              <a:buFont typeface="Wingdings" panose="05000000000000000000" pitchFamily="2" charset="2"/>
              <a:buChar char="§"/>
              <a:defRPr i="1">
                <a:solidFill>
                  <a:srgbClr val="353D4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78B"/>
              </a:buClr>
              <a:buFont typeface="Arial" panose="020B0604020202020204" pitchFamily="34" charset="0"/>
              <a:buChar char="•"/>
              <a:defRPr sz="1500" i="1">
                <a:solidFill>
                  <a:srgbClr val="353D4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2133" dirty="0">
                <a:solidFill>
                  <a:srgbClr val="000000"/>
                </a:solidFill>
              </a:rPr>
              <a:t>       Pour rappeler un appel reçu directement sur ma ligne   </a:t>
            </a:r>
          </a:p>
        </p:txBody>
      </p:sp>
      <p:sp>
        <p:nvSpPr>
          <p:cNvPr id="14" name="ZoneTexte 8">
            <a:extLst>
              <a:ext uri="{FF2B5EF4-FFF2-40B4-BE49-F238E27FC236}">
                <a16:creationId xmlns:a16="http://schemas.microsoft.com/office/drawing/2014/main" id="{7272AC73-0A3C-BD4E-8B97-0B8DD2E7C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78" y="1887038"/>
            <a:ext cx="5137488" cy="7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78B"/>
              </a:buClr>
              <a:buFont typeface="Wingdings" panose="05000000000000000000" pitchFamily="2" charset="2"/>
              <a:buChar char="§"/>
              <a:defRPr sz="2200">
                <a:solidFill>
                  <a:srgbClr val="353D4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78B"/>
              </a:buClr>
              <a:buFont typeface="Arial" panose="020B0604020202020204" pitchFamily="34" charset="0"/>
              <a:buChar char="•"/>
              <a:defRPr sz="1900">
                <a:solidFill>
                  <a:srgbClr val="353D4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78B"/>
              </a:buClr>
              <a:buFont typeface="Wingdings" panose="05000000000000000000" pitchFamily="2" charset="2"/>
              <a:buChar char="§"/>
              <a:defRPr i="1">
                <a:solidFill>
                  <a:srgbClr val="353D4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78B"/>
              </a:buClr>
              <a:buFont typeface="Arial" panose="020B0604020202020204" pitchFamily="34" charset="0"/>
              <a:buChar char="•"/>
              <a:defRPr sz="1500" i="1">
                <a:solidFill>
                  <a:srgbClr val="353D4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78B"/>
              </a:buClr>
              <a:buFont typeface="Wingdings" panose="05000000000000000000" pitchFamily="2" charset="2"/>
              <a:buChar char="§"/>
              <a:defRPr sz="1100">
                <a:solidFill>
                  <a:srgbClr val="353D4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2133" dirty="0">
                <a:solidFill>
                  <a:srgbClr val="000000"/>
                </a:solidFill>
              </a:rPr>
              <a:t>Je passe mon curseur sur la ligne de l’appel et je clique sur l’icone </a:t>
            </a:r>
          </a:p>
        </p:txBody>
      </p:sp>
      <p:pic>
        <p:nvPicPr>
          <p:cNvPr id="16" name="Image 8">
            <a:extLst>
              <a:ext uri="{FF2B5EF4-FFF2-40B4-BE49-F238E27FC236}">
                <a16:creationId xmlns:a16="http://schemas.microsoft.com/office/drawing/2014/main" id="{C5C56392-DE10-CDB2-243C-F79199716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425" y="2223647"/>
            <a:ext cx="380860" cy="38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951D91-B1E8-215C-8B6A-0108D18B2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396" r="22793"/>
          <a:stretch/>
        </p:blipFill>
        <p:spPr>
          <a:xfrm>
            <a:off x="6386512" y="1439231"/>
            <a:ext cx="355120" cy="314213"/>
          </a:xfrm>
          <a:prstGeom prst="rect">
            <a:avLst/>
          </a:prstGeom>
        </p:spPr>
      </p:pic>
      <p:sp>
        <p:nvSpPr>
          <p:cNvPr id="19" name="Rectangle 2">
            <a:extLst>
              <a:ext uri="{FF2B5EF4-FFF2-40B4-BE49-F238E27FC236}">
                <a16:creationId xmlns:a16="http://schemas.microsoft.com/office/drawing/2014/main" id="{8E18AA1B-51D6-85C5-37B3-E66145F58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314" y="4046316"/>
            <a:ext cx="6964531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sz="2133" dirty="0">
                <a:solidFill>
                  <a:srgbClr val="000000"/>
                </a:solidFill>
                <a:latin typeface="Calibri" panose="020F0502020204030204" pitchFamily="34" charset="0"/>
              </a:rPr>
              <a:t>       Pour rappeler un appel reçu sur la ligne SupAccueil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5B3E572-3D91-6E66-1E33-5C39C3ACF8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39"/>
          <a:stretch/>
        </p:blipFill>
        <p:spPr bwMode="auto">
          <a:xfrm>
            <a:off x="1989153" y="10225239"/>
            <a:ext cx="2111884" cy="1511801"/>
          </a:xfrm>
          <a:prstGeom prst="rect">
            <a:avLst/>
          </a:prstGeom>
          <a:noFill/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217E48-FDC6-BCB8-6060-7A889C4E0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563" y="6365455"/>
            <a:ext cx="3161030" cy="2494238"/>
          </a:xfrm>
          <a:prstGeom prst="rect">
            <a:avLst/>
          </a:prstGeom>
          <a:noFill/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0D5A159-25EA-4DDB-340C-C526866B4852}"/>
              </a:ext>
            </a:extLst>
          </p:cNvPr>
          <p:cNvSpPr txBox="1"/>
          <p:nvPr/>
        </p:nvSpPr>
        <p:spPr>
          <a:xfrm>
            <a:off x="391322" y="4523056"/>
            <a:ext cx="6247245" cy="747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fr-FR" sz="2130" dirty="0"/>
              <a:t>Sur la ligne de </a:t>
            </a:r>
            <a:r>
              <a:rPr lang="fr-FR" sz="2130" dirty="0">
                <a:solidFill>
                  <a:srgbClr val="000000"/>
                </a:solidFill>
                <a:latin typeface="Calibri" panose="020F0502020204030204" pitchFamily="34" charset="0"/>
              </a:rPr>
              <a:t>l’appel</a:t>
            </a:r>
            <a:r>
              <a:rPr lang="fr-FR" sz="2130" dirty="0"/>
              <a:t> à rappeler : cliquer sur l’icone. 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E6A75AC-BC9E-EF09-E640-32CF3F607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4963" y="4942021"/>
            <a:ext cx="457200" cy="438150"/>
          </a:xfrm>
          <a:prstGeom prst="rect">
            <a:avLst/>
          </a:prstGeom>
        </p:spPr>
      </p:pic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21BED8C9-75EF-DCCA-32BF-926598938B75}"/>
              </a:ext>
            </a:extLst>
          </p:cNvPr>
          <p:cNvCxnSpPr>
            <a:cxnSpLocks/>
          </p:cNvCxnSpPr>
          <p:nvPr/>
        </p:nvCxnSpPr>
        <p:spPr>
          <a:xfrm>
            <a:off x="1814963" y="6364023"/>
            <a:ext cx="457200" cy="12485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5EF2C73F-1A20-B704-5A79-2306958D2B83}"/>
              </a:ext>
            </a:extLst>
          </p:cNvPr>
          <p:cNvSpPr txBox="1"/>
          <p:nvPr/>
        </p:nvSpPr>
        <p:spPr>
          <a:xfrm>
            <a:off x="391322" y="5311484"/>
            <a:ext cx="6247245" cy="107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0"/>
              </a:spcBef>
              <a:defRPr sz="2133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 lvl="1"/>
            <a:r>
              <a:rPr lang="fr-FR" sz="2130" dirty="0"/>
              <a:t>Puis copier (</a:t>
            </a:r>
            <a:r>
              <a:rPr lang="fr-FR" sz="2130" dirty="0" err="1"/>
              <a:t>Ctrl+C</a:t>
            </a:r>
            <a:r>
              <a:rPr lang="fr-FR" sz="2130" dirty="0"/>
              <a:t>) le numéro dans la fenêtre qui s’ouvre.</a:t>
            </a:r>
          </a:p>
          <a:p>
            <a:pPr lvl="1"/>
            <a:r>
              <a:rPr lang="fr-FR" sz="2130" dirty="0"/>
              <a:t>Ne pas copier le numéro au format +33XXXX  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740B53D9-3A3F-844A-D428-16268077E002}"/>
              </a:ext>
            </a:extLst>
          </p:cNvPr>
          <p:cNvCxnSpPr>
            <a:cxnSpLocks/>
          </p:cNvCxnSpPr>
          <p:nvPr/>
        </p:nvCxnSpPr>
        <p:spPr>
          <a:xfrm flipH="1">
            <a:off x="4908884" y="5914517"/>
            <a:ext cx="1099128" cy="22205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07ED9419-C88E-0356-74F2-BC13212E5B93}"/>
              </a:ext>
            </a:extLst>
          </p:cNvPr>
          <p:cNvCxnSpPr>
            <a:cxnSpLocks/>
          </p:cNvCxnSpPr>
          <p:nvPr/>
        </p:nvCxnSpPr>
        <p:spPr>
          <a:xfrm>
            <a:off x="2871537" y="10225239"/>
            <a:ext cx="0" cy="5242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 42">
            <a:extLst>
              <a:ext uri="{FF2B5EF4-FFF2-40B4-BE49-F238E27FC236}">
                <a16:creationId xmlns:a16="http://schemas.microsoft.com/office/drawing/2014/main" id="{173BF090-94ED-7442-AEB4-DB4BB8CB5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954" y="2890904"/>
            <a:ext cx="6577263" cy="98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0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4B2378BB-5249-4F95-9667-55EEC6E9D24E}"/>
              </a:ext>
            </a:extLst>
          </p:cNvPr>
          <p:cNvGrpSpPr/>
          <p:nvPr/>
        </p:nvGrpSpPr>
        <p:grpSpPr>
          <a:xfrm>
            <a:off x="-151209" y="1025897"/>
            <a:ext cx="6770979" cy="9190673"/>
            <a:chOff x="-149660" y="1516388"/>
            <a:chExt cx="6770979" cy="919067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8C52745-9178-4321-84BC-C9EE54A11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6954" y="7345161"/>
              <a:ext cx="3515216" cy="114316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CE106F-CE57-4599-903A-F95052C82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5900" y="5599752"/>
              <a:ext cx="3562847" cy="1524213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-6612" y="1516388"/>
              <a:ext cx="64193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À partir de MYSYS en cliquant sur le numéro à appeler (vous pouvez prendre le casque avant ou à partir du moment où le client répond)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A8BE759-B182-44AA-A464-D1F2E46A704B}"/>
                </a:ext>
              </a:extLst>
            </p:cNvPr>
            <p:cNvGrpSpPr/>
            <p:nvPr/>
          </p:nvGrpSpPr>
          <p:grpSpPr>
            <a:xfrm>
              <a:off x="2004812" y="2146294"/>
              <a:ext cx="2848373" cy="3038899"/>
              <a:chOff x="-4814441" y="3896829"/>
              <a:chExt cx="2848373" cy="3038899"/>
            </a:xfrm>
          </p:grpSpPr>
          <p:pic>
            <p:nvPicPr>
              <p:cNvPr id="2" name="Image 1">
                <a:extLst>
                  <a:ext uri="{FF2B5EF4-FFF2-40B4-BE49-F238E27FC236}">
                    <a16:creationId xmlns:a16="http://schemas.microsoft.com/office/drawing/2014/main" id="{0D2084C5-0B22-49DA-8C25-3AA6D51C7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814441" y="3896829"/>
                <a:ext cx="2848373" cy="3038899"/>
              </a:xfrm>
              <a:prstGeom prst="rect">
                <a:avLst/>
              </a:prstGeom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0EB3540-C968-4BA3-BD1E-55C8D01A505F}"/>
                  </a:ext>
                </a:extLst>
              </p:cNvPr>
              <p:cNvSpPr/>
              <p:nvPr/>
            </p:nvSpPr>
            <p:spPr>
              <a:xfrm>
                <a:off x="-3928514" y="6597199"/>
                <a:ext cx="963937" cy="250109"/>
              </a:xfrm>
              <a:prstGeom prst="rect">
                <a:avLst/>
              </a:prstGeom>
              <a:solidFill>
                <a:srgbClr val="FEE6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Flèche : gauche 9">
              <a:extLst>
                <a:ext uri="{FF2B5EF4-FFF2-40B4-BE49-F238E27FC236}">
                  <a16:creationId xmlns:a16="http://schemas.microsoft.com/office/drawing/2014/main" id="{E875DB49-7AFB-4AE8-88C7-1157282B929C}"/>
                </a:ext>
              </a:extLst>
            </p:cNvPr>
            <p:cNvSpPr/>
            <p:nvPr/>
          </p:nvSpPr>
          <p:spPr>
            <a:xfrm>
              <a:off x="4512256" y="5970122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5F79145-980C-4B12-98A5-267D2C4FCA1E}"/>
                </a:ext>
              </a:extLst>
            </p:cNvPr>
            <p:cNvSpPr txBox="1"/>
            <p:nvPr/>
          </p:nvSpPr>
          <p:spPr>
            <a:xfrm>
              <a:off x="-149660" y="5176362"/>
              <a:ext cx="65751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 tapant un numéro ou un nom dans la zone de recherche</a:t>
              </a:r>
            </a:p>
          </p:txBody>
        </p:sp>
        <p:sp>
          <p:nvSpPr>
            <p:cNvPr id="29" name="Flèche : gauche 28">
              <a:extLst>
                <a:ext uri="{FF2B5EF4-FFF2-40B4-BE49-F238E27FC236}">
                  <a16:creationId xmlns:a16="http://schemas.microsoft.com/office/drawing/2014/main" id="{5DE38FBA-4B3A-440C-9B15-024EB99E4414}"/>
                </a:ext>
              </a:extLst>
            </p:cNvPr>
            <p:cNvSpPr/>
            <p:nvPr/>
          </p:nvSpPr>
          <p:spPr>
            <a:xfrm>
              <a:off x="5068238" y="8041220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lèche : gauche 29">
              <a:extLst>
                <a:ext uri="{FF2B5EF4-FFF2-40B4-BE49-F238E27FC236}">
                  <a16:creationId xmlns:a16="http://schemas.microsoft.com/office/drawing/2014/main" id="{D544AA8A-A245-4016-876E-D879F5BC583D}"/>
                </a:ext>
              </a:extLst>
            </p:cNvPr>
            <p:cNvSpPr/>
            <p:nvPr/>
          </p:nvSpPr>
          <p:spPr>
            <a:xfrm>
              <a:off x="4354413" y="7624155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lèche : gauche 30">
              <a:extLst>
                <a:ext uri="{FF2B5EF4-FFF2-40B4-BE49-F238E27FC236}">
                  <a16:creationId xmlns:a16="http://schemas.microsoft.com/office/drawing/2014/main" id="{636BB18B-D2A5-448F-AA32-16ED725CC70C}"/>
                </a:ext>
              </a:extLst>
            </p:cNvPr>
            <p:cNvSpPr/>
            <p:nvPr/>
          </p:nvSpPr>
          <p:spPr>
            <a:xfrm>
              <a:off x="5092902" y="6681401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lèche : gauche 31">
              <a:extLst>
                <a:ext uri="{FF2B5EF4-FFF2-40B4-BE49-F238E27FC236}">
                  <a16:creationId xmlns:a16="http://schemas.microsoft.com/office/drawing/2014/main" id="{A3CC8123-AA9E-483A-86BD-CE6D866C3BBF}"/>
                </a:ext>
              </a:extLst>
            </p:cNvPr>
            <p:cNvSpPr/>
            <p:nvPr/>
          </p:nvSpPr>
          <p:spPr>
            <a:xfrm>
              <a:off x="3854676" y="4813821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2288C1F-5229-4D17-BBB6-819F4D5039C5}"/>
                </a:ext>
              </a:extLst>
            </p:cNvPr>
            <p:cNvSpPr txBox="1"/>
            <p:nvPr/>
          </p:nvSpPr>
          <p:spPr>
            <a:xfrm>
              <a:off x="3302" y="8519783"/>
              <a:ext cx="66180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 partir de l’historique, le rappel est possible en clic to call, uniquement à partir des appels issus de ma ligne directe  </a:t>
              </a:r>
            </a:p>
          </p:txBody>
        </p:sp>
        <p:sp>
          <p:nvSpPr>
            <p:cNvPr id="34" name="Flèche : gauche 33">
              <a:extLst>
                <a:ext uri="{FF2B5EF4-FFF2-40B4-BE49-F238E27FC236}">
                  <a16:creationId xmlns:a16="http://schemas.microsoft.com/office/drawing/2014/main" id="{61173768-5FDC-430F-9257-C3EBB2FF7EBD}"/>
                </a:ext>
              </a:extLst>
            </p:cNvPr>
            <p:cNvSpPr/>
            <p:nvPr/>
          </p:nvSpPr>
          <p:spPr>
            <a:xfrm>
              <a:off x="5586285" y="10315324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B3D3000-7216-03A1-D5A8-58ABAEBE1F9D}"/>
              </a:ext>
            </a:extLst>
          </p:cNvPr>
          <p:cNvSpPr txBox="1"/>
          <p:nvPr/>
        </p:nvSpPr>
        <p:spPr>
          <a:xfrm>
            <a:off x="26802" y="10756267"/>
            <a:ext cx="7015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 les appels Supp Accueil        , c’est-à-dire les appels issus de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la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ligne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accueil ou ligne d’un autre conseiller après choix 1 du client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dans le SVI, le clic to call n’est pas possible. 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F8260743-172A-3AE9-45A4-F98137346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53" y="8824004"/>
            <a:ext cx="5012863" cy="1839028"/>
          </a:xfrm>
          <a:prstGeom prst="rect">
            <a:avLst/>
          </a:prstGeom>
          <a:noFill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DE4AF6-E937-E5A1-3377-2A511285F5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4157"/>
          <a:stretch/>
        </p:blipFill>
        <p:spPr>
          <a:xfrm>
            <a:off x="5934468" y="8297232"/>
            <a:ext cx="683548" cy="5133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418A67-9EC1-E4CE-310A-A3CBB5467F1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" r="22700" b="66228"/>
          <a:stretch/>
        </p:blipFill>
        <p:spPr>
          <a:xfrm>
            <a:off x="3017720" y="10715750"/>
            <a:ext cx="474460" cy="434311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-497302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Emettre un appel</a:t>
            </a:r>
          </a:p>
        </p:txBody>
      </p:sp>
    </p:spTree>
    <p:extLst>
      <p:ext uri="{BB962C8B-B14F-4D97-AF65-F5344CB8AC3E}">
        <p14:creationId xmlns:p14="http://schemas.microsoft.com/office/powerpoint/2010/main" val="1021544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Répondre à un appel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5FA52E0-9BEC-4F8D-BB86-BA29DDCFB8CD}"/>
              </a:ext>
            </a:extLst>
          </p:cNvPr>
          <p:cNvGrpSpPr/>
          <p:nvPr/>
        </p:nvGrpSpPr>
        <p:grpSpPr>
          <a:xfrm>
            <a:off x="219306" y="1965899"/>
            <a:ext cx="6419386" cy="5443774"/>
            <a:chOff x="219306" y="1965899"/>
            <a:chExt cx="6419386" cy="544377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219306" y="1965899"/>
              <a:ext cx="6419386" cy="347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Prendre le casque sur le socle et le mettre sur vos oreilles suffit pour prendre l’appel.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Vous avez le casque autour du cou ? Mettez le sur vos oreilles et l’appel est pris en charge.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Vous avez déjà le casque sur les oreilles ?  Appuyer sur le bouton décrocher.</a:t>
              </a:r>
            </a:p>
          </p:txBody>
        </p: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85A4CCC7-2198-4ED1-B8B9-1E06F4730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4864" y="5249673"/>
              <a:ext cx="1950448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1841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D0CC93-0FB8-4CDA-9D01-67C3E3BCC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68" y="3399524"/>
            <a:ext cx="6642776" cy="3268494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Lors d’une communication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EF7BA95-A7D6-407C-B197-DE50675498D2}"/>
              </a:ext>
            </a:extLst>
          </p:cNvPr>
          <p:cNvSpPr txBox="1"/>
          <p:nvPr/>
        </p:nvSpPr>
        <p:spPr>
          <a:xfrm>
            <a:off x="325464" y="1797532"/>
            <a:ext cx="6295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 possibles pendant un appel (entrant et sortant)</a:t>
            </a: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F4AC98BF-CE4F-4260-9B9B-65BDFC248196}"/>
              </a:ext>
            </a:extLst>
          </p:cNvPr>
          <p:cNvSpPr/>
          <p:nvPr/>
        </p:nvSpPr>
        <p:spPr>
          <a:xfrm rot="16200000">
            <a:off x="5116184" y="5523895"/>
            <a:ext cx="707886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5F79145-980C-4B12-98A5-267D2C4FCA1E}"/>
              </a:ext>
            </a:extLst>
          </p:cNvPr>
          <p:cNvSpPr txBox="1"/>
          <p:nvPr/>
        </p:nvSpPr>
        <p:spPr>
          <a:xfrm>
            <a:off x="982711" y="6937724"/>
            <a:ext cx="21338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Activer/ Désactiver le micro (possible aussi directement sur le casque : bouton rouge )</a:t>
            </a: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A1407736-DB3C-424B-8F3A-789D2B15E751}"/>
              </a:ext>
            </a:extLst>
          </p:cNvPr>
          <p:cNvSpPr/>
          <p:nvPr/>
        </p:nvSpPr>
        <p:spPr>
          <a:xfrm rot="7823347">
            <a:off x="2495044" y="6548918"/>
            <a:ext cx="707886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31" descr="Une image contenant intérieur, table, noir, guichet&#10;&#10;Description générée automatiquement">
            <a:extLst>
              <a:ext uri="{FF2B5EF4-FFF2-40B4-BE49-F238E27FC236}">
                <a16:creationId xmlns:a16="http://schemas.microsoft.com/office/drawing/2014/main" id="{F9C8EA04-54AB-467A-A60E-7AF2E3C0CA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3" t="-718" r="2939" b="718"/>
          <a:stretch/>
        </p:blipFill>
        <p:spPr>
          <a:xfrm rot="5400000">
            <a:off x="994884" y="9362244"/>
            <a:ext cx="2109527" cy="1416541"/>
          </a:xfrm>
          <a:prstGeom prst="rect">
            <a:avLst/>
          </a:prstGeom>
        </p:spPr>
      </p:pic>
      <p:sp>
        <p:nvSpPr>
          <p:cNvPr id="33" name="Flèche : gauche 32">
            <a:extLst>
              <a:ext uri="{FF2B5EF4-FFF2-40B4-BE49-F238E27FC236}">
                <a16:creationId xmlns:a16="http://schemas.microsoft.com/office/drawing/2014/main" id="{8B5077B5-739B-4995-992F-0D86A1526AA5}"/>
              </a:ext>
            </a:extLst>
          </p:cNvPr>
          <p:cNvSpPr/>
          <p:nvPr/>
        </p:nvSpPr>
        <p:spPr>
          <a:xfrm rot="5400000">
            <a:off x="4626615" y="6765263"/>
            <a:ext cx="817852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CDFCC7-0D49-47A4-A22D-C83E73295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464" y="7570113"/>
            <a:ext cx="962159" cy="1991003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D8BC31D6-3EA4-43BC-A6A5-8AE27F121CFE}"/>
              </a:ext>
            </a:extLst>
          </p:cNvPr>
          <p:cNvSpPr txBox="1"/>
          <p:nvPr/>
        </p:nvSpPr>
        <p:spPr>
          <a:xfrm>
            <a:off x="3968603" y="7370058"/>
            <a:ext cx="2133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Plus d’actions :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9190CC2-80CE-4627-9E36-ECC16F0EFC16}"/>
              </a:ext>
            </a:extLst>
          </p:cNvPr>
          <p:cNvSpPr txBox="1"/>
          <p:nvPr/>
        </p:nvSpPr>
        <p:spPr>
          <a:xfrm>
            <a:off x="4449685" y="4322852"/>
            <a:ext cx="2133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Raccrocher (possible aussi à partir du casque)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FFD8AB9A-3636-4E64-8585-6D0676A4B0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646" t="30056" r="27411" b="16599"/>
          <a:stretch/>
        </p:blipFill>
        <p:spPr>
          <a:xfrm>
            <a:off x="3976699" y="4556278"/>
            <a:ext cx="576204" cy="774618"/>
          </a:xfrm>
          <a:prstGeom prst="rect">
            <a:avLst/>
          </a:prstGeom>
        </p:spPr>
      </p:pic>
      <p:sp>
        <p:nvSpPr>
          <p:cNvPr id="37" name="Flèche : gauche 36">
            <a:extLst>
              <a:ext uri="{FF2B5EF4-FFF2-40B4-BE49-F238E27FC236}">
                <a16:creationId xmlns:a16="http://schemas.microsoft.com/office/drawing/2014/main" id="{82C706D1-A80A-49DB-B111-BC6CDC9D6FDE}"/>
              </a:ext>
            </a:extLst>
          </p:cNvPr>
          <p:cNvSpPr/>
          <p:nvPr/>
        </p:nvSpPr>
        <p:spPr>
          <a:xfrm rot="13332920">
            <a:off x="5475081" y="3323725"/>
            <a:ext cx="707886" cy="391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416362A-C073-4434-8047-A2ED48E2B375}"/>
              </a:ext>
            </a:extLst>
          </p:cNvPr>
          <p:cNvSpPr txBox="1"/>
          <p:nvPr/>
        </p:nvSpPr>
        <p:spPr>
          <a:xfrm>
            <a:off x="3532121" y="2677986"/>
            <a:ext cx="2133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Accéder aux paramètres audio</a:t>
            </a:r>
          </a:p>
        </p:txBody>
      </p:sp>
    </p:spTree>
    <p:extLst>
      <p:ext uri="{BB962C8B-B14F-4D97-AF65-F5344CB8AC3E}">
        <p14:creationId xmlns:p14="http://schemas.microsoft.com/office/powerpoint/2010/main" val="3089685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Mettre en attente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1E6389-DB0B-461F-A048-77195E254183}"/>
              </a:ext>
            </a:extLst>
          </p:cNvPr>
          <p:cNvGrpSpPr/>
          <p:nvPr/>
        </p:nvGrpSpPr>
        <p:grpSpPr>
          <a:xfrm>
            <a:off x="0" y="1797532"/>
            <a:ext cx="7025322" cy="7939432"/>
            <a:chOff x="0" y="1797532"/>
            <a:chExt cx="7025322" cy="7939432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325464" y="1797532"/>
              <a:ext cx="62958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Action possible pendant un appel (entrant et sortant)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5F79145-980C-4B12-98A5-267D2C4FCA1E}"/>
                </a:ext>
              </a:extLst>
            </p:cNvPr>
            <p:cNvSpPr txBox="1"/>
            <p:nvPr/>
          </p:nvSpPr>
          <p:spPr>
            <a:xfrm>
              <a:off x="964227" y="9208954"/>
              <a:ext cx="21338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3 - Puis</a:t>
              </a:r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86467021-F9C9-4C6A-9D19-B1668A6CB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407936"/>
              <a:ext cx="6858000" cy="3174476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173499F-28EC-4A5B-B6DE-AC560CC56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26142" y="7021960"/>
              <a:ext cx="2619741" cy="2715004"/>
            </a:xfrm>
            <a:prstGeom prst="rect">
              <a:avLst/>
            </a:prstGeom>
          </p:spPr>
        </p:pic>
        <p:sp>
          <p:nvSpPr>
            <p:cNvPr id="27" name="Flèche : gauche 26">
              <a:extLst>
                <a:ext uri="{FF2B5EF4-FFF2-40B4-BE49-F238E27FC236}">
                  <a16:creationId xmlns:a16="http://schemas.microsoft.com/office/drawing/2014/main" id="{A1407736-DB3C-424B-8F3A-789D2B15E751}"/>
                </a:ext>
              </a:extLst>
            </p:cNvPr>
            <p:cNvSpPr/>
            <p:nvPr/>
          </p:nvSpPr>
          <p:spPr>
            <a:xfrm rot="5400000">
              <a:off x="4537505" y="5546189"/>
              <a:ext cx="707886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lèche : gauche 25">
              <a:extLst>
                <a:ext uri="{FF2B5EF4-FFF2-40B4-BE49-F238E27FC236}">
                  <a16:creationId xmlns:a16="http://schemas.microsoft.com/office/drawing/2014/main" id="{53D98BD7-3DA7-4001-9B85-5153D73039C4}"/>
                </a:ext>
              </a:extLst>
            </p:cNvPr>
            <p:cNvSpPr/>
            <p:nvPr/>
          </p:nvSpPr>
          <p:spPr>
            <a:xfrm>
              <a:off x="4695579" y="3420328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lèche : gauche 20">
              <a:extLst>
                <a:ext uri="{FF2B5EF4-FFF2-40B4-BE49-F238E27FC236}">
                  <a16:creationId xmlns:a16="http://schemas.microsoft.com/office/drawing/2014/main" id="{42E202CA-F6CC-4BC1-A761-06B0CD7516C7}"/>
                </a:ext>
              </a:extLst>
            </p:cNvPr>
            <p:cNvSpPr/>
            <p:nvPr/>
          </p:nvSpPr>
          <p:spPr>
            <a:xfrm rot="10800000">
              <a:off x="2474883" y="9206897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908CDDB-1DEC-438D-9EEF-5A9E66222EE4}"/>
                </a:ext>
              </a:extLst>
            </p:cNvPr>
            <p:cNvSpPr txBox="1"/>
            <p:nvPr/>
          </p:nvSpPr>
          <p:spPr>
            <a:xfrm>
              <a:off x="3824510" y="6158870"/>
              <a:ext cx="21338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2DBF448-59FB-4BB5-BDE3-636FAB5E4136}"/>
                </a:ext>
              </a:extLst>
            </p:cNvPr>
            <p:cNvSpPr txBox="1"/>
            <p:nvPr/>
          </p:nvSpPr>
          <p:spPr>
            <a:xfrm>
              <a:off x="4891447" y="3374086"/>
              <a:ext cx="21338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405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>
                <a:latin typeface="Abadi" panose="020B0604020104020204" pitchFamily="34" charset="0"/>
              </a:rPr>
              <a:t>Transférer </a:t>
            </a:r>
            <a:r>
              <a:rPr lang="fr-FR" dirty="0">
                <a:latin typeface="Abadi" panose="020B0604020104020204" pitchFamily="34" charset="0"/>
              </a:rPr>
              <a:t>un appel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4EEE89-0378-43E3-9072-A34413E11472}"/>
              </a:ext>
            </a:extLst>
          </p:cNvPr>
          <p:cNvGrpSpPr/>
          <p:nvPr/>
        </p:nvGrpSpPr>
        <p:grpSpPr>
          <a:xfrm>
            <a:off x="0" y="1533773"/>
            <a:ext cx="6858000" cy="10504312"/>
            <a:chOff x="0" y="1533773"/>
            <a:chExt cx="6858000" cy="1050431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9FFD96-3788-4222-94B6-D0D5990B1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60125" y="6008325"/>
              <a:ext cx="3124636" cy="1409897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281072" y="1533773"/>
              <a:ext cx="62958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Action possible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pendant un appel (entrant et sortant)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5F79145-980C-4B12-98A5-267D2C4FCA1E}"/>
                </a:ext>
              </a:extLst>
            </p:cNvPr>
            <p:cNvSpPr txBox="1"/>
            <p:nvPr/>
          </p:nvSpPr>
          <p:spPr>
            <a:xfrm>
              <a:off x="281073" y="5926085"/>
              <a:ext cx="232429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– Taper le nom ou le numéro de la personne à qui faire suivre, appeler</a:t>
              </a:r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86467021-F9C9-4C6A-9D19-B1668A6CB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958485"/>
              <a:ext cx="6858000" cy="3174476"/>
            </a:xfrm>
            <a:prstGeom prst="rect">
              <a:avLst/>
            </a:prstGeom>
          </p:spPr>
        </p:pic>
        <p:sp>
          <p:nvSpPr>
            <p:cNvPr id="27" name="Flèche : gauche 26">
              <a:extLst>
                <a:ext uri="{FF2B5EF4-FFF2-40B4-BE49-F238E27FC236}">
                  <a16:creationId xmlns:a16="http://schemas.microsoft.com/office/drawing/2014/main" id="{A1407736-DB3C-424B-8F3A-789D2B15E751}"/>
                </a:ext>
              </a:extLst>
            </p:cNvPr>
            <p:cNvSpPr/>
            <p:nvPr/>
          </p:nvSpPr>
          <p:spPr>
            <a:xfrm rot="5400000">
              <a:off x="4568502" y="5096738"/>
              <a:ext cx="707886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328DD7A-5BD6-403F-9217-BF94E198314E}"/>
                </a:ext>
              </a:extLst>
            </p:cNvPr>
            <p:cNvSpPr txBox="1"/>
            <p:nvPr/>
          </p:nvSpPr>
          <p:spPr>
            <a:xfrm>
              <a:off x="3855506" y="5678423"/>
              <a:ext cx="21338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3BA0BF2-685A-4928-B803-7CA85C0D3E95}"/>
                </a:ext>
              </a:extLst>
            </p:cNvPr>
            <p:cNvSpPr txBox="1"/>
            <p:nvPr/>
          </p:nvSpPr>
          <p:spPr>
            <a:xfrm>
              <a:off x="4724125" y="3312900"/>
              <a:ext cx="21338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Flèche : gauche 21">
              <a:extLst>
                <a:ext uri="{FF2B5EF4-FFF2-40B4-BE49-F238E27FC236}">
                  <a16:creationId xmlns:a16="http://schemas.microsoft.com/office/drawing/2014/main" id="{B7EF2231-E749-4191-BF5D-02D00FCF7FB0}"/>
                </a:ext>
              </a:extLst>
            </p:cNvPr>
            <p:cNvSpPr/>
            <p:nvPr/>
          </p:nvSpPr>
          <p:spPr>
            <a:xfrm>
              <a:off x="4690968" y="3312900"/>
              <a:ext cx="854691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lèche : gauche 20">
              <a:extLst>
                <a:ext uri="{FF2B5EF4-FFF2-40B4-BE49-F238E27FC236}">
                  <a16:creationId xmlns:a16="http://schemas.microsoft.com/office/drawing/2014/main" id="{42E202CA-F6CC-4BC1-A761-06B0CD7516C7}"/>
                </a:ext>
              </a:extLst>
            </p:cNvPr>
            <p:cNvSpPr/>
            <p:nvPr/>
          </p:nvSpPr>
          <p:spPr>
            <a:xfrm rot="10800000">
              <a:off x="2781620" y="6321537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584FCA-D654-459E-AB73-AD68837F11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640"/>
            <a:stretch/>
          </p:blipFill>
          <p:spPr>
            <a:xfrm>
              <a:off x="924364" y="7473990"/>
              <a:ext cx="5334744" cy="286296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8CF3A80-8C7B-4E4D-88A9-44FEF5C2EC88}"/>
                </a:ext>
              </a:extLst>
            </p:cNvPr>
            <p:cNvSpPr txBox="1"/>
            <p:nvPr/>
          </p:nvSpPr>
          <p:spPr>
            <a:xfrm>
              <a:off x="144142" y="8517007"/>
              <a:ext cx="2133875" cy="347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– Informer votre interlocuteur et cliquer sur Transférer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OU</a:t>
              </a: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Reprendre</a:t>
              </a:r>
            </a:p>
          </p:txBody>
        </p:sp>
        <p:sp>
          <p:nvSpPr>
            <p:cNvPr id="16" name="Flèche : gauche 15">
              <a:extLst>
                <a:ext uri="{FF2B5EF4-FFF2-40B4-BE49-F238E27FC236}">
                  <a16:creationId xmlns:a16="http://schemas.microsoft.com/office/drawing/2014/main" id="{F4AC98BF-CE4F-4260-9B9B-65BDFC248196}"/>
                </a:ext>
              </a:extLst>
            </p:cNvPr>
            <p:cNvSpPr/>
            <p:nvPr/>
          </p:nvSpPr>
          <p:spPr>
            <a:xfrm rot="10800000">
              <a:off x="2202683" y="8858434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E4FC04-AB56-4612-8402-428A74F6A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40349" y="10336953"/>
              <a:ext cx="923175" cy="17011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0193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F5C7611-F767-1577-C440-C9BE0880319F}"/>
              </a:ext>
            </a:extLst>
          </p:cNvPr>
          <p:cNvSpPr txBox="1"/>
          <p:nvPr/>
        </p:nvSpPr>
        <p:spPr>
          <a:xfrm>
            <a:off x="728158" y="9529012"/>
            <a:ext cx="5760000" cy="2592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402956"/>
            <a:ext cx="5915025" cy="1441342"/>
          </a:xfrm>
        </p:spPr>
        <p:txBody>
          <a:bodyPr/>
          <a:lstStyle/>
          <a:p>
            <a:pPr algn="ctr"/>
            <a:r>
              <a:rPr lang="fr-FR">
                <a:latin typeface="Abadi" panose="020B0604020104020204" pitchFamily="34" charset="0"/>
              </a:rPr>
              <a:t>Historique </a:t>
            </a:r>
            <a:r>
              <a:rPr lang="fr-FR" dirty="0">
                <a:latin typeface="Abadi" panose="020B0604020104020204" pitchFamily="34" charset="0"/>
              </a:rPr>
              <a:t>des appels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1B1654-5FAD-4526-BEEB-E3B714F8D85F}"/>
              </a:ext>
            </a:extLst>
          </p:cNvPr>
          <p:cNvSpPr txBox="1"/>
          <p:nvPr/>
        </p:nvSpPr>
        <p:spPr>
          <a:xfrm>
            <a:off x="471487" y="2494898"/>
            <a:ext cx="6295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Possible à partir de JABBER directement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+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: facilement accessible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+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: filtre possible (Sortant – Entrant – Manqués)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Affichage uniquement des numéros de téléphone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53B9D90-394A-47B9-9363-B3DDFF1C3D05}"/>
              </a:ext>
            </a:extLst>
          </p:cNvPr>
          <p:cNvSpPr txBox="1">
            <a:spLocks/>
          </p:cNvSpPr>
          <p:nvPr/>
        </p:nvSpPr>
        <p:spPr>
          <a:xfrm>
            <a:off x="130190" y="1461051"/>
            <a:ext cx="6597620" cy="766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Abadi" panose="020B0604020104020204" pitchFamily="34" charset="0"/>
              </a:rPr>
              <a:t>Plus de bandeau multi média avec </a:t>
            </a:r>
            <a:r>
              <a:rPr lang="fr-FR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badi" panose="020B0604020104020204" pitchFamily="34" charset="0"/>
              </a:rPr>
              <a:t>Mysys</a:t>
            </a:r>
            <a:endParaRPr lang="fr-FR" sz="2800" dirty="0">
              <a:solidFill>
                <a:schemeClr val="accent2">
                  <a:lumMod val="60000"/>
                  <a:lumOff val="40000"/>
                </a:schemeClr>
              </a:solidFill>
              <a:latin typeface="Abadi" panose="020B0604020104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53814E-0836-10E9-B4E2-47A9C807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09" y="4085690"/>
            <a:ext cx="4490787" cy="52650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255A1B-6075-2DE3-A5EF-83CEC10903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157"/>
          <a:stretch/>
        </p:blipFill>
        <p:spPr>
          <a:xfrm>
            <a:off x="902869" y="9561096"/>
            <a:ext cx="683548" cy="5133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631296-D468-8B40-9005-3258B8ACE8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937" b="59288"/>
          <a:stretch/>
        </p:blipFill>
        <p:spPr>
          <a:xfrm>
            <a:off x="891092" y="10122918"/>
            <a:ext cx="544669" cy="61895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FFCB75F-1F15-B6E1-0191-0CCE251BEAF6}"/>
              </a:ext>
            </a:extLst>
          </p:cNvPr>
          <p:cNvSpPr txBox="1"/>
          <p:nvPr/>
        </p:nvSpPr>
        <p:spPr>
          <a:xfrm>
            <a:off x="1538289" y="9609573"/>
            <a:ext cx="48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Appels reçus directement sur ma ligne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6105C5-3750-24A4-8FA3-0ACB75E561C9}"/>
              </a:ext>
            </a:extLst>
          </p:cNvPr>
          <p:cNvSpPr txBox="1"/>
          <p:nvPr/>
        </p:nvSpPr>
        <p:spPr>
          <a:xfrm>
            <a:off x="1526512" y="10187676"/>
            <a:ext cx="486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Appels en provenance du </a:t>
            </a:r>
            <a:r>
              <a:rPr lang="fr-FR" sz="2000" dirty="0" err="1"/>
              <a:t>SupAccueil</a:t>
            </a:r>
            <a:r>
              <a:rPr lang="fr-FR" sz="2000" dirty="0"/>
              <a:t>, c’est-à-dire :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→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  <a:ea typeface="Segoe UI Emoji" panose="020B0502040204020203" pitchFamily="34" charset="0"/>
              </a:rPr>
              <a:t>L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es appels des clients sur la ligne Accueil</a:t>
            </a:r>
          </a:p>
          <a:p>
            <a:pPr>
              <a:defRPr/>
            </a:pPr>
            <a:r>
              <a:rPr lang="fr-FR" sz="2000" dirty="0">
                <a:solidFill>
                  <a:prstClr val="black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→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Les appels des clients sur les lignes conseillers après choix 1 dans le SVI </a:t>
            </a:r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MyPremium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CE7419-90F4-8B34-5965-905FF0C71F5D}"/>
              </a:ext>
            </a:extLst>
          </p:cNvPr>
          <p:cNvSpPr txBox="1"/>
          <p:nvPr/>
        </p:nvSpPr>
        <p:spPr>
          <a:xfrm>
            <a:off x="4746643" y="7114488"/>
            <a:ext cx="433953" cy="756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b="1" dirty="0">
              <a:solidFill>
                <a:srgbClr val="C00000"/>
              </a:solidFill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387EAC6-E218-9C8A-3537-B88877A520E1}"/>
              </a:ext>
            </a:extLst>
          </p:cNvPr>
          <p:cNvCxnSpPr>
            <a:cxnSpLocks/>
            <a:stCxn id="13" idx="2"/>
            <a:endCxn id="22" idx="0"/>
          </p:cNvCxnSpPr>
          <p:nvPr/>
        </p:nvCxnSpPr>
        <p:spPr>
          <a:xfrm flipH="1">
            <a:off x="3608158" y="7870488"/>
            <a:ext cx="1355462" cy="16585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822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Historique des appels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1B1654-5FAD-4526-BEEB-E3B714F8D85F}"/>
              </a:ext>
            </a:extLst>
          </p:cNvPr>
          <p:cNvSpPr txBox="1"/>
          <p:nvPr/>
        </p:nvSpPr>
        <p:spPr>
          <a:xfrm>
            <a:off x="471487" y="1874966"/>
            <a:ext cx="6295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Possible à partir de MYSYS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+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: Beaucoup de filtres actifs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+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: Plus d’informations et de possibilités que sur JABBER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Devoir se rendre sur le portail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FFDDC12-1BAD-4D3B-A9FE-C1B42CB72CA7}"/>
              </a:ext>
            </a:extLst>
          </p:cNvPr>
          <p:cNvPicPr/>
          <p:nvPr/>
        </p:nvPicPr>
        <p:blipFill rotWithShape="1">
          <a:blip r:embed="rId2"/>
          <a:srcRect l="10303" t="3373" r="1437" b="38759"/>
          <a:stretch/>
        </p:blipFill>
        <p:spPr>
          <a:xfrm>
            <a:off x="77492" y="8512710"/>
            <a:ext cx="6749511" cy="3365272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32156AFA-A7A1-4E44-B791-9900518478D0}"/>
              </a:ext>
            </a:extLst>
          </p:cNvPr>
          <p:cNvSpPr txBox="1"/>
          <p:nvPr/>
        </p:nvSpPr>
        <p:spPr>
          <a:xfrm>
            <a:off x="383583" y="7986234"/>
            <a:ext cx="5957647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3 . Même historique que JABBER avec des « + »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F6170C1-E8D3-4452-9B10-FA05A6A5BE82}"/>
              </a:ext>
            </a:extLst>
          </p:cNvPr>
          <p:cNvGrpSpPr/>
          <p:nvPr/>
        </p:nvGrpSpPr>
        <p:grpSpPr>
          <a:xfrm>
            <a:off x="279278" y="3247255"/>
            <a:ext cx="6421473" cy="4396790"/>
            <a:chOff x="345870" y="2891553"/>
            <a:chExt cx="6421473" cy="439679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959C913-0F8B-488D-A11C-C7015DC5F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5870" y="2891553"/>
              <a:ext cx="1876687" cy="3543795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839AD17-A7BE-45AF-A8FC-1AEA8C481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2557" y="4033691"/>
              <a:ext cx="4544786" cy="1333244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A682E89-78B7-4318-A111-5E4418D3A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28999" y="5383077"/>
              <a:ext cx="3134162" cy="1905266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994C229-5BAC-4B9A-A7D9-F7D22B3958F9}"/>
                </a:ext>
              </a:extLst>
            </p:cNvPr>
            <p:cNvSpPr txBox="1"/>
            <p:nvPr/>
          </p:nvSpPr>
          <p:spPr>
            <a:xfrm>
              <a:off x="1317358" y="4107537"/>
              <a:ext cx="433953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8F06209-022E-42E8-96CF-FAF6AEB62652}"/>
                </a:ext>
              </a:extLst>
            </p:cNvPr>
            <p:cNvSpPr txBox="1"/>
            <p:nvPr/>
          </p:nvSpPr>
          <p:spPr>
            <a:xfrm>
              <a:off x="4996080" y="4478784"/>
              <a:ext cx="433953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2</a:t>
              </a:r>
            </a:p>
          </p:txBody>
        </p: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66B724FB-9092-4122-8F9D-6961F8AE8015}"/>
                </a:ext>
              </a:extLst>
            </p:cNvPr>
            <p:cNvCxnSpPr>
              <a:cxnSpLocks/>
              <a:stCxn id="27" idx="2"/>
              <a:endCxn id="24" idx="0"/>
            </p:cNvCxnSpPr>
            <p:nvPr/>
          </p:nvCxnSpPr>
          <p:spPr>
            <a:xfrm flipH="1">
              <a:off x="4996080" y="4848116"/>
              <a:ext cx="216977" cy="53496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4669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Historique des appels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1B1654-5FAD-4526-BEEB-E3B714F8D85F}"/>
              </a:ext>
            </a:extLst>
          </p:cNvPr>
          <p:cNvSpPr txBox="1"/>
          <p:nvPr/>
        </p:nvSpPr>
        <p:spPr>
          <a:xfrm>
            <a:off x="325464" y="1874966"/>
            <a:ext cx="644187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« + » disponibles à partir de l’historique MYSYS 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Le nom du client apparait si le numéro est renseigné dans les bases.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cliquant sur la ligne client =&gt; ouverture automatique de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synthèse avec possibilité de rappel direct.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Si un même numéro a été appelé et a été composé plusieurs fois =&gt; tout est regroupé afin d’avoir une vision d’ensemble (cliquer sur V en bout de ligne)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FFDDC12-1BAD-4D3B-A9FE-C1B42CB72CA7}"/>
              </a:ext>
            </a:extLst>
          </p:cNvPr>
          <p:cNvPicPr/>
          <p:nvPr/>
        </p:nvPicPr>
        <p:blipFill rotWithShape="1">
          <a:blip r:embed="rId2"/>
          <a:srcRect l="9837" t="55522"/>
          <a:stretch/>
        </p:blipFill>
        <p:spPr>
          <a:xfrm>
            <a:off x="175897" y="5408574"/>
            <a:ext cx="6591446" cy="243356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4592CE7-62C3-41D7-AA5C-814DF5D7BDAA}"/>
              </a:ext>
            </a:extLst>
          </p:cNvPr>
          <p:cNvPicPr/>
          <p:nvPr/>
        </p:nvPicPr>
        <p:blipFill rotWithShape="1">
          <a:blip r:embed="rId2"/>
          <a:srcRect l="9837" t="55522" r="52848"/>
          <a:stretch/>
        </p:blipFill>
        <p:spPr>
          <a:xfrm>
            <a:off x="1134645" y="6718755"/>
            <a:ext cx="4952920" cy="42254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5522C95-737B-4A09-9D49-7FD1AD4818F8}"/>
              </a:ext>
            </a:extLst>
          </p:cNvPr>
          <p:cNvSpPr txBox="1"/>
          <p:nvPr/>
        </p:nvSpPr>
        <p:spPr>
          <a:xfrm rot="20192366">
            <a:off x="1469903" y="8626840"/>
            <a:ext cx="1804256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VUE ZOOMEE</a:t>
            </a:r>
          </a:p>
        </p:txBody>
      </p:sp>
    </p:spTree>
    <p:extLst>
      <p:ext uri="{BB962C8B-B14F-4D97-AF65-F5344CB8AC3E}">
        <p14:creationId xmlns:p14="http://schemas.microsoft.com/office/powerpoint/2010/main" val="3852607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Activer le </a:t>
            </a:r>
            <a:r>
              <a:rPr lang="fr-FR" dirty="0" err="1">
                <a:latin typeface="Abadi" panose="020B0604020104020204" pitchFamily="34" charset="0"/>
              </a:rPr>
              <a:t>MyInCall</a:t>
            </a:r>
            <a:r>
              <a:rPr lang="fr-FR" dirty="0">
                <a:latin typeface="Abadi" panose="020B0604020104020204" pitchFamily="34" charset="0"/>
              </a:rPr>
              <a:t> ACCUEIL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1B1654-5FAD-4526-BEEB-E3B714F8D85F}"/>
              </a:ext>
            </a:extLst>
          </p:cNvPr>
          <p:cNvSpPr txBox="1"/>
          <p:nvPr/>
        </p:nvSpPr>
        <p:spPr>
          <a:xfrm>
            <a:off x="325464" y="1874966"/>
            <a:ext cx="64418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Vous </a:t>
            </a:r>
            <a:r>
              <a:rPr lang="fr-FR" sz="2000" b="1" dirty="0">
                <a:latin typeface="Calibri" panose="020F0502020204030204"/>
              </a:rPr>
              <a:t>êtes à l’accueil et vous voulez disposer des pop-up indiquant quel client appelle le standard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Activer </a:t>
            </a:r>
            <a:r>
              <a:rPr lang="fr-FR" sz="2000" b="1" dirty="0" err="1">
                <a:solidFill>
                  <a:srgbClr val="C00000"/>
                </a:solidFill>
                <a:latin typeface="Calibri" panose="020F0502020204030204"/>
              </a:rPr>
              <a:t>MyInCall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 ACCUEIL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latin typeface="Calibri" panose="020F0502020204030204"/>
              </a:rPr>
              <a:t>Important : une seule personne peut activer cette fonctionnalité au sein de l’agence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Comment : </a:t>
            </a:r>
            <a:r>
              <a:rPr lang="fr-FR" sz="2000" dirty="0" err="1">
                <a:solidFill>
                  <a:srgbClr val="C00000"/>
                </a:solidFill>
                <a:latin typeface="Calibri" panose="020F0502020204030204"/>
              </a:rPr>
              <a:t>Mysys</a:t>
            </a: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 – Appeler – Options, puis cocher « Connecté » et « Notifications actives 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F6773A-ECAF-4218-A68A-98B62E60B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" y="5009706"/>
            <a:ext cx="1876687" cy="35437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750ABD-066C-47D7-AA34-61ECE5674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747" y="5824207"/>
            <a:ext cx="3134162" cy="1914792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65D1657C-51B8-4328-A2E4-74D2B813A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07" y="9145295"/>
            <a:ext cx="4239217" cy="2343477"/>
          </a:xfrm>
          <a:prstGeom prst="rect">
            <a:avLst/>
          </a:prstGeom>
        </p:spPr>
      </p:pic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FEC9240-1804-492F-867E-7914B0983C84}"/>
              </a:ext>
            </a:extLst>
          </p:cNvPr>
          <p:cNvSpPr/>
          <p:nvPr/>
        </p:nvSpPr>
        <p:spPr>
          <a:xfrm>
            <a:off x="1534332" y="10693831"/>
            <a:ext cx="139485" cy="154983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728276DA-F821-4884-89A3-A4812872DA3D}"/>
              </a:ext>
            </a:extLst>
          </p:cNvPr>
          <p:cNvSpPr/>
          <p:nvPr/>
        </p:nvSpPr>
        <p:spPr>
          <a:xfrm>
            <a:off x="1531750" y="11187193"/>
            <a:ext cx="139485" cy="154983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225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0"/>
            <a:ext cx="5915025" cy="2356556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Suivi des appels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1B1654-5FAD-4526-BEEB-E3B714F8D85F}"/>
              </a:ext>
            </a:extLst>
          </p:cNvPr>
          <p:cNvSpPr txBox="1"/>
          <p:nvPr/>
        </p:nvSpPr>
        <p:spPr>
          <a:xfrm>
            <a:off x="325464" y="1874966"/>
            <a:ext cx="64418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suivi des appels est disponible via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Planet’CEGEE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– Rubrique des commerciaux – Pilotage – Téléphonie.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On y trouve :</a:t>
            </a:r>
          </a:p>
          <a:p>
            <a:pPr marL="800100" lvl="1" indent="-342900">
              <a:buFontTx/>
              <a:buChar char="-"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La volumétrie des appels</a:t>
            </a:r>
          </a:p>
          <a:p>
            <a:pPr marL="800100" lvl="1" indent="-342900">
              <a:buFontTx/>
              <a:buChar char="-"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Le détail des appels en absence</a:t>
            </a:r>
          </a:p>
          <a:p>
            <a:pPr marL="800100" lvl="1" indent="-342900">
              <a:buFontTx/>
              <a:buChar char="-"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….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Les visuels ci-dessous sont illisibles.. Pourquoi ? Tout simplement pour </a:t>
            </a:r>
            <a:r>
              <a:rPr lang="fr-FR" sz="2000">
                <a:solidFill>
                  <a:prstClr val="black"/>
                </a:solidFill>
                <a:latin typeface="Calibri" panose="020F0502020204030204"/>
              </a:rPr>
              <a:t>vous donner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envie d’aller voir en direct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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6597C98-DC4E-4EED-AB47-EE822E8604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71487" y="6050175"/>
            <a:ext cx="5694320" cy="38977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95AE8F-DDCB-4505-B4C6-FDD6723F86B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47545" y="10585343"/>
            <a:ext cx="6162909" cy="87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476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1344</TotalTime>
  <Words>976</Words>
  <Application>Microsoft Office PowerPoint</Application>
  <PresentationFormat>Grand écran</PresentationFormat>
  <Paragraphs>147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Abadi</vt:lpstr>
      <vt:lpstr>Arial</vt:lpstr>
      <vt:lpstr>Calibri</vt:lpstr>
      <vt:lpstr>Calibri Light</vt:lpstr>
      <vt:lpstr>Segoe UI Emoji</vt:lpstr>
      <vt:lpstr>Symbol</vt:lpstr>
      <vt:lpstr>Thème Office</vt:lpstr>
      <vt:lpstr>CISCO JABER SOFTPHONIE</vt:lpstr>
      <vt:lpstr>Présentation PowerPoint</vt:lpstr>
      <vt:lpstr>Présentation PowerPoint</vt:lpstr>
      <vt:lpstr>Présentation PowerPoint</vt:lpstr>
      <vt:lpstr>Première connexion</vt:lpstr>
      <vt:lpstr>Paramétrages</vt:lpstr>
      <vt:lpstr>Paramétrages</vt:lpstr>
      <vt:lpstr>Paramétrages</vt:lpstr>
      <vt:lpstr>Ergonomie page d’accueil</vt:lpstr>
      <vt:lpstr>Rappeler un appel manqué </vt:lpstr>
      <vt:lpstr>Emettre un appel</vt:lpstr>
      <vt:lpstr>Répondre à un appel</vt:lpstr>
      <vt:lpstr>Lors d’une communication</vt:lpstr>
      <vt:lpstr>Mettre en attente</vt:lpstr>
      <vt:lpstr>Transférer un appel</vt:lpstr>
      <vt:lpstr>Historique des appels</vt:lpstr>
      <vt:lpstr>Historique des appels</vt:lpstr>
      <vt:lpstr>Historique des appels</vt:lpstr>
      <vt:lpstr>Activer le MyInCall ACCUEIL</vt:lpstr>
      <vt:lpstr>Suivi des appels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CISCO JABER SOFTPHONIE</dc:title>
  <dc:creator>GUYOT Pascaline [CEGEE]</dc:creator>
  <cp:lastModifiedBy>BULET Carine [CEGEE]</cp:lastModifiedBy>
  <cp:revision>13</cp:revision>
  <dcterms:created xsi:type="dcterms:W3CDTF">2022-09-08T15:32:34Z</dcterms:created>
  <dcterms:modified xsi:type="dcterms:W3CDTF">2023-07-26T09:28:30Z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2023-05-11T07:16:58Z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