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2"/>
  </p:notesMasterIdLst>
  <p:sldIdLst>
    <p:sldId id="256" r:id="rId6"/>
    <p:sldId id="314" r:id="rId7"/>
    <p:sldId id="273" r:id="rId8"/>
    <p:sldId id="280" r:id="rId9"/>
    <p:sldId id="312" r:id="rId10"/>
    <p:sldId id="31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HRHARDT Anne-Catherine [CEGEE]" initials="GA[" lastIdx="25" clrIdx="0">
    <p:extLst>
      <p:ext uri="{19B8F6BF-5375-455C-9EA6-DF929625EA0E}">
        <p15:presenceInfo xmlns:p15="http://schemas.microsoft.com/office/powerpoint/2012/main" userId="S::annecatherine.gehrhardt@cegee.caisse-epargne.fr::49802cee-043b-4b09-b0e1-4ecc4bdf6581" providerId="AD"/>
      </p:ext>
    </p:extLst>
  </p:cmAuthor>
  <p:cmAuthor id="2" name="POIGNANT Anne [CEGEE]" initials="PA[" lastIdx="12" clrIdx="1">
    <p:extLst>
      <p:ext uri="{19B8F6BF-5375-455C-9EA6-DF929625EA0E}">
        <p15:presenceInfo xmlns:p15="http://schemas.microsoft.com/office/powerpoint/2012/main" userId="S::anne.poignant@cegee.caisse-epargne.fr::af6df3f1-a87d-480c-bbdf-6cf40f26f82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3F3F4"/>
    <a:srgbClr val="918F8F"/>
    <a:srgbClr val="B2755E"/>
    <a:srgbClr val="C0B9AE"/>
    <a:srgbClr val="7EBCC6"/>
    <a:srgbClr val="000000"/>
    <a:srgbClr val="FBDCDD"/>
    <a:srgbClr val="C31632"/>
    <a:srgbClr val="EC1B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85" autoAdjust="0"/>
    <p:restoredTop sz="94248" autoAdjust="0"/>
  </p:normalViewPr>
  <p:slideViewPr>
    <p:cSldViewPr snapToGrid="0">
      <p:cViewPr varScale="1">
        <p:scale>
          <a:sx n="100" d="100"/>
          <a:sy n="100" d="100"/>
        </p:scale>
        <p:origin x="130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289FA-D26C-4790-B046-F55D2F667737}" type="datetimeFigureOut">
              <a:rPr lang="fr-FR" smtClean="0"/>
              <a:t>18/12/2023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D4F58-2D0E-40A8-9407-A9045B0D1F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882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D4F58-2D0E-40A8-9407-A9045B0D1F2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264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2.jpeg"/><Relationship Id="rId3" Type="http://schemas.microsoft.com/office/2007/relationships/hdphoto" Target="../media/hdphoto2.wdp"/><Relationship Id="rId7" Type="http://schemas.openxmlformats.org/officeDocument/2006/relationships/image" Target="../media/image9.png"/><Relationship Id="rId12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openxmlformats.org/officeDocument/2006/relationships/image" Target="../media/image6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12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microsoft.com/office/2007/relationships/hdphoto" Target="../media/hdphoto1.wdp"/><Relationship Id="rId5" Type="http://schemas.microsoft.com/office/2007/relationships/hdphoto" Target="../media/hdphoto7.wdp"/><Relationship Id="rId15" Type="http://schemas.openxmlformats.org/officeDocument/2006/relationships/image" Target="../media/image21.png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9.wdp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microsoft.com/office/2007/relationships/hdphoto" Target="../media/hdphoto10.wdp"/><Relationship Id="rId10" Type="http://schemas.microsoft.com/office/2007/relationships/hdphoto" Target="../media/hdphoto7.wdp"/><Relationship Id="rId4" Type="http://schemas.openxmlformats.org/officeDocument/2006/relationships/image" Target="../media/image2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2230016" y="4607058"/>
            <a:ext cx="5183156" cy="282887"/>
          </a:xfrm>
        </p:spPr>
        <p:txBody>
          <a:bodyPr/>
          <a:lstStyle/>
          <a:p>
            <a:r>
              <a:rPr lang="fr-FR" dirty="0"/>
              <a:t>Offres à l’attention de vos salariés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230015" y="5231817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Décembre 2023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Partenariat Entreprise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Marketing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6B6DAB4-67FF-4222-8F8E-D8A47B84C0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53" b="95673" l="9930" r="89720">
                        <a14:foregroundMark x1="11799" y1="8974" x2="82593" y2="14423"/>
                        <a14:foregroundMark x1="82593" y1="14423" x2="76869" y2="9455"/>
                        <a14:foregroundMark x1="76869" y1="9455" x2="18808" y2="13622"/>
                        <a14:foregroundMark x1="18808" y1="13622" x2="24182" y2="8333"/>
                        <a14:foregroundMark x1="24182" y1="8333" x2="31192" y2="7853"/>
                        <a14:foregroundMark x1="31192" y1="7853" x2="75234" y2="13462"/>
                        <a14:foregroundMark x1="87383" y1="8494" x2="75935" y2="8494"/>
                        <a14:foregroundMark x1="86799" y1="10417" x2="83061" y2="12019"/>
                        <a14:foregroundMark x1="74299" y1="15865" x2="12150" y2="14583"/>
                        <a14:foregroundMark x1="13668" y1="11218" x2="19626" y2="13301"/>
                        <a14:foregroundMark x1="68341" y1="85577" x2="58294" y2="94712"/>
                        <a14:foregroundMark x1="58294" y1="94712" x2="45444" y2="96795"/>
                        <a14:foregroundMark x1="45444" y1="96795" x2="33879" y2="90224"/>
                        <a14:foregroundMark x1="33879" y1="90224" x2="28154" y2="81731"/>
                        <a14:foregroundMark x1="64019" y1="84776" x2="44509" y2="81250"/>
                        <a14:foregroundMark x1="59229" y1="94071" x2="40187" y2="95673"/>
                        <a14:foregroundMark x1="40187" y1="95673" x2="38084" y2="93750"/>
                      </a14:backgroundRemoval>
                    </a14:imgEffect>
                  </a14:imgLayer>
                </a14:imgProps>
              </a:ext>
            </a:extLst>
          </a:blip>
          <a:srcRect l="19761" t="21101" r="22089"/>
          <a:stretch/>
        </p:blipFill>
        <p:spPr>
          <a:xfrm>
            <a:off x="7207897" y="3398199"/>
            <a:ext cx="2754086" cy="272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CEFC7DB6-CC25-4CF7-9129-1F3317351130}"/>
              </a:ext>
            </a:extLst>
          </p:cNvPr>
          <p:cNvGrpSpPr/>
          <p:nvPr/>
        </p:nvGrpSpPr>
        <p:grpSpPr>
          <a:xfrm>
            <a:off x="634409" y="1741425"/>
            <a:ext cx="2401088" cy="3659811"/>
            <a:chOff x="2039664" y="3651751"/>
            <a:chExt cx="2401088" cy="365981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4358D48-2698-4986-B70F-AA9C40890717}"/>
                </a:ext>
              </a:extLst>
            </p:cNvPr>
            <p:cNvSpPr/>
            <p:nvPr/>
          </p:nvSpPr>
          <p:spPr>
            <a:xfrm>
              <a:off x="2039664" y="3651751"/>
              <a:ext cx="2401088" cy="36598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5EA7904E-E32F-4974-B9CE-204ED4F9BC6D}"/>
                </a:ext>
              </a:extLst>
            </p:cNvPr>
            <p:cNvSpPr txBox="1"/>
            <p:nvPr/>
          </p:nvSpPr>
          <p:spPr>
            <a:xfrm>
              <a:off x="2328300" y="3979488"/>
              <a:ext cx="19182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Une prime de Bienvenue*</a:t>
              </a:r>
              <a:endPara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FB70B86-AE54-477E-8EE5-BD59F2578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56" b="89837" l="9886" r="97338">
                        <a14:foregroundMark x1="97338" y1="59350" x2="68441" y2="650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31" y="3770077"/>
            <a:ext cx="1749842" cy="1636734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Des offres très attractives ont été pensées pour vos salariés. 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2D3129-D9CE-42E7-B506-294B6567FDB9}"/>
              </a:ext>
            </a:extLst>
          </p:cNvPr>
          <p:cNvSpPr/>
          <p:nvPr/>
        </p:nvSpPr>
        <p:spPr>
          <a:xfrm>
            <a:off x="634409" y="1741425"/>
            <a:ext cx="2401088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49E0E6-A25C-4579-A2C2-F7A5D5CDC9A6}"/>
              </a:ext>
            </a:extLst>
          </p:cNvPr>
          <p:cNvSpPr/>
          <p:nvPr/>
        </p:nvSpPr>
        <p:spPr>
          <a:xfrm>
            <a:off x="3563750" y="1741425"/>
            <a:ext cx="2401088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548130-1D75-4377-83D0-D650A02B06A0}"/>
              </a:ext>
            </a:extLst>
          </p:cNvPr>
          <p:cNvSpPr/>
          <p:nvPr/>
        </p:nvSpPr>
        <p:spPr>
          <a:xfrm>
            <a:off x="6493091" y="1741425"/>
            <a:ext cx="2401088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DA113DA-1C8B-49CE-97AC-F8482A6FA0F7}"/>
              </a:ext>
            </a:extLst>
          </p:cNvPr>
          <p:cNvSpPr txBox="1"/>
          <p:nvPr/>
        </p:nvSpPr>
        <p:spPr>
          <a:xfrm>
            <a:off x="6619014" y="2424011"/>
            <a:ext cx="2119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solutions de financements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7D4B66-6605-4918-A8AD-E0E22C73459A}"/>
              </a:ext>
            </a:extLst>
          </p:cNvPr>
          <p:cNvSpPr txBox="1"/>
          <p:nvPr/>
        </p:nvSpPr>
        <p:spPr>
          <a:xfrm>
            <a:off x="9658147" y="2416361"/>
            <a:ext cx="1929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Rendez-vous Experts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3A06852-01EA-4685-B9ED-8DF09A4132C9}"/>
              </a:ext>
            </a:extLst>
          </p:cNvPr>
          <p:cNvSpPr txBox="1"/>
          <p:nvPr/>
        </p:nvSpPr>
        <p:spPr>
          <a:xfrm>
            <a:off x="3798097" y="2300804"/>
            <a:ext cx="1929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carte Visa Premier à 1 € pendant 6 mois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8A5AA0-B5D7-4506-AD2B-FE0547F73BE9}"/>
              </a:ext>
            </a:extLst>
          </p:cNvPr>
          <p:cNvSpPr/>
          <p:nvPr/>
        </p:nvSpPr>
        <p:spPr>
          <a:xfrm>
            <a:off x="9422433" y="1741425"/>
            <a:ext cx="2401088" cy="365981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space réservé du contenu 8">
            <a:extLst>
              <a:ext uri="{FF2B5EF4-FFF2-40B4-BE49-F238E27FC236}">
                <a16:creationId xmlns:a16="http://schemas.microsoft.com/office/drawing/2014/main" id="{4BF7BB29-00D9-43A9-BA22-804E94056957}"/>
              </a:ext>
            </a:extLst>
          </p:cNvPr>
          <p:cNvSpPr txBox="1">
            <a:spLocks/>
          </p:cNvSpPr>
          <p:nvPr/>
        </p:nvSpPr>
        <p:spPr>
          <a:xfrm>
            <a:off x="607618" y="5738596"/>
            <a:ext cx="11114679" cy="251427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/>
              <a:t>Ces offres sont réservées aux salariés de nos entreprises partenaires. </a:t>
            </a: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63CF8780-71EC-433D-9137-2F698DFF9695}"/>
              </a:ext>
            </a:extLst>
          </p:cNvPr>
          <p:cNvGrpSpPr/>
          <p:nvPr/>
        </p:nvGrpSpPr>
        <p:grpSpPr>
          <a:xfrm>
            <a:off x="3562382" y="1741425"/>
            <a:ext cx="2401088" cy="3659811"/>
            <a:chOff x="7978809" y="6623490"/>
            <a:chExt cx="2401088" cy="365981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EDF4EB0-79A5-4342-A6D5-F79834543F63}"/>
                </a:ext>
              </a:extLst>
            </p:cNvPr>
            <p:cNvSpPr/>
            <p:nvPr/>
          </p:nvSpPr>
          <p:spPr>
            <a:xfrm>
              <a:off x="7978809" y="6623490"/>
              <a:ext cx="2401088" cy="36598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15212BC-412C-4F3C-931E-5038A5A514E0}"/>
                </a:ext>
              </a:extLst>
            </p:cNvPr>
            <p:cNvSpPr/>
            <p:nvPr/>
          </p:nvSpPr>
          <p:spPr>
            <a:xfrm>
              <a:off x="8240623" y="7009705"/>
              <a:ext cx="198123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Une offre sur la cotisation de la carte bancaire* 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3456148-2602-4EEE-A998-312CEF9CE831}"/>
              </a:ext>
            </a:extLst>
          </p:cNvPr>
          <p:cNvGrpSpPr/>
          <p:nvPr/>
        </p:nvGrpSpPr>
        <p:grpSpPr>
          <a:xfrm>
            <a:off x="3721596" y="3438457"/>
            <a:ext cx="2082662" cy="2082662"/>
            <a:chOff x="7060214" y="2728317"/>
            <a:chExt cx="3514704" cy="3514704"/>
          </a:xfrm>
        </p:grpSpPr>
        <p:pic>
          <p:nvPicPr>
            <p:cNvPr id="23" name="Picture 2" descr="Illustration de concept de carte-cadeau Vecteur gratuit">
              <a:extLst>
                <a:ext uri="{FF2B5EF4-FFF2-40B4-BE49-F238E27FC236}">
                  <a16:creationId xmlns:a16="http://schemas.microsoft.com/office/drawing/2014/main" id="{CD5E3471-B5B8-4867-8345-774466351A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0214" y="2728317"/>
              <a:ext cx="3514704" cy="3514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7478D96-8001-436D-84E5-728A172B1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42180">
              <a:off x="8388941" y="4485670"/>
              <a:ext cx="703301" cy="146716"/>
            </a:xfrm>
            <a:prstGeom prst="rect">
              <a:avLst/>
            </a:prstGeom>
          </p:spPr>
        </p:pic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B1C517E7-6E71-49C6-998B-D9D4EA2126E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</a:blip>
          <a:stretch>
            <a:fillRect/>
          </a:stretch>
        </p:blipFill>
        <p:spPr>
          <a:xfrm rot="275150">
            <a:off x="4429176" y="4091443"/>
            <a:ext cx="881031" cy="568357"/>
          </a:xfrm>
          <a:prstGeom prst="rect">
            <a:avLst/>
          </a:prstGeom>
        </p:spPr>
      </p:pic>
      <p:pic>
        <p:nvPicPr>
          <p:cNvPr id="27" name="Picture 2" descr="Illustration de concept de carte-cadeau Vecteur gratuit">
            <a:extLst>
              <a:ext uri="{FF2B5EF4-FFF2-40B4-BE49-F238E27FC236}">
                <a16:creationId xmlns:a16="http://schemas.microsoft.com/office/drawing/2014/main" id="{2883D5C6-5C00-480E-97D5-70F3652EF0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157" b="46965" l="40256" r="78435">
                        <a14:foregroundMark x1="43930" y1="28914" x2="46486" y2="31310"/>
                        <a14:foregroundMark x1="75719" y1="40895" x2="75399" y2="44569"/>
                        <a14:foregroundMark x1="48403" y1="32268" x2="46166" y2="29393"/>
                        <a14:backgroundMark x1="53035" y1="41374" x2="70927" y2="38179"/>
                        <a14:backgroundMark x1="61661" y1="45048" x2="69489" y2="458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317" t="25157" r="21149" b="52508"/>
          <a:stretch/>
        </p:blipFill>
        <p:spPr bwMode="auto">
          <a:xfrm>
            <a:off x="4588820" y="4014628"/>
            <a:ext cx="802528" cy="46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Groupe 46">
            <a:extLst>
              <a:ext uri="{FF2B5EF4-FFF2-40B4-BE49-F238E27FC236}">
                <a16:creationId xmlns:a16="http://schemas.microsoft.com/office/drawing/2014/main" id="{1DCED712-89C0-40EE-8356-402E6EA1A9BF}"/>
              </a:ext>
            </a:extLst>
          </p:cNvPr>
          <p:cNvGrpSpPr/>
          <p:nvPr/>
        </p:nvGrpSpPr>
        <p:grpSpPr>
          <a:xfrm>
            <a:off x="9423113" y="1741425"/>
            <a:ext cx="2401088" cy="3659811"/>
            <a:chOff x="6810973" y="8738534"/>
            <a:chExt cx="2401088" cy="365981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91F6F46-2A1F-4FF7-ACF3-C4E880EFBFC2}"/>
                </a:ext>
              </a:extLst>
            </p:cNvPr>
            <p:cNvSpPr/>
            <p:nvPr/>
          </p:nvSpPr>
          <p:spPr>
            <a:xfrm>
              <a:off x="6810973" y="8738534"/>
              <a:ext cx="2401088" cy="36598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C7A1F7C-CD85-4BF7-9D57-12E019A03358}"/>
                </a:ext>
              </a:extLst>
            </p:cNvPr>
            <p:cNvSpPr/>
            <p:nvPr/>
          </p:nvSpPr>
          <p:spPr>
            <a:xfrm>
              <a:off x="6911515" y="9110199"/>
              <a:ext cx="219864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Un conseiller </a:t>
              </a:r>
            </a:p>
            <a:p>
              <a:pPr algn="ctr"/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dédié</a:t>
              </a: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C4D97B47-4C0A-466B-91B4-22512BE720B6}"/>
              </a:ext>
            </a:extLst>
          </p:cNvPr>
          <p:cNvSpPr/>
          <p:nvPr/>
        </p:nvSpPr>
        <p:spPr>
          <a:xfrm>
            <a:off x="6501791" y="1741425"/>
            <a:ext cx="2401088" cy="365981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18697B7-07CB-459F-B065-DDD7FC2A8C8C}"/>
              </a:ext>
            </a:extLst>
          </p:cNvPr>
          <p:cNvSpPr/>
          <p:nvPr/>
        </p:nvSpPr>
        <p:spPr>
          <a:xfrm>
            <a:off x="6555925" y="2010337"/>
            <a:ext cx="23145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avantages sur des crédits 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5355C06-F691-4DD0-8DD4-744FD170A47F}"/>
              </a:ext>
            </a:extLst>
          </p:cNvPr>
          <p:cNvGrpSpPr/>
          <p:nvPr/>
        </p:nvGrpSpPr>
        <p:grpSpPr>
          <a:xfrm>
            <a:off x="9523841" y="3338386"/>
            <a:ext cx="2713301" cy="2182733"/>
            <a:chOff x="4044988" y="4479007"/>
            <a:chExt cx="2713301" cy="2182733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9633263D-2C91-4544-A63E-3928825686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7742" b="94194" l="8942" r="89640">
                          <a14:foregroundMark x1="26718" y1="18387" x2="35769" y2="25968"/>
                          <a14:foregroundMark x1="28135" y1="25323" x2="32824" y2="17097"/>
                          <a14:foregroundMark x1="38931" y1="7903" x2="43511" y2="12419"/>
                          <a14:foregroundMark x1="43511" y1="12419" x2="41221" y2="12903"/>
                          <a14:foregroundMark x1="43511" y1="25484" x2="48092" y2="30161"/>
                          <a14:foregroundMark x1="48092" y1="30161" x2="50600" y2="22903"/>
                          <a14:foregroundMark x1="50600" y1="22903" x2="45256" y2="20484"/>
                          <a14:foregroundMark x1="45256" y1="20484" x2="46783" y2="23871"/>
                          <a14:foregroundMark x1="23664" y1="41613" x2="9160" y2="35968"/>
                          <a14:foregroundMark x1="67939" y1="34677" x2="70992" y2="42581"/>
                          <a14:foregroundMark x1="70992" y1="42581" x2="71756" y2="51129"/>
                          <a14:foregroundMark x1="71756" y1="51129" x2="71647" y2="51613"/>
                          <a14:foregroundMark x1="76554" y1="42097" x2="72301" y2="35484"/>
                          <a14:foregroundMark x1="72301" y1="35484" x2="70120" y2="35161"/>
                          <a14:foregroundMark x1="68484" y1="56290" x2="67612" y2="63226"/>
                          <a14:foregroundMark x1="76118" y1="49839" x2="75027" y2="63387"/>
                          <a14:foregroundMark x1="65758" y1="93710" x2="50382" y2="92581"/>
                          <a14:foregroundMark x1="71756" y1="88871" x2="71538" y2="76129"/>
                          <a14:foregroundMark x1="68593" y1="94194" x2="68920" y2="90968"/>
                          <a14:foregroundMark x1="76150" y1="91774" x2="74482" y2="90323"/>
                          <a14:foregroundMark x1="78190" y1="93548" x2="76150" y2="91774"/>
                          <a14:foregroundMark x1="75791" y1="39032" x2="73937" y2="37419"/>
                          <a14:foregroundMark x1="75463" y1="94032" x2="74373" y2="91452"/>
                          <a14:foregroundMark x1="77426" y1="92581" x2="73828" y2="89677"/>
                          <a14:foregroundMark x1="68702" y1="90484" x2="71429" y2="89839"/>
                          <a14:foregroundMark x1="23555" y1="46935" x2="25518" y2="48871"/>
                          <a14:foregroundMark x1="24427" y1="51935" x2="24755" y2="61613"/>
                          <a14:foregroundMark x1="24100" y1="55000" x2="23664" y2="55000"/>
                          <a14:foregroundMark x1="35442" y1="65323" x2="41767" y2="65000"/>
                          <a14:foregroundMark x1="41767" y1="65000" x2="66957" y2="66613"/>
                          <a14:foregroundMark x1="36096" y1="34032" x2="37841" y2="56452"/>
                          <a14:foregroundMark x1="38931" y1="50484" x2="36859" y2="48387"/>
                          <a14:foregroundMark x1="36641" y1="48387" x2="34896" y2="51290"/>
                          <a14:foregroundMark x1="38604" y1="89194" x2="39258" y2="76129"/>
                          <a14:foregroundMark x1="44166" y1="89355" x2="39586" y2="89194"/>
                          <a14:foregroundMark x1="41876" y1="93871" x2="41985" y2="90484"/>
                          <a14:foregroundMark x1="67721" y1="49516" x2="67612" y2="61613"/>
                          <a14:backgroundMark x1="76772" y1="94355" x2="76533" y2="93680"/>
                        </a14:backgroundRemoval>
                      </a14:imgEffect>
                    </a14:imgLayer>
                  </a14:imgProps>
                </a:ext>
              </a:extLst>
            </a:blip>
            <a:srcRect l="15954"/>
            <a:stretch/>
          </p:blipFill>
          <p:spPr>
            <a:xfrm>
              <a:off x="4044988" y="4479007"/>
              <a:ext cx="2713301" cy="2182733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288E163-809C-4FA8-8967-AA058802DEC1}"/>
                </a:ext>
              </a:extLst>
            </p:cNvPr>
            <p:cNvSpPr/>
            <p:nvPr/>
          </p:nvSpPr>
          <p:spPr>
            <a:xfrm>
              <a:off x="4044988" y="5148775"/>
              <a:ext cx="420173" cy="3094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139BAEB3-051D-4AC6-AA78-39D4DF2557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502" b="95327" l="9934" r="89972">
                        <a14:foregroundMark x1="14853" y1="11215" x2="28571" y2="30374"/>
                        <a14:foregroundMark x1="46547" y1="19159" x2="48155" y2="27570"/>
                        <a14:foregroundMark x1="48155" y1="27570" x2="53453" y2="26324"/>
                        <a14:foregroundMark x1="53453" y1="26324" x2="50237" y2="19470"/>
                        <a14:foregroundMark x1="50237" y1="19470" x2="49290" y2="28816"/>
                        <a14:foregroundMark x1="49290" y1="28816" x2="49953" y2="25857"/>
                        <a14:foregroundMark x1="63671" y1="11215" x2="69158" y2="9657"/>
                        <a14:foregroundMark x1="69158" y1="9657" x2="69726" y2="20093"/>
                        <a14:foregroundMark x1="69726" y1="20093" x2="64806" y2="24299"/>
                        <a14:foregroundMark x1="64806" y1="24299" x2="61022" y2="18536"/>
                        <a14:foregroundMark x1="61022" y1="18536" x2="64428" y2="13240"/>
                        <a14:foregroundMark x1="64428" y1="13240" x2="69442" y2="14798"/>
                        <a14:foregroundMark x1="69442" y1="14798" x2="63955" y2="18847"/>
                        <a14:foregroundMark x1="63955" y1="18847" x2="65374" y2="16355"/>
                        <a14:foregroundMark x1="75307" y1="30685" x2="78146" y2="23676"/>
                        <a14:foregroundMark x1="78146" y1="23676" x2="83160" y2="22741"/>
                        <a14:foregroundMark x1="83160" y1="22741" x2="85809" y2="29283"/>
                        <a14:foregroundMark x1="85809" y1="29283" x2="80795" y2="33801"/>
                        <a14:foregroundMark x1="80795" y1="33801" x2="82592" y2="26168"/>
                        <a14:foregroundMark x1="82592" y1="26168" x2="81835" y2="35670"/>
                        <a14:foregroundMark x1="81835" y1="35670" x2="78808" y2="33022"/>
                        <a14:foregroundMark x1="70104" y1="28972" x2="62062" y2="28816"/>
                        <a14:foregroundMark x1="69726" y1="27259" x2="62062" y2="28193"/>
                        <a14:foregroundMark x1="54210" y1="36916" x2="48912" y2="36449"/>
                        <a14:foregroundMark x1="48912" y1="36449" x2="53926" y2="37850"/>
                        <a14:foregroundMark x1="53926" y1="37850" x2="46547" y2="37072"/>
                        <a14:foregroundMark x1="76254" y1="43614" x2="81835" y2="43302"/>
                        <a14:foregroundMark x1="81835" y1="43302" x2="75781" y2="43925"/>
                        <a14:foregroundMark x1="75781" y1="43925" x2="80795" y2="42835"/>
                        <a14:foregroundMark x1="80795" y1="42835" x2="83917" y2="42991"/>
                        <a14:foregroundMark x1="14948" y1="21340" x2="17881" y2="24143"/>
                        <a14:foregroundMark x1="84484" y1="44548" x2="84484" y2="44548"/>
                        <a14:foregroundMark x1="77105" y1="44860" x2="77105" y2="44860"/>
                        <a14:foregroundMark x1="84957" y1="42679" x2="84957" y2="42679"/>
                        <a14:foregroundMark x1="84011" y1="42212" x2="84011" y2="42212"/>
                        <a14:foregroundMark x1="63482" y1="37383" x2="66982" y2="52648"/>
                        <a14:foregroundMark x1="66982" y1="52648" x2="66036" y2="50779"/>
                        <a14:foregroundMark x1="69726" y1="40966" x2="65374" y2="37072"/>
                        <a14:foregroundMark x1="65374" y1="37072" x2="63482" y2="37539"/>
                        <a14:foregroundMark x1="70482" y1="51246" x2="69347" y2="64486"/>
                        <a14:foregroundMark x1="70577" y1="51246" x2="70956" y2="59346"/>
                        <a14:foregroundMark x1="70956" y1="59346" x2="70293" y2="60748"/>
                        <a14:foregroundMark x1="62819" y1="52025" x2="62819" y2="60903"/>
                        <a14:foregroundMark x1="62819" y1="60903" x2="62819" y2="54517"/>
                        <a14:foregroundMark x1="63103" y1="59502" x2="63103" y2="64486"/>
                        <a14:foregroundMark x1="38127" y1="38006" x2="34248" y2="42523"/>
                        <a14:foregroundMark x1="34248" y1="42523" x2="36897" y2="49533"/>
                        <a14:foregroundMark x1="36897" y1="49533" x2="36045" y2="56231"/>
                        <a14:foregroundMark x1="35856" y1="50312" x2="34910" y2="53271"/>
                        <a14:foregroundMark x1="38221" y1="52492" x2="36235" y2="50156"/>
                        <a14:foregroundMark x1="47682" y1="67134" x2="44465" y2="64330"/>
                        <a14:foregroundMark x1="38110" y1="82866" x2="38127" y2="82399"/>
                        <a14:foregroundMark x1="37843" y1="90187" x2="37945" y2="87383"/>
                        <a14:foregroundMark x1="38127" y1="82399" x2="35762" y2="79595"/>
                        <a14:foregroundMark x1="24503" y1="49377" x2="26585" y2="50935"/>
                        <a14:foregroundMark x1="25449" y1="53894" x2="25639" y2="63084"/>
                        <a14:foregroundMark x1="25071" y1="57165" x2="24693" y2="57165"/>
                        <a14:foregroundMark x1="32167" y1="60592" x2="31883" y2="63084"/>
                        <a14:foregroundMark x1="44844" y1="94548" x2="43425" y2="89097"/>
                        <a14:foregroundMark x1="66131" y1="90187" x2="66131" y2="77570"/>
                        <a14:foregroundMark x1="69442" y1="80374" x2="67171" y2="79595"/>
                        <a14:foregroundMark x1="69959" y1="92906" x2="66982" y2="90966"/>
                        <a14:foregroundMark x1="71523" y1="93925" x2="70417" y2="93204"/>
                        <a14:foregroundMark x1="66982" y1="90966" x2="66982" y2="90966"/>
                        <a14:foregroundMark x1="63955" y1="94548" x2="64333" y2="91121"/>
                        <a14:foregroundMark x1="43046" y1="90810" x2="39924" y2="90810"/>
                        <a14:foregroundMark x1="71050" y1="47040" x2="68685" y2="40343"/>
                        <a14:foregroundMark x1="40019" y1="94704" x2="40303" y2="91121"/>
                        <a14:foregroundMark x1="71334" y1="93302" x2="68212" y2="91121"/>
                        <a14:foregroundMark x1="48628" y1="67134" x2="35194" y2="67601"/>
                        <a14:backgroundMark x1="41249" y1="71184" x2="46641" y2="71651"/>
                        <a14:backgroundMark x1="36897" y1="82866" x2="36897" y2="87383"/>
                        <a14:backgroundMark x1="41911" y1="92056" x2="41816" y2="92835"/>
                        <a14:backgroundMark x1="40114" y1="92056" x2="38884" y2="926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6419" y="3411045"/>
            <a:ext cx="3354432" cy="2037413"/>
          </a:xfrm>
          <a:prstGeom prst="rect">
            <a:avLst/>
          </a:prstGeom>
        </p:spPr>
      </p:pic>
      <p:pic>
        <p:nvPicPr>
          <p:cNvPr id="3074" name="Picture 2" descr="Bienvenue ruban Vecteur gratuit">
            <a:extLst>
              <a:ext uri="{FF2B5EF4-FFF2-40B4-BE49-F238E27FC236}">
                <a16:creationId xmlns:a16="http://schemas.microsoft.com/office/drawing/2014/main" id="{E8EC9434-389D-4ACC-A90D-E5AD5B58A0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clrChange>
              <a:clrFrom>
                <a:srgbClr val="FFEEDC"/>
              </a:clrFrom>
              <a:clrTo>
                <a:srgbClr val="FFEE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37" b="32377"/>
          <a:stretch/>
        </p:blipFill>
        <p:spPr bwMode="auto">
          <a:xfrm>
            <a:off x="479693" y="2757769"/>
            <a:ext cx="2646600" cy="86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5306D3A-C464-469B-8ECA-382CFA2ADA10}"/>
              </a:ext>
            </a:extLst>
          </p:cNvPr>
          <p:cNvSpPr txBox="1"/>
          <p:nvPr/>
        </p:nvSpPr>
        <p:spPr>
          <a:xfrm>
            <a:off x="179309" y="6200863"/>
            <a:ext cx="15263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 Offres soumises à condition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BD5D42-5311-499F-ADC8-0046FE7B97CA}"/>
              </a:ext>
            </a:extLst>
          </p:cNvPr>
          <p:cNvSpPr/>
          <p:nvPr/>
        </p:nvSpPr>
        <p:spPr>
          <a:xfrm>
            <a:off x="6588583" y="2653938"/>
            <a:ext cx="2182896" cy="821066"/>
          </a:xfrm>
          <a:custGeom>
            <a:avLst/>
            <a:gdLst>
              <a:gd name="connsiteX0" fmla="*/ 0 w 2182896"/>
              <a:gd name="connsiteY0" fmla="*/ 0 h 821066"/>
              <a:gd name="connsiteX1" fmla="*/ 567553 w 2182896"/>
              <a:gd name="connsiteY1" fmla="*/ 0 h 821066"/>
              <a:gd name="connsiteX2" fmla="*/ 1069619 w 2182896"/>
              <a:gd name="connsiteY2" fmla="*/ 0 h 821066"/>
              <a:gd name="connsiteX3" fmla="*/ 1637172 w 2182896"/>
              <a:gd name="connsiteY3" fmla="*/ 0 h 821066"/>
              <a:gd name="connsiteX4" fmla="*/ 2182896 w 2182896"/>
              <a:gd name="connsiteY4" fmla="*/ 0 h 821066"/>
              <a:gd name="connsiteX5" fmla="*/ 2182896 w 2182896"/>
              <a:gd name="connsiteY5" fmla="*/ 418744 h 821066"/>
              <a:gd name="connsiteX6" fmla="*/ 2182896 w 2182896"/>
              <a:gd name="connsiteY6" fmla="*/ 821066 h 821066"/>
              <a:gd name="connsiteX7" fmla="*/ 1680830 w 2182896"/>
              <a:gd name="connsiteY7" fmla="*/ 821066 h 821066"/>
              <a:gd name="connsiteX8" fmla="*/ 1113277 w 2182896"/>
              <a:gd name="connsiteY8" fmla="*/ 821066 h 821066"/>
              <a:gd name="connsiteX9" fmla="*/ 545724 w 2182896"/>
              <a:gd name="connsiteY9" fmla="*/ 821066 h 821066"/>
              <a:gd name="connsiteX10" fmla="*/ 0 w 2182896"/>
              <a:gd name="connsiteY10" fmla="*/ 821066 h 821066"/>
              <a:gd name="connsiteX11" fmla="*/ 0 w 2182896"/>
              <a:gd name="connsiteY11" fmla="*/ 410533 h 821066"/>
              <a:gd name="connsiteX12" fmla="*/ 0 w 2182896"/>
              <a:gd name="connsiteY12" fmla="*/ 0 h 82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82896" h="821066" fill="none" extrusionOk="0">
                <a:moveTo>
                  <a:pt x="0" y="0"/>
                </a:moveTo>
                <a:cubicBezTo>
                  <a:pt x="121477" y="-27720"/>
                  <a:pt x="288779" y="-17753"/>
                  <a:pt x="567553" y="0"/>
                </a:cubicBezTo>
                <a:cubicBezTo>
                  <a:pt x="846327" y="17753"/>
                  <a:pt x="849254" y="-14860"/>
                  <a:pt x="1069619" y="0"/>
                </a:cubicBezTo>
                <a:cubicBezTo>
                  <a:pt x="1289984" y="14860"/>
                  <a:pt x="1474397" y="-17926"/>
                  <a:pt x="1637172" y="0"/>
                </a:cubicBezTo>
                <a:cubicBezTo>
                  <a:pt x="1799947" y="17926"/>
                  <a:pt x="1936545" y="-10395"/>
                  <a:pt x="2182896" y="0"/>
                </a:cubicBezTo>
                <a:cubicBezTo>
                  <a:pt x="2163386" y="134531"/>
                  <a:pt x="2165376" y="256265"/>
                  <a:pt x="2182896" y="418744"/>
                </a:cubicBezTo>
                <a:cubicBezTo>
                  <a:pt x="2200416" y="581223"/>
                  <a:pt x="2198285" y="670657"/>
                  <a:pt x="2182896" y="821066"/>
                </a:cubicBezTo>
                <a:cubicBezTo>
                  <a:pt x="2004494" y="842953"/>
                  <a:pt x="1894735" y="832685"/>
                  <a:pt x="1680830" y="821066"/>
                </a:cubicBezTo>
                <a:cubicBezTo>
                  <a:pt x="1466925" y="809447"/>
                  <a:pt x="1373469" y="813751"/>
                  <a:pt x="1113277" y="821066"/>
                </a:cubicBezTo>
                <a:cubicBezTo>
                  <a:pt x="853085" y="828381"/>
                  <a:pt x="818156" y="815839"/>
                  <a:pt x="545724" y="821066"/>
                </a:cubicBezTo>
                <a:cubicBezTo>
                  <a:pt x="273292" y="826293"/>
                  <a:pt x="115473" y="797568"/>
                  <a:pt x="0" y="821066"/>
                </a:cubicBezTo>
                <a:cubicBezTo>
                  <a:pt x="17398" y="685119"/>
                  <a:pt x="15549" y="613584"/>
                  <a:pt x="0" y="410533"/>
                </a:cubicBezTo>
                <a:cubicBezTo>
                  <a:pt x="-15549" y="207482"/>
                  <a:pt x="10998" y="126969"/>
                  <a:pt x="0" y="0"/>
                </a:cubicBezTo>
                <a:close/>
              </a:path>
              <a:path w="2182896" h="821066" stroke="0" extrusionOk="0">
                <a:moveTo>
                  <a:pt x="0" y="0"/>
                </a:moveTo>
                <a:cubicBezTo>
                  <a:pt x="257359" y="-1652"/>
                  <a:pt x="369981" y="-4385"/>
                  <a:pt x="567553" y="0"/>
                </a:cubicBezTo>
                <a:cubicBezTo>
                  <a:pt x="765125" y="4385"/>
                  <a:pt x="892986" y="11626"/>
                  <a:pt x="1069619" y="0"/>
                </a:cubicBezTo>
                <a:cubicBezTo>
                  <a:pt x="1246252" y="-11626"/>
                  <a:pt x="1487204" y="15987"/>
                  <a:pt x="1615343" y="0"/>
                </a:cubicBezTo>
                <a:cubicBezTo>
                  <a:pt x="1743482" y="-15987"/>
                  <a:pt x="2004784" y="8190"/>
                  <a:pt x="2182896" y="0"/>
                </a:cubicBezTo>
                <a:cubicBezTo>
                  <a:pt x="2192885" y="126528"/>
                  <a:pt x="2179195" y="266817"/>
                  <a:pt x="2182896" y="385901"/>
                </a:cubicBezTo>
                <a:cubicBezTo>
                  <a:pt x="2186597" y="504985"/>
                  <a:pt x="2165036" y="657710"/>
                  <a:pt x="2182896" y="821066"/>
                </a:cubicBezTo>
                <a:cubicBezTo>
                  <a:pt x="2071157" y="841659"/>
                  <a:pt x="1834224" y="805003"/>
                  <a:pt x="1659001" y="821066"/>
                </a:cubicBezTo>
                <a:cubicBezTo>
                  <a:pt x="1483778" y="837129"/>
                  <a:pt x="1304589" y="807430"/>
                  <a:pt x="1069619" y="821066"/>
                </a:cubicBezTo>
                <a:cubicBezTo>
                  <a:pt x="834649" y="834702"/>
                  <a:pt x="773821" y="814777"/>
                  <a:pt x="545724" y="821066"/>
                </a:cubicBezTo>
                <a:cubicBezTo>
                  <a:pt x="317627" y="827355"/>
                  <a:pt x="270706" y="835853"/>
                  <a:pt x="0" y="821066"/>
                </a:cubicBezTo>
                <a:cubicBezTo>
                  <a:pt x="-13112" y="735804"/>
                  <a:pt x="-10087" y="523270"/>
                  <a:pt x="0" y="418744"/>
                </a:cubicBezTo>
                <a:cubicBezTo>
                  <a:pt x="10087" y="314218"/>
                  <a:pt x="17428" y="102224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52384688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/>
              <a:t>Un crédit vous engage et doit être remboursé. Vérifiez vos capacités de remboursement avant de vous engager. </a:t>
            </a:r>
          </a:p>
        </p:txBody>
      </p:sp>
    </p:spTree>
    <p:extLst>
      <p:ext uri="{BB962C8B-B14F-4D97-AF65-F5344CB8AC3E}">
        <p14:creationId xmlns:p14="http://schemas.microsoft.com/office/powerpoint/2010/main" val="2951810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Des offres très attractives ont été pensées pour vos salariés.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B03F231-E478-4EEB-BD68-A91574981496}"/>
              </a:ext>
            </a:extLst>
          </p:cNvPr>
          <p:cNvGrpSpPr/>
          <p:nvPr/>
        </p:nvGrpSpPr>
        <p:grpSpPr>
          <a:xfrm>
            <a:off x="3681577" y="1841055"/>
            <a:ext cx="2072863" cy="3659811"/>
            <a:chOff x="5085836" y="1841055"/>
            <a:chExt cx="2072863" cy="3659811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3B17082-D7B2-44DE-8C2B-CEA3A57E1D77}"/>
                </a:ext>
              </a:extLst>
            </p:cNvPr>
            <p:cNvSpPr/>
            <p:nvPr/>
          </p:nvSpPr>
          <p:spPr>
            <a:xfrm>
              <a:off x="5085836" y="1841055"/>
              <a:ext cx="2058916" cy="3659811"/>
            </a:xfrm>
            <a:prstGeom prst="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B266EDD3-348E-417B-B887-F757E7CF6166}"/>
                </a:ext>
              </a:extLst>
            </p:cNvPr>
            <p:cNvGrpSpPr/>
            <p:nvPr/>
          </p:nvGrpSpPr>
          <p:grpSpPr>
            <a:xfrm>
              <a:off x="5286174" y="2479316"/>
              <a:ext cx="1838114" cy="1896454"/>
              <a:chOff x="437729" y="757756"/>
              <a:chExt cx="1566667" cy="1616392"/>
            </a:xfrm>
          </p:grpSpPr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47D4FDCB-B16A-402C-961D-64E33C88F8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56132" y1="52865" x2="50236" y2="52680"/>
                            <a14:foregroundMark x1="50236" y1="52680" x2="44693" y2="57671"/>
                            <a14:foregroundMark x1="44693" y1="57671" x2="50943" y2="60998"/>
                            <a14:foregroundMark x1="50943" y1="60998" x2="46108" y2="55268"/>
                            <a14:foregroundMark x1="46108" y1="55268" x2="54363" y2="59150"/>
                            <a14:foregroundMark x1="33844" y1="23290" x2="32075" y2="26248"/>
                            <a14:foregroundMark x1="76887" y1="19039" x2="54599" y2="21627"/>
                            <a14:foregroundMark x1="54599" y1="21627" x2="60259" y2="25508"/>
                            <a14:foregroundMark x1="60259" y1="25508" x2="72524" y2="25693"/>
                            <a14:foregroundMark x1="72524" y1="25693" x2="65448" y2="22551"/>
                            <a14:foregroundMark x1="65448" y1="22551" x2="59080" y2="24399"/>
                            <a14:foregroundMark x1="59080" y1="24399" x2="72877" y2="22736"/>
                            <a14:foregroundMark x1="72877" y1="22736" x2="57783" y2="22366"/>
                            <a14:foregroundMark x1="76415" y1="21442" x2="74528" y2="24584"/>
                            <a14:foregroundMark x1="56958" y1="32532" x2="57665" y2="35675"/>
                            <a14:foregroundMark x1="60731" y1="32717" x2="60377" y2="36784"/>
                            <a14:foregroundMark x1="64741" y1="32348" x2="66038" y2="36784"/>
                            <a14:foregroundMark x1="69458" y1="32902" x2="69929" y2="36599"/>
                            <a14:foregroundMark x1="72406" y1="32717" x2="72406" y2="35675"/>
                            <a14:foregroundMark x1="75708" y1="32717" x2="75000" y2="36044"/>
                            <a14:foregroundMark x1="78420" y1="32532" x2="77594" y2="36229"/>
                            <a14:foregroundMark x1="80778" y1="32717" x2="80071" y2="36599"/>
                          </a14:backgroundRemoval>
                        </a14:imgEffect>
                      </a14:imgLayer>
                    </a14:imgProps>
                  </a:ext>
                </a:extLst>
              </a:blip>
              <a:srcRect l="11677" r="36467"/>
              <a:stretch/>
            </p:blipFill>
            <p:spPr>
              <a:xfrm>
                <a:off x="437729" y="757756"/>
                <a:ext cx="1313862" cy="1616392"/>
              </a:xfrm>
              <a:prstGeom prst="rect">
                <a:avLst/>
              </a:prstGeom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7516F5F-3F75-441D-ADDD-0B5500031FFB}"/>
                  </a:ext>
                </a:extLst>
              </p:cNvPr>
              <p:cNvSpPr/>
              <p:nvPr/>
            </p:nvSpPr>
            <p:spPr>
              <a:xfrm>
                <a:off x="1408705" y="757756"/>
                <a:ext cx="595691" cy="7218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34FBBFBB-5953-4244-AF45-45FA2D1B19EE}"/>
                </a:ext>
              </a:extLst>
            </p:cNvPr>
            <p:cNvSpPr txBox="1"/>
            <p:nvPr/>
          </p:nvSpPr>
          <p:spPr>
            <a:xfrm>
              <a:off x="5096464" y="4629017"/>
              <a:ext cx="20622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Le salarié effectue une demande de RDV auprès de la Caisse d’Epargne 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F88E542-298C-4F94-BB1C-873FA18B17E3}"/>
              </a:ext>
            </a:extLst>
          </p:cNvPr>
          <p:cNvGrpSpPr/>
          <p:nvPr/>
        </p:nvGrpSpPr>
        <p:grpSpPr>
          <a:xfrm>
            <a:off x="6242520" y="1841055"/>
            <a:ext cx="2086810" cy="3659811"/>
            <a:chOff x="7363752" y="1841055"/>
            <a:chExt cx="2086810" cy="365981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0C32579-DD11-4224-A20C-F3220F444C74}"/>
                </a:ext>
              </a:extLst>
            </p:cNvPr>
            <p:cNvSpPr/>
            <p:nvPr/>
          </p:nvSpPr>
          <p:spPr>
            <a:xfrm>
              <a:off x="7363752" y="1841055"/>
              <a:ext cx="2058916" cy="3659811"/>
            </a:xfrm>
            <a:prstGeom prst="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C081118-3AC7-4A3F-910E-D200CD4F34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964" b="94072" l="2645" r="90000">
                          <a14:foregroundMark x1="3802" y1="4056" x2="8347" y2="3120"/>
                          <a14:foregroundMark x1="8347" y1="3120" x2="13306" y2="5460"/>
                          <a14:foregroundMark x1="13306" y1="5460" x2="16033" y2="11544"/>
                          <a14:foregroundMark x1="16033" y1="11544" x2="14793" y2="20437"/>
                          <a14:foregroundMark x1="14793" y1="20437" x2="11736" y2="26677"/>
                          <a14:foregroundMark x1="11736" y1="26677" x2="7521" y2="29953"/>
                          <a14:foregroundMark x1="7521" y1="29953" x2="4215" y2="25117"/>
                          <a14:foregroundMark x1="4215" y1="25117" x2="1736" y2="18253"/>
                          <a14:foregroundMark x1="1736" y1="18253" x2="3884" y2="10608"/>
                          <a14:foregroundMark x1="3884" y1="10608" x2="9421" y2="5772"/>
                          <a14:foregroundMark x1="9421" y1="5772" x2="13719" y2="11076"/>
                          <a14:foregroundMark x1="13719" y1="11076" x2="15207" y2="20905"/>
                          <a14:foregroundMark x1="15207" y1="20905" x2="10413" y2="27769"/>
                          <a14:foregroundMark x1="10413" y1="27769" x2="4380" y2="24181"/>
                          <a14:foregroundMark x1="4380" y1="24181" x2="5041" y2="14821"/>
                          <a14:foregroundMark x1="5041" y1="14821" x2="10083" y2="10764"/>
                          <a14:foregroundMark x1="10083" y1="10764" x2="12066" y2="18877"/>
                          <a14:foregroundMark x1="12066" y1="18877" x2="7686" y2="23713"/>
                          <a14:foregroundMark x1="7686" y1="23713" x2="4959" y2="15913"/>
                          <a14:foregroundMark x1="4959" y1="15913" x2="11074" y2="14821"/>
                          <a14:foregroundMark x1="11074" y1="14821" x2="10165" y2="18565"/>
                          <a14:foregroundMark x1="1901" y1="15913" x2="2149" y2="7956"/>
                          <a14:foregroundMark x1="2149" y1="7956" x2="5950" y2="4212"/>
                          <a14:foregroundMark x1="5950" y1="4212" x2="10331" y2="3276"/>
                          <a14:foregroundMark x1="10331" y1="3276" x2="12893" y2="4524"/>
                          <a14:foregroundMark x1="15537" y1="9516" x2="16446" y2="17473"/>
                          <a14:foregroundMark x1="16446" y1="17473" x2="14215" y2="24805"/>
                          <a14:foregroundMark x1="14215" y1="24805" x2="10909" y2="29641"/>
                          <a14:foregroundMark x1="10909" y1="29641" x2="5785" y2="30109"/>
                          <a14:foregroundMark x1="5785" y1="30109" x2="2893" y2="23713"/>
                          <a14:foregroundMark x1="2893" y1="23713" x2="2645" y2="19033"/>
                          <a14:foregroundMark x1="16612" y1="18877" x2="14132" y2="25585"/>
                          <a14:foregroundMark x1="14132" y1="25585" x2="10744" y2="29797"/>
                          <a14:foregroundMark x1="45455" y1="36037" x2="44463" y2="72075"/>
                          <a14:foregroundMark x1="44463" y1="72075" x2="43719" y2="76443"/>
                          <a14:foregroundMark x1="48678" y1="94072" x2="47521" y2="90796"/>
                          <a14:foregroundMark x1="53884" y1="93760" x2="49669" y2="78159"/>
                          <a14:foregroundMark x1="49669" y1="78159" x2="49587" y2="76755"/>
                          <a14:foregroundMark x1="59669" y1="66771" x2="47521" y2="67083"/>
                          <a14:foregroundMark x1="64545" y1="59438" x2="55950" y2="52106"/>
                          <a14:foregroundMark x1="55950" y1="52106" x2="53967" y2="48674"/>
                          <a14:foregroundMark x1="55702" y1="49454" x2="60661" y2="48830"/>
                          <a14:foregroundMark x1="60661" y1="48830" x2="64628" y2="49454"/>
                          <a14:foregroundMark x1="34380" y1="66927" x2="41405" y2="65055"/>
                          <a14:foregroundMark x1="34215" y1="66147" x2="34132" y2="67083"/>
                          <a14:foregroundMark x1="36942" y1="49298" x2="35702" y2="50390"/>
                          <a14:foregroundMark x1="37851" y1="52418" x2="35289" y2="52574"/>
                          <a14:foregroundMark x1="36529" y1="53354" x2="36612" y2="64119"/>
                          <a14:foregroundMark x1="37355" y1="56474" x2="36364" y2="57410"/>
                          <a14:foregroundMark x1="68926" y1="33541" x2="68926" y2="33541"/>
                          <a14:foregroundMark x1="70413" y1="33541" x2="70413" y2="33541"/>
                          <a14:foregroundMark x1="72066" y1="33853" x2="72066" y2="33853"/>
                          <a14:foregroundMark x1="73636" y1="33853" x2="73636" y2="33853"/>
                          <a14:foregroundMark x1="75950" y1="33541" x2="75950" y2="33541"/>
                          <a14:foregroundMark x1="77355" y1="33853" x2="77355" y2="33853"/>
                          <a14:foregroundMark x1="79256" y1="33541" x2="79256" y2="33541"/>
                          <a14:foregroundMark x1="71653" y1="40718" x2="71653" y2="40718"/>
                          <a14:foregroundMark x1="73719" y1="39470" x2="73719" y2="39470"/>
                          <a14:foregroundMark x1="75950" y1="41342" x2="75950" y2="41342"/>
                        </a14:backgroundRemoval>
                      </a14:imgEffect>
                    </a14:imgLayer>
                  </a14:imgProps>
                </a:ext>
              </a:extLst>
            </a:blip>
            <a:srcRect l="32425" t="29746" r="17980"/>
            <a:stretch/>
          </p:blipFill>
          <p:spPr>
            <a:xfrm>
              <a:off x="7413787" y="2724302"/>
              <a:ext cx="2036775" cy="1528465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31767130-F3A9-4D32-AA1D-5D64C45585FB}"/>
                </a:ext>
              </a:extLst>
            </p:cNvPr>
            <p:cNvSpPr txBox="1"/>
            <p:nvPr/>
          </p:nvSpPr>
          <p:spPr>
            <a:xfrm>
              <a:off x="7416610" y="4663416"/>
              <a:ext cx="19296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Le chargé de clientèle le contacte et lui fixe un RDV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8921162-2070-40C2-BB7D-9AE1E283DE2B}"/>
              </a:ext>
            </a:extLst>
          </p:cNvPr>
          <p:cNvGrpSpPr/>
          <p:nvPr/>
        </p:nvGrpSpPr>
        <p:grpSpPr>
          <a:xfrm>
            <a:off x="8443242" y="1841055"/>
            <a:ext cx="2845142" cy="3659811"/>
            <a:chOff x="8737157" y="1841055"/>
            <a:chExt cx="2845142" cy="3659811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E47FABD-3E95-4918-909D-7FF1CE6FE668}"/>
                </a:ext>
              </a:extLst>
            </p:cNvPr>
            <p:cNvSpPr/>
            <p:nvPr/>
          </p:nvSpPr>
          <p:spPr>
            <a:xfrm>
              <a:off x="9140263" y="1841055"/>
              <a:ext cx="2058916" cy="3659811"/>
            </a:xfrm>
            <a:prstGeom prst="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14F88294-D1E9-4E5A-900E-55ED27056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892" b="93972" l="10000" r="90000">
                          <a14:foregroundMark x1="39540" y1="10510" x2="40115" y2="19784"/>
                          <a14:foregroundMark x1="40115" y1="19784" x2="46552" y2="24111"/>
                          <a14:foregroundMark x1="46552" y1="24111" x2="60575" y2="22411"/>
                          <a14:foregroundMark x1="60575" y1="22411" x2="64713" y2="16692"/>
                          <a14:foregroundMark x1="64713" y1="16692" x2="57241" y2="12056"/>
                          <a14:foregroundMark x1="57241" y1="12056" x2="50000" y2="10665"/>
                          <a14:foregroundMark x1="50000" y1="10665" x2="41954" y2="12828"/>
                          <a14:foregroundMark x1="41954" y1="12828" x2="45977" y2="19165"/>
                          <a14:foregroundMark x1="45977" y1="19165" x2="59655" y2="15920"/>
                          <a14:foregroundMark x1="59655" y1="15920" x2="57471" y2="23493"/>
                          <a14:foregroundMark x1="57471" y1="23493" x2="51494" y2="19011"/>
                          <a14:foregroundMark x1="51494" y1="19011" x2="50805" y2="17465"/>
                          <a14:foregroundMark x1="26207" y1="50850" x2="24253" y2="49614"/>
                          <a14:foregroundMark x1="25402" y1="52859" x2="24943" y2="63679"/>
                          <a14:foregroundMark x1="36437" y1="38022" x2="38161" y2="45750"/>
                          <a14:foregroundMark x1="38161" y1="45750" x2="40805" y2="38794"/>
                          <a14:foregroundMark x1="40805" y1="38794" x2="37011" y2="37558"/>
                          <a14:foregroundMark x1="40920" y1="52705" x2="38966" y2="50696"/>
                          <a14:foregroundMark x1="37931" y1="50386" x2="36897" y2="53323"/>
                          <a14:foregroundMark x1="49885" y1="48532" x2="51379" y2="55951"/>
                          <a14:foregroundMark x1="51379" y1="55951" x2="57471" y2="58733"/>
                          <a14:foregroundMark x1="57471" y1="58733" x2="62989" y2="56105"/>
                          <a14:foregroundMark x1="62989" y1="56105" x2="60230" y2="48377"/>
                          <a14:foregroundMark x1="60230" y1="48377" x2="54483" y2="49923"/>
                          <a14:foregroundMark x1="54483" y1="49923" x2="58506" y2="55951"/>
                          <a14:foregroundMark x1="58506" y1="55951" x2="56782" y2="54096"/>
                          <a14:foregroundMark x1="70345" y1="67852" x2="35977" y2="68161"/>
                          <a14:foregroundMark x1="72184" y1="39104" x2="73448" y2="41267"/>
                          <a14:foregroundMark x1="80920" y1="45131" x2="75632" y2="38794"/>
                          <a14:foregroundMark x1="74713" y1="48686" x2="72759" y2="52550"/>
                          <a14:foregroundMark x1="79540" y1="64142" x2="79540" y2="51468"/>
                          <a14:foregroundMark x1="80000" y1="51005" x2="79080" y2="63215"/>
                          <a14:foregroundMark x1="71149" y1="63060" x2="70690" y2="54869"/>
                          <a14:foregroundMark x1="70690" y1="54869" x2="71609" y2="52087"/>
                          <a14:foregroundMark x1="58046" y1="16074" x2="54598" y2="12828"/>
                          <a14:foregroundMark x1="21609" y1="94281" x2="33908" y2="91808"/>
                          <a14:foregroundMark x1="33908" y1="91808" x2="37471" y2="91963"/>
                          <a14:foregroundMark x1="48046" y1="94745" x2="61494" y2="92581"/>
                          <a14:foregroundMark x1="61494" y1="92581" x2="67701" y2="92581"/>
                          <a14:foregroundMark x1="67701" y1="92581" x2="69310" y2="93818"/>
                          <a14:foregroundMark x1="48161" y1="92427" x2="46667" y2="89645"/>
                          <a14:foregroundMark x1="52989" y1="93663" x2="52989" y2="89799"/>
                          <a14:foregroundMark x1="46782" y1="90263" x2="36207" y2="90417"/>
                          <a14:foregroundMark x1="49310" y1="14992" x2="43218" y2="10819"/>
                          <a14:foregroundMark x1="67931" y1="66924" x2="61724" y2="67543"/>
                          <a14:foregroundMark x1="20345" y1="66924" x2="20230" y2="68161"/>
                          <a14:foregroundMark x1="68391" y1="66770" x2="60805" y2="67079"/>
                          <a14:foregroundMark x1="80115" y1="60278" x2="79885" y2="52087"/>
                          <a14:foregroundMark x1="72184" y1="91654" x2="75057" y2="90108"/>
                          <a14:foregroundMark x1="81839" y1="93972" x2="77356" y2="9057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737157" y="2173647"/>
              <a:ext cx="2845142" cy="2115870"/>
            </a:xfrm>
            <a:prstGeom prst="rect">
              <a:avLst/>
            </a:prstGeom>
          </p:spPr>
        </p:pic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C99849D4-26D9-4E6F-8899-502B8AF3B594}"/>
                </a:ext>
              </a:extLst>
            </p:cNvPr>
            <p:cNvSpPr txBox="1"/>
            <p:nvPr/>
          </p:nvSpPr>
          <p:spPr>
            <a:xfrm>
              <a:off x="9276586" y="4400517"/>
              <a:ext cx="178627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Lors de l’Entrée en Relation, le salarié bénéficie des offres de bienvenue de la CEGEE*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6C9EE84-2371-4183-AB23-EDF37244844E}"/>
              </a:ext>
            </a:extLst>
          </p:cNvPr>
          <p:cNvGrpSpPr/>
          <p:nvPr/>
        </p:nvGrpSpPr>
        <p:grpSpPr>
          <a:xfrm>
            <a:off x="1073087" y="1842609"/>
            <a:ext cx="2062235" cy="3659811"/>
            <a:chOff x="1149289" y="1842609"/>
            <a:chExt cx="2062235" cy="3659811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7482707-F066-4339-84D1-2B6CF9C5EA95}"/>
                </a:ext>
              </a:extLst>
            </p:cNvPr>
            <p:cNvSpPr/>
            <p:nvPr/>
          </p:nvSpPr>
          <p:spPr>
            <a:xfrm>
              <a:off x="1152608" y="1842609"/>
              <a:ext cx="2058916" cy="3659811"/>
            </a:xfrm>
            <a:prstGeom prst="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2B163C39-20CD-4757-9B90-416ED040D693}"/>
                </a:ext>
              </a:extLst>
            </p:cNvPr>
            <p:cNvSpPr txBox="1"/>
            <p:nvPr/>
          </p:nvSpPr>
          <p:spPr>
            <a:xfrm>
              <a:off x="1149289" y="4542322"/>
              <a:ext cx="20622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L’entreprise partenaire informe ses salariés des offres Caisse d’Epargne qui leur sont dédiées*</a:t>
              </a:r>
            </a:p>
          </p:txBody>
        </p: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FB9174EC-7374-4AE3-AA3E-DFBBADF01FB0}"/>
                </a:ext>
              </a:extLst>
            </p:cNvPr>
            <p:cNvGrpSpPr/>
            <p:nvPr/>
          </p:nvGrpSpPr>
          <p:grpSpPr>
            <a:xfrm>
              <a:off x="1168569" y="2469190"/>
              <a:ext cx="1846631" cy="1953386"/>
              <a:chOff x="5886760" y="3199907"/>
              <a:chExt cx="1846631" cy="1953386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19A43337-BC90-4201-85FE-1006306CF6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8780" b="94797" l="9361" r="89991">
                            <a14:foregroundMark x1="50788" y1="17724" x2="70158" y2="22276"/>
                            <a14:foregroundMark x1="70158" y1="22276" x2="64690" y2="20163"/>
                            <a14:foregroundMark x1="64690" y1="20163" x2="53475" y2="23415"/>
                            <a14:foregroundMark x1="53475" y1="23415" x2="58017" y2="21138"/>
                            <a14:foregroundMark x1="58017" y1="21138" x2="66821" y2="22276"/>
                            <a14:foregroundMark x1="53753" y1="28455" x2="63763" y2="28780"/>
                            <a14:foregroundMark x1="63763" y1="28780" x2="69323" y2="28618"/>
                            <a14:foregroundMark x1="69323" y1="28618" x2="64782" y2="33333"/>
                            <a14:foregroundMark x1="64782" y1="33333" x2="54866" y2="33333"/>
                            <a14:foregroundMark x1="54866" y1="33333" x2="65987" y2="30569"/>
                            <a14:foregroundMark x1="65987" y1="30569" x2="70899" y2="30732"/>
                            <a14:foregroundMark x1="70899" y1="30732" x2="72104" y2="31707"/>
                            <a14:foregroundMark x1="35589" y1="19024" x2="38925" y2="39512"/>
                            <a14:foregroundMark x1="40964" y1="26179" x2="40964" y2="26179"/>
                            <a14:foregroundMark x1="43837" y1="63415" x2="43281" y2="55285"/>
                            <a14:foregroundMark x1="43281" y1="55285" x2="43652" y2="53984"/>
                            <a14:foregroundMark x1="31233" y1="63252" x2="32901" y2="57398"/>
                            <a14:foregroundMark x1="35218" y1="94959" x2="36515" y2="89106"/>
                            <a14:foregroundMark x1="40408" y1="94959" x2="41798" y2="89919"/>
                            <a14:foregroundMark x1="23262" y1="94634" x2="20575" y2="92520"/>
                            <a14:foregroundMark x1="19555" y1="94472" x2="17238" y2="91707"/>
                            <a14:foregroundMark x1="18258" y1="68618" x2="18165" y2="92033"/>
                            <a14:foregroundMark x1="23540" y1="66667" x2="17609" y2="66667"/>
                            <a14:foregroundMark x1="22150" y1="20813" x2="19277" y2="21301"/>
                            <a14:foregroundMark x1="17887" y1="24390" x2="16775" y2="25366"/>
                            <a14:foregroundMark x1="20019" y1="33171" x2="19370" y2="38211"/>
                            <a14:foregroundMark x1="24652" y1="55122" x2="24282" y2="38049"/>
                            <a14:foregroundMark x1="14458" y1="38699" x2="19370" y2="35610"/>
                            <a14:foregroundMark x1="14829" y1="50569" x2="12882" y2="42927"/>
                            <a14:foregroundMark x1="12882" y1="42927" x2="14736" y2="39024"/>
                            <a14:foregroundMark x1="16589" y1="36098" x2="12975" y2="42114"/>
                            <a14:foregroundMark x1="12975" y1="42114" x2="13994" y2="49431"/>
                            <a14:foregroundMark x1="37071" y1="34309" x2="34847" y2="40000"/>
                            <a14:foregroundMark x1="32067" y1="56911" x2="31789" y2="60813"/>
                            <a14:foregroundMark x1="33086" y1="57724" x2="32530" y2="60976"/>
                            <a14:foregroundMark x1="84708" y1="86504" x2="79518" y2="86992"/>
                            <a14:foregroundMark x1="79518" y1="86992" x2="75162" y2="83740"/>
                            <a14:foregroundMark x1="75162" y1="83740" x2="74328" y2="66829"/>
                            <a14:foregroundMark x1="74328" y1="66829" x2="77665" y2="60325"/>
                            <a14:foregroundMark x1="77665" y1="60325" x2="82576" y2="60163"/>
                            <a14:foregroundMark x1="82576" y1="60163" x2="84708" y2="67480"/>
                            <a14:foregroundMark x1="84708" y1="67480" x2="84523" y2="85203"/>
                            <a14:foregroundMark x1="84523" y1="85203" x2="83781" y2="85366"/>
                            <a14:foregroundMark x1="75255" y1="60976" x2="62465" y2="60813"/>
                            <a14:foregroundMark x1="70343" y1="44553" x2="75811" y2="49431"/>
                            <a14:foregroundMark x1="75811" y1="49431" x2="78684" y2="54309"/>
                            <a14:foregroundMark x1="57461" y1="44878" x2="55792" y2="46341"/>
                            <a14:foregroundMark x1="58202" y1="48130" x2="55607" y2="48130"/>
                            <a14:foregroundMark x1="57183" y1="46992" x2="56812" y2="56585"/>
                            <a14:foregroundMark x1="59314" y1="60976" x2="52549" y2="60976"/>
                            <a14:foregroundMark x1="20482" y1="74797" x2="20482" y2="74797"/>
                            <a14:foregroundMark x1="19092" y1="73496" x2="19092" y2="73496"/>
                            <a14:foregroundMark x1="15570" y1="68293" x2="15570" y2="68293"/>
                            <a14:foregroundMark x1="13809" y1="65203" x2="13809" y2="65203"/>
                            <a14:foregroundMark x1="12419" y1="62439" x2="12419" y2="62439"/>
                            <a14:foregroundMark x1="11399" y1="58699" x2="11399" y2="58699"/>
                            <a14:foregroundMark x1="10751" y1="55447" x2="10751" y2="55447"/>
                            <a14:foregroundMark x1="9917" y1="51545" x2="9917" y2="51545"/>
                            <a14:foregroundMark x1="9546" y1="47480" x2="9546" y2="47480"/>
                            <a14:foregroundMark x1="9453" y1="44065" x2="9453" y2="44065"/>
                            <a14:foregroundMark x1="9546" y1="40650" x2="9546" y2="40650"/>
                            <a14:foregroundMark x1="9824" y1="36748" x2="9824" y2="36748"/>
                            <a14:foregroundMark x1="10473" y1="32358" x2="10473" y2="32358"/>
                            <a14:foregroundMark x1="11214" y1="29106" x2="11214" y2="29106"/>
                            <a14:foregroundMark x1="12141" y1="25528" x2="12141" y2="25528"/>
                            <a14:foregroundMark x1="13531" y1="21951" x2="13531" y2="21951"/>
                            <a14:foregroundMark x1="15014" y1="19187" x2="15014" y2="19187"/>
                            <a14:foregroundMark x1="16311" y1="17236" x2="16311" y2="17236"/>
                            <a14:foregroundMark x1="18258" y1="14146" x2="18258" y2="14146"/>
                            <a14:foregroundMark x1="20389" y1="12358" x2="20389" y2="12358"/>
                            <a14:foregroundMark x1="21965" y1="11220" x2="21965" y2="11220"/>
                            <a14:foregroundMark x1="24652" y1="9268" x2="24652" y2="9268"/>
                            <a14:foregroundMark x1="26321" y1="8780" x2="26321" y2="8780"/>
                            <a14:foregroundMark x1="28638" y1="8780" x2="28638" y2="8780"/>
                            <a14:foregroundMark x1="30769" y1="8780" x2="30769" y2="8780"/>
                            <a14:foregroundMark x1="33272" y1="8943" x2="33272" y2="8943"/>
                            <a14:foregroundMark x1="35218" y1="9431" x2="35218" y2="9431"/>
                            <a14:foregroundMark x1="37071" y1="10894" x2="37071" y2="10894"/>
                            <a14:foregroundMark x1="39110" y1="13008" x2="39110" y2="13008"/>
                            <a14:foregroundMark x1="41057" y1="14959" x2="41057" y2="14959"/>
                            <a14:foregroundMark x1="42725" y1="17236" x2="42725" y2="17236"/>
                            <a14:foregroundMark x1="44115" y1="20650" x2="44115" y2="20650"/>
                            <a14:foregroundMark x1="45690" y1="22602" x2="45690" y2="22602"/>
                            <a14:foregroundMark x1="46988" y1="26504" x2="46988" y2="26504"/>
                            <a14:foregroundMark x1="47729" y1="29106" x2="47729" y2="29106"/>
                            <a14:foregroundMark x1="48378" y1="33333" x2="48378" y2="33333"/>
                            <a14:foregroundMark x1="49212" y1="36911" x2="49212" y2="36911"/>
                            <a14:foregroundMark x1="49490" y1="40813" x2="49490" y2="40813"/>
                            <a14:foregroundMark x1="49490" y1="44390" x2="49490" y2="44390"/>
                            <a14:foregroundMark x1="49027" y1="48943" x2="49027" y2="48943"/>
                            <a14:foregroundMark x1="48842" y1="52520" x2="48842" y2="52520"/>
                            <a14:foregroundMark x1="48100" y1="55935" x2="48100" y2="55935"/>
                            <a14:foregroundMark x1="47173" y1="59187" x2="47173" y2="59187"/>
                            <a14:foregroundMark x1="46247" y1="63252" x2="46247" y2="63252"/>
                            <a14:foregroundMark x1="44671" y1="66016" x2="44671" y2="66016"/>
                            <a14:foregroundMark x1="43188" y1="69106" x2="43188" y2="69106"/>
                            <a14:foregroundMark x1="41891" y1="71707" x2="41891" y2="71707"/>
                            <a14:foregroundMark x1="39388" y1="73659" x2="39388" y2="73659"/>
                            <a14:foregroundMark x1="37720" y1="75610" x2="37720" y2="75610"/>
                            <a14:foregroundMark x1="33642" y1="77886" x2="33642" y2="77886"/>
                            <a14:foregroundMark x1="31233" y1="78537" x2="31233" y2="78537"/>
                            <a14:foregroundMark x1="28916" y1="78699" x2="28916" y2="78699"/>
                            <a14:foregroundMark x1="27155" y1="78537" x2="27155" y2="78537"/>
                            <a14:foregroundMark x1="24838" y1="77561" x2="24838" y2="77561"/>
                            <a14:foregroundMark x1="23077" y1="76423" x2="23077" y2="76423"/>
                            <a14:foregroundMark x1="16960" y1="70894" x2="16960" y2="70894"/>
                            <a14:foregroundMark x1="35125" y1="39837" x2="33086" y2="58049"/>
                            <a14:foregroundMark x1="40964" y1="86992" x2="41149" y2="60650"/>
                            <a14:foregroundMark x1="63855" y1="86667" x2="63485" y2="70081"/>
                            <a14:foregroundMark x1="68026" y1="86829" x2="68026" y2="86829"/>
                            <a14:foregroundMark x1="68397" y1="84553" x2="68397" y2="84553"/>
                            <a14:foregroundMark x1="63855" y1="86829" x2="54032" y2="85691"/>
                            <a14:backgroundMark x1="16311" y1="43577" x2="16311" y2="43577"/>
                            <a14:backgroundMark x1="20297" y1="69919" x2="20853" y2="72846"/>
                            <a14:backgroundMark x1="20297" y1="76098" x2="19833" y2="87642"/>
                            <a14:backgroundMark x1="17146" y1="41951" x2="16404" y2="43415"/>
                          </a14:backgroundRemoval>
                        </a14:imgEffect>
                      </a14:imgLayer>
                    </a14:imgProps>
                  </a:ext>
                </a:extLst>
              </a:blip>
              <a:srcRect r="50232"/>
              <a:stretch/>
            </p:blipFill>
            <p:spPr>
              <a:xfrm>
                <a:off x="5886760" y="3199907"/>
                <a:ext cx="1705621" cy="1953386"/>
              </a:xfrm>
              <a:prstGeom prst="rect">
                <a:avLst/>
              </a:prstGeom>
            </p:spPr>
          </p:pic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21C649-F687-4730-9275-3CFFF5B9FBF7}"/>
                  </a:ext>
                </a:extLst>
              </p:cNvPr>
              <p:cNvSpPr/>
              <p:nvPr/>
            </p:nvSpPr>
            <p:spPr>
              <a:xfrm>
                <a:off x="6838338" y="3478816"/>
                <a:ext cx="657617" cy="115596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BF773213-BD27-44C2-B7FC-FFFF0542E1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7853" b="95673" l="9930" r="89720">
                            <a14:foregroundMark x1="11799" y1="8974" x2="82593" y2="14423"/>
                            <a14:foregroundMark x1="82593" y1="14423" x2="76869" y2="9455"/>
                            <a14:foregroundMark x1="76869" y1="9455" x2="18808" y2="13622"/>
                            <a14:foregroundMark x1="18808" y1="13622" x2="24182" y2="8333"/>
                            <a14:foregroundMark x1="24182" y1="8333" x2="31192" y2="7853"/>
                            <a14:foregroundMark x1="31192" y1="7853" x2="75234" y2="13462"/>
                            <a14:foregroundMark x1="87383" y1="8494" x2="75935" y2="8494"/>
                            <a14:foregroundMark x1="86799" y1="10417" x2="83061" y2="12019"/>
                            <a14:foregroundMark x1="74299" y1="15865" x2="12150" y2="14583"/>
                            <a14:foregroundMark x1="13668" y1="11218" x2="19626" y2="13301"/>
                            <a14:foregroundMark x1="37850" y1="38301" x2="34931" y2="74642"/>
                            <a14:foregroundMark x1="50935" y1="71154" x2="45210" y2="65865"/>
                            <a14:foregroundMark x1="52103" y1="72276" x2="52103" y2="72276"/>
                            <a14:foregroundMark x1="31192" y1="80929" x2="32827" y2="73878"/>
                            <a14:foregroundMark x1="34112" y1="45192" x2="36449" y2="43590"/>
                            <a14:foregroundMark x1="31659" y1="81571" x2="32593" y2="78205"/>
                            <a14:foregroundMark x1="35047" y1="87019" x2="35164" y2="77404"/>
                            <a14:foregroundMark x1="41822" y1="39263" x2="42056" y2="41667"/>
                            <a14:backgroundMark x1="46884" y1="65708" x2="48481" y2="49679"/>
                            <a14:backgroundMark x1="45911" y1="75481" x2="46574" y2="68829"/>
                            <a14:backgroundMark x1="48481" y1="49679" x2="65187" y2="41827"/>
                            <a14:backgroundMark x1="65187" y1="41827" x2="68808" y2="65545"/>
                            <a14:backgroundMark x1="68808" y1="65545" x2="58411" y2="44872"/>
                            <a14:backgroundMark x1="58411" y1="44872" x2="60631" y2="65865"/>
                            <a14:backgroundMark x1="52570" y1="90545" x2="46379" y2="75962"/>
                            <a14:backgroundMark x1="51752" y1="90545" x2="68808" y2="72276"/>
                            <a14:backgroundMark x1="49883" y1="84615" x2="65304" y2="82532"/>
                            <a14:backgroundMark x1="45210" y1="82532" x2="58762" y2="84615"/>
                            <a14:backgroundMark x1="37500" y1="82532" x2="37500" y2="87821"/>
                            <a14:backgroundMark x1="32360" y1="84615" x2="32360" y2="84615"/>
                            <a14:backgroundMark x1="37033" y1="25962" x2="55607" y2="48558"/>
                            <a14:backgroundMark x1="52103" y1="31410" x2="70093" y2="36218"/>
                            <a14:backgroundMark x1="70093" y1="36218" x2="73832" y2="61859"/>
                            <a14:backgroundMark x1="73832" y1="61859" x2="65304" y2="39103"/>
                            <a14:backgroundMark x1="65304" y1="39103" x2="57944" y2="31410"/>
                            <a14:backgroundMark x1="46729" y1="98077" x2="75818" y2="69551"/>
                            <a14:backgroundMark x1="59463" y1="25481" x2="66472" y2="92788"/>
                            <a14:backgroundMark x1="45561" y1="96955" x2="62734" y2="92468"/>
                            <a14:backgroundMark x1="62734" y1="92468" x2="75234" y2="75000"/>
                            <a14:backgroundMark x1="75234" y1="75000" x2="75350" y2="60897"/>
                            <a14:backgroundMark x1="32827" y1="33974" x2="26519" y2="57212"/>
                            <a14:backgroundMark x1="26519" y1="57212" x2="25000" y2="82532"/>
                            <a14:backgroundMark x1="25000" y1="82532" x2="24650" y2="83013"/>
                            <a14:backgroundMark x1="30491" y1="85737" x2="30491" y2="85737"/>
                            <a14:backgroundMark x1="34453" y1="88589" x2="29907" y2="85256"/>
                            <a14:backgroundMark x1="45210" y1="96474" x2="34647" y2="88731"/>
                            <a14:backgroundMark x1="29907" y1="85256" x2="26986" y2="80288"/>
                            <a14:backgroundMark x1="76168" y1="63141" x2="63435" y2="91667"/>
                            <a14:backgroundMark x1="56425" y1="26442" x2="57243" y2="24359"/>
                            <a14:backgroundMark x1="57593" y1="25481" x2="65654" y2="37179"/>
                            <a14:backgroundMark x1="74182" y1="61538" x2="77336" y2="64103"/>
                            <a14:backgroundMark x1="44276" y1="81250" x2="46612" y2="81891"/>
                            <a14:backgroundMark x1="46846" y1="95192" x2="44276" y2="96154"/>
                            <a14:backgroundMark x1="41238" y1="96314" x2="28505" y2="84455"/>
                            <a14:backgroundMark x1="42757" y1="96635" x2="40421" y2="95032"/>
                            <a14:backgroundMark x1="40070" y1="51282" x2="41939" y2="51603"/>
                            <a14:backgroundMark x1="39252" y1="51282" x2="40187" y2="51282"/>
                            <a14:backgroundMark x1="33159" y1="76049" x2="33061" y2="82212"/>
                            <a14:backgroundMark x1="33178" y1="74840" x2="33159" y2="76026"/>
                            <a14:backgroundMark x1="33061" y1="82212" x2="32944" y2="82532"/>
                            <a14:backgroundMark x1="42991" y1="62340" x2="43575" y2="67628"/>
                            <a14:backgroundMark x1="32944" y1="74038" x2="32944" y2="75801"/>
                          </a14:backgroundRemoval>
                        </a14:imgEffect>
                      </a14:imgLayer>
                    </a14:imgProps>
                  </a:ext>
                </a:extLst>
              </a:blip>
              <a:srcRect l="19761" t="21101" r="22089"/>
              <a:stretch/>
            </p:blipFill>
            <p:spPr>
              <a:xfrm flipH="1">
                <a:off x="6027771" y="3199907"/>
                <a:ext cx="1705620" cy="1663684"/>
              </a:xfrm>
              <a:prstGeom prst="rect">
                <a:avLst/>
              </a:prstGeom>
            </p:spPr>
          </p:pic>
        </p:grpSp>
      </p:grpSp>
      <p:sp>
        <p:nvSpPr>
          <p:cNvPr id="40" name="Flèche : droite 39">
            <a:extLst>
              <a:ext uri="{FF2B5EF4-FFF2-40B4-BE49-F238E27FC236}">
                <a16:creationId xmlns:a16="http://schemas.microsoft.com/office/drawing/2014/main" id="{4A39050B-DC25-4BBC-9AB7-615A91692EE4}"/>
              </a:ext>
            </a:extLst>
          </p:cNvPr>
          <p:cNvSpPr/>
          <p:nvPr/>
        </p:nvSpPr>
        <p:spPr>
          <a:xfrm>
            <a:off x="695325" y="1619055"/>
            <a:ext cx="11053763" cy="484632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Number 2 icon">
            <a:extLst>
              <a:ext uri="{FF2B5EF4-FFF2-40B4-BE49-F238E27FC236}">
                <a16:creationId xmlns:a16="http://schemas.microsoft.com/office/drawing/2014/main" id="{DF14027A-66EA-41A8-AB24-4626C3ED8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212" y="1650080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umber 3 icon">
            <a:extLst>
              <a:ext uri="{FF2B5EF4-FFF2-40B4-BE49-F238E27FC236}">
                <a16:creationId xmlns:a16="http://schemas.microsoft.com/office/drawing/2014/main" id="{C2A983F3-878D-41F8-AE6C-BB5854B02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525" y="1664564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umber 4 icon">
            <a:extLst>
              <a:ext uri="{FF2B5EF4-FFF2-40B4-BE49-F238E27FC236}">
                <a16:creationId xmlns:a16="http://schemas.microsoft.com/office/drawing/2014/main" id="{A66CC9C0-5B54-45C2-BEE3-440804563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4838" y="1659253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umber 1 icon">
            <a:extLst>
              <a:ext uri="{FF2B5EF4-FFF2-40B4-BE49-F238E27FC236}">
                <a16:creationId xmlns:a16="http://schemas.microsoft.com/office/drawing/2014/main" id="{37E456BB-4818-4FBA-BE3A-EE02367BC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899" y="1677235"/>
            <a:ext cx="381950" cy="3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01AF6A-B989-4038-9846-4FBC677E4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82C7AB-0D47-494C-84BD-78D61C7C13DD}"/>
              </a:ext>
            </a:extLst>
          </p:cNvPr>
          <p:cNvSpPr txBox="1"/>
          <p:nvPr/>
        </p:nvSpPr>
        <p:spPr>
          <a:xfrm>
            <a:off x="695325" y="5964101"/>
            <a:ext cx="15263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 Offres soumises à condition</a:t>
            </a:r>
          </a:p>
        </p:txBody>
      </p:sp>
    </p:spTree>
    <p:extLst>
      <p:ext uri="{BB962C8B-B14F-4D97-AF65-F5344CB8AC3E}">
        <p14:creationId xmlns:p14="http://schemas.microsoft.com/office/powerpoint/2010/main" val="141538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1C4C62F-709D-4EA8-917D-7069F7190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157" y="1258543"/>
            <a:ext cx="5056942" cy="504919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D4CC2C54-F802-402E-BC87-D37F8E1C052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5037391" cy="4860000"/>
          </a:xfrm>
        </p:spPr>
        <p:txBody>
          <a:bodyPr/>
          <a:lstStyle/>
          <a:p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</p:txBody>
      </p:sp>
      <p:pic>
        <p:nvPicPr>
          <p:cNvPr id="11" name="Picture 6" descr="fleche-rouge - Tous Perfect">
            <a:extLst>
              <a:ext uri="{FF2B5EF4-FFF2-40B4-BE49-F238E27FC236}">
                <a16:creationId xmlns:a16="http://schemas.microsoft.com/office/drawing/2014/main" id="{E28BA2EB-B176-4B43-A7ED-81DF7B83C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05805" flipH="1">
            <a:off x="5086231" y="3184677"/>
            <a:ext cx="1292970" cy="121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61E2ABE-AC1E-4AD9-BBCA-DD54181D029E}"/>
              </a:ext>
            </a:extLst>
          </p:cNvPr>
          <p:cNvSpPr txBox="1"/>
          <p:nvPr/>
        </p:nvSpPr>
        <p:spPr>
          <a:xfrm rot="20784276">
            <a:off x="2827591" y="3359712"/>
            <a:ext cx="2782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Bradley Hand ITC" panose="03070402050302030203" pitchFamily="66" charset="0"/>
              </a:rPr>
              <a:t>Flyer à l’attention de vos salariés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DBFD65-74AB-45E6-B484-B8DD546385C0}"/>
              </a:ext>
            </a:extLst>
          </p:cNvPr>
          <p:cNvSpPr/>
          <p:nvPr/>
        </p:nvSpPr>
        <p:spPr>
          <a:xfrm>
            <a:off x="0" y="6530942"/>
            <a:ext cx="12192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document sans valeur contractuelle</a:t>
            </a:r>
            <a:endParaRPr lang="fr-FR" altLang="fr-FR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2C8BA3F-6556-4CB8-B245-67ED14D451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dirigeant d’entreprise diffuse ces offres auprès de ses salariés (sous format papier ou numérique).</a:t>
            </a:r>
          </a:p>
        </p:txBody>
      </p:sp>
    </p:spTree>
    <p:extLst>
      <p:ext uri="{BB962C8B-B14F-4D97-AF65-F5344CB8AC3E}">
        <p14:creationId xmlns:p14="http://schemas.microsoft.com/office/powerpoint/2010/main" val="1272633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D21FBAF-8B5E-4512-89EE-4F09CE2176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5800" y="464147"/>
            <a:ext cx="10990263" cy="720000"/>
          </a:xfrm>
        </p:spPr>
        <p:txBody>
          <a:bodyPr/>
          <a:lstStyle/>
          <a:p>
            <a:r>
              <a:rPr lang="fr-FR" dirty="0"/>
              <a:t>Le dirigeant d’entreprise diffuse ces offres auprès de ses salariés (sous format papier ou numérique) et le salarié effectue une demande de prise de rendez-vous.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113C38-3FB8-4983-AF25-F55103FB3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023885"/>
            <a:ext cx="12192000" cy="1971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829" tIns="899829" rIns="899829" bIns="899829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document sans valeur contractuelle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C42B8F-1F15-4931-99D6-E7093D1FD1B0}"/>
              </a:ext>
            </a:extLst>
          </p:cNvPr>
          <p:cNvSpPr/>
          <p:nvPr/>
        </p:nvSpPr>
        <p:spPr>
          <a:xfrm>
            <a:off x="0" y="6530942"/>
            <a:ext cx="12192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document sans valeur contractuelle</a:t>
            </a:r>
            <a:endParaRPr lang="fr-FR" altLang="fr-FR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876070-0B2F-CF14-9D1A-E6B5C8941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1170000"/>
            <a:ext cx="3691778" cy="52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3EC4A3-E759-9344-D2FF-296455046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0000" y="1170000"/>
            <a:ext cx="3709563" cy="522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EEDCB93-1B12-C3F5-856E-8DF3F9546061}"/>
              </a:ext>
            </a:extLst>
          </p:cNvPr>
          <p:cNvSpPr txBox="1"/>
          <p:nvPr/>
        </p:nvSpPr>
        <p:spPr>
          <a:xfrm rot="198240">
            <a:off x="10366874" y="4139786"/>
            <a:ext cx="180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Bradley Hand ITC" panose="03070402050302030203" pitchFamily="66" charset="0"/>
              </a:rPr>
              <a:t>Le scan du QR-code renvoie vers le formulaire de prise de RDV</a:t>
            </a:r>
          </a:p>
        </p:txBody>
      </p:sp>
      <p:pic>
        <p:nvPicPr>
          <p:cNvPr id="10" name="Picture 2" descr="Le Cercle Tracé à La Main Dans Le Vecteur Illustration de ...">
            <a:extLst>
              <a:ext uri="{FF2B5EF4-FFF2-40B4-BE49-F238E27FC236}">
                <a16:creationId xmlns:a16="http://schemas.microsoft.com/office/drawing/2014/main" id="{623CEF43-3BE6-681E-06D3-EB7784C60E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70" b="67507"/>
          <a:stretch/>
        </p:blipFill>
        <p:spPr bwMode="auto">
          <a:xfrm>
            <a:off x="8399513" y="4361230"/>
            <a:ext cx="1862732" cy="1881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3E8B3E2D-87AD-1145-543C-2E36D7252740}"/>
              </a:ext>
            </a:extLst>
          </p:cNvPr>
          <p:cNvCxnSpPr>
            <a:cxnSpLocks/>
          </p:cNvCxnSpPr>
          <p:nvPr/>
        </p:nvCxnSpPr>
        <p:spPr>
          <a:xfrm flipV="1">
            <a:off x="10090657" y="4709674"/>
            <a:ext cx="577343" cy="434017"/>
          </a:xfrm>
          <a:prstGeom prst="straightConnector1">
            <a:avLst/>
          </a:prstGeom>
          <a:ln w="28575">
            <a:solidFill>
              <a:srgbClr val="C0B9AE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177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DB26BA6-320D-4AA5-AFB7-B0CE390F1E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64" r="15005"/>
          <a:stretch/>
        </p:blipFill>
        <p:spPr>
          <a:xfrm>
            <a:off x="2580496" y="1325685"/>
            <a:ext cx="3515199" cy="4786504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685801" y="464147"/>
            <a:ext cx="10990262" cy="720000"/>
          </a:xfrm>
        </p:spPr>
        <p:txBody>
          <a:bodyPr/>
          <a:lstStyle/>
          <a:p>
            <a:r>
              <a:rPr lang="fr-FR" dirty="0"/>
              <a:t>Le salarié effectue une demande de prise de rendez-vous.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C7EF33-198C-4C66-8DB2-78A45B6E89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2" r="9726"/>
          <a:stretch/>
        </p:blipFill>
        <p:spPr>
          <a:xfrm>
            <a:off x="2580495" y="1325573"/>
            <a:ext cx="3515199" cy="4774365"/>
          </a:xfrm>
          <a:prstGeom prst="rect">
            <a:avLst/>
          </a:prstGeom>
        </p:spPr>
      </p:pic>
      <p:pic>
        <p:nvPicPr>
          <p:cNvPr id="21" name="Picture 12" descr="Curseur de main avec bouton de clic. cliquez ici. Vecteur Premium">
            <a:extLst>
              <a:ext uri="{FF2B5EF4-FFF2-40B4-BE49-F238E27FC236}">
                <a16:creationId xmlns:a16="http://schemas.microsoft.com/office/drawing/2014/main" id="{C9AEE456-FBA1-4241-9B68-7C9B9615EF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109" b="63475" l="75683" r="90211">
                        <a14:foregroundMark x1="79872" y1="52758" x2="79872" y2="52758"/>
                        <a14:foregroundMark x1="78275" y1="51319" x2="78275" y2="51319"/>
                        <a14:foregroundMark x1="78115" y1="48681" x2="78115" y2="48681"/>
                        <a14:foregroundMark x1="79073" y1="46763" x2="79073" y2="46763"/>
                        <a14:foregroundMark x1="80671" y1="46043" x2="80671" y2="46043"/>
                        <a14:foregroundMark x1="82109" y1="47482" x2="82109" y2="47482"/>
                        <a14:foregroundMark x1="84984" y1="60911" x2="84984" y2="60911"/>
                        <a14:backgroundMark x1="75879" y1="54916" x2="80831" y2="54916"/>
                        <a14:backgroundMark x1="83227" y1="49640" x2="83227" y2="45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7" t="42813" r="7973" b="34229"/>
          <a:stretch/>
        </p:blipFill>
        <p:spPr bwMode="auto">
          <a:xfrm flipH="1">
            <a:off x="3530731" y="5591249"/>
            <a:ext cx="679764" cy="55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4DD582-1006-4109-906A-B3E4E1CF1B9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318" r="23364" b="30382"/>
          <a:stretch/>
        </p:blipFill>
        <p:spPr>
          <a:xfrm>
            <a:off x="2580494" y="1341069"/>
            <a:ext cx="3518574" cy="47743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E96B5C-E1CA-40F2-87F4-3843B9AF51B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739992">
            <a:off x="1640026" y="1726394"/>
            <a:ext cx="585292" cy="551847"/>
          </a:xfrm>
          <a:prstGeom prst="rect">
            <a:avLst/>
          </a:prstGeom>
        </p:spPr>
      </p:pic>
      <p:pic>
        <p:nvPicPr>
          <p:cNvPr id="33" name="Picture 6" descr="fleche-rouge - Tous Perfect">
            <a:extLst>
              <a:ext uri="{FF2B5EF4-FFF2-40B4-BE49-F238E27FC236}">
                <a16:creationId xmlns:a16="http://schemas.microsoft.com/office/drawing/2014/main" id="{D94BF5CB-BD8B-48F5-ADD5-BFFED1B5D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05805" flipH="1">
            <a:off x="2115887" y="1921105"/>
            <a:ext cx="662217" cy="6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CFCD4D7-5F35-4029-81F8-F41601AF0831}"/>
              </a:ext>
            </a:extLst>
          </p:cNvPr>
          <p:cNvGrpSpPr/>
          <p:nvPr/>
        </p:nvGrpSpPr>
        <p:grpSpPr>
          <a:xfrm>
            <a:off x="6998351" y="2002317"/>
            <a:ext cx="3719026" cy="3886855"/>
            <a:chOff x="6998351" y="2002317"/>
            <a:chExt cx="3719026" cy="3886855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0C4DEC4-A317-4A1B-8902-F959347090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964" b="94072" l="2645" r="90000">
                          <a14:foregroundMark x1="3802" y1="4056" x2="8347" y2="3120"/>
                          <a14:foregroundMark x1="8347" y1="3120" x2="13306" y2="5460"/>
                          <a14:foregroundMark x1="13306" y1="5460" x2="16033" y2="11544"/>
                          <a14:foregroundMark x1="16033" y1="11544" x2="14793" y2="20437"/>
                          <a14:foregroundMark x1="14793" y1="20437" x2="11736" y2="26677"/>
                          <a14:foregroundMark x1="11736" y1="26677" x2="7521" y2="29953"/>
                          <a14:foregroundMark x1="7521" y1="29953" x2="4215" y2="25117"/>
                          <a14:foregroundMark x1="4215" y1="25117" x2="1736" y2="18253"/>
                          <a14:foregroundMark x1="1736" y1="18253" x2="3884" y2="10608"/>
                          <a14:foregroundMark x1="3884" y1="10608" x2="9421" y2="5772"/>
                          <a14:foregroundMark x1="9421" y1="5772" x2="13719" y2="11076"/>
                          <a14:foregroundMark x1="13719" y1="11076" x2="15207" y2="20905"/>
                          <a14:foregroundMark x1="15207" y1="20905" x2="10413" y2="27769"/>
                          <a14:foregroundMark x1="10413" y1="27769" x2="4380" y2="24181"/>
                          <a14:foregroundMark x1="4380" y1="24181" x2="5041" y2="14821"/>
                          <a14:foregroundMark x1="5041" y1="14821" x2="10083" y2="10764"/>
                          <a14:foregroundMark x1="10083" y1="10764" x2="12066" y2="18877"/>
                          <a14:foregroundMark x1="12066" y1="18877" x2="7686" y2="23713"/>
                          <a14:foregroundMark x1="7686" y1="23713" x2="4959" y2="15913"/>
                          <a14:foregroundMark x1="4959" y1="15913" x2="11074" y2="14821"/>
                          <a14:foregroundMark x1="11074" y1="14821" x2="10165" y2="18565"/>
                          <a14:foregroundMark x1="1901" y1="15913" x2="2149" y2="7956"/>
                          <a14:foregroundMark x1="2149" y1="7956" x2="5950" y2="4212"/>
                          <a14:foregroundMark x1="5950" y1="4212" x2="10331" y2="3276"/>
                          <a14:foregroundMark x1="10331" y1="3276" x2="12893" y2="4524"/>
                          <a14:foregroundMark x1="15537" y1="9516" x2="16446" y2="17473"/>
                          <a14:foregroundMark x1="16446" y1="17473" x2="14215" y2="24805"/>
                          <a14:foregroundMark x1="14215" y1="24805" x2="10909" y2="29641"/>
                          <a14:foregroundMark x1="10909" y1="29641" x2="5785" y2="30109"/>
                          <a14:foregroundMark x1="5785" y1="30109" x2="2893" y2="23713"/>
                          <a14:foregroundMark x1="2893" y1="23713" x2="2645" y2="19033"/>
                          <a14:foregroundMark x1="16612" y1="18877" x2="14132" y2="25585"/>
                          <a14:foregroundMark x1="14132" y1="25585" x2="10744" y2="29797"/>
                          <a14:foregroundMark x1="45455" y1="36037" x2="44463" y2="72075"/>
                          <a14:foregroundMark x1="44463" y1="72075" x2="43719" y2="76443"/>
                          <a14:foregroundMark x1="48678" y1="94072" x2="47521" y2="90796"/>
                          <a14:foregroundMark x1="53884" y1="93760" x2="49669" y2="78159"/>
                          <a14:foregroundMark x1="49669" y1="78159" x2="49587" y2="76755"/>
                          <a14:foregroundMark x1="59669" y1="66771" x2="47521" y2="67083"/>
                          <a14:foregroundMark x1="64545" y1="59438" x2="55950" y2="52106"/>
                          <a14:foregroundMark x1="55950" y1="52106" x2="53967" y2="48674"/>
                          <a14:foregroundMark x1="55702" y1="49454" x2="60661" y2="48830"/>
                          <a14:foregroundMark x1="60661" y1="48830" x2="64628" y2="49454"/>
                          <a14:foregroundMark x1="34380" y1="66927" x2="41405" y2="65055"/>
                          <a14:foregroundMark x1="34215" y1="66147" x2="34132" y2="67083"/>
                          <a14:foregroundMark x1="36942" y1="49298" x2="35702" y2="50390"/>
                          <a14:foregroundMark x1="37851" y1="52418" x2="35289" y2="52574"/>
                          <a14:foregroundMark x1="36529" y1="53354" x2="36612" y2="64119"/>
                          <a14:foregroundMark x1="37355" y1="56474" x2="36364" y2="57410"/>
                          <a14:foregroundMark x1="68926" y1="33541" x2="68926" y2="33541"/>
                          <a14:foregroundMark x1="70413" y1="33541" x2="70413" y2="33541"/>
                          <a14:foregroundMark x1="72066" y1="33853" x2="72066" y2="33853"/>
                          <a14:foregroundMark x1="73636" y1="33853" x2="73636" y2="33853"/>
                          <a14:foregroundMark x1="75950" y1="33541" x2="75950" y2="33541"/>
                          <a14:foregroundMark x1="77355" y1="33853" x2="77355" y2="33853"/>
                          <a14:foregroundMark x1="79256" y1="33541" x2="79256" y2="33541"/>
                          <a14:foregroundMark x1="71653" y1="40718" x2="71653" y2="40718"/>
                          <a14:foregroundMark x1="73719" y1="39470" x2="73719" y2="39470"/>
                          <a14:foregroundMark x1="75950" y1="41342" x2="75950" y2="41342"/>
                        </a14:backgroundRemoval>
                      </a14:imgEffect>
                    </a14:imgLayer>
                  </a14:imgProps>
                </a:ext>
              </a:extLst>
            </a:blip>
            <a:srcRect l="32425" t="29746" r="17980"/>
            <a:stretch/>
          </p:blipFill>
          <p:spPr>
            <a:xfrm>
              <a:off x="7598611" y="3548744"/>
              <a:ext cx="3118766" cy="2340428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2858E6C-C2ED-4771-83C7-539E971125F8}"/>
                </a:ext>
              </a:extLst>
            </p:cNvPr>
            <p:cNvSpPr txBox="1"/>
            <p:nvPr/>
          </p:nvSpPr>
          <p:spPr>
            <a:xfrm>
              <a:off x="6998351" y="2002317"/>
              <a:ext cx="361282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latin typeface="Bradley Hand ITC" panose="03070402050302030203" pitchFamily="66" charset="0"/>
                </a:rPr>
                <a:t>Le conseiller est informé de la demande et contacte votre salarié. 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7A4E2252-42AC-4A30-AA56-FE086792D8EA}"/>
              </a:ext>
            </a:extLst>
          </p:cNvPr>
          <p:cNvSpPr/>
          <p:nvPr/>
        </p:nvSpPr>
        <p:spPr>
          <a:xfrm>
            <a:off x="0" y="6530942"/>
            <a:ext cx="12192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document à usage interne, ne pas diffuser</a:t>
            </a:r>
            <a:endParaRPr lang="fr-FR" altLang="fr-FR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530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8985</TotalTime>
  <Words>274</Words>
  <Application>Microsoft Office PowerPoint</Application>
  <PresentationFormat>Grand écran</PresentationFormat>
  <Paragraphs>33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4" baseType="lpstr">
      <vt:lpstr>Arial</vt:lpstr>
      <vt:lpstr>Arial Black</vt:lpstr>
      <vt:lpstr>Bradley Hand ITC</vt:lpstr>
      <vt:lpstr>Calibri</vt:lpstr>
      <vt:lpstr>Montserrat Black</vt:lpstr>
      <vt:lpstr>Segoe UI</vt:lpstr>
      <vt:lpstr>Wingdings</vt:lpstr>
      <vt:lpstr>Thème Office</vt:lpstr>
      <vt:lpstr>Partenariat Entreprise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LAURENT Thierry [CEGEE]</cp:lastModifiedBy>
  <cp:revision>412</cp:revision>
  <dcterms:created xsi:type="dcterms:W3CDTF">2020-06-24T09:20:11Z</dcterms:created>
  <dcterms:modified xsi:type="dcterms:W3CDTF">2023-12-18T16:27:38Z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2023-07-03T13:58:11Z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