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11203" r:id="rId6"/>
    <p:sldId id="11185" r:id="rId7"/>
    <p:sldId id="273" r:id="rId8"/>
    <p:sldId id="11182" r:id="rId9"/>
    <p:sldId id="285" r:id="rId10"/>
    <p:sldId id="11186" r:id="rId11"/>
    <p:sldId id="280" r:id="rId12"/>
    <p:sldId id="11211" r:id="rId13"/>
    <p:sldId id="311" r:id="rId14"/>
    <p:sldId id="287" r:id="rId15"/>
    <p:sldId id="294" r:id="rId16"/>
    <p:sldId id="11183" r:id="rId17"/>
    <p:sldId id="306" r:id="rId18"/>
    <p:sldId id="11206" r:id="rId19"/>
    <p:sldId id="11198" r:id="rId20"/>
    <p:sldId id="307" r:id="rId21"/>
  </p:sldIdLst>
  <p:sldSz cx="12192000" cy="6858000"/>
  <p:notesSz cx="6800850" cy="98075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95964"/>
    <a:srgbClr val="FE735C"/>
    <a:srgbClr val="1A2E35"/>
    <a:srgbClr val="D5C9B7"/>
    <a:srgbClr val="F2F2F2"/>
    <a:srgbClr val="C31632"/>
    <a:srgbClr val="A4A5A4"/>
    <a:srgbClr val="D9D9D9"/>
    <a:srgbClr val="918F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85" autoAdjust="0"/>
    <p:restoredTop sz="96265" autoAdjust="0"/>
  </p:normalViewPr>
  <p:slideViewPr>
    <p:cSldViewPr snapToGrid="0">
      <p:cViewPr varScale="1">
        <p:scale>
          <a:sx n="119" d="100"/>
          <a:sy n="119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07/relationships/hdphoto" Target="../media/hdphoto9.wdp"/><Relationship Id="rId18" Type="http://schemas.openxmlformats.org/officeDocument/2006/relationships/image" Target="../media/image18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12" Type="http://schemas.openxmlformats.org/officeDocument/2006/relationships/image" Target="../media/image13.png"/><Relationship Id="rId17" Type="http://schemas.openxmlformats.org/officeDocument/2006/relationships/image" Target="../media/image17.png"/><Relationship Id="rId2" Type="http://schemas.openxmlformats.org/officeDocument/2006/relationships/image" Target="../media/image8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microsoft.com/office/2007/relationships/hdphoto" Target="../media/hdphoto8.wdp"/><Relationship Id="rId5" Type="http://schemas.microsoft.com/office/2007/relationships/hdphoto" Target="../media/hdphoto5.wdp"/><Relationship Id="rId15" Type="http://schemas.openxmlformats.org/officeDocument/2006/relationships/image" Target="../media/image15.png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microsoft.com/office/2007/relationships/hdphoto" Target="../media/hdphoto7.wdp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15.wdp"/><Relationship Id="rId18" Type="http://schemas.openxmlformats.org/officeDocument/2006/relationships/image" Target="../media/image17.png"/><Relationship Id="rId26" Type="http://schemas.microsoft.com/office/2007/relationships/hdphoto" Target="../media/hdphoto16.wdp"/><Relationship Id="rId3" Type="http://schemas.microsoft.com/office/2007/relationships/hdphoto" Target="../media/hdphoto10.wdp"/><Relationship Id="rId21" Type="http://schemas.openxmlformats.org/officeDocument/2006/relationships/image" Target="../media/image27.png"/><Relationship Id="rId7" Type="http://schemas.microsoft.com/office/2007/relationships/hdphoto" Target="../media/hdphoto12.wdp"/><Relationship Id="rId12" Type="http://schemas.openxmlformats.org/officeDocument/2006/relationships/image" Target="../media/image24.png"/><Relationship Id="rId17" Type="http://schemas.openxmlformats.org/officeDocument/2006/relationships/image" Target="../media/image16.png"/><Relationship Id="rId25" Type="http://schemas.openxmlformats.org/officeDocument/2006/relationships/image" Target="../media/image31.png"/><Relationship Id="rId2" Type="http://schemas.openxmlformats.org/officeDocument/2006/relationships/image" Target="../media/image19.png"/><Relationship Id="rId16" Type="http://schemas.openxmlformats.org/officeDocument/2006/relationships/image" Target="../media/image15.png"/><Relationship Id="rId20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11" Type="http://schemas.microsoft.com/office/2007/relationships/hdphoto" Target="../media/hdphoto14.wdp"/><Relationship Id="rId24" Type="http://schemas.openxmlformats.org/officeDocument/2006/relationships/image" Target="../media/image30.png"/><Relationship Id="rId5" Type="http://schemas.microsoft.com/office/2007/relationships/hdphoto" Target="../media/hdphoto11.wdp"/><Relationship Id="rId15" Type="http://schemas.openxmlformats.org/officeDocument/2006/relationships/image" Target="../media/image14.png"/><Relationship Id="rId23" Type="http://schemas.openxmlformats.org/officeDocument/2006/relationships/image" Target="../media/image29.png"/><Relationship Id="rId10" Type="http://schemas.openxmlformats.org/officeDocument/2006/relationships/image" Target="../media/image23.png"/><Relationship Id="rId19" Type="http://schemas.openxmlformats.org/officeDocument/2006/relationships/image" Target="../media/image25.jpeg"/><Relationship Id="rId4" Type="http://schemas.openxmlformats.org/officeDocument/2006/relationships/image" Target="../media/image20.png"/><Relationship Id="rId9" Type="http://schemas.microsoft.com/office/2007/relationships/hdphoto" Target="../media/hdphoto13.wdp"/><Relationship Id="rId14" Type="http://schemas.openxmlformats.org/officeDocument/2006/relationships/image" Target="../media/image18.png"/><Relationship Id="rId22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15.wdp"/><Relationship Id="rId18" Type="http://schemas.openxmlformats.org/officeDocument/2006/relationships/image" Target="../media/image32.png"/><Relationship Id="rId26" Type="http://schemas.openxmlformats.org/officeDocument/2006/relationships/image" Target="../media/image25.jpeg"/><Relationship Id="rId3" Type="http://schemas.microsoft.com/office/2007/relationships/hdphoto" Target="../media/hdphoto12.wdp"/><Relationship Id="rId21" Type="http://schemas.microsoft.com/office/2007/relationships/hdphoto" Target="../media/hdphoto17.wdp"/><Relationship Id="rId7" Type="http://schemas.microsoft.com/office/2007/relationships/hdphoto" Target="../media/hdphoto11.wdp"/><Relationship Id="rId12" Type="http://schemas.openxmlformats.org/officeDocument/2006/relationships/image" Target="../media/image24.png"/><Relationship Id="rId17" Type="http://schemas.openxmlformats.org/officeDocument/2006/relationships/image" Target="../media/image18.png"/><Relationship Id="rId25" Type="http://schemas.openxmlformats.org/officeDocument/2006/relationships/image" Target="../media/image36.png"/><Relationship Id="rId2" Type="http://schemas.openxmlformats.org/officeDocument/2006/relationships/image" Target="../media/image21.png"/><Relationship Id="rId16" Type="http://schemas.openxmlformats.org/officeDocument/2006/relationships/image" Target="../media/image16.png"/><Relationship Id="rId20" Type="http://schemas.openxmlformats.org/officeDocument/2006/relationships/image" Target="../media/image33.png"/><Relationship Id="rId29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11" Type="http://schemas.microsoft.com/office/2007/relationships/hdphoto" Target="../media/hdphoto14.wdp"/><Relationship Id="rId24" Type="http://schemas.openxmlformats.org/officeDocument/2006/relationships/image" Target="../media/image35.png"/><Relationship Id="rId5" Type="http://schemas.microsoft.com/office/2007/relationships/hdphoto" Target="../media/hdphoto10.wdp"/><Relationship Id="rId15" Type="http://schemas.openxmlformats.org/officeDocument/2006/relationships/image" Target="../media/image15.png"/><Relationship Id="rId23" Type="http://schemas.microsoft.com/office/2007/relationships/hdphoto" Target="../media/hdphoto18.wdp"/><Relationship Id="rId28" Type="http://schemas.openxmlformats.org/officeDocument/2006/relationships/image" Target="../media/image26.jpeg"/><Relationship Id="rId10" Type="http://schemas.openxmlformats.org/officeDocument/2006/relationships/image" Target="../media/image23.png"/><Relationship Id="rId19" Type="http://schemas.openxmlformats.org/officeDocument/2006/relationships/image" Target="../media/image30.png"/><Relationship Id="rId31" Type="http://schemas.openxmlformats.org/officeDocument/2006/relationships/image" Target="../media/image17.png"/><Relationship Id="rId4" Type="http://schemas.openxmlformats.org/officeDocument/2006/relationships/image" Target="../media/image19.png"/><Relationship Id="rId9" Type="http://schemas.microsoft.com/office/2007/relationships/hdphoto" Target="../media/hdphoto13.wdp"/><Relationship Id="rId14" Type="http://schemas.openxmlformats.org/officeDocument/2006/relationships/image" Target="../media/image14.png"/><Relationship Id="rId22" Type="http://schemas.openxmlformats.org/officeDocument/2006/relationships/image" Target="../media/image34.png"/><Relationship Id="rId27" Type="http://schemas.openxmlformats.org/officeDocument/2006/relationships/hyperlink" Target="http://commerciaux.celca.caisse-epargne.fr/professionnels/synergie-prescriptions-franchises/email-version-digitale-pochette-dirigeant/" TargetMode="External"/><Relationship Id="rId30" Type="http://schemas.openxmlformats.org/officeDocument/2006/relationships/image" Target="../media/image3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15.wdp"/><Relationship Id="rId18" Type="http://schemas.openxmlformats.org/officeDocument/2006/relationships/image" Target="../media/image17.png"/><Relationship Id="rId26" Type="http://schemas.openxmlformats.org/officeDocument/2006/relationships/image" Target="../media/image26.jpeg"/><Relationship Id="rId3" Type="http://schemas.microsoft.com/office/2007/relationships/hdphoto" Target="../media/hdphoto10.wdp"/><Relationship Id="rId21" Type="http://schemas.openxmlformats.org/officeDocument/2006/relationships/image" Target="../media/image39.png"/><Relationship Id="rId7" Type="http://schemas.microsoft.com/office/2007/relationships/hdphoto" Target="../media/hdphoto12.wdp"/><Relationship Id="rId12" Type="http://schemas.openxmlformats.org/officeDocument/2006/relationships/image" Target="../media/image24.png"/><Relationship Id="rId17" Type="http://schemas.openxmlformats.org/officeDocument/2006/relationships/image" Target="../media/image16.png"/><Relationship Id="rId25" Type="http://schemas.openxmlformats.org/officeDocument/2006/relationships/image" Target="../media/image25.jpeg"/><Relationship Id="rId2" Type="http://schemas.openxmlformats.org/officeDocument/2006/relationships/image" Target="../media/image19.png"/><Relationship Id="rId16" Type="http://schemas.openxmlformats.org/officeDocument/2006/relationships/image" Target="../media/image15.png"/><Relationship Id="rId20" Type="http://schemas.microsoft.com/office/2007/relationships/hdphoto" Target="../media/hdphoto7.wdp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11" Type="http://schemas.microsoft.com/office/2007/relationships/hdphoto" Target="../media/hdphoto14.wdp"/><Relationship Id="rId24" Type="http://schemas.openxmlformats.org/officeDocument/2006/relationships/image" Target="../media/image40.png"/><Relationship Id="rId5" Type="http://schemas.microsoft.com/office/2007/relationships/hdphoto" Target="../media/hdphoto11.wdp"/><Relationship Id="rId15" Type="http://schemas.openxmlformats.org/officeDocument/2006/relationships/image" Target="../media/image14.png"/><Relationship Id="rId23" Type="http://schemas.openxmlformats.org/officeDocument/2006/relationships/hyperlink" Target="http://commerciaux.celca.caisse-epargne.fr/" TargetMode="External"/><Relationship Id="rId10" Type="http://schemas.openxmlformats.org/officeDocument/2006/relationships/image" Target="../media/image23.png"/><Relationship Id="rId19" Type="http://schemas.openxmlformats.org/officeDocument/2006/relationships/image" Target="../media/image11.png"/><Relationship Id="rId4" Type="http://schemas.openxmlformats.org/officeDocument/2006/relationships/image" Target="../media/image20.png"/><Relationship Id="rId9" Type="http://schemas.microsoft.com/office/2007/relationships/hdphoto" Target="../media/hdphoto13.wdp"/><Relationship Id="rId14" Type="http://schemas.openxmlformats.org/officeDocument/2006/relationships/image" Target="../media/image18.png"/><Relationship Id="rId22" Type="http://schemas.openxmlformats.org/officeDocument/2006/relationships/hyperlink" Target="https://forms.office.com/Pages/ResponsePage.aspx?id=NW271YKKKUO0mlAwvWSXq4Qzym3A8XxPqAOLL4qkJhNUN0taNEpQT0E4SFFONERLSUw3RjUyNUcwTy4u" TargetMode="External"/><Relationship Id="rId27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hdphoto" Target="../media/hdphoto13.wdp"/><Relationship Id="rId18" Type="http://schemas.openxmlformats.org/officeDocument/2006/relationships/image" Target="../media/image14.png"/><Relationship Id="rId3" Type="http://schemas.microsoft.com/office/2007/relationships/hdphoto" Target="../media/hdphoto12.wdp"/><Relationship Id="rId21" Type="http://schemas.openxmlformats.org/officeDocument/2006/relationships/image" Target="../media/image43.png"/><Relationship Id="rId7" Type="http://schemas.microsoft.com/office/2007/relationships/hdphoto" Target="../media/hdphoto15.wdp"/><Relationship Id="rId12" Type="http://schemas.openxmlformats.org/officeDocument/2006/relationships/image" Target="../media/image22.png"/><Relationship Id="rId17" Type="http://schemas.openxmlformats.org/officeDocument/2006/relationships/image" Target="../media/image17.png"/><Relationship Id="rId2" Type="http://schemas.openxmlformats.org/officeDocument/2006/relationships/image" Target="../media/image21.png"/><Relationship Id="rId16" Type="http://schemas.openxmlformats.org/officeDocument/2006/relationships/image" Target="../media/image16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11" Type="http://schemas.microsoft.com/office/2007/relationships/hdphoto" Target="../media/hdphoto11.wdp"/><Relationship Id="rId5" Type="http://schemas.microsoft.com/office/2007/relationships/hdphoto" Target="../media/hdphoto14.wdp"/><Relationship Id="rId15" Type="http://schemas.openxmlformats.org/officeDocument/2006/relationships/image" Target="../media/image15.png"/><Relationship Id="rId10" Type="http://schemas.openxmlformats.org/officeDocument/2006/relationships/image" Target="../media/image20.png"/><Relationship Id="rId19" Type="http://schemas.openxmlformats.org/officeDocument/2006/relationships/image" Target="../media/image42.png"/><Relationship Id="rId4" Type="http://schemas.openxmlformats.org/officeDocument/2006/relationships/image" Target="../media/image23.png"/><Relationship Id="rId9" Type="http://schemas.microsoft.com/office/2007/relationships/hdphoto" Target="../media/hdphoto10.wdp"/><Relationship Id="rId1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13" Type="http://schemas.microsoft.com/office/2007/relationships/hdphoto" Target="../media/hdphoto12.wdp"/><Relationship Id="rId18" Type="http://schemas.openxmlformats.org/officeDocument/2006/relationships/image" Target="../media/image19.png"/><Relationship Id="rId26" Type="http://schemas.openxmlformats.org/officeDocument/2006/relationships/image" Target="../media/image16.png"/><Relationship Id="rId3" Type="http://schemas.microsoft.com/office/2007/relationships/hdphoto" Target="../media/hdphoto19.wdp"/><Relationship Id="rId21" Type="http://schemas.microsoft.com/office/2007/relationships/hdphoto" Target="../media/hdphoto11.wdp"/><Relationship Id="rId7" Type="http://schemas.openxmlformats.org/officeDocument/2006/relationships/image" Target="../media/image47.png"/><Relationship Id="rId12" Type="http://schemas.openxmlformats.org/officeDocument/2006/relationships/image" Target="../media/image21.png"/><Relationship Id="rId17" Type="http://schemas.microsoft.com/office/2007/relationships/hdphoto" Target="../media/hdphoto15.wdp"/><Relationship Id="rId25" Type="http://schemas.openxmlformats.org/officeDocument/2006/relationships/image" Target="../media/image15.png"/><Relationship Id="rId2" Type="http://schemas.openxmlformats.org/officeDocument/2006/relationships/image" Target="../media/image44.png"/><Relationship Id="rId16" Type="http://schemas.openxmlformats.org/officeDocument/2006/relationships/image" Target="../media/image24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0.wdp"/><Relationship Id="rId11" Type="http://schemas.openxmlformats.org/officeDocument/2006/relationships/image" Target="../media/image48.png"/><Relationship Id="rId24" Type="http://schemas.openxmlformats.org/officeDocument/2006/relationships/image" Target="../media/image18.png"/><Relationship Id="rId5" Type="http://schemas.openxmlformats.org/officeDocument/2006/relationships/image" Target="../media/image46.png"/><Relationship Id="rId15" Type="http://schemas.microsoft.com/office/2007/relationships/hdphoto" Target="../media/hdphoto14.wdp"/><Relationship Id="rId23" Type="http://schemas.microsoft.com/office/2007/relationships/hdphoto" Target="../media/hdphoto13.wdp"/><Relationship Id="rId28" Type="http://schemas.openxmlformats.org/officeDocument/2006/relationships/image" Target="../media/image14.png"/><Relationship Id="rId10" Type="http://schemas.microsoft.com/office/2007/relationships/hdphoto" Target="../media/hdphoto16.wdp"/><Relationship Id="rId19" Type="http://schemas.microsoft.com/office/2007/relationships/hdphoto" Target="../media/hdphoto10.wdp"/><Relationship Id="rId4" Type="http://schemas.openxmlformats.org/officeDocument/2006/relationships/image" Target="../media/image45.png"/><Relationship Id="rId9" Type="http://schemas.openxmlformats.org/officeDocument/2006/relationships/image" Target="../media/image31.png"/><Relationship Id="rId14" Type="http://schemas.openxmlformats.org/officeDocument/2006/relationships/image" Target="../media/image23.png"/><Relationship Id="rId22" Type="http://schemas.openxmlformats.org/officeDocument/2006/relationships/image" Target="../media/image22.png"/><Relationship Id="rId27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openxmlformats.org/officeDocument/2006/relationships/image" Target="../media/image22.png"/><Relationship Id="rId18" Type="http://schemas.microsoft.com/office/2007/relationships/hdphoto" Target="../media/hdphoto15.wdp"/><Relationship Id="rId26" Type="http://schemas.openxmlformats.org/officeDocument/2006/relationships/image" Target="../media/image54.jpeg"/><Relationship Id="rId3" Type="http://schemas.openxmlformats.org/officeDocument/2006/relationships/image" Target="../media/image50.png"/><Relationship Id="rId21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microsoft.com/office/2007/relationships/hdphoto" Target="../media/hdphoto12.wdp"/><Relationship Id="rId17" Type="http://schemas.openxmlformats.org/officeDocument/2006/relationships/image" Target="../media/image24.png"/><Relationship Id="rId25" Type="http://schemas.openxmlformats.org/officeDocument/2006/relationships/image" Target="../media/image43.png"/><Relationship Id="rId2" Type="http://schemas.openxmlformats.org/officeDocument/2006/relationships/image" Target="../media/image49.png"/><Relationship Id="rId16" Type="http://schemas.microsoft.com/office/2007/relationships/hdphoto" Target="../media/hdphoto14.wdp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11" Type="http://schemas.openxmlformats.org/officeDocument/2006/relationships/image" Target="../media/image21.png"/><Relationship Id="rId24" Type="http://schemas.openxmlformats.org/officeDocument/2006/relationships/image" Target="../media/image53.png"/><Relationship Id="rId5" Type="http://schemas.microsoft.com/office/2007/relationships/hdphoto" Target="../media/hdphoto22.wdp"/><Relationship Id="rId15" Type="http://schemas.openxmlformats.org/officeDocument/2006/relationships/image" Target="../media/image23.png"/><Relationship Id="rId23" Type="http://schemas.openxmlformats.org/officeDocument/2006/relationships/image" Target="../media/image18.png"/><Relationship Id="rId10" Type="http://schemas.microsoft.com/office/2007/relationships/hdphoto" Target="../media/hdphoto11.wdp"/><Relationship Id="rId19" Type="http://schemas.openxmlformats.org/officeDocument/2006/relationships/image" Target="../media/image14.png"/><Relationship Id="rId4" Type="http://schemas.openxmlformats.org/officeDocument/2006/relationships/image" Target="../media/image51.png"/><Relationship Id="rId9" Type="http://schemas.openxmlformats.org/officeDocument/2006/relationships/image" Target="../media/image20.png"/><Relationship Id="rId14" Type="http://schemas.microsoft.com/office/2007/relationships/hdphoto" Target="../media/hdphoto13.wdp"/><Relationship Id="rId22" Type="http://schemas.openxmlformats.org/officeDocument/2006/relationships/image" Target="../media/image17.png"/><Relationship Id="rId27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23.png"/><Relationship Id="rId18" Type="http://schemas.openxmlformats.org/officeDocument/2006/relationships/image" Target="../media/image15.png"/><Relationship Id="rId3" Type="http://schemas.openxmlformats.org/officeDocument/2006/relationships/image" Target="../media/image56.png"/><Relationship Id="rId21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microsoft.com/office/2007/relationships/hdphoto" Target="../media/hdphoto13.wdp"/><Relationship Id="rId17" Type="http://schemas.openxmlformats.org/officeDocument/2006/relationships/image" Target="../media/image14.png"/><Relationship Id="rId2" Type="http://schemas.openxmlformats.org/officeDocument/2006/relationships/image" Target="../media/image55.png"/><Relationship Id="rId16" Type="http://schemas.microsoft.com/office/2007/relationships/hdphoto" Target="../media/hdphoto15.wdp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0.wdp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5" Type="http://schemas.openxmlformats.org/officeDocument/2006/relationships/image" Target="../media/image24.png"/><Relationship Id="rId23" Type="http://schemas.openxmlformats.org/officeDocument/2006/relationships/image" Target="../media/image57.png"/><Relationship Id="rId10" Type="http://schemas.microsoft.com/office/2007/relationships/hdphoto" Target="../media/hdphoto12.wdp"/><Relationship Id="rId19" Type="http://schemas.openxmlformats.org/officeDocument/2006/relationships/image" Target="../media/image17.png"/><Relationship Id="rId4" Type="http://schemas.microsoft.com/office/2007/relationships/hdphoto" Target="../media/hdphoto23.wdp"/><Relationship Id="rId9" Type="http://schemas.openxmlformats.org/officeDocument/2006/relationships/image" Target="../media/image21.png"/><Relationship Id="rId14" Type="http://schemas.microsoft.com/office/2007/relationships/hdphoto" Target="../media/hdphoto14.wdp"/><Relationship Id="rId22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microsoft.com/office/2007/relationships/hdphoto" Target="../media/hdphoto14.wdp"/><Relationship Id="rId18" Type="http://schemas.openxmlformats.org/officeDocument/2006/relationships/image" Target="../media/image17.png"/><Relationship Id="rId26" Type="http://schemas.openxmlformats.org/officeDocument/2006/relationships/image" Target="../media/image26.jpeg"/><Relationship Id="rId3" Type="http://schemas.microsoft.com/office/2007/relationships/hdphoto" Target="../media/hdphoto24.wdp"/><Relationship Id="rId21" Type="http://schemas.openxmlformats.org/officeDocument/2006/relationships/image" Target="../media/image59.png"/><Relationship Id="rId7" Type="http://schemas.microsoft.com/office/2007/relationships/hdphoto" Target="../media/hdphoto11.wdp"/><Relationship Id="rId12" Type="http://schemas.openxmlformats.org/officeDocument/2006/relationships/image" Target="../media/image23.png"/><Relationship Id="rId17" Type="http://schemas.openxmlformats.org/officeDocument/2006/relationships/image" Target="../media/image15.png"/><Relationship Id="rId25" Type="http://schemas.openxmlformats.org/officeDocument/2006/relationships/image" Target="../media/image25.jpeg"/><Relationship Id="rId2" Type="http://schemas.openxmlformats.org/officeDocument/2006/relationships/image" Target="../media/image58.png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11" Type="http://schemas.microsoft.com/office/2007/relationships/hdphoto" Target="../media/hdphoto13.wdp"/><Relationship Id="rId24" Type="http://schemas.microsoft.com/office/2007/relationships/hdphoto" Target="../media/hdphoto8.wdp"/><Relationship Id="rId5" Type="http://schemas.microsoft.com/office/2007/relationships/hdphoto" Target="../media/hdphoto10.wdp"/><Relationship Id="rId15" Type="http://schemas.microsoft.com/office/2007/relationships/hdphoto" Target="../media/hdphoto15.wdp"/><Relationship Id="rId23" Type="http://schemas.openxmlformats.org/officeDocument/2006/relationships/image" Target="../media/image60.png"/><Relationship Id="rId28" Type="http://schemas.openxmlformats.org/officeDocument/2006/relationships/image" Target="../media/image61.png"/><Relationship Id="rId10" Type="http://schemas.openxmlformats.org/officeDocument/2006/relationships/image" Target="../media/image22.png"/><Relationship Id="rId19" Type="http://schemas.openxmlformats.org/officeDocument/2006/relationships/image" Target="../media/image18.png"/><Relationship Id="rId4" Type="http://schemas.openxmlformats.org/officeDocument/2006/relationships/image" Target="../media/image19.png"/><Relationship Id="rId9" Type="http://schemas.microsoft.com/office/2007/relationships/hdphoto" Target="../media/hdphoto12.wdp"/><Relationship Id="rId14" Type="http://schemas.openxmlformats.org/officeDocument/2006/relationships/image" Target="../media/image24.png"/><Relationship Id="rId22" Type="http://schemas.microsoft.com/office/2007/relationships/hdphoto" Target="../media/hdphoto25.wdp"/><Relationship Id="rId27" Type="http://schemas.openxmlformats.org/officeDocument/2006/relationships/hyperlink" Target="mailto:partenariat@cegee.caisse-epargne.fr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15.wdp"/><Relationship Id="rId18" Type="http://schemas.openxmlformats.org/officeDocument/2006/relationships/image" Target="../media/image17.png"/><Relationship Id="rId3" Type="http://schemas.microsoft.com/office/2007/relationships/hdphoto" Target="../media/hdphoto10.wdp"/><Relationship Id="rId7" Type="http://schemas.microsoft.com/office/2007/relationships/hdphoto" Target="../media/hdphoto12.wdp"/><Relationship Id="rId12" Type="http://schemas.openxmlformats.org/officeDocument/2006/relationships/image" Target="../media/image24.png"/><Relationship Id="rId17" Type="http://schemas.openxmlformats.org/officeDocument/2006/relationships/image" Target="../media/image16.png"/><Relationship Id="rId2" Type="http://schemas.openxmlformats.org/officeDocument/2006/relationships/image" Target="../media/image19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11" Type="http://schemas.microsoft.com/office/2007/relationships/hdphoto" Target="../media/hdphoto14.wdp"/><Relationship Id="rId5" Type="http://schemas.microsoft.com/office/2007/relationships/hdphoto" Target="../media/hdphoto11.wdp"/><Relationship Id="rId15" Type="http://schemas.openxmlformats.org/officeDocument/2006/relationships/image" Target="../media/image15.pn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microsoft.com/office/2007/relationships/hdphoto" Target="../media/hdphoto13.wdp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3" Type="http://schemas.openxmlformats.org/officeDocument/2006/relationships/image" Target="../media/image62.png"/><Relationship Id="rId7" Type="http://schemas.openxmlformats.org/officeDocument/2006/relationships/image" Target="../media/image51.png"/><Relationship Id="rId12" Type="http://schemas.openxmlformats.org/officeDocument/2006/relationships/hyperlink" Target="mailto:partenariat@cegee.caisse-epargne.fr" TargetMode="External"/><Relationship Id="rId2" Type="http://schemas.openxmlformats.org/officeDocument/2006/relationships/hyperlink" Target="http://commerciaux.celca.caisse-epargne.fr/partenariats-synergies/partenariats-synergies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png"/><Relationship Id="rId11" Type="http://schemas.openxmlformats.org/officeDocument/2006/relationships/image" Target="../media/image64.png"/><Relationship Id="rId5" Type="http://schemas.openxmlformats.org/officeDocument/2006/relationships/hyperlink" Target="http://commerciaux.celca.caisse-epargne.fr/download/1028/documents-hors-arbo-1/25464/synergie-bdd-bdr-liste-des-entreprises-partenaries.xlsx" TargetMode="External"/><Relationship Id="rId10" Type="http://schemas.openxmlformats.org/officeDocument/2006/relationships/hyperlink" Target="http://commerciaux.celca.caisse-epargne.fr/download/2106/presentation-du-dispositif/32662/entreprises-et-associations-partenaires.xlsx" TargetMode="External"/><Relationship Id="rId4" Type="http://schemas.openxmlformats.org/officeDocument/2006/relationships/hyperlink" Target="https://forms.office.com/Pages/ResponsePage.aspx?id=NW271YKKKUO0mlAwvWSXq4Qzym3A8XxPqAOLL4qkJhNUN0taNEpQT0E4SFFONERLSUw3RjUyNUcwTy4u" TargetMode="External"/><Relationship Id="rId9" Type="http://schemas.openxmlformats.org/officeDocument/2006/relationships/hyperlink" Target="http://commerciaux.celca.caisse-epargne.fr/partenariats-synergies/presentation-du-dispositif-copy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2230015" y="4607058"/>
            <a:ext cx="5467957" cy="282887"/>
          </a:xfrm>
        </p:spPr>
        <p:txBody>
          <a:bodyPr/>
          <a:lstStyle/>
          <a:p>
            <a:r>
              <a:rPr lang="fr-FR" dirty="0"/>
              <a:t>Café Conquêtes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2230015" y="5231817"/>
            <a:ext cx="7893700" cy="304887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16/02/2024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Marketing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89B133-BE24-4754-AF4D-6E88BB394897}"/>
              </a:ext>
            </a:extLst>
          </p:cNvPr>
          <p:cNvSpPr/>
          <p:nvPr/>
        </p:nvSpPr>
        <p:spPr>
          <a:xfrm>
            <a:off x="7174522" y="2847302"/>
            <a:ext cx="545267" cy="50081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A1B2B5-DBAD-4C75-B457-626924025944}"/>
              </a:ext>
            </a:extLst>
          </p:cNvPr>
          <p:cNvSpPr/>
          <p:nvPr/>
        </p:nvSpPr>
        <p:spPr>
          <a:xfrm>
            <a:off x="7061982" y="2106870"/>
            <a:ext cx="1358847" cy="97395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230015" y="1468442"/>
            <a:ext cx="9150746" cy="1817320"/>
          </a:xfrm>
          <a:noFill/>
        </p:spPr>
        <p:txBody>
          <a:bodyPr>
            <a:normAutofit fontScale="90000"/>
          </a:bodyPr>
          <a:lstStyle/>
          <a:p>
            <a:r>
              <a:rPr lang="fr-FR" dirty="0"/>
              <a:t>A la 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conquête</a:t>
            </a:r>
            <a:r>
              <a:rPr lang="fr-FR" dirty="0"/>
              <a:t> des </a:t>
            </a:r>
            <a:br>
              <a:rPr lang="fr-FR" dirty="0"/>
            </a:br>
            <a:r>
              <a:rPr lang="fr-FR" dirty="0"/>
              <a:t>salariés et adhérents des entreprises et associations clientes CEGEE</a:t>
            </a:r>
          </a:p>
        </p:txBody>
      </p:sp>
      <p:pic>
        <p:nvPicPr>
          <p:cNvPr id="12" name="Picture 2" descr="Personnes debout ensemble en forme de flèche">
            <a:extLst>
              <a:ext uri="{FF2B5EF4-FFF2-40B4-BE49-F238E27FC236}">
                <a16:creationId xmlns:a16="http://schemas.microsoft.com/office/drawing/2014/main" id="{39DE13D5-2D70-47BA-93CE-377132FEC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008" y="2157471"/>
            <a:ext cx="4361414" cy="436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C2EC0619-342C-469F-87AE-6E06EDCBF94A}"/>
              </a:ext>
            </a:extLst>
          </p:cNvPr>
          <p:cNvGrpSpPr/>
          <p:nvPr/>
        </p:nvGrpSpPr>
        <p:grpSpPr>
          <a:xfrm>
            <a:off x="8270148" y="4189047"/>
            <a:ext cx="2303208" cy="2250942"/>
            <a:chOff x="-2307527" y="2436955"/>
            <a:chExt cx="2122271" cy="207410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6C97DFA-EE10-422A-902A-EB42EA245A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589" b="99087" l="9991" r="90282">
                          <a14:foregroundMark x1="51589" y1="45510" x2="54859" y2="51903"/>
                          <a14:foregroundMark x1="54859" y1="51903" x2="65123" y2="51142"/>
                          <a14:foregroundMark x1="65123" y1="51142" x2="76022" y2="52207"/>
                          <a14:foregroundMark x1="76022" y1="52207" x2="85831" y2="50076"/>
                          <a14:foregroundMark x1="85831" y1="50076" x2="90372" y2="50533"/>
                          <a14:foregroundMark x1="90372" y1="50533" x2="85468" y2="47336"/>
                          <a14:foregroundMark x1="85468" y1="47336" x2="62125" y2="49619"/>
                          <a14:foregroundMark x1="62125" y1="49619" x2="57402" y2="48250"/>
                          <a14:foregroundMark x1="57402" y1="48250" x2="61853" y2="45510"/>
                          <a14:foregroundMark x1="61853" y1="45510" x2="81290" y2="47032"/>
                          <a14:foregroundMark x1="81290" y1="47032" x2="86194" y2="45967"/>
                          <a14:foregroundMark x1="86194" y1="45967" x2="63397" y2="45205"/>
                          <a14:foregroundMark x1="44323" y1="12938" x2="47775" y2="16134"/>
                          <a14:foregroundMark x1="22707" y1="17352" x2="23070" y2="34855"/>
                          <a14:foregroundMark x1="23070" y1="34855" x2="23978" y2="40335"/>
                          <a14:foregroundMark x1="42144" y1="29528" x2="38874" y2="31963"/>
                          <a14:foregroundMark x1="16349" y1="58600" x2="16440" y2="52359"/>
                          <a14:foregroundMark x1="38420" y1="80365" x2="36966" y2="74429"/>
                          <a14:foregroundMark x1="22616" y1="88280" x2="21617" y2="83257"/>
                          <a14:foregroundMark x1="15622" y1="99239" x2="18347" y2="92390"/>
                          <a14:foregroundMark x1="18347" y1="92390" x2="35604" y2="89954"/>
                          <a14:foregroundMark x1="35604" y1="89954" x2="42234" y2="78539"/>
                          <a14:foregroundMark x1="42234" y1="78539" x2="46140" y2="85388"/>
                          <a14:foregroundMark x1="46140" y1="85388" x2="48411" y2="92390"/>
                          <a14:foregroundMark x1="48411" y1="92390" x2="43324" y2="97412"/>
                          <a14:foregroundMark x1="43324" y1="97412" x2="16440" y2="98174"/>
                          <a14:foregroundMark x1="19437" y1="86758" x2="15622" y2="95890"/>
                          <a14:foregroundMark x1="15622" y1="95890" x2="15077" y2="99087"/>
                          <a14:foregroundMark x1="20890" y1="87367" x2="16621" y2="94825"/>
                          <a14:foregroundMark x1="42870" y1="69559" x2="40145" y2="75647"/>
                          <a14:foregroundMark x1="40145" y1="75647" x2="28792" y2="89650"/>
                          <a14:foregroundMark x1="28792" y1="89650" x2="24342" y2="89650"/>
                          <a14:foregroundMark x1="53315" y1="95890" x2="44596" y2="75799"/>
                          <a14:foregroundMark x1="44596" y1="75799" x2="43233" y2="694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105"/>
            <a:stretch/>
          </p:blipFill>
          <p:spPr>
            <a:xfrm>
              <a:off x="-2307527" y="2436955"/>
              <a:ext cx="2012315" cy="2074109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ACB5431-5CAC-4C99-99F8-81803D2C0F2C}"/>
                </a:ext>
              </a:extLst>
            </p:cNvPr>
            <p:cNvSpPr/>
            <p:nvPr/>
          </p:nvSpPr>
          <p:spPr>
            <a:xfrm>
              <a:off x="-584826" y="3105152"/>
              <a:ext cx="399570" cy="72189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6" name="Picture 2" descr="Personnes debout ensemble en forme de flèche">
            <a:extLst>
              <a:ext uri="{FF2B5EF4-FFF2-40B4-BE49-F238E27FC236}">
                <a16:creationId xmlns:a16="http://schemas.microsoft.com/office/drawing/2014/main" id="{CDEFBB45-F45C-4F33-B83B-0D8C324B28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90" t="61836" r="36710" b="18996"/>
          <a:stretch/>
        </p:blipFill>
        <p:spPr bwMode="auto">
          <a:xfrm>
            <a:off x="9961985" y="4861632"/>
            <a:ext cx="737078" cy="83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269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fr-FR" dirty="0"/>
              <a:t>Conquérir les salariés et adhérents des entreprises et associations clientes CEGEE, en s’appuyant sur la synergie BDD/BDR.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0C9937C4-346C-4573-91CF-7B8F1387BAF8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509032"/>
            <a:ext cx="10980738" cy="4739637"/>
          </a:xfrm>
        </p:spPr>
        <p:txBody>
          <a:bodyPr/>
          <a:lstStyle/>
          <a:p>
            <a:r>
              <a:rPr lang="fr-FR" b="1" dirty="0"/>
              <a:t>L’objectif de ce dispositif est multiple : </a:t>
            </a:r>
          </a:p>
          <a:p>
            <a:endParaRPr lang="fr-FR" sz="500" b="1" dirty="0"/>
          </a:p>
          <a:p>
            <a:pPr lvl="1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Capitaliser sur la synergie avec le marché Pro et la BDR </a:t>
            </a:r>
            <a:r>
              <a:rPr lang="fr-FR" dirty="0"/>
              <a:t>et nous positionner comme une banque                                                       de proximité auprès de nos clients (entreprise, pro et particuliers).</a:t>
            </a:r>
          </a:p>
          <a:p>
            <a:pPr lvl="1"/>
            <a:endParaRPr lang="fr-FR" sz="500" dirty="0"/>
          </a:p>
          <a:p>
            <a:pPr lvl="1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Innover et être utile à nos clients professionnels et associations : </a:t>
            </a:r>
          </a:p>
          <a:p>
            <a:pPr lvl="2"/>
            <a:r>
              <a:rPr lang="fr-FR" dirty="0"/>
              <a:t>Apporter de l’humain dans la relation commerciale : valoriser le capital humain de l’entreprise </a:t>
            </a:r>
          </a:p>
          <a:p>
            <a:pPr lvl="2"/>
            <a:r>
              <a:rPr lang="fr-FR" dirty="0"/>
              <a:t>Se démarquer de la concurrence en apportant une offre innovante</a:t>
            </a:r>
          </a:p>
          <a:p>
            <a:pPr lvl="2"/>
            <a:r>
              <a:rPr lang="fr-FR" dirty="0"/>
              <a:t>Être utile en offrant un levier d’aide à l’embauche de nouveaux salariés</a:t>
            </a:r>
          </a:p>
          <a:p>
            <a:pPr lvl="2"/>
            <a:r>
              <a:rPr lang="fr-FR" dirty="0"/>
              <a:t>Renforcer le lien commercial entre la CEGEE et l’entreprise cliente via la mise en place d’un partenariat</a:t>
            </a:r>
          </a:p>
          <a:p>
            <a:pPr lvl="2"/>
            <a:endParaRPr lang="fr-FR" sz="500" dirty="0"/>
          </a:p>
          <a:p>
            <a:pPr lvl="1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Conquérir de nouveaux clients particuliers et développer notre fonds de commerce : </a:t>
            </a:r>
          </a:p>
          <a:p>
            <a:pPr lvl="2"/>
            <a:r>
              <a:rPr lang="fr-FR" dirty="0"/>
              <a:t>Proposer à ces clients un ensemble d’offres attractives et utiles </a:t>
            </a:r>
          </a:p>
          <a:p>
            <a:pPr lvl="2"/>
            <a:r>
              <a:rPr lang="fr-FR" dirty="0"/>
              <a:t>Mettre à disposition nos expertises, conseils et informations pédagogiques  </a:t>
            </a:r>
          </a:p>
          <a:p>
            <a:endParaRPr lang="fr-FR" sz="800" dirty="0"/>
          </a:p>
        </p:txBody>
      </p:sp>
      <p:pic>
        <p:nvPicPr>
          <p:cNvPr id="583" name="Image 582">
            <a:extLst>
              <a:ext uri="{FF2B5EF4-FFF2-40B4-BE49-F238E27FC236}">
                <a16:creationId xmlns:a16="http://schemas.microsoft.com/office/drawing/2014/main" id="{EA23E8E0-D44D-4E00-9777-3193B63B10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14" b="99383" l="5411" r="96358">
                        <a14:foregroundMark x1="11134" y1="98148" x2="38814" y2="85340"/>
                        <a14:foregroundMark x1="38814" y1="85340" x2="43288" y2="80864"/>
                        <a14:foregroundMark x1="43288" y1="80864" x2="44329" y2="78395"/>
                        <a14:foregroundMark x1="49220" y1="93673" x2="35172" y2="97840"/>
                        <a14:foregroundMark x1="50364" y1="94599" x2="48075" y2="95833"/>
                        <a14:foregroundMark x1="50884" y1="94753" x2="49428" y2="91204"/>
                        <a14:foregroundMark x1="50676" y1="95525" x2="48909" y2="96554"/>
                        <a14:foregroundMark x1="42872" y1="77623" x2="45890" y2="78395"/>
                        <a14:foregroundMark x1="42768" y1="77469" x2="46514" y2="78086"/>
                        <a14:foregroundMark x1="46306" y1="77469" x2="45682" y2="75772"/>
                        <a14:foregroundMark x1="42768" y1="76852" x2="45473" y2="75926"/>
                        <a14:foregroundMark x1="5619" y1="99537" x2="8429" y2="98302"/>
                        <a14:foregroundMark x1="96358" y1="47840" x2="88345" y2="48920"/>
                        <a14:foregroundMark x1="11134" y1="22840" x2="11134" y2="22840"/>
                        <a14:foregroundMark x1="11759" y1="21759" x2="11759" y2="21759"/>
                        <a14:foregroundMark x1="11446" y1="21759" x2="11446" y2="21759"/>
                        <a14:foregroundMark x1="12903" y1="22068" x2="12903" y2="22068"/>
                        <a14:foregroundMark x1="9573" y1="22068" x2="22268" y2="21914"/>
                        <a14:foregroundMark x1="22268" y1="21914" x2="35900" y2="22068"/>
                        <a14:foregroundMark x1="22268" y1="24537" x2="21124" y2="20525"/>
                        <a14:foregroundMark x1="10302" y1="29012" x2="37565" y2="32870"/>
                        <a14:foregroundMark x1="37565" y1="32870" x2="42768" y2="31173"/>
                        <a14:foregroundMark x1="42768" y1="31173" x2="37045" y2="29167"/>
                        <a14:foregroundMark x1="37045" y1="29167" x2="13215" y2="33179"/>
                        <a14:foregroundMark x1="13215" y1="33179" x2="17586" y2="30710"/>
                        <a14:foregroundMark x1="76691" y1="11574" x2="69199" y2="26389"/>
                        <a14:foregroundMark x1="69199" y1="26389" x2="65140" y2="31481"/>
                        <a14:foregroundMark x1="65140" y1="31481" x2="63684" y2="32407"/>
                        <a14:foregroundMark x1="61707" y1="31173" x2="67638" y2="16975"/>
                        <a14:foregroundMark x1="67638" y1="16975" x2="72112" y2="12654"/>
                        <a14:foregroundMark x1="72112" y1="12654" x2="77523" y2="11728"/>
                        <a14:foregroundMark x1="77523" y1="11728" x2="77003" y2="17130"/>
                        <a14:foregroundMark x1="78148" y1="9414" x2="76067" y2="11574"/>
                        <a14:backgroundMark x1="53902" y1="54630" x2="56087" y2="60648"/>
                        <a14:backgroundMark x1="44641" y1="99074" x2="51925" y2="984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29" y="5006837"/>
            <a:ext cx="2127190" cy="1434359"/>
          </a:xfrm>
          <a:prstGeom prst="rect">
            <a:avLst/>
          </a:prstGeom>
        </p:spPr>
      </p:pic>
      <p:pic>
        <p:nvPicPr>
          <p:cNvPr id="584" name="Image 583">
            <a:extLst>
              <a:ext uri="{FF2B5EF4-FFF2-40B4-BE49-F238E27FC236}">
                <a16:creationId xmlns:a16="http://schemas.microsoft.com/office/drawing/2014/main" id="{9F5A4315-3354-4FA6-9419-90359B7A5AB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9962509" y="3200433"/>
            <a:ext cx="1691785" cy="1673325"/>
          </a:xfrm>
          <a:prstGeom prst="rect">
            <a:avLst/>
          </a:prstGeom>
        </p:spPr>
      </p:pic>
      <p:sp>
        <p:nvSpPr>
          <p:cNvPr id="52" name="Espace réservé du contenu 10">
            <a:extLst>
              <a:ext uri="{FF2B5EF4-FFF2-40B4-BE49-F238E27FC236}">
                <a16:creationId xmlns:a16="http://schemas.microsoft.com/office/drawing/2014/main" id="{95DBF7ED-6F4A-47B8-8822-8C6BC2E0A4D3}"/>
              </a:ext>
            </a:extLst>
          </p:cNvPr>
          <p:cNvSpPr txBox="1">
            <a:spLocks/>
          </p:cNvSpPr>
          <p:nvPr/>
        </p:nvSpPr>
        <p:spPr>
          <a:xfrm>
            <a:off x="3101827" y="5188644"/>
            <a:ext cx="8158052" cy="1364266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800" dirty="0"/>
          </a:p>
          <a:p>
            <a:r>
              <a:rPr lang="fr-FR" dirty="0"/>
              <a:t>Ainsi, ce dispositif permet autant la conquête de nouveaux clients particuliers que pro et entreprises, tout en renforçant la relation commerciale avec nos clients actuels. 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52E465D8-247B-474B-86BD-007758B4D6A1}"/>
              </a:ext>
            </a:extLst>
          </p:cNvPr>
          <p:cNvGrpSpPr/>
          <p:nvPr/>
        </p:nvGrpSpPr>
        <p:grpSpPr>
          <a:xfrm>
            <a:off x="10181710" y="1316505"/>
            <a:ext cx="1297933" cy="1346077"/>
            <a:chOff x="4993295" y="4591337"/>
            <a:chExt cx="1297933" cy="1346077"/>
          </a:xfrm>
        </p:grpSpPr>
        <p:grpSp>
          <p:nvGrpSpPr>
            <p:cNvPr id="54" name="Graphique 1854">
              <a:extLst>
                <a:ext uri="{FF2B5EF4-FFF2-40B4-BE49-F238E27FC236}">
                  <a16:creationId xmlns:a16="http://schemas.microsoft.com/office/drawing/2014/main" id="{F016FA82-49E2-4839-A702-99EFC29D7507}"/>
                </a:ext>
              </a:extLst>
            </p:cNvPr>
            <p:cNvGrpSpPr/>
            <p:nvPr/>
          </p:nvGrpSpPr>
          <p:grpSpPr>
            <a:xfrm>
              <a:off x="5457815" y="4591337"/>
              <a:ext cx="394900" cy="855129"/>
              <a:chOff x="4391020" y="4350889"/>
              <a:chExt cx="229215" cy="496347"/>
            </a:xfrm>
            <a:noFill/>
          </p:grpSpPr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F58295A2-DDC1-4112-B9E5-56257E72B4F5}"/>
                  </a:ext>
                </a:extLst>
              </p:cNvPr>
              <p:cNvSpPr/>
              <p:nvPr/>
            </p:nvSpPr>
            <p:spPr>
              <a:xfrm>
                <a:off x="4485889" y="4426422"/>
                <a:ext cx="9525" cy="5334"/>
              </a:xfrm>
              <a:custGeom>
                <a:avLst/>
                <a:gdLst>
                  <a:gd name="connsiteX0" fmla="*/ 0 w 9525"/>
                  <a:gd name="connsiteY0" fmla="*/ 0 h 5334"/>
                  <a:gd name="connsiteX1" fmla="*/ 0 w 9525"/>
                  <a:gd name="connsiteY1" fmla="*/ 5334 h 5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334" fill="none" extrusionOk="0">
                    <a:moveTo>
                      <a:pt x="0" y="0"/>
                    </a:moveTo>
                    <a:cubicBezTo>
                      <a:pt x="124" y="1556"/>
                      <a:pt x="-124" y="3335"/>
                      <a:pt x="0" y="5334"/>
                    </a:cubicBezTo>
                  </a:path>
                  <a:path w="9525" h="5334" stroke="0" extrusionOk="0">
                    <a:moveTo>
                      <a:pt x="0" y="0"/>
                    </a:moveTo>
                    <a:cubicBezTo>
                      <a:pt x="136" y="2226"/>
                      <a:pt x="-614" y="4084"/>
                      <a:pt x="0" y="5334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400132542">
                      <a:custGeom>
                        <a:avLst/>
                        <a:gdLst>
                          <a:gd name="connsiteX0" fmla="*/ 0 w 9525"/>
                          <a:gd name="connsiteY0" fmla="*/ 0 h 5334"/>
                          <a:gd name="connsiteX1" fmla="*/ 0 w 9525"/>
                          <a:gd name="connsiteY1" fmla="*/ 5334 h 53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5334">
                            <a:moveTo>
                              <a:pt x="0" y="0"/>
                            </a:moveTo>
                            <a:lnTo>
                              <a:pt x="0" y="5334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B7B4306F-2712-4452-8AD1-B9470A6FFEA8}"/>
                  </a:ext>
                </a:extLst>
              </p:cNvPr>
              <p:cNvSpPr/>
              <p:nvPr/>
            </p:nvSpPr>
            <p:spPr>
              <a:xfrm>
                <a:off x="4520464" y="4426422"/>
                <a:ext cx="9525" cy="5334"/>
              </a:xfrm>
              <a:custGeom>
                <a:avLst/>
                <a:gdLst>
                  <a:gd name="connsiteX0" fmla="*/ 0 w 9525"/>
                  <a:gd name="connsiteY0" fmla="*/ 0 h 5334"/>
                  <a:gd name="connsiteX1" fmla="*/ 0 w 9525"/>
                  <a:gd name="connsiteY1" fmla="*/ 5334 h 5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334" fill="none" extrusionOk="0">
                    <a:moveTo>
                      <a:pt x="0" y="0"/>
                    </a:moveTo>
                    <a:cubicBezTo>
                      <a:pt x="275" y="1177"/>
                      <a:pt x="-388" y="3689"/>
                      <a:pt x="0" y="5334"/>
                    </a:cubicBezTo>
                  </a:path>
                  <a:path w="9525" h="5334" stroke="0" extrusionOk="0">
                    <a:moveTo>
                      <a:pt x="0" y="0"/>
                    </a:moveTo>
                    <a:cubicBezTo>
                      <a:pt x="121" y="2053"/>
                      <a:pt x="-201" y="4228"/>
                      <a:pt x="0" y="5334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474886191">
                      <a:custGeom>
                        <a:avLst/>
                        <a:gdLst>
                          <a:gd name="connsiteX0" fmla="*/ 0 w 9525"/>
                          <a:gd name="connsiteY0" fmla="*/ 0 h 5334"/>
                          <a:gd name="connsiteX1" fmla="*/ 0 w 9525"/>
                          <a:gd name="connsiteY1" fmla="*/ 5334 h 53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5334">
                            <a:moveTo>
                              <a:pt x="0" y="0"/>
                            </a:moveTo>
                            <a:lnTo>
                              <a:pt x="0" y="5334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8" name="Forme libre : forme 57">
                <a:extLst>
                  <a:ext uri="{FF2B5EF4-FFF2-40B4-BE49-F238E27FC236}">
                    <a16:creationId xmlns:a16="http://schemas.microsoft.com/office/drawing/2014/main" id="{EC77CD9C-9B82-4388-AFB7-A5A5A0C146AB}"/>
                  </a:ext>
                </a:extLst>
              </p:cNvPr>
              <p:cNvSpPr/>
              <p:nvPr/>
            </p:nvSpPr>
            <p:spPr>
              <a:xfrm>
                <a:off x="4497033" y="4453854"/>
                <a:ext cx="12382" cy="4000"/>
              </a:xfrm>
              <a:custGeom>
                <a:avLst/>
                <a:gdLst>
                  <a:gd name="connsiteX0" fmla="*/ 12383 w 12382"/>
                  <a:gd name="connsiteY0" fmla="*/ 0 h 4000"/>
                  <a:gd name="connsiteX1" fmla="*/ 6191 w 12382"/>
                  <a:gd name="connsiteY1" fmla="*/ 4000 h 4000"/>
                  <a:gd name="connsiteX2" fmla="*/ 0 w 12382"/>
                  <a:gd name="connsiteY2" fmla="*/ 95 h 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82" h="4000" fill="none" extrusionOk="0">
                    <a:moveTo>
                      <a:pt x="12383" y="0"/>
                    </a:moveTo>
                    <a:cubicBezTo>
                      <a:pt x="11341" y="3002"/>
                      <a:pt x="8980" y="4654"/>
                      <a:pt x="6191" y="4000"/>
                    </a:cubicBezTo>
                    <a:cubicBezTo>
                      <a:pt x="3462" y="3750"/>
                      <a:pt x="1261" y="2268"/>
                      <a:pt x="0" y="95"/>
                    </a:cubicBezTo>
                  </a:path>
                  <a:path w="12382" h="4000" stroke="0" extrusionOk="0">
                    <a:moveTo>
                      <a:pt x="12383" y="0"/>
                    </a:moveTo>
                    <a:cubicBezTo>
                      <a:pt x="11049" y="1631"/>
                      <a:pt x="8384" y="3628"/>
                      <a:pt x="6191" y="4000"/>
                    </a:cubicBezTo>
                    <a:cubicBezTo>
                      <a:pt x="3616" y="4256"/>
                      <a:pt x="829" y="2363"/>
                      <a:pt x="0" y="95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758120838">
                      <a:custGeom>
                        <a:avLst/>
                        <a:gdLst>
                          <a:gd name="connsiteX0" fmla="*/ 12383 w 12382"/>
                          <a:gd name="connsiteY0" fmla="*/ 0 h 4000"/>
                          <a:gd name="connsiteX1" fmla="*/ 6191 w 12382"/>
                          <a:gd name="connsiteY1" fmla="*/ 4000 h 4000"/>
                          <a:gd name="connsiteX2" fmla="*/ 0 w 12382"/>
                          <a:gd name="connsiteY2" fmla="*/ 95 h 4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2382" h="4000">
                            <a:moveTo>
                              <a:pt x="12383" y="0"/>
                            </a:moveTo>
                            <a:cubicBezTo>
                              <a:pt x="11430" y="2381"/>
                              <a:pt x="9049" y="4000"/>
                              <a:pt x="6191" y="4000"/>
                            </a:cubicBezTo>
                            <a:cubicBezTo>
                              <a:pt x="3334" y="4000"/>
                              <a:pt x="952" y="2381"/>
                              <a:pt x="0" y="95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59534618-16E8-4EA1-AD87-4ED1667AB28A}"/>
                  </a:ext>
                </a:extLst>
              </p:cNvPr>
              <p:cNvSpPr/>
              <p:nvPr/>
            </p:nvSpPr>
            <p:spPr>
              <a:xfrm>
                <a:off x="4462933" y="4432804"/>
                <a:ext cx="80962" cy="45624"/>
              </a:xfrm>
              <a:custGeom>
                <a:avLst/>
                <a:gdLst>
                  <a:gd name="connsiteX0" fmla="*/ 80962 w 80962"/>
                  <a:gd name="connsiteY0" fmla="*/ 0 h 45624"/>
                  <a:gd name="connsiteX1" fmla="*/ 40481 w 80962"/>
                  <a:gd name="connsiteY1" fmla="*/ 45625 h 45624"/>
                  <a:gd name="connsiteX2" fmla="*/ 0 w 80962"/>
                  <a:gd name="connsiteY2" fmla="*/ 0 h 45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962" h="45624" fill="none" extrusionOk="0">
                    <a:moveTo>
                      <a:pt x="80962" y="0"/>
                    </a:moveTo>
                    <a:cubicBezTo>
                      <a:pt x="77761" y="26324"/>
                      <a:pt x="64407" y="48149"/>
                      <a:pt x="40481" y="45625"/>
                    </a:cubicBezTo>
                    <a:cubicBezTo>
                      <a:pt x="21879" y="44087"/>
                      <a:pt x="-4300" y="24242"/>
                      <a:pt x="0" y="0"/>
                    </a:cubicBezTo>
                  </a:path>
                  <a:path w="80962" h="45624" stroke="0" extrusionOk="0">
                    <a:moveTo>
                      <a:pt x="80962" y="0"/>
                    </a:moveTo>
                    <a:cubicBezTo>
                      <a:pt x="81518" y="30180"/>
                      <a:pt x="62219" y="46023"/>
                      <a:pt x="40481" y="45625"/>
                    </a:cubicBezTo>
                    <a:cubicBezTo>
                      <a:pt x="14378" y="51398"/>
                      <a:pt x="-4782" y="30559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517879928">
                      <a:custGeom>
                        <a:avLst/>
                        <a:gdLst>
                          <a:gd name="connsiteX0" fmla="*/ 80962 w 80962"/>
                          <a:gd name="connsiteY0" fmla="*/ 0 h 45624"/>
                          <a:gd name="connsiteX1" fmla="*/ 40481 w 80962"/>
                          <a:gd name="connsiteY1" fmla="*/ 45625 h 45624"/>
                          <a:gd name="connsiteX2" fmla="*/ 0 w 80962"/>
                          <a:gd name="connsiteY2" fmla="*/ 0 h 456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80962" h="45624">
                            <a:moveTo>
                              <a:pt x="80962" y="0"/>
                            </a:moveTo>
                            <a:cubicBezTo>
                              <a:pt x="80962" y="25241"/>
                              <a:pt x="62865" y="45625"/>
                              <a:pt x="40481" y="45625"/>
                            </a:cubicBezTo>
                            <a:cubicBezTo>
                              <a:pt x="18097" y="45625"/>
                              <a:pt x="0" y="25146"/>
                              <a:pt x="0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DD6DF543-4297-419E-BBFD-EA6462F9769D}"/>
                  </a:ext>
                </a:extLst>
              </p:cNvPr>
              <p:cNvSpPr/>
              <p:nvPr/>
            </p:nvSpPr>
            <p:spPr>
              <a:xfrm>
                <a:off x="4462647" y="4385274"/>
                <a:ext cx="80683" cy="40100"/>
              </a:xfrm>
              <a:custGeom>
                <a:avLst/>
                <a:gdLst>
                  <a:gd name="connsiteX0" fmla="*/ 0 w 80683"/>
                  <a:gd name="connsiteY0" fmla="*/ 39338 h 40100"/>
                  <a:gd name="connsiteX1" fmla="*/ 21336 w 80683"/>
                  <a:gd name="connsiteY1" fmla="*/ 286 h 40100"/>
                  <a:gd name="connsiteX2" fmla="*/ 46673 w 80683"/>
                  <a:gd name="connsiteY2" fmla="*/ 12383 h 40100"/>
                  <a:gd name="connsiteX3" fmla="*/ 57722 w 80683"/>
                  <a:gd name="connsiteY3" fmla="*/ 0 h 40100"/>
                  <a:gd name="connsiteX4" fmla="*/ 80677 w 80683"/>
                  <a:gd name="connsiteY4" fmla="*/ 40100 h 4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3" h="40100" fill="none" extrusionOk="0">
                    <a:moveTo>
                      <a:pt x="0" y="39338"/>
                    </a:moveTo>
                    <a:cubicBezTo>
                      <a:pt x="-701" y="37604"/>
                      <a:pt x="-1298" y="-6433"/>
                      <a:pt x="21336" y="286"/>
                    </a:cubicBezTo>
                    <a:cubicBezTo>
                      <a:pt x="41053" y="4001"/>
                      <a:pt x="46674" y="12384"/>
                      <a:pt x="46673" y="12383"/>
                    </a:cubicBezTo>
                    <a:cubicBezTo>
                      <a:pt x="47036" y="12205"/>
                      <a:pt x="59177" y="13390"/>
                      <a:pt x="57722" y="0"/>
                    </a:cubicBezTo>
                    <a:cubicBezTo>
                      <a:pt x="63350" y="3178"/>
                      <a:pt x="75880" y="3229"/>
                      <a:pt x="80677" y="40100"/>
                    </a:cubicBezTo>
                  </a:path>
                  <a:path w="80683" h="40100" stroke="0" extrusionOk="0">
                    <a:moveTo>
                      <a:pt x="0" y="39338"/>
                    </a:moveTo>
                    <a:cubicBezTo>
                      <a:pt x="-491" y="42712"/>
                      <a:pt x="949" y="-2076"/>
                      <a:pt x="21336" y="286"/>
                    </a:cubicBezTo>
                    <a:cubicBezTo>
                      <a:pt x="41053" y="4001"/>
                      <a:pt x="46674" y="12383"/>
                      <a:pt x="46673" y="12383"/>
                    </a:cubicBezTo>
                    <a:cubicBezTo>
                      <a:pt x="49055" y="13652"/>
                      <a:pt x="61732" y="10891"/>
                      <a:pt x="57722" y="0"/>
                    </a:cubicBezTo>
                    <a:cubicBezTo>
                      <a:pt x="61951" y="-2857"/>
                      <a:pt x="81293" y="7335"/>
                      <a:pt x="80677" y="4010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95117438">
                      <a:custGeom>
                        <a:avLst/>
                        <a:gdLst>
                          <a:gd name="connsiteX0" fmla="*/ 0 w 80683"/>
                          <a:gd name="connsiteY0" fmla="*/ 39338 h 40100"/>
                          <a:gd name="connsiteX1" fmla="*/ 21336 w 80683"/>
                          <a:gd name="connsiteY1" fmla="*/ 286 h 40100"/>
                          <a:gd name="connsiteX2" fmla="*/ 46673 w 80683"/>
                          <a:gd name="connsiteY2" fmla="*/ 12383 h 40100"/>
                          <a:gd name="connsiteX3" fmla="*/ 57722 w 80683"/>
                          <a:gd name="connsiteY3" fmla="*/ 0 h 40100"/>
                          <a:gd name="connsiteX4" fmla="*/ 80677 w 80683"/>
                          <a:gd name="connsiteY4" fmla="*/ 40100 h 401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83" h="40100">
                            <a:moveTo>
                              <a:pt x="0" y="39338"/>
                            </a:moveTo>
                            <a:cubicBezTo>
                              <a:pt x="0" y="39338"/>
                              <a:pt x="1619" y="-3429"/>
                              <a:pt x="21336" y="286"/>
                            </a:cubicBezTo>
                            <a:cubicBezTo>
                              <a:pt x="41053" y="4001"/>
                              <a:pt x="46673" y="12383"/>
                              <a:pt x="46673" y="12383"/>
                            </a:cubicBezTo>
                            <a:cubicBezTo>
                              <a:pt x="46673" y="12383"/>
                              <a:pt x="60103" y="12383"/>
                              <a:pt x="57722" y="0"/>
                            </a:cubicBezTo>
                            <a:cubicBezTo>
                              <a:pt x="57722" y="0"/>
                              <a:pt x="81153" y="3429"/>
                              <a:pt x="80677" y="4010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1988479E-1E14-43CB-A4BB-9B1157C424A3}"/>
                  </a:ext>
                </a:extLst>
              </p:cNvPr>
              <p:cNvSpPr/>
              <p:nvPr/>
            </p:nvSpPr>
            <p:spPr>
              <a:xfrm>
                <a:off x="4455212" y="4353719"/>
                <a:ext cx="96779" cy="71179"/>
              </a:xfrm>
              <a:custGeom>
                <a:avLst/>
                <a:gdLst>
                  <a:gd name="connsiteX0" fmla="*/ 2673 w 96779"/>
                  <a:gd name="connsiteY0" fmla="*/ 70608 h 71179"/>
                  <a:gd name="connsiteX1" fmla="*/ 7435 w 96779"/>
                  <a:gd name="connsiteY1" fmla="*/ 30507 h 71179"/>
                  <a:gd name="connsiteX2" fmla="*/ 23818 w 96779"/>
                  <a:gd name="connsiteY2" fmla="*/ 13362 h 71179"/>
                  <a:gd name="connsiteX3" fmla="*/ 23818 w 96779"/>
                  <a:gd name="connsiteY3" fmla="*/ 4123 h 71179"/>
                  <a:gd name="connsiteX4" fmla="*/ 63633 w 96779"/>
                  <a:gd name="connsiteY4" fmla="*/ 6790 h 71179"/>
                  <a:gd name="connsiteX5" fmla="*/ 76777 w 96779"/>
                  <a:gd name="connsiteY5" fmla="*/ 15458 h 71179"/>
                  <a:gd name="connsiteX6" fmla="*/ 96780 w 96779"/>
                  <a:gd name="connsiteY6" fmla="*/ 26316 h 71179"/>
                  <a:gd name="connsiteX7" fmla="*/ 90970 w 96779"/>
                  <a:gd name="connsiteY7" fmla="*/ 31079 h 71179"/>
                  <a:gd name="connsiteX8" fmla="*/ 91732 w 96779"/>
                  <a:gd name="connsiteY8" fmla="*/ 71179 h 71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6779" h="71179" fill="none" extrusionOk="0">
                    <a:moveTo>
                      <a:pt x="2673" y="70608"/>
                    </a:moveTo>
                    <a:cubicBezTo>
                      <a:pt x="-395" y="70606"/>
                      <a:pt x="-7212" y="42459"/>
                      <a:pt x="7435" y="30507"/>
                    </a:cubicBezTo>
                    <a:cubicBezTo>
                      <a:pt x="9246" y="29786"/>
                      <a:pt x="4883" y="11170"/>
                      <a:pt x="23818" y="13362"/>
                    </a:cubicBezTo>
                    <a:cubicBezTo>
                      <a:pt x="24027" y="13253"/>
                      <a:pt x="26790" y="7919"/>
                      <a:pt x="23818" y="4123"/>
                    </a:cubicBezTo>
                    <a:cubicBezTo>
                      <a:pt x="26630" y="4483"/>
                      <a:pt x="51235" y="-11975"/>
                      <a:pt x="63633" y="6790"/>
                    </a:cubicBezTo>
                    <a:cubicBezTo>
                      <a:pt x="63288" y="6649"/>
                      <a:pt x="73455" y="505"/>
                      <a:pt x="76777" y="15458"/>
                    </a:cubicBezTo>
                    <a:cubicBezTo>
                      <a:pt x="74126" y="17510"/>
                      <a:pt x="88475" y="15379"/>
                      <a:pt x="96780" y="26316"/>
                    </a:cubicBezTo>
                    <a:cubicBezTo>
                      <a:pt x="97423" y="25390"/>
                      <a:pt x="90933" y="26759"/>
                      <a:pt x="90970" y="31079"/>
                    </a:cubicBezTo>
                    <a:cubicBezTo>
                      <a:pt x="93712" y="31431"/>
                      <a:pt x="96469" y="48321"/>
                      <a:pt x="91732" y="71179"/>
                    </a:cubicBezTo>
                  </a:path>
                  <a:path w="96779" h="71179" stroke="0" extrusionOk="0">
                    <a:moveTo>
                      <a:pt x="2673" y="70608"/>
                    </a:moveTo>
                    <a:cubicBezTo>
                      <a:pt x="-883" y="67941"/>
                      <a:pt x="-5532" y="38597"/>
                      <a:pt x="7435" y="30507"/>
                    </a:cubicBezTo>
                    <a:cubicBezTo>
                      <a:pt x="6665" y="28697"/>
                      <a:pt x="4659" y="10262"/>
                      <a:pt x="23818" y="13362"/>
                    </a:cubicBezTo>
                    <a:cubicBezTo>
                      <a:pt x="23837" y="12484"/>
                      <a:pt x="27670" y="7254"/>
                      <a:pt x="23818" y="4123"/>
                    </a:cubicBezTo>
                    <a:cubicBezTo>
                      <a:pt x="22476" y="1844"/>
                      <a:pt x="51991" y="-6553"/>
                      <a:pt x="63633" y="6790"/>
                    </a:cubicBezTo>
                    <a:cubicBezTo>
                      <a:pt x="63787" y="6168"/>
                      <a:pt x="74248" y="5642"/>
                      <a:pt x="76777" y="15458"/>
                    </a:cubicBezTo>
                    <a:cubicBezTo>
                      <a:pt x="76849" y="11991"/>
                      <a:pt x="88143" y="14685"/>
                      <a:pt x="96780" y="26316"/>
                    </a:cubicBezTo>
                    <a:cubicBezTo>
                      <a:pt x="96321" y="26223"/>
                      <a:pt x="91161" y="26987"/>
                      <a:pt x="90970" y="31079"/>
                    </a:cubicBezTo>
                    <a:cubicBezTo>
                      <a:pt x="89256" y="26004"/>
                      <a:pt x="97703" y="47103"/>
                      <a:pt x="91732" y="71179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529239890">
                      <a:custGeom>
                        <a:avLst/>
                        <a:gdLst>
                          <a:gd name="connsiteX0" fmla="*/ 2673 w 96779"/>
                          <a:gd name="connsiteY0" fmla="*/ 70608 h 71179"/>
                          <a:gd name="connsiteX1" fmla="*/ 7435 w 96779"/>
                          <a:gd name="connsiteY1" fmla="*/ 30507 h 71179"/>
                          <a:gd name="connsiteX2" fmla="*/ 23818 w 96779"/>
                          <a:gd name="connsiteY2" fmla="*/ 13362 h 71179"/>
                          <a:gd name="connsiteX3" fmla="*/ 23818 w 96779"/>
                          <a:gd name="connsiteY3" fmla="*/ 4123 h 71179"/>
                          <a:gd name="connsiteX4" fmla="*/ 63633 w 96779"/>
                          <a:gd name="connsiteY4" fmla="*/ 6790 h 71179"/>
                          <a:gd name="connsiteX5" fmla="*/ 76777 w 96779"/>
                          <a:gd name="connsiteY5" fmla="*/ 15458 h 71179"/>
                          <a:gd name="connsiteX6" fmla="*/ 96780 w 96779"/>
                          <a:gd name="connsiteY6" fmla="*/ 26316 h 71179"/>
                          <a:gd name="connsiteX7" fmla="*/ 90970 w 96779"/>
                          <a:gd name="connsiteY7" fmla="*/ 31079 h 71179"/>
                          <a:gd name="connsiteX8" fmla="*/ 91732 w 96779"/>
                          <a:gd name="connsiteY8" fmla="*/ 71179 h 711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6779" h="71179">
                            <a:moveTo>
                              <a:pt x="2673" y="70608"/>
                            </a:moveTo>
                            <a:cubicBezTo>
                              <a:pt x="2673" y="70608"/>
                              <a:pt x="-5804" y="40032"/>
                              <a:pt x="7435" y="30507"/>
                            </a:cubicBezTo>
                            <a:cubicBezTo>
                              <a:pt x="7435" y="30507"/>
                              <a:pt x="4006" y="14982"/>
                              <a:pt x="23818" y="13362"/>
                            </a:cubicBezTo>
                            <a:cubicBezTo>
                              <a:pt x="23818" y="13362"/>
                              <a:pt x="26676" y="8124"/>
                              <a:pt x="23818" y="4123"/>
                            </a:cubicBezTo>
                            <a:cubicBezTo>
                              <a:pt x="23818" y="4123"/>
                              <a:pt x="49441" y="-6735"/>
                              <a:pt x="63633" y="6790"/>
                            </a:cubicBezTo>
                            <a:cubicBezTo>
                              <a:pt x="63633" y="6790"/>
                              <a:pt x="74682" y="3075"/>
                              <a:pt x="76777" y="15458"/>
                            </a:cubicBezTo>
                            <a:cubicBezTo>
                              <a:pt x="76777" y="15458"/>
                              <a:pt x="91541" y="14886"/>
                              <a:pt x="96780" y="26316"/>
                            </a:cubicBezTo>
                            <a:cubicBezTo>
                              <a:pt x="96780" y="26316"/>
                              <a:pt x="91541" y="27364"/>
                              <a:pt x="90970" y="31079"/>
                            </a:cubicBezTo>
                            <a:cubicBezTo>
                              <a:pt x="90970" y="31079"/>
                              <a:pt x="101257" y="51367"/>
                              <a:pt x="91732" y="71179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8DAAB5CA-113B-4E63-B767-359146752ED5}"/>
                  </a:ext>
                </a:extLst>
              </p:cNvPr>
              <p:cNvSpPr/>
              <p:nvPr/>
            </p:nvSpPr>
            <p:spPr>
              <a:xfrm>
                <a:off x="4452646" y="4537864"/>
                <a:ext cx="2667" cy="38004"/>
              </a:xfrm>
              <a:custGeom>
                <a:avLst/>
                <a:gdLst>
                  <a:gd name="connsiteX0" fmla="*/ 0 w 2667"/>
                  <a:gd name="connsiteY0" fmla="*/ 38005 h 38004"/>
                  <a:gd name="connsiteX1" fmla="*/ 2667 w 2667"/>
                  <a:gd name="connsiteY1" fmla="*/ 0 h 38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67" h="38004" fill="none" extrusionOk="0">
                    <a:moveTo>
                      <a:pt x="0" y="38005"/>
                    </a:moveTo>
                    <a:cubicBezTo>
                      <a:pt x="3719" y="23085"/>
                      <a:pt x="954" y="10649"/>
                      <a:pt x="2667" y="0"/>
                    </a:cubicBezTo>
                  </a:path>
                  <a:path w="2667" h="38004" stroke="0" extrusionOk="0">
                    <a:moveTo>
                      <a:pt x="0" y="38005"/>
                    </a:moveTo>
                    <a:cubicBezTo>
                      <a:pt x="1341" y="25057"/>
                      <a:pt x="1790" y="11407"/>
                      <a:pt x="2667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13544285">
                      <a:custGeom>
                        <a:avLst/>
                        <a:gdLst>
                          <a:gd name="connsiteX0" fmla="*/ 0 w 2667"/>
                          <a:gd name="connsiteY0" fmla="*/ 38005 h 38004"/>
                          <a:gd name="connsiteX1" fmla="*/ 2667 w 2667"/>
                          <a:gd name="connsiteY1" fmla="*/ 0 h 3800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667" h="38004">
                            <a:moveTo>
                              <a:pt x="0" y="38005"/>
                            </a:moveTo>
                            <a:cubicBezTo>
                              <a:pt x="572" y="24575"/>
                              <a:pt x="1429" y="11811"/>
                              <a:pt x="2667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3" name="Forme libre : forme 62">
                <a:extLst>
                  <a:ext uri="{FF2B5EF4-FFF2-40B4-BE49-F238E27FC236}">
                    <a16:creationId xmlns:a16="http://schemas.microsoft.com/office/drawing/2014/main" id="{79DC3745-EE52-486E-8667-0AAFB1E53F74}"/>
                  </a:ext>
                </a:extLst>
              </p:cNvPr>
              <p:cNvSpPr/>
              <p:nvPr/>
            </p:nvSpPr>
            <p:spPr>
              <a:xfrm>
                <a:off x="4452932" y="4699980"/>
                <a:ext cx="43243" cy="117443"/>
              </a:xfrm>
              <a:custGeom>
                <a:avLst/>
                <a:gdLst>
                  <a:gd name="connsiteX0" fmla="*/ 43244 w 43243"/>
                  <a:gd name="connsiteY0" fmla="*/ 0 h 117443"/>
                  <a:gd name="connsiteX1" fmla="*/ 27241 w 43243"/>
                  <a:gd name="connsiteY1" fmla="*/ 117443 h 117443"/>
                  <a:gd name="connsiteX2" fmla="*/ 5524 w 43243"/>
                  <a:gd name="connsiteY2" fmla="*/ 117443 h 117443"/>
                  <a:gd name="connsiteX3" fmla="*/ 0 w 43243"/>
                  <a:gd name="connsiteY3" fmla="*/ 1143 h 117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243" h="117443" fill="none" extrusionOk="0">
                    <a:moveTo>
                      <a:pt x="43244" y="0"/>
                    </a:moveTo>
                    <a:cubicBezTo>
                      <a:pt x="50993" y="33145"/>
                      <a:pt x="27358" y="86671"/>
                      <a:pt x="27241" y="117443"/>
                    </a:cubicBezTo>
                    <a:cubicBezTo>
                      <a:pt x="17406" y="119860"/>
                      <a:pt x="15498" y="117356"/>
                      <a:pt x="5524" y="117443"/>
                    </a:cubicBezTo>
                    <a:cubicBezTo>
                      <a:pt x="8651" y="116533"/>
                      <a:pt x="5939" y="64312"/>
                      <a:pt x="0" y="1143"/>
                    </a:cubicBezTo>
                  </a:path>
                  <a:path w="43243" h="117443" stroke="0" extrusionOk="0">
                    <a:moveTo>
                      <a:pt x="43244" y="0"/>
                    </a:moveTo>
                    <a:cubicBezTo>
                      <a:pt x="36798" y="56736"/>
                      <a:pt x="33312" y="60371"/>
                      <a:pt x="27241" y="117443"/>
                    </a:cubicBezTo>
                    <a:cubicBezTo>
                      <a:pt x="17270" y="117548"/>
                      <a:pt x="10061" y="115581"/>
                      <a:pt x="5524" y="117443"/>
                    </a:cubicBezTo>
                    <a:cubicBezTo>
                      <a:pt x="-2793" y="107081"/>
                      <a:pt x="16206" y="66881"/>
                      <a:pt x="0" y="1143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802620891">
                      <a:custGeom>
                        <a:avLst/>
                        <a:gdLst>
                          <a:gd name="connsiteX0" fmla="*/ 43244 w 43243"/>
                          <a:gd name="connsiteY0" fmla="*/ 0 h 117443"/>
                          <a:gd name="connsiteX1" fmla="*/ 27241 w 43243"/>
                          <a:gd name="connsiteY1" fmla="*/ 117443 h 117443"/>
                          <a:gd name="connsiteX2" fmla="*/ 5524 w 43243"/>
                          <a:gd name="connsiteY2" fmla="*/ 117443 h 117443"/>
                          <a:gd name="connsiteX3" fmla="*/ 0 w 43243"/>
                          <a:gd name="connsiteY3" fmla="*/ 1143 h 1174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43243" h="117443">
                            <a:moveTo>
                              <a:pt x="43244" y="0"/>
                            </a:moveTo>
                            <a:lnTo>
                              <a:pt x="27241" y="117443"/>
                            </a:lnTo>
                            <a:lnTo>
                              <a:pt x="5524" y="117443"/>
                            </a:lnTo>
                            <a:cubicBezTo>
                              <a:pt x="5524" y="117443"/>
                              <a:pt x="2000" y="66103"/>
                              <a:pt x="0" y="1143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6EE1F86B-E399-487F-A1FD-546F9F029846}"/>
                  </a:ext>
                </a:extLst>
              </p:cNvPr>
              <p:cNvSpPr/>
              <p:nvPr/>
            </p:nvSpPr>
            <p:spPr>
              <a:xfrm>
                <a:off x="4509129" y="4699980"/>
                <a:ext cx="44672" cy="115157"/>
              </a:xfrm>
              <a:custGeom>
                <a:avLst/>
                <a:gdLst>
                  <a:gd name="connsiteX0" fmla="*/ 44672 w 44672"/>
                  <a:gd name="connsiteY0" fmla="*/ 762 h 115157"/>
                  <a:gd name="connsiteX1" fmla="*/ 40767 w 44672"/>
                  <a:gd name="connsiteY1" fmla="*/ 115157 h 115157"/>
                  <a:gd name="connsiteX2" fmla="*/ 19050 w 44672"/>
                  <a:gd name="connsiteY2" fmla="*/ 115157 h 115157"/>
                  <a:gd name="connsiteX3" fmla="*/ 0 w 44672"/>
                  <a:gd name="connsiteY3" fmla="*/ 0 h 115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672" h="115157" fill="none" extrusionOk="0">
                    <a:moveTo>
                      <a:pt x="44672" y="762"/>
                    </a:moveTo>
                    <a:cubicBezTo>
                      <a:pt x="55225" y="25110"/>
                      <a:pt x="27958" y="91253"/>
                      <a:pt x="40767" y="115157"/>
                    </a:cubicBezTo>
                    <a:cubicBezTo>
                      <a:pt x="35091" y="116394"/>
                      <a:pt x="26672" y="112582"/>
                      <a:pt x="19050" y="115157"/>
                    </a:cubicBezTo>
                    <a:cubicBezTo>
                      <a:pt x="3748" y="68212"/>
                      <a:pt x="17729" y="30779"/>
                      <a:pt x="0" y="0"/>
                    </a:cubicBezTo>
                  </a:path>
                  <a:path w="44672" h="115157" stroke="0" extrusionOk="0">
                    <a:moveTo>
                      <a:pt x="44672" y="762"/>
                    </a:moveTo>
                    <a:cubicBezTo>
                      <a:pt x="46712" y="54918"/>
                      <a:pt x="37278" y="80962"/>
                      <a:pt x="40767" y="115157"/>
                    </a:cubicBezTo>
                    <a:cubicBezTo>
                      <a:pt x="32444" y="115530"/>
                      <a:pt x="25251" y="114615"/>
                      <a:pt x="19050" y="115157"/>
                    </a:cubicBezTo>
                    <a:cubicBezTo>
                      <a:pt x="4815" y="85098"/>
                      <a:pt x="5683" y="24326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906919746">
                      <a:custGeom>
                        <a:avLst/>
                        <a:gdLst>
                          <a:gd name="connsiteX0" fmla="*/ 44672 w 44672"/>
                          <a:gd name="connsiteY0" fmla="*/ 762 h 115157"/>
                          <a:gd name="connsiteX1" fmla="*/ 40767 w 44672"/>
                          <a:gd name="connsiteY1" fmla="*/ 115157 h 115157"/>
                          <a:gd name="connsiteX2" fmla="*/ 19050 w 44672"/>
                          <a:gd name="connsiteY2" fmla="*/ 115157 h 115157"/>
                          <a:gd name="connsiteX3" fmla="*/ 0 w 44672"/>
                          <a:gd name="connsiteY3" fmla="*/ 0 h 1151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44672" h="115157">
                            <a:moveTo>
                              <a:pt x="44672" y="762"/>
                            </a:moveTo>
                            <a:lnTo>
                              <a:pt x="40767" y="115157"/>
                            </a:lnTo>
                            <a:lnTo>
                              <a:pt x="19050" y="115157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5" name="Forme libre : forme 64">
                <a:extLst>
                  <a:ext uri="{FF2B5EF4-FFF2-40B4-BE49-F238E27FC236}">
                    <a16:creationId xmlns:a16="http://schemas.microsoft.com/office/drawing/2014/main" id="{C8EDD1E8-55D6-43F4-9564-70B4DD71CCED}"/>
                  </a:ext>
                </a:extLst>
              </p:cNvPr>
              <p:cNvSpPr/>
              <p:nvPr/>
            </p:nvSpPr>
            <p:spPr>
              <a:xfrm>
                <a:off x="4554088" y="4536531"/>
                <a:ext cx="2285" cy="39243"/>
              </a:xfrm>
              <a:custGeom>
                <a:avLst/>
                <a:gdLst>
                  <a:gd name="connsiteX0" fmla="*/ 0 w 2285"/>
                  <a:gd name="connsiteY0" fmla="*/ 0 h 39243"/>
                  <a:gd name="connsiteX1" fmla="*/ 2286 w 2285"/>
                  <a:gd name="connsiteY1" fmla="*/ 39243 h 39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85" h="39243" fill="none" extrusionOk="0">
                    <a:moveTo>
                      <a:pt x="0" y="0"/>
                    </a:moveTo>
                    <a:cubicBezTo>
                      <a:pt x="5349" y="14009"/>
                      <a:pt x="-702" y="24414"/>
                      <a:pt x="2286" y="39243"/>
                    </a:cubicBezTo>
                  </a:path>
                  <a:path w="2285" h="39243" stroke="0" extrusionOk="0">
                    <a:moveTo>
                      <a:pt x="0" y="0"/>
                    </a:moveTo>
                    <a:cubicBezTo>
                      <a:pt x="1303" y="8499"/>
                      <a:pt x="-1386" y="20943"/>
                      <a:pt x="2286" y="39243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780485535">
                      <a:custGeom>
                        <a:avLst/>
                        <a:gdLst>
                          <a:gd name="connsiteX0" fmla="*/ 0 w 2285"/>
                          <a:gd name="connsiteY0" fmla="*/ 0 h 39243"/>
                          <a:gd name="connsiteX1" fmla="*/ 2286 w 2285"/>
                          <a:gd name="connsiteY1" fmla="*/ 39243 h 392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285" h="39243">
                            <a:moveTo>
                              <a:pt x="0" y="0"/>
                            </a:moveTo>
                            <a:lnTo>
                              <a:pt x="2286" y="39243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6" name="Forme libre : forme 65">
                <a:extLst>
                  <a:ext uri="{FF2B5EF4-FFF2-40B4-BE49-F238E27FC236}">
                    <a16:creationId xmlns:a16="http://schemas.microsoft.com/office/drawing/2014/main" id="{3540AE46-7559-471C-B94C-D9B8EEEB6E4A}"/>
                  </a:ext>
                </a:extLst>
              </p:cNvPr>
              <p:cNvSpPr/>
              <p:nvPr/>
            </p:nvSpPr>
            <p:spPr>
              <a:xfrm>
                <a:off x="4524941" y="4487383"/>
                <a:ext cx="95294" cy="140111"/>
              </a:xfrm>
              <a:custGeom>
                <a:avLst/>
                <a:gdLst>
                  <a:gd name="connsiteX0" fmla="*/ 0 w 95294"/>
                  <a:gd name="connsiteY0" fmla="*/ 570 h 140111"/>
                  <a:gd name="connsiteX1" fmla="*/ 60960 w 95294"/>
                  <a:gd name="connsiteY1" fmla="*/ 26859 h 140111"/>
                  <a:gd name="connsiteX2" fmla="*/ 95060 w 95294"/>
                  <a:gd name="connsiteY2" fmla="*/ 85819 h 140111"/>
                  <a:gd name="connsiteX3" fmla="*/ 50101 w 95294"/>
                  <a:gd name="connsiteY3" fmla="*/ 140112 h 140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94" h="140111" fill="none" extrusionOk="0">
                    <a:moveTo>
                      <a:pt x="0" y="570"/>
                    </a:moveTo>
                    <a:cubicBezTo>
                      <a:pt x="7901" y="2329"/>
                      <a:pt x="40815" y="-14031"/>
                      <a:pt x="60960" y="26859"/>
                    </a:cubicBezTo>
                    <a:cubicBezTo>
                      <a:pt x="76845" y="53220"/>
                      <a:pt x="74854" y="60407"/>
                      <a:pt x="95060" y="85819"/>
                    </a:cubicBezTo>
                    <a:cubicBezTo>
                      <a:pt x="93661" y="89721"/>
                      <a:pt x="106666" y="117240"/>
                      <a:pt x="50101" y="140112"/>
                    </a:cubicBezTo>
                  </a:path>
                  <a:path w="95294" h="140111" stroke="0" extrusionOk="0">
                    <a:moveTo>
                      <a:pt x="0" y="570"/>
                    </a:moveTo>
                    <a:cubicBezTo>
                      <a:pt x="-3997" y="-2873"/>
                      <a:pt x="40065" y="-10500"/>
                      <a:pt x="60960" y="26859"/>
                    </a:cubicBezTo>
                    <a:cubicBezTo>
                      <a:pt x="79897" y="47092"/>
                      <a:pt x="76363" y="66003"/>
                      <a:pt x="95060" y="85819"/>
                    </a:cubicBezTo>
                    <a:cubicBezTo>
                      <a:pt x="88721" y="83812"/>
                      <a:pt x="97709" y="108687"/>
                      <a:pt x="50101" y="14011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123403448">
                      <a:custGeom>
                        <a:avLst/>
                        <a:gdLst>
                          <a:gd name="connsiteX0" fmla="*/ 0 w 95294"/>
                          <a:gd name="connsiteY0" fmla="*/ 570 h 140111"/>
                          <a:gd name="connsiteX1" fmla="*/ 60960 w 95294"/>
                          <a:gd name="connsiteY1" fmla="*/ 26859 h 140111"/>
                          <a:gd name="connsiteX2" fmla="*/ 95060 w 95294"/>
                          <a:gd name="connsiteY2" fmla="*/ 85819 h 140111"/>
                          <a:gd name="connsiteX3" fmla="*/ 50101 w 95294"/>
                          <a:gd name="connsiteY3" fmla="*/ 140112 h 1401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95294" h="140111">
                            <a:moveTo>
                              <a:pt x="0" y="570"/>
                            </a:moveTo>
                            <a:cubicBezTo>
                              <a:pt x="0" y="570"/>
                              <a:pt x="41434" y="-6192"/>
                              <a:pt x="60960" y="26859"/>
                            </a:cubicBezTo>
                            <a:lnTo>
                              <a:pt x="95060" y="85819"/>
                            </a:lnTo>
                            <a:cubicBezTo>
                              <a:pt x="95060" y="85819"/>
                              <a:pt x="101251" y="111632"/>
                              <a:pt x="50101" y="14011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7" name="Forme libre : forme 66">
                <a:extLst>
                  <a:ext uri="{FF2B5EF4-FFF2-40B4-BE49-F238E27FC236}">
                    <a16:creationId xmlns:a16="http://schemas.microsoft.com/office/drawing/2014/main" id="{C070EBF8-8939-43C2-8942-7003D1BFF4BD}"/>
                  </a:ext>
                </a:extLst>
              </p:cNvPr>
              <p:cNvSpPr/>
              <p:nvPr/>
            </p:nvSpPr>
            <p:spPr>
              <a:xfrm>
                <a:off x="4391020" y="4350889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644925357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8" name="Forme libre : forme 67">
                <a:extLst>
                  <a:ext uri="{FF2B5EF4-FFF2-40B4-BE49-F238E27FC236}">
                    <a16:creationId xmlns:a16="http://schemas.microsoft.com/office/drawing/2014/main" id="{C7D3C30A-AAB7-4678-BAB8-3FC4FE44E595}"/>
                  </a:ext>
                </a:extLst>
              </p:cNvPr>
              <p:cNvSpPr/>
              <p:nvPr/>
            </p:nvSpPr>
            <p:spPr>
              <a:xfrm>
                <a:off x="4391020" y="4350889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542536958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69" name="Forme libre : forme 68">
                <a:extLst>
                  <a:ext uri="{FF2B5EF4-FFF2-40B4-BE49-F238E27FC236}">
                    <a16:creationId xmlns:a16="http://schemas.microsoft.com/office/drawing/2014/main" id="{BE85378E-AB72-4888-BEF0-D6FC870A08FF}"/>
                  </a:ext>
                </a:extLst>
              </p:cNvPr>
              <p:cNvSpPr/>
              <p:nvPr/>
            </p:nvSpPr>
            <p:spPr>
              <a:xfrm>
                <a:off x="4533323" y="4816851"/>
                <a:ext cx="32575" cy="19621"/>
              </a:xfrm>
              <a:custGeom>
                <a:avLst/>
                <a:gdLst>
                  <a:gd name="connsiteX0" fmla="*/ 12097 w 32575"/>
                  <a:gd name="connsiteY0" fmla="*/ 1048 h 19621"/>
                  <a:gd name="connsiteX1" fmla="*/ 32576 w 32575"/>
                  <a:gd name="connsiteY1" fmla="*/ 19622 h 19621"/>
                  <a:gd name="connsiteX2" fmla="*/ 0 w 32575"/>
                  <a:gd name="connsiteY2" fmla="*/ 19622 h 19621"/>
                  <a:gd name="connsiteX3" fmla="*/ 0 w 32575"/>
                  <a:gd name="connsiteY3" fmla="*/ 0 h 19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575" h="19621" fill="none" extrusionOk="0">
                    <a:moveTo>
                      <a:pt x="12097" y="1048"/>
                    </a:moveTo>
                    <a:cubicBezTo>
                      <a:pt x="18178" y="3103"/>
                      <a:pt x="21745" y="13493"/>
                      <a:pt x="32576" y="19622"/>
                    </a:cubicBezTo>
                    <a:cubicBezTo>
                      <a:pt x="17552" y="19862"/>
                      <a:pt x="10765" y="16105"/>
                      <a:pt x="0" y="19622"/>
                    </a:cubicBezTo>
                    <a:cubicBezTo>
                      <a:pt x="-2134" y="11163"/>
                      <a:pt x="462" y="8876"/>
                      <a:pt x="0" y="0"/>
                    </a:cubicBezTo>
                  </a:path>
                  <a:path w="32575" h="19621" stroke="0" extrusionOk="0">
                    <a:moveTo>
                      <a:pt x="12097" y="1048"/>
                    </a:moveTo>
                    <a:cubicBezTo>
                      <a:pt x="17729" y="5966"/>
                      <a:pt x="26619" y="14825"/>
                      <a:pt x="32576" y="19622"/>
                    </a:cubicBezTo>
                    <a:cubicBezTo>
                      <a:pt x="21313" y="23365"/>
                      <a:pt x="14537" y="19603"/>
                      <a:pt x="0" y="19622"/>
                    </a:cubicBezTo>
                    <a:cubicBezTo>
                      <a:pt x="-149" y="11330"/>
                      <a:pt x="444" y="7585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787457443">
                      <a:custGeom>
                        <a:avLst/>
                        <a:gdLst>
                          <a:gd name="connsiteX0" fmla="*/ 12097 w 32575"/>
                          <a:gd name="connsiteY0" fmla="*/ 1048 h 19621"/>
                          <a:gd name="connsiteX1" fmla="*/ 32576 w 32575"/>
                          <a:gd name="connsiteY1" fmla="*/ 19622 h 19621"/>
                          <a:gd name="connsiteX2" fmla="*/ 0 w 32575"/>
                          <a:gd name="connsiteY2" fmla="*/ 19622 h 19621"/>
                          <a:gd name="connsiteX3" fmla="*/ 0 w 32575"/>
                          <a:gd name="connsiteY3" fmla="*/ 0 h 1962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2575" h="19621">
                            <a:moveTo>
                              <a:pt x="12097" y="1048"/>
                            </a:moveTo>
                            <a:lnTo>
                              <a:pt x="32576" y="19622"/>
                            </a:lnTo>
                            <a:lnTo>
                              <a:pt x="0" y="19622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46AC6B96-67CA-49C7-B571-474B571D4CD7}"/>
                  </a:ext>
                </a:extLst>
              </p:cNvPr>
              <p:cNvSpPr/>
              <p:nvPr/>
            </p:nvSpPr>
            <p:spPr>
              <a:xfrm>
                <a:off x="4391020" y="4350889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56446051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1" name="Forme libre : forme 70">
                <a:extLst>
                  <a:ext uri="{FF2B5EF4-FFF2-40B4-BE49-F238E27FC236}">
                    <a16:creationId xmlns:a16="http://schemas.microsoft.com/office/drawing/2014/main" id="{1B1E1512-68CF-4A3B-B66E-5BC3205C4F1B}"/>
                  </a:ext>
                </a:extLst>
              </p:cNvPr>
              <p:cNvSpPr/>
              <p:nvPr/>
            </p:nvSpPr>
            <p:spPr>
              <a:xfrm>
                <a:off x="4446360" y="4817995"/>
                <a:ext cx="30670" cy="17240"/>
              </a:xfrm>
              <a:custGeom>
                <a:avLst/>
                <a:gdLst>
                  <a:gd name="connsiteX0" fmla="*/ 30670 w 30670"/>
                  <a:gd name="connsiteY0" fmla="*/ 0 h 17240"/>
                  <a:gd name="connsiteX1" fmla="*/ 30670 w 30670"/>
                  <a:gd name="connsiteY1" fmla="*/ 17240 h 17240"/>
                  <a:gd name="connsiteX2" fmla="*/ 0 w 30670"/>
                  <a:gd name="connsiteY2" fmla="*/ 17240 h 17240"/>
                  <a:gd name="connsiteX3" fmla="*/ 16574 w 30670"/>
                  <a:gd name="connsiteY3" fmla="*/ 1810 h 1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670" h="17240" fill="none" extrusionOk="0">
                    <a:moveTo>
                      <a:pt x="30670" y="0"/>
                    </a:moveTo>
                    <a:cubicBezTo>
                      <a:pt x="32053" y="7365"/>
                      <a:pt x="29753" y="12013"/>
                      <a:pt x="30670" y="17240"/>
                    </a:cubicBezTo>
                    <a:cubicBezTo>
                      <a:pt x="21041" y="17572"/>
                      <a:pt x="8145" y="15797"/>
                      <a:pt x="0" y="17240"/>
                    </a:cubicBezTo>
                    <a:cubicBezTo>
                      <a:pt x="1593" y="12068"/>
                      <a:pt x="8965" y="10166"/>
                      <a:pt x="16574" y="1810"/>
                    </a:cubicBezTo>
                  </a:path>
                  <a:path w="30670" h="17240" stroke="0" extrusionOk="0">
                    <a:moveTo>
                      <a:pt x="30670" y="0"/>
                    </a:moveTo>
                    <a:cubicBezTo>
                      <a:pt x="31817" y="8225"/>
                      <a:pt x="29461" y="10652"/>
                      <a:pt x="30670" y="17240"/>
                    </a:cubicBezTo>
                    <a:cubicBezTo>
                      <a:pt x="18426" y="20226"/>
                      <a:pt x="12165" y="16906"/>
                      <a:pt x="0" y="17240"/>
                    </a:cubicBezTo>
                    <a:cubicBezTo>
                      <a:pt x="3411" y="13464"/>
                      <a:pt x="11399" y="7231"/>
                      <a:pt x="16574" y="181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886818676">
                      <a:custGeom>
                        <a:avLst/>
                        <a:gdLst>
                          <a:gd name="connsiteX0" fmla="*/ 30670 w 30670"/>
                          <a:gd name="connsiteY0" fmla="*/ 0 h 17240"/>
                          <a:gd name="connsiteX1" fmla="*/ 30670 w 30670"/>
                          <a:gd name="connsiteY1" fmla="*/ 17240 h 17240"/>
                          <a:gd name="connsiteX2" fmla="*/ 0 w 30670"/>
                          <a:gd name="connsiteY2" fmla="*/ 17240 h 17240"/>
                          <a:gd name="connsiteX3" fmla="*/ 16574 w 30670"/>
                          <a:gd name="connsiteY3" fmla="*/ 1810 h 172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0670" h="17240">
                            <a:moveTo>
                              <a:pt x="30670" y="0"/>
                            </a:moveTo>
                            <a:lnTo>
                              <a:pt x="30670" y="17240"/>
                            </a:lnTo>
                            <a:lnTo>
                              <a:pt x="0" y="17240"/>
                            </a:lnTo>
                            <a:lnTo>
                              <a:pt x="16574" y="181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2" name="Forme libre : forme 71">
                <a:extLst>
                  <a:ext uri="{FF2B5EF4-FFF2-40B4-BE49-F238E27FC236}">
                    <a16:creationId xmlns:a16="http://schemas.microsoft.com/office/drawing/2014/main" id="{3E5A3836-B273-4CC0-9D5F-605558947D7E}"/>
                  </a:ext>
                </a:extLst>
              </p:cNvPr>
              <p:cNvSpPr/>
              <p:nvPr/>
            </p:nvSpPr>
            <p:spPr>
              <a:xfrm>
                <a:off x="4406831" y="4837711"/>
                <a:ext cx="199453" cy="9525"/>
              </a:xfrm>
              <a:custGeom>
                <a:avLst/>
                <a:gdLst>
                  <a:gd name="connsiteX0" fmla="*/ 0 w 199453"/>
                  <a:gd name="connsiteY0" fmla="*/ 0 h 9525"/>
                  <a:gd name="connsiteX1" fmla="*/ 199454 w 199453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9453" h="9525" fill="none" extrusionOk="0">
                    <a:moveTo>
                      <a:pt x="0" y="0"/>
                    </a:moveTo>
                    <a:cubicBezTo>
                      <a:pt x="99174" y="-13750"/>
                      <a:pt x="148271" y="17498"/>
                      <a:pt x="199454" y="0"/>
                    </a:cubicBezTo>
                  </a:path>
                  <a:path w="199453" h="9525" stroke="0" extrusionOk="0">
                    <a:moveTo>
                      <a:pt x="0" y="0"/>
                    </a:moveTo>
                    <a:cubicBezTo>
                      <a:pt x="66213" y="-1264"/>
                      <a:pt x="147998" y="260"/>
                      <a:pt x="199454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019749313">
                      <a:custGeom>
                        <a:avLst/>
                        <a:gdLst>
                          <a:gd name="connsiteX0" fmla="*/ 0 w 199453"/>
                          <a:gd name="connsiteY0" fmla="*/ 0 h 9525"/>
                          <a:gd name="connsiteX1" fmla="*/ 199454 w 199453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99453" h="9525">
                            <a:moveTo>
                              <a:pt x="0" y="0"/>
                            </a:moveTo>
                            <a:lnTo>
                              <a:pt x="199454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3" name="Forme libre : forme 72">
                <a:extLst>
                  <a:ext uri="{FF2B5EF4-FFF2-40B4-BE49-F238E27FC236}">
                    <a16:creationId xmlns:a16="http://schemas.microsoft.com/office/drawing/2014/main" id="{D2E81E42-B9B3-4783-998D-018C0DAEF1CB}"/>
                  </a:ext>
                </a:extLst>
              </p:cNvPr>
              <p:cNvSpPr/>
              <p:nvPr/>
            </p:nvSpPr>
            <p:spPr>
              <a:xfrm>
                <a:off x="4431301" y="4487321"/>
                <a:ext cx="50015" cy="76832"/>
              </a:xfrm>
              <a:custGeom>
                <a:avLst/>
                <a:gdLst>
                  <a:gd name="connsiteX0" fmla="*/ 50016 w 50015"/>
                  <a:gd name="connsiteY0" fmla="*/ 61 h 76832"/>
                  <a:gd name="connsiteX1" fmla="*/ 105 w 50015"/>
                  <a:gd name="connsiteY1" fmla="*/ 76832 h 76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015" h="76832" fill="none" extrusionOk="0">
                    <a:moveTo>
                      <a:pt x="50016" y="61"/>
                    </a:moveTo>
                    <a:cubicBezTo>
                      <a:pt x="49118" y="-3233"/>
                      <a:pt x="836" y="-9659"/>
                      <a:pt x="105" y="76832"/>
                    </a:cubicBezTo>
                  </a:path>
                  <a:path w="50015" h="76832" stroke="0" extrusionOk="0">
                    <a:moveTo>
                      <a:pt x="50016" y="61"/>
                    </a:moveTo>
                    <a:cubicBezTo>
                      <a:pt x="62711" y="8731"/>
                      <a:pt x="-258" y="3229"/>
                      <a:pt x="105" y="7683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757494949">
                      <a:custGeom>
                        <a:avLst/>
                        <a:gdLst>
                          <a:gd name="connsiteX0" fmla="*/ 50016 w 50015"/>
                          <a:gd name="connsiteY0" fmla="*/ 61 h 76832"/>
                          <a:gd name="connsiteX1" fmla="*/ 105 w 50015"/>
                          <a:gd name="connsiteY1" fmla="*/ 76832 h 7683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50015" h="76832">
                            <a:moveTo>
                              <a:pt x="50016" y="61"/>
                            </a:moveTo>
                            <a:cubicBezTo>
                              <a:pt x="50016" y="61"/>
                              <a:pt x="-2657" y="-4987"/>
                              <a:pt x="105" y="7683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4" name="Forme libre : forme 73">
                <a:extLst>
                  <a:ext uri="{FF2B5EF4-FFF2-40B4-BE49-F238E27FC236}">
                    <a16:creationId xmlns:a16="http://schemas.microsoft.com/office/drawing/2014/main" id="{FAAFD104-44DE-485F-8E38-8B778819EE83}"/>
                  </a:ext>
                </a:extLst>
              </p:cNvPr>
              <p:cNvSpPr/>
              <p:nvPr/>
            </p:nvSpPr>
            <p:spPr>
              <a:xfrm>
                <a:off x="4481317" y="4473094"/>
                <a:ext cx="9525" cy="14287"/>
              </a:xfrm>
              <a:custGeom>
                <a:avLst/>
                <a:gdLst>
                  <a:gd name="connsiteX0" fmla="*/ 0 w 9525"/>
                  <a:gd name="connsiteY0" fmla="*/ 14287 h 14287"/>
                  <a:gd name="connsiteX1" fmla="*/ 0 w 9525"/>
                  <a:gd name="connsiteY1" fmla="*/ 0 h 1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4287" fill="none" extrusionOk="0">
                    <a:moveTo>
                      <a:pt x="0" y="14287"/>
                    </a:moveTo>
                    <a:cubicBezTo>
                      <a:pt x="-1629" y="10512"/>
                      <a:pt x="1702" y="4101"/>
                      <a:pt x="0" y="0"/>
                    </a:cubicBezTo>
                  </a:path>
                  <a:path w="9525" h="14287" stroke="0" extrusionOk="0">
                    <a:moveTo>
                      <a:pt x="0" y="14287"/>
                    </a:moveTo>
                    <a:cubicBezTo>
                      <a:pt x="-1461" y="9982"/>
                      <a:pt x="51" y="3421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55602755">
                      <a:custGeom>
                        <a:avLst/>
                        <a:gdLst>
                          <a:gd name="connsiteX0" fmla="*/ 0 w 9525"/>
                          <a:gd name="connsiteY0" fmla="*/ 14287 h 14287"/>
                          <a:gd name="connsiteX1" fmla="*/ 0 w 9525"/>
                          <a:gd name="connsiteY1" fmla="*/ 0 h 142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14287">
                            <a:moveTo>
                              <a:pt x="0" y="14287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27A3B44A-E3F1-4F10-9E50-FD8B8CDAD69D}"/>
                  </a:ext>
                </a:extLst>
              </p:cNvPr>
              <p:cNvSpPr/>
              <p:nvPr/>
            </p:nvSpPr>
            <p:spPr>
              <a:xfrm>
                <a:off x="4446360" y="4526053"/>
                <a:ext cx="115252" cy="173926"/>
              </a:xfrm>
              <a:custGeom>
                <a:avLst/>
                <a:gdLst>
                  <a:gd name="connsiteX0" fmla="*/ 30289 w 115252"/>
                  <a:gd name="connsiteY0" fmla="*/ 0 h 173926"/>
                  <a:gd name="connsiteX1" fmla="*/ 83630 w 115252"/>
                  <a:gd name="connsiteY1" fmla="*/ 0 h 173926"/>
                  <a:gd name="connsiteX2" fmla="*/ 89821 w 115252"/>
                  <a:gd name="connsiteY2" fmla="*/ 6286 h 173926"/>
                  <a:gd name="connsiteX3" fmla="*/ 110395 w 115252"/>
                  <a:gd name="connsiteY3" fmla="*/ 50387 h 173926"/>
                  <a:gd name="connsiteX4" fmla="*/ 115253 w 115252"/>
                  <a:gd name="connsiteY4" fmla="*/ 56388 h 173926"/>
                  <a:gd name="connsiteX5" fmla="*/ 115253 w 115252"/>
                  <a:gd name="connsiteY5" fmla="*/ 167735 h 173926"/>
                  <a:gd name="connsiteX6" fmla="*/ 109061 w 115252"/>
                  <a:gd name="connsiteY6" fmla="*/ 173927 h 173926"/>
                  <a:gd name="connsiteX7" fmla="*/ 6191 w 115252"/>
                  <a:gd name="connsiteY7" fmla="*/ 173927 h 173926"/>
                  <a:gd name="connsiteX8" fmla="*/ 0 w 115252"/>
                  <a:gd name="connsiteY8" fmla="*/ 167735 h 173926"/>
                  <a:gd name="connsiteX9" fmla="*/ 0 w 115252"/>
                  <a:gd name="connsiteY9" fmla="*/ 56864 h 173926"/>
                  <a:gd name="connsiteX10" fmla="*/ 4667 w 115252"/>
                  <a:gd name="connsiteY10" fmla="*/ 50864 h 173926"/>
                  <a:gd name="connsiteX11" fmla="*/ 24098 w 115252"/>
                  <a:gd name="connsiteY11" fmla="*/ 6286 h 173926"/>
                  <a:gd name="connsiteX12" fmla="*/ 30289 w 115252"/>
                  <a:gd name="connsiteY12" fmla="*/ 0 h 17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5252" h="173926" fill="none" extrusionOk="0">
                    <a:moveTo>
                      <a:pt x="30289" y="0"/>
                    </a:moveTo>
                    <a:cubicBezTo>
                      <a:pt x="56211" y="-1253"/>
                      <a:pt x="65117" y="177"/>
                      <a:pt x="83630" y="0"/>
                    </a:cubicBezTo>
                    <a:cubicBezTo>
                      <a:pt x="87614" y="-276"/>
                      <a:pt x="89542" y="2258"/>
                      <a:pt x="89821" y="6286"/>
                    </a:cubicBezTo>
                    <a:cubicBezTo>
                      <a:pt x="88348" y="19818"/>
                      <a:pt x="92899" y="44572"/>
                      <a:pt x="110395" y="50387"/>
                    </a:cubicBezTo>
                    <a:cubicBezTo>
                      <a:pt x="112743" y="50653"/>
                      <a:pt x="115186" y="53564"/>
                      <a:pt x="115253" y="56388"/>
                    </a:cubicBezTo>
                    <a:cubicBezTo>
                      <a:pt x="120516" y="109695"/>
                      <a:pt x="103883" y="138713"/>
                      <a:pt x="115253" y="167735"/>
                    </a:cubicBezTo>
                    <a:cubicBezTo>
                      <a:pt x="115146" y="171740"/>
                      <a:pt x="111590" y="173856"/>
                      <a:pt x="109061" y="173927"/>
                    </a:cubicBezTo>
                    <a:cubicBezTo>
                      <a:pt x="73495" y="181569"/>
                      <a:pt x="56711" y="168549"/>
                      <a:pt x="6191" y="173927"/>
                    </a:cubicBezTo>
                    <a:cubicBezTo>
                      <a:pt x="2968" y="174914"/>
                      <a:pt x="241" y="171414"/>
                      <a:pt x="0" y="167735"/>
                    </a:cubicBezTo>
                    <a:cubicBezTo>
                      <a:pt x="-9884" y="129057"/>
                      <a:pt x="6477" y="98676"/>
                      <a:pt x="0" y="56864"/>
                    </a:cubicBezTo>
                    <a:cubicBezTo>
                      <a:pt x="-157" y="53891"/>
                      <a:pt x="2343" y="52251"/>
                      <a:pt x="4667" y="50864"/>
                    </a:cubicBezTo>
                    <a:cubicBezTo>
                      <a:pt x="12476" y="52585"/>
                      <a:pt x="21627" y="40591"/>
                      <a:pt x="24098" y="6286"/>
                    </a:cubicBezTo>
                    <a:cubicBezTo>
                      <a:pt x="24270" y="2044"/>
                      <a:pt x="26756" y="66"/>
                      <a:pt x="30289" y="0"/>
                    </a:cubicBezTo>
                    <a:close/>
                  </a:path>
                  <a:path w="115252" h="173926" stroke="0" extrusionOk="0">
                    <a:moveTo>
                      <a:pt x="30289" y="0"/>
                    </a:moveTo>
                    <a:cubicBezTo>
                      <a:pt x="45876" y="-6017"/>
                      <a:pt x="61675" y="4436"/>
                      <a:pt x="83630" y="0"/>
                    </a:cubicBezTo>
                    <a:cubicBezTo>
                      <a:pt x="86902" y="-181"/>
                      <a:pt x="89788" y="2970"/>
                      <a:pt x="89821" y="6286"/>
                    </a:cubicBezTo>
                    <a:cubicBezTo>
                      <a:pt x="89687" y="14974"/>
                      <a:pt x="90624" y="47583"/>
                      <a:pt x="110395" y="50387"/>
                    </a:cubicBezTo>
                    <a:cubicBezTo>
                      <a:pt x="113004" y="51072"/>
                      <a:pt x="115042" y="53366"/>
                      <a:pt x="115253" y="56388"/>
                    </a:cubicBezTo>
                    <a:cubicBezTo>
                      <a:pt x="125741" y="92602"/>
                      <a:pt x="114203" y="137890"/>
                      <a:pt x="115253" y="167735"/>
                    </a:cubicBezTo>
                    <a:cubicBezTo>
                      <a:pt x="114798" y="171681"/>
                      <a:pt x="112460" y="173642"/>
                      <a:pt x="109061" y="173927"/>
                    </a:cubicBezTo>
                    <a:cubicBezTo>
                      <a:pt x="65487" y="177114"/>
                      <a:pt x="28366" y="162793"/>
                      <a:pt x="6191" y="173927"/>
                    </a:cubicBezTo>
                    <a:cubicBezTo>
                      <a:pt x="3486" y="173345"/>
                      <a:pt x="-78" y="171524"/>
                      <a:pt x="0" y="167735"/>
                    </a:cubicBezTo>
                    <a:cubicBezTo>
                      <a:pt x="-119" y="126028"/>
                      <a:pt x="7021" y="110218"/>
                      <a:pt x="0" y="56864"/>
                    </a:cubicBezTo>
                    <a:cubicBezTo>
                      <a:pt x="-637" y="53711"/>
                      <a:pt x="2431" y="51473"/>
                      <a:pt x="4667" y="50864"/>
                    </a:cubicBezTo>
                    <a:cubicBezTo>
                      <a:pt x="12767" y="49426"/>
                      <a:pt x="23785" y="37675"/>
                      <a:pt x="24098" y="6286"/>
                    </a:cubicBezTo>
                    <a:cubicBezTo>
                      <a:pt x="23885" y="2800"/>
                      <a:pt x="26665" y="228"/>
                      <a:pt x="30289" y="0"/>
                    </a:cubicBezTo>
                    <a:close/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32018210">
                      <a:custGeom>
                        <a:avLst/>
                        <a:gdLst>
                          <a:gd name="connsiteX0" fmla="*/ 30289 w 115252"/>
                          <a:gd name="connsiteY0" fmla="*/ 0 h 173926"/>
                          <a:gd name="connsiteX1" fmla="*/ 83630 w 115252"/>
                          <a:gd name="connsiteY1" fmla="*/ 0 h 173926"/>
                          <a:gd name="connsiteX2" fmla="*/ 89821 w 115252"/>
                          <a:gd name="connsiteY2" fmla="*/ 6286 h 173926"/>
                          <a:gd name="connsiteX3" fmla="*/ 110395 w 115252"/>
                          <a:gd name="connsiteY3" fmla="*/ 50387 h 173926"/>
                          <a:gd name="connsiteX4" fmla="*/ 115253 w 115252"/>
                          <a:gd name="connsiteY4" fmla="*/ 56388 h 173926"/>
                          <a:gd name="connsiteX5" fmla="*/ 115253 w 115252"/>
                          <a:gd name="connsiteY5" fmla="*/ 167735 h 173926"/>
                          <a:gd name="connsiteX6" fmla="*/ 109061 w 115252"/>
                          <a:gd name="connsiteY6" fmla="*/ 173927 h 173926"/>
                          <a:gd name="connsiteX7" fmla="*/ 6191 w 115252"/>
                          <a:gd name="connsiteY7" fmla="*/ 173927 h 173926"/>
                          <a:gd name="connsiteX8" fmla="*/ 0 w 115252"/>
                          <a:gd name="connsiteY8" fmla="*/ 167735 h 173926"/>
                          <a:gd name="connsiteX9" fmla="*/ 0 w 115252"/>
                          <a:gd name="connsiteY9" fmla="*/ 56864 h 173926"/>
                          <a:gd name="connsiteX10" fmla="*/ 4667 w 115252"/>
                          <a:gd name="connsiteY10" fmla="*/ 50864 h 173926"/>
                          <a:gd name="connsiteX11" fmla="*/ 24098 w 115252"/>
                          <a:gd name="connsiteY11" fmla="*/ 6286 h 173926"/>
                          <a:gd name="connsiteX12" fmla="*/ 30289 w 115252"/>
                          <a:gd name="connsiteY12" fmla="*/ 0 h 1739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15252" h="173926">
                            <a:moveTo>
                              <a:pt x="30289" y="0"/>
                            </a:moveTo>
                            <a:lnTo>
                              <a:pt x="83630" y="0"/>
                            </a:lnTo>
                            <a:cubicBezTo>
                              <a:pt x="87059" y="0"/>
                              <a:pt x="89916" y="2858"/>
                              <a:pt x="89821" y="6286"/>
                            </a:cubicBezTo>
                            <a:cubicBezTo>
                              <a:pt x="89630" y="18955"/>
                              <a:pt x="91440" y="46482"/>
                              <a:pt x="110395" y="50387"/>
                            </a:cubicBezTo>
                            <a:cubicBezTo>
                              <a:pt x="113252" y="50959"/>
                              <a:pt x="115253" y="53531"/>
                              <a:pt x="115253" y="56388"/>
                            </a:cubicBezTo>
                            <a:lnTo>
                              <a:pt x="115253" y="167735"/>
                            </a:lnTo>
                            <a:cubicBezTo>
                              <a:pt x="115253" y="171164"/>
                              <a:pt x="112490" y="173927"/>
                              <a:pt x="109061" y="173927"/>
                            </a:cubicBezTo>
                            <a:lnTo>
                              <a:pt x="6191" y="173927"/>
                            </a:lnTo>
                            <a:cubicBezTo>
                              <a:pt x="2762" y="173927"/>
                              <a:pt x="0" y="171164"/>
                              <a:pt x="0" y="167735"/>
                            </a:cubicBezTo>
                            <a:lnTo>
                              <a:pt x="0" y="56864"/>
                            </a:lnTo>
                            <a:cubicBezTo>
                              <a:pt x="0" y="54007"/>
                              <a:pt x="1905" y="51626"/>
                              <a:pt x="4667" y="50864"/>
                            </a:cubicBezTo>
                            <a:cubicBezTo>
                              <a:pt x="11716" y="49054"/>
                              <a:pt x="24194" y="40958"/>
                              <a:pt x="24098" y="6286"/>
                            </a:cubicBezTo>
                            <a:cubicBezTo>
                              <a:pt x="24098" y="2762"/>
                              <a:pt x="26861" y="0"/>
                              <a:pt x="30289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35A132DD-6832-4ACB-8634-6C37A4301F35}"/>
                  </a:ext>
                </a:extLst>
              </p:cNvPr>
              <p:cNvSpPr/>
              <p:nvPr/>
            </p:nvSpPr>
            <p:spPr>
              <a:xfrm>
                <a:off x="4489035" y="4546627"/>
                <a:ext cx="29241" cy="26574"/>
              </a:xfrm>
              <a:custGeom>
                <a:avLst/>
                <a:gdLst>
                  <a:gd name="connsiteX0" fmla="*/ 21241 w 29241"/>
                  <a:gd name="connsiteY0" fmla="*/ 26575 h 26574"/>
                  <a:gd name="connsiteX1" fmla="*/ 7906 w 29241"/>
                  <a:gd name="connsiteY1" fmla="*/ 26575 h 26574"/>
                  <a:gd name="connsiteX2" fmla="*/ 0 w 29241"/>
                  <a:gd name="connsiteY2" fmla="*/ 18669 h 26574"/>
                  <a:gd name="connsiteX3" fmla="*/ 0 w 29241"/>
                  <a:gd name="connsiteY3" fmla="*/ 0 h 26574"/>
                  <a:gd name="connsiteX4" fmla="*/ 29242 w 29241"/>
                  <a:gd name="connsiteY4" fmla="*/ 0 h 26574"/>
                  <a:gd name="connsiteX5" fmla="*/ 29242 w 29241"/>
                  <a:gd name="connsiteY5" fmla="*/ 18669 h 26574"/>
                  <a:gd name="connsiteX6" fmla="*/ 21241 w 29241"/>
                  <a:gd name="connsiteY6" fmla="*/ 26575 h 2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241" h="26574" fill="none" extrusionOk="0">
                    <a:moveTo>
                      <a:pt x="21241" y="26575"/>
                    </a:moveTo>
                    <a:cubicBezTo>
                      <a:pt x="16317" y="27171"/>
                      <a:pt x="11076" y="26272"/>
                      <a:pt x="7906" y="26575"/>
                    </a:cubicBezTo>
                    <a:cubicBezTo>
                      <a:pt x="3802" y="26445"/>
                      <a:pt x="993" y="23320"/>
                      <a:pt x="0" y="18669"/>
                    </a:cubicBezTo>
                    <a:cubicBezTo>
                      <a:pt x="-236" y="14109"/>
                      <a:pt x="1664" y="5998"/>
                      <a:pt x="0" y="0"/>
                    </a:cubicBezTo>
                    <a:cubicBezTo>
                      <a:pt x="9797" y="-1381"/>
                      <a:pt x="17162" y="3398"/>
                      <a:pt x="29242" y="0"/>
                    </a:cubicBezTo>
                    <a:cubicBezTo>
                      <a:pt x="29572" y="6916"/>
                      <a:pt x="27534" y="14144"/>
                      <a:pt x="29242" y="18669"/>
                    </a:cubicBezTo>
                    <a:cubicBezTo>
                      <a:pt x="29052" y="22939"/>
                      <a:pt x="25487" y="25854"/>
                      <a:pt x="21241" y="26575"/>
                    </a:cubicBezTo>
                    <a:close/>
                  </a:path>
                  <a:path w="29241" h="26574" stroke="0" extrusionOk="0">
                    <a:moveTo>
                      <a:pt x="21241" y="26575"/>
                    </a:moveTo>
                    <a:cubicBezTo>
                      <a:pt x="17195" y="26681"/>
                      <a:pt x="12900" y="25794"/>
                      <a:pt x="7906" y="26575"/>
                    </a:cubicBezTo>
                    <a:cubicBezTo>
                      <a:pt x="3529" y="26087"/>
                      <a:pt x="454" y="23352"/>
                      <a:pt x="0" y="18669"/>
                    </a:cubicBezTo>
                    <a:cubicBezTo>
                      <a:pt x="-909" y="14232"/>
                      <a:pt x="1540" y="3974"/>
                      <a:pt x="0" y="0"/>
                    </a:cubicBezTo>
                    <a:cubicBezTo>
                      <a:pt x="13954" y="-93"/>
                      <a:pt x="15483" y="85"/>
                      <a:pt x="29242" y="0"/>
                    </a:cubicBezTo>
                    <a:cubicBezTo>
                      <a:pt x="31167" y="8733"/>
                      <a:pt x="28490" y="14328"/>
                      <a:pt x="29242" y="18669"/>
                    </a:cubicBezTo>
                    <a:cubicBezTo>
                      <a:pt x="30087" y="22912"/>
                      <a:pt x="26404" y="26729"/>
                      <a:pt x="21241" y="26575"/>
                    </a:cubicBezTo>
                    <a:close/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716722101">
                      <a:custGeom>
                        <a:avLst/>
                        <a:gdLst>
                          <a:gd name="connsiteX0" fmla="*/ 21241 w 29241"/>
                          <a:gd name="connsiteY0" fmla="*/ 26575 h 26574"/>
                          <a:gd name="connsiteX1" fmla="*/ 7906 w 29241"/>
                          <a:gd name="connsiteY1" fmla="*/ 26575 h 26574"/>
                          <a:gd name="connsiteX2" fmla="*/ 0 w 29241"/>
                          <a:gd name="connsiteY2" fmla="*/ 18669 h 26574"/>
                          <a:gd name="connsiteX3" fmla="*/ 0 w 29241"/>
                          <a:gd name="connsiteY3" fmla="*/ 0 h 26574"/>
                          <a:gd name="connsiteX4" fmla="*/ 29242 w 29241"/>
                          <a:gd name="connsiteY4" fmla="*/ 0 h 26574"/>
                          <a:gd name="connsiteX5" fmla="*/ 29242 w 29241"/>
                          <a:gd name="connsiteY5" fmla="*/ 18669 h 26574"/>
                          <a:gd name="connsiteX6" fmla="*/ 21241 w 29241"/>
                          <a:gd name="connsiteY6" fmla="*/ 26575 h 265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9241" h="26574">
                            <a:moveTo>
                              <a:pt x="21241" y="26575"/>
                            </a:moveTo>
                            <a:lnTo>
                              <a:pt x="7906" y="26575"/>
                            </a:lnTo>
                            <a:cubicBezTo>
                              <a:pt x="3524" y="26575"/>
                              <a:pt x="0" y="23051"/>
                              <a:pt x="0" y="18669"/>
                            </a:cubicBezTo>
                            <a:lnTo>
                              <a:pt x="0" y="0"/>
                            </a:lnTo>
                            <a:lnTo>
                              <a:pt x="29242" y="0"/>
                            </a:lnTo>
                            <a:lnTo>
                              <a:pt x="29242" y="18669"/>
                            </a:lnTo>
                            <a:cubicBezTo>
                              <a:pt x="29242" y="22955"/>
                              <a:pt x="25622" y="26575"/>
                              <a:pt x="21241" y="26575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7" name="Forme libre : forme 76">
                <a:extLst>
                  <a:ext uri="{FF2B5EF4-FFF2-40B4-BE49-F238E27FC236}">
                    <a16:creationId xmlns:a16="http://schemas.microsoft.com/office/drawing/2014/main" id="{DD0F8F41-F039-4496-B824-70D908C45D5F}"/>
                  </a:ext>
                </a:extLst>
              </p:cNvPr>
              <p:cNvSpPr/>
              <p:nvPr/>
            </p:nvSpPr>
            <p:spPr>
              <a:xfrm>
                <a:off x="4465410" y="4620732"/>
                <a:ext cx="77152" cy="43338"/>
              </a:xfrm>
              <a:custGeom>
                <a:avLst/>
                <a:gdLst>
                  <a:gd name="connsiteX0" fmla="*/ 66389 w 77152"/>
                  <a:gd name="connsiteY0" fmla="*/ 43339 h 43338"/>
                  <a:gd name="connsiteX1" fmla="*/ 10763 w 77152"/>
                  <a:gd name="connsiteY1" fmla="*/ 43339 h 43338"/>
                  <a:gd name="connsiteX2" fmla="*/ 0 w 77152"/>
                  <a:gd name="connsiteY2" fmla="*/ 32576 h 43338"/>
                  <a:gd name="connsiteX3" fmla="*/ 0 w 77152"/>
                  <a:gd name="connsiteY3" fmla="*/ 0 h 43338"/>
                  <a:gd name="connsiteX4" fmla="*/ 77153 w 77152"/>
                  <a:gd name="connsiteY4" fmla="*/ 0 h 43338"/>
                  <a:gd name="connsiteX5" fmla="*/ 77153 w 77152"/>
                  <a:gd name="connsiteY5" fmla="*/ 32576 h 43338"/>
                  <a:gd name="connsiteX6" fmla="*/ 66389 w 77152"/>
                  <a:gd name="connsiteY6" fmla="*/ 43339 h 43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152" h="43338" fill="none" extrusionOk="0">
                    <a:moveTo>
                      <a:pt x="66389" y="43339"/>
                    </a:moveTo>
                    <a:cubicBezTo>
                      <a:pt x="42437" y="44968"/>
                      <a:pt x="25339" y="38770"/>
                      <a:pt x="10763" y="43339"/>
                    </a:cubicBezTo>
                    <a:cubicBezTo>
                      <a:pt x="4799" y="41648"/>
                      <a:pt x="-479" y="38344"/>
                      <a:pt x="0" y="32576"/>
                    </a:cubicBezTo>
                    <a:cubicBezTo>
                      <a:pt x="-2181" y="17512"/>
                      <a:pt x="2068" y="8293"/>
                      <a:pt x="0" y="0"/>
                    </a:cubicBezTo>
                    <a:cubicBezTo>
                      <a:pt x="24312" y="-251"/>
                      <a:pt x="44892" y="7596"/>
                      <a:pt x="77153" y="0"/>
                    </a:cubicBezTo>
                    <a:cubicBezTo>
                      <a:pt x="77388" y="8773"/>
                      <a:pt x="74902" y="21123"/>
                      <a:pt x="77153" y="32576"/>
                    </a:cubicBezTo>
                    <a:cubicBezTo>
                      <a:pt x="76443" y="39562"/>
                      <a:pt x="72614" y="43583"/>
                      <a:pt x="66389" y="43339"/>
                    </a:cubicBezTo>
                    <a:close/>
                  </a:path>
                  <a:path w="77152" h="43338" stroke="0" extrusionOk="0">
                    <a:moveTo>
                      <a:pt x="66389" y="43339"/>
                    </a:moveTo>
                    <a:cubicBezTo>
                      <a:pt x="54565" y="48116"/>
                      <a:pt x="31890" y="43269"/>
                      <a:pt x="10763" y="43339"/>
                    </a:cubicBezTo>
                    <a:cubicBezTo>
                      <a:pt x="5393" y="42284"/>
                      <a:pt x="-697" y="39134"/>
                      <a:pt x="0" y="32576"/>
                    </a:cubicBezTo>
                    <a:cubicBezTo>
                      <a:pt x="-1192" y="24436"/>
                      <a:pt x="87" y="12381"/>
                      <a:pt x="0" y="0"/>
                    </a:cubicBezTo>
                    <a:cubicBezTo>
                      <a:pt x="22196" y="-1030"/>
                      <a:pt x="52512" y="6736"/>
                      <a:pt x="77153" y="0"/>
                    </a:cubicBezTo>
                    <a:cubicBezTo>
                      <a:pt x="79958" y="16264"/>
                      <a:pt x="74027" y="20121"/>
                      <a:pt x="77153" y="32576"/>
                    </a:cubicBezTo>
                    <a:cubicBezTo>
                      <a:pt x="78554" y="37545"/>
                      <a:pt x="70977" y="44116"/>
                      <a:pt x="66389" y="43339"/>
                    </a:cubicBezTo>
                    <a:close/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879355522">
                      <a:custGeom>
                        <a:avLst/>
                        <a:gdLst>
                          <a:gd name="connsiteX0" fmla="*/ 66389 w 77152"/>
                          <a:gd name="connsiteY0" fmla="*/ 43339 h 43338"/>
                          <a:gd name="connsiteX1" fmla="*/ 10763 w 77152"/>
                          <a:gd name="connsiteY1" fmla="*/ 43339 h 43338"/>
                          <a:gd name="connsiteX2" fmla="*/ 0 w 77152"/>
                          <a:gd name="connsiteY2" fmla="*/ 32576 h 43338"/>
                          <a:gd name="connsiteX3" fmla="*/ 0 w 77152"/>
                          <a:gd name="connsiteY3" fmla="*/ 0 h 43338"/>
                          <a:gd name="connsiteX4" fmla="*/ 77153 w 77152"/>
                          <a:gd name="connsiteY4" fmla="*/ 0 h 43338"/>
                          <a:gd name="connsiteX5" fmla="*/ 77153 w 77152"/>
                          <a:gd name="connsiteY5" fmla="*/ 32576 h 43338"/>
                          <a:gd name="connsiteX6" fmla="*/ 66389 w 77152"/>
                          <a:gd name="connsiteY6" fmla="*/ 43339 h 433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77152" h="43338">
                            <a:moveTo>
                              <a:pt x="66389" y="43339"/>
                            </a:moveTo>
                            <a:lnTo>
                              <a:pt x="10763" y="43339"/>
                            </a:lnTo>
                            <a:cubicBezTo>
                              <a:pt x="4763" y="43339"/>
                              <a:pt x="0" y="38481"/>
                              <a:pt x="0" y="32576"/>
                            </a:cubicBezTo>
                            <a:lnTo>
                              <a:pt x="0" y="0"/>
                            </a:lnTo>
                            <a:lnTo>
                              <a:pt x="77153" y="0"/>
                            </a:lnTo>
                            <a:lnTo>
                              <a:pt x="77153" y="32576"/>
                            </a:lnTo>
                            <a:cubicBezTo>
                              <a:pt x="77153" y="38481"/>
                              <a:pt x="72295" y="43339"/>
                              <a:pt x="66389" y="43339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8" name="Forme libre : forme 77">
                <a:extLst>
                  <a:ext uri="{FF2B5EF4-FFF2-40B4-BE49-F238E27FC236}">
                    <a16:creationId xmlns:a16="http://schemas.microsoft.com/office/drawing/2014/main" id="{2715907D-7B46-42DD-AB2C-80DDC2941E9E}"/>
                  </a:ext>
                </a:extLst>
              </p:cNvPr>
              <p:cNvSpPr/>
              <p:nvPr/>
            </p:nvSpPr>
            <p:spPr>
              <a:xfrm>
                <a:off x="4475697" y="4599682"/>
                <a:ext cx="11810" cy="19811"/>
              </a:xfrm>
              <a:custGeom>
                <a:avLst/>
                <a:gdLst>
                  <a:gd name="connsiteX0" fmla="*/ 0 w 11810"/>
                  <a:gd name="connsiteY0" fmla="*/ 19812 h 19811"/>
                  <a:gd name="connsiteX1" fmla="*/ 0 w 11810"/>
                  <a:gd name="connsiteY1" fmla="*/ 5905 h 19811"/>
                  <a:gd name="connsiteX2" fmla="*/ 5905 w 11810"/>
                  <a:gd name="connsiteY2" fmla="*/ 0 h 19811"/>
                  <a:gd name="connsiteX3" fmla="*/ 5905 w 11810"/>
                  <a:gd name="connsiteY3" fmla="*/ 0 h 19811"/>
                  <a:gd name="connsiteX4" fmla="*/ 11811 w 11810"/>
                  <a:gd name="connsiteY4" fmla="*/ 5905 h 19811"/>
                  <a:gd name="connsiteX5" fmla="*/ 11811 w 11810"/>
                  <a:gd name="connsiteY5" fmla="*/ 19812 h 19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10" h="19811" fill="none" extrusionOk="0">
                    <a:moveTo>
                      <a:pt x="0" y="19812"/>
                    </a:moveTo>
                    <a:cubicBezTo>
                      <a:pt x="-1014" y="15799"/>
                      <a:pt x="1196" y="9870"/>
                      <a:pt x="0" y="5905"/>
                    </a:cubicBezTo>
                    <a:cubicBezTo>
                      <a:pt x="365" y="3493"/>
                      <a:pt x="2622" y="-680"/>
                      <a:pt x="5905" y="0"/>
                    </a:cubicBezTo>
                    <a:lnTo>
                      <a:pt x="5905" y="0"/>
                    </a:lnTo>
                    <a:cubicBezTo>
                      <a:pt x="8777" y="181"/>
                      <a:pt x="11925" y="3002"/>
                      <a:pt x="11811" y="5905"/>
                    </a:cubicBezTo>
                    <a:cubicBezTo>
                      <a:pt x="12723" y="11571"/>
                      <a:pt x="11159" y="12968"/>
                      <a:pt x="11811" y="19812"/>
                    </a:cubicBezTo>
                  </a:path>
                  <a:path w="11810" h="19811" stroke="0" extrusionOk="0">
                    <a:moveTo>
                      <a:pt x="0" y="19812"/>
                    </a:moveTo>
                    <a:cubicBezTo>
                      <a:pt x="-720" y="14655"/>
                      <a:pt x="1358" y="12067"/>
                      <a:pt x="0" y="5905"/>
                    </a:cubicBezTo>
                    <a:cubicBezTo>
                      <a:pt x="-240" y="2325"/>
                      <a:pt x="2556" y="-885"/>
                      <a:pt x="5905" y="0"/>
                    </a:cubicBezTo>
                    <a:lnTo>
                      <a:pt x="5905" y="0"/>
                    </a:lnTo>
                    <a:cubicBezTo>
                      <a:pt x="9162" y="-825"/>
                      <a:pt x="11765" y="2396"/>
                      <a:pt x="11811" y="5905"/>
                    </a:cubicBezTo>
                    <a:cubicBezTo>
                      <a:pt x="12841" y="12474"/>
                      <a:pt x="11403" y="16099"/>
                      <a:pt x="11811" y="1981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755610765">
                      <a:custGeom>
                        <a:avLst/>
                        <a:gdLst>
                          <a:gd name="connsiteX0" fmla="*/ 0 w 11810"/>
                          <a:gd name="connsiteY0" fmla="*/ 19812 h 19811"/>
                          <a:gd name="connsiteX1" fmla="*/ 0 w 11810"/>
                          <a:gd name="connsiteY1" fmla="*/ 5905 h 19811"/>
                          <a:gd name="connsiteX2" fmla="*/ 5905 w 11810"/>
                          <a:gd name="connsiteY2" fmla="*/ 0 h 19811"/>
                          <a:gd name="connsiteX3" fmla="*/ 5905 w 11810"/>
                          <a:gd name="connsiteY3" fmla="*/ 0 h 19811"/>
                          <a:gd name="connsiteX4" fmla="*/ 11811 w 11810"/>
                          <a:gd name="connsiteY4" fmla="*/ 5905 h 19811"/>
                          <a:gd name="connsiteX5" fmla="*/ 11811 w 11810"/>
                          <a:gd name="connsiteY5" fmla="*/ 19812 h 198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1810" h="19811">
                            <a:moveTo>
                              <a:pt x="0" y="19812"/>
                            </a:moveTo>
                            <a:lnTo>
                              <a:pt x="0" y="5905"/>
                            </a:lnTo>
                            <a:cubicBezTo>
                              <a:pt x="0" y="2667"/>
                              <a:pt x="2667" y="0"/>
                              <a:pt x="5905" y="0"/>
                            </a:cubicBezTo>
                            <a:lnTo>
                              <a:pt x="5905" y="0"/>
                            </a:lnTo>
                            <a:cubicBezTo>
                              <a:pt x="9144" y="0"/>
                              <a:pt x="11811" y="2667"/>
                              <a:pt x="11811" y="5905"/>
                            </a:cubicBezTo>
                            <a:lnTo>
                              <a:pt x="11811" y="19812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79" name="Forme libre : forme 78">
                <a:extLst>
                  <a:ext uri="{FF2B5EF4-FFF2-40B4-BE49-F238E27FC236}">
                    <a16:creationId xmlns:a16="http://schemas.microsoft.com/office/drawing/2014/main" id="{D68E2B18-0F94-4B72-944A-B7D539716427}"/>
                  </a:ext>
                </a:extLst>
              </p:cNvPr>
              <p:cNvSpPr/>
              <p:nvPr/>
            </p:nvSpPr>
            <p:spPr>
              <a:xfrm>
                <a:off x="4498080" y="4599682"/>
                <a:ext cx="11810" cy="19811"/>
              </a:xfrm>
              <a:custGeom>
                <a:avLst/>
                <a:gdLst>
                  <a:gd name="connsiteX0" fmla="*/ 0 w 11810"/>
                  <a:gd name="connsiteY0" fmla="*/ 19812 h 19811"/>
                  <a:gd name="connsiteX1" fmla="*/ 0 w 11810"/>
                  <a:gd name="connsiteY1" fmla="*/ 5905 h 19811"/>
                  <a:gd name="connsiteX2" fmla="*/ 5905 w 11810"/>
                  <a:gd name="connsiteY2" fmla="*/ 0 h 19811"/>
                  <a:gd name="connsiteX3" fmla="*/ 5905 w 11810"/>
                  <a:gd name="connsiteY3" fmla="*/ 0 h 19811"/>
                  <a:gd name="connsiteX4" fmla="*/ 11811 w 11810"/>
                  <a:gd name="connsiteY4" fmla="*/ 5905 h 19811"/>
                  <a:gd name="connsiteX5" fmla="*/ 11811 w 11810"/>
                  <a:gd name="connsiteY5" fmla="*/ 19812 h 19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10" h="19811" fill="none" extrusionOk="0">
                    <a:moveTo>
                      <a:pt x="0" y="19812"/>
                    </a:moveTo>
                    <a:cubicBezTo>
                      <a:pt x="-1023" y="15234"/>
                      <a:pt x="763" y="12768"/>
                      <a:pt x="0" y="5905"/>
                    </a:cubicBezTo>
                    <a:cubicBezTo>
                      <a:pt x="114" y="2669"/>
                      <a:pt x="2091" y="148"/>
                      <a:pt x="5905" y="0"/>
                    </a:cubicBezTo>
                    <a:lnTo>
                      <a:pt x="5905" y="0"/>
                    </a:lnTo>
                    <a:cubicBezTo>
                      <a:pt x="8402" y="458"/>
                      <a:pt x="12205" y="2900"/>
                      <a:pt x="11811" y="5905"/>
                    </a:cubicBezTo>
                    <a:cubicBezTo>
                      <a:pt x="11987" y="9646"/>
                      <a:pt x="11544" y="15104"/>
                      <a:pt x="11811" y="19812"/>
                    </a:cubicBezTo>
                  </a:path>
                  <a:path w="11810" h="19811" stroke="0" extrusionOk="0">
                    <a:moveTo>
                      <a:pt x="0" y="19812"/>
                    </a:moveTo>
                    <a:cubicBezTo>
                      <a:pt x="-715" y="16381"/>
                      <a:pt x="697" y="11222"/>
                      <a:pt x="0" y="5905"/>
                    </a:cubicBezTo>
                    <a:cubicBezTo>
                      <a:pt x="642" y="3166"/>
                      <a:pt x="3041" y="-175"/>
                      <a:pt x="5905" y="0"/>
                    </a:cubicBezTo>
                    <a:lnTo>
                      <a:pt x="5905" y="0"/>
                    </a:lnTo>
                    <a:cubicBezTo>
                      <a:pt x="9694" y="33"/>
                      <a:pt x="11993" y="2414"/>
                      <a:pt x="11811" y="5905"/>
                    </a:cubicBezTo>
                    <a:cubicBezTo>
                      <a:pt x="12847" y="8772"/>
                      <a:pt x="10352" y="15463"/>
                      <a:pt x="11811" y="1981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666318433">
                      <a:custGeom>
                        <a:avLst/>
                        <a:gdLst>
                          <a:gd name="connsiteX0" fmla="*/ 0 w 11810"/>
                          <a:gd name="connsiteY0" fmla="*/ 19812 h 19811"/>
                          <a:gd name="connsiteX1" fmla="*/ 0 w 11810"/>
                          <a:gd name="connsiteY1" fmla="*/ 5905 h 19811"/>
                          <a:gd name="connsiteX2" fmla="*/ 5905 w 11810"/>
                          <a:gd name="connsiteY2" fmla="*/ 0 h 19811"/>
                          <a:gd name="connsiteX3" fmla="*/ 5905 w 11810"/>
                          <a:gd name="connsiteY3" fmla="*/ 0 h 19811"/>
                          <a:gd name="connsiteX4" fmla="*/ 11811 w 11810"/>
                          <a:gd name="connsiteY4" fmla="*/ 5905 h 19811"/>
                          <a:gd name="connsiteX5" fmla="*/ 11811 w 11810"/>
                          <a:gd name="connsiteY5" fmla="*/ 19812 h 198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1810" h="19811">
                            <a:moveTo>
                              <a:pt x="0" y="19812"/>
                            </a:moveTo>
                            <a:lnTo>
                              <a:pt x="0" y="5905"/>
                            </a:lnTo>
                            <a:cubicBezTo>
                              <a:pt x="0" y="2667"/>
                              <a:pt x="2667" y="0"/>
                              <a:pt x="5905" y="0"/>
                            </a:cubicBezTo>
                            <a:lnTo>
                              <a:pt x="5905" y="0"/>
                            </a:lnTo>
                            <a:cubicBezTo>
                              <a:pt x="9144" y="0"/>
                              <a:pt x="11811" y="2667"/>
                              <a:pt x="11811" y="5905"/>
                            </a:cubicBezTo>
                            <a:lnTo>
                              <a:pt x="11811" y="19812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ED19153C-400D-4819-B09F-0A4888FDB483}"/>
                  </a:ext>
                </a:extLst>
              </p:cNvPr>
              <p:cNvSpPr/>
              <p:nvPr/>
            </p:nvSpPr>
            <p:spPr>
              <a:xfrm>
                <a:off x="4520941" y="4599682"/>
                <a:ext cx="11810" cy="19811"/>
              </a:xfrm>
              <a:custGeom>
                <a:avLst/>
                <a:gdLst>
                  <a:gd name="connsiteX0" fmla="*/ 0 w 11810"/>
                  <a:gd name="connsiteY0" fmla="*/ 19812 h 19811"/>
                  <a:gd name="connsiteX1" fmla="*/ 0 w 11810"/>
                  <a:gd name="connsiteY1" fmla="*/ 5905 h 19811"/>
                  <a:gd name="connsiteX2" fmla="*/ 5905 w 11810"/>
                  <a:gd name="connsiteY2" fmla="*/ 0 h 19811"/>
                  <a:gd name="connsiteX3" fmla="*/ 5905 w 11810"/>
                  <a:gd name="connsiteY3" fmla="*/ 0 h 19811"/>
                  <a:gd name="connsiteX4" fmla="*/ 11811 w 11810"/>
                  <a:gd name="connsiteY4" fmla="*/ 5905 h 19811"/>
                  <a:gd name="connsiteX5" fmla="*/ 11811 w 11810"/>
                  <a:gd name="connsiteY5" fmla="*/ 19812 h 19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10" h="19811" fill="none" extrusionOk="0">
                    <a:moveTo>
                      <a:pt x="0" y="19812"/>
                    </a:moveTo>
                    <a:cubicBezTo>
                      <a:pt x="-719" y="13169"/>
                      <a:pt x="534" y="12076"/>
                      <a:pt x="0" y="5905"/>
                    </a:cubicBezTo>
                    <a:cubicBezTo>
                      <a:pt x="-38" y="2916"/>
                      <a:pt x="2102" y="-239"/>
                      <a:pt x="5905" y="0"/>
                    </a:cubicBezTo>
                    <a:lnTo>
                      <a:pt x="5905" y="0"/>
                    </a:lnTo>
                    <a:cubicBezTo>
                      <a:pt x="8941" y="288"/>
                      <a:pt x="12067" y="3340"/>
                      <a:pt x="11811" y="5905"/>
                    </a:cubicBezTo>
                    <a:cubicBezTo>
                      <a:pt x="12247" y="11818"/>
                      <a:pt x="11719" y="13003"/>
                      <a:pt x="11811" y="19812"/>
                    </a:cubicBezTo>
                  </a:path>
                  <a:path w="11810" h="19811" stroke="0" extrusionOk="0">
                    <a:moveTo>
                      <a:pt x="0" y="19812"/>
                    </a:moveTo>
                    <a:cubicBezTo>
                      <a:pt x="-471" y="13650"/>
                      <a:pt x="1057" y="9944"/>
                      <a:pt x="0" y="5905"/>
                    </a:cubicBezTo>
                    <a:cubicBezTo>
                      <a:pt x="436" y="2601"/>
                      <a:pt x="2539" y="-695"/>
                      <a:pt x="5905" y="0"/>
                    </a:cubicBezTo>
                    <a:lnTo>
                      <a:pt x="5905" y="0"/>
                    </a:lnTo>
                    <a:cubicBezTo>
                      <a:pt x="9984" y="24"/>
                      <a:pt x="11326" y="2214"/>
                      <a:pt x="11811" y="5905"/>
                    </a:cubicBezTo>
                    <a:cubicBezTo>
                      <a:pt x="13444" y="12288"/>
                      <a:pt x="10314" y="16391"/>
                      <a:pt x="11811" y="1981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928978166">
                      <a:custGeom>
                        <a:avLst/>
                        <a:gdLst>
                          <a:gd name="connsiteX0" fmla="*/ 0 w 11810"/>
                          <a:gd name="connsiteY0" fmla="*/ 19812 h 19811"/>
                          <a:gd name="connsiteX1" fmla="*/ 0 w 11810"/>
                          <a:gd name="connsiteY1" fmla="*/ 5905 h 19811"/>
                          <a:gd name="connsiteX2" fmla="*/ 5905 w 11810"/>
                          <a:gd name="connsiteY2" fmla="*/ 0 h 19811"/>
                          <a:gd name="connsiteX3" fmla="*/ 5905 w 11810"/>
                          <a:gd name="connsiteY3" fmla="*/ 0 h 19811"/>
                          <a:gd name="connsiteX4" fmla="*/ 11811 w 11810"/>
                          <a:gd name="connsiteY4" fmla="*/ 5905 h 19811"/>
                          <a:gd name="connsiteX5" fmla="*/ 11811 w 11810"/>
                          <a:gd name="connsiteY5" fmla="*/ 19812 h 198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1810" h="19811">
                            <a:moveTo>
                              <a:pt x="0" y="19812"/>
                            </a:moveTo>
                            <a:lnTo>
                              <a:pt x="0" y="5905"/>
                            </a:lnTo>
                            <a:cubicBezTo>
                              <a:pt x="0" y="2667"/>
                              <a:pt x="2667" y="0"/>
                              <a:pt x="5905" y="0"/>
                            </a:cubicBezTo>
                            <a:lnTo>
                              <a:pt x="5905" y="0"/>
                            </a:lnTo>
                            <a:cubicBezTo>
                              <a:pt x="9144" y="0"/>
                              <a:pt x="11811" y="2667"/>
                              <a:pt x="11811" y="5905"/>
                            </a:cubicBezTo>
                            <a:lnTo>
                              <a:pt x="11811" y="19812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9CF41A57-CD38-4686-9C0B-88788647E2D8}"/>
                  </a:ext>
                </a:extLst>
              </p:cNvPr>
              <p:cNvSpPr/>
              <p:nvPr/>
            </p:nvSpPr>
            <p:spPr>
              <a:xfrm>
                <a:off x="4476649" y="4488430"/>
                <a:ext cx="9525" cy="37623"/>
              </a:xfrm>
              <a:custGeom>
                <a:avLst/>
                <a:gdLst>
                  <a:gd name="connsiteX0" fmla="*/ 0 w 9525"/>
                  <a:gd name="connsiteY0" fmla="*/ 37624 h 37623"/>
                  <a:gd name="connsiteX1" fmla="*/ 0 w 9525"/>
                  <a:gd name="connsiteY1" fmla="*/ 0 h 37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7623" fill="none" extrusionOk="0">
                    <a:moveTo>
                      <a:pt x="0" y="37624"/>
                    </a:moveTo>
                    <a:cubicBezTo>
                      <a:pt x="-1073" y="24359"/>
                      <a:pt x="1008" y="12073"/>
                      <a:pt x="0" y="0"/>
                    </a:cubicBezTo>
                  </a:path>
                  <a:path w="9525" h="37623" stroke="0" extrusionOk="0">
                    <a:moveTo>
                      <a:pt x="0" y="37624"/>
                    </a:moveTo>
                    <a:cubicBezTo>
                      <a:pt x="-2296" y="22783"/>
                      <a:pt x="4402" y="15825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47518627">
                      <a:custGeom>
                        <a:avLst/>
                        <a:gdLst>
                          <a:gd name="connsiteX0" fmla="*/ 0 w 9525"/>
                          <a:gd name="connsiteY0" fmla="*/ 37624 h 37623"/>
                          <a:gd name="connsiteX1" fmla="*/ 0 w 9525"/>
                          <a:gd name="connsiteY1" fmla="*/ 0 h 376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37623">
                            <a:moveTo>
                              <a:pt x="0" y="37624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5B204BBE-344F-451D-A90E-3CB34B17D4EB}"/>
                  </a:ext>
                </a:extLst>
              </p:cNvPr>
              <p:cNvSpPr/>
              <p:nvPr/>
            </p:nvSpPr>
            <p:spPr>
              <a:xfrm>
                <a:off x="4484746" y="4497955"/>
                <a:ext cx="9525" cy="28098"/>
              </a:xfrm>
              <a:custGeom>
                <a:avLst/>
                <a:gdLst>
                  <a:gd name="connsiteX0" fmla="*/ 0 w 9525"/>
                  <a:gd name="connsiteY0" fmla="*/ 28099 h 28098"/>
                  <a:gd name="connsiteX1" fmla="*/ 0 w 9525"/>
                  <a:gd name="connsiteY1" fmla="*/ 0 h 28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098" fill="none" extrusionOk="0">
                    <a:moveTo>
                      <a:pt x="0" y="28099"/>
                    </a:moveTo>
                    <a:cubicBezTo>
                      <a:pt x="-2170" y="15005"/>
                      <a:pt x="80" y="8634"/>
                      <a:pt x="0" y="0"/>
                    </a:cubicBezTo>
                  </a:path>
                  <a:path w="9525" h="28098" stroke="0" extrusionOk="0">
                    <a:moveTo>
                      <a:pt x="0" y="28099"/>
                    </a:moveTo>
                    <a:cubicBezTo>
                      <a:pt x="-734" y="18534"/>
                      <a:pt x="1479" y="13001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090341222">
                      <a:custGeom>
                        <a:avLst/>
                        <a:gdLst>
                          <a:gd name="connsiteX0" fmla="*/ 0 w 9525"/>
                          <a:gd name="connsiteY0" fmla="*/ 28099 h 28098"/>
                          <a:gd name="connsiteX1" fmla="*/ 0 w 9525"/>
                          <a:gd name="connsiteY1" fmla="*/ 0 h 280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28098">
                            <a:moveTo>
                              <a:pt x="0" y="28099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93C7F8DD-3273-4882-BB00-B3CD7D63F541}"/>
                  </a:ext>
                </a:extLst>
              </p:cNvPr>
              <p:cNvSpPr/>
              <p:nvPr/>
            </p:nvSpPr>
            <p:spPr>
              <a:xfrm>
                <a:off x="4529989" y="4488525"/>
                <a:ext cx="9525" cy="37528"/>
              </a:xfrm>
              <a:custGeom>
                <a:avLst/>
                <a:gdLst>
                  <a:gd name="connsiteX0" fmla="*/ 0 w 9525"/>
                  <a:gd name="connsiteY0" fmla="*/ 37528 h 37528"/>
                  <a:gd name="connsiteX1" fmla="*/ 0 w 9525"/>
                  <a:gd name="connsiteY1" fmla="*/ 0 h 37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7528" fill="none" extrusionOk="0">
                    <a:moveTo>
                      <a:pt x="0" y="37528"/>
                    </a:moveTo>
                    <a:cubicBezTo>
                      <a:pt x="-4091" y="19168"/>
                      <a:pt x="3825" y="13192"/>
                      <a:pt x="0" y="0"/>
                    </a:cubicBezTo>
                  </a:path>
                  <a:path w="9525" h="37528" stroke="0" extrusionOk="0">
                    <a:moveTo>
                      <a:pt x="0" y="37528"/>
                    </a:moveTo>
                    <a:cubicBezTo>
                      <a:pt x="-3858" y="28783"/>
                      <a:pt x="2360" y="10897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328004768">
                      <a:custGeom>
                        <a:avLst/>
                        <a:gdLst>
                          <a:gd name="connsiteX0" fmla="*/ 0 w 9525"/>
                          <a:gd name="connsiteY0" fmla="*/ 37528 h 37528"/>
                          <a:gd name="connsiteX1" fmla="*/ 0 w 9525"/>
                          <a:gd name="connsiteY1" fmla="*/ 0 h 375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37528">
                            <a:moveTo>
                              <a:pt x="0" y="37528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9D2EDB89-46C7-4AE1-81E2-426155957FFF}"/>
                  </a:ext>
                </a:extLst>
              </p:cNvPr>
              <p:cNvSpPr/>
              <p:nvPr/>
            </p:nvSpPr>
            <p:spPr>
              <a:xfrm>
                <a:off x="4520941" y="4499860"/>
                <a:ext cx="9525" cy="24002"/>
              </a:xfrm>
              <a:custGeom>
                <a:avLst/>
                <a:gdLst>
                  <a:gd name="connsiteX0" fmla="*/ 0 w 9525"/>
                  <a:gd name="connsiteY0" fmla="*/ 24003 h 24002"/>
                  <a:gd name="connsiteX1" fmla="*/ 0 w 9525"/>
                  <a:gd name="connsiteY1" fmla="*/ 0 h 24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4002" fill="none" extrusionOk="0">
                    <a:moveTo>
                      <a:pt x="0" y="24003"/>
                    </a:moveTo>
                    <a:cubicBezTo>
                      <a:pt x="-234" y="17244"/>
                      <a:pt x="2728" y="9583"/>
                      <a:pt x="0" y="0"/>
                    </a:cubicBezTo>
                  </a:path>
                  <a:path w="9525" h="24002" stroke="0" extrusionOk="0">
                    <a:moveTo>
                      <a:pt x="0" y="24003"/>
                    </a:moveTo>
                    <a:cubicBezTo>
                      <a:pt x="-520" y="17119"/>
                      <a:pt x="944" y="7766"/>
                      <a:pt x="0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155481605">
                      <a:custGeom>
                        <a:avLst/>
                        <a:gdLst>
                          <a:gd name="connsiteX0" fmla="*/ 0 w 9525"/>
                          <a:gd name="connsiteY0" fmla="*/ 24003 h 24002"/>
                          <a:gd name="connsiteX1" fmla="*/ 0 w 9525"/>
                          <a:gd name="connsiteY1" fmla="*/ 0 h 240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24002">
                            <a:moveTo>
                              <a:pt x="0" y="24003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grpSp>
            <p:nvGrpSpPr>
              <p:cNvPr id="85" name="Graphique 1854">
                <a:extLst>
                  <a:ext uri="{FF2B5EF4-FFF2-40B4-BE49-F238E27FC236}">
                    <a16:creationId xmlns:a16="http://schemas.microsoft.com/office/drawing/2014/main" id="{75B84854-8794-42A5-8DCE-DE764FC87792}"/>
                  </a:ext>
                </a:extLst>
              </p:cNvPr>
              <p:cNvGrpSpPr/>
              <p:nvPr/>
            </p:nvGrpSpPr>
            <p:grpSpPr>
              <a:xfrm>
                <a:off x="4393877" y="4464331"/>
                <a:ext cx="46005" cy="102584"/>
                <a:chOff x="4393877" y="4464331"/>
                <a:chExt cx="46005" cy="102584"/>
              </a:xfrm>
              <a:grpFill/>
            </p:grpSpPr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8088B543-801F-4C32-B3AB-F2F8F6D44285}"/>
                    </a:ext>
                  </a:extLst>
                </p:cNvPr>
                <p:cNvSpPr/>
                <p:nvPr/>
              </p:nvSpPr>
              <p:spPr>
                <a:xfrm>
                  <a:off x="4393877" y="4464331"/>
                  <a:ext cx="46005" cy="16668"/>
                </a:xfrm>
                <a:custGeom>
                  <a:avLst/>
                  <a:gdLst>
                    <a:gd name="connsiteX0" fmla="*/ 0 w 46005"/>
                    <a:gd name="connsiteY0" fmla="*/ 0 h 16668"/>
                    <a:gd name="connsiteX1" fmla="*/ 0 w 46005"/>
                    <a:gd name="connsiteY1" fmla="*/ 16669 h 16668"/>
                    <a:gd name="connsiteX2" fmla="*/ 46006 w 46005"/>
                    <a:gd name="connsiteY2" fmla="*/ 16669 h 16668"/>
                    <a:gd name="connsiteX3" fmla="*/ 46006 w 46005"/>
                    <a:gd name="connsiteY3" fmla="*/ 7429 h 16668"/>
                    <a:gd name="connsiteX4" fmla="*/ 36481 w 46005"/>
                    <a:gd name="connsiteY4" fmla="*/ 7429 h 16668"/>
                    <a:gd name="connsiteX5" fmla="*/ 26956 w 46005"/>
                    <a:gd name="connsiteY5" fmla="*/ 0 h 16668"/>
                    <a:gd name="connsiteX6" fmla="*/ 0 w 46005"/>
                    <a:gd name="connsiteY6" fmla="*/ 0 h 16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05" h="16668" fill="none" extrusionOk="0">
                      <a:moveTo>
                        <a:pt x="0" y="0"/>
                      </a:moveTo>
                      <a:cubicBezTo>
                        <a:pt x="265" y="5332"/>
                        <a:pt x="-153" y="9368"/>
                        <a:pt x="0" y="16669"/>
                      </a:cubicBezTo>
                      <a:cubicBezTo>
                        <a:pt x="18516" y="13277"/>
                        <a:pt x="31536" y="20029"/>
                        <a:pt x="46006" y="16669"/>
                      </a:cubicBezTo>
                      <a:cubicBezTo>
                        <a:pt x="44909" y="14077"/>
                        <a:pt x="46501" y="10727"/>
                        <a:pt x="46006" y="7429"/>
                      </a:cubicBezTo>
                      <a:cubicBezTo>
                        <a:pt x="41319" y="8327"/>
                        <a:pt x="40884" y="7345"/>
                        <a:pt x="36481" y="7429"/>
                      </a:cubicBezTo>
                      <a:cubicBezTo>
                        <a:pt x="36801" y="6464"/>
                        <a:pt x="27565" y="5818"/>
                        <a:pt x="26956" y="0"/>
                      </a:cubicBezTo>
                      <a:cubicBezTo>
                        <a:pt x="15474" y="2685"/>
                        <a:pt x="9548" y="-957"/>
                        <a:pt x="0" y="0"/>
                      </a:cubicBezTo>
                      <a:close/>
                    </a:path>
                    <a:path w="46005" h="16668" stroke="0" extrusionOk="0">
                      <a:moveTo>
                        <a:pt x="0" y="0"/>
                      </a:moveTo>
                      <a:cubicBezTo>
                        <a:pt x="561" y="6725"/>
                        <a:pt x="-1397" y="9695"/>
                        <a:pt x="0" y="16669"/>
                      </a:cubicBezTo>
                      <a:cubicBezTo>
                        <a:pt x="9739" y="12388"/>
                        <a:pt x="26651" y="21459"/>
                        <a:pt x="46006" y="16669"/>
                      </a:cubicBezTo>
                      <a:cubicBezTo>
                        <a:pt x="45872" y="14573"/>
                        <a:pt x="46140" y="11241"/>
                        <a:pt x="46006" y="7429"/>
                      </a:cubicBezTo>
                      <a:cubicBezTo>
                        <a:pt x="42077" y="8235"/>
                        <a:pt x="38799" y="6450"/>
                        <a:pt x="36481" y="7429"/>
                      </a:cubicBezTo>
                      <a:cubicBezTo>
                        <a:pt x="36321" y="9799"/>
                        <a:pt x="27922" y="8065"/>
                        <a:pt x="26956" y="0"/>
                      </a:cubicBezTo>
                      <a:cubicBezTo>
                        <a:pt x="13509" y="1380"/>
                        <a:pt x="12183" y="-2917"/>
                        <a:pt x="0" y="0"/>
                      </a:cubicBezTo>
                      <a:close/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266549568">
                        <a:custGeom>
                          <a:avLst/>
                          <a:gdLst>
                            <a:gd name="connsiteX0" fmla="*/ 0 w 46005"/>
                            <a:gd name="connsiteY0" fmla="*/ 0 h 16668"/>
                            <a:gd name="connsiteX1" fmla="*/ 0 w 46005"/>
                            <a:gd name="connsiteY1" fmla="*/ 16669 h 16668"/>
                            <a:gd name="connsiteX2" fmla="*/ 46006 w 46005"/>
                            <a:gd name="connsiteY2" fmla="*/ 16669 h 16668"/>
                            <a:gd name="connsiteX3" fmla="*/ 46006 w 46005"/>
                            <a:gd name="connsiteY3" fmla="*/ 7429 h 16668"/>
                            <a:gd name="connsiteX4" fmla="*/ 36481 w 46005"/>
                            <a:gd name="connsiteY4" fmla="*/ 7429 h 16668"/>
                            <a:gd name="connsiteX5" fmla="*/ 26956 w 46005"/>
                            <a:gd name="connsiteY5" fmla="*/ 0 h 16668"/>
                            <a:gd name="connsiteX6" fmla="*/ 0 w 46005"/>
                            <a:gd name="connsiteY6" fmla="*/ 0 h 166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46005" h="16668">
                              <a:moveTo>
                                <a:pt x="0" y="0"/>
                              </a:moveTo>
                              <a:lnTo>
                                <a:pt x="0" y="16669"/>
                              </a:lnTo>
                              <a:lnTo>
                                <a:pt x="46006" y="16669"/>
                              </a:lnTo>
                              <a:lnTo>
                                <a:pt x="46006" y="7429"/>
                              </a:lnTo>
                              <a:lnTo>
                                <a:pt x="36481" y="7429"/>
                              </a:lnTo>
                              <a:cubicBezTo>
                                <a:pt x="36481" y="7429"/>
                                <a:pt x="26956" y="8096"/>
                                <a:pt x="26956" y="0"/>
                              </a:cubicBez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90C7E9C5-2966-481E-9636-7B61328D7401}"/>
                    </a:ext>
                  </a:extLst>
                </p:cNvPr>
                <p:cNvSpPr/>
                <p:nvPr/>
              </p:nvSpPr>
              <p:spPr>
                <a:xfrm>
                  <a:off x="4410546" y="4482048"/>
                  <a:ext cx="9525" cy="41814"/>
                </a:xfrm>
                <a:custGeom>
                  <a:avLst/>
                  <a:gdLst>
                    <a:gd name="connsiteX0" fmla="*/ 0 w 9525"/>
                    <a:gd name="connsiteY0" fmla="*/ 0 h 41814"/>
                    <a:gd name="connsiteX1" fmla="*/ 0 w 9525"/>
                    <a:gd name="connsiteY1" fmla="*/ 41815 h 41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1814" fill="none" extrusionOk="0">
                      <a:moveTo>
                        <a:pt x="0" y="0"/>
                      </a:moveTo>
                      <a:cubicBezTo>
                        <a:pt x="4237" y="10237"/>
                        <a:pt x="-1019" y="33224"/>
                        <a:pt x="0" y="41815"/>
                      </a:cubicBezTo>
                    </a:path>
                    <a:path w="9525" h="41814" stroke="0" extrusionOk="0">
                      <a:moveTo>
                        <a:pt x="0" y="0"/>
                      </a:moveTo>
                      <a:cubicBezTo>
                        <a:pt x="4126" y="20263"/>
                        <a:pt x="-4659" y="28034"/>
                        <a:pt x="0" y="41815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752729594">
                        <a:custGeom>
                          <a:avLst/>
                          <a:gdLst>
                            <a:gd name="connsiteX0" fmla="*/ 0 w 9525"/>
                            <a:gd name="connsiteY0" fmla="*/ 0 h 41814"/>
                            <a:gd name="connsiteX1" fmla="*/ 0 w 9525"/>
                            <a:gd name="connsiteY1" fmla="*/ 41815 h 4181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41814">
                              <a:moveTo>
                                <a:pt x="0" y="0"/>
                              </a:moveTo>
                              <a:lnTo>
                                <a:pt x="0" y="41815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95" name="Forme libre : forme 94">
                  <a:extLst>
                    <a:ext uri="{FF2B5EF4-FFF2-40B4-BE49-F238E27FC236}">
                      <a16:creationId xmlns:a16="http://schemas.microsoft.com/office/drawing/2014/main" id="{19880926-42AF-4EAE-B69A-C3CBAB4C13CC}"/>
                    </a:ext>
                  </a:extLst>
                </p:cNvPr>
                <p:cNvSpPr/>
                <p:nvPr/>
              </p:nvSpPr>
              <p:spPr>
                <a:xfrm>
                  <a:off x="4420738" y="4481667"/>
                  <a:ext cx="9525" cy="44196"/>
                </a:xfrm>
                <a:custGeom>
                  <a:avLst/>
                  <a:gdLst>
                    <a:gd name="connsiteX0" fmla="*/ 0 w 9525"/>
                    <a:gd name="connsiteY0" fmla="*/ 0 h 44196"/>
                    <a:gd name="connsiteX1" fmla="*/ 0 w 9525"/>
                    <a:gd name="connsiteY1" fmla="*/ 44196 h 44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4196" fill="none" extrusionOk="0">
                      <a:moveTo>
                        <a:pt x="0" y="0"/>
                      </a:moveTo>
                      <a:cubicBezTo>
                        <a:pt x="1439" y="14425"/>
                        <a:pt x="-4036" y="34678"/>
                        <a:pt x="0" y="44196"/>
                      </a:cubicBezTo>
                    </a:path>
                    <a:path w="9525" h="44196" stroke="0" extrusionOk="0">
                      <a:moveTo>
                        <a:pt x="0" y="0"/>
                      </a:moveTo>
                      <a:cubicBezTo>
                        <a:pt x="2878" y="18705"/>
                        <a:pt x="-3379" y="32567"/>
                        <a:pt x="0" y="44196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871418665">
                        <a:custGeom>
                          <a:avLst/>
                          <a:gdLst>
                            <a:gd name="connsiteX0" fmla="*/ 0 w 9525"/>
                            <a:gd name="connsiteY0" fmla="*/ 0 h 44196"/>
                            <a:gd name="connsiteX1" fmla="*/ 0 w 9525"/>
                            <a:gd name="connsiteY1" fmla="*/ 44196 h 441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44196">
                              <a:moveTo>
                                <a:pt x="0" y="0"/>
                              </a:moveTo>
                              <a:lnTo>
                                <a:pt x="0" y="44196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  <p:sp>
              <p:nvSpPr>
                <p:cNvPr id="96" name="Forme libre : forme 95">
                  <a:extLst>
                    <a:ext uri="{FF2B5EF4-FFF2-40B4-BE49-F238E27FC236}">
                      <a16:creationId xmlns:a16="http://schemas.microsoft.com/office/drawing/2014/main" id="{31554C6D-32D4-4BF6-A058-52D90C7C1EE4}"/>
                    </a:ext>
                  </a:extLst>
                </p:cNvPr>
                <p:cNvSpPr/>
                <p:nvPr/>
              </p:nvSpPr>
              <p:spPr>
                <a:xfrm>
                  <a:off x="4410927" y="4551390"/>
                  <a:ext cx="10001" cy="15525"/>
                </a:xfrm>
                <a:custGeom>
                  <a:avLst/>
                  <a:gdLst>
                    <a:gd name="connsiteX0" fmla="*/ 0 w 10001"/>
                    <a:gd name="connsiteY0" fmla="*/ 2667 h 15525"/>
                    <a:gd name="connsiteX1" fmla="*/ 0 w 10001"/>
                    <a:gd name="connsiteY1" fmla="*/ 15526 h 15525"/>
                    <a:gd name="connsiteX2" fmla="*/ 10001 w 10001"/>
                    <a:gd name="connsiteY2" fmla="*/ 15526 h 15525"/>
                    <a:gd name="connsiteX3" fmla="*/ 10001 w 10001"/>
                    <a:gd name="connsiteY3" fmla="*/ 0 h 15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01" h="15525" fill="none" extrusionOk="0">
                      <a:moveTo>
                        <a:pt x="0" y="2667"/>
                      </a:moveTo>
                      <a:cubicBezTo>
                        <a:pt x="1231" y="9002"/>
                        <a:pt x="-21" y="12636"/>
                        <a:pt x="0" y="15526"/>
                      </a:cubicBezTo>
                      <a:cubicBezTo>
                        <a:pt x="4647" y="14518"/>
                        <a:pt x="6116" y="15921"/>
                        <a:pt x="10001" y="15526"/>
                      </a:cubicBezTo>
                      <a:cubicBezTo>
                        <a:pt x="8803" y="11130"/>
                        <a:pt x="11156" y="5682"/>
                        <a:pt x="10001" y="0"/>
                      </a:cubicBezTo>
                    </a:path>
                    <a:path w="10001" h="15525" stroke="0" extrusionOk="0">
                      <a:moveTo>
                        <a:pt x="0" y="2667"/>
                      </a:moveTo>
                      <a:cubicBezTo>
                        <a:pt x="668" y="5965"/>
                        <a:pt x="-312" y="11370"/>
                        <a:pt x="0" y="15526"/>
                      </a:cubicBezTo>
                      <a:cubicBezTo>
                        <a:pt x="3140" y="14888"/>
                        <a:pt x="7107" y="16394"/>
                        <a:pt x="10001" y="15526"/>
                      </a:cubicBezTo>
                      <a:cubicBezTo>
                        <a:pt x="8461" y="7905"/>
                        <a:pt x="11635" y="5633"/>
                        <a:pt x="10001" y="0"/>
                      </a:cubicBezTo>
                    </a:path>
                  </a:pathLst>
                </a:custGeom>
                <a:grpFill/>
                <a:ln w="6350" cap="rnd">
                  <a:solidFill>
                    <a:schemeClr val="accent4">
                      <a:lumMod val="75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737383487">
                        <a:custGeom>
                          <a:avLst/>
                          <a:gdLst>
                            <a:gd name="connsiteX0" fmla="*/ 0 w 10001"/>
                            <a:gd name="connsiteY0" fmla="*/ 2667 h 15525"/>
                            <a:gd name="connsiteX1" fmla="*/ 0 w 10001"/>
                            <a:gd name="connsiteY1" fmla="*/ 15526 h 15525"/>
                            <a:gd name="connsiteX2" fmla="*/ 10001 w 10001"/>
                            <a:gd name="connsiteY2" fmla="*/ 15526 h 15525"/>
                            <a:gd name="connsiteX3" fmla="*/ 10001 w 10001"/>
                            <a:gd name="connsiteY3" fmla="*/ 0 h 15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0001" h="15525">
                              <a:moveTo>
                                <a:pt x="0" y="2667"/>
                              </a:moveTo>
                              <a:lnTo>
                                <a:pt x="0" y="15526"/>
                              </a:lnTo>
                              <a:lnTo>
                                <a:pt x="10001" y="15526"/>
                              </a:lnTo>
                              <a:lnTo>
                                <a:pt x="10001" y="0"/>
                              </a:lnTo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050"/>
                </a:p>
              </p:txBody>
            </p:sp>
          </p:grp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EB435C41-6A2B-42B7-947B-C9804DB5D911}"/>
                  </a:ext>
                </a:extLst>
              </p:cNvPr>
              <p:cNvSpPr/>
              <p:nvPr/>
            </p:nvSpPr>
            <p:spPr>
              <a:xfrm>
                <a:off x="4396735" y="4524720"/>
                <a:ext cx="29527" cy="29527"/>
              </a:xfrm>
              <a:custGeom>
                <a:avLst/>
                <a:gdLst>
                  <a:gd name="connsiteX0" fmla="*/ 0 w 29527"/>
                  <a:gd name="connsiteY0" fmla="*/ 14764 h 29527"/>
                  <a:gd name="connsiteX1" fmla="*/ 14764 w 29527"/>
                  <a:gd name="connsiteY1" fmla="*/ 0 h 29527"/>
                  <a:gd name="connsiteX2" fmla="*/ 29528 w 29527"/>
                  <a:gd name="connsiteY2" fmla="*/ 14764 h 29527"/>
                  <a:gd name="connsiteX3" fmla="*/ 14764 w 29527"/>
                  <a:gd name="connsiteY3" fmla="*/ 29528 h 2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527" h="29527" fill="none" extrusionOk="0">
                    <a:moveTo>
                      <a:pt x="0" y="14764"/>
                    </a:moveTo>
                    <a:cubicBezTo>
                      <a:pt x="-701" y="8949"/>
                      <a:pt x="7426" y="115"/>
                      <a:pt x="14764" y="0"/>
                    </a:cubicBezTo>
                    <a:cubicBezTo>
                      <a:pt x="23667" y="501"/>
                      <a:pt x="29860" y="6840"/>
                      <a:pt x="29528" y="14764"/>
                    </a:cubicBezTo>
                    <a:cubicBezTo>
                      <a:pt x="30685" y="23380"/>
                      <a:pt x="24899" y="29417"/>
                      <a:pt x="14764" y="29528"/>
                    </a:cubicBezTo>
                  </a:path>
                  <a:path w="29527" h="29527" stroke="0" extrusionOk="0">
                    <a:moveTo>
                      <a:pt x="0" y="14764"/>
                    </a:moveTo>
                    <a:cubicBezTo>
                      <a:pt x="224" y="6652"/>
                      <a:pt x="8464" y="265"/>
                      <a:pt x="14764" y="0"/>
                    </a:cubicBezTo>
                    <a:cubicBezTo>
                      <a:pt x="22191" y="826"/>
                      <a:pt x="29084" y="8486"/>
                      <a:pt x="29528" y="14764"/>
                    </a:cubicBezTo>
                    <a:cubicBezTo>
                      <a:pt x="28936" y="22769"/>
                      <a:pt x="24040" y="31546"/>
                      <a:pt x="14764" y="29528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168607308">
                      <a:custGeom>
                        <a:avLst/>
                        <a:gdLst>
                          <a:gd name="connsiteX0" fmla="*/ 0 w 29527"/>
                          <a:gd name="connsiteY0" fmla="*/ 14764 h 29527"/>
                          <a:gd name="connsiteX1" fmla="*/ 14764 w 29527"/>
                          <a:gd name="connsiteY1" fmla="*/ 0 h 29527"/>
                          <a:gd name="connsiteX2" fmla="*/ 29528 w 29527"/>
                          <a:gd name="connsiteY2" fmla="*/ 14764 h 29527"/>
                          <a:gd name="connsiteX3" fmla="*/ 14764 w 29527"/>
                          <a:gd name="connsiteY3" fmla="*/ 29528 h 295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9527" h="29527">
                            <a:moveTo>
                              <a:pt x="0" y="14764"/>
                            </a:moveTo>
                            <a:cubicBezTo>
                              <a:pt x="0" y="6668"/>
                              <a:pt x="6572" y="0"/>
                              <a:pt x="14764" y="0"/>
                            </a:cubicBezTo>
                            <a:cubicBezTo>
                              <a:pt x="22955" y="0"/>
                              <a:pt x="29528" y="6572"/>
                              <a:pt x="29528" y="14764"/>
                            </a:cubicBezTo>
                            <a:cubicBezTo>
                              <a:pt x="29528" y="22860"/>
                              <a:pt x="22955" y="29528"/>
                              <a:pt x="14764" y="29528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641ACDD3-0F9C-4BD5-A8C2-91D2FFA86F1A}"/>
                  </a:ext>
                </a:extLst>
              </p:cNvPr>
              <p:cNvSpPr/>
              <p:nvPr/>
            </p:nvSpPr>
            <p:spPr>
              <a:xfrm>
                <a:off x="4391020" y="4350889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742403901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B45CC0D6-5A0E-4390-B3F8-75486B3EAD6A}"/>
                  </a:ext>
                </a:extLst>
              </p:cNvPr>
              <p:cNvSpPr/>
              <p:nvPr/>
            </p:nvSpPr>
            <p:spPr>
              <a:xfrm>
                <a:off x="4396452" y="4539960"/>
                <a:ext cx="48384" cy="79152"/>
              </a:xfrm>
              <a:custGeom>
                <a:avLst/>
                <a:gdLst>
                  <a:gd name="connsiteX0" fmla="*/ 283 w 48384"/>
                  <a:gd name="connsiteY0" fmla="*/ 0 h 79152"/>
                  <a:gd name="connsiteX1" fmla="*/ 48384 w 48384"/>
                  <a:gd name="connsiteY1" fmla="*/ 79153 h 79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384" h="79152" fill="none" extrusionOk="0">
                    <a:moveTo>
                      <a:pt x="283" y="0"/>
                    </a:moveTo>
                    <a:cubicBezTo>
                      <a:pt x="-10050" y="-78"/>
                      <a:pt x="-16081" y="76361"/>
                      <a:pt x="48384" y="79153"/>
                    </a:cubicBezTo>
                  </a:path>
                  <a:path w="48384" h="79152" stroke="0" extrusionOk="0">
                    <a:moveTo>
                      <a:pt x="283" y="0"/>
                    </a:moveTo>
                    <a:cubicBezTo>
                      <a:pt x="3216" y="1330"/>
                      <a:pt x="-10984" y="92706"/>
                      <a:pt x="48384" y="79153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871806140">
                      <a:custGeom>
                        <a:avLst/>
                        <a:gdLst>
                          <a:gd name="connsiteX0" fmla="*/ 283 w 48384"/>
                          <a:gd name="connsiteY0" fmla="*/ 0 h 79152"/>
                          <a:gd name="connsiteX1" fmla="*/ 48384 w 48384"/>
                          <a:gd name="connsiteY1" fmla="*/ 79153 h 791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8384" h="79152">
                            <a:moveTo>
                              <a:pt x="283" y="0"/>
                            </a:moveTo>
                            <a:cubicBezTo>
                              <a:pt x="283" y="0"/>
                              <a:pt x="-6670" y="79153"/>
                              <a:pt x="48384" y="79153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955650D9-D127-4976-B880-DCCF96FDDEA8}"/>
                  </a:ext>
                </a:extLst>
              </p:cNvPr>
              <p:cNvSpPr/>
              <p:nvPr/>
            </p:nvSpPr>
            <p:spPr>
              <a:xfrm>
                <a:off x="4555897" y="4544246"/>
                <a:ext cx="26384" cy="69818"/>
              </a:xfrm>
              <a:custGeom>
                <a:avLst/>
                <a:gdLst>
                  <a:gd name="connsiteX0" fmla="*/ 0 w 26384"/>
                  <a:gd name="connsiteY0" fmla="*/ 0 h 69818"/>
                  <a:gd name="connsiteX1" fmla="*/ 26384 w 26384"/>
                  <a:gd name="connsiteY1" fmla="*/ 32576 h 69818"/>
                  <a:gd name="connsiteX2" fmla="*/ 7239 w 26384"/>
                  <a:gd name="connsiteY2" fmla="*/ 69818 h 6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384" h="69818" fill="none" extrusionOk="0">
                    <a:moveTo>
                      <a:pt x="0" y="0"/>
                    </a:moveTo>
                    <a:cubicBezTo>
                      <a:pt x="13273" y="11697"/>
                      <a:pt x="13861" y="21915"/>
                      <a:pt x="26384" y="32576"/>
                    </a:cubicBezTo>
                    <a:cubicBezTo>
                      <a:pt x="21452" y="42882"/>
                      <a:pt x="13591" y="54353"/>
                      <a:pt x="7239" y="69818"/>
                    </a:cubicBezTo>
                  </a:path>
                  <a:path w="26384" h="69818" stroke="0" extrusionOk="0">
                    <a:moveTo>
                      <a:pt x="0" y="0"/>
                    </a:moveTo>
                    <a:cubicBezTo>
                      <a:pt x="7873" y="4852"/>
                      <a:pt x="14987" y="19932"/>
                      <a:pt x="26384" y="32576"/>
                    </a:cubicBezTo>
                    <a:cubicBezTo>
                      <a:pt x="22461" y="44530"/>
                      <a:pt x="11453" y="53463"/>
                      <a:pt x="7239" y="69818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07637217">
                      <a:custGeom>
                        <a:avLst/>
                        <a:gdLst>
                          <a:gd name="connsiteX0" fmla="*/ 0 w 26384"/>
                          <a:gd name="connsiteY0" fmla="*/ 0 h 69818"/>
                          <a:gd name="connsiteX1" fmla="*/ 26384 w 26384"/>
                          <a:gd name="connsiteY1" fmla="*/ 32576 h 69818"/>
                          <a:gd name="connsiteX2" fmla="*/ 7239 w 26384"/>
                          <a:gd name="connsiteY2" fmla="*/ 69818 h 698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6384" h="69818">
                            <a:moveTo>
                              <a:pt x="0" y="0"/>
                            </a:moveTo>
                            <a:lnTo>
                              <a:pt x="26384" y="32576"/>
                            </a:lnTo>
                            <a:lnTo>
                              <a:pt x="7239" y="69818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90181C21-AC23-495B-A98C-908E5875FCAD}"/>
                  </a:ext>
                </a:extLst>
              </p:cNvPr>
              <p:cNvSpPr/>
              <p:nvPr/>
            </p:nvSpPr>
            <p:spPr>
              <a:xfrm>
                <a:off x="4582281" y="4569370"/>
                <a:ext cx="37719" cy="7451"/>
              </a:xfrm>
              <a:custGeom>
                <a:avLst/>
                <a:gdLst>
                  <a:gd name="connsiteX0" fmla="*/ 0 w 37719"/>
                  <a:gd name="connsiteY0" fmla="*/ 7452 h 7451"/>
                  <a:gd name="connsiteX1" fmla="*/ 37719 w 37719"/>
                  <a:gd name="connsiteY1" fmla="*/ 3832 h 7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719" h="7451" fill="none" extrusionOk="0">
                    <a:moveTo>
                      <a:pt x="0" y="7452"/>
                    </a:moveTo>
                    <a:cubicBezTo>
                      <a:pt x="-793" y="4592"/>
                      <a:pt x="11427" y="-9085"/>
                      <a:pt x="37719" y="3832"/>
                    </a:cubicBezTo>
                  </a:path>
                  <a:path w="37719" h="7451" stroke="0" extrusionOk="0">
                    <a:moveTo>
                      <a:pt x="0" y="7452"/>
                    </a:moveTo>
                    <a:cubicBezTo>
                      <a:pt x="3737" y="9890"/>
                      <a:pt x="12650" y="-4315"/>
                      <a:pt x="37719" y="3832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152297145">
                      <a:custGeom>
                        <a:avLst/>
                        <a:gdLst>
                          <a:gd name="connsiteX0" fmla="*/ 0 w 37719"/>
                          <a:gd name="connsiteY0" fmla="*/ 7452 h 7451"/>
                          <a:gd name="connsiteX1" fmla="*/ 37719 w 37719"/>
                          <a:gd name="connsiteY1" fmla="*/ 3832 h 74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7719" h="7451">
                            <a:moveTo>
                              <a:pt x="0" y="7452"/>
                            </a:moveTo>
                            <a:cubicBezTo>
                              <a:pt x="0" y="7452"/>
                              <a:pt x="13430" y="-6550"/>
                              <a:pt x="37719" y="383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8448D47B-14D6-4F17-9A41-8BCDD68C131E}"/>
                  </a:ext>
                </a:extLst>
              </p:cNvPr>
              <p:cNvSpPr/>
              <p:nvPr/>
            </p:nvSpPr>
            <p:spPr>
              <a:xfrm>
                <a:off x="4572471" y="4555581"/>
                <a:ext cx="21240" cy="9334"/>
              </a:xfrm>
              <a:custGeom>
                <a:avLst/>
                <a:gdLst>
                  <a:gd name="connsiteX0" fmla="*/ 0 w 21240"/>
                  <a:gd name="connsiteY0" fmla="*/ 9334 h 9334"/>
                  <a:gd name="connsiteX1" fmla="*/ 21241 w 21240"/>
                  <a:gd name="connsiteY1" fmla="*/ 0 h 9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240" h="9334" fill="none" extrusionOk="0">
                    <a:moveTo>
                      <a:pt x="0" y="9334"/>
                    </a:moveTo>
                    <a:cubicBezTo>
                      <a:pt x="-737" y="7369"/>
                      <a:pt x="7117" y="-2165"/>
                      <a:pt x="21241" y="0"/>
                    </a:cubicBezTo>
                  </a:path>
                  <a:path w="21240" h="9334" stroke="0" extrusionOk="0">
                    <a:moveTo>
                      <a:pt x="0" y="9334"/>
                    </a:moveTo>
                    <a:cubicBezTo>
                      <a:pt x="837" y="6665"/>
                      <a:pt x="7910" y="-1032"/>
                      <a:pt x="21241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540348120">
                      <a:custGeom>
                        <a:avLst/>
                        <a:gdLst>
                          <a:gd name="connsiteX0" fmla="*/ 0 w 21240"/>
                          <a:gd name="connsiteY0" fmla="*/ 9334 h 9334"/>
                          <a:gd name="connsiteX1" fmla="*/ 21241 w 21240"/>
                          <a:gd name="connsiteY1" fmla="*/ 0 h 93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1240" h="9334">
                            <a:moveTo>
                              <a:pt x="0" y="9334"/>
                            </a:moveTo>
                            <a:cubicBezTo>
                              <a:pt x="0" y="9334"/>
                              <a:pt x="5144" y="0"/>
                              <a:pt x="21241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  <p:sp>
            <p:nvSpPr>
              <p:cNvPr id="92" name="Forme libre : forme 91">
                <a:extLst>
                  <a:ext uri="{FF2B5EF4-FFF2-40B4-BE49-F238E27FC236}">
                    <a16:creationId xmlns:a16="http://schemas.microsoft.com/office/drawing/2014/main" id="{0DEA9BE9-A5C7-454E-B8E6-EA4507252D93}"/>
                  </a:ext>
                </a:extLst>
              </p:cNvPr>
              <p:cNvSpPr/>
              <p:nvPr/>
            </p:nvSpPr>
            <p:spPr>
              <a:xfrm>
                <a:off x="4561612" y="4625494"/>
                <a:ext cx="19621" cy="19629"/>
              </a:xfrm>
              <a:custGeom>
                <a:avLst/>
                <a:gdLst>
                  <a:gd name="connsiteX0" fmla="*/ 0 w 19621"/>
                  <a:gd name="connsiteY0" fmla="*/ 18574 h 19629"/>
                  <a:gd name="connsiteX1" fmla="*/ 19621 w 19621"/>
                  <a:gd name="connsiteY1" fmla="*/ 0 h 19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621" h="19629" fill="none" extrusionOk="0">
                    <a:moveTo>
                      <a:pt x="0" y="18574"/>
                    </a:moveTo>
                    <a:cubicBezTo>
                      <a:pt x="-1502" y="16120"/>
                      <a:pt x="16832" y="24873"/>
                      <a:pt x="19621" y="0"/>
                    </a:cubicBezTo>
                  </a:path>
                  <a:path w="19621" h="19629" stroke="0" extrusionOk="0">
                    <a:moveTo>
                      <a:pt x="0" y="18574"/>
                    </a:moveTo>
                    <a:cubicBezTo>
                      <a:pt x="-641" y="12950"/>
                      <a:pt x="18011" y="26799"/>
                      <a:pt x="19621" y="0"/>
                    </a:cubicBezTo>
                  </a:path>
                </a:pathLst>
              </a:custGeom>
              <a:grpFill/>
              <a:ln w="63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82021308">
                      <a:custGeom>
                        <a:avLst/>
                        <a:gdLst>
                          <a:gd name="connsiteX0" fmla="*/ 0 w 19621"/>
                          <a:gd name="connsiteY0" fmla="*/ 18574 h 19629"/>
                          <a:gd name="connsiteX1" fmla="*/ 19621 w 19621"/>
                          <a:gd name="connsiteY1" fmla="*/ 0 h 196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9621" h="19629">
                            <a:moveTo>
                              <a:pt x="0" y="18574"/>
                            </a:moveTo>
                            <a:cubicBezTo>
                              <a:pt x="0" y="18574"/>
                              <a:pt x="19145" y="26289"/>
                              <a:pt x="19621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050"/>
              </a:p>
            </p:txBody>
          </p:sp>
        </p:grp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29FC083-26A6-4CDE-96EB-F561A9A4AC31}"/>
                </a:ext>
              </a:extLst>
            </p:cNvPr>
            <p:cNvSpPr/>
            <p:nvPr/>
          </p:nvSpPr>
          <p:spPr>
            <a:xfrm>
              <a:off x="4993295" y="5471683"/>
              <a:ext cx="1297933" cy="4657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tx1"/>
                  </a:solidFill>
                </a:rPr>
                <a:t>Les salariés de nos clients Pros et BDR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556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1E47FABD-3E95-4918-909D-7FF1CE6FE668}"/>
              </a:ext>
            </a:extLst>
          </p:cNvPr>
          <p:cNvSpPr/>
          <p:nvPr/>
        </p:nvSpPr>
        <p:spPr>
          <a:xfrm>
            <a:off x="9608347" y="1859273"/>
            <a:ext cx="2058916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0C32579-DD11-4224-A20C-F3220F444C74}"/>
              </a:ext>
            </a:extLst>
          </p:cNvPr>
          <p:cNvSpPr/>
          <p:nvPr/>
        </p:nvSpPr>
        <p:spPr>
          <a:xfrm>
            <a:off x="7363752" y="1859273"/>
            <a:ext cx="2058916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3B17082-D7B2-44DE-8C2B-CEA3A57E1D77}"/>
              </a:ext>
            </a:extLst>
          </p:cNvPr>
          <p:cNvSpPr/>
          <p:nvPr/>
        </p:nvSpPr>
        <p:spPr>
          <a:xfrm>
            <a:off x="5085836" y="1859273"/>
            <a:ext cx="2058916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7482707-F066-4339-84D1-2B6CF9C5EA95}"/>
              </a:ext>
            </a:extLst>
          </p:cNvPr>
          <p:cNvSpPr/>
          <p:nvPr/>
        </p:nvSpPr>
        <p:spPr>
          <a:xfrm>
            <a:off x="2741924" y="1860827"/>
            <a:ext cx="2058916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6185E5F-607E-45B2-9A9D-50DE24B667AE}"/>
              </a:ext>
            </a:extLst>
          </p:cNvPr>
          <p:cNvSpPr/>
          <p:nvPr/>
        </p:nvSpPr>
        <p:spPr>
          <a:xfrm>
            <a:off x="442912" y="1860688"/>
            <a:ext cx="2058916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14F88294-D1E9-4E5A-900E-55ED270561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202" y="2153164"/>
            <a:ext cx="2845142" cy="2115870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B266EDD3-348E-417B-B887-F757E7CF6166}"/>
              </a:ext>
            </a:extLst>
          </p:cNvPr>
          <p:cNvGrpSpPr/>
          <p:nvPr/>
        </p:nvGrpSpPr>
        <p:grpSpPr>
          <a:xfrm>
            <a:off x="5286174" y="2497534"/>
            <a:ext cx="1838114" cy="1896454"/>
            <a:chOff x="437729" y="757756"/>
            <a:chExt cx="1566667" cy="1616392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47D4FDCB-B16A-402C-961D-64E33C88F8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7516F5F-3F75-441D-ADDD-0B5500031FFB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Le dispositif de conquête des salariés et adhérents se décompose en 5 étapes où chargés d’affaires et conseillers particuliers collaborent ensemble.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B5E9F8C-E388-4988-86D7-EABFD9DA63D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689189" y="2575257"/>
            <a:ext cx="1511695" cy="1495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E45BCA9-8CD3-4E9E-BF22-524609FEC597}"/>
              </a:ext>
            </a:extLst>
          </p:cNvPr>
          <p:cNvSpPr txBox="1"/>
          <p:nvPr/>
        </p:nvSpPr>
        <p:spPr>
          <a:xfrm>
            <a:off x="495194" y="4384702"/>
            <a:ext cx="19296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chargé d’affaires (pro / entreprise) informe son client des offres que </a:t>
            </a:r>
          </a:p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nous avons pensé </a:t>
            </a:r>
          </a:p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ses salariés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B163C39-20CD-4757-9B90-416ED040D693}"/>
              </a:ext>
            </a:extLst>
          </p:cNvPr>
          <p:cNvSpPr txBox="1"/>
          <p:nvPr/>
        </p:nvSpPr>
        <p:spPr>
          <a:xfrm>
            <a:off x="2898895" y="4440794"/>
            <a:ext cx="1705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dirigeant informe ses salariés ou adhérents de l’ensemble des offres qui leur sont dédiées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4FBBFBB-5953-4244-AF45-45FA2D1B19EE}"/>
              </a:ext>
            </a:extLst>
          </p:cNvPr>
          <p:cNvSpPr txBox="1"/>
          <p:nvPr/>
        </p:nvSpPr>
        <p:spPr>
          <a:xfrm>
            <a:off x="5229485" y="4503228"/>
            <a:ext cx="1705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prospect effectue une demande de RDV auprès de la Caisse d’Epargne 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6C081118-3AC7-4A3F-910E-D200CD4F344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7413787" y="2742520"/>
            <a:ext cx="2036775" cy="1528465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31767130-F3A9-4D32-AA1D-5D64C45585FB}"/>
              </a:ext>
            </a:extLst>
          </p:cNvPr>
          <p:cNvSpPr txBox="1"/>
          <p:nvPr/>
        </p:nvSpPr>
        <p:spPr>
          <a:xfrm>
            <a:off x="7429748" y="4503227"/>
            <a:ext cx="1929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chargé de clientèle contacte le prospect et lui fixe un RDV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99849D4-26D9-4E6F-8899-502B8AF3B594}"/>
              </a:ext>
            </a:extLst>
          </p:cNvPr>
          <p:cNvSpPr txBox="1"/>
          <p:nvPr/>
        </p:nvSpPr>
        <p:spPr>
          <a:xfrm>
            <a:off x="9744670" y="4533126"/>
            <a:ext cx="1786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Lors de l’Entrée en Relation, le client bénéficie de nos offres de bienvenue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B9174EC-7374-4AE3-AA3E-DFBBADF01FB0}"/>
              </a:ext>
            </a:extLst>
          </p:cNvPr>
          <p:cNvGrpSpPr/>
          <p:nvPr/>
        </p:nvGrpSpPr>
        <p:grpSpPr>
          <a:xfrm>
            <a:off x="2757885" y="2487408"/>
            <a:ext cx="1846631" cy="1953386"/>
            <a:chOff x="5886760" y="3199907"/>
            <a:chExt cx="1846631" cy="1953386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9A43337-BC90-4201-85FE-1006306CF6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8221C649-F687-4730-9275-3CFFF5B9FBF7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F773213-BD27-44C2-B7FC-FFFF0542E1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sp>
        <p:nvSpPr>
          <p:cNvPr id="40" name="Flèche : droite 39">
            <a:extLst>
              <a:ext uri="{FF2B5EF4-FFF2-40B4-BE49-F238E27FC236}">
                <a16:creationId xmlns:a16="http://schemas.microsoft.com/office/drawing/2014/main" id="{4A39050B-DC25-4BBC-9AB7-615A91692EE4}"/>
              </a:ext>
            </a:extLst>
          </p:cNvPr>
          <p:cNvSpPr/>
          <p:nvPr/>
        </p:nvSpPr>
        <p:spPr>
          <a:xfrm>
            <a:off x="434111" y="1637273"/>
            <a:ext cx="11314977" cy="484632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Number 2 icon">
            <a:extLst>
              <a:ext uri="{FF2B5EF4-FFF2-40B4-BE49-F238E27FC236}">
                <a16:creationId xmlns:a16="http://schemas.microsoft.com/office/drawing/2014/main" id="{DF14027A-66EA-41A8-AB24-4626C3ED8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698" y="1668298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umber 3 icon">
            <a:extLst>
              <a:ext uri="{FF2B5EF4-FFF2-40B4-BE49-F238E27FC236}">
                <a16:creationId xmlns:a16="http://schemas.microsoft.com/office/drawing/2014/main" id="{C2A983F3-878D-41F8-AE6C-BB5854B02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003" y="1638365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umber 4 icon">
            <a:extLst>
              <a:ext uri="{FF2B5EF4-FFF2-40B4-BE49-F238E27FC236}">
                <a16:creationId xmlns:a16="http://schemas.microsoft.com/office/drawing/2014/main" id="{A66CC9C0-5B54-45C2-BEE3-440804563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074" y="1657665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umber 5 icon">
            <a:extLst>
              <a:ext uri="{FF2B5EF4-FFF2-40B4-BE49-F238E27FC236}">
                <a16:creationId xmlns:a16="http://schemas.microsoft.com/office/drawing/2014/main" id="{376D606D-F7E3-4FB6-BE0F-1181C6F5E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801" y="164821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Number 1 icon">
            <a:extLst>
              <a:ext uri="{FF2B5EF4-FFF2-40B4-BE49-F238E27FC236}">
                <a16:creationId xmlns:a16="http://schemas.microsoft.com/office/drawing/2014/main" id="{37E456BB-4818-4FBA-BE3A-EE02367BC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592" y="1657665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68972E9-8467-4FF4-84B0-C30489C86C39}"/>
              </a:ext>
            </a:extLst>
          </p:cNvPr>
          <p:cNvSpPr/>
          <p:nvPr/>
        </p:nvSpPr>
        <p:spPr>
          <a:xfrm>
            <a:off x="6291567" y="2404850"/>
            <a:ext cx="779139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2B3ED65-5CE1-4A81-9591-A2F3C0C4D5FF}"/>
              </a:ext>
            </a:extLst>
          </p:cNvPr>
          <p:cNvSpPr/>
          <p:nvPr/>
        </p:nvSpPr>
        <p:spPr>
          <a:xfrm>
            <a:off x="412539" y="5691116"/>
            <a:ext cx="11254724" cy="455106"/>
          </a:xfrm>
          <a:custGeom>
            <a:avLst/>
            <a:gdLst>
              <a:gd name="connsiteX0" fmla="*/ 0 w 11254724"/>
              <a:gd name="connsiteY0" fmla="*/ 0 h 455106"/>
              <a:gd name="connsiteX1" fmla="*/ 436948 w 11254724"/>
              <a:gd name="connsiteY1" fmla="*/ 0 h 455106"/>
              <a:gd name="connsiteX2" fmla="*/ 761349 w 11254724"/>
              <a:gd name="connsiteY2" fmla="*/ 0 h 455106"/>
              <a:gd name="connsiteX3" fmla="*/ 1085750 w 11254724"/>
              <a:gd name="connsiteY3" fmla="*/ 0 h 455106"/>
              <a:gd name="connsiteX4" fmla="*/ 1635245 w 11254724"/>
              <a:gd name="connsiteY4" fmla="*/ 0 h 455106"/>
              <a:gd name="connsiteX5" fmla="*/ 2522382 w 11254724"/>
              <a:gd name="connsiteY5" fmla="*/ 0 h 455106"/>
              <a:gd name="connsiteX6" fmla="*/ 3296972 w 11254724"/>
              <a:gd name="connsiteY6" fmla="*/ 0 h 455106"/>
              <a:gd name="connsiteX7" fmla="*/ 3959015 w 11254724"/>
              <a:gd name="connsiteY7" fmla="*/ 0 h 455106"/>
              <a:gd name="connsiteX8" fmla="*/ 4283416 w 11254724"/>
              <a:gd name="connsiteY8" fmla="*/ 0 h 455106"/>
              <a:gd name="connsiteX9" fmla="*/ 4720364 w 11254724"/>
              <a:gd name="connsiteY9" fmla="*/ 0 h 455106"/>
              <a:gd name="connsiteX10" fmla="*/ 5157312 w 11254724"/>
              <a:gd name="connsiteY10" fmla="*/ 0 h 455106"/>
              <a:gd name="connsiteX11" fmla="*/ 5706807 w 11254724"/>
              <a:gd name="connsiteY11" fmla="*/ 0 h 455106"/>
              <a:gd name="connsiteX12" fmla="*/ 6143755 w 11254724"/>
              <a:gd name="connsiteY12" fmla="*/ 0 h 455106"/>
              <a:gd name="connsiteX13" fmla="*/ 6468156 w 11254724"/>
              <a:gd name="connsiteY13" fmla="*/ 0 h 455106"/>
              <a:gd name="connsiteX14" fmla="*/ 7130199 w 11254724"/>
              <a:gd name="connsiteY14" fmla="*/ 0 h 455106"/>
              <a:gd name="connsiteX15" fmla="*/ 7904789 w 11254724"/>
              <a:gd name="connsiteY15" fmla="*/ 0 h 455106"/>
              <a:gd name="connsiteX16" fmla="*/ 8341737 w 11254724"/>
              <a:gd name="connsiteY16" fmla="*/ 0 h 455106"/>
              <a:gd name="connsiteX17" fmla="*/ 8666137 w 11254724"/>
              <a:gd name="connsiteY17" fmla="*/ 0 h 455106"/>
              <a:gd name="connsiteX18" fmla="*/ 9215633 w 11254724"/>
              <a:gd name="connsiteY18" fmla="*/ 0 h 455106"/>
              <a:gd name="connsiteX19" fmla="*/ 10102770 w 11254724"/>
              <a:gd name="connsiteY19" fmla="*/ 0 h 455106"/>
              <a:gd name="connsiteX20" fmla="*/ 11254724 w 11254724"/>
              <a:gd name="connsiteY20" fmla="*/ 0 h 455106"/>
              <a:gd name="connsiteX21" fmla="*/ 11254724 w 11254724"/>
              <a:gd name="connsiteY21" fmla="*/ 455106 h 455106"/>
              <a:gd name="connsiteX22" fmla="*/ 10817776 w 11254724"/>
              <a:gd name="connsiteY22" fmla="*/ 455106 h 455106"/>
              <a:gd name="connsiteX23" fmla="*/ 10268281 w 11254724"/>
              <a:gd name="connsiteY23" fmla="*/ 455106 h 455106"/>
              <a:gd name="connsiteX24" fmla="*/ 9831332 w 11254724"/>
              <a:gd name="connsiteY24" fmla="*/ 455106 h 455106"/>
              <a:gd name="connsiteX25" fmla="*/ 8944195 w 11254724"/>
              <a:gd name="connsiteY25" fmla="*/ 455106 h 455106"/>
              <a:gd name="connsiteX26" fmla="*/ 8394700 w 11254724"/>
              <a:gd name="connsiteY26" fmla="*/ 455106 h 455106"/>
              <a:gd name="connsiteX27" fmla="*/ 7845205 w 11254724"/>
              <a:gd name="connsiteY27" fmla="*/ 455106 h 455106"/>
              <a:gd name="connsiteX28" fmla="*/ 7183162 w 11254724"/>
              <a:gd name="connsiteY28" fmla="*/ 455106 h 455106"/>
              <a:gd name="connsiteX29" fmla="*/ 6858761 w 11254724"/>
              <a:gd name="connsiteY29" fmla="*/ 455106 h 455106"/>
              <a:gd name="connsiteX30" fmla="*/ 6196719 w 11254724"/>
              <a:gd name="connsiteY30" fmla="*/ 455106 h 455106"/>
              <a:gd name="connsiteX31" fmla="*/ 5647223 w 11254724"/>
              <a:gd name="connsiteY31" fmla="*/ 455106 h 455106"/>
              <a:gd name="connsiteX32" fmla="*/ 4760086 w 11254724"/>
              <a:gd name="connsiteY32" fmla="*/ 455106 h 455106"/>
              <a:gd name="connsiteX33" fmla="*/ 4098044 w 11254724"/>
              <a:gd name="connsiteY33" fmla="*/ 455106 h 455106"/>
              <a:gd name="connsiteX34" fmla="*/ 3210907 w 11254724"/>
              <a:gd name="connsiteY34" fmla="*/ 455106 h 455106"/>
              <a:gd name="connsiteX35" fmla="*/ 2323769 w 11254724"/>
              <a:gd name="connsiteY35" fmla="*/ 455106 h 455106"/>
              <a:gd name="connsiteX36" fmla="*/ 1436632 w 11254724"/>
              <a:gd name="connsiteY36" fmla="*/ 455106 h 455106"/>
              <a:gd name="connsiteX37" fmla="*/ 1112232 w 11254724"/>
              <a:gd name="connsiteY37" fmla="*/ 455106 h 455106"/>
              <a:gd name="connsiteX38" fmla="*/ 787831 w 11254724"/>
              <a:gd name="connsiteY38" fmla="*/ 455106 h 455106"/>
              <a:gd name="connsiteX39" fmla="*/ 0 w 11254724"/>
              <a:gd name="connsiteY39" fmla="*/ 455106 h 455106"/>
              <a:gd name="connsiteX40" fmla="*/ 0 w 11254724"/>
              <a:gd name="connsiteY40" fmla="*/ 0 h 455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54724" h="455106" fill="none" extrusionOk="0">
                <a:moveTo>
                  <a:pt x="0" y="0"/>
                </a:moveTo>
                <a:cubicBezTo>
                  <a:pt x="185759" y="-11921"/>
                  <a:pt x="296656" y="-1184"/>
                  <a:pt x="436948" y="0"/>
                </a:cubicBezTo>
                <a:cubicBezTo>
                  <a:pt x="577240" y="1184"/>
                  <a:pt x="682919" y="292"/>
                  <a:pt x="761349" y="0"/>
                </a:cubicBezTo>
                <a:cubicBezTo>
                  <a:pt x="839779" y="-292"/>
                  <a:pt x="934901" y="-8893"/>
                  <a:pt x="1085750" y="0"/>
                </a:cubicBezTo>
                <a:cubicBezTo>
                  <a:pt x="1236599" y="8893"/>
                  <a:pt x="1464250" y="-12305"/>
                  <a:pt x="1635245" y="0"/>
                </a:cubicBezTo>
                <a:cubicBezTo>
                  <a:pt x="1806241" y="12305"/>
                  <a:pt x="2166663" y="-8824"/>
                  <a:pt x="2522382" y="0"/>
                </a:cubicBezTo>
                <a:cubicBezTo>
                  <a:pt x="2878101" y="8824"/>
                  <a:pt x="2922131" y="17355"/>
                  <a:pt x="3296972" y="0"/>
                </a:cubicBezTo>
                <a:cubicBezTo>
                  <a:pt x="3671813" y="-17355"/>
                  <a:pt x="3697191" y="21440"/>
                  <a:pt x="3959015" y="0"/>
                </a:cubicBezTo>
                <a:cubicBezTo>
                  <a:pt x="4220839" y="-21440"/>
                  <a:pt x="4192720" y="-3880"/>
                  <a:pt x="4283416" y="0"/>
                </a:cubicBezTo>
                <a:cubicBezTo>
                  <a:pt x="4374112" y="3880"/>
                  <a:pt x="4602633" y="4173"/>
                  <a:pt x="4720364" y="0"/>
                </a:cubicBezTo>
                <a:cubicBezTo>
                  <a:pt x="4838095" y="-4173"/>
                  <a:pt x="4977879" y="-10925"/>
                  <a:pt x="5157312" y="0"/>
                </a:cubicBezTo>
                <a:cubicBezTo>
                  <a:pt x="5336745" y="10925"/>
                  <a:pt x="5500046" y="1354"/>
                  <a:pt x="5706807" y="0"/>
                </a:cubicBezTo>
                <a:cubicBezTo>
                  <a:pt x="5913569" y="-1354"/>
                  <a:pt x="6047356" y="21467"/>
                  <a:pt x="6143755" y="0"/>
                </a:cubicBezTo>
                <a:cubicBezTo>
                  <a:pt x="6240154" y="-21467"/>
                  <a:pt x="6345308" y="-11663"/>
                  <a:pt x="6468156" y="0"/>
                </a:cubicBezTo>
                <a:cubicBezTo>
                  <a:pt x="6591004" y="11663"/>
                  <a:pt x="6969317" y="18823"/>
                  <a:pt x="7130199" y="0"/>
                </a:cubicBezTo>
                <a:cubicBezTo>
                  <a:pt x="7291081" y="-18823"/>
                  <a:pt x="7670040" y="29037"/>
                  <a:pt x="7904789" y="0"/>
                </a:cubicBezTo>
                <a:cubicBezTo>
                  <a:pt x="8139538" y="-29037"/>
                  <a:pt x="8183375" y="2169"/>
                  <a:pt x="8341737" y="0"/>
                </a:cubicBezTo>
                <a:cubicBezTo>
                  <a:pt x="8500099" y="-2169"/>
                  <a:pt x="8598173" y="6259"/>
                  <a:pt x="8666137" y="0"/>
                </a:cubicBezTo>
                <a:cubicBezTo>
                  <a:pt x="8734101" y="-6259"/>
                  <a:pt x="8990738" y="-4457"/>
                  <a:pt x="9215633" y="0"/>
                </a:cubicBezTo>
                <a:cubicBezTo>
                  <a:pt x="9440528" y="4457"/>
                  <a:pt x="9773705" y="-16916"/>
                  <a:pt x="10102770" y="0"/>
                </a:cubicBezTo>
                <a:cubicBezTo>
                  <a:pt x="10431835" y="16916"/>
                  <a:pt x="10790646" y="-14588"/>
                  <a:pt x="11254724" y="0"/>
                </a:cubicBezTo>
                <a:cubicBezTo>
                  <a:pt x="11275740" y="121952"/>
                  <a:pt x="11255080" y="326066"/>
                  <a:pt x="11254724" y="455106"/>
                </a:cubicBezTo>
                <a:cubicBezTo>
                  <a:pt x="11132664" y="461616"/>
                  <a:pt x="10994351" y="457822"/>
                  <a:pt x="10817776" y="455106"/>
                </a:cubicBezTo>
                <a:cubicBezTo>
                  <a:pt x="10641201" y="452390"/>
                  <a:pt x="10414111" y="434025"/>
                  <a:pt x="10268281" y="455106"/>
                </a:cubicBezTo>
                <a:cubicBezTo>
                  <a:pt x="10122451" y="476187"/>
                  <a:pt x="9971533" y="440825"/>
                  <a:pt x="9831332" y="455106"/>
                </a:cubicBezTo>
                <a:cubicBezTo>
                  <a:pt x="9691131" y="469387"/>
                  <a:pt x="9143695" y="494940"/>
                  <a:pt x="8944195" y="455106"/>
                </a:cubicBezTo>
                <a:cubicBezTo>
                  <a:pt x="8744695" y="415272"/>
                  <a:pt x="8536212" y="444960"/>
                  <a:pt x="8394700" y="455106"/>
                </a:cubicBezTo>
                <a:cubicBezTo>
                  <a:pt x="8253189" y="465252"/>
                  <a:pt x="7999495" y="435027"/>
                  <a:pt x="7845205" y="455106"/>
                </a:cubicBezTo>
                <a:cubicBezTo>
                  <a:pt x="7690915" y="475185"/>
                  <a:pt x="7511992" y="445068"/>
                  <a:pt x="7183162" y="455106"/>
                </a:cubicBezTo>
                <a:cubicBezTo>
                  <a:pt x="6854332" y="465144"/>
                  <a:pt x="6981688" y="450697"/>
                  <a:pt x="6858761" y="455106"/>
                </a:cubicBezTo>
                <a:cubicBezTo>
                  <a:pt x="6735834" y="459515"/>
                  <a:pt x="6452709" y="454233"/>
                  <a:pt x="6196719" y="455106"/>
                </a:cubicBezTo>
                <a:cubicBezTo>
                  <a:pt x="5940729" y="455979"/>
                  <a:pt x="5777481" y="435943"/>
                  <a:pt x="5647223" y="455106"/>
                </a:cubicBezTo>
                <a:cubicBezTo>
                  <a:pt x="5516965" y="474269"/>
                  <a:pt x="5003824" y="432009"/>
                  <a:pt x="4760086" y="455106"/>
                </a:cubicBezTo>
                <a:cubicBezTo>
                  <a:pt x="4516348" y="478203"/>
                  <a:pt x="4244774" y="457311"/>
                  <a:pt x="4098044" y="455106"/>
                </a:cubicBezTo>
                <a:cubicBezTo>
                  <a:pt x="3951314" y="452901"/>
                  <a:pt x="3630713" y="448454"/>
                  <a:pt x="3210907" y="455106"/>
                </a:cubicBezTo>
                <a:cubicBezTo>
                  <a:pt x="2791101" y="461758"/>
                  <a:pt x="2524853" y="442305"/>
                  <a:pt x="2323769" y="455106"/>
                </a:cubicBezTo>
                <a:cubicBezTo>
                  <a:pt x="2122685" y="467907"/>
                  <a:pt x="1812726" y="498385"/>
                  <a:pt x="1436632" y="455106"/>
                </a:cubicBezTo>
                <a:cubicBezTo>
                  <a:pt x="1060538" y="411827"/>
                  <a:pt x="1261979" y="440719"/>
                  <a:pt x="1112232" y="455106"/>
                </a:cubicBezTo>
                <a:cubicBezTo>
                  <a:pt x="962485" y="469493"/>
                  <a:pt x="872750" y="449360"/>
                  <a:pt x="787831" y="455106"/>
                </a:cubicBezTo>
                <a:cubicBezTo>
                  <a:pt x="702912" y="460852"/>
                  <a:pt x="162729" y="430739"/>
                  <a:pt x="0" y="455106"/>
                </a:cubicBezTo>
                <a:cubicBezTo>
                  <a:pt x="1584" y="230323"/>
                  <a:pt x="-16927" y="149890"/>
                  <a:pt x="0" y="0"/>
                </a:cubicBezTo>
                <a:close/>
              </a:path>
              <a:path w="11254724" h="455106" stroke="0" extrusionOk="0">
                <a:moveTo>
                  <a:pt x="0" y="0"/>
                </a:moveTo>
                <a:cubicBezTo>
                  <a:pt x="214666" y="-9551"/>
                  <a:pt x="259380" y="11447"/>
                  <a:pt x="436948" y="0"/>
                </a:cubicBezTo>
                <a:cubicBezTo>
                  <a:pt x="614516" y="-11447"/>
                  <a:pt x="691476" y="-1932"/>
                  <a:pt x="761349" y="0"/>
                </a:cubicBezTo>
                <a:cubicBezTo>
                  <a:pt x="831222" y="1932"/>
                  <a:pt x="1182127" y="21609"/>
                  <a:pt x="1310844" y="0"/>
                </a:cubicBezTo>
                <a:cubicBezTo>
                  <a:pt x="1439561" y="-21609"/>
                  <a:pt x="1656881" y="15265"/>
                  <a:pt x="1972887" y="0"/>
                </a:cubicBezTo>
                <a:cubicBezTo>
                  <a:pt x="2288893" y="-15265"/>
                  <a:pt x="2381005" y="25261"/>
                  <a:pt x="2747477" y="0"/>
                </a:cubicBezTo>
                <a:cubicBezTo>
                  <a:pt x="3113949" y="-25261"/>
                  <a:pt x="3030213" y="-1693"/>
                  <a:pt x="3184425" y="0"/>
                </a:cubicBezTo>
                <a:cubicBezTo>
                  <a:pt x="3338637" y="1693"/>
                  <a:pt x="3485628" y="13023"/>
                  <a:pt x="3733920" y="0"/>
                </a:cubicBezTo>
                <a:cubicBezTo>
                  <a:pt x="3982212" y="-13023"/>
                  <a:pt x="4393464" y="31269"/>
                  <a:pt x="4621057" y="0"/>
                </a:cubicBezTo>
                <a:cubicBezTo>
                  <a:pt x="4848650" y="-31269"/>
                  <a:pt x="5063683" y="-10968"/>
                  <a:pt x="5395647" y="0"/>
                </a:cubicBezTo>
                <a:cubicBezTo>
                  <a:pt x="5727611" y="10968"/>
                  <a:pt x="5640858" y="12196"/>
                  <a:pt x="5720048" y="0"/>
                </a:cubicBezTo>
                <a:cubicBezTo>
                  <a:pt x="5799238" y="-12196"/>
                  <a:pt x="6031108" y="-11046"/>
                  <a:pt x="6156996" y="0"/>
                </a:cubicBezTo>
                <a:cubicBezTo>
                  <a:pt x="6282884" y="11046"/>
                  <a:pt x="6410484" y="-703"/>
                  <a:pt x="6481397" y="0"/>
                </a:cubicBezTo>
                <a:cubicBezTo>
                  <a:pt x="6552310" y="703"/>
                  <a:pt x="6983359" y="17240"/>
                  <a:pt x="7255987" y="0"/>
                </a:cubicBezTo>
                <a:cubicBezTo>
                  <a:pt x="7528615" y="-17240"/>
                  <a:pt x="7766046" y="-8467"/>
                  <a:pt x="8030577" y="0"/>
                </a:cubicBezTo>
                <a:cubicBezTo>
                  <a:pt x="8295108" y="8467"/>
                  <a:pt x="8263891" y="4398"/>
                  <a:pt x="8354977" y="0"/>
                </a:cubicBezTo>
                <a:cubicBezTo>
                  <a:pt x="8446063" y="-4398"/>
                  <a:pt x="8760457" y="-27200"/>
                  <a:pt x="9017020" y="0"/>
                </a:cubicBezTo>
                <a:cubicBezTo>
                  <a:pt x="9273583" y="27200"/>
                  <a:pt x="9441478" y="-26359"/>
                  <a:pt x="9566515" y="0"/>
                </a:cubicBezTo>
                <a:cubicBezTo>
                  <a:pt x="9691552" y="26359"/>
                  <a:pt x="9795680" y="-3284"/>
                  <a:pt x="9890916" y="0"/>
                </a:cubicBezTo>
                <a:cubicBezTo>
                  <a:pt x="9986152" y="3284"/>
                  <a:pt x="10957184" y="5199"/>
                  <a:pt x="11254724" y="0"/>
                </a:cubicBezTo>
                <a:cubicBezTo>
                  <a:pt x="11270853" y="163684"/>
                  <a:pt x="11269796" y="231791"/>
                  <a:pt x="11254724" y="455106"/>
                </a:cubicBezTo>
                <a:cubicBezTo>
                  <a:pt x="10952605" y="435718"/>
                  <a:pt x="10911168" y="483368"/>
                  <a:pt x="10592681" y="455106"/>
                </a:cubicBezTo>
                <a:cubicBezTo>
                  <a:pt x="10274194" y="426844"/>
                  <a:pt x="10098956" y="440959"/>
                  <a:pt x="9818092" y="455106"/>
                </a:cubicBezTo>
                <a:cubicBezTo>
                  <a:pt x="9537228" y="469253"/>
                  <a:pt x="9399624" y="452133"/>
                  <a:pt x="9156049" y="455106"/>
                </a:cubicBezTo>
                <a:cubicBezTo>
                  <a:pt x="8912474" y="458079"/>
                  <a:pt x="8812976" y="444908"/>
                  <a:pt x="8719101" y="455106"/>
                </a:cubicBezTo>
                <a:cubicBezTo>
                  <a:pt x="8625226" y="465304"/>
                  <a:pt x="8292500" y="477106"/>
                  <a:pt x="8169606" y="455106"/>
                </a:cubicBezTo>
                <a:cubicBezTo>
                  <a:pt x="8046713" y="433106"/>
                  <a:pt x="7826372" y="455337"/>
                  <a:pt x="7620110" y="455106"/>
                </a:cubicBezTo>
                <a:cubicBezTo>
                  <a:pt x="7413848" y="454875"/>
                  <a:pt x="7382474" y="446829"/>
                  <a:pt x="7183162" y="455106"/>
                </a:cubicBezTo>
                <a:cubicBezTo>
                  <a:pt x="6983850" y="463383"/>
                  <a:pt x="6960288" y="457132"/>
                  <a:pt x="6858761" y="455106"/>
                </a:cubicBezTo>
                <a:cubicBezTo>
                  <a:pt x="6757234" y="453080"/>
                  <a:pt x="6688399" y="455378"/>
                  <a:pt x="6534360" y="455106"/>
                </a:cubicBezTo>
                <a:cubicBezTo>
                  <a:pt x="6380321" y="454834"/>
                  <a:pt x="6304083" y="464727"/>
                  <a:pt x="6097412" y="455106"/>
                </a:cubicBezTo>
                <a:cubicBezTo>
                  <a:pt x="5890741" y="445485"/>
                  <a:pt x="5600030" y="426878"/>
                  <a:pt x="5435370" y="455106"/>
                </a:cubicBezTo>
                <a:cubicBezTo>
                  <a:pt x="5270710" y="483334"/>
                  <a:pt x="4964621" y="433769"/>
                  <a:pt x="4773327" y="455106"/>
                </a:cubicBezTo>
                <a:cubicBezTo>
                  <a:pt x="4582033" y="476443"/>
                  <a:pt x="4554389" y="469739"/>
                  <a:pt x="4336379" y="455106"/>
                </a:cubicBezTo>
                <a:cubicBezTo>
                  <a:pt x="4118369" y="440473"/>
                  <a:pt x="3838105" y="451069"/>
                  <a:pt x="3674336" y="455106"/>
                </a:cubicBezTo>
                <a:cubicBezTo>
                  <a:pt x="3510567" y="459143"/>
                  <a:pt x="3060222" y="464009"/>
                  <a:pt x="2899747" y="455106"/>
                </a:cubicBezTo>
                <a:cubicBezTo>
                  <a:pt x="2739272" y="446203"/>
                  <a:pt x="2261670" y="453921"/>
                  <a:pt x="2012609" y="455106"/>
                </a:cubicBezTo>
                <a:cubicBezTo>
                  <a:pt x="1763548" y="456291"/>
                  <a:pt x="1672291" y="470259"/>
                  <a:pt x="1575661" y="455106"/>
                </a:cubicBezTo>
                <a:cubicBezTo>
                  <a:pt x="1479031" y="439953"/>
                  <a:pt x="1244177" y="454791"/>
                  <a:pt x="1138713" y="455106"/>
                </a:cubicBezTo>
                <a:cubicBezTo>
                  <a:pt x="1033249" y="455421"/>
                  <a:pt x="302402" y="511202"/>
                  <a:pt x="0" y="455106"/>
                </a:cubicBezTo>
                <a:cubicBezTo>
                  <a:pt x="16577" y="239183"/>
                  <a:pt x="-2902" y="118206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Détaillons ensemble chacune de ces étapes</a:t>
            </a:r>
          </a:p>
        </p:txBody>
      </p:sp>
    </p:spTree>
    <p:extLst>
      <p:ext uri="{BB962C8B-B14F-4D97-AF65-F5344CB8AC3E}">
        <p14:creationId xmlns:p14="http://schemas.microsoft.com/office/powerpoint/2010/main" val="14153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8" grpId="0" animBg="1"/>
      <p:bldP spid="47" grpId="0" animBg="1"/>
      <p:bldP spid="46" grpId="0" animBg="1"/>
      <p:bldP spid="39" grpId="0" animBg="1"/>
      <p:bldP spid="11" grpId="0"/>
      <p:bldP spid="27" grpId="0"/>
      <p:bldP spid="31" grpId="0"/>
      <p:bldP spid="36" grpId="0"/>
      <p:bldP spid="37" grpId="0"/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1E47FABD-3E95-4918-909D-7FF1CE6FE668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0C32579-DD11-4224-A20C-F3220F444C74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3B17082-D7B2-44DE-8C2B-CEA3A57E1D77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7482707-F066-4339-84D1-2B6CF9C5EA95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6185E5F-607E-45B2-9A9D-50DE24B667AE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14F88294-D1E9-4E5A-900E-55ED270561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B266EDD3-348E-417B-B887-F757E7CF6166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47D4FDCB-B16A-402C-961D-64E33C88F8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7516F5F-3F75-441D-ADDD-0B5500031FFB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419307" cy="720000"/>
          </a:xfrm>
        </p:spPr>
        <p:txBody>
          <a:bodyPr/>
          <a:lstStyle/>
          <a:p>
            <a:r>
              <a:rPr lang="fr-FR" dirty="0"/>
              <a:t>Le chargé d’affaires informe son client (dirigeant / chef d’entreprise) des offres que nous avons pensées pour ses salariés ou adhérents.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B5E9F8C-E388-4988-86D7-EABFD9DA63D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C081118-3AC7-4A3F-910E-D200CD4F344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FB9174EC-7374-4AE3-AA3E-DFBBADF01FB0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9A43337-BC90-4201-85FE-1006306CF6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8221C649-F687-4730-9275-3CFFF5B9FBF7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F773213-BD27-44C2-B7FC-FFFF0542E1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pic>
        <p:nvPicPr>
          <p:cNvPr id="1034" name="Picture 10" descr="Number 1 icon">
            <a:extLst>
              <a:ext uri="{FF2B5EF4-FFF2-40B4-BE49-F238E27FC236}">
                <a16:creationId xmlns:a16="http://schemas.microsoft.com/office/drawing/2014/main" id="{37E456BB-4818-4FBA-BE3A-EE02367BC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Espace réservé du contenu 8">
            <a:extLst>
              <a:ext uri="{FF2B5EF4-FFF2-40B4-BE49-F238E27FC236}">
                <a16:creationId xmlns:a16="http://schemas.microsoft.com/office/drawing/2014/main" id="{BC275549-5BEB-4BDD-8F93-06CA3D657586}"/>
              </a:ext>
            </a:extLst>
          </p:cNvPr>
          <p:cNvSpPr txBox="1">
            <a:spLocks/>
          </p:cNvSpPr>
          <p:nvPr/>
        </p:nvSpPr>
        <p:spPr>
          <a:xfrm>
            <a:off x="695325" y="1375143"/>
            <a:ext cx="9657235" cy="4873526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ym typeface="Wingdings" panose="05000000000000000000" pitchFamily="2" charset="2"/>
              </a:rPr>
              <a:t>Lors d’un RDV commercial, le chargé d’affaires explique le dispositif à son client en mettant en avant les avantages pour l’entreprise et pour les salariés. </a:t>
            </a:r>
          </a:p>
          <a:p>
            <a:r>
              <a:rPr lang="fr-FR" dirty="0">
                <a:sym typeface="Wingdings" panose="05000000000000000000" pitchFamily="2" charset="2"/>
              </a:rPr>
              <a:t>Il peut être seul ou accompagné d’un DA, GC, voire d’un DT…</a:t>
            </a:r>
          </a:p>
          <a:p>
            <a:endParaRPr lang="fr-FR" sz="500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BE7BCF-0FF1-4CA9-B8DF-EE14EDD72C20}"/>
              </a:ext>
            </a:extLst>
          </p:cNvPr>
          <p:cNvSpPr/>
          <p:nvPr/>
        </p:nvSpPr>
        <p:spPr>
          <a:xfrm>
            <a:off x="11312263" y="1658551"/>
            <a:ext cx="914400" cy="4795793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Number 2 icon">
            <a:extLst>
              <a:ext uri="{FF2B5EF4-FFF2-40B4-BE49-F238E27FC236}">
                <a16:creationId xmlns:a16="http://schemas.microsoft.com/office/drawing/2014/main" id="{DF14027A-66EA-41A8-AB24-4626C3ED8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umber 3 icon">
            <a:extLst>
              <a:ext uri="{FF2B5EF4-FFF2-40B4-BE49-F238E27FC236}">
                <a16:creationId xmlns:a16="http://schemas.microsoft.com/office/drawing/2014/main" id="{C2A983F3-878D-41F8-AE6C-BB5854B02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umber 4 icon">
            <a:extLst>
              <a:ext uri="{FF2B5EF4-FFF2-40B4-BE49-F238E27FC236}">
                <a16:creationId xmlns:a16="http://schemas.microsoft.com/office/drawing/2014/main" id="{A66CC9C0-5B54-45C2-BEE3-440804563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umber 5 icon">
            <a:extLst>
              <a:ext uri="{FF2B5EF4-FFF2-40B4-BE49-F238E27FC236}">
                <a16:creationId xmlns:a16="http://schemas.microsoft.com/office/drawing/2014/main" id="{376D606D-F7E3-4FB6-BE0F-1181C6F5E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7067CE2-CD5F-DF7A-792A-490110B90D2F}"/>
              </a:ext>
            </a:extLst>
          </p:cNvPr>
          <p:cNvGrpSpPr/>
          <p:nvPr/>
        </p:nvGrpSpPr>
        <p:grpSpPr>
          <a:xfrm>
            <a:off x="7517299" y="1820216"/>
            <a:ext cx="3506249" cy="4256885"/>
            <a:chOff x="6938017" y="1927419"/>
            <a:chExt cx="3506249" cy="4256885"/>
          </a:xfrm>
        </p:grpSpPr>
        <p:pic>
          <p:nvPicPr>
            <p:cNvPr id="2056" name="Picture 8" descr="Feuilles de papier d’un cahier ou d’un bloc-notes">
              <a:extLst>
                <a:ext uri="{FF2B5EF4-FFF2-40B4-BE49-F238E27FC236}">
                  <a16:creationId xmlns:a16="http://schemas.microsoft.com/office/drawing/2014/main" id="{9BEB66EB-8C4D-4EDE-9B5B-6EA952BBD4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clrChange>
                <a:clrFrom>
                  <a:srgbClr val="659AC6"/>
                </a:clrFrom>
                <a:clrTo>
                  <a:srgbClr val="659AC6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985" t="10414" r="34701" b="9168"/>
            <a:stretch/>
          </p:blipFill>
          <p:spPr bwMode="auto">
            <a:xfrm>
              <a:off x="6938017" y="2279363"/>
              <a:ext cx="3132839" cy="39049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Notes papier. Vue de dessus Jeu d’autocollants de note">
              <a:extLst>
                <a:ext uri="{FF2B5EF4-FFF2-40B4-BE49-F238E27FC236}">
                  <a16:creationId xmlns:a16="http://schemas.microsoft.com/office/drawing/2014/main" id="{3F03818A-27A1-4327-BBC1-358C3DFDFA9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617" t="50605" r="2114" b="2973"/>
            <a:stretch/>
          </p:blipFill>
          <p:spPr bwMode="auto">
            <a:xfrm rot="21273608">
              <a:off x="8852409" y="1927419"/>
              <a:ext cx="1591857" cy="1667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1701D9D-D81F-43E4-8B2F-F0FC5AA70A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879" b="10727"/>
            <a:stretch/>
          </p:blipFill>
          <p:spPr>
            <a:xfrm>
              <a:off x="9323724" y="2351091"/>
              <a:ext cx="499737" cy="268903"/>
            </a:xfrm>
            <a:prstGeom prst="rect">
              <a:avLst/>
            </a:prstGeom>
          </p:spPr>
        </p:pic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926D32D8-F9C8-43F6-8695-4B64B877E8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85" t="9820" r="41459" b="907"/>
            <a:stretch/>
          </p:blipFill>
          <p:spPr>
            <a:xfrm>
              <a:off x="9205432" y="2608919"/>
              <a:ext cx="866483" cy="268903"/>
            </a:xfrm>
            <a:prstGeom prst="rect">
              <a:avLst/>
            </a:prstGeom>
          </p:spPr>
        </p:pic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DDC77355-063D-405A-BABA-E2A98CD4FB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704" t="-3884" b="-1"/>
            <a:stretch/>
          </p:blipFill>
          <p:spPr>
            <a:xfrm>
              <a:off x="9196328" y="2798741"/>
              <a:ext cx="978098" cy="312918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141E497-13B9-4539-9087-CE8DCD74F717}"/>
                </a:ext>
              </a:extLst>
            </p:cNvPr>
            <p:cNvSpPr txBox="1"/>
            <p:nvPr/>
          </p:nvSpPr>
          <p:spPr>
            <a:xfrm>
              <a:off x="7290180" y="3180918"/>
              <a:ext cx="2534273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 Démarcher   </a:t>
              </a:r>
            </a:p>
            <a:p>
              <a:pPr algn="ct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 l’entreprise ou l’association avec la </a:t>
              </a:r>
              <a:r>
                <a:rPr lang="fr-FR" sz="1600" b="1" dirty="0">
                  <a:solidFill>
                    <a:schemeClr val="accent4">
                      <a:lumMod val="7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présence d’un collaborateur     </a:t>
              </a:r>
            </a:p>
            <a:p>
              <a:pPr algn="ctr"/>
              <a:r>
                <a:rPr lang="fr-FR" sz="1600" b="1" dirty="0">
                  <a:solidFill>
                    <a:schemeClr val="accent4">
                      <a:lumMod val="7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de l’agence 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permet   </a:t>
              </a:r>
            </a:p>
            <a:p>
              <a:pPr algn="ctr"/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 </a:t>
              </a:r>
              <a:r>
                <a:rPr lang="fr-FR" sz="1600" b="1" dirty="0">
                  <a:solidFill>
                    <a:schemeClr val="accent4">
                      <a:lumMod val="7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d’optimiser l’action </a:t>
              </a:r>
            </a:p>
            <a:p>
              <a:pPr algn="ct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   et </a:t>
              </a:r>
              <a:r>
                <a:rPr lang="fr-FR" sz="1600" b="1" dirty="0">
                  <a:solidFill>
                    <a:schemeClr val="accent4">
                      <a:lumMod val="7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d’initier les  </a:t>
              </a:r>
            </a:p>
            <a:p>
              <a:pPr algn="ctr"/>
              <a:r>
                <a:rPr lang="fr-FR" sz="1600" b="1" dirty="0">
                  <a:solidFill>
                    <a:schemeClr val="accent4">
                      <a:lumMod val="7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 premiers contacts </a:t>
              </a: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!  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D7E0B83-92FD-4D38-1212-7CD1C1018ED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0515">
            <a:off x="4778296" y="2816153"/>
            <a:ext cx="1982318" cy="19777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8DBB315-79AD-6F68-4F66-C3F757F5C9DF}"/>
              </a:ext>
            </a:extLst>
          </p:cNvPr>
          <p:cNvGrpSpPr/>
          <p:nvPr/>
        </p:nvGrpSpPr>
        <p:grpSpPr>
          <a:xfrm>
            <a:off x="715266" y="2539216"/>
            <a:ext cx="4151121" cy="3921743"/>
            <a:chOff x="172341" y="2449762"/>
            <a:chExt cx="4151121" cy="3921743"/>
          </a:xfrm>
        </p:grpSpPr>
        <p:sp>
          <p:nvSpPr>
            <p:cNvPr id="56" name="Bulle narrative : rectangle à coins arrondis 55">
              <a:extLst>
                <a:ext uri="{FF2B5EF4-FFF2-40B4-BE49-F238E27FC236}">
                  <a16:creationId xmlns:a16="http://schemas.microsoft.com/office/drawing/2014/main" id="{9BE72275-2566-4640-B13D-38F784F0F394}"/>
                </a:ext>
              </a:extLst>
            </p:cNvPr>
            <p:cNvSpPr/>
            <p:nvPr/>
          </p:nvSpPr>
          <p:spPr>
            <a:xfrm>
              <a:off x="1839440" y="5213176"/>
              <a:ext cx="2317756" cy="846144"/>
            </a:xfrm>
            <a:prstGeom prst="wedgeRoundRectCallout">
              <a:avLst>
                <a:gd name="adj1" fmla="val -65417"/>
                <a:gd name="adj2" fmla="val -52370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adley Hand ITC" panose="03070402050302030203" pitchFamily="66" charset="0"/>
                </a:rPr>
                <a:t>…vous différencier des autres employeurs via un dispositif innovant</a:t>
              </a:r>
            </a:p>
          </p:txBody>
        </p: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7F7D66AD-7EB4-4545-ACF1-9D73693483AE}"/>
                </a:ext>
              </a:extLst>
            </p:cNvPr>
            <p:cNvGrpSpPr/>
            <p:nvPr/>
          </p:nvGrpSpPr>
          <p:grpSpPr>
            <a:xfrm flipH="1">
              <a:off x="557665" y="3967584"/>
              <a:ext cx="1250410" cy="2403921"/>
              <a:chOff x="9072160" y="3931833"/>
              <a:chExt cx="1296042" cy="2403921"/>
            </a:xfrm>
          </p:grpSpPr>
          <p:pic>
            <p:nvPicPr>
              <p:cNvPr id="43" name="Image 42">
                <a:extLst>
                  <a:ext uri="{FF2B5EF4-FFF2-40B4-BE49-F238E27FC236}">
                    <a16:creationId xmlns:a16="http://schemas.microsoft.com/office/drawing/2014/main" id="{B986EFD9-5925-423B-89C0-C63915D4B67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5" cstate="print">
                <a:extLst>
                  <a:ext uri="{BEBA8EAE-BF5A-486C-A8C5-ECC9F3942E4B}">
                    <a14:imgProps xmlns:a14="http://schemas.microsoft.com/office/drawing/2010/main">
                      <a14:imgLayer r:embed="rId26">
                        <a14:imgEffect>
                          <a14:backgroundRemoval t="1852" b="95062" l="3917" r="93000">
                            <a14:foregroundMark x1="2333" y1="11883" x2="5250" y2="5710"/>
                            <a14:foregroundMark x1="5250" y1="5710" x2="9667" y2="3549"/>
                            <a14:foregroundMark x1="9667" y1="3549" x2="14000" y2="5710"/>
                            <a14:foregroundMark x1="14000" y1="5710" x2="16167" y2="12654"/>
                            <a14:foregroundMark x1="16167" y1="12654" x2="16667" y2="20679"/>
                            <a14:foregroundMark x1="16667" y1="20679" x2="13917" y2="27315"/>
                            <a14:foregroundMark x1="13917" y1="27315" x2="10000" y2="30401"/>
                            <a14:foregroundMark x1="10000" y1="30401" x2="5500" y2="28241"/>
                            <a14:foregroundMark x1="5500" y1="28241" x2="2917" y2="22068"/>
                            <a14:foregroundMark x1="2917" y1="22068" x2="1583" y2="14506"/>
                            <a14:foregroundMark x1="1583" y1="14506" x2="4000" y2="7253"/>
                            <a14:foregroundMark x1="4000" y1="7253" x2="7917" y2="3395"/>
                            <a14:foregroundMark x1="7917" y1="3395" x2="12500" y2="4938"/>
                            <a14:foregroundMark x1="12500" y1="4938" x2="15583" y2="10185"/>
                            <a14:foregroundMark x1="15583" y1="10185" x2="16500" y2="17901"/>
                            <a14:foregroundMark x1="16500" y1="17901" x2="13667" y2="24383"/>
                            <a14:foregroundMark x1="13667" y1="24383" x2="9917" y2="28549"/>
                            <a14:foregroundMark x1="9917" y1="28549" x2="5417" y2="24228"/>
                            <a14:foregroundMark x1="5417" y1="24228" x2="3333" y2="16975"/>
                            <a14:foregroundMark x1="3333" y1="16975" x2="7667" y2="12500"/>
                            <a14:foregroundMark x1="7667" y1="12500" x2="9833" y2="19599"/>
                            <a14:foregroundMark x1="9833" y1="19599" x2="5917" y2="15278"/>
                            <a14:foregroundMark x1="5917" y1="15278" x2="12500" y2="9259"/>
                            <a14:foregroundMark x1="12500" y1="9259" x2="14750" y2="16821"/>
                            <a14:foregroundMark x1="14750" y1="16821" x2="9417" y2="19136"/>
                            <a14:foregroundMark x1="9417" y1="19136" x2="13833" y2="14815"/>
                            <a14:foregroundMark x1="13833" y1="14815" x2="12833" y2="24537"/>
                            <a14:foregroundMark x1="12833" y1="24537" x2="6250" y2="24691"/>
                            <a14:foregroundMark x1="6250" y1="24691" x2="5000" y2="15278"/>
                            <a14:foregroundMark x1="5000" y1="15278" x2="6917" y2="8179"/>
                            <a14:foregroundMark x1="6917" y1="8179" x2="11333" y2="5864"/>
                            <a14:foregroundMark x1="11333" y1="5864" x2="15000" y2="9722"/>
                            <a14:foregroundMark x1="15000" y1="9722" x2="8083" y2="13889"/>
                            <a14:foregroundMark x1="8083" y1="13889" x2="9333" y2="16049"/>
                            <a14:foregroundMark x1="13167" y1="4167" x2="8333" y2="2160"/>
                            <a14:foregroundMark x1="8333" y1="2160" x2="4583" y2="5864"/>
                            <a14:foregroundMark x1="4583" y1="5864" x2="1917" y2="12037"/>
                            <a14:foregroundMark x1="1917" y1="12037" x2="1417" y2="20370"/>
                            <a14:foregroundMark x1="1417" y1="20370" x2="3917" y2="26852"/>
                            <a14:foregroundMark x1="3917" y1="26852" x2="6083" y2="27778"/>
                            <a14:foregroundMark x1="13500" y1="4321" x2="9500" y2="2006"/>
                            <a14:foregroundMark x1="9500" y1="2006" x2="5833" y2="4938"/>
                            <a14:foregroundMark x1="27667" y1="16204" x2="42250" y2="18210"/>
                            <a14:foregroundMark x1="42250" y1="18210" x2="52250" y2="17593"/>
                            <a14:foregroundMark x1="52250" y1="17593" x2="75250" y2="19753"/>
                            <a14:foregroundMark x1="75250" y1="19753" x2="69500" y2="15741"/>
                            <a14:foregroundMark x1="69500" y1="15741" x2="27583" y2="18827"/>
                            <a14:foregroundMark x1="27583" y1="18827" x2="42833" y2="20833"/>
                            <a14:foregroundMark x1="42833" y1="20833" x2="52083" y2="20370"/>
                            <a14:foregroundMark x1="52083" y1="20370" x2="72667" y2="21451"/>
                            <a14:foregroundMark x1="72667" y1="21451" x2="28583" y2="19136"/>
                            <a14:foregroundMark x1="44167" y1="53241" x2="54333" y2="72377"/>
                            <a14:foregroundMark x1="54333" y1="72377" x2="57000" y2="79167"/>
                            <a14:foregroundMark x1="57000" y1="79167" x2="57833" y2="84414"/>
                            <a14:foregroundMark x1="62500" y1="79167" x2="57250" y2="59568"/>
                            <a14:foregroundMark x1="57250" y1="47222" x2="49083" y2="64352"/>
                            <a14:foregroundMark x1="63750" y1="63117" x2="59500" y2="60031"/>
                            <a14:foregroundMark x1="83833" y1="95216" x2="85583" y2="90586"/>
                            <a14:foregroundMark x1="89167" y1="95216" x2="90500" y2="89352"/>
                            <a14:foregroundMark x1="93083" y1="62809" x2="93000" y2="46451"/>
                            <a14:foregroundMark x1="93000" y1="46451" x2="92917" y2="46296"/>
                            <a14:foregroundMark x1="75500" y1="33796" x2="78000" y2="37963"/>
                            <a14:foregroundMark x1="89000" y1="20370" x2="87333" y2="2947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3277"/>
              <a:stretch/>
            </p:blipFill>
            <p:spPr>
              <a:xfrm>
                <a:off x="9178571" y="3931833"/>
                <a:ext cx="1189631" cy="2403921"/>
              </a:xfrm>
              <a:prstGeom prst="rect">
                <a:avLst/>
              </a:prstGeom>
            </p:spPr>
          </p:pic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70E90552-8016-4FCE-A83A-B76B838597BD}"/>
                  </a:ext>
                </a:extLst>
              </p:cNvPr>
              <p:cNvSpPr/>
              <p:nvPr/>
            </p:nvSpPr>
            <p:spPr>
              <a:xfrm>
                <a:off x="9072160" y="4111179"/>
                <a:ext cx="461872" cy="463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1" name="Bulle narrative : rectangle à coins arrondis 50">
              <a:extLst>
                <a:ext uri="{FF2B5EF4-FFF2-40B4-BE49-F238E27FC236}">
                  <a16:creationId xmlns:a16="http://schemas.microsoft.com/office/drawing/2014/main" id="{D3920AFF-405A-4F4F-A06B-F782960AD02A}"/>
                </a:ext>
              </a:extLst>
            </p:cNvPr>
            <p:cNvSpPr/>
            <p:nvPr/>
          </p:nvSpPr>
          <p:spPr>
            <a:xfrm>
              <a:off x="1793044" y="2449762"/>
              <a:ext cx="1931852" cy="1475320"/>
            </a:xfrm>
            <a:prstGeom prst="wedgeRoundRectCallout">
              <a:avLst>
                <a:gd name="adj1" fmla="val -66701"/>
                <a:gd name="adj2" fmla="val 63612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adley Hand ITC" panose="03070402050302030203" pitchFamily="66" charset="0"/>
                </a:rPr>
                <a:t>Parce que l’entreprise et l’humain sont intimement liés, nous avons pensé à un dispositif inédit pour vos salariés.  </a:t>
              </a:r>
            </a:p>
          </p:txBody>
        </p:sp>
        <p:sp>
          <p:nvSpPr>
            <p:cNvPr id="57" name="Bulle narrative : rectangle à coins arrondis 56">
              <a:extLst>
                <a:ext uri="{FF2B5EF4-FFF2-40B4-BE49-F238E27FC236}">
                  <a16:creationId xmlns:a16="http://schemas.microsoft.com/office/drawing/2014/main" id="{47B9D616-3A42-482F-AAF9-191C5B24BE6E}"/>
                </a:ext>
              </a:extLst>
            </p:cNvPr>
            <p:cNvSpPr/>
            <p:nvPr/>
          </p:nvSpPr>
          <p:spPr>
            <a:xfrm>
              <a:off x="172341" y="2467869"/>
              <a:ext cx="1434426" cy="1247715"/>
            </a:xfrm>
            <a:prstGeom prst="wedgeRoundRectCallout">
              <a:avLst>
                <a:gd name="adj1" fmla="val -2824"/>
                <a:gd name="adj2" fmla="val 83107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adley Hand ITC" panose="03070402050302030203" pitchFamily="66" charset="0"/>
                </a:rPr>
                <a:t>…accompagner les projets de vos salariés…</a:t>
              </a:r>
            </a:p>
          </p:txBody>
        </p:sp>
        <p:sp>
          <p:nvSpPr>
            <p:cNvPr id="55" name="Bulle narrative : rectangle à coins arrondis 54">
              <a:extLst>
                <a:ext uri="{FF2B5EF4-FFF2-40B4-BE49-F238E27FC236}">
                  <a16:creationId xmlns:a16="http://schemas.microsoft.com/office/drawing/2014/main" id="{DCC75242-B4E1-46F3-8EE8-476477EFCC2D}"/>
                </a:ext>
              </a:extLst>
            </p:cNvPr>
            <p:cNvSpPr/>
            <p:nvPr/>
          </p:nvSpPr>
          <p:spPr>
            <a:xfrm>
              <a:off x="2005706" y="4143705"/>
              <a:ext cx="2317756" cy="877642"/>
            </a:xfrm>
            <a:prstGeom prst="wedgeRoundRectCallout">
              <a:avLst>
                <a:gd name="adj1" fmla="val -71020"/>
                <a:gd name="adj2" fmla="val -16001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adley Hand ITC" panose="03070402050302030203" pitchFamily="66" charset="0"/>
                </a:rPr>
                <a:t>Développer la qualité de vie au travail de votre équipe…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0018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:a16="http://schemas.microsoft.com/office/drawing/2014/main" id="{0E5AD20F-253C-40FF-85C4-A6D688A1A06F}"/>
              </a:ext>
            </a:extLst>
          </p:cNvPr>
          <p:cNvSpPr txBox="1"/>
          <p:nvPr/>
        </p:nvSpPr>
        <p:spPr>
          <a:xfrm rot="20784276">
            <a:off x="9571923" y="5294977"/>
            <a:ext cx="1494701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Bradley Hand ITC" panose="03070402050302030203" pitchFamily="66" charset="0"/>
              </a:rPr>
              <a:t>Flyers pour les salariés et adhérents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110B89-738A-49F9-8459-351B086A758F}"/>
              </a:ext>
            </a:extLst>
          </p:cNvPr>
          <p:cNvSpPr/>
          <p:nvPr/>
        </p:nvSpPr>
        <p:spPr>
          <a:xfrm>
            <a:off x="11235559" y="1068682"/>
            <a:ext cx="18080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7D467236-7951-4447-9385-B0A2C47D3F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sp>
        <p:nvSpPr>
          <p:cNvPr id="44" name="Espace réservé du texte 5">
            <a:extLst>
              <a:ext uri="{FF2B5EF4-FFF2-40B4-BE49-F238E27FC236}">
                <a16:creationId xmlns:a16="http://schemas.microsoft.com/office/drawing/2014/main" id="{1F6BCD09-88A0-4E39-9363-413F32DB03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1092176" cy="720000"/>
          </a:xfrm>
        </p:spPr>
        <p:txBody>
          <a:bodyPr>
            <a:normAutofit/>
          </a:bodyPr>
          <a:lstStyle/>
          <a:p>
            <a:r>
              <a:rPr lang="fr-FR" dirty="0"/>
              <a:t>Si besoin, une pochette, explicative de l’action peut-être remise au dirigeant.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8862899-B1CA-4E8E-A564-9D770D121087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162EB72-9996-4184-89F4-D63D2D0E0019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8D7A8F2-EDAB-4D96-9CE7-0A8571B448FA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B3DEBA2-793E-44D3-98BD-3ACAE38F6889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500A8883-E645-483B-81EB-E5874E4AAC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51" name="Groupe 50">
            <a:extLst>
              <a:ext uri="{FF2B5EF4-FFF2-40B4-BE49-F238E27FC236}">
                <a16:creationId xmlns:a16="http://schemas.microsoft.com/office/drawing/2014/main" id="{AA0A8F2A-B116-4FBF-A8F4-102AD37DAF63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2B87E15C-65A3-4376-9473-FE0D0C1179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9557B45-B3B6-4B14-B788-9A82F9E577AC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54" name="Image 53">
            <a:extLst>
              <a:ext uri="{FF2B5EF4-FFF2-40B4-BE49-F238E27FC236}">
                <a16:creationId xmlns:a16="http://schemas.microsoft.com/office/drawing/2014/main" id="{053FF426-C061-4697-AA60-DED49330C30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grpSp>
        <p:nvGrpSpPr>
          <p:cNvPr id="55" name="Groupe 54">
            <a:extLst>
              <a:ext uri="{FF2B5EF4-FFF2-40B4-BE49-F238E27FC236}">
                <a16:creationId xmlns:a16="http://schemas.microsoft.com/office/drawing/2014/main" id="{55A05FAC-A9A7-4A55-BD29-2D1CE573FA33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9E45126A-5BCE-46FF-8FC8-7CBBBDAA2B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C9B0A940-6A48-4154-937F-6CD47F267B30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89CC4355-57CD-4A46-84EF-67E71A7185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9CA038F1-436B-486A-BD2C-60D153445A29}"/>
              </a:ext>
            </a:extLst>
          </p:cNvPr>
          <p:cNvSpPr/>
          <p:nvPr/>
        </p:nvSpPr>
        <p:spPr>
          <a:xfrm>
            <a:off x="11312263" y="1669185"/>
            <a:ext cx="914400" cy="4785160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0" name="Picture 2" descr="Number 2 icon">
            <a:extLst>
              <a:ext uri="{FF2B5EF4-FFF2-40B4-BE49-F238E27FC236}">
                <a16:creationId xmlns:a16="http://schemas.microsoft.com/office/drawing/2014/main" id="{41059DBF-C572-4A00-B957-3E2A22AC6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Number 3 icon">
            <a:extLst>
              <a:ext uri="{FF2B5EF4-FFF2-40B4-BE49-F238E27FC236}">
                <a16:creationId xmlns:a16="http://schemas.microsoft.com/office/drawing/2014/main" id="{7C2FC084-3445-4C2F-A7AE-32CD0C27B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6" descr="Number 4 icon">
            <a:extLst>
              <a:ext uri="{FF2B5EF4-FFF2-40B4-BE49-F238E27FC236}">
                <a16:creationId xmlns:a16="http://schemas.microsoft.com/office/drawing/2014/main" id="{1AF2AE63-2EF7-4F6C-8589-E5E181E92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E557C33B-2993-4A62-80B5-BD6C791CAF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72737B-CAC3-44E2-9C4E-5E6967EC2E97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3" name="Picture 10" descr="Number 1 icon">
            <a:extLst>
              <a:ext uri="{FF2B5EF4-FFF2-40B4-BE49-F238E27FC236}">
                <a16:creationId xmlns:a16="http://schemas.microsoft.com/office/drawing/2014/main" id="{E3746A44-88E1-46C0-84AD-9A9551259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1A05D0E-4E69-4033-AFD5-FFDA6F12181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009" y="1715930"/>
            <a:ext cx="7060550" cy="348245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50445F3-4696-4B88-85E1-4F9F5F842D2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037" y="1776134"/>
            <a:ext cx="3190586" cy="33895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237506-269A-4252-ADF2-0790CD0A5F2F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06" b="94118" l="5263" r="96241">
                        <a14:foregroundMark x1="77096" y1="95883" x2="76427" y2="95871"/>
                        <a14:foregroundMark x1="91729" y1="96146" x2="79452" y2="95925"/>
                        <a14:foregroundMark x1="23836" y1="87964" x2="15038" y2="81542"/>
                        <a14:foregroundMark x1="15038" y1="81542" x2="46617" y2="86613"/>
                        <a14:foregroundMark x1="46617" y1="86613" x2="57143" y2="67748"/>
                        <a14:foregroundMark x1="57143" y1="67748" x2="45113" y2="59026"/>
                        <a14:foregroundMark x1="45113" y1="59026" x2="42105" y2="22718"/>
                        <a14:foregroundMark x1="9023" y1="406" x2="48872" y2="12373"/>
                        <a14:foregroundMark x1="96992" y1="811" x2="97744" y2="92901"/>
                        <a14:foregroundMark x1="97744" y1="92901" x2="94737" y2="92495"/>
                        <a14:foregroundMark x1="22556" y1="86613" x2="6015" y2="68154"/>
                        <a14:foregroundMark x1="6015" y1="68154" x2="11278" y2="1014"/>
                        <a14:foregroundMark x1="91729" y1="96349" x2="58647" y2="94118"/>
                        <a14:foregroundMark x1="58647" y1="94118" x2="29323" y2="88844"/>
                        <a14:foregroundMark x1="29323" y1="88844" x2="14286" y2="80527"/>
                        <a14:foregroundMark x1="14286" y1="80527" x2="12782" y2="78093"/>
                        <a14:backgroundMark x1="14286" y1="86815" x2="32331" y2="94726"/>
                        <a14:backgroundMark x1="60575" y1="97051" x2="61490" y2="97126"/>
                        <a14:backgroundMark x1="32331" y1="94726" x2="44644" y2="95739"/>
                        <a14:backgroundMark x1="51509" y1="94998" x2="28571" y2="93103"/>
                        <a14:backgroundMark x1="62254" y1="95885" x2="61587" y2="95830"/>
                        <a14:backgroundMark x1="61693" y1="95610" x2="61167" y2="95585"/>
                        <a14:backgroundMark x1="21805" y1="88235" x2="27068" y2="908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78" r="7627"/>
          <a:stretch/>
        </p:blipFill>
        <p:spPr>
          <a:xfrm>
            <a:off x="10341934" y="1772695"/>
            <a:ext cx="621086" cy="351622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5AFBBF0-55A1-46AC-AE82-5750CD6E0E30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96364" l="630" r="99580">
                        <a14:foregroundMark x1="99580" y1="3636" x2="43908" y2="0"/>
                        <a14:foregroundMark x1="1681" y1="2727" x2="71639" y2="53636"/>
                        <a14:foregroundMark x1="97529" y1="44395" x2="98109" y2="909"/>
                        <a14:foregroundMark x1="96849" y1="95455" x2="96857" y2="94827"/>
                        <a14:foregroundMark x1="98109" y1="909" x2="97899" y2="0"/>
                        <a14:foregroundMark x1="630" y1="3636" x2="2428" y2="27946"/>
                        <a14:foregroundMark x1="3992" y1="49091" x2="7253" y2="64916"/>
                        <a14:foregroundMark x1="15366" y1="90736" x2="18487" y2="96364"/>
                        <a14:foregroundMark x1="16807" y1="98182" x2="14827" y2="93081"/>
                        <a14:foregroundMark x1="2151" y1="28492" x2="630" y2="3636"/>
                        <a14:foregroundMark x1="1261" y1="14545" x2="4832" y2="60909"/>
                        <a14:foregroundMark x1="4832" y1="60909" x2="16807" y2="95455"/>
                        <a14:foregroundMark x1="1261" y1="17273" x2="4832" y2="59091"/>
                        <a14:foregroundMark x1="4832" y1="59091" x2="12185" y2="90000"/>
                        <a14:foregroundMark x1="12185" y1="90000" x2="15336" y2="93636"/>
                        <a14:foregroundMark x1="15546" y1="93636" x2="16176" y2="96364"/>
                        <a14:foregroundMark x1="16387" y1="96364" x2="16387" y2="96364"/>
                        <a14:foregroundMark x1="840" y1="11818" x2="4412" y2="54545"/>
                        <a14:foregroundMark x1="4412" y1="54545" x2="11555" y2="87273"/>
                        <a14:foregroundMark x1="11555" y1="87273" x2="16807" y2="93636"/>
                        <a14:foregroundMark x1="5672" y1="77273" x2="3992" y2="48182"/>
                        <a14:backgroundMark x1="99370" y1="44545" x2="99160" y2="92727"/>
                        <a14:backgroundMark x1="99160" y1="92727" x2="98529" y2="98182"/>
                        <a14:backgroundMark x1="8642" y1="96493" x2="6723" y2="954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76"/>
          <a:stretch/>
        </p:blipFill>
        <p:spPr>
          <a:xfrm rot="10800000">
            <a:off x="7677657" y="4514166"/>
            <a:ext cx="3280303" cy="699008"/>
          </a:xfrm>
          <a:prstGeom prst="rect">
            <a:avLst/>
          </a:prstGeom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EEC0FD4-FD0B-46AF-B84F-D9A2305C779D}"/>
              </a:ext>
            </a:extLst>
          </p:cNvPr>
          <p:cNvCxnSpPr>
            <a:cxnSpLocks/>
          </p:cNvCxnSpPr>
          <p:nvPr/>
        </p:nvCxnSpPr>
        <p:spPr>
          <a:xfrm>
            <a:off x="7750326" y="4514166"/>
            <a:ext cx="273544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7917B415-79C5-4348-889F-AEAB536F58DF}"/>
              </a:ext>
            </a:extLst>
          </p:cNvPr>
          <p:cNvSpPr/>
          <p:nvPr/>
        </p:nvSpPr>
        <p:spPr>
          <a:xfrm>
            <a:off x="4433770" y="2129432"/>
            <a:ext cx="1556489" cy="303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2F2C30-02DE-4775-9361-7D50E2071EF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957" y="1908127"/>
            <a:ext cx="3263584" cy="3212896"/>
          </a:xfrm>
          <a:prstGeom prst="rect">
            <a:avLst/>
          </a:prstGeom>
        </p:spPr>
      </p:pic>
      <p:pic>
        <p:nvPicPr>
          <p:cNvPr id="20" name="Picture 6" descr="fleche-rouge - Tous Perfect">
            <a:extLst>
              <a:ext uri="{FF2B5EF4-FFF2-40B4-BE49-F238E27FC236}">
                <a16:creationId xmlns:a16="http://schemas.microsoft.com/office/drawing/2014/main" id="{D7021629-17F7-4051-88AA-F5E390E6A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245616" y="4806413"/>
            <a:ext cx="863981" cy="621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 descr="fleche-rouge - Tous Perfect">
            <a:extLst>
              <a:ext uri="{FF2B5EF4-FFF2-40B4-BE49-F238E27FC236}">
                <a16:creationId xmlns:a16="http://schemas.microsoft.com/office/drawing/2014/main" id="{D60D8D00-B6B6-8C01-D4BA-D0167DD8D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05805" flipH="1">
            <a:off x="3334077" y="1995238"/>
            <a:ext cx="710201" cy="668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62C7B58-6F18-045C-2496-C59789099065}"/>
              </a:ext>
            </a:extLst>
          </p:cNvPr>
          <p:cNvSpPr txBox="1"/>
          <p:nvPr/>
        </p:nvSpPr>
        <p:spPr>
          <a:xfrm rot="20784276">
            <a:off x="101616" y="1454760"/>
            <a:ext cx="41233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Bradley Hand ITC" panose="03070402050302030203" pitchFamily="66" charset="0"/>
              </a:rPr>
              <a:t>Une pochette d’information a été créée spécifiquement pour les dirigeants des entreprises et associations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A8DCAF7-6667-0C52-B429-7C8FAF3B3A0D}"/>
              </a:ext>
            </a:extLst>
          </p:cNvPr>
          <p:cNvGrpSpPr/>
          <p:nvPr/>
        </p:nvGrpSpPr>
        <p:grpSpPr>
          <a:xfrm>
            <a:off x="383970" y="2897575"/>
            <a:ext cx="3277605" cy="3610241"/>
            <a:chOff x="422262" y="2833917"/>
            <a:chExt cx="3277605" cy="3610241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675AA62A-FC4B-96FF-6638-FDFFA4E5B307}"/>
                </a:ext>
              </a:extLst>
            </p:cNvPr>
            <p:cNvGrpSpPr/>
            <p:nvPr/>
          </p:nvGrpSpPr>
          <p:grpSpPr>
            <a:xfrm>
              <a:off x="422262" y="2833917"/>
              <a:ext cx="3277605" cy="3610241"/>
              <a:chOff x="6938017" y="2574063"/>
              <a:chExt cx="3277605" cy="3610241"/>
            </a:xfrm>
          </p:grpSpPr>
          <p:pic>
            <p:nvPicPr>
              <p:cNvPr id="23" name="Picture 8" descr="Feuilles de papier d’un cahier ou d’un bloc-notes">
                <a:extLst>
                  <a:ext uri="{FF2B5EF4-FFF2-40B4-BE49-F238E27FC236}">
                    <a16:creationId xmlns:a16="http://schemas.microsoft.com/office/drawing/2014/main" id="{774D0A98-E4E4-145E-1332-6404B554BA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6">
                <a:clrChange>
                  <a:clrFrom>
                    <a:srgbClr val="659AC6"/>
                  </a:clrFrom>
                  <a:clrTo>
                    <a:srgbClr val="659AC6">
                      <a:alpha val="0"/>
                    </a:srgbClr>
                  </a:clrTo>
                </a:clrChange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985" t="10414" r="34701" b="9168"/>
              <a:stretch/>
            </p:blipFill>
            <p:spPr bwMode="auto">
              <a:xfrm>
                <a:off x="6938017" y="2574063"/>
                <a:ext cx="3132839" cy="36102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709C318C-9F29-1A07-73E6-1446BB2C7157}"/>
                  </a:ext>
                </a:extLst>
              </p:cNvPr>
              <p:cNvSpPr txBox="1"/>
              <p:nvPr/>
            </p:nvSpPr>
            <p:spPr>
              <a:xfrm>
                <a:off x="7409165" y="2985060"/>
                <a:ext cx="2534273" cy="3077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volini" panose="03000502040302020204" pitchFamily="66" charset="0"/>
                    <a:cs typeface="Cavolini" panose="03000502040302020204" pitchFamily="66" charset="0"/>
                  </a:rPr>
                  <a:t>Vous pouvez                  aussi substituer              la pochette papier par sa </a:t>
                </a:r>
                <a:r>
                  <a:rPr lang="fr-FR" sz="1600" b="1" dirty="0">
                    <a:solidFill>
                      <a:schemeClr val="accent4">
                        <a:lumMod val="75000"/>
                      </a:schemeClr>
                    </a:solidFill>
                    <a:latin typeface="Cavolini" panose="03000502040302020204" pitchFamily="66" charset="0"/>
                    <a:cs typeface="Cavolini" panose="03000502040302020204" pitchFamily="66" charset="0"/>
                  </a:rPr>
                  <a:t>version numérique</a:t>
                </a:r>
                <a:r>
                  <a: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volini" panose="03000502040302020204" pitchFamily="66" charset="0"/>
                    <a:cs typeface="Cavolini" panose="03000502040302020204" pitchFamily="66" charset="0"/>
                  </a:rPr>
                  <a:t>.</a:t>
                </a:r>
              </a:p>
              <a:p>
                <a:r>
                  <a:rPr lang="fr-F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radley Hand ITC" panose="03070402050302030203" pitchFamily="66" charset="0"/>
                    <a:sym typeface="Wingdings" panose="05000000000000000000" pitchFamily="2" charset="2"/>
                  </a:rPr>
                  <a:t>Retrouvez-la dans : Partenariats Synergies                                       &gt; Conquête des salariés et adhérents des entreprises et associations partenaires de la CEGEE &gt; </a:t>
                </a:r>
                <a:r>
                  <a:rPr lang="fr-F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radley Hand ITC" panose="03070402050302030203" pitchFamily="66" charset="0"/>
                    <a:sym typeface="Wingdings" panose="05000000000000000000" pitchFamily="2" charset="2"/>
                    <a:hlinkClick r:id="rId27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Email version digitale – pochette dirigeant</a:t>
                </a:r>
                <a:r>
                  <a:rPr lang="fr-F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radley Hand ITC" panose="03070402050302030203" pitchFamily="66" charset="0"/>
                    <a:sym typeface="Wingdings" panose="05000000000000000000" pitchFamily="2" charset="2"/>
                  </a:rPr>
                  <a:t>. </a:t>
                </a:r>
              </a:p>
              <a:p>
                <a:r>
                  <a:rPr lang="fr-FR" sz="1600" dirty="0">
                    <a:solidFill>
                      <a:schemeClr val="tx1"/>
                    </a:solidFill>
                    <a:latin typeface="Bradley Hand ITC" panose="03070402050302030203" pitchFamily="66" charset="0"/>
                  </a:rPr>
                  <a:t> </a:t>
                </a:r>
              </a:p>
            </p:txBody>
          </p:sp>
          <p:pic>
            <p:nvPicPr>
              <p:cNvPr id="24" name="Picture 4" descr="Notes papier. Vue de dessus Jeu d’autocollants de note">
                <a:extLst>
                  <a:ext uri="{FF2B5EF4-FFF2-40B4-BE49-F238E27FC236}">
                    <a16:creationId xmlns:a16="http://schemas.microsoft.com/office/drawing/2014/main" id="{5EAB79A6-B771-1681-E908-E04A0DAF36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617" t="50605" r="2114" b="2973"/>
              <a:stretch/>
            </p:blipFill>
            <p:spPr bwMode="auto">
              <a:xfrm rot="21273608">
                <a:off x="9141850" y="2580126"/>
                <a:ext cx="1073772" cy="9749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4" name="Graphique 33" descr="Internet contour">
              <a:extLst>
                <a:ext uri="{FF2B5EF4-FFF2-40B4-BE49-F238E27FC236}">
                  <a16:creationId xmlns:a16="http://schemas.microsoft.com/office/drawing/2014/main" id="{DB4A595C-85CB-24F3-F344-F283783D0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2926406" y="3046741"/>
              <a:ext cx="501277" cy="501277"/>
            </a:xfrm>
            <a:prstGeom prst="rect">
              <a:avLst/>
            </a:prstGeom>
          </p:spPr>
        </p:pic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3BE57829-5DC5-69A6-E974-30CB41F2C9B9}"/>
              </a:ext>
            </a:extLst>
          </p:cNvPr>
          <p:cNvSpPr txBox="1"/>
          <p:nvPr/>
        </p:nvSpPr>
        <p:spPr>
          <a:xfrm>
            <a:off x="3903359" y="5593738"/>
            <a:ext cx="57023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message co-écrit par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BDR (O. VIMARD) et la BDD (M. LE GALL), valorise le dirigeant d’entreprise.  </a:t>
            </a:r>
          </a:p>
        </p:txBody>
      </p:sp>
      <p:pic>
        <p:nvPicPr>
          <p:cNvPr id="63" name="Picture 8" descr="Number 5 icon">
            <a:extLst>
              <a:ext uri="{FF2B5EF4-FFF2-40B4-BE49-F238E27FC236}">
                <a16:creationId xmlns:a16="http://schemas.microsoft.com/office/drawing/2014/main" id="{88BB40C0-55DC-40A4-AA9C-524A4F2AB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087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1E47FABD-3E95-4918-909D-7FF1CE6FE668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0C32579-DD11-4224-A20C-F3220F444C74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3B17082-D7B2-44DE-8C2B-CEA3A57E1D77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7482707-F066-4339-84D1-2B6CF9C5EA95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6185E5F-607E-45B2-9A9D-50DE24B667AE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14F88294-D1E9-4E5A-900E-55ED270561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B266EDD3-348E-417B-B887-F757E7CF6166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47D4FDCB-B16A-402C-961D-64E33C88F8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7516F5F-3F75-441D-ADDD-0B5500031FFB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399459" cy="720000"/>
          </a:xfrm>
        </p:spPr>
        <p:txBody>
          <a:bodyPr>
            <a:normAutofit/>
          </a:bodyPr>
          <a:lstStyle/>
          <a:p>
            <a:r>
              <a:rPr lang="fr-FR" dirty="0"/>
              <a:t>Si le dirigeant est d’accord pour intégrer sa structure au dispositif, il lui suffit d’exprimer son accord verbalement.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5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B5E9F8C-E388-4988-86D7-EABFD9DA63D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C081118-3AC7-4A3F-910E-D200CD4F344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FB9174EC-7374-4AE3-AA3E-DFBBADF01FB0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9A43337-BC90-4201-85FE-1006306CF6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8221C649-F687-4730-9275-3CFFF5B9FBF7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F773213-BD27-44C2-B7FC-FFFF0542E1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pic>
        <p:nvPicPr>
          <p:cNvPr id="1034" name="Picture 10" descr="Number 1 icon">
            <a:extLst>
              <a:ext uri="{FF2B5EF4-FFF2-40B4-BE49-F238E27FC236}">
                <a16:creationId xmlns:a16="http://schemas.microsoft.com/office/drawing/2014/main" id="{37E456BB-4818-4FBA-BE3A-EE02367BC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BE7BCF-0FF1-4CA9-B8DF-EE14EDD72C20}"/>
              </a:ext>
            </a:extLst>
          </p:cNvPr>
          <p:cNvSpPr/>
          <p:nvPr/>
        </p:nvSpPr>
        <p:spPr>
          <a:xfrm>
            <a:off x="11312263" y="1658552"/>
            <a:ext cx="914400" cy="4785160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Number 2 icon">
            <a:extLst>
              <a:ext uri="{FF2B5EF4-FFF2-40B4-BE49-F238E27FC236}">
                <a16:creationId xmlns:a16="http://schemas.microsoft.com/office/drawing/2014/main" id="{DF14027A-66EA-41A8-AB24-4626C3ED8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umber 3 icon">
            <a:extLst>
              <a:ext uri="{FF2B5EF4-FFF2-40B4-BE49-F238E27FC236}">
                <a16:creationId xmlns:a16="http://schemas.microsoft.com/office/drawing/2014/main" id="{C2A983F3-878D-41F8-AE6C-BB5854B02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umber 4 icon">
            <a:extLst>
              <a:ext uri="{FF2B5EF4-FFF2-40B4-BE49-F238E27FC236}">
                <a16:creationId xmlns:a16="http://schemas.microsoft.com/office/drawing/2014/main" id="{A66CC9C0-5B54-45C2-BEE3-440804563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umber 5 icon">
            <a:extLst>
              <a:ext uri="{FF2B5EF4-FFF2-40B4-BE49-F238E27FC236}">
                <a16:creationId xmlns:a16="http://schemas.microsoft.com/office/drawing/2014/main" id="{376D606D-F7E3-4FB6-BE0F-1181C6F5E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7DC0780-E60F-47C1-B8EC-B6B374002B9E}"/>
              </a:ext>
            </a:extLst>
          </p:cNvPr>
          <p:cNvGrpSpPr/>
          <p:nvPr/>
        </p:nvGrpSpPr>
        <p:grpSpPr>
          <a:xfrm>
            <a:off x="2796358" y="3396422"/>
            <a:ext cx="4279411" cy="3262700"/>
            <a:chOff x="6646375" y="2795564"/>
            <a:chExt cx="4322097" cy="3295245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7F06B59F-32F9-4ECA-91DF-8D49B78660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2964" b="94072" l="2645" r="90000">
                          <a14:foregroundMark x1="3802" y1="4056" x2="8347" y2="3120"/>
                          <a14:foregroundMark x1="8347" y1="3120" x2="13306" y2="5460"/>
                          <a14:foregroundMark x1="13306" y1="5460" x2="16033" y2="11544"/>
                          <a14:foregroundMark x1="16033" y1="11544" x2="14793" y2="20437"/>
                          <a14:foregroundMark x1="14793" y1="20437" x2="11736" y2="26677"/>
                          <a14:foregroundMark x1="11736" y1="26677" x2="7521" y2="29953"/>
                          <a14:foregroundMark x1="7521" y1="29953" x2="4215" y2="25117"/>
                          <a14:foregroundMark x1="4215" y1="25117" x2="1736" y2="18253"/>
                          <a14:foregroundMark x1="1736" y1="18253" x2="3884" y2="10608"/>
                          <a14:foregroundMark x1="3884" y1="10608" x2="9421" y2="5772"/>
                          <a14:foregroundMark x1="9421" y1="5772" x2="13719" y2="11076"/>
                          <a14:foregroundMark x1="13719" y1="11076" x2="15207" y2="20905"/>
                          <a14:foregroundMark x1="15207" y1="20905" x2="10413" y2="27769"/>
                          <a14:foregroundMark x1="10413" y1="27769" x2="4380" y2="24181"/>
                          <a14:foregroundMark x1="4380" y1="24181" x2="5041" y2="14821"/>
                          <a14:foregroundMark x1="5041" y1="14821" x2="10083" y2="10764"/>
                          <a14:foregroundMark x1="10083" y1="10764" x2="12066" y2="18877"/>
                          <a14:foregroundMark x1="12066" y1="18877" x2="7686" y2="23713"/>
                          <a14:foregroundMark x1="7686" y1="23713" x2="4959" y2="15913"/>
                          <a14:foregroundMark x1="4959" y1="15913" x2="11074" y2="14821"/>
                          <a14:foregroundMark x1="11074" y1="14821" x2="10165" y2="18565"/>
                          <a14:foregroundMark x1="1901" y1="15913" x2="2149" y2="7956"/>
                          <a14:foregroundMark x1="2149" y1="7956" x2="5950" y2="4212"/>
                          <a14:foregroundMark x1="5950" y1="4212" x2="10331" y2="3276"/>
                          <a14:foregroundMark x1="10331" y1="3276" x2="12893" y2="4524"/>
                          <a14:foregroundMark x1="15537" y1="9516" x2="16446" y2="17473"/>
                          <a14:foregroundMark x1="16446" y1="17473" x2="14215" y2="24805"/>
                          <a14:foregroundMark x1="14215" y1="24805" x2="10909" y2="29641"/>
                          <a14:foregroundMark x1="10909" y1="29641" x2="5785" y2="30109"/>
                          <a14:foregroundMark x1="5785" y1="30109" x2="2893" y2="23713"/>
                          <a14:foregroundMark x1="2893" y1="23713" x2="2645" y2="19033"/>
                          <a14:foregroundMark x1="16612" y1="18877" x2="14132" y2="25585"/>
                          <a14:foregroundMark x1="14132" y1="25585" x2="10744" y2="29797"/>
                          <a14:foregroundMark x1="45455" y1="36037" x2="44463" y2="72075"/>
                          <a14:foregroundMark x1="44463" y1="72075" x2="43719" y2="76443"/>
                          <a14:foregroundMark x1="48678" y1="94072" x2="47521" y2="90796"/>
                          <a14:foregroundMark x1="53884" y1="93760" x2="49669" y2="78159"/>
                          <a14:foregroundMark x1="49669" y1="78159" x2="49587" y2="76755"/>
                          <a14:foregroundMark x1="59669" y1="66771" x2="47521" y2="67083"/>
                          <a14:foregroundMark x1="64545" y1="59438" x2="55950" y2="52106"/>
                          <a14:foregroundMark x1="55950" y1="52106" x2="53967" y2="48674"/>
                          <a14:foregroundMark x1="55702" y1="49454" x2="60661" y2="48830"/>
                          <a14:foregroundMark x1="60661" y1="48830" x2="64628" y2="49454"/>
                          <a14:foregroundMark x1="34380" y1="66927" x2="41405" y2="65055"/>
                          <a14:foregroundMark x1="34215" y1="66147" x2="34132" y2="67083"/>
                          <a14:foregroundMark x1="36942" y1="49298" x2="35702" y2="50390"/>
                          <a14:foregroundMark x1="37851" y1="52418" x2="35289" y2="52574"/>
                          <a14:foregroundMark x1="36529" y1="53354" x2="36612" y2="64119"/>
                          <a14:foregroundMark x1="37355" y1="56474" x2="36364" y2="57410"/>
                          <a14:foregroundMark x1="68926" y1="33541" x2="68926" y2="33541"/>
                          <a14:foregroundMark x1="70413" y1="33541" x2="70413" y2="33541"/>
                          <a14:foregroundMark x1="72066" y1="33853" x2="72066" y2="33853"/>
                          <a14:foregroundMark x1="73636" y1="33853" x2="73636" y2="33853"/>
                          <a14:foregroundMark x1="75950" y1="33541" x2="75950" y2="33541"/>
                          <a14:foregroundMark x1="77355" y1="33853" x2="77355" y2="33853"/>
                          <a14:foregroundMark x1="79256" y1="33541" x2="79256" y2="33541"/>
                          <a14:foregroundMark x1="71653" y1="40718" x2="71653" y2="40718"/>
                          <a14:foregroundMark x1="73719" y1="39470" x2="73719" y2="39470"/>
                          <a14:foregroundMark x1="75950" y1="41342" x2="75950" y2="41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25" t="29746" r="17980"/>
            <a:stretch/>
          </p:blipFill>
          <p:spPr>
            <a:xfrm>
              <a:off x="6646375" y="2847361"/>
              <a:ext cx="4322097" cy="3243448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8EC74EC-9BE3-4EE5-8FBE-D090FFBC3CD6}"/>
                </a:ext>
              </a:extLst>
            </p:cNvPr>
            <p:cNvSpPr/>
            <p:nvPr/>
          </p:nvSpPr>
          <p:spPr>
            <a:xfrm>
              <a:off x="9590314" y="2795564"/>
              <a:ext cx="1306472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3986A79-FB48-4FBA-8EEF-C5CA0A4D75AA}"/>
                </a:ext>
              </a:extLst>
            </p:cNvPr>
            <p:cNvSpPr/>
            <p:nvPr/>
          </p:nvSpPr>
          <p:spPr>
            <a:xfrm>
              <a:off x="9372600" y="3271200"/>
              <a:ext cx="280492" cy="2525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351AA8B-815A-4B59-A8AA-B699BAA55F4B}"/>
                </a:ext>
              </a:extLst>
            </p:cNvPr>
            <p:cNvSpPr/>
            <p:nvPr/>
          </p:nvSpPr>
          <p:spPr>
            <a:xfrm>
              <a:off x="8499226" y="3513414"/>
              <a:ext cx="1101974" cy="742900"/>
            </a:xfrm>
            <a:prstGeom prst="roundRect">
              <a:avLst>
                <a:gd name="adj" fmla="val 8334"/>
              </a:avLst>
            </a:prstGeom>
            <a:solidFill>
              <a:srgbClr val="A4A5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7A974398-1EDC-4CE8-BEB2-21CACE59CEFA}"/>
                </a:ext>
              </a:extLst>
            </p:cNvPr>
            <p:cNvSpPr/>
            <p:nvPr/>
          </p:nvSpPr>
          <p:spPr>
            <a:xfrm>
              <a:off x="8553566" y="3576625"/>
              <a:ext cx="984856" cy="608396"/>
            </a:xfrm>
            <a:prstGeom prst="roundRect">
              <a:avLst>
                <a:gd name="adj" fmla="val 833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2C8B265-8646-45E3-97BE-627CF7C55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57451" y="3576626"/>
              <a:ext cx="980971" cy="608396"/>
            </a:xfrm>
            <a:prstGeom prst="roundRect">
              <a:avLst>
                <a:gd name="adj" fmla="val 10274"/>
              </a:avLst>
            </a:prstGeom>
          </p:spPr>
        </p:pic>
      </p:grpSp>
      <p:sp>
        <p:nvSpPr>
          <p:cNvPr id="59" name="Espace réservé du contenu 8">
            <a:extLst>
              <a:ext uri="{FF2B5EF4-FFF2-40B4-BE49-F238E27FC236}">
                <a16:creationId xmlns:a16="http://schemas.microsoft.com/office/drawing/2014/main" id="{57008B4F-811F-4031-9341-2A5D9E7FE17E}"/>
              </a:ext>
            </a:extLst>
          </p:cNvPr>
          <p:cNvSpPr txBox="1">
            <a:spLocks/>
          </p:cNvSpPr>
          <p:nvPr/>
        </p:nvSpPr>
        <p:spPr>
          <a:xfrm>
            <a:off x="715266" y="1607717"/>
            <a:ext cx="9895763" cy="1504997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ym typeface="Wingdings" panose="05000000000000000000" pitchFamily="2" charset="2"/>
              </a:rPr>
              <a:t>Dès qu’un client Pro / BDR est informé du dispositif et exprime son accord, </a:t>
            </a:r>
            <a:r>
              <a:rPr lang="fr-FR" b="1" dirty="0">
                <a:sym typeface="Wingdings" panose="05000000000000000000" pitchFamily="2" charset="2"/>
              </a:rPr>
              <a:t>le chargé d’affaires complète le </a:t>
            </a:r>
            <a:r>
              <a:rPr lang="fr-FR" b="1" dirty="0">
                <a:sym typeface="Wingdings" panose="05000000000000000000" pitchFamily="2" charset="2"/>
                <a:hlinkClick r:id="rId22"/>
              </a:rPr>
              <a:t>Formulaire d’adhésion Entreprise Partenaire « Offres à l’attention des salariés »</a:t>
            </a:r>
            <a:r>
              <a:rPr lang="fr-FR" b="1" dirty="0">
                <a:sym typeface="Wingdings" panose="05000000000000000000" pitchFamily="2" charset="2"/>
              </a:rPr>
              <a:t> - lien également disponible dans                     . </a:t>
            </a:r>
          </a:p>
          <a:p>
            <a:endParaRPr lang="fr-FR" sz="500" b="1" dirty="0">
              <a:sym typeface="Wingdings" panose="05000000000000000000" pitchFamily="2" charset="2"/>
            </a:endParaRPr>
          </a:p>
          <a:p>
            <a:r>
              <a:rPr lang="fr-FR" dirty="0">
                <a:sym typeface="Wingdings" panose="05000000000000000000" pitchFamily="2" charset="2"/>
              </a:rPr>
              <a:t>Cette seule action permet d’intégrer l’entreprise/l’association dans notre dispositif. 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  <p:pic>
        <p:nvPicPr>
          <p:cNvPr id="53" name="Image 52">
            <a:hlinkClick r:id="rId23"/>
            <a:extLst>
              <a:ext uri="{FF2B5EF4-FFF2-40B4-BE49-F238E27FC236}">
                <a16:creationId xmlns:a16="http://schemas.microsoft.com/office/drawing/2014/main" id="{3FDBC2B5-12FD-4022-B393-091713AB15E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320" y="2188125"/>
            <a:ext cx="1084297" cy="205359"/>
          </a:xfrm>
          <a:prstGeom prst="rect">
            <a:avLst/>
          </a:prstGeom>
        </p:spPr>
      </p:pic>
      <p:pic>
        <p:nvPicPr>
          <p:cNvPr id="76" name="Picture 8" descr="Feuilles de papier d’un cahier ou d’un bloc-notes">
            <a:extLst>
              <a:ext uri="{FF2B5EF4-FFF2-40B4-BE49-F238E27FC236}">
                <a16:creationId xmlns:a16="http://schemas.microsoft.com/office/drawing/2014/main" id="{9FD89178-8B2C-40C6-B2F7-CF6405315E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5">
            <a:clrChange>
              <a:clrFrom>
                <a:srgbClr val="659AC6"/>
              </a:clrFrom>
              <a:clrTo>
                <a:srgbClr val="659AC6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85" t="10414" r="34701" b="9168"/>
          <a:stretch/>
        </p:blipFill>
        <p:spPr bwMode="auto">
          <a:xfrm>
            <a:off x="7519935" y="2899354"/>
            <a:ext cx="2958614" cy="321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Notes papier. Vue de dessus Jeu d’autocollants de note">
            <a:extLst>
              <a:ext uri="{FF2B5EF4-FFF2-40B4-BE49-F238E27FC236}">
                <a16:creationId xmlns:a16="http://schemas.microsoft.com/office/drawing/2014/main" id="{92D3681B-7B2F-487F-9B53-B39E41FA1D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7" t="50605" r="2114" b="2973"/>
          <a:stretch/>
        </p:blipFill>
        <p:spPr bwMode="auto">
          <a:xfrm rot="21273608">
            <a:off x="9260102" y="2900489"/>
            <a:ext cx="1591857" cy="166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ZoneTexte 80">
            <a:extLst>
              <a:ext uri="{FF2B5EF4-FFF2-40B4-BE49-F238E27FC236}">
                <a16:creationId xmlns:a16="http://schemas.microsoft.com/office/drawing/2014/main" id="{81C6D4E2-0F4A-46B3-8D0A-292D54EFEAD7}"/>
              </a:ext>
            </a:extLst>
          </p:cNvPr>
          <p:cNvSpPr txBox="1"/>
          <p:nvPr/>
        </p:nvSpPr>
        <p:spPr>
          <a:xfrm>
            <a:off x="7943512" y="4097877"/>
            <a:ext cx="22104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4">
                    <a:lumMod val="75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Aucune convention de partenariat n’est à faire signer !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198F41A-59E7-48CE-ADC8-77BC18041B3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4962">
            <a:off x="9479312" y="3418983"/>
            <a:ext cx="1032937" cy="186778"/>
          </a:xfrm>
          <a:prstGeom prst="rect">
            <a:avLst/>
          </a:prstGeom>
        </p:spPr>
      </p:pic>
      <p:grpSp>
        <p:nvGrpSpPr>
          <p:cNvPr id="82" name="Graphique 1830">
            <a:extLst>
              <a:ext uri="{FF2B5EF4-FFF2-40B4-BE49-F238E27FC236}">
                <a16:creationId xmlns:a16="http://schemas.microsoft.com/office/drawing/2014/main" id="{67766D68-20C5-4281-9B2C-C6E7EA3C9B32}"/>
              </a:ext>
            </a:extLst>
          </p:cNvPr>
          <p:cNvGrpSpPr/>
          <p:nvPr/>
        </p:nvGrpSpPr>
        <p:grpSpPr>
          <a:xfrm>
            <a:off x="9851940" y="3685829"/>
            <a:ext cx="396900" cy="359935"/>
            <a:chOff x="10483925" y="2904391"/>
            <a:chExt cx="396900" cy="359934"/>
          </a:xfrm>
          <a:noFill/>
        </p:grpSpPr>
        <p:grpSp>
          <p:nvGrpSpPr>
            <p:cNvPr id="83" name="Graphique 1830">
              <a:extLst>
                <a:ext uri="{FF2B5EF4-FFF2-40B4-BE49-F238E27FC236}">
                  <a16:creationId xmlns:a16="http://schemas.microsoft.com/office/drawing/2014/main" id="{9984D81E-60D4-4E67-A3A1-273C9CE3D33E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454F93C2-1155-4129-8266-27991D66A56F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 fill="none" extrusionOk="0">
                    <a:moveTo>
                      <a:pt x="0" y="173531"/>
                    </a:moveTo>
                    <a:cubicBezTo>
                      <a:pt x="-10177" y="157639"/>
                      <a:pt x="86175" y="134534"/>
                      <a:pt x="53531" y="12177"/>
                    </a:cubicBezTo>
                    <a:cubicBezTo>
                      <a:pt x="52002" y="4392"/>
                      <a:pt x="59109" y="376"/>
                      <a:pt x="64770" y="176"/>
                    </a:cubicBezTo>
                    <a:cubicBezTo>
                      <a:pt x="75973" y="6060"/>
                      <a:pt x="102602" y="15380"/>
                      <a:pt x="104394" y="42848"/>
                    </a:cubicBezTo>
                    <a:cubicBezTo>
                      <a:pt x="105120" y="92103"/>
                      <a:pt x="114875" y="121816"/>
                      <a:pt x="153067" y="122191"/>
                    </a:cubicBezTo>
                    <a:cubicBezTo>
                      <a:pt x="191833" y="112380"/>
                      <a:pt x="219265" y="105428"/>
                      <a:pt x="219265" y="105427"/>
                    </a:cubicBezTo>
                  </a:path>
                  <a:path w="219265" h="173530" stroke="0" extrusionOk="0">
                    <a:moveTo>
                      <a:pt x="0" y="173531"/>
                    </a:moveTo>
                    <a:cubicBezTo>
                      <a:pt x="-2263" y="168552"/>
                      <a:pt x="77579" y="146371"/>
                      <a:pt x="53531" y="12177"/>
                    </a:cubicBezTo>
                    <a:cubicBezTo>
                      <a:pt x="52153" y="5805"/>
                      <a:pt x="58364" y="-1440"/>
                      <a:pt x="64770" y="176"/>
                    </a:cubicBezTo>
                    <a:cubicBezTo>
                      <a:pt x="79998" y="465"/>
                      <a:pt x="96732" y="9252"/>
                      <a:pt x="104394" y="42848"/>
                    </a:cubicBezTo>
                    <a:cubicBezTo>
                      <a:pt x="110298" y="93514"/>
                      <a:pt x="116048" y="130001"/>
                      <a:pt x="153067" y="122191"/>
                    </a:cubicBezTo>
                    <a:cubicBezTo>
                      <a:pt x="191834" y="112379"/>
                      <a:pt x="219266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747432080">
                      <a:custGeom>
                        <a:avLst/>
                        <a:gdLst>
                          <a:gd name="connsiteX0" fmla="*/ 0 w 219265"/>
                          <a:gd name="connsiteY0" fmla="*/ 173531 h 173530"/>
                          <a:gd name="connsiteX1" fmla="*/ 53531 w 219265"/>
                          <a:gd name="connsiteY1" fmla="*/ 12177 h 173530"/>
                          <a:gd name="connsiteX2" fmla="*/ 64770 w 219265"/>
                          <a:gd name="connsiteY2" fmla="*/ 176 h 173530"/>
                          <a:gd name="connsiteX3" fmla="*/ 104394 w 219265"/>
                          <a:gd name="connsiteY3" fmla="*/ 42848 h 173530"/>
                          <a:gd name="connsiteX4" fmla="*/ 153067 w 219265"/>
                          <a:gd name="connsiteY4" fmla="*/ 122191 h 173530"/>
                          <a:gd name="connsiteX5" fmla="*/ 219265 w 219265"/>
                          <a:gd name="connsiteY5" fmla="*/ 105427 h 17353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19265" h="173530">
                            <a:moveTo>
                              <a:pt x="0" y="173531"/>
                            </a:moveTo>
                            <a:cubicBezTo>
                              <a:pt x="0" y="173531"/>
                              <a:pt x="84392" y="144956"/>
                              <a:pt x="53531" y="12177"/>
                            </a:cubicBezTo>
                            <a:cubicBezTo>
                              <a:pt x="51911" y="5319"/>
                              <a:pt x="57817" y="-1158"/>
                              <a:pt x="64770" y="176"/>
                            </a:cubicBezTo>
                            <a:cubicBezTo>
                              <a:pt x="79057" y="2843"/>
                              <a:pt x="99536" y="12177"/>
                              <a:pt x="104394" y="42848"/>
                            </a:cubicBezTo>
                            <a:cubicBezTo>
                              <a:pt x="112109" y="91330"/>
                              <a:pt x="114300" y="132002"/>
                              <a:pt x="153067" y="122191"/>
                            </a:cubicBezTo>
                            <a:cubicBezTo>
                              <a:pt x="191834" y="112380"/>
                              <a:pt x="219265" y="105427"/>
                              <a:pt x="219265" y="105427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347DDB18-A0A1-4EF5-9E99-7970197A4AFE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 fill="none" extrusionOk="0">
                    <a:moveTo>
                      <a:pt x="0" y="805"/>
                    </a:moveTo>
                    <a:cubicBezTo>
                      <a:pt x="12996" y="-6083"/>
                      <a:pt x="26922" y="6623"/>
                      <a:pt x="31337" y="19474"/>
                    </a:cubicBezTo>
                    <a:cubicBezTo>
                      <a:pt x="35081" y="29775"/>
                      <a:pt x="26693" y="47810"/>
                      <a:pt x="12668" y="50811"/>
                    </a:cubicBezTo>
                  </a:path>
                  <a:path w="32142" h="50811" stroke="0" extrusionOk="0">
                    <a:moveTo>
                      <a:pt x="0" y="805"/>
                    </a:moveTo>
                    <a:cubicBezTo>
                      <a:pt x="11990" y="-570"/>
                      <a:pt x="31132" y="5248"/>
                      <a:pt x="31337" y="19474"/>
                    </a:cubicBezTo>
                    <a:cubicBezTo>
                      <a:pt x="36035" y="33875"/>
                      <a:pt x="26412" y="48268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07915076">
                      <a:custGeom>
                        <a:avLst/>
                        <a:gdLst>
                          <a:gd name="connsiteX0" fmla="*/ 0 w 32142"/>
                          <a:gd name="connsiteY0" fmla="*/ 805 h 50811"/>
                          <a:gd name="connsiteX1" fmla="*/ 31337 w 32142"/>
                          <a:gd name="connsiteY1" fmla="*/ 19474 h 50811"/>
                          <a:gd name="connsiteX2" fmla="*/ 12668 w 32142"/>
                          <a:gd name="connsiteY2" fmla="*/ 50811 h 508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32142" h="50811">
                            <a:moveTo>
                              <a:pt x="0" y="805"/>
                            </a:moveTo>
                            <a:cubicBezTo>
                              <a:pt x="13811" y="-2719"/>
                              <a:pt x="27908" y="5663"/>
                              <a:pt x="31337" y="19474"/>
                            </a:cubicBezTo>
                            <a:cubicBezTo>
                              <a:pt x="34862" y="33285"/>
                              <a:pt x="26479" y="47382"/>
                              <a:pt x="12668" y="50811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89583D1C-0590-480C-8C82-51BEA2F78A7F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 fill="none" extrusionOk="0">
                    <a:moveTo>
                      <a:pt x="0" y="755"/>
                    </a:moveTo>
                    <a:cubicBezTo>
                      <a:pt x="10144" y="-4123"/>
                      <a:pt x="28664" y="8607"/>
                      <a:pt x="30290" y="18853"/>
                    </a:cubicBezTo>
                    <a:cubicBezTo>
                      <a:pt x="35297" y="29988"/>
                      <a:pt x="25105" y="45000"/>
                      <a:pt x="12192" y="49142"/>
                    </a:cubicBezTo>
                  </a:path>
                  <a:path w="31044" h="49142" stroke="0" extrusionOk="0">
                    <a:moveTo>
                      <a:pt x="0" y="755"/>
                    </a:moveTo>
                    <a:cubicBezTo>
                      <a:pt x="16436" y="-751"/>
                      <a:pt x="26109" y="7198"/>
                      <a:pt x="30290" y="18853"/>
                    </a:cubicBezTo>
                    <a:cubicBezTo>
                      <a:pt x="34344" y="33373"/>
                      <a:pt x="25935" y="48572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422455336">
                      <a:custGeom>
                        <a:avLst/>
                        <a:gdLst>
                          <a:gd name="connsiteX0" fmla="*/ 0 w 31044"/>
                          <a:gd name="connsiteY0" fmla="*/ 755 h 49142"/>
                          <a:gd name="connsiteX1" fmla="*/ 30290 w 31044"/>
                          <a:gd name="connsiteY1" fmla="*/ 18853 h 49142"/>
                          <a:gd name="connsiteX2" fmla="*/ 12192 w 31044"/>
                          <a:gd name="connsiteY2" fmla="*/ 49142 h 4914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31044" h="49142">
                            <a:moveTo>
                              <a:pt x="0" y="755"/>
                            </a:moveTo>
                            <a:cubicBezTo>
                              <a:pt x="13335" y="-2578"/>
                              <a:pt x="26956" y="5423"/>
                              <a:pt x="30290" y="18853"/>
                            </a:cubicBezTo>
                            <a:cubicBezTo>
                              <a:pt x="33623" y="32283"/>
                              <a:pt x="25622" y="45809"/>
                              <a:pt x="12192" y="49142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64D3D0A4-F975-43ED-82D3-1445C7AB1378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 fill="none" extrusionOk="0">
                    <a:moveTo>
                      <a:pt x="0" y="732"/>
                    </a:moveTo>
                    <a:cubicBezTo>
                      <a:pt x="9920" y="-2615"/>
                      <a:pt x="29857" y="5056"/>
                      <a:pt x="29242" y="18163"/>
                    </a:cubicBezTo>
                    <a:cubicBezTo>
                      <a:pt x="34785" y="30539"/>
                      <a:pt x="25334" y="43863"/>
                      <a:pt x="11811" y="47405"/>
                    </a:cubicBezTo>
                  </a:path>
                  <a:path w="29973" h="47404" stroke="0" extrusionOk="0">
                    <a:moveTo>
                      <a:pt x="0" y="732"/>
                    </a:moveTo>
                    <a:cubicBezTo>
                      <a:pt x="12596" y="-3819"/>
                      <a:pt x="26741" y="3162"/>
                      <a:pt x="29242" y="18163"/>
                    </a:cubicBezTo>
                    <a:cubicBezTo>
                      <a:pt x="30672" y="30147"/>
                      <a:pt x="26225" y="43537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29873246">
                      <a:custGeom>
                        <a:avLst/>
                        <a:gdLst>
                          <a:gd name="connsiteX0" fmla="*/ 0 w 29973"/>
                          <a:gd name="connsiteY0" fmla="*/ 732 h 47404"/>
                          <a:gd name="connsiteX1" fmla="*/ 29242 w 29973"/>
                          <a:gd name="connsiteY1" fmla="*/ 18163 h 47404"/>
                          <a:gd name="connsiteX2" fmla="*/ 11811 w 29973"/>
                          <a:gd name="connsiteY2" fmla="*/ 47405 h 4740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9973" h="47404">
                            <a:moveTo>
                              <a:pt x="0" y="732"/>
                            </a:moveTo>
                            <a:cubicBezTo>
                              <a:pt x="12859" y="-2506"/>
                              <a:pt x="26003" y="5304"/>
                              <a:pt x="29242" y="18163"/>
                            </a:cubicBezTo>
                            <a:cubicBezTo>
                              <a:pt x="32480" y="31022"/>
                              <a:pt x="24670" y="44166"/>
                              <a:pt x="11811" y="47405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48144B04-C5F7-42FA-8DB0-162098F04C5A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 fill="none" extrusionOk="0">
                    <a:moveTo>
                      <a:pt x="45625" y="11430"/>
                    </a:moveTo>
                    <a:cubicBezTo>
                      <a:pt x="24539" y="11766"/>
                      <a:pt x="11217" y="8606"/>
                      <a:pt x="0" y="0"/>
                    </a:cubicBezTo>
                  </a:path>
                  <a:path w="45624" h="11430" stroke="0" extrusionOk="0">
                    <a:moveTo>
                      <a:pt x="45625" y="11430"/>
                    </a:moveTo>
                    <a:cubicBezTo>
                      <a:pt x="28882" y="9325"/>
                      <a:pt x="12339" y="8310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506266097">
                      <a:custGeom>
                        <a:avLst/>
                        <a:gdLst>
                          <a:gd name="connsiteX0" fmla="*/ 45625 w 45624"/>
                          <a:gd name="connsiteY0" fmla="*/ 11430 h 11430"/>
                          <a:gd name="connsiteX1" fmla="*/ 0 w 45624"/>
                          <a:gd name="connsiteY1" fmla="*/ 0 h 1143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5624" h="11430">
                            <a:moveTo>
                              <a:pt x="45625" y="11430"/>
                            </a:moveTo>
                            <a:cubicBezTo>
                              <a:pt x="28385" y="10382"/>
                              <a:pt x="12573" y="6953"/>
                              <a:pt x="0" y="0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2" name="Forme libre : forme 91">
                <a:extLst>
                  <a:ext uri="{FF2B5EF4-FFF2-40B4-BE49-F238E27FC236}">
                    <a16:creationId xmlns:a16="http://schemas.microsoft.com/office/drawing/2014/main" id="{603D1ECA-0EA5-4CD5-ACA5-2850659AF44F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 fill="none" extrusionOk="0">
                    <a:moveTo>
                      <a:pt x="112109" y="697"/>
                    </a:moveTo>
                    <a:cubicBezTo>
                      <a:pt x="124419" y="-3005"/>
                      <a:pt x="133750" y="2633"/>
                      <a:pt x="139065" y="16699"/>
                    </a:cubicBezTo>
                    <a:cubicBezTo>
                      <a:pt x="142003" y="30882"/>
                      <a:pt x="136256" y="40176"/>
                      <a:pt x="123063" y="43655"/>
                    </a:cubicBezTo>
                    <a:cubicBezTo>
                      <a:pt x="110997" y="35904"/>
                      <a:pt x="62065" y="72243"/>
                      <a:pt x="0" y="71468"/>
                    </a:cubicBezTo>
                  </a:path>
                  <a:path w="139762" h="71467" stroke="0" extrusionOk="0">
                    <a:moveTo>
                      <a:pt x="112109" y="697"/>
                    </a:moveTo>
                    <a:cubicBezTo>
                      <a:pt x="121137" y="-3624"/>
                      <a:pt x="136603" y="4783"/>
                      <a:pt x="139065" y="16699"/>
                    </a:cubicBezTo>
                    <a:cubicBezTo>
                      <a:pt x="141526" y="28395"/>
                      <a:pt x="134471" y="42182"/>
                      <a:pt x="123063" y="43655"/>
                    </a:cubicBezTo>
                    <a:cubicBezTo>
                      <a:pt x="136307" y="51869"/>
                      <a:pt x="53350" y="64517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045491253">
                      <a:custGeom>
                        <a:avLst/>
                        <a:gdLst>
                          <a:gd name="connsiteX0" fmla="*/ 112109 w 139762"/>
                          <a:gd name="connsiteY0" fmla="*/ 697 h 71467"/>
                          <a:gd name="connsiteX1" fmla="*/ 139065 w 139762"/>
                          <a:gd name="connsiteY1" fmla="*/ 16699 h 71467"/>
                          <a:gd name="connsiteX2" fmla="*/ 123063 w 139762"/>
                          <a:gd name="connsiteY2" fmla="*/ 43655 h 71467"/>
                          <a:gd name="connsiteX3" fmla="*/ 0 w 139762"/>
                          <a:gd name="connsiteY3" fmla="*/ 71468 h 714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9762" h="71467">
                            <a:moveTo>
                              <a:pt x="112109" y="697"/>
                            </a:moveTo>
                            <a:cubicBezTo>
                              <a:pt x="124015" y="-2351"/>
                              <a:pt x="136017" y="4888"/>
                              <a:pt x="139065" y="16699"/>
                            </a:cubicBezTo>
                            <a:cubicBezTo>
                              <a:pt x="142113" y="28605"/>
                              <a:pt x="134874" y="40607"/>
                              <a:pt x="123063" y="43655"/>
                            </a:cubicBezTo>
                            <a:cubicBezTo>
                              <a:pt x="123063" y="43655"/>
                              <a:pt x="59912" y="66896"/>
                              <a:pt x="0" y="71468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3" name="Forme libre : forme 92">
                <a:extLst>
                  <a:ext uri="{FF2B5EF4-FFF2-40B4-BE49-F238E27FC236}">
                    <a16:creationId xmlns:a16="http://schemas.microsoft.com/office/drawing/2014/main" id="{8017385F-E18D-4BE9-A97B-79477A01435A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 fill="none" extrusionOk="0">
                    <a:moveTo>
                      <a:pt x="0" y="0"/>
                    </a:moveTo>
                    <a:cubicBezTo>
                      <a:pt x="16472" y="34893"/>
                      <a:pt x="14471" y="75844"/>
                      <a:pt x="31052" y="122682"/>
                    </a:cubicBezTo>
                    <a:cubicBezTo>
                      <a:pt x="22161" y="126625"/>
                      <a:pt x="8580" y="124907"/>
                      <a:pt x="3905" y="129540"/>
                    </a:cubicBezTo>
                  </a:path>
                  <a:path w="31051" h="129540" stroke="0" extrusionOk="0">
                    <a:moveTo>
                      <a:pt x="0" y="0"/>
                    </a:moveTo>
                    <a:cubicBezTo>
                      <a:pt x="19405" y="37821"/>
                      <a:pt x="21397" y="89337"/>
                      <a:pt x="31052" y="122682"/>
                    </a:cubicBezTo>
                    <a:cubicBezTo>
                      <a:pt x="18856" y="127912"/>
                      <a:pt x="12994" y="124804"/>
                      <a:pt x="3905" y="12954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975368423">
                      <a:custGeom>
                        <a:avLst/>
                        <a:gdLst>
                          <a:gd name="connsiteX0" fmla="*/ 0 w 31051"/>
                          <a:gd name="connsiteY0" fmla="*/ 0 h 129540"/>
                          <a:gd name="connsiteX1" fmla="*/ 31052 w 31051"/>
                          <a:gd name="connsiteY1" fmla="*/ 122682 h 129540"/>
                          <a:gd name="connsiteX2" fmla="*/ 3905 w 31051"/>
                          <a:gd name="connsiteY2" fmla="*/ 129540 h 1295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31051" h="129540">
                            <a:moveTo>
                              <a:pt x="0" y="0"/>
                            </a:moveTo>
                            <a:lnTo>
                              <a:pt x="31052" y="122682"/>
                            </a:lnTo>
                            <a:lnTo>
                              <a:pt x="3905" y="12954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4" name="Forme libre : forme 93">
                <a:extLst>
                  <a:ext uri="{FF2B5EF4-FFF2-40B4-BE49-F238E27FC236}">
                    <a16:creationId xmlns:a16="http://schemas.microsoft.com/office/drawing/2014/main" id="{22766A66-E829-4963-997A-02FA30AEE1C8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 fill="none" extrusionOk="0">
                    <a:moveTo>
                      <a:pt x="0" y="8287"/>
                    </a:moveTo>
                    <a:cubicBezTo>
                      <a:pt x="13082" y="3979"/>
                      <a:pt x="20459" y="5340"/>
                      <a:pt x="32671" y="0"/>
                    </a:cubicBezTo>
                    <a:cubicBezTo>
                      <a:pt x="38059" y="9892"/>
                      <a:pt x="33693" y="15204"/>
                      <a:pt x="39148" y="25622"/>
                    </a:cubicBezTo>
                  </a:path>
                  <a:path w="39147" h="25622" stroke="0" extrusionOk="0">
                    <a:moveTo>
                      <a:pt x="0" y="8287"/>
                    </a:moveTo>
                    <a:cubicBezTo>
                      <a:pt x="6501" y="4702"/>
                      <a:pt x="17230" y="7271"/>
                      <a:pt x="32671" y="0"/>
                    </a:cubicBezTo>
                    <a:cubicBezTo>
                      <a:pt x="37292" y="8931"/>
                      <a:pt x="35215" y="19871"/>
                      <a:pt x="39148" y="25622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126981986">
                      <a:custGeom>
                        <a:avLst/>
                        <a:gdLst>
                          <a:gd name="connsiteX0" fmla="*/ 0 w 39147"/>
                          <a:gd name="connsiteY0" fmla="*/ 8287 h 25622"/>
                          <a:gd name="connsiteX1" fmla="*/ 32671 w 39147"/>
                          <a:gd name="connsiteY1" fmla="*/ 0 h 25622"/>
                          <a:gd name="connsiteX2" fmla="*/ 39148 w 39147"/>
                          <a:gd name="connsiteY2" fmla="*/ 25622 h 256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39147" h="25622">
                            <a:moveTo>
                              <a:pt x="0" y="8287"/>
                            </a:moveTo>
                            <a:lnTo>
                              <a:pt x="32671" y="0"/>
                            </a:lnTo>
                            <a:lnTo>
                              <a:pt x="39148" y="25622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5" name="Forme libre : forme 94">
                <a:extLst>
                  <a:ext uri="{FF2B5EF4-FFF2-40B4-BE49-F238E27FC236}">
                    <a16:creationId xmlns:a16="http://schemas.microsoft.com/office/drawing/2014/main" id="{3396F6DD-AF1C-44F5-B067-C5EE62104D1D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 fill="none" extrusionOk="0">
                    <a:moveTo>
                      <a:pt x="0" y="18002"/>
                    </a:moveTo>
                    <a:cubicBezTo>
                      <a:pt x="19495" y="7132"/>
                      <a:pt x="52765" y="11553"/>
                      <a:pt x="66389" y="0"/>
                    </a:cubicBezTo>
                    <a:cubicBezTo>
                      <a:pt x="83559" y="54048"/>
                      <a:pt x="83546" y="116796"/>
                      <a:pt x="117443" y="201644"/>
                    </a:cubicBezTo>
                    <a:cubicBezTo>
                      <a:pt x="111288" y="205153"/>
                      <a:pt x="103529" y="203825"/>
                      <a:pt x="93440" y="207740"/>
                    </a:cubicBezTo>
                  </a:path>
                  <a:path w="117443" h="207740" stroke="0" extrusionOk="0">
                    <a:moveTo>
                      <a:pt x="0" y="18002"/>
                    </a:moveTo>
                    <a:cubicBezTo>
                      <a:pt x="26975" y="10107"/>
                      <a:pt x="51051" y="9688"/>
                      <a:pt x="66389" y="0"/>
                    </a:cubicBezTo>
                    <a:cubicBezTo>
                      <a:pt x="97557" y="89672"/>
                      <a:pt x="96270" y="135820"/>
                      <a:pt x="117443" y="201644"/>
                    </a:cubicBezTo>
                    <a:cubicBezTo>
                      <a:pt x="109970" y="204218"/>
                      <a:pt x="102929" y="203405"/>
                      <a:pt x="93440" y="20774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95736959">
                      <a:custGeom>
                        <a:avLst/>
                        <a:gdLst>
                          <a:gd name="connsiteX0" fmla="*/ 0 w 117443"/>
                          <a:gd name="connsiteY0" fmla="*/ 18002 h 207740"/>
                          <a:gd name="connsiteX1" fmla="*/ 66389 w 117443"/>
                          <a:gd name="connsiteY1" fmla="*/ 0 h 207740"/>
                          <a:gd name="connsiteX2" fmla="*/ 117443 w 117443"/>
                          <a:gd name="connsiteY2" fmla="*/ 201644 h 207740"/>
                          <a:gd name="connsiteX3" fmla="*/ 93440 w 117443"/>
                          <a:gd name="connsiteY3" fmla="*/ 207740 h 2077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17443" h="207740">
                            <a:moveTo>
                              <a:pt x="0" y="18002"/>
                            </a:moveTo>
                            <a:lnTo>
                              <a:pt x="66389" y="0"/>
                            </a:lnTo>
                            <a:lnTo>
                              <a:pt x="117443" y="201644"/>
                            </a:lnTo>
                            <a:lnTo>
                              <a:pt x="93440" y="20774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D70328B6-AD29-4948-AA36-DEAC783956F5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 fill="none" extrusionOk="0">
                    <a:moveTo>
                      <a:pt x="9239" y="0"/>
                    </a:moveTo>
                    <a:cubicBezTo>
                      <a:pt x="7145" y="961"/>
                      <a:pt x="2941" y="705"/>
                      <a:pt x="0" y="2286"/>
                    </a:cubicBezTo>
                  </a:path>
                  <a:path w="9239" h="2285" stroke="0" extrusionOk="0">
                    <a:moveTo>
                      <a:pt x="9239" y="0"/>
                    </a:moveTo>
                    <a:cubicBezTo>
                      <a:pt x="6034" y="1009"/>
                      <a:pt x="1604" y="729"/>
                      <a:pt x="0" y="2286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85549742">
                      <a:custGeom>
                        <a:avLst/>
                        <a:gdLst>
                          <a:gd name="connsiteX0" fmla="*/ 9239 w 9239"/>
                          <a:gd name="connsiteY0" fmla="*/ 0 h 2285"/>
                          <a:gd name="connsiteX1" fmla="*/ 0 w 9239"/>
                          <a:gd name="connsiteY1" fmla="*/ 2286 h 22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239" h="2285">
                            <a:moveTo>
                              <a:pt x="9239" y="0"/>
                            </a:moveTo>
                            <a:lnTo>
                              <a:pt x="0" y="2286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7" name="Forme libre : forme 96">
                <a:extLst>
                  <a:ext uri="{FF2B5EF4-FFF2-40B4-BE49-F238E27FC236}">
                    <a16:creationId xmlns:a16="http://schemas.microsoft.com/office/drawing/2014/main" id="{6A685FA9-918F-46AB-8B6C-721BD623B94E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 fill="none" extrusionOk="0">
                    <a:moveTo>
                      <a:pt x="43244" y="0"/>
                    </a:moveTo>
                    <a:cubicBezTo>
                      <a:pt x="31269" y="8264"/>
                      <a:pt x="13917" y="6723"/>
                      <a:pt x="0" y="10858"/>
                    </a:cubicBezTo>
                  </a:path>
                  <a:path w="43243" h="10858" stroke="0" extrusionOk="0">
                    <a:moveTo>
                      <a:pt x="43244" y="0"/>
                    </a:moveTo>
                    <a:cubicBezTo>
                      <a:pt x="22702" y="7441"/>
                      <a:pt x="15104" y="5223"/>
                      <a:pt x="0" y="10858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835127353">
                      <a:custGeom>
                        <a:avLst/>
                        <a:gdLst>
                          <a:gd name="connsiteX0" fmla="*/ 43244 w 43243"/>
                          <a:gd name="connsiteY0" fmla="*/ 0 h 10858"/>
                          <a:gd name="connsiteX1" fmla="*/ 0 w 43243"/>
                          <a:gd name="connsiteY1" fmla="*/ 10858 h 1085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43243" h="10858">
                            <a:moveTo>
                              <a:pt x="43244" y="0"/>
                            </a:moveTo>
                            <a:lnTo>
                              <a:pt x="0" y="10858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79BDF456-2559-4E76-B433-0E773C0AA673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 fill="none" extrusionOk="0">
                    <a:moveTo>
                      <a:pt x="27146" y="0"/>
                    </a:moveTo>
                    <a:cubicBezTo>
                      <a:pt x="19725" y="2460"/>
                      <a:pt x="11187" y="2622"/>
                      <a:pt x="0" y="6858"/>
                    </a:cubicBezTo>
                  </a:path>
                  <a:path w="27146" h="6858" stroke="0" extrusionOk="0">
                    <a:moveTo>
                      <a:pt x="27146" y="0"/>
                    </a:moveTo>
                    <a:cubicBezTo>
                      <a:pt x="15228" y="4373"/>
                      <a:pt x="7361" y="4545"/>
                      <a:pt x="0" y="6858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549370121">
                      <a:custGeom>
                        <a:avLst/>
                        <a:gdLst>
                          <a:gd name="connsiteX0" fmla="*/ 27146 w 27146"/>
                          <a:gd name="connsiteY0" fmla="*/ 0 h 6858"/>
                          <a:gd name="connsiteX1" fmla="*/ 0 w 27146"/>
                          <a:gd name="connsiteY1" fmla="*/ 6858 h 685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7146" h="6858">
                            <a:moveTo>
                              <a:pt x="27146" y="0"/>
                            </a:moveTo>
                            <a:lnTo>
                              <a:pt x="0" y="6858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9" name="Forme libre : forme 98">
                <a:extLst>
                  <a:ext uri="{FF2B5EF4-FFF2-40B4-BE49-F238E27FC236}">
                    <a16:creationId xmlns:a16="http://schemas.microsoft.com/office/drawing/2014/main" id="{118F39E0-B135-4A44-BDDC-9C8EC29433FA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 fill="none" extrusionOk="0">
                    <a:moveTo>
                      <a:pt x="37243" y="0"/>
                    </a:moveTo>
                    <a:cubicBezTo>
                      <a:pt x="22284" y="5531"/>
                      <a:pt x="13121" y="1931"/>
                      <a:pt x="0" y="9430"/>
                    </a:cubicBezTo>
                  </a:path>
                  <a:path w="37242" h="9429" stroke="0" extrusionOk="0">
                    <a:moveTo>
                      <a:pt x="37243" y="0"/>
                    </a:moveTo>
                    <a:cubicBezTo>
                      <a:pt x="25697" y="3488"/>
                      <a:pt x="9326" y="2634"/>
                      <a:pt x="0" y="943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21752954">
                      <a:custGeom>
                        <a:avLst/>
                        <a:gdLst>
                          <a:gd name="connsiteX0" fmla="*/ 37243 w 37242"/>
                          <a:gd name="connsiteY0" fmla="*/ 0 h 9429"/>
                          <a:gd name="connsiteX1" fmla="*/ 0 w 37242"/>
                          <a:gd name="connsiteY1" fmla="*/ 9430 h 94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7242" h="9429">
                            <a:moveTo>
                              <a:pt x="37243" y="0"/>
                            </a:moveTo>
                            <a:lnTo>
                              <a:pt x="0" y="9430"/>
                            </a:ln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97627E8B-353E-43F3-9E33-0AC7DC1C08B1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 fill="none" extrusionOk="0">
                  <a:moveTo>
                    <a:pt x="0" y="0"/>
                  </a:moveTo>
                  <a:cubicBezTo>
                    <a:pt x="-282" y="1671"/>
                    <a:pt x="10838" y="9628"/>
                    <a:pt x="0" y="17812"/>
                  </a:cubicBezTo>
                </a:path>
                <a:path w="3809" h="17811" stroke="0" extrusionOk="0">
                  <a:moveTo>
                    <a:pt x="0" y="0"/>
                  </a:moveTo>
                  <a:cubicBezTo>
                    <a:pt x="37" y="369"/>
                    <a:pt x="10170" y="12971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253141392">
                    <a:custGeom>
                      <a:avLst/>
                      <a:gdLst>
                        <a:gd name="connsiteX0" fmla="*/ 0 w 3809"/>
                        <a:gd name="connsiteY0" fmla="*/ 0 h 17811"/>
                        <a:gd name="connsiteX1" fmla="*/ 0 w 3809"/>
                        <a:gd name="connsiteY1" fmla="*/ 17812 h 178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809" h="17811">
                          <a:moveTo>
                            <a:pt x="0" y="0"/>
                          </a:moveTo>
                          <a:cubicBezTo>
                            <a:pt x="0" y="0"/>
                            <a:pt x="8572" y="9906"/>
                            <a:pt x="0" y="17812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A0D44BEA-0BAF-4EA1-A671-D4C4E2526C73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 fill="none" extrusionOk="0">
                  <a:moveTo>
                    <a:pt x="0" y="0"/>
                  </a:moveTo>
                  <a:cubicBezTo>
                    <a:pt x="948" y="-559"/>
                    <a:pt x="7049" y="11266"/>
                    <a:pt x="0" y="17812"/>
                  </a:cubicBezTo>
                </a:path>
                <a:path w="3809" h="17811" stroke="0" extrusionOk="0">
                  <a:moveTo>
                    <a:pt x="0" y="0"/>
                  </a:moveTo>
                  <a:cubicBezTo>
                    <a:pt x="-1269" y="-2620"/>
                    <a:pt x="8930" y="9891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269802077">
                    <a:custGeom>
                      <a:avLst/>
                      <a:gdLst>
                        <a:gd name="connsiteX0" fmla="*/ 0 w 3809"/>
                        <a:gd name="connsiteY0" fmla="*/ 0 h 17811"/>
                        <a:gd name="connsiteX1" fmla="*/ 0 w 3809"/>
                        <a:gd name="connsiteY1" fmla="*/ 17812 h 178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809" h="17811">
                          <a:moveTo>
                            <a:pt x="0" y="0"/>
                          </a:moveTo>
                          <a:cubicBezTo>
                            <a:pt x="0" y="0"/>
                            <a:pt x="8572" y="9906"/>
                            <a:pt x="0" y="17812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F10E8F95-723F-4727-9888-312F6C4B7486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 fill="none" extrusionOk="0">
                  <a:moveTo>
                    <a:pt x="0" y="0"/>
                  </a:moveTo>
                  <a:cubicBezTo>
                    <a:pt x="-656" y="162"/>
                    <a:pt x="10755" y="8159"/>
                    <a:pt x="0" y="17812"/>
                  </a:cubicBezTo>
                </a:path>
                <a:path w="3809" h="17811" stroke="0" extrusionOk="0">
                  <a:moveTo>
                    <a:pt x="0" y="0"/>
                  </a:moveTo>
                  <a:cubicBezTo>
                    <a:pt x="2586" y="-1470"/>
                    <a:pt x="7801" y="7484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202723049">
                    <a:custGeom>
                      <a:avLst/>
                      <a:gdLst>
                        <a:gd name="connsiteX0" fmla="*/ 0 w 3809"/>
                        <a:gd name="connsiteY0" fmla="*/ 0 h 17811"/>
                        <a:gd name="connsiteX1" fmla="*/ 0 w 3809"/>
                        <a:gd name="connsiteY1" fmla="*/ 17812 h 178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809" h="17811">
                          <a:moveTo>
                            <a:pt x="0" y="0"/>
                          </a:moveTo>
                          <a:cubicBezTo>
                            <a:pt x="0" y="0"/>
                            <a:pt x="8572" y="9906"/>
                            <a:pt x="0" y="17812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212647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89171" y="464147"/>
            <a:ext cx="10370469" cy="720000"/>
          </a:xfrm>
        </p:spPr>
        <p:txBody>
          <a:bodyPr/>
          <a:lstStyle/>
          <a:p>
            <a:r>
              <a:rPr lang="fr-FR" dirty="0"/>
              <a:t>A son tour, le dirigeant diffuse ces offres auprès de ses employés ou de ses adhérents, il peut le faire en leur distribuant les flyers prévus à cet effet.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D4CC2C54-F802-402E-BC87-D37F8E1C052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388669"/>
            <a:ext cx="5037391" cy="4860000"/>
          </a:xfrm>
        </p:spPr>
        <p:txBody>
          <a:bodyPr/>
          <a:lstStyle/>
          <a:p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61E2ABE-AC1E-4AD9-BBCA-DD54181D029E}"/>
              </a:ext>
            </a:extLst>
          </p:cNvPr>
          <p:cNvSpPr txBox="1"/>
          <p:nvPr/>
        </p:nvSpPr>
        <p:spPr>
          <a:xfrm rot="20784276">
            <a:off x="155186" y="1899972"/>
            <a:ext cx="2800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Bradley Hand ITC" panose="03070402050302030203" pitchFamily="66" charset="0"/>
              </a:rPr>
              <a:t>Flyer à l’attention des salariés et des adhérents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7E9AC3-925C-40A1-BF46-B14BEDDB236D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AD83E7AF-521F-43E0-9641-B5FC243062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A47B8C96-B9CC-43E3-A29D-0B82808F0C03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8A96CBE1-EF32-4677-885C-DC6B8FAE1F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41D5A73D-3E02-484A-998A-871BAF071E62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5F4B5934-BA5E-4655-83EE-969CBB14C1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8A901833-2A59-4A5F-9B50-562991129722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A9F61CB-F47D-404B-9A4B-8EC2A6287728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C9A5400-015E-4C93-8EFC-90E904373D0A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0E57F8B4-FF22-4636-A8A2-697F9F1A7D6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46" name="Groupe 45">
            <a:extLst>
              <a:ext uri="{FF2B5EF4-FFF2-40B4-BE49-F238E27FC236}">
                <a16:creationId xmlns:a16="http://schemas.microsoft.com/office/drawing/2014/main" id="{BF68D805-BD86-41FE-A47F-8FFF4626C094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5912A87E-D522-4A4D-B878-EC7961F3CC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194E176-6F3C-493F-8695-F04D399C0A69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49" name="Image 48">
            <a:extLst>
              <a:ext uri="{FF2B5EF4-FFF2-40B4-BE49-F238E27FC236}">
                <a16:creationId xmlns:a16="http://schemas.microsoft.com/office/drawing/2014/main" id="{8C24AC3C-870F-4988-A616-88658FA6E75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DC9A424D-4541-4F74-B658-A0DB89D4E9F9}"/>
              </a:ext>
            </a:extLst>
          </p:cNvPr>
          <p:cNvSpPr/>
          <p:nvPr/>
        </p:nvSpPr>
        <p:spPr>
          <a:xfrm>
            <a:off x="11325554" y="2839027"/>
            <a:ext cx="914400" cy="3615318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DC41FE5-F9DD-439B-9081-B643C3DC2BB7}"/>
              </a:ext>
            </a:extLst>
          </p:cNvPr>
          <p:cNvSpPr/>
          <p:nvPr/>
        </p:nvSpPr>
        <p:spPr>
          <a:xfrm>
            <a:off x="11338475" y="467930"/>
            <a:ext cx="914400" cy="1182632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1" name="Picture 10" descr="Number 1 icon">
            <a:extLst>
              <a:ext uri="{FF2B5EF4-FFF2-40B4-BE49-F238E27FC236}">
                <a16:creationId xmlns:a16="http://schemas.microsoft.com/office/drawing/2014/main" id="{D0DF918C-FB9E-4D36-92ED-3CC640F99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Number 3 icon">
            <a:extLst>
              <a:ext uri="{FF2B5EF4-FFF2-40B4-BE49-F238E27FC236}">
                <a16:creationId xmlns:a16="http://schemas.microsoft.com/office/drawing/2014/main" id="{41D1F580-6E05-4ACC-B5A5-26C42107E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6" descr="Number 4 icon">
            <a:extLst>
              <a:ext uri="{FF2B5EF4-FFF2-40B4-BE49-F238E27FC236}">
                <a16:creationId xmlns:a16="http://schemas.microsoft.com/office/drawing/2014/main" id="{E056DBA5-6B5A-47C6-8362-F2401626E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8" descr="Number 5 icon">
            <a:extLst>
              <a:ext uri="{FF2B5EF4-FFF2-40B4-BE49-F238E27FC236}">
                <a16:creationId xmlns:a16="http://schemas.microsoft.com/office/drawing/2014/main" id="{CF30AA70-97FC-4163-ABB5-7A03FB7F1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EB4EC32-6BF1-4805-9D6E-52747993F77B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Picture 2" descr="Number 2 icon">
            <a:extLst>
              <a:ext uri="{FF2B5EF4-FFF2-40B4-BE49-F238E27FC236}">
                <a16:creationId xmlns:a16="http://schemas.microsoft.com/office/drawing/2014/main" id="{89844DA8-5A4E-42B2-A1DE-702C73059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Espace réservé du texte 7">
            <a:extLst>
              <a:ext uri="{FF2B5EF4-FFF2-40B4-BE49-F238E27FC236}">
                <a16:creationId xmlns:a16="http://schemas.microsoft.com/office/drawing/2014/main" id="{58C684B4-5D58-4817-8805-9142651EF8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6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E493BD-5254-1814-5832-60CC64F830F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700000" y="1440000"/>
            <a:ext cx="3691778" cy="5220000"/>
          </a:xfrm>
          <a:prstGeom prst="rect">
            <a:avLst/>
          </a:prstGeom>
        </p:spPr>
      </p:pic>
      <p:pic>
        <p:nvPicPr>
          <p:cNvPr id="10" name="Picture 6" descr="fleche-rouge - Tous Perfect">
            <a:extLst>
              <a:ext uri="{FF2B5EF4-FFF2-40B4-BE49-F238E27FC236}">
                <a16:creationId xmlns:a16="http://schemas.microsoft.com/office/drawing/2014/main" id="{663160DB-97DF-9236-116F-459188386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05805" flipH="1">
            <a:off x="1474716" y="2618350"/>
            <a:ext cx="1292970" cy="121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6F19604-4317-6CEB-FF72-9896C9B326E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40000" y="1440000"/>
            <a:ext cx="3709563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63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FB70B86-AE54-477E-8EE5-BD59F2578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56" b="89837" l="9886" r="97338">
                        <a14:foregroundMark x1="97338" y1="59350" x2="68441" y2="650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393" y="3509615"/>
            <a:ext cx="1749842" cy="1636734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631670" cy="720000"/>
          </a:xfrm>
        </p:spPr>
        <p:txBody>
          <a:bodyPr>
            <a:normAutofit/>
          </a:bodyPr>
          <a:lstStyle/>
          <a:p>
            <a:r>
              <a:rPr lang="fr-FR" dirty="0"/>
              <a:t>Les prospects qui adhèreront au dispositif peuvent bénéficier d’offres commerciales avantageuses et exclusives.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2D3129-D9CE-42E7-B506-294B6567FDB9}"/>
              </a:ext>
            </a:extLst>
          </p:cNvPr>
          <p:cNvSpPr/>
          <p:nvPr/>
        </p:nvSpPr>
        <p:spPr>
          <a:xfrm>
            <a:off x="673671" y="1480963"/>
            <a:ext cx="2401088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49E0E6-A25C-4579-A2C2-F7A5D5CDC9A6}"/>
              </a:ext>
            </a:extLst>
          </p:cNvPr>
          <p:cNvSpPr/>
          <p:nvPr/>
        </p:nvSpPr>
        <p:spPr>
          <a:xfrm>
            <a:off x="3265383" y="1480963"/>
            <a:ext cx="2401088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548130-1D75-4377-83D0-D650A02B06A0}"/>
              </a:ext>
            </a:extLst>
          </p:cNvPr>
          <p:cNvSpPr/>
          <p:nvPr/>
        </p:nvSpPr>
        <p:spPr>
          <a:xfrm>
            <a:off x="5927440" y="1480963"/>
            <a:ext cx="2401088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D303DD1-9208-4684-A862-0B698ABA4325}"/>
              </a:ext>
            </a:extLst>
          </p:cNvPr>
          <p:cNvSpPr txBox="1"/>
          <p:nvPr/>
        </p:nvSpPr>
        <p:spPr>
          <a:xfrm>
            <a:off x="927027" y="1991128"/>
            <a:ext cx="19296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 Prime de Bienvenue lors de l’Entrée en Relation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DA113DA-1C8B-49CE-97AC-F8482A6FA0F7}"/>
              </a:ext>
            </a:extLst>
          </p:cNvPr>
          <p:cNvSpPr txBox="1"/>
          <p:nvPr/>
        </p:nvSpPr>
        <p:spPr>
          <a:xfrm>
            <a:off x="6053363" y="2163549"/>
            <a:ext cx="2119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solutions de financements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7D4B66-6605-4918-A8AD-E0E22C73459A}"/>
              </a:ext>
            </a:extLst>
          </p:cNvPr>
          <p:cNvSpPr txBox="1"/>
          <p:nvPr/>
        </p:nvSpPr>
        <p:spPr>
          <a:xfrm>
            <a:off x="8811141" y="2155899"/>
            <a:ext cx="1929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Rendez-vous Experts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3A06852-01EA-4685-B9ED-8DF09A4132C9}"/>
              </a:ext>
            </a:extLst>
          </p:cNvPr>
          <p:cNvSpPr txBox="1"/>
          <p:nvPr/>
        </p:nvSpPr>
        <p:spPr>
          <a:xfrm>
            <a:off x="3499730" y="2040342"/>
            <a:ext cx="1929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carte Visa Premier à 1 € pendant 6 mois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8A5AA0-B5D7-4506-AD2B-FE0547F73BE9}"/>
              </a:ext>
            </a:extLst>
          </p:cNvPr>
          <p:cNvSpPr/>
          <p:nvPr/>
        </p:nvSpPr>
        <p:spPr>
          <a:xfrm>
            <a:off x="8575427" y="1480963"/>
            <a:ext cx="2401088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EFC7DB6-CC25-4CF7-9129-1F3317351130}"/>
              </a:ext>
            </a:extLst>
          </p:cNvPr>
          <p:cNvGrpSpPr/>
          <p:nvPr/>
        </p:nvGrpSpPr>
        <p:grpSpPr>
          <a:xfrm>
            <a:off x="673671" y="1480963"/>
            <a:ext cx="2401088" cy="3659811"/>
            <a:chOff x="2039664" y="3651751"/>
            <a:chExt cx="2401088" cy="365981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4358D48-2698-4986-B70F-AA9C40890717}"/>
                </a:ext>
              </a:extLst>
            </p:cNvPr>
            <p:cNvSpPr/>
            <p:nvPr/>
          </p:nvSpPr>
          <p:spPr>
            <a:xfrm>
              <a:off x="2039664" y="3651751"/>
              <a:ext cx="2401088" cy="36598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3C5F3077-291A-43AE-BC53-13CBA0148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1025" y="5985558"/>
              <a:ext cx="1445890" cy="1246219"/>
            </a:xfrm>
            <a:prstGeom prst="rect">
              <a:avLst/>
            </a:prstGeom>
          </p:spPr>
        </p:pic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5EA7904E-E32F-4974-B9CE-204ED4F9BC6D}"/>
                </a:ext>
              </a:extLst>
            </p:cNvPr>
            <p:cNvSpPr txBox="1"/>
            <p:nvPr/>
          </p:nvSpPr>
          <p:spPr>
            <a:xfrm>
              <a:off x="2320591" y="3879271"/>
              <a:ext cx="1918211" cy="220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accent4">
                      <a:lumMod val="75000"/>
                    </a:schemeClr>
                  </a:solidFill>
                </a:rPr>
                <a:t>Prime de Bienvenue</a:t>
              </a:r>
            </a:p>
            <a:p>
              <a:pPr algn="ctr"/>
              <a:endParaRPr lang="fr-FR" sz="5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ctr"/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80 € </a:t>
              </a:r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versés sur le compte de dépôt ouvert,</a:t>
              </a:r>
            </a:p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accompagnée de la souscription à une Formule individuelle ;</a:t>
              </a:r>
            </a:p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sous réserve de la domiciliation bancaire d’au moins 3 organismes La prime de Bienvenue est versée sous 3 mois. 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63CF8780-71EC-433D-9137-2F698DFF9695}"/>
              </a:ext>
            </a:extLst>
          </p:cNvPr>
          <p:cNvGrpSpPr/>
          <p:nvPr/>
        </p:nvGrpSpPr>
        <p:grpSpPr>
          <a:xfrm>
            <a:off x="3264015" y="1480963"/>
            <a:ext cx="2401088" cy="3659811"/>
            <a:chOff x="7978809" y="6623490"/>
            <a:chExt cx="2401088" cy="3659811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EDF4EB0-79A5-4342-A6D5-F79834543F63}"/>
                </a:ext>
              </a:extLst>
            </p:cNvPr>
            <p:cNvSpPr/>
            <p:nvPr/>
          </p:nvSpPr>
          <p:spPr>
            <a:xfrm>
              <a:off x="7978809" y="6623490"/>
              <a:ext cx="2401088" cy="36598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15212BC-412C-4F3C-931E-5038A5A514E0}"/>
                </a:ext>
              </a:extLst>
            </p:cNvPr>
            <p:cNvSpPr/>
            <p:nvPr/>
          </p:nvSpPr>
          <p:spPr>
            <a:xfrm>
              <a:off x="8214524" y="6960512"/>
              <a:ext cx="1981239" cy="14619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accent4">
                      <a:lumMod val="75000"/>
                    </a:schemeClr>
                  </a:solidFill>
                </a:rPr>
                <a:t>Offre Bancarisation</a:t>
              </a:r>
            </a:p>
            <a:p>
              <a:pPr algn="ctr"/>
              <a:endParaRPr lang="fr-FR" sz="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La </a:t>
              </a:r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Visa Premier est à 1 € par mois pendant </a:t>
              </a:r>
            </a:p>
            <a:p>
              <a:pPr algn="ctr"/>
              <a:r>
                <a:rPr lang="fr-F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 mois,</a:t>
              </a:r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valable pour toute nouvelle souscription d’une Formule Confort individuelle</a:t>
              </a: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1DCED712-89C0-40EE-8356-402E6EA1A9BF}"/>
              </a:ext>
            </a:extLst>
          </p:cNvPr>
          <p:cNvGrpSpPr/>
          <p:nvPr/>
        </p:nvGrpSpPr>
        <p:grpSpPr>
          <a:xfrm>
            <a:off x="8581518" y="1488403"/>
            <a:ext cx="2401088" cy="3659811"/>
            <a:chOff x="6810973" y="8738534"/>
            <a:chExt cx="2401088" cy="3659811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91F6F46-2A1F-4FF7-ACF3-C4E880EFBFC2}"/>
                </a:ext>
              </a:extLst>
            </p:cNvPr>
            <p:cNvSpPr/>
            <p:nvPr/>
          </p:nvSpPr>
          <p:spPr>
            <a:xfrm>
              <a:off x="6810973" y="8738534"/>
              <a:ext cx="2401088" cy="36598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C7A1F7C-CD85-4BF7-9D57-12E019A03358}"/>
                </a:ext>
              </a:extLst>
            </p:cNvPr>
            <p:cNvSpPr/>
            <p:nvPr/>
          </p:nvSpPr>
          <p:spPr>
            <a:xfrm>
              <a:off x="6976562" y="8879693"/>
              <a:ext cx="2198642" cy="15542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100" b="1" dirty="0">
                  <a:solidFill>
                    <a:schemeClr val="accent4">
                      <a:lumMod val="75000"/>
                    </a:schemeClr>
                  </a:solidFill>
                </a:rPr>
                <a:t>Rendez-vous experts</a:t>
              </a:r>
            </a:p>
            <a:p>
              <a:endParaRPr lang="fr-FR" sz="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171450" indent="-171450">
                <a:buFontTx/>
                <a:buChar char="-"/>
              </a:pPr>
              <a:r>
                <a:rPr lang="fr-F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Bilan assurances et prévoyance</a:t>
              </a:r>
            </a:p>
            <a:p>
              <a:pPr marL="171450" indent="-171450">
                <a:buFontTx/>
                <a:buChar char="-"/>
              </a:pPr>
              <a:endParaRPr lang="fr-FR" sz="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171450" indent="-171450">
                <a:buFontTx/>
                <a:buChar char="-"/>
              </a:pPr>
              <a:r>
                <a:rPr lang="fr-F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Conseils personnalisés en termes d’épargne et de retraite</a:t>
              </a:r>
            </a:p>
            <a:p>
              <a:pPr marL="171450" indent="-171450">
                <a:buFontTx/>
                <a:buChar char="-"/>
              </a:pPr>
              <a:endParaRPr lang="fr-FR" sz="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171450" indent="-171450">
                <a:buFontTx/>
                <a:buChar char="-"/>
              </a:pPr>
              <a:r>
                <a:rPr lang="fr-F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Bilan patrimonial gratuit</a:t>
              </a:r>
            </a:p>
            <a:p>
              <a:pPr marL="171450" indent="-171450">
                <a:buFontTx/>
                <a:buChar char="-"/>
              </a:pPr>
              <a:endPara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931015E-059D-491C-B501-BB57D998427C}"/>
              </a:ext>
            </a:extLst>
          </p:cNvPr>
          <p:cNvGrpSpPr/>
          <p:nvPr/>
        </p:nvGrpSpPr>
        <p:grpSpPr>
          <a:xfrm>
            <a:off x="5936140" y="1480963"/>
            <a:ext cx="2401088" cy="3659811"/>
            <a:chOff x="6810973" y="8738534"/>
            <a:chExt cx="2401088" cy="3659811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4D97B47-4C0A-466B-91B4-22512BE720B6}"/>
                </a:ext>
              </a:extLst>
            </p:cNvPr>
            <p:cNvSpPr/>
            <p:nvPr/>
          </p:nvSpPr>
          <p:spPr>
            <a:xfrm>
              <a:off x="6810973" y="8738534"/>
              <a:ext cx="2401088" cy="36598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18697B7-07CB-459F-B065-DDD7FC2A8C8C}"/>
                </a:ext>
              </a:extLst>
            </p:cNvPr>
            <p:cNvSpPr/>
            <p:nvPr/>
          </p:nvSpPr>
          <p:spPr>
            <a:xfrm>
              <a:off x="6928196" y="8871837"/>
              <a:ext cx="2198642" cy="12157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100" b="1" dirty="0">
                  <a:solidFill>
                    <a:schemeClr val="accent4">
                      <a:lumMod val="75000"/>
                    </a:schemeClr>
                  </a:solidFill>
                </a:rPr>
                <a:t>Offre Crédit</a:t>
              </a:r>
            </a:p>
            <a:p>
              <a:endParaRPr lang="fr-FR" sz="5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171450" indent="-171450">
                <a:buFontTx/>
                <a:buChar char="-"/>
              </a:pPr>
              <a:r>
                <a:rPr lang="fr-F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Crédit consommation </a:t>
              </a:r>
              <a:r>
                <a:rPr lang="fr-F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partenariat bienvenue</a:t>
              </a:r>
              <a:r>
                <a:rPr lang="fr-F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jusqu’à 5.000 € (conditions de taux disponibles dans le book des offres)</a:t>
              </a:r>
            </a:p>
            <a:p>
              <a:pPr marL="171450" indent="-171450">
                <a:buFontTx/>
                <a:buChar char="-"/>
              </a:pPr>
              <a:endParaRPr lang="fr-FR" sz="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171450" indent="-171450">
                <a:buFontTx/>
                <a:buChar char="-"/>
              </a:pPr>
              <a:endParaRPr lang="fr-FR" sz="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95355C06-F691-4DD0-8DD4-744FD170A47F}"/>
              </a:ext>
            </a:extLst>
          </p:cNvPr>
          <p:cNvGrpSpPr/>
          <p:nvPr/>
        </p:nvGrpSpPr>
        <p:grpSpPr>
          <a:xfrm>
            <a:off x="8673653" y="3088356"/>
            <a:ext cx="2713301" cy="2182733"/>
            <a:chOff x="4044988" y="4479007"/>
            <a:chExt cx="2713301" cy="2182733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9633263D-2C91-4544-A63E-3928825686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742" b="94194" l="8942" r="89640">
                          <a14:foregroundMark x1="26718" y1="18387" x2="35769" y2="25968"/>
                          <a14:foregroundMark x1="28135" y1="25323" x2="32824" y2="17097"/>
                          <a14:foregroundMark x1="38931" y1="7903" x2="43511" y2="12419"/>
                          <a14:foregroundMark x1="43511" y1="12419" x2="41221" y2="12903"/>
                          <a14:foregroundMark x1="43511" y1="25484" x2="48092" y2="30161"/>
                          <a14:foregroundMark x1="48092" y1="30161" x2="50600" y2="22903"/>
                          <a14:foregroundMark x1="50600" y1="22903" x2="45256" y2="20484"/>
                          <a14:foregroundMark x1="45256" y1="20484" x2="46783" y2="23871"/>
                          <a14:foregroundMark x1="11501" y1="36879" x2="9160" y2="35968"/>
                          <a14:foregroundMark x1="67939" y1="34677" x2="70992" y2="42581"/>
                          <a14:foregroundMark x1="70992" y1="42581" x2="71756" y2="51129"/>
                          <a14:foregroundMark x1="71756" y1="51129" x2="71647" y2="51613"/>
                          <a14:foregroundMark x1="76554" y1="42097" x2="72301" y2="35484"/>
                          <a14:foregroundMark x1="72301" y1="35484" x2="70120" y2="35161"/>
                          <a14:foregroundMark x1="68484" y1="56290" x2="67612" y2="63226"/>
                          <a14:foregroundMark x1="76118" y1="49839" x2="75027" y2="63387"/>
                          <a14:foregroundMark x1="65758" y1="93710" x2="50382" y2="92581"/>
                          <a14:foregroundMark x1="71756" y1="88871" x2="71538" y2="76129"/>
                          <a14:foregroundMark x1="68593" y1="94194" x2="68920" y2="90968"/>
                          <a14:foregroundMark x1="76150" y1="91774" x2="74482" y2="90323"/>
                          <a14:foregroundMark x1="78190" y1="93548" x2="76150" y2="91774"/>
                          <a14:foregroundMark x1="75791" y1="39032" x2="73937" y2="37419"/>
                          <a14:foregroundMark x1="75463" y1="94032" x2="74373" y2="91452"/>
                          <a14:foregroundMark x1="77426" y1="92581" x2="73828" y2="89677"/>
                          <a14:foregroundMark x1="68702" y1="90484" x2="71429" y2="89839"/>
                          <a14:foregroundMark x1="23555" y1="46935" x2="25518" y2="48871"/>
                          <a14:foregroundMark x1="24427" y1="51935" x2="24755" y2="61613"/>
                          <a14:foregroundMark x1="24100" y1="55000" x2="23664" y2="55000"/>
                          <a14:foregroundMark x1="35442" y1="65323" x2="41767" y2="65000"/>
                          <a14:foregroundMark x1="41767" y1="65000" x2="66957" y2="66613"/>
                          <a14:foregroundMark x1="36096" y1="34032" x2="37841" y2="56452"/>
                          <a14:foregroundMark x1="38931" y1="50484" x2="36859" y2="48387"/>
                          <a14:foregroundMark x1="36641" y1="48387" x2="34896" y2="51290"/>
                          <a14:foregroundMark x1="38604" y1="89194" x2="39258" y2="76129"/>
                          <a14:foregroundMark x1="44166" y1="89355" x2="39586" y2="89194"/>
                          <a14:foregroundMark x1="41876" y1="93871" x2="41985" y2="90484"/>
                          <a14:foregroundMark x1="67721" y1="49516" x2="67612" y2="61613"/>
                          <a14:backgroundMark x1="76772" y1="94355" x2="76533" y2="93680"/>
                          <a14:backgroundMark x1="25954" y1="38065" x2="11887" y2="44355"/>
                          <a14:backgroundMark x1="23010" y1="38387" x2="12214" y2="3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54"/>
            <a:stretch/>
          </p:blipFill>
          <p:spPr>
            <a:xfrm>
              <a:off x="4044988" y="4479007"/>
              <a:ext cx="2713301" cy="2182733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288E163-809C-4FA8-8967-AA058802DEC1}"/>
                </a:ext>
              </a:extLst>
            </p:cNvPr>
            <p:cNvSpPr/>
            <p:nvPr/>
          </p:nvSpPr>
          <p:spPr>
            <a:xfrm>
              <a:off x="4044988" y="5148775"/>
              <a:ext cx="420173" cy="3094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139BAEB3-051D-4AC6-AA78-39D4DF2557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02" b="95327" l="9934" r="89972">
                        <a14:foregroundMark x1="14853" y1="11215" x2="28571" y2="30374"/>
                        <a14:foregroundMark x1="46547" y1="19159" x2="48155" y2="27570"/>
                        <a14:foregroundMark x1="48155" y1="27570" x2="53453" y2="26324"/>
                        <a14:foregroundMark x1="53453" y1="26324" x2="50237" y2="19470"/>
                        <a14:foregroundMark x1="50237" y1="19470" x2="49290" y2="28816"/>
                        <a14:foregroundMark x1="49290" y1="28816" x2="49953" y2="25857"/>
                        <a14:foregroundMark x1="63671" y1="11215" x2="69158" y2="9657"/>
                        <a14:foregroundMark x1="69158" y1="9657" x2="69726" y2="20093"/>
                        <a14:foregroundMark x1="69726" y1="20093" x2="64806" y2="24299"/>
                        <a14:foregroundMark x1="64806" y1="24299" x2="61022" y2="18536"/>
                        <a14:foregroundMark x1="61022" y1="18536" x2="64428" y2="13240"/>
                        <a14:foregroundMark x1="64428" y1="13240" x2="69442" y2="14798"/>
                        <a14:foregroundMark x1="69442" y1="14798" x2="63955" y2="18847"/>
                        <a14:foregroundMark x1="63955" y1="18847" x2="65374" y2="16355"/>
                        <a14:foregroundMark x1="75307" y1="30685" x2="78146" y2="23676"/>
                        <a14:foregroundMark x1="78146" y1="23676" x2="83160" y2="22741"/>
                        <a14:foregroundMark x1="83160" y1="22741" x2="85809" y2="29283"/>
                        <a14:foregroundMark x1="85809" y1="29283" x2="80795" y2="33801"/>
                        <a14:foregroundMark x1="80795" y1="33801" x2="82592" y2="26168"/>
                        <a14:foregroundMark x1="82592" y1="26168" x2="81835" y2="35670"/>
                        <a14:foregroundMark x1="81835" y1="35670" x2="78808" y2="33022"/>
                        <a14:foregroundMark x1="70104" y1="28972" x2="62062" y2="28816"/>
                        <a14:foregroundMark x1="69726" y1="27259" x2="62062" y2="28193"/>
                        <a14:foregroundMark x1="54210" y1="36916" x2="48912" y2="36449"/>
                        <a14:foregroundMark x1="48912" y1="36449" x2="53926" y2="37850"/>
                        <a14:foregroundMark x1="53926" y1="37850" x2="46547" y2="37072"/>
                        <a14:foregroundMark x1="76254" y1="43614" x2="81835" y2="43302"/>
                        <a14:foregroundMark x1="81835" y1="43302" x2="75781" y2="43925"/>
                        <a14:foregroundMark x1="75781" y1="43925" x2="80795" y2="42835"/>
                        <a14:foregroundMark x1="80795" y1="42835" x2="83917" y2="42991"/>
                        <a14:foregroundMark x1="14948" y1="21340" x2="17881" y2="24143"/>
                        <a14:foregroundMark x1="84484" y1="44548" x2="84484" y2="44548"/>
                        <a14:foregroundMark x1="77105" y1="44860" x2="77105" y2="44860"/>
                        <a14:foregroundMark x1="84957" y1="42679" x2="84957" y2="42679"/>
                        <a14:foregroundMark x1="84011" y1="42212" x2="84011" y2="42212"/>
                        <a14:foregroundMark x1="63482" y1="37383" x2="66982" y2="52648"/>
                        <a14:foregroundMark x1="66982" y1="52648" x2="66036" y2="50779"/>
                        <a14:foregroundMark x1="69726" y1="40966" x2="65374" y2="37072"/>
                        <a14:foregroundMark x1="65374" y1="37072" x2="63482" y2="37539"/>
                        <a14:foregroundMark x1="70482" y1="51246" x2="69347" y2="64486"/>
                        <a14:foregroundMark x1="70577" y1="51246" x2="70956" y2="59346"/>
                        <a14:foregroundMark x1="70956" y1="59346" x2="70293" y2="60748"/>
                        <a14:foregroundMark x1="62819" y1="52025" x2="62819" y2="60903"/>
                        <a14:foregroundMark x1="62819" y1="60903" x2="62819" y2="54517"/>
                        <a14:foregroundMark x1="63103" y1="59502" x2="63103" y2="64486"/>
                        <a14:foregroundMark x1="38127" y1="38006" x2="34248" y2="42523"/>
                        <a14:foregroundMark x1="34248" y1="42523" x2="36897" y2="49533"/>
                        <a14:foregroundMark x1="36897" y1="49533" x2="36045" y2="56231"/>
                        <a14:foregroundMark x1="35856" y1="50312" x2="34910" y2="53271"/>
                        <a14:foregroundMark x1="38221" y1="52492" x2="36235" y2="50156"/>
                        <a14:foregroundMark x1="47682" y1="67134" x2="44465" y2="64330"/>
                        <a14:foregroundMark x1="38110" y1="82866" x2="38127" y2="82399"/>
                        <a14:foregroundMark x1="37843" y1="90187" x2="37945" y2="87383"/>
                        <a14:foregroundMark x1="38127" y1="82399" x2="35762" y2="79595"/>
                        <a14:foregroundMark x1="24503" y1="49377" x2="26585" y2="50935"/>
                        <a14:foregroundMark x1="25449" y1="53894" x2="25639" y2="63084"/>
                        <a14:foregroundMark x1="25071" y1="57165" x2="24693" y2="57165"/>
                        <a14:foregroundMark x1="32167" y1="60592" x2="31883" y2="63084"/>
                        <a14:foregroundMark x1="44844" y1="94548" x2="43425" y2="89097"/>
                        <a14:foregroundMark x1="66131" y1="90187" x2="66131" y2="77570"/>
                        <a14:foregroundMark x1="69442" y1="80374" x2="67171" y2="79595"/>
                        <a14:foregroundMark x1="69959" y1="92906" x2="66982" y2="90966"/>
                        <a14:foregroundMark x1="71523" y1="93925" x2="70417" y2="93204"/>
                        <a14:foregroundMark x1="66982" y1="90966" x2="66982" y2="90966"/>
                        <a14:foregroundMark x1="63955" y1="94548" x2="64333" y2="91121"/>
                        <a14:foregroundMark x1="43046" y1="90810" x2="39924" y2="90810"/>
                        <a14:foregroundMark x1="71050" y1="47040" x2="68685" y2="40343"/>
                        <a14:foregroundMark x1="40019" y1="94704" x2="40303" y2="91121"/>
                        <a14:foregroundMark x1="71334" y1="93302" x2="68212" y2="91121"/>
                        <a14:foregroundMark x1="48628" y1="67134" x2="35194" y2="67601"/>
                        <a14:backgroundMark x1="41249" y1="71184" x2="46641" y2="71651"/>
                        <a14:backgroundMark x1="36897" y1="82866" x2="36897" y2="87383"/>
                        <a14:backgroundMark x1="41911" y1="92056" x2="41816" y2="92835"/>
                        <a14:backgroundMark x1="40114" y1="92056" x2="38884" y2="926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767" y="3200619"/>
            <a:ext cx="3354432" cy="2037413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AF729775-7696-4FB5-9833-4D8B6B0F514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52" b="95062" l="3917" r="93000">
                        <a14:foregroundMark x1="2333" y1="11883" x2="5250" y2="5710"/>
                        <a14:foregroundMark x1="5250" y1="5710" x2="9667" y2="3549"/>
                        <a14:foregroundMark x1="9667" y1="3549" x2="14000" y2="5710"/>
                        <a14:foregroundMark x1="14000" y1="5710" x2="16167" y2="12654"/>
                        <a14:foregroundMark x1="16167" y1="12654" x2="16667" y2="20679"/>
                        <a14:foregroundMark x1="16667" y1="20679" x2="13917" y2="27315"/>
                        <a14:foregroundMark x1="13917" y1="27315" x2="10000" y2="30401"/>
                        <a14:foregroundMark x1="10000" y1="30401" x2="5500" y2="28241"/>
                        <a14:foregroundMark x1="5500" y1="28241" x2="2917" y2="22068"/>
                        <a14:foregroundMark x1="2917" y1="22068" x2="1583" y2="14506"/>
                        <a14:foregroundMark x1="1583" y1="14506" x2="4000" y2="7253"/>
                        <a14:foregroundMark x1="4000" y1="7253" x2="7917" y2="3395"/>
                        <a14:foregroundMark x1="7917" y1="3395" x2="12500" y2="4938"/>
                        <a14:foregroundMark x1="12500" y1="4938" x2="15583" y2="10185"/>
                        <a14:foregroundMark x1="15583" y1="10185" x2="16500" y2="17901"/>
                        <a14:foregroundMark x1="16500" y1="17901" x2="13667" y2="24383"/>
                        <a14:foregroundMark x1="13667" y1="24383" x2="9917" y2="28549"/>
                        <a14:foregroundMark x1="9917" y1="28549" x2="5417" y2="24228"/>
                        <a14:foregroundMark x1="5417" y1="24228" x2="3333" y2="16975"/>
                        <a14:foregroundMark x1="3333" y1="16975" x2="7667" y2="12500"/>
                        <a14:foregroundMark x1="7667" y1="12500" x2="9833" y2="19599"/>
                        <a14:foregroundMark x1="9833" y1="19599" x2="5917" y2="15278"/>
                        <a14:foregroundMark x1="5917" y1="15278" x2="12500" y2="9259"/>
                        <a14:foregroundMark x1="12500" y1="9259" x2="14750" y2="16821"/>
                        <a14:foregroundMark x1="14750" y1="16821" x2="9417" y2="19136"/>
                        <a14:foregroundMark x1="9417" y1="19136" x2="13833" y2="14815"/>
                        <a14:foregroundMark x1="13833" y1="14815" x2="12833" y2="24537"/>
                        <a14:foregroundMark x1="12833" y1="24537" x2="6250" y2="24691"/>
                        <a14:foregroundMark x1="6250" y1="24691" x2="5000" y2="15278"/>
                        <a14:foregroundMark x1="5000" y1="15278" x2="6917" y2="8179"/>
                        <a14:foregroundMark x1="6917" y1="8179" x2="11333" y2="5864"/>
                        <a14:foregroundMark x1="11333" y1="5864" x2="15000" y2="9722"/>
                        <a14:foregroundMark x1="15000" y1="9722" x2="8083" y2="13889"/>
                        <a14:foregroundMark x1="8083" y1="13889" x2="9333" y2="16049"/>
                        <a14:foregroundMark x1="13167" y1="4167" x2="8333" y2="2160"/>
                        <a14:foregroundMark x1="8333" y1="2160" x2="4583" y2="5864"/>
                        <a14:foregroundMark x1="4583" y1="5864" x2="1917" y2="12037"/>
                        <a14:foregroundMark x1="1917" y1="12037" x2="1417" y2="20370"/>
                        <a14:foregroundMark x1="1417" y1="20370" x2="3917" y2="26852"/>
                        <a14:foregroundMark x1="3917" y1="26852" x2="6083" y2="27778"/>
                        <a14:foregroundMark x1="13500" y1="4321" x2="9500" y2="2006"/>
                        <a14:foregroundMark x1="9500" y1="2006" x2="5833" y2="4938"/>
                        <a14:foregroundMark x1="27667" y1="16204" x2="42250" y2="18210"/>
                        <a14:foregroundMark x1="42250" y1="18210" x2="52250" y2="17593"/>
                        <a14:foregroundMark x1="52250" y1="17593" x2="75250" y2="19753"/>
                        <a14:foregroundMark x1="75250" y1="19753" x2="69500" y2="15741"/>
                        <a14:foregroundMark x1="69500" y1="15741" x2="27583" y2="18827"/>
                        <a14:foregroundMark x1="27583" y1="18827" x2="42833" y2="20833"/>
                        <a14:foregroundMark x1="42833" y1="20833" x2="52083" y2="20370"/>
                        <a14:foregroundMark x1="52083" y1="20370" x2="72667" y2="21451"/>
                        <a14:foregroundMark x1="72667" y1="21451" x2="28583" y2="19136"/>
                        <a14:foregroundMark x1="44167" y1="53241" x2="54333" y2="72377"/>
                        <a14:foregroundMark x1="54333" y1="72377" x2="57000" y2="79167"/>
                        <a14:foregroundMark x1="57000" y1="79167" x2="57833" y2="84414"/>
                        <a14:foregroundMark x1="62500" y1="79167" x2="57250" y2="59568"/>
                        <a14:foregroundMark x1="57250" y1="47222" x2="49083" y2="64352"/>
                        <a14:foregroundMark x1="63750" y1="63117" x2="59500" y2="60031"/>
                        <a14:foregroundMark x1="83833" y1="95216" x2="85583" y2="90586"/>
                        <a14:foregroundMark x1="89167" y1="95216" x2="90500" y2="89352"/>
                        <a14:foregroundMark x1="93083" y1="62809" x2="93000" y2="46451"/>
                        <a14:foregroundMark x1="93000" y1="46451" x2="92917" y2="46296"/>
                        <a14:foregroundMark x1="75500" y1="33796" x2="78000" y2="37963"/>
                        <a14:foregroundMark x1="89000" y1="20370" x2="87333" y2="294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77"/>
          <a:stretch/>
        </p:blipFill>
        <p:spPr>
          <a:xfrm>
            <a:off x="4295207" y="3395622"/>
            <a:ext cx="903290" cy="18253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02C89E-E811-4778-94E9-E25CA0E4CCD1}"/>
              </a:ext>
            </a:extLst>
          </p:cNvPr>
          <p:cNvSpPr/>
          <p:nvPr/>
        </p:nvSpPr>
        <p:spPr>
          <a:xfrm>
            <a:off x="4242944" y="3570766"/>
            <a:ext cx="291390" cy="307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2CB2897-2869-4AB7-A16C-34DD2C6CA2F8}"/>
              </a:ext>
            </a:extLst>
          </p:cNvPr>
          <p:cNvSpPr/>
          <p:nvPr/>
        </p:nvSpPr>
        <p:spPr>
          <a:xfrm>
            <a:off x="4235784" y="3563026"/>
            <a:ext cx="350130" cy="30730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1C517E7-6E71-49C6-998B-D9D4EA2126E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ECECEC"/>
              </a:clrFrom>
              <a:clrTo>
                <a:srgbClr val="ECEC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3245">
            <a:off x="4064631" y="3754575"/>
            <a:ext cx="458413" cy="295724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ABCF4D21-2478-4A5E-AE55-203B68E32D0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52" b="95062" l="3917" r="93000">
                        <a14:foregroundMark x1="2333" y1="11883" x2="5250" y2="5710"/>
                        <a14:foregroundMark x1="5250" y1="5710" x2="9667" y2="3549"/>
                        <a14:foregroundMark x1="9667" y1="3549" x2="14000" y2="5710"/>
                        <a14:foregroundMark x1="14000" y1="5710" x2="16167" y2="12654"/>
                        <a14:foregroundMark x1="16167" y1="12654" x2="16667" y2="20679"/>
                        <a14:foregroundMark x1="16667" y1="20679" x2="13917" y2="27315"/>
                        <a14:foregroundMark x1="13917" y1="27315" x2="10000" y2="30401"/>
                        <a14:foregroundMark x1="10000" y1="30401" x2="5500" y2="28241"/>
                        <a14:foregroundMark x1="5500" y1="28241" x2="2917" y2="22068"/>
                        <a14:foregroundMark x1="2917" y1="22068" x2="1583" y2="14506"/>
                        <a14:foregroundMark x1="1583" y1="14506" x2="4000" y2="7253"/>
                        <a14:foregroundMark x1="4000" y1="7253" x2="7917" y2="3395"/>
                        <a14:foregroundMark x1="7917" y1="3395" x2="12500" y2="4938"/>
                        <a14:foregroundMark x1="12500" y1="4938" x2="15583" y2="10185"/>
                        <a14:foregroundMark x1="15583" y1="10185" x2="16500" y2="17901"/>
                        <a14:foregroundMark x1="16500" y1="17901" x2="13667" y2="24383"/>
                        <a14:foregroundMark x1="13667" y1="24383" x2="9917" y2="28549"/>
                        <a14:foregroundMark x1="9917" y1="28549" x2="5417" y2="24228"/>
                        <a14:foregroundMark x1="5417" y1="24228" x2="3333" y2="16975"/>
                        <a14:foregroundMark x1="3333" y1="16975" x2="7667" y2="12500"/>
                        <a14:foregroundMark x1="7667" y1="12500" x2="9833" y2="19599"/>
                        <a14:foregroundMark x1="9833" y1="19599" x2="5917" y2="15278"/>
                        <a14:foregroundMark x1="5917" y1="15278" x2="12500" y2="9259"/>
                        <a14:foregroundMark x1="12500" y1="9259" x2="14750" y2="16821"/>
                        <a14:foregroundMark x1="14750" y1="16821" x2="9417" y2="19136"/>
                        <a14:foregroundMark x1="9417" y1="19136" x2="13833" y2="14815"/>
                        <a14:foregroundMark x1="13833" y1="14815" x2="12833" y2="24537"/>
                        <a14:foregroundMark x1="12833" y1="24537" x2="6250" y2="24691"/>
                        <a14:foregroundMark x1="6250" y1="24691" x2="5000" y2="15278"/>
                        <a14:foregroundMark x1="5000" y1="15278" x2="6917" y2="8179"/>
                        <a14:foregroundMark x1="6917" y1="8179" x2="11333" y2="5864"/>
                        <a14:foregroundMark x1="11333" y1="5864" x2="15000" y2="9722"/>
                        <a14:foregroundMark x1="15000" y1="9722" x2="8083" y2="13889"/>
                        <a14:foregroundMark x1="8083" y1="13889" x2="9333" y2="16049"/>
                        <a14:foregroundMark x1="13167" y1="4167" x2="8333" y2="2160"/>
                        <a14:foregroundMark x1="8333" y1="2160" x2="4583" y2="5864"/>
                        <a14:foregroundMark x1="4583" y1="5864" x2="1917" y2="12037"/>
                        <a14:foregroundMark x1="1917" y1="12037" x2="1417" y2="20370"/>
                        <a14:foregroundMark x1="1417" y1="20370" x2="3917" y2="26852"/>
                        <a14:foregroundMark x1="3917" y1="26852" x2="6083" y2="27778"/>
                        <a14:foregroundMark x1="13500" y1="4321" x2="9500" y2="2006"/>
                        <a14:foregroundMark x1="9500" y1="2006" x2="5833" y2="4938"/>
                        <a14:foregroundMark x1="27667" y1="16204" x2="42250" y2="18210"/>
                        <a14:foregroundMark x1="42250" y1="18210" x2="52250" y2="17593"/>
                        <a14:foregroundMark x1="52250" y1="17593" x2="75250" y2="19753"/>
                        <a14:foregroundMark x1="75250" y1="19753" x2="69500" y2="15741"/>
                        <a14:foregroundMark x1="69500" y1="15741" x2="27583" y2="18827"/>
                        <a14:foregroundMark x1="27583" y1="18827" x2="42833" y2="20833"/>
                        <a14:foregroundMark x1="42833" y1="20833" x2="52083" y2="20370"/>
                        <a14:foregroundMark x1="52083" y1="20370" x2="72667" y2="21451"/>
                        <a14:foregroundMark x1="72667" y1="21451" x2="28583" y2="19136"/>
                        <a14:foregroundMark x1="44167" y1="53241" x2="54333" y2="72377"/>
                        <a14:foregroundMark x1="54333" y1="72377" x2="57000" y2="79167"/>
                        <a14:foregroundMark x1="57000" y1="79167" x2="57833" y2="84414"/>
                        <a14:foregroundMark x1="62500" y1="79167" x2="57250" y2="59568"/>
                        <a14:foregroundMark x1="57250" y1="47222" x2="49083" y2="64352"/>
                        <a14:foregroundMark x1="63750" y1="63117" x2="59500" y2="60031"/>
                        <a14:foregroundMark x1="83833" y1="95216" x2="85583" y2="90586"/>
                        <a14:foregroundMark x1="89167" y1="95216" x2="90500" y2="89352"/>
                        <a14:foregroundMark x1="93083" y1="62809" x2="93000" y2="46451"/>
                        <a14:foregroundMark x1="93000" y1="46451" x2="92917" y2="46296"/>
                        <a14:foregroundMark x1="75500" y1="33796" x2="78000" y2="37963"/>
                        <a14:foregroundMark x1="89000" y1="20370" x2="87333" y2="294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77" t="27678"/>
          <a:stretch/>
        </p:blipFill>
        <p:spPr>
          <a:xfrm>
            <a:off x="4286621" y="3900816"/>
            <a:ext cx="903290" cy="1320110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3E029D72-AE19-4166-83EA-A471907271F0}"/>
              </a:ext>
            </a:extLst>
          </p:cNvPr>
          <p:cNvSpPr/>
          <p:nvPr/>
        </p:nvSpPr>
        <p:spPr>
          <a:xfrm>
            <a:off x="2096368" y="4445409"/>
            <a:ext cx="119869" cy="12483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space réservé du contenu 10">
            <a:extLst>
              <a:ext uri="{FF2B5EF4-FFF2-40B4-BE49-F238E27FC236}">
                <a16:creationId xmlns:a16="http://schemas.microsoft.com/office/drawing/2014/main" id="{82DC7190-C4AC-4ACA-B535-7CCA7C822FC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4" y="5309850"/>
            <a:ext cx="10388159" cy="894765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/>
              <a:t>Ces offres sont réservées aux salariés et adhérents des entreprises </a:t>
            </a:r>
          </a:p>
          <a:p>
            <a:pPr marL="0" indent="0" algn="ctr">
              <a:buNone/>
            </a:pPr>
            <a:r>
              <a:rPr lang="fr-FR" b="1" dirty="0"/>
              <a:t>et associations clientes de la CEGEE ayant adhéré au dispositif. </a:t>
            </a:r>
          </a:p>
          <a:p>
            <a:pPr marL="0" indent="0" algn="ctr">
              <a:buNone/>
            </a:pP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Offres susceptibles d’évolution</a:t>
            </a:r>
            <a:endParaRPr lang="fr-FR" dirty="0"/>
          </a:p>
          <a:p>
            <a:endParaRPr lang="fr-FR" sz="8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2E7BCD5-293C-0A2C-768C-EE057D63E30B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6F9922E-1A7D-73DB-B3C0-39D15675899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920CAF2E-5BB1-7725-423B-6DB21252FE4C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5D1EFCC2-207A-614C-5160-1D7AC33503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0D51428B-048F-1CB1-47A6-C9A4D092B20C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454FD4BC-0EB4-A228-536E-8F8ABCA8F5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DEFDE84F-CF38-DB84-7375-8270D54B473C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82DD051-53BF-FCB4-7DA8-D2B47980E2BD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4F1600C-BDAA-9C01-8D76-0457DED1DCDE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6CE1DD8C-9F41-DF1E-EF9D-D08920D3B20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54" name="Groupe 53">
            <a:extLst>
              <a:ext uri="{FF2B5EF4-FFF2-40B4-BE49-F238E27FC236}">
                <a16:creationId xmlns:a16="http://schemas.microsoft.com/office/drawing/2014/main" id="{88436D68-575D-0D36-1021-7FD6EEAA59A0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57" name="Image 56">
              <a:extLst>
                <a:ext uri="{FF2B5EF4-FFF2-40B4-BE49-F238E27FC236}">
                  <a16:creationId xmlns:a16="http://schemas.microsoft.com/office/drawing/2014/main" id="{E65A4331-CA30-EF73-132B-CBF077BC9E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6ABFB92-EAF2-0201-BAD9-EEFB0F7882BD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59" name="Image 58">
            <a:extLst>
              <a:ext uri="{FF2B5EF4-FFF2-40B4-BE49-F238E27FC236}">
                <a16:creationId xmlns:a16="http://schemas.microsoft.com/office/drawing/2014/main" id="{0B9FAE57-44B0-6585-E665-C1E6BE23D4DE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AB3DACD2-1240-E581-2213-4DF8D07FF251}"/>
              </a:ext>
            </a:extLst>
          </p:cNvPr>
          <p:cNvSpPr/>
          <p:nvPr/>
        </p:nvSpPr>
        <p:spPr>
          <a:xfrm>
            <a:off x="11325554" y="2839027"/>
            <a:ext cx="914400" cy="3615318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620BC9C-E2F3-2C32-EFDF-4A214DA582D4}"/>
              </a:ext>
            </a:extLst>
          </p:cNvPr>
          <p:cNvSpPr/>
          <p:nvPr/>
        </p:nvSpPr>
        <p:spPr>
          <a:xfrm>
            <a:off x="11338475" y="467930"/>
            <a:ext cx="914400" cy="1182632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2" name="Picture 10" descr="Number 1 icon">
            <a:extLst>
              <a:ext uri="{FF2B5EF4-FFF2-40B4-BE49-F238E27FC236}">
                <a16:creationId xmlns:a16="http://schemas.microsoft.com/office/drawing/2014/main" id="{30DCADF9-4B51-7BFC-55A4-18757A19E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Number 3 icon">
            <a:extLst>
              <a:ext uri="{FF2B5EF4-FFF2-40B4-BE49-F238E27FC236}">
                <a16:creationId xmlns:a16="http://schemas.microsoft.com/office/drawing/2014/main" id="{026F6BD9-4892-4BFC-1E67-3CBBACEDE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6" descr="Number 4 icon">
            <a:extLst>
              <a:ext uri="{FF2B5EF4-FFF2-40B4-BE49-F238E27FC236}">
                <a16:creationId xmlns:a16="http://schemas.microsoft.com/office/drawing/2014/main" id="{FA03A2C9-C331-90A1-D361-EFA1D8EC2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8" descr="Number 5 icon">
            <a:extLst>
              <a:ext uri="{FF2B5EF4-FFF2-40B4-BE49-F238E27FC236}">
                <a16:creationId xmlns:a16="http://schemas.microsoft.com/office/drawing/2014/main" id="{6F635A39-2079-BC8E-B946-041B21FD7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41F585C7-FD8C-1E6A-BCEF-E63039799FEF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8" name="Picture 2" descr="Number 2 icon">
            <a:extLst>
              <a:ext uri="{FF2B5EF4-FFF2-40B4-BE49-F238E27FC236}">
                <a16:creationId xmlns:a16="http://schemas.microsoft.com/office/drawing/2014/main" id="{CB786FA6-5070-B510-7554-81A5F06A9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78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DB26BA6-320D-4AA5-AFB7-B0CE390F1E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" r="15005"/>
          <a:stretch/>
        </p:blipFill>
        <p:spPr>
          <a:xfrm>
            <a:off x="3516035" y="1512708"/>
            <a:ext cx="3515199" cy="4786504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89171" y="464147"/>
            <a:ext cx="10271597" cy="720000"/>
          </a:xfrm>
        </p:spPr>
        <p:txBody>
          <a:bodyPr/>
          <a:lstStyle/>
          <a:p>
            <a:r>
              <a:rPr lang="fr-FR" dirty="0"/>
              <a:t>Pour cela, il suffit au salarié ou à l’adhérent de compléter le formulaire lié au QR-code et valider sa demande de prise de rendez-vous.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FC7EF33-198C-4C66-8DB2-78A45B6E89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2" r="9726"/>
          <a:stretch/>
        </p:blipFill>
        <p:spPr>
          <a:xfrm>
            <a:off x="3516034" y="1512596"/>
            <a:ext cx="3515199" cy="4774365"/>
          </a:xfrm>
          <a:prstGeom prst="rect">
            <a:avLst/>
          </a:prstGeom>
        </p:spPr>
      </p:pic>
      <p:pic>
        <p:nvPicPr>
          <p:cNvPr id="21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C9AEE456-FBA1-4241-9B68-7C9B9615EF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 flipH="1">
            <a:off x="4466270" y="5778272"/>
            <a:ext cx="679764" cy="55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4DD582-1006-4109-906A-B3E4E1CF1B9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8" r="23364" b="30382"/>
          <a:stretch/>
        </p:blipFill>
        <p:spPr>
          <a:xfrm>
            <a:off x="3516033" y="1528092"/>
            <a:ext cx="3518574" cy="4774365"/>
          </a:xfrm>
          <a:prstGeom prst="rect">
            <a:avLst/>
          </a:prstGeom>
        </p:spPr>
      </p:pic>
      <p:sp>
        <p:nvSpPr>
          <p:cNvPr id="43" name="Espace réservé du texte 7">
            <a:extLst>
              <a:ext uri="{FF2B5EF4-FFF2-40B4-BE49-F238E27FC236}">
                <a16:creationId xmlns:a16="http://schemas.microsoft.com/office/drawing/2014/main" id="{E7CA4E13-0013-400E-941B-D2731ACA815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8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4405D4C-BEA0-4F89-A9A3-04F9FDA3DF7B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15277A8-45C1-4485-A709-ECD839946AF1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BA3C308-FD1B-4AEA-AB8D-6B91A43FD8F5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19F2C1D-0C02-4746-B68E-9139301A1A26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0071CAEC-1BA3-422C-98AE-F0D46F0687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49" name="Groupe 48">
            <a:extLst>
              <a:ext uri="{FF2B5EF4-FFF2-40B4-BE49-F238E27FC236}">
                <a16:creationId xmlns:a16="http://schemas.microsoft.com/office/drawing/2014/main" id="{B71218F7-1783-4797-B888-7E40D81BD61C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CAABAC39-9206-4C5A-B66E-EEC5DEF731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F55382E-E4AA-4774-AEA6-891B6177135C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52" name="Image 51">
            <a:extLst>
              <a:ext uri="{FF2B5EF4-FFF2-40B4-BE49-F238E27FC236}">
                <a16:creationId xmlns:a16="http://schemas.microsoft.com/office/drawing/2014/main" id="{55E42AF6-A975-4B59-811C-FCC9072A2C1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91D5A7E3-8633-41F3-AAF9-1A2C07CC481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grpSp>
        <p:nvGrpSpPr>
          <p:cNvPr id="54" name="Groupe 53">
            <a:extLst>
              <a:ext uri="{FF2B5EF4-FFF2-40B4-BE49-F238E27FC236}">
                <a16:creationId xmlns:a16="http://schemas.microsoft.com/office/drawing/2014/main" id="{56FF7F15-AEFB-4B01-B880-63E83A5DF00C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55013035-F43F-4E9A-91DB-BD5924206F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48E9DF08-1F50-42FA-BE8E-491070CA61FB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520A3879-5836-4F25-8103-C3497A9B49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1109E712-CBDE-4C2A-8D6D-06F5D5481C33}"/>
              </a:ext>
            </a:extLst>
          </p:cNvPr>
          <p:cNvSpPr/>
          <p:nvPr/>
        </p:nvSpPr>
        <p:spPr>
          <a:xfrm>
            <a:off x="11339202" y="4048451"/>
            <a:ext cx="914400" cy="2405894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748EEBA-EB8D-4CE3-AC3F-E9356B8B36B4}"/>
              </a:ext>
            </a:extLst>
          </p:cNvPr>
          <p:cNvSpPr/>
          <p:nvPr/>
        </p:nvSpPr>
        <p:spPr>
          <a:xfrm>
            <a:off x="11339202" y="468734"/>
            <a:ext cx="914400" cy="2377199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861F804-85BD-4EC4-9C88-A1F3C1FB513A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5" name="Picture 2" descr="Number 2 icon">
            <a:extLst>
              <a:ext uri="{FF2B5EF4-FFF2-40B4-BE49-F238E27FC236}">
                <a16:creationId xmlns:a16="http://schemas.microsoft.com/office/drawing/2014/main" id="{5FCBD289-015A-41E0-9C52-1A93FD23D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 descr="Number 3 icon">
            <a:extLst>
              <a:ext uri="{FF2B5EF4-FFF2-40B4-BE49-F238E27FC236}">
                <a16:creationId xmlns:a16="http://schemas.microsoft.com/office/drawing/2014/main" id="{24034BB6-28E3-487B-8CA8-8651FA7CF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6" descr="Number 4 icon">
            <a:extLst>
              <a:ext uri="{FF2B5EF4-FFF2-40B4-BE49-F238E27FC236}">
                <a16:creationId xmlns:a16="http://schemas.microsoft.com/office/drawing/2014/main" id="{352BFA73-A734-41F0-A98B-6E55002A7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8" descr="Number 5 icon">
            <a:extLst>
              <a:ext uri="{FF2B5EF4-FFF2-40B4-BE49-F238E27FC236}">
                <a16:creationId xmlns:a16="http://schemas.microsoft.com/office/drawing/2014/main" id="{6648F2F3-CA56-4069-AC24-ACF440166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0" descr="Number 1 icon">
            <a:extLst>
              <a:ext uri="{FF2B5EF4-FFF2-40B4-BE49-F238E27FC236}">
                <a16:creationId xmlns:a16="http://schemas.microsoft.com/office/drawing/2014/main" id="{0820BCB2-2C71-473E-854E-0CA9D76B6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CE6E474A-7184-4C17-B657-E62503ED4E48}"/>
              </a:ext>
            </a:extLst>
          </p:cNvPr>
          <p:cNvGrpSpPr/>
          <p:nvPr/>
        </p:nvGrpSpPr>
        <p:grpSpPr>
          <a:xfrm>
            <a:off x="7419392" y="2200392"/>
            <a:ext cx="3415379" cy="2033503"/>
            <a:chOff x="8205930" y="4399351"/>
            <a:chExt cx="3415379" cy="203350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CF61430-E4F1-4773-9DEA-ECF640209745}"/>
                </a:ext>
              </a:extLst>
            </p:cNvPr>
            <p:cNvSpPr/>
            <p:nvPr/>
          </p:nvSpPr>
          <p:spPr>
            <a:xfrm>
              <a:off x="8205930" y="4891678"/>
              <a:ext cx="3415379" cy="15411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Dès que formulaire est complété, un email est automatiquement envoyé à l’équipe Partenariat de la CEGEE. </a:t>
              </a:r>
            </a:p>
          </p:txBody>
        </p:sp>
        <p:pic>
          <p:nvPicPr>
            <p:cNvPr id="23" name="Picture 4" descr="Mail icon">
              <a:extLst>
                <a:ext uri="{FF2B5EF4-FFF2-40B4-BE49-F238E27FC236}">
                  <a16:creationId xmlns:a16="http://schemas.microsoft.com/office/drawing/2014/main" id="{7131F1C0-246D-4328-8ADE-5837DC85DD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340220">
              <a:off x="9572456" y="4399351"/>
              <a:ext cx="682327" cy="6823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9AB5D190-A7C1-FE8F-B478-5E6C0675E05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0567345">
            <a:off x="320274" y="1786782"/>
            <a:ext cx="2247834" cy="3163093"/>
          </a:xfrm>
          <a:prstGeom prst="rect">
            <a:avLst/>
          </a:prstGeom>
        </p:spPr>
      </p:pic>
      <p:pic>
        <p:nvPicPr>
          <p:cNvPr id="10" name="Picture 2" descr="Le Cercle Tracé à La Main Dans Le Vecteur Illustration de ...">
            <a:extLst>
              <a:ext uri="{FF2B5EF4-FFF2-40B4-BE49-F238E27FC236}">
                <a16:creationId xmlns:a16="http://schemas.microsoft.com/office/drawing/2014/main" id="{CC1F20C2-6DB0-BD16-BB4A-8EAE89E315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70" b="67507"/>
          <a:stretch/>
        </p:blipFill>
        <p:spPr bwMode="auto">
          <a:xfrm>
            <a:off x="1567917" y="3381814"/>
            <a:ext cx="1387824" cy="140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fleche-rouge - Tous Perfect">
            <a:extLst>
              <a:ext uri="{FF2B5EF4-FFF2-40B4-BE49-F238E27FC236}">
                <a16:creationId xmlns:a16="http://schemas.microsoft.com/office/drawing/2014/main" id="{D94BF5CB-BD8B-48F5-ADD5-BFFED1B5D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87588" flipH="1">
            <a:off x="2735948" y="3532057"/>
            <a:ext cx="736282" cy="69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653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space réservé du contenu 8">
            <a:extLst>
              <a:ext uri="{FF2B5EF4-FFF2-40B4-BE49-F238E27FC236}">
                <a16:creationId xmlns:a16="http://schemas.microsoft.com/office/drawing/2014/main" id="{7393FBBD-1897-40DF-84FC-5DA3AA92EA4E}"/>
              </a:ext>
            </a:extLst>
          </p:cNvPr>
          <p:cNvSpPr txBox="1">
            <a:spLocks/>
          </p:cNvSpPr>
          <p:nvPr/>
        </p:nvSpPr>
        <p:spPr>
          <a:xfrm>
            <a:off x="653640" y="1480531"/>
            <a:ext cx="10220028" cy="80724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ym typeface="Wingdings" panose="05000000000000000000" pitchFamily="2" charset="2"/>
              </a:rPr>
              <a:t>Les demandes de contact sont envoyées par email aux collaborateurs de l’agence concernée. 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sz="2400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sz="500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89170" y="464147"/>
            <a:ext cx="10986893" cy="720000"/>
          </a:xfrm>
        </p:spPr>
        <p:txBody>
          <a:bodyPr/>
          <a:lstStyle/>
          <a:p>
            <a:r>
              <a:rPr lang="fr-FR" dirty="0"/>
              <a:t>Dès que le prospect a effectué sa demande de RDV, l’équipe Partenariat (marketing)                informe l’agence la plus proche du domicile du client.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9C95B15-60A8-4332-9A24-475CD80DFEAD}"/>
              </a:ext>
            </a:extLst>
          </p:cNvPr>
          <p:cNvGrpSpPr/>
          <p:nvPr/>
        </p:nvGrpSpPr>
        <p:grpSpPr>
          <a:xfrm>
            <a:off x="1036430" y="2199822"/>
            <a:ext cx="8612896" cy="3815063"/>
            <a:chOff x="775633" y="2615736"/>
            <a:chExt cx="8327910" cy="368882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E2B68BE-C8D5-49B7-B24E-A783B4BD8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634" y="2615736"/>
              <a:ext cx="8327909" cy="3688828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B8CA0D3-7F81-471D-BB06-572235C558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375" t="14259" b="82495"/>
            <a:stretch/>
          </p:blipFill>
          <p:spPr>
            <a:xfrm>
              <a:off x="8218714" y="3135085"/>
              <a:ext cx="884829" cy="119742"/>
            </a:xfrm>
            <a:prstGeom prst="rect">
              <a:avLst/>
            </a:prstGeom>
            <a:effectLst/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9549D88-2105-497B-A3B2-6E848FC1CD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382" r="78073" b="78158"/>
            <a:stretch/>
          </p:blipFill>
          <p:spPr>
            <a:xfrm>
              <a:off x="775633" y="2895600"/>
              <a:ext cx="1826053" cy="533400"/>
            </a:xfrm>
            <a:prstGeom prst="rect">
              <a:avLst/>
            </a:prstGeom>
            <a:effectLst/>
          </p:spPr>
        </p:pic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1E1D61FF-669F-40B9-B4B3-C6E9D9CB0836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3532165-61CF-4EBB-B09B-6676B58A119A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65AF620-52AA-4A17-A04C-F071A6622612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5CD964C5-5920-49FA-8B27-91CB248D41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48" name="Groupe 47">
            <a:extLst>
              <a:ext uri="{FF2B5EF4-FFF2-40B4-BE49-F238E27FC236}">
                <a16:creationId xmlns:a16="http://schemas.microsoft.com/office/drawing/2014/main" id="{FC158890-C6E6-4033-BE50-7F01FF20800C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B0252FF9-8610-4085-B5F9-CB738E219F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6BFD872-C6AF-4F05-817C-C99867C48D91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51" name="Image 50">
            <a:extLst>
              <a:ext uri="{FF2B5EF4-FFF2-40B4-BE49-F238E27FC236}">
                <a16:creationId xmlns:a16="http://schemas.microsoft.com/office/drawing/2014/main" id="{9A1BE79C-E132-463C-BF0E-4963D0FEC0C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5D05D111-FB79-449D-82A8-CB3203B41B1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grpSp>
        <p:nvGrpSpPr>
          <p:cNvPr id="53" name="Groupe 52">
            <a:extLst>
              <a:ext uri="{FF2B5EF4-FFF2-40B4-BE49-F238E27FC236}">
                <a16:creationId xmlns:a16="http://schemas.microsoft.com/office/drawing/2014/main" id="{B3C8A389-D640-4000-99E5-F550B0A2C457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AC615029-4AFB-443F-8088-15884B98D9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90BFB48D-E675-49DF-8ED7-8B396DD8467F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9A6ED0A7-7862-4B41-B6E6-E14980B440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241F4DE4-330A-4F2C-B1DE-2DD8D27AA122}"/>
              </a:ext>
            </a:extLst>
          </p:cNvPr>
          <p:cNvSpPr/>
          <p:nvPr/>
        </p:nvSpPr>
        <p:spPr>
          <a:xfrm>
            <a:off x="11339202" y="5260615"/>
            <a:ext cx="914400" cy="1193730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102D26C-C828-410C-A2A3-A3099E04A585}"/>
              </a:ext>
            </a:extLst>
          </p:cNvPr>
          <p:cNvSpPr/>
          <p:nvPr/>
        </p:nvSpPr>
        <p:spPr>
          <a:xfrm>
            <a:off x="11339202" y="468734"/>
            <a:ext cx="914400" cy="3583378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1A12C91-B402-4164-9171-DC761F4EBBED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0" name="Picture 2" descr="Number 2 icon">
            <a:extLst>
              <a:ext uri="{FF2B5EF4-FFF2-40B4-BE49-F238E27FC236}">
                <a16:creationId xmlns:a16="http://schemas.microsoft.com/office/drawing/2014/main" id="{358F565A-2A14-4F5A-8D5C-90DB4A149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Number 3 icon">
            <a:extLst>
              <a:ext uri="{FF2B5EF4-FFF2-40B4-BE49-F238E27FC236}">
                <a16:creationId xmlns:a16="http://schemas.microsoft.com/office/drawing/2014/main" id="{1CA06AC8-44C1-4430-BB0D-5DB41CA60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8" descr="Number 5 icon">
            <a:extLst>
              <a:ext uri="{FF2B5EF4-FFF2-40B4-BE49-F238E27FC236}">
                <a16:creationId xmlns:a16="http://schemas.microsoft.com/office/drawing/2014/main" id="{5D9B39B0-F01E-4F1A-BD8F-DFE21A3D1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0" descr="Number 1 icon">
            <a:extLst>
              <a:ext uri="{FF2B5EF4-FFF2-40B4-BE49-F238E27FC236}">
                <a16:creationId xmlns:a16="http://schemas.microsoft.com/office/drawing/2014/main" id="{7128E267-D598-4D2E-B632-D65064B2D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2794B0E4-DF34-4BAB-A0FF-DE0C13B499A2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2" name="Picture 6" descr="Number 4 icon">
            <a:extLst>
              <a:ext uri="{FF2B5EF4-FFF2-40B4-BE49-F238E27FC236}">
                <a16:creationId xmlns:a16="http://schemas.microsoft.com/office/drawing/2014/main" id="{F5BFAD51-DAC8-4F7D-8E01-722C51845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Mail icon">
            <a:extLst>
              <a:ext uri="{FF2B5EF4-FFF2-40B4-BE49-F238E27FC236}">
                <a16:creationId xmlns:a16="http://schemas.microsoft.com/office/drawing/2014/main" id="{2F870ACF-E6CB-4FA9-8834-749518998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860" y="3427289"/>
            <a:ext cx="1790443" cy="179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Espace réservé du texte 7">
            <a:extLst>
              <a:ext uri="{FF2B5EF4-FFF2-40B4-BE49-F238E27FC236}">
                <a16:creationId xmlns:a16="http://schemas.microsoft.com/office/drawing/2014/main" id="{B371C1F7-49F4-4E99-8237-2EADC55FDF3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</p:spPr>
        <p:txBody>
          <a:bodyPr/>
          <a:lstStyle/>
          <a:p>
            <a:r>
              <a:rPr lang="fr-FR" dirty="0"/>
              <a:t>9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FC31FC-10C0-42E8-930C-5EF123C3860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0" y="5521606"/>
            <a:ext cx="1920063" cy="15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22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Espace réservé du contenu 8">
            <a:extLst>
              <a:ext uri="{FF2B5EF4-FFF2-40B4-BE49-F238E27FC236}">
                <a16:creationId xmlns:a16="http://schemas.microsoft.com/office/drawing/2014/main" id="{8D8D08E7-F652-47EC-A0BF-34A99A7F6A51}"/>
              </a:ext>
            </a:extLst>
          </p:cNvPr>
          <p:cNvSpPr txBox="1">
            <a:spLocks/>
          </p:cNvSpPr>
          <p:nvPr/>
        </p:nvSpPr>
        <p:spPr>
          <a:xfrm>
            <a:off x="653640" y="1480531"/>
            <a:ext cx="10220028" cy="80724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  <a:sym typeface="Wingdings" panose="05000000000000000000" pitchFamily="2" charset="2"/>
              </a:rPr>
              <a:t>La réactivité est un gage de réussite de ce dispositif. </a:t>
            </a:r>
          </a:p>
          <a:p>
            <a:r>
              <a:rPr lang="fr-FR" dirty="0">
                <a:sym typeface="Wingdings" panose="05000000000000000000" pitchFamily="2" charset="2"/>
              </a:rPr>
              <a:t>L’agence traite cette demande de RDV en priorité et </a:t>
            </a:r>
            <a:r>
              <a:rPr lang="fr-FR" b="1" dirty="0">
                <a:sym typeface="Wingdings" panose="05000000000000000000" pitchFamily="2" charset="2"/>
              </a:rPr>
              <a:t>contacte le client sous 24 h</a:t>
            </a:r>
            <a:r>
              <a:rPr lang="fr-FR" dirty="0">
                <a:sym typeface="Wingdings" panose="05000000000000000000" pitchFamily="2" charset="2"/>
              </a:rPr>
              <a:t>. 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sz="2400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sz="500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89171" y="464147"/>
            <a:ext cx="10342706" cy="720000"/>
          </a:xfrm>
        </p:spPr>
        <p:txBody>
          <a:bodyPr/>
          <a:lstStyle/>
          <a:p>
            <a:r>
              <a:rPr lang="fr-FR" dirty="0"/>
              <a:t>Le conseiller Part contacte le prospect afin de lui fixer un Rendez-vous et identifier ses besoins.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110B89-738A-49F9-8459-351B086A758F}"/>
              </a:ext>
            </a:extLst>
          </p:cNvPr>
          <p:cNvSpPr/>
          <p:nvPr/>
        </p:nvSpPr>
        <p:spPr>
          <a:xfrm>
            <a:off x="11235559" y="1068682"/>
            <a:ext cx="18080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A6FB0FE-E7C6-4950-9619-24AADBA3E0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89" b="94464" l="8764" r="95203">
                        <a14:foregroundMark x1="34317" y1="13322" x2="25923" y2="58304"/>
                        <a14:foregroundMark x1="25923" y1="58304" x2="27675" y2="69031"/>
                        <a14:foregroundMark x1="27675" y1="69031" x2="32934" y2="71972"/>
                        <a14:foregroundMark x1="32934" y1="71972" x2="30996" y2="62630"/>
                        <a14:foregroundMark x1="30996" y1="62630" x2="17159" y2="54152"/>
                        <a14:foregroundMark x1="17159" y1="54152" x2="8579" y2="42907"/>
                        <a14:foregroundMark x1="8579" y1="42907" x2="10793" y2="24913"/>
                        <a14:foregroundMark x1="10793" y1="24913" x2="14945" y2="16782"/>
                        <a14:foregroundMark x1="14945" y1="16782" x2="25369" y2="10208"/>
                        <a14:foregroundMark x1="25369" y1="10208" x2="31365" y2="9689"/>
                        <a14:foregroundMark x1="31365" y1="9689" x2="35701" y2="17820"/>
                        <a14:foregroundMark x1="35701" y1="17820" x2="39391" y2="38754"/>
                        <a14:foregroundMark x1="39391" y1="38754" x2="37177" y2="53287"/>
                        <a14:foregroundMark x1="37177" y1="53287" x2="32103" y2="59343"/>
                        <a14:foregroundMark x1="32103" y1="59343" x2="19649" y2="62457"/>
                        <a14:foregroundMark x1="19649" y1="62457" x2="17989" y2="48789"/>
                        <a14:foregroundMark x1="17989" y1="48789" x2="21494" y2="36678"/>
                        <a14:foregroundMark x1="21494" y1="36678" x2="27860" y2="36851"/>
                        <a14:foregroundMark x1="27860" y1="36851" x2="30904" y2="48962"/>
                        <a14:foregroundMark x1="30904" y1="48962" x2="26384" y2="51557"/>
                        <a14:foregroundMark x1="26384" y1="51557" x2="23432" y2="38581"/>
                        <a14:foregroundMark x1="23432" y1="38581" x2="28782" y2="34948"/>
                        <a14:foregroundMark x1="28782" y1="34948" x2="26661" y2="48616"/>
                        <a14:foregroundMark x1="26661" y1="48616" x2="20295" y2="39965"/>
                        <a14:foregroundMark x1="20295" y1="39965" x2="23893" y2="27509"/>
                        <a14:foregroundMark x1="23893" y1="27509" x2="30535" y2="40311"/>
                        <a14:foregroundMark x1="30535" y1="40311" x2="22325" y2="41349"/>
                        <a14:foregroundMark x1="22325" y1="41349" x2="24354" y2="31834"/>
                        <a14:foregroundMark x1="24354" y1="31834" x2="28229" y2="37543"/>
                        <a14:foregroundMark x1="35517" y1="80796" x2="35886" y2="94464"/>
                        <a14:foregroundMark x1="23155" y1="92388" x2="25092" y2="79585"/>
                        <a14:foregroundMark x1="28967" y1="16436" x2="13561" y2="30104"/>
                        <a14:foregroundMark x1="13561" y1="30104" x2="11255" y2="34429"/>
                        <a14:foregroundMark x1="23432" y1="77336" x2="15221" y2="67128"/>
                        <a14:foregroundMark x1="15221" y1="67128" x2="9594" y2="52422"/>
                        <a14:foregroundMark x1="9594" y1="52422" x2="8856" y2="41349"/>
                        <a14:foregroundMark x1="26384" y1="75779" x2="31458" y2="76471"/>
                        <a14:foregroundMark x1="31458" y1="76471" x2="34225" y2="73529"/>
                        <a14:foregroundMark x1="35978" y1="71453" x2="44280" y2="48270"/>
                        <a14:foregroundMark x1="44280" y1="48270" x2="44280" y2="45848"/>
                        <a14:foregroundMark x1="52399" y1="45848" x2="78690" y2="50173"/>
                        <a14:foregroundMark x1="78690" y1="50173" x2="78782" y2="50173"/>
                        <a14:foregroundMark x1="78321" y1="45156" x2="72694" y2="48270"/>
                        <a14:foregroundMark x1="72694" y1="48270" x2="52768" y2="51903"/>
                        <a14:foregroundMark x1="52399" y1="46540" x2="54151" y2="49308"/>
                        <a14:foregroundMark x1="51292" y1="37716" x2="91052" y2="38927"/>
                        <a14:foregroundMark x1="91052" y1="38927" x2="95203" y2="387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50001"/>
          <a:stretch/>
        </p:blipFill>
        <p:spPr>
          <a:xfrm>
            <a:off x="8646970" y="1111352"/>
            <a:ext cx="949225" cy="1012273"/>
          </a:xfrm>
          <a:prstGeom prst="rect">
            <a:avLst/>
          </a:prstGeom>
        </p:spPr>
      </p:pic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FC5984A8-24F1-4A37-960F-DA739BCB441D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05631" y="2115878"/>
            <a:ext cx="10980738" cy="2514105"/>
          </a:xfrm>
        </p:spPr>
        <p:txBody>
          <a:bodyPr/>
          <a:lstStyle/>
          <a:p>
            <a:pPr lvl="2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marL="468000" lvl="1" indent="0">
              <a:buNone/>
            </a:pPr>
            <a:endParaRPr lang="fr-FR" dirty="0"/>
          </a:p>
        </p:txBody>
      </p:sp>
      <p:sp>
        <p:nvSpPr>
          <p:cNvPr id="23" name="Bulle narrative : rectangle à coins arrondis 22">
            <a:extLst>
              <a:ext uri="{FF2B5EF4-FFF2-40B4-BE49-F238E27FC236}">
                <a16:creationId xmlns:a16="http://schemas.microsoft.com/office/drawing/2014/main" id="{F9DEA92A-B273-42D0-806D-7EC8113B9B2A}"/>
              </a:ext>
            </a:extLst>
          </p:cNvPr>
          <p:cNvSpPr/>
          <p:nvPr/>
        </p:nvSpPr>
        <p:spPr>
          <a:xfrm>
            <a:off x="547030" y="3699904"/>
            <a:ext cx="2733676" cy="1010300"/>
          </a:xfrm>
          <a:prstGeom prst="wedgeRoundRectCallout">
            <a:avLst>
              <a:gd name="adj1" fmla="val 78072"/>
              <a:gd name="adj2" fmla="val -3669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radley Hand ITC" panose="03070402050302030203" pitchFamily="66" charset="0"/>
              </a:rPr>
              <a:t>En tant que salarié de l’entreprise XXX, j’ai le plaisir de pouvoir vous faire bénéficier d’un dispositif inédit.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8526331-A342-46B7-8F10-47B10EA792AD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612444E-426D-45B2-B5EA-1E743707A12A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D355FA7-013E-4F14-A91D-A446832F8355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E33FA560-A0CB-49E6-AB2B-90EF8E90D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55" name="Groupe 54">
            <a:extLst>
              <a:ext uri="{FF2B5EF4-FFF2-40B4-BE49-F238E27FC236}">
                <a16:creationId xmlns:a16="http://schemas.microsoft.com/office/drawing/2014/main" id="{CB022080-05DB-4E5B-8346-5F543C5ED129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932A5712-89BA-4E83-84AA-37DA6D960A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A613E92-DD2F-4702-B9FE-F1F31791113A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58" name="Image 57">
            <a:extLst>
              <a:ext uri="{FF2B5EF4-FFF2-40B4-BE49-F238E27FC236}">
                <a16:creationId xmlns:a16="http://schemas.microsoft.com/office/drawing/2014/main" id="{7E4C5045-346C-4ED0-B563-889A67ABF8D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C2802CA9-E9F5-49F9-AEF8-F011E389FFD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grpSp>
        <p:nvGrpSpPr>
          <p:cNvPr id="60" name="Groupe 59">
            <a:extLst>
              <a:ext uri="{FF2B5EF4-FFF2-40B4-BE49-F238E27FC236}">
                <a16:creationId xmlns:a16="http://schemas.microsoft.com/office/drawing/2014/main" id="{EB7577A8-465A-4A2E-BC73-73AF8F31A3FD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A97D77E2-B978-4895-B1E1-7318FCEE71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71F76C01-6E39-45C5-AFBE-A030F068819C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E3085B6C-F5A7-4974-AD22-79E1129A7E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5B2AA0FD-A84F-46CD-A11E-0CF2344D0235}"/>
              </a:ext>
            </a:extLst>
          </p:cNvPr>
          <p:cNvSpPr/>
          <p:nvPr/>
        </p:nvSpPr>
        <p:spPr>
          <a:xfrm>
            <a:off x="11339202" y="5260615"/>
            <a:ext cx="914400" cy="1193730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55BDC01-FA94-4F60-904C-6CDB66349E7D}"/>
              </a:ext>
            </a:extLst>
          </p:cNvPr>
          <p:cNvSpPr/>
          <p:nvPr/>
        </p:nvSpPr>
        <p:spPr>
          <a:xfrm>
            <a:off x="11339202" y="468734"/>
            <a:ext cx="914400" cy="3583378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75EBCA9-1EA2-48CD-B852-E94015BF2ED4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7" name="Picture 2" descr="Number 2 icon">
            <a:extLst>
              <a:ext uri="{FF2B5EF4-FFF2-40B4-BE49-F238E27FC236}">
                <a16:creationId xmlns:a16="http://schemas.microsoft.com/office/drawing/2014/main" id="{E983A433-9B3B-400F-B926-A27F50FEA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Number 3 icon">
            <a:extLst>
              <a:ext uri="{FF2B5EF4-FFF2-40B4-BE49-F238E27FC236}">
                <a16:creationId xmlns:a16="http://schemas.microsoft.com/office/drawing/2014/main" id="{96739A7B-752E-4978-A933-B784E5E09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8" descr="Number 5 icon">
            <a:extLst>
              <a:ext uri="{FF2B5EF4-FFF2-40B4-BE49-F238E27FC236}">
                <a16:creationId xmlns:a16="http://schemas.microsoft.com/office/drawing/2014/main" id="{6742507E-959D-430E-A6CB-E091494C2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0" descr="Number 1 icon">
            <a:extLst>
              <a:ext uri="{FF2B5EF4-FFF2-40B4-BE49-F238E27FC236}">
                <a16:creationId xmlns:a16="http://schemas.microsoft.com/office/drawing/2014/main" id="{35476A38-DF91-49A5-819C-D1EE5D2A6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3F79F11-C7FB-4EFF-AFA7-6AC4DDDBFD67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2" name="Picture 6" descr="Number 4 icon">
            <a:extLst>
              <a:ext uri="{FF2B5EF4-FFF2-40B4-BE49-F238E27FC236}">
                <a16:creationId xmlns:a16="http://schemas.microsoft.com/office/drawing/2014/main" id="{6540A0F1-47D8-4B1F-BB1B-4CFF56454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Espace réservé du texte 7">
            <a:extLst>
              <a:ext uri="{FF2B5EF4-FFF2-40B4-BE49-F238E27FC236}">
                <a16:creationId xmlns:a16="http://schemas.microsoft.com/office/drawing/2014/main" id="{DC071362-CD21-47FF-BF55-7D18AD79643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9186" y="716147"/>
            <a:ext cx="361726" cy="318256"/>
          </a:xfrm>
        </p:spPr>
        <p:txBody>
          <a:bodyPr/>
          <a:lstStyle/>
          <a:p>
            <a:r>
              <a:rPr lang="fr-FR" dirty="0"/>
              <a:t>10</a:t>
            </a:r>
          </a:p>
        </p:txBody>
      </p:sp>
      <p:pic>
        <p:nvPicPr>
          <p:cNvPr id="78" name="Image 77">
            <a:extLst>
              <a:ext uri="{FF2B5EF4-FFF2-40B4-BE49-F238E27FC236}">
                <a16:creationId xmlns:a16="http://schemas.microsoft.com/office/drawing/2014/main" id="{B8F0EE90-6C73-440B-BF3F-441675D622D1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605" b="93785" l="4286" r="90000">
                        <a14:foregroundMark x1="4603" y1="22316" x2="24762" y2="26271"/>
                        <a14:foregroundMark x1="4286" y1="33616" x2="4286" y2="33616"/>
                        <a14:foregroundMark x1="7460" y1="32768" x2="7460" y2="32768"/>
                        <a14:foregroundMark x1="9365" y1="32768" x2="9365" y2="32768"/>
                        <a14:foregroundMark x1="12063" y1="32768" x2="12063" y2="32768"/>
                        <a14:foregroundMark x1="13968" y1="32768" x2="13968" y2="32768"/>
                        <a14:foregroundMark x1="16508" y1="32768" x2="16508" y2="32768"/>
                        <a14:foregroundMark x1="21587" y1="32768" x2="21587" y2="32768"/>
                        <a14:foregroundMark x1="23968" y1="33616" x2="23968" y2="33616"/>
                        <a14:foregroundMark x1="26984" y1="33333" x2="26984" y2="33333"/>
                        <a14:foregroundMark x1="62381" y1="13277" x2="65238" y2="20056"/>
                        <a14:foregroundMark x1="65238" y1="20056" x2="62063" y2="25706"/>
                        <a14:foregroundMark x1="62063" y1="25706" x2="56508" y2="27966"/>
                        <a14:foregroundMark x1="56508" y1="27966" x2="56032" y2="18927"/>
                        <a14:foregroundMark x1="56032" y1="18927" x2="60635" y2="16667"/>
                        <a14:foregroundMark x1="60635" y1="16667" x2="61746" y2="25141"/>
                        <a14:foregroundMark x1="61746" y1="25141" x2="61905" y2="23446"/>
                        <a14:foregroundMark x1="74603" y1="28814" x2="79841" y2="29379"/>
                        <a14:foregroundMark x1="79841" y1="29379" x2="82063" y2="36441"/>
                        <a14:foregroundMark x1="82063" y1="36441" x2="76984" y2="39831"/>
                        <a14:foregroundMark x1="76984" y1="39831" x2="75873" y2="31921"/>
                        <a14:foregroundMark x1="75873" y1="31921" x2="80476" y2="33051"/>
                        <a14:foregroundMark x1="80476" y1="33051" x2="77778" y2="39548"/>
                        <a14:foregroundMark x1="77778" y1="39548" x2="77302" y2="35311"/>
                        <a14:foregroundMark x1="78730" y1="63277" x2="83492" y2="62994"/>
                        <a14:foregroundMark x1="83492" y1="62994" x2="86190" y2="69492"/>
                        <a14:foregroundMark x1="86190" y1="69492" x2="81587" y2="72034"/>
                        <a14:foregroundMark x1="81587" y1="72034" x2="84127" y2="65254"/>
                        <a14:foregroundMark x1="84127" y1="65254" x2="84127" y2="73446"/>
                        <a14:foregroundMark x1="84127" y1="73446" x2="79365" y2="73446"/>
                        <a14:foregroundMark x1="79365" y1="73446" x2="80476" y2="64689"/>
                        <a14:foregroundMark x1="80476" y1="64689" x2="79841" y2="69209"/>
                        <a14:foregroundMark x1="85079" y1="81638" x2="85079" y2="81638"/>
                        <a14:foregroundMark x1="85714" y1="81638" x2="85714" y2="81638"/>
                        <a14:foregroundMark x1="73175" y1="48023" x2="73175" y2="48023"/>
                        <a14:foregroundMark x1="75873" y1="47458" x2="75873" y2="47458"/>
                        <a14:foregroundMark x1="79524" y1="48023" x2="79524" y2="48023"/>
                        <a14:foregroundMark x1="80635" y1="48305" x2="80635" y2="48305"/>
                        <a14:foregroundMark x1="83333" y1="48305" x2="83333" y2="48305"/>
                        <a14:foregroundMark x1="79206" y1="49435" x2="79206" y2="49435"/>
                        <a14:foregroundMark x1="75873" y1="47458" x2="75873" y2="47458"/>
                        <a14:foregroundMark x1="76984" y1="47458" x2="76984" y2="47458"/>
                        <a14:foregroundMark x1="78413" y1="47458" x2="78413" y2="47458"/>
                        <a14:foregroundMark x1="53651" y1="33616" x2="53651" y2="33616"/>
                        <a14:foregroundMark x1="54603" y1="32486" x2="54603" y2="32486"/>
                        <a14:foregroundMark x1="57619" y1="32203" x2="57619" y2="32203"/>
                        <a14:foregroundMark x1="58095" y1="35311" x2="58095" y2="35311"/>
                        <a14:foregroundMark x1="60317" y1="34181" x2="60317" y2="34181"/>
                        <a14:foregroundMark x1="59206" y1="33051" x2="59206" y2="33051"/>
                        <a14:foregroundMark x1="62540" y1="33333" x2="62540" y2="33333"/>
                        <a14:foregroundMark x1="64921" y1="33898" x2="64921" y2="33898"/>
                        <a14:foregroundMark x1="67302" y1="33333" x2="67302" y2="33333"/>
                        <a14:foregroundMark x1="66667" y1="34463" x2="66667" y2="34463"/>
                        <a14:foregroundMark x1="73175" y1="49435" x2="73175" y2="49435"/>
                        <a14:foregroundMark x1="29524" y1="33616" x2="29524" y2="33616"/>
                        <a14:foregroundMark x1="41111" y1="34746" x2="43333" y2="43785"/>
                        <a14:foregroundMark x1="43333" y1="43785" x2="43651" y2="51695"/>
                        <a14:foregroundMark x1="43651" y1="51695" x2="42540" y2="52825"/>
                        <a14:foregroundMark x1="42222" y1="48588" x2="41111" y2="53955"/>
                        <a14:foregroundMark x1="45556" y1="42090" x2="48413" y2="49718"/>
                        <a14:foregroundMark x1="39365" y1="41808" x2="40794" y2="40960"/>
                        <a14:foregroundMark x1="29524" y1="36158" x2="29524" y2="36158"/>
                        <a14:foregroundMark x1="31429" y1="34181" x2="31429" y2="34181"/>
                        <a14:foregroundMark x1="30952" y1="33051" x2="30952" y2="33051"/>
                        <a14:foregroundMark x1="30794" y1="48023" x2="32222" y2="49435"/>
                        <a14:foregroundMark x1="30952" y1="55650" x2="31429" y2="55367"/>
                        <a14:foregroundMark x1="31270" y1="52542" x2="31111" y2="63559"/>
                        <a14:foregroundMark x1="41587" y1="67514" x2="46349" y2="66667"/>
                        <a14:foregroundMark x1="46349" y1="66667" x2="68413" y2="67797"/>
                        <a14:foregroundMark x1="40952" y1="96893" x2="31429" y2="93785"/>
                        <a14:foregroundMark x1="31429" y1="93785" x2="28889" y2="91243"/>
                        <a14:foregroundMark x1="78889" y1="82486" x2="78889" y2="82486"/>
                        <a14:foregroundMark x1="79206" y1="80791" x2="79206" y2="80791"/>
                        <a14:foregroundMark x1="79206" y1="84181" x2="79206" y2="84181"/>
                        <a14:foregroundMark x1="80635" y1="82203" x2="80635" y2="82203"/>
                        <a14:foregroundMark x1="80159" y1="81921" x2="80159" y2="81921"/>
                        <a14:foregroundMark x1="80794" y1="81921" x2="80794" y2="81921"/>
                        <a14:foregroundMark x1="81746" y1="84181" x2="81746" y2="84181"/>
                        <a14:foregroundMark x1="82222" y1="81921" x2="82222" y2="81921"/>
                        <a14:foregroundMark x1="84286" y1="83898" x2="84286" y2="83898"/>
                        <a14:foregroundMark x1="74921" y1="48870" x2="74921" y2="48870"/>
                        <a14:foregroundMark x1="76190" y1="49718" x2="76190" y2="49718"/>
                        <a14:foregroundMark x1="55556" y1="34181" x2="55556" y2="34181"/>
                        <a14:foregroundMark x1="18730" y1="34746" x2="18730" y2="34746"/>
                        <a14:foregroundMark x1="18095" y1="35593" x2="18095" y2="35593"/>
                        <a14:foregroundMark x1="80317" y1="48870" x2="80317" y2="48870"/>
                        <a14:foregroundMark x1="67778" y1="35028" x2="67778" y2="35028"/>
                        <a14:foregroundMark x1="82063" y1="47458" x2="82063" y2="47458"/>
                        <a14:backgroundMark x1="79365" y1="79661" x2="83968" y2="80226"/>
                        <a14:backgroundMark x1="83968" y1="80226" x2="85556" y2="79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19" t="31043" r="29044"/>
          <a:stretch/>
        </p:blipFill>
        <p:spPr>
          <a:xfrm>
            <a:off x="3323783" y="3532694"/>
            <a:ext cx="3486620" cy="295377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14FF672-ABEA-4982-AE13-DCB29483A983}"/>
              </a:ext>
            </a:extLst>
          </p:cNvPr>
          <p:cNvSpPr/>
          <p:nvPr/>
        </p:nvSpPr>
        <p:spPr>
          <a:xfrm>
            <a:off x="3378274" y="3244293"/>
            <a:ext cx="914400" cy="536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D537F44-10C7-43E3-8133-907B20A6C294}"/>
              </a:ext>
            </a:extLst>
          </p:cNvPr>
          <p:cNvSpPr/>
          <p:nvPr/>
        </p:nvSpPr>
        <p:spPr>
          <a:xfrm>
            <a:off x="5279624" y="3479440"/>
            <a:ext cx="1487793" cy="38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97918C1-2C53-4552-BCE0-D56CA2527FE5}"/>
              </a:ext>
            </a:extLst>
          </p:cNvPr>
          <p:cNvGrpSpPr/>
          <p:nvPr/>
        </p:nvGrpSpPr>
        <p:grpSpPr>
          <a:xfrm>
            <a:off x="5395929" y="3140232"/>
            <a:ext cx="916970" cy="874011"/>
            <a:chOff x="3429155" y="2658683"/>
            <a:chExt cx="916970" cy="874011"/>
          </a:xfrm>
        </p:grpSpPr>
        <p:sp>
          <p:nvSpPr>
            <p:cNvPr id="3" name="Bulle narrative : ronde 2">
              <a:extLst>
                <a:ext uri="{FF2B5EF4-FFF2-40B4-BE49-F238E27FC236}">
                  <a16:creationId xmlns:a16="http://schemas.microsoft.com/office/drawing/2014/main" id="{B3F3ABAB-AB74-4F47-A22E-32027B3E1466}"/>
                </a:ext>
              </a:extLst>
            </p:cNvPr>
            <p:cNvSpPr/>
            <p:nvPr/>
          </p:nvSpPr>
          <p:spPr>
            <a:xfrm>
              <a:off x="3431726" y="2725449"/>
              <a:ext cx="914399" cy="807245"/>
            </a:xfrm>
            <a:prstGeom prst="wedgeEllipseCallout">
              <a:avLst>
                <a:gd name="adj1" fmla="val -77412"/>
                <a:gd name="adj2" fmla="val 3913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6" name="Image 75">
              <a:extLst>
                <a:ext uri="{FF2B5EF4-FFF2-40B4-BE49-F238E27FC236}">
                  <a16:creationId xmlns:a16="http://schemas.microsoft.com/office/drawing/2014/main" id="{4ABDBAD5-3FEE-4DEF-9791-CCD1BA0572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31" y1="75610" x2="18165" y2="92033"/>
                          <a14:foregroundMark x1="18258" y1="68618" x2="18243" y2="72358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foregroundMark x1="17331" y1="94797" x2="17331" y2="94797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  <a14:backgroundMark x1="17053" y1="15772" x2="10287" y2="31545"/>
                          <a14:backgroundMark x1="16775" y1="70081" x2="10473" y2="56260"/>
                          <a14:backgroundMark x1="10473" y1="56260" x2="10287" y2="55610"/>
                          <a14:backgroundMark x1="20760" y1="75285" x2="20760" y2="75285"/>
                          <a14:backgroundMark x1="19833" y1="73496" x2="19833" y2="73496"/>
                          <a14:backgroundMark x1="27804" y1="77561" x2="27804" y2="77561"/>
                          <a14:backgroundMark x1="24745" y1="77073" x2="29008" y2="77886"/>
                          <a14:backgroundMark x1="14272" y1="66504" x2="11585" y2="58699"/>
                          <a14:backgroundMark x1="12790" y1="63252" x2="12234" y2="61789"/>
                          <a14:backgroundMark x1="20204" y1="74959" x2="20575" y2="74797"/>
                          <a14:backgroundMark x1="19184" y1="73333" x2="19184" y2="73333"/>
                          <a14:backgroundMark x1="19184" y1="72358" x2="19184" y2="75610"/>
                          <a14:backgroundMark x1="23262" y1="75610" x2="23262" y2="78862"/>
                          <a14:backgroundMark x1="28916" y1="77886" x2="28916" y2="79675"/>
                          <a14:backgroundMark x1="15014" y1="44065" x2="15014" y2="440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36" t="16936" r="71001" b="53211"/>
            <a:stretch/>
          </p:blipFill>
          <p:spPr>
            <a:xfrm>
              <a:off x="3429155" y="2658683"/>
              <a:ext cx="914399" cy="870998"/>
            </a:xfrm>
            <a:prstGeom prst="ellipse">
              <a:avLst/>
            </a:prstGeom>
            <a:ln>
              <a:noFill/>
              <a:prstDash val="dash"/>
            </a:ln>
          </p:spPr>
        </p:pic>
      </p:grpSp>
      <p:sp>
        <p:nvSpPr>
          <p:cNvPr id="16" name="Bulle narrative : rectangle à coins arrondis 15">
            <a:extLst>
              <a:ext uri="{FF2B5EF4-FFF2-40B4-BE49-F238E27FC236}">
                <a16:creationId xmlns:a16="http://schemas.microsoft.com/office/drawing/2014/main" id="{3DC39D01-E33B-4B58-A7B5-271FBA80E026}"/>
              </a:ext>
            </a:extLst>
          </p:cNvPr>
          <p:cNvSpPr/>
          <p:nvPr/>
        </p:nvSpPr>
        <p:spPr>
          <a:xfrm>
            <a:off x="531765" y="5016203"/>
            <a:ext cx="2733676" cy="807394"/>
          </a:xfrm>
          <a:prstGeom prst="wedgeRoundRectCallout">
            <a:avLst>
              <a:gd name="adj1" fmla="val 75607"/>
              <a:gd name="adj2" fmla="val -4203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radley Hand ITC" panose="03070402050302030203" pitchFamily="66" charset="0"/>
              </a:rPr>
              <a:t>J’ai le plaisir de vous contacter suite à votre demande de Rendez-vous… </a:t>
            </a:r>
          </a:p>
        </p:txBody>
      </p:sp>
      <p:sp>
        <p:nvSpPr>
          <p:cNvPr id="29" name="Bulle narrative : rectangle à coins arrondis 28">
            <a:extLst>
              <a:ext uri="{FF2B5EF4-FFF2-40B4-BE49-F238E27FC236}">
                <a16:creationId xmlns:a16="http://schemas.microsoft.com/office/drawing/2014/main" id="{764E603A-19B6-460C-B552-302754F25B80}"/>
              </a:ext>
            </a:extLst>
          </p:cNvPr>
          <p:cNvSpPr/>
          <p:nvPr/>
        </p:nvSpPr>
        <p:spPr>
          <a:xfrm>
            <a:off x="963093" y="2467526"/>
            <a:ext cx="3395477" cy="921479"/>
          </a:xfrm>
          <a:prstGeom prst="wedgeRoundRectCallout">
            <a:avLst>
              <a:gd name="adj1" fmla="val 42116"/>
              <a:gd name="adj2" fmla="val 7230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radley Hand ITC" panose="03070402050302030203" pitchFamily="66" charset="0"/>
              </a:rPr>
              <a:t>J’ai le plaisir de pouvoir vous présenter nos offres privilégiées, spécialement pensées pour les salariés de votre entreprise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0FB52-91B2-4F9D-BBB4-B42AEA42C08A}"/>
              </a:ext>
            </a:extLst>
          </p:cNvPr>
          <p:cNvGrpSpPr/>
          <p:nvPr/>
        </p:nvGrpSpPr>
        <p:grpSpPr>
          <a:xfrm>
            <a:off x="6977763" y="2426072"/>
            <a:ext cx="3874714" cy="3967781"/>
            <a:chOff x="6977763" y="2426072"/>
            <a:chExt cx="3874714" cy="3967781"/>
          </a:xfrm>
        </p:grpSpPr>
        <p:pic>
          <p:nvPicPr>
            <p:cNvPr id="80" name="Picture 8" descr="Feuilles de papier d’un cahier ou d’un bloc-notes">
              <a:extLst>
                <a:ext uri="{FF2B5EF4-FFF2-40B4-BE49-F238E27FC236}">
                  <a16:creationId xmlns:a16="http://schemas.microsoft.com/office/drawing/2014/main" id="{D1B35C72-A7B6-4DE4-A5CE-7B4B4C9A4F7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5">
              <a:clrChange>
                <a:clrFrom>
                  <a:srgbClr val="659AC6"/>
                </a:clrFrom>
                <a:clrTo>
                  <a:srgbClr val="659AC6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985" t="10414" r="34701" b="9168"/>
            <a:stretch/>
          </p:blipFill>
          <p:spPr bwMode="auto">
            <a:xfrm>
              <a:off x="6977763" y="2446021"/>
              <a:ext cx="3500786" cy="3947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4" descr="Notes papier. Vue de dessus Jeu d’autocollants de note">
              <a:extLst>
                <a:ext uri="{FF2B5EF4-FFF2-40B4-BE49-F238E27FC236}">
                  <a16:creationId xmlns:a16="http://schemas.microsoft.com/office/drawing/2014/main" id="{18A1030A-3ACF-4E30-9D62-B0BDDCC42D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617" t="50605" r="2114" b="2973"/>
            <a:stretch/>
          </p:blipFill>
          <p:spPr bwMode="auto">
            <a:xfrm rot="20967917">
              <a:off x="9260620" y="2426072"/>
              <a:ext cx="1591857" cy="1667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3451076E-0AD4-477A-A1A7-7529BDA185F3}"/>
                </a:ext>
              </a:extLst>
            </p:cNvPr>
            <p:cNvSpPr txBox="1"/>
            <p:nvPr/>
          </p:nvSpPr>
          <p:spPr>
            <a:xfrm>
              <a:off x="7432281" y="3295549"/>
              <a:ext cx="2810477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latin typeface="Cavolini" panose="03000502040302020204" pitchFamily="66" charset="0"/>
                  <a:cs typeface="Cavolini" panose="03000502040302020204" pitchFamily="66" charset="0"/>
                </a:rPr>
                <a:t>Si un                 prospect </a:t>
              </a:r>
              <a:r>
                <a:rPr lang="fr-FR" sz="1600" b="1" dirty="0">
                  <a:solidFill>
                    <a:schemeClr val="accent4">
                      <a:lumMod val="7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se rend          directement en agence sans passer par la prise           de RDV en ligne</a:t>
              </a:r>
              <a:r>
                <a:rPr lang="fr-FR" sz="1600" dirty="0">
                  <a:latin typeface="Cavolini" panose="03000502040302020204" pitchFamily="66" charset="0"/>
                  <a:cs typeface="Cavolini" panose="03000502040302020204" pitchFamily="66" charset="0"/>
                </a:rPr>
                <a:t>, (pas de scan du QR-Code) : il convient de </a:t>
              </a:r>
              <a:r>
                <a:rPr lang="fr-FR" sz="1600" b="1" dirty="0">
                  <a:solidFill>
                    <a:schemeClr val="accent4">
                      <a:lumMod val="75000"/>
                    </a:schemeClr>
                  </a:solidFill>
                  <a:latin typeface="Cavolini" panose="03000502040302020204" pitchFamily="66" charset="0"/>
                  <a:cs typeface="Cavolini" panose="03000502040302020204" pitchFamily="66" charset="0"/>
                </a:rPr>
                <a:t>contacter l’équipe partenariat </a:t>
              </a:r>
              <a:r>
                <a:rPr lang="fr-FR" sz="1600" dirty="0">
                  <a:latin typeface="Cavolini" panose="03000502040302020204" pitchFamily="66" charset="0"/>
                  <a:cs typeface="Cavolini" panose="03000502040302020204" pitchFamily="66" charset="0"/>
                </a:rPr>
                <a:t>: </a:t>
              </a:r>
              <a:r>
                <a:rPr lang="fr-FR" sz="1000" dirty="0">
                  <a:latin typeface="Cavolini" panose="03000502040302020204" pitchFamily="66" charset="0"/>
                  <a:cs typeface="Cavolini" panose="03000502040302020204" pitchFamily="66" charset="0"/>
                  <a:hlinkClick r:id="rId2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partenariat@cegee.caisse-epargne.fr</a:t>
              </a:r>
              <a:r>
                <a:rPr lang="fr-FR" sz="1600" dirty="0">
                  <a:latin typeface="Cavolini" panose="03000502040302020204" pitchFamily="66" charset="0"/>
                  <a:cs typeface="Cavolini" panose="03000502040302020204" pitchFamily="66" charset="0"/>
                </a:rPr>
                <a:t>. 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9747EC2-495C-4803-B28D-24AC14A7F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54406">
              <a:off x="9459041" y="3146812"/>
              <a:ext cx="1112788" cy="1949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650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10">
            <a:extLst>
              <a:ext uri="{FF2B5EF4-FFF2-40B4-BE49-F238E27FC236}">
                <a16:creationId xmlns:a16="http://schemas.microsoft.com/office/drawing/2014/main" id="{C7F856EA-2E59-4700-B9F1-E9518ADBE150}"/>
              </a:ext>
            </a:extLst>
          </p:cNvPr>
          <p:cNvGraphicFramePr>
            <a:graphicFrameLocks noGrp="1"/>
          </p:cNvGraphicFramePr>
          <p:nvPr>
            <p:ph idx="17"/>
            <p:extLst>
              <p:ext uri="{D42A27DB-BD31-4B8C-83A1-F6EECF244321}">
                <p14:modId xmlns:p14="http://schemas.microsoft.com/office/powerpoint/2010/main" val="4253996087"/>
              </p:ext>
            </p:extLst>
          </p:nvPr>
        </p:nvGraphicFramePr>
        <p:xfrm>
          <a:off x="550912" y="1648453"/>
          <a:ext cx="10077061" cy="4332269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16453">
                  <a:extLst>
                    <a:ext uri="{9D8B030D-6E8A-4147-A177-3AD203B41FA5}">
                      <a16:colId xmlns:a16="http://schemas.microsoft.com/office/drawing/2014/main" val="1965201538"/>
                    </a:ext>
                  </a:extLst>
                </a:gridCol>
                <a:gridCol w="2075007">
                  <a:extLst>
                    <a:ext uri="{9D8B030D-6E8A-4147-A177-3AD203B41FA5}">
                      <a16:colId xmlns:a16="http://schemas.microsoft.com/office/drawing/2014/main" val="2359527846"/>
                    </a:ext>
                  </a:extLst>
                </a:gridCol>
                <a:gridCol w="5124893">
                  <a:extLst>
                    <a:ext uri="{9D8B030D-6E8A-4147-A177-3AD203B41FA5}">
                      <a16:colId xmlns:a16="http://schemas.microsoft.com/office/drawing/2014/main" val="3380954242"/>
                    </a:ext>
                  </a:extLst>
                </a:gridCol>
                <a:gridCol w="2360708">
                  <a:extLst>
                    <a:ext uri="{9D8B030D-6E8A-4147-A177-3AD203B41FA5}">
                      <a16:colId xmlns:a16="http://schemas.microsoft.com/office/drawing/2014/main" val="101080298"/>
                    </a:ext>
                  </a:extLst>
                </a:gridCol>
              </a:tblGrid>
              <a:tr h="289419"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Offres commerciales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Eligibilité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Mode opératoire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6408564"/>
                  </a:ext>
                </a:extLst>
              </a:tr>
              <a:tr h="1413048"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C316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Offre de Bienvenue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80 € offerts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Réservée exclusivement : </a:t>
                      </a:r>
                    </a:p>
                    <a:p>
                      <a:pPr marL="285750" indent="-285750" algn="l">
                        <a:buClr>
                          <a:schemeClr val="accent4">
                            <a:lumMod val="75000"/>
                          </a:schemeClr>
                        </a:buClr>
                        <a:buFontTx/>
                        <a:buChar char="-"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Aux clients salariés d’une entreprise cliente de la CEGEE ayant adhéré au dispositif de partenariat</a:t>
                      </a:r>
                    </a:p>
                    <a:p>
                      <a:pPr marL="285750" indent="-285750" algn="l">
                        <a:buClr>
                          <a:schemeClr val="accent4">
                            <a:lumMod val="75000"/>
                          </a:schemeClr>
                        </a:buClr>
                        <a:buFontTx/>
                        <a:buChar char="-"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Aux adhérents d’entreprises ou d’associations ayant adhéré au dispositif de partenariat</a:t>
                      </a:r>
                    </a:p>
                    <a:p>
                      <a:pPr marL="285750" indent="-285750" algn="l">
                        <a:buClr>
                          <a:schemeClr val="accent4">
                            <a:lumMod val="75000"/>
                          </a:schemeClr>
                        </a:buClr>
                        <a:buFontTx/>
                        <a:buChar char="-"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Valable pour toute ouverture d’une Formule dans le cadre d’une entrée en relation et de la domiciliation bancaire d’au moins 3 organismes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sym typeface="Wingdings" panose="05000000000000000000" pitchFamily="2" charset="2"/>
                        </a:rPr>
                        <a:t>OD « OF PART 80€ SALARIES ENTRP CLIENTE CEGEE »</a:t>
                      </a:r>
                      <a:endParaRPr lang="fr-FR" sz="1200" dirty="0"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sym typeface="Wingdings" panose="05000000000000000000" pitchFamily="2" charset="2"/>
                        </a:rPr>
                        <a:t>La prime est à verser dans un délai maximum de 3 mois. </a:t>
                      </a:r>
                      <a:endParaRPr lang="fr-F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2414043"/>
                  </a:ext>
                </a:extLst>
              </a:tr>
              <a:tr h="476690"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C316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Bon d’achat </a:t>
                      </a:r>
                      <a:r>
                        <a:rPr lang="fr-FR" sz="12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Isifid</a:t>
                      </a:r>
                      <a:endParaRPr lang="fr-F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fr-F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d’une valeur de 50 €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Tout client mettant en place une mobilité bancaire (minimum 3 organismes) bénéficie d’un bon d’achat de 50 €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Automatique lors de la mise en place de la mobilité bancaire.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014848"/>
                  </a:ext>
                </a:extLst>
              </a:tr>
              <a:tr h="1123731"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C316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Formule Confort avec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Visa Premier à 1 € / mois</a:t>
                      </a:r>
                      <a:r>
                        <a:rPr lang="fr-F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pendant 6 mois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Réservée à toute ouverture de Formule (avec première souscription d’une carte bancaire). </a:t>
                      </a:r>
                    </a:p>
                    <a:p>
                      <a:pPr marL="0" indent="0" algn="l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Si le client a 28 ans ou moins, privilégiez les offres Jeunes.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Après avoir créé la Formule, depuis la synthèse client, tapez le code transaction 0154. Cliquez sur Associer un profil tarifaire, sélectionnez « Partenariat BDR »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2478886"/>
                  </a:ext>
                </a:extLst>
              </a:tr>
              <a:tr h="663963"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C316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Prêt Partenariat Bienvenue </a:t>
                      </a:r>
                      <a:r>
                        <a:rPr lang="fr-FR" sz="1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5 000 €</a:t>
                      </a:r>
                      <a:r>
                        <a:rPr lang="fr-F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à taux préférentiel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frais de dossier offerts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Réservée aux salariés ou adhérents d’entreprises ou associations partenaires de la CEGEE</a:t>
                      </a:r>
                    </a:p>
                    <a:p>
                      <a:pPr marL="0" indent="0" algn="l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Jusqu’à 5.000 € sur 60 mois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Clr>
                          <a:schemeClr val="accent4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fr-F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Izivente</a:t>
                      </a:r>
                      <a:r>
                        <a:rPr lang="fr-F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« Prêt Partenariat Bienvenue 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9360122"/>
                  </a:ext>
                </a:extLst>
              </a:tr>
            </a:tbl>
          </a:graphicData>
        </a:graphic>
      </p:graphicFrame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89171" y="464147"/>
            <a:ext cx="10342706" cy="720000"/>
          </a:xfrm>
        </p:spPr>
        <p:txBody>
          <a:bodyPr/>
          <a:lstStyle/>
          <a:p>
            <a:r>
              <a:rPr lang="fr-FR" dirty="0"/>
              <a:t>Lors de l’entrée en relation, le conseiller a la main pour mettre en place toutes les offres commerciales.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dispositif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110B89-738A-49F9-8459-351B086A758F}"/>
              </a:ext>
            </a:extLst>
          </p:cNvPr>
          <p:cNvSpPr/>
          <p:nvPr/>
        </p:nvSpPr>
        <p:spPr>
          <a:xfrm>
            <a:off x="11235559" y="1068682"/>
            <a:ext cx="18080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612444E-426D-45B2-B5EA-1E743707A12A}"/>
              </a:ext>
            </a:extLst>
          </p:cNvPr>
          <p:cNvSpPr/>
          <p:nvPr/>
        </p:nvSpPr>
        <p:spPr>
          <a:xfrm>
            <a:off x="11327722" y="1648453"/>
            <a:ext cx="917947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D355FA7-013E-4F14-A91D-A446832F8355}"/>
              </a:ext>
            </a:extLst>
          </p:cNvPr>
          <p:cNvSpPr/>
          <p:nvPr/>
        </p:nvSpPr>
        <p:spPr>
          <a:xfrm>
            <a:off x="11326995" y="457879"/>
            <a:ext cx="884936" cy="119057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E33FA560-A0CB-49E6-AB2B-90EF8E90DA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2" b="93972" l="10000" r="90000">
                        <a14:foregroundMark x1="39540" y1="10510" x2="40115" y2="19784"/>
                        <a14:foregroundMark x1="40115" y1="19784" x2="46552" y2="24111"/>
                        <a14:foregroundMark x1="46552" y1="24111" x2="60575" y2="22411"/>
                        <a14:foregroundMark x1="60575" y1="22411" x2="64713" y2="16692"/>
                        <a14:foregroundMark x1="64713" y1="16692" x2="57241" y2="12056"/>
                        <a14:foregroundMark x1="57241" y1="12056" x2="50000" y2="10665"/>
                        <a14:foregroundMark x1="50000" y1="10665" x2="41954" y2="12828"/>
                        <a14:foregroundMark x1="41954" y1="12828" x2="45977" y2="19165"/>
                        <a14:foregroundMark x1="45977" y1="19165" x2="59655" y2="15920"/>
                        <a14:foregroundMark x1="59655" y1="15920" x2="57471" y2="23493"/>
                        <a14:foregroundMark x1="57471" y1="23493" x2="51494" y2="19011"/>
                        <a14:foregroundMark x1="51494" y1="19011" x2="50805" y2="17465"/>
                        <a14:foregroundMark x1="26207" y1="50850" x2="24253" y2="49614"/>
                        <a14:foregroundMark x1="25402" y1="52859" x2="24943" y2="63679"/>
                        <a14:foregroundMark x1="36437" y1="38022" x2="38161" y2="45750"/>
                        <a14:foregroundMark x1="38161" y1="45750" x2="40805" y2="38794"/>
                        <a14:foregroundMark x1="40805" y1="38794" x2="37011" y2="37558"/>
                        <a14:foregroundMark x1="40920" y1="52705" x2="38966" y2="50696"/>
                        <a14:foregroundMark x1="37931" y1="50386" x2="36897" y2="53323"/>
                        <a14:foregroundMark x1="49885" y1="48532" x2="51379" y2="55951"/>
                        <a14:foregroundMark x1="51379" y1="55951" x2="57471" y2="58733"/>
                        <a14:foregroundMark x1="57471" y1="58733" x2="62989" y2="56105"/>
                        <a14:foregroundMark x1="62989" y1="56105" x2="60230" y2="48377"/>
                        <a14:foregroundMark x1="60230" y1="48377" x2="54483" y2="49923"/>
                        <a14:foregroundMark x1="54483" y1="49923" x2="58506" y2="55951"/>
                        <a14:foregroundMark x1="58506" y1="55951" x2="56782" y2="54096"/>
                        <a14:foregroundMark x1="70345" y1="67852" x2="35977" y2="68161"/>
                        <a14:foregroundMark x1="72184" y1="39104" x2="73448" y2="41267"/>
                        <a14:foregroundMark x1="80920" y1="45131" x2="75632" y2="38794"/>
                        <a14:foregroundMark x1="74713" y1="48686" x2="72759" y2="52550"/>
                        <a14:foregroundMark x1="79540" y1="64142" x2="79540" y2="51468"/>
                        <a14:foregroundMark x1="80000" y1="51005" x2="79080" y2="63215"/>
                        <a14:foregroundMark x1="71149" y1="63060" x2="70690" y2="54869"/>
                        <a14:foregroundMark x1="70690" y1="54869" x2="71609" y2="52087"/>
                        <a14:foregroundMark x1="58046" y1="16074" x2="54598" y2="12828"/>
                        <a14:foregroundMark x1="21609" y1="94281" x2="33908" y2="91808"/>
                        <a14:foregroundMark x1="33908" y1="91808" x2="37471" y2="91963"/>
                        <a14:foregroundMark x1="48046" y1="94745" x2="61494" y2="92581"/>
                        <a14:foregroundMark x1="61494" y1="92581" x2="67701" y2="92581"/>
                        <a14:foregroundMark x1="67701" y1="92581" x2="69310" y2="93818"/>
                        <a14:foregroundMark x1="48161" y1="92427" x2="46667" y2="89645"/>
                        <a14:foregroundMark x1="52989" y1="93663" x2="52989" y2="89799"/>
                        <a14:foregroundMark x1="46782" y1="90263" x2="36207" y2="90417"/>
                        <a14:foregroundMark x1="49310" y1="14992" x2="43218" y2="10819"/>
                        <a14:foregroundMark x1="67931" y1="66924" x2="61724" y2="67543"/>
                        <a14:foregroundMark x1="20345" y1="66924" x2="20230" y2="68161"/>
                        <a14:foregroundMark x1="68391" y1="66770" x2="60805" y2="67079"/>
                        <a14:foregroundMark x1="80115" y1="60278" x2="79885" y2="52087"/>
                        <a14:foregroundMark x1="72184" y1="91654" x2="75057" y2="90108"/>
                        <a14:foregroundMark x1="81839" y1="93972" x2="77356" y2="90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899" y="5455181"/>
            <a:ext cx="925880" cy="688557"/>
          </a:xfrm>
          <a:prstGeom prst="rect">
            <a:avLst/>
          </a:prstGeom>
        </p:spPr>
      </p:pic>
      <p:grpSp>
        <p:nvGrpSpPr>
          <p:cNvPr id="55" name="Groupe 54">
            <a:extLst>
              <a:ext uri="{FF2B5EF4-FFF2-40B4-BE49-F238E27FC236}">
                <a16:creationId xmlns:a16="http://schemas.microsoft.com/office/drawing/2014/main" id="{CB022080-05DB-4E5B-8346-5F543C5ED129}"/>
              </a:ext>
            </a:extLst>
          </p:cNvPr>
          <p:cNvGrpSpPr/>
          <p:nvPr/>
        </p:nvGrpSpPr>
        <p:grpSpPr>
          <a:xfrm>
            <a:off x="11413893" y="2946990"/>
            <a:ext cx="940455" cy="970304"/>
            <a:chOff x="437729" y="757756"/>
            <a:chExt cx="1566667" cy="1616392"/>
          </a:xfrm>
        </p:grpSpPr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932A5712-89BA-4E83-84AA-37DA6D960A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56132" y1="52865" x2="50236" y2="52680"/>
                          <a14:foregroundMark x1="50236" y1="52680" x2="44693" y2="57671"/>
                          <a14:foregroundMark x1="44693" y1="57671" x2="50943" y2="60998"/>
                          <a14:foregroundMark x1="50943" y1="60998" x2="46108" y2="55268"/>
                          <a14:foregroundMark x1="46108" y1="55268" x2="54363" y2="59150"/>
                          <a14:foregroundMark x1="33844" y1="23290" x2="32075" y2="26248"/>
                          <a14:foregroundMark x1="76887" y1="19039" x2="54599" y2="21627"/>
                          <a14:foregroundMark x1="54599" y1="21627" x2="60259" y2="25508"/>
                          <a14:foregroundMark x1="60259" y1="25508" x2="72524" y2="25693"/>
                          <a14:foregroundMark x1="72524" y1="25693" x2="65448" y2="22551"/>
                          <a14:foregroundMark x1="65448" y1="22551" x2="59080" y2="24399"/>
                          <a14:foregroundMark x1="59080" y1="24399" x2="72877" y2="22736"/>
                          <a14:foregroundMark x1="72877" y1="22736" x2="57783" y2="22366"/>
                          <a14:foregroundMark x1="76415" y1="21442" x2="74528" y2="24584"/>
                          <a14:foregroundMark x1="56958" y1="32532" x2="57665" y2="35675"/>
                          <a14:foregroundMark x1="60731" y1="32717" x2="60377" y2="36784"/>
                          <a14:foregroundMark x1="64741" y1="32348" x2="66038" y2="36784"/>
                          <a14:foregroundMark x1="69458" y1="32902" x2="69929" y2="36599"/>
                          <a14:foregroundMark x1="72406" y1="32717" x2="72406" y2="35675"/>
                          <a14:foregroundMark x1="75708" y1="32717" x2="75000" y2="36044"/>
                          <a14:foregroundMark x1="78420" y1="32532" x2="77594" y2="36229"/>
                          <a14:foregroundMark x1="80778" y1="32717" x2="80071" y2="365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7" r="36467"/>
            <a:stretch/>
          </p:blipFill>
          <p:spPr>
            <a:xfrm>
              <a:off x="437729" y="757756"/>
              <a:ext cx="1313862" cy="1616392"/>
            </a:xfrm>
            <a:prstGeom prst="rect">
              <a:avLst/>
            </a:prstGeom>
          </p:spPr>
        </p:pic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A613E92-DD2F-4702-B9FE-F1F31791113A}"/>
                </a:ext>
              </a:extLst>
            </p:cNvPr>
            <p:cNvSpPr/>
            <p:nvPr/>
          </p:nvSpPr>
          <p:spPr>
            <a:xfrm>
              <a:off x="1408705" y="757756"/>
              <a:ext cx="595691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58" name="Image 57">
            <a:extLst>
              <a:ext uri="{FF2B5EF4-FFF2-40B4-BE49-F238E27FC236}">
                <a16:creationId xmlns:a16="http://schemas.microsoft.com/office/drawing/2014/main" id="{7E4C5045-346C-4ED0-B563-889A67ABF8D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61" t="21101" r="22089"/>
          <a:stretch/>
        </p:blipFill>
        <p:spPr>
          <a:xfrm>
            <a:off x="11505370" y="728034"/>
            <a:ext cx="654248" cy="647109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C2802CA9-E9F5-49F9-AEF8-F011E389FFD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64" b="94072" l="2645" r="90000">
                        <a14:foregroundMark x1="3802" y1="4056" x2="8347" y2="3120"/>
                        <a14:foregroundMark x1="8347" y1="3120" x2="13306" y2="5460"/>
                        <a14:foregroundMark x1="13306" y1="5460" x2="16033" y2="11544"/>
                        <a14:foregroundMark x1="16033" y1="11544" x2="14793" y2="20437"/>
                        <a14:foregroundMark x1="14793" y1="20437" x2="11736" y2="26677"/>
                        <a14:foregroundMark x1="11736" y1="26677" x2="7521" y2="29953"/>
                        <a14:foregroundMark x1="7521" y1="29953" x2="4215" y2="25117"/>
                        <a14:foregroundMark x1="4215" y1="25117" x2="1736" y2="18253"/>
                        <a14:foregroundMark x1="1736" y1="18253" x2="3884" y2="10608"/>
                        <a14:foregroundMark x1="3884" y1="10608" x2="9421" y2="5772"/>
                        <a14:foregroundMark x1="9421" y1="5772" x2="13719" y2="11076"/>
                        <a14:foregroundMark x1="13719" y1="11076" x2="15207" y2="20905"/>
                        <a14:foregroundMark x1="15207" y1="20905" x2="10413" y2="27769"/>
                        <a14:foregroundMark x1="10413" y1="27769" x2="4380" y2="24181"/>
                        <a14:foregroundMark x1="4380" y1="24181" x2="5041" y2="14821"/>
                        <a14:foregroundMark x1="5041" y1="14821" x2="10083" y2="10764"/>
                        <a14:foregroundMark x1="10083" y1="10764" x2="12066" y2="18877"/>
                        <a14:foregroundMark x1="12066" y1="18877" x2="7686" y2="23713"/>
                        <a14:foregroundMark x1="7686" y1="23713" x2="4959" y2="15913"/>
                        <a14:foregroundMark x1="4959" y1="15913" x2="11074" y2="14821"/>
                        <a14:foregroundMark x1="11074" y1="14821" x2="10165" y2="18565"/>
                        <a14:foregroundMark x1="1901" y1="15913" x2="2149" y2="7956"/>
                        <a14:foregroundMark x1="2149" y1="7956" x2="5950" y2="4212"/>
                        <a14:foregroundMark x1="5950" y1="4212" x2="10331" y2="3276"/>
                        <a14:foregroundMark x1="10331" y1="3276" x2="12893" y2="4524"/>
                        <a14:foregroundMark x1="15537" y1="9516" x2="16446" y2="17473"/>
                        <a14:foregroundMark x1="16446" y1="17473" x2="14215" y2="24805"/>
                        <a14:foregroundMark x1="14215" y1="24805" x2="10909" y2="29641"/>
                        <a14:foregroundMark x1="10909" y1="29641" x2="5785" y2="30109"/>
                        <a14:foregroundMark x1="5785" y1="30109" x2="2893" y2="23713"/>
                        <a14:foregroundMark x1="2893" y1="23713" x2="2645" y2="19033"/>
                        <a14:foregroundMark x1="16612" y1="18877" x2="14132" y2="25585"/>
                        <a14:foregroundMark x1="14132" y1="25585" x2="10744" y2="29797"/>
                        <a14:foregroundMark x1="45455" y1="36037" x2="44463" y2="72075"/>
                        <a14:foregroundMark x1="44463" y1="72075" x2="43719" y2="76443"/>
                        <a14:foregroundMark x1="48678" y1="94072" x2="47521" y2="90796"/>
                        <a14:foregroundMark x1="53884" y1="93760" x2="49669" y2="78159"/>
                        <a14:foregroundMark x1="49669" y1="78159" x2="49587" y2="76755"/>
                        <a14:foregroundMark x1="59669" y1="66771" x2="47521" y2="67083"/>
                        <a14:foregroundMark x1="64545" y1="59438" x2="55950" y2="52106"/>
                        <a14:foregroundMark x1="55950" y1="52106" x2="53967" y2="48674"/>
                        <a14:foregroundMark x1="55702" y1="49454" x2="60661" y2="48830"/>
                        <a14:foregroundMark x1="60661" y1="48830" x2="64628" y2="49454"/>
                        <a14:foregroundMark x1="34380" y1="66927" x2="41405" y2="65055"/>
                        <a14:foregroundMark x1="34215" y1="66147" x2="34132" y2="67083"/>
                        <a14:foregroundMark x1="36942" y1="49298" x2="35702" y2="50390"/>
                        <a14:foregroundMark x1="37851" y1="52418" x2="35289" y2="52574"/>
                        <a14:foregroundMark x1="36529" y1="53354" x2="36612" y2="64119"/>
                        <a14:foregroundMark x1="37355" y1="56474" x2="36364" y2="57410"/>
                        <a14:foregroundMark x1="68926" y1="33541" x2="68926" y2="33541"/>
                        <a14:foregroundMark x1="70413" y1="33541" x2="70413" y2="33541"/>
                        <a14:foregroundMark x1="72066" y1="33853" x2="72066" y2="33853"/>
                        <a14:foregroundMark x1="73636" y1="33853" x2="73636" y2="33853"/>
                        <a14:foregroundMark x1="75950" y1="33541" x2="75950" y2="33541"/>
                        <a14:foregroundMark x1="77355" y1="33853" x2="77355" y2="33853"/>
                        <a14:foregroundMark x1="79256" y1="33541" x2="79256" y2="33541"/>
                        <a14:foregroundMark x1="71653" y1="40718" x2="71653" y2="40718"/>
                        <a14:foregroundMark x1="73719" y1="39470" x2="73719" y2="39470"/>
                        <a14:foregroundMark x1="75950" y1="41342" x2="75950" y2="41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25" t="29746" r="17980"/>
          <a:stretch/>
        </p:blipFill>
        <p:spPr>
          <a:xfrm>
            <a:off x="11485256" y="4366365"/>
            <a:ext cx="729586" cy="547506"/>
          </a:xfrm>
          <a:prstGeom prst="rect">
            <a:avLst/>
          </a:prstGeom>
        </p:spPr>
      </p:pic>
      <p:grpSp>
        <p:nvGrpSpPr>
          <p:cNvPr id="60" name="Groupe 59">
            <a:extLst>
              <a:ext uri="{FF2B5EF4-FFF2-40B4-BE49-F238E27FC236}">
                <a16:creationId xmlns:a16="http://schemas.microsoft.com/office/drawing/2014/main" id="{EB7577A8-465A-4A2E-BC73-73AF8F31A3FD}"/>
              </a:ext>
            </a:extLst>
          </p:cNvPr>
          <p:cNvGrpSpPr/>
          <p:nvPr/>
        </p:nvGrpSpPr>
        <p:grpSpPr>
          <a:xfrm>
            <a:off x="11399906" y="1861568"/>
            <a:ext cx="752167" cy="795650"/>
            <a:chOff x="5886760" y="3199907"/>
            <a:chExt cx="1846631" cy="1953386"/>
          </a:xfrm>
        </p:grpSpPr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A97D77E2-B978-4895-B1E1-7318FCEE71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8780" b="94797" l="9361" r="89991">
                          <a14:foregroundMark x1="50788" y1="17724" x2="70158" y2="22276"/>
                          <a14:foregroundMark x1="70158" y1="22276" x2="64690" y2="20163"/>
                          <a14:foregroundMark x1="64690" y1="20163" x2="53475" y2="23415"/>
                          <a14:foregroundMark x1="53475" y1="23415" x2="58017" y2="21138"/>
                          <a14:foregroundMark x1="58017" y1="21138" x2="66821" y2="22276"/>
                          <a14:foregroundMark x1="53753" y1="28455" x2="63763" y2="28780"/>
                          <a14:foregroundMark x1="63763" y1="28780" x2="69323" y2="28618"/>
                          <a14:foregroundMark x1="69323" y1="28618" x2="64782" y2="33333"/>
                          <a14:foregroundMark x1="64782" y1="33333" x2="54866" y2="33333"/>
                          <a14:foregroundMark x1="54866" y1="33333" x2="65987" y2="30569"/>
                          <a14:foregroundMark x1="65987" y1="30569" x2="70899" y2="30732"/>
                          <a14:foregroundMark x1="70899" y1="30732" x2="72104" y2="31707"/>
                          <a14:foregroundMark x1="35589" y1="19024" x2="38925" y2="39512"/>
                          <a14:foregroundMark x1="40964" y1="26179" x2="40964" y2="26179"/>
                          <a14:foregroundMark x1="43837" y1="63415" x2="43281" y2="55285"/>
                          <a14:foregroundMark x1="43281" y1="55285" x2="43652" y2="53984"/>
                          <a14:foregroundMark x1="31233" y1="63252" x2="32901" y2="57398"/>
                          <a14:foregroundMark x1="35218" y1="94959" x2="36515" y2="89106"/>
                          <a14:foregroundMark x1="40408" y1="94959" x2="41798" y2="89919"/>
                          <a14:foregroundMark x1="23262" y1="94634" x2="20575" y2="92520"/>
                          <a14:foregroundMark x1="19555" y1="94472" x2="17238" y2="91707"/>
                          <a14:foregroundMark x1="18258" y1="68618" x2="18165" y2="92033"/>
                          <a14:foregroundMark x1="23540" y1="66667" x2="17609" y2="66667"/>
                          <a14:foregroundMark x1="22150" y1="20813" x2="19277" y2="21301"/>
                          <a14:foregroundMark x1="17887" y1="24390" x2="16775" y2="25366"/>
                          <a14:foregroundMark x1="20019" y1="33171" x2="19370" y2="38211"/>
                          <a14:foregroundMark x1="24652" y1="55122" x2="24282" y2="38049"/>
                          <a14:foregroundMark x1="14458" y1="38699" x2="19370" y2="35610"/>
                          <a14:foregroundMark x1="14829" y1="50569" x2="12882" y2="42927"/>
                          <a14:foregroundMark x1="12882" y1="42927" x2="14736" y2="39024"/>
                          <a14:foregroundMark x1="16589" y1="36098" x2="12975" y2="42114"/>
                          <a14:foregroundMark x1="12975" y1="42114" x2="13994" y2="49431"/>
                          <a14:foregroundMark x1="37071" y1="34309" x2="34847" y2="40000"/>
                          <a14:foregroundMark x1="32067" y1="56911" x2="31789" y2="60813"/>
                          <a14:foregroundMark x1="33086" y1="57724" x2="32530" y2="60976"/>
                          <a14:foregroundMark x1="84708" y1="86504" x2="79518" y2="86992"/>
                          <a14:foregroundMark x1="79518" y1="86992" x2="75162" y2="83740"/>
                          <a14:foregroundMark x1="75162" y1="83740" x2="74328" y2="66829"/>
                          <a14:foregroundMark x1="74328" y1="66829" x2="77665" y2="60325"/>
                          <a14:foregroundMark x1="77665" y1="60325" x2="82576" y2="60163"/>
                          <a14:foregroundMark x1="82576" y1="60163" x2="84708" y2="67480"/>
                          <a14:foregroundMark x1="84708" y1="67480" x2="84523" y2="85203"/>
                          <a14:foregroundMark x1="84523" y1="85203" x2="83781" y2="85366"/>
                          <a14:foregroundMark x1="75255" y1="60976" x2="62465" y2="60813"/>
                          <a14:foregroundMark x1="70343" y1="44553" x2="75811" y2="49431"/>
                          <a14:foregroundMark x1="75811" y1="49431" x2="78684" y2="54309"/>
                          <a14:foregroundMark x1="57461" y1="44878" x2="55792" y2="46341"/>
                          <a14:foregroundMark x1="58202" y1="48130" x2="55607" y2="48130"/>
                          <a14:foregroundMark x1="57183" y1="46992" x2="56812" y2="56585"/>
                          <a14:foregroundMark x1="59314" y1="60976" x2="52549" y2="60976"/>
                          <a14:foregroundMark x1="20482" y1="74797" x2="20482" y2="74797"/>
                          <a14:foregroundMark x1="19092" y1="73496" x2="19092" y2="73496"/>
                          <a14:foregroundMark x1="15570" y1="68293" x2="15570" y2="68293"/>
                          <a14:foregroundMark x1="13809" y1="65203" x2="13809" y2="65203"/>
                          <a14:foregroundMark x1="12419" y1="62439" x2="12419" y2="62439"/>
                          <a14:foregroundMark x1="11399" y1="58699" x2="11399" y2="58699"/>
                          <a14:foregroundMark x1="10751" y1="55447" x2="10751" y2="55447"/>
                          <a14:foregroundMark x1="9917" y1="51545" x2="9917" y2="51545"/>
                          <a14:foregroundMark x1="9546" y1="47480" x2="9546" y2="47480"/>
                          <a14:foregroundMark x1="9453" y1="44065" x2="9453" y2="44065"/>
                          <a14:foregroundMark x1="9546" y1="40650" x2="9546" y2="40650"/>
                          <a14:foregroundMark x1="9824" y1="36748" x2="9824" y2="36748"/>
                          <a14:foregroundMark x1="10473" y1="32358" x2="10473" y2="32358"/>
                          <a14:foregroundMark x1="11214" y1="29106" x2="11214" y2="29106"/>
                          <a14:foregroundMark x1="12141" y1="25528" x2="12141" y2="25528"/>
                          <a14:foregroundMark x1="13531" y1="21951" x2="13531" y2="21951"/>
                          <a14:foregroundMark x1="15014" y1="19187" x2="15014" y2="19187"/>
                          <a14:foregroundMark x1="16311" y1="17236" x2="16311" y2="17236"/>
                          <a14:foregroundMark x1="18258" y1="14146" x2="18258" y2="14146"/>
                          <a14:foregroundMark x1="20389" y1="12358" x2="20389" y2="12358"/>
                          <a14:foregroundMark x1="21965" y1="11220" x2="21965" y2="11220"/>
                          <a14:foregroundMark x1="24652" y1="9268" x2="24652" y2="9268"/>
                          <a14:foregroundMark x1="26321" y1="8780" x2="26321" y2="8780"/>
                          <a14:foregroundMark x1="28638" y1="8780" x2="28638" y2="8780"/>
                          <a14:foregroundMark x1="30769" y1="8780" x2="30769" y2="8780"/>
                          <a14:foregroundMark x1="33272" y1="8943" x2="33272" y2="8943"/>
                          <a14:foregroundMark x1="35218" y1="9431" x2="35218" y2="9431"/>
                          <a14:foregroundMark x1="37071" y1="10894" x2="37071" y2="10894"/>
                          <a14:foregroundMark x1="39110" y1="13008" x2="39110" y2="13008"/>
                          <a14:foregroundMark x1="41057" y1="14959" x2="41057" y2="14959"/>
                          <a14:foregroundMark x1="42725" y1="17236" x2="42725" y2="17236"/>
                          <a14:foregroundMark x1="44115" y1="20650" x2="44115" y2="20650"/>
                          <a14:foregroundMark x1="45690" y1="22602" x2="45690" y2="22602"/>
                          <a14:foregroundMark x1="46988" y1="26504" x2="46988" y2="26504"/>
                          <a14:foregroundMark x1="47729" y1="29106" x2="47729" y2="29106"/>
                          <a14:foregroundMark x1="48378" y1="33333" x2="48378" y2="33333"/>
                          <a14:foregroundMark x1="49212" y1="36911" x2="49212" y2="36911"/>
                          <a14:foregroundMark x1="49490" y1="40813" x2="49490" y2="40813"/>
                          <a14:foregroundMark x1="49490" y1="44390" x2="49490" y2="44390"/>
                          <a14:foregroundMark x1="49027" y1="48943" x2="49027" y2="48943"/>
                          <a14:foregroundMark x1="48842" y1="52520" x2="48842" y2="52520"/>
                          <a14:foregroundMark x1="48100" y1="55935" x2="48100" y2="55935"/>
                          <a14:foregroundMark x1="47173" y1="59187" x2="47173" y2="59187"/>
                          <a14:foregroundMark x1="46247" y1="63252" x2="46247" y2="63252"/>
                          <a14:foregroundMark x1="44671" y1="66016" x2="44671" y2="66016"/>
                          <a14:foregroundMark x1="43188" y1="69106" x2="43188" y2="69106"/>
                          <a14:foregroundMark x1="41891" y1="71707" x2="41891" y2="71707"/>
                          <a14:foregroundMark x1="39388" y1="73659" x2="39388" y2="73659"/>
                          <a14:foregroundMark x1="37720" y1="75610" x2="37720" y2="75610"/>
                          <a14:foregroundMark x1="33642" y1="77886" x2="33642" y2="77886"/>
                          <a14:foregroundMark x1="31233" y1="78537" x2="31233" y2="78537"/>
                          <a14:foregroundMark x1="28916" y1="78699" x2="28916" y2="78699"/>
                          <a14:foregroundMark x1="27155" y1="78537" x2="27155" y2="78537"/>
                          <a14:foregroundMark x1="24838" y1="77561" x2="24838" y2="77561"/>
                          <a14:foregroundMark x1="23077" y1="76423" x2="23077" y2="76423"/>
                          <a14:foregroundMark x1="16960" y1="70894" x2="16960" y2="70894"/>
                          <a14:foregroundMark x1="35125" y1="39837" x2="33086" y2="58049"/>
                          <a14:foregroundMark x1="40964" y1="86992" x2="41149" y2="60650"/>
                          <a14:foregroundMark x1="63855" y1="86667" x2="63485" y2="70081"/>
                          <a14:foregroundMark x1="68026" y1="86829" x2="68026" y2="86829"/>
                          <a14:foregroundMark x1="68397" y1="84553" x2="68397" y2="84553"/>
                          <a14:foregroundMark x1="63855" y1="86829" x2="54032" y2="85691"/>
                          <a14:backgroundMark x1="16311" y1="43577" x2="16311" y2="43577"/>
                          <a14:backgroundMark x1="20297" y1="69919" x2="20853" y2="72846"/>
                          <a14:backgroundMark x1="20297" y1="76098" x2="19833" y2="87642"/>
                          <a14:backgroundMark x1="17146" y1="41951" x2="16404" y2="4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32"/>
            <a:stretch/>
          </p:blipFill>
          <p:spPr>
            <a:xfrm>
              <a:off x="5886760" y="3199907"/>
              <a:ext cx="1705621" cy="1953386"/>
            </a:xfrm>
            <a:prstGeom prst="rect">
              <a:avLst/>
            </a:prstGeom>
          </p:spPr>
        </p:pic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71F76C01-6E39-45C5-AFBE-A030F068819C}"/>
                </a:ext>
              </a:extLst>
            </p:cNvPr>
            <p:cNvSpPr/>
            <p:nvPr/>
          </p:nvSpPr>
          <p:spPr>
            <a:xfrm>
              <a:off x="6838338" y="3478816"/>
              <a:ext cx="657617" cy="1155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E3085B6C-F5A7-4974-AD22-79E1129A7E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853" b="95673" l="9930" r="89720">
                          <a14:foregroundMark x1="11799" y1="8974" x2="82593" y2="14423"/>
                          <a14:foregroundMark x1="82593" y1="14423" x2="76869" y2="9455"/>
                          <a14:foregroundMark x1="76869" y1="9455" x2="18808" y2="13622"/>
                          <a14:foregroundMark x1="18808" y1="13622" x2="24182" y2="8333"/>
                          <a14:foregroundMark x1="24182" y1="8333" x2="31192" y2="7853"/>
                          <a14:foregroundMark x1="31192" y1="7853" x2="75234" y2="13462"/>
                          <a14:foregroundMark x1="87383" y1="8494" x2="75935" y2="8494"/>
                          <a14:foregroundMark x1="86799" y1="10417" x2="83061" y2="12019"/>
                          <a14:foregroundMark x1="74299" y1="15865" x2="12150" y2="14583"/>
                          <a14:foregroundMark x1="13668" y1="11218" x2="19626" y2="13301"/>
                          <a14:foregroundMark x1="37850" y1="38301" x2="34931" y2="74642"/>
                          <a14:foregroundMark x1="50935" y1="71154" x2="45210" y2="65865"/>
                          <a14:foregroundMark x1="52103" y1="72276" x2="52103" y2="72276"/>
                          <a14:foregroundMark x1="31192" y1="80929" x2="32827" y2="73878"/>
                          <a14:foregroundMark x1="34112" y1="45192" x2="36449" y2="43590"/>
                          <a14:foregroundMark x1="31659" y1="81571" x2="32593" y2="78205"/>
                          <a14:foregroundMark x1="35047" y1="87019" x2="35164" y2="77404"/>
                          <a14:foregroundMark x1="41822" y1="39263" x2="42056" y2="41667"/>
                          <a14:backgroundMark x1="46884" y1="65708" x2="48481" y2="49679"/>
                          <a14:backgroundMark x1="45911" y1="75481" x2="46574" y2="68829"/>
                          <a14:backgroundMark x1="48481" y1="49679" x2="65187" y2="41827"/>
                          <a14:backgroundMark x1="65187" y1="41827" x2="68808" y2="65545"/>
                          <a14:backgroundMark x1="68808" y1="65545" x2="58411" y2="44872"/>
                          <a14:backgroundMark x1="58411" y1="44872" x2="60631" y2="65865"/>
                          <a14:backgroundMark x1="52570" y1="90545" x2="46379" y2="75962"/>
                          <a14:backgroundMark x1="51752" y1="90545" x2="68808" y2="72276"/>
                          <a14:backgroundMark x1="49883" y1="84615" x2="65304" y2="82532"/>
                          <a14:backgroundMark x1="45210" y1="82532" x2="58762" y2="84615"/>
                          <a14:backgroundMark x1="37500" y1="82532" x2="37500" y2="87821"/>
                          <a14:backgroundMark x1="32360" y1="84615" x2="32360" y2="84615"/>
                          <a14:backgroundMark x1="37033" y1="25962" x2="55607" y2="48558"/>
                          <a14:backgroundMark x1="52103" y1="31410" x2="70093" y2="36218"/>
                          <a14:backgroundMark x1="70093" y1="36218" x2="73832" y2="61859"/>
                          <a14:backgroundMark x1="73832" y1="61859" x2="65304" y2="39103"/>
                          <a14:backgroundMark x1="65304" y1="39103" x2="57944" y2="31410"/>
                          <a14:backgroundMark x1="46729" y1="98077" x2="75818" y2="69551"/>
                          <a14:backgroundMark x1="59463" y1="25481" x2="66472" y2="92788"/>
                          <a14:backgroundMark x1="45561" y1="96955" x2="62734" y2="92468"/>
                          <a14:backgroundMark x1="62734" y1="92468" x2="75234" y2="75000"/>
                          <a14:backgroundMark x1="75234" y1="75000" x2="75350" y2="60897"/>
                          <a14:backgroundMark x1="32827" y1="33974" x2="26519" y2="57212"/>
                          <a14:backgroundMark x1="26519" y1="57212" x2="25000" y2="82532"/>
                          <a14:backgroundMark x1="25000" y1="82532" x2="24650" y2="83013"/>
                          <a14:backgroundMark x1="30491" y1="85737" x2="30491" y2="85737"/>
                          <a14:backgroundMark x1="34453" y1="88589" x2="29907" y2="85256"/>
                          <a14:backgroundMark x1="45210" y1="96474" x2="34647" y2="88731"/>
                          <a14:backgroundMark x1="29907" y1="85256" x2="26986" y2="80288"/>
                          <a14:backgroundMark x1="76168" y1="63141" x2="63435" y2="91667"/>
                          <a14:backgroundMark x1="56425" y1="26442" x2="57243" y2="24359"/>
                          <a14:backgroundMark x1="57593" y1="25481" x2="65654" y2="37179"/>
                          <a14:backgroundMark x1="74182" y1="61538" x2="77336" y2="64103"/>
                          <a14:backgroundMark x1="44276" y1="81250" x2="46612" y2="81891"/>
                          <a14:backgroundMark x1="46846" y1="95192" x2="44276" y2="96154"/>
                          <a14:backgroundMark x1="41238" y1="96314" x2="28505" y2="84455"/>
                          <a14:backgroundMark x1="42757" y1="96635" x2="40421" y2="95032"/>
                          <a14:backgroundMark x1="40070" y1="51282" x2="41939" y2="51603"/>
                          <a14:backgroundMark x1="39252" y1="51282" x2="40187" y2="51282"/>
                          <a14:backgroundMark x1="33159" y1="76049" x2="33061" y2="82212"/>
                          <a14:backgroundMark x1="33178" y1="74840" x2="33159" y2="76026"/>
                          <a14:backgroundMark x1="33061" y1="82212" x2="32944" y2="82532"/>
                          <a14:backgroundMark x1="42991" y1="62340" x2="43575" y2="67628"/>
                          <a14:backgroundMark x1="32944" y1="74038" x2="32944" y2="75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1" t="21101" r="22089"/>
            <a:stretch/>
          </p:blipFill>
          <p:spPr>
            <a:xfrm flipH="1">
              <a:off x="6027771" y="3199907"/>
              <a:ext cx="1705620" cy="1663684"/>
            </a:xfrm>
            <a:prstGeom prst="rect">
              <a:avLst/>
            </a:prstGeom>
          </p:spPr>
        </p:pic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C55BDC01-FA94-4F60-904C-6CDB66349E7D}"/>
              </a:ext>
            </a:extLst>
          </p:cNvPr>
          <p:cNvSpPr/>
          <p:nvPr/>
        </p:nvSpPr>
        <p:spPr>
          <a:xfrm>
            <a:off x="11339202" y="468733"/>
            <a:ext cx="914400" cy="4777109"/>
          </a:xfrm>
          <a:prstGeom prst="rect">
            <a:avLst/>
          </a:prstGeom>
          <a:solidFill>
            <a:schemeClr val="tx1">
              <a:lumMod val="75000"/>
              <a:lumOff val="25000"/>
              <a:alpha val="2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75EBCA9-1EA2-48CD-B852-E94015BF2ED4}"/>
              </a:ext>
            </a:extLst>
          </p:cNvPr>
          <p:cNvSpPr/>
          <p:nvPr/>
        </p:nvSpPr>
        <p:spPr>
          <a:xfrm>
            <a:off x="11326995" y="2847361"/>
            <a:ext cx="918674" cy="120475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7" name="Picture 2" descr="Number 2 icon">
            <a:extLst>
              <a:ext uri="{FF2B5EF4-FFF2-40B4-BE49-F238E27FC236}">
                <a16:creationId xmlns:a16="http://schemas.microsoft.com/office/drawing/2014/main" id="{E983A433-9B3B-400F-B926-A27F50FEA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640" y="203565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Number 3 icon">
            <a:extLst>
              <a:ext uri="{FF2B5EF4-FFF2-40B4-BE49-F238E27FC236}">
                <a16:creationId xmlns:a16="http://schemas.microsoft.com/office/drawing/2014/main" id="{96739A7B-752E-4978-A933-B784E5E09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784" y="32527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0" descr="Number 1 icon">
            <a:extLst>
              <a:ext uri="{FF2B5EF4-FFF2-40B4-BE49-F238E27FC236}">
                <a16:creationId xmlns:a16="http://schemas.microsoft.com/office/drawing/2014/main" id="{35476A38-DF91-49A5-819C-D1EE5D2A6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80" y="84959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3F79F11-C7FB-4EFF-AFA7-6AC4DDDBFD67}"/>
              </a:ext>
            </a:extLst>
          </p:cNvPr>
          <p:cNvSpPr/>
          <p:nvPr/>
        </p:nvSpPr>
        <p:spPr>
          <a:xfrm>
            <a:off x="11327722" y="4052113"/>
            <a:ext cx="925880" cy="11937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2" name="Picture 6" descr="Number 4 icon">
            <a:extLst>
              <a:ext uri="{FF2B5EF4-FFF2-40B4-BE49-F238E27FC236}">
                <a16:creationId xmlns:a16="http://schemas.microsoft.com/office/drawing/2014/main" id="{6540A0F1-47D8-4B1F-BB1B-4CFF56454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632" y="4401847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Espace réservé du texte 7">
            <a:extLst>
              <a:ext uri="{FF2B5EF4-FFF2-40B4-BE49-F238E27FC236}">
                <a16:creationId xmlns:a16="http://schemas.microsoft.com/office/drawing/2014/main" id="{DC071362-CD21-47FF-BF55-7D18AD79643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0123" y="716147"/>
            <a:ext cx="360789" cy="282222"/>
          </a:xfrm>
        </p:spPr>
        <p:txBody>
          <a:bodyPr/>
          <a:lstStyle/>
          <a:p>
            <a:r>
              <a:rPr lang="fr-FR" dirty="0"/>
              <a:t>11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8526331-A342-46B7-8F10-47B10EA792AD}"/>
              </a:ext>
            </a:extLst>
          </p:cNvPr>
          <p:cNvSpPr/>
          <p:nvPr/>
        </p:nvSpPr>
        <p:spPr>
          <a:xfrm>
            <a:off x="11326995" y="5245843"/>
            <a:ext cx="934540" cy="1208502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9" name="Picture 8" descr="Number 5 icon">
            <a:extLst>
              <a:ext uri="{FF2B5EF4-FFF2-40B4-BE49-F238E27FC236}">
                <a16:creationId xmlns:a16="http://schemas.microsoft.com/office/drawing/2014/main" id="{6742507E-959D-430E-A6CB-E091494C2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489" y="5695151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Graphique 1761">
            <a:extLst>
              <a:ext uri="{FF2B5EF4-FFF2-40B4-BE49-F238E27FC236}">
                <a16:creationId xmlns:a16="http://schemas.microsoft.com/office/drawing/2014/main" id="{39D96B31-2D25-48E5-9331-1C6271BDAB04}"/>
              </a:ext>
            </a:extLst>
          </p:cNvPr>
          <p:cNvGrpSpPr/>
          <p:nvPr/>
        </p:nvGrpSpPr>
        <p:grpSpPr>
          <a:xfrm>
            <a:off x="644806" y="4310797"/>
            <a:ext cx="313467" cy="233331"/>
            <a:chOff x="7441871" y="655382"/>
            <a:chExt cx="382651" cy="284829"/>
          </a:xfrm>
          <a:noFill/>
        </p:grpSpPr>
        <p:grpSp>
          <p:nvGrpSpPr>
            <p:cNvPr id="80" name="Graphique 1761">
              <a:extLst>
                <a:ext uri="{FF2B5EF4-FFF2-40B4-BE49-F238E27FC236}">
                  <a16:creationId xmlns:a16="http://schemas.microsoft.com/office/drawing/2014/main" id="{6E304638-428A-4BCC-9056-0B6D7DD4D165}"/>
                </a:ext>
              </a:extLst>
            </p:cNvPr>
            <p:cNvGrpSpPr/>
            <p:nvPr/>
          </p:nvGrpSpPr>
          <p:grpSpPr>
            <a:xfrm>
              <a:off x="7441871" y="655382"/>
              <a:ext cx="382651" cy="284829"/>
              <a:chOff x="7441871" y="655382"/>
              <a:chExt cx="382651" cy="284829"/>
            </a:xfrm>
            <a:grpFill/>
          </p:grpSpPr>
          <p:grpSp>
            <p:nvGrpSpPr>
              <p:cNvPr id="82" name="Graphique 1761">
                <a:extLst>
                  <a:ext uri="{FF2B5EF4-FFF2-40B4-BE49-F238E27FC236}">
                    <a16:creationId xmlns:a16="http://schemas.microsoft.com/office/drawing/2014/main" id="{AB0B6063-6E57-4433-A342-EECC6121C084}"/>
                  </a:ext>
                </a:extLst>
              </p:cNvPr>
              <p:cNvGrpSpPr/>
              <p:nvPr/>
            </p:nvGrpSpPr>
            <p:grpSpPr>
              <a:xfrm>
                <a:off x="7567601" y="655382"/>
                <a:ext cx="256921" cy="224806"/>
                <a:chOff x="7567601" y="655382"/>
                <a:chExt cx="256921" cy="224806"/>
              </a:xfrm>
              <a:grpFill/>
            </p:grpSpPr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51F9169C-5847-4623-91EC-45162DD287F5}"/>
                    </a:ext>
                  </a:extLst>
                </p:cNvPr>
                <p:cNvSpPr/>
                <p:nvPr/>
              </p:nvSpPr>
              <p:spPr>
                <a:xfrm>
                  <a:off x="7567601" y="765333"/>
                  <a:ext cx="70294" cy="114855"/>
                </a:xfrm>
                <a:custGeom>
                  <a:avLst/>
                  <a:gdLst>
                    <a:gd name="connsiteX0" fmla="*/ 70294 w 70294"/>
                    <a:gd name="connsiteY0" fmla="*/ 114681 h 114855"/>
                    <a:gd name="connsiteX1" fmla="*/ 51626 w 70294"/>
                    <a:gd name="connsiteY1" fmla="*/ 104870 h 114855"/>
                    <a:gd name="connsiteX2" fmla="*/ 0 w 70294"/>
                    <a:gd name="connsiteY2" fmla="*/ 0 h 114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0294" h="114855">
                      <a:moveTo>
                        <a:pt x="70294" y="114681"/>
                      </a:moveTo>
                      <a:cubicBezTo>
                        <a:pt x="62865" y="115729"/>
                        <a:pt x="55150" y="112014"/>
                        <a:pt x="51626" y="104870"/>
                      </a:cubicBez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89" name="Forme libre : forme 88">
                  <a:extLst>
                    <a:ext uri="{FF2B5EF4-FFF2-40B4-BE49-F238E27FC236}">
                      <a16:creationId xmlns:a16="http://schemas.microsoft.com/office/drawing/2014/main" id="{66D4A620-E4D0-4645-8795-0E33EAC06199}"/>
                    </a:ext>
                  </a:extLst>
                </p:cNvPr>
                <p:cNvSpPr/>
                <p:nvPr/>
              </p:nvSpPr>
              <p:spPr>
                <a:xfrm>
                  <a:off x="7607225" y="655382"/>
                  <a:ext cx="217297" cy="196056"/>
                </a:xfrm>
                <a:custGeom>
                  <a:avLst/>
                  <a:gdLst>
                    <a:gd name="connsiteX0" fmla="*/ 0 w 217297"/>
                    <a:gd name="connsiteY0" fmla="*/ 70803 h 196056"/>
                    <a:gd name="connsiteX1" fmla="*/ 139922 w 217297"/>
                    <a:gd name="connsiteY1" fmla="*/ 1842 h 196056"/>
                    <a:gd name="connsiteX2" fmla="*/ 163830 w 217297"/>
                    <a:gd name="connsiteY2" fmla="*/ 10033 h 196056"/>
                    <a:gd name="connsiteX3" fmla="*/ 215455 w 217297"/>
                    <a:gd name="connsiteY3" fmla="*/ 114903 h 196056"/>
                    <a:gd name="connsiteX4" fmla="*/ 207264 w 217297"/>
                    <a:gd name="connsiteY4" fmla="*/ 138811 h 196056"/>
                    <a:gd name="connsiteX5" fmla="*/ 89916 w 217297"/>
                    <a:gd name="connsiteY5" fmla="*/ 196056 h 19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7297" h="196056">
                      <a:moveTo>
                        <a:pt x="0" y="70803"/>
                      </a:moveTo>
                      <a:lnTo>
                        <a:pt x="139922" y="1842"/>
                      </a:lnTo>
                      <a:cubicBezTo>
                        <a:pt x="148780" y="-2540"/>
                        <a:pt x="159544" y="1175"/>
                        <a:pt x="163830" y="10033"/>
                      </a:cubicBezTo>
                      <a:lnTo>
                        <a:pt x="215455" y="114903"/>
                      </a:lnTo>
                      <a:cubicBezTo>
                        <a:pt x="219837" y="123762"/>
                        <a:pt x="216122" y="134525"/>
                        <a:pt x="207264" y="138811"/>
                      </a:cubicBezTo>
                      <a:lnTo>
                        <a:pt x="89916" y="196056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0" name="Forme libre : forme 89">
                  <a:extLst>
                    <a:ext uri="{FF2B5EF4-FFF2-40B4-BE49-F238E27FC236}">
                      <a16:creationId xmlns:a16="http://schemas.microsoft.com/office/drawing/2014/main" id="{A853B140-B6FC-4D3E-B625-FB62F8EA8B58}"/>
                    </a:ext>
                  </a:extLst>
                </p:cNvPr>
                <p:cNvSpPr/>
                <p:nvPr/>
              </p:nvSpPr>
              <p:spPr>
                <a:xfrm>
                  <a:off x="7619893" y="684466"/>
                  <a:ext cx="157257" cy="77438"/>
                </a:xfrm>
                <a:custGeom>
                  <a:avLst/>
                  <a:gdLst>
                    <a:gd name="connsiteX0" fmla="*/ 0 w 157257"/>
                    <a:gd name="connsiteY0" fmla="*/ 77438 h 77438"/>
                    <a:gd name="connsiteX1" fmla="*/ 157258 w 157257"/>
                    <a:gd name="connsiteY1" fmla="*/ 0 h 77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7257" h="77438">
                      <a:moveTo>
                        <a:pt x="0" y="77438"/>
                      </a:moveTo>
                      <a:lnTo>
                        <a:pt x="157258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1" name="Forme libre : forme 90">
                  <a:extLst>
                    <a:ext uri="{FF2B5EF4-FFF2-40B4-BE49-F238E27FC236}">
                      <a16:creationId xmlns:a16="http://schemas.microsoft.com/office/drawing/2014/main" id="{250367EF-C393-4120-B7D4-8267C722508F}"/>
                    </a:ext>
                  </a:extLst>
                </p:cNvPr>
                <p:cNvSpPr/>
                <p:nvPr/>
              </p:nvSpPr>
              <p:spPr>
                <a:xfrm>
                  <a:off x="7593509" y="717422"/>
                  <a:ext cx="200691" cy="98679"/>
                </a:xfrm>
                <a:custGeom>
                  <a:avLst/>
                  <a:gdLst>
                    <a:gd name="connsiteX0" fmla="*/ 200692 w 200691"/>
                    <a:gd name="connsiteY0" fmla="*/ 0 h 98679"/>
                    <a:gd name="connsiteX1" fmla="*/ 0 w 200691"/>
                    <a:gd name="connsiteY1" fmla="*/ 98679 h 98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691" h="98679">
                      <a:moveTo>
                        <a:pt x="200692" y="0"/>
                      </a:moveTo>
                      <a:lnTo>
                        <a:pt x="0" y="9867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2" name="Forme libre : forme 91">
                  <a:extLst>
                    <a:ext uri="{FF2B5EF4-FFF2-40B4-BE49-F238E27FC236}">
                      <a16:creationId xmlns:a16="http://schemas.microsoft.com/office/drawing/2014/main" id="{DDB52706-F639-405E-BBF6-DAAFB1BBCA16}"/>
                    </a:ext>
                  </a:extLst>
                </p:cNvPr>
                <p:cNvSpPr/>
                <p:nvPr/>
              </p:nvSpPr>
              <p:spPr>
                <a:xfrm>
                  <a:off x="7630561" y="817911"/>
                  <a:ext cx="24384" cy="12001"/>
                </a:xfrm>
                <a:custGeom>
                  <a:avLst/>
                  <a:gdLst>
                    <a:gd name="connsiteX0" fmla="*/ 0 w 24384"/>
                    <a:gd name="connsiteY0" fmla="*/ 12001 h 12001"/>
                    <a:gd name="connsiteX1" fmla="*/ 24384 w 24384"/>
                    <a:gd name="connsiteY1" fmla="*/ 0 h 1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384" h="12001">
                      <a:moveTo>
                        <a:pt x="0" y="12001"/>
                      </a:moveTo>
                      <a:lnTo>
                        <a:pt x="24384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08229594-C29F-4D65-BF57-9B7AEA75E517}"/>
                    </a:ext>
                  </a:extLst>
                </p:cNvPr>
                <p:cNvSpPr/>
                <p:nvPr/>
              </p:nvSpPr>
              <p:spPr>
                <a:xfrm>
                  <a:off x="7634848" y="821816"/>
                  <a:ext cx="48196" cy="23622"/>
                </a:xfrm>
                <a:custGeom>
                  <a:avLst/>
                  <a:gdLst>
                    <a:gd name="connsiteX0" fmla="*/ 0 w 48196"/>
                    <a:gd name="connsiteY0" fmla="*/ 23622 h 23622"/>
                    <a:gd name="connsiteX1" fmla="*/ 48197 w 48196"/>
                    <a:gd name="connsiteY1" fmla="*/ 0 h 2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8196" h="23622">
                      <a:moveTo>
                        <a:pt x="0" y="23622"/>
                      </a:moveTo>
                      <a:lnTo>
                        <a:pt x="48197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D3AFE6BD-C80F-4369-9920-75C63A730CF2}"/>
                    </a:ext>
                  </a:extLst>
                </p:cNvPr>
                <p:cNvSpPr/>
                <p:nvPr/>
              </p:nvSpPr>
              <p:spPr>
                <a:xfrm rot="-1571919">
                  <a:off x="7740023" y="759989"/>
                  <a:ext cx="49912" cy="21908"/>
                </a:xfrm>
                <a:custGeom>
                  <a:avLst/>
                  <a:gdLst>
                    <a:gd name="connsiteX0" fmla="*/ 0 w 49912"/>
                    <a:gd name="connsiteY0" fmla="*/ 0 h 21908"/>
                    <a:gd name="connsiteX1" fmla="*/ 49913 w 49912"/>
                    <a:gd name="connsiteY1" fmla="*/ 0 h 21908"/>
                    <a:gd name="connsiteX2" fmla="*/ 49913 w 49912"/>
                    <a:gd name="connsiteY2" fmla="*/ 21908 h 21908"/>
                    <a:gd name="connsiteX3" fmla="*/ 0 w 49912"/>
                    <a:gd name="connsiteY3" fmla="*/ 21908 h 21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9912" h="21908">
                      <a:moveTo>
                        <a:pt x="0" y="0"/>
                      </a:moveTo>
                      <a:lnTo>
                        <a:pt x="49913" y="0"/>
                      </a:lnTo>
                      <a:lnTo>
                        <a:pt x="49913" y="21908"/>
                      </a:lnTo>
                      <a:lnTo>
                        <a:pt x="0" y="21908"/>
                      </a:lnTo>
                      <a:close/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83" name="Forme libre : forme 82">
                <a:extLst>
                  <a:ext uri="{FF2B5EF4-FFF2-40B4-BE49-F238E27FC236}">
                    <a16:creationId xmlns:a16="http://schemas.microsoft.com/office/drawing/2014/main" id="{898071FB-7A8E-456A-A7DD-18495B15F3C2}"/>
                  </a:ext>
                </a:extLst>
              </p:cNvPr>
              <p:cNvSpPr/>
              <p:nvPr/>
            </p:nvSpPr>
            <p:spPr>
              <a:xfrm>
                <a:off x="7465874" y="705611"/>
                <a:ext cx="172973" cy="131635"/>
              </a:xfrm>
              <a:custGeom>
                <a:avLst/>
                <a:gdLst>
                  <a:gd name="connsiteX0" fmla="*/ 0 w 172973"/>
                  <a:gd name="connsiteY0" fmla="*/ 131636 h 131635"/>
                  <a:gd name="connsiteX1" fmla="*/ 40100 w 172973"/>
                  <a:gd name="connsiteY1" fmla="*/ 34290 h 131635"/>
                  <a:gd name="connsiteX2" fmla="*/ 104013 w 172973"/>
                  <a:gd name="connsiteY2" fmla="*/ 0 h 131635"/>
                  <a:gd name="connsiteX3" fmla="*/ 172974 w 172973"/>
                  <a:gd name="connsiteY3" fmla="*/ 38481 h 131635"/>
                  <a:gd name="connsiteX4" fmla="*/ 78772 w 172973"/>
                  <a:gd name="connsiteY4" fmla="*/ 50768 h 131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973" h="131635">
                    <a:moveTo>
                      <a:pt x="0" y="131636"/>
                    </a:moveTo>
                    <a:lnTo>
                      <a:pt x="40100" y="34290"/>
                    </a:lnTo>
                    <a:lnTo>
                      <a:pt x="104013" y="0"/>
                    </a:lnTo>
                    <a:lnTo>
                      <a:pt x="172974" y="38481"/>
                    </a:lnTo>
                    <a:cubicBezTo>
                      <a:pt x="172974" y="38481"/>
                      <a:pt x="149638" y="83249"/>
                      <a:pt x="78772" y="507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95F3B948-D3A5-4F5E-B1DF-CA446264AD4D}"/>
                  </a:ext>
                </a:extLst>
              </p:cNvPr>
              <p:cNvSpPr/>
              <p:nvPr/>
            </p:nvSpPr>
            <p:spPr>
              <a:xfrm>
                <a:off x="7441871" y="816958"/>
                <a:ext cx="30765" cy="571"/>
              </a:xfrm>
              <a:custGeom>
                <a:avLst/>
                <a:gdLst>
                  <a:gd name="connsiteX0" fmla="*/ 30766 w 30765"/>
                  <a:gd name="connsiteY0" fmla="*/ 571 h 571"/>
                  <a:gd name="connsiteX1" fmla="*/ 0 w 30765"/>
                  <a:gd name="connsiteY1" fmla="*/ 0 h 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765" h="571">
                    <a:moveTo>
                      <a:pt x="30766" y="571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6E4369DA-867C-4A2A-83FD-06D6A254D92F}"/>
                  </a:ext>
                </a:extLst>
              </p:cNvPr>
              <p:cNvSpPr/>
              <p:nvPr/>
            </p:nvSpPr>
            <p:spPr>
              <a:xfrm>
                <a:off x="7500640" y="934497"/>
                <a:ext cx="78962" cy="1333"/>
              </a:xfrm>
              <a:custGeom>
                <a:avLst/>
                <a:gdLst>
                  <a:gd name="connsiteX0" fmla="*/ 78962 w 78962"/>
                  <a:gd name="connsiteY0" fmla="*/ 1334 h 1333"/>
                  <a:gd name="connsiteX1" fmla="*/ 0 w 78962"/>
                  <a:gd name="connsiteY1" fmla="*/ 0 h 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8962" h="1333">
                    <a:moveTo>
                      <a:pt x="78962" y="1334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C7C87D3B-5546-487C-916F-0FA841BDDD59}"/>
                  </a:ext>
                </a:extLst>
              </p:cNvPr>
              <p:cNvSpPr/>
              <p:nvPr/>
            </p:nvSpPr>
            <p:spPr>
              <a:xfrm>
                <a:off x="7604939" y="896397"/>
                <a:ext cx="95726" cy="43814"/>
              </a:xfrm>
              <a:custGeom>
                <a:avLst/>
                <a:gdLst>
                  <a:gd name="connsiteX0" fmla="*/ 73819 w 95726"/>
                  <a:gd name="connsiteY0" fmla="*/ 43815 h 43814"/>
                  <a:gd name="connsiteX1" fmla="*/ 21907 w 95726"/>
                  <a:gd name="connsiteY1" fmla="*/ 43815 h 43814"/>
                  <a:gd name="connsiteX2" fmla="*/ 0 w 95726"/>
                  <a:gd name="connsiteY2" fmla="*/ 21907 h 43814"/>
                  <a:gd name="connsiteX3" fmla="*/ 0 w 95726"/>
                  <a:gd name="connsiteY3" fmla="*/ 21907 h 43814"/>
                  <a:gd name="connsiteX4" fmla="*/ 21907 w 95726"/>
                  <a:gd name="connsiteY4" fmla="*/ 0 h 43814"/>
                  <a:gd name="connsiteX5" fmla="*/ 73819 w 95726"/>
                  <a:gd name="connsiteY5" fmla="*/ 0 h 43814"/>
                  <a:gd name="connsiteX6" fmla="*/ 95726 w 95726"/>
                  <a:gd name="connsiteY6" fmla="*/ 21907 h 43814"/>
                  <a:gd name="connsiteX7" fmla="*/ 95726 w 95726"/>
                  <a:gd name="connsiteY7" fmla="*/ 21907 h 43814"/>
                  <a:gd name="connsiteX8" fmla="*/ 73819 w 95726"/>
                  <a:gd name="connsiteY8" fmla="*/ 43815 h 4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726" h="43814">
                    <a:moveTo>
                      <a:pt x="73819" y="43815"/>
                    </a:moveTo>
                    <a:lnTo>
                      <a:pt x="21907" y="43815"/>
                    </a:lnTo>
                    <a:cubicBezTo>
                      <a:pt x="9811" y="43815"/>
                      <a:pt x="0" y="33909"/>
                      <a:pt x="0" y="21907"/>
                    </a:cubicBezTo>
                    <a:lnTo>
                      <a:pt x="0" y="21907"/>
                    </a:lnTo>
                    <a:cubicBezTo>
                      <a:pt x="0" y="9811"/>
                      <a:pt x="9906" y="0"/>
                      <a:pt x="21907" y="0"/>
                    </a:cubicBezTo>
                    <a:lnTo>
                      <a:pt x="73819" y="0"/>
                    </a:lnTo>
                    <a:cubicBezTo>
                      <a:pt x="85916" y="0"/>
                      <a:pt x="95726" y="9906"/>
                      <a:pt x="95726" y="21907"/>
                    </a:cubicBezTo>
                    <a:lnTo>
                      <a:pt x="95726" y="21907"/>
                    </a:lnTo>
                    <a:cubicBezTo>
                      <a:pt x="95726" y="33909"/>
                      <a:pt x="85916" y="43815"/>
                      <a:pt x="73819" y="43815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005E00CF-8A23-409C-B92F-D7FF9DDA2D09}"/>
                  </a:ext>
                </a:extLst>
              </p:cNvPr>
              <p:cNvSpPr/>
              <p:nvPr/>
            </p:nvSpPr>
            <p:spPr>
              <a:xfrm>
                <a:off x="7638372" y="852010"/>
                <a:ext cx="95726" cy="43814"/>
              </a:xfrm>
              <a:custGeom>
                <a:avLst/>
                <a:gdLst>
                  <a:gd name="connsiteX0" fmla="*/ 73819 w 95726"/>
                  <a:gd name="connsiteY0" fmla="*/ 43815 h 43814"/>
                  <a:gd name="connsiteX1" fmla="*/ 21907 w 95726"/>
                  <a:gd name="connsiteY1" fmla="*/ 43815 h 43814"/>
                  <a:gd name="connsiteX2" fmla="*/ 0 w 95726"/>
                  <a:gd name="connsiteY2" fmla="*/ 21907 h 43814"/>
                  <a:gd name="connsiteX3" fmla="*/ 0 w 95726"/>
                  <a:gd name="connsiteY3" fmla="*/ 21907 h 43814"/>
                  <a:gd name="connsiteX4" fmla="*/ 21907 w 95726"/>
                  <a:gd name="connsiteY4" fmla="*/ 0 h 43814"/>
                  <a:gd name="connsiteX5" fmla="*/ 73819 w 95726"/>
                  <a:gd name="connsiteY5" fmla="*/ 0 h 43814"/>
                  <a:gd name="connsiteX6" fmla="*/ 95726 w 95726"/>
                  <a:gd name="connsiteY6" fmla="*/ 21907 h 43814"/>
                  <a:gd name="connsiteX7" fmla="*/ 95726 w 95726"/>
                  <a:gd name="connsiteY7" fmla="*/ 21907 h 43814"/>
                  <a:gd name="connsiteX8" fmla="*/ 73819 w 95726"/>
                  <a:gd name="connsiteY8" fmla="*/ 43815 h 4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726" h="43814">
                    <a:moveTo>
                      <a:pt x="73819" y="43815"/>
                    </a:moveTo>
                    <a:lnTo>
                      <a:pt x="21907" y="43815"/>
                    </a:lnTo>
                    <a:cubicBezTo>
                      <a:pt x="9811" y="43815"/>
                      <a:pt x="0" y="33909"/>
                      <a:pt x="0" y="21907"/>
                    </a:cubicBezTo>
                    <a:lnTo>
                      <a:pt x="0" y="21907"/>
                    </a:lnTo>
                    <a:cubicBezTo>
                      <a:pt x="0" y="9811"/>
                      <a:pt x="9906" y="0"/>
                      <a:pt x="21907" y="0"/>
                    </a:cubicBezTo>
                    <a:lnTo>
                      <a:pt x="73819" y="0"/>
                    </a:lnTo>
                    <a:cubicBezTo>
                      <a:pt x="85916" y="0"/>
                      <a:pt x="95726" y="9906"/>
                      <a:pt x="95726" y="21907"/>
                    </a:cubicBezTo>
                    <a:lnTo>
                      <a:pt x="95726" y="21907"/>
                    </a:lnTo>
                    <a:cubicBezTo>
                      <a:pt x="95726" y="33909"/>
                      <a:pt x="85916" y="43815"/>
                      <a:pt x="73819" y="43815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15EBBF41-7F55-40B2-8AD8-8A7EC8F5634A}"/>
                </a:ext>
              </a:extLst>
            </p:cNvPr>
            <p:cNvSpPr/>
            <p:nvPr/>
          </p:nvSpPr>
          <p:spPr>
            <a:xfrm>
              <a:off x="7463588" y="934021"/>
              <a:ext cx="16478" cy="9525"/>
            </a:xfrm>
            <a:custGeom>
              <a:avLst/>
              <a:gdLst>
                <a:gd name="connsiteX0" fmla="*/ 16478 w 16478"/>
                <a:gd name="connsiteY0" fmla="*/ 0 h 9525"/>
                <a:gd name="connsiteX1" fmla="*/ 0 w 16478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" h="9525">
                  <a:moveTo>
                    <a:pt x="16478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37" name="Graphique 1849">
            <a:extLst>
              <a:ext uri="{FF2B5EF4-FFF2-40B4-BE49-F238E27FC236}">
                <a16:creationId xmlns:a16="http://schemas.microsoft.com/office/drawing/2014/main" id="{16D41E16-7F95-4672-996F-EE5E8962AC03}"/>
              </a:ext>
            </a:extLst>
          </p:cNvPr>
          <p:cNvGrpSpPr/>
          <p:nvPr/>
        </p:nvGrpSpPr>
        <p:grpSpPr>
          <a:xfrm>
            <a:off x="637919" y="5279582"/>
            <a:ext cx="291124" cy="311802"/>
            <a:chOff x="1762942" y="4450901"/>
            <a:chExt cx="355377" cy="380619"/>
          </a:xfrm>
          <a:noFill/>
        </p:grpSpPr>
        <p:sp>
          <p:nvSpPr>
            <p:cNvPr id="138" name="Forme libre : forme 137">
              <a:extLst>
                <a:ext uri="{FF2B5EF4-FFF2-40B4-BE49-F238E27FC236}">
                  <a16:creationId xmlns:a16="http://schemas.microsoft.com/office/drawing/2014/main" id="{D84C3C7D-7EB8-448E-AA81-E487B61C21E8}"/>
                </a:ext>
              </a:extLst>
            </p:cNvPr>
            <p:cNvSpPr/>
            <p:nvPr/>
          </p:nvSpPr>
          <p:spPr>
            <a:xfrm>
              <a:off x="2076885" y="4566534"/>
              <a:ext cx="36290" cy="124682"/>
            </a:xfrm>
            <a:custGeom>
              <a:avLst/>
              <a:gdLst>
                <a:gd name="connsiteX0" fmla="*/ 3715 w 36290"/>
                <a:gd name="connsiteY0" fmla="*/ 124682 h 124682"/>
                <a:gd name="connsiteX1" fmla="*/ 36290 w 36290"/>
                <a:gd name="connsiteY1" fmla="*/ 88583 h 124682"/>
                <a:gd name="connsiteX2" fmla="*/ 36290 w 36290"/>
                <a:gd name="connsiteY2" fmla="*/ 36290 h 124682"/>
                <a:gd name="connsiteX3" fmla="*/ 0 w 36290"/>
                <a:gd name="connsiteY3" fmla="*/ 0 h 124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90" h="124682">
                  <a:moveTo>
                    <a:pt x="3715" y="124682"/>
                  </a:moveTo>
                  <a:cubicBezTo>
                    <a:pt x="21907" y="122777"/>
                    <a:pt x="36290" y="107347"/>
                    <a:pt x="36290" y="88583"/>
                  </a:cubicBezTo>
                  <a:lnTo>
                    <a:pt x="36290" y="36290"/>
                  </a:lnTo>
                  <a:cubicBezTo>
                    <a:pt x="36290" y="16383"/>
                    <a:pt x="20003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 dirty="0"/>
            </a:p>
          </p:txBody>
        </p: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2E4B2130-D942-4E3D-BCF6-2DEB3586424B}"/>
                </a:ext>
              </a:extLst>
            </p:cNvPr>
            <p:cNvSpPr/>
            <p:nvPr/>
          </p:nvSpPr>
          <p:spPr>
            <a:xfrm>
              <a:off x="1972396" y="4566629"/>
              <a:ext cx="36290" cy="118014"/>
            </a:xfrm>
            <a:custGeom>
              <a:avLst/>
              <a:gdLst>
                <a:gd name="connsiteX0" fmla="*/ 15240 w 36290"/>
                <a:gd name="connsiteY0" fmla="*/ 118015 h 118014"/>
                <a:gd name="connsiteX1" fmla="*/ 0 w 36290"/>
                <a:gd name="connsiteY1" fmla="*/ 88583 h 118014"/>
                <a:gd name="connsiteX2" fmla="*/ 0 w 36290"/>
                <a:gd name="connsiteY2" fmla="*/ 36290 h 118014"/>
                <a:gd name="connsiteX3" fmla="*/ 36290 w 36290"/>
                <a:gd name="connsiteY3" fmla="*/ 0 h 118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90" h="118014">
                  <a:moveTo>
                    <a:pt x="15240" y="118015"/>
                  </a:moveTo>
                  <a:cubicBezTo>
                    <a:pt x="6001" y="111443"/>
                    <a:pt x="0" y="100679"/>
                    <a:pt x="0" y="88583"/>
                  </a:cubicBezTo>
                  <a:lnTo>
                    <a:pt x="0" y="36290"/>
                  </a:lnTo>
                  <a:cubicBezTo>
                    <a:pt x="0" y="16383"/>
                    <a:pt x="16288" y="0"/>
                    <a:pt x="3629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0" name="Forme libre : forme 139">
              <a:extLst>
                <a:ext uri="{FF2B5EF4-FFF2-40B4-BE49-F238E27FC236}">
                  <a16:creationId xmlns:a16="http://schemas.microsoft.com/office/drawing/2014/main" id="{62CC7B5C-0CFE-4B45-AF48-234335399235}"/>
                </a:ext>
              </a:extLst>
            </p:cNvPr>
            <p:cNvSpPr/>
            <p:nvPr/>
          </p:nvSpPr>
          <p:spPr>
            <a:xfrm>
              <a:off x="1817901" y="4635305"/>
              <a:ext cx="43814" cy="36290"/>
            </a:xfrm>
            <a:custGeom>
              <a:avLst/>
              <a:gdLst>
                <a:gd name="connsiteX0" fmla="*/ 7525 w 43814"/>
                <a:gd name="connsiteY0" fmla="*/ 36290 h 36290"/>
                <a:gd name="connsiteX1" fmla="*/ 43815 w 43814"/>
                <a:gd name="connsiteY1" fmla="*/ 0 h 36290"/>
                <a:gd name="connsiteX2" fmla="*/ 0 w 43814"/>
                <a:gd name="connsiteY2" fmla="*/ 0 h 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4" h="36290">
                  <a:moveTo>
                    <a:pt x="7525" y="36290"/>
                  </a:moveTo>
                  <a:cubicBezTo>
                    <a:pt x="27432" y="36290"/>
                    <a:pt x="43815" y="20002"/>
                    <a:pt x="43815" y="0"/>
                  </a:cubicBezTo>
                  <a:lnTo>
                    <a:pt x="0" y="0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602AC9D0-A77F-4D7D-83A7-4A6D99B4F2E2}"/>
                </a:ext>
              </a:extLst>
            </p:cNvPr>
            <p:cNvSpPr/>
            <p:nvPr/>
          </p:nvSpPr>
          <p:spPr>
            <a:xfrm>
              <a:off x="1762942" y="445090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846C2807-68A3-4A21-AE44-B2D1527667F2}"/>
                </a:ext>
              </a:extLst>
            </p:cNvPr>
            <p:cNvSpPr/>
            <p:nvPr/>
          </p:nvSpPr>
          <p:spPr>
            <a:xfrm>
              <a:off x="2004210" y="4621493"/>
              <a:ext cx="8858" cy="171449"/>
            </a:xfrm>
            <a:custGeom>
              <a:avLst/>
              <a:gdLst>
                <a:gd name="connsiteX0" fmla="*/ 8858 w 8858"/>
                <a:gd name="connsiteY0" fmla="*/ 171450 h 171449"/>
                <a:gd name="connsiteX1" fmla="*/ 0 w 8858"/>
                <a:gd name="connsiteY1" fmla="*/ 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8" h="171449">
                  <a:moveTo>
                    <a:pt x="8858" y="171450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C2A0E7AE-0D3A-4B50-A73B-ED51D15E2B59}"/>
                </a:ext>
              </a:extLst>
            </p:cNvPr>
            <p:cNvSpPr/>
            <p:nvPr/>
          </p:nvSpPr>
          <p:spPr>
            <a:xfrm>
              <a:off x="1994018" y="4632257"/>
              <a:ext cx="100965" cy="198786"/>
            </a:xfrm>
            <a:custGeom>
              <a:avLst/>
              <a:gdLst>
                <a:gd name="connsiteX0" fmla="*/ 87725 w 100965"/>
                <a:gd name="connsiteY0" fmla="*/ 0 h 198786"/>
                <a:gd name="connsiteX1" fmla="*/ 80010 w 100965"/>
                <a:gd name="connsiteY1" fmla="*/ 177832 h 198786"/>
                <a:gd name="connsiteX2" fmla="*/ 100965 w 100965"/>
                <a:gd name="connsiteY2" fmla="*/ 198787 h 198786"/>
                <a:gd name="connsiteX3" fmla="*/ 0 w 100965"/>
                <a:gd name="connsiteY3" fmla="*/ 198787 h 198786"/>
                <a:gd name="connsiteX4" fmla="*/ 19050 w 100965"/>
                <a:gd name="connsiteY4" fmla="*/ 178784 h 198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965" h="198786">
                  <a:moveTo>
                    <a:pt x="87725" y="0"/>
                  </a:moveTo>
                  <a:lnTo>
                    <a:pt x="80010" y="177832"/>
                  </a:lnTo>
                  <a:lnTo>
                    <a:pt x="100965" y="198787"/>
                  </a:lnTo>
                  <a:lnTo>
                    <a:pt x="0" y="198787"/>
                  </a:lnTo>
                  <a:lnTo>
                    <a:pt x="19050" y="178784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4" name="Forme libre : forme 143">
              <a:extLst>
                <a:ext uri="{FF2B5EF4-FFF2-40B4-BE49-F238E27FC236}">
                  <a16:creationId xmlns:a16="http://schemas.microsoft.com/office/drawing/2014/main" id="{161BCDCE-827D-4E9C-ABFA-A0A0FFB713A6}"/>
                </a:ext>
              </a:extLst>
            </p:cNvPr>
            <p:cNvSpPr/>
            <p:nvPr/>
          </p:nvSpPr>
          <p:spPr>
            <a:xfrm>
              <a:off x="2014021" y="4810088"/>
              <a:ext cx="60007" cy="9525"/>
            </a:xfrm>
            <a:custGeom>
              <a:avLst/>
              <a:gdLst>
                <a:gd name="connsiteX0" fmla="*/ 60008 w 60007"/>
                <a:gd name="connsiteY0" fmla="*/ 0 h 9525"/>
                <a:gd name="connsiteX1" fmla="*/ 0 w 6000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007" h="9525">
                  <a:moveTo>
                    <a:pt x="60008" y="0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77A9C90B-3D63-484C-9F7E-0ADC19B661D0}"/>
                </a:ext>
              </a:extLst>
            </p:cNvPr>
            <p:cNvSpPr/>
            <p:nvPr/>
          </p:nvSpPr>
          <p:spPr>
            <a:xfrm>
              <a:off x="2042405" y="4707695"/>
              <a:ext cx="9525" cy="9048"/>
            </a:xfrm>
            <a:custGeom>
              <a:avLst/>
              <a:gdLst>
                <a:gd name="connsiteX0" fmla="*/ 0 w 9525"/>
                <a:gd name="connsiteY0" fmla="*/ 9049 h 9048"/>
                <a:gd name="connsiteX1" fmla="*/ 0 w 9525"/>
                <a:gd name="connsiteY1" fmla="*/ 0 h 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048">
                  <a:moveTo>
                    <a:pt x="0" y="9049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38485AFF-CDE8-47F2-973A-9E701A4878DF}"/>
                </a:ext>
              </a:extLst>
            </p:cNvPr>
            <p:cNvSpPr/>
            <p:nvPr/>
          </p:nvSpPr>
          <p:spPr>
            <a:xfrm>
              <a:off x="2042405" y="4734269"/>
              <a:ext cx="9525" cy="94964"/>
            </a:xfrm>
            <a:custGeom>
              <a:avLst/>
              <a:gdLst>
                <a:gd name="connsiteX0" fmla="*/ 0 w 9525"/>
                <a:gd name="connsiteY0" fmla="*/ 94964 h 94964"/>
                <a:gd name="connsiteX1" fmla="*/ 0 w 9525"/>
                <a:gd name="connsiteY1" fmla="*/ 0 h 94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4964">
                  <a:moveTo>
                    <a:pt x="0" y="94964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EFDE556E-EBC9-48AF-8A9B-CA624AC34A7D}"/>
                </a:ext>
              </a:extLst>
            </p:cNvPr>
            <p:cNvSpPr/>
            <p:nvPr/>
          </p:nvSpPr>
          <p:spPr>
            <a:xfrm>
              <a:off x="2023355" y="4662070"/>
              <a:ext cx="41909" cy="9525"/>
            </a:xfrm>
            <a:custGeom>
              <a:avLst/>
              <a:gdLst>
                <a:gd name="connsiteX0" fmla="*/ 41910 w 41909"/>
                <a:gd name="connsiteY0" fmla="*/ 0 h 9525"/>
                <a:gd name="connsiteX1" fmla="*/ 0 w 4190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909" h="9525">
                  <a:moveTo>
                    <a:pt x="41910" y="0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D5FADE33-D18A-47B8-9E6B-3038DD0F0AD2}"/>
                </a:ext>
              </a:extLst>
            </p:cNvPr>
            <p:cNvSpPr/>
            <p:nvPr/>
          </p:nvSpPr>
          <p:spPr>
            <a:xfrm>
              <a:off x="1765799" y="4831520"/>
              <a:ext cx="9620" cy="9525"/>
            </a:xfrm>
            <a:custGeom>
              <a:avLst/>
              <a:gdLst>
                <a:gd name="connsiteX0" fmla="*/ 9620 w 9620"/>
                <a:gd name="connsiteY0" fmla="*/ 0 h 9525"/>
                <a:gd name="connsiteX1" fmla="*/ 0 w 962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620" h="9525">
                  <a:moveTo>
                    <a:pt x="9620" y="0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9D5144CC-CDCF-4C13-94A8-0A83732B6B40}"/>
                </a:ext>
              </a:extLst>
            </p:cNvPr>
            <p:cNvSpPr/>
            <p:nvPr/>
          </p:nvSpPr>
          <p:spPr>
            <a:xfrm>
              <a:off x="1793612" y="4831520"/>
              <a:ext cx="324707" cy="9525"/>
            </a:xfrm>
            <a:custGeom>
              <a:avLst/>
              <a:gdLst>
                <a:gd name="connsiteX0" fmla="*/ 324707 w 324707"/>
                <a:gd name="connsiteY0" fmla="*/ 0 h 9525"/>
                <a:gd name="connsiteX1" fmla="*/ 0 w 32470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4707" h="9525">
                  <a:moveTo>
                    <a:pt x="324707" y="0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3DF8A74C-A56C-4CCB-8ECF-26B5DEC26DD3}"/>
                </a:ext>
              </a:extLst>
            </p:cNvPr>
            <p:cNvSpPr/>
            <p:nvPr/>
          </p:nvSpPr>
          <p:spPr>
            <a:xfrm>
              <a:off x="2009258" y="4502431"/>
              <a:ext cx="72199" cy="43338"/>
            </a:xfrm>
            <a:custGeom>
              <a:avLst/>
              <a:gdLst>
                <a:gd name="connsiteX0" fmla="*/ 0 w 72199"/>
                <a:gd name="connsiteY0" fmla="*/ 7239 h 43338"/>
                <a:gd name="connsiteX1" fmla="*/ 36100 w 72199"/>
                <a:gd name="connsiteY1" fmla="*/ 43339 h 43338"/>
                <a:gd name="connsiteX2" fmla="*/ 72199 w 72199"/>
                <a:gd name="connsiteY2" fmla="*/ 7239 h 43338"/>
                <a:gd name="connsiteX3" fmla="*/ 71438 w 72199"/>
                <a:gd name="connsiteY3" fmla="*/ 0 h 4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99" h="43338">
                  <a:moveTo>
                    <a:pt x="0" y="7239"/>
                  </a:moveTo>
                  <a:cubicBezTo>
                    <a:pt x="0" y="27146"/>
                    <a:pt x="16192" y="43339"/>
                    <a:pt x="36100" y="43339"/>
                  </a:cubicBezTo>
                  <a:cubicBezTo>
                    <a:pt x="56007" y="43339"/>
                    <a:pt x="72199" y="27146"/>
                    <a:pt x="72199" y="7239"/>
                  </a:cubicBezTo>
                  <a:cubicBezTo>
                    <a:pt x="72199" y="4763"/>
                    <a:pt x="71914" y="2286"/>
                    <a:pt x="71438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B46EC0A1-FB17-4D8F-9414-F2310E99533A}"/>
                </a:ext>
              </a:extLst>
            </p:cNvPr>
            <p:cNvSpPr/>
            <p:nvPr/>
          </p:nvSpPr>
          <p:spPr>
            <a:xfrm>
              <a:off x="2008548" y="4460426"/>
              <a:ext cx="72715" cy="41910"/>
            </a:xfrm>
            <a:custGeom>
              <a:avLst/>
              <a:gdLst>
                <a:gd name="connsiteX0" fmla="*/ 56240 w 72715"/>
                <a:gd name="connsiteY0" fmla="*/ 18574 h 41910"/>
                <a:gd name="connsiteX1" fmla="*/ 17569 w 72715"/>
                <a:gd name="connsiteY1" fmla="*/ 36767 h 41910"/>
                <a:gd name="connsiteX2" fmla="*/ 3091 w 72715"/>
                <a:gd name="connsiteY2" fmla="*/ 0 h 41910"/>
                <a:gd name="connsiteX3" fmla="*/ 47763 w 72715"/>
                <a:gd name="connsiteY3" fmla="*/ 1429 h 41910"/>
                <a:gd name="connsiteX4" fmla="*/ 71957 w 72715"/>
                <a:gd name="connsiteY4" fmla="*/ 41910 h 41910"/>
                <a:gd name="connsiteX5" fmla="*/ 54240 w 72715"/>
                <a:gd name="connsiteY5" fmla="*/ 24194 h 4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715" h="41910">
                  <a:moveTo>
                    <a:pt x="56240" y="18574"/>
                  </a:moveTo>
                  <a:cubicBezTo>
                    <a:pt x="56240" y="18574"/>
                    <a:pt x="45096" y="35814"/>
                    <a:pt x="17569" y="36767"/>
                  </a:cubicBezTo>
                  <a:cubicBezTo>
                    <a:pt x="-9958" y="37719"/>
                    <a:pt x="3091" y="0"/>
                    <a:pt x="3091" y="0"/>
                  </a:cubicBezTo>
                  <a:cubicBezTo>
                    <a:pt x="13378" y="22384"/>
                    <a:pt x="29189" y="953"/>
                    <a:pt x="47763" y="1429"/>
                  </a:cubicBezTo>
                  <a:cubicBezTo>
                    <a:pt x="79386" y="2191"/>
                    <a:pt x="71957" y="41910"/>
                    <a:pt x="71957" y="41910"/>
                  </a:cubicBezTo>
                  <a:cubicBezTo>
                    <a:pt x="71957" y="41910"/>
                    <a:pt x="65861" y="23717"/>
                    <a:pt x="54240" y="24194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B69E1658-165D-4386-9B30-9F850E0AB371}"/>
                </a:ext>
              </a:extLst>
            </p:cNvPr>
            <p:cNvSpPr/>
            <p:nvPr/>
          </p:nvSpPr>
          <p:spPr>
            <a:xfrm>
              <a:off x="2028880" y="4563296"/>
              <a:ext cx="28003" cy="79152"/>
            </a:xfrm>
            <a:custGeom>
              <a:avLst/>
              <a:gdLst>
                <a:gd name="connsiteX0" fmla="*/ 14478 w 28003"/>
                <a:gd name="connsiteY0" fmla="*/ 0 h 79152"/>
                <a:gd name="connsiteX1" fmla="*/ 28004 w 28003"/>
                <a:gd name="connsiteY1" fmla="*/ 61532 h 79152"/>
                <a:gd name="connsiteX2" fmla="*/ 14002 w 28003"/>
                <a:gd name="connsiteY2" fmla="*/ 79153 h 79152"/>
                <a:gd name="connsiteX3" fmla="*/ 0 w 28003"/>
                <a:gd name="connsiteY3" fmla="*/ 62389 h 79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03" h="79152">
                  <a:moveTo>
                    <a:pt x="14478" y="0"/>
                  </a:moveTo>
                  <a:lnTo>
                    <a:pt x="28004" y="61532"/>
                  </a:lnTo>
                  <a:lnTo>
                    <a:pt x="14002" y="79153"/>
                  </a:lnTo>
                  <a:lnTo>
                    <a:pt x="0" y="62389"/>
                  </a:lnTo>
                  <a:close/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4BD88C09-6FCB-4E7D-A55B-F9A6DCA77F87}"/>
                </a:ext>
              </a:extLst>
            </p:cNvPr>
            <p:cNvSpPr/>
            <p:nvPr/>
          </p:nvSpPr>
          <p:spPr>
            <a:xfrm>
              <a:off x="1792278" y="4567010"/>
              <a:ext cx="36290" cy="104584"/>
            </a:xfrm>
            <a:custGeom>
              <a:avLst/>
              <a:gdLst>
                <a:gd name="connsiteX0" fmla="*/ 32576 w 36290"/>
                <a:gd name="connsiteY0" fmla="*/ 104585 h 104584"/>
                <a:gd name="connsiteX1" fmla="*/ 0 w 36290"/>
                <a:gd name="connsiteY1" fmla="*/ 68485 h 104584"/>
                <a:gd name="connsiteX2" fmla="*/ 0 w 36290"/>
                <a:gd name="connsiteY2" fmla="*/ 36290 h 104584"/>
                <a:gd name="connsiteX3" fmla="*/ 36290 w 36290"/>
                <a:gd name="connsiteY3" fmla="*/ 0 h 10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90" h="104584">
                  <a:moveTo>
                    <a:pt x="32576" y="104585"/>
                  </a:moveTo>
                  <a:cubicBezTo>
                    <a:pt x="14383" y="102680"/>
                    <a:pt x="0" y="87249"/>
                    <a:pt x="0" y="68485"/>
                  </a:cubicBezTo>
                  <a:lnTo>
                    <a:pt x="0" y="36290"/>
                  </a:lnTo>
                  <a:cubicBezTo>
                    <a:pt x="0" y="16383"/>
                    <a:pt x="16288" y="0"/>
                    <a:pt x="3629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467EDB89-7144-42A0-84F1-F8820716224E}"/>
                </a:ext>
              </a:extLst>
            </p:cNvPr>
            <p:cNvSpPr/>
            <p:nvPr/>
          </p:nvSpPr>
          <p:spPr>
            <a:xfrm>
              <a:off x="1897530" y="4566058"/>
              <a:ext cx="36290" cy="36290"/>
            </a:xfrm>
            <a:custGeom>
              <a:avLst/>
              <a:gdLst>
                <a:gd name="connsiteX0" fmla="*/ 36290 w 36290"/>
                <a:gd name="connsiteY0" fmla="*/ 36290 h 36290"/>
                <a:gd name="connsiteX1" fmla="*/ 0 w 36290"/>
                <a:gd name="connsiteY1" fmla="*/ 0 h 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290" h="36290">
                  <a:moveTo>
                    <a:pt x="36290" y="36290"/>
                  </a:moveTo>
                  <a:cubicBezTo>
                    <a:pt x="36290" y="16383"/>
                    <a:pt x="20002" y="0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C65E33F0-8339-4730-8FE4-B44D0820156D}"/>
                </a:ext>
              </a:extLst>
            </p:cNvPr>
            <p:cNvSpPr/>
            <p:nvPr/>
          </p:nvSpPr>
          <p:spPr>
            <a:xfrm>
              <a:off x="1933915" y="4604253"/>
              <a:ext cx="22193" cy="33432"/>
            </a:xfrm>
            <a:custGeom>
              <a:avLst/>
              <a:gdLst>
                <a:gd name="connsiteX0" fmla="*/ 0 w 22193"/>
                <a:gd name="connsiteY0" fmla="*/ 0 h 33432"/>
                <a:gd name="connsiteX1" fmla="*/ 22193 w 22193"/>
                <a:gd name="connsiteY1" fmla="*/ 33433 h 3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193" h="33432">
                  <a:moveTo>
                    <a:pt x="0" y="0"/>
                  </a:moveTo>
                  <a:cubicBezTo>
                    <a:pt x="0" y="14954"/>
                    <a:pt x="9144" y="27908"/>
                    <a:pt x="22193" y="33433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3B25652B-EC0B-4EC9-9768-D99B7E4D27F3}"/>
                </a:ext>
              </a:extLst>
            </p:cNvPr>
            <p:cNvSpPr/>
            <p:nvPr/>
          </p:nvSpPr>
          <p:spPr>
            <a:xfrm>
              <a:off x="1762942" y="445090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A3503C43-EAA9-43BA-8DB1-7339603BD18F}"/>
                </a:ext>
              </a:extLst>
            </p:cNvPr>
            <p:cNvSpPr/>
            <p:nvPr/>
          </p:nvSpPr>
          <p:spPr>
            <a:xfrm>
              <a:off x="1901435" y="4603682"/>
              <a:ext cx="571" cy="11906"/>
            </a:xfrm>
            <a:custGeom>
              <a:avLst/>
              <a:gdLst>
                <a:gd name="connsiteX0" fmla="*/ 0 w 571"/>
                <a:gd name="connsiteY0" fmla="*/ 11906 h 11906"/>
                <a:gd name="connsiteX1" fmla="*/ 572 w 571"/>
                <a:gd name="connsiteY1" fmla="*/ 0 h 11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" h="11906">
                  <a:moveTo>
                    <a:pt x="0" y="11906"/>
                  </a:moveTo>
                  <a:lnTo>
                    <a:pt x="572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8" name="Forme libre : forme 157">
              <a:extLst>
                <a:ext uri="{FF2B5EF4-FFF2-40B4-BE49-F238E27FC236}">
                  <a16:creationId xmlns:a16="http://schemas.microsoft.com/office/drawing/2014/main" id="{53019704-8C02-477D-BB34-78C045FDD629}"/>
                </a:ext>
              </a:extLst>
            </p:cNvPr>
            <p:cNvSpPr/>
            <p:nvPr/>
          </p:nvSpPr>
          <p:spPr>
            <a:xfrm>
              <a:off x="1810471" y="4634828"/>
              <a:ext cx="101060" cy="196691"/>
            </a:xfrm>
            <a:custGeom>
              <a:avLst/>
              <a:gdLst>
                <a:gd name="connsiteX0" fmla="*/ 13716 w 101060"/>
                <a:gd name="connsiteY0" fmla="*/ 39815 h 196691"/>
                <a:gd name="connsiteX1" fmla="*/ 20955 w 101060"/>
                <a:gd name="connsiteY1" fmla="*/ 175736 h 196691"/>
                <a:gd name="connsiteX2" fmla="*/ 0 w 101060"/>
                <a:gd name="connsiteY2" fmla="*/ 196691 h 196691"/>
                <a:gd name="connsiteX3" fmla="*/ 101060 w 101060"/>
                <a:gd name="connsiteY3" fmla="*/ 196691 h 196691"/>
                <a:gd name="connsiteX4" fmla="*/ 81915 w 101060"/>
                <a:gd name="connsiteY4" fmla="*/ 176689 h 196691"/>
                <a:gd name="connsiteX5" fmla="*/ 90107 w 101060"/>
                <a:gd name="connsiteY5" fmla="*/ 0 h 196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060" h="196691">
                  <a:moveTo>
                    <a:pt x="13716" y="39815"/>
                  </a:moveTo>
                  <a:lnTo>
                    <a:pt x="20955" y="175736"/>
                  </a:lnTo>
                  <a:lnTo>
                    <a:pt x="0" y="196691"/>
                  </a:lnTo>
                  <a:lnTo>
                    <a:pt x="101060" y="196691"/>
                  </a:lnTo>
                  <a:lnTo>
                    <a:pt x="81915" y="176689"/>
                  </a:lnTo>
                  <a:lnTo>
                    <a:pt x="90107" y="0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59" name="Forme libre : forme 158">
              <a:extLst>
                <a:ext uri="{FF2B5EF4-FFF2-40B4-BE49-F238E27FC236}">
                  <a16:creationId xmlns:a16="http://schemas.microsoft.com/office/drawing/2014/main" id="{A94F89F6-6223-430A-8824-3677136DCEBC}"/>
                </a:ext>
              </a:extLst>
            </p:cNvPr>
            <p:cNvSpPr/>
            <p:nvPr/>
          </p:nvSpPr>
          <p:spPr>
            <a:xfrm>
              <a:off x="1831426" y="4810565"/>
              <a:ext cx="43719" cy="9525"/>
            </a:xfrm>
            <a:custGeom>
              <a:avLst/>
              <a:gdLst>
                <a:gd name="connsiteX0" fmla="*/ 0 w 43719"/>
                <a:gd name="connsiteY0" fmla="*/ 0 h 9525"/>
                <a:gd name="connsiteX1" fmla="*/ 43720 w 4371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719" h="9525">
                  <a:moveTo>
                    <a:pt x="0" y="0"/>
                  </a:moveTo>
                  <a:lnTo>
                    <a:pt x="4372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0" name="Forme libre : forme 159">
              <a:extLst>
                <a:ext uri="{FF2B5EF4-FFF2-40B4-BE49-F238E27FC236}">
                  <a16:creationId xmlns:a16="http://schemas.microsoft.com/office/drawing/2014/main" id="{CB2D74DA-6BF3-4D4E-878C-EF5D291414BC}"/>
                </a:ext>
              </a:extLst>
            </p:cNvPr>
            <p:cNvSpPr/>
            <p:nvPr/>
          </p:nvSpPr>
          <p:spPr>
            <a:xfrm>
              <a:off x="1863049" y="4708171"/>
              <a:ext cx="9525" cy="121539"/>
            </a:xfrm>
            <a:custGeom>
              <a:avLst/>
              <a:gdLst>
                <a:gd name="connsiteX0" fmla="*/ 0 w 9525"/>
                <a:gd name="connsiteY0" fmla="*/ 121539 h 121539"/>
                <a:gd name="connsiteX1" fmla="*/ 0 w 9525"/>
                <a:gd name="connsiteY1" fmla="*/ 0 h 121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21539">
                  <a:moveTo>
                    <a:pt x="0" y="121539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6B01CBE2-1C2B-45BF-9DEF-EBF9A8EAB612}"/>
                </a:ext>
              </a:extLst>
            </p:cNvPr>
            <p:cNvSpPr/>
            <p:nvPr/>
          </p:nvSpPr>
          <p:spPr>
            <a:xfrm>
              <a:off x="1799708" y="4570820"/>
              <a:ext cx="84677" cy="63722"/>
            </a:xfrm>
            <a:custGeom>
              <a:avLst/>
              <a:gdLst>
                <a:gd name="connsiteX0" fmla="*/ 60389 w 84677"/>
                <a:gd name="connsiteY0" fmla="*/ 62293 h 63722"/>
                <a:gd name="connsiteX1" fmla="*/ 84677 w 84677"/>
                <a:gd name="connsiteY1" fmla="*/ 37909 h 63722"/>
                <a:gd name="connsiteX2" fmla="*/ 46768 w 84677"/>
                <a:gd name="connsiteY2" fmla="*/ 0 h 63722"/>
                <a:gd name="connsiteX3" fmla="*/ 0 w 84677"/>
                <a:gd name="connsiteY3" fmla="*/ 46768 h 63722"/>
                <a:gd name="connsiteX4" fmla="*/ 16955 w 84677"/>
                <a:gd name="connsiteY4" fmla="*/ 63722 h 6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677" h="63722">
                  <a:moveTo>
                    <a:pt x="60389" y="62293"/>
                  </a:moveTo>
                  <a:lnTo>
                    <a:pt x="84677" y="37909"/>
                  </a:lnTo>
                  <a:lnTo>
                    <a:pt x="46768" y="0"/>
                  </a:lnTo>
                  <a:lnTo>
                    <a:pt x="0" y="46768"/>
                  </a:lnTo>
                  <a:lnTo>
                    <a:pt x="16955" y="63722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162" name="Graphique 1849">
              <a:extLst>
                <a:ext uri="{FF2B5EF4-FFF2-40B4-BE49-F238E27FC236}">
                  <a16:creationId xmlns:a16="http://schemas.microsoft.com/office/drawing/2014/main" id="{66058757-6116-4CC5-BBCD-BF81AFB74806}"/>
                </a:ext>
              </a:extLst>
            </p:cNvPr>
            <p:cNvGrpSpPr/>
            <p:nvPr/>
          </p:nvGrpSpPr>
          <p:grpSpPr>
            <a:xfrm>
              <a:off x="1806852" y="4453747"/>
              <a:ext cx="105346" cy="93096"/>
              <a:chOff x="1806852" y="4453747"/>
              <a:chExt cx="105346" cy="93096"/>
            </a:xfrm>
            <a:noFill/>
          </p:grpSpPr>
          <p:sp>
            <p:nvSpPr>
              <p:cNvPr id="164" name="Forme libre : forme 163">
                <a:extLst>
                  <a:ext uri="{FF2B5EF4-FFF2-40B4-BE49-F238E27FC236}">
                    <a16:creationId xmlns:a16="http://schemas.microsoft.com/office/drawing/2014/main" id="{B5F8264D-BC67-480F-BE89-6F7D6D100E2F}"/>
                  </a:ext>
                </a:extLst>
              </p:cNvPr>
              <p:cNvSpPr/>
              <p:nvPr/>
            </p:nvSpPr>
            <p:spPr>
              <a:xfrm>
                <a:off x="1823693" y="4479666"/>
                <a:ext cx="72217" cy="66960"/>
              </a:xfrm>
              <a:custGeom>
                <a:avLst/>
                <a:gdLst>
                  <a:gd name="connsiteX0" fmla="*/ 67646 w 72217"/>
                  <a:gd name="connsiteY0" fmla="*/ 15716 h 66960"/>
                  <a:gd name="connsiteX1" fmla="*/ 72218 w 72217"/>
                  <a:gd name="connsiteY1" fmla="*/ 30861 h 66960"/>
                  <a:gd name="connsiteX2" fmla="*/ 36118 w 72217"/>
                  <a:gd name="connsiteY2" fmla="*/ 66961 h 66960"/>
                  <a:gd name="connsiteX3" fmla="*/ 18 w 72217"/>
                  <a:gd name="connsiteY3" fmla="*/ 30861 h 66960"/>
                  <a:gd name="connsiteX4" fmla="*/ 685 w 72217"/>
                  <a:gd name="connsiteY4" fmla="*/ 23622 h 66960"/>
                  <a:gd name="connsiteX5" fmla="*/ 49358 w 72217"/>
                  <a:gd name="connsiteY5" fmla="*/ 0 h 66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17" h="66960">
                    <a:moveTo>
                      <a:pt x="67646" y="15716"/>
                    </a:moveTo>
                    <a:cubicBezTo>
                      <a:pt x="70408" y="20860"/>
                      <a:pt x="72218" y="24670"/>
                      <a:pt x="72218" y="30861"/>
                    </a:cubicBezTo>
                    <a:cubicBezTo>
                      <a:pt x="72218" y="50768"/>
                      <a:pt x="56025" y="66961"/>
                      <a:pt x="36118" y="66961"/>
                    </a:cubicBezTo>
                    <a:cubicBezTo>
                      <a:pt x="16211" y="66961"/>
                      <a:pt x="18" y="50768"/>
                      <a:pt x="18" y="30861"/>
                    </a:cubicBezTo>
                    <a:cubicBezTo>
                      <a:pt x="-77" y="28385"/>
                      <a:pt x="209" y="25908"/>
                      <a:pt x="685" y="23622"/>
                    </a:cubicBezTo>
                    <a:cubicBezTo>
                      <a:pt x="685" y="23622"/>
                      <a:pt x="22688" y="26670"/>
                      <a:pt x="49358" y="0"/>
                    </a:cubicBezTo>
                  </a:path>
                </a:pathLst>
              </a:custGeom>
              <a:no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65" name="Forme libre : forme 164">
                <a:extLst>
                  <a:ext uri="{FF2B5EF4-FFF2-40B4-BE49-F238E27FC236}">
                    <a16:creationId xmlns:a16="http://schemas.microsoft.com/office/drawing/2014/main" id="{06D4C13A-5596-499B-A089-19A4B256B7E9}"/>
                  </a:ext>
                </a:extLst>
              </p:cNvPr>
              <p:cNvSpPr/>
              <p:nvPr/>
            </p:nvSpPr>
            <p:spPr>
              <a:xfrm>
                <a:off x="1806852" y="4477094"/>
                <a:ext cx="33242" cy="69748"/>
              </a:xfrm>
              <a:custGeom>
                <a:avLst/>
                <a:gdLst>
                  <a:gd name="connsiteX0" fmla="*/ 14383 w 33242"/>
                  <a:gd name="connsiteY0" fmla="*/ 0 h 69748"/>
                  <a:gd name="connsiteX1" fmla="*/ 8477 w 33242"/>
                  <a:gd name="connsiteY1" fmla="*/ 37338 h 69748"/>
                  <a:gd name="connsiteX2" fmla="*/ 0 w 33242"/>
                  <a:gd name="connsiteY2" fmla="*/ 61722 h 69748"/>
                  <a:gd name="connsiteX3" fmla="*/ 33242 w 33242"/>
                  <a:gd name="connsiteY3" fmla="*/ 65818 h 69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242" h="69748">
                    <a:moveTo>
                      <a:pt x="14383" y="0"/>
                    </a:moveTo>
                    <a:cubicBezTo>
                      <a:pt x="7906" y="12383"/>
                      <a:pt x="5810" y="27146"/>
                      <a:pt x="8477" y="37338"/>
                    </a:cubicBezTo>
                    <a:cubicBezTo>
                      <a:pt x="14002" y="58769"/>
                      <a:pt x="0" y="61722"/>
                      <a:pt x="0" y="61722"/>
                    </a:cubicBezTo>
                    <a:cubicBezTo>
                      <a:pt x="19241" y="76962"/>
                      <a:pt x="33242" y="65818"/>
                      <a:pt x="33242" y="65818"/>
                    </a:cubicBezTo>
                  </a:path>
                </a:pathLst>
              </a:custGeom>
              <a:no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66" name="Forme libre : forme 165">
                <a:extLst>
                  <a:ext uri="{FF2B5EF4-FFF2-40B4-BE49-F238E27FC236}">
                    <a16:creationId xmlns:a16="http://schemas.microsoft.com/office/drawing/2014/main" id="{D0B6F820-7039-4ABC-B863-FBBDD6ED40FE}"/>
                  </a:ext>
                </a:extLst>
              </p:cNvPr>
              <p:cNvSpPr/>
              <p:nvPr/>
            </p:nvSpPr>
            <p:spPr>
              <a:xfrm>
                <a:off x="1835522" y="4453747"/>
                <a:ext cx="76676" cy="93055"/>
              </a:xfrm>
              <a:custGeom>
                <a:avLst/>
                <a:gdLst>
                  <a:gd name="connsiteX0" fmla="*/ 43434 w 76676"/>
                  <a:gd name="connsiteY0" fmla="*/ 89165 h 93055"/>
                  <a:gd name="connsiteX1" fmla="*/ 76676 w 76676"/>
                  <a:gd name="connsiteY1" fmla="*/ 85070 h 93055"/>
                  <a:gd name="connsiteX2" fmla="*/ 68199 w 76676"/>
                  <a:gd name="connsiteY2" fmla="*/ 60686 h 93055"/>
                  <a:gd name="connsiteX3" fmla="*/ 23241 w 76676"/>
                  <a:gd name="connsiteY3" fmla="*/ 11 h 93055"/>
                  <a:gd name="connsiteX4" fmla="*/ 23146 w 76676"/>
                  <a:gd name="connsiteY4" fmla="*/ 11 h 93055"/>
                  <a:gd name="connsiteX5" fmla="*/ 0 w 76676"/>
                  <a:gd name="connsiteY5" fmla="*/ 6393 h 93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676" h="93055">
                    <a:moveTo>
                      <a:pt x="43434" y="89165"/>
                    </a:moveTo>
                    <a:cubicBezTo>
                      <a:pt x="43434" y="89165"/>
                      <a:pt x="57531" y="100214"/>
                      <a:pt x="76676" y="85070"/>
                    </a:cubicBezTo>
                    <a:cubicBezTo>
                      <a:pt x="76676" y="85070"/>
                      <a:pt x="62579" y="82117"/>
                      <a:pt x="68199" y="60686"/>
                    </a:cubicBezTo>
                    <a:cubicBezTo>
                      <a:pt x="73724" y="39254"/>
                      <a:pt x="57626" y="11"/>
                      <a:pt x="23241" y="11"/>
                    </a:cubicBezTo>
                    <a:lnTo>
                      <a:pt x="23146" y="11"/>
                    </a:lnTo>
                    <a:cubicBezTo>
                      <a:pt x="14383" y="-179"/>
                      <a:pt x="6191" y="2012"/>
                      <a:pt x="0" y="6393"/>
                    </a:cubicBezTo>
                  </a:path>
                </a:pathLst>
              </a:custGeom>
              <a:no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D5A09BB3-35F2-459D-B681-2FE89BBE6442}"/>
                </a:ext>
              </a:extLst>
            </p:cNvPr>
            <p:cNvSpPr/>
            <p:nvPr/>
          </p:nvSpPr>
          <p:spPr>
            <a:xfrm>
              <a:off x="1852762" y="4671690"/>
              <a:ext cx="45053" cy="9525"/>
            </a:xfrm>
            <a:custGeom>
              <a:avLst/>
              <a:gdLst>
                <a:gd name="connsiteX0" fmla="*/ 45053 w 45053"/>
                <a:gd name="connsiteY0" fmla="*/ 0 h 9525"/>
                <a:gd name="connsiteX1" fmla="*/ 0 w 4505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053" h="9525">
                  <a:moveTo>
                    <a:pt x="45053" y="0"/>
                  </a:moveTo>
                  <a:lnTo>
                    <a:pt x="0" y="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95" name="Graphique 1772">
            <a:extLst>
              <a:ext uri="{FF2B5EF4-FFF2-40B4-BE49-F238E27FC236}">
                <a16:creationId xmlns:a16="http://schemas.microsoft.com/office/drawing/2014/main" id="{82CEB5BA-17D6-4B52-991B-FFEFFC08028B}"/>
              </a:ext>
            </a:extLst>
          </p:cNvPr>
          <p:cNvGrpSpPr/>
          <p:nvPr/>
        </p:nvGrpSpPr>
        <p:grpSpPr>
          <a:xfrm>
            <a:off x="666476" y="2502035"/>
            <a:ext cx="297942" cy="329016"/>
            <a:chOff x="2317430" y="1288782"/>
            <a:chExt cx="363699" cy="401630"/>
          </a:xfrm>
          <a:noFill/>
        </p:grpSpPr>
        <p:sp>
          <p:nvSpPr>
            <p:cNvPr id="196" name="Forme libre : forme 195">
              <a:extLst>
                <a:ext uri="{FF2B5EF4-FFF2-40B4-BE49-F238E27FC236}">
                  <a16:creationId xmlns:a16="http://schemas.microsoft.com/office/drawing/2014/main" id="{33B68515-179F-4ABA-8545-5BBFE2E6E62B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197" name="Graphique 1772">
              <a:extLst>
                <a:ext uri="{FF2B5EF4-FFF2-40B4-BE49-F238E27FC236}">
                  <a16:creationId xmlns:a16="http://schemas.microsoft.com/office/drawing/2014/main" id="{2F80BBA9-8F3A-45F0-A05D-0B1EEB699100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217" name="Forme libre : forme 216">
                <a:extLst>
                  <a:ext uri="{FF2B5EF4-FFF2-40B4-BE49-F238E27FC236}">
                    <a16:creationId xmlns:a16="http://schemas.microsoft.com/office/drawing/2014/main" id="{5D4D9CA3-FA47-4F98-9ED4-8D51390EDF5A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18" name="Forme libre : forme 217">
                <a:extLst>
                  <a:ext uri="{FF2B5EF4-FFF2-40B4-BE49-F238E27FC236}">
                    <a16:creationId xmlns:a16="http://schemas.microsoft.com/office/drawing/2014/main" id="{B4134DDA-B5E9-4F57-9B6F-0C3108BA4DEF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98" name="Forme libre : forme 197">
              <a:extLst>
                <a:ext uri="{FF2B5EF4-FFF2-40B4-BE49-F238E27FC236}">
                  <a16:creationId xmlns:a16="http://schemas.microsoft.com/office/drawing/2014/main" id="{BA2FD7DA-6C7B-4344-8AAE-FB8B9E4DB280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99" name="Forme libre : forme 198">
              <a:extLst>
                <a:ext uri="{FF2B5EF4-FFF2-40B4-BE49-F238E27FC236}">
                  <a16:creationId xmlns:a16="http://schemas.microsoft.com/office/drawing/2014/main" id="{601457E1-8667-466A-8B72-ED2389FF53B3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0" name="Forme libre : forme 199">
              <a:extLst>
                <a:ext uri="{FF2B5EF4-FFF2-40B4-BE49-F238E27FC236}">
                  <a16:creationId xmlns:a16="http://schemas.microsoft.com/office/drawing/2014/main" id="{E1F3B3AB-652E-4908-8ADB-D43DC1978424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1" name="Forme libre : forme 200">
              <a:extLst>
                <a:ext uri="{FF2B5EF4-FFF2-40B4-BE49-F238E27FC236}">
                  <a16:creationId xmlns:a16="http://schemas.microsoft.com/office/drawing/2014/main" id="{391605AF-5340-410A-A80D-E5903D984D84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2" name="Forme libre : forme 201">
              <a:extLst>
                <a:ext uri="{FF2B5EF4-FFF2-40B4-BE49-F238E27FC236}">
                  <a16:creationId xmlns:a16="http://schemas.microsoft.com/office/drawing/2014/main" id="{93B4FD5F-3A2E-42BC-942F-4490D2FA2EBE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203" name="Graphique 1772">
              <a:extLst>
                <a:ext uri="{FF2B5EF4-FFF2-40B4-BE49-F238E27FC236}">
                  <a16:creationId xmlns:a16="http://schemas.microsoft.com/office/drawing/2014/main" id="{D2EB2A30-225C-4E08-9A97-BA86EBD47231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214" name="Forme libre : forme 213">
                <a:extLst>
                  <a:ext uri="{FF2B5EF4-FFF2-40B4-BE49-F238E27FC236}">
                    <a16:creationId xmlns:a16="http://schemas.microsoft.com/office/drawing/2014/main" id="{F3D9BC4E-CBF1-47CE-91E3-65C96012C9EC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15" name="Forme libre : forme 214">
                <a:extLst>
                  <a:ext uri="{FF2B5EF4-FFF2-40B4-BE49-F238E27FC236}">
                    <a16:creationId xmlns:a16="http://schemas.microsoft.com/office/drawing/2014/main" id="{35FA202F-EE3A-42E5-841C-E5D606AA79E9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16" name="Forme libre : forme 215">
                <a:extLst>
                  <a:ext uri="{FF2B5EF4-FFF2-40B4-BE49-F238E27FC236}">
                    <a16:creationId xmlns:a16="http://schemas.microsoft.com/office/drawing/2014/main" id="{23B1ACB9-B66E-48DA-90B7-DED5766A64D0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204" name="Forme libre : forme 203">
              <a:extLst>
                <a:ext uri="{FF2B5EF4-FFF2-40B4-BE49-F238E27FC236}">
                  <a16:creationId xmlns:a16="http://schemas.microsoft.com/office/drawing/2014/main" id="{63FA7DEC-96A6-487F-A034-844868614FDC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5" name="Forme libre : forme 204">
              <a:extLst>
                <a:ext uri="{FF2B5EF4-FFF2-40B4-BE49-F238E27FC236}">
                  <a16:creationId xmlns:a16="http://schemas.microsoft.com/office/drawing/2014/main" id="{02FA6A34-1585-428D-B9B7-91129C75FC7A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6" name="Forme libre : forme 205">
              <a:extLst>
                <a:ext uri="{FF2B5EF4-FFF2-40B4-BE49-F238E27FC236}">
                  <a16:creationId xmlns:a16="http://schemas.microsoft.com/office/drawing/2014/main" id="{96EF91EF-AF58-4F47-A116-92D5EEAC0CBF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7" name="Forme libre : forme 206">
              <a:extLst>
                <a:ext uri="{FF2B5EF4-FFF2-40B4-BE49-F238E27FC236}">
                  <a16:creationId xmlns:a16="http://schemas.microsoft.com/office/drawing/2014/main" id="{3C83A838-C023-4B84-8BC9-C4BCFDD059FB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8" name="Forme libre : forme 207">
              <a:extLst>
                <a:ext uri="{FF2B5EF4-FFF2-40B4-BE49-F238E27FC236}">
                  <a16:creationId xmlns:a16="http://schemas.microsoft.com/office/drawing/2014/main" id="{10ED8283-52B8-4BE7-BF0C-2B573B84E58C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09" name="Forme libre : forme 208">
              <a:extLst>
                <a:ext uri="{FF2B5EF4-FFF2-40B4-BE49-F238E27FC236}">
                  <a16:creationId xmlns:a16="http://schemas.microsoft.com/office/drawing/2014/main" id="{BB1B64E0-50F4-4B22-AADD-264E6C7037C6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0" name="Forme libre : forme 209">
              <a:extLst>
                <a:ext uri="{FF2B5EF4-FFF2-40B4-BE49-F238E27FC236}">
                  <a16:creationId xmlns:a16="http://schemas.microsoft.com/office/drawing/2014/main" id="{C779C8B7-A78B-4918-8815-07269BE2CA43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1" name="Forme libre : forme 210">
              <a:extLst>
                <a:ext uri="{FF2B5EF4-FFF2-40B4-BE49-F238E27FC236}">
                  <a16:creationId xmlns:a16="http://schemas.microsoft.com/office/drawing/2014/main" id="{2B4C6025-45E6-4E81-90DC-60CE7075D69C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2" name="Forme libre : forme 211">
              <a:extLst>
                <a:ext uri="{FF2B5EF4-FFF2-40B4-BE49-F238E27FC236}">
                  <a16:creationId xmlns:a16="http://schemas.microsoft.com/office/drawing/2014/main" id="{CF825F0E-9D88-4D0C-9F9E-38FE407BCA42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13" name="Forme libre : forme 212">
              <a:extLst>
                <a:ext uri="{FF2B5EF4-FFF2-40B4-BE49-F238E27FC236}">
                  <a16:creationId xmlns:a16="http://schemas.microsoft.com/office/drawing/2014/main" id="{61FB1494-49B1-46D1-AE8D-097237423126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219" name="Graphique 2">
            <a:extLst>
              <a:ext uri="{FF2B5EF4-FFF2-40B4-BE49-F238E27FC236}">
                <a16:creationId xmlns:a16="http://schemas.microsoft.com/office/drawing/2014/main" id="{72768758-2A84-449C-A216-5AD6C3EF8495}"/>
              </a:ext>
            </a:extLst>
          </p:cNvPr>
          <p:cNvGrpSpPr/>
          <p:nvPr/>
        </p:nvGrpSpPr>
        <p:grpSpPr>
          <a:xfrm>
            <a:off x="683640" y="3419961"/>
            <a:ext cx="262659" cy="300184"/>
            <a:chOff x="1184026" y="296326"/>
            <a:chExt cx="555828" cy="635238"/>
          </a:xfrm>
          <a:noFill/>
        </p:grpSpPr>
        <p:sp>
          <p:nvSpPr>
            <p:cNvPr id="220" name="Forme libre : forme 17">
              <a:extLst>
                <a:ext uri="{FF2B5EF4-FFF2-40B4-BE49-F238E27FC236}">
                  <a16:creationId xmlns:a16="http://schemas.microsoft.com/office/drawing/2014/main" id="{58B92005-17AB-4A51-B49C-446E988DFD7B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>
                  <a:moveTo>
                    <a:pt x="12517" y="0"/>
                  </a:moveTo>
                  <a:lnTo>
                    <a:pt x="0" y="0"/>
                  </a:lnTo>
                </a:path>
              </a:pathLst>
            </a:custGeom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1" name="Forme libre : forme 18">
              <a:extLst>
                <a:ext uri="{FF2B5EF4-FFF2-40B4-BE49-F238E27FC236}">
                  <a16:creationId xmlns:a16="http://schemas.microsoft.com/office/drawing/2014/main" id="{201AA764-8C0D-44C5-A5C6-581DABBC7490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>
                  <a:moveTo>
                    <a:pt x="38995" y="0"/>
                  </a:moveTo>
                  <a:lnTo>
                    <a:pt x="38995" y="58573"/>
                  </a:lnTo>
                  <a:cubicBezTo>
                    <a:pt x="38995" y="63388"/>
                    <a:pt x="34984" y="67400"/>
                    <a:pt x="30169" y="67400"/>
                  </a:cubicBezTo>
                  <a:lnTo>
                    <a:pt x="0" y="6740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2" name="Forme libre : forme 19">
              <a:extLst>
                <a:ext uri="{FF2B5EF4-FFF2-40B4-BE49-F238E27FC236}">
                  <a16:creationId xmlns:a16="http://schemas.microsoft.com/office/drawing/2014/main" id="{73C313F2-8452-44D4-ABD0-1E2043276C04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>
                  <a:moveTo>
                    <a:pt x="0" y="0"/>
                  </a:moveTo>
                  <a:lnTo>
                    <a:pt x="35625" y="0"/>
                  </a:lnTo>
                  <a:cubicBezTo>
                    <a:pt x="40440" y="0"/>
                    <a:pt x="44452" y="4012"/>
                    <a:pt x="44452" y="8826"/>
                  </a:cubicBezTo>
                  <a:lnTo>
                    <a:pt x="44452" y="101741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3" name="Forme libre : forme 20">
              <a:extLst>
                <a:ext uri="{FF2B5EF4-FFF2-40B4-BE49-F238E27FC236}">
                  <a16:creationId xmlns:a16="http://schemas.microsoft.com/office/drawing/2014/main" id="{09C483C2-A626-4577-97FF-35C710709211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>
                  <a:moveTo>
                    <a:pt x="0" y="1155"/>
                  </a:moveTo>
                  <a:cubicBezTo>
                    <a:pt x="0" y="1155"/>
                    <a:pt x="103186" y="-9757"/>
                    <a:pt x="164808" y="35497"/>
                  </a:cubicBezTo>
                  <a:lnTo>
                    <a:pt x="263982" y="35497"/>
                  </a:lnTo>
                  <a:cubicBezTo>
                    <a:pt x="263982" y="35497"/>
                    <a:pt x="296077" y="33892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lnTo>
                    <a:pt x="181176" y="94873"/>
                  </a:lnTo>
                  <a:lnTo>
                    <a:pt x="155340" y="122956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4" name="Forme libre : forme 21">
              <a:extLst>
                <a:ext uri="{FF2B5EF4-FFF2-40B4-BE49-F238E27FC236}">
                  <a16:creationId xmlns:a16="http://schemas.microsoft.com/office/drawing/2014/main" id="{E0798FD4-C9EE-43BC-8271-1EE7C95EB246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>
                  <a:moveTo>
                    <a:pt x="225949" y="72695"/>
                  </a:moveTo>
                  <a:cubicBezTo>
                    <a:pt x="225949" y="72695"/>
                    <a:pt x="210383" y="79756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lnTo>
                    <a:pt x="0" y="0"/>
                  </a:ln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5" name="Forme libre : forme 22">
              <a:extLst>
                <a:ext uri="{FF2B5EF4-FFF2-40B4-BE49-F238E27FC236}">
                  <a16:creationId xmlns:a16="http://schemas.microsoft.com/office/drawing/2014/main" id="{12342470-5489-4F64-8711-6F4F01C5499F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>
                  <a:moveTo>
                    <a:pt x="82645" y="35682"/>
                  </a:moveTo>
                  <a:cubicBezTo>
                    <a:pt x="82645" y="35682"/>
                    <a:pt x="187275" y="-24497"/>
                    <a:pt x="220172" y="11450"/>
                  </a:cubicBezTo>
                  <a:cubicBezTo>
                    <a:pt x="246650" y="40496"/>
                    <a:pt x="69165" y="125548"/>
                    <a:pt x="0" y="157322"/>
                  </a:cubicBezTo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6" name="Forme libre : forme 23">
              <a:extLst>
                <a:ext uri="{FF2B5EF4-FFF2-40B4-BE49-F238E27FC236}">
                  <a16:creationId xmlns:a16="http://schemas.microsoft.com/office/drawing/2014/main" id="{8B09585C-9162-4323-B555-C28C68451D00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>
                  <a:moveTo>
                    <a:pt x="340216" y="170108"/>
                  </a:moveTo>
                  <a:cubicBezTo>
                    <a:pt x="340216" y="264056"/>
                    <a:pt x="264056" y="340216"/>
                    <a:pt x="170108" y="340216"/>
                  </a:cubicBezTo>
                  <a:cubicBezTo>
                    <a:pt x="76160" y="340216"/>
                    <a:pt x="0" y="264056"/>
                    <a:pt x="0" y="170108"/>
                  </a:cubicBezTo>
                  <a:cubicBezTo>
                    <a:pt x="0" y="76160"/>
                    <a:pt x="76160" y="0"/>
                    <a:pt x="170108" y="0"/>
                  </a:cubicBezTo>
                  <a:cubicBezTo>
                    <a:pt x="264056" y="0"/>
                    <a:pt x="340216" y="76160"/>
                    <a:pt x="340216" y="170108"/>
                  </a:cubicBez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27" name="Forme libre : forme 24">
              <a:extLst>
                <a:ext uri="{FF2B5EF4-FFF2-40B4-BE49-F238E27FC236}">
                  <a16:creationId xmlns:a16="http://schemas.microsoft.com/office/drawing/2014/main" id="{072025AB-7FE1-408F-96BC-88AAAF7BFEDC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9048" h="208296">
                  <a:moveTo>
                    <a:pt x="109605" y="0"/>
                  </a:moveTo>
                  <a:lnTo>
                    <a:pt x="141379" y="71411"/>
                  </a:lnTo>
                  <a:lnTo>
                    <a:pt x="219049" y="79596"/>
                  </a:lnTo>
                  <a:lnTo>
                    <a:pt x="161117" y="131911"/>
                  </a:lnTo>
                  <a:lnTo>
                    <a:pt x="177325" y="208297"/>
                  </a:lnTo>
                  <a:lnTo>
                    <a:pt x="109605" y="169301"/>
                  </a:lnTo>
                  <a:lnTo>
                    <a:pt x="41884" y="208297"/>
                  </a:lnTo>
                  <a:lnTo>
                    <a:pt x="57932" y="131911"/>
                  </a:lnTo>
                  <a:lnTo>
                    <a:pt x="0" y="79596"/>
                  </a:lnTo>
                  <a:lnTo>
                    <a:pt x="77670" y="71411"/>
                  </a:lnTo>
                  <a:lnTo>
                    <a:pt x="91310" y="40761"/>
                  </a:lnTo>
                  <a:close/>
                </a:path>
              </a:pathLst>
            </a:custGeom>
            <a:noFill/>
            <a:ln w="947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sp>
        <p:nvSpPr>
          <p:cNvPr id="230" name="Espace réservé du contenu 10">
            <a:extLst>
              <a:ext uri="{FF2B5EF4-FFF2-40B4-BE49-F238E27FC236}">
                <a16:creationId xmlns:a16="http://schemas.microsoft.com/office/drawing/2014/main" id="{68FBD642-60E7-4212-8B3B-706F2F21B948}"/>
              </a:ext>
            </a:extLst>
          </p:cNvPr>
          <p:cNvSpPr txBox="1">
            <a:spLocks/>
          </p:cNvSpPr>
          <p:nvPr/>
        </p:nvSpPr>
        <p:spPr>
          <a:xfrm>
            <a:off x="2379250" y="998369"/>
            <a:ext cx="11189112" cy="89476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800" dirty="0"/>
          </a:p>
        </p:txBody>
      </p:sp>
    </p:spTree>
    <p:extLst>
      <p:ext uri="{BB962C8B-B14F-4D97-AF65-F5344CB8AC3E}">
        <p14:creationId xmlns:p14="http://schemas.microsoft.com/office/powerpoint/2010/main" val="3422935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Retrouvez tous les liens utiles à ce dispositif :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Boîte à outils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Rectangle 2">
            <a:hlinkClick r:id="rId2"/>
            <a:extLst>
              <a:ext uri="{FF2B5EF4-FFF2-40B4-BE49-F238E27FC236}">
                <a16:creationId xmlns:a16="http://schemas.microsoft.com/office/drawing/2014/main" id="{14E8CC93-0479-430E-B5F3-69D731933F7F}"/>
              </a:ext>
            </a:extLst>
          </p:cNvPr>
          <p:cNvSpPr/>
          <p:nvPr/>
        </p:nvSpPr>
        <p:spPr>
          <a:xfrm>
            <a:off x="695325" y="1360055"/>
            <a:ext cx="2635704" cy="40433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Retrouvez </a:t>
            </a:r>
          </a:p>
          <a:p>
            <a:pPr algn="ctr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toutes les infos utiles</a:t>
            </a:r>
          </a:p>
          <a:p>
            <a:pPr algn="ctr"/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Rubrique des Commerciaux</a:t>
            </a:r>
          </a:p>
          <a:p>
            <a:endParaRPr lang="fr-FR" sz="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Conquête</a:t>
            </a:r>
          </a:p>
          <a:p>
            <a:endParaRPr lang="fr-FR" sz="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Conquête des salariés et adhérents des entreprises et associations partenaires de la CEGEE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Image 3">
            <a:hlinkClick r:id="rId2"/>
            <a:extLst>
              <a:ext uri="{FF2B5EF4-FFF2-40B4-BE49-F238E27FC236}">
                <a16:creationId xmlns:a16="http://schemas.microsoft.com/office/drawing/2014/main" id="{C6F0C120-9307-457E-8B40-0CD938160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48" y="4390986"/>
            <a:ext cx="2309658" cy="598715"/>
          </a:xfrm>
          <a:prstGeom prst="rect">
            <a:avLst/>
          </a:prstGeom>
        </p:spPr>
      </p:pic>
      <p:sp>
        <p:nvSpPr>
          <p:cNvPr id="11" name="Rectangle 10">
            <a:hlinkClick r:id="rId4"/>
            <a:extLst>
              <a:ext uri="{FF2B5EF4-FFF2-40B4-BE49-F238E27FC236}">
                <a16:creationId xmlns:a16="http://schemas.microsoft.com/office/drawing/2014/main" id="{43EF7A2C-FFB0-4920-B708-4E56500ABC02}"/>
              </a:ext>
            </a:extLst>
          </p:cNvPr>
          <p:cNvSpPr/>
          <p:nvPr/>
        </p:nvSpPr>
        <p:spPr>
          <a:xfrm>
            <a:off x="4748083" y="1360055"/>
            <a:ext cx="2635704" cy="40433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Formulaire de Saisie des entreprises et associations partenaires </a:t>
            </a:r>
          </a:p>
          <a:p>
            <a:pPr algn="ctr"/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(à compléter par le chargé Pro / BDR)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Rectangle 11">
            <a:hlinkClick r:id="rId5"/>
            <a:extLst>
              <a:ext uri="{FF2B5EF4-FFF2-40B4-BE49-F238E27FC236}">
                <a16:creationId xmlns:a16="http://schemas.microsoft.com/office/drawing/2014/main" id="{1ECD4EF8-6029-471C-97E6-8E136A1BCCD5}"/>
              </a:ext>
            </a:extLst>
          </p:cNvPr>
          <p:cNvSpPr/>
          <p:nvPr/>
        </p:nvSpPr>
        <p:spPr>
          <a:xfrm>
            <a:off x="8661517" y="1360055"/>
            <a:ext cx="2635704" cy="40433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Liste des </a:t>
            </a:r>
          </a:p>
          <a:p>
            <a:pPr algn="ctr"/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entreprises et associations  partenaires</a:t>
            </a:r>
          </a:p>
          <a:p>
            <a:pPr algn="ctr"/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chemeClr val="accent4">
                  <a:lumMod val="75000"/>
                </a:schemeClr>
              </a:solidFill>
              <a:highlight>
                <a:srgbClr val="FFFF00"/>
              </a:highlight>
            </a:endParaRPr>
          </a:p>
          <a:p>
            <a:pPr algn="ctr"/>
            <a:endParaRPr lang="fr-FR" b="1" dirty="0">
              <a:solidFill>
                <a:schemeClr val="accent4">
                  <a:lumMod val="75000"/>
                </a:schemeClr>
              </a:solidFill>
              <a:highlight>
                <a:srgbClr val="FFFF00"/>
              </a:highlight>
            </a:endParaRPr>
          </a:p>
          <a:p>
            <a:pPr algn="ctr"/>
            <a:endParaRPr lang="fr-FR" b="1" dirty="0">
              <a:solidFill>
                <a:schemeClr val="accent4">
                  <a:lumMod val="75000"/>
                </a:schemeClr>
              </a:solidFill>
              <a:highlight>
                <a:srgbClr val="FFFF00"/>
              </a:highlight>
            </a:endParaRPr>
          </a:p>
          <a:p>
            <a:pPr algn="ctr"/>
            <a:endParaRPr lang="fr-FR" b="1" dirty="0">
              <a:solidFill>
                <a:schemeClr val="accent4">
                  <a:lumMod val="75000"/>
                </a:schemeClr>
              </a:solidFill>
              <a:highlight>
                <a:srgbClr val="FFFF00"/>
              </a:highlight>
            </a:endParaRPr>
          </a:p>
        </p:txBody>
      </p:sp>
      <p:pic>
        <p:nvPicPr>
          <p:cNvPr id="5" name="Image 4">
            <a:hlinkClick r:id="rId4"/>
            <a:extLst>
              <a:ext uri="{FF2B5EF4-FFF2-40B4-BE49-F238E27FC236}">
                <a16:creationId xmlns:a16="http://schemas.microsoft.com/office/drawing/2014/main" id="{EB1F1B8F-D068-48A1-9E14-CEA067052DB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286"/>
          <a:stretch/>
        </p:blipFill>
        <p:spPr>
          <a:xfrm>
            <a:off x="4987186" y="4385544"/>
            <a:ext cx="2157497" cy="604157"/>
          </a:xfrm>
          <a:prstGeom prst="rect">
            <a:avLst/>
          </a:prstGeom>
        </p:spPr>
      </p:pic>
      <p:pic>
        <p:nvPicPr>
          <p:cNvPr id="15" name="Picture 12" descr="Curseur de main avec bouton de clic. cliquez ici. Vecteur Premium">
            <a:hlinkClick r:id="rId2"/>
            <a:extLst>
              <a:ext uri="{FF2B5EF4-FFF2-40B4-BE49-F238E27FC236}">
                <a16:creationId xmlns:a16="http://schemas.microsoft.com/office/drawing/2014/main" id="{DABA6F77-C949-4613-A91E-A82BF60E65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 flipH="1">
            <a:off x="660046" y="4989701"/>
            <a:ext cx="679764" cy="55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urseur de main avec bouton de clic. cliquez ici. Vecteur Premium">
            <a:hlinkClick r:id="rId9"/>
            <a:extLst>
              <a:ext uri="{FF2B5EF4-FFF2-40B4-BE49-F238E27FC236}">
                <a16:creationId xmlns:a16="http://schemas.microsoft.com/office/drawing/2014/main" id="{0B463745-2764-4DD4-BD64-96F2727DC6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 flipH="1">
            <a:off x="8672195" y="4999983"/>
            <a:ext cx="679764" cy="55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Curseur de main avec bouton de clic. cliquez ici. Vecteur Premium">
            <a:hlinkClick r:id="rId4"/>
            <a:extLst>
              <a:ext uri="{FF2B5EF4-FFF2-40B4-BE49-F238E27FC236}">
                <a16:creationId xmlns:a16="http://schemas.microsoft.com/office/drawing/2014/main" id="{4039DE1F-B019-48B1-9BDD-FCA9C3AA98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 flipH="1">
            <a:off x="4657230" y="4989701"/>
            <a:ext cx="679764" cy="55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hlinkClick r:id="rId10"/>
            <a:extLst>
              <a:ext uri="{FF2B5EF4-FFF2-40B4-BE49-F238E27FC236}">
                <a16:creationId xmlns:a16="http://schemas.microsoft.com/office/drawing/2014/main" id="{BEB9D6EF-D6F2-4E6D-B102-EB362CE978F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540" y="4380824"/>
            <a:ext cx="2307771" cy="619159"/>
          </a:xfrm>
          <a:prstGeom prst="rect">
            <a:avLst/>
          </a:prstGeom>
        </p:spPr>
      </p:pic>
      <p:sp>
        <p:nvSpPr>
          <p:cNvPr id="19" name="Espace réservé du contenu 8">
            <a:extLst>
              <a:ext uri="{FF2B5EF4-FFF2-40B4-BE49-F238E27FC236}">
                <a16:creationId xmlns:a16="http://schemas.microsoft.com/office/drawing/2014/main" id="{D87601F4-2C32-4E61-A419-F7B9EA06D89A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54468" y="5672938"/>
            <a:ext cx="11076621" cy="720000"/>
          </a:xfrm>
        </p:spPr>
        <p:txBody>
          <a:bodyPr/>
          <a:lstStyle/>
          <a:p>
            <a:r>
              <a:rPr lang="fr-FR" dirty="0">
                <a:sym typeface="Wingdings" panose="05000000000000000000" pitchFamily="2" charset="2"/>
              </a:rPr>
              <a:t>L’équipe Partenariat se tient à votre disposition pour vous accompagner, n’hésitez pas à nous contacter pour toute question, idée ou réalisation de projet : </a:t>
            </a:r>
            <a:r>
              <a:rPr lang="fr-FR" dirty="0">
                <a:sym typeface="Wingdings" panose="05000000000000000000" pitchFamily="2" charset="2"/>
                <a:hlinkClick r:id="rId12"/>
              </a:rPr>
              <a:t>partenariat@cegee.caisse-epargne.fr</a:t>
            </a:r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b="1" dirty="0">
              <a:solidFill>
                <a:schemeClr val="accent4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lvl="1"/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7605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550913" y="426826"/>
            <a:ext cx="11472090" cy="720000"/>
          </a:xfrm>
        </p:spPr>
        <p:txBody>
          <a:bodyPr>
            <a:noAutofit/>
          </a:bodyPr>
          <a:lstStyle/>
          <a:p>
            <a:r>
              <a:rPr lang="fr-FR" sz="1700" dirty="0"/>
              <a:t>Afin de dynamiser et de pérenniser ce dispositif, il est conseillé d’organiser des évènements (réguliers) avec les salariés et adhérents des entreprises et associations partenaires.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Définition d’une stratégie de conquête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3" name="Espace réservé du contenu 8">
            <a:extLst>
              <a:ext uri="{FF2B5EF4-FFF2-40B4-BE49-F238E27FC236}">
                <a16:creationId xmlns:a16="http://schemas.microsoft.com/office/drawing/2014/main" id="{AEB20B76-A57B-4791-854D-478E85EF9B5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4" y="1388669"/>
            <a:ext cx="11076621" cy="4860000"/>
          </a:xfrm>
        </p:spPr>
        <p:txBody>
          <a:bodyPr/>
          <a:lstStyle/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  <a:sym typeface="Wingdings" panose="05000000000000000000" pitchFamily="2" charset="2"/>
              </a:rPr>
              <a:t>Organisez des évènements dédiés « partenariats » :</a:t>
            </a:r>
          </a:p>
          <a:p>
            <a:pPr lvl="1"/>
            <a:r>
              <a:rPr lang="fr-FR" b="1" dirty="0"/>
              <a:t>Au sein de votre agence :</a:t>
            </a:r>
          </a:p>
          <a:p>
            <a:pPr lvl="2"/>
            <a:r>
              <a:rPr lang="fr-FR" dirty="0"/>
              <a:t>Conviez les salariés de l’entreprise dans votre agence et organisez des                                                                                                                                 réunions thématiques : retraite, épargne salariale, complémentaire santé… </a:t>
            </a:r>
          </a:p>
          <a:p>
            <a:pPr lvl="1"/>
            <a:r>
              <a:rPr lang="fr-FR" b="1" dirty="0"/>
              <a:t>Au sein de l’entreprise :</a:t>
            </a:r>
          </a:p>
          <a:p>
            <a:pPr lvl="2"/>
            <a:r>
              <a:rPr lang="fr-FR" dirty="0">
                <a:sym typeface="Wingdings" panose="05000000000000000000" pitchFamily="2" charset="2"/>
              </a:rPr>
              <a:t>Organisez des petits déjeuner pour « marquer » le partenariat ;</a:t>
            </a:r>
          </a:p>
          <a:p>
            <a:pPr lvl="2"/>
            <a:r>
              <a:rPr lang="fr-FR" dirty="0">
                <a:sym typeface="Wingdings" panose="05000000000000000000" pitchFamily="2" charset="2"/>
              </a:rPr>
              <a:t>Occupez un bureau dans l’entreprise, le temps d’une journée pour répondre                                                                                                                        aux questions des salariés ;</a:t>
            </a:r>
          </a:p>
          <a:p>
            <a:pPr lvl="2"/>
            <a:r>
              <a:rPr lang="fr-FR" dirty="0">
                <a:sym typeface="Wingdings" panose="05000000000000000000" pitchFamily="2" charset="2"/>
              </a:rPr>
              <a:t>Animez des Ateliers des décodeurs afin d’apporter une information utile et                                                                                                             pédagogique aux salariés… </a:t>
            </a:r>
          </a:p>
          <a:p>
            <a:pPr lvl="2"/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  <p:pic>
        <p:nvPicPr>
          <p:cNvPr id="4102" name="Picture 6" descr="Illustration du concept de conférence publique">
            <a:extLst>
              <a:ext uri="{FF2B5EF4-FFF2-40B4-BE49-F238E27FC236}">
                <a16:creationId xmlns:a16="http://schemas.microsoft.com/office/drawing/2014/main" id="{16333CB8-DD30-4AC7-BCC6-EB79DBBE3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042" y="1388669"/>
            <a:ext cx="3911634" cy="260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llustration du concept du cocktail">
            <a:extLst>
              <a:ext uri="{FF2B5EF4-FFF2-40B4-BE49-F238E27FC236}">
                <a16:creationId xmlns:a16="http://schemas.microsoft.com/office/drawing/2014/main" id="{E1A28F18-028D-4BB3-B269-0897973E4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4" y="4017735"/>
            <a:ext cx="2173762" cy="217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contenu 8">
            <a:extLst>
              <a:ext uri="{FF2B5EF4-FFF2-40B4-BE49-F238E27FC236}">
                <a16:creationId xmlns:a16="http://schemas.microsoft.com/office/drawing/2014/main" id="{B1E578EB-9DA1-472A-89C5-B632882DB3E6}"/>
              </a:ext>
            </a:extLst>
          </p:cNvPr>
          <p:cNvSpPr txBox="1">
            <a:spLocks/>
          </p:cNvSpPr>
          <p:nvPr/>
        </p:nvSpPr>
        <p:spPr>
          <a:xfrm>
            <a:off x="3062176" y="4236185"/>
            <a:ext cx="8516679" cy="486000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  <a:sym typeface="Wingdings" panose="05000000000000000000" pitchFamily="2" charset="2"/>
              </a:rPr>
              <a:t>Associez ces évènements à un moment convivial autour d’une collation : </a:t>
            </a:r>
          </a:p>
          <a:p>
            <a:pPr lvl="1"/>
            <a:r>
              <a:rPr lang="fr-FR" dirty="0">
                <a:sym typeface="Wingdings" panose="05000000000000000000" pitchFamily="2" charset="2"/>
              </a:rPr>
              <a:t>N’hésitez pas à </a:t>
            </a:r>
            <a:r>
              <a:rPr lang="fr-FR" b="1" dirty="0">
                <a:sym typeface="Wingdings" panose="05000000000000000000" pitchFamily="2" charset="2"/>
              </a:rPr>
              <a:t>vous fournir auprès d’un client pro </a:t>
            </a:r>
            <a:r>
              <a:rPr lang="fr-FR" dirty="0">
                <a:sym typeface="Wingdings" panose="05000000000000000000" pitchFamily="2" charset="2"/>
              </a:rPr>
              <a:t>(superette, traiteur, boulangerie…) pour l’achat de votre collation, afin d’optimiser les synergies. </a:t>
            </a:r>
          </a:p>
          <a:p>
            <a:pPr lvl="1"/>
            <a:r>
              <a:rPr lang="fr-FR" b="1" dirty="0">
                <a:sym typeface="Wingdings" panose="05000000000000000000" pitchFamily="2" charset="2"/>
              </a:rPr>
              <a:t>Le service marketing prend financièrement en charge la partie frais de bouche </a:t>
            </a:r>
            <a:r>
              <a:rPr lang="fr-FR" dirty="0">
                <a:sym typeface="Wingdings" panose="05000000000000000000" pitchFamily="2" charset="2"/>
              </a:rPr>
              <a:t>(dans la limite de 8 € / convive et 200 € / évènement). Dans tous les cas, merci de contacter le service partenariat (marketing) en amont de votre organisation. </a:t>
            </a:r>
          </a:p>
          <a:p>
            <a:pPr lvl="1"/>
            <a:endParaRPr lang="fr-FR" dirty="0">
              <a:sym typeface="Wingdings" panose="05000000000000000000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264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llustration pop art vectorielle d’un homme et d’une femme assis à une table de négociation vue de dessus">
            <a:extLst>
              <a:ext uri="{FF2B5EF4-FFF2-40B4-BE49-F238E27FC236}">
                <a16:creationId xmlns:a16="http://schemas.microsoft.com/office/drawing/2014/main" id="{6300798D-C076-453B-BBF8-FB757B704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7618"/>
            <a:ext cx="12192000" cy="777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contenu 8">
            <a:extLst>
              <a:ext uri="{FF2B5EF4-FFF2-40B4-BE49-F238E27FC236}">
                <a16:creationId xmlns:a16="http://schemas.microsoft.com/office/drawing/2014/main" id="{C1B10A43-D606-4834-8216-C70A93C8B777}"/>
              </a:ext>
            </a:extLst>
          </p:cNvPr>
          <p:cNvSpPr txBox="1">
            <a:spLocks/>
          </p:cNvSpPr>
          <p:nvPr/>
        </p:nvSpPr>
        <p:spPr>
          <a:xfrm>
            <a:off x="2444872" y="1663005"/>
            <a:ext cx="8204956" cy="377818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400" b="1" dirty="0">
                <a:solidFill>
                  <a:schemeClr val="accent4">
                    <a:lumMod val="75000"/>
                  </a:schemeClr>
                </a:solidFill>
                <a:sym typeface="Wingdings" panose="05000000000000000000" pitchFamily="2" charset="2"/>
              </a:rPr>
              <a:t>A vous de jouer ! </a:t>
            </a:r>
          </a:p>
          <a:p>
            <a:endParaRPr lang="fr-FR" sz="500" dirty="0">
              <a:sym typeface="Wingdings" panose="05000000000000000000" pitchFamily="2" charset="2"/>
            </a:endParaRPr>
          </a:p>
          <a:p>
            <a:pPr marL="342900" indent="-342900">
              <a:buFont typeface="Wingdings 2" panose="05020102010507070707" pitchFamily="18" charset="2"/>
              <a:buChar char="R"/>
            </a:pPr>
            <a:r>
              <a:rPr lang="fr-FR" b="1" dirty="0">
                <a:solidFill>
                  <a:schemeClr val="accent4">
                    <a:lumMod val="75000"/>
                  </a:schemeClr>
                </a:solidFill>
                <a:sym typeface="Wingdings" panose="05000000000000000000" pitchFamily="2" charset="2"/>
              </a:rPr>
              <a:t>Quelles entreprises / associations </a:t>
            </a:r>
            <a:r>
              <a:rPr lang="fr-FR" dirty="0">
                <a:sym typeface="Wingdings" panose="05000000000000000000" pitchFamily="2" charset="2"/>
              </a:rPr>
              <a:t>clientes sont proches de votre agence ? Lesquelles souhaitez-vous démarcher ? </a:t>
            </a:r>
          </a:p>
          <a:p>
            <a:pPr marL="342900" indent="-342900">
              <a:buFont typeface="Wingdings 2" panose="05020102010507070707" pitchFamily="18" charset="2"/>
              <a:buChar char="R"/>
            </a:pPr>
            <a:endParaRPr lang="fr-FR" sz="500" dirty="0">
              <a:sym typeface="Wingdings" panose="05000000000000000000" pitchFamily="2" charset="2"/>
            </a:endParaRPr>
          </a:p>
          <a:p>
            <a:pPr marL="342900" indent="-342900">
              <a:buFont typeface="Wingdings 2" panose="05020102010507070707" pitchFamily="18" charset="2"/>
              <a:buChar char="R"/>
            </a:pPr>
            <a:r>
              <a:rPr lang="fr-FR" b="1" dirty="0">
                <a:solidFill>
                  <a:schemeClr val="accent4">
                    <a:lumMod val="75000"/>
                  </a:schemeClr>
                </a:solidFill>
                <a:sym typeface="Wingdings" panose="05000000000000000000" pitchFamily="2" charset="2"/>
              </a:rPr>
              <a:t>Qui</a:t>
            </a:r>
            <a:r>
              <a:rPr lang="fr-FR" dirty="0">
                <a:sym typeface="Wingdings" panose="05000000000000000000" pitchFamily="2" charset="2"/>
              </a:rPr>
              <a:t> les démarche (chargé d’affaire en binôme avec DA, GC) ? </a:t>
            </a:r>
          </a:p>
          <a:p>
            <a:pPr marL="342900" indent="-342900">
              <a:buFont typeface="Wingdings 2" panose="05020102010507070707" pitchFamily="18" charset="2"/>
              <a:buChar char="R"/>
            </a:pPr>
            <a:endParaRPr lang="fr-FR" sz="500" dirty="0">
              <a:sym typeface="Wingdings" panose="05000000000000000000" pitchFamily="2" charset="2"/>
            </a:endParaRPr>
          </a:p>
          <a:p>
            <a:pPr marL="342900" indent="-342900">
              <a:buFont typeface="Wingdings 2" panose="05020102010507070707" pitchFamily="18" charset="2"/>
              <a:buChar char="R"/>
            </a:pPr>
            <a:r>
              <a:rPr lang="fr-FR" b="1" dirty="0">
                <a:solidFill>
                  <a:schemeClr val="accent4">
                    <a:lumMod val="75000"/>
                  </a:schemeClr>
                </a:solidFill>
                <a:sym typeface="Wingdings" panose="05000000000000000000" pitchFamily="2" charset="2"/>
              </a:rPr>
              <a:t>Quels évènements </a:t>
            </a:r>
            <a:r>
              <a:rPr lang="fr-FR" dirty="0">
                <a:sym typeface="Wingdings" panose="05000000000000000000" pitchFamily="2" charset="2"/>
              </a:rPr>
              <a:t>souhaitez-vous organiser pour dynamiser ces partenariats ? Où (à l’intérieur de l’entreprise, au sein de l’agence) ? Qui réalise ses animations (marché premium, PE…) ? </a:t>
            </a:r>
          </a:p>
          <a:p>
            <a:pPr marL="342900" indent="-342900">
              <a:buFont typeface="Wingdings 2" panose="05020102010507070707" pitchFamily="18" charset="2"/>
              <a:buChar char="R"/>
            </a:pPr>
            <a:endParaRPr lang="fr-FR" dirty="0">
              <a:sym typeface="Wingdings" panose="05000000000000000000" pitchFamily="2" charset="2"/>
            </a:endParaRPr>
          </a:p>
          <a:p>
            <a:pPr algn="ctr"/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7173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ersonnes debout ensemble en forme de flèche">
            <a:extLst>
              <a:ext uri="{FF2B5EF4-FFF2-40B4-BE49-F238E27FC236}">
                <a16:creationId xmlns:a16="http://schemas.microsoft.com/office/drawing/2014/main" id="{56B69805-262C-415C-B084-C43A3637C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786" y="-559106"/>
            <a:ext cx="7563407" cy="756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66C22F2-CE93-4B13-AADF-110B43FBAEA6}"/>
              </a:ext>
            </a:extLst>
          </p:cNvPr>
          <p:cNvGrpSpPr/>
          <p:nvPr/>
        </p:nvGrpSpPr>
        <p:grpSpPr>
          <a:xfrm>
            <a:off x="3211286" y="1494777"/>
            <a:ext cx="5487760" cy="5363223"/>
            <a:chOff x="-2307527" y="2436955"/>
            <a:chExt cx="2122271" cy="207410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ED2C7AB-E69C-45A4-B5E2-41BD910158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589" b="99087" l="9991" r="90282">
                          <a14:foregroundMark x1="51589" y1="45510" x2="54859" y2="51903"/>
                          <a14:foregroundMark x1="54859" y1="51903" x2="65123" y2="51142"/>
                          <a14:foregroundMark x1="65123" y1="51142" x2="76022" y2="52207"/>
                          <a14:foregroundMark x1="76022" y1="52207" x2="85831" y2="50076"/>
                          <a14:foregroundMark x1="85831" y1="50076" x2="90372" y2="50533"/>
                          <a14:foregroundMark x1="90372" y1="50533" x2="85468" y2="47336"/>
                          <a14:foregroundMark x1="85468" y1="47336" x2="62125" y2="49619"/>
                          <a14:foregroundMark x1="62125" y1="49619" x2="57402" y2="48250"/>
                          <a14:foregroundMark x1="57402" y1="48250" x2="61853" y2="45510"/>
                          <a14:foregroundMark x1="61853" y1="45510" x2="81290" y2="47032"/>
                          <a14:foregroundMark x1="81290" y1="47032" x2="86194" y2="45967"/>
                          <a14:foregroundMark x1="86194" y1="45967" x2="63397" y2="45205"/>
                          <a14:foregroundMark x1="44323" y1="12938" x2="47775" y2="16134"/>
                          <a14:foregroundMark x1="22707" y1="17352" x2="23070" y2="34855"/>
                          <a14:foregroundMark x1="23070" y1="34855" x2="23978" y2="40335"/>
                          <a14:foregroundMark x1="42144" y1="29528" x2="38874" y2="31963"/>
                          <a14:foregroundMark x1="16349" y1="58600" x2="16440" y2="52359"/>
                          <a14:foregroundMark x1="38420" y1="80365" x2="36966" y2="74429"/>
                          <a14:foregroundMark x1="22616" y1="88280" x2="21617" y2="83257"/>
                          <a14:foregroundMark x1="15622" y1="99239" x2="18347" y2="92390"/>
                          <a14:foregroundMark x1="18347" y1="92390" x2="35604" y2="89954"/>
                          <a14:foregroundMark x1="35604" y1="89954" x2="42234" y2="78539"/>
                          <a14:foregroundMark x1="42234" y1="78539" x2="46140" y2="85388"/>
                          <a14:foregroundMark x1="46140" y1="85388" x2="48411" y2="92390"/>
                          <a14:foregroundMark x1="48411" y1="92390" x2="43324" y2="97412"/>
                          <a14:foregroundMark x1="43324" y1="97412" x2="16440" y2="98174"/>
                          <a14:foregroundMark x1="19437" y1="86758" x2="15622" y2="95890"/>
                          <a14:foregroundMark x1="15622" y1="95890" x2="15077" y2="99087"/>
                          <a14:foregroundMark x1="20890" y1="87367" x2="16621" y2="94825"/>
                          <a14:foregroundMark x1="42870" y1="69559" x2="40145" y2="75647"/>
                          <a14:foregroundMark x1="40145" y1="75647" x2="28792" y2="89650"/>
                          <a14:foregroundMark x1="28792" y1="89650" x2="24342" y2="89650"/>
                          <a14:foregroundMark x1="53315" y1="95890" x2="44596" y2="75799"/>
                          <a14:foregroundMark x1="44596" y1="75799" x2="43233" y2="694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105"/>
            <a:stretch/>
          </p:blipFill>
          <p:spPr>
            <a:xfrm>
              <a:off x="-2307527" y="2436955"/>
              <a:ext cx="2012315" cy="2074109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9F78404-F39F-4EF5-9266-26F270B00610}"/>
                </a:ext>
              </a:extLst>
            </p:cNvPr>
            <p:cNvSpPr/>
            <p:nvPr/>
          </p:nvSpPr>
          <p:spPr>
            <a:xfrm>
              <a:off x="-584826" y="3105152"/>
              <a:ext cx="399570" cy="721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Picture 2" descr="Personnes debout ensemble en forme de flèche">
            <a:extLst>
              <a:ext uri="{FF2B5EF4-FFF2-40B4-BE49-F238E27FC236}">
                <a16:creationId xmlns:a16="http://schemas.microsoft.com/office/drawing/2014/main" id="{788901D3-C21F-4CA5-9293-E0A0925B09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00" t="50000" r="18192" b="36995"/>
          <a:stretch/>
        </p:blipFill>
        <p:spPr bwMode="auto">
          <a:xfrm>
            <a:off x="7665838" y="3222597"/>
            <a:ext cx="1112401" cy="983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0829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11495</TotalTime>
  <Words>1705</Words>
  <Application>Microsoft Office PowerPoint</Application>
  <PresentationFormat>Grand écran</PresentationFormat>
  <Paragraphs>297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4" baseType="lpstr">
      <vt:lpstr>Arial</vt:lpstr>
      <vt:lpstr>Arial Black</vt:lpstr>
      <vt:lpstr>Bradley Hand ITC</vt:lpstr>
      <vt:lpstr>Cavolini</vt:lpstr>
      <vt:lpstr>Montserrat Black</vt:lpstr>
      <vt:lpstr>Wingdings</vt:lpstr>
      <vt:lpstr>Wingdings 2</vt:lpstr>
      <vt:lpstr>Thème Office</vt:lpstr>
      <vt:lpstr>A la conquête des  salariés et adhérents des entreprises et associations clientes CEGEE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KLIPFEL Charlotte [CEGEE]</cp:lastModifiedBy>
  <cp:revision>545</cp:revision>
  <cp:lastPrinted>2024-02-15T07:58:21Z</cp:lastPrinted>
  <dcterms:created xsi:type="dcterms:W3CDTF">2020-06-24T09:20:11Z</dcterms:created>
  <dcterms:modified xsi:type="dcterms:W3CDTF">2024-02-20T08:39:50Z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2023-01-30T10:13:11Z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