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99" r:id="rId6"/>
    <p:sldId id="291" r:id="rId7"/>
    <p:sldId id="300" r:id="rId8"/>
    <p:sldId id="302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EC1B24"/>
    <a:srgbClr val="E7302A"/>
    <a:srgbClr val="C31632"/>
    <a:srgbClr val="F5F5F5"/>
    <a:srgbClr val="D11921"/>
    <a:srgbClr val="FF0000"/>
    <a:srgbClr val="EEEEEE"/>
    <a:srgbClr val="000000"/>
    <a:srgbClr val="E3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50F0A6-389E-4D22-9656-98A67FD8E93F}" v="9" dt="2022-07-06T08:35:57.7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1484313"/>
            <a:ext cx="10267357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Agences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Clients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&lt;</a:t>
            </a:r>
            <a:r>
              <a:rPr lang="fr-FR" sz="900" b="1" baseline="0" dirty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Autres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7 à 15 jours</a:t>
            </a:r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&gt; 15 jours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531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 userDrawn="1">
          <p15:clr>
            <a:srgbClr val="FBAE40"/>
          </p15:clr>
        </p15:guide>
        <p15:guide id="7" pos="70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 userDrawn="1"/>
        </p:nvSpPr>
        <p:spPr>
          <a:xfrm>
            <a:off x="10985086" y="107869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5938" y="757756"/>
            <a:ext cx="10267357" cy="5225853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049" y="4825837"/>
            <a:ext cx="631089" cy="600785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67" y="3156459"/>
            <a:ext cx="679201" cy="679201"/>
          </a:xfrm>
          <a:prstGeom prst="rect">
            <a:avLst/>
          </a:prstGeom>
        </p:spPr>
      </p:pic>
      <p:sp>
        <p:nvSpPr>
          <p:cNvPr id="34" name="ZoneTexte 33"/>
          <p:cNvSpPr txBox="1"/>
          <p:nvPr userDrawn="1"/>
        </p:nvSpPr>
        <p:spPr>
          <a:xfrm>
            <a:off x="11005114" y="5332246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DANS…</a:t>
            </a:r>
          </a:p>
        </p:txBody>
      </p:sp>
      <p:sp>
        <p:nvSpPr>
          <p:cNvPr id="41" name="ZoneTexte 40"/>
          <p:cNvSpPr txBox="1"/>
          <p:nvPr userDrawn="1"/>
        </p:nvSpPr>
        <p:spPr>
          <a:xfrm>
            <a:off x="11005115" y="3746712"/>
            <a:ext cx="1186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E3322C"/>
                </a:solidFill>
                <a:latin typeface="Montserrat Black" panose="00000A00000000000000" pitchFamily="2" charset="0"/>
              </a:rPr>
              <a:t>IMPACT POUR…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 userDrawn="1"/>
        </p:nvSpPr>
        <p:spPr>
          <a:xfrm>
            <a:off x="11159864" y="3923043"/>
            <a:ext cx="6787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Agences</a:t>
            </a:r>
          </a:p>
        </p:txBody>
      </p:sp>
      <p:sp>
        <p:nvSpPr>
          <p:cNvPr id="47" name="ZoneTexte 46"/>
          <p:cNvSpPr txBox="1"/>
          <p:nvPr userDrawn="1"/>
        </p:nvSpPr>
        <p:spPr>
          <a:xfrm>
            <a:off x="11159864" y="4119570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Clients</a:t>
            </a:r>
          </a:p>
        </p:txBody>
      </p:sp>
      <p:sp>
        <p:nvSpPr>
          <p:cNvPr id="49" name="ZoneTexte 48"/>
          <p:cNvSpPr txBox="1"/>
          <p:nvPr userDrawn="1"/>
        </p:nvSpPr>
        <p:spPr>
          <a:xfrm>
            <a:off x="11157566" y="5514693"/>
            <a:ext cx="684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&lt;</a:t>
            </a:r>
            <a:r>
              <a:rPr lang="fr-FR" sz="900" b="1" baseline="0" dirty="0"/>
              <a:t> 7 jours</a:t>
            </a:r>
            <a:endParaRPr lang="fr-FR" sz="900" b="1" dirty="0"/>
          </a:p>
        </p:txBody>
      </p:sp>
      <p:sp>
        <p:nvSpPr>
          <p:cNvPr id="50" name="ZoneTexte 49"/>
          <p:cNvSpPr txBox="1"/>
          <p:nvPr userDrawn="1"/>
        </p:nvSpPr>
        <p:spPr>
          <a:xfrm>
            <a:off x="11164572" y="4305352"/>
            <a:ext cx="690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Autres</a:t>
            </a:r>
          </a:p>
        </p:txBody>
      </p:sp>
      <p:sp>
        <p:nvSpPr>
          <p:cNvPr id="51" name="ZoneTexte 50"/>
          <p:cNvSpPr txBox="1"/>
          <p:nvPr userDrawn="1"/>
        </p:nvSpPr>
        <p:spPr>
          <a:xfrm>
            <a:off x="11157566" y="5696386"/>
            <a:ext cx="92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7 à 15 jours</a:t>
            </a:r>
          </a:p>
        </p:txBody>
      </p:sp>
      <p:sp>
        <p:nvSpPr>
          <p:cNvPr id="52" name="ZoneTexte 51"/>
          <p:cNvSpPr txBox="1"/>
          <p:nvPr userDrawn="1"/>
        </p:nvSpPr>
        <p:spPr>
          <a:xfrm>
            <a:off x="11157567" y="5878917"/>
            <a:ext cx="898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/>
              <a:t>&gt; 15 jours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11107856" y="400025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 userDrawn="1"/>
        </p:nvSpPr>
        <p:spPr>
          <a:xfrm>
            <a:off x="11106429" y="419710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 userDrawn="1"/>
        </p:nvSpPr>
        <p:spPr>
          <a:xfrm>
            <a:off x="11108555" y="4382337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 userDrawn="1"/>
        </p:nvSpPr>
        <p:spPr>
          <a:xfrm>
            <a:off x="11111349" y="5583942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 userDrawn="1"/>
        </p:nvSpPr>
        <p:spPr>
          <a:xfrm>
            <a:off x="11109922" y="5773673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 userDrawn="1"/>
        </p:nvSpPr>
        <p:spPr>
          <a:xfrm>
            <a:off x="11109922" y="5951260"/>
            <a:ext cx="95822" cy="9582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359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  <p15:guide id="6" pos="6992">
          <p15:clr>
            <a:srgbClr val="FBAE40"/>
          </p15:clr>
        </p15:guide>
        <p15:guide id="7" pos="70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15938" y="1484313"/>
            <a:ext cx="11145766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15938" y="365126"/>
            <a:ext cx="11160125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920851" y="6505883"/>
            <a:ext cx="997009" cy="280555"/>
          </a:xfrm>
          <a:prstGeom prst="rect">
            <a:avLst/>
          </a:prstGeom>
        </p:spPr>
      </p:pic>
      <p:sp>
        <p:nvSpPr>
          <p:cNvPr id="6" name="Espace réservé du texte 13"/>
          <p:cNvSpPr txBox="1">
            <a:spLocks/>
          </p:cNvSpPr>
          <p:nvPr userDrawn="1"/>
        </p:nvSpPr>
        <p:spPr>
          <a:xfrm>
            <a:off x="5144252" y="6490943"/>
            <a:ext cx="5844045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BRIEF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HEBDDO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Pr&#234;t%20viager%20hypoth&#233;caire%20:%20d&#233;couvrez%20Foncier%20Reversimmo%20(caisse-epargne.fr)" TargetMode="External"/><Relationship Id="rId2" Type="http://schemas.openxmlformats.org/officeDocument/2006/relationships/hyperlink" Target=".%20http:/commerciaux.celca.caisse-epargne.fr/download/1028/documents-hors-arbo-1/26502/brochure-informations-client-pvh-1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fr-FR" i="0" dirty="0"/>
              <a:t>DETECTER LE BESOIN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2261" y="1513832"/>
            <a:ext cx="10165914" cy="4352814"/>
          </a:xfrm>
        </p:spPr>
        <p:txBody>
          <a:bodyPr>
            <a:no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Le prêt viager hypothécaire n’est pas affecté</a:t>
            </a:r>
          </a:p>
          <a:p>
            <a:endParaRPr lang="fr-FR" sz="1600" b="1" dirty="0">
              <a:solidFill>
                <a:srgbClr val="C00000"/>
              </a:solidFill>
            </a:endParaRPr>
          </a:p>
          <a:p>
            <a:endParaRPr lang="fr-FR" sz="1600" b="1" dirty="0">
              <a:solidFill>
                <a:srgbClr val="C00000"/>
              </a:solidFill>
            </a:endParaRPr>
          </a:p>
          <a:p>
            <a:endParaRPr lang="fr-FR" sz="1600" b="1" dirty="0">
              <a:solidFill>
                <a:srgbClr val="C00000"/>
              </a:solidFill>
            </a:endParaRPr>
          </a:p>
          <a:p>
            <a:endParaRPr lang="fr-FR" sz="1600" b="1" dirty="0">
              <a:solidFill>
                <a:srgbClr val="C00000"/>
              </a:solidFill>
            </a:endParaRPr>
          </a:p>
          <a:p>
            <a:endParaRPr lang="fr-FR" sz="1600" b="1" dirty="0">
              <a:solidFill>
                <a:srgbClr val="C00000"/>
              </a:solidFill>
            </a:endParaRPr>
          </a:p>
          <a:p>
            <a:endParaRPr lang="fr-FR" sz="1600" b="1" dirty="0">
              <a:solidFill>
                <a:srgbClr val="C00000"/>
              </a:solidFill>
            </a:endParaRPr>
          </a:p>
          <a:p>
            <a:r>
              <a:rPr lang="fr-FR" sz="1800" b="1" dirty="0">
                <a:solidFill>
                  <a:srgbClr val="C00000"/>
                </a:solidFill>
              </a:rPr>
              <a:t>Propriétaire de + 60 ans non éligible aux solutions de financement traditionnelle</a:t>
            </a:r>
          </a:p>
          <a:p>
            <a:pPr>
              <a:spcBef>
                <a:spcPts val="0"/>
              </a:spcBef>
            </a:pPr>
            <a:endParaRPr lang="fr-FR" sz="500" b="1" dirty="0">
              <a:solidFill>
                <a:srgbClr val="C00000"/>
              </a:solidFill>
            </a:endParaRPr>
          </a:p>
          <a:p>
            <a:pPr marL="3600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		</a:t>
            </a:r>
            <a:r>
              <a:rPr lang="fr-FR" sz="1400" b="1" dirty="0">
                <a:solidFill>
                  <a:schemeClr val="tx1"/>
                </a:solidFill>
              </a:rPr>
              <a:t>PRÊT IMMOBILIER </a:t>
            </a:r>
            <a:r>
              <a:rPr lang="fr-FR" sz="1400" dirty="0">
                <a:solidFill>
                  <a:schemeClr val="tx1"/>
                </a:solidFill>
              </a:rPr>
              <a:t>		</a:t>
            </a:r>
            <a:r>
              <a:rPr lang="fr-FR" sz="1400" b="1" dirty="0">
                <a:solidFill>
                  <a:schemeClr val="tx1"/>
                </a:solidFill>
              </a:rPr>
              <a:t>CREDIT CONSOMMATION</a:t>
            </a:r>
          </a:p>
          <a:p>
            <a:endParaRPr lang="fr-FR" sz="1400" b="1" dirty="0">
              <a:solidFill>
                <a:srgbClr val="C00000"/>
              </a:solidFill>
            </a:endParaRPr>
          </a:p>
          <a:p>
            <a:pPr marL="447675" indent="0">
              <a:buNone/>
              <a:tabLst>
                <a:tab pos="447675" algn="l"/>
              </a:tabLst>
            </a:pP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REVERSIMMO - Prêt Viager Hypothécaire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8"/>
          </p:nvPr>
        </p:nvSpPr>
        <p:spPr>
          <a:xfrm>
            <a:off x="11009386" y="2534826"/>
            <a:ext cx="1171709" cy="22003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fr-FR" dirty="0"/>
              <a:t>PRÊT VIAGER HYPOTHECAIRE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FINANCEMENT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11091497" y="3978235"/>
            <a:ext cx="119420" cy="137355"/>
          </a:xfrm>
          <a:prstGeom prst="rect">
            <a:avLst/>
          </a:prstGeom>
          <a:solidFill>
            <a:srgbClr val="E3322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/>
          </a:p>
        </p:txBody>
      </p:sp>
      <p:sp>
        <p:nvSpPr>
          <p:cNvPr id="8" name="Rectangle 7"/>
          <p:cNvSpPr/>
          <p:nvPr/>
        </p:nvSpPr>
        <p:spPr>
          <a:xfrm>
            <a:off x="11100279" y="5414705"/>
            <a:ext cx="119420" cy="137355"/>
          </a:xfrm>
          <a:prstGeom prst="rect">
            <a:avLst/>
          </a:prstGeom>
          <a:solidFill>
            <a:srgbClr val="E3322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/>
          </a:p>
        </p:txBody>
      </p:sp>
      <p:sp>
        <p:nvSpPr>
          <p:cNvPr id="5" name="ZoneTexte 4"/>
          <p:cNvSpPr txBox="1"/>
          <p:nvPr/>
        </p:nvSpPr>
        <p:spPr>
          <a:xfrm>
            <a:off x="840658" y="6211634"/>
            <a:ext cx="5801588" cy="2769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 anchor="b" anchorCtr="0">
            <a:spAutoFit/>
          </a:bodyPr>
          <a:lstStyle/>
          <a:p>
            <a:r>
              <a:rPr lang="fr-FR" sz="1050" dirty="0"/>
              <a:t>(</a:t>
            </a:r>
            <a:r>
              <a:rPr lang="fr-FR" sz="1200" dirty="0"/>
              <a:t>*</a:t>
            </a:r>
            <a:r>
              <a:rPr lang="fr-FR" sz="1050" dirty="0"/>
              <a:t>) La dette est égale au capital prêté majoré des intérêts capitalisés pendant la durée du prêt.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06E4556-D82E-40BA-BCED-F8141DA25337}"/>
              </a:ext>
            </a:extLst>
          </p:cNvPr>
          <p:cNvSpPr/>
          <p:nvPr/>
        </p:nvSpPr>
        <p:spPr>
          <a:xfrm>
            <a:off x="669955" y="4733935"/>
            <a:ext cx="1846498" cy="100661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Refus ADE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15349FC-003E-48F9-811D-2F4DDB33C9C3}"/>
              </a:ext>
            </a:extLst>
          </p:cNvPr>
          <p:cNvSpPr/>
          <p:nvPr/>
        </p:nvSpPr>
        <p:spPr>
          <a:xfrm>
            <a:off x="2909948" y="4733935"/>
            <a:ext cx="2017994" cy="101132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TE &gt; 35 %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0FE6050-402E-4A39-9268-5C1D802BCCF8}"/>
              </a:ext>
            </a:extLst>
          </p:cNvPr>
          <p:cNvSpPr/>
          <p:nvPr/>
        </p:nvSpPr>
        <p:spPr>
          <a:xfrm>
            <a:off x="5323693" y="4738568"/>
            <a:ext cx="2874135" cy="100197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RAV hors normes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8B42796-DA80-4260-A8F9-216C75091C6D}"/>
              </a:ext>
            </a:extLst>
          </p:cNvPr>
          <p:cNvSpPr/>
          <p:nvPr/>
        </p:nvSpPr>
        <p:spPr>
          <a:xfrm>
            <a:off x="8487370" y="4738568"/>
            <a:ext cx="2230805" cy="100197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+ 80 ans au terme du prêt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9B762EA-9A10-4673-8071-99BD3C4919E0}"/>
              </a:ext>
            </a:extLst>
          </p:cNvPr>
          <p:cNvSpPr/>
          <p:nvPr/>
        </p:nvSpPr>
        <p:spPr>
          <a:xfrm>
            <a:off x="669957" y="1929888"/>
            <a:ext cx="1663010" cy="75629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Rénover mon logement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9C33928-A248-4240-9184-00928D02E359}"/>
              </a:ext>
            </a:extLst>
          </p:cNvPr>
          <p:cNvSpPr/>
          <p:nvPr/>
        </p:nvSpPr>
        <p:spPr>
          <a:xfrm>
            <a:off x="2078443" y="2528398"/>
            <a:ext cx="1663010" cy="75629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Aider mes enfants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345637A-D416-4FE1-983D-2E4FA84C6E71}"/>
              </a:ext>
            </a:extLst>
          </p:cNvPr>
          <p:cNvSpPr/>
          <p:nvPr/>
        </p:nvSpPr>
        <p:spPr>
          <a:xfrm>
            <a:off x="3429053" y="1929888"/>
            <a:ext cx="1663010" cy="75629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Profiter de ma retraite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40FEFCF-2248-4464-8B96-188668A31B9E}"/>
              </a:ext>
            </a:extLst>
          </p:cNvPr>
          <p:cNvSpPr/>
          <p:nvPr/>
        </p:nvSpPr>
        <p:spPr>
          <a:xfrm>
            <a:off x="4757853" y="2517719"/>
            <a:ext cx="1800503" cy="75629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Aménagement de ses dettes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17BB30C-C4E8-4AEF-905F-9AE3C8D3D487}"/>
              </a:ext>
            </a:extLst>
          </p:cNvPr>
          <p:cNvSpPr/>
          <p:nvPr/>
        </p:nvSpPr>
        <p:spPr>
          <a:xfrm>
            <a:off x="6216897" y="1929888"/>
            <a:ext cx="1800503" cy="75629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Des dépenses de santé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9FC44D4-835B-4518-AF16-19C4B044262A}"/>
              </a:ext>
            </a:extLst>
          </p:cNvPr>
          <p:cNvSpPr/>
          <p:nvPr/>
        </p:nvSpPr>
        <p:spPr>
          <a:xfrm>
            <a:off x="7730570" y="2526471"/>
            <a:ext cx="1663010" cy="75629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Préparer ma transmission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5F025E5-11EE-448F-96AF-F6DCD374BB20}"/>
              </a:ext>
            </a:extLst>
          </p:cNvPr>
          <p:cNvSpPr/>
          <p:nvPr/>
        </p:nvSpPr>
        <p:spPr>
          <a:xfrm>
            <a:off x="9084155" y="1973835"/>
            <a:ext cx="1634020" cy="66762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4208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fr-FR" i="0" cap="all" dirty="0"/>
              <a:t>PRESENTER ET OBTENIR UN ACCORD DE PRINCIPE</a:t>
            </a:r>
            <a:endParaRPr lang="fr-FR" cap="all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REVERSIMMO - Prêt Viager Hypothécaire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dirty="0"/>
              <a:t>PRÊT VIAGER HYPOTHECAIRE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FINANCEMENT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1091497" y="5570374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662DBA-D6DB-47AC-9634-447225DE1D50}"/>
              </a:ext>
            </a:extLst>
          </p:cNvPr>
          <p:cNvSpPr/>
          <p:nvPr/>
        </p:nvSpPr>
        <p:spPr>
          <a:xfrm>
            <a:off x="525104" y="1276840"/>
            <a:ext cx="10085557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Clr>
                <a:srgbClr val="C00000"/>
              </a:buClr>
              <a:buSzPct val="150000"/>
            </a:pPr>
            <a:r>
              <a:rPr lang="fr-FR" sz="1600" b="1" dirty="0">
                <a:solidFill>
                  <a:srgbClr val="C00000"/>
                </a:solidFill>
              </a:rPr>
              <a:t>Sources d’informations </a:t>
            </a:r>
            <a:endParaRPr lang="fr-FR" sz="1600" dirty="0">
              <a:solidFill>
                <a:srgbClr val="C00000"/>
              </a:solidFill>
            </a:endParaRPr>
          </a:p>
          <a:p>
            <a:pPr marL="1414463" lvl="2" indent="-285750">
              <a:buSzPct val="70000"/>
              <a:buFont typeface="Wingdings" panose="05000000000000000000" pitchFamily="2" charset="2"/>
              <a:buChar char="q"/>
            </a:pPr>
            <a:r>
              <a:rPr lang="fr-FR" sz="1400" b="1" dirty="0"/>
              <a:t>CHLOE </a:t>
            </a:r>
          </a:p>
          <a:p>
            <a:pPr marL="1414463" lvl="1" indent="-285750">
              <a:buSzPct val="70000"/>
              <a:buFont typeface="Wingdings" panose="05000000000000000000" pitchFamily="2" charset="2"/>
              <a:buChar char="q"/>
            </a:pPr>
            <a:r>
              <a:rPr lang="fr-FR" sz="1400" b="1" dirty="0"/>
              <a:t>la rubrique des commerciaux </a:t>
            </a:r>
            <a:r>
              <a:rPr lang="fr-FR" sz="1400" b="1" dirty="0">
                <a:hlinkClick r:id="rId2"/>
              </a:rPr>
              <a:t>ici</a:t>
            </a:r>
            <a:endParaRPr lang="fr-FR" sz="1400" b="1" dirty="0"/>
          </a:p>
          <a:p>
            <a:pPr marL="1414463" lvl="1" indent="-285750">
              <a:buSzPct val="70000"/>
              <a:buFont typeface="Wingdings" panose="05000000000000000000" pitchFamily="2" charset="2"/>
              <a:buChar char="q"/>
            </a:pPr>
            <a:r>
              <a:rPr lang="fr-FR" sz="1400" b="1" dirty="0"/>
              <a:t>Direct Ecureuil </a:t>
            </a:r>
            <a:r>
              <a:rPr lang="fr-FR" sz="1400" dirty="0"/>
              <a:t>: </a:t>
            </a:r>
            <a:r>
              <a:rPr lang="fr-FR" sz="1400" dirty="0">
                <a:hlinkClick r:id="rId3"/>
              </a:rPr>
              <a:t>ici</a:t>
            </a:r>
            <a:endParaRPr lang="fr-FR" sz="1400" dirty="0"/>
          </a:p>
          <a:p>
            <a:pPr marL="1128713" lvl="1">
              <a:buSzPct val="70000"/>
            </a:pPr>
            <a:endParaRPr lang="fr-FR" sz="1600" b="1" dirty="0"/>
          </a:p>
          <a:p>
            <a:r>
              <a:rPr lang="fr-FR" sz="1600" b="1" dirty="0">
                <a:solidFill>
                  <a:srgbClr val="C00000"/>
                </a:solidFill>
              </a:rPr>
              <a:t>Le Prêt Viager Hypothécaire : Qu’est ce que c’est ?</a:t>
            </a:r>
          </a:p>
          <a:p>
            <a:pPr marL="358775" indent="0">
              <a:spcBef>
                <a:spcPts val="0"/>
              </a:spcBef>
              <a:buNone/>
            </a:pPr>
            <a:r>
              <a:rPr lang="fr-FR" sz="1400" dirty="0"/>
              <a:t>• </a:t>
            </a:r>
            <a:r>
              <a:rPr lang="fr-FR" sz="1400" b="1" dirty="0"/>
              <a:t>Aucun remboursement en capital</a:t>
            </a:r>
            <a:r>
              <a:rPr lang="fr-FR" sz="1400" dirty="0"/>
              <a:t> et intérêts capitalisés n’est supporté par l’emprunteur de son vivant (1).</a:t>
            </a:r>
          </a:p>
          <a:p>
            <a:pPr marL="358775" indent="0">
              <a:spcBef>
                <a:spcPts val="0"/>
              </a:spcBef>
              <a:buNone/>
            </a:pPr>
            <a:r>
              <a:rPr lang="fr-FR" sz="1400" dirty="0"/>
              <a:t>• Ce n’est qu’à son décès ou à la vente de son bien immobilier que le capital et les intérêts capitalisés sont remboursés</a:t>
            </a:r>
          </a:p>
          <a:p>
            <a:pPr marL="358775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1400" dirty="0"/>
              <a:t>• Dans cette hypothèse, la dette* de l'emprunteur est alors plafonnée à la valeur du bien évaluée au moment de la réalisation de l’un de ces événements.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sz="1400" b="1" dirty="0"/>
              <a:t>La protection des héritiers</a:t>
            </a:r>
          </a:p>
          <a:p>
            <a:pPr marL="447675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400" dirty="0"/>
              <a:t>Au jour du décès de l’emprunteur, si la dette* est supérieure à la valeur du bien, la différence est supportée par la banque ; si la valeur du bien est supérieure à la dette*, l’excédent revient aux héritiers.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sz="1400" b="1" dirty="0"/>
              <a:t>Les obligations de l’emprunteur</a:t>
            </a:r>
          </a:p>
          <a:p>
            <a:pPr marL="4680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400" dirty="0"/>
              <a:t>L’emprunteur a l’obligation d’entretenir le bien pour préserver sa valeur et ne pas réduire de son propre fait la valeur de la garantie hypothécaire dont bénéficie l’établissement prêteur.</a:t>
            </a:r>
            <a:r>
              <a:rPr lang="fr-FR" sz="1400" b="1" dirty="0"/>
              <a:t>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sz="1400" b="1" dirty="0"/>
              <a:t>Aucune formalité médicale</a:t>
            </a:r>
          </a:p>
        </p:txBody>
      </p:sp>
      <p:sp>
        <p:nvSpPr>
          <p:cNvPr id="12" name="Rectangle à coins arrondis 19">
            <a:extLst>
              <a:ext uri="{FF2B5EF4-FFF2-40B4-BE49-F238E27FC236}">
                <a16:creationId xmlns:a16="http://schemas.microsoft.com/office/drawing/2014/main" id="{6537CC1B-959B-44F2-A294-7239DB958BD8}"/>
              </a:ext>
            </a:extLst>
          </p:cNvPr>
          <p:cNvSpPr/>
          <p:nvPr/>
        </p:nvSpPr>
        <p:spPr>
          <a:xfrm>
            <a:off x="220195" y="5559754"/>
            <a:ext cx="10695373" cy="6459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" indent="0">
              <a:spcAft>
                <a:spcPts val="600"/>
              </a:spcAft>
              <a:buNone/>
            </a:pPr>
            <a:r>
              <a:rPr lang="fr-FR" sz="1200" b="1" u="sng" dirty="0"/>
              <a:t>Cadre règlementaire:</a:t>
            </a:r>
            <a:r>
              <a:rPr lang="fr-FR" sz="1200" dirty="0"/>
              <a:t> Le conseil et la commercialisation de cette offre auprès d’une clientèle âgée doit être réalisé exclusivement à l’initiative . Un client ou prospect ne peut pas être démarché spécifiquement pour lui proposer un PVH. Ainsi aucun rendez-vous au domicile de l’emprunteur ni aucun démarchage téléphonique ne pourra être effectué sur ce produit</a:t>
            </a:r>
            <a:r>
              <a:rPr lang="fr-FR" sz="1400" dirty="0"/>
              <a:t>.</a:t>
            </a:r>
          </a:p>
        </p:txBody>
      </p:sp>
      <p:pic>
        <p:nvPicPr>
          <p:cNvPr id="6" name="Graphique 5" descr="Informations">
            <a:extLst>
              <a:ext uri="{FF2B5EF4-FFF2-40B4-BE49-F238E27FC236}">
                <a16:creationId xmlns:a16="http://schemas.microsoft.com/office/drawing/2014/main" id="{1232631B-09C9-4961-BE7B-2D1F61915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96261" y="12720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08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fr-FR" i="0" dirty="0"/>
              <a:t>RECOMMANDER</a:t>
            </a:r>
            <a:r>
              <a:rPr lang="fr-FR" i="0" cap="all" dirty="0"/>
              <a:t> à </a:t>
            </a:r>
            <a:r>
              <a:rPr lang="fr-FR" i="0" dirty="0"/>
              <a:t>L’ EQUIPE D’EXPERT QUI INSTRUIT LE DOSSIER POUR LE COMPTE DE L’AGENCE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2204" y="1297529"/>
            <a:ext cx="10282606" cy="4528994"/>
          </a:xfrm>
        </p:spPr>
        <p:txBody>
          <a:bodyPr>
            <a:noAutofit/>
          </a:bodyPr>
          <a:lstStyle/>
          <a:p>
            <a:pPr marL="1128713" lvl="1" indent="0">
              <a:buNone/>
            </a:pPr>
            <a:endParaRPr lang="fr-FR" sz="1500" dirty="0"/>
          </a:p>
          <a:p>
            <a:pPr marL="1128713" lvl="1" indent="0">
              <a:buNone/>
            </a:pPr>
            <a:endParaRPr lang="fr-FR" sz="1500" dirty="0"/>
          </a:p>
          <a:p>
            <a:pPr marL="1128713" lvl="1" indent="0">
              <a:buNone/>
            </a:pPr>
            <a:endParaRPr lang="fr-FR" sz="1500" dirty="0"/>
          </a:p>
          <a:p>
            <a:pPr marL="1128713" lvl="1" indent="0">
              <a:buNone/>
            </a:pPr>
            <a:endParaRPr lang="fr-FR" sz="1500" dirty="0"/>
          </a:p>
          <a:p>
            <a:pPr marL="1128713" lvl="1" indent="0">
              <a:buNone/>
            </a:pPr>
            <a:endParaRPr lang="fr-FR" sz="1500" dirty="0"/>
          </a:p>
          <a:p>
            <a:pPr marL="1128713" lvl="1" indent="0">
              <a:buNone/>
            </a:pPr>
            <a:endParaRPr lang="fr-FR" sz="1500" dirty="0"/>
          </a:p>
          <a:p>
            <a:pPr marL="1128713" lvl="1" indent="0">
              <a:buNone/>
            </a:pPr>
            <a:endParaRPr lang="fr-FR" sz="1500" dirty="0"/>
          </a:p>
          <a:p>
            <a:pPr marL="1128713" lvl="1" indent="0">
              <a:buNone/>
            </a:pPr>
            <a:endParaRPr lang="fr-FR" sz="1500" dirty="0"/>
          </a:p>
          <a:p>
            <a:pPr marL="1128713" lvl="1" indent="0">
              <a:buNone/>
            </a:pPr>
            <a:endParaRPr lang="fr-FR" sz="1500" dirty="0"/>
          </a:p>
          <a:p>
            <a:pPr marL="1128713" lvl="1" indent="0">
              <a:buNone/>
            </a:pPr>
            <a:endParaRPr lang="fr-FR" sz="1800" dirty="0"/>
          </a:p>
          <a:p>
            <a:pPr lvl="1">
              <a:buSzPct val="150000"/>
              <a:buFont typeface="Wingdings" panose="05000000000000000000" pitchFamily="2" charset="2"/>
              <a:buChar char="§"/>
            </a:pPr>
            <a:r>
              <a:rPr lang="fr-FR" sz="1800" b="1" dirty="0"/>
              <a:t>L’équipe d’expert </a:t>
            </a:r>
            <a:r>
              <a:rPr lang="fr-FR" sz="1800" dirty="0"/>
              <a:t>:</a:t>
            </a:r>
          </a:p>
          <a:p>
            <a:pPr marL="1414463" lvl="2" indent="-285750">
              <a:buSzPct val="70000"/>
              <a:buFont typeface="Wingdings" panose="05000000000000000000" pitchFamily="2" charset="2"/>
              <a:buChar char="q"/>
            </a:pPr>
            <a:r>
              <a:rPr lang="fr-FR" sz="1600" dirty="0"/>
              <a:t>Valider l’éligibilité du projet</a:t>
            </a:r>
          </a:p>
          <a:p>
            <a:pPr marL="1414463" lvl="2" indent="-285750">
              <a:buSzPct val="70000"/>
              <a:buFont typeface="Wingdings" panose="05000000000000000000" pitchFamily="2" charset="2"/>
              <a:buChar char="q"/>
            </a:pPr>
            <a:r>
              <a:rPr lang="fr-FR" sz="1600" dirty="0"/>
              <a:t>Calculer une enveloppe de financement estimative </a:t>
            </a:r>
          </a:p>
          <a:p>
            <a:pPr marL="1414463" lvl="2" indent="-285750">
              <a:buSzPct val="70000"/>
              <a:buFont typeface="Wingdings" panose="05000000000000000000" pitchFamily="2" charset="2"/>
              <a:buChar char="q"/>
            </a:pPr>
            <a:r>
              <a:rPr lang="fr-FR" sz="1600" dirty="0"/>
              <a:t>Instruire le dossier jusqu’à l’édition des offres </a:t>
            </a:r>
          </a:p>
          <a:p>
            <a:pPr marL="1414463" lvl="2" indent="-285750">
              <a:buSzPct val="70000"/>
              <a:buFont typeface="Wingdings" panose="05000000000000000000" pitchFamily="2" charset="2"/>
              <a:buChar char="q"/>
            </a:pPr>
            <a:r>
              <a:rPr lang="fr-FR" sz="1600" dirty="0"/>
              <a:t>Informer l’agence sur l’avancement du dossier</a:t>
            </a:r>
          </a:p>
          <a:p>
            <a:pPr marL="927000" lvl="2" indent="0">
              <a:buNone/>
            </a:pPr>
            <a:endParaRPr lang="fr-FR" dirty="0"/>
          </a:p>
          <a:p>
            <a:pPr marL="927000" lvl="2" indent="0">
              <a:buNone/>
            </a:pPr>
            <a:endParaRPr lang="fr-FR" dirty="0"/>
          </a:p>
          <a:p>
            <a:pPr lvl="2">
              <a:buFontTx/>
              <a:buChar char="-"/>
            </a:pP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REVERSIMMO - Prêt Viager Hypothécaire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8"/>
          </p:nvPr>
        </p:nvSpPr>
        <p:spPr>
          <a:xfrm>
            <a:off x="11062823" y="2489063"/>
            <a:ext cx="1051438" cy="343784"/>
          </a:xfrm>
        </p:spPr>
        <p:txBody>
          <a:bodyPr/>
          <a:lstStyle/>
          <a:p>
            <a:r>
              <a:rPr lang="fr-FR" dirty="0"/>
              <a:t>PRÊT VIAGER HYPOTHECAIRE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dirty="0"/>
              <a:t>CREDIT</a:t>
            </a:r>
          </a:p>
        </p:txBody>
      </p:sp>
      <p:sp>
        <p:nvSpPr>
          <p:cNvPr id="2" name="Rectangle 1"/>
          <p:cNvSpPr/>
          <p:nvPr/>
        </p:nvSpPr>
        <p:spPr>
          <a:xfrm>
            <a:off x="11091497" y="3987281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1100127" y="5586529"/>
            <a:ext cx="123898" cy="123898"/>
          </a:xfrm>
          <a:prstGeom prst="rect">
            <a:avLst/>
          </a:prstGeom>
          <a:solidFill>
            <a:srgbClr val="E33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4369AD0-7680-4E6F-A288-79230D4F5AF4}"/>
              </a:ext>
            </a:extLst>
          </p:cNvPr>
          <p:cNvGrpSpPr/>
          <p:nvPr/>
        </p:nvGrpSpPr>
        <p:grpSpPr>
          <a:xfrm>
            <a:off x="2766368" y="3682332"/>
            <a:ext cx="5592716" cy="609897"/>
            <a:chOff x="2455711" y="5613350"/>
            <a:chExt cx="5506493" cy="484419"/>
          </a:xfrm>
        </p:grpSpPr>
        <p:sp>
          <p:nvSpPr>
            <p:cNvPr id="6" name="Rectangle à coins arrondis 5"/>
            <p:cNvSpPr/>
            <p:nvPr/>
          </p:nvSpPr>
          <p:spPr>
            <a:xfrm>
              <a:off x="2455711" y="5613350"/>
              <a:ext cx="5506493" cy="48441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fr-FR" sz="1500" dirty="0">
                  <a:solidFill>
                    <a:srgbClr val="C00000"/>
                  </a:solidFill>
                </a:rPr>
                <a:t>	CEGEE-B-ACCESSION-SOC-PROPRIETE </a:t>
              </a:r>
              <a:r>
                <a:rPr lang="fr-FR" sz="1500" dirty="0"/>
                <a:t>[</a:t>
              </a:r>
              <a:endParaRPr lang="fr-FR" dirty="0"/>
            </a:p>
          </p:txBody>
        </p:sp>
        <p:pic>
          <p:nvPicPr>
            <p:cNvPr id="15" name="Graphique 317">
              <a:extLst>
                <a:ext uri="{FF2B5EF4-FFF2-40B4-BE49-F238E27FC236}">
                  <a16:creationId xmlns:a16="http://schemas.microsoft.com/office/drawing/2014/main" id="{ECD2C011-E89E-6243-B0BF-468DEDD06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701140" y="5626694"/>
              <a:ext cx="483110" cy="43680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17" name="Groupe 16"/>
          <p:cNvGrpSpPr/>
          <p:nvPr/>
        </p:nvGrpSpPr>
        <p:grpSpPr>
          <a:xfrm>
            <a:off x="986713" y="2134246"/>
            <a:ext cx="281970" cy="320835"/>
            <a:chOff x="3508376" y="3852863"/>
            <a:chExt cx="541338" cy="615950"/>
          </a:xfrm>
          <a:solidFill>
            <a:srgbClr val="003C82"/>
          </a:solidFill>
        </p:grpSpPr>
        <p:sp>
          <p:nvSpPr>
            <p:cNvPr id="18" name="Freeform 135"/>
            <p:cNvSpPr>
              <a:spLocks/>
            </p:cNvSpPr>
            <p:nvPr/>
          </p:nvSpPr>
          <p:spPr bwMode="auto">
            <a:xfrm>
              <a:off x="3508376" y="3930650"/>
              <a:ext cx="541338" cy="538163"/>
            </a:xfrm>
            <a:custGeom>
              <a:avLst/>
              <a:gdLst>
                <a:gd name="T0" fmla="*/ 87 w 174"/>
                <a:gd name="T1" fmla="*/ 173 h 173"/>
                <a:gd name="T2" fmla="*/ 0 w 174"/>
                <a:gd name="T3" fmla="*/ 86 h 173"/>
                <a:gd name="T4" fmla="*/ 68 w 174"/>
                <a:gd name="T5" fmla="*/ 1 h 173"/>
                <a:gd name="T6" fmla="*/ 72 w 174"/>
                <a:gd name="T7" fmla="*/ 3 h 173"/>
                <a:gd name="T8" fmla="*/ 70 w 174"/>
                <a:gd name="T9" fmla="*/ 7 h 173"/>
                <a:gd name="T10" fmla="*/ 6 w 174"/>
                <a:gd name="T11" fmla="*/ 86 h 173"/>
                <a:gd name="T12" fmla="*/ 87 w 174"/>
                <a:gd name="T13" fmla="*/ 166 h 173"/>
                <a:gd name="T14" fmla="*/ 167 w 174"/>
                <a:gd name="T15" fmla="*/ 86 h 173"/>
                <a:gd name="T16" fmla="*/ 105 w 174"/>
                <a:gd name="T17" fmla="*/ 7 h 173"/>
                <a:gd name="T18" fmla="*/ 103 w 174"/>
                <a:gd name="T19" fmla="*/ 3 h 173"/>
                <a:gd name="T20" fmla="*/ 107 w 174"/>
                <a:gd name="T21" fmla="*/ 1 h 173"/>
                <a:gd name="T22" fmla="*/ 174 w 174"/>
                <a:gd name="T23" fmla="*/ 86 h 173"/>
                <a:gd name="T24" fmla="*/ 87 w 174"/>
                <a:gd name="T2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173">
                  <a:moveTo>
                    <a:pt x="87" y="173"/>
                  </a:moveTo>
                  <a:cubicBezTo>
                    <a:pt x="39" y="173"/>
                    <a:pt x="0" y="134"/>
                    <a:pt x="0" y="86"/>
                  </a:cubicBezTo>
                  <a:cubicBezTo>
                    <a:pt x="0" y="45"/>
                    <a:pt x="29" y="9"/>
                    <a:pt x="68" y="1"/>
                  </a:cubicBezTo>
                  <a:cubicBezTo>
                    <a:pt x="70" y="0"/>
                    <a:pt x="72" y="1"/>
                    <a:pt x="72" y="3"/>
                  </a:cubicBezTo>
                  <a:cubicBezTo>
                    <a:pt x="73" y="5"/>
                    <a:pt x="71" y="6"/>
                    <a:pt x="70" y="7"/>
                  </a:cubicBezTo>
                  <a:cubicBezTo>
                    <a:pt x="33" y="15"/>
                    <a:pt x="6" y="48"/>
                    <a:pt x="6" y="86"/>
                  </a:cubicBezTo>
                  <a:cubicBezTo>
                    <a:pt x="6" y="130"/>
                    <a:pt x="42" y="166"/>
                    <a:pt x="87" y="166"/>
                  </a:cubicBezTo>
                  <a:cubicBezTo>
                    <a:pt x="131" y="166"/>
                    <a:pt x="167" y="130"/>
                    <a:pt x="167" y="86"/>
                  </a:cubicBezTo>
                  <a:cubicBezTo>
                    <a:pt x="167" y="48"/>
                    <a:pt x="142" y="16"/>
                    <a:pt x="105" y="7"/>
                  </a:cubicBezTo>
                  <a:cubicBezTo>
                    <a:pt x="104" y="7"/>
                    <a:pt x="103" y="5"/>
                    <a:pt x="103" y="3"/>
                  </a:cubicBezTo>
                  <a:cubicBezTo>
                    <a:pt x="104" y="2"/>
                    <a:pt x="105" y="1"/>
                    <a:pt x="107" y="1"/>
                  </a:cubicBezTo>
                  <a:cubicBezTo>
                    <a:pt x="146" y="10"/>
                    <a:pt x="174" y="45"/>
                    <a:pt x="174" y="86"/>
                  </a:cubicBezTo>
                  <a:cubicBezTo>
                    <a:pt x="174" y="134"/>
                    <a:pt x="135" y="173"/>
                    <a:pt x="87" y="173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9" name="Freeform 136"/>
            <p:cNvSpPr>
              <a:spLocks/>
            </p:cNvSpPr>
            <p:nvPr/>
          </p:nvSpPr>
          <p:spPr bwMode="auto">
            <a:xfrm>
              <a:off x="3770313" y="3852863"/>
              <a:ext cx="17463" cy="271463"/>
            </a:xfrm>
            <a:custGeom>
              <a:avLst/>
              <a:gdLst>
                <a:gd name="T0" fmla="*/ 3 w 6"/>
                <a:gd name="T1" fmla="*/ 87 h 87"/>
                <a:gd name="T2" fmla="*/ 0 w 6"/>
                <a:gd name="T3" fmla="*/ 84 h 87"/>
                <a:gd name="T4" fmla="*/ 0 w 6"/>
                <a:gd name="T5" fmla="*/ 4 h 87"/>
                <a:gd name="T6" fmla="*/ 3 w 6"/>
                <a:gd name="T7" fmla="*/ 0 h 87"/>
                <a:gd name="T8" fmla="*/ 6 w 6"/>
                <a:gd name="T9" fmla="*/ 4 h 87"/>
                <a:gd name="T10" fmla="*/ 6 w 6"/>
                <a:gd name="T11" fmla="*/ 84 h 87"/>
                <a:gd name="T12" fmla="*/ 3 w 6"/>
                <a:gd name="T1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7">
                  <a:moveTo>
                    <a:pt x="3" y="87"/>
                  </a:moveTo>
                  <a:cubicBezTo>
                    <a:pt x="1" y="87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2"/>
                    <a:pt x="6" y="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6" y="86"/>
                    <a:pt x="5" y="87"/>
                    <a:pt x="3" y="8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8020D8FE-67AF-487F-B664-7CE5DEB1B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190" y="1874709"/>
            <a:ext cx="2453300" cy="144011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0139A07-034D-418C-B7D6-50C2C6F10B83}"/>
              </a:ext>
            </a:extLst>
          </p:cNvPr>
          <p:cNvSpPr/>
          <p:nvPr/>
        </p:nvSpPr>
        <p:spPr>
          <a:xfrm>
            <a:off x="798876" y="1453063"/>
            <a:ext cx="2487613" cy="421646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LEAD Internet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BD5378E8-BCE9-4597-9146-10D8CCB062A9}"/>
              </a:ext>
            </a:extLst>
          </p:cNvPr>
          <p:cNvSpPr/>
          <p:nvPr/>
        </p:nvSpPr>
        <p:spPr>
          <a:xfrm>
            <a:off x="4064149" y="1435322"/>
            <a:ext cx="2626888" cy="48441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Recommandation Agence</a:t>
            </a:r>
          </a:p>
        </p:txBody>
      </p:sp>
      <p:pic>
        <p:nvPicPr>
          <p:cNvPr id="1026" name="Picture 2" descr="Caisse d'Epargne teste le statut de banquier « auto-entrepreneur » | Les  Echos">
            <a:extLst>
              <a:ext uri="{FF2B5EF4-FFF2-40B4-BE49-F238E27FC236}">
                <a16:creationId xmlns:a16="http://schemas.microsoft.com/office/drawing/2014/main" id="{32F2BA93-2004-4FD0-B792-DA8AE3D2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149" y="1993299"/>
            <a:ext cx="2626887" cy="132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3F12C4CC-A92F-43C0-AA20-4301F33E15ED}"/>
              </a:ext>
            </a:extLst>
          </p:cNvPr>
          <p:cNvSpPr/>
          <p:nvPr/>
        </p:nvSpPr>
        <p:spPr>
          <a:xfrm>
            <a:off x="7869836" y="1453063"/>
            <a:ext cx="2423954" cy="458403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Recommandation Notaire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CFA725B-9BDA-45F1-B4B7-BB703CD42C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0" r="13059" b="4678"/>
          <a:stretch/>
        </p:blipFill>
        <p:spPr bwMode="auto">
          <a:xfrm>
            <a:off x="8023390" y="1974060"/>
            <a:ext cx="2143026" cy="132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èche : virage 11">
            <a:extLst>
              <a:ext uri="{FF2B5EF4-FFF2-40B4-BE49-F238E27FC236}">
                <a16:creationId xmlns:a16="http://schemas.microsoft.com/office/drawing/2014/main" id="{BD02F425-4BD9-467B-A504-9079DCAC5320}"/>
              </a:ext>
            </a:extLst>
          </p:cNvPr>
          <p:cNvSpPr/>
          <p:nvPr/>
        </p:nvSpPr>
        <p:spPr>
          <a:xfrm flipH="1" flipV="1">
            <a:off x="8607344" y="3399093"/>
            <a:ext cx="609082" cy="63847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0" name="Flèche : virage 39">
            <a:extLst>
              <a:ext uri="{FF2B5EF4-FFF2-40B4-BE49-F238E27FC236}">
                <a16:creationId xmlns:a16="http://schemas.microsoft.com/office/drawing/2014/main" id="{F70EF843-8D05-426F-A384-A39D305B6A71}"/>
              </a:ext>
            </a:extLst>
          </p:cNvPr>
          <p:cNvSpPr/>
          <p:nvPr/>
        </p:nvSpPr>
        <p:spPr>
          <a:xfrm flipV="1">
            <a:off x="1953028" y="3361837"/>
            <a:ext cx="609083" cy="63847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91730608-86CB-4D1D-8A81-3CC6E296E106}"/>
              </a:ext>
            </a:extLst>
          </p:cNvPr>
          <p:cNvSpPr/>
          <p:nvPr/>
        </p:nvSpPr>
        <p:spPr>
          <a:xfrm rot="5400000">
            <a:off x="5342197" y="3353041"/>
            <a:ext cx="254825" cy="2742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Graphique 15" descr="Présentation avec organigramme">
            <a:extLst>
              <a:ext uri="{FF2B5EF4-FFF2-40B4-BE49-F238E27FC236}">
                <a16:creationId xmlns:a16="http://schemas.microsoft.com/office/drawing/2014/main" id="{4B18410F-30B8-4D7D-A303-733E510B55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59225" y="4661941"/>
            <a:ext cx="1137639" cy="113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63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63335A07-D919-4137-8443-AEDF9A02C742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r-FR" i="0" dirty="0"/>
              <a:t>RECOLTER : CREATION DE VALEUR </a:t>
            </a:r>
            <a:r>
              <a:rPr lang="fr-FR" i="0" cap="all" dirty="0"/>
              <a:t>en</a:t>
            </a:r>
            <a:r>
              <a:rPr lang="fr-FR" i="0" dirty="0"/>
              <a:t> </a:t>
            </a:r>
            <a:r>
              <a:rPr lang="fr-FR" i="0" cap="all" dirty="0"/>
              <a:t>Qualité</a:t>
            </a:r>
            <a:r>
              <a:rPr lang="fr-FR" i="0" dirty="0"/>
              <a:t> ET PNB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1531D589-D770-4326-8ECA-17D6BA477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2154798"/>
            <a:ext cx="10267357" cy="3815928"/>
          </a:xfrm>
        </p:spPr>
        <p:txBody>
          <a:bodyPr>
            <a:normAutofit/>
          </a:bodyPr>
          <a:lstStyle/>
          <a:p>
            <a:pPr marL="36000" indent="0">
              <a:buNone/>
            </a:pPr>
            <a:r>
              <a:rPr lang="fr-FR" sz="1800" b="1" dirty="0">
                <a:solidFill>
                  <a:srgbClr val="C00000"/>
                </a:solidFill>
              </a:rPr>
              <a:t>Offre exclusive de financement  : enjeux de collecte, de conquête des seniors et leurs familles</a:t>
            </a:r>
          </a:p>
          <a:p>
            <a:pPr marL="35560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Le PVH est une offre exclusive sur le marché favorisant la recommandation et la conquête.</a:t>
            </a:r>
          </a:p>
          <a:p>
            <a:pPr marL="35560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La placement du PVH est une opportunité de collecte Assurance vie et autres.</a:t>
            </a:r>
          </a:p>
          <a:p>
            <a:pPr marL="36000" indent="0">
              <a:buNone/>
            </a:pPr>
            <a:endParaRPr lang="fr-FR" sz="1800" b="1" dirty="0">
              <a:solidFill>
                <a:srgbClr val="C00000"/>
              </a:solidFill>
            </a:endParaRPr>
          </a:p>
          <a:p>
            <a:pPr marL="36000" indent="0">
              <a:buNone/>
            </a:pPr>
            <a:r>
              <a:rPr lang="fr-FR" sz="1800" b="1" dirty="0">
                <a:solidFill>
                  <a:srgbClr val="C00000"/>
                </a:solidFill>
              </a:rPr>
              <a:t>Commissionnement de 7,5 % du capital emprunté</a:t>
            </a:r>
          </a:p>
          <a:p>
            <a:pPr marL="35560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Les PVH sont accordés par le Crédit Foncier qui supportent le risque de contreparties et de taux.</a:t>
            </a:r>
          </a:p>
          <a:p>
            <a:pPr marL="35560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La CEGEE perçoit une commission de 7,5% du montant 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F2A52A0-7647-4C55-9143-0DDCD8BC407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FF89764-A833-471F-977D-2F5002F7227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81B8E3C-A82E-484E-B3C5-4AAF45D841A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6BE3CA-3FB0-4F42-B1F0-F8502E52C621}"/>
              </a:ext>
            </a:extLst>
          </p:cNvPr>
          <p:cNvSpPr txBox="1"/>
          <p:nvPr/>
        </p:nvSpPr>
        <p:spPr>
          <a:xfrm>
            <a:off x="1222217" y="5238200"/>
            <a:ext cx="8711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La commission entre dans le PNB crédit du baromètre BDD (DR,DT &amp; agence)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545B15-1D44-49C5-90FD-D750BE065EC8}"/>
              </a:ext>
            </a:extLst>
          </p:cNvPr>
          <p:cNvGrpSpPr/>
          <p:nvPr/>
        </p:nvGrpSpPr>
        <p:grpSpPr>
          <a:xfrm>
            <a:off x="9354572" y="1384493"/>
            <a:ext cx="644140" cy="656130"/>
            <a:chOff x="9231313" y="5341938"/>
            <a:chExt cx="642938" cy="825501"/>
          </a:xfrm>
          <a:solidFill>
            <a:srgbClr val="C00000"/>
          </a:solidFill>
        </p:grpSpPr>
        <p:sp>
          <p:nvSpPr>
            <p:cNvPr id="14" name="Freeform 53">
              <a:extLst>
                <a:ext uri="{FF2B5EF4-FFF2-40B4-BE49-F238E27FC236}">
                  <a16:creationId xmlns:a16="http://schemas.microsoft.com/office/drawing/2014/main" id="{D7501956-D2E0-4DBA-ACD3-C322CA343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1313" y="5341938"/>
              <a:ext cx="153988" cy="622300"/>
            </a:xfrm>
            <a:custGeom>
              <a:avLst/>
              <a:gdLst>
                <a:gd name="T0" fmla="*/ 0 w 36"/>
                <a:gd name="T1" fmla="*/ 146 h 146"/>
                <a:gd name="T2" fmla="*/ 0 w 36"/>
                <a:gd name="T3" fmla="*/ 140 h 146"/>
                <a:gd name="T4" fmla="*/ 12 w 36"/>
                <a:gd name="T5" fmla="*/ 127 h 146"/>
                <a:gd name="T6" fmla="*/ 12 w 36"/>
                <a:gd name="T7" fmla="*/ 19 h 146"/>
                <a:gd name="T8" fmla="*/ 32 w 36"/>
                <a:gd name="T9" fmla="*/ 0 h 146"/>
                <a:gd name="T10" fmla="*/ 36 w 36"/>
                <a:gd name="T11" fmla="*/ 0 h 146"/>
                <a:gd name="T12" fmla="*/ 36 w 36"/>
                <a:gd name="T13" fmla="*/ 6 h 146"/>
                <a:gd name="T14" fmla="*/ 32 w 36"/>
                <a:gd name="T15" fmla="*/ 6 h 146"/>
                <a:gd name="T16" fmla="*/ 19 w 36"/>
                <a:gd name="T17" fmla="*/ 19 h 146"/>
                <a:gd name="T18" fmla="*/ 19 w 36"/>
                <a:gd name="T19" fmla="*/ 127 h 146"/>
                <a:gd name="T20" fmla="*/ 0 w 36"/>
                <a:gd name="T21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46">
                  <a:moveTo>
                    <a:pt x="0" y="146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7" y="140"/>
                    <a:pt x="12" y="134"/>
                    <a:pt x="12" y="12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9"/>
                    <a:pt x="21" y="0"/>
                    <a:pt x="3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25" y="6"/>
                    <a:pt x="19" y="12"/>
                    <a:pt x="19" y="19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9" y="138"/>
                    <a:pt x="10" y="146"/>
                    <a:pt x="0" y="14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5" name="Freeform 54">
              <a:extLst>
                <a:ext uri="{FF2B5EF4-FFF2-40B4-BE49-F238E27FC236}">
                  <a16:creationId xmlns:a16="http://schemas.microsoft.com/office/drawing/2014/main" id="{0A98BF85-9AD4-402D-9C18-C189C683E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7838" y="5546726"/>
              <a:ext cx="506413" cy="620713"/>
            </a:xfrm>
            <a:custGeom>
              <a:avLst/>
              <a:gdLst>
                <a:gd name="T0" fmla="*/ 108 w 119"/>
                <a:gd name="T1" fmla="*/ 146 h 146"/>
                <a:gd name="T2" fmla="*/ 12 w 119"/>
                <a:gd name="T3" fmla="*/ 146 h 146"/>
                <a:gd name="T4" fmla="*/ 0 w 119"/>
                <a:gd name="T5" fmla="*/ 135 h 146"/>
                <a:gd name="T6" fmla="*/ 0 w 119"/>
                <a:gd name="T7" fmla="*/ 11 h 146"/>
                <a:gd name="T8" fmla="*/ 12 w 119"/>
                <a:gd name="T9" fmla="*/ 0 h 146"/>
                <a:gd name="T10" fmla="*/ 18 w 119"/>
                <a:gd name="T11" fmla="*/ 0 h 146"/>
                <a:gd name="T12" fmla="*/ 18 w 119"/>
                <a:gd name="T13" fmla="*/ 6 h 146"/>
                <a:gd name="T14" fmla="*/ 12 w 119"/>
                <a:gd name="T15" fmla="*/ 6 h 146"/>
                <a:gd name="T16" fmla="*/ 7 w 119"/>
                <a:gd name="T17" fmla="*/ 11 h 146"/>
                <a:gd name="T18" fmla="*/ 7 w 119"/>
                <a:gd name="T19" fmla="*/ 135 h 146"/>
                <a:gd name="T20" fmla="*/ 12 w 119"/>
                <a:gd name="T21" fmla="*/ 140 h 146"/>
                <a:gd name="T22" fmla="*/ 108 w 119"/>
                <a:gd name="T23" fmla="*/ 140 h 146"/>
                <a:gd name="T24" fmla="*/ 112 w 119"/>
                <a:gd name="T25" fmla="*/ 135 h 146"/>
                <a:gd name="T26" fmla="*/ 112 w 119"/>
                <a:gd name="T27" fmla="*/ 11 h 146"/>
                <a:gd name="T28" fmla="*/ 108 w 119"/>
                <a:gd name="T29" fmla="*/ 6 h 146"/>
                <a:gd name="T30" fmla="*/ 100 w 119"/>
                <a:gd name="T31" fmla="*/ 6 h 146"/>
                <a:gd name="T32" fmla="*/ 100 w 119"/>
                <a:gd name="T33" fmla="*/ 0 h 146"/>
                <a:gd name="T34" fmla="*/ 108 w 119"/>
                <a:gd name="T35" fmla="*/ 0 h 146"/>
                <a:gd name="T36" fmla="*/ 119 w 119"/>
                <a:gd name="T37" fmla="*/ 11 h 146"/>
                <a:gd name="T38" fmla="*/ 119 w 119"/>
                <a:gd name="T39" fmla="*/ 135 h 146"/>
                <a:gd name="T40" fmla="*/ 108 w 119"/>
                <a:gd name="T41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" h="146">
                  <a:moveTo>
                    <a:pt x="108" y="146"/>
                  </a:moveTo>
                  <a:cubicBezTo>
                    <a:pt x="12" y="146"/>
                    <a:pt x="12" y="146"/>
                    <a:pt x="12" y="146"/>
                  </a:cubicBezTo>
                  <a:cubicBezTo>
                    <a:pt x="5" y="146"/>
                    <a:pt x="0" y="141"/>
                    <a:pt x="0" y="13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9" y="6"/>
                    <a:pt x="7" y="9"/>
                    <a:pt x="7" y="11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8"/>
                    <a:pt x="9" y="140"/>
                    <a:pt x="12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10" y="140"/>
                    <a:pt x="112" y="138"/>
                    <a:pt x="112" y="135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12" y="9"/>
                    <a:pt x="110" y="6"/>
                    <a:pt x="108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4" y="0"/>
                    <a:pt x="119" y="5"/>
                    <a:pt x="119" y="11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9" y="141"/>
                    <a:pt x="114" y="146"/>
                    <a:pt x="108" y="14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6" name="Freeform 55">
              <a:extLst>
                <a:ext uri="{FF2B5EF4-FFF2-40B4-BE49-F238E27FC236}">
                  <a16:creationId xmlns:a16="http://schemas.microsoft.com/office/drawing/2014/main" id="{3B209F37-FDF6-4282-86C0-3ED0B941A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1976" y="5853113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7" name="Freeform 56">
              <a:extLst>
                <a:ext uri="{FF2B5EF4-FFF2-40B4-BE49-F238E27FC236}">
                  <a16:creationId xmlns:a16="http://schemas.microsoft.com/office/drawing/2014/main" id="{F0B136CC-9051-47A8-BEC3-076C83351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1038" y="5853113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8" name="Freeform 57">
              <a:extLst>
                <a:ext uri="{FF2B5EF4-FFF2-40B4-BE49-F238E27FC236}">
                  <a16:creationId xmlns:a16="http://schemas.microsoft.com/office/drawing/2014/main" id="{A3F767F3-0274-4845-8E1A-1B7999D2F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0101" y="5853113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19" name="Freeform 58">
              <a:extLst>
                <a:ext uri="{FF2B5EF4-FFF2-40B4-BE49-F238E27FC236}">
                  <a16:creationId xmlns:a16="http://schemas.microsoft.com/office/drawing/2014/main" id="{B2F6636D-ED05-417D-963F-E5F11C785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1976" y="5921376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0" name="Freeform 59">
              <a:extLst>
                <a:ext uri="{FF2B5EF4-FFF2-40B4-BE49-F238E27FC236}">
                  <a16:creationId xmlns:a16="http://schemas.microsoft.com/office/drawing/2014/main" id="{34C07CC7-99C0-44BE-BE7E-9CDFF57BA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1038" y="5921376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1" name="Freeform 60">
              <a:extLst>
                <a:ext uri="{FF2B5EF4-FFF2-40B4-BE49-F238E27FC236}">
                  <a16:creationId xmlns:a16="http://schemas.microsoft.com/office/drawing/2014/main" id="{F62BB721-D935-4A5A-8636-6CFC307EA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0101" y="5921376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2" name="Freeform 61">
              <a:extLst>
                <a:ext uri="{FF2B5EF4-FFF2-40B4-BE49-F238E27FC236}">
                  <a16:creationId xmlns:a16="http://schemas.microsoft.com/office/drawing/2014/main" id="{1D8BC68C-662B-4986-A919-C1FECAEAD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0101" y="5989638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3" name="Freeform 62">
              <a:extLst>
                <a:ext uri="{FF2B5EF4-FFF2-40B4-BE49-F238E27FC236}">
                  <a16:creationId xmlns:a16="http://schemas.microsoft.com/office/drawing/2014/main" id="{25A687B1-64CC-4CDD-91D4-1C06686F9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1038" y="5989638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4" name="Freeform 63">
              <a:extLst>
                <a:ext uri="{FF2B5EF4-FFF2-40B4-BE49-F238E27FC236}">
                  <a16:creationId xmlns:a16="http://schemas.microsoft.com/office/drawing/2014/main" id="{6F559F22-6A32-4475-9CBB-87294BEB8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1976" y="5989638"/>
              <a:ext cx="98425" cy="25400"/>
            </a:xfrm>
            <a:custGeom>
              <a:avLst/>
              <a:gdLst>
                <a:gd name="T0" fmla="*/ 20 w 23"/>
                <a:gd name="T1" fmla="*/ 6 h 6"/>
                <a:gd name="T2" fmla="*/ 4 w 23"/>
                <a:gd name="T3" fmla="*/ 6 h 6"/>
                <a:gd name="T4" fmla="*/ 0 w 23"/>
                <a:gd name="T5" fmla="*/ 3 h 6"/>
                <a:gd name="T6" fmla="*/ 4 w 23"/>
                <a:gd name="T7" fmla="*/ 0 h 6"/>
                <a:gd name="T8" fmla="*/ 20 w 23"/>
                <a:gd name="T9" fmla="*/ 0 h 6"/>
                <a:gd name="T10" fmla="*/ 23 w 23"/>
                <a:gd name="T11" fmla="*/ 3 h 6"/>
                <a:gd name="T12" fmla="*/ 20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0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2"/>
                    <a:pt x="23" y="3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5" name="Freeform 64">
              <a:extLst>
                <a:ext uri="{FF2B5EF4-FFF2-40B4-BE49-F238E27FC236}">
                  <a16:creationId xmlns:a16="http://schemas.microsoft.com/office/drawing/2014/main" id="{3D0470E2-F2C6-4869-A18E-028F8358AB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85301" y="5341938"/>
              <a:ext cx="420688" cy="280988"/>
            </a:xfrm>
            <a:custGeom>
              <a:avLst/>
              <a:gdLst>
                <a:gd name="T0" fmla="*/ 84 w 99"/>
                <a:gd name="T1" fmla="*/ 66 h 66"/>
                <a:gd name="T2" fmla="*/ 27 w 99"/>
                <a:gd name="T3" fmla="*/ 66 h 66"/>
                <a:gd name="T4" fmla="*/ 12 w 99"/>
                <a:gd name="T5" fmla="*/ 52 h 66"/>
                <a:gd name="T6" fmla="*/ 12 w 99"/>
                <a:gd name="T7" fmla="*/ 19 h 66"/>
                <a:gd name="T8" fmla="*/ 0 w 99"/>
                <a:gd name="T9" fmla="*/ 6 h 66"/>
                <a:gd name="T10" fmla="*/ 0 w 99"/>
                <a:gd name="T11" fmla="*/ 0 h 66"/>
                <a:gd name="T12" fmla="*/ 80 w 99"/>
                <a:gd name="T13" fmla="*/ 0 h 66"/>
                <a:gd name="T14" fmla="*/ 99 w 99"/>
                <a:gd name="T15" fmla="*/ 19 h 66"/>
                <a:gd name="T16" fmla="*/ 99 w 99"/>
                <a:gd name="T17" fmla="*/ 51 h 66"/>
                <a:gd name="T18" fmla="*/ 84 w 99"/>
                <a:gd name="T19" fmla="*/ 66 h 66"/>
                <a:gd name="T20" fmla="*/ 14 w 99"/>
                <a:gd name="T21" fmla="*/ 6 h 66"/>
                <a:gd name="T22" fmla="*/ 19 w 99"/>
                <a:gd name="T23" fmla="*/ 19 h 66"/>
                <a:gd name="T24" fmla="*/ 19 w 99"/>
                <a:gd name="T25" fmla="*/ 52 h 66"/>
                <a:gd name="T26" fmla="*/ 27 w 99"/>
                <a:gd name="T27" fmla="*/ 60 h 66"/>
                <a:gd name="T28" fmla="*/ 84 w 99"/>
                <a:gd name="T29" fmla="*/ 60 h 66"/>
                <a:gd name="T30" fmla="*/ 92 w 99"/>
                <a:gd name="T31" fmla="*/ 51 h 66"/>
                <a:gd name="T32" fmla="*/ 92 w 99"/>
                <a:gd name="T33" fmla="*/ 19 h 66"/>
                <a:gd name="T34" fmla="*/ 80 w 99"/>
                <a:gd name="T35" fmla="*/ 6 h 66"/>
                <a:gd name="T36" fmla="*/ 14 w 99"/>
                <a:gd name="T37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66">
                  <a:moveTo>
                    <a:pt x="84" y="66"/>
                  </a:moveTo>
                  <a:cubicBezTo>
                    <a:pt x="27" y="66"/>
                    <a:pt x="27" y="66"/>
                    <a:pt x="27" y="66"/>
                  </a:cubicBezTo>
                  <a:cubicBezTo>
                    <a:pt x="19" y="66"/>
                    <a:pt x="12" y="60"/>
                    <a:pt x="12" y="52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2"/>
                    <a:pt x="7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9" y="9"/>
                    <a:pt x="99" y="19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99" y="60"/>
                    <a:pt x="92" y="66"/>
                    <a:pt x="84" y="66"/>
                  </a:cubicBezTo>
                  <a:close/>
                  <a:moveTo>
                    <a:pt x="14" y="6"/>
                  </a:moveTo>
                  <a:cubicBezTo>
                    <a:pt x="17" y="10"/>
                    <a:pt x="19" y="14"/>
                    <a:pt x="19" y="19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6"/>
                    <a:pt x="23" y="60"/>
                    <a:pt x="27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9" y="60"/>
                    <a:pt x="92" y="56"/>
                    <a:pt x="92" y="51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12"/>
                    <a:pt x="87" y="6"/>
                    <a:pt x="80" y="6"/>
                  </a:cubicBezTo>
                  <a:lnTo>
                    <a:pt x="14" y="6"/>
                  </a:ln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6" name="Rectangle 65">
              <a:extLst>
                <a:ext uri="{FF2B5EF4-FFF2-40B4-BE49-F238E27FC236}">
                  <a16:creationId xmlns:a16="http://schemas.microsoft.com/office/drawing/2014/main" id="{658B72C0-14D7-4758-80C3-7769AE0BE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1313" y="5938838"/>
              <a:ext cx="119063" cy="25400"/>
            </a:xfrm>
            <a:prstGeom prst="rect">
              <a:avLst/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  <p:sp>
          <p:nvSpPr>
            <p:cNvPr id="27" name="Freeform 66">
              <a:extLst>
                <a:ext uri="{FF2B5EF4-FFF2-40B4-BE49-F238E27FC236}">
                  <a16:creationId xmlns:a16="http://schemas.microsoft.com/office/drawing/2014/main" id="{7DAC819F-EEC9-4459-89CA-653EED00C9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44038" y="5661026"/>
              <a:ext cx="357188" cy="149225"/>
            </a:xfrm>
            <a:custGeom>
              <a:avLst/>
              <a:gdLst>
                <a:gd name="T0" fmla="*/ 73 w 84"/>
                <a:gd name="T1" fmla="*/ 35 h 35"/>
                <a:gd name="T2" fmla="*/ 10 w 84"/>
                <a:gd name="T3" fmla="*/ 35 h 35"/>
                <a:gd name="T4" fmla="*/ 0 w 84"/>
                <a:gd name="T5" fmla="*/ 28 h 35"/>
                <a:gd name="T6" fmla="*/ 0 w 84"/>
                <a:gd name="T7" fmla="*/ 7 h 35"/>
                <a:gd name="T8" fmla="*/ 10 w 84"/>
                <a:gd name="T9" fmla="*/ 0 h 35"/>
                <a:gd name="T10" fmla="*/ 73 w 84"/>
                <a:gd name="T11" fmla="*/ 0 h 35"/>
                <a:gd name="T12" fmla="*/ 84 w 84"/>
                <a:gd name="T13" fmla="*/ 7 h 35"/>
                <a:gd name="T14" fmla="*/ 84 w 84"/>
                <a:gd name="T15" fmla="*/ 28 h 35"/>
                <a:gd name="T16" fmla="*/ 73 w 84"/>
                <a:gd name="T17" fmla="*/ 35 h 35"/>
                <a:gd name="T18" fmla="*/ 6 w 84"/>
                <a:gd name="T19" fmla="*/ 27 h 35"/>
                <a:gd name="T20" fmla="*/ 10 w 84"/>
                <a:gd name="T21" fmla="*/ 29 h 35"/>
                <a:gd name="T22" fmla="*/ 73 w 84"/>
                <a:gd name="T23" fmla="*/ 29 h 35"/>
                <a:gd name="T24" fmla="*/ 77 w 84"/>
                <a:gd name="T25" fmla="*/ 27 h 35"/>
                <a:gd name="T26" fmla="*/ 77 w 84"/>
                <a:gd name="T27" fmla="*/ 7 h 35"/>
                <a:gd name="T28" fmla="*/ 73 w 84"/>
                <a:gd name="T29" fmla="*/ 6 h 35"/>
                <a:gd name="T30" fmla="*/ 10 w 84"/>
                <a:gd name="T31" fmla="*/ 6 h 35"/>
                <a:gd name="T32" fmla="*/ 6 w 84"/>
                <a:gd name="T33" fmla="*/ 7 h 35"/>
                <a:gd name="T34" fmla="*/ 6 w 84"/>
                <a:gd name="T35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35">
                  <a:moveTo>
                    <a:pt x="73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4" y="35"/>
                    <a:pt x="0" y="32"/>
                    <a:pt x="0" y="2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1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4" y="3"/>
                    <a:pt x="84" y="7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32"/>
                    <a:pt x="79" y="35"/>
                    <a:pt x="73" y="35"/>
                  </a:cubicBezTo>
                  <a:close/>
                  <a:moveTo>
                    <a:pt x="6" y="27"/>
                  </a:moveTo>
                  <a:cubicBezTo>
                    <a:pt x="7" y="28"/>
                    <a:pt x="8" y="29"/>
                    <a:pt x="10" y="29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5" y="29"/>
                    <a:pt x="77" y="28"/>
                    <a:pt x="77" y="2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5" y="6"/>
                    <a:pt x="7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7" y="7"/>
                    <a:pt x="6" y="7"/>
                  </a:cubicBezTo>
                  <a:lnTo>
                    <a:pt x="6" y="27"/>
                  </a:lnTo>
                  <a:close/>
                </a:path>
              </a:pathLst>
            </a:cu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>
                <a:solidFill>
                  <a:prstClr val="black"/>
                </a:solidFill>
                <a:latin typeface="ubuntu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88925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402bd0e2-1d78-4f7d-9dde-91cd55d66e87"/>
    <ds:schemaRef ds:uri="http://schemas.microsoft.com/office/2006/metadata/propertie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7466</TotalTime>
  <Words>510</Words>
  <Application>Microsoft Office PowerPoint</Application>
  <PresentationFormat>Grand écran</PresentationFormat>
  <Paragraphs>78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Montserrat</vt:lpstr>
      <vt:lpstr>Montserrat Black</vt:lpstr>
      <vt:lpstr>ubuntu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MARLET Alain [CEGEE]</cp:lastModifiedBy>
  <cp:revision>361</cp:revision>
  <dcterms:created xsi:type="dcterms:W3CDTF">2020-06-24T09:20:11Z</dcterms:created>
  <dcterms:modified xsi:type="dcterms:W3CDTF">2022-07-06T08:37:00Z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