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16/06/2023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aewpatrimoine.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Atout Pierre Diversification</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(Avril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dirty="0"/>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spécifique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 en cas de décès,</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10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3831818"/>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Conflits d’intérêts potentiels </a:t>
            </a:r>
            <a:r>
              <a:rPr lang="fr-FR" sz="1200" b="0" dirty="0">
                <a:solidFill>
                  <a:schemeClr val="tx1"/>
                </a:solidFill>
                <a:latin typeface="+mj-lt"/>
                <a:cs typeface="Arial" panose="020B0604020202020204" pitchFamily="34" charset="0"/>
              </a:rPr>
              <a:t>: L'attention du souscripteur est attirée sur les liens capitalistiques et financiers existants entre les entités composant le Groupe</a:t>
            </a:r>
            <a:r>
              <a:rPr lang="fr-FR" sz="1200" dirty="0">
                <a:solidFill>
                  <a:schemeClr val="tx1"/>
                </a:solidFill>
                <a:latin typeface="+mj-lt"/>
                <a:cs typeface="Arial" panose="020B0604020202020204" pitchFamily="34" charset="0"/>
              </a:rPr>
              <a:t> BPCE </a:t>
            </a:r>
            <a:r>
              <a:rPr lang="fr-FR" sz="1200" b="0" dirty="0">
                <a:solidFill>
                  <a:schemeClr val="tx1"/>
                </a:solidFill>
                <a:latin typeface="+mj-lt"/>
                <a:cs typeface="Arial" panose="020B0604020202020204" pitchFamily="34" charset="0"/>
              </a:rPr>
              <a:t>et la Société de Gestion </a:t>
            </a:r>
            <a:r>
              <a:rPr lang="fr-FR" sz="1200" dirty="0">
                <a:solidFill>
                  <a:schemeClr val="tx1"/>
                </a:solidFill>
                <a:latin typeface="+mj-lt"/>
                <a:cs typeface="Arial" panose="020B0604020202020204" pitchFamily="34" charset="0"/>
              </a:rPr>
              <a:t>AEW</a:t>
            </a:r>
            <a:r>
              <a:rPr lang="fr-FR" sz="1200" b="0" dirty="0">
                <a:solidFill>
                  <a:schemeClr val="tx1"/>
                </a:solidFill>
                <a:latin typeface="+mj-lt"/>
                <a:cs typeface="Arial" panose="020B0604020202020204" pitchFamily="34" charset="0"/>
              </a:rPr>
              <a:t>, qui pourraient faire émerger de potentiels conflits d’intérêts, qui sont en partie réduits par la gestion indépendante de ces entités. </a:t>
            </a:r>
          </a:p>
          <a:p>
            <a:pPr marL="180975" indent="-180975" algn="just" defTabSz="1036930" eaLnBrk="1" fontAlgn="auto" hangingPunct="1">
              <a:spcBef>
                <a:spcPts val="0"/>
              </a:spcBef>
              <a:spcAft>
                <a:spcPts val="0"/>
              </a:spcAft>
            </a:pPr>
            <a:r>
              <a:rPr lang="fr-FR" sz="1200" dirty="0">
                <a:solidFill>
                  <a:schemeClr val="tx1"/>
                </a:solidFill>
                <a:latin typeface="+mj-lt"/>
                <a:cs typeface="Arial" panose="020B0604020202020204" pitchFamily="34" charset="0"/>
              </a:rPr>
              <a:t>	AEW</a:t>
            </a:r>
            <a:r>
              <a:rPr lang="fr-FR" sz="1200" b="0" dirty="0">
                <a:solidFill>
                  <a:schemeClr val="tx1"/>
                </a:solidFill>
                <a:latin typeface="+mj-lt"/>
                <a:cs typeface="Arial" panose="020B0604020202020204" pitchFamily="34" charset="0"/>
              </a:rPr>
              <a:t>, Filiale immobilière du Groupe BPCE, société d'ingénierie de gestion de portefeuille immobilier, gère </a:t>
            </a:r>
            <a:r>
              <a:rPr lang="fr-FR" sz="1200" b="0">
                <a:solidFill>
                  <a:schemeClr val="tx1"/>
                </a:solidFill>
                <a:latin typeface="+mj-lt"/>
                <a:cs typeface="Arial" panose="020B0604020202020204" pitchFamily="34" charset="0"/>
              </a:rPr>
              <a:t>la </a:t>
            </a:r>
            <a:r>
              <a:rPr lang="fr-FR" sz="1200">
                <a:solidFill>
                  <a:schemeClr val="tx1"/>
                </a:solidFill>
                <a:latin typeface="+mj-lt"/>
                <a:cs typeface="Arial" panose="020B0604020202020204" pitchFamily="34" charset="0"/>
              </a:rPr>
              <a:t>SCPI</a:t>
            </a:r>
            <a:r>
              <a:rPr lang="fr-FR" sz="1200" b="0">
                <a:solidFill>
                  <a:schemeClr val="tx1"/>
                </a:solidFill>
                <a:latin typeface="+mj-lt"/>
                <a:cs typeface="Arial" panose="020B0604020202020204" pitchFamily="34" charset="0"/>
              </a:rPr>
              <a:t>. </a:t>
            </a:r>
            <a:r>
              <a:rPr lang="fr-FR" sz="1200" dirty="0">
                <a:solidFill>
                  <a:schemeClr val="tx1"/>
                </a:solidFill>
                <a:latin typeface="+mj-lt"/>
                <a:cs typeface="Arial" panose="020B0604020202020204" pitchFamily="34" charset="0"/>
              </a:rPr>
              <a:t>BPCE Vie</a:t>
            </a:r>
            <a:r>
              <a:rPr lang="fr-FR" sz="1200" b="0" dirty="0">
                <a:solidFill>
                  <a:schemeClr val="tx1"/>
                </a:solidFill>
                <a:latin typeface="+mj-lt"/>
                <a:cs typeface="Arial" panose="020B0604020202020204" pitchFamily="34" charset="0"/>
              </a:rPr>
              <a:t>, entreprise d’assurance agréée, est une filiale du Groupe</a:t>
            </a:r>
            <a:r>
              <a:rPr lang="fr-FR" sz="1200" dirty="0">
                <a:solidFill>
                  <a:schemeClr val="tx1"/>
                </a:solidFill>
                <a:latin typeface="+mj-lt"/>
                <a:cs typeface="Arial" panose="020B0604020202020204" pitchFamily="34" charset="0"/>
              </a:rPr>
              <a:t> BPCE</a:t>
            </a:r>
            <a:r>
              <a:rPr lang="fr-FR" sz="1200" b="0" dirty="0">
                <a:solidFill>
                  <a:schemeClr val="tx1"/>
                </a:solidFill>
                <a:latin typeface="+mj-lt"/>
                <a:cs typeface="Arial" panose="020B0604020202020204" pitchFamily="34" charset="0"/>
              </a:rPr>
              <a:t>. </a:t>
            </a:r>
            <a:r>
              <a:rPr lang="fr-FR" sz="1200" dirty="0">
                <a:solidFill>
                  <a:schemeClr val="tx1"/>
                </a:solidFill>
                <a:latin typeface="+mj-lt"/>
                <a:cs typeface="Arial" panose="020B0604020202020204" pitchFamily="34" charset="0"/>
              </a:rPr>
              <a:t>BPCE Vie </a:t>
            </a:r>
            <a:r>
              <a:rPr lang="fr-FR" sz="1200" b="0" dirty="0">
                <a:solidFill>
                  <a:schemeClr val="tx1"/>
                </a:solidFill>
                <a:latin typeface="+mj-lt"/>
                <a:cs typeface="Arial" panose="020B0604020202020204" pitchFamily="34" charset="0"/>
              </a:rPr>
              <a:t>propose à ses clients des contrats d’assurance-vie et de capitalisation en unités de compte dont la distribution est notamment assurée par les réseaux bancaires des </a:t>
            </a:r>
            <a:r>
              <a:rPr lang="fr-FR" sz="1200" dirty="0">
                <a:solidFill>
                  <a:schemeClr val="tx1"/>
                </a:solidFill>
                <a:latin typeface="+mj-lt"/>
                <a:cs typeface="Arial" panose="020B0604020202020204" pitchFamily="34" charset="0"/>
              </a:rPr>
              <a:t>Banques Populaires </a:t>
            </a:r>
            <a:r>
              <a:rPr lang="fr-FR" sz="1200" b="0" dirty="0">
                <a:solidFill>
                  <a:schemeClr val="tx1"/>
                </a:solidFill>
                <a:latin typeface="+mj-lt"/>
                <a:cs typeface="Arial" panose="020B0604020202020204" pitchFamily="34" charset="0"/>
              </a:rPr>
              <a:t>et des </a:t>
            </a:r>
            <a:r>
              <a:rPr lang="fr-FR" sz="1200" dirty="0">
                <a:solidFill>
                  <a:schemeClr val="tx1"/>
                </a:solidFill>
                <a:latin typeface="+mj-lt"/>
                <a:cs typeface="Arial" panose="020B0604020202020204" pitchFamily="34" charset="0"/>
              </a:rPr>
              <a:t>Caisses d’Epargne</a:t>
            </a:r>
            <a:r>
              <a:rPr lang="fr-FR" sz="1200" b="0" dirty="0">
                <a:solidFill>
                  <a:schemeClr val="tx1"/>
                </a:solidFill>
                <a:latin typeface="+mj-lt"/>
                <a:cs typeface="Arial" panose="020B0604020202020204" pitchFamily="34" charset="0"/>
              </a:rPr>
              <a:t>, actionnaires de </a:t>
            </a:r>
            <a:r>
              <a:rPr lang="fr-FR" sz="1200" dirty="0">
                <a:solidFill>
                  <a:schemeClr val="tx1"/>
                </a:solidFill>
                <a:latin typeface="+mj-lt"/>
                <a:cs typeface="Arial" panose="020B0604020202020204" pitchFamily="34" charset="0"/>
              </a:rPr>
              <a:t>BPCE</a:t>
            </a:r>
            <a:r>
              <a:rPr lang="fr-FR" sz="1200" b="0" dirty="0">
                <a:solidFill>
                  <a:schemeClr val="tx1"/>
                </a:solidFill>
                <a:latin typeface="+mj-lt"/>
                <a:cs typeface="Arial" panose="020B0604020202020204" pitchFamily="34" charset="0"/>
              </a:rPr>
              <a:t>.</a:t>
            </a: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4208204850"/>
              </p:ext>
            </p:extLst>
          </p:nvPr>
        </p:nvGraphicFramePr>
        <p:xfrm>
          <a:off x="879894" y="1539902"/>
          <a:ext cx="8136441" cy="2917383"/>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55886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10 ans au moins </a:t>
                      </a:r>
                      <a:endParaRPr lang="en-US" sz="900" b="0" dirty="0">
                        <a:solidFill>
                          <a:schemeClr val="tx1"/>
                        </a:solidFill>
                        <a:latin typeface="+mj-lt"/>
                      </a:endParaRPr>
                    </a:p>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Les non résidents français sont également éligibles </a:t>
                      </a:r>
                    </a:p>
                    <a:p>
                      <a:pPr marL="0" lvl="0" indent="0" algn="just">
                        <a:buFont typeface="Arial" panose="020B0604020202020204" pitchFamily="34" charset="0"/>
                        <a:buNone/>
                      </a:pPr>
                      <a:r>
                        <a:rPr kumimoji="0" lang="fr-FR" sz="900" b="1" i="0" u="none" strike="noStrike" kern="1200" cap="none" spc="0" normalizeH="0" baseline="0" dirty="0">
                          <a:ln>
                            <a:noFill/>
                          </a:ln>
                          <a:solidFill>
                            <a:schemeClr val="tx1"/>
                          </a:solidFill>
                          <a:effectLst/>
                          <a:uLnTx/>
                          <a:uFillTx/>
                          <a:latin typeface="Arial" charset="0"/>
                          <a:ea typeface="+mn-ea"/>
                          <a:cs typeface="+mn-cs"/>
                        </a:rPr>
                        <a:t>NB : </a:t>
                      </a: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Arial" charset="0"/>
                          <a:ea typeface="+mn-ea"/>
                          <a:cs typeface="+mn-cs"/>
                        </a:rPr>
                        <a:t>Pour les clients âgés, notamment </a:t>
                      </a:r>
                      <a:r>
                        <a:rPr kumimoji="0" lang="fr-FR" sz="900" b="1" i="0" u="none" strike="noStrike" kern="1200" cap="none" spc="0" normalizeH="0" baseline="0" dirty="0">
                          <a:ln>
                            <a:noFill/>
                          </a:ln>
                          <a:solidFill>
                            <a:schemeClr val="tx1"/>
                          </a:solidFill>
                          <a:effectLst/>
                          <a:uLnTx/>
                          <a:uFillTx/>
                          <a:latin typeface="Arial" charset="0"/>
                          <a:ea typeface="+mn-ea"/>
                          <a:cs typeface="+mn-cs"/>
                        </a:rPr>
                        <a:t>à compter de 80 ans</a:t>
                      </a:r>
                      <a:r>
                        <a:rPr kumimoji="0" lang="fr-FR" sz="900" b="0" i="0" u="none" strike="noStrike" kern="1200" cap="none" spc="0" normalizeH="0" baseline="0" dirty="0">
                          <a:ln>
                            <a:noFill/>
                          </a:ln>
                          <a:solidFill>
                            <a:schemeClr val="tx1"/>
                          </a:solidFill>
                          <a:effectLst/>
                          <a:uLnTx/>
                          <a:uFillTx/>
                          <a:latin typeface="Arial" charset="0"/>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Arial" charset="0"/>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Arial" charset="0"/>
                          <a:ea typeface="+mn-ea"/>
                          <a:cs typeface="+mn-cs"/>
                        </a:rPr>
                        <a:t>.</a:t>
                      </a:r>
                    </a:p>
                    <a:p>
                      <a:pPr marL="171450" marR="0" lvl="0" indent="-171450" algn="just" defTabSz="912813" rtl="0" eaLnBrk="1" fontAlgn="auto" latinLnBrk="0" hangingPunct="1">
                        <a:lnSpc>
                          <a:spcPct val="100000"/>
                        </a:lnSpc>
                        <a:spcBef>
                          <a:spcPts val="200"/>
                        </a:spcBef>
                        <a:spcAft>
                          <a:spcPts val="0"/>
                        </a:spcAft>
                        <a:buClr>
                          <a:srgbClr val="4B4B4D"/>
                        </a:buClr>
                        <a:buSzPct val="100000"/>
                        <a:buFont typeface="Arial" panose="020B0604020202020204" pitchFamily="34" charset="0"/>
                        <a:buChar char="•"/>
                        <a:tabLst/>
                        <a:defRPr/>
                      </a:pPr>
                      <a:r>
                        <a:rPr lang="fr-FR" sz="900" b="0" kern="1200" dirty="0">
                          <a:solidFill>
                            <a:schemeClr val="tx1"/>
                          </a:solidFill>
                          <a:latin typeface="Arial" charset="0"/>
                          <a:ea typeface="+mn-ea"/>
                          <a:cs typeface="+mn-cs"/>
                        </a:rPr>
                        <a:t>La souscription n’est </a:t>
                      </a:r>
                      <a:r>
                        <a:rPr lang="fr-FR" sz="900" b="1" kern="1200" dirty="0">
                          <a:solidFill>
                            <a:schemeClr val="tx1"/>
                          </a:solidFill>
                          <a:latin typeface="Arial" charset="0"/>
                          <a:ea typeface="+mn-ea"/>
                          <a:cs typeface="+mn-cs"/>
                        </a:rPr>
                        <a:t>pas</a:t>
                      </a:r>
                      <a:r>
                        <a:rPr lang="fr-FR" sz="900" b="0" kern="1200" dirty="0">
                          <a:solidFill>
                            <a:schemeClr val="tx1"/>
                          </a:solidFill>
                          <a:latin typeface="Arial" charset="0"/>
                          <a:ea typeface="+mn-ea"/>
                          <a:cs typeface="+mn-cs"/>
                        </a:rPr>
                        <a:t> ouverte aux : US </a:t>
                      </a:r>
                      <a:r>
                        <a:rPr lang="fr-FR" sz="900" b="0" kern="1200" dirty="0" err="1">
                          <a:solidFill>
                            <a:schemeClr val="tx1"/>
                          </a:solidFill>
                          <a:latin typeface="Arial" charset="0"/>
                          <a:ea typeface="+mn-ea"/>
                          <a:cs typeface="+mn-cs"/>
                        </a:rPr>
                        <a:t>Persons</a:t>
                      </a:r>
                      <a:r>
                        <a:rPr lang="fr-FR" sz="900" b="0" kern="1200" dirty="0">
                          <a:solidFill>
                            <a:schemeClr val="tx1"/>
                          </a:solidFill>
                          <a:latin typeface="Arial" charset="0"/>
                          <a:ea typeface="+mn-ea"/>
                          <a:cs typeface="+mn-cs"/>
                        </a:rPr>
                        <a:t> et aux Personnes Morales </a:t>
                      </a:r>
                      <a:endParaRPr lang="en-US" sz="900" b="0" kern="1200" dirty="0">
                        <a:solidFill>
                          <a:schemeClr val="tx1"/>
                        </a:solidFill>
                        <a:latin typeface="Arial" charset="0"/>
                        <a:ea typeface="+mn-ea"/>
                        <a:cs typeface="+mn-cs"/>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 pendant 10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3644549044"/>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(900€) et une valeur de rachat / retrait (830,25€)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normalizeH="0" baseline="0" dirty="0">
                          <a:ln>
                            <a:noFill/>
                          </a:ln>
                          <a:solidFill>
                            <a:schemeClr val="tx1"/>
                          </a:solidFill>
                          <a:effectLst/>
                          <a:latin typeface="+mj-lt"/>
                          <a:ea typeface="Open Sans" charset="0"/>
                          <a:cs typeface="Open Sans" charset="0"/>
                          <a:hlinkClick r:id="rId4"/>
                        </a:rPr>
                        <a:t>https://www.aewpatrimoine.com/</a:t>
                      </a:r>
                      <a:r>
                        <a:rPr kumimoji="0" lang="fr-FR" altLang="fr-FR" sz="900" b="0" i="0" u="none" strike="noStrike" kern="1200" cap="none" normalizeH="0" baseline="0" dirty="0">
                          <a:ln>
                            <a:noFill/>
                          </a:ln>
                          <a:solidFill>
                            <a:schemeClr val="tx1"/>
                          </a:solidFill>
                          <a:effectLst/>
                          <a:latin typeface="+mj-lt"/>
                          <a:ea typeface="Open Sans" charset="0"/>
                          <a:cs typeface="Open Sans" charset="0"/>
                        </a:rPr>
                        <a:t>   </a:t>
                      </a:r>
                      <a:endParaRPr kumimoji="0" lang="fr-FR" altLang="fr-FR" sz="900" b="0" i="0" u="none" strike="noStrike" cap="none" normalizeH="0" baseline="0" dirty="0">
                        <a:ln>
                          <a:noFill/>
                        </a:ln>
                        <a:solidFill>
                          <a:schemeClr val="tx1"/>
                        </a:solidFill>
                        <a:effectLst/>
                        <a:latin typeface="+mj-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3376411758"/>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7,75%</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2,90%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B0D81C7A-9106-4851-8FDC-54165E441D74}"/>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7,75%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768303"/>
              <a:ext cx="1657940" cy="518062"/>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 immobilière*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10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10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9C9BB89A-E8E5-472E-AF22-E5A0B880CA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4AC50-A577-46D0-8B9F-6D3C9D53AFF5}">
  <ds:schemaRef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2115</TotalTime>
  <Words>3510</Words>
  <Application>Microsoft Office PowerPoint</Application>
  <PresentationFormat>Affichage à l'écran (16:9)</PresentationFormat>
  <Paragraphs>214</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Atout Pierre Diversification</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19</cp:revision>
  <cp:lastPrinted>2020-09-02T14:43:00Z</cp:lastPrinted>
  <dcterms:created xsi:type="dcterms:W3CDTF">2022-03-28T15:20:33Z</dcterms:created>
  <dcterms:modified xsi:type="dcterms:W3CDTF">2023-06-16T13:57:19Z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etDate">
    <vt:lpwstr>2023-06-13T12:28:28Z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