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0" r:id="rId7"/>
    <p:sldId id="269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9929FB-E213-4AAF-A41E-D25DDCC299F2}" v="7" dt="2023-09-25T15:37:29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65" autoAdjust="0"/>
  </p:normalViewPr>
  <p:slideViewPr>
    <p:cSldViewPr snapToGrid="0">
      <p:cViewPr varScale="1">
        <p:scale>
          <a:sx n="58" d="100"/>
          <a:sy n="58" d="100"/>
        </p:scale>
        <p:origin x="98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109929FB-E213-4AAF-A41E-D25DDCC299F2}"/>
    <pc:docChg chg="custSel modSld modMainMaster">
      <pc:chgData name="ZINCK Yves [CEGEE]" userId="58ab786b-eff3-4fb5-b8c5-161f6b44608b" providerId="ADAL" clId="{109929FB-E213-4AAF-A41E-D25DDCC299F2}" dt="2023-09-25T15:37:29.297" v="65" actId="20577"/>
      <pc:docMkLst>
        <pc:docMk/>
      </pc:docMkLst>
      <pc:sldChg chg="addSp delSp modSp mod">
        <pc:chgData name="ZINCK Yves [CEGEE]" userId="58ab786b-eff3-4fb5-b8c5-161f6b44608b" providerId="ADAL" clId="{109929FB-E213-4AAF-A41E-D25DDCC299F2}" dt="2023-09-25T15:37:08.616" v="62"/>
        <pc:sldMkLst>
          <pc:docMk/>
          <pc:sldMk cId="4018691443" sldId="268"/>
        </pc:sldMkLst>
        <pc:spChg chg="mod">
          <ac:chgData name="ZINCK Yves [CEGEE]" userId="58ab786b-eff3-4fb5-b8c5-161f6b44608b" providerId="ADAL" clId="{109929FB-E213-4AAF-A41E-D25DDCC299F2}" dt="2023-09-25T15:36:48.689" v="59" actId="20577"/>
          <ac:spMkLst>
            <pc:docMk/>
            <pc:sldMk cId="4018691443" sldId="268"/>
            <ac:spMk id="3" creationId="{A889D46D-81BD-4B0D-8959-EFD6B3C25377}"/>
          </ac:spMkLst>
        </pc:spChg>
        <pc:spChg chg="del">
          <ac:chgData name="ZINCK Yves [CEGEE]" userId="58ab786b-eff3-4fb5-b8c5-161f6b44608b" providerId="ADAL" clId="{109929FB-E213-4AAF-A41E-D25DDCC299F2}" dt="2023-09-25T15:37:04.153" v="60" actId="478"/>
          <ac:spMkLst>
            <pc:docMk/>
            <pc:sldMk cId="4018691443" sldId="268"/>
            <ac:spMk id="5" creationId="{ECFE230B-79F5-4562-B6FA-303E1466E7C2}"/>
          </ac:spMkLst>
        </pc:spChg>
        <pc:spChg chg="add del mod">
          <ac:chgData name="ZINCK Yves [CEGEE]" userId="58ab786b-eff3-4fb5-b8c5-161f6b44608b" providerId="ADAL" clId="{109929FB-E213-4AAF-A41E-D25DDCC299F2}" dt="2023-09-25T15:37:07.848" v="61" actId="478"/>
          <ac:spMkLst>
            <pc:docMk/>
            <pc:sldMk cId="4018691443" sldId="268"/>
            <ac:spMk id="7" creationId="{C975375F-9768-B914-66D7-FB7757911470}"/>
          </ac:spMkLst>
        </pc:spChg>
        <pc:spChg chg="add mod">
          <ac:chgData name="ZINCK Yves [CEGEE]" userId="58ab786b-eff3-4fb5-b8c5-161f6b44608b" providerId="ADAL" clId="{109929FB-E213-4AAF-A41E-D25DDCC299F2}" dt="2023-09-25T15:37:08.616" v="62"/>
          <ac:spMkLst>
            <pc:docMk/>
            <pc:sldMk cId="4018691443" sldId="268"/>
            <ac:spMk id="8" creationId="{7BBB98B4-B805-4000-9366-FCC1D7FBAD64}"/>
          </ac:spMkLst>
        </pc:spChg>
      </pc:sldChg>
      <pc:sldChg chg="delSp modSp mod">
        <pc:chgData name="ZINCK Yves [CEGEE]" userId="58ab786b-eff3-4fb5-b8c5-161f6b44608b" providerId="ADAL" clId="{109929FB-E213-4AAF-A41E-D25DDCC299F2}" dt="2023-09-25T15:35:30.731" v="30" actId="478"/>
        <pc:sldMkLst>
          <pc:docMk/>
          <pc:sldMk cId="2111532554" sldId="269"/>
        </pc:sldMkLst>
        <pc:spChg chg="mod">
          <ac:chgData name="ZINCK Yves [CEGEE]" userId="58ab786b-eff3-4fb5-b8c5-161f6b44608b" providerId="ADAL" clId="{109929FB-E213-4AAF-A41E-D25DDCC299F2}" dt="2023-09-25T15:33:56.177" v="22" actId="20577"/>
          <ac:spMkLst>
            <pc:docMk/>
            <pc:sldMk cId="2111532554" sldId="269"/>
            <ac:spMk id="3" creationId="{1B13247D-C9FB-4D7A-B354-116B5B6CC28E}"/>
          </ac:spMkLst>
        </pc:spChg>
        <pc:spChg chg="del">
          <ac:chgData name="ZINCK Yves [CEGEE]" userId="58ab786b-eff3-4fb5-b8c5-161f6b44608b" providerId="ADAL" clId="{109929FB-E213-4AAF-A41E-D25DDCC299F2}" dt="2023-09-25T15:35:30.731" v="30" actId="478"/>
          <ac:spMkLst>
            <pc:docMk/>
            <pc:sldMk cId="2111532554" sldId="269"/>
            <ac:spMk id="4" creationId="{6CD000AC-A1AA-4EAE-A9FC-23C99A6100CB}"/>
          </ac:spMkLst>
        </pc:spChg>
      </pc:sldChg>
      <pc:sldChg chg="delSp modSp mod">
        <pc:chgData name="ZINCK Yves [CEGEE]" userId="58ab786b-eff3-4fb5-b8c5-161f6b44608b" providerId="ADAL" clId="{109929FB-E213-4AAF-A41E-D25DDCC299F2}" dt="2023-09-25T15:37:29.297" v="65" actId="20577"/>
        <pc:sldMkLst>
          <pc:docMk/>
          <pc:sldMk cId="1556844564" sldId="270"/>
        </pc:sldMkLst>
        <pc:spChg chg="del">
          <ac:chgData name="ZINCK Yves [CEGEE]" userId="58ab786b-eff3-4fb5-b8c5-161f6b44608b" providerId="ADAL" clId="{109929FB-E213-4AAF-A41E-D25DDCC299F2}" dt="2023-09-25T15:35:26.597" v="29" actId="478"/>
          <ac:spMkLst>
            <pc:docMk/>
            <pc:sldMk cId="1556844564" sldId="270"/>
            <ac:spMk id="4" creationId="{6CD000AC-A1AA-4EAE-A9FC-23C99A6100CB}"/>
          </ac:spMkLst>
        </pc:spChg>
        <pc:spChg chg="mod">
          <ac:chgData name="ZINCK Yves [CEGEE]" userId="58ab786b-eff3-4fb5-b8c5-161f6b44608b" providerId="ADAL" clId="{109929FB-E213-4AAF-A41E-D25DDCC299F2}" dt="2023-09-25T15:36:27.960" v="41" actId="6549"/>
          <ac:spMkLst>
            <pc:docMk/>
            <pc:sldMk cId="1556844564" sldId="270"/>
            <ac:spMk id="5" creationId="{59198D41-F9A2-4C57-BE01-23398303FF8B}"/>
          </ac:spMkLst>
        </pc:spChg>
        <pc:spChg chg="mod">
          <ac:chgData name="ZINCK Yves [CEGEE]" userId="58ab786b-eff3-4fb5-b8c5-161f6b44608b" providerId="ADAL" clId="{109929FB-E213-4AAF-A41E-D25DDCC299F2}" dt="2023-09-25T15:37:29.297" v="65" actId="20577"/>
          <ac:spMkLst>
            <pc:docMk/>
            <pc:sldMk cId="1556844564" sldId="270"/>
            <ac:spMk id="76" creationId="{1609B709-F8C9-5959-BD28-F44194CDE0E0}"/>
          </ac:spMkLst>
        </pc:spChg>
        <pc:spChg chg="del">
          <ac:chgData name="ZINCK Yves [CEGEE]" userId="58ab786b-eff3-4fb5-b8c5-161f6b44608b" providerId="ADAL" clId="{109929FB-E213-4AAF-A41E-D25DDCC299F2}" dt="2023-09-25T15:37:26.541" v="63" actId="478"/>
          <ac:spMkLst>
            <pc:docMk/>
            <pc:sldMk cId="1556844564" sldId="270"/>
            <ac:spMk id="79" creationId="{12E34E9F-751D-5937-0039-16FA1E64C98C}"/>
          </ac:spMkLst>
        </pc:spChg>
      </pc:sldChg>
      <pc:sldChg chg="delSp mod">
        <pc:chgData name="ZINCK Yves [CEGEE]" userId="58ab786b-eff3-4fb5-b8c5-161f6b44608b" providerId="ADAL" clId="{109929FB-E213-4AAF-A41E-D25DDCC299F2}" dt="2023-09-25T15:35:34.691" v="31" actId="478"/>
        <pc:sldMkLst>
          <pc:docMk/>
          <pc:sldMk cId="2846064510" sldId="271"/>
        </pc:sldMkLst>
        <pc:spChg chg="del">
          <ac:chgData name="ZINCK Yves [CEGEE]" userId="58ab786b-eff3-4fb5-b8c5-161f6b44608b" providerId="ADAL" clId="{109929FB-E213-4AAF-A41E-D25DDCC299F2}" dt="2023-09-25T15:35:34.691" v="31" actId="478"/>
          <ac:spMkLst>
            <pc:docMk/>
            <pc:sldMk cId="2846064510" sldId="271"/>
            <ac:spMk id="4" creationId="{6CD000AC-A1AA-4EAE-A9FC-23C99A6100CB}"/>
          </ac:spMkLst>
        </pc:spChg>
      </pc:sldChg>
      <pc:sldChg chg="delSp mod">
        <pc:chgData name="ZINCK Yves [CEGEE]" userId="58ab786b-eff3-4fb5-b8c5-161f6b44608b" providerId="ADAL" clId="{109929FB-E213-4AAF-A41E-D25DDCC299F2}" dt="2023-09-25T15:35:37.336" v="32" actId="478"/>
        <pc:sldMkLst>
          <pc:docMk/>
          <pc:sldMk cId="797859011" sldId="272"/>
        </pc:sldMkLst>
        <pc:spChg chg="del">
          <ac:chgData name="ZINCK Yves [CEGEE]" userId="58ab786b-eff3-4fb5-b8c5-161f6b44608b" providerId="ADAL" clId="{109929FB-E213-4AAF-A41E-D25DDCC299F2}" dt="2023-09-25T15:35:37.336" v="32" actId="478"/>
          <ac:spMkLst>
            <pc:docMk/>
            <pc:sldMk cId="797859011" sldId="272"/>
            <ac:spMk id="4" creationId="{6CD000AC-A1AA-4EAE-A9FC-23C99A6100CB}"/>
          </ac:spMkLst>
        </pc:spChg>
      </pc:sldChg>
      <pc:sldChg chg="delSp mod">
        <pc:chgData name="ZINCK Yves [CEGEE]" userId="58ab786b-eff3-4fb5-b8c5-161f6b44608b" providerId="ADAL" clId="{109929FB-E213-4AAF-A41E-D25DDCC299F2}" dt="2023-09-25T15:35:40.868" v="33" actId="478"/>
        <pc:sldMkLst>
          <pc:docMk/>
          <pc:sldMk cId="54356843" sldId="273"/>
        </pc:sldMkLst>
        <pc:spChg chg="del">
          <ac:chgData name="ZINCK Yves [CEGEE]" userId="58ab786b-eff3-4fb5-b8c5-161f6b44608b" providerId="ADAL" clId="{109929FB-E213-4AAF-A41E-D25DDCC299F2}" dt="2023-09-25T15:35:40.868" v="33" actId="478"/>
          <ac:spMkLst>
            <pc:docMk/>
            <pc:sldMk cId="54356843" sldId="273"/>
            <ac:spMk id="4" creationId="{6CD000AC-A1AA-4EAE-A9FC-23C99A6100CB}"/>
          </ac:spMkLst>
        </pc:spChg>
      </pc:sldChg>
      <pc:sldChg chg="delSp mod">
        <pc:chgData name="ZINCK Yves [CEGEE]" userId="58ab786b-eff3-4fb5-b8c5-161f6b44608b" providerId="ADAL" clId="{109929FB-E213-4AAF-A41E-D25DDCC299F2}" dt="2023-09-25T15:35:43.631" v="34" actId="478"/>
        <pc:sldMkLst>
          <pc:docMk/>
          <pc:sldMk cId="2247127937" sldId="274"/>
        </pc:sldMkLst>
        <pc:spChg chg="del">
          <ac:chgData name="ZINCK Yves [CEGEE]" userId="58ab786b-eff3-4fb5-b8c5-161f6b44608b" providerId="ADAL" clId="{109929FB-E213-4AAF-A41E-D25DDCC299F2}" dt="2023-09-25T15:35:43.631" v="34" actId="478"/>
          <ac:spMkLst>
            <pc:docMk/>
            <pc:sldMk cId="2247127937" sldId="274"/>
            <ac:spMk id="4" creationId="{6CD000AC-A1AA-4EAE-A9FC-23C99A6100CB}"/>
          </ac:spMkLst>
        </pc:spChg>
      </pc:sldChg>
      <pc:sldChg chg="delSp mod">
        <pc:chgData name="ZINCK Yves [CEGEE]" userId="58ab786b-eff3-4fb5-b8c5-161f6b44608b" providerId="ADAL" clId="{109929FB-E213-4AAF-A41E-D25DDCC299F2}" dt="2023-09-25T15:35:46.741" v="35" actId="478"/>
        <pc:sldMkLst>
          <pc:docMk/>
          <pc:sldMk cId="1790694810" sldId="275"/>
        </pc:sldMkLst>
        <pc:spChg chg="del">
          <ac:chgData name="ZINCK Yves [CEGEE]" userId="58ab786b-eff3-4fb5-b8c5-161f6b44608b" providerId="ADAL" clId="{109929FB-E213-4AAF-A41E-D25DDCC299F2}" dt="2023-09-25T15:35:46.741" v="35" actId="478"/>
          <ac:spMkLst>
            <pc:docMk/>
            <pc:sldMk cId="1790694810" sldId="275"/>
            <ac:spMk id="4" creationId="{6CD000AC-A1AA-4EAE-A9FC-23C99A6100CB}"/>
          </ac:spMkLst>
        </pc:spChg>
      </pc:sldChg>
      <pc:sldChg chg="delSp mod">
        <pc:chgData name="ZINCK Yves [CEGEE]" userId="58ab786b-eff3-4fb5-b8c5-161f6b44608b" providerId="ADAL" clId="{109929FB-E213-4AAF-A41E-D25DDCC299F2}" dt="2023-09-25T15:35:50.944" v="36" actId="478"/>
        <pc:sldMkLst>
          <pc:docMk/>
          <pc:sldMk cId="1507069794" sldId="276"/>
        </pc:sldMkLst>
        <pc:spChg chg="del">
          <ac:chgData name="ZINCK Yves [CEGEE]" userId="58ab786b-eff3-4fb5-b8c5-161f6b44608b" providerId="ADAL" clId="{109929FB-E213-4AAF-A41E-D25DDCC299F2}" dt="2023-09-25T15:35:50.944" v="36" actId="478"/>
          <ac:spMkLst>
            <pc:docMk/>
            <pc:sldMk cId="1507069794" sldId="276"/>
            <ac:spMk id="4" creationId="{6CD000AC-A1AA-4EAE-A9FC-23C99A6100CB}"/>
          </ac:spMkLst>
        </pc:spChg>
      </pc:sldChg>
      <pc:sldChg chg="delSp modSp mod">
        <pc:chgData name="ZINCK Yves [CEGEE]" userId="58ab786b-eff3-4fb5-b8c5-161f6b44608b" providerId="ADAL" clId="{109929FB-E213-4AAF-A41E-D25DDCC299F2}" dt="2023-09-25T15:36:08.422" v="40" actId="20577"/>
        <pc:sldMkLst>
          <pc:docMk/>
          <pc:sldMk cId="29951782" sldId="277"/>
        </pc:sldMkLst>
        <pc:spChg chg="del">
          <ac:chgData name="ZINCK Yves [CEGEE]" userId="58ab786b-eff3-4fb5-b8c5-161f6b44608b" providerId="ADAL" clId="{109929FB-E213-4AAF-A41E-D25DDCC299F2}" dt="2023-09-25T15:36:00.261" v="37" actId="478"/>
          <ac:spMkLst>
            <pc:docMk/>
            <pc:sldMk cId="29951782" sldId="277"/>
            <ac:spMk id="4" creationId="{6CD000AC-A1AA-4EAE-A9FC-23C99A6100CB}"/>
          </ac:spMkLst>
        </pc:spChg>
        <pc:spChg chg="mod">
          <ac:chgData name="ZINCK Yves [CEGEE]" userId="58ab786b-eff3-4fb5-b8c5-161f6b44608b" providerId="ADAL" clId="{109929FB-E213-4AAF-A41E-D25DDCC299F2}" dt="2023-09-25T15:36:08.422" v="40" actId="20577"/>
          <ac:spMkLst>
            <pc:docMk/>
            <pc:sldMk cId="29951782" sldId="277"/>
            <ac:spMk id="21" creationId="{95FEC756-4539-DC69-1F5D-DD23508CAFBB}"/>
          </ac:spMkLst>
        </pc:spChg>
      </pc:sldChg>
      <pc:sldMasterChg chg="delSldLayout modSldLayout">
        <pc:chgData name="ZINCK Yves [CEGEE]" userId="58ab786b-eff3-4fb5-b8c5-161f6b44608b" providerId="ADAL" clId="{109929FB-E213-4AAF-A41E-D25DDCC299F2}" dt="2023-09-25T15:34:58.247" v="28" actId="478"/>
        <pc:sldMasterMkLst>
          <pc:docMk/>
          <pc:sldMasterMk cId="4183690594" sldId="2147483648"/>
        </pc:sldMasterMkLst>
        <pc:sldLayoutChg chg="del">
          <pc:chgData name="ZINCK Yves [CEGEE]" userId="58ab786b-eff3-4fb5-b8c5-161f6b44608b" providerId="ADAL" clId="{109929FB-E213-4AAF-A41E-D25DDCC299F2}" dt="2023-09-25T15:34:35.230" v="25" actId="2696"/>
          <pc:sldLayoutMkLst>
            <pc:docMk/>
            <pc:sldMasterMk cId="4183690594" sldId="2147483648"/>
            <pc:sldLayoutMk cId="887735331" sldId="2147483656"/>
          </pc:sldLayoutMkLst>
        </pc:sldLayoutChg>
        <pc:sldLayoutChg chg="del">
          <pc:chgData name="ZINCK Yves [CEGEE]" userId="58ab786b-eff3-4fb5-b8c5-161f6b44608b" providerId="ADAL" clId="{109929FB-E213-4AAF-A41E-D25DDCC299F2}" dt="2023-09-25T15:34:35.781" v="26" actId="2696"/>
          <pc:sldLayoutMkLst>
            <pc:docMk/>
            <pc:sldMasterMk cId="4183690594" sldId="2147483648"/>
            <pc:sldLayoutMk cId="4083465071" sldId="2147483675"/>
          </pc:sldLayoutMkLst>
        </pc:sldLayoutChg>
        <pc:sldLayoutChg chg="del">
          <pc:chgData name="ZINCK Yves [CEGEE]" userId="58ab786b-eff3-4fb5-b8c5-161f6b44608b" providerId="ADAL" clId="{109929FB-E213-4AAF-A41E-D25DDCC299F2}" dt="2023-09-25T15:34:36.431" v="27" actId="2696"/>
          <pc:sldLayoutMkLst>
            <pc:docMk/>
            <pc:sldMasterMk cId="4183690594" sldId="2147483648"/>
            <pc:sldLayoutMk cId="1684893298" sldId="2147483681"/>
          </pc:sldLayoutMkLst>
        </pc:sldLayoutChg>
        <pc:sldLayoutChg chg="del">
          <pc:chgData name="ZINCK Yves [CEGEE]" userId="58ab786b-eff3-4fb5-b8c5-161f6b44608b" providerId="ADAL" clId="{109929FB-E213-4AAF-A41E-D25DDCC299F2}" dt="2023-09-25T15:34:23.274" v="23" actId="2696"/>
          <pc:sldLayoutMkLst>
            <pc:docMk/>
            <pc:sldMasterMk cId="4183690594" sldId="2147483648"/>
            <pc:sldLayoutMk cId="1618943883" sldId="2147483682"/>
          </pc:sldLayoutMkLst>
        </pc:sldLayoutChg>
        <pc:sldLayoutChg chg="addSp delSp modSp mod">
          <pc:chgData name="ZINCK Yves [CEGEE]" userId="58ab786b-eff3-4fb5-b8c5-161f6b44608b" providerId="ADAL" clId="{109929FB-E213-4AAF-A41E-D25DDCC299F2}" dt="2023-09-25T15:34:58.247" v="28" actId="478"/>
          <pc:sldLayoutMkLst>
            <pc:docMk/>
            <pc:sldMasterMk cId="4183690594" sldId="2147483648"/>
            <pc:sldLayoutMk cId="1756913260" sldId="2147483683"/>
          </pc:sldLayoutMkLst>
          <pc:spChg chg="del">
            <ac:chgData name="ZINCK Yves [CEGEE]" userId="58ab786b-eff3-4fb5-b8c5-161f6b44608b" providerId="ADAL" clId="{109929FB-E213-4AAF-A41E-D25DDCC299F2}" dt="2023-09-25T15:34:58.247" v="28" actId="478"/>
            <ac:spMkLst>
              <pc:docMk/>
              <pc:sldMasterMk cId="4183690594" sldId="2147483648"/>
              <pc:sldLayoutMk cId="1756913260" sldId="2147483683"/>
              <ac:spMk id="15" creationId="{00000000-0000-0000-0000-000000000000}"/>
            </ac:spMkLst>
          </pc:spChg>
          <pc:picChg chg="add mod">
            <ac:chgData name="ZINCK Yves [CEGEE]" userId="58ab786b-eff3-4fb5-b8c5-161f6b44608b" providerId="ADAL" clId="{109929FB-E213-4AAF-A41E-D25DDCC299F2}" dt="2023-09-25T15:34:27.574" v="24"/>
            <ac:picMkLst>
              <pc:docMk/>
              <pc:sldMasterMk cId="4183690594" sldId="2147483648"/>
              <pc:sldLayoutMk cId="1756913260" sldId="2147483683"/>
              <ac:picMk id="2" creationId="{DA6F0E3F-BADD-6E4A-067C-42D20A10E5AC}"/>
            </ac:picMkLst>
          </pc:picChg>
        </pc:sldLayoutChg>
      </pc:sldMasterChg>
    </pc:docChg>
  </pc:docChgLst>
  <pc:docChgLst>
    <pc:chgData name="ZINCK Yves [CEGEE]" userId="58ab786b-eff3-4fb5-b8c5-161f6b44608b" providerId="ADAL" clId="{269668A4-45A2-4868-947B-ACE6506694FB}"/>
    <pc:docChg chg="delSld">
      <pc:chgData name="ZINCK Yves [CEGEE]" userId="58ab786b-eff3-4fb5-b8c5-161f6b44608b" providerId="ADAL" clId="{269668A4-45A2-4868-947B-ACE6506694FB}" dt="2023-08-23T12:21:58.211" v="0" actId="47"/>
      <pc:docMkLst>
        <pc:docMk/>
      </pc:docMkLst>
      <pc:sldChg chg="del">
        <pc:chgData name="ZINCK Yves [CEGEE]" userId="58ab786b-eff3-4fb5-b8c5-161f6b44608b" providerId="ADAL" clId="{269668A4-45A2-4868-947B-ACE6506694FB}" dt="2023-08-23T12:21:58.211" v="0" actId="47"/>
        <pc:sldMkLst>
          <pc:docMk/>
          <pc:sldMk cId="3029223875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6F0E3F-BADD-6E4A-067C-42D20A10E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7983" r="15838"/>
          <a:stretch/>
        </p:blipFill>
        <p:spPr bwMode="auto">
          <a:xfrm>
            <a:off x="9578295" y="38018"/>
            <a:ext cx="2413647" cy="36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tutos-pulceoconnect.caisse-epargne.fr/" TargetMode="Externa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Argument et FAQ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Septembre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: Comment vendre la solution 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7BBB98B4-B805-4000-9366-FCC1D7FBA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2" name="Espace réservé du texte 12">
            <a:extLst>
              <a:ext uri="{FF2B5EF4-FFF2-40B4-BE49-F238E27FC236}">
                <a16:creationId xmlns:a16="http://schemas.microsoft.com/office/drawing/2014/main" id="{1B114FF8-68F7-E1CF-B545-F2855F2F2A6A}"/>
              </a:ext>
            </a:extLst>
          </p:cNvPr>
          <p:cNvSpPr txBox="1">
            <a:spLocks/>
          </p:cNvSpPr>
          <p:nvPr/>
        </p:nvSpPr>
        <p:spPr bwMode="auto">
          <a:xfrm>
            <a:off x="9624392" y="764704"/>
            <a:ext cx="2201854" cy="1008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1200" b="0" kern="0" dirty="0">
                <a:solidFill>
                  <a:srgbClr val="FFFFFF"/>
                </a:solidFill>
                <a:cs typeface="Arial"/>
              </a:rPr>
              <a:t>Je souhaite mieux anticiper mes soldes débiteurs sur certains de mes comptes </a:t>
            </a:r>
            <a:r>
              <a:rPr lang="fr-FR" sz="1200" kern="0" dirty="0">
                <a:solidFill>
                  <a:srgbClr val="FFFFFF"/>
                </a:solidFill>
                <a:cs typeface="Arial"/>
              </a:rPr>
              <a:t>pour faire des virements entre mes banques et ainsi réduire le montant des intérêts débiteurs</a:t>
            </a: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72ACB5BD-CBEB-3EA0-DEB6-FAB01F2D2391}"/>
              </a:ext>
            </a:extLst>
          </p:cNvPr>
          <p:cNvCxnSpPr>
            <a:cxnSpLocks/>
          </p:cNvCxnSpPr>
          <p:nvPr/>
        </p:nvCxnSpPr>
        <p:spPr bwMode="auto">
          <a:xfrm flipV="1">
            <a:off x="9241570" y="3938116"/>
            <a:ext cx="2104716" cy="1451793"/>
          </a:xfrm>
          <a:prstGeom prst="line">
            <a:avLst/>
          </a:prstGeom>
          <a:solidFill>
            <a:srgbClr val="D7000F"/>
          </a:solidFill>
          <a:ln w="19049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sp>
        <p:nvSpPr>
          <p:cNvPr id="49" name="Espace réservé du texte 11">
            <a:extLst>
              <a:ext uri="{FF2B5EF4-FFF2-40B4-BE49-F238E27FC236}">
                <a16:creationId xmlns:a16="http://schemas.microsoft.com/office/drawing/2014/main" id="{52A07D27-C63C-04A9-AEAE-81C667C3F27E}"/>
              </a:ext>
            </a:extLst>
          </p:cNvPr>
          <p:cNvSpPr txBox="1">
            <a:spLocks/>
          </p:cNvSpPr>
          <p:nvPr/>
        </p:nvSpPr>
        <p:spPr bwMode="auto">
          <a:xfrm>
            <a:off x="550912" y="1339912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kern="0" dirty="0">
                <a:solidFill>
                  <a:srgbClr val="3E454A"/>
                </a:solidFill>
                <a:cs typeface="Arial"/>
              </a:rPr>
              <a:t>Une solution simple et intuitive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8654CE0-4F3A-74B8-000E-2E6248991C5A}"/>
              </a:ext>
            </a:extLst>
          </p:cNvPr>
          <p:cNvCxnSpPr>
            <a:cxnSpLocks/>
          </p:cNvCxnSpPr>
          <p:nvPr/>
        </p:nvCxnSpPr>
        <p:spPr bwMode="auto">
          <a:xfrm flipV="1">
            <a:off x="822701" y="3938117"/>
            <a:ext cx="2104717" cy="1451794"/>
          </a:xfrm>
          <a:prstGeom prst="line">
            <a:avLst/>
          </a:prstGeom>
          <a:solidFill>
            <a:srgbClr val="D7000F"/>
          </a:solidFill>
          <a:ln w="19049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0D0E80D-A234-4A5A-161A-AF654633FD4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27419" y="3938117"/>
            <a:ext cx="2104716" cy="1451793"/>
          </a:xfrm>
          <a:prstGeom prst="line">
            <a:avLst/>
          </a:prstGeom>
          <a:solidFill>
            <a:srgbClr val="D7000F"/>
          </a:solidFill>
          <a:ln w="19049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6EE6984E-2217-802F-CA86-1C6BE5AD5C22}"/>
              </a:ext>
            </a:extLst>
          </p:cNvPr>
          <p:cNvCxnSpPr>
            <a:cxnSpLocks/>
          </p:cNvCxnSpPr>
          <p:nvPr/>
        </p:nvCxnSpPr>
        <p:spPr bwMode="auto">
          <a:xfrm flipV="1">
            <a:off x="5032135" y="3938117"/>
            <a:ext cx="2104716" cy="1451793"/>
          </a:xfrm>
          <a:prstGeom prst="line">
            <a:avLst/>
          </a:prstGeom>
          <a:solidFill>
            <a:srgbClr val="D7000F"/>
          </a:solidFill>
          <a:ln w="19049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E15E3B83-022A-2C86-23FC-877D78EAA02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36853" y="3938117"/>
            <a:ext cx="2104716" cy="1451793"/>
          </a:xfrm>
          <a:prstGeom prst="line">
            <a:avLst/>
          </a:prstGeom>
          <a:solidFill>
            <a:srgbClr val="D7000F"/>
          </a:solidFill>
          <a:ln w="19049" cap="flat" cmpd="sng" algn="ctr">
            <a:solidFill>
              <a:srgbClr val="3E454A"/>
            </a:solidFill>
            <a:prstDash val="solid"/>
            <a:miter lim="800000"/>
          </a:ln>
          <a:effectLst/>
        </p:spPr>
      </p:cxnSp>
      <p:sp>
        <p:nvSpPr>
          <p:cNvPr id="54" name="Ellipse 53">
            <a:extLst>
              <a:ext uri="{FF2B5EF4-FFF2-40B4-BE49-F238E27FC236}">
                <a16:creationId xmlns:a16="http://schemas.microsoft.com/office/drawing/2014/main" id="{38769B1C-F5CF-571A-9F6C-B09FEAAB9E4D}"/>
              </a:ext>
            </a:extLst>
          </p:cNvPr>
          <p:cNvSpPr/>
          <p:nvPr/>
        </p:nvSpPr>
        <p:spPr bwMode="auto">
          <a:xfrm>
            <a:off x="2850605" y="3861303"/>
            <a:ext cx="153627" cy="153627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33964A91-3C4E-6084-6AD5-4121C6A7F73E}"/>
              </a:ext>
            </a:extLst>
          </p:cNvPr>
          <p:cNvSpPr/>
          <p:nvPr/>
        </p:nvSpPr>
        <p:spPr bwMode="auto">
          <a:xfrm>
            <a:off x="4955322" y="5313097"/>
            <a:ext cx="153627" cy="153627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495D29A9-D308-B880-5236-3E5873F31989}"/>
              </a:ext>
            </a:extLst>
          </p:cNvPr>
          <p:cNvSpPr/>
          <p:nvPr/>
        </p:nvSpPr>
        <p:spPr bwMode="auto">
          <a:xfrm>
            <a:off x="7060039" y="3861303"/>
            <a:ext cx="153627" cy="153627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177A6F7B-2517-54B8-1204-E01EB2194B09}"/>
              </a:ext>
            </a:extLst>
          </p:cNvPr>
          <p:cNvSpPr/>
          <p:nvPr/>
        </p:nvSpPr>
        <p:spPr bwMode="auto">
          <a:xfrm>
            <a:off x="9164756" y="5313097"/>
            <a:ext cx="153627" cy="153627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9B85657B-AD8B-B316-216B-E8B3C65B25A2}"/>
              </a:ext>
            </a:extLst>
          </p:cNvPr>
          <p:cNvCxnSpPr>
            <a:cxnSpLocks/>
          </p:cNvCxnSpPr>
          <p:nvPr/>
        </p:nvCxnSpPr>
        <p:spPr bwMode="auto">
          <a:xfrm flipV="1">
            <a:off x="2927419" y="3377371"/>
            <a:ext cx="0" cy="391753"/>
          </a:xfrm>
          <a:prstGeom prst="line">
            <a:avLst/>
          </a:prstGeom>
          <a:solidFill>
            <a:srgbClr val="D7000F"/>
          </a:solidFill>
          <a:ln w="12699" cap="flat" cmpd="sng" algn="ctr">
            <a:solidFill>
              <a:srgbClr val="A5CC74">
                <a:lumMod val="50196"/>
              </a:srgbClr>
            </a:solidFill>
            <a:prstDash val="sysDot"/>
            <a:miter lim="800000"/>
          </a:ln>
          <a:effectLst/>
        </p:spPr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9F4B212-BDA4-00B7-6E17-3693E0E38FA1}"/>
              </a:ext>
            </a:extLst>
          </p:cNvPr>
          <p:cNvCxnSpPr>
            <a:cxnSpLocks/>
          </p:cNvCxnSpPr>
          <p:nvPr/>
        </p:nvCxnSpPr>
        <p:spPr bwMode="auto">
          <a:xfrm flipV="1">
            <a:off x="5032135" y="4806121"/>
            <a:ext cx="0" cy="391753"/>
          </a:xfrm>
          <a:prstGeom prst="line">
            <a:avLst/>
          </a:prstGeom>
          <a:solidFill>
            <a:srgbClr val="D7000F"/>
          </a:solidFill>
          <a:ln w="12699" cap="flat" cmpd="sng" algn="ctr">
            <a:solidFill>
              <a:srgbClr val="A5CC74">
                <a:lumMod val="50196"/>
              </a:srgbClr>
            </a:solidFill>
            <a:prstDash val="sysDot"/>
            <a:miter lim="800000"/>
          </a:ln>
          <a:effectLst/>
        </p:spPr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636DCDE-5EC2-D75E-54A4-48B6E5E52043}"/>
              </a:ext>
            </a:extLst>
          </p:cNvPr>
          <p:cNvCxnSpPr>
            <a:cxnSpLocks/>
          </p:cNvCxnSpPr>
          <p:nvPr/>
        </p:nvCxnSpPr>
        <p:spPr bwMode="auto">
          <a:xfrm flipV="1">
            <a:off x="7136853" y="3377370"/>
            <a:ext cx="0" cy="391753"/>
          </a:xfrm>
          <a:prstGeom prst="line">
            <a:avLst/>
          </a:prstGeom>
          <a:solidFill>
            <a:srgbClr val="D7000F"/>
          </a:solidFill>
          <a:ln w="12699" cap="flat" cmpd="sng" algn="ctr">
            <a:solidFill>
              <a:srgbClr val="A5CC74">
                <a:lumMod val="50196"/>
              </a:srgbClr>
            </a:solidFill>
            <a:prstDash val="sysDot"/>
            <a:miter lim="800000"/>
          </a:ln>
          <a:effectLst/>
        </p:spPr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D824712C-D45F-FC27-72BA-B846DBE76A17}"/>
              </a:ext>
            </a:extLst>
          </p:cNvPr>
          <p:cNvCxnSpPr>
            <a:cxnSpLocks/>
          </p:cNvCxnSpPr>
          <p:nvPr/>
        </p:nvCxnSpPr>
        <p:spPr bwMode="auto">
          <a:xfrm flipV="1">
            <a:off x="9241570" y="4806122"/>
            <a:ext cx="0" cy="391752"/>
          </a:xfrm>
          <a:prstGeom prst="line">
            <a:avLst/>
          </a:prstGeom>
          <a:solidFill>
            <a:srgbClr val="D7000F"/>
          </a:solidFill>
          <a:ln w="12699" cap="flat" cmpd="sng" algn="ctr">
            <a:solidFill>
              <a:srgbClr val="A5CC74">
                <a:lumMod val="50196"/>
              </a:srgbClr>
            </a:solidFill>
            <a:prstDash val="sysDot"/>
            <a:miter lim="800000"/>
          </a:ln>
          <a:effectLst/>
        </p:spPr>
      </p:cxnSp>
      <p:pic>
        <p:nvPicPr>
          <p:cNvPr id="62" name="Image 61">
            <a:extLst>
              <a:ext uri="{FF2B5EF4-FFF2-40B4-BE49-F238E27FC236}">
                <a16:creationId xmlns:a16="http://schemas.microsoft.com/office/drawing/2014/main" id="{24E44516-1AE0-88D9-879D-06EBABAD2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49066" y="4014931"/>
            <a:ext cx="566139" cy="678685"/>
          </a:xfrm>
          <a:prstGeom prst="rect">
            <a:avLst/>
          </a:prstGeom>
        </p:spPr>
      </p:pic>
      <p:grpSp>
        <p:nvGrpSpPr>
          <p:cNvPr id="63" name="Groupe 62">
            <a:extLst>
              <a:ext uri="{FF2B5EF4-FFF2-40B4-BE49-F238E27FC236}">
                <a16:creationId xmlns:a16="http://schemas.microsoft.com/office/drawing/2014/main" id="{5C625DCD-B808-3371-2208-8E187E58319B}"/>
              </a:ext>
            </a:extLst>
          </p:cNvPr>
          <p:cNvGrpSpPr/>
          <p:nvPr/>
        </p:nvGrpSpPr>
        <p:grpSpPr>
          <a:xfrm>
            <a:off x="280391" y="3839616"/>
            <a:ext cx="1084620" cy="1627109"/>
            <a:chOff x="280391" y="2989442"/>
            <a:chExt cx="1084620" cy="1627109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4A25649A-11F6-D856-64C4-F27E388C31B9}"/>
                </a:ext>
              </a:extLst>
            </p:cNvPr>
            <p:cNvSpPr/>
            <p:nvPr/>
          </p:nvSpPr>
          <p:spPr bwMode="auto">
            <a:xfrm>
              <a:off x="745886" y="4462923"/>
              <a:ext cx="153628" cy="153628"/>
            </a:xfrm>
            <a:prstGeom prst="ellipse">
              <a:avLst/>
            </a:prstGeom>
            <a:solidFill>
              <a:srgbClr val="D7000F"/>
            </a:solidFill>
            <a:ln w="12700" cap="flat" cmpd="sng" algn="ctr">
              <a:noFill/>
              <a:prstDash val="solid"/>
              <a:miter lim="800000"/>
            </a:ln>
            <a:effectLst/>
          </p:spPr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F0F23F20-7DED-6F6B-0377-659B5F3904A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22701" y="3955947"/>
              <a:ext cx="0" cy="391752"/>
            </a:xfrm>
            <a:prstGeom prst="line">
              <a:avLst/>
            </a:prstGeom>
            <a:solidFill>
              <a:srgbClr val="D7000F"/>
            </a:solidFill>
            <a:ln w="12699" cap="flat" cmpd="sng" algn="ctr">
              <a:solidFill>
                <a:srgbClr val="A5CC74">
                  <a:lumMod val="50196"/>
                </a:srgbClr>
              </a:solidFill>
              <a:prstDash val="sysDot"/>
              <a:miter lim="800000"/>
            </a:ln>
            <a:effectLst/>
          </p:spPr>
        </p:cxnSp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50060ED7-E23B-AF96-30F8-AAE751777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 bwMode="auto">
            <a:xfrm>
              <a:off x="280391" y="2989442"/>
              <a:ext cx="1084620" cy="1084620"/>
            </a:xfrm>
            <a:prstGeom prst="rect">
              <a:avLst/>
            </a:prstGeom>
          </p:spPr>
        </p:pic>
      </p:grpSp>
      <p:pic>
        <p:nvPicPr>
          <p:cNvPr id="67" name="Image 66">
            <a:extLst>
              <a:ext uri="{FF2B5EF4-FFF2-40B4-BE49-F238E27FC236}">
                <a16:creationId xmlns:a16="http://schemas.microsoft.com/office/drawing/2014/main" id="{09D4BFAB-4A21-D77F-665A-998B26D70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655283" y="2696170"/>
            <a:ext cx="544271" cy="616215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0AA3C925-EED3-16BB-F1FF-DD57DD6AC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802856" y="3884347"/>
            <a:ext cx="877428" cy="877428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7CA0B951-1218-3B2E-1A1A-6153F7D24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022537" y="2696170"/>
            <a:ext cx="647498" cy="606834"/>
          </a:xfrm>
          <a:prstGeom prst="rect">
            <a:avLst/>
          </a:prstGeom>
        </p:spPr>
      </p:pic>
      <p:sp>
        <p:nvSpPr>
          <p:cNvPr id="70" name="Ellipse 69">
            <a:extLst>
              <a:ext uri="{FF2B5EF4-FFF2-40B4-BE49-F238E27FC236}">
                <a16:creationId xmlns:a16="http://schemas.microsoft.com/office/drawing/2014/main" id="{7E615FDA-B742-5F18-B4B2-CD24E9DD64EF}"/>
              </a:ext>
            </a:extLst>
          </p:cNvPr>
          <p:cNvSpPr/>
          <p:nvPr/>
        </p:nvSpPr>
        <p:spPr bwMode="auto">
          <a:xfrm>
            <a:off x="11269473" y="3861302"/>
            <a:ext cx="153627" cy="153627"/>
          </a:xfrm>
          <a:prstGeom prst="ellipse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3CFDD04-FB6B-A8D9-EF30-4E00A2300492}"/>
              </a:ext>
            </a:extLst>
          </p:cNvPr>
          <p:cNvCxnSpPr>
            <a:cxnSpLocks/>
          </p:cNvCxnSpPr>
          <p:nvPr/>
        </p:nvCxnSpPr>
        <p:spPr bwMode="auto">
          <a:xfrm flipV="1">
            <a:off x="11346287" y="3377371"/>
            <a:ext cx="0" cy="391752"/>
          </a:xfrm>
          <a:prstGeom prst="line">
            <a:avLst/>
          </a:prstGeom>
          <a:solidFill>
            <a:srgbClr val="D7000F"/>
          </a:solidFill>
          <a:ln w="12699" cap="flat" cmpd="sng" algn="ctr">
            <a:solidFill>
              <a:srgbClr val="A5CC74">
                <a:lumMod val="50196"/>
              </a:srgbClr>
            </a:solidFill>
            <a:prstDash val="sysDot"/>
            <a:miter lim="800000"/>
          </a:ln>
          <a:effectLst/>
        </p:spPr>
      </p:cxnSp>
      <p:pic>
        <p:nvPicPr>
          <p:cNvPr id="72" name="Image 71">
            <a:extLst>
              <a:ext uri="{FF2B5EF4-FFF2-40B4-BE49-F238E27FC236}">
                <a16:creationId xmlns:a16="http://schemas.microsoft.com/office/drawing/2014/main" id="{6CB1B524-610D-76F8-41C8-DF510152C9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474498" y="2878077"/>
            <a:ext cx="1324708" cy="483858"/>
          </a:xfrm>
          <a:prstGeom prst="rect">
            <a:avLst/>
          </a:prstGeom>
        </p:spPr>
      </p:pic>
      <p:sp>
        <p:nvSpPr>
          <p:cNvPr id="73" name="Espace réservé du texte 12">
            <a:extLst>
              <a:ext uri="{FF2B5EF4-FFF2-40B4-BE49-F238E27FC236}">
                <a16:creationId xmlns:a16="http://schemas.microsoft.com/office/drawing/2014/main" id="{52E36F9B-ED52-89A4-F2BF-64B695223EE1}"/>
              </a:ext>
            </a:extLst>
          </p:cNvPr>
          <p:cNvSpPr txBox="1">
            <a:spLocks/>
          </p:cNvSpPr>
          <p:nvPr/>
        </p:nvSpPr>
        <p:spPr bwMode="auto">
          <a:xfrm>
            <a:off x="-144000" y="5567673"/>
            <a:ext cx="1994271" cy="408179"/>
          </a:xfrm>
          <a:prstGeom prst="rect">
            <a:avLst/>
          </a:prstGeom>
        </p:spPr>
        <p:txBody>
          <a:bodyPr vert="horz" lIns="72000" tIns="36000" rIns="36000" bIns="36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marR="0" lvl="3" indent="-101600" algn="l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30F0F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Vision d’ensemble </a:t>
            </a:r>
            <a:b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de ses comptes pro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4" name="Espace réservé du texte 12">
            <a:extLst>
              <a:ext uri="{FF2B5EF4-FFF2-40B4-BE49-F238E27FC236}">
                <a16:creationId xmlns:a16="http://schemas.microsoft.com/office/drawing/2014/main" id="{0145C181-F52A-E945-50E0-C7F18B30771B}"/>
              </a:ext>
            </a:extLst>
          </p:cNvPr>
          <p:cNvSpPr>
            <a:spLocks noGrp="1"/>
          </p:cNvSpPr>
          <p:nvPr/>
        </p:nvSpPr>
        <p:spPr bwMode="auto">
          <a:xfrm>
            <a:off x="1880386" y="4168947"/>
            <a:ext cx="1994270" cy="4081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499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299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499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3" indent="-88900" algn="ctr">
              <a:buClr>
                <a:srgbClr val="C30F0F"/>
              </a:buClr>
              <a:buSzPct val="120000"/>
              <a:buFont typeface="Wingdings" pitchFamily="2" charset="2"/>
              <a:buChar char="§"/>
              <a:defRPr/>
            </a:pPr>
            <a:r>
              <a:rPr lang="fr-FR" b="1" kern="0" dirty="0">
                <a:solidFill>
                  <a:srgbClr val="3E454A"/>
                </a:solidFill>
                <a:cs typeface="Arial"/>
              </a:rPr>
              <a:t> Un gain </a:t>
            </a:r>
            <a:br>
              <a:rPr lang="fr-FR" b="1" kern="0" dirty="0">
                <a:solidFill>
                  <a:srgbClr val="3E454A"/>
                </a:solidFill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cs typeface="Arial"/>
              </a:rPr>
              <a:t>de temps</a:t>
            </a:r>
            <a:br>
              <a:rPr lang="fr-FR" b="1" kern="0" dirty="0">
                <a:solidFill>
                  <a:srgbClr val="3E454A"/>
                </a:solidFill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au quotidien</a:t>
            </a:r>
            <a:endParaRPr lang="fr-FR" b="1" kern="0" dirty="0">
              <a:solidFill>
                <a:srgbClr val="3E454A"/>
              </a:solidFill>
              <a:cs typeface="Arial"/>
            </a:endParaRPr>
          </a:p>
        </p:txBody>
      </p:sp>
      <p:sp>
        <p:nvSpPr>
          <p:cNvPr id="75" name="Espace réservé du texte 12">
            <a:extLst>
              <a:ext uri="{FF2B5EF4-FFF2-40B4-BE49-F238E27FC236}">
                <a16:creationId xmlns:a16="http://schemas.microsoft.com/office/drawing/2014/main" id="{568D9F51-38D6-A691-87AD-CFC859B3C203}"/>
              </a:ext>
            </a:extLst>
          </p:cNvPr>
          <p:cNvSpPr>
            <a:spLocks noGrp="1"/>
          </p:cNvSpPr>
          <p:nvPr/>
        </p:nvSpPr>
        <p:spPr bwMode="auto">
          <a:xfrm>
            <a:off x="4151784" y="5567673"/>
            <a:ext cx="2199152" cy="408179"/>
          </a:xfrm>
        </p:spPr>
        <p:txBody>
          <a:bodyPr vert="horz" lIns="0" tIns="0" rIns="0" bIns="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499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299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499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3" indent="-88900">
              <a:buClr>
                <a:srgbClr val="C30F0F"/>
              </a:buClr>
              <a:buSzPct val="120000"/>
              <a:buFont typeface="Wingdings" pitchFamily="2" charset="2"/>
              <a:buChar char="§"/>
              <a:defRPr/>
            </a:pP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Une meilleure sécurité pour ses virements</a:t>
            </a:r>
            <a:endParaRPr lang="fr-FR" b="1" kern="0" dirty="0">
              <a:solidFill>
                <a:srgbClr val="3E454A"/>
              </a:solidFill>
              <a:cs typeface="Arial"/>
            </a:endParaRPr>
          </a:p>
        </p:txBody>
      </p:sp>
      <p:sp>
        <p:nvSpPr>
          <p:cNvPr id="76" name="Espace réservé du texte 12">
            <a:extLst>
              <a:ext uri="{FF2B5EF4-FFF2-40B4-BE49-F238E27FC236}">
                <a16:creationId xmlns:a16="http://schemas.microsoft.com/office/drawing/2014/main" id="{1609B709-F8C9-5959-BD28-F44194CDE0E0}"/>
              </a:ext>
            </a:extLst>
          </p:cNvPr>
          <p:cNvSpPr>
            <a:spLocks noGrp="1"/>
          </p:cNvSpPr>
          <p:nvPr/>
        </p:nvSpPr>
        <p:spPr bwMode="auto">
          <a:xfrm>
            <a:off x="5905954" y="4247209"/>
            <a:ext cx="2199151" cy="553191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499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299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499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lvl="3" indent="-101600" algn="ctr">
              <a:buClr>
                <a:srgbClr val="C30F0F"/>
              </a:buClr>
              <a:buSzPct val="120000"/>
              <a:buFont typeface="Wingdings" pitchFamily="2" charset="2"/>
              <a:buChar char="§"/>
              <a:defRPr/>
            </a:pP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Un solde 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minute, 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un relevé 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de ses opérations à J.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Le virement instantané</a:t>
            </a:r>
            <a:endParaRPr lang="fr-FR" b="1" kern="0" dirty="0">
              <a:solidFill>
                <a:srgbClr val="3E454A"/>
              </a:solidFill>
              <a:cs typeface="Arial"/>
            </a:endParaRPr>
          </a:p>
        </p:txBody>
      </p:sp>
      <p:sp>
        <p:nvSpPr>
          <p:cNvPr id="77" name="Espace réservé du texte 12">
            <a:extLst>
              <a:ext uri="{FF2B5EF4-FFF2-40B4-BE49-F238E27FC236}">
                <a16:creationId xmlns:a16="http://schemas.microsoft.com/office/drawing/2014/main" id="{CF5C5AD6-FC31-B5EB-1CBD-AE59CF96D393}"/>
              </a:ext>
            </a:extLst>
          </p:cNvPr>
          <p:cNvSpPr>
            <a:spLocks noGrp="1"/>
          </p:cNvSpPr>
          <p:nvPr/>
        </p:nvSpPr>
        <p:spPr bwMode="auto">
          <a:xfrm>
            <a:off x="8141994" y="5567673"/>
            <a:ext cx="2199151" cy="4081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499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299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499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lvl="3" indent="-101600">
              <a:buClr>
                <a:srgbClr val="C30F0F"/>
              </a:buClr>
              <a:buSzPct val="120000"/>
              <a:buFont typeface="Wingdings" pitchFamily="2" charset="2"/>
              <a:buChar char="§"/>
              <a:defRPr/>
            </a:pP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Une Application Mobile</a:t>
            </a:r>
            <a:endParaRPr lang="fr-FR" b="1" kern="0" dirty="0">
              <a:solidFill>
                <a:srgbClr val="3E454A"/>
              </a:solidFill>
              <a:cs typeface="Arial"/>
            </a:endParaRPr>
          </a:p>
        </p:txBody>
      </p:sp>
      <p:sp>
        <p:nvSpPr>
          <p:cNvPr id="78" name="Espace réservé du texte 12">
            <a:extLst>
              <a:ext uri="{FF2B5EF4-FFF2-40B4-BE49-F238E27FC236}">
                <a16:creationId xmlns:a16="http://schemas.microsoft.com/office/drawing/2014/main" id="{599558DA-8B79-C8B8-0DAE-95DE7DFE7A3C}"/>
              </a:ext>
            </a:extLst>
          </p:cNvPr>
          <p:cNvSpPr>
            <a:spLocks noGrp="1"/>
          </p:cNvSpPr>
          <p:nvPr/>
        </p:nvSpPr>
        <p:spPr bwMode="auto">
          <a:xfrm>
            <a:off x="10344153" y="4397673"/>
            <a:ext cx="1792499" cy="54749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499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299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499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299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lvl="3" indent="-101600">
              <a:buClr>
                <a:srgbClr val="C30F0F"/>
              </a:buClr>
              <a:buSzPct val="120000"/>
              <a:buFont typeface="Wingdings" pitchFamily="2" charset="2"/>
              <a:buChar char="§"/>
              <a:defRPr/>
            </a:pP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Des facilités 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pour mieux gérer </a:t>
            </a:r>
            <a:b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</a:br>
            <a:r>
              <a:rPr lang="fr-FR" b="1" kern="0" dirty="0">
                <a:solidFill>
                  <a:srgbClr val="3E454A"/>
                </a:solidFill>
                <a:ea typeface="Arial"/>
                <a:cs typeface="Arial"/>
              </a:rPr>
              <a:t>sa trésorerie</a:t>
            </a:r>
            <a:endParaRPr lang="fr-FR" b="1" kern="0" dirty="0">
              <a:solidFill>
                <a:srgbClr val="3E454A"/>
              </a:solidFill>
              <a:cs typeface="Arial"/>
            </a:endParaRPr>
          </a:p>
        </p:txBody>
      </p: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1C1954B6-D247-AF8B-7C74-69321CF98DC5}"/>
              </a:ext>
            </a:extLst>
          </p:cNvPr>
          <p:cNvGrpSpPr/>
          <p:nvPr/>
        </p:nvGrpSpPr>
        <p:grpSpPr>
          <a:xfrm>
            <a:off x="3439728" y="1909236"/>
            <a:ext cx="6032544" cy="695497"/>
            <a:chOff x="3458226" y="1402107"/>
            <a:chExt cx="6032544" cy="695497"/>
          </a:xfrm>
        </p:grpSpPr>
        <p:sp>
          <p:nvSpPr>
            <p:cNvPr id="81" name="Forme libre 48">
              <a:extLst>
                <a:ext uri="{FF2B5EF4-FFF2-40B4-BE49-F238E27FC236}">
                  <a16:creationId xmlns:a16="http://schemas.microsoft.com/office/drawing/2014/main" id="{22DFD942-40AB-0CD4-8E90-A7A0961A8F33}"/>
                </a:ext>
              </a:extLst>
            </p:cNvPr>
            <p:cNvSpPr/>
            <p:nvPr/>
          </p:nvSpPr>
          <p:spPr bwMode="auto">
            <a:xfrm>
              <a:off x="3458226" y="1402107"/>
              <a:ext cx="6032544" cy="695497"/>
            </a:xfrm>
            <a:custGeom>
              <a:avLst/>
              <a:gdLst>
                <a:gd name="connsiteX0" fmla="*/ 0 w 5400600"/>
                <a:gd name="connsiteY0" fmla="*/ 0 h 864926"/>
                <a:gd name="connsiteX1" fmla="*/ 5400600 w 5400600"/>
                <a:gd name="connsiteY1" fmla="*/ 0 h 864926"/>
                <a:gd name="connsiteX2" fmla="*/ 5400600 w 5400600"/>
                <a:gd name="connsiteY2" fmla="*/ 764932 h 864926"/>
                <a:gd name="connsiteX3" fmla="*/ 2448272 w 5400600"/>
                <a:gd name="connsiteY3" fmla="*/ 764932 h 864926"/>
                <a:gd name="connsiteX4" fmla="*/ 2448272 w 5400600"/>
                <a:gd name="connsiteY4" fmla="*/ 864926 h 864926"/>
                <a:gd name="connsiteX5" fmla="*/ 0 w 5400600"/>
                <a:gd name="connsiteY5" fmla="*/ 864926 h 864926"/>
                <a:gd name="connsiteX6" fmla="*/ 0 w 5400600"/>
                <a:gd name="connsiteY6" fmla="*/ 764932 h 864926"/>
                <a:gd name="connsiteX7" fmla="*/ 0 w 5400600"/>
                <a:gd name="connsiteY7" fmla="*/ 683329 h 86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00600" h="864926">
                  <a:moveTo>
                    <a:pt x="0" y="0"/>
                  </a:moveTo>
                  <a:lnTo>
                    <a:pt x="5400600" y="0"/>
                  </a:lnTo>
                  <a:lnTo>
                    <a:pt x="5400600" y="764932"/>
                  </a:lnTo>
                  <a:lnTo>
                    <a:pt x="2448272" y="764932"/>
                  </a:lnTo>
                  <a:lnTo>
                    <a:pt x="2448272" y="864926"/>
                  </a:lnTo>
                  <a:lnTo>
                    <a:pt x="0" y="864926"/>
                  </a:lnTo>
                  <a:lnTo>
                    <a:pt x="0" y="764932"/>
                  </a:lnTo>
                  <a:lnTo>
                    <a:pt x="0" y="683329"/>
                  </a:lnTo>
                  <a:close/>
                </a:path>
              </a:pathLst>
            </a:custGeom>
            <a:solidFill>
              <a:srgbClr val="FFFFFF"/>
            </a:solidFill>
            <a:ln w="25400" cap="flat" cmpd="sng" algn="ctr">
              <a:solidFill>
                <a:srgbClr val="C30F0F"/>
              </a:solidFill>
              <a:prstDash val="solid"/>
              <a:miter lim="800000"/>
            </a:ln>
            <a:effectLst/>
          </p:spPr>
          <p:txBody>
            <a:bodyPr wrap="square" lIns="720000" rIns="468000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/>
                  <a:cs typeface="Arial"/>
                </a:rPr>
                <a:t>Les avantages de </a:t>
              </a:r>
            </a:p>
          </p:txBody>
        </p:sp>
        <p:pic>
          <p:nvPicPr>
            <p:cNvPr id="82" name="Image 81">
              <a:extLst>
                <a:ext uri="{FF2B5EF4-FFF2-40B4-BE49-F238E27FC236}">
                  <a16:creationId xmlns:a16="http://schemas.microsoft.com/office/drawing/2014/main" id="{999539D7-440F-0CBE-1995-0DCE0DABE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6168007" y="1581330"/>
              <a:ext cx="3073561" cy="3355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68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/>
      <p:bldP spid="75" grpId="0"/>
      <p:bldP spid="76" grpId="0"/>
      <p:bldP spid="77" grpId="0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: les besoins client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8DC5459-73A8-41A2-5D67-E042649CC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flipV="1">
            <a:off x="1821555" y="6128998"/>
            <a:ext cx="8192864" cy="89442"/>
          </a:xfrm>
          <a:prstGeom prst="rect">
            <a:avLst/>
          </a:prstGeom>
        </p:spPr>
      </p:pic>
      <p:sp>
        <p:nvSpPr>
          <p:cNvPr id="21" name="Larme 20">
            <a:extLst>
              <a:ext uri="{FF2B5EF4-FFF2-40B4-BE49-F238E27FC236}">
                <a16:creationId xmlns:a16="http://schemas.microsoft.com/office/drawing/2014/main" id="{5E0E290C-72C8-04F7-DFF8-F857428F509D}"/>
              </a:ext>
            </a:extLst>
          </p:cNvPr>
          <p:cNvSpPr/>
          <p:nvPr/>
        </p:nvSpPr>
        <p:spPr bwMode="auto">
          <a:xfrm rot="10800000">
            <a:off x="9377973" y="476671"/>
            <a:ext cx="2808313" cy="1512168"/>
          </a:xfrm>
          <a:prstGeom prst="teardrop">
            <a:avLst>
              <a:gd name="adj" fmla="val 106396"/>
            </a:avLst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Espace réservé du texte 12">
            <a:extLst>
              <a:ext uri="{FF2B5EF4-FFF2-40B4-BE49-F238E27FC236}">
                <a16:creationId xmlns:a16="http://schemas.microsoft.com/office/drawing/2014/main" id="{1B114FF8-68F7-E1CF-B545-F2855F2F2A6A}"/>
              </a:ext>
            </a:extLst>
          </p:cNvPr>
          <p:cNvSpPr txBox="1">
            <a:spLocks/>
          </p:cNvSpPr>
          <p:nvPr/>
        </p:nvSpPr>
        <p:spPr bwMode="auto">
          <a:xfrm>
            <a:off x="9624392" y="764704"/>
            <a:ext cx="2201854" cy="1008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1200" b="0" kern="0" dirty="0">
                <a:solidFill>
                  <a:srgbClr val="FFFFFF"/>
                </a:solidFill>
                <a:cs typeface="Arial"/>
              </a:rPr>
              <a:t>Je souhaite mieux anticiper mes soldes débiteurs sur certains de mes comptes </a:t>
            </a:r>
            <a:r>
              <a:rPr lang="fr-FR" sz="1200" kern="0" dirty="0">
                <a:solidFill>
                  <a:srgbClr val="FFFFFF"/>
                </a:solidFill>
                <a:cs typeface="Arial"/>
              </a:rPr>
              <a:t>pour faire des virements entre mes banques et ainsi réduire le montant des intérêts débiteurs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FADE714-E795-4993-26CE-1E02F7324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86914" y="1880698"/>
            <a:ext cx="1512168" cy="4329230"/>
          </a:xfrm>
          <a:prstGeom prst="rect">
            <a:avLst/>
          </a:prstGeom>
        </p:spPr>
      </p:pic>
      <p:sp>
        <p:nvSpPr>
          <p:cNvPr id="25" name="Larme 24">
            <a:extLst>
              <a:ext uri="{FF2B5EF4-FFF2-40B4-BE49-F238E27FC236}">
                <a16:creationId xmlns:a16="http://schemas.microsoft.com/office/drawing/2014/main" id="{D0832815-8774-CC36-3D1B-4672FF3B275C}"/>
              </a:ext>
            </a:extLst>
          </p:cNvPr>
          <p:cNvSpPr/>
          <p:nvPr/>
        </p:nvSpPr>
        <p:spPr bwMode="auto">
          <a:xfrm rot="20602967" flipV="1">
            <a:off x="713969" y="1313103"/>
            <a:ext cx="2638988" cy="1276967"/>
          </a:xfrm>
          <a:prstGeom prst="teardrop">
            <a:avLst>
              <a:gd name="adj" fmla="val 102387"/>
            </a:avLst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809B0887-B58B-C710-0C20-4E426CEF4A53}"/>
              </a:ext>
            </a:extLst>
          </p:cNvPr>
          <p:cNvSpPr txBox="1">
            <a:spLocks/>
          </p:cNvSpPr>
          <p:nvPr/>
        </p:nvSpPr>
        <p:spPr bwMode="auto">
          <a:xfrm>
            <a:off x="941427" y="1593573"/>
            <a:ext cx="2361664" cy="8273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fr-FR" sz="1200" b="0" kern="0" dirty="0">
                <a:solidFill>
                  <a:srgbClr val="FFFFFF"/>
                </a:solidFill>
                <a:cs typeface="Arial"/>
              </a:rPr>
              <a:t>J’ai 2 banques et j’aimerais consulter mes comptes depuis un même écran </a:t>
            </a:r>
            <a:r>
              <a:rPr lang="fr-FR" sz="1200" kern="0" dirty="0">
                <a:solidFill>
                  <a:srgbClr val="FFFFFF"/>
                </a:solidFill>
                <a:cs typeface="Arial"/>
              </a:rPr>
              <a:t>pour gagner du temps</a:t>
            </a:r>
          </a:p>
        </p:txBody>
      </p:sp>
      <p:sp>
        <p:nvSpPr>
          <p:cNvPr id="27" name="Larme 26">
            <a:extLst>
              <a:ext uri="{FF2B5EF4-FFF2-40B4-BE49-F238E27FC236}">
                <a16:creationId xmlns:a16="http://schemas.microsoft.com/office/drawing/2014/main" id="{372EC44F-61E4-6BBE-802E-8439817C7635}"/>
              </a:ext>
            </a:extLst>
          </p:cNvPr>
          <p:cNvSpPr/>
          <p:nvPr/>
        </p:nvSpPr>
        <p:spPr bwMode="auto">
          <a:xfrm rot="13281248">
            <a:off x="6313266" y="1152538"/>
            <a:ext cx="2034819" cy="2079550"/>
          </a:xfrm>
          <a:prstGeom prst="teardrop">
            <a:avLst>
              <a:gd name="adj" fmla="val 105055"/>
            </a:avLst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5A64AA8D-ACE4-2D20-396D-1ABA59F18E3B}"/>
              </a:ext>
            </a:extLst>
          </p:cNvPr>
          <p:cNvSpPr txBox="1">
            <a:spLocks/>
          </p:cNvSpPr>
          <p:nvPr/>
        </p:nvSpPr>
        <p:spPr bwMode="auto">
          <a:xfrm>
            <a:off x="6399282" y="1484784"/>
            <a:ext cx="1800200" cy="180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>
              <a:buClr>
                <a:srgbClr val="D7000F"/>
              </a:buClr>
              <a:defRPr/>
            </a:pPr>
            <a:r>
              <a:rPr lang="fr-FR" sz="1200" kern="0" dirty="0">
                <a:solidFill>
                  <a:srgbClr val="FFFFFF"/>
                </a:solidFill>
                <a:cs typeface="Arial"/>
              </a:rPr>
              <a:t>J’apprécie particulièrement de consulter mes comptes sur l’application mobile pour </a:t>
            </a:r>
            <a:r>
              <a:rPr lang="fr-FR" sz="1200" b="1" kern="0" dirty="0">
                <a:solidFill>
                  <a:srgbClr val="FFFFFF"/>
                </a:solidFill>
                <a:cs typeface="Arial"/>
              </a:rPr>
              <a:t>vérifier mes comptes à tout moment et où que je sois 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C66E974-2EB9-F026-D74A-9F9D15785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99082" y="1988840"/>
            <a:ext cx="1728192" cy="422552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3BE5CB-18C1-3D3C-9621-6FB1D8AD7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flipH="1">
            <a:off x="8400256" y="1844824"/>
            <a:ext cx="273603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1E76AD6A-8627-32DC-2ACE-578031D234AB}"/>
              </a:ext>
            </a:extLst>
          </p:cNvPr>
          <p:cNvSpPr txBox="1">
            <a:spLocks/>
          </p:cNvSpPr>
          <p:nvPr/>
        </p:nvSpPr>
        <p:spPr bwMode="auto">
          <a:xfrm>
            <a:off x="550912" y="1335351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Réponse aux objections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8FA80D9-135A-1C10-114B-8B42F80B7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83956" y="2188046"/>
            <a:ext cx="1332463" cy="40770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F4185B-A508-7448-CF69-B3B15F2B4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06606" y="2224094"/>
            <a:ext cx="1658315" cy="40770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6294F0D-0AB7-FA41-4E21-AB069B3F1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flipV="1">
            <a:off x="1740084" y="6269130"/>
            <a:ext cx="8192864" cy="89442"/>
          </a:xfrm>
          <a:prstGeom prst="rect">
            <a:avLst/>
          </a:prstGeom>
        </p:spPr>
      </p:pic>
      <p:sp>
        <p:nvSpPr>
          <p:cNvPr id="19" name="Larme 18">
            <a:extLst>
              <a:ext uri="{FF2B5EF4-FFF2-40B4-BE49-F238E27FC236}">
                <a16:creationId xmlns:a16="http://schemas.microsoft.com/office/drawing/2014/main" id="{1673E7A3-7415-BFDA-F435-356AE69FDE49}"/>
              </a:ext>
            </a:extLst>
          </p:cNvPr>
          <p:cNvSpPr/>
          <p:nvPr/>
        </p:nvSpPr>
        <p:spPr bwMode="auto">
          <a:xfrm rot="13962255">
            <a:off x="7754309" y="1436064"/>
            <a:ext cx="2898912" cy="2627379"/>
          </a:xfrm>
          <a:prstGeom prst="teardrop">
            <a:avLst>
              <a:gd name="adj" fmla="val 104469"/>
            </a:avLst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Larme 22">
            <a:extLst>
              <a:ext uri="{FF2B5EF4-FFF2-40B4-BE49-F238E27FC236}">
                <a16:creationId xmlns:a16="http://schemas.microsoft.com/office/drawing/2014/main" id="{B6207003-AC19-B8C8-9A18-5EE6E1D9E6F4}"/>
              </a:ext>
            </a:extLst>
          </p:cNvPr>
          <p:cNvSpPr/>
          <p:nvPr/>
        </p:nvSpPr>
        <p:spPr bwMode="auto">
          <a:xfrm rot="1864053">
            <a:off x="2086917" y="1926356"/>
            <a:ext cx="1733214" cy="2127921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96DE8F5-6922-2E76-C66A-6BC6B2655E2E}"/>
              </a:ext>
            </a:extLst>
          </p:cNvPr>
          <p:cNvSpPr txBox="1"/>
          <p:nvPr/>
        </p:nvSpPr>
        <p:spPr bwMode="auto">
          <a:xfrm>
            <a:off x="2102302" y="2460489"/>
            <a:ext cx="2136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kern="0" dirty="0">
                <a:solidFill>
                  <a:srgbClr val="FFFFFF"/>
                </a:solidFill>
                <a:cs typeface="Arial"/>
              </a:rPr>
              <a:t>« Je suis déjà équipée ailleurs »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74B59DF-9A3A-2703-0BBF-BCD16F086E5E}"/>
              </a:ext>
            </a:extLst>
          </p:cNvPr>
          <p:cNvSpPr txBox="1"/>
          <p:nvPr/>
        </p:nvSpPr>
        <p:spPr bwMode="auto">
          <a:xfrm>
            <a:off x="7236260" y="1787030"/>
            <a:ext cx="3602805" cy="2077403"/>
          </a:xfrm>
          <a:prstGeom prst="ellipse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1113" lvl="1" indent="-11113" algn="ctr">
              <a:defRPr/>
            </a:pPr>
            <a:r>
              <a:rPr lang="fr-FR" sz="1600" kern="0" dirty="0">
                <a:solidFill>
                  <a:srgbClr val="FFFFFF"/>
                </a:solidFill>
                <a:cs typeface="Arial"/>
              </a:rPr>
              <a:t>Etes-vous satisfait de la solution dont vous disposez ? Qu’appréciez-vous ? </a:t>
            </a:r>
            <a:br>
              <a:rPr lang="fr-FR" sz="1600" kern="0" dirty="0">
                <a:solidFill>
                  <a:srgbClr val="FFFFFF"/>
                </a:solidFill>
                <a:cs typeface="Arial"/>
              </a:rPr>
            </a:br>
            <a:r>
              <a:rPr lang="fr-FR" sz="1600" kern="0" dirty="0">
                <a:solidFill>
                  <a:srgbClr val="FFFFFF"/>
                </a:solidFill>
                <a:cs typeface="Arial"/>
              </a:rPr>
              <a:t>Que souhaiteriez-vous voir améliorer ? </a:t>
            </a:r>
            <a:br>
              <a:rPr lang="fr-FR" sz="1600" kern="0" dirty="0">
                <a:solidFill>
                  <a:srgbClr val="FFFFFF"/>
                </a:solidFill>
                <a:cs typeface="Arial"/>
              </a:rPr>
            </a:br>
            <a:endParaRPr lang="fr-FR" sz="1600" kern="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320382-9C10-40F8-E668-D33C690F1640}"/>
              </a:ext>
            </a:extLst>
          </p:cNvPr>
          <p:cNvSpPr txBox="1"/>
          <p:nvPr/>
        </p:nvSpPr>
        <p:spPr bwMode="auto">
          <a:xfrm>
            <a:off x="7670712" y="4443830"/>
            <a:ext cx="403846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 indent="-11113">
              <a:defRPr/>
            </a:pPr>
            <a:r>
              <a:rPr lang="fr-FR" sz="1400" i="1" kern="0" dirty="0">
                <a:solidFill>
                  <a:srgbClr val="3E454A"/>
                </a:solidFill>
                <a:cs typeface="Arial"/>
              </a:rPr>
              <a:t>Vous pouvez ainsi rebondir sur les atouts de </a:t>
            </a:r>
            <a:r>
              <a:rPr lang="fr-FR" sz="1400" b="1" i="1" kern="0" dirty="0">
                <a:solidFill>
                  <a:srgbClr val="3E454A"/>
                </a:solidFill>
                <a:cs typeface="Arial"/>
              </a:rPr>
              <a:t>PULCEO </a:t>
            </a:r>
            <a:r>
              <a:rPr lang="fr-FR" sz="1400" b="1" i="1" kern="0" dirty="0" err="1">
                <a:solidFill>
                  <a:srgbClr val="3E454A"/>
                </a:solidFill>
                <a:cs typeface="Arial"/>
              </a:rPr>
              <a:t>Connect</a:t>
            </a:r>
            <a:r>
              <a:rPr lang="fr-FR" sz="1400" b="1" i="1" kern="0" dirty="0">
                <a:solidFill>
                  <a:srgbClr val="3E454A"/>
                </a:solidFill>
                <a:cs typeface="Arial"/>
              </a:rPr>
              <a:t> </a:t>
            </a:r>
            <a:r>
              <a:rPr lang="fr-FR" sz="1400" i="1" kern="0" dirty="0">
                <a:solidFill>
                  <a:srgbClr val="3E454A"/>
                </a:solidFill>
                <a:cs typeface="Arial"/>
              </a:rPr>
              <a:t>: </a:t>
            </a:r>
          </a:p>
          <a:p>
            <a:pPr marL="285750" lvl="1" indent="-285750">
              <a:buFontTx/>
              <a:buChar char="-"/>
              <a:defRPr/>
            </a:pPr>
            <a:r>
              <a:rPr lang="fr-FR" sz="1400" i="1" kern="0" dirty="0">
                <a:solidFill>
                  <a:srgbClr val="3E454A"/>
                </a:solidFill>
                <a:cs typeface="Arial"/>
              </a:rPr>
              <a:t>La simplicité, </a:t>
            </a:r>
          </a:p>
          <a:p>
            <a:pPr marL="285750" lvl="1" indent="-285750">
              <a:buFontTx/>
              <a:buChar char="-"/>
              <a:defRPr/>
            </a:pPr>
            <a:r>
              <a:rPr lang="fr-FR" sz="1400" i="1" kern="0" dirty="0">
                <a:solidFill>
                  <a:srgbClr val="3E454A"/>
                </a:solidFill>
                <a:cs typeface="Arial"/>
              </a:rPr>
              <a:t>Le volet multi banques, </a:t>
            </a:r>
          </a:p>
          <a:p>
            <a:pPr marL="285750" lvl="1" indent="-285750">
              <a:buFontTx/>
              <a:buChar char="-"/>
              <a:defRPr/>
            </a:pPr>
            <a:r>
              <a:rPr lang="fr-FR" sz="1400" i="1" kern="0" dirty="0">
                <a:solidFill>
                  <a:srgbClr val="3E454A"/>
                </a:solidFill>
                <a:cs typeface="Arial"/>
              </a:rPr>
              <a:t>L’application mobile, </a:t>
            </a:r>
          </a:p>
          <a:p>
            <a:pPr marL="285750" lvl="1" indent="-285750">
              <a:buFontTx/>
              <a:buChar char="-"/>
              <a:defRPr/>
            </a:pPr>
            <a:r>
              <a:rPr lang="fr-FR" sz="1400" i="1" kern="0" dirty="0">
                <a:solidFill>
                  <a:srgbClr val="3E454A"/>
                </a:solidFill>
                <a:cs typeface="Arial"/>
              </a:rPr>
              <a:t>La gestion de trésorerie, …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B2D2E6F-49F1-8490-EEE3-74BAB0B5E4F9}"/>
              </a:ext>
            </a:extLst>
          </p:cNvPr>
          <p:cNvSpPr txBox="1"/>
          <p:nvPr/>
        </p:nvSpPr>
        <p:spPr bwMode="auto">
          <a:xfrm>
            <a:off x="6299073" y="1750989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kern="0" dirty="0">
                <a:solidFill>
                  <a:srgbClr val="3E454A"/>
                </a:solidFill>
                <a:cs typeface="Arial"/>
              </a:rPr>
              <a:t>Conseiller</a:t>
            </a:r>
          </a:p>
        </p:txBody>
      </p:sp>
    </p:spTree>
    <p:extLst>
      <p:ext uri="{BB962C8B-B14F-4D97-AF65-F5344CB8AC3E}">
        <p14:creationId xmlns:p14="http://schemas.microsoft.com/office/powerpoint/2010/main" val="284606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rme 12">
            <a:extLst>
              <a:ext uri="{FF2B5EF4-FFF2-40B4-BE49-F238E27FC236}">
                <a16:creationId xmlns:a16="http://schemas.microsoft.com/office/drawing/2014/main" id="{9073F347-4A36-5180-A852-6D316116070E}"/>
              </a:ext>
            </a:extLst>
          </p:cNvPr>
          <p:cNvSpPr/>
          <p:nvPr/>
        </p:nvSpPr>
        <p:spPr bwMode="auto">
          <a:xfrm rot="13362358">
            <a:off x="7803366" y="662536"/>
            <a:ext cx="3060636" cy="2892701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1E76AD6A-8627-32DC-2ACE-578031D234AB}"/>
              </a:ext>
            </a:extLst>
          </p:cNvPr>
          <p:cNvSpPr txBox="1">
            <a:spLocks/>
          </p:cNvSpPr>
          <p:nvPr/>
        </p:nvSpPr>
        <p:spPr bwMode="auto">
          <a:xfrm>
            <a:off x="550912" y="1335351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Réponse aux objections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E85225-29EC-6390-1EB2-D5F80A873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65427" y="2047914"/>
            <a:ext cx="1332463" cy="4077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A2C826-6CC2-BBD7-7B65-78270381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88077" y="2083962"/>
            <a:ext cx="1658315" cy="4077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F48BD-6186-03EA-0D03-5A32B5556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flipV="1">
            <a:off x="1821555" y="6128998"/>
            <a:ext cx="8192864" cy="89442"/>
          </a:xfrm>
          <a:prstGeom prst="rect">
            <a:avLst/>
          </a:prstGeom>
        </p:spPr>
      </p:pic>
      <p:sp>
        <p:nvSpPr>
          <p:cNvPr id="8" name="Larme 7">
            <a:extLst>
              <a:ext uri="{FF2B5EF4-FFF2-40B4-BE49-F238E27FC236}">
                <a16:creationId xmlns:a16="http://schemas.microsoft.com/office/drawing/2014/main" id="{2A519902-64C8-1AD4-E71E-9341DAD01095}"/>
              </a:ext>
            </a:extLst>
          </p:cNvPr>
          <p:cNvSpPr/>
          <p:nvPr/>
        </p:nvSpPr>
        <p:spPr bwMode="auto">
          <a:xfrm rot="1864053">
            <a:off x="1638604" y="1970071"/>
            <a:ext cx="2278881" cy="2303075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B955B8-BCA9-0CB8-0706-2FCC1B84DA24}"/>
              </a:ext>
            </a:extLst>
          </p:cNvPr>
          <p:cNvSpPr txBox="1"/>
          <p:nvPr/>
        </p:nvSpPr>
        <p:spPr bwMode="auto">
          <a:xfrm>
            <a:off x="1500905" y="1799557"/>
            <a:ext cx="2906905" cy="2466915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kern="0" dirty="0">
                <a:solidFill>
                  <a:srgbClr val="FFFFFF"/>
                </a:solidFill>
                <a:cs typeface="Arial"/>
              </a:rPr>
              <a:t>« Je n’ai pas envie de signer tout un tas de nouveaux contrats avec mes banques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6828E2-09EB-0BF9-9943-12B7EB33DA5C}"/>
              </a:ext>
            </a:extLst>
          </p:cNvPr>
          <p:cNvSpPr txBox="1"/>
          <p:nvPr/>
        </p:nvSpPr>
        <p:spPr bwMode="auto">
          <a:xfrm>
            <a:off x="7666398" y="897068"/>
            <a:ext cx="3178217" cy="2423636"/>
          </a:xfrm>
          <a:prstGeom prst="ellipse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1113" lvl="1" indent="-11113" algn="ctr">
              <a:defRPr/>
            </a:pPr>
            <a:r>
              <a:rPr lang="fr-FR" sz="1600" kern="0" dirty="0">
                <a:solidFill>
                  <a:srgbClr val="FFFFFF"/>
                </a:solidFill>
                <a:cs typeface="Arial"/>
              </a:rPr>
              <a:t>Il n’est pas nécessaire d’entreprendre des démarches auprès de vos banques. Il suffit de signer le contrat PULCEO </a:t>
            </a:r>
            <a:r>
              <a:rPr lang="fr-FR" sz="1600" kern="0" dirty="0" err="1">
                <a:solidFill>
                  <a:srgbClr val="FFFFFF"/>
                </a:solidFill>
                <a:cs typeface="Arial"/>
              </a:rPr>
              <a:t>Connect</a:t>
            </a:r>
            <a:r>
              <a:rPr lang="fr-FR" sz="1600" kern="0" dirty="0">
                <a:solidFill>
                  <a:srgbClr val="FFFFFF"/>
                </a:solidFill>
                <a:cs typeface="Arial"/>
              </a:rPr>
              <a:t> électroniquement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DF0F66-D071-A6CE-C26F-21FF2E2D55BA}"/>
              </a:ext>
            </a:extLst>
          </p:cNvPr>
          <p:cNvSpPr txBox="1"/>
          <p:nvPr/>
        </p:nvSpPr>
        <p:spPr bwMode="auto">
          <a:xfrm>
            <a:off x="6380544" y="1610857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kern="0" dirty="0">
                <a:solidFill>
                  <a:srgbClr val="3E454A"/>
                </a:solidFill>
                <a:cs typeface="Arial"/>
              </a:rPr>
              <a:t>Conseiller</a:t>
            </a:r>
          </a:p>
        </p:txBody>
      </p:sp>
    </p:spTree>
    <p:extLst>
      <p:ext uri="{BB962C8B-B14F-4D97-AF65-F5344CB8AC3E}">
        <p14:creationId xmlns:p14="http://schemas.microsoft.com/office/powerpoint/2010/main" val="79785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1E76AD6A-8627-32DC-2ACE-578031D234AB}"/>
              </a:ext>
            </a:extLst>
          </p:cNvPr>
          <p:cNvSpPr txBox="1">
            <a:spLocks/>
          </p:cNvSpPr>
          <p:nvPr/>
        </p:nvSpPr>
        <p:spPr bwMode="auto">
          <a:xfrm>
            <a:off x="550912" y="1335351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Réponse aux objections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B7D1B4-C12F-C5CA-C674-8047A81EB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65427" y="2047914"/>
            <a:ext cx="1332463" cy="4077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988033-D532-4EBA-6257-76E71651F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88077" y="2083962"/>
            <a:ext cx="1658315" cy="4077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1E9484-574A-D085-D1A7-AE9842CE9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flipV="1">
            <a:off x="1821555" y="6128998"/>
            <a:ext cx="8192864" cy="89442"/>
          </a:xfrm>
          <a:prstGeom prst="rect">
            <a:avLst/>
          </a:prstGeom>
        </p:spPr>
      </p:pic>
      <p:sp>
        <p:nvSpPr>
          <p:cNvPr id="8" name="Larme 7">
            <a:extLst>
              <a:ext uri="{FF2B5EF4-FFF2-40B4-BE49-F238E27FC236}">
                <a16:creationId xmlns:a16="http://schemas.microsoft.com/office/drawing/2014/main" id="{6B5FBBFC-B502-E3D9-9294-A8EF73468727}"/>
              </a:ext>
            </a:extLst>
          </p:cNvPr>
          <p:cNvSpPr/>
          <p:nvPr/>
        </p:nvSpPr>
        <p:spPr bwMode="auto">
          <a:xfrm rot="13362358">
            <a:off x="7716482" y="1128578"/>
            <a:ext cx="3222605" cy="2629006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C467B2C3-B568-B5CC-14CC-924224F7EFE7}"/>
              </a:ext>
            </a:extLst>
          </p:cNvPr>
          <p:cNvSpPr/>
          <p:nvPr/>
        </p:nvSpPr>
        <p:spPr bwMode="auto">
          <a:xfrm rot="1864053">
            <a:off x="1638604" y="1970071"/>
            <a:ext cx="2278881" cy="2303075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893657-AAB0-641C-56D3-345FF6A61A45}"/>
              </a:ext>
            </a:extLst>
          </p:cNvPr>
          <p:cNvSpPr txBox="1"/>
          <p:nvPr/>
        </p:nvSpPr>
        <p:spPr bwMode="auto">
          <a:xfrm>
            <a:off x="1155019" y="2193047"/>
            <a:ext cx="3562225" cy="1687890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kern="0" dirty="0">
                <a:solidFill>
                  <a:srgbClr val="FFFFFF"/>
                </a:solidFill>
                <a:cs typeface="Arial"/>
              </a:rPr>
              <a:t>« Je ne suis pas et </a:t>
            </a:r>
            <a:br>
              <a:rPr lang="fr-FR" kern="0" dirty="0">
                <a:solidFill>
                  <a:srgbClr val="FFFFFF"/>
                </a:solidFill>
                <a:cs typeface="Arial"/>
              </a:rPr>
            </a:br>
            <a:r>
              <a:rPr lang="fr-FR" kern="0" dirty="0">
                <a:solidFill>
                  <a:srgbClr val="FFFFFF"/>
                </a:solidFill>
                <a:cs typeface="Arial"/>
              </a:rPr>
              <a:t>n’ai pas d’informaticien pour configurer tout cela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23BFEF-2AF0-AA4B-077A-19DB53446B80}"/>
              </a:ext>
            </a:extLst>
          </p:cNvPr>
          <p:cNvSpPr txBox="1"/>
          <p:nvPr/>
        </p:nvSpPr>
        <p:spPr bwMode="auto">
          <a:xfrm>
            <a:off x="7722866" y="1471980"/>
            <a:ext cx="3178217" cy="1731169"/>
          </a:xfrm>
          <a:prstGeom prst="ellipse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1113" lvl="1" indent="-11113" algn="ctr">
              <a:defRPr/>
            </a:pPr>
            <a:r>
              <a:rPr lang="fr-FR" sz="1600" kern="0" dirty="0">
                <a:solidFill>
                  <a:srgbClr val="FFFFFF"/>
                </a:solidFill>
                <a:cs typeface="Arial"/>
              </a:rPr>
              <a:t>L’accès se fait via votre navigateur internet. Aucune intervention sur votre informatique interne n’est nécessaire.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B3DD15-7A66-E251-31D7-96FD8BE4F8D3}"/>
              </a:ext>
            </a:extLst>
          </p:cNvPr>
          <p:cNvSpPr txBox="1"/>
          <p:nvPr/>
        </p:nvSpPr>
        <p:spPr bwMode="auto">
          <a:xfrm>
            <a:off x="6380544" y="1610857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kern="0" dirty="0">
                <a:solidFill>
                  <a:srgbClr val="3E454A"/>
                </a:solidFill>
                <a:cs typeface="Arial"/>
              </a:rPr>
              <a:t>Conseiller</a:t>
            </a:r>
          </a:p>
        </p:txBody>
      </p:sp>
    </p:spTree>
    <p:extLst>
      <p:ext uri="{BB962C8B-B14F-4D97-AF65-F5344CB8AC3E}">
        <p14:creationId xmlns:p14="http://schemas.microsoft.com/office/powerpoint/2010/main" val="543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1E76AD6A-8627-32DC-2ACE-578031D234AB}"/>
              </a:ext>
            </a:extLst>
          </p:cNvPr>
          <p:cNvSpPr txBox="1">
            <a:spLocks/>
          </p:cNvSpPr>
          <p:nvPr/>
        </p:nvSpPr>
        <p:spPr bwMode="auto">
          <a:xfrm>
            <a:off x="550912" y="1335351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Réponse aux objections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835859-5A60-619F-E9D4-0C402CF81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65427" y="2267370"/>
            <a:ext cx="1332463" cy="4077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00F902-87C1-8973-9FD6-E007A94CA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18998" y="2267370"/>
            <a:ext cx="1089294" cy="4077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CE43E3-EDE1-5759-951E-AFC750E31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flipV="1">
            <a:off x="1821555" y="6348454"/>
            <a:ext cx="8192864" cy="89442"/>
          </a:xfrm>
          <a:prstGeom prst="rect">
            <a:avLst/>
          </a:prstGeom>
        </p:spPr>
      </p:pic>
      <p:sp>
        <p:nvSpPr>
          <p:cNvPr id="8" name="Larme 7">
            <a:extLst>
              <a:ext uri="{FF2B5EF4-FFF2-40B4-BE49-F238E27FC236}">
                <a16:creationId xmlns:a16="http://schemas.microsoft.com/office/drawing/2014/main" id="{68F7BEA1-0B8D-4148-D16C-BDE4B9366515}"/>
              </a:ext>
            </a:extLst>
          </p:cNvPr>
          <p:cNvSpPr/>
          <p:nvPr/>
        </p:nvSpPr>
        <p:spPr bwMode="auto">
          <a:xfrm rot="13362358">
            <a:off x="7827130" y="1065009"/>
            <a:ext cx="3454565" cy="3045973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0B512846-027D-9CF5-BC88-2CE61AC34F2F}"/>
              </a:ext>
            </a:extLst>
          </p:cNvPr>
          <p:cNvSpPr/>
          <p:nvPr/>
        </p:nvSpPr>
        <p:spPr bwMode="auto">
          <a:xfrm rot="1864053">
            <a:off x="1638604" y="2189527"/>
            <a:ext cx="2278881" cy="2303075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537642-712E-6937-34B0-E2B4F7A575A4}"/>
              </a:ext>
            </a:extLst>
          </p:cNvPr>
          <p:cNvSpPr txBox="1"/>
          <p:nvPr/>
        </p:nvSpPr>
        <p:spPr bwMode="auto">
          <a:xfrm>
            <a:off x="1172514" y="2431387"/>
            <a:ext cx="3211202" cy="1687890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kern="0" dirty="0">
                <a:solidFill>
                  <a:srgbClr val="FFFFFF"/>
                </a:solidFill>
                <a:cs typeface="Arial"/>
              </a:rPr>
              <a:t>« Je n’ai pas le temps de former mes équipes sur </a:t>
            </a:r>
            <a:br>
              <a:rPr lang="fr-FR" kern="0" dirty="0">
                <a:solidFill>
                  <a:srgbClr val="FFFFFF"/>
                </a:solidFill>
                <a:cs typeface="Arial"/>
              </a:rPr>
            </a:br>
            <a:r>
              <a:rPr lang="fr-FR" kern="0" dirty="0">
                <a:solidFill>
                  <a:srgbClr val="FFFFFF"/>
                </a:solidFill>
                <a:cs typeface="Arial"/>
              </a:rPr>
              <a:t>un nouvel outil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2FC524-D21A-9CED-F92E-1C36F5B18CDB}"/>
              </a:ext>
            </a:extLst>
          </p:cNvPr>
          <p:cNvSpPr txBox="1"/>
          <p:nvPr/>
        </p:nvSpPr>
        <p:spPr bwMode="auto">
          <a:xfrm>
            <a:off x="7361903" y="1273037"/>
            <a:ext cx="4263461" cy="2423636"/>
          </a:xfrm>
          <a:prstGeom prst="ellipse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1113" lvl="1" indent="-11113" algn="ctr">
              <a:defRPr/>
            </a:pPr>
            <a:r>
              <a:rPr lang="fr-FR" sz="1600" kern="0" dirty="0">
                <a:solidFill>
                  <a:srgbClr val="FFFFFF"/>
                </a:solidFill>
                <a:cs typeface="Arial"/>
              </a:rPr>
              <a:t>PULCEO </a:t>
            </a:r>
            <a:r>
              <a:rPr lang="fr-FR" sz="1600" kern="0" dirty="0" err="1">
                <a:solidFill>
                  <a:srgbClr val="FFFFFF"/>
                </a:solidFill>
                <a:cs typeface="Arial"/>
              </a:rPr>
              <a:t>Connect</a:t>
            </a:r>
            <a:r>
              <a:rPr lang="fr-FR" sz="1600" kern="0" dirty="0">
                <a:solidFill>
                  <a:srgbClr val="FFFFFF"/>
                </a:solidFill>
                <a:cs typeface="Arial"/>
              </a:rPr>
              <a:t> </a:t>
            </a:r>
            <a:br>
              <a:rPr lang="fr-FR" sz="1600" kern="0" dirty="0">
                <a:solidFill>
                  <a:srgbClr val="FFFFFF"/>
                </a:solidFill>
                <a:cs typeface="Arial"/>
              </a:rPr>
            </a:br>
            <a:r>
              <a:rPr lang="fr-FR" sz="1600" kern="0" dirty="0">
                <a:solidFill>
                  <a:srgbClr val="FFFFFF"/>
                </a:solidFill>
                <a:cs typeface="Arial"/>
              </a:rPr>
              <a:t>est simple et intuitif. </a:t>
            </a:r>
            <a:br>
              <a:rPr lang="fr-FR" sz="1600" kern="0" dirty="0">
                <a:solidFill>
                  <a:srgbClr val="FFFFFF"/>
                </a:solidFill>
                <a:cs typeface="Arial"/>
              </a:rPr>
            </a:br>
            <a:r>
              <a:rPr lang="fr-FR" sz="1600" kern="0" dirty="0">
                <a:solidFill>
                  <a:srgbClr val="FFFFFF"/>
                </a:solidFill>
                <a:cs typeface="Arial"/>
              </a:rPr>
              <a:t>En quelques minutes, avec l’aide de tutoriels, </a:t>
            </a:r>
            <a:br>
              <a:rPr lang="fr-FR" sz="1600" kern="0" dirty="0">
                <a:solidFill>
                  <a:srgbClr val="FFFFFF"/>
                </a:solidFill>
                <a:cs typeface="Arial"/>
              </a:rPr>
            </a:br>
            <a:r>
              <a:rPr lang="fr-FR" sz="1600" kern="0" dirty="0">
                <a:solidFill>
                  <a:srgbClr val="FFFFFF"/>
                </a:solidFill>
                <a:cs typeface="Arial"/>
              </a:rPr>
              <a:t>vos collaborateurs seront opérationnels et gagneront un temps précieux par la suite.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93E16D-48B2-69A4-8F96-55EF80270BC1}"/>
              </a:ext>
            </a:extLst>
          </p:cNvPr>
          <p:cNvSpPr txBox="1"/>
          <p:nvPr/>
        </p:nvSpPr>
        <p:spPr bwMode="auto">
          <a:xfrm>
            <a:off x="6380544" y="1830313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kern="0" dirty="0">
                <a:solidFill>
                  <a:srgbClr val="3E454A"/>
                </a:solidFill>
                <a:cs typeface="Arial"/>
              </a:rPr>
              <a:t>Conseiller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4EF19B-C271-D11C-FB79-D7E9034F01CE}"/>
              </a:ext>
            </a:extLst>
          </p:cNvPr>
          <p:cNvSpPr txBox="1"/>
          <p:nvPr/>
        </p:nvSpPr>
        <p:spPr bwMode="auto">
          <a:xfrm>
            <a:off x="7497890" y="4293781"/>
            <a:ext cx="46044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kern="0" dirty="0">
                <a:solidFill>
                  <a:srgbClr val="3E454A"/>
                </a:solidFill>
                <a:cs typeface="Arial"/>
                <a:hlinkClick r:id="rId5"/>
              </a:rPr>
              <a:t>https://www.tutos-pulceoconnect.caisse-epargne.fr/</a:t>
            </a:r>
            <a:r>
              <a:rPr lang="fr-FR" sz="1400" b="1" kern="0" dirty="0">
                <a:solidFill>
                  <a:srgbClr val="3E454A"/>
                </a:solidFill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712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vendre </a:t>
            </a:r>
            <a:r>
              <a:rPr lang="fr-FR" dirty="0" err="1"/>
              <a:t>Pulcéo</a:t>
            </a:r>
            <a:r>
              <a:rPr lang="fr-FR" dirty="0"/>
              <a:t> </a:t>
            </a:r>
            <a:r>
              <a:rPr lang="fr-FR" dirty="0" err="1"/>
              <a:t>Connect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1E76AD6A-8627-32DC-2ACE-578031D234AB}"/>
              </a:ext>
            </a:extLst>
          </p:cNvPr>
          <p:cNvSpPr txBox="1">
            <a:spLocks/>
          </p:cNvSpPr>
          <p:nvPr/>
        </p:nvSpPr>
        <p:spPr bwMode="auto">
          <a:xfrm>
            <a:off x="550912" y="1335351"/>
            <a:ext cx="10799999" cy="43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9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2"/>
              </a:buClr>
              <a:buFont typeface="Wingdings 2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00000"/>
              </a:lnSpc>
              <a:spcBef>
                <a:spcPts val="1500"/>
              </a:spcBef>
              <a:buClr>
                <a:schemeClr val="tx2"/>
              </a:buClr>
              <a:buFont typeface="Wingdings 2"/>
              <a:buNone/>
              <a:defRPr sz="1800" b="1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00000"/>
              </a:lnSpc>
              <a:spcBef>
                <a:spcPts val="1300"/>
              </a:spcBef>
              <a:buClr>
                <a:schemeClr val="tx1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9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Réponse aux objections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7E872D-6785-BBC2-DD4D-9DA277F4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65427" y="2047914"/>
            <a:ext cx="1332463" cy="40770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B67023-A2AD-C5D4-1889-92B360261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18998" y="2047914"/>
            <a:ext cx="1089294" cy="40770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23D19F-B520-CE83-65ED-4B94AE463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flipV="1">
            <a:off x="1821555" y="6128998"/>
            <a:ext cx="8192864" cy="89442"/>
          </a:xfrm>
          <a:prstGeom prst="rect">
            <a:avLst/>
          </a:prstGeom>
        </p:spPr>
      </p:pic>
      <p:sp>
        <p:nvSpPr>
          <p:cNvPr id="8" name="Larme 7">
            <a:extLst>
              <a:ext uri="{FF2B5EF4-FFF2-40B4-BE49-F238E27FC236}">
                <a16:creationId xmlns:a16="http://schemas.microsoft.com/office/drawing/2014/main" id="{93DFB3A9-BFC2-25E8-7113-49888689EF46}"/>
              </a:ext>
            </a:extLst>
          </p:cNvPr>
          <p:cNvSpPr/>
          <p:nvPr/>
        </p:nvSpPr>
        <p:spPr bwMode="auto">
          <a:xfrm rot="13362358">
            <a:off x="7845118" y="799542"/>
            <a:ext cx="3922644" cy="3282012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2C93FDEE-9CA5-1238-D1B6-55EB6C0C6FCB}"/>
              </a:ext>
            </a:extLst>
          </p:cNvPr>
          <p:cNvSpPr/>
          <p:nvPr/>
        </p:nvSpPr>
        <p:spPr bwMode="auto">
          <a:xfrm rot="1864053">
            <a:off x="1638604" y="1970071"/>
            <a:ext cx="2278881" cy="2303075"/>
          </a:xfrm>
          <a:prstGeom prst="teardrop">
            <a:avLst/>
          </a:prstGeom>
          <a:solidFill>
            <a:srgbClr val="D7000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A9DE35-92B6-ABFA-E7A9-2863E4C4BB6D}"/>
              </a:ext>
            </a:extLst>
          </p:cNvPr>
          <p:cNvSpPr txBox="1"/>
          <p:nvPr/>
        </p:nvSpPr>
        <p:spPr bwMode="auto">
          <a:xfrm>
            <a:off x="1249926" y="2350369"/>
            <a:ext cx="3211202" cy="1298377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kern="0" dirty="0">
                <a:solidFill>
                  <a:srgbClr val="FFFFFF"/>
                </a:solidFill>
                <a:cs typeface="Arial"/>
              </a:rPr>
              <a:t>« Cela va me coûter plus cher que maintenant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94D7A2-32D6-BC64-FA8E-13E31078E76E}"/>
              </a:ext>
            </a:extLst>
          </p:cNvPr>
          <p:cNvSpPr txBox="1"/>
          <p:nvPr/>
        </p:nvSpPr>
        <p:spPr bwMode="auto">
          <a:xfrm>
            <a:off x="7497890" y="947134"/>
            <a:ext cx="4263461" cy="2769870"/>
          </a:xfrm>
          <a:prstGeom prst="ellipse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1113" lvl="1" indent="-11113" algn="ctr">
              <a:defRPr/>
            </a:pPr>
            <a:r>
              <a:rPr lang="fr-FR" sz="1600" kern="0" dirty="0">
                <a:solidFill>
                  <a:srgbClr val="FFFFFF"/>
                </a:solidFill>
                <a:cs typeface="Arial"/>
              </a:rPr>
              <a:t>Vous n’avez pas de coûts supplémentaires dans vos autres banques. Vous n’aurez que l’abonnement à PULCEO </a:t>
            </a:r>
            <a:r>
              <a:rPr lang="fr-FR" sz="1600" kern="0" dirty="0" err="1">
                <a:solidFill>
                  <a:srgbClr val="FFFFFF"/>
                </a:solidFill>
                <a:cs typeface="Arial"/>
              </a:rPr>
              <a:t>Connect</a:t>
            </a:r>
            <a:r>
              <a:rPr lang="fr-FR" sz="1600" kern="0" dirty="0">
                <a:solidFill>
                  <a:srgbClr val="FFFFFF"/>
                </a:solidFill>
                <a:cs typeface="Arial"/>
              </a:rPr>
              <a:t> comme facturation complémentaire par rapport à aujourd’hui tout en gagnant du temps.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C64227-93C0-664E-D709-4A3D7FCD915B}"/>
              </a:ext>
            </a:extLst>
          </p:cNvPr>
          <p:cNvSpPr txBox="1"/>
          <p:nvPr/>
        </p:nvSpPr>
        <p:spPr bwMode="auto">
          <a:xfrm>
            <a:off x="6380544" y="1610857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kern="0" dirty="0">
                <a:solidFill>
                  <a:srgbClr val="3E454A"/>
                </a:solidFill>
                <a:cs typeface="Arial"/>
              </a:rPr>
              <a:t>Conseiller</a:t>
            </a:r>
          </a:p>
        </p:txBody>
      </p:sp>
    </p:spTree>
    <p:extLst>
      <p:ext uri="{BB962C8B-B14F-4D97-AF65-F5344CB8AC3E}">
        <p14:creationId xmlns:p14="http://schemas.microsoft.com/office/powerpoint/2010/main" val="179069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FAQ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3CCD42-FBAF-8FC6-B191-90462D4A8ACF}"/>
              </a:ext>
            </a:extLst>
          </p:cNvPr>
          <p:cNvSpPr txBox="1">
            <a:spLocks/>
          </p:cNvSpPr>
          <p:nvPr/>
        </p:nvSpPr>
        <p:spPr bwMode="auto">
          <a:xfrm>
            <a:off x="695400" y="1484784"/>
            <a:ext cx="4838702" cy="108012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Est-ce que PULCEO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Connect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remplace l’abonnement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CEnet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30F0F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du client ?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C1781112-DB36-8E95-BDC6-FF9A0E341BB5}"/>
              </a:ext>
            </a:extLst>
          </p:cNvPr>
          <p:cNvSpPr txBox="1">
            <a:spLocks/>
          </p:cNvSpPr>
          <p:nvPr/>
        </p:nvSpPr>
        <p:spPr bwMode="auto">
          <a:xfrm>
            <a:off x="2562828" y="2587998"/>
            <a:ext cx="999233" cy="619349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5240">
            <a:solidFill>
              <a:srgbClr val="D7000F"/>
            </a:solidFill>
          </a:ln>
        </p:spPr>
        <p:txBody>
          <a:bodyPr vert="horz" wrap="square" lIns="288000" tIns="216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Non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Espace réservé du texte 17">
            <a:extLst>
              <a:ext uri="{FF2B5EF4-FFF2-40B4-BE49-F238E27FC236}">
                <a16:creationId xmlns:a16="http://schemas.microsoft.com/office/drawing/2014/main" id="{F92289B8-8174-73AC-3E5E-376785A78B5C}"/>
              </a:ext>
            </a:extLst>
          </p:cNvPr>
          <p:cNvSpPr txBox="1">
            <a:spLocks/>
          </p:cNvSpPr>
          <p:nvPr/>
        </p:nvSpPr>
        <p:spPr bwMode="auto">
          <a:xfrm>
            <a:off x="695400" y="3340531"/>
            <a:ext cx="5472608" cy="103698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De quel moyen d’authentification forte </a:t>
            </a:r>
            <a:b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dois-je équiper mon client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Espace réservé du texte 19">
            <a:extLst>
              <a:ext uri="{FF2B5EF4-FFF2-40B4-BE49-F238E27FC236}">
                <a16:creationId xmlns:a16="http://schemas.microsoft.com/office/drawing/2014/main" id="{9C050B2C-1742-D3A3-0AEC-7AF2DEA83E35}"/>
              </a:ext>
            </a:extLst>
          </p:cNvPr>
          <p:cNvSpPr txBox="1">
            <a:spLocks/>
          </p:cNvSpPr>
          <p:nvPr/>
        </p:nvSpPr>
        <p:spPr bwMode="auto">
          <a:xfrm>
            <a:off x="695400" y="4449526"/>
            <a:ext cx="5472608" cy="1787785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rgbClr val="D7000F"/>
            </a:solidFill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1" indent="-8890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Le moyen le plus fluide est Secur’Pass Pro </a:t>
            </a: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t>(à proposer dès sa mise en marché)</a:t>
            </a:r>
          </a:p>
          <a:p>
            <a:pPr marL="88900" marR="0" lvl="1" indent="-8890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Sol CAP à minima pour pouvoir émettre des virements. Le client devra penser à déclarer les comptes bénéficiaires dans sa banque en ligne au préalable (avec le délai de tempo de 72h). 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80699C3E-AF8A-C182-171A-8ADA07ED7AD1}"/>
              </a:ext>
            </a:extLst>
          </p:cNvPr>
          <p:cNvSpPr txBox="1">
            <a:spLocks/>
          </p:cNvSpPr>
          <p:nvPr/>
        </p:nvSpPr>
        <p:spPr bwMode="auto">
          <a:xfrm>
            <a:off x="6023992" y="1484784"/>
            <a:ext cx="5331778" cy="108012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Est-ce que le client peut toujours faire des virements et des transferts de fichier via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CEnet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48ECCF73-DFEF-B9BC-8452-EB87DBAD3667}"/>
              </a:ext>
            </a:extLst>
          </p:cNvPr>
          <p:cNvSpPr txBox="1">
            <a:spLocks/>
          </p:cNvSpPr>
          <p:nvPr/>
        </p:nvSpPr>
        <p:spPr bwMode="auto">
          <a:xfrm>
            <a:off x="8130324" y="2576162"/>
            <a:ext cx="999233" cy="631185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5240">
            <a:solidFill>
              <a:srgbClr val="D7000F"/>
            </a:solidFill>
          </a:ln>
        </p:spPr>
        <p:txBody>
          <a:bodyPr vert="horz" wrap="square" lIns="288000" tIns="180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Oui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879013F7-FA17-2C1E-2E83-D0DB7AB9CB43}"/>
              </a:ext>
            </a:extLst>
          </p:cNvPr>
          <p:cNvSpPr txBox="1">
            <a:spLocks/>
          </p:cNvSpPr>
          <p:nvPr/>
        </p:nvSpPr>
        <p:spPr bwMode="auto">
          <a:xfrm>
            <a:off x="7006823" y="4083735"/>
            <a:ext cx="4348947" cy="103698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En quoi PULCEO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Connect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améliore la sécurité financière de mon client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Espace réservé du texte 19">
            <a:extLst>
              <a:ext uri="{FF2B5EF4-FFF2-40B4-BE49-F238E27FC236}">
                <a16:creationId xmlns:a16="http://schemas.microsoft.com/office/drawing/2014/main" id="{BFB18F84-A052-6508-C804-C2F4C534C0E0}"/>
              </a:ext>
            </a:extLst>
          </p:cNvPr>
          <p:cNvSpPr txBox="1">
            <a:spLocks/>
          </p:cNvSpPr>
          <p:nvPr/>
        </p:nvSpPr>
        <p:spPr bwMode="auto">
          <a:xfrm>
            <a:off x="7006823" y="5192731"/>
            <a:ext cx="4348947" cy="1044580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rgbClr val="D7000F"/>
            </a:solidFill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Le professionnel peut mieux anticiper ses besoins de trésorerie pour réduire ses agios et éventuellement solliciter des financements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31A2CBD-E122-7FCC-A22C-A80FECB5B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820"/>
          <a:stretch/>
        </p:blipFill>
        <p:spPr bwMode="auto">
          <a:xfrm>
            <a:off x="-60684" y="1698462"/>
            <a:ext cx="1260140" cy="16660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2C5035-464D-DA49-4DA5-6955AA4352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438"/>
          <a:stretch/>
        </p:blipFill>
        <p:spPr bwMode="auto">
          <a:xfrm flipH="1">
            <a:off x="5951984" y="425674"/>
            <a:ext cx="1728192" cy="10801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A09281D-DA3F-D9A6-ED34-4349809126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502"/>
          <a:stretch/>
        </p:blipFill>
        <p:spPr bwMode="auto">
          <a:xfrm flipH="1">
            <a:off x="4583832" y="3279353"/>
            <a:ext cx="2573809" cy="12876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E7A7761-0F34-95A6-3BF6-61F60B55D2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1144"/>
          <a:stretch/>
        </p:blipFill>
        <p:spPr bwMode="auto">
          <a:xfrm flipH="1">
            <a:off x="9877917" y="2678817"/>
            <a:ext cx="1529988" cy="146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6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6" grpId="0" uiExpand="1" build="p" animBg="1"/>
      <p:bldP spid="7" grpId="0" uiExpand="1" build="p" animBg="1"/>
      <p:bldP spid="8" grpId="0" uiExpand="1" build="p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FAQ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56FD7FCA-241A-F65B-B1E3-E5B7AB4CED3E}"/>
              </a:ext>
            </a:extLst>
          </p:cNvPr>
          <p:cNvSpPr txBox="1">
            <a:spLocks/>
          </p:cNvSpPr>
          <p:nvPr/>
        </p:nvSpPr>
        <p:spPr bwMode="auto">
          <a:xfrm>
            <a:off x="695400" y="1484784"/>
            <a:ext cx="4838702" cy="108012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Si mon client est déjà équipé de PULCEO, puis-je lui proposer PULCEO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Connect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F7024E0-00D5-E2C1-D3FE-C2654C33FDE6}"/>
              </a:ext>
            </a:extLst>
          </p:cNvPr>
          <p:cNvSpPr txBox="1">
            <a:spLocks/>
          </p:cNvSpPr>
          <p:nvPr/>
        </p:nvSpPr>
        <p:spPr bwMode="auto">
          <a:xfrm>
            <a:off x="695400" y="2599982"/>
            <a:ext cx="4838702" cy="127508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5240">
            <a:solidFill>
              <a:srgbClr val="D7000F"/>
            </a:solidFill>
          </a:ln>
        </p:spPr>
        <p:txBody>
          <a:bodyPr vert="horz" wrap="square" lIns="288000" tIns="251999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Oui, pour compléter son offre PULCEO et connecter des banques secondaires ou disposer des écritures du jour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F2AAC22C-3311-26E3-C9C3-703A539AF5AF}"/>
              </a:ext>
            </a:extLst>
          </p:cNvPr>
          <p:cNvSpPr txBox="1">
            <a:spLocks/>
          </p:cNvSpPr>
          <p:nvPr/>
        </p:nvSpPr>
        <p:spPr bwMode="auto">
          <a:xfrm>
            <a:off x="695400" y="4072097"/>
            <a:ext cx="5472608" cy="103698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Si le client crée des bénéficiaires dans PULCEO Connect, est-ce qu’ils seront aussi créés dans CEnet ? 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6DCADCBF-6F6E-07EC-102F-E275C122FC9D}"/>
              </a:ext>
            </a:extLst>
          </p:cNvPr>
          <p:cNvSpPr txBox="1">
            <a:spLocks/>
          </p:cNvSpPr>
          <p:nvPr/>
        </p:nvSpPr>
        <p:spPr bwMode="auto">
          <a:xfrm>
            <a:off x="695400" y="5181093"/>
            <a:ext cx="5472608" cy="1036990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rgbClr val="D7000F"/>
            </a:solidFill>
          </a:ln>
        </p:spPr>
        <p:txBody>
          <a:bodyPr vert="horz" wrap="square" lIns="288000" tIns="216000" rIns="180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Pct val="120000"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Non, en revanche, l’inverse est possible. </a:t>
            </a:r>
            <a:b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Avec Secur’Pass Pro, le client n’aura pas besoin </a:t>
            </a:r>
            <a:b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d’avoir déclaré le bénéficiaire dans CEnet au préalable.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95FEC756-4539-DC69-1F5D-DD23508CAFBB}"/>
              </a:ext>
            </a:extLst>
          </p:cNvPr>
          <p:cNvSpPr txBox="1">
            <a:spLocks/>
          </p:cNvSpPr>
          <p:nvPr/>
        </p:nvSpPr>
        <p:spPr bwMode="auto">
          <a:xfrm>
            <a:off x="6023992" y="1484784"/>
            <a:ext cx="5472608" cy="1080120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Si mon client ne renouvelle pas son consentement au bout de 180 jours, que se passe-t-il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8BD14F12-88C1-91DC-F57B-3E36216B473E}"/>
              </a:ext>
            </a:extLst>
          </p:cNvPr>
          <p:cNvSpPr txBox="1">
            <a:spLocks/>
          </p:cNvSpPr>
          <p:nvPr/>
        </p:nvSpPr>
        <p:spPr bwMode="auto">
          <a:xfrm>
            <a:off x="6023992" y="2663382"/>
            <a:ext cx="5472608" cy="1211686"/>
          </a:xfrm>
          <a:custGeom>
            <a:avLst/>
            <a:gdLst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211887 w 4838704"/>
              <a:gd name="connsiteY8" fmla="*/ 1316366 h 1316934"/>
              <a:gd name="connsiteX9" fmla="*/ 0 w 4838704"/>
              <a:gd name="connsiteY9" fmla="*/ 1316366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211887 w 4838704"/>
              <a:gd name="connsiteY7" fmla="*/ 1316934 h 1316934"/>
              <a:gd name="connsiteX8" fmla="*/ 0 w 4838704"/>
              <a:gd name="connsiteY8" fmla="*/ 1316366 h 1316934"/>
              <a:gd name="connsiteX9" fmla="*/ 0 w 4838704"/>
              <a:gd name="connsiteY9" fmla="*/ 0 h 1316934"/>
              <a:gd name="connsiteX0" fmla="*/ 0 w 4838704"/>
              <a:gd name="connsiteY0" fmla="*/ 0 h 1316934"/>
              <a:gd name="connsiteX1" fmla="*/ 2379208 w 4838704"/>
              <a:gd name="connsiteY1" fmla="*/ 0 h 1316934"/>
              <a:gd name="connsiteX2" fmla="*/ 2379208 w 4838704"/>
              <a:gd name="connsiteY2" fmla="*/ 80159 h 1316934"/>
              <a:gd name="connsiteX3" fmla="*/ 4838704 w 4838704"/>
              <a:gd name="connsiteY3" fmla="*/ 80159 h 1316934"/>
              <a:gd name="connsiteX4" fmla="*/ 4838704 w 4838704"/>
              <a:gd name="connsiteY4" fmla="*/ 1316366 h 1316934"/>
              <a:gd name="connsiteX5" fmla="*/ 3728480 w 4838704"/>
              <a:gd name="connsiteY5" fmla="*/ 1316366 h 1316934"/>
              <a:gd name="connsiteX6" fmla="*/ 3728480 w 4838704"/>
              <a:gd name="connsiteY6" fmla="*/ 1316934 h 1316934"/>
              <a:gd name="connsiteX7" fmla="*/ 0 w 4838704"/>
              <a:gd name="connsiteY7" fmla="*/ 1316366 h 1316934"/>
              <a:gd name="connsiteX8" fmla="*/ 0 w 4838704"/>
              <a:gd name="connsiteY8" fmla="*/ 0 h 1316934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3728480 w 4838704"/>
              <a:gd name="connsiteY5" fmla="*/ 1316366 h 1316366"/>
              <a:gd name="connsiteX6" fmla="*/ 0 w 4838704"/>
              <a:gd name="connsiteY6" fmla="*/ 1316366 h 1316366"/>
              <a:gd name="connsiteX7" fmla="*/ 0 w 4838704"/>
              <a:gd name="connsiteY7" fmla="*/ 0 h 1316366"/>
              <a:gd name="connsiteX0" fmla="*/ 0 w 4838704"/>
              <a:gd name="connsiteY0" fmla="*/ 0 h 1316366"/>
              <a:gd name="connsiteX1" fmla="*/ 2379208 w 4838704"/>
              <a:gd name="connsiteY1" fmla="*/ 0 h 1316366"/>
              <a:gd name="connsiteX2" fmla="*/ 2379208 w 4838704"/>
              <a:gd name="connsiteY2" fmla="*/ 80159 h 1316366"/>
              <a:gd name="connsiteX3" fmla="*/ 4838704 w 4838704"/>
              <a:gd name="connsiteY3" fmla="*/ 80159 h 1316366"/>
              <a:gd name="connsiteX4" fmla="*/ 4838704 w 4838704"/>
              <a:gd name="connsiteY4" fmla="*/ 1316366 h 1316366"/>
              <a:gd name="connsiteX5" fmla="*/ 0 w 4838704"/>
              <a:gd name="connsiteY5" fmla="*/ 1316366 h 1316366"/>
              <a:gd name="connsiteX6" fmla="*/ 0 w 4838704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4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4" y="80159"/>
                </a:lnTo>
                <a:lnTo>
                  <a:pt x="4838704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5240">
            <a:solidFill>
              <a:srgbClr val="D7000F"/>
            </a:solidFill>
          </a:ln>
        </p:spPr>
        <p:txBody>
          <a:bodyPr vert="horz" wrap="square" lIns="288000" tIns="251999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Les soldes ne seront plus actualisés jusqu’au renouvellement du consentement qui se fait facilement en quelques clics. Au renouvellement du consentement, l’historique sera repris.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53336409-59CD-62D8-8C68-C1FE0E3A3870}"/>
              </a:ext>
            </a:extLst>
          </p:cNvPr>
          <p:cNvSpPr txBox="1">
            <a:spLocks/>
          </p:cNvSpPr>
          <p:nvPr/>
        </p:nvSpPr>
        <p:spPr bwMode="auto">
          <a:xfrm>
            <a:off x="6744073" y="4083735"/>
            <a:ext cx="4611698" cy="1036989"/>
          </a:xfrm>
          <a:custGeom>
            <a:avLst/>
            <a:gdLst>
              <a:gd name="connsiteX0" fmla="*/ 0 w 4838703"/>
              <a:gd name="connsiteY0" fmla="*/ 0 h 1612310"/>
              <a:gd name="connsiteX1" fmla="*/ 4838703 w 4838703"/>
              <a:gd name="connsiteY1" fmla="*/ 0 h 1612310"/>
              <a:gd name="connsiteX2" fmla="*/ 4838703 w 4838703"/>
              <a:gd name="connsiteY2" fmla="*/ 1612310 h 1612310"/>
              <a:gd name="connsiteX3" fmla="*/ 2459367 w 4838703"/>
              <a:gd name="connsiteY3" fmla="*/ 1612310 h 1612310"/>
              <a:gd name="connsiteX4" fmla="*/ 2459367 w 4838703"/>
              <a:gd name="connsiteY4" fmla="*/ 1532150 h 1612310"/>
              <a:gd name="connsiteX5" fmla="*/ 0 w 4838703"/>
              <a:gd name="connsiteY5" fmla="*/ 1532150 h 1612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8703" h="1612310" extrusionOk="0">
                <a:moveTo>
                  <a:pt x="0" y="0"/>
                </a:moveTo>
                <a:lnTo>
                  <a:pt x="4838703" y="0"/>
                </a:lnTo>
                <a:lnTo>
                  <a:pt x="4838703" y="1612310"/>
                </a:lnTo>
                <a:lnTo>
                  <a:pt x="2459367" y="1612310"/>
                </a:lnTo>
                <a:lnTo>
                  <a:pt x="2459367" y="1532150"/>
                </a:lnTo>
                <a:lnTo>
                  <a:pt x="0" y="15321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288000" tIns="288000" rIns="288000" bIns="288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Mon client peut-il résilier ses autres abonnements banque en ligne ?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4" name="Espace réservé du texte 19">
            <a:extLst>
              <a:ext uri="{FF2B5EF4-FFF2-40B4-BE49-F238E27FC236}">
                <a16:creationId xmlns:a16="http://schemas.microsoft.com/office/drawing/2014/main" id="{4D7CED07-F715-4183-C756-B6CFE17DA4E9}"/>
              </a:ext>
            </a:extLst>
          </p:cNvPr>
          <p:cNvSpPr txBox="1">
            <a:spLocks/>
          </p:cNvSpPr>
          <p:nvPr/>
        </p:nvSpPr>
        <p:spPr bwMode="auto">
          <a:xfrm>
            <a:off x="6744073" y="5192731"/>
            <a:ext cx="4611698" cy="1036989"/>
          </a:xfrm>
          <a:custGeom>
            <a:avLst/>
            <a:gdLst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3728480 w 4838703"/>
              <a:gd name="connsiteY6" fmla="*/ 1319315 h 1319315"/>
              <a:gd name="connsiteX7" fmla="*/ 211887 w 4838703"/>
              <a:gd name="connsiteY7" fmla="*/ 1319315 h 1319315"/>
              <a:gd name="connsiteX8" fmla="*/ 211887 w 4838703"/>
              <a:gd name="connsiteY8" fmla="*/ 1316366 h 1319315"/>
              <a:gd name="connsiteX9" fmla="*/ 0 w 4838703"/>
              <a:gd name="connsiteY9" fmla="*/ 1316366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3728480 w 4838703"/>
              <a:gd name="connsiteY5" fmla="*/ 1316366 h 1319315"/>
              <a:gd name="connsiteX6" fmla="*/ 211887 w 4838703"/>
              <a:gd name="connsiteY6" fmla="*/ 1319315 h 1319315"/>
              <a:gd name="connsiteX7" fmla="*/ 211887 w 4838703"/>
              <a:gd name="connsiteY7" fmla="*/ 1316366 h 1319315"/>
              <a:gd name="connsiteX8" fmla="*/ 0 w 4838703"/>
              <a:gd name="connsiteY8" fmla="*/ 1316366 h 1319315"/>
              <a:gd name="connsiteX9" fmla="*/ 0 w 4838703"/>
              <a:gd name="connsiteY9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211887 w 4838703"/>
              <a:gd name="connsiteY6" fmla="*/ 1316366 h 1319315"/>
              <a:gd name="connsiteX7" fmla="*/ 0 w 4838703"/>
              <a:gd name="connsiteY7" fmla="*/ 1316366 h 1319315"/>
              <a:gd name="connsiteX8" fmla="*/ 0 w 4838703"/>
              <a:gd name="connsiteY8" fmla="*/ 0 h 1319315"/>
              <a:gd name="connsiteX0" fmla="*/ 0 w 4838703"/>
              <a:gd name="connsiteY0" fmla="*/ 0 h 1319315"/>
              <a:gd name="connsiteX1" fmla="*/ 2379208 w 4838703"/>
              <a:gd name="connsiteY1" fmla="*/ 0 h 1319315"/>
              <a:gd name="connsiteX2" fmla="*/ 2379208 w 4838703"/>
              <a:gd name="connsiteY2" fmla="*/ 80159 h 1319315"/>
              <a:gd name="connsiteX3" fmla="*/ 4838703 w 4838703"/>
              <a:gd name="connsiteY3" fmla="*/ 80159 h 1319315"/>
              <a:gd name="connsiteX4" fmla="*/ 4838703 w 4838703"/>
              <a:gd name="connsiteY4" fmla="*/ 1316366 h 1319315"/>
              <a:gd name="connsiteX5" fmla="*/ 211887 w 4838703"/>
              <a:gd name="connsiteY5" fmla="*/ 1319315 h 1319315"/>
              <a:gd name="connsiteX6" fmla="*/ 0 w 4838703"/>
              <a:gd name="connsiteY6" fmla="*/ 1316366 h 1319315"/>
              <a:gd name="connsiteX7" fmla="*/ 0 w 4838703"/>
              <a:gd name="connsiteY7" fmla="*/ 0 h 1319315"/>
              <a:gd name="connsiteX0" fmla="*/ 0 w 4838703"/>
              <a:gd name="connsiteY0" fmla="*/ 0 h 1316366"/>
              <a:gd name="connsiteX1" fmla="*/ 2379208 w 4838703"/>
              <a:gd name="connsiteY1" fmla="*/ 0 h 1316366"/>
              <a:gd name="connsiteX2" fmla="*/ 2379208 w 4838703"/>
              <a:gd name="connsiteY2" fmla="*/ 80159 h 1316366"/>
              <a:gd name="connsiteX3" fmla="*/ 4838703 w 4838703"/>
              <a:gd name="connsiteY3" fmla="*/ 80159 h 1316366"/>
              <a:gd name="connsiteX4" fmla="*/ 4838703 w 4838703"/>
              <a:gd name="connsiteY4" fmla="*/ 1316366 h 1316366"/>
              <a:gd name="connsiteX5" fmla="*/ 0 w 4838703"/>
              <a:gd name="connsiteY5" fmla="*/ 1316366 h 1316366"/>
              <a:gd name="connsiteX6" fmla="*/ 0 w 4838703"/>
              <a:gd name="connsiteY6" fmla="*/ 0 h 131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38703" h="1316366" extrusionOk="0">
                <a:moveTo>
                  <a:pt x="0" y="0"/>
                </a:moveTo>
                <a:lnTo>
                  <a:pt x="2379208" y="0"/>
                </a:lnTo>
                <a:lnTo>
                  <a:pt x="2379208" y="80159"/>
                </a:lnTo>
                <a:lnTo>
                  <a:pt x="4838703" y="80159"/>
                </a:lnTo>
                <a:lnTo>
                  <a:pt x="4838703" y="1316366"/>
                </a:lnTo>
                <a:lnTo>
                  <a:pt x="0" y="1316366"/>
                </a:lnTo>
                <a:lnTo>
                  <a:pt x="0" y="0"/>
                </a:lnTo>
                <a:close/>
              </a:path>
            </a:pathLst>
          </a:custGeom>
          <a:noFill/>
          <a:ln w="15240">
            <a:solidFill>
              <a:srgbClr val="D7000F"/>
            </a:solidFill>
          </a:ln>
        </p:spPr>
        <p:txBody>
          <a:bodyPr vert="horz" wrap="square" lIns="288000" tIns="216000" rIns="0" bIns="180000" rtlCol="0">
            <a:noAutofit/>
          </a:bodyPr>
          <a:lstStyle>
            <a:lvl1pPr marL="0" indent="0" algn="l" defTabSz="914400">
              <a:lnSpc>
                <a:spcPct val="100000"/>
              </a:lnSpc>
              <a:spcBef>
                <a:spcPts val="1500"/>
              </a:spcBef>
              <a:buFont typeface="Arial"/>
              <a:buNone/>
              <a:defRPr sz="16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Wingdings 2"/>
              <a:buChar char=""/>
              <a:defRPr sz="1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44000" algn="l" defTabSz="91440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/>
              <a:buChar char="-"/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7000F"/>
              </a:buClr>
              <a:buSzTx/>
              <a:buFont typeface="Wingdings 2"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Non, il faut que le client garde ses différents abonnements banque en ligne pour pouvoir synchroniser ses comptes avec PULCEO 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cs typeface="Arial"/>
              </a:rPr>
              <a:t>Connect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BF4474C-84C4-7F07-4C44-D883DCE5F1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438"/>
          <a:stretch/>
        </p:blipFill>
        <p:spPr bwMode="auto">
          <a:xfrm flipH="1">
            <a:off x="5951984" y="425674"/>
            <a:ext cx="1728192" cy="108012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963CF0C-1329-2246-A5F1-F1C0C620BA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243"/>
          <a:stretch/>
        </p:blipFill>
        <p:spPr bwMode="auto">
          <a:xfrm flipH="1">
            <a:off x="5073722" y="4934178"/>
            <a:ext cx="1310310" cy="12839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E9DDCF3-80C2-FF49-3430-DE51C312F9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3507"/>
          <a:stretch/>
        </p:blipFill>
        <p:spPr bwMode="auto">
          <a:xfrm>
            <a:off x="10056440" y="4191977"/>
            <a:ext cx="1303934" cy="105699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64C6B17-02A7-404C-E362-7B63048AE3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3507"/>
          <a:stretch/>
        </p:blipFill>
        <p:spPr bwMode="auto">
          <a:xfrm>
            <a:off x="150753" y="2815797"/>
            <a:ext cx="1089294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nimBg="1"/>
      <p:bldP spid="18" grpId="0" uiExpand="1" build="p" animBg="1"/>
      <p:bldP spid="19" grpId="0" uiExpand="1" build="p" animBg="1"/>
      <p:bldP spid="20" grpId="0" uiExpand="1" build="p" animBg="1"/>
      <p:bldP spid="21" grpId="0" animBg="1"/>
      <p:bldP spid="2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186</TotalTime>
  <Words>741</Words>
  <Application>Microsoft Office PowerPoint</Application>
  <PresentationFormat>Grand écran</PresentationFormat>
  <Paragraphs>76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Montserrat Black</vt:lpstr>
      <vt:lpstr>Wingdings</vt:lpstr>
      <vt:lpstr>Wingdings 2</vt:lpstr>
      <vt:lpstr>Thème Office</vt:lpstr>
      <vt:lpstr>Pulcéo Connect : Comment vendre la solution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Pulcéo Connect : Comment vendre la solution </dc:title>
  <dc:creator>ZINCK Yves [CEGEE]</dc:creator>
  <cp:lastModifiedBy>ZINCK Yves [CEGEE]</cp:lastModifiedBy>
  <cp:revision>1</cp:revision>
  <dcterms:created xsi:type="dcterms:W3CDTF">2023-08-23T09:19:36Z</dcterms:created>
  <dcterms:modified xsi:type="dcterms:W3CDTF">2023-09-25T15:37:38Z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