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3"/>
  </p:notesMasterIdLst>
  <p:sldIdLst>
    <p:sldId id="268" r:id="rId6"/>
    <p:sldId id="634" r:id="rId7"/>
    <p:sldId id="274" r:id="rId8"/>
    <p:sldId id="619" r:id="rId9"/>
    <p:sldId id="626" r:id="rId10"/>
    <p:sldId id="620" r:id="rId11"/>
    <p:sldId id="621" r:id="rId12"/>
    <p:sldId id="622" r:id="rId13"/>
    <p:sldId id="623" r:id="rId14"/>
    <p:sldId id="624" r:id="rId15"/>
    <p:sldId id="625" r:id="rId16"/>
    <p:sldId id="627" r:id="rId17"/>
    <p:sldId id="628" r:id="rId18"/>
    <p:sldId id="629" r:id="rId19"/>
    <p:sldId id="631" r:id="rId20"/>
    <p:sldId id="632" r:id="rId21"/>
    <p:sldId id="633" r:id="rId22"/>
    <p:sldId id="635" r:id="rId23"/>
    <p:sldId id="636" r:id="rId24"/>
    <p:sldId id="637" r:id="rId25"/>
    <p:sldId id="638" r:id="rId26"/>
    <p:sldId id="640" r:id="rId27"/>
    <p:sldId id="641" r:id="rId28"/>
    <p:sldId id="642" r:id="rId29"/>
    <p:sldId id="610" r:id="rId30"/>
    <p:sldId id="600" r:id="rId31"/>
    <p:sldId id="295" r:id="rId32"/>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3EAB36"/>
    <a:srgbClr val="005FAB"/>
    <a:srgbClr val="0057A6"/>
    <a:srgbClr val="558C0E"/>
    <a:srgbClr val="2010D3"/>
    <a:srgbClr val="1D9DD9"/>
    <a:srgbClr val="FFD817"/>
    <a:srgbClr val="E60B15"/>
    <a:srgbClr val="1EA3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0D499C-4109-4B3D-AC12-FA386720E45F}" v="370" dt="2023-09-29T11:27:12.38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098" autoAdjust="0"/>
    <p:restoredTop sz="96056" autoAdjust="0"/>
  </p:normalViewPr>
  <p:slideViewPr>
    <p:cSldViewPr snapToGrid="0">
      <p:cViewPr varScale="1">
        <p:scale>
          <a:sx n="101" d="100"/>
          <a:sy n="101" d="100"/>
        </p:scale>
        <p:origin x="1386" y="72"/>
      </p:cViewPr>
      <p:guideLst/>
    </p:cSldViewPr>
  </p:slideViewPr>
  <p:outlineViewPr>
    <p:cViewPr>
      <p:scale>
        <a:sx n="33" d="100"/>
        <a:sy n="33" d="100"/>
      </p:scale>
      <p:origin x="0" y="-300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462ADFC-EDD7-4E36-BDAC-EB5A83F7D702}" type="datetimeFigureOut">
              <a:rPr lang="fr-FR" smtClean="0"/>
              <a:t>29/09/2023</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1EB6E3E-140C-411A-87D3-856606D25FE1}" type="slidenum">
              <a:rPr lang="fr-FR" smtClean="0"/>
              <a:t>‹N°›</a:t>
            </a:fld>
            <a:endParaRPr lang="fr-FR"/>
          </a:p>
        </p:txBody>
      </p:sp>
    </p:spTree>
    <p:extLst>
      <p:ext uri="{BB962C8B-B14F-4D97-AF65-F5344CB8AC3E}">
        <p14:creationId xmlns:p14="http://schemas.microsoft.com/office/powerpoint/2010/main" val="4170822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4542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8.jpeg"/><Relationship Id="rId4" Type="http://schemas.openxmlformats.org/officeDocument/2006/relationships/image" Target="../media/image7.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1274345" y="-11665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pic>
        <p:nvPicPr>
          <p:cNvPr id="10" name="Image 9">
            <a:extLst>
              <a:ext uri="{FF2B5EF4-FFF2-40B4-BE49-F238E27FC236}">
                <a16:creationId xmlns:a16="http://schemas.microsoft.com/office/drawing/2014/main" id="{6B40D612-077C-47F4-8972-64506457B2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3020" y="22538"/>
            <a:ext cx="883217" cy="883217"/>
          </a:xfrm>
          <a:prstGeom prst="rect">
            <a:avLst/>
          </a:prstGeom>
        </p:spPr>
      </p:pic>
      <p:pic>
        <p:nvPicPr>
          <p:cNvPr id="3" name="Image 2">
            <a:extLst>
              <a:ext uri="{FF2B5EF4-FFF2-40B4-BE49-F238E27FC236}">
                <a16:creationId xmlns:a16="http://schemas.microsoft.com/office/drawing/2014/main" id="{BE66F003-8A68-7403-D7AC-5860A2431608}"/>
              </a:ext>
            </a:extLst>
          </p:cNvPr>
          <p:cNvPicPr>
            <a:picLocks noChangeAspect="1"/>
          </p:cNvPicPr>
          <p:nvPr userDrawn="1"/>
        </p:nvPicPr>
        <p:blipFill rotWithShape="1">
          <a:blip r:embed="rId3"/>
          <a:srcRect t="-17983" r="15838"/>
          <a:stretch/>
        </p:blipFill>
        <p:spPr bwMode="auto">
          <a:xfrm>
            <a:off x="9578295" y="38018"/>
            <a:ext cx="2413647" cy="369345"/>
          </a:xfrm>
          <a:prstGeom prst="rect">
            <a:avLst/>
          </a:prstGeom>
        </p:spPr>
      </p:pic>
      <p:sp>
        <p:nvSpPr>
          <p:cNvPr id="2" name="ZoneTexte 1">
            <a:extLst>
              <a:ext uri="{FF2B5EF4-FFF2-40B4-BE49-F238E27FC236}">
                <a16:creationId xmlns:a16="http://schemas.microsoft.com/office/drawing/2014/main" id="{36EC8667-B2C9-8408-6F96-F539EA0D4C06}"/>
              </a:ext>
            </a:extLst>
          </p:cNvPr>
          <p:cNvSpPr txBox="1"/>
          <p:nvPr userDrawn="1"/>
        </p:nvSpPr>
        <p:spPr>
          <a:xfrm>
            <a:off x="3266907" y="6519209"/>
            <a:ext cx="6818127" cy="276999"/>
          </a:xfrm>
          <a:prstGeom prst="rect">
            <a:avLst/>
          </a:prstGeom>
          <a:noFill/>
        </p:spPr>
        <p:txBody>
          <a:bodyPr wrap="square" rtlCol="0">
            <a:spAutoFit/>
          </a:bodyPr>
          <a:lstStyle/>
          <a:p>
            <a:pPr algn="ctr"/>
            <a:r>
              <a:rPr lang="fr-FR" sz="1200" dirty="0">
                <a:solidFill>
                  <a:schemeClr val="bg1">
                    <a:lumMod val="50000"/>
                  </a:schemeClr>
                </a:solidFill>
                <a:latin typeface="Calibri" panose="020F0502020204030204" pitchFamily="34" charset="0"/>
                <a:cs typeface="Calibri" panose="020F0502020204030204" pitchFamily="34" charset="0"/>
              </a:rPr>
              <a:t>L’HEBDO PRO – Lancement de l’offre </a:t>
            </a:r>
            <a:r>
              <a:rPr lang="fr-FR" sz="1200" dirty="0" err="1">
                <a:solidFill>
                  <a:schemeClr val="bg1">
                    <a:lumMod val="50000"/>
                  </a:schemeClr>
                </a:solidFill>
                <a:latin typeface="Calibri" panose="020F0502020204030204" pitchFamily="34" charset="0"/>
                <a:cs typeface="Calibri" panose="020F0502020204030204" pitchFamily="34" charset="0"/>
              </a:rPr>
              <a:t>PulCEo</a:t>
            </a:r>
            <a:r>
              <a:rPr lang="fr-FR" sz="1200" dirty="0">
                <a:solidFill>
                  <a:schemeClr val="bg1">
                    <a:lumMod val="50000"/>
                  </a:schemeClr>
                </a:solidFill>
                <a:latin typeface="Calibri" panose="020F0502020204030204" pitchFamily="34" charset="0"/>
                <a:cs typeface="Calibri" panose="020F0502020204030204" pitchFamily="34" charset="0"/>
              </a:rPr>
              <a:t> </a:t>
            </a:r>
            <a:r>
              <a:rPr lang="fr-FR" sz="1200" dirty="0" err="1">
                <a:solidFill>
                  <a:schemeClr val="bg1">
                    <a:lumMod val="50000"/>
                  </a:schemeClr>
                </a:solidFill>
                <a:latin typeface="Calibri" panose="020F0502020204030204" pitchFamily="34" charset="0"/>
                <a:cs typeface="Calibri" panose="020F0502020204030204" pitchFamily="34" charset="0"/>
              </a:rPr>
              <a:t>Connect</a:t>
            </a:r>
            <a:r>
              <a:rPr lang="fr-FR" sz="1200" dirty="0">
                <a:solidFill>
                  <a:schemeClr val="bg1">
                    <a:lumMod val="50000"/>
                  </a:schemeClr>
                </a:solidFill>
                <a:latin typeface="Calibri" panose="020F0502020204030204" pitchFamily="34" charset="0"/>
                <a:cs typeface="Calibri" panose="020F0502020204030204" pitchFamily="34" charset="0"/>
              </a:rPr>
              <a:t> - Semaine S39 2023</a:t>
            </a:r>
            <a:endParaRPr lang="fr-FR" sz="1200" dirty="0">
              <a:solidFill>
                <a:schemeClr val="bg1">
                  <a:lumMod val="50000"/>
                </a:schemeClr>
              </a:solidFill>
            </a:endParaRP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reso climat vierg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48A78AEF-1694-4C9B-B3E4-D69BEA27DF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3008" y="7557"/>
            <a:ext cx="883217" cy="883217"/>
          </a:xfrm>
          <a:prstGeom prst="rect">
            <a:avLst/>
          </a:prstGeom>
        </p:spPr>
      </p:pic>
      <p:sp>
        <p:nvSpPr>
          <p:cNvPr id="6" name="ZoneTexte 5">
            <a:extLst>
              <a:ext uri="{FF2B5EF4-FFF2-40B4-BE49-F238E27FC236}">
                <a16:creationId xmlns:a16="http://schemas.microsoft.com/office/drawing/2014/main" id="{674DF464-A718-44DB-8674-36A058B16D7F}"/>
              </a:ext>
            </a:extLst>
          </p:cNvPr>
          <p:cNvSpPr txBox="1"/>
          <p:nvPr userDrawn="1"/>
        </p:nvSpPr>
        <p:spPr>
          <a:xfrm>
            <a:off x="3266907" y="6519209"/>
            <a:ext cx="6818127" cy="276999"/>
          </a:xfrm>
          <a:prstGeom prst="rect">
            <a:avLst/>
          </a:prstGeom>
          <a:noFill/>
        </p:spPr>
        <p:txBody>
          <a:bodyPr wrap="square" rtlCol="0">
            <a:spAutoFit/>
          </a:bodyPr>
          <a:lstStyle/>
          <a:p>
            <a:pPr algn="ctr"/>
            <a:r>
              <a:rPr lang="fr-FR" sz="1200" dirty="0">
                <a:solidFill>
                  <a:schemeClr val="bg1">
                    <a:lumMod val="50000"/>
                  </a:schemeClr>
                </a:solidFill>
                <a:latin typeface="Calibri" panose="020F0502020204030204" pitchFamily="34" charset="0"/>
                <a:cs typeface="Calibri" panose="020F0502020204030204" pitchFamily="34" charset="0"/>
              </a:rPr>
              <a:t>L’HEBDO PRO – Lancement de l’offre </a:t>
            </a:r>
            <a:r>
              <a:rPr lang="fr-FR" sz="1200" dirty="0" err="1">
                <a:solidFill>
                  <a:schemeClr val="bg1">
                    <a:lumMod val="50000"/>
                  </a:schemeClr>
                </a:solidFill>
                <a:latin typeface="Calibri" panose="020F0502020204030204" pitchFamily="34" charset="0"/>
                <a:cs typeface="Calibri" panose="020F0502020204030204" pitchFamily="34" charset="0"/>
              </a:rPr>
              <a:t>PulCEo</a:t>
            </a:r>
            <a:r>
              <a:rPr lang="fr-FR" sz="1200" dirty="0">
                <a:solidFill>
                  <a:schemeClr val="bg1">
                    <a:lumMod val="50000"/>
                  </a:schemeClr>
                </a:solidFill>
                <a:latin typeface="Calibri" panose="020F0502020204030204" pitchFamily="34" charset="0"/>
                <a:cs typeface="Calibri" panose="020F0502020204030204" pitchFamily="34" charset="0"/>
              </a:rPr>
              <a:t> </a:t>
            </a:r>
            <a:r>
              <a:rPr lang="fr-FR" sz="1200" dirty="0" err="1">
                <a:solidFill>
                  <a:schemeClr val="bg1">
                    <a:lumMod val="50000"/>
                  </a:schemeClr>
                </a:solidFill>
                <a:latin typeface="Calibri" panose="020F0502020204030204" pitchFamily="34" charset="0"/>
                <a:cs typeface="Calibri" panose="020F0502020204030204" pitchFamily="34" charset="0"/>
              </a:rPr>
              <a:t>Connect</a:t>
            </a:r>
            <a:r>
              <a:rPr lang="fr-FR" sz="1200" dirty="0">
                <a:solidFill>
                  <a:schemeClr val="bg1">
                    <a:lumMod val="50000"/>
                  </a:schemeClr>
                </a:solidFill>
                <a:latin typeface="Calibri" panose="020F0502020204030204" pitchFamily="34" charset="0"/>
                <a:cs typeface="Calibri" panose="020F0502020204030204" pitchFamily="34" charset="0"/>
              </a:rPr>
              <a:t> - Semaine S39 2023</a:t>
            </a:r>
            <a:endParaRPr lang="fr-FR" sz="1200" dirty="0">
              <a:solidFill>
                <a:schemeClr val="bg1">
                  <a:lumMod val="50000"/>
                </a:schemeClr>
              </a:solidFill>
            </a:endParaRP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2803953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Fin JO">
    <p:spTree>
      <p:nvGrpSpPr>
        <p:cNvPr id="1" name=""/>
        <p:cNvGrpSpPr/>
        <p:nvPr/>
      </p:nvGrpSpPr>
      <p:grpSpPr>
        <a:xfrm>
          <a:off x="0" y="0"/>
          <a:ext cx="0" cy="0"/>
          <a:chOff x="0" y="0"/>
          <a:chExt cx="0" cy="0"/>
        </a:xfrm>
      </p:grpSpPr>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2750141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83" r:id="rId2"/>
    <p:sldLayoutId id="2147483675" r:id="rId3"/>
    <p:sldLayoutId id="2147483708" r:id="rId4"/>
    <p:sldLayoutId id="2147483709" r:id="rId5"/>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commerciaux.celca.caisse-epargne.fr/download/2125/pulceo-connect-pulceo/27596/film-promo-pulceo-connect-courte-2.mp4" TargetMode="Externa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pulceoconnect.caisse-epargne.fr/" TargetMode="Externa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tutos-pulceoconnect.caisse-epargne.fr/" TargetMode="External"/><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1.png"/><Relationship Id="rId7" Type="http://schemas.openxmlformats.org/officeDocument/2006/relationships/image" Target="../media/image44.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16.pn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6" Type="http://schemas.openxmlformats.org/officeDocument/2006/relationships/hyperlink" Target="http://commerciaux.celca.caisse-epargne.fr/download/2125/pulceo-connect-pulceo/31230/process-de-souscription-parcours-reserve-2.pptx" TargetMode="External"/><Relationship Id="rId5" Type="http://schemas.openxmlformats.org/officeDocument/2006/relationships/hyperlink" Target="http://commerciaux.celca.caisse-epargne.fr/download/2125/pulceo-connect-pulceo/31229/process-de-souscription-2.pptx" TargetMode="External"/><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hdphoto" Target="../media/hdphoto4.wdp"/><Relationship Id="rId7" Type="http://schemas.openxmlformats.org/officeDocument/2006/relationships/image" Target="../media/image55.wmf"/><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oleObject" Target="../embeddings/oleObject1.bin"/><Relationship Id="rId5" Type="http://schemas.microsoft.com/office/2007/relationships/hdphoto" Target="../media/hdphoto5.wdp"/><Relationship Id="rId10" Type="http://schemas.openxmlformats.org/officeDocument/2006/relationships/hyperlink" Target="mailto:cegee-b-developpement-flux@cegee.caisse-epargne.fr" TargetMode="External"/><Relationship Id="rId4" Type="http://schemas.openxmlformats.org/officeDocument/2006/relationships/image" Target="../media/image54.png"/><Relationship Id="rId9" Type="http://schemas.openxmlformats.org/officeDocument/2006/relationships/image" Target="../media/image56.wmf"/></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61.png"/><Relationship Id="rId13" Type="http://schemas.microsoft.com/office/2007/relationships/hdphoto" Target="../media/hdphoto7.wdp"/><Relationship Id="rId3" Type="http://schemas.openxmlformats.org/officeDocument/2006/relationships/image" Target="../media/image59.png"/><Relationship Id="rId7" Type="http://schemas.openxmlformats.org/officeDocument/2006/relationships/hyperlink" Target="https://www.tutos-pulceoconnect.caisse-epargne.fr/" TargetMode="External"/><Relationship Id="rId12" Type="http://schemas.openxmlformats.org/officeDocument/2006/relationships/image" Target="../media/image63.png"/><Relationship Id="rId17" Type="http://schemas.openxmlformats.org/officeDocument/2006/relationships/hyperlink" Target="http://commerciaux.celca.caisse-epargne.fr/download/2125/pulceo-connect-pulceo/31146/faq-pulceo-connect_client.docx" TargetMode="External"/><Relationship Id="rId2" Type="http://schemas.openxmlformats.org/officeDocument/2006/relationships/hyperlink" Target="http://commerciaux.celca.caisse-epargne.fr/download/2125/pulceo-connect-pulceo/31144/depliant-ce-pulco-connect.pdf" TargetMode="External"/><Relationship Id="rId16" Type="http://schemas.openxmlformats.org/officeDocument/2006/relationships/hyperlink" Target="http://commerciaux.celca.caisse-epargne.fr/download/2125/pulceo-connect-pulceo/31201/argumentaire-et-faq.pptx" TargetMode="External"/><Relationship Id="rId1" Type="http://schemas.openxmlformats.org/officeDocument/2006/relationships/slideLayout" Target="../slideLayouts/slideLayout2.xml"/><Relationship Id="rId6" Type="http://schemas.openxmlformats.org/officeDocument/2006/relationships/hyperlink" Target="http://commerciaux.celca.caisse-epargne.fr/download/2125/pulceo-connect-pulceo/27597/film-promo-pulceo-connect-mix-longue-1.mp4" TargetMode="External"/><Relationship Id="rId11" Type="http://schemas.openxmlformats.org/officeDocument/2006/relationships/hyperlink" Target="http://commerciaux.celca.caisse-epargne.fr/download/2125/pulceo-connect-pulceo/31147/fiche-pulceo-connec_conseillers.pdf" TargetMode="External"/><Relationship Id="rId5" Type="http://schemas.openxmlformats.org/officeDocument/2006/relationships/hyperlink" Target="http://commerciaux.celca.caisse-epargne.fr/download/2125/pulceo-connect-pulceo/27596/film-promo-pulceo-connect-courte-2.mp4" TargetMode="External"/><Relationship Id="rId15" Type="http://schemas.openxmlformats.org/officeDocument/2006/relationships/image" Target="../media/image64.png"/><Relationship Id="rId10" Type="http://schemas.microsoft.com/office/2007/relationships/hdphoto" Target="../media/hdphoto6.wdp"/><Relationship Id="rId4" Type="http://schemas.openxmlformats.org/officeDocument/2006/relationships/image" Target="../media/image60.png"/><Relationship Id="rId9" Type="http://schemas.openxmlformats.org/officeDocument/2006/relationships/image" Target="../media/image62.png"/><Relationship Id="rId14" Type="http://schemas.openxmlformats.org/officeDocument/2006/relationships/hyperlink" Target="http://commerciaux.celca.caisse-epargne.fr/download/2125/pulceo-connect-pulceo/31145/depliant-pulceo-connect.pdf"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commerciaux.celca.caisse-epargne.fr/download/2125/pulceo-connect-pulceo/31144/depliant-ce-pulco-connect.pdf" TargetMode="External"/><Relationship Id="rId3" Type="http://schemas.openxmlformats.org/officeDocument/2006/relationships/hyperlink" Target="http://commerciaux.celca.caisse-epargne.fr/download/2125/pulceo-connect-pulceo/27596/film-promo-pulceo-connect-courte-2.mp4" TargetMode="External"/><Relationship Id="rId7" Type="http://schemas.openxmlformats.org/officeDocument/2006/relationships/hyperlink" Target="http://commerciaux.celca.caisse-epargne.fr/download/2125/pulceo-connect-pulceo/31146/faq-pulceo-connect_client.docx" TargetMode="External"/><Relationship Id="rId12" Type="http://schemas.openxmlformats.org/officeDocument/2006/relationships/hyperlink" Target="http://commerciaux.celca.caisse-epargne.fr/download/2125/pulceo-connect-pulceo/31203/process-de-souscription-parcours-reserve.pptx" TargetMode="External"/><Relationship Id="rId2" Type="http://schemas.openxmlformats.org/officeDocument/2006/relationships/hyperlink" Target="http://commerciaux.celca.caisse-epargne.fr/download/2125/pulceo-connect-pulceo/31298/documentation-complete-pulceo-connect.pptx" TargetMode="External"/><Relationship Id="rId1" Type="http://schemas.openxmlformats.org/officeDocument/2006/relationships/slideLayout" Target="../slideLayouts/slideLayout2.xml"/><Relationship Id="rId6" Type="http://schemas.openxmlformats.org/officeDocument/2006/relationships/hyperlink" Target="http://commerciaux.celca.caisse-epargne.fr/download/2125/pulceo-connect-pulceo/31147/fiche-pulceo-connec_conseillers.pdf" TargetMode="External"/><Relationship Id="rId11" Type="http://schemas.openxmlformats.org/officeDocument/2006/relationships/hyperlink" Target="http://commerciaux.celca.caisse-epargne.fr/download/2125/pulceo-connect-pulceo/31202/process-de-souscription.pptx" TargetMode="External"/><Relationship Id="rId5" Type="http://schemas.openxmlformats.org/officeDocument/2006/relationships/hyperlink" Target="https://www.tutos-pulceoconnect.caisse-epargne.fr/" TargetMode="External"/><Relationship Id="rId10" Type="http://schemas.openxmlformats.org/officeDocument/2006/relationships/hyperlink" Target="http://commerciaux.celca.caisse-epargne.fr/download/2125/pulceo-connect-pulceo/31201/argumentaire-et-faq.pptx" TargetMode="External"/><Relationship Id="rId4" Type="http://schemas.openxmlformats.org/officeDocument/2006/relationships/hyperlink" Target="http://commerciaux.celca.caisse-epargne.fr/download/2125/pulceo-connect-pulceo/27597/film-promo-pulceo-connect-mix-longue-1.mp4" TargetMode="External"/><Relationship Id="rId9" Type="http://schemas.openxmlformats.org/officeDocument/2006/relationships/hyperlink" Target="http://commerciaux.celca.caisse-epargne.fr/download/2125/pulceo-connect-pulceo/31145/depliant-pulceo-connect.pdf"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a:xfrm>
            <a:off x="2169055" y="4295474"/>
            <a:ext cx="7893700" cy="282887"/>
          </a:xfrm>
        </p:spPr>
        <p:txBody>
          <a:bodyPr/>
          <a:lstStyle/>
          <a:p>
            <a:r>
              <a:rPr lang="fr-FR" sz="2400" dirty="0">
                <a:solidFill>
                  <a:schemeClr val="bg1">
                    <a:lumMod val="50000"/>
                  </a:schemeClr>
                </a:solidFill>
              </a:rPr>
              <a:t>L’ESSENTIEL DE VOS INFOS MARCHÉ</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dirty="0"/>
              <a:t>Date 29/09/2023    S39 2023</a:t>
            </a:r>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p:txBody>
          <a:bodyPr/>
          <a:lstStyle/>
          <a:p>
            <a:r>
              <a:rPr lang="fr-FR" dirty="0"/>
              <a:t>L’HEBDO</a:t>
            </a:r>
          </a:p>
        </p:txBody>
      </p:sp>
      <p:sp>
        <p:nvSpPr>
          <p:cNvPr id="5" name="Espace réservé du texte 4">
            <a:extLst>
              <a:ext uri="{FF2B5EF4-FFF2-40B4-BE49-F238E27FC236}">
                <a16:creationId xmlns:a16="http://schemas.microsoft.com/office/drawing/2014/main" id="{ECFE230B-79F5-4562-B6FA-303E1466E7C2}"/>
              </a:ext>
            </a:extLst>
          </p:cNvPr>
          <p:cNvSpPr>
            <a:spLocks noGrp="1"/>
          </p:cNvSpPr>
          <p:nvPr>
            <p:ph type="body" sz="quarter" idx="11"/>
          </p:nvPr>
        </p:nvSpPr>
        <p:spPr>
          <a:xfrm>
            <a:off x="1338956" y="147125"/>
            <a:ext cx="10686197" cy="303679"/>
          </a:xfrm>
        </p:spPr>
        <p:txBody>
          <a:bodyPr/>
          <a:lstStyle/>
          <a:p>
            <a:r>
              <a:rPr lang="fr-FR" dirty="0"/>
              <a:t>Direction du marché des Professionnels, Agriculture, Viticulture et Associations de Proximité</a:t>
            </a:r>
          </a:p>
        </p:txBody>
      </p:sp>
      <p:pic>
        <p:nvPicPr>
          <p:cNvPr id="8" name="Image 7">
            <a:extLst>
              <a:ext uri="{FF2B5EF4-FFF2-40B4-BE49-F238E27FC236}">
                <a16:creationId xmlns:a16="http://schemas.microsoft.com/office/drawing/2014/main" id="{C0AF53C6-EF25-404B-B9B9-9A5419E2E7A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509" b="94083" l="5317" r="95501">
                        <a14:foregroundMark x1="26585" y1="25148" x2="26585" y2="25148"/>
                        <a14:foregroundMark x1="6953" y1="31953" x2="6953" y2="31953"/>
                        <a14:foregroundMark x1="5521" y1="39645" x2="5521" y2="39645"/>
                        <a14:foregroundMark x1="12474" y1="87278" x2="12474" y2="87278"/>
                        <a14:foregroundMark x1="19223" y1="94083" x2="19223" y2="94083"/>
                        <a14:foregroundMark x1="21881" y1="64497" x2="21881" y2="64497"/>
                        <a14:foregroundMark x1="41922" y1="33432" x2="41922" y2="33432"/>
                        <a14:foregroundMark x1="68303" y1="34615" x2="68303" y2="34615"/>
                        <a14:foregroundMark x1="85276" y1="6509" x2="85276" y2="6509"/>
                        <a14:foregroundMark x1="95501" y1="70118" x2="95501" y2="70118"/>
                        <a14:foregroundMark x1="13497" y1="32249" x2="13497" y2="32249"/>
                      </a14:backgroundRemoval>
                    </a14:imgEffect>
                    <a14:imgEffect>
                      <a14:colorTemperature colorTemp="4700"/>
                    </a14:imgEffect>
                    <a14:imgEffect>
                      <a14:saturation sat="66000"/>
                    </a14:imgEffect>
                  </a14:imgLayer>
                </a14:imgProps>
              </a:ext>
            </a:extLst>
          </a:blip>
          <a:stretch>
            <a:fillRect/>
          </a:stretch>
        </p:blipFill>
        <p:spPr>
          <a:xfrm>
            <a:off x="5473694" y="1969433"/>
            <a:ext cx="1832798" cy="1266842"/>
          </a:xfrm>
          <a:prstGeom prst="rect">
            <a:avLst/>
          </a:prstGeom>
        </p:spPr>
      </p:pic>
      <p:pic>
        <p:nvPicPr>
          <p:cNvPr id="14" name="Image 13">
            <a:extLst>
              <a:ext uri="{FF2B5EF4-FFF2-40B4-BE49-F238E27FC236}">
                <a16:creationId xmlns:a16="http://schemas.microsoft.com/office/drawing/2014/main" id="{1BB9D90C-9A3F-4105-9E3E-D2E50A11E3EC}"/>
              </a:ext>
            </a:extLst>
          </p:cNvPr>
          <p:cNvPicPr>
            <a:picLocks noChangeAspect="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tretch>
            <a:fillRect/>
          </a:stretch>
        </p:blipFill>
        <p:spPr>
          <a:xfrm>
            <a:off x="10534810" y="354035"/>
            <a:ext cx="1825030" cy="1825030"/>
          </a:xfrm>
          <a:prstGeom prst="rect">
            <a:avLst/>
          </a:prstGeom>
        </p:spPr>
      </p:pic>
      <p:sp>
        <p:nvSpPr>
          <p:cNvPr id="9" name="Rectangle 8">
            <a:extLst>
              <a:ext uri="{FF2B5EF4-FFF2-40B4-BE49-F238E27FC236}">
                <a16:creationId xmlns:a16="http://schemas.microsoft.com/office/drawing/2014/main" id="{691E530A-86DC-4726-918A-039A29E8DFC7}"/>
              </a:ext>
            </a:extLst>
          </p:cNvPr>
          <p:cNvSpPr/>
          <p:nvPr/>
        </p:nvSpPr>
        <p:spPr>
          <a:xfrm>
            <a:off x="0" y="6301358"/>
            <a:ext cx="12192000" cy="692497"/>
          </a:xfrm>
          <a:prstGeom prst="rect">
            <a:avLst/>
          </a:prstGeom>
        </p:spPr>
        <p:txBody>
          <a:bodyPr wrap="square">
            <a:spAutoFit/>
          </a:bodyPr>
          <a:lstStyle/>
          <a:p>
            <a:pPr algn="ctr"/>
            <a:endParaRPr lang="fr-FR" sz="12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algn="ctr">
              <a:defRPr/>
            </a:pPr>
            <a:r>
              <a:rPr lang="fr-FR" sz="1600" dirty="0">
                <a:solidFill>
                  <a:schemeClr val="tx1">
                    <a:lumMod val="75000"/>
                    <a:lumOff val="25000"/>
                  </a:schemeClr>
                </a:solidFill>
                <a:latin typeface="Arial Black" panose="020B0A04020102020204" pitchFamily="34" charset="0"/>
                <a:sym typeface="Cabin Condensed"/>
              </a:rPr>
              <a:t>Lancement de l’offre </a:t>
            </a:r>
            <a:r>
              <a:rPr lang="fr-FR" sz="1600" dirty="0" err="1">
                <a:solidFill>
                  <a:schemeClr val="tx1">
                    <a:lumMod val="75000"/>
                    <a:lumOff val="25000"/>
                  </a:schemeClr>
                </a:solidFill>
                <a:latin typeface="Arial Black" panose="020B0A04020102020204" pitchFamily="34" charset="0"/>
                <a:sym typeface="Cabin Condensed"/>
              </a:rPr>
              <a:t>PulCEo</a:t>
            </a:r>
            <a:r>
              <a:rPr lang="fr-FR" sz="1600" dirty="0">
                <a:solidFill>
                  <a:schemeClr val="tx1">
                    <a:lumMod val="75000"/>
                    <a:lumOff val="25000"/>
                  </a:schemeClr>
                </a:solidFill>
                <a:latin typeface="Arial Black" panose="020B0A04020102020204" pitchFamily="34" charset="0"/>
                <a:sym typeface="Cabin Condensed"/>
              </a:rPr>
              <a:t> </a:t>
            </a:r>
            <a:r>
              <a:rPr lang="fr-FR" sz="1600" dirty="0" err="1">
                <a:solidFill>
                  <a:schemeClr val="tx1">
                    <a:lumMod val="75000"/>
                    <a:lumOff val="25000"/>
                  </a:schemeClr>
                </a:solidFill>
                <a:latin typeface="Arial Black" panose="020B0A04020102020204" pitchFamily="34" charset="0"/>
                <a:sym typeface="Cabin Condensed"/>
              </a:rPr>
              <a:t>Connect</a:t>
            </a:r>
            <a:endParaRPr lang="fr-FR" sz="1100" b="1" dirty="0">
              <a:ln>
                <a:solidFill>
                  <a:prstClr val="white"/>
                </a:solidFill>
              </a:ln>
              <a:solidFill>
                <a:srgbClr val="7030A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lvl="1" algn="ctr">
              <a:defRPr/>
            </a:pPr>
            <a:r>
              <a:rPr lang="fr-FR" sz="1100" b="1" dirty="0">
                <a:ln>
                  <a:solidFill>
                    <a:prstClr val="white"/>
                  </a:solidFill>
                </a:ln>
                <a:solidFill>
                  <a:srgbClr val="C00000"/>
                </a:solidFill>
                <a:latin typeface="Arial Black" panose="020B0A04020102020204" pitchFamily="34" charset="0"/>
                <a:cs typeface="Aharoni" panose="02010803020104030203" pitchFamily="2" charset="-79"/>
              </a:rPr>
              <a:t> </a:t>
            </a:r>
            <a:endParaRPr lang="fr-FR" sz="1100" dirty="0">
              <a:ln w="0"/>
              <a:solidFill>
                <a:srgbClr val="C00000"/>
              </a:solidFill>
              <a:latin typeface="Arial Black" panose="020B0A04020102020204" pitchFamily="34" charset="0"/>
              <a:cs typeface="Aharoni" panose="02010803020104030203" pitchFamily="2" charset="-79"/>
            </a:endParaRPr>
          </a:p>
        </p:txBody>
      </p:sp>
    </p:spTree>
    <p:extLst>
      <p:ext uri="{BB962C8B-B14F-4D97-AF65-F5344CB8AC3E}">
        <p14:creationId xmlns:p14="http://schemas.microsoft.com/office/powerpoint/2010/main" val="40186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816AF01-5AE2-63B3-5D33-B7808A291BDE}"/>
              </a:ext>
            </a:extLst>
          </p:cNvPr>
          <p:cNvPicPr>
            <a:picLocks noChangeAspect="1"/>
          </p:cNvPicPr>
          <p:nvPr/>
        </p:nvPicPr>
        <p:blipFill rotWithShape="1">
          <a:blip r:embed="rId2"/>
          <a:srcRect r="4169"/>
          <a:stretch/>
        </p:blipFill>
        <p:spPr>
          <a:xfrm>
            <a:off x="2060912" y="1195918"/>
            <a:ext cx="8619280" cy="490982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5" name="Rectangle 14">
            <a:extLst>
              <a:ext uri="{FF2B5EF4-FFF2-40B4-BE49-F238E27FC236}">
                <a16:creationId xmlns:a16="http://schemas.microsoft.com/office/drawing/2014/main" id="{F492DFAC-1091-4A05-B9EB-8A2EE60B2EF4}"/>
              </a:ext>
            </a:extLst>
          </p:cNvPr>
          <p:cNvSpPr/>
          <p:nvPr/>
        </p:nvSpPr>
        <p:spPr>
          <a:xfrm>
            <a:off x="1420664" y="503772"/>
            <a:ext cx="3958328" cy="584775"/>
          </a:xfrm>
          <a:prstGeom prst="rect">
            <a:avLst/>
          </a:prstGeom>
        </p:spPr>
        <p:txBody>
          <a:bodyPr wrap="none">
            <a:spAutoFit/>
          </a:bodyPr>
          <a:lstStyle/>
          <a:p>
            <a:r>
              <a:rPr lang="fr-FR" sz="3200" b="1">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a:t>
            </a:r>
            <a:endParaRPr lang="fr-FR" sz="32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p:txBody>
      </p:sp>
    </p:spTree>
    <p:extLst>
      <p:ext uri="{BB962C8B-B14F-4D97-AF65-F5344CB8AC3E}">
        <p14:creationId xmlns:p14="http://schemas.microsoft.com/office/powerpoint/2010/main" val="859402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texte 2">
            <a:extLst>
              <a:ext uri="{FF2B5EF4-FFF2-40B4-BE49-F238E27FC236}">
                <a16:creationId xmlns:a16="http://schemas.microsoft.com/office/drawing/2014/main" id="{29051AD1-422B-4CEA-A80B-535CD2A5E100}"/>
              </a:ext>
            </a:extLst>
          </p:cNvPr>
          <p:cNvSpPr>
            <a:spLocks noGrp="1"/>
          </p:cNvSpPr>
          <p:nvPr>
            <p:ph type="body" sz="quarter" idx="12"/>
          </p:nvPr>
        </p:nvSpPr>
        <p:spPr>
          <a:xfrm>
            <a:off x="1353693" y="-110669"/>
            <a:ext cx="10980738" cy="720000"/>
          </a:xfrm>
        </p:spPr>
        <p:txBody>
          <a:bodyPr>
            <a:normAutofit/>
          </a:bodyPr>
          <a:lstStyle/>
          <a:p>
            <a:r>
              <a:rPr lang="fr-FR" sz="2400" dirty="0"/>
              <a:t>Contexte</a:t>
            </a:r>
          </a:p>
        </p:txBody>
      </p:sp>
      <p:sp>
        <p:nvSpPr>
          <p:cNvPr id="30" name="Espace réservé du contenu 1">
            <a:extLst>
              <a:ext uri="{FF2B5EF4-FFF2-40B4-BE49-F238E27FC236}">
                <a16:creationId xmlns:a16="http://schemas.microsoft.com/office/drawing/2014/main" id="{3FF19878-574A-493D-ADFD-FAD948330601}"/>
              </a:ext>
            </a:extLst>
          </p:cNvPr>
          <p:cNvSpPr txBox="1">
            <a:spLocks/>
          </p:cNvSpPr>
          <p:nvPr/>
        </p:nvSpPr>
        <p:spPr>
          <a:xfrm>
            <a:off x="695325" y="1388669"/>
            <a:ext cx="10980738" cy="4860000"/>
          </a:xfrm>
          <a:prstGeom prst="rect">
            <a:avLst/>
          </a:prstGeom>
          <a:ln>
            <a:noFill/>
          </a:ln>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FF0000"/>
              </a:buClr>
            </a:pPr>
            <a:r>
              <a:rPr lang="fr-FR" dirty="0"/>
              <a:t>Les besoins des professionnels aujourd’hui  </a:t>
            </a:r>
          </a:p>
          <a:p>
            <a:pPr>
              <a:buClr>
                <a:srgbClr val="FF0000"/>
              </a:buClr>
            </a:pPr>
            <a:endParaRPr lang="fr-FR" dirty="0">
              <a:solidFill>
                <a:srgbClr val="000000"/>
              </a:solidFill>
              <a:latin typeface="Arial Narrow"/>
            </a:endParaRPr>
          </a:p>
          <a:p>
            <a:pPr lvl="1">
              <a:buClr>
                <a:srgbClr val="BFBFBF"/>
              </a:buClr>
            </a:pPr>
            <a:r>
              <a:rPr lang="fr-FR" sz="1800" dirty="0">
                <a:solidFill>
                  <a:srgbClr val="000000"/>
                </a:solidFill>
                <a:latin typeface="Arial Narrow"/>
              </a:rPr>
              <a:t>Nos clients :</a:t>
            </a:r>
          </a:p>
          <a:p>
            <a:pPr lvl="1">
              <a:buClr>
                <a:srgbClr val="BFBFBF"/>
              </a:buClr>
            </a:pPr>
            <a:endParaRPr lang="fr-FR" sz="1800" dirty="0">
              <a:solidFill>
                <a:srgbClr val="000000"/>
              </a:solidFill>
              <a:latin typeface="Arial Narrow"/>
            </a:endParaRPr>
          </a:p>
          <a:p>
            <a:pPr lvl="2">
              <a:buClr>
                <a:srgbClr val="C00000"/>
              </a:buClr>
              <a:buSzPct val="120000"/>
              <a:buFont typeface="Wingdings" panose="05000000000000000000" pitchFamily="2" charset="2"/>
              <a:buChar char="§"/>
              <a:defRPr/>
            </a:pPr>
            <a:r>
              <a:rPr lang="fr-FR" sz="1800" dirty="0"/>
              <a:t>souhaitent consulter leurs comptes en ligne et faire des virements simplement</a:t>
            </a:r>
          </a:p>
          <a:p>
            <a:pPr lvl="2">
              <a:buClr>
                <a:srgbClr val="C00000"/>
              </a:buClr>
              <a:buSzPct val="120000"/>
              <a:buFont typeface="Wingdings" panose="05000000000000000000" pitchFamily="2" charset="2"/>
              <a:buChar char="§"/>
              <a:defRPr/>
            </a:pPr>
            <a:r>
              <a:rPr lang="fr-FR" sz="1800" dirty="0"/>
              <a:t>ont besoin de gagner du temps </a:t>
            </a:r>
          </a:p>
          <a:p>
            <a:pPr lvl="2">
              <a:buClr>
                <a:srgbClr val="C00000"/>
              </a:buClr>
              <a:buSzPct val="120000"/>
              <a:buFont typeface="Wingdings" panose="05000000000000000000" pitchFamily="2" charset="2"/>
              <a:buChar char="§"/>
              <a:defRPr/>
            </a:pPr>
            <a:r>
              <a:rPr lang="fr-FR" sz="1800" dirty="0"/>
              <a:t>souhaitent piloter leur trésorerie, y compris en déplacement</a:t>
            </a:r>
          </a:p>
          <a:p>
            <a:pPr lvl="2">
              <a:buClr>
                <a:srgbClr val="C00000"/>
              </a:buClr>
              <a:buSzPct val="120000"/>
              <a:buFont typeface="Wingdings" panose="05000000000000000000" pitchFamily="2" charset="2"/>
              <a:buChar char="§"/>
              <a:defRPr/>
            </a:pPr>
            <a:r>
              <a:rPr lang="fr-FR" sz="1800" dirty="0"/>
              <a:t>veulent être autonomes pour leur gestion</a:t>
            </a:r>
          </a:p>
          <a:p>
            <a:pPr lvl="2">
              <a:buClr>
                <a:srgbClr val="C00000"/>
              </a:buClr>
              <a:buSzPct val="120000"/>
              <a:buFont typeface="Wingdings" panose="05000000000000000000" pitchFamily="2" charset="2"/>
              <a:buChar char="§"/>
              <a:defRPr/>
            </a:pPr>
            <a:r>
              <a:rPr lang="fr-FR" sz="1800" dirty="0"/>
              <a:t>souhaitent des solutions simples et modernes</a:t>
            </a:r>
            <a:endParaRPr lang="fr-FR" sz="1800" dirty="0">
              <a:solidFill>
                <a:srgbClr val="000000"/>
              </a:solidFill>
              <a:latin typeface="Arial Narrow"/>
            </a:endParaRPr>
          </a:p>
          <a:p>
            <a:pPr marL="468000" lvl="1" indent="0">
              <a:buClr>
                <a:srgbClr val="BFBFBF"/>
              </a:buClr>
              <a:buFont typeface="Wingdings" panose="05000000000000000000" pitchFamily="2" charset="2"/>
              <a:buNone/>
            </a:pPr>
            <a:endParaRPr lang="fr-FR" b="1" dirty="0">
              <a:solidFill>
                <a:srgbClr val="000000"/>
              </a:solidFill>
              <a:latin typeface="Arial Narrow"/>
            </a:endParaRPr>
          </a:p>
          <a:p>
            <a:pPr marL="0" indent="0" defTabSz="1332098">
              <a:spcBef>
                <a:spcPts val="1457"/>
              </a:spcBef>
              <a:buClr>
                <a:srgbClr val="C00000"/>
              </a:buClr>
              <a:buNone/>
            </a:pPr>
            <a:endParaRPr lang="fr-FR" b="1" dirty="0">
              <a:solidFill>
                <a:srgbClr val="000000"/>
              </a:solidFill>
              <a:latin typeface="Arial Narrow"/>
            </a:endParaRPr>
          </a:p>
        </p:txBody>
      </p:sp>
      <p:sp>
        <p:nvSpPr>
          <p:cNvPr id="2" name="ZoneTexte 1">
            <a:extLst>
              <a:ext uri="{FF2B5EF4-FFF2-40B4-BE49-F238E27FC236}">
                <a16:creationId xmlns:a16="http://schemas.microsoft.com/office/drawing/2014/main" id="{3D1A63CE-A2B5-C7B1-EF2C-6EDE8091D9AD}"/>
              </a:ext>
            </a:extLst>
          </p:cNvPr>
          <p:cNvSpPr txBox="1"/>
          <p:nvPr/>
        </p:nvSpPr>
        <p:spPr bwMode="auto">
          <a:xfrm>
            <a:off x="1238886" y="5084555"/>
            <a:ext cx="10044810" cy="623248"/>
          </a:xfrm>
          <a:prstGeom prst="rect">
            <a:avLst/>
          </a:prstGeom>
          <a:noFill/>
        </p:spPr>
        <p:txBody>
          <a:bodyPr vertOverflow="overflow" horzOverflow="clip" vert="horz" wrap="square" lIns="91440" tIns="45720" rIns="91440" bIns="45720" numCol="1" spcCol="0" rtlCol="0" fromWordArt="0" anchor="t" anchorCtr="0" forceAA="0" compatLnSpc="0">
            <a:spAutoFit/>
          </a:bodyPr>
          <a:lstStyle/>
          <a:p>
            <a:r>
              <a:rPr lang="fr-FR" dirty="0"/>
              <a:t>« </a:t>
            </a:r>
            <a:r>
              <a:rPr lang="fr-FR" b="1" dirty="0"/>
              <a:t>Pour nos clients multi bancarisés, </a:t>
            </a:r>
            <a:r>
              <a:rPr lang="fr-FR" dirty="0"/>
              <a:t>c’est un casse-tête et extrêmement chronophage de se connecter à </a:t>
            </a:r>
            <a:r>
              <a:rPr lang="fr-FR" b="1" dirty="0"/>
              <a:t>différents sites </a:t>
            </a:r>
            <a:r>
              <a:rPr lang="fr-FR" dirty="0"/>
              <a:t>de banque en ligne pour consulter ses comptes.»</a:t>
            </a:r>
          </a:p>
        </p:txBody>
      </p:sp>
    </p:spTree>
    <p:extLst>
      <p:ext uri="{BB962C8B-B14F-4D97-AF65-F5344CB8AC3E}">
        <p14:creationId xmlns:p14="http://schemas.microsoft.com/office/powerpoint/2010/main" val="1806203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texte 2">
            <a:extLst>
              <a:ext uri="{FF2B5EF4-FFF2-40B4-BE49-F238E27FC236}">
                <a16:creationId xmlns:a16="http://schemas.microsoft.com/office/drawing/2014/main" id="{29051AD1-422B-4CEA-A80B-535CD2A5E100}"/>
              </a:ext>
            </a:extLst>
          </p:cNvPr>
          <p:cNvSpPr>
            <a:spLocks noGrp="1"/>
          </p:cNvSpPr>
          <p:nvPr>
            <p:ph type="body" sz="quarter" idx="12"/>
          </p:nvPr>
        </p:nvSpPr>
        <p:spPr>
          <a:xfrm>
            <a:off x="1291827" y="-162398"/>
            <a:ext cx="10980738" cy="720000"/>
          </a:xfrm>
        </p:spPr>
        <p:txBody>
          <a:bodyPr>
            <a:normAutofit/>
          </a:bodyPr>
          <a:lstStyle/>
          <a:p>
            <a:r>
              <a:rPr lang="fr-FR" sz="2400" dirty="0"/>
              <a:t>Qu’est-ce que </a:t>
            </a:r>
            <a:r>
              <a:rPr lang="fr-FR" sz="2400" dirty="0" err="1"/>
              <a:t>Pulcéo</a:t>
            </a:r>
            <a:r>
              <a:rPr lang="fr-FR" sz="2400" dirty="0"/>
              <a:t> </a:t>
            </a:r>
            <a:r>
              <a:rPr lang="fr-FR" sz="2400" dirty="0" err="1"/>
              <a:t>Connect</a:t>
            </a:r>
            <a:endParaRPr lang="fr-FR" sz="2400" dirty="0"/>
          </a:p>
        </p:txBody>
      </p:sp>
      <p:sp>
        <p:nvSpPr>
          <p:cNvPr id="30" name="Espace réservé du contenu 1">
            <a:extLst>
              <a:ext uri="{FF2B5EF4-FFF2-40B4-BE49-F238E27FC236}">
                <a16:creationId xmlns:a16="http://schemas.microsoft.com/office/drawing/2014/main" id="{3FF19878-574A-493D-ADFD-FAD948330601}"/>
              </a:ext>
            </a:extLst>
          </p:cNvPr>
          <p:cNvSpPr txBox="1">
            <a:spLocks/>
          </p:cNvSpPr>
          <p:nvPr/>
        </p:nvSpPr>
        <p:spPr>
          <a:xfrm>
            <a:off x="695325" y="1388669"/>
            <a:ext cx="10980738" cy="4860000"/>
          </a:xfrm>
          <a:prstGeom prst="rect">
            <a:avLst/>
          </a:prstGeom>
          <a:ln>
            <a:noFill/>
          </a:ln>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FF0000"/>
              </a:buClr>
            </a:pPr>
            <a:r>
              <a:rPr lang="fr-FR" dirty="0"/>
              <a:t>PULCEO </a:t>
            </a:r>
            <a:r>
              <a:rPr lang="fr-FR" dirty="0" err="1"/>
              <a:t>Connect</a:t>
            </a:r>
            <a:r>
              <a:rPr lang="fr-FR" dirty="0"/>
              <a:t> permet : </a:t>
            </a:r>
          </a:p>
          <a:p>
            <a:pPr>
              <a:buClr>
                <a:srgbClr val="FF0000"/>
              </a:buClr>
            </a:pPr>
            <a:endParaRPr lang="fr-FR" dirty="0">
              <a:solidFill>
                <a:srgbClr val="000000"/>
              </a:solidFill>
              <a:latin typeface="Arial Narrow"/>
            </a:endParaRPr>
          </a:p>
          <a:p>
            <a:pPr marL="342900" lvl="1" indent="-158750">
              <a:buClrTx/>
              <a:buFont typeface="Wingdings" panose="05000000000000000000" pitchFamily="2" charset="2"/>
              <a:buChar char="§"/>
            </a:pPr>
            <a:r>
              <a:rPr lang="fr-FR" dirty="0"/>
              <a:t>d’avoir </a:t>
            </a:r>
            <a:r>
              <a:rPr lang="fr-FR" b="1" dirty="0"/>
              <a:t>une vision de l’ensemble </a:t>
            </a:r>
            <a:r>
              <a:rPr lang="fr-FR" dirty="0"/>
              <a:t>de ses comptes toutes banques confondues</a:t>
            </a:r>
          </a:p>
          <a:p>
            <a:pPr marL="342900" lvl="1" indent="-158750">
              <a:buClrTx/>
              <a:buFont typeface="Wingdings" panose="05000000000000000000" pitchFamily="2" charset="2"/>
              <a:buChar char="§"/>
            </a:pPr>
            <a:r>
              <a:rPr lang="fr-FR" sz="1600" dirty="0"/>
              <a:t> de disposer de l’évolution du solde cumulé de ses comptes </a:t>
            </a:r>
            <a:r>
              <a:rPr lang="fr-FR" sz="1600" b="1" dirty="0"/>
              <a:t>toutes banques</a:t>
            </a:r>
            <a:endParaRPr lang="fr-FR" sz="1600" dirty="0"/>
          </a:p>
          <a:p>
            <a:pPr marL="342900" lvl="1" indent="-158750">
              <a:buClrTx/>
              <a:buFont typeface="Wingdings" panose="05000000000000000000" pitchFamily="2" charset="2"/>
              <a:buChar char="§"/>
            </a:pPr>
            <a:r>
              <a:rPr lang="fr-FR" sz="1600" b="1" dirty="0"/>
              <a:t> de mieux anticiper </a:t>
            </a:r>
            <a:r>
              <a:rPr lang="fr-FR" sz="1600" dirty="0"/>
              <a:t>ses besoins de trésorerie en quelques clics</a:t>
            </a:r>
          </a:p>
          <a:p>
            <a:pPr marL="342900" lvl="1" indent="-158750">
              <a:buClrTx/>
              <a:buFont typeface="Wingdings" panose="05000000000000000000" pitchFamily="2" charset="2"/>
              <a:buChar char="§"/>
            </a:pPr>
            <a:r>
              <a:rPr lang="fr-FR" sz="1600" b="1" dirty="0"/>
              <a:t> d’équilibrer </a:t>
            </a:r>
            <a:r>
              <a:rPr lang="fr-FR" sz="1600" dirty="0"/>
              <a:t>ses comptes facilement</a:t>
            </a:r>
          </a:p>
          <a:p>
            <a:pPr marL="342900" lvl="1" indent="-158750">
              <a:buClrTx/>
              <a:buFont typeface="Wingdings" panose="05000000000000000000" pitchFamily="2" charset="2"/>
              <a:buChar char="§"/>
            </a:pPr>
            <a:r>
              <a:rPr lang="fr-FR" sz="1600" b="1" dirty="0"/>
              <a:t> de déléguer</a:t>
            </a:r>
            <a:r>
              <a:rPr lang="fr-FR" sz="1600" dirty="0"/>
              <a:t> une partie des actions à des collaborateurs</a:t>
            </a:r>
          </a:p>
          <a:p>
            <a:pPr marL="342900" lvl="1" indent="-158750">
              <a:buClrTx/>
              <a:buFont typeface="Wingdings" panose="05000000000000000000" pitchFamily="2" charset="2"/>
              <a:buChar char="§"/>
            </a:pPr>
            <a:r>
              <a:rPr lang="fr-FR" sz="1600" dirty="0"/>
              <a:t> et de garder le contrôle à tout moment avec </a:t>
            </a:r>
            <a:r>
              <a:rPr lang="fr-FR" sz="1600" b="1" dirty="0"/>
              <a:t>l’application mobile.</a:t>
            </a:r>
            <a:r>
              <a:rPr lang="fr-FR" sz="1600" b="1" dirty="0">
                <a:solidFill>
                  <a:srgbClr val="000000"/>
                </a:solidFill>
                <a:latin typeface="Arial Narrow"/>
              </a:rPr>
              <a:t>	</a:t>
            </a:r>
            <a:endParaRPr lang="fr-FR" dirty="0">
              <a:solidFill>
                <a:srgbClr val="000000"/>
              </a:solidFill>
              <a:latin typeface="Arial Narrow"/>
            </a:endParaRPr>
          </a:p>
          <a:p>
            <a:pPr marL="0" indent="0" defTabSz="1332098">
              <a:spcBef>
                <a:spcPts val="1457"/>
              </a:spcBef>
              <a:buClr>
                <a:srgbClr val="C00000"/>
              </a:buClr>
              <a:buNone/>
            </a:pPr>
            <a:endParaRPr lang="fr-FR" b="1" dirty="0">
              <a:solidFill>
                <a:srgbClr val="000000"/>
              </a:solidFill>
              <a:latin typeface="Arial Narrow"/>
            </a:endParaRPr>
          </a:p>
        </p:txBody>
      </p:sp>
      <p:sp>
        <p:nvSpPr>
          <p:cNvPr id="3" name="Espace réservé du texte 5">
            <a:extLst>
              <a:ext uri="{FF2B5EF4-FFF2-40B4-BE49-F238E27FC236}">
                <a16:creationId xmlns:a16="http://schemas.microsoft.com/office/drawing/2014/main" id="{3D2AA069-CC15-83D7-7217-08CCB5F07F7C}"/>
              </a:ext>
            </a:extLst>
          </p:cNvPr>
          <p:cNvSpPr txBox="1">
            <a:spLocks noChangeAspect="1"/>
          </p:cNvSpPr>
          <p:nvPr/>
        </p:nvSpPr>
        <p:spPr bwMode="auto">
          <a:xfrm>
            <a:off x="4912215" y="4678754"/>
            <a:ext cx="2954675" cy="546957"/>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rgbClr val="FF0000"/>
            </a:solidFill>
          </a:ln>
        </p:spPr>
        <p:txBody>
          <a:bodyPr vert="horz" wrap="square" lIns="144000" tIns="108000" rIns="0" bIns="108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r>
              <a:rPr lang="fr-FR" sz="1200" dirty="0"/>
              <a:t>Une source de </a:t>
            </a:r>
            <a:r>
              <a:rPr lang="fr-FR" sz="1200" dirty="0">
                <a:solidFill>
                  <a:srgbClr val="C00000"/>
                </a:solidFill>
              </a:rPr>
              <a:t>nouvelles opportunités </a:t>
            </a:r>
            <a:r>
              <a:rPr lang="fr-FR" sz="1200" dirty="0"/>
              <a:t>d’offres pour la Caisse d’Epargne</a:t>
            </a:r>
          </a:p>
        </p:txBody>
      </p:sp>
      <p:sp>
        <p:nvSpPr>
          <p:cNvPr id="4" name="ZoneTexte 3">
            <a:extLst>
              <a:ext uri="{FF2B5EF4-FFF2-40B4-BE49-F238E27FC236}">
                <a16:creationId xmlns:a16="http://schemas.microsoft.com/office/drawing/2014/main" id="{B06F53F5-344E-1AFF-2935-A9BB29AE31AC}"/>
              </a:ext>
            </a:extLst>
          </p:cNvPr>
          <p:cNvSpPr txBox="1"/>
          <p:nvPr/>
        </p:nvSpPr>
        <p:spPr bwMode="auto">
          <a:xfrm>
            <a:off x="793347" y="3983495"/>
            <a:ext cx="10605306" cy="646331"/>
          </a:xfrm>
          <a:prstGeom prst="rect">
            <a:avLst/>
          </a:prstGeom>
          <a:noFill/>
        </p:spPr>
        <p:txBody>
          <a:bodyPr wrap="square">
            <a:spAutoFit/>
          </a:bodyPr>
          <a:lstStyle/>
          <a:p>
            <a:r>
              <a:rPr lang="fr-FR" dirty="0"/>
              <a:t>« Avec </a:t>
            </a:r>
            <a:r>
              <a:rPr lang="fr-FR" b="1" dirty="0"/>
              <a:t>PULCEO </a:t>
            </a:r>
            <a:r>
              <a:rPr lang="fr-FR" b="1" dirty="0" err="1"/>
              <a:t>Connect</a:t>
            </a:r>
            <a:r>
              <a:rPr lang="fr-FR" dirty="0"/>
              <a:t>, l’utilisateur disposera d’une </a:t>
            </a:r>
            <a:r>
              <a:rPr lang="fr-FR" b="1" dirty="0"/>
              <a:t>vision</a:t>
            </a:r>
            <a:r>
              <a:rPr lang="fr-FR" dirty="0"/>
              <a:t> </a:t>
            </a:r>
            <a:r>
              <a:rPr lang="fr-FR" b="1" dirty="0"/>
              <a:t>d’ensemble</a:t>
            </a:r>
            <a:r>
              <a:rPr lang="fr-FR" dirty="0"/>
              <a:t> en un clic via l’agrégation de comptes ».</a:t>
            </a:r>
          </a:p>
        </p:txBody>
      </p:sp>
      <p:pic>
        <p:nvPicPr>
          <p:cNvPr id="27" name="Image 26">
            <a:extLst>
              <a:ext uri="{FF2B5EF4-FFF2-40B4-BE49-F238E27FC236}">
                <a16:creationId xmlns:a16="http://schemas.microsoft.com/office/drawing/2014/main" id="{C725D9CE-4EEF-FB3C-5539-AD056E22522C}"/>
              </a:ext>
            </a:extLst>
          </p:cNvPr>
          <p:cNvPicPr>
            <a:picLocks noChangeAspect="1"/>
          </p:cNvPicPr>
          <p:nvPr/>
        </p:nvPicPr>
        <p:blipFill>
          <a:blip r:embed="rId2"/>
          <a:stretch>
            <a:fillRect/>
          </a:stretch>
        </p:blipFill>
        <p:spPr bwMode="auto">
          <a:xfrm>
            <a:off x="1613852" y="4743874"/>
            <a:ext cx="576325" cy="1649979"/>
          </a:xfrm>
          <a:prstGeom prst="rect">
            <a:avLst/>
          </a:prstGeom>
        </p:spPr>
      </p:pic>
      <p:grpSp>
        <p:nvGrpSpPr>
          <p:cNvPr id="28" name="Groupe 27">
            <a:extLst>
              <a:ext uri="{FF2B5EF4-FFF2-40B4-BE49-F238E27FC236}">
                <a16:creationId xmlns:a16="http://schemas.microsoft.com/office/drawing/2014/main" id="{482B586E-09E3-6B24-737A-7F76834D0333}"/>
              </a:ext>
            </a:extLst>
          </p:cNvPr>
          <p:cNvGrpSpPr/>
          <p:nvPr/>
        </p:nvGrpSpPr>
        <p:grpSpPr>
          <a:xfrm>
            <a:off x="2020823" y="4535336"/>
            <a:ext cx="2381144" cy="2032253"/>
            <a:chOff x="1069541" y="2035622"/>
            <a:chExt cx="3336695" cy="2913895"/>
          </a:xfrm>
        </p:grpSpPr>
        <p:pic>
          <p:nvPicPr>
            <p:cNvPr id="29" name="Image 28">
              <a:extLst>
                <a:ext uri="{FF2B5EF4-FFF2-40B4-BE49-F238E27FC236}">
                  <a16:creationId xmlns:a16="http://schemas.microsoft.com/office/drawing/2014/main" id="{62F7B992-75A3-F6AF-222D-7558A846C99B}"/>
                </a:ext>
              </a:extLst>
            </p:cNvPr>
            <p:cNvPicPr>
              <a:picLocks noChangeAspect="1"/>
            </p:cNvPicPr>
            <p:nvPr/>
          </p:nvPicPr>
          <p:blipFill>
            <a:blip r:embed="rId3"/>
            <a:stretch/>
          </p:blipFill>
          <p:spPr bwMode="auto">
            <a:xfrm>
              <a:off x="1069541" y="2035622"/>
              <a:ext cx="604333" cy="604333"/>
            </a:xfrm>
            <a:prstGeom prst="rect">
              <a:avLst/>
            </a:prstGeom>
          </p:spPr>
        </p:pic>
        <p:pic>
          <p:nvPicPr>
            <p:cNvPr id="31" name="Image 30">
              <a:extLst>
                <a:ext uri="{FF2B5EF4-FFF2-40B4-BE49-F238E27FC236}">
                  <a16:creationId xmlns:a16="http://schemas.microsoft.com/office/drawing/2014/main" id="{589C99A5-2488-7F79-3F7F-1391401510E1}"/>
                </a:ext>
              </a:extLst>
            </p:cNvPr>
            <p:cNvPicPr>
              <a:picLocks noChangeAspect="1"/>
            </p:cNvPicPr>
            <p:nvPr/>
          </p:nvPicPr>
          <p:blipFill>
            <a:blip r:embed="rId4"/>
            <a:stretch/>
          </p:blipFill>
          <p:spPr bwMode="auto">
            <a:xfrm>
              <a:off x="2668894" y="3828531"/>
              <a:ext cx="846238" cy="846238"/>
            </a:xfrm>
            <a:prstGeom prst="rect">
              <a:avLst/>
            </a:prstGeom>
          </p:spPr>
        </p:pic>
        <p:sp>
          <p:nvSpPr>
            <p:cNvPr id="32" name="ZoneTexte 31">
              <a:extLst>
                <a:ext uri="{FF2B5EF4-FFF2-40B4-BE49-F238E27FC236}">
                  <a16:creationId xmlns:a16="http://schemas.microsoft.com/office/drawing/2014/main" id="{80A01453-576B-272C-FA45-928CB983FAFA}"/>
                </a:ext>
              </a:extLst>
            </p:cNvPr>
            <p:cNvSpPr txBox="1"/>
            <p:nvPr/>
          </p:nvSpPr>
          <p:spPr bwMode="auto">
            <a:xfrm>
              <a:off x="3113347" y="4047643"/>
              <a:ext cx="1292889" cy="454610"/>
            </a:xfrm>
            <a:prstGeom prst="rect">
              <a:avLst/>
            </a:prstGeom>
            <a:noFill/>
          </p:spPr>
          <p:txBody>
            <a:bodyPr vertOverflow="overflow" horzOverflow="clip" vert="horz" wrap="square" lIns="91440" tIns="45720" rIns="91440" bIns="45720" numCol="1" spcCol="0" rtlCol="0" fromWordArt="0" anchor="t" anchorCtr="0" forceAA="0" compatLnSpc="0">
              <a:noAutofit/>
            </a:bodyPr>
            <a:lstStyle/>
            <a:p>
              <a:pPr algn="ctr">
                <a:defRPr/>
              </a:pPr>
              <a:r>
                <a:rPr lang="fr-FR" sz="1000" b="0" i="0" u="none" strike="noStrike" cap="none" spc="0" dirty="0">
                  <a:solidFill>
                    <a:srgbClr val="3E454A"/>
                  </a:solidFill>
                  <a:latin typeface="Arial"/>
                  <a:ea typeface="Arial"/>
                  <a:cs typeface="Arial"/>
                </a:rPr>
                <a:t> </a:t>
              </a:r>
              <a:r>
                <a:rPr lang="fr-FR" sz="1000" dirty="0">
                  <a:solidFill>
                    <a:srgbClr val="3E454A"/>
                  </a:solidFill>
                  <a:latin typeface="Arial"/>
                  <a:ea typeface="Arial"/>
                  <a:cs typeface="Arial"/>
                </a:rPr>
                <a:t>Autres </a:t>
              </a:r>
              <a:r>
                <a:rPr lang="fr-FR" sz="1000" b="0" i="0" u="none" strike="noStrike" cap="none" spc="0" dirty="0">
                  <a:solidFill>
                    <a:srgbClr val="3E454A"/>
                  </a:solidFill>
                  <a:latin typeface="Arial"/>
                  <a:ea typeface="Arial"/>
                  <a:cs typeface="Arial"/>
                </a:rPr>
                <a:t>Banques</a:t>
              </a:r>
              <a:endParaRPr sz="1000" dirty="0"/>
            </a:p>
          </p:txBody>
        </p:sp>
        <p:pic>
          <p:nvPicPr>
            <p:cNvPr id="33" name="Image 32">
              <a:extLst>
                <a:ext uri="{FF2B5EF4-FFF2-40B4-BE49-F238E27FC236}">
                  <a16:creationId xmlns:a16="http://schemas.microsoft.com/office/drawing/2014/main" id="{57BC91A8-A0DB-D37A-0F02-A9BBA0AC2E0B}"/>
                </a:ext>
              </a:extLst>
            </p:cNvPr>
            <p:cNvPicPr>
              <a:picLocks noChangeAspect="1"/>
            </p:cNvPicPr>
            <p:nvPr/>
          </p:nvPicPr>
          <p:blipFill>
            <a:blip r:embed="rId5"/>
            <a:stretch/>
          </p:blipFill>
          <p:spPr bwMode="auto">
            <a:xfrm flipH="1">
              <a:off x="1751681" y="2755208"/>
              <a:ext cx="515636" cy="520863"/>
            </a:xfrm>
            <a:prstGeom prst="rect">
              <a:avLst/>
            </a:prstGeom>
          </p:spPr>
        </p:pic>
        <p:pic>
          <p:nvPicPr>
            <p:cNvPr id="34" name="Image 33">
              <a:extLst>
                <a:ext uri="{FF2B5EF4-FFF2-40B4-BE49-F238E27FC236}">
                  <a16:creationId xmlns:a16="http://schemas.microsoft.com/office/drawing/2014/main" id="{FCD744CB-6C21-AB2E-247E-0DE3A316645F}"/>
                </a:ext>
              </a:extLst>
            </p:cNvPr>
            <p:cNvPicPr>
              <a:picLocks noChangeAspect="1"/>
            </p:cNvPicPr>
            <p:nvPr/>
          </p:nvPicPr>
          <p:blipFill>
            <a:blip r:embed="rId3"/>
            <a:stretch/>
          </p:blipFill>
          <p:spPr bwMode="auto">
            <a:xfrm>
              <a:off x="1554403" y="2146385"/>
              <a:ext cx="499352" cy="499352"/>
            </a:xfrm>
            <a:prstGeom prst="rect">
              <a:avLst/>
            </a:prstGeom>
          </p:spPr>
        </p:pic>
        <p:pic>
          <p:nvPicPr>
            <p:cNvPr id="35" name="Image 34">
              <a:extLst>
                <a:ext uri="{FF2B5EF4-FFF2-40B4-BE49-F238E27FC236}">
                  <a16:creationId xmlns:a16="http://schemas.microsoft.com/office/drawing/2014/main" id="{8F8E7294-D31D-26AE-29E7-D983EF05C108}"/>
                </a:ext>
              </a:extLst>
            </p:cNvPr>
            <p:cNvPicPr>
              <a:picLocks noChangeAspect="1"/>
            </p:cNvPicPr>
            <p:nvPr/>
          </p:nvPicPr>
          <p:blipFill>
            <a:blip r:embed="rId3"/>
            <a:stretch/>
          </p:blipFill>
          <p:spPr bwMode="auto">
            <a:xfrm>
              <a:off x="1338104" y="2264228"/>
              <a:ext cx="499352" cy="499352"/>
            </a:xfrm>
            <a:prstGeom prst="rect">
              <a:avLst/>
            </a:prstGeom>
          </p:spPr>
        </p:pic>
        <p:pic>
          <p:nvPicPr>
            <p:cNvPr id="36" name="Image 35">
              <a:extLst>
                <a:ext uri="{FF2B5EF4-FFF2-40B4-BE49-F238E27FC236}">
                  <a16:creationId xmlns:a16="http://schemas.microsoft.com/office/drawing/2014/main" id="{92019FFC-912B-086A-792C-B2E218C56712}"/>
                </a:ext>
              </a:extLst>
            </p:cNvPr>
            <p:cNvPicPr>
              <a:picLocks noChangeAspect="1"/>
            </p:cNvPicPr>
            <p:nvPr/>
          </p:nvPicPr>
          <p:blipFill>
            <a:blip r:embed="rId6"/>
            <a:stretch/>
          </p:blipFill>
          <p:spPr bwMode="auto">
            <a:xfrm>
              <a:off x="2043541" y="4033378"/>
              <a:ext cx="916139" cy="916139"/>
            </a:xfrm>
            <a:prstGeom prst="rect">
              <a:avLst/>
            </a:prstGeom>
          </p:spPr>
        </p:pic>
        <p:pic>
          <p:nvPicPr>
            <p:cNvPr id="37" name="Image 36">
              <a:extLst>
                <a:ext uri="{FF2B5EF4-FFF2-40B4-BE49-F238E27FC236}">
                  <a16:creationId xmlns:a16="http://schemas.microsoft.com/office/drawing/2014/main" id="{1553327F-308B-8921-0732-59FEF4803106}"/>
                </a:ext>
              </a:extLst>
            </p:cNvPr>
            <p:cNvPicPr>
              <a:picLocks noChangeAspect="1"/>
            </p:cNvPicPr>
            <p:nvPr/>
          </p:nvPicPr>
          <p:blipFill>
            <a:blip r:embed="rId6"/>
            <a:stretch/>
          </p:blipFill>
          <p:spPr bwMode="auto">
            <a:xfrm>
              <a:off x="2037917" y="3183389"/>
              <a:ext cx="921763" cy="921763"/>
            </a:xfrm>
            <a:prstGeom prst="rect">
              <a:avLst/>
            </a:prstGeom>
          </p:spPr>
        </p:pic>
        <p:pic>
          <p:nvPicPr>
            <p:cNvPr id="38" name="Image 37">
              <a:extLst>
                <a:ext uri="{FF2B5EF4-FFF2-40B4-BE49-F238E27FC236}">
                  <a16:creationId xmlns:a16="http://schemas.microsoft.com/office/drawing/2014/main" id="{649F4644-E80A-4B7F-B292-8CE90A950FF5}"/>
                </a:ext>
              </a:extLst>
            </p:cNvPr>
            <p:cNvPicPr>
              <a:picLocks noChangeAspect="1"/>
            </p:cNvPicPr>
            <p:nvPr/>
          </p:nvPicPr>
          <p:blipFill>
            <a:blip r:embed="rId7"/>
            <a:stretch>
              <a:fillRect/>
            </a:stretch>
          </p:blipFill>
          <p:spPr>
            <a:xfrm>
              <a:off x="2746785" y="3039626"/>
              <a:ext cx="1551754" cy="460266"/>
            </a:xfrm>
            <a:prstGeom prst="rect">
              <a:avLst/>
            </a:prstGeom>
          </p:spPr>
        </p:pic>
      </p:grpSp>
      <p:grpSp>
        <p:nvGrpSpPr>
          <p:cNvPr id="39" name="Groupe 38">
            <a:extLst>
              <a:ext uri="{FF2B5EF4-FFF2-40B4-BE49-F238E27FC236}">
                <a16:creationId xmlns:a16="http://schemas.microsoft.com/office/drawing/2014/main" id="{6560D4B4-FD7B-016C-E1AB-AF2C4BE2A9F9}"/>
              </a:ext>
            </a:extLst>
          </p:cNvPr>
          <p:cNvGrpSpPr/>
          <p:nvPr/>
        </p:nvGrpSpPr>
        <p:grpSpPr>
          <a:xfrm>
            <a:off x="8718060" y="4776381"/>
            <a:ext cx="1107108" cy="1676810"/>
            <a:chOff x="9228701" y="3271271"/>
            <a:chExt cx="1913604" cy="2826034"/>
          </a:xfrm>
        </p:grpSpPr>
        <p:pic>
          <p:nvPicPr>
            <p:cNvPr id="40" name="Image 39">
              <a:extLst>
                <a:ext uri="{FF2B5EF4-FFF2-40B4-BE49-F238E27FC236}">
                  <a16:creationId xmlns:a16="http://schemas.microsoft.com/office/drawing/2014/main" id="{97EC8208-D839-C632-EDBE-009E01C54ADC}"/>
                </a:ext>
              </a:extLst>
            </p:cNvPr>
            <p:cNvPicPr>
              <a:picLocks noChangeAspect="1"/>
            </p:cNvPicPr>
            <p:nvPr/>
          </p:nvPicPr>
          <p:blipFill>
            <a:blip r:embed="rId6"/>
            <a:stretch/>
          </p:blipFill>
          <p:spPr bwMode="auto">
            <a:xfrm>
              <a:off x="9228701" y="3944814"/>
              <a:ext cx="1156671" cy="1156671"/>
            </a:xfrm>
            <a:prstGeom prst="rect">
              <a:avLst/>
            </a:prstGeom>
          </p:spPr>
        </p:pic>
        <p:pic>
          <p:nvPicPr>
            <p:cNvPr id="41" name="Image 40">
              <a:extLst>
                <a:ext uri="{FF2B5EF4-FFF2-40B4-BE49-F238E27FC236}">
                  <a16:creationId xmlns:a16="http://schemas.microsoft.com/office/drawing/2014/main" id="{D20B5C25-9BDA-3BBB-E546-7FD6506EFC40}"/>
                </a:ext>
              </a:extLst>
            </p:cNvPr>
            <p:cNvPicPr>
              <a:picLocks noChangeAspect="1"/>
            </p:cNvPicPr>
            <p:nvPr/>
          </p:nvPicPr>
          <p:blipFill>
            <a:blip r:embed="rId8"/>
            <a:stretch>
              <a:fillRect/>
            </a:stretch>
          </p:blipFill>
          <p:spPr bwMode="auto">
            <a:xfrm flipH="1">
              <a:off x="10162204" y="3271271"/>
              <a:ext cx="980101" cy="2826034"/>
            </a:xfrm>
            <a:prstGeom prst="rect">
              <a:avLst/>
            </a:prstGeom>
          </p:spPr>
        </p:pic>
      </p:grpSp>
      <p:cxnSp>
        <p:nvCxnSpPr>
          <p:cNvPr id="42" name="Connecteur droit 41">
            <a:extLst>
              <a:ext uri="{FF2B5EF4-FFF2-40B4-BE49-F238E27FC236}">
                <a16:creationId xmlns:a16="http://schemas.microsoft.com/office/drawing/2014/main" id="{8C48FBA9-5619-2BD8-ADEE-44108D983C21}"/>
              </a:ext>
            </a:extLst>
          </p:cNvPr>
          <p:cNvCxnSpPr>
            <a:cxnSpLocks/>
          </p:cNvCxnSpPr>
          <p:nvPr/>
        </p:nvCxnSpPr>
        <p:spPr bwMode="auto">
          <a:xfrm>
            <a:off x="4430151" y="5443273"/>
            <a:ext cx="579632" cy="113297"/>
          </a:xfrm>
          <a:prstGeom prst="line">
            <a:avLst/>
          </a:prstGeom>
          <a:solidFill>
            <a:schemeClr val="tx2"/>
          </a:solidFill>
          <a:ln w="19049" cap="flat" cmpd="sng" algn="ctr">
            <a:solidFill>
              <a:srgbClr val="C30F0F"/>
            </a:solidFill>
            <a:prstDash val="sysDash"/>
            <a:headEnd type="arrow" len="med"/>
            <a:tailEnd type="arrow" len="med"/>
          </a:ln>
        </p:spPr>
        <p:style>
          <a:lnRef idx="2">
            <a:schemeClr val="accent1">
              <a:shade val="50000"/>
            </a:schemeClr>
          </a:lnRef>
          <a:fillRef idx="1">
            <a:schemeClr val="accent1"/>
          </a:fillRef>
          <a:effectRef idx="0">
            <a:schemeClr val="accent1"/>
          </a:effectRef>
          <a:fontRef idx="minor">
            <a:schemeClr val="lt1"/>
          </a:fontRef>
        </p:style>
      </p:cxnSp>
      <p:cxnSp>
        <p:nvCxnSpPr>
          <p:cNvPr id="43" name="Connecteur droit 42">
            <a:extLst>
              <a:ext uri="{FF2B5EF4-FFF2-40B4-BE49-F238E27FC236}">
                <a16:creationId xmlns:a16="http://schemas.microsoft.com/office/drawing/2014/main" id="{5CE1A137-8180-13B4-BBD6-211DE326ADB0}"/>
              </a:ext>
            </a:extLst>
          </p:cNvPr>
          <p:cNvCxnSpPr>
            <a:cxnSpLocks/>
          </p:cNvCxnSpPr>
          <p:nvPr/>
        </p:nvCxnSpPr>
        <p:spPr bwMode="auto">
          <a:xfrm flipV="1">
            <a:off x="4306128" y="5938590"/>
            <a:ext cx="703655" cy="245731"/>
          </a:xfrm>
          <a:prstGeom prst="line">
            <a:avLst/>
          </a:prstGeom>
          <a:solidFill>
            <a:schemeClr val="tx2"/>
          </a:solidFill>
          <a:ln w="19049" cap="flat" cmpd="sng" algn="ctr">
            <a:solidFill>
              <a:srgbClr val="C30F0F"/>
            </a:solidFill>
            <a:prstDash val="sysDash"/>
            <a:headEnd type="arrow" len="med"/>
            <a:tailEnd type="arrow" len="med"/>
          </a:ln>
        </p:spPr>
        <p:style>
          <a:lnRef idx="2">
            <a:schemeClr val="accent1">
              <a:shade val="50000"/>
            </a:schemeClr>
          </a:lnRef>
          <a:fillRef idx="1">
            <a:schemeClr val="accent1"/>
          </a:fillRef>
          <a:effectRef idx="0">
            <a:schemeClr val="accent1"/>
          </a:effectRef>
          <a:fontRef idx="minor">
            <a:schemeClr val="lt1"/>
          </a:fontRef>
        </p:style>
      </p:cxnSp>
      <p:pic>
        <p:nvPicPr>
          <p:cNvPr id="44" name="Image 43">
            <a:extLst>
              <a:ext uri="{FF2B5EF4-FFF2-40B4-BE49-F238E27FC236}">
                <a16:creationId xmlns:a16="http://schemas.microsoft.com/office/drawing/2014/main" id="{9447C761-4239-8F2E-7DC2-53A7AB18D28C}"/>
              </a:ext>
            </a:extLst>
          </p:cNvPr>
          <p:cNvPicPr>
            <a:picLocks noChangeAspect="1"/>
          </p:cNvPicPr>
          <p:nvPr/>
        </p:nvPicPr>
        <p:blipFill rotWithShape="1">
          <a:blip r:embed="rId9"/>
          <a:srcRect t="1" r="16884" b="547"/>
          <a:stretch/>
        </p:blipFill>
        <p:spPr bwMode="auto">
          <a:xfrm>
            <a:off x="5043613" y="5569925"/>
            <a:ext cx="2746422" cy="358716"/>
          </a:xfrm>
          <a:prstGeom prst="rect">
            <a:avLst/>
          </a:prstGeom>
          <a:ln w="12700">
            <a:solidFill>
              <a:srgbClr val="C30F0F"/>
            </a:solidFill>
          </a:ln>
        </p:spPr>
      </p:pic>
      <p:cxnSp>
        <p:nvCxnSpPr>
          <p:cNvPr id="47" name="Connecteur droit 46">
            <a:extLst>
              <a:ext uri="{FF2B5EF4-FFF2-40B4-BE49-F238E27FC236}">
                <a16:creationId xmlns:a16="http://schemas.microsoft.com/office/drawing/2014/main" id="{FAE040C7-C913-8C67-5C82-5C857F0C934E}"/>
              </a:ext>
            </a:extLst>
          </p:cNvPr>
          <p:cNvCxnSpPr>
            <a:cxnSpLocks/>
            <a:endCxn id="40" idx="1"/>
          </p:cNvCxnSpPr>
          <p:nvPr/>
        </p:nvCxnSpPr>
        <p:spPr bwMode="auto">
          <a:xfrm flipV="1">
            <a:off x="7790035" y="5519176"/>
            <a:ext cx="928025" cy="49687"/>
          </a:xfrm>
          <a:prstGeom prst="line">
            <a:avLst/>
          </a:prstGeom>
          <a:solidFill>
            <a:schemeClr val="tx2"/>
          </a:solidFill>
          <a:ln w="19049" cap="flat" cmpd="sng" algn="ctr">
            <a:solidFill>
              <a:srgbClr val="C30F0F"/>
            </a:solidFill>
            <a:prstDash val="sysDash"/>
            <a:headEnd type="arrow" len="med"/>
            <a:tailEnd type="arrow" len="med"/>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2651698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texte 2">
            <a:extLst>
              <a:ext uri="{FF2B5EF4-FFF2-40B4-BE49-F238E27FC236}">
                <a16:creationId xmlns:a16="http://schemas.microsoft.com/office/drawing/2014/main" id="{29051AD1-422B-4CEA-A80B-535CD2A5E100}"/>
              </a:ext>
            </a:extLst>
          </p:cNvPr>
          <p:cNvSpPr>
            <a:spLocks noGrp="1"/>
          </p:cNvSpPr>
          <p:nvPr>
            <p:ph type="body" sz="quarter" idx="12"/>
          </p:nvPr>
        </p:nvSpPr>
        <p:spPr>
          <a:xfrm>
            <a:off x="1280541" y="-170913"/>
            <a:ext cx="10980738" cy="720000"/>
          </a:xfrm>
        </p:spPr>
        <p:txBody>
          <a:bodyPr>
            <a:normAutofit/>
          </a:bodyPr>
          <a:lstStyle/>
          <a:p>
            <a:r>
              <a:rPr lang="fr-FR" sz="2400" dirty="0"/>
              <a:t>Qu’est ce que </a:t>
            </a:r>
            <a:r>
              <a:rPr lang="fr-FR" sz="2400" dirty="0" err="1"/>
              <a:t>Pulcéo</a:t>
            </a:r>
            <a:r>
              <a:rPr lang="fr-FR" sz="2400" dirty="0"/>
              <a:t> </a:t>
            </a:r>
            <a:r>
              <a:rPr lang="fr-FR" sz="2400" dirty="0" err="1"/>
              <a:t>Connect</a:t>
            </a:r>
            <a:endParaRPr lang="fr-FR" sz="2400" dirty="0"/>
          </a:p>
        </p:txBody>
      </p:sp>
      <p:sp>
        <p:nvSpPr>
          <p:cNvPr id="30" name="Espace réservé du contenu 1">
            <a:extLst>
              <a:ext uri="{FF2B5EF4-FFF2-40B4-BE49-F238E27FC236}">
                <a16:creationId xmlns:a16="http://schemas.microsoft.com/office/drawing/2014/main" id="{3FF19878-574A-493D-ADFD-FAD948330601}"/>
              </a:ext>
            </a:extLst>
          </p:cNvPr>
          <p:cNvSpPr txBox="1">
            <a:spLocks/>
          </p:cNvSpPr>
          <p:nvPr/>
        </p:nvSpPr>
        <p:spPr>
          <a:xfrm>
            <a:off x="723138" y="1032053"/>
            <a:ext cx="10980738" cy="4860000"/>
          </a:xfrm>
          <a:prstGeom prst="rect">
            <a:avLst/>
          </a:prstGeom>
          <a:ln>
            <a:noFill/>
          </a:ln>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FF0000"/>
              </a:buClr>
            </a:pPr>
            <a:r>
              <a:rPr lang="fr-FR" dirty="0"/>
              <a:t>Les composantes de l’offre : </a:t>
            </a:r>
          </a:p>
          <a:p>
            <a:pPr>
              <a:buClr>
                <a:srgbClr val="FF0000"/>
              </a:buClr>
            </a:pPr>
            <a:endParaRPr lang="fr-FR" dirty="0">
              <a:solidFill>
                <a:srgbClr val="000000"/>
              </a:solidFill>
              <a:latin typeface="Arial Narrow"/>
            </a:endParaRPr>
          </a:p>
          <a:p>
            <a:pPr marL="0" indent="0" defTabSz="1332098">
              <a:spcBef>
                <a:spcPts val="1457"/>
              </a:spcBef>
              <a:buClr>
                <a:srgbClr val="C00000"/>
              </a:buClr>
              <a:buNone/>
            </a:pPr>
            <a:endParaRPr lang="fr-FR" b="1" dirty="0">
              <a:solidFill>
                <a:srgbClr val="000000"/>
              </a:solidFill>
              <a:latin typeface="Arial Narrow"/>
            </a:endParaRPr>
          </a:p>
        </p:txBody>
      </p:sp>
      <p:sp>
        <p:nvSpPr>
          <p:cNvPr id="13" name="Espace réservé du numéro de diapositive 3">
            <a:extLst>
              <a:ext uri="{FF2B5EF4-FFF2-40B4-BE49-F238E27FC236}">
                <a16:creationId xmlns:a16="http://schemas.microsoft.com/office/drawing/2014/main" id="{2933EADC-50CD-A6C4-8E1B-34B22FBC02E5}"/>
              </a:ext>
            </a:extLst>
          </p:cNvPr>
          <p:cNvSpPr txBox="1">
            <a:spLocks/>
          </p:cNvSpPr>
          <p:nvPr/>
        </p:nvSpPr>
        <p:spPr>
          <a:xfrm>
            <a:off x="5736000" y="6137986"/>
            <a:ext cx="720000" cy="252000"/>
          </a:xfrm>
          <a:prstGeom prst="rect">
            <a:avLst/>
          </a:prstGeom>
          <a:solidFill>
            <a:schemeClr val="bg1">
              <a:lumMod val="85000"/>
            </a:schemeClr>
          </a:solidFill>
        </p:spPr>
        <p:txBody>
          <a:bodyPr vert="horz" lIns="91440" tIns="45720" rIns="91440" bIns="45720" rtlCol="0" anchor="ctr">
            <a:noAutofit/>
          </a:bodyPr>
          <a:lstStyle>
            <a:defPPr>
              <a:defRPr lang="fr-FR"/>
            </a:defPPr>
            <a:lvl1pPr marL="0" algn="ctr" defTabSz="914400" rtl="0" eaLnBrk="1" latinLnBrk="0" hangingPunct="1">
              <a:defRPr sz="13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300" b="1" i="0" u="none" strike="noStrike" kern="1200" cap="none" spc="0" normalizeH="0" baseline="0" noProof="0" smtClean="0">
                <a:ln>
                  <a:noFill/>
                </a:ln>
                <a:solidFill>
                  <a:srgbClr val="D7000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fr-FR" sz="1300" b="1" i="0" u="none" strike="noStrike" kern="1200" cap="none" spc="0" normalizeH="0" baseline="0" noProof="0">
              <a:ln>
                <a:noFill/>
              </a:ln>
              <a:solidFill>
                <a:srgbClr val="D7000F"/>
              </a:solidFill>
              <a:effectLst/>
              <a:uLnTx/>
              <a:uFillTx/>
              <a:latin typeface="Arial" panose="020B0604020202020204"/>
              <a:ea typeface="+mn-ea"/>
              <a:cs typeface="+mn-cs"/>
            </a:endParaRPr>
          </a:p>
        </p:txBody>
      </p:sp>
      <p:sp>
        <p:nvSpPr>
          <p:cNvPr id="14" name="Espace réservé du texte 37">
            <a:extLst>
              <a:ext uri="{FF2B5EF4-FFF2-40B4-BE49-F238E27FC236}">
                <a16:creationId xmlns:a16="http://schemas.microsoft.com/office/drawing/2014/main" id="{1CBC3A63-EB78-F4FA-2A47-1722CFE1798F}"/>
              </a:ext>
            </a:extLst>
          </p:cNvPr>
          <p:cNvSpPr txBox="1">
            <a:spLocks/>
          </p:cNvSpPr>
          <p:nvPr/>
        </p:nvSpPr>
        <p:spPr>
          <a:xfrm>
            <a:off x="632383" y="1511030"/>
            <a:ext cx="3355034" cy="2420417"/>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85000"/>
            </a:schemeClr>
          </a:solidFill>
        </p:spPr>
        <p:txBody>
          <a:bodyPr vert="horz" wrap="square" lIns="540000" tIns="540000" rIns="540000" bIns="540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6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1100" b="1" i="0" u="none" strike="noStrike" kern="1200" cap="none" spc="0" normalizeH="0" baseline="0" noProof="0" dirty="0">
                <a:ln>
                  <a:noFill/>
                </a:ln>
                <a:solidFill>
                  <a:srgbClr val="FF0000"/>
                </a:solidFill>
                <a:effectLst/>
                <a:uLnTx/>
                <a:uFillTx/>
                <a:latin typeface="Arial" panose="020B0604020202020204"/>
                <a:ea typeface="+mn-ea"/>
                <a:cs typeface="+mn-cs"/>
              </a:rPr>
              <a:t>L’information sur les comptes</a:t>
            </a:r>
          </a:p>
          <a:p>
            <a:pPr marL="0" marR="0" lvl="1" indent="0" defTabSz="914400" rtl="0" eaLnBrk="1" fontAlgn="auto" latinLnBrk="0" hangingPunct="1">
              <a:lnSpc>
                <a:spcPct val="100000"/>
              </a:lnSpc>
              <a:spcBef>
                <a:spcPts val="600"/>
              </a:spcBef>
              <a:spcAft>
                <a:spcPts val="0"/>
              </a:spcAft>
              <a:buClr>
                <a:srgbClr val="D7000F"/>
              </a:buClr>
              <a:buSzTx/>
              <a:buFont typeface="Wingdings 2" panose="05020102010507070707" pitchFamily="18" charset="2"/>
              <a:buNone/>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Ce service permet de suivre de façon consolidée les comptes dont le Client est titulaire ou mandataire tenus dans plusieurs banques. </a:t>
            </a:r>
            <a:r>
              <a:rPr kumimoji="0" lang="fr-FR" sz="1100" b="0" i="0" u="none" strike="noStrike" kern="1200" cap="none" spc="0" normalizeH="0" baseline="0" noProof="0" dirty="0" err="1">
                <a:ln>
                  <a:noFill/>
                </a:ln>
                <a:solidFill>
                  <a:srgbClr val="3E454A"/>
                </a:solidFill>
                <a:effectLst/>
                <a:uLnTx/>
                <a:uFillTx/>
                <a:latin typeface="Arial" panose="020B0604020202020204"/>
                <a:ea typeface="+mn-ea"/>
                <a:cs typeface="+mn-cs"/>
              </a:rPr>
              <a:t>PulCEo</a:t>
            </a: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 </a:t>
            </a:r>
            <a:r>
              <a:rPr kumimoji="0" lang="fr-FR" sz="1100" b="0" i="0" u="none" strike="noStrike" kern="1200" cap="none" spc="0" normalizeH="0" baseline="0" noProof="0" dirty="0" err="1">
                <a:ln>
                  <a:noFill/>
                </a:ln>
                <a:solidFill>
                  <a:srgbClr val="3E454A"/>
                </a:solidFill>
                <a:effectLst/>
                <a:uLnTx/>
                <a:uFillTx/>
                <a:latin typeface="Arial" panose="020B0604020202020204"/>
                <a:ea typeface="+mn-ea"/>
                <a:cs typeface="+mn-cs"/>
              </a:rPr>
              <a:t>Connect</a:t>
            </a: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 permet de suivre à J les opérations effectuées sur ces comptes, de consulter leurs soldes et de rechercher des écritures.</a:t>
            </a:r>
          </a:p>
        </p:txBody>
      </p:sp>
      <p:sp>
        <p:nvSpPr>
          <p:cNvPr id="15" name="Espace réservé du texte 37">
            <a:extLst>
              <a:ext uri="{FF2B5EF4-FFF2-40B4-BE49-F238E27FC236}">
                <a16:creationId xmlns:a16="http://schemas.microsoft.com/office/drawing/2014/main" id="{032D67B7-3641-DF79-1655-BE02DCA1D0B6}"/>
              </a:ext>
            </a:extLst>
          </p:cNvPr>
          <p:cNvSpPr txBox="1">
            <a:spLocks/>
          </p:cNvSpPr>
          <p:nvPr/>
        </p:nvSpPr>
        <p:spPr>
          <a:xfrm>
            <a:off x="8204584" y="1511030"/>
            <a:ext cx="3227798" cy="4878956"/>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85000"/>
            </a:schemeClr>
          </a:solidFill>
        </p:spPr>
        <p:txBody>
          <a:bodyPr vert="horz" wrap="square" lIns="540000" tIns="540000" rIns="540000" bIns="540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6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1" i="0" u="none" strike="noStrike" kern="1200" cap="none" spc="0" normalizeH="0" baseline="0" noProof="0" dirty="0">
                <a:ln>
                  <a:noFill/>
                </a:ln>
                <a:solidFill>
                  <a:srgbClr val="FF0000"/>
                </a:solidFill>
                <a:effectLst/>
                <a:uLnTx/>
                <a:uFillTx/>
                <a:latin typeface="Arial" panose="020B0604020202020204"/>
                <a:ea typeface="+mn-ea"/>
                <a:cs typeface="+mn-cs"/>
              </a:rPr>
              <a:t>La gestion d’alertes/ de notifications par e-mail. </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Ces notifications personnalisables permettent de :</a:t>
            </a:r>
          </a:p>
          <a:p>
            <a:pPr marL="171450" marR="0" lvl="1" indent="-171450" algn="l" defTabSz="914400" rtl="0" eaLnBrk="1" fontAlgn="auto" latinLnBrk="0" hangingPunct="1">
              <a:lnSpc>
                <a:spcPct val="100000"/>
              </a:lnSpc>
              <a:spcBef>
                <a:spcPts val="600"/>
              </a:spcBef>
              <a:spcAft>
                <a:spcPts val="0"/>
              </a:spcAft>
              <a:buClr>
                <a:srgbClr val="3E454A"/>
              </a:buClr>
              <a:buSzTx/>
              <a:buFont typeface="Arial" panose="020B0604020202020204" pitchFamily="34" charset="0"/>
              <a:buChar char="•"/>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Prévenir l’Utilisateur quand le solde du(des) compte(s) ou les opérations imputées sur ce(s) compte(s) dépassent certains montants.</a:t>
            </a:r>
          </a:p>
          <a:p>
            <a:pPr marL="171450" marR="0" lvl="1"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 Avertir le représentant légal qu’il doit confirmer l’enregistrement d’un nouveau compte bénéficiaire de virement (rubrique « activer les bénéficiaires »). </a:t>
            </a:r>
          </a:p>
          <a:p>
            <a:pPr marL="0" marR="0" lvl="1" indent="0" algn="l" defTabSz="914400" rtl="0" eaLnBrk="1" fontAlgn="auto" latinLnBrk="0" hangingPunct="1">
              <a:lnSpc>
                <a:spcPct val="100000"/>
              </a:lnSpc>
              <a:spcBef>
                <a:spcPts val="600"/>
              </a:spcBef>
              <a:spcAft>
                <a:spcPts val="0"/>
              </a:spcAft>
              <a:buClr>
                <a:srgbClr val="D7000F"/>
              </a:buClr>
              <a:buSzTx/>
              <a:buFont typeface="Wingdings 2" panose="05020102010507070707" pitchFamily="18" charset="2"/>
              <a:buNone/>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Informer le bénéficiaire d’un virement  que l’ordre de virement à son attention a été transmis pour exécution.</a:t>
            </a:r>
          </a:p>
        </p:txBody>
      </p:sp>
      <p:sp>
        <p:nvSpPr>
          <p:cNvPr id="16" name="Espace réservé du texte 37">
            <a:extLst>
              <a:ext uri="{FF2B5EF4-FFF2-40B4-BE49-F238E27FC236}">
                <a16:creationId xmlns:a16="http://schemas.microsoft.com/office/drawing/2014/main" id="{25E4CA0C-0C6D-8C35-FF92-DD2685C2B0C6}"/>
              </a:ext>
            </a:extLst>
          </p:cNvPr>
          <p:cNvSpPr txBox="1">
            <a:spLocks/>
          </p:cNvSpPr>
          <p:nvPr/>
        </p:nvSpPr>
        <p:spPr>
          <a:xfrm>
            <a:off x="632383" y="3986298"/>
            <a:ext cx="3355034" cy="2475645"/>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85000"/>
            </a:schemeClr>
          </a:solidFill>
        </p:spPr>
        <p:txBody>
          <a:bodyPr vert="horz" wrap="square" lIns="540000" tIns="540000" rIns="540000" bIns="540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6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1" i="0" u="none" strike="noStrike" kern="1200" cap="none" spc="0" normalizeH="0" baseline="0" noProof="0" dirty="0">
                <a:ln>
                  <a:noFill/>
                </a:ln>
                <a:solidFill>
                  <a:srgbClr val="FF0000"/>
                </a:solidFill>
                <a:effectLst/>
                <a:uLnTx/>
                <a:uFillTx/>
                <a:latin typeface="Arial" panose="020B0604020202020204"/>
                <a:ea typeface="+mn-ea"/>
                <a:cs typeface="+mn-cs"/>
              </a:rPr>
              <a:t>L’accès à un tableau de trésorerie quotidien </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La consultation de ce tableau de trésorerie donne une vue synthétique des situations des différents comptes bancaires et de la projection de leurs soldes en fonction des écritures prévisionnelles.</a:t>
            </a:r>
          </a:p>
        </p:txBody>
      </p:sp>
      <p:sp>
        <p:nvSpPr>
          <p:cNvPr id="17" name="Espace réservé du texte 37">
            <a:extLst>
              <a:ext uri="{FF2B5EF4-FFF2-40B4-BE49-F238E27FC236}">
                <a16:creationId xmlns:a16="http://schemas.microsoft.com/office/drawing/2014/main" id="{A2D691A7-F176-0358-CEDF-F5C7EC2F1817}"/>
              </a:ext>
            </a:extLst>
          </p:cNvPr>
          <p:cNvSpPr txBox="1">
            <a:spLocks/>
          </p:cNvSpPr>
          <p:nvPr/>
        </p:nvSpPr>
        <p:spPr>
          <a:xfrm>
            <a:off x="4321170" y="1467633"/>
            <a:ext cx="3227798" cy="2446708"/>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85000"/>
            </a:schemeClr>
          </a:solidFill>
        </p:spPr>
        <p:txBody>
          <a:bodyPr vert="horz" wrap="square" lIns="540000" tIns="540000" rIns="540000" bIns="540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6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1" i="0" u="none" strike="noStrike" kern="1200" cap="none" spc="0" normalizeH="0" baseline="0" noProof="0" dirty="0">
                <a:ln>
                  <a:noFill/>
                </a:ln>
                <a:solidFill>
                  <a:srgbClr val="FF0000"/>
                </a:solidFill>
                <a:effectLst/>
                <a:uLnTx/>
                <a:uFillTx/>
                <a:latin typeface="Arial" panose="020B0604020202020204"/>
                <a:ea typeface="+mn-ea"/>
                <a:cs typeface="+mn-cs"/>
              </a:rPr>
              <a:t>L’initiation de paiement </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Après saisie par le Client de son ordre de virement sur le Site, la Banque transmet et initie cet ordre de virement sur le compte à débiter tenu par la Banque teneuse de compte.</a:t>
            </a:r>
          </a:p>
        </p:txBody>
      </p:sp>
      <p:sp>
        <p:nvSpPr>
          <p:cNvPr id="18" name="Espace réservé du texte 37">
            <a:extLst>
              <a:ext uri="{FF2B5EF4-FFF2-40B4-BE49-F238E27FC236}">
                <a16:creationId xmlns:a16="http://schemas.microsoft.com/office/drawing/2014/main" id="{B6610CF3-8EF1-C7BA-82A2-3B123A416625}"/>
              </a:ext>
            </a:extLst>
          </p:cNvPr>
          <p:cNvSpPr txBox="1">
            <a:spLocks/>
          </p:cNvSpPr>
          <p:nvPr/>
        </p:nvSpPr>
        <p:spPr>
          <a:xfrm>
            <a:off x="4321170" y="3986297"/>
            <a:ext cx="3227798" cy="2475645"/>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85000"/>
            </a:schemeClr>
          </a:solidFill>
        </p:spPr>
        <p:txBody>
          <a:bodyPr vert="horz" wrap="square" lIns="540000" tIns="540000" rIns="540000" bIns="540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6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1" i="0" u="none" strike="noStrike" kern="1200" cap="none" spc="0" normalizeH="0" baseline="0" noProof="0" dirty="0">
                <a:ln>
                  <a:noFill/>
                </a:ln>
                <a:solidFill>
                  <a:srgbClr val="FF0000"/>
                </a:solidFill>
                <a:effectLst/>
                <a:uLnTx/>
                <a:uFillTx/>
                <a:latin typeface="Arial" panose="020B0604020202020204"/>
                <a:ea typeface="+mn-ea"/>
                <a:cs typeface="+mn-cs"/>
              </a:rPr>
              <a:t>L’export des extraits de comptes aux standards du marché. </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Les extraits de comptes sont compatibles avec une  l’intégration dans des applications métiers comme le logiciel de comptabilité.</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100" b="1"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2866148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texte 2">
            <a:extLst>
              <a:ext uri="{FF2B5EF4-FFF2-40B4-BE49-F238E27FC236}">
                <a16:creationId xmlns:a16="http://schemas.microsoft.com/office/drawing/2014/main" id="{29051AD1-422B-4CEA-A80B-535CD2A5E100}"/>
              </a:ext>
            </a:extLst>
          </p:cNvPr>
          <p:cNvSpPr>
            <a:spLocks noGrp="1"/>
          </p:cNvSpPr>
          <p:nvPr>
            <p:ph type="body" sz="quarter" idx="12"/>
          </p:nvPr>
        </p:nvSpPr>
        <p:spPr>
          <a:xfrm>
            <a:off x="1280541" y="-126791"/>
            <a:ext cx="10980738" cy="720000"/>
          </a:xfrm>
        </p:spPr>
        <p:txBody>
          <a:bodyPr>
            <a:normAutofit/>
          </a:bodyPr>
          <a:lstStyle/>
          <a:p>
            <a:r>
              <a:rPr lang="fr-FR" sz="2400" dirty="0"/>
              <a:t>A qui le vendre ?</a:t>
            </a:r>
          </a:p>
        </p:txBody>
      </p:sp>
      <p:sp>
        <p:nvSpPr>
          <p:cNvPr id="11" name="Espace réservé du texte 37">
            <a:extLst>
              <a:ext uri="{FF2B5EF4-FFF2-40B4-BE49-F238E27FC236}">
                <a16:creationId xmlns:a16="http://schemas.microsoft.com/office/drawing/2014/main" id="{F9BB94D4-1567-C0BE-D7CD-1B23522569AA}"/>
              </a:ext>
            </a:extLst>
          </p:cNvPr>
          <p:cNvSpPr txBox="1">
            <a:spLocks/>
          </p:cNvSpPr>
          <p:nvPr/>
        </p:nvSpPr>
        <p:spPr bwMode="auto">
          <a:xfrm>
            <a:off x="632383" y="1302499"/>
            <a:ext cx="4302860" cy="861774"/>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extrusionOk="0">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85000"/>
            </a:schemeClr>
          </a:solidFill>
          <a:ln w="3175">
            <a:noFill/>
          </a:ln>
        </p:spPr>
        <p:txBody>
          <a:bodyPr vert="horz" wrap="square" lIns="180000" tIns="180000" rIns="180000" bIns="180000" rtlCol="0" anchor="t" anchorCtr="0">
            <a:noAutofit/>
          </a:bodyPr>
          <a:lstStyle>
            <a:lvl1pPr marL="0" indent="0" algn="ctr" defTabSz="914400">
              <a:lnSpc>
                <a:spcPct val="100000"/>
              </a:lnSpc>
              <a:spcBef>
                <a:spcPts val="1500"/>
              </a:spcBef>
              <a:buFont typeface="Arial"/>
              <a:buNone/>
              <a:defRPr sz="5000" b="1">
                <a:solidFill>
                  <a:schemeClr val="tx2"/>
                </a:solidFill>
                <a:latin typeface="+mn-lt"/>
                <a:ea typeface="+mn-ea"/>
                <a:cs typeface="+mn-cs"/>
              </a:defRPr>
            </a:lvl1pPr>
            <a:lvl2pPr marL="0" indent="0" algn="l" defTabSz="914400">
              <a:lnSpc>
                <a:spcPct val="100000"/>
              </a:lnSpc>
              <a:spcBef>
                <a:spcPts val="1100"/>
              </a:spcBef>
              <a:buClr>
                <a:schemeClr val="tx2"/>
              </a:buClr>
              <a:buFont typeface="Wingdings 2"/>
              <a:buNone/>
              <a:defRPr sz="1100" i="1">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fr-FR" sz="1600" b="1" i="0" u="none" strike="noStrike" kern="0" cap="none" spc="0" normalizeH="0" baseline="0" noProof="0" dirty="0">
                <a:ln>
                  <a:noFill/>
                </a:ln>
                <a:solidFill>
                  <a:srgbClr val="3E454A"/>
                </a:solidFill>
                <a:effectLst/>
                <a:uLnTx/>
                <a:uFillTx/>
                <a:latin typeface="Arial"/>
                <a:cs typeface="Arial"/>
              </a:rPr>
              <a:t>Si votre client a :</a:t>
            </a:r>
          </a:p>
          <a:p>
            <a:pPr marL="285750" marR="0" lvl="0" indent="-149225" algn="l" defTabSz="914400" eaLnBrk="1" fontAlgn="auto" latinLnBrk="0" hangingPunct="1">
              <a:lnSpc>
                <a:spcPct val="100000"/>
              </a:lnSpc>
              <a:spcBef>
                <a:spcPts val="0"/>
              </a:spcBef>
              <a:spcAft>
                <a:spcPts val="0"/>
              </a:spcAft>
              <a:buClr>
                <a:srgbClr val="3E454A"/>
              </a:buClr>
              <a:buSzTx/>
              <a:buFont typeface="Wingdings" pitchFamily="2" charset="2"/>
              <a:buChar char="§"/>
              <a:tabLst/>
              <a:defRPr/>
            </a:pPr>
            <a:r>
              <a:rPr kumimoji="0" lang="fr-FR" sz="1600" b="1" i="0" u="none" strike="noStrike" kern="0" cap="none" spc="0" normalizeH="0" baseline="0" noProof="0" dirty="0">
                <a:ln>
                  <a:noFill/>
                </a:ln>
                <a:solidFill>
                  <a:srgbClr val="D7000F"/>
                </a:solidFill>
                <a:effectLst/>
                <a:uLnTx/>
                <a:uFillTx/>
                <a:latin typeface="Arial"/>
                <a:cs typeface="Arial"/>
              </a:rPr>
              <a:t>plusieurs banques</a:t>
            </a:r>
          </a:p>
        </p:txBody>
      </p:sp>
      <p:sp>
        <p:nvSpPr>
          <p:cNvPr id="12" name="ZoneTexte 11">
            <a:extLst>
              <a:ext uri="{FF2B5EF4-FFF2-40B4-BE49-F238E27FC236}">
                <a16:creationId xmlns:a16="http://schemas.microsoft.com/office/drawing/2014/main" id="{10C76059-6DD4-94EC-F047-12D5F822174E}"/>
              </a:ext>
            </a:extLst>
          </p:cNvPr>
          <p:cNvSpPr txBox="1"/>
          <p:nvPr/>
        </p:nvSpPr>
        <p:spPr bwMode="auto">
          <a:xfrm>
            <a:off x="1199456" y="3896874"/>
            <a:ext cx="3427910" cy="861774"/>
          </a:xfrm>
          <a:prstGeom prst="rect">
            <a:avLst/>
          </a:prstGeom>
          <a:noFill/>
        </p:spPr>
        <p:txBody>
          <a:bodyPr wrap="square">
            <a:spAutoFit/>
          </a:bodyPr>
          <a:lstStyle/>
          <a:p>
            <a:r>
              <a:rPr lang="fr-FR" sz="5000" b="1" kern="0" dirty="0">
                <a:solidFill>
                  <a:srgbClr val="D7000F"/>
                </a:solidFill>
                <a:cs typeface="Arial"/>
              </a:rPr>
              <a:t>Alors</a:t>
            </a:r>
            <a:endParaRPr lang="fr-FR" kern="0" dirty="0">
              <a:solidFill>
                <a:srgbClr val="3E454A"/>
              </a:solidFill>
              <a:cs typeface="Arial"/>
            </a:endParaRPr>
          </a:p>
        </p:txBody>
      </p:sp>
      <p:sp>
        <p:nvSpPr>
          <p:cNvPr id="13" name="Espace réservé du texte 7">
            <a:extLst>
              <a:ext uri="{FF2B5EF4-FFF2-40B4-BE49-F238E27FC236}">
                <a16:creationId xmlns:a16="http://schemas.microsoft.com/office/drawing/2014/main" id="{F4F49488-C2DB-2EAF-BA37-DF4FC3892EB5}"/>
              </a:ext>
            </a:extLst>
          </p:cNvPr>
          <p:cNvSpPr>
            <a:spLocks noGrp="1"/>
          </p:cNvSpPr>
          <p:nvPr/>
        </p:nvSpPr>
        <p:spPr bwMode="auto">
          <a:xfrm flipH="1" flipV="1">
            <a:off x="2850191" y="4894023"/>
            <a:ext cx="7200800" cy="923331"/>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extrusionOk="0">
                <a:moveTo>
                  <a:pt x="0" y="0"/>
                </a:moveTo>
                <a:lnTo>
                  <a:pt x="2379208" y="0"/>
                </a:lnTo>
                <a:lnTo>
                  <a:pt x="2379208" y="80159"/>
                </a:lnTo>
                <a:lnTo>
                  <a:pt x="4838704" y="80159"/>
                </a:lnTo>
                <a:lnTo>
                  <a:pt x="4838704" y="1316366"/>
                </a:lnTo>
                <a:lnTo>
                  <a:pt x="0" y="1316366"/>
                </a:lnTo>
                <a:lnTo>
                  <a:pt x="0" y="0"/>
                </a:lnTo>
                <a:close/>
              </a:path>
            </a:pathLst>
          </a:custGeom>
          <a:noFill/>
          <a:ln w="15240">
            <a:solidFill>
              <a:srgbClr val="D7000F"/>
            </a:solidFill>
          </a:ln>
        </p:spPr>
        <p:txBody>
          <a:bodyPr vert="horz" wrap="square" lIns="288000" tIns="288000" rIns="288000" bIns="288000" rtlCol="0">
            <a:noAutofit/>
          </a:bodyPr>
          <a:lstStyle>
            <a:lvl1pPr marL="0" indent="0" algn="l" defTabSz="914400">
              <a:lnSpc>
                <a:spcPct val="100000"/>
              </a:lnSpc>
              <a:spcBef>
                <a:spcPts val="1500"/>
              </a:spcBef>
              <a:buFont typeface="Arial"/>
              <a:buNone/>
              <a:defRPr sz="1600" b="0">
                <a:solidFill>
                  <a:schemeClr val="tx1"/>
                </a:solidFill>
                <a:latin typeface="+mn-lt"/>
                <a:ea typeface="+mn-ea"/>
                <a:cs typeface="+mn-cs"/>
              </a:defRPr>
            </a:lvl1pPr>
            <a:lvl2pPr marL="0" indent="0" algn="l" defTabSz="914400">
              <a:lnSpc>
                <a:spcPct val="100000"/>
              </a:lnSpc>
              <a:spcBef>
                <a:spcPts val="6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3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1" indent="0" algn="l" defTabSz="914400" eaLnBrk="1" fontAlgn="auto" latinLnBrk="0" hangingPunct="1">
              <a:lnSpc>
                <a:spcPct val="200000"/>
              </a:lnSpc>
              <a:spcBef>
                <a:spcPts val="1200"/>
              </a:spcBef>
              <a:spcAft>
                <a:spcPts val="0"/>
              </a:spcAft>
              <a:buClr>
                <a:srgbClr val="D7000F"/>
              </a:buClr>
              <a:buSzTx/>
              <a:buFont typeface="Wingdings 2"/>
              <a:buNone/>
              <a:tabLst/>
              <a:defRPr/>
            </a:pPr>
            <a:endParaRPr kumimoji="0" sz="1400" b="0" i="0" u="none" strike="noStrike" kern="0" cap="none" spc="0" normalizeH="0" baseline="0" noProof="0" dirty="0">
              <a:ln>
                <a:noFill/>
              </a:ln>
              <a:solidFill>
                <a:srgbClr val="3E454A"/>
              </a:solidFill>
              <a:effectLst/>
              <a:uLnTx/>
              <a:uFillTx/>
              <a:latin typeface="Arial"/>
              <a:cs typeface="Arial"/>
            </a:endParaRPr>
          </a:p>
        </p:txBody>
      </p:sp>
      <p:sp>
        <p:nvSpPr>
          <p:cNvPr id="14" name="ZoneTexte 13">
            <a:extLst>
              <a:ext uri="{FF2B5EF4-FFF2-40B4-BE49-F238E27FC236}">
                <a16:creationId xmlns:a16="http://schemas.microsoft.com/office/drawing/2014/main" id="{75F9C4D5-4B2E-2698-138E-6026DF291665}"/>
              </a:ext>
            </a:extLst>
          </p:cNvPr>
          <p:cNvSpPr txBox="1"/>
          <p:nvPr/>
        </p:nvSpPr>
        <p:spPr bwMode="auto">
          <a:xfrm>
            <a:off x="2850191" y="4981179"/>
            <a:ext cx="6799545" cy="923330"/>
          </a:xfrm>
          <a:prstGeom prst="rect">
            <a:avLst/>
          </a:prstGeom>
          <a:noFill/>
        </p:spPr>
        <p:txBody>
          <a:bodyPr wrap="square" rtlCol="0">
            <a:spAutoFit/>
          </a:bodyPr>
          <a:lstStyle/>
          <a:p>
            <a:r>
              <a:rPr lang="fr-FR" kern="0" dirty="0">
                <a:solidFill>
                  <a:srgbClr val="3E454A"/>
                </a:solidFill>
                <a:cs typeface="Arial"/>
              </a:rPr>
              <a:t> PULCEO </a:t>
            </a:r>
            <a:r>
              <a:rPr lang="fr-FR" kern="0" dirty="0" err="1">
                <a:solidFill>
                  <a:srgbClr val="3E454A"/>
                </a:solidFill>
                <a:cs typeface="Arial"/>
              </a:rPr>
              <a:t>Connect</a:t>
            </a:r>
            <a:r>
              <a:rPr lang="fr-FR" kern="0" dirty="0">
                <a:solidFill>
                  <a:srgbClr val="3E454A"/>
                </a:solidFill>
                <a:cs typeface="Arial"/>
              </a:rPr>
              <a:t> est </a:t>
            </a:r>
            <a:r>
              <a:rPr lang="fr-FR" b="1" kern="0" dirty="0">
                <a:solidFill>
                  <a:srgbClr val="3E454A"/>
                </a:solidFill>
                <a:cs typeface="Arial"/>
              </a:rPr>
              <a:t>un bon complément </a:t>
            </a:r>
            <a:r>
              <a:rPr lang="fr-FR" kern="0" dirty="0">
                <a:solidFill>
                  <a:srgbClr val="3E454A"/>
                </a:solidFill>
                <a:cs typeface="Arial"/>
              </a:rPr>
              <a:t>à son </a:t>
            </a:r>
            <a:r>
              <a:rPr lang="fr-FR" b="1" kern="0" dirty="0">
                <a:solidFill>
                  <a:srgbClr val="3E454A"/>
                </a:solidFill>
                <a:cs typeface="Arial"/>
              </a:rPr>
              <a:t>abonnement</a:t>
            </a:r>
          </a:p>
          <a:p>
            <a:pPr algn="ctr"/>
            <a:r>
              <a:rPr lang="fr-FR" b="1" kern="0" dirty="0" err="1">
                <a:solidFill>
                  <a:srgbClr val="3E454A"/>
                </a:solidFill>
                <a:cs typeface="Arial"/>
              </a:rPr>
              <a:t>CeNet</a:t>
            </a:r>
            <a:r>
              <a:rPr lang="fr-FR" b="1" kern="0" dirty="0">
                <a:solidFill>
                  <a:srgbClr val="3E454A"/>
                </a:solidFill>
                <a:cs typeface="Arial"/>
              </a:rPr>
              <a:t> Comptes, Remises ou EDI  </a:t>
            </a:r>
            <a:r>
              <a:rPr lang="fr-FR" kern="0" dirty="0">
                <a:solidFill>
                  <a:srgbClr val="3E454A"/>
                </a:solidFill>
                <a:cs typeface="Arial"/>
              </a:rPr>
              <a:t>                           </a:t>
            </a:r>
          </a:p>
          <a:p>
            <a:endParaRPr lang="fr-FR" kern="0" dirty="0">
              <a:solidFill>
                <a:srgbClr val="3E454A"/>
              </a:solidFill>
              <a:cs typeface="Arial"/>
            </a:endParaRPr>
          </a:p>
        </p:txBody>
      </p:sp>
      <p:sp>
        <p:nvSpPr>
          <p:cNvPr id="15" name="Espace réservé du texte 37">
            <a:extLst>
              <a:ext uri="{FF2B5EF4-FFF2-40B4-BE49-F238E27FC236}">
                <a16:creationId xmlns:a16="http://schemas.microsoft.com/office/drawing/2014/main" id="{889EFDF9-7DAB-9B95-F846-58EC12CE4DC2}"/>
              </a:ext>
            </a:extLst>
          </p:cNvPr>
          <p:cNvSpPr txBox="1">
            <a:spLocks/>
          </p:cNvSpPr>
          <p:nvPr/>
        </p:nvSpPr>
        <p:spPr bwMode="auto">
          <a:xfrm>
            <a:off x="623178" y="2246251"/>
            <a:ext cx="4312065" cy="15152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extrusionOk="0">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85000"/>
            </a:schemeClr>
          </a:solidFill>
          <a:ln w="3175">
            <a:noFill/>
          </a:ln>
        </p:spPr>
        <p:txBody>
          <a:bodyPr vert="horz" wrap="square" lIns="180000" tIns="180000" rIns="180000" bIns="180000" rtlCol="0" anchor="t" anchorCtr="0">
            <a:noAutofit/>
          </a:bodyPr>
          <a:lstStyle>
            <a:lvl1pPr marL="0" indent="0" algn="ctr" defTabSz="914400">
              <a:lnSpc>
                <a:spcPct val="100000"/>
              </a:lnSpc>
              <a:spcBef>
                <a:spcPts val="1500"/>
              </a:spcBef>
              <a:buFont typeface="Arial"/>
              <a:buNone/>
              <a:defRPr sz="5000" b="1">
                <a:solidFill>
                  <a:schemeClr val="tx2"/>
                </a:solidFill>
                <a:latin typeface="+mn-lt"/>
                <a:ea typeface="+mn-ea"/>
                <a:cs typeface="+mn-cs"/>
              </a:defRPr>
            </a:lvl1pPr>
            <a:lvl2pPr marL="0" indent="0" algn="l" defTabSz="914400">
              <a:lnSpc>
                <a:spcPct val="100000"/>
              </a:lnSpc>
              <a:spcBef>
                <a:spcPts val="1100"/>
              </a:spcBef>
              <a:buClr>
                <a:schemeClr val="tx2"/>
              </a:buClr>
              <a:buFont typeface="Wingdings 2"/>
              <a:buNone/>
              <a:defRPr sz="1100" i="1">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314325" marR="0" lvl="0" indent="-180975" algn="l" defTabSz="914400" eaLnBrk="1" fontAlgn="auto" latinLnBrk="0" hangingPunct="1">
              <a:lnSpc>
                <a:spcPct val="100000"/>
              </a:lnSpc>
              <a:spcBef>
                <a:spcPts val="600"/>
              </a:spcBef>
              <a:spcAft>
                <a:spcPts val="0"/>
              </a:spcAft>
              <a:buClr>
                <a:srgbClr val="C30F0F"/>
              </a:buClr>
              <a:buSzPct val="120000"/>
              <a:buFont typeface="Wingdings" pitchFamily="2" charset="2"/>
              <a:buChar char="§"/>
              <a:tabLst/>
              <a:defRPr/>
            </a:pPr>
            <a:r>
              <a:rPr kumimoji="0" lang="fr-FR" sz="1600" b="0" i="0" u="none" strike="noStrike" kern="0" cap="none" spc="0" normalizeH="0" baseline="0" noProof="0" dirty="0">
                <a:ln>
                  <a:noFill/>
                </a:ln>
                <a:solidFill>
                  <a:srgbClr val="3E454A"/>
                </a:solidFill>
                <a:effectLst/>
                <a:uLnTx/>
                <a:uFillTx/>
                <a:latin typeface="Arial"/>
                <a:cs typeface="Arial"/>
              </a:rPr>
              <a:t>souhaite disposer du </a:t>
            </a:r>
            <a:r>
              <a:rPr kumimoji="0" lang="fr-FR" sz="1600" b="1" i="0" u="none" strike="noStrike" kern="0" cap="none" spc="0" normalizeH="0" baseline="0" noProof="0" dirty="0">
                <a:ln>
                  <a:noFill/>
                </a:ln>
                <a:solidFill>
                  <a:srgbClr val="3E454A"/>
                </a:solidFill>
                <a:effectLst/>
                <a:uLnTx/>
                <a:uFillTx/>
                <a:latin typeface="Arial"/>
                <a:cs typeface="Arial"/>
              </a:rPr>
              <a:t>solde minute </a:t>
            </a:r>
            <a:r>
              <a:rPr kumimoji="0" lang="fr-FR" sz="1600" b="0" i="0" u="none" strike="noStrike" kern="0" cap="none" spc="0" normalizeH="0" baseline="0" noProof="0" dirty="0">
                <a:ln>
                  <a:noFill/>
                </a:ln>
                <a:solidFill>
                  <a:srgbClr val="3E454A"/>
                </a:solidFill>
                <a:effectLst/>
                <a:uLnTx/>
                <a:uFillTx/>
                <a:latin typeface="Arial"/>
                <a:cs typeface="Arial"/>
              </a:rPr>
              <a:t>de tous ses comptes sur un même écran</a:t>
            </a:r>
          </a:p>
          <a:p>
            <a:pPr marL="314325" marR="0" lvl="0" indent="-180975" algn="l" defTabSz="914400" eaLnBrk="1" fontAlgn="auto" latinLnBrk="0" hangingPunct="1">
              <a:lnSpc>
                <a:spcPct val="100000"/>
              </a:lnSpc>
              <a:spcBef>
                <a:spcPts val="600"/>
              </a:spcBef>
              <a:spcAft>
                <a:spcPts val="0"/>
              </a:spcAft>
              <a:buClr>
                <a:srgbClr val="C30F0F"/>
              </a:buClr>
              <a:buSzPct val="120000"/>
              <a:buFont typeface="Wingdings" pitchFamily="2" charset="2"/>
              <a:buChar char="§"/>
              <a:tabLst/>
              <a:defRPr/>
            </a:pPr>
            <a:r>
              <a:rPr kumimoji="0" lang="fr-FR" sz="1600" b="0" i="0" u="none" strike="noStrike" kern="0" cap="none" spc="0" normalizeH="0" baseline="0" noProof="0" dirty="0">
                <a:ln>
                  <a:noFill/>
                </a:ln>
                <a:solidFill>
                  <a:srgbClr val="3E454A"/>
                </a:solidFill>
                <a:effectLst/>
                <a:uLnTx/>
                <a:uFillTx/>
                <a:latin typeface="Arial"/>
                <a:cs typeface="Arial"/>
              </a:rPr>
              <a:t>ou souhaite une appli pour consulter </a:t>
            </a:r>
            <a:r>
              <a:rPr kumimoji="0" lang="fr-FR" sz="1600" b="1" i="0" u="none" strike="noStrike" kern="0" cap="none" spc="0" normalizeH="0" baseline="0" noProof="0" dirty="0">
                <a:ln>
                  <a:noFill/>
                </a:ln>
                <a:solidFill>
                  <a:srgbClr val="3E454A"/>
                </a:solidFill>
                <a:effectLst/>
                <a:uLnTx/>
                <a:uFillTx/>
                <a:latin typeface="Arial"/>
                <a:cs typeface="Arial"/>
              </a:rPr>
              <a:t>l’ensemble de ses comptes.</a:t>
            </a:r>
          </a:p>
          <a:p>
            <a:pPr marL="285750" marR="0" lvl="0" indent="-149225" algn="l" defTabSz="914400" eaLnBrk="1" fontAlgn="auto" latinLnBrk="0" hangingPunct="1">
              <a:lnSpc>
                <a:spcPct val="100000"/>
              </a:lnSpc>
              <a:spcBef>
                <a:spcPts val="0"/>
              </a:spcBef>
              <a:spcAft>
                <a:spcPts val="0"/>
              </a:spcAft>
              <a:buClr>
                <a:srgbClr val="3E454A"/>
              </a:buClr>
              <a:buSzTx/>
              <a:buFont typeface="Wingdings" pitchFamily="2" charset="2"/>
              <a:buChar char="§"/>
              <a:tabLst/>
              <a:defRPr/>
            </a:pPr>
            <a:endParaRPr kumimoji="0" lang="fr-FR" sz="1600" b="1" i="0" u="none" strike="noStrike" kern="0" cap="none" spc="0" normalizeH="0" baseline="0" noProof="0" dirty="0">
              <a:ln>
                <a:noFill/>
              </a:ln>
              <a:solidFill>
                <a:srgbClr val="D7000F"/>
              </a:solidFill>
              <a:effectLst/>
              <a:uLnTx/>
              <a:uFillTx/>
              <a:latin typeface="Arial"/>
              <a:cs typeface="Arial"/>
            </a:endParaRPr>
          </a:p>
        </p:txBody>
      </p:sp>
      <p:sp>
        <p:nvSpPr>
          <p:cNvPr id="16" name="Espace réservé du texte 37">
            <a:extLst>
              <a:ext uri="{FF2B5EF4-FFF2-40B4-BE49-F238E27FC236}">
                <a16:creationId xmlns:a16="http://schemas.microsoft.com/office/drawing/2014/main" id="{4B967B60-E903-3598-8856-B9F72458373C}"/>
              </a:ext>
            </a:extLst>
          </p:cNvPr>
          <p:cNvSpPr txBox="1">
            <a:spLocks/>
          </p:cNvSpPr>
          <p:nvPr/>
        </p:nvSpPr>
        <p:spPr bwMode="auto">
          <a:xfrm>
            <a:off x="6264385" y="1302499"/>
            <a:ext cx="5295231" cy="861774"/>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extrusionOk="0">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85000"/>
            </a:schemeClr>
          </a:solidFill>
          <a:ln w="3175">
            <a:noFill/>
          </a:ln>
        </p:spPr>
        <p:txBody>
          <a:bodyPr vert="horz" wrap="square" lIns="180000" tIns="180000" rIns="180000" bIns="180000" rtlCol="0" anchor="t" anchorCtr="0">
            <a:noAutofit/>
          </a:bodyPr>
          <a:lstStyle>
            <a:lvl1pPr marL="0" indent="0" algn="ctr" defTabSz="914400">
              <a:lnSpc>
                <a:spcPct val="100000"/>
              </a:lnSpc>
              <a:spcBef>
                <a:spcPts val="1500"/>
              </a:spcBef>
              <a:buFont typeface="Arial"/>
              <a:buNone/>
              <a:defRPr sz="5000" b="1">
                <a:solidFill>
                  <a:schemeClr val="tx2"/>
                </a:solidFill>
                <a:latin typeface="+mn-lt"/>
                <a:ea typeface="+mn-ea"/>
                <a:cs typeface="+mn-cs"/>
              </a:defRPr>
            </a:lvl1pPr>
            <a:lvl2pPr marL="0" indent="0" algn="l" defTabSz="914400">
              <a:lnSpc>
                <a:spcPct val="100000"/>
              </a:lnSpc>
              <a:spcBef>
                <a:spcPts val="1100"/>
              </a:spcBef>
              <a:buClr>
                <a:schemeClr val="tx2"/>
              </a:buClr>
              <a:buFont typeface="Wingdings 2"/>
              <a:buNone/>
              <a:defRPr sz="1100" i="1">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fr-FR" sz="1600" b="1" i="0" u="none" strike="noStrike" kern="0" cap="none" spc="0" normalizeH="0" baseline="0" noProof="0" dirty="0">
                <a:ln>
                  <a:noFill/>
                </a:ln>
                <a:solidFill>
                  <a:srgbClr val="3E454A"/>
                </a:solidFill>
                <a:effectLst/>
                <a:uLnTx/>
                <a:uFillTx/>
                <a:latin typeface="Arial"/>
                <a:cs typeface="Arial"/>
              </a:rPr>
              <a:t>Si votre client réalise </a:t>
            </a:r>
            <a:r>
              <a:rPr kumimoji="0" lang="fr-FR" sz="1600" b="1" i="0" u="none" strike="noStrike" kern="0" cap="none" spc="0" normalizeH="0" baseline="0" noProof="0" dirty="0">
                <a:ln>
                  <a:noFill/>
                </a:ln>
                <a:solidFill>
                  <a:srgbClr val="C30F0F"/>
                </a:solidFill>
                <a:effectLst/>
                <a:uLnTx/>
                <a:uFillTx/>
                <a:latin typeface="Arial"/>
                <a:cs typeface="Arial"/>
              </a:rPr>
              <a:t>des virements </a:t>
            </a:r>
            <a:r>
              <a:rPr kumimoji="0" lang="fr-FR" sz="1600" b="1" i="0" u="none" strike="noStrike" kern="0" cap="none" spc="0" normalizeH="0" baseline="0" noProof="0" dirty="0">
                <a:ln>
                  <a:noFill/>
                </a:ln>
                <a:solidFill>
                  <a:srgbClr val="3E454A"/>
                </a:solidFill>
                <a:effectLst/>
                <a:uLnTx/>
                <a:uFillTx/>
                <a:latin typeface="Arial"/>
                <a:cs typeface="Arial"/>
              </a:rPr>
              <a:t>:</a:t>
            </a:r>
          </a:p>
        </p:txBody>
      </p:sp>
      <p:sp>
        <p:nvSpPr>
          <p:cNvPr id="17" name="Espace réservé du texte 37">
            <a:extLst>
              <a:ext uri="{FF2B5EF4-FFF2-40B4-BE49-F238E27FC236}">
                <a16:creationId xmlns:a16="http://schemas.microsoft.com/office/drawing/2014/main" id="{8D2F40D7-4398-F85B-B5E7-F9D830ABFE2C}"/>
              </a:ext>
            </a:extLst>
          </p:cNvPr>
          <p:cNvSpPr txBox="1">
            <a:spLocks/>
          </p:cNvSpPr>
          <p:nvPr/>
        </p:nvSpPr>
        <p:spPr bwMode="auto">
          <a:xfrm>
            <a:off x="6240017" y="2250942"/>
            <a:ext cx="5328805" cy="15152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extrusionOk="0">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85000"/>
            </a:schemeClr>
          </a:solidFill>
          <a:ln w="3175">
            <a:noFill/>
          </a:ln>
        </p:spPr>
        <p:txBody>
          <a:bodyPr vert="horz" wrap="square" lIns="180000" tIns="180000" rIns="180000" bIns="180000" rtlCol="0" anchor="t" anchorCtr="0">
            <a:noAutofit/>
          </a:bodyPr>
          <a:lstStyle>
            <a:lvl1pPr marL="0" indent="0" algn="ctr" defTabSz="914400">
              <a:lnSpc>
                <a:spcPct val="100000"/>
              </a:lnSpc>
              <a:spcBef>
                <a:spcPts val="1500"/>
              </a:spcBef>
              <a:buFont typeface="Arial"/>
              <a:buNone/>
              <a:defRPr sz="5000" b="1">
                <a:solidFill>
                  <a:schemeClr val="tx2"/>
                </a:solidFill>
                <a:latin typeface="+mn-lt"/>
                <a:ea typeface="+mn-ea"/>
                <a:cs typeface="+mn-cs"/>
              </a:defRPr>
            </a:lvl1pPr>
            <a:lvl2pPr marL="0" indent="0" algn="l" defTabSz="914400">
              <a:lnSpc>
                <a:spcPct val="100000"/>
              </a:lnSpc>
              <a:spcBef>
                <a:spcPts val="1100"/>
              </a:spcBef>
              <a:buClr>
                <a:schemeClr val="tx2"/>
              </a:buClr>
              <a:buFont typeface="Wingdings 2"/>
              <a:buNone/>
              <a:defRPr sz="1100" i="1">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222250" marR="0" lvl="1" indent="-216000" algn="l" defTabSz="914400" eaLnBrk="1" fontAlgn="auto" latinLnBrk="0" hangingPunct="1">
              <a:lnSpc>
                <a:spcPct val="100000"/>
              </a:lnSpc>
              <a:spcBef>
                <a:spcPts val="0"/>
              </a:spcBef>
              <a:spcAft>
                <a:spcPts val="0"/>
              </a:spcAft>
              <a:buClr>
                <a:srgbClr val="C30F0F"/>
              </a:buClr>
              <a:buSzPct val="120000"/>
              <a:buFont typeface="Wingdings" pitchFamily="2" charset="2"/>
              <a:buChar char="§"/>
              <a:tabLst/>
              <a:defRPr/>
            </a:pPr>
            <a:r>
              <a:rPr kumimoji="0" lang="fr-FR" sz="1600" b="0" i="0" u="none" strike="noStrike" kern="0" cap="none" spc="0" normalizeH="0" baseline="0" noProof="0" dirty="0">
                <a:ln>
                  <a:noFill/>
                </a:ln>
                <a:solidFill>
                  <a:srgbClr val="3E454A"/>
                </a:solidFill>
                <a:effectLst/>
                <a:uLnTx/>
                <a:uFillTx/>
                <a:latin typeface="Arial"/>
                <a:cs typeface="Arial"/>
              </a:rPr>
              <a:t>SEPA unitaire </a:t>
            </a:r>
          </a:p>
          <a:p>
            <a:pPr marL="222250" marR="0" lvl="1" indent="-216000" algn="l" defTabSz="914400" eaLnBrk="1" fontAlgn="auto" latinLnBrk="0" hangingPunct="1">
              <a:lnSpc>
                <a:spcPct val="100000"/>
              </a:lnSpc>
              <a:spcBef>
                <a:spcPts val="0"/>
              </a:spcBef>
              <a:spcAft>
                <a:spcPts val="0"/>
              </a:spcAft>
              <a:buClr>
                <a:srgbClr val="C30F0F"/>
              </a:buClr>
              <a:buSzPct val="120000"/>
              <a:buFont typeface="Wingdings" pitchFamily="2" charset="2"/>
              <a:buChar char="§"/>
              <a:tabLst/>
              <a:defRPr/>
            </a:pPr>
            <a:r>
              <a:rPr kumimoji="0" lang="fr-FR" sz="1600" b="0" i="0" u="none" strike="noStrike" kern="0" cap="none" spc="0" normalizeH="0" baseline="0" noProof="0" dirty="0">
                <a:ln>
                  <a:noFill/>
                </a:ln>
                <a:solidFill>
                  <a:srgbClr val="3E454A"/>
                </a:solidFill>
                <a:effectLst/>
                <a:uLnTx/>
                <a:uFillTx/>
                <a:latin typeface="Arial"/>
                <a:cs typeface="Arial"/>
              </a:rPr>
              <a:t>Instant paiement</a:t>
            </a:r>
          </a:p>
          <a:p>
            <a:pPr marL="222250" marR="0" lvl="1" indent="-216000" algn="l" defTabSz="914400" eaLnBrk="1" fontAlgn="auto" latinLnBrk="0" hangingPunct="1">
              <a:lnSpc>
                <a:spcPct val="100000"/>
              </a:lnSpc>
              <a:spcBef>
                <a:spcPts val="0"/>
              </a:spcBef>
              <a:spcAft>
                <a:spcPts val="0"/>
              </a:spcAft>
              <a:buClr>
                <a:srgbClr val="C30F0F"/>
              </a:buClr>
              <a:buSzPct val="120000"/>
              <a:buFont typeface="Wingdings" pitchFamily="2" charset="2"/>
              <a:buChar char="§"/>
              <a:tabLst/>
              <a:defRPr/>
            </a:pPr>
            <a:r>
              <a:rPr kumimoji="0" lang="fr-FR" sz="1600" b="0" i="0" u="none" strike="noStrike" kern="0" cap="none" spc="0" normalizeH="0" baseline="0" noProof="0" dirty="0">
                <a:ln>
                  <a:noFill/>
                </a:ln>
                <a:solidFill>
                  <a:srgbClr val="3E454A"/>
                </a:solidFill>
                <a:effectLst/>
                <a:uLnTx/>
                <a:uFillTx/>
                <a:latin typeface="Arial"/>
                <a:cs typeface="Arial"/>
              </a:rPr>
              <a:t>Ou il est uniquement client de la Caisse d’Epargne mais souhaite mieux gérer sa trésorerie</a:t>
            </a:r>
          </a:p>
          <a:p>
            <a:pPr marL="285750" marR="0" lvl="0" indent="-149225" algn="l" defTabSz="914400" eaLnBrk="1" fontAlgn="auto" latinLnBrk="0" hangingPunct="1">
              <a:lnSpc>
                <a:spcPct val="100000"/>
              </a:lnSpc>
              <a:spcBef>
                <a:spcPts val="0"/>
              </a:spcBef>
              <a:spcAft>
                <a:spcPts val="0"/>
              </a:spcAft>
              <a:buClr>
                <a:srgbClr val="3E454A"/>
              </a:buClr>
              <a:buSzTx/>
              <a:buFont typeface="Wingdings" pitchFamily="2" charset="2"/>
              <a:buChar char="§"/>
              <a:tabLst/>
              <a:defRPr/>
            </a:pPr>
            <a:endParaRPr kumimoji="0" lang="fr-FR" sz="1600" b="1" i="0" u="none" strike="noStrike" kern="0" cap="none" spc="0" normalizeH="0" baseline="0" noProof="0" dirty="0">
              <a:ln>
                <a:noFill/>
              </a:ln>
              <a:solidFill>
                <a:srgbClr val="D7000F"/>
              </a:solidFill>
              <a:effectLst/>
              <a:uLnTx/>
              <a:uFillTx/>
              <a:latin typeface="Arial"/>
              <a:cs typeface="Arial"/>
            </a:endParaRPr>
          </a:p>
        </p:txBody>
      </p:sp>
    </p:spTree>
    <p:extLst>
      <p:ext uri="{BB962C8B-B14F-4D97-AF65-F5344CB8AC3E}">
        <p14:creationId xmlns:p14="http://schemas.microsoft.com/office/powerpoint/2010/main" val="3238127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texte 2">
            <a:extLst>
              <a:ext uri="{FF2B5EF4-FFF2-40B4-BE49-F238E27FC236}">
                <a16:creationId xmlns:a16="http://schemas.microsoft.com/office/drawing/2014/main" id="{29051AD1-422B-4CEA-A80B-535CD2A5E100}"/>
              </a:ext>
            </a:extLst>
          </p:cNvPr>
          <p:cNvSpPr>
            <a:spLocks noGrp="1"/>
          </p:cNvSpPr>
          <p:nvPr>
            <p:ph type="body" sz="quarter" idx="12"/>
          </p:nvPr>
        </p:nvSpPr>
        <p:spPr>
          <a:xfrm>
            <a:off x="1280541" y="-123964"/>
            <a:ext cx="10980738" cy="720000"/>
          </a:xfrm>
        </p:spPr>
        <p:txBody>
          <a:bodyPr>
            <a:normAutofit/>
          </a:bodyPr>
          <a:lstStyle/>
          <a:p>
            <a:r>
              <a:rPr lang="fr-FR" sz="2400" dirty="0"/>
              <a:t>Le positionnement dans la gamme</a:t>
            </a:r>
          </a:p>
        </p:txBody>
      </p:sp>
      <p:sp>
        <p:nvSpPr>
          <p:cNvPr id="25" name="Espace réservé du contenu 3">
            <a:extLst>
              <a:ext uri="{FF2B5EF4-FFF2-40B4-BE49-F238E27FC236}">
                <a16:creationId xmlns:a16="http://schemas.microsoft.com/office/drawing/2014/main" id="{4FA0A8A0-2FAB-329D-EA62-60E27A2FE4CE}"/>
              </a:ext>
            </a:extLst>
          </p:cNvPr>
          <p:cNvSpPr txBox="1">
            <a:spLocks/>
          </p:cNvSpPr>
          <p:nvPr/>
        </p:nvSpPr>
        <p:spPr>
          <a:xfrm>
            <a:off x="741029" y="1321567"/>
            <a:ext cx="5260157" cy="3303780"/>
          </a:xfrm>
          <a:prstGeom prst="rect">
            <a:avLst/>
          </a:prstGeom>
          <a:solidFill>
            <a:srgbClr val="FFFFFF">
              <a:lumMod val="95000"/>
            </a:srgbClr>
          </a:solidFill>
        </p:spPr>
        <p:txBody>
          <a:bodyPr vert="horz" lIns="0" tIns="0" rIns="0" bIns="0" rtlCol="0">
            <a:norm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100000"/>
              </a:lnSpc>
              <a:spcBef>
                <a:spcPts val="1300"/>
              </a:spcBef>
              <a:spcAft>
                <a:spcPts val="0"/>
              </a:spcAft>
              <a:buClr>
                <a:srgbClr val="D7000F"/>
              </a:buClr>
              <a:buSzTx/>
              <a:buFont typeface="Wingdings 2" panose="05020102010507070707" pitchFamily="18" charset="2"/>
              <a:buNone/>
              <a:tabLst/>
              <a:defRPr/>
            </a:pPr>
            <a:r>
              <a:rPr kumimoji="0" lang="fr-FR" sz="1400" b="0" i="0" u="none" strike="noStrike" kern="1200" cap="none" spc="0" normalizeH="0" baseline="0" noProof="0" dirty="0">
                <a:ln>
                  <a:noFill/>
                </a:ln>
                <a:effectLst/>
                <a:uLnTx/>
                <a:uFillTx/>
                <a:ea typeface="+mn-ea"/>
                <a:cs typeface="+mn-cs"/>
              </a:rPr>
              <a:t>Cette offre s’adresse aux clients Entreprises </a:t>
            </a:r>
            <a:r>
              <a:rPr kumimoji="0" lang="fr-FR" sz="1400" b="1" i="0" u="none" strike="noStrike" kern="1200" cap="none" spc="0" normalizeH="0" baseline="0" noProof="0" dirty="0">
                <a:ln>
                  <a:noFill/>
                </a:ln>
                <a:effectLst/>
                <a:uLnTx/>
                <a:uFillTx/>
                <a:ea typeface="+mn-ea"/>
                <a:cs typeface="+mn-cs"/>
              </a:rPr>
              <a:t>personnes morales</a:t>
            </a:r>
            <a:r>
              <a:rPr kumimoji="0" lang="fr-FR" sz="1400" b="0" i="0" u="none" strike="noStrike" kern="1200" cap="none" spc="0" normalizeH="0" baseline="0" noProof="0" dirty="0">
                <a:ln>
                  <a:noFill/>
                </a:ln>
                <a:effectLst/>
                <a:uLnTx/>
                <a:uFillTx/>
                <a:ea typeface="+mn-ea"/>
                <a:cs typeface="+mn-cs"/>
              </a:rPr>
              <a:t> Professionnels ou Association de Proxi</a:t>
            </a:r>
            <a:r>
              <a:rPr kumimoji="0" lang="fr-FR" sz="1400" b="0" i="0" u="none" strike="noStrike" kern="1200" cap="none" spc="0" normalizeH="0" noProof="0" dirty="0">
                <a:ln>
                  <a:noFill/>
                </a:ln>
                <a:effectLst/>
                <a:uLnTx/>
                <a:uFillTx/>
                <a:ea typeface="+mn-ea"/>
                <a:cs typeface="+mn-cs"/>
              </a:rPr>
              <a:t>.</a:t>
            </a:r>
          </a:p>
          <a:p>
            <a:pPr lvl="1">
              <a:buClr>
                <a:srgbClr val="D7000F"/>
              </a:buClr>
            </a:pPr>
            <a:r>
              <a:rPr lang="fr-FR" dirty="0">
                <a:solidFill>
                  <a:srgbClr val="3E454A"/>
                </a:solidFill>
                <a:latin typeface="Arial" panose="020B0604020202020204"/>
              </a:rPr>
              <a:t>Les CIBLES PRIORITAIRES</a:t>
            </a:r>
            <a:endParaRPr kumimoji="0" lang="fr-FR" sz="1400" b="0" i="0" u="none" strike="noStrike" kern="1200" cap="none" spc="0" normalizeH="0" baseline="0" noProof="0" dirty="0">
              <a:ln>
                <a:noFill/>
              </a:ln>
              <a:solidFill>
                <a:srgbClr val="FF0000"/>
              </a:solidFill>
              <a:effectLst/>
              <a:uLnTx/>
              <a:uFillTx/>
              <a:latin typeface="Arial" panose="020B0604020202020204"/>
              <a:ea typeface="+mn-ea"/>
              <a:cs typeface="+mn-cs"/>
            </a:endParaRP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ü"/>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Les clients qui</a:t>
            </a:r>
            <a:r>
              <a:rPr kumimoji="0" lang="fr-FR" sz="1400" b="0" i="0" u="none" strike="noStrike" kern="1200" cap="none" spc="0" normalizeH="0" noProof="0" dirty="0">
                <a:ln>
                  <a:noFill/>
                </a:ln>
                <a:solidFill>
                  <a:srgbClr val="3E454A"/>
                </a:solidFill>
                <a:effectLst/>
                <a:uLnTx/>
                <a:uFillTx/>
                <a:latin typeface="Arial" panose="020B0604020202020204"/>
                <a:ea typeface="+mn-ea"/>
                <a:cs typeface="+mn-cs"/>
              </a:rPr>
              <a:t> </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sont multi bancarisés </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ü"/>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sont équipés d’une offre de banque en ligne Ce Net Comptes ou Ce Net Remises * </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ü"/>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ont besoin de gagner du temps </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ü"/>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souhaitent piloter leur trésorerie, y compris en mobilité</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ü"/>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veulent être autonomes pour leur gestion de flux</a:t>
            </a:r>
          </a:p>
        </p:txBody>
      </p:sp>
      <p:pic>
        <p:nvPicPr>
          <p:cNvPr id="26" name="Image 25">
            <a:extLst>
              <a:ext uri="{FF2B5EF4-FFF2-40B4-BE49-F238E27FC236}">
                <a16:creationId xmlns:a16="http://schemas.microsoft.com/office/drawing/2014/main" id="{6ACAC149-6A71-487C-257D-6940BCCCC501}"/>
              </a:ext>
            </a:extLst>
          </p:cNvPr>
          <p:cNvPicPr>
            <a:picLocks noChangeAspect="1"/>
          </p:cNvPicPr>
          <p:nvPr/>
        </p:nvPicPr>
        <p:blipFill>
          <a:blip r:embed="rId2"/>
          <a:stretch>
            <a:fillRect/>
          </a:stretch>
        </p:blipFill>
        <p:spPr>
          <a:xfrm>
            <a:off x="2786801" y="2881346"/>
            <a:ext cx="978278" cy="295759"/>
          </a:xfrm>
          <a:prstGeom prst="rect">
            <a:avLst/>
          </a:prstGeom>
        </p:spPr>
      </p:pic>
      <p:sp>
        <p:nvSpPr>
          <p:cNvPr id="27" name="Espace réservé du texte 5">
            <a:extLst>
              <a:ext uri="{FF2B5EF4-FFF2-40B4-BE49-F238E27FC236}">
                <a16:creationId xmlns:a16="http://schemas.microsoft.com/office/drawing/2014/main" id="{2C806054-6578-02D1-F451-070ABB522728}"/>
              </a:ext>
            </a:extLst>
          </p:cNvPr>
          <p:cNvSpPr txBox="1">
            <a:spLocks/>
          </p:cNvSpPr>
          <p:nvPr/>
        </p:nvSpPr>
        <p:spPr>
          <a:xfrm>
            <a:off x="643888" y="4656105"/>
            <a:ext cx="7410993" cy="1492145"/>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ln>
            <a:solidFill>
              <a:srgbClr val="FF0000"/>
            </a:solidFill>
          </a:ln>
        </p:spPr>
        <p:txBody>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rgbClr val="D7000F"/>
                </a:solidFill>
                <a:latin typeface="Arial" panose="020B0604020202020204"/>
              </a:rPr>
              <a:t>Complémentaire à </a:t>
            </a:r>
            <a:r>
              <a:rPr lang="fr-FR" dirty="0" err="1">
                <a:solidFill>
                  <a:srgbClr val="D7000F"/>
                </a:solidFill>
                <a:latin typeface="Arial" panose="020B0604020202020204"/>
              </a:rPr>
              <a:t>PulCEo</a:t>
            </a:r>
            <a:endParaRPr lang="fr-FR" dirty="0">
              <a:solidFill>
                <a:srgbClr val="D7000F"/>
              </a:solidFill>
              <a:latin typeface="Arial" panose="020B0604020202020204"/>
            </a:endParaRPr>
          </a:p>
          <a:p>
            <a:pPr lvl="1">
              <a:spcBef>
                <a:spcPts val="600"/>
              </a:spcBef>
              <a:buClr>
                <a:srgbClr val="D7000F"/>
              </a:buClr>
            </a:pPr>
            <a:r>
              <a:rPr lang="fr-FR" dirty="0">
                <a:solidFill>
                  <a:srgbClr val="3E454A"/>
                </a:solidFill>
                <a:latin typeface="Arial" panose="020B0604020202020204"/>
              </a:rPr>
              <a:t>L’offre </a:t>
            </a:r>
            <a:r>
              <a:rPr lang="fr-FR" dirty="0" err="1">
                <a:solidFill>
                  <a:srgbClr val="3E454A"/>
                </a:solidFill>
                <a:latin typeface="Arial" panose="020B0604020202020204"/>
              </a:rPr>
              <a:t>Connect</a:t>
            </a:r>
            <a:r>
              <a:rPr lang="fr-FR" dirty="0">
                <a:solidFill>
                  <a:srgbClr val="3E454A"/>
                </a:solidFill>
                <a:latin typeface="Arial" panose="020B0604020202020204"/>
              </a:rPr>
              <a:t> complète l’offre </a:t>
            </a:r>
            <a:r>
              <a:rPr lang="fr-FR" dirty="0" err="1">
                <a:solidFill>
                  <a:srgbClr val="3E454A"/>
                </a:solidFill>
                <a:latin typeface="Arial" panose="020B0604020202020204"/>
              </a:rPr>
              <a:t>Pulceo</a:t>
            </a:r>
            <a:r>
              <a:rPr lang="fr-FR" dirty="0">
                <a:solidFill>
                  <a:srgbClr val="3E454A"/>
                </a:solidFill>
                <a:latin typeface="Arial" panose="020B0604020202020204"/>
              </a:rPr>
              <a:t> et permet aux clients Large Pro :</a:t>
            </a:r>
          </a:p>
          <a:p>
            <a:pPr marL="285750" lvl="1" indent="-285750">
              <a:spcBef>
                <a:spcPts val="600"/>
              </a:spcBef>
              <a:buClr>
                <a:srgbClr val="D7000F"/>
              </a:buClr>
              <a:buFont typeface="Wingdings" panose="05000000000000000000" pitchFamily="2" charset="2"/>
              <a:buChar char="§"/>
            </a:pPr>
            <a:r>
              <a:rPr lang="fr-FR" dirty="0">
                <a:solidFill>
                  <a:srgbClr val="3E454A"/>
                </a:solidFill>
                <a:latin typeface="Arial" panose="020B0604020202020204"/>
              </a:rPr>
              <a:t>d’avoir le solde </a:t>
            </a:r>
            <a:r>
              <a:rPr lang="fr-FR" dirty="0" err="1">
                <a:solidFill>
                  <a:srgbClr val="3E454A"/>
                </a:solidFill>
                <a:latin typeface="Arial" panose="020B0604020202020204"/>
              </a:rPr>
              <a:t>intraday</a:t>
            </a:r>
            <a:r>
              <a:rPr lang="fr-FR" dirty="0">
                <a:solidFill>
                  <a:srgbClr val="3E454A"/>
                </a:solidFill>
                <a:latin typeface="Arial" panose="020B0604020202020204"/>
              </a:rPr>
              <a:t> (ou solde instantané)</a:t>
            </a:r>
          </a:p>
          <a:p>
            <a:pPr marL="285750" lvl="1" indent="-285750">
              <a:spcBef>
                <a:spcPts val="600"/>
              </a:spcBef>
              <a:buClr>
                <a:srgbClr val="D7000F"/>
              </a:buClr>
              <a:buFont typeface="Wingdings" panose="05000000000000000000" pitchFamily="2" charset="2"/>
              <a:buChar char="§"/>
            </a:pPr>
            <a:r>
              <a:rPr lang="fr-FR" dirty="0">
                <a:solidFill>
                  <a:srgbClr val="3E454A"/>
                </a:solidFill>
                <a:latin typeface="Arial" panose="020B0604020202020204"/>
              </a:rPr>
              <a:t>D’avoir accès aux comptes des autres banques sans avoir besoin d’EBICS </a:t>
            </a:r>
          </a:p>
          <a:p>
            <a:pPr marL="285750" lvl="1" indent="-285750">
              <a:spcBef>
                <a:spcPts val="600"/>
              </a:spcBef>
              <a:buClr>
                <a:srgbClr val="D7000F"/>
              </a:buClr>
              <a:buFont typeface="Wingdings" panose="05000000000000000000" pitchFamily="2" charset="2"/>
              <a:buChar char="§"/>
            </a:pPr>
            <a:r>
              <a:rPr lang="fr-FR" dirty="0">
                <a:solidFill>
                  <a:srgbClr val="3E454A"/>
                </a:solidFill>
                <a:latin typeface="Arial" panose="020B0604020202020204"/>
              </a:rPr>
              <a:t>De faciliter l’intégration des écritures comptables</a:t>
            </a:r>
          </a:p>
        </p:txBody>
      </p:sp>
      <p:pic>
        <p:nvPicPr>
          <p:cNvPr id="28" name="Image 27">
            <a:extLst>
              <a:ext uri="{FF2B5EF4-FFF2-40B4-BE49-F238E27FC236}">
                <a16:creationId xmlns:a16="http://schemas.microsoft.com/office/drawing/2014/main" id="{62758573-3E08-ED48-43BD-1A50AB0D7279}"/>
              </a:ext>
            </a:extLst>
          </p:cNvPr>
          <p:cNvPicPr>
            <a:picLocks noChangeAspect="1"/>
          </p:cNvPicPr>
          <p:nvPr/>
        </p:nvPicPr>
        <p:blipFill rotWithShape="1">
          <a:blip r:embed="rId3"/>
          <a:srcRect t="1" r="43848" b="-13155"/>
          <a:stretch/>
        </p:blipFill>
        <p:spPr>
          <a:xfrm>
            <a:off x="5212539" y="4125690"/>
            <a:ext cx="978277" cy="174163"/>
          </a:xfrm>
          <a:prstGeom prst="rect">
            <a:avLst/>
          </a:prstGeom>
        </p:spPr>
      </p:pic>
      <p:sp>
        <p:nvSpPr>
          <p:cNvPr id="29" name="Rectangle 28">
            <a:extLst>
              <a:ext uri="{FF2B5EF4-FFF2-40B4-BE49-F238E27FC236}">
                <a16:creationId xmlns:a16="http://schemas.microsoft.com/office/drawing/2014/main" id="{957561EC-A23B-FAEA-1E1A-095D932F476D}"/>
              </a:ext>
            </a:extLst>
          </p:cNvPr>
          <p:cNvSpPr/>
          <p:nvPr/>
        </p:nvSpPr>
        <p:spPr>
          <a:xfrm>
            <a:off x="643888" y="4409903"/>
            <a:ext cx="1577676" cy="215444"/>
          </a:xfrm>
          <a:prstGeom prst="rect">
            <a:avLst/>
          </a:prstGeom>
        </p:spPr>
        <p:txBody>
          <a:bodyPr wrap="none">
            <a:spAutoFit/>
          </a:bodyPr>
          <a:lstStyle/>
          <a:p>
            <a:r>
              <a:rPr lang="fr-FR" sz="800" dirty="0">
                <a:solidFill>
                  <a:srgbClr val="3E454A"/>
                </a:solidFill>
                <a:latin typeface="Segoe UI" panose="020B0502040204020203" pitchFamily="34" charset="0"/>
              </a:rPr>
              <a:t>* Sans obligation contractuelle</a:t>
            </a:r>
            <a:endParaRPr lang="fr-FR" sz="800" dirty="0">
              <a:solidFill>
                <a:srgbClr val="3E454A"/>
              </a:solidFill>
              <a:latin typeface="Arial" panose="020B0604020202020204" pitchFamily="34" charset="0"/>
            </a:endParaRPr>
          </a:p>
        </p:txBody>
      </p:sp>
      <p:cxnSp>
        <p:nvCxnSpPr>
          <p:cNvPr id="30" name="Connecteur droit avec flèche 29">
            <a:extLst>
              <a:ext uri="{FF2B5EF4-FFF2-40B4-BE49-F238E27FC236}">
                <a16:creationId xmlns:a16="http://schemas.microsoft.com/office/drawing/2014/main" id="{05C00A59-ED72-22EA-E029-9349925B10BD}"/>
              </a:ext>
            </a:extLst>
          </p:cNvPr>
          <p:cNvCxnSpPr>
            <a:cxnSpLocks/>
          </p:cNvCxnSpPr>
          <p:nvPr/>
        </p:nvCxnSpPr>
        <p:spPr>
          <a:xfrm>
            <a:off x="6524541" y="4357529"/>
            <a:ext cx="4592869" cy="0"/>
          </a:xfrm>
          <a:prstGeom prst="straightConnector1">
            <a:avLst/>
          </a:prstGeom>
          <a:noFill/>
          <a:ln w="31750" cap="flat">
            <a:solidFill>
              <a:schemeClr val="tx1"/>
            </a:solidFill>
            <a:prstDash val="solid"/>
            <a:miter lim="400000"/>
            <a:tailEnd type="triangle" w="lg" len="lg"/>
          </a:ln>
          <a:effectLst/>
        </p:spPr>
        <p:style>
          <a:lnRef idx="0">
            <a:scrgbClr r="0" g="0" b="0"/>
          </a:lnRef>
          <a:fillRef idx="0">
            <a:scrgbClr r="0" g="0" b="0"/>
          </a:fillRef>
          <a:effectRef idx="0">
            <a:scrgbClr r="0" g="0" b="0"/>
          </a:effectRef>
          <a:fontRef idx="none"/>
        </p:style>
      </p:cxnSp>
      <p:cxnSp>
        <p:nvCxnSpPr>
          <p:cNvPr id="31" name="Connecteur droit avec flèche 30">
            <a:extLst>
              <a:ext uri="{FF2B5EF4-FFF2-40B4-BE49-F238E27FC236}">
                <a16:creationId xmlns:a16="http://schemas.microsoft.com/office/drawing/2014/main" id="{FC629036-13F7-7199-1653-EB1A9E697325}"/>
              </a:ext>
            </a:extLst>
          </p:cNvPr>
          <p:cNvCxnSpPr>
            <a:cxnSpLocks/>
          </p:cNvCxnSpPr>
          <p:nvPr/>
        </p:nvCxnSpPr>
        <p:spPr>
          <a:xfrm flipH="1" flipV="1">
            <a:off x="6506755" y="1328589"/>
            <a:ext cx="7556" cy="3028942"/>
          </a:xfrm>
          <a:prstGeom prst="straightConnector1">
            <a:avLst/>
          </a:prstGeom>
          <a:noFill/>
          <a:ln w="31750" cap="flat">
            <a:solidFill>
              <a:schemeClr val="tx1"/>
            </a:solidFill>
            <a:prstDash val="solid"/>
            <a:miter lim="400000"/>
            <a:tailEnd type="triangle" w="lg" len="lg"/>
          </a:ln>
          <a:effectLst/>
        </p:spPr>
        <p:style>
          <a:lnRef idx="0">
            <a:scrgbClr r="0" g="0" b="0"/>
          </a:lnRef>
          <a:fillRef idx="0">
            <a:scrgbClr r="0" g="0" b="0"/>
          </a:fillRef>
          <a:effectRef idx="0">
            <a:scrgbClr r="0" g="0" b="0"/>
          </a:effectRef>
          <a:fontRef idx="none"/>
        </p:style>
      </p:cxnSp>
      <p:sp>
        <p:nvSpPr>
          <p:cNvPr id="32" name="ZoneTexte 31">
            <a:extLst>
              <a:ext uri="{FF2B5EF4-FFF2-40B4-BE49-F238E27FC236}">
                <a16:creationId xmlns:a16="http://schemas.microsoft.com/office/drawing/2014/main" id="{D8C7D9DC-E1BA-71E2-C3D7-FB3C9B0F77B0}"/>
              </a:ext>
            </a:extLst>
          </p:cNvPr>
          <p:cNvSpPr txBox="1"/>
          <p:nvPr/>
        </p:nvSpPr>
        <p:spPr>
          <a:xfrm>
            <a:off x="10684959" y="4409903"/>
            <a:ext cx="1653789" cy="29612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32273" tIns="32273" rIns="32273" bIns="32273" numCol="1" spcCol="38100" rtlCol="0" anchor="ctr">
            <a:spAutoFit/>
          </a:bodyPr>
          <a:lstStyle/>
          <a:p>
            <a:pPr marL="0" marR="0" lvl="0" indent="0" algn="l" defTabSz="371106" rtl="0" eaLnBrk="1" fontAlgn="auto" latinLnBrk="1" hangingPunct="0">
              <a:lnSpc>
                <a:spcPct val="100000"/>
              </a:lnSpc>
              <a:spcBef>
                <a:spcPts val="0"/>
              </a:spcBef>
              <a:spcAft>
                <a:spcPts val="0"/>
              </a:spcAft>
              <a:buClrTx/>
              <a:buSzTx/>
              <a:buFontTx/>
              <a:buNone/>
              <a:tabLst/>
              <a:defRPr/>
            </a:pPr>
            <a:r>
              <a:rPr kumimoji="0" lang="fr-FR" sz="1143" b="1" i="0" u="none" strike="noStrike" kern="1200" cap="none" spc="0" normalizeH="0" baseline="0" noProof="0" dirty="0">
                <a:ln>
                  <a:noFill/>
                </a:ln>
                <a:solidFill>
                  <a:srgbClr val="C30F0F"/>
                </a:solidFill>
                <a:effectLst/>
                <a:uLnTx/>
                <a:uFillTx/>
                <a:latin typeface="Arial" panose="020B0604020202020204"/>
                <a:ea typeface="+mn-ea"/>
                <a:cs typeface="+mn-cs"/>
              </a:rPr>
              <a:t>Nombre de banques</a:t>
            </a:r>
          </a:p>
        </p:txBody>
      </p:sp>
      <p:sp>
        <p:nvSpPr>
          <p:cNvPr id="33" name="ZoneTexte 32">
            <a:extLst>
              <a:ext uri="{FF2B5EF4-FFF2-40B4-BE49-F238E27FC236}">
                <a16:creationId xmlns:a16="http://schemas.microsoft.com/office/drawing/2014/main" id="{0A6EA4AC-32BF-78BB-C38B-C905A9520B2C}"/>
              </a:ext>
            </a:extLst>
          </p:cNvPr>
          <p:cNvSpPr txBox="1"/>
          <p:nvPr/>
        </p:nvSpPr>
        <p:spPr>
          <a:xfrm rot="16200000">
            <a:off x="4791077" y="2731877"/>
            <a:ext cx="3069303" cy="26272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32273" tIns="32273" rIns="32273" bIns="32273" numCol="1" spcCol="38100" rtlCol="0" anchor="ctr">
            <a:spAutoFit/>
          </a:bodyPr>
          <a:lstStyle/>
          <a:p>
            <a:pPr marL="0" marR="0" lvl="0" indent="0" algn="l" defTabSz="371106" rtl="0" eaLnBrk="1" fontAlgn="auto" latinLnBrk="1" hangingPunct="0">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C30F0F"/>
                </a:solidFill>
                <a:effectLst/>
                <a:uLnTx/>
                <a:uFillTx/>
                <a:latin typeface="Arial" panose="020B0604020202020204"/>
                <a:ea typeface="+mn-ea"/>
                <a:cs typeface="+mn-cs"/>
              </a:rPr>
              <a:t>Besoins de gestion flux et trésorerie</a:t>
            </a:r>
          </a:p>
        </p:txBody>
      </p:sp>
      <p:sp>
        <p:nvSpPr>
          <p:cNvPr id="34" name="ZoneTexte 33">
            <a:extLst>
              <a:ext uri="{FF2B5EF4-FFF2-40B4-BE49-F238E27FC236}">
                <a16:creationId xmlns:a16="http://schemas.microsoft.com/office/drawing/2014/main" id="{9B5C2C1B-EA66-6734-2669-508F51BD0A2C}"/>
              </a:ext>
            </a:extLst>
          </p:cNvPr>
          <p:cNvSpPr txBox="1"/>
          <p:nvPr/>
        </p:nvSpPr>
        <p:spPr>
          <a:xfrm>
            <a:off x="7124920" y="4390901"/>
            <a:ext cx="716115" cy="27233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32273" tIns="32273" rIns="32273" bIns="32273" numCol="1" spcCol="38100" rtlCol="0" anchor="ctr">
            <a:spAutoFit/>
          </a:bodyPr>
          <a:lstStyle/>
          <a:p>
            <a:pPr marL="0" marR="0" lvl="0" indent="0" algn="l" defTabSz="371106" rtl="0" eaLnBrk="1" fontAlgn="auto" latinLnBrk="1" hangingPunct="0">
              <a:lnSpc>
                <a:spcPct val="100000"/>
              </a:lnSpc>
              <a:spcBef>
                <a:spcPts val="0"/>
              </a:spcBef>
              <a:spcAft>
                <a:spcPts val="0"/>
              </a:spcAft>
              <a:buClrTx/>
              <a:buSzTx/>
              <a:buFontTx/>
              <a:buNone/>
              <a:tabLst/>
              <a:defRPr/>
            </a:pPr>
            <a:r>
              <a:rPr kumimoji="0" lang="fr-FR" sz="1017" b="1" i="0" u="none" strike="noStrike" kern="1200" cap="none" spc="0" normalizeH="0" baseline="0" noProof="0" dirty="0">
                <a:ln>
                  <a:noFill/>
                </a:ln>
                <a:solidFill>
                  <a:srgbClr val="C30F0F"/>
                </a:solidFill>
                <a:effectLst/>
                <a:uLnTx/>
                <a:uFillTx/>
                <a:latin typeface="Arial" panose="020B0604020202020204"/>
                <a:ea typeface="+mn-ea"/>
                <a:cs typeface="+mn-cs"/>
              </a:rPr>
              <a:t>1 banque</a:t>
            </a:r>
          </a:p>
        </p:txBody>
      </p:sp>
      <p:sp>
        <p:nvSpPr>
          <p:cNvPr id="35" name="ZoneTexte 34">
            <a:extLst>
              <a:ext uri="{FF2B5EF4-FFF2-40B4-BE49-F238E27FC236}">
                <a16:creationId xmlns:a16="http://schemas.microsoft.com/office/drawing/2014/main" id="{145650AB-DAA6-5BCA-DCE8-80B7A0774357}"/>
              </a:ext>
            </a:extLst>
          </p:cNvPr>
          <p:cNvSpPr txBox="1"/>
          <p:nvPr/>
        </p:nvSpPr>
        <p:spPr>
          <a:xfrm>
            <a:off x="9236830" y="4390901"/>
            <a:ext cx="978376" cy="27233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32273" tIns="32273" rIns="32273" bIns="32273" numCol="1" spcCol="38100" rtlCol="0" anchor="ctr">
            <a:spAutoFit/>
          </a:bodyPr>
          <a:lstStyle/>
          <a:p>
            <a:pPr marL="0" marR="0" lvl="0" indent="0" algn="l" defTabSz="371106" rtl="0" eaLnBrk="1" fontAlgn="auto" latinLnBrk="1" hangingPunct="0">
              <a:lnSpc>
                <a:spcPct val="100000"/>
              </a:lnSpc>
              <a:spcBef>
                <a:spcPts val="0"/>
              </a:spcBef>
              <a:spcAft>
                <a:spcPts val="0"/>
              </a:spcAft>
              <a:buClrTx/>
              <a:buSzTx/>
              <a:buFontTx/>
              <a:buNone/>
              <a:tabLst/>
              <a:defRPr/>
            </a:pPr>
            <a:r>
              <a:rPr kumimoji="0" lang="fr-FR" sz="1017" b="1" i="0" u="none" strike="noStrike" kern="1200" cap="none" spc="0" normalizeH="0" baseline="0" noProof="0" dirty="0">
                <a:ln>
                  <a:noFill/>
                </a:ln>
                <a:solidFill>
                  <a:srgbClr val="C30F0F"/>
                </a:solidFill>
                <a:effectLst/>
                <a:uLnTx/>
                <a:uFillTx/>
                <a:latin typeface="Arial" panose="020B0604020202020204"/>
                <a:ea typeface="+mn-ea"/>
                <a:cs typeface="+mn-cs"/>
              </a:rPr>
              <a:t>Multi banque</a:t>
            </a:r>
          </a:p>
        </p:txBody>
      </p:sp>
      <p:cxnSp>
        <p:nvCxnSpPr>
          <p:cNvPr id="36" name="Connecteur droit 35">
            <a:extLst>
              <a:ext uri="{FF2B5EF4-FFF2-40B4-BE49-F238E27FC236}">
                <a16:creationId xmlns:a16="http://schemas.microsoft.com/office/drawing/2014/main" id="{F64147E7-D7EE-A388-35FB-BBE2CA806097}"/>
              </a:ext>
            </a:extLst>
          </p:cNvPr>
          <p:cNvCxnSpPr>
            <a:cxnSpLocks/>
          </p:cNvCxnSpPr>
          <p:nvPr/>
        </p:nvCxnSpPr>
        <p:spPr>
          <a:xfrm flipH="1">
            <a:off x="8594356" y="1558423"/>
            <a:ext cx="12643" cy="2799106"/>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pic>
        <p:nvPicPr>
          <p:cNvPr id="37" name="Picture 2">
            <a:extLst>
              <a:ext uri="{FF2B5EF4-FFF2-40B4-BE49-F238E27FC236}">
                <a16:creationId xmlns:a16="http://schemas.microsoft.com/office/drawing/2014/main" id="{7C343792-C927-2408-ADA9-0BDE407A2976}"/>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7944" t="40790" r="36159" b="51605"/>
          <a:stretch/>
        </p:blipFill>
        <p:spPr bwMode="auto">
          <a:xfrm>
            <a:off x="6582407" y="3547065"/>
            <a:ext cx="1947893" cy="448832"/>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pic>
        <p:nvPicPr>
          <p:cNvPr id="38" name="Picture 2">
            <a:extLst>
              <a:ext uri="{FF2B5EF4-FFF2-40B4-BE49-F238E27FC236}">
                <a16:creationId xmlns:a16="http://schemas.microsoft.com/office/drawing/2014/main" id="{32D2EA0D-B270-DBA5-2EB3-8CCE7895DAC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7886" t="49537" r="36546" b="43186"/>
          <a:stretch/>
        </p:blipFill>
        <p:spPr bwMode="auto">
          <a:xfrm>
            <a:off x="6590693" y="2990430"/>
            <a:ext cx="1896008" cy="423461"/>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pic>
        <p:nvPicPr>
          <p:cNvPr id="39" name="Picture 2">
            <a:extLst>
              <a:ext uri="{FF2B5EF4-FFF2-40B4-BE49-F238E27FC236}">
                <a16:creationId xmlns:a16="http://schemas.microsoft.com/office/drawing/2014/main" id="{718F3A72-63AF-9C7D-F100-2F220139558E}"/>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7468" t="57837" r="40968" b="35465"/>
          <a:stretch/>
        </p:blipFill>
        <p:spPr bwMode="auto">
          <a:xfrm>
            <a:off x="8644504" y="2250998"/>
            <a:ext cx="1397577" cy="340627"/>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cxnSp>
        <p:nvCxnSpPr>
          <p:cNvPr id="40" name="Connecteur droit 39">
            <a:extLst>
              <a:ext uri="{FF2B5EF4-FFF2-40B4-BE49-F238E27FC236}">
                <a16:creationId xmlns:a16="http://schemas.microsoft.com/office/drawing/2014/main" id="{895924EE-472F-8721-784D-710DA41BD7B2}"/>
              </a:ext>
            </a:extLst>
          </p:cNvPr>
          <p:cNvCxnSpPr>
            <a:cxnSpLocks/>
          </p:cNvCxnSpPr>
          <p:nvPr/>
        </p:nvCxnSpPr>
        <p:spPr>
          <a:xfrm flipH="1">
            <a:off x="6487835" y="2779651"/>
            <a:ext cx="4523638"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pic>
        <p:nvPicPr>
          <p:cNvPr id="41" name="Image 40">
            <a:extLst>
              <a:ext uri="{FF2B5EF4-FFF2-40B4-BE49-F238E27FC236}">
                <a16:creationId xmlns:a16="http://schemas.microsoft.com/office/drawing/2014/main" id="{4FE4052A-C9C5-C398-580A-3A3294F831A1}"/>
              </a:ext>
            </a:extLst>
          </p:cNvPr>
          <p:cNvPicPr>
            <a:picLocks noChangeAspect="1"/>
          </p:cNvPicPr>
          <p:nvPr/>
        </p:nvPicPr>
        <p:blipFill rotWithShape="1">
          <a:blip r:embed="rId3"/>
          <a:srcRect r="43293"/>
          <a:stretch/>
        </p:blipFill>
        <p:spPr>
          <a:xfrm>
            <a:off x="9404625" y="1664459"/>
            <a:ext cx="1568858" cy="239735"/>
          </a:xfrm>
          <a:prstGeom prst="rect">
            <a:avLst/>
          </a:prstGeom>
          <a:ln>
            <a:noFill/>
          </a:ln>
        </p:spPr>
      </p:pic>
      <p:pic>
        <p:nvPicPr>
          <p:cNvPr id="42" name="Image 41">
            <a:extLst>
              <a:ext uri="{FF2B5EF4-FFF2-40B4-BE49-F238E27FC236}">
                <a16:creationId xmlns:a16="http://schemas.microsoft.com/office/drawing/2014/main" id="{2C8D4BBE-011A-A1C8-7671-33C26A9FC1B6}"/>
              </a:ext>
            </a:extLst>
          </p:cNvPr>
          <p:cNvPicPr>
            <a:picLocks noChangeAspect="1"/>
          </p:cNvPicPr>
          <p:nvPr/>
        </p:nvPicPr>
        <p:blipFill>
          <a:blip r:embed="rId3"/>
          <a:stretch>
            <a:fillRect/>
          </a:stretch>
        </p:blipFill>
        <p:spPr>
          <a:xfrm>
            <a:off x="8714653" y="3370785"/>
            <a:ext cx="2258829" cy="195735"/>
          </a:xfrm>
          <a:prstGeom prst="rect">
            <a:avLst/>
          </a:prstGeom>
          <a:ln>
            <a:noFill/>
          </a:ln>
        </p:spPr>
      </p:pic>
      <p:sp>
        <p:nvSpPr>
          <p:cNvPr id="43" name="Ellipse 42">
            <a:extLst>
              <a:ext uri="{FF2B5EF4-FFF2-40B4-BE49-F238E27FC236}">
                <a16:creationId xmlns:a16="http://schemas.microsoft.com/office/drawing/2014/main" id="{A6B848C5-6E8C-1CDC-4E02-A117CA3144A9}"/>
              </a:ext>
            </a:extLst>
          </p:cNvPr>
          <p:cNvSpPr/>
          <p:nvPr/>
        </p:nvSpPr>
        <p:spPr>
          <a:xfrm rot="20807684">
            <a:off x="8492740" y="1305898"/>
            <a:ext cx="2906405" cy="1441991"/>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4" name="Ellipse 43">
            <a:extLst>
              <a:ext uri="{FF2B5EF4-FFF2-40B4-BE49-F238E27FC236}">
                <a16:creationId xmlns:a16="http://schemas.microsoft.com/office/drawing/2014/main" id="{A746DA07-A650-E192-0304-628940C23808}"/>
              </a:ext>
            </a:extLst>
          </p:cNvPr>
          <p:cNvSpPr/>
          <p:nvPr/>
        </p:nvSpPr>
        <p:spPr>
          <a:xfrm>
            <a:off x="6549112" y="2788206"/>
            <a:ext cx="4555656" cy="1441991"/>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srgbClr val="C30F0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448720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texte 2">
            <a:extLst>
              <a:ext uri="{FF2B5EF4-FFF2-40B4-BE49-F238E27FC236}">
                <a16:creationId xmlns:a16="http://schemas.microsoft.com/office/drawing/2014/main" id="{29051AD1-422B-4CEA-A80B-535CD2A5E100}"/>
              </a:ext>
            </a:extLst>
          </p:cNvPr>
          <p:cNvSpPr>
            <a:spLocks noGrp="1"/>
          </p:cNvSpPr>
          <p:nvPr>
            <p:ph type="body" sz="quarter" idx="12"/>
          </p:nvPr>
        </p:nvSpPr>
        <p:spPr>
          <a:xfrm>
            <a:off x="1211262" y="-157645"/>
            <a:ext cx="10980738" cy="720000"/>
          </a:xfrm>
        </p:spPr>
        <p:txBody>
          <a:bodyPr>
            <a:normAutofit/>
          </a:bodyPr>
          <a:lstStyle/>
          <a:p>
            <a:r>
              <a:rPr lang="fr-FR" sz="2400" dirty="0"/>
              <a:t>Quel est le périmètre de </a:t>
            </a:r>
            <a:r>
              <a:rPr lang="fr-FR" sz="2400" dirty="0" err="1"/>
              <a:t>Pulcéo</a:t>
            </a:r>
            <a:r>
              <a:rPr lang="fr-FR" sz="2400" dirty="0"/>
              <a:t> </a:t>
            </a:r>
            <a:r>
              <a:rPr lang="fr-FR" sz="2400" dirty="0" err="1"/>
              <a:t>Connect</a:t>
            </a:r>
            <a:endParaRPr lang="fr-FR" sz="2400" dirty="0"/>
          </a:p>
        </p:txBody>
      </p:sp>
      <p:sp>
        <p:nvSpPr>
          <p:cNvPr id="2" name="Espace réservé du texte 6">
            <a:extLst>
              <a:ext uri="{FF2B5EF4-FFF2-40B4-BE49-F238E27FC236}">
                <a16:creationId xmlns:a16="http://schemas.microsoft.com/office/drawing/2014/main" id="{65A93FC6-D761-FA1D-C40D-70D65B4AB2AC}"/>
              </a:ext>
            </a:extLst>
          </p:cNvPr>
          <p:cNvSpPr txBox="1">
            <a:spLocks/>
          </p:cNvSpPr>
          <p:nvPr/>
        </p:nvSpPr>
        <p:spPr bwMode="auto">
          <a:xfrm>
            <a:off x="619531" y="1498821"/>
            <a:ext cx="6615858" cy="1224136"/>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extrusionOk="0">
                <a:moveTo>
                  <a:pt x="0" y="0"/>
                </a:moveTo>
                <a:lnTo>
                  <a:pt x="4838703" y="0"/>
                </a:lnTo>
                <a:lnTo>
                  <a:pt x="4838703" y="1612310"/>
                </a:lnTo>
                <a:lnTo>
                  <a:pt x="2459367" y="1612310"/>
                </a:lnTo>
                <a:lnTo>
                  <a:pt x="2459367" y="1532150"/>
                </a:lnTo>
                <a:lnTo>
                  <a:pt x="0" y="1532150"/>
                </a:lnTo>
                <a:close/>
              </a:path>
            </a:pathLst>
          </a:custGeom>
          <a:solidFill>
            <a:srgbClr val="FFFFFF">
              <a:lumMod val="95000"/>
            </a:srgbClr>
          </a:solidFill>
          <a:ln>
            <a:noFill/>
          </a:ln>
        </p:spPr>
        <p:txBody>
          <a:bodyPr vert="horz" wrap="square" lIns="288000" tIns="288000" rIns="288000" bIns="288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6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3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600" b="1" i="0" u="none" strike="noStrike" kern="0" cap="none" spc="0" normalizeH="0" baseline="0" noProof="0">
                <a:ln>
                  <a:noFill/>
                </a:ln>
                <a:solidFill>
                  <a:srgbClr val="3E454A"/>
                </a:solidFill>
                <a:effectLst/>
                <a:uLnTx/>
                <a:uFillTx/>
                <a:latin typeface="Arial"/>
                <a:cs typeface="Arial"/>
              </a:rPr>
              <a:t>Le client pourra agréger dans PULCEO Connect : </a:t>
            </a:r>
          </a:p>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600" b="1" i="0" u="none" strike="noStrike" kern="0" cap="none" spc="0" normalizeH="0" baseline="0" noProof="0">
                <a:ln>
                  <a:noFill/>
                </a:ln>
                <a:solidFill>
                  <a:srgbClr val="3E454A"/>
                </a:solidFill>
                <a:effectLst/>
                <a:uLnTx/>
                <a:uFillTx/>
                <a:latin typeface="Arial"/>
                <a:cs typeface="Arial"/>
              </a:rPr>
              <a:t>	Ses comptes de paiement </a:t>
            </a:r>
          </a:p>
          <a:p>
            <a:pPr marL="0" marR="0" lvl="0" indent="0" algn="l" defTabSz="914400" eaLnBrk="1" fontAlgn="auto" latinLnBrk="0" hangingPunct="1">
              <a:lnSpc>
                <a:spcPct val="100000"/>
              </a:lnSpc>
              <a:spcBef>
                <a:spcPts val="1500"/>
              </a:spcBef>
              <a:spcAft>
                <a:spcPts val="0"/>
              </a:spcAft>
              <a:buClrTx/>
              <a:buSzTx/>
              <a:buFont typeface="Arial"/>
              <a:buNone/>
              <a:tabLst/>
              <a:defRPr/>
            </a:pPr>
            <a:endParaRPr kumimoji="0" lang="fr-FR" sz="1400" b="1" i="0" u="none" strike="noStrike" kern="0" cap="none" spc="0" normalizeH="0" baseline="0" noProof="0" dirty="0">
              <a:ln>
                <a:noFill/>
              </a:ln>
              <a:solidFill>
                <a:srgbClr val="3E454A"/>
              </a:solidFill>
              <a:effectLst/>
              <a:uLnTx/>
              <a:uFillTx/>
              <a:latin typeface="Arial"/>
              <a:cs typeface="Arial"/>
            </a:endParaRPr>
          </a:p>
        </p:txBody>
      </p:sp>
      <p:sp>
        <p:nvSpPr>
          <p:cNvPr id="3" name="Espace réservé du texte 7">
            <a:extLst>
              <a:ext uri="{FF2B5EF4-FFF2-40B4-BE49-F238E27FC236}">
                <a16:creationId xmlns:a16="http://schemas.microsoft.com/office/drawing/2014/main" id="{930A322E-E90A-CA03-9673-DA1DB8B2BCDC}"/>
              </a:ext>
            </a:extLst>
          </p:cNvPr>
          <p:cNvSpPr txBox="1">
            <a:spLocks/>
          </p:cNvSpPr>
          <p:nvPr/>
        </p:nvSpPr>
        <p:spPr bwMode="auto">
          <a:xfrm>
            <a:off x="610653" y="2819277"/>
            <a:ext cx="6624736" cy="2792697"/>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extrusionOk="0">
                <a:moveTo>
                  <a:pt x="0" y="0"/>
                </a:moveTo>
                <a:lnTo>
                  <a:pt x="2379208" y="0"/>
                </a:lnTo>
                <a:lnTo>
                  <a:pt x="2379208" y="80159"/>
                </a:lnTo>
                <a:lnTo>
                  <a:pt x="4838704" y="80159"/>
                </a:lnTo>
                <a:lnTo>
                  <a:pt x="4838704" y="1316366"/>
                </a:lnTo>
                <a:lnTo>
                  <a:pt x="0" y="1316366"/>
                </a:lnTo>
                <a:lnTo>
                  <a:pt x="0" y="0"/>
                </a:lnTo>
                <a:close/>
              </a:path>
            </a:pathLst>
          </a:custGeom>
          <a:solidFill>
            <a:srgbClr val="D7000F">
              <a:lumMod val="20000"/>
              <a:lumOff val="80000"/>
            </a:srgbClr>
          </a:solidFill>
          <a:ln w="15240">
            <a:solidFill>
              <a:srgbClr val="D7000F"/>
            </a:solidFill>
          </a:ln>
        </p:spPr>
        <p:txBody>
          <a:bodyPr vert="horz" wrap="square" lIns="288000" tIns="288000" rIns="288000" bIns="288000" rtlCol="0">
            <a:noAutofit/>
          </a:bodyPr>
          <a:lstStyle>
            <a:lvl1pPr marL="0" indent="0" algn="l" defTabSz="914400">
              <a:lnSpc>
                <a:spcPct val="100000"/>
              </a:lnSpc>
              <a:spcBef>
                <a:spcPts val="1500"/>
              </a:spcBef>
              <a:buFont typeface="Arial"/>
              <a:buNone/>
              <a:defRPr sz="1600" b="0">
                <a:solidFill>
                  <a:schemeClr val="tx1"/>
                </a:solidFill>
                <a:latin typeface="+mn-lt"/>
                <a:ea typeface="+mn-ea"/>
                <a:cs typeface="+mn-cs"/>
              </a:defRPr>
            </a:lvl1pPr>
            <a:lvl2pPr marL="0" indent="0" algn="l" defTabSz="914400">
              <a:lnSpc>
                <a:spcPct val="100000"/>
              </a:lnSpc>
              <a:spcBef>
                <a:spcPts val="6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3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1" indent="0" algn="l" defTabSz="914400" eaLnBrk="1" fontAlgn="auto" latinLnBrk="0" hangingPunct="1">
              <a:lnSpc>
                <a:spcPct val="100000"/>
              </a:lnSpc>
              <a:spcBef>
                <a:spcPts val="600"/>
              </a:spcBef>
              <a:spcAft>
                <a:spcPts val="0"/>
              </a:spcAft>
              <a:buClr>
                <a:srgbClr val="D7000F"/>
              </a:buClr>
              <a:buSzTx/>
              <a:buFont typeface="Wingdings 2"/>
              <a:buNone/>
              <a:tabLst/>
              <a:defRPr/>
            </a:pPr>
            <a:r>
              <a:rPr kumimoji="0" lang="fr-FR" sz="1400" b="1" i="0" u="none" strike="noStrike" kern="0" cap="none" spc="0" normalizeH="0" baseline="0" noProof="0" dirty="0">
                <a:ln>
                  <a:noFill/>
                </a:ln>
                <a:solidFill>
                  <a:srgbClr val="3E454A"/>
                </a:solidFill>
                <a:effectLst/>
                <a:uLnTx/>
                <a:uFillTx/>
                <a:latin typeface="Arial"/>
                <a:cs typeface="Arial"/>
              </a:rPr>
              <a:t>Pour la Caisse d’Epargne, il s’agit de comptes en euros ou en devises : </a:t>
            </a:r>
            <a:br>
              <a:rPr kumimoji="0" lang="fr-FR" sz="1400" b="1" i="0" u="none" strike="noStrike" kern="0" cap="none" spc="0" normalizeH="0" baseline="0" noProof="0" dirty="0">
                <a:ln>
                  <a:noFill/>
                </a:ln>
                <a:solidFill>
                  <a:srgbClr val="3E454A"/>
                </a:solidFill>
                <a:effectLst/>
                <a:uLnTx/>
                <a:uFillTx/>
                <a:latin typeface="Arial"/>
                <a:cs typeface="Arial"/>
              </a:rPr>
            </a:br>
            <a:endParaRPr kumimoji="0" lang="fr-FR" sz="1400" b="1" i="0" u="none" strike="noStrike" kern="0" cap="none" spc="0" normalizeH="0" baseline="0" noProof="0" dirty="0">
              <a:ln>
                <a:noFill/>
              </a:ln>
              <a:solidFill>
                <a:srgbClr val="3E454A"/>
              </a:solidFill>
              <a:effectLst/>
              <a:uLnTx/>
              <a:uFillTx/>
              <a:latin typeface="Arial"/>
              <a:cs typeface="Arial"/>
            </a:endParaRPr>
          </a:p>
          <a:p>
            <a:pPr marL="180000" marR="0" lvl="2" indent="-180000" algn="l" defTabSz="914400" eaLnBrk="1" fontAlgn="auto" latinLnBrk="0" hangingPunct="1">
              <a:lnSpc>
                <a:spcPct val="100000"/>
              </a:lnSpc>
              <a:spcBef>
                <a:spcPts val="300"/>
              </a:spcBef>
              <a:spcAft>
                <a:spcPts val="0"/>
              </a:spcAft>
              <a:buClr>
                <a:srgbClr val="D7000F"/>
              </a:buClr>
              <a:buSzPct val="120000"/>
              <a:buFont typeface="Wingdings 2"/>
              <a:buChar char=""/>
              <a:tabLst/>
              <a:defRPr/>
            </a:pPr>
            <a:r>
              <a:rPr kumimoji="0" lang="fr-FR" sz="1400" b="1" i="0" u="none" strike="noStrike" kern="0" cap="none" spc="0" normalizeH="0" baseline="0" noProof="0" dirty="0">
                <a:ln>
                  <a:noFill/>
                </a:ln>
                <a:solidFill>
                  <a:srgbClr val="3E454A"/>
                </a:solidFill>
                <a:effectLst/>
                <a:uLnTx/>
                <a:uFillTx/>
                <a:latin typeface="Arial"/>
                <a:cs typeface="Arial"/>
              </a:rPr>
              <a:t>Actifs (les comptes sans mouvement ne seront pas remontés par le groupe via ce canal)</a:t>
            </a:r>
          </a:p>
          <a:p>
            <a:pPr marL="180000" marR="0" lvl="2" indent="-180000" algn="l" defTabSz="914400" eaLnBrk="1" fontAlgn="auto" latinLnBrk="0" hangingPunct="1">
              <a:lnSpc>
                <a:spcPct val="100000"/>
              </a:lnSpc>
              <a:spcBef>
                <a:spcPts val="300"/>
              </a:spcBef>
              <a:spcAft>
                <a:spcPts val="0"/>
              </a:spcAft>
              <a:buClr>
                <a:srgbClr val="D7000F"/>
              </a:buClr>
              <a:buSzPct val="120000"/>
              <a:buFont typeface="Wingdings 2"/>
              <a:buChar char=""/>
              <a:tabLst/>
              <a:defRPr/>
            </a:pPr>
            <a:r>
              <a:rPr kumimoji="0" lang="fr-FR" sz="1400" b="1" i="0" u="none" strike="noStrike" kern="0" cap="none" spc="0" normalizeH="0" baseline="0" noProof="0" dirty="0">
                <a:ln>
                  <a:noFill/>
                </a:ln>
                <a:solidFill>
                  <a:srgbClr val="3E454A"/>
                </a:solidFill>
                <a:effectLst/>
                <a:uLnTx/>
                <a:uFillTx/>
                <a:latin typeface="Arial"/>
                <a:cs typeface="Arial"/>
              </a:rPr>
              <a:t>Avec au moins 1 moyen de paiement électronique associé</a:t>
            </a:r>
          </a:p>
          <a:p>
            <a:pPr marL="180000" marR="0" lvl="2" indent="-180000" algn="l" defTabSz="914400" eaLnBrk="1" fontAlgn="auto" latinLnBrk="0" hangingPunct="1">
              <a:lnSpc>
                <a:spcPct val="100000"/>
              </a:lnSpc>
              <a:spcBef>
                <a:spcPts val="300"/>
              </a:spcBef>
              <a:spcAft>
                <a:spcPts val="0"/>
              </a:spcAft>
              <a:buClr>
                <a:srgbClr val="D7000F"/>
              </a:buClr>
              <a:buSzPct val="120000"/>
              <a:buFont typeface="Wingdings 2"/>
              <a:buChar char=""/>
              <a:tabLst/>
              <a:defRPr/>
            </a:pPr>
            <a:r>
              <a:rPr kumimoji="0" lang="fr-FR" sz="1400" b="1" i="0" u="none" strike="noStrike" kern="0" cap="none" spc="0" normalizeH="0" baseline="0" noProof="0" dirty="0">
                <a:ln>
                  <a:noFill/>
                </a:ln>
                <a:solidFill>
                  <a:srgbClr val="3E454A"/>
                </a:solidFill>
                <a:effectLst/>
                <a:uLnTx/>
                <a:uFillTx/>
                <a:latin typeface="Arial"/>
                <a:cs typeface="Arial"/>
              </a:rPr>
              <a:t>Sauf  : comptes bloqués ou sous surveillance</a:t>
            </a:r>
          </a:p>
          <a:p>
            <a:pPr marL="180000" marR="0" lvl="2" indent="-180000" algn="l" defTabSz="914400" eaLnBrk="1" fontAlgn="auto" latinLnBrk="0" hangingPunct="1">
              <a:lnSpc>
                <a:spcPct val="100000"/>
              </a:lnSpc>
              <a:spcBef>
                <a:spcPts val="300"/>
              </a:spcBef>
              <a:spcAft>
                <a:spcPts val="0"/>
              </a:spcAft>
              <a:buClr>
                <a:srgbClr val="D7000F"/>
              </a:buClr>
              <a:buSzPct val="120000"/>
              <a:buFont typeface="Wingdings 2"/>
              <a:buChar char=""/>
              <a:tabLst/>
              <a:defRPr/>
            </a:pPr>
            <a:endParaRPr kumimoji="0" lang="fr-FR" sz="1400" b="0" i="0" u="none" strike="noStrike" kern="0" cap="none" spc="0" normalizeH="0" baseline="0" noProof="0" dirty="0">
              <a:ln>
                <a:noFill/>
              </a:ln>
              <a:solidFill>
                <a:srgbClr val="3E454A"/>
              </a:solidFill>
              <a:effectLst/>
              <a:uLnTx/>
              <a:uFillTx/>
              <a:latin typeface="Arial"/>
              <a:cs typeface="Arial"/>
            </a:endParaRPr>
          </a:p>
          <a:p>
            <a:pPr marL="0" marR="0" lvl="2" indent="0" algn="ctr" defTabSz="914400" eaLnBrk="1" fontAlgn="auto" latinLnBrk="0" hangingPunct="1">
              <a:lnSpc>
                <a:spcPct val="100000"/>
              </a:lnSpc>
              <a:spcBef>
                <a:spcPts val="300"/>
              </a:spcBef>
              <a:spcAft>
                <a:spcPts val="0"/>
              </a:spcAft>
              <a:buClr>
                <a:srgbClr val="D7000F"/>
              </a:buClr>
              <a:buSzTx/>
              <a:buFont typeface="Wingdings 2"/>
              <a:buNone/>
              <a:tabLst/>
              <a:defRPr/>
            </a:pPr>
            <a:r>
              <a:rPr kumimoji="0" lang="fr-FR" sz="1400" b="1" i="0" u="none" strike="noStrike" kern="0" cap="none" spc="0" normalizeH="0" baseline="0" noProof="0" dirty="0">
                <a:ln>
                  <a:noFill/>
                </a:ln>
                <a:solidFill>
                  <a:srgbClr val="FF0000"/>
                </a:solidFill>
                <a:effectLst/>
                <a:uLnTx/>
                <a:uFillTx/>
                <a:latin typeface="Arial"/>
                <a:cs typeface="Arial"/>
              </a:rPr>
              <a:t>Uniquement s’il dispose d’un moyen d’authentification forte associé à son abonnement CE net</a:t>
            </a:r>
          </a:p>
          <a:p>
            <a:pPr marL="0" marR="0" lvl="2" indent="0" algn="l" defTabSz="914400" eaLnBrk="1" fontAlgn="auto" latinLnBrk="0" hangingPunct="1">
              <a:lnSpc>
                <a:spcPct val="100000"/>
              </a:lnSpc>
              <a:spcBef>
                <a:spcPts val="300"/>
              </a:spcBef>
              <a:spcAft>
                <a:spcPts val="0"/>
              </a:spcAft>
              <a:buClr>
                <a:srgbClr val="D7000F"/>
              </a:buClr>
              <a:buSzTx/>
              <a:buFont typeface="Wingdings 2"/>
              <a:buNone/>
              <a:tabLst/>
              <a:defRPr/>
            </a:pPr>
            <a:endParaRPr kumimoji="0" lang="fr-FR" sz="1600" b="0" i="0" u="none" strike="noStrike" kern="0" cap="none" spc="0" normalizeH="0" baseline="0" noProof="0" dirty="0">
              <a:ln>
                <a:noFill/>
              </a:ln>
              <a:solidFill>
                <a:srgbClr val="3E454A"/>
              </a:solidFill>
              <a:effectLst/>
              <a:uLnTx/>
              <a:uFillTx/>
              <a:latin typeface="Arial"/>
              <a:cs typeface="Arial"/>
            </a:endParaRPr>
          </a:p>
        </p:txBody>
      </p:sp>
      <p:sp>
        <p:nvSpPr>
          <p:cNvPr id="4" name="Espace réservé du texte 8">
            <a:extLst>
              <a:ext uri="{FF2B5EF4-FFF2-40B4-BE49-F238E27FC236}">
                <a16:creationId xmlns:a16="http://schemas.microsoft.com/office/drawing/2014/main" id="{EE8CB27E-C899-F904-E7E4-33A85D02EA25}"/>
              </a:ext>
            </a:extLst>
          </p:cNvPr>
          <p:cNvSpPr txBox="1">
            <a:spLocks/>
          </p:cNvSpPr>
          <p:nvPr/>
        </p:nvSpPr>
        <p:spPr bwMode="auto">
          <a:xfrm>
            <a:off x="7379405" y="1498821"/>
            <a:ext cx="4118622" cy="1930179"/>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extrusionOk="0">
                <a:moveTo>
                  <a:pt x="0" y="0"/>
                </a:moveTo>
                <a:lnTo>
                  <a:pt x="4838703" y="0"/>
                </a:lnTo>
                <a:lnTo>
                  <a:pt x="4838703" y="1612310"/>
                </a:lnTo>
                <a:lnTo>
                  <a:pt x="2459367" y="1612310"/>
                </a:lnTo>
                <a:lnTo>
                  <a:pt x="2459367" y="1532150"/>
                </a:lnTo>
                <a:lnTo>
                  <a:pt x="0" y="1532150"/>
                </a:lnTo>
                <a:close/>
              </a:path>
            </a:pathLst>
          </a:custGeom>
          <a:solidFill>
            <a:srgbClr val="FFFFFF">
              <a:lumMod val="95000"/>
            </a:srgbClr>
          </a:solidFill>
          <a:ln>
            <a:noFill/>
          </a:ln>
        </p:spPr>
        <p:txBody>
          <a:bodyPr vert="horz" wrap="square" lIns="288000" tIns="288000" rIns="288000" bIns="288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6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3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1500"/>
              </a:spcBef>
              <a:spcAft>
                <a:spcPts val="0"/>
              </a:spcAft>
              <a:buClrTx/>
              <a:buSzTx/>
              <a:buFont typeface="Arial"/>
              <a:buNone/>
              <a:tabLst/>
              <a:defRPr/>
            </a:pPr>
            <a:endParaRPr kumimoji="0" lang="fr-FR" sz="1400" b="1" i="0" u="none" strike="noStrike" kern="0" cap="none" spc="0" normalizeH="0" baseline="0" noProof="0" dirty="0">
              <a:ln>
                <a:noFill/>
              </a:ln>
              <a:solidFill>
                <a:srgbClr val="3E454A"/>
              </a:solidFill>
              <a:effectLst/>
              <a:uLnTx/>
              <a:uFillTx/>
              <a:latin typeface="Arial"/>
              <a:cs typeface="Arial"/>
            </a:endParaRPr>
          </a:p>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400" b="1" i="0" u="none" strike="noStrike" kern="0" cap="none" spc="0" normalizeH="0" baseline="0" noProof="0" dirty="0">
                <a:ln>
                  <a:noFill/>
                </a:ln>
                <a:solidFill>
                  <a:srgbClr val="3E454A"/>
                </a:solidFill>
                <a:effectLst/>
                <a:uLnTx/>
                <a:uFillTx/>
                <a:latin typeface="Arial"/>
                <a:cs typeface="Arial"/>
              </a:rPr>
              <a:t>Pour une bonne fluidité du parcours de votre client sur PULCEO </a:t>
            </a:r>
            <a:r>
              <a:rPr kumimoji="0" lang="fr-FR" sz="1400" b="1" i="0" u="none" strike="noStrike" kern="0" cap="none" spc="0" normalizeH="0" baseline="0" noProof="0" dirty="0" err="1">
                <a:ln>
                  <a:noFill/>
                </a:ln>
                <a:solidFill>
                  <a:srgbClr val="3E454A"/>
                </a:solidFill>
                <a:effectLst/>
                <a:uLnTx/>
                <a:uFillTx/>
                <a:latin typeface="Arial"/>
                <a:cs typeface="Arial"/>
              </a:rPr>
              <a:t>Connect</a:t>
            </a:r>
            <a:r>
              <a:rPr kumimoji="0" lang="fr-FR" sz="1400" b="1" i="0" u="none" strike="noStrike" kern="0" cap="none" spc="0" normalizeH="0" baseline="0" noProof="0" dirty="0">
                <a:ln>
                  <a:noFill/>
                </a:ln>
                <a:solidFill>
                  <a:srgbClr val="3E454A"/>
                </a:solidFill>
                <a:effectLst/>
                <a:uLnTx/>
                <a:uFillTx/>
                <a:latin typeface="Arial"/>
                <a:cs typeface="Arial"/>
              </a:rPr>
              <a:t>, profitez-en pour l’équiper de </a:t>
            </a:r>
            <a:r>
              <a:rPr kumimoji="0" lang="fr-FR" sz="1400" b="1" i="0" u="none" strike="noStrike" kern="0" cap="none" spc="0" normalizeH="0" baseline="0" noProof="0" dirty="0" err="1">
                <a:ln>
                  <a:noFill/>
                </a:ln>
                <a:solidFill>
                  <a:srgbClr val="3E454A"/>
                </a:solidFill>
                <a:effectLst/>
                <a:uLnTx/>
                <a:uFillTx/>
                <a:latin typeface="Arial"/>
                <a:cs typeface="Arial"/>
              </a:rPr>
              <a:t>Secur’Pass</a:t>
            </a:r>
            <a:r>
              <a:rPr kumimoji="0" lang="fr-FR" sz="1400" b="1" i="0" u="none" strike="noStrike" kern="0" cap="none" spc="0" normalizeH="0" baseline="0" noProof="0" dirty="0">
                <a:ln>
                  <a:noFill/>
                </a:ln>
                <a:solidFill>
                  <a:srgbClr val="3E454A"/>
                </a:solidFill>
                <a:effectLst/>
                <a:uLnTx/>
                <a:uFillTx/>
                <a:latin typeface="Arial"/>
                <a:cs typeface="Arial"/>
              </a:rPr>
              <a:t> Pro.</a:t>
            </a:r>
          </a:p>
          <a:p>
            <a:pPr marL="0" marR="0" lvl="0" indent="0" algn="l" defTabSz="914400" eaLnBrk="1" fontAlgn="auto" latinLnBrk="0" hangingPunct="1">
              <a:lnSpc>
                <a:spcPct val="100000"/>
              </a:lnSpc>
              <a:spcBef>
                <a:spcPts val="1500"/>
              </a:spcBef>
              <a:spcAft>
                <a:spcPts val="0"/>
              </a:spcAft>
              <a:buClrTx/>
              <a:buSzTx/>
              <a:buFont typeface="Arial"/>
              <a:buNone/>
              <a:tabLst/>
              <a:defRPr/>
            </a:pPr>
            <a:endParaRPr kumimoji="0" lang="fr-FR" sz="1600" b="1" i="0" u="none" strike="noStrike" kern="0" cap="none" spc="0" normalizeH="0" baseline="0" noProof="0" dirty="0">
              <a:ln>
                <a:noFill/>
              </a:ln>
              <a:solidFill>
                <a:srgbClr val="3E454A"/>
              </a:solidFill>
              <a:effectLst/>
              <a:uLnTx/>
              <a:uFillTx/>
              <a:latin typeface="Arial"/>
              <a:cs typeface="Arial"/>
            </a:endParaRPr>
          </a:p>
        </p:txBody>
      </p:sp>
    </p:spTree>
    <p:extLst>
      <p:ext uri="{BB962C8B-B14F-4D97-AF65-F5344CB8AC3E}">
        <p14:creationId xmlns:p14="http://schemas.microsoft.com/office/powerpoint/2010/main" val="2086509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373CB333-3DBB-E824-B17C-D1BC7F1723C0}"/>
              </a:ext>
            </a:extLst>
          </p:cNvPr>
          <p:cNvSpPr>
            <a:spLocks noGrp="1"/>
          </p:cNvSpPr>
          <p:nvPr>
            <p:ph type="body" sz="quarter" idx="12"/>
          </p:nvPr>
        </p:nvSpPr>
        <p:spPr/>
        <p:txBody>
          <a:bodyPr/>
          <a:lstStyle/>
          <a:p>
            <a:r>
              <a:rPr lang="fr-FR" dirty="0"/>
              <a:t>L’offre PULCEO </a:t>
            </a:r>
            <a:r>
              <a:rPr lang="fr-FR" dirty="0" err="1"/>
              <a:t>Connect</a:t>
            </a:r>
            <a:r>
              <a:rPr lang="fr-FR" dirty="0"/>
              <a:t> en Vidéo</a:t>
            </a:r>
          </a:p>
        </p:txBody>
      </p:sp>
      <p:pic>
        <p:nvPicPr>
          <p:cNvPr id="6" name="Image 5">
            <a:hlinkClick r:id="rId2"/>
            <a:extLst>
              <a:ext uri="{FF2B5EF4-FFF2-40B4-BE49-F238E27FC236}">
                <a16:creationId xmlns:a16="http://schemas.microsoft.com/office/drawing/2014/main" id="{88221A36-85D6-F64E-3D41-CEBC8D84C2D5}"/>
              </a:ext>
            </a:extLst>
          </p:cNvPr>
          <p:cNvPicPr>
            <a:picLocks noChangeAspect="1"/>
          </p:cNvPicPr>
          <p:nvPr/>
        </p:nvPicPr>
        <p:blipFill>
          <a:blip r:embed="rId3"/>
          <a:stretch>
            <a:fillRect/>
          </a:stretch>
        </p:blipFill>
        <p:spPr>
          <a:xfrm>
            <a:off x="1540076" y="1572515"/>
            <a:ext cx="8087266" cy="4566280"/>
          </a:xfrm>
          <a:prstGeom prst="rect">
            <a:avLst/>
          </a:prstGeom>
        </p:spPr>
      </p:pic>
      <p:pic>
        <p:nvPicPr>
          <p:cNvPr id="2" name="Image 1" descr="Une image contenant symbole, clipart, logo, Police&#10;&#10;Description générée automatiquement">
            <a:extLst>
              <a:ext uri="{FF2B5EF4-FFF2-40B4-BE49-F238E27FC236}">
                <a16:creationId xmlns:a16="http://schemas.microsoft.com/office/drawing/2014/main" id="{ACFD3A44-C523-B212-F366-CC53CF864508}"/>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foregroundMark x1="28125" y1="38625" x2="28125" y2="38625"/>
                        <a14:foregroundMark x1="28625" y1="30000" x2="28625" y2="30000"/>
                        <a14:foregroundMark x1="34000" y1="22750" x2="34000" y2="22750"/>
                        <a14:foregroundMark x1="42125" y1="21375" x2="42125" y2="21375"/>
                        <a14:foregroundMark x1="44375" y1="22375" x2="44375" y2="22375"/>
                        <a14:foregroundMark x1="51625" y1="30000" x2="51625" y2="30000"/>
                        <a14:foregroundMark x1="43125" y1="24125" x2="44375" y2="23625"/>
                      </a14:backgroundRemoval>
                    </a14:imgEffect>
                  </a14:imgLayer>
                </a14:imgProps>
              </a:ext>
              <a:ext uri="{28A0092B-C50C-407E-A947-70E740481C1C}">
                <a14:useLocalDpi xmlns:a14="http://schemas.microsoft.com/office/drawing/2010/main" val="0"/>
              </a:ext>
            </a:extLst>
          </a:blip>
          <a:stretch>
            <a:fillRect/>
          </a:stretch>
        </p:blipFill>
        <p:spPr>
          <a:xfrm>
            <a:off x="8786670" y="4308392"/>
            <a:ext cx="1535616" cy="1535616"/>
          </a:xfrm>
          <a:prstGeom prst="rect">
            <a:avLst/>
          </a:prstGeom>
        </p:spPr>
      </p:pic>
    </p:spTree>
    <p:extLst>
      <p:ext uri="{BB962C8B-B14F-4D97-AF65-F5344CB8AC3E}">
        <p14:creationId xmlns:p14="http://schemas.microsoft.com/office/powerpoint/2010/main" val="2897154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9426B48F-BAF0-56C1-8CF4-779657A14B50}"/>
              </a:ext>
            </a:extLst>
          </p:cNvPr>
          <p:cNvSpPr>
            <a:spLocks noGrp="1"/>
          </p:cNvSpPr>
          <p:nvPr>
            <p:ph type="body" sz="quarter" idx="12"/>
          </p:nvPr>
        </p:nvSpPr>
        <p:spPr/>
        <p:txBody>
          <a:bodyPr/>
          <a:lstStyle/>
          <a:p>
            <a:r>
              <a:rPr lang="fr-FR" dirty="0"/>
              <a:t>Fonctionnalités à valeur ajoutée de l’offre PULCEO </a:t>
            </a:r>
            <a:r>
              <a:rPr lang="fr-FR" dirty="0" err="1"/>
              <a:t>Connect</a:t>
            </a:r>
            <a:endParaRPr lang="fr-FR" dirty="0"/>
          </a:p>
        </p:txBody>
      </p:sp>
      <p:pic>
        <p:nvPicPr>
          <p:cNvPr id="61" name="Image 60">
            <a:extLst>
              <a:ext uri="{FF2B5EF4-FFF2-40B4-BE49-F238E27FC236}">
                <a16:creationId xmlns:a16="http://schemas.microsoft.com/office/drawing/2014/main" id="{08B28C54-C53F-A3DC-4996-3849DCD6AAA0}"/>
              </a:ext>
            </a:extLst>
          </p:cNvPr>
          <p:cNvPicPr>
            <a:picLocks noChangeAspect="1"/>
          </p:cNvPicPr>
          <p:nvPr/>
        </p:nvPicPr>
        <p:blipFill>
          <a:blip r:embed="rId2"/>
          <a:stretch>
            <a:fillRect/>
          </a:stretch>
        </p:blipFill>
        <p:spPr>
          <a:xfrm>
            <a:off x="668336" y="1016171"/>
            <a:ext cx="11034716" cy="5468586"/>
          </a:xfrm>
          <a:prstGeom prst="rect">
            <a:avLst/>
          </a:prstGeom>
        </p:spPr>
      </p:pic>
    </p:spTree>
    <p:extLst>
      <p:ext uri="{BB962C8B-B14F-4D97-AF65-F5344CB8AC3E}">
        <p14:creationId xmlns:p14="http://schemas.microsoft.com/office/powerpoint/2010/main" val="192317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9426B48F-BAF0-56C1-8CF4-779657A14B50}"/>
              </a:ext>
            </a:extLst>
          </p:cNvPr>
          <p:cNvSpPr>
            <a:spLocks noGrp="1"/>
          </p:cNvSpPr>
          <p:nvPr>
            <p:ph type="body" sz="quarter" idx="12"/>
          </p:nvPr>
        </p:nvSpPr>
        <p:spPr/>
        <p:txBody>
          <a:bodyPr/>
          <a:lstStyle/>
          <a:p>
            <a:r>
              <a:rPr lang="fr-FR" dirty="0"/>
              <a:t>Accès à </a:t>
            </a:r>
            <a:r>
              <a:rPr lang="fr-FR" dirty="0" err="1"/>
              <a:t>Pulceo</a:t>
            </a:r>
            <a:r>
              <a:rPr lang="fr-FR" dirty="0"/>
              <a:t> </a:t>
            </a:r>
            <a:r>
              <a:rPr lang="fr-FR" dirty="0" err="1"/>
              <a:t>Connect</a:t>
            </a:r>
            <a:endParaRPr lang="fr-FR" dirty="0"/>
          </a:p>
        </p:txBody>
      </p:sp>
      <p:sp>
        <p:nvSpPr>
          <p:cNvPr id="11" name="Espace réservé du texte 1">
            <a:extLst>
              <a:ext uri="{FF2B5EF4-FFF2-40B4-BE49-F238E27FC236}">
                <a16:creationId xmlns:a16="http://schemas.microsoft.com/office/drawing/2014/main" id="{D3401F22-AC9C-0753-E422-2E5DB668CBD8}"/>
              </a:ext>
            </a:extLst>
          </p:cNvPr>
          <p:cNvSpPr txBox="1">
            <a:spLocks/>
          </p:cNvSpPr>
          <p:nvPr/>
        </p:nvSpPr>
        <p:spPr bwMode="auto">
          <a:xfrm>
            <a:off x="8138688" y="1506699"/>
            <a:ext cx="3645944"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extrusionOk="0">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85000"/>
            </a:schemeClr>
          </a:solidFill>
          <a:ln w="8890">
            <a:noFill/>
          </a:ln>
        </p:spPr>
        <p:txBody>
          <a:bodyPr vert="horz" wrap="square" lIns="234000" tIns="432000" rIns="234000" bIns="432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600" b="1" i="0" u="none" strike="noStrike" kern="0" cap="none" spc="0" normalizeH="0" baseline="0" noProof="0" dirty="0">
                <a:ln>
                  <a:noFill/>
                </a:ln>
                <a:solidFill>
                  <a:srgbClr val="3E454A"/>
                </a:solidFill>
                <a:effectLst/>
                <a:uLnTx/>
                <a:uFillTx/>
                <a:latin typeface="Arial"/>
                <a:cs typeface="Arial"/>
              </a:rPr>
              <a:t>Pour accéder à </a:t>
            </a:r>
          </a:p>
          <a:p>
            <a:pPr marL="0" marR="0" lvl="0" indent="0" algn="l" defTabSz="914400" eaLnBrk="1" fontAlgn="auto" latinLnBrk="0" hangingPunct="1">
              <a:lnSpc>
                <a:spcPct val="100000"/>
              </a:lnSpc>
              <a:spcBef>
                <a:spcPts val="1000"/>
              </a:spcBef>
              <a:spcAft>
                <a:spcPts val="0"/>
              </a:spcAft>
              <a:buClrTx/>
              <a:buSzTx/>
              <a:buFont typeface="Arial"/>
              <a:buNone/>
              <a:tabLst/>
              <a:defRPr/>
            </a:pPr>
            <a:r>
              <a:rPr kumimoji="0" lang="fr-FR" sz="1600" b="0" i="0" u="none" strike="noStrike" kern="0" cap="none" spc="0" normalizeH="0" baseline="0" noProof="0" dirty="0">
                <a:ln>
                  <a:noFill/>
                </a:ln>
                <a:solidFill>
                  <a:srgbClr val="3E454A"/>
                </a:solidFill>
                <a:effectLst/>
                <a:uLnTx/>
                <a:uFillTx/>
                <a:latin typeface="Arial"/>
                <a:cs typeface="Arial"/>
              </a:rPr>
              <a:t>Le client a le choix entre un accès :</a:t>
            </a:r>
          </a:p>
          <a:p>
            <a:pPr marL="314325" marR="0" lvl="0" indent="-220663" algn="l" defTabSz="914400" eaLnBrk="1" fontAlgn="auto" latinLnBrk="0" hangingPunct="1">
              <a:lnSpc>
                <a:spcPct val="100000"/>
              </a:lnSpc>
              <a:spcBef>
                <a:spcPts val="1000"/>
              </a:spcBef>
              <a:spcAft>
                <a:spcPts val="0"/>
              </a:spcAft>
              <a:buClr>
                <a:srgbClr val="C30F0F"/>
              </a:buClr>
              <a:buSzPct val="120000"/>
              <a:buFont typeface="Wingdings" panose="05000000000000000000" pitchFamily="2" charset="2"/>
              <a:buChar char="§"/>
              <a:tabLst/>
              <a:defRPr/>
            </a:pPr>
            <a:r>
              <a:rPr kumimoji="0" lang="fr-FR" sz="1600" b="0" i="0" u="none" strike="noStrike" kern="0" cap="none" spc="0" normalizeH="0" baseline="0" noProof="0" dirty="0">
                <a:ln>
                  <a:noFill/>
                </a:ln>
                <a:solidFill>
                  <a:srgbClr val="3E454A"/>
                </a:solidFill>
                <a:effectLst/>
                <a:uLnTx/>
                <a:uFillTx/>
                <a:latin typeface="Arial"/>
                <a:cs typeface="Arial"/>
              </a:rPr>
              <a:t>Depuis </a:t>
            </a:r>
            <a:r>
              <a:rPr kumimoji="0" lang="fr-FR" sz="2000" b="1" i="0" u="none" strike="noStrike" kern="0" cap="none" spc="0" normalizeH="0" baseline="0" noProof="0" dirty="0">
                <a:ln>
                  <a:noFill/>
                </a:ln>
                <a:solidFill>
                  <a:srgbClr val="C30F0F"/>
                </a:solidFill>
                <a:effectLst/>
                <a:uLnTx/>
                <a:uFillTx/>
                <a:latin typeface="Arial"/>
                <a:cs typeface="Arial"/>
              </a:rPr>
              <a:t>CE</a:t>
            </a:r>
            <a:r>
              <a:rPr kumimoji="0" lang="fr-FR" sz="1600" b="0" i="0" u="none" strike="noStrike" kern="0" cap="none" spc="0" normalizeH="0" baseline="0" noProof="0" dirty="0">
                <a:ln>
                  <a:noFill/>
                </a:ln>
                <a:solidFill>
                  <a:srgbClr val="3E454A"/>
                </a:solidFill>
                <a:effectLst/>
                <a:uLnTx/>
                <a:uFillTx/>
                <a:latin typeface="Arial"/>
                <a:cs typeface="Arial"/>
              </a:rPr>
              <a:t> </a:t>
            </a:r>
            <a:r>
              <a:rPr kumimoji="0" lang="fr-FR" sz="1600" b="0" i="0" u="none" strike="noStrike" kern="0" cap="none" spc="0" normalizeH="0" baseline="0" noProof="0" dirty="0">
                <a:ln>
                  <a:noFill/>
                </a:ln>
                <a:solidFill>
                  <a:srgbClr val="3E454A">
                    <a:lumMod val="60000"/>
                    <a:lumOff val="40000"/>
                  </a:srgbClr>
                </a:solidFill>
                <a:effectLst/>
                <a:uLnTx/>
                <a:uFillTx/>
                <a:latin typeface="Arial"/>
                <a:cs typeface="Arial"/>
              </a:rPr>
              <a:t>net </a:t>
            </a:r>
          </a:p>
          <a:p>
            <a:pPr marL="314325" marR="0" lvl="0" indent="-220663" algn="l" defTabSz="914400" eaLnBrk="1" fontAlgn="auto" latinLnBrk="0" hangingPunct="1">
              <a:lnSpc>
                <a:spcPct val="100000"/>
              </a:lnSpc>
              <a:spcBef>
                <a:spcPts val="1000"/>
              </a:spcBef>
              <a:spcAft>
                <a:spcPts val="0"/>
              </a:spcAft>
              <a:buClr>
                <a:srgbClr val="C30F0F"/>
              </a:buClr>
              <a:buSzPct val="120000"/>
              <a:buFont typeface="Wingdings" panose="05000000000000000000" pitchFamily="2" charset="2"/>
              <a:buChar char="§"/>
              <a:tabLst/>
              <a:defRPr/>
            </a:pPr>
            <a:r>
              <a:rPr kumimoji="0" lang="fr-FR" sz="1600" b="0" i="0" u="none" strike="noStrike" kern="0" cap="none" spc="0" normalizeH="0" baseline="0" noProof="0" dirty="0">
                <a:ln>
                  <a:noFill/>
                </a:ln>
                <a:solidFill>
                  <a:srgbClr val="3E454A"/>
                </a:solidFill>
                <a:effectLst/>
                <a:uLnTx/>
                <a:uFillTx/>
                <a:latin typeface="Arial"/>
                <a:cs typeface="Arial"/>
              </a:rPr>
              <a:t>À partir d’une URL dédiée : </a:t>
            </a:r>
            <a:r>
              <a:rPr kumimoji="0" lang="fr-FR" sz="1100" b="1" i="0" u="none" strike="noStrike" kern="0" cap="none" spc="0" normalizeH="0" baseline="0" noProof="0" dirty="0">
                <a:ln>
                  <a:noFill/>
                </a:ln>
                <a:solidFill>
                  <a:srgbClr val="3E454A"/>
                </a:solidFill>
                <a:effectLst/>
                <a:uLnTx/>
                <a:uFillTx/>
                <a:latin typeface="Arial"/>
                <a:cs typeface="Arial"/>
                <a:hlinkClick r:id="rId2"/>
              </a:rPr>
              <a:t>https://www.pulceoconnect.caisse-epargne.fr/</a:t>
            </a:r>
            <a:r>
              <a:rPr kumimoji="0" lang="fr-FR" sz="1100" b="1" i="0" u="none" strike="noStrike" kern="0" cap="none" spc="0" normalizeH="0" baseline="0" noProof="0" dirty="0">
                <a:ln>
                  <a:noFill/>
                </a:ln>
                <a:solidFill>
                  <a:srgbClr val="3E454A"/>
                </a:solidFill>
                <a:effectLst/>
                <a:uLnTx/>
                <a:uFillTx/>
                <a:latin typeface="Arial"/>
                <a:cs typeface="Arial"/>
              </a:rPr>
              <a:t> </a:t>
            </a:r>
            <a:endParaRPr kumimoji="0" lang="fr-FR" sz="1600" b="1" i="0" u="none" strike="noStrike" kern="0" cap="none" spc="0" normalizeH="0" baseline="0" noProof="0" dirty="0">
              <a:ln>
                <a:noFill/>
              </a:ln>
              <a:solidFill>
                <a:srgbClr val="3E454A"/>
              </a:solidFill>
              <a:effectLst/>
              <a:uLnTx/>
              <a:uFillTx/>
              <a:latin typeface="Arial"/>
              <a:cs typeface="Arial"/>
            </a:endParaRPr>
          </a:p>
          <a:p>
            <a:pPr marL="314325" marR="0" lvl="0" indent="-220663" algn="l" defTabSz="914400" eaLnBrk="1" fontAlgn="auto" latinLnBrk="0" hangingPunct="1">
              <a:lnSpc>
                <a:spcPct val="100000"/>
              </a:lnSpc>
              <a:spcBef>
                <a:spcPts val="1000"/>
              </a:spcBef>
              <a:spcAft>
                <a:spcPts val="0"/>
              </a:spcAft>
              <a:buClr>
                <a:srgbClr val="C30F0F"/>
              </a:buClr>
              <a:buSzPct val="120000"/>
              <a:buFont typeface="Wingdings" panose="05000000000000000000" pitchFamily="2" charset="2"/>
              <a:buChar char="§"/>
              <a:tabLst/>
              <a:defRPr/>
            </a:pPr>
            <a:r>
              <a:rPr kumimoji="0" lang="fr-FR" sz="1600" b="0" i="0" u="none" strike="noStrike" kern="0" cap="none" spc="0" normalizeH="0" baseline="0" noProof="0" dirty="0">
                <a:ln>
                  <a:noFill/>
                </a:ln>
                <a:solidFill>
                  <a:srgbClr val="3E454A"/>
                </a:solidFill>
                <a:effectLst/>
                <a:uLnTx/>
                <a:uFillTx/>
                <a:latin typeface="Arial"/>
                <a:cs typeface="Arial"/>
              </a:rPr>
              <a:t>Ou disposer de </a:t>
            </a:r>
            <a:r>
              <a:rPr kumimoji="0" lang="fr-FR" sz="1600" b="1" i="0" u="none" strike="noStrike" kern="0" cap="none" spc="0" normalizeH="0" baseline="0" noProof="0" dirty="0">
                <a:ln>
                  <a:noFill/>
                </a:ln>
                <a:solidFill>
                  <a:srgbClr val="3E454A"/>
                </a:solidFill>
                <a:effectLst/>
                <a:uLnTx/>
                <a:uFillTx/>
                <a:latin typeface="Arial"/>
                <a:cs typeface="Arial"/>
              </a:rPr>
              <a:t>PULCEO </a:t>
            </a:r>
            <a:r>
              <a:rPr kumimoji="0" lang="fr-FR" sz="1600" b="1" i="0" u="none" strike="noStrike" kern="0" cap="none" spc="0" normalizeH="0" baseline="0" noProof="0" dirty="0" err="1">
                <a:ln>
                  <a:noFill/>
                </a:ln>
                <a:solidFill>
                  <a:srgbClr val="3E454A"/>
                </a:solidFill>
                <a:effectLst/>
                <a:uLnTx/>
                <a:uFillTx/>
                <a:latin typeface="Arial"/>
                <a:cs typeface="Arial"/>
              </a:rPr>
              <a:t>Connect</a:t>
            </a:r>
            <a:r>
              <a:rPr kumimoji="0" lang="fr-FR" sz="1600" b="1" i="0" u="none" strike="noStrike" kern="0" cap="none" spc="0" normalizeH="0" baseline="0" noProof="0" dirty="0">
                <a:ln>
                  <a:noFill/>
                </a:ln>
                <a:solidFill>
                  <a:srgbClr val="3E454A"/>
                </a:solidFill>
                <a:effectLst/>
                <a:uLnTx/>
                <a:uFillTx/>
                <a:latin typeface="Arial"/>
                <a:cs typeface="Arial"/>
              </a:rPr>
              <a:t> </a:t>
            </a:r>
            <a:r>
              <a:rPr kumimoji="0" lang="fr-FR" sz="1600" b="0" i="0" u="none" strike="noStrike" kern="0" cap="none" spc="0" normalizeH="0" baseline="0" noProof="0" dirty="0">
                <a:ln>
                  <a:noFill/>
                </a:ln>
                <a:solidFill>
                  <a:srgbClr val="3E454A"/>
                </a:solidFill>
                <a:effectLst/>
                <a:uLnTx/>
                <a:uFillTx/>
                <a:latin typeface="Arial"/>
                <a:cs typeface="Arial"/>
              </a:rPr>
              <a:t>directement dans </a:t>
            </a:r>
            <a:r>
              <a:rPr kumimoji="0" lang="fr-FR" sz="1600" b="1" i="0" u="none" strike="noStrike" kern="0" cap="none" spc="0" normalizeH="0" baseline="0" noProof="0" dirty="0">
                <a:ln>
                  <a:noFill/>
                </a:ln>
                <a:solidFill>
                  <a:srgbClr val="3E454A"/>
                </a:solidFill>
                <a:effectLst/>
                <a:uLnTx/>
                <a:uFillTx/>
                <a:latin typeface="Arial"/>
                <a:cs typeface="Arial"/>
              </a:rPr>
              <a:t>PULCEO</a:t>
            </a:r>
          </a:p>
          <a:p>
            <a:pPr marL="314325" marR="0" lvl="0" indent="-220663" algn="l" defTabSz="914400" eaLnBrk="1" fontAlgn="auto" latinLnBrk="0" hangingPunct="1">
              <a:lnSpc>
                <a:spcPct val="100000"/>
              </a:lnSpc>
              <a:spcBef>
                <a:spcPts val="1000"/>
              </a:spcBef>
              <a:spcAft>
                <a:spcPts val="0"/>
              </a:spcAft>
              <a:buClr>
                <a:srgbClr val="C30F0F"/>
              </a:buClr>
              <a:buSzPct val="120000"/>
              <a:buFont typeface="Wingdings" panose="05000000000000000000" pitchFamily="2" charset="2"/>
              <a:buChar char="§"/>
              <a:tabLst/>
              <a:defRPr/>
            </a:pPr>
            <a:r>
              <a:rPr kumimoji="0" lang="fr-FR" sz="1600" b="0" i="0" u="none" strike="noStrike" kern="0" cap="none" spc="0" normalizeH="0" baseline="0" noProof="0" dirty="0">
                <a:ln>
                  <a:noFill/>
                </a:ln>
                <a:solidFill>
                  <a:srgbClr val="3E454A"/>
                </a:solidFill>
                <a:effectLst/>
                <a:uLnTx/>
                <a:uFillTx/>
                <a:latin typeface="Arial"/>
                <a:cs typeface="Arial"/>
              </a:rPr>
              <a:t>Via</a:t>
            </a:r>
            <a:r>
              <a:rPr kumimoji="0" lang="fr-FR" sz="1600" b="1" i="0" u="none" strike="noStrike" kern="0" cap="none" spc="0" normalizeH="0" baseline="0" noProof="0" dirty="0">
                <a:ln>
                  <a:noFill/>
                </a:ln>
                <a:solidFill>
                  <a:srgbClr val="3E454A"/>
                </a:solidFill>
                <a:effectLst/>
                <a:uLnTx/>
                <a:uFillTx/>
                <a:latin typeface="Arial"/>
                <a:cs typeface="Arial"/>
              </a:rPr>
              <a:t> PULCEO mobile</a:t>
            </a:r>
          </a:p>
          <a:p>
            <a:pPr marL="93662" marR="0" lvl="0" indent="0" algn="l" defTabSz="914400" eaLnBrk="1" fontAlgn="auto" latinLnBrk="0" hangingPunct="1">
              <a:lnSpc>
                <a:spcPct val="100000"/>
              </a:lnSpc>
              <a:spcBef>
                <a:spcPts val="1000"/>
              </a:spcBef>
              <a:spcAft>
                <a:spcPts val="0"/>
              </a:spcAft>
              <a:buClr>
                <a:srgbClr val="C30F0F"/>
              </a:buClr>
              <a:buSzPct val="120000"/>
              <a:buFont typeface="Arial"/>
              <a:buNone/>
              <a:tabLst/>
              <a:defRPr/>
            </a:pPr>
            <a:endParaRPr kumimoji="0" lang="fr-FR" sz="1600" b="1" i="0" u="none" strike="noStrike" kern="0" cap="none" spc="0" normalizeH="0" baseline="0" noProof="0" dirty="0">
              <a:ln>
                <a:noFill/>
              </a:ln>
              <a:solidFill>
                <a:srgbClr val="3E454A"/>
              </a:solidFill>
              <a:effectLst/>
              <a:uLnTx/>
              <a:uFillTx/>
              <a:latin typeface="Arial"/>
              <a:cs typeface="Arial"/>
            </a:endParaRPr>
          </a:p>
        </p:txBody>
      </p:sp>
      <p:pic>
        <p:nvPicPr>
          <p:cNvPr id="12" name="Image 11">
            <a:extLst>
              <a:ext uri="{FF2B5EF4-FFF2-40B4-BE49-F238E27FC236}">
                <a16:creationId xmlns:a16="http://schemas.microsoft.com/office/drawing/2014/main" id="{18CD993C-4F52-4205-9CB5-39F69589A7EF}"/>
              </a:ext>
            </a:extLst>
          </p:cNvPr>
          <p:cNvPicPr>
            <a:picLocks noChangeAspect="1"/>
          </p:cNvPicPr>
          <p:nvPr/>
        </p:nvPicPr>
        <p:blipFill>
          <a:blip r:embed="rId3"/>
          <a:stretch/>
        </p:blipFill>
        <p:spPr bwMode="auto">
          <a:xfrm>
            <a:off x="9874190" y="1916832"/>
            <a:ext cx="2054458" cy="232107"/>
          </a:xfrm>
          <a:prstGeom prst="rect">
            <a:avLst/>
          </a:prstGeom>
        </p:spPr>
      </p:pic>
      <p:pic>
        <p:nvPicPr>
          <p:cNvPr id="13" name="Image 12">
            <a:extLst>
              <a:ext uri="{FF2B5EF4-FFF2-40B4-BE49-F238E27FC236}">
                <a16:creationId xmlns:a16="http://schemas.microsoft.com/office/drawing/2014/main" id="{B94EDBFF-A60C-BA15-622A-3B9D8A49F07E}"/>
              </a:ext>
            </a:extLst>
          </p:cNvPr>
          <p:cNvPicPr>
            <a:picLocks noChangeAspect="1"/>
          </p:cNvPicPr>
          <p:nvPr/>
        </p:nvPicPr>
        <p:blipFill>
          <a:blip r:embed="rId4"/>
          <a:srcRect/>
          <a:stretch/>
        </p:blipFill>
        <p:spPr bwMode="auto">
          <a:xfrm>
            <a:off x="1955598" y="1442472"/>
            <a:ext cx="5891763" cy="28566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 13" descr="Une image contenant texte, intérieur&#10;&#10;Description générée automatiquement">
            <a:extLst>
              <a:ext uri="{FF2B5EF4-FFF2-40B4-BE49-F238E27FC236}">
                <a16:creationId xmlns:a16="http://schemas.microsoft.com/office/drawing/2014/main" id="{9A61D434-1A6D-8CF2-02F2-DF0262E60194}"/>
              </a:ext>
            </a:extLst>
          </p:cNvPr>
          <p:cNvPicPr>
            <a:picLocks noChangeAspect="1"/>
          </p:cNvPicPr>
          <p:nvPr/>
        </p:nvPicPr>
        <p:blipFill>
          <a:blip r:embed="rId5"/>
          <a:stretch>
            <a:fillRect/>
          </a:stretch>
        </p:blipFill>
        <p:spPr bwMode="auto">
          <a:xfrm>
            <a:off x="-753091" y="2445353"/>
            <a:ext cx="4927476" cy="3284984"/>
          </a:xfrm>
          <a:prstGeom prst="rect">
            <a:avLst/>
          </a:prstGeom>
        </p:spPr>
      </p:pic>
      <p:pic>
        <p:nvPicPr>
          <p:cNvPr id="1026" name="Picture 2" descr="Dans CE net, Accès Multi-Banques &#10;Nouveau service du menu Comptes et relevés de CE net &#10;Donner I ossibilité à client abonné à CE Net d'accéder à PulCEo &#10;o &#10;Connect) guite Connect à partir de CE Net sans avoir besoifidëSè &#10;réâüthéhtifier (sm— &#10;• Si le client est équipé de PulCEo.fr / Suite Entreprise.com, l'accès depuis CE &#10;NET est également possible. &#10;Marchés/ métiers impactés : Professionnels, BDR &#10;o &#10;CAISSE &#10;D'EPARGNE &#10;Syn thèse des comptes &#10;MME D ETON O &#10;Contact &#10;N o DON o &#10;EOMPTE COURANT &#10;Historique des opérations du au 07103/2022 (13) &#10;*RLV VENT VEOJFE &#10;28/02/2022 &#10;4 . T-CE &#10;I Souscription PULCEO CONNECT &#10;La ommunautéBpcE ">
            <a:extLst>
              <a:ext uri="{FF2B5EF4-FFF2-40B4-BE49-F238E27FC236}">
                <a16:creationId xmlns:a16="http://schemas.microsoft.com/office/drawing/2014/main" id="{2215483C-FF8B-1D21-44A7-2AFB98C72EF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2402" t="48569" r="68905" b="18385"/>
          <a:stretch/>
        </p:blipFill>
        <p:spPr bwMode="auto">
          <a:xfrm>
            <a:off x="5017008" y="4270725"/>
            <a:ext cx="2157984" cy="21404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6" name="Connecteur droit avec flèche 5">
            <a:extLst>
              <a:ext uri="{FF2B5EF4-FFF2-40B4-BE49-F238E27FC236}">
                <a16:creationId xmlns:a16="http://schemas.microsoft.com/office/drawing/2014/main" id="{2BFF2DF7-F975-F54B-7995-0AE933561A50}"/>
              </a:ext>
            </a:extLst>
          </p:cNvPr>
          <p:cNvCxnSpPr>
            <a:cxnSpLocks/>
          </p:cNvCxnSpPr>
          <p:nvPr/>
        </p:nvCxnSpPr>
        <p:spPr>
          <a:xfrm flipH="1">
            <a:off x="6492240" y="2870778"/>
            <a:ext cx="1901952" cy="25516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1771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84B0CFC-8305-6079-BD58-0A7BC6E108A9}"/>
              </a:ext>
            </a:extLst>
          </p:cNvPr>
          <p:cNvSpPr>
            <a:spLocks noGrp="1"/>
          </p:cNvSpPr>
          <p:nvPr>
            <p:ph idx="17"/>
          </p:nvPr>
        </p:nvSpPr>
        <p:spPr>
          <a:xfrm>
            <a:off x="695325" y="1342949"/>
            <a:ext cx="10980738" cy="4860000"/>
          </a:xfrm>
        </p:spPr>
        <p:txBody>
          <a:bodyPr/>
          <a:lstStyle/>
          <a:p>
            <a:r>
              <a:rPr lang="fr-FR" dirty="0"/>
              <a:t>L’agrégation de compte</a:t>
            </a:r>
          </a:p>
        </p:txBody>
      </p:sp>
      <p:sp>
        <p:nvSpPr>
          <p:cNvPr id="3" name="Espace réservé du texte 2">
            <a:extLst>
              <a:ext uri="{FF2B5EF4-FFF2-40B4-BE49-F238E27FC236}">
                <a16:creationId xmlns:a16="http://schemas.microsoft.com/office/drawing/2014/main" id="{DC6D9B37-A00D-0776-E6C9-597BE01B3A49}"/>
              </a:ext>
            </a:extLst>
          </p:cNvPr>
          <p:cNvSpPr>
            <a:spLocks noGrp="1"/>
          </p:cNvSpPr>
          <p:nvPr>
            <p:ph type="body" sz="quarter" idx="12"/>
          </p:nvPr>
        </p:nvSpPr>
        <p:spPr/>
        <p:txBody>
          <a:bodyPr/>
          <a:lstStyle/>
          <a:p>
            <a:r>
              <a:rPr lang="fr-FR" dirty="0"/>
              <a:t>Qu’est-ce que </a:t>
            </a:r>
            <a:r>
              <a:rPr lang="fr-FR" dirty="0" err="1"/>
              <a:t>PulCEo</a:t>
            </a:r>
            <a:r>
              <a:rPr lang="fr-FR" dirty="0"/>
              <a:t> </a:t>
            </a:r>
            <a:r>
              <a:rPr lang="fr-FR" dirty="0" err="1"/>
              <a:t>Connect</a:t>
            </a:r>
            <a:r>
              <a:rPr lang="fr-FR" dirty="0"/>
              <a:t> (vision de l’outil)</a:t>
            </a:r>
          </a:p>
        </p:txBody>
      </p:sp>
      <p:pic>
        <p:nvPicPr>
          <p:cNvPr id="19" name="Image 18">
            <a:extLst>
              <a:ext uri="{FF2B5EF4-FFF2-40B4-BE49-F238E27FC236}">
                <a16:creationId xmlns:a16="http://schemas.microsoft.com/office/drawing/2014/main" id="{C606B8B0-FEFC-8A00-D8C9-465EABA26183}"/>
              </a:ext>
            </a:extLst>
          </p:cNvPr>
          <p:cNvPicPr>
            <a:picLocks noChangeAspect="1"/>
          </p:cNvPicPr>
          <p:nvPr/>
        </p:nvPicPr>
        <p:blipFill>
          <a:blip r:embed="rId2"/>
          <a:srcRect/>
          <a:stretch/>
        </p:blipFill>
        <p:spPr bwMode="auto">
          <a:xfrm>
            <a:off x="236969" y="2237746"/>
            <a:ext cx="7358009" cy="3567518"/>
          </a:xfrm>
          <a:prstGeom prst="rect">
            <a:avLst/>
          </a:prstGeom>
          <a:ln w="12700">
            <a:solidFill>
              <a:srgbClr val="3E454A"/>
            </a:solidFill>
          </a:ln>
        </p:spPr>
      </p:pic>
      <p:pic>
        <p:nvPicPr>
          <p:cNvPr id="20" name="Image 19">
            <a:extLst>
              <a:ext uri="{FF2B5EF4-FFF2-40B4-BE49-F238E27FC236}">
                <a16:creationId xmlns:a16="http://schemas.microsoft.com/office/drawing/2014/main" id="{7A9F7E75-6C65-395D-E3E0-1B9429EDFE43}"/>
              </a:ext>
            </a:extLst>
          </p:cNvPr>
          <p:cNvPicPr>
            <a:picLocks noChangeAspect="1"/>
          </p:cNvPicPr>
          <p:nvPr/>
        </p:nvPicPr>
        <p:blipFill rotWithShape="1">
          <a:blip r:embed="rId2"/>
          <a:srcRect l="84530" b="69125"/>
          <a:stretch/>
        </p:blipFill>
        <p:spPr bwMode="auto">
          <a:xfrm>
            <a:off x="8068469" y="2651197"/>
            <a:ext cx="2188343" cy="2117635"/>
          </a:xfrm>
          <a:prstGeom prst="rect">
            <a:avLst/>
          </a:prstGeom>
          <a:ln w="25400">
            <a:solidFill>
              <a:srgbClr val="C30F0F"/>
            </a:solidFill>
          </a:ln>
        </p:spPr>
      </p:pic>
      <p:sp>
        <p:nvSpPr>
          <p:cNvPr id="21" name="ZoneTexte 20">
            <a:extLst>
              <a:ext uri="{FF2B5EF4-FFF2-40B4-BE49-F238E27FC236}">
                <a16:creationId xmlns:a16="http://schemas.microsoft.com/office/drawing/2014/main" id="{BEC28841-C40E-A824-04DE-B5FED85CDC85}"/>
              </a:ext>
            </a:extLst>
          </p:cNvPr>
          <p:cNvSpPr txBox="1"/>
          <p:nvPr/>
        </p:nvSpPr>
        <p:spPr bwMode="auto">
          <a:xfrm>
            <a:off x="7779477" y="1185398"/>
            <a:ext cx="1944216" cy="1256652"/>
          </a:xfrm>
          <a:custGeom>
            <a:avLst/>
            <a:gdLst>
              <a:gd name="connsiteX0" fmla="*/ 0 w 1944216"/>
              <a:gd name="connsiteY0" fmla="*/ 0 h 1256652"/>
              <a:gd name="connsiteX1" fmla="*/ 1944216 w 1944216"/>
              <a:gd name="connsiteY1" fmla="*/ 0 h 1256652"/>
              <a:gd name="connsiteX2" fmla="*/ 1944216 w 1944216"/>
              <a:gd name="connsiteY2" fmla="*/ 1169551 h 1256652"/>
              <a:gd name="connsiteX3" fmla="*/ 781400 w 1944216"/>
              <a:gd name="connsiteY3" fmla="*/ 1169551 h 1256652"/>
              <a:gd name="connsiteX4" fmla="*/ 784000 w 1944216"/>
              <a:gd name="connsiteY4" fmla="*/ 1175830 h 1256652"/>
              <a:gd name="connsiteX5" fmla="*/ 784000 w 1944216"/>
              <a:gd name="connsiteY5" fmla="*/ 1240487 h 1256652"/>
              <a:gd name="connsiteX6" fmla="*/ 767835 w 1944216"/>
              <a:gd name="connsiteY6" fmla="*/ 1256652 h 1256652"/>
              <a:gd name="connsiteX7" fmla="*/ 26687 w 1944216"/>
              <a:gd name="connsiteY7" fmla="*/ 1256652 h 1256652"/>
              <a:gd name="connsiteX8" fmla="*/ 10522 w 1944216"/>
              <a:gd name="connsiteY8" fmla="*/ 1240487 h 1256652"/>
              <a:gd name="connsiteX9" fmla="*/ 10522 w 1944216"/>
              <a:gd name="connsiteY9" fmla="*/ 1175830 h 1256652"/>
              <a:gd name="connsiteX10" fmla="*/ 13123 w 1944216"/>
              <a:gd name="connsiteY10" fmla="*/ 1169551 h 1256652"/>
              <a:gd name="connsiteX11" fmla="*/ 0 w 1944216"/>
              <a:gd name="connsiteY11" fmla="*/ 1169551 h 1256652"/>
              <a:gd name="connsiteX0" fmla="*/ 34502 w 1978718"/>
              <a:gd name="connsiteY0" fmla="*/ 0 h 1256652"/>
              <a:gd name="connsiteX1" fmla="*/ 1978718 w 1978718"/>
              <a:gd name="connsiteY1" fmla="*/ 0 h 1256652"/>
              <a:gd name="connsiteX2" fmla="*/ 1978718 w 1978718"/>
              <a:gd name="connsiteY2" fmla="*/ 1169551 h 1256652"/>
              <a:gd name="connsiteX3" fmla="*/ 815902 w 1978718"/>
              <a:gd name="connsiteY3" fmla="*/ 1169551 h 1256652"/>
              <a:gd name="connsiteX4" fmla="*/ 818502 w 1978718"/>
              <a:gd name="connsiteY4" fmla="*/ 1175830 h 1256652"/>
              <a:gd name="connsiteX5" fmla="*/ 818502 w 1978718"/>
              <a:gd name="connsiteY5" fmla="*/ 1240487 h 1256652"/>
              <a:gd name="connsiteX6" fmla="*/ 802337 w 1978718"/>
              <a:gd name="connsiteY6" fmla="*/ 1256652 h 1256652"/>
              <a:gd name="connsiteX7" fmla="*/ 61189 w 1978718"/>
              <a:gd name="connsiteY7" fmla="*/ 1256652 h 1256652"/>
              <a:gd name="connsiteX8" fmla="*/ 45024 w 1978718"/>
              <a:gd name="connsiteY8" fmla="*/ 1240487 h 1256652"/>
              <a:gd name="connsiteX9" fmla="*/ 45024 w 1978718"/>
              <a:gd name="connsiteY9" fmla="*/ 1175830 h 1256652"/>
              <a:gd name="connsiteX10" fmla="*/ 0 w 1978718"/>
              <a:gd name="connsiteY10" fmla="*/ 1236226 h 1256652"/>
              <a:gd name="connsiteX11" fmla="*/ 34502 w 1978718"/>
              <a:gd name="connsiteY11" fmla="*/ 1169551 h 1256652"/>
              <a:gd name="connsiteX12" fmla="*/ 34502 w 1978718"/>
              <a:gd name="connsiteY12" fmla="*/ 0 h 1256652"/>
              <a:gd name="connsiteX0" fmla="*/ 171027 w 2115243"/>
              <a:gd name="connsiteY0" fmla="*/ 0 h 1420376"/>
              <a:gd name="connsiteX1" fmla="*/ 2115243 w 2115243"/>
              <a:gd name="connsiteY1" fmla="*/ 0 h 1420376"/>
              <a:gd name="connsiteX2" fmla="*/ 2115243 w 2115243"/>
              <a:gd name="connsiteY2" fmla="*/ 1169551 h 1420376"/>
              <a:gd name="connsiteX3" fmla="*/ 952427 w 2115243"/>
              <a:gd name="connsiteY3" fmla="*/ 1169551 h 1420376"/>
              <a:gd name="connsiteX4" fmla="*/ 955027 w 2115243"/>
              <a:gd name="connsiteY4" fmla="*/ 1175830 h 1420376"/>
              <a:gd name="connsiteX5" fmla="*/ 955027 w 2115243"/>
              <a:gd name="connsiteY5" fmla="*/ 1240487 h 1420376"/>
              <a:gd name="connsiteX6" fmla="*/ 938862 w 2115243"/>
              <a:gd name="connsiteY6" fmla="*/ 1256652 h 1420376"/>
              <a:gd name="connsiteX7" fmla="*/ 197714 w 2115243"/>
              <a:gd name="connsiteY7" fmla="*/ 1256652 h 1420376"/>
              <a:gd name="connsiteX8" fmla="*/ 181549 w 2115243"/>
              <a:gd name="connsiteY8" fmla="*/ 1240487 h 1420376"/>
              <a:gd name="connsiteX9" fmla="*/ 181549 w 2115243"/>
              <a:gd name="connsiteY9" fmla="*/ 1175830 h 1420376"/>
              <a:gd name="connsiteX10" fmla="*/ 0 w 2115243"/>
              <a:gd name="connsiteY10" fmla="*/ 1420376 h 1420376"/>
              <a:gd name="connsiteX11" fmla="*/ 171027 w 2115243"/>
              <a:gd name="connsiteY11" fmla="*/ 1169551 h 1420376"/>
              <a:gd name="connsiteX12" fmla="*/ 171027 w 2115243"/>
              <a:gd name="connsiteY12" fmla="*/ 0 h 1420376"/>
              <a:gd name="connsiteX0" fmla="*/ 171027 w 2115243"/>
              <a:gd name="connsiteY0" fmla="*/ 0 h 1420376"/>
              <a:gd name="connsiteX1" fmla="*/ 2115243 w 2115243"/>
              <a:gd name="connsiteY1" fmla="*/ 0 h 1420376"/>
              <a:gd name="connsiteX2" fmla="*/ 2115243 w 2115243"/>
              <a:gd name="connsiteY2" fmla="*/ 1169551 h 1420376"/>
              <a:gd name="connsiteX3" fmla="*/ 952427 w 2115243"/>
              <a:gd name="connsiteY3" fmla="*/ 1169551 h 1420376"/>
              <a:gd name="connsiteX4" fmla="*/ 955027 w 2115243"/>
              <a:gd name="connsiteY4" fmla="*/ 1175830 h 1420376"/>
              <a:gd name="connsiteX5" fmla="*/ 955027 w 2115243"/>
              <a:gd name="connsiteY5" fmla="*/ 1240487 h 1420376"/>
              <a:gd name="connsiteX6" fmla="*/ 938862 w 2115243"/>
              <a:gd name="connsiteY6" fmla="*/ 1256652 h 1420376"/>
              <a:gd name="connsiteX7" fmla="*/ 197714 w 2115243"/>
              <a:gd name="connsiteY7" fmla="*/ 1256652 h 1420376"/>
              <a:gd name="connsiteX8" fmla="*/ 181549 w 2115243"/>
              <a:gd name="connsiteY8" fmla="*/ 1240487 h 1420376"/>
              <a:gd name="connsiteX9" fmla="*/ 181549 w 2115243"/>
              <a:gd name="connsiteY9" fmla="*/ 1175830 h 1420376"/>
              <a:gd name="connsiteX10" fmla="*/ 0 w 2115243"/>
              <a:gd name="connsiteY10" fmla="*/ 1420376 h 1420376"/>
              <a:gd name="connsiteX11" fmla="*/ 47202 w 2115243"/>
              <a:gd name="connsiteY11" fmla="*/ 1134626 h 1420376"/>
              <a:gd name="connsiteX12" fmla="*/ 171027 w 2115243"/>
              <a:gd name="connsiteY12" fmla="*/ 0 h 1420376"/>
              <a:gd name="connsiteX0" fmla="*/ 171027 w 2115243"/>
              <a:gd name="connsiteY0" fmla="*/ 0 h 1420376"/>
              <a:gd name="connsiteX1" fmla="*/ 2115243 w 2115243"/>
              <a:gd name="connsiteY1" fmla="*/ 0 h 1420376"/>
              <a:gd name="connsiteX2" fmla="*/ 2115243 w 2115243"/>
              <a:gd name="connsiteY2" fmla="*/ 1169551 h 1420376"/>
              <a:gd name="connsiteX3" fmla="*/ 952427 w 2115243"/>
              <a:gd name="connsiteY3" fmla="*/ 1169551 h 1420376"/>
              <a:gd name="connsiteX4" fmla="*/ 955027 w 2115243"/>
              <a:gd name="connsiteY4" fmla="*/ 1175830 h 1420376"/>
              <a:gd name="connsiteX5" fmla="*/ 955027 w 2115243"/>
              <a:gd name="connsiteY5" fmla="*/ 1240487 h 1420376"/>
              <a:gd name="connsiteX6" fmla="*/ 938862 w 2115243"/>
              <a:gd name="connsiteY6" fmla="*/ 1256652 h 1420376"/>
              <a:gd name="connsiteX7" fmla="*/ 197714 w 2115243"/>
              <a:gd name="connsiteY7" fmla="*/ 1256652 h 1420376"/>
              <a:gd name="connsiteX8" fmla="*/ 181549 w 2115243"/>
              <a:gd name="connsiteY8" fmla="*/ 1240487 h 1420376"/>
              <a:gd name="connsiteX9" fmla="*/ 98999 w 2115243"/>
              <a:gd name="connsiteY9" fmla="*/ 1385380 h 1420376"/>
              <a:gd name="connsiteX10" fmla="*/ 0 w 2115243"/>
              <a:gd name="connsiteY10" fmla="*/ 1420376 h 1420376"/>
              <a:gd name="connsiteX11" fmla="*/ 47202 w 2115243"/>
              <a:gd name="connsiteY11" fmla="*/ 1134626 h 1420376"/>
              <a:gd name="connsiteX12" fmla="*/ 171027 w 2115243"/>
              <a:gd name="connsiteY12" fmla="*/ 0 h 1420376"/>
              <a:gd name="connsiteX0" fmla="*/ 171027 w 2115243"/>
              <a:gd name="connsiteY0" fmla="*/ 0 h 1420376"/>
              <a:gd name="connsiteX1" fmla="*/ 2115243 w 2115243"/>
              <a:gd name="connsiteY1" fmla="*/ 0 h 1420376"/>
              <a:gd name="connsiteX2" fmla="*/ 2115243 w 2115243"/>
              <a:gd name="connsiteY2" fmla="*/ 1169551 h 1420376"/>
              <a:gd name="connsiteX3" fmla="*/ 952427 w 2115243"/>
              <a:gd name="connsiteY3" fmla="*/ 1169551 h 1420376"/>
              <a:gd name="connsiteX4" fmla="*/ 955027 w 2115243"/>
              <a:gd name="connsiteY4" fmla="*/ 1175830 h 1420376"/>
              <a:gd name="connsiteX5" fmla="*/ 955027 w 2115243"/>
              <a:gd name="connsiteY5" fmla="*/ 1240487 h 1420376"/>
              <a:gd name="connsiteX6" fmla="*/ 938862 w 2115243"/>
              <a:gd name="connsiteY6" fmla="*/ 1256652 h 1420376"/>
              <a:gd name="connsiteX7" fmla="*/ 197714 w 2115243"/>
              <a:gd name="connsiteY7" fmla="*/ 1256652 h 1420376"/>
              <a:gd name="connsiteX8" fmla="*/ 181549 w 2115243"/>
              <a:gd name="connsiteY8" fmla="*/ 1240487 h 1420376"/>
              <a:gd name="connsiteX9" fmla="*/ 0 w 2115243"/>
              <a:gd name="connsiteY9" fmla="*/ 1420376 h 1420376"/>
              <a:gd name="connsiteX10" fmla="*/ 47202 w 2115243"/>
              <a:gd name="connsiteY10" fmla="*/ 1134626 h 1420376"/>
              <a:gd name="connsiteX11" fmla="*/ 171027 w 2115243"/>
              <a:gd name="connsiteY11" fmla="*/ 0 h 1420376"/>
              <a:gd name="connsiteX0" fmla="*/ 123825 w 2068041"/>
              <a:gd name="connsiteY0" fmla="*/ 0 h 1256652"/>
              <a:gd name="connsiteX1" fmla="*/ 2068041 w 2068041"/>
              <a:gd name="connsiteY1" fmla="*/ 0 h 1256652"/>
              <a:gd name="connsiteX2" fmla="*/ 2068041 w 2068041"/>
              <a:gd name="connsiteY2" fmla="*/ 1169551 h 1256652"/>
              <a:gd name="connsiteX3" fmla="*/ 905225 w 2068041"/>
              <a:gd name="connsiteY3" fmla="*/ 1169551 h 1256652"/>
              <a:gd name="connsiteX4" fmla="*/ 907825 w 2068041"/>
              <a:gd name="connsiteY4" fmla="*/ 1175830 h 1256652"/>
              <a:gd name="connsiteX5" fmla="*/ 907825 w 2068041"/>
              <a:gd name="connsiteY5" fmla="*/ 1240487 h 1256652"/>
              <a:gd name="connsiteX6" fmla="*/ 891660 w 2068041"/>
              <a:gd name="connsiteY6" fmla="*/ 1256652 h 1256652"/>
              <a:gd name="connsiteX7" fmla="*/ 150512 w 2068041"/>
              <a:gd name="connsiteY7" fmla="*/ 1256652 h 1256652"/>
              <a:gd name="connsiteX8" fmla="*/ 134347 w 2068041"/>
              <a:gd name="connsiteY8" fmla="*/ 1240487 h 1256652"/>
              <a:gd name="connsiteX9" fmla="*/ 0 w 2068041"/>
              <a:gd name="connsiteY9" fmla="*/ 1134626 h 1256652"/>
              <a:gd name="connsiteX10" fmla="*/ 123825 w 2068041"/>
              <a:gd name="connsiteY10" fmla="*/ 0 h 1256652"/>
              <a:gd name="connsiteX0" fmla="*/ 0 w 1944216"/>
              <a:gd name="connsiteY0" fmla="*/ 0 h 1256652"/>
              <a:gd name="connsiteX1" fmla="*/ 1944216 w 1944216"/>
              <a:gd name="connsiteY1" fmla="*/ 0 h 1256652"/>
              <a:gd name="connsiteX2" fmla="*/ 1944216 w 1944216"/>
              <a:gd name="connsiteY2" fmla="*/ 1169551 h 1256652"/>
              <a:gd name="connsiteX3" fmla="*/ 781400 w 1944216"/>
              <a:gd name="connsiteY3" fmla="*/ 1169551 h 1256652"/>
              <a:gd name="connsiteX4" fmla="*/ 784000 w 1944216"/>
              <a:gd name="connsiteY4" fmla="*/ 1175830 h 1256652"/>
              <a:gd name="connsiteX5" fmla="*/ 784000 w 1944216"/>
              <a:gd name="connsiteY5" fmla="*/ 1240487 h 1256652"/>
              <a:gd name="connsiteX6" fmla="*/ 767835 w 1944216"/>
              <a:gd name="connsiteY6" fmla="*/ 1256652 h 1256652"/>
              <a:gd name="connsiteX7" fmla="*/ 26687 w 1944216"/>
              <a:gd name="connsiteY7" fmla="*/ 1256652 h 1256652"/>
              <a:gd name="connsiteX8" fmla="*/ 10522 w 1944216"/>
              <a:gd name="connsiteY8" fmla="*/ 1240487 h 1256652"/>
              <a:gd name="connsiteX9" fmla="*/ 0 w 1944216"/>
              <a:gd name="connsiteY9" fmla="*/ 0 h 1256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4216" h="1256652">
                <a:moveTo>
                  <a:pt x="0" y="0"/>
                </a:moveTo>
                <a:lnTo>
                  <a:pt x="1944216" y="0"/>
                </a:lnTo>
                <a:lnTo>
                  <a:pt x="1944216" y="1169551"/>
                </a:lnTo>
                <a:lnTo>
                  <a:pt x="781400" y="1169551"/>
                </a:lnTo>
                <a:lnTo>
                  <a:pt x="784000" y="1175830"/>
                </a:lnTo>
                <a:lnTo>
                  <a:pt x="784000" y="1240487"/>
                </a:lnTo>
                <a:cubicBezTo>
                  <a:pt x="784000" y="1249415"/>
                  <a:pt x="776763" y="1256652"/>
                  <a:pt x="767835" y="1256652"/>
                </a:cubicBezTo>
                <a:lnTo>
                  <a:pt x="26687" y="1256652"/>
                </a:lnTo>
                <a:cubicBezTo>
                  <a:pt x="17759" y="1256652"/>
                  <a:pt x="10522" y="1249415"/>
                  <a:pt x="10522" y="1240487"/>
                </a:cubicBezTo>
                <a:cubicBezTo>
                  <a:pt x="7015" y="826991"/>
                  <a:pt x="3507" y="413496"/>
                  <a:pt x="0" y="0"/>
                </a:cubicBezTo>
                <a:close/>
              </a:path>
            </a:pathLst>
          </a:custGeom>
          <a:noFill/>
          <a:ln w="19050">
            <a:solidFill>
              <a:srgbClr val="C30F0F"/>
            </a:solidFill>
          </a:ln>
        </p:spPr>
        <p:txBody>
          <a:bodyPr wrap="square" rtlCol="0">
            <a:noAutofit/>
          </a:bodyPr>
          <a:lstStyle/>
          <a:p>
            <a:pPr marL="7938"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3E454A"/>
                </a:solidFill>
                <a:effectLst/>
                <a:uLnTx/>
                <a:uFillTx/>
                <a:cs typeface="Arial"/>
              </a:rPr>
              <a:t>Consulter les messages reçus, dont le message de bienvenue avec le lien vers les tutos</a:t>
            </a:r>
          </a:p>
        </p:txBody>
      </p:sp>
      <p:sp>
        <p:nvSpPr>
          <p:cNvPr id="22" name="ZoneTexte 21">
            <a:extLst>
              <a:ext uri="{FF2B5EF4-FFF2-40B4-BE49-F238E27FC236}">
                <a16:creationId xmlns:a16="http://schemas.microsoft.com/office/drawing/2014/main" id="{12AEFBFC-991E-17A4-E93C-6B82BC6E6645}"/>
              </a:ext>
            </a:extLst>
          </p:cNvPr>
          <p:cNvSpPr txBox="1"/>
          <p:nvPr/>
        </p:nvSpPr>
        <p:spPr bwMode="auto">
          <a:xfrm>
            <a:off x="9896772" y="1344656"/>
            <a:ext cx="1951950" cy="1042800"/>
          </a:xfrm>
          <a:custGeom>
            <a:avLst/>
            <a:gdLst>
              <a:gd name="connsiteX0" fmla="*/ 7734 w 1951950"/>
              <a:gd name="connsiteY0" fmla="*/ 0 h 1042800"/>
              <a:gd name="connsiteX1" fmla="*/ 1951950 w 1951950"/>
              <a:gd name="connsiteY1" fmla="*/ 0 h 1042800"/>
              <a:gd name="connsiteX2" fmla="*/ 1951950 w 1951950"/>
              <a:gd name="connsiteY2" fmla="*/ 954107 h 1042800"/>
              <a:gd name="connsiteX3" fmla="*/ 770218 w 1951950"/>
              <a:gd name="connsiteY3" fmla="*/ 954107 h 1042800"/>
              <a:gd name="connsiteX4" fmla="*/ 773478 w 1951950"/>
              <a:gd name="connsiteY4" fmla="*/ 961978 h 1042800"/>
              <a:gd name="connsiteX5" fmla="*/ 773478 w 1951950"/>
              <a:gd name="connsiteY5" fmla="*/ 1026635 h 1042800"/>
              <a:gd name="connsiteX6" fmla="*/ 757313 w 1951950"/>
              <a:gd name="connsiteY6" fmla="*/ 1042800 h 1042800"/>
              <a:gd name="connsiteX7" fmla="*/ 16165 w 1951950"/>
              <a:gd name="connsiteY7" fmla="*/ 1042800 h 1042800"/>
              <a:gd name="connsiteX8" fmla="*/ 0 w 1951950"/>
              <a:gd name="connsiteY8" fmla="*/ 1026635 h 1042800"/>
              <a:gd name="connsiteX9" fmla="*/ 0 w 1951950"/>
              <a:gd name="connsiteY9" fmla="*/ 961978 h 1042800"/>
              <a:gd name="connsiteX10" fmla="*/ 4735 w 1951950"/>
              <a:gd name="connsiteY10" fmla="*/ 950548 h 1042800"/>
              <a:gd name="connsiteX11" fmla="*/ 7734 w 1951950"/>
              <a:gd name="connsiteY11" fmla="*/ 949305 h 1042800"/>
              <a:gd name="connsiteX0" fmla="*/ 101600 w 2045816"/>
              <a:gd name="connsiteY0" fmla="*/ 0 h 1042800"/>
              <a:gd name="connsiteX1" fmla="*/ 2045816 w 2045816"/>
              <a:gd name="connsiteY1" fmla="*/ 0 h 1042800"/>
              <a:gd name="connsiteX2" fmla="*/ 2045816 w 2045816"/>
              <a:gd name="connsiteY2" fmla="*/ 954107 h 1042800"/>
              <a:gd name="connsiteX3" fmla="*/ 864084 w 2045816"/>
              <a:gd name="connsiteY3" fmla="*/ 954107 h 1042800"/>
              <a:gd name="connsiteX4" fmla="*/ 867344 w 2045816"/>
              <a:gd name="connsiteY4" fmla="*/ 961978 h 1042800"/>
              <a:gd name="connsiteX5" fmla="*/ 867344 w 2045816"/>
              <a:gd name="connsiteY5" fmla="*/ 1026635 h 1042800"/>
              <a:gd name="connsiteX6" fmla="*/ 851179 w 2045816"/>
              <a:gd name="connsiteY6" fmla="*/ 1042800 h 1042800"/>
              <a:gd name="connsiteX7" fmla="*/ 110031 w 2045816"/>
              <a:gd name="connsiteY7" fmla="*/ 1042800 h 1042800"/>
              <a:gd name="connsiteX8" fmla="*/ 93866 w 2045816"/>
              <a:gd name="connsiteY8" fmla="*/ 1026635 h 1042800"/>
              <a:gd name="connsiteX9" fmla="*/ 93866 w 2045816"/>
              <a:gd name="connsiteY9" fmla="*/ 961978 h 1042800"/>
              <a:gd name="connsiteX10" fmla="*/ 98601 w 2045816"/>
              <a:gd name="connsiteY10" fmla="*/ 950548 h 1042800"/>
              <a:gd name="connsiteX11" fmla="*/ 0 w 2045816"/>
              <a:gd name="connsiteY11" fmla="*/ 936605 h 1042800"/>
              <a:gd name="connsiteX12" fmla="*/ 101600 w 2045816"/>
              <a:gd name="connsiteY12" fmla="*/ 0 h 1042800"/>
              <a:gd name="connsiteX0" fmla="*/ 101600 w 2045816"/>
              <a:gd name="connsiteY0" fmla="*/ 0 h 1042800"/>
              <a:gd name="connsiteX1" fmla="*/ 2045816 w 2045816"/>
              <a:gd name="connsiteY1" fmla="*/ 0 h 1042800"/>
              <a:gd name="connsiteX2" fmla="*/ 2045816 w 2045816"/>
              <a:gd name="connsiteY2" fmla="*/ 954107 h 1042800"/>
              <a:gd name="connsiteX3" fmla="*/ 864084 w 2045816"/>
              <a:gd name="connsiteY3" fmla="*/ 954107 h 1042800"/>
              <a:gd name="connsiteX4" fmla="*/ 867344 w 2045816"/>
              <a:gd name="connsiteY4" fmla="*/ 961978 h 1042800"/>
              <a:gd name="connsiteX5" fmla="*/ 867344 w 2045816"/>
              <a:gd name="connsiteY5" fmla="*/ 1026635 h 1042800"/>
              <a:gd name="connsiteX6" fmla="*/ 851179 w 2045816"/>
              <a:gd name="connsiteY6" fmla="*/ 1042800 h 1042800"/>
              <a:gd name="connsiteX7" fmla="*/ 110031 w 2045816"/>
              <a:gd name="connsiteY7" fmla="*/ 1042800 h 1042800"/>
              <a:gd name="connsiteX8" fmla="*/ 93866 w 2045816"/>
              <a:gd name="connsiteY8" fmla="*/ 1026635 h 1042800"/>
              <a:gd name="connsiteX9" fmla="*/ 93866 w 2045816"/>
              <a:gd name="connsiteY9" fmla="*/ 961978 h 1042800"/>
              <a:gd name="connsiteX10" fmla="*/ 22401 w 2045816"/>
              <a:gd name="connsiteY10" fmla="*/ 1007698 h 1042800"/>
              <a:gd name="connsiteX11" fmla="*/ 0 w 2045816"/>
              <a:gd name="connsiteY11" fmla="*/ 936605 h 1042800"/>
              <a:gd name="connsiteX12" fmla="*/ 101600 w 2045816"/>
              <a:gd name="connsiteY12" fmla="*/ 0 h 1042800"/>
              <a:gd name="connsiteX0" fmla="*/ 101600 w 2045816"/>
              <a:gd name="connsiteY0" fmla="*/ 0 h 1042800"/>
              <a:gd name="connsiteX1" fmla="*/ 2045816 w 2045816"/>
              <a:gd name="connsiteY1" fmla="*/ 0 h 1042800"/>
              <a:gd name="connsiteX2" fmla="*/ 2045816 w 2045816"/>
              <a:gd name="connsiteY2" fmla="*/ 954107 h 1042800"/>
              <a:gd name="connsiteX3" fmla="*/ 864084 w 2045816"/>
              <a:gd name="connsiteY3" fmla="*/ 954107 h 1042800"/>
              <a:gd name="connsiteX4" fmla="*/ 867344 w 2045816"/>
              <a:gd name="connsiteY4" fmla="*/ 961978 h 1042800"/>
              <a:gd name="connsiteX5" fmla="*/ 867344 w 2045816"/>
              <a:gd name="connsiteY5" fmla="*/ 1026635 h 1042800"/>
              <a:gd name="connsiteX6" fmla="*/ 851179 w 2045816"/>
              <a:gd name="connsiteY6" fmla="*/ 1042800 h 1042800"/>
              <a:gd name="connsiteX7" fmla="*/ 110031 w 2045816"/>
              <a:gd name="connsiteY7" fmla="*/ 1042800 h 1042800"/>
              <a:gd name="connsiteX8" fmla="*/ 93866 w 2045816"/>
              <a:gd name="connsiteY8" fmla="*/ 1026635 h 1042800"/>
              <a:gd name="connsiteX9" fmla="*/ 22401 w 2045816"/>
              <a:gd name="connsiteY9" fmla="*/ 1007698 h 1042800"/>
              <a:gd name="connsiteX10" fmla="*/ 0 w 2045816"/>
              <a:gd name="connsiteY10" fmla="*/ 936605 h 1042800"/>
              <a:gd name="connsiteX11" fmla="*/ 101600 w 2045816"/>
              <a:gd name="connsiteY11" fmla="*/ 0 h 1042800"/>
              <a:gd name="connsiteX0" fmla="*/ 101600 w 2045816"/>
              <a:gd name="connsiteY0" fmla="*/ 0 h 1042800"/>
              <a:gd name="connsiteX1" fmla="*/ 2045816 w 2045816"/>
              <a:gd name="connsiteY1" fmla="*/ 0 h 1042800"/>
              <a:gd name="connsiteX2" fmla="*/ 2045816 w 2045816"/>
              <a:gd name="connsiteY2" fmla="*/ 954107 h 1042800"/>
              <a:gd name="connsiteX3" fmla="*/ 864084 w 2045816"/>
              <a:gd name="connsiteY3" fmla="*/ 954107 h 1042800"/>
              <a:gd name="connsiteX4" fmla="*/ 867344 w 2045816"/>
              <a:gd name="connsiteY4" fmla="*/ 961978 h 1042800"/>
              <a:gd name="connsiteX5" fmla="*/ 867344 w 2045816"/>
              <a:gd name="connsiteY5" fmla="*/ 1026635 h 1042800"/>
              <a:gd name="connsiteX6" fmla="*/ 851179 w 2045816"/>
              <a:gd name="connsiteY6" fmla="*/ 1042800 h 1042800"/>
              <a:gd name="connsiteX7" fmla="*/ 110031 w 2045816"/>
              <a:gd name="connsiteY7" fmla="*/ 1042800 h 1042800"/>
              <a:gd name="connsiteX8" fmla="*/ 93866 w 2045816"/>
              <a:gd name="connsiteY8" fmla="*/ 1026635 h 1042800"/>
              <a:gd name="connsiteX9" fmla="*/ 0 w 2045816"/>
              <a:gd name="connsiteY9" fmla="*/ 936605 h 1042800"/>
              <a:gd name="connsiteX10" fmla="*/ 101600 w 2045816"/>
              <a:gd name="connsiteY10" fmla="*/ 0 h 1042800"/>
              <a:gd name="connsiteX0" fmla="*/ 7734 w 1951950"/>
              <a:gd name="connsiteY0" fmla="*/ 0 h 1042800"/>
              <a:gd name="connsiteX1" fmla="*/ 1951950 w 1951950"/>
              <a:gd name="connsiteY1" fmla="*/ 0 h 1042800"/>
              <a:gd name="connsiteX2" fmla="*/ 1951950 w 1951950"/>
              <a:gd name="connsiteY2" fmla="*/ 954107 h 1042800"/>
              <a:gd name="connsiteX3" fmla="*/ 770218 w 1951950"/>
              <a:gd name="connsiteY3" fmla="*/ 954107 h 1042800"/>
              <a:gd name="connsiteX4" fmla="*/ 773478 w 1951950"/>
              <a:gd name="connsiteY4" fmla="*/ 961978 h 1042800"/>
              <a:gd name="connsiteX5" fmla="*/ 773478 w 1951950"/>
              <a:gd name="connsiteY5" fmla="*/ 1026635 h 1042800"/>
              <a:gd name="connsiteX6" fmla="*/ 757313 w 1951950"/>
              <a:gd name="connsiteY6" fmla="*/ 1042800 h 1042800"/>
              <a:gd name="connsiteX7" fmla="*/ 16165 w 1951950"/>
              <a:gd name="connsiteY7" fmla="*/ 1042800 h 1042800"/>
              <a:gd name="connsiteX8" fmla="*/ 0 w 1951950"/>
              <a:gd name="connsiteY8" fmla="*/ 1026635 h 1042800"/>
              <a:gd name="connsiteX9" fmla="*/ 7734 w 1951950"/>
              <a:gd name="connsiteY9" fmla="*/ 0 h 10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1950" h="1042800">
                <a:moveTo>
                  <a:pt x="7734" y="0"/>
                </a:moveTo>
                <a:lnTo>
                  <a:pt x="1951950" y="0"/>
                </a:lnTo>
                <a:lnTo>
                  <a:pt x="1951950" y="954107"/>
                </a:lnTo>
                <a:lnTo>
                  <a:pt x="770218" y="954107"/>
                </a:lnTo>
                <a:lnTo>
                  <a:pt x="773478" y="961978"/>
                </a:lnTo>
                <a:lnTo>
                  <a:pt x="773478" y="1026635"/>
                </a:lnTo>
                <a:cubicBezTo>
                  <a:pt x="773478" y="1035563"/>
                  <a:pt x="766241" y="1042800"/>
                  <a:pt x="757313" y="1042800"/>
                </a:cubicBezTo>
                <a:lnTo>
                  <a:pt x="16165" y="1042800"/>
                </a:lnTo>
                <a:cubicBezTo>
                  <a:pt x="7237" y="1042800"/>
                  <a:pt x="0" y="1035563"/>
                  <a:pt x="0" y="1026635"/>
                </a:cubicBezTo>
                <a:lnTo>
                  <a:pt x="7734" y="0"/>
                </a:lnTo>
                <a:close/>
              </a:path>
            </a:pathLst>
          </a:custGeom>
          <a:noFill/>
          <a:ln w="19050">
            <a:solidFill>
              <a:srgbClr val="C30F0F"/>
            </a:solidFill>
          </a:ln>
        </p:spPr>
        <p:txBody>
          <a:bodyPr wrap="square" rtlCol="0">
            <a:noAutofit/>
          </a:bodyPr>
          <a:lstStyle/>
          <a:p>
            <a:pPr marL="7938"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3E454A"/>
                </a:solidFill>
                <a:effectLst/>
                <a:uLnTx/>
                <a:uFillTx/>
                <a:cs typeface="Arial"/>
              </a:rPr>
              <a:t>Gérer son profil, notamment pour changer son mot </a:t>
            </a:r>
            <a:br>
              <a:rPr kumimoji="0" lang="fr-FR" sz="1400" b="1" i="0" u="none" strike="noStrike" kern="0" cap="none" spc="0" normalizeH="0" baseline="0" noProof="0" dirty="0">
                <a:ln>
                  <a:noFill/>
                </a:ln>
                <a:solidFill>
                  <a:srgbClr val="3E454A"/>
                </a:solidFill>
                <a:effectLst/>
                <a:uLnTx/>
                <a:uFillTx/>
                <a:cs typeface="Arial"/>
              </a:rPr>
            </a:br>
            <a:r>
              <a:rPr kumimoji="0" lang="fr-FR" sz="1400" b="1" i="0" u="none" strike="noStrike" kern="0" cap="none" spc="0" normalizeH="0" baseline="0" noProof="0" dirty="0">
                <a:ln>
                  <a:noFill/>
                </a:ln>
                <a:solidFill>
                  <a:srgbClr val="3E454A"/>
                </a:solidFill>
                <a:effectLst/>
                <a:uLnTx/>
                <a:uFillTx/>
                <a:cs typeface="Arial"/>
              </a:rPr>
              <a:t>de passe</a:t>
            </a:r>
          </a:p>
        </p:txBody>
      </p:sp>
      <p:sp>
        <p:nvSpPr>
          <p:cNvPr id="23" name="Ellipse 22">
            <a:extLst>
              <a:ext uri="{FF2B5EF4-FFF2-40B4-BE49-F238E27FC236}">
                <a16:creationId xmlns:a16="http://schemas.microsoft.com/office/drawing/2014/main" id="{CB6C2CF5-B816-CD1B-726F-8DDA107ED0BB}"/>
              </a:ext>
            </a:extLst>
          </p:cNvPr>
          <p:cNvSpPr/>
          <p:nvPr/>
        </p:nvSpPr>
        <p:spPr bwMode="auto">
          <a:xfrm>
            <a:off x="6259410" y="1784910"/>
            <a:ext cx="1440160" cy="1440160"/>
          </a:xfrm>
          <a:prstGeom prst="ellipse">
            <a:avLst/>
          </a:prstGeom>
          <a:solidFill>
            <a:srgbClr val="C30F0F">
              <a:alpha val="31000"/>
            </a:srgbClr>
          </a:solidFill>
          <a:ln w="28575" cap="flat" cmpd="sng" algn="ctr">
            <a:solidFill>
              <a:srgbClr val="C30F0F"/>
            </a:solidFill>
            <a:prstDash val="solid"/>
            <a:miter lim="800000"/>
          </a:ln>
          <a:effectLst>
            <a:softEdge rad="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a:cs typeface="Arial"/>
            </a:endParaRPr>
          </a:p>
        </p:txBody>
      </p:sp>
      <p:cxnSp>
        <p:nvCxnSpPr>
          <p:cNvPr id="24" name="Connecteur droit 23">
            <a:extLst>
              <a:ext uri="{FF2B5EF4-FFF2-40B4-BE49-F238E27FC236}">
                <a16:creationId xmlns:a16="http://schemas.microsoft.com/office/drawing/2014/main" id="{BE11109A-A84B-4F8A-6991-ABA3EE36A330}"/>
              </a:ext>
            </a:extLst>
          </p:cNvPr>
          <p:cNvCxnSpPr>
            <a:cxnSpLocks/>
            <a:endCxn id="20" idx="1"/>
          </p:cNvCxnSpPr>
          <p:nvPr/>
        </p:nvCxnSpPr>
        <p:spPr bwMode="auto">
          <a:xfrm>
            <a:off x="7483357" y="3064678"/>
            <a:ext cx="585112" cy="645337"/>
          </a:xfrm>
          <a:prstGeom prst="line">
            <a:avLst/>
          </a:prstGeom>
          <a:noFill/>
          <a:ln w="25400" cap="flat" cmpd="sng" algn="ctr">
            <a:solidFill>
              <a:srgbClr val="C30F0F"/>
            </a:solidFill>
            <a:prstDash val="solid"/>
            <a:miter lim="800000"/>
          </a:ln>
          <a:effectLst/>
        </p:spPr>
      </p:cxnSp>
      <p:sp>
        <p:nvSpPr>
          <p:cNvPr id="25" name="Ellipse 24">
            <a:extLst>
              <a:ext uri="{FF2B5EF4-FFF2-40B4-BE49-F238E27FC236}">
                <a16:creationId xmlns:a16="http://schemas.microsoft.com/office/drawing/2014/main" id="{6C298E81-D9EE-FC80-ADE7-992DC1D1968B}"/>
              </a:ext>
            </a:extLst>
          </p:cNvPr>
          <p:cNvSpPr/>
          <p:nvPr/>
        </p:nvSpPr>
        <p:spPr bwMode="auto">
          <a:xfrm>
            <a:off x="8096572" y="2852936"/>
            <a:ext cx="576064" cy="504056"/>
          </a:xfrm>
          <a:prstGeom prst="ellipse">
            <a:avLst/>
          </a:prstGeom>
          <a:solidFill>
            <a:srgbClr val="C30F0F">
              <a:alpha val="31000"/>
            </a:srgbClr>
          </a:solidFill>
          <a:ln w="25400" cap="flat" cmpd="sng" algn="ctr">
            <a:solidFill>
              <a:srgbClr val="C30F0F"/>
            </a:solidFill>
            <a:prstDash val="solid"/>
            <a:miter lim="800000"/>
          </a:ln>
          <a:effectLst>
            <a:softEdge rad="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a:cs typeface="Arial"/>
            </a:endParaRPr>
          </a:p>
        </p:txBody>
      </p:sp>
      <p:cxnSp>
        <p:nvCxnSpPr>
          <p:cNvPr id="26" name="Connecteur droit 25">
            <a:extLst>
              <a:ext uri="{FF2B5EF4-FFF2-40B4-BE49-F238E27FC236}">
                <a16:creationId xmlns:a16="http://schemas.microsoft.com/office/drawing/2014/main" id="{5D82CBF4-1BFB-EFA5-D800-6256BCC1CB82}"/>
              </a:ext>
            </a:extLst>
          </p:cNvPr>
          <p:cNvCxnSpPr>
            <a:cxnSpLocks/>
            <a:stCxn id="21" idx="5"/>
            <a:endCxn id="25" idx="0"/>
          </p:cNvCxnSpPr>
          <p:nvPr/>
        </p:nvCxnSpPr>
        <p:spPr bwMode="auto">
          <a:xfrm flipH="1">
            <a:off x="8384604" y="2425885"/>
            <a:ext cx="178873" cy="427051"/>
          </a:xfrm>
          <a:prstGeom prst="line">
            <a:avLst/>
          </a:prstGeom>
          <a:noFill/>
          <a:ln w="25400" cap="flat" cmpd="sng" algn="ctr">
            <a:solidFill>
              <a:srgbClr val="C30F0F"/>
            </a:solidFill>
            <a:prstDash val="solid"/>
            <a:miter lim="800000"/>
          </a:ln>
          <a:effectLst/>
        </p:spPr>
      </p:cxnSp>
      <p:sp>
        <p:nvSpPr>
          <p:cNvPr id="27" name="Ellipse 26">
            <a:extLst>
              <a:ext uri="{FF2B5EF4-FFF2-40B4-BE49-F238E27FC236}">
                <a16:creationId xmlns:a16="http://schemas.microsoft.com/office/drawing/2014/main" id="{CB40A137-6D7F-18BB-3A6F-1895B0AE10DD}"/>
              </a:ext>
            </a:extLst>
          </p:cNvPr>
          <p:cNvSpPr/>
          <p:nvPr/>
        </p:nvSpPr>
        <p:spPr bwMode="auto">
          <a:xfrm>
            <a:off x="9176692" y="2852936"/>
            <a:ext cx="506490" cy="506490"/>
          </a:xfrm>
          <a:prstGeom prst="ellipse">
            <a:avLst/>
          </a:prstGeom>
          <a:solidFill>
            <a:srgbClr val="C30F0F">
              <a:alpha val="31000"/>
            </a:srgbClr>
          </a:solidFill>
          <a:ln w="25400" cap="flat" cmpd="sng" algn="ctr">
            <a:solidFill>
              <a:srgbClr val="C30F0F"/>
            </a:solidFill>
            <a:prstDash val="solid"/>
            <a:miter lim="800000"/>
          </a:ln>
          <a:effectLst>
            <a:softEdge rad="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rial"/>
              <a:cs typeface="Arial"/>
            </a:endParaRPr>
          </a:p>
        </p:txBody>
      </p:sp>
      <p:cxnSp>
        <p:nvCxnSpPr>
          <p:cNvPr id="28" name="Connecteur droit 27">
            <a:extLst>
              <a:ext uri="{FF2B5EF4-FFF2-40B4-BE49-F238E27FC236}">
                <a16:creationId xmlns:a16="http://schemas.microsoft.com/office/drawing/2014/main" id="{AA28F2AE-23DD-B41A-1BCF-FD5E2A3C6203}"/>
              </a:ext>
            </a:extLst>
          </p:cNvPr>
          <p:cNvCxnSpPr>
            <a:cxnSpLocks/>
            <a:stCxn id="27" idx="0"/>
            <a:endCxn id="22" idx="6"/>
          </p:cNvCxnSpPr>
          <p:nvPr/>
        </p:nvCxnSpPr>
        <p:spPr bwMode="auto">
          <a:xfrm flipV="1">
            <a:off x="9429937" y="2387456"/>
            <a:ext cx="1224148" cy="465480"/>
          </a:xfrm>
          <a:prstGeom prst="line">
            <a:avLst/>
          </a:prstGeom>
          <a:noFill/>
          <a:ln w="25400" cap="flat" cmpd="sng" algn="ctr">
            <a:solidFill>
              <a:srgbClr val="C30F0F"/>
            </a:solidFill>
            <a:prstDash val="solid"/>
            <a:miter lim="800000"/>
          </a:ln>
          <a:effectLst/>
        </p:spPr>
      </p:cxnSp>
      <p:sp>
        <p:nvSpPr>
          <p:cNvPr id="29" name="Ellipse 28">
            <a:extLst>
              <a:ext uri="{FF2B5EF4-FFF2-40B4-BE49-F238E27FC236}">
                <a16:creationId xmlns:a16="http://schemas.microsoft.com/office/drawing/2014/main" id="{BC2C0F00-75E3-B20B-BC96-420DFE96BFAD}"/>
              </a:ext>
            </a:extLst>
          </p:cNvPr>
          <p:cNvSpPr/>
          <p:nvPr/>
        </p:nvSpPr>
        <p:spPr bwMode="auto">
          <a:xfrm>
            <a:off x="9723693" y="2878637"/>
            <a:ext cx="504056" cy="504056"/>
          </a:xfrm>
          <a:prstGeom prst="ellipse">
            <a:avLst/>
          </a:prstGeom>
          <a:solidFill>
            <a:srgbClr val="C30F0F">
              <a:alpha val="31000"/>
            </a:srgbClr>
          </a:solidFill>
          <a:ln w="25400" cap="flat" cmpd="sng" algn="ctr">
            <a:solidFill>
              <a:srgbClr val="C30F0F"/>
            </a:solidFill>
            <a:prstDash val="solid"/>
            <a:miter lim="800000"/>
          </a:ln>
          <a:effectLst>
            <a:softEdge rad="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a:cs typeface="Arial"/>
            </a:endParaRPr>
          </a:p>
        </p:txBody>
      </p:sp>
      <p:cxnSp>
        <p:nvCxnSpPr>
          <p:cNvPr id="30" name="Connecteur droit 29">
            <a:extLst>
              <a:ext uri="{FF2B5EF4-FFF2-40B4-BE49-F238E27FC236}">
                <a16:creationId xmlns:a16="http://schemas.microsoft.com/office/drawing/2014/main" id="{70CCB485-072F-365C-F211-80BC613D7FCB}"/>
              </a:ext>
            </a:extLst>
          </p:cNvPr>
          <p:cNvCxnSpPr>
            <a:cxnSpLocks/>
            <a:stCxn id="29" idx="6"/>
          </p:cNvCxnSpPr>
          <p:nvPr/>
        </p:nvCxnSpPr>
        <p:spPr bwMode="auto">
          <a:xfrm flipV="1">
            <a:off x="10227749" y="2998691"/>
            <a:ext cx="426336" cy="131974"/>
          </a:xfrm>
          <a:prstGeom prst="line">
            <a:avLst/>
          </a:prstGeom>
          <a:noFill/>
          <a:ln w="25400" cap="flat" cmpd="sng" algn="ctr">
            <a:solidFill>
              <a:srgbClr val="D7000F"/>
            </a:solidFill>
            <a:prstDash val="solid"/>
            <a:miter lim="800000"/>
          </a:ln>
          <a:effectLst/>
        </p:spPr>
      </p:cxnSp>
      <p:sp>
        <p:nvSpPr>
          <p:cNvPr id="31" name="Forme libre 27">
            <a:extLst>
              <a:ext uri="{FF2B5EF4-FFF2-40B4-BE49-F238E27FC236}">
                <a16:creationId xmlns:a16="http://schemas.microsoft.com/office/drawing/2014/main" id="{16ACD845-8FBB-F56D-5E70-BB4E1C903EC5}"/>
              </a:ext>
            </a:extLst>
          </p:cNvPr>
          <p:cNvSpPr/>
          <p:nvPr/>
        </p:nvSpPr>
        <p:spPr bwMode="auto">
          <a:xfrm>
            <a:off x="10654085" y="2685341"/>
            <a:ext cx="1412057" cy="626698"/>
          </a:xfrm>
          <a:custGeom>
            <a:avLst/>
            <a:gdLst>
              <a:gd name="connsiteX0" fmla="*/ 0 w 1944216"/>
              <a:gd name="connsiteY0" fmla="*/ 0 h 434903"/>
              <a:gd name="connsiteX1" fmla="*/ 1944216 w 1944216"/>
              <a:gd name="connsiteY1" fmla="*/ 0 h 434903"/>
              <a:gd name="connsiteX2" fmla="*/ 1944216 w 1944216"/>
              <a:gd name="connsiteY2" fmla="*/ 307777 h 434903"/>
              <a:gd name="connsiteX3" fmla="*/ 1224136 w 1944216"/>
              <a:gd name="connsiteY3" fmla="*/ 307777 h 434903"/>
              <a:gd name="connsiteX4" fmla="*/ 1224136 w 1944216"/>
              <a:gd name="connsiteY4" fmla="*/ 434903 h 434903"/>
              <a:gd name="connsiteX5" fmla="*/ 0 w 1944216"/>
              <a:gd name="connsiteY5" fmla="*/ 434903 h 434903"/>
              <a:gd name="connsiteX6" fmla="*/ 0 w 1944216"/>
              <a:gd name="connsiteY6" fmla="*/ 307777 h 434903"/>
              <a:gd name="connsiteX0" fmla="*/ 0 w 1944216"/>
              <a:gd name="connsiteY0" fmla="*/ 0 h 434903"/>
              <a:gd name="connsiteX1" fmla="*/ 1944216 w 1944216"/>
              <a:gd name="connsiteY1" fmla="*/ 0 h 434903"/>
              <a:gd name="connsiteX2" fmla="*/ 1944216 w 1944216"/>
              <a:gd name="connsiteY2" fmla="*/ 307777 h 434903"/>
              <a:gd name="connsiteX3" fmla="*/ 1224136 w 1944216"/>
              <a:gd name="connsiteY3" fmla="*/ 307777 h 434903"/>
              <a:gd name="connsiteX4" fmla="*/ 1224136 w 1944216"/>
              <a:gd name="connsiteY4" fmla="*/ 434903 h 434903"/>
              <a:gd name="connsiteX5" fmla="*/ 0 w 1944216"/>
              <a:gd name="connsiteY5" fmla="*/ 399978 h 434903"/>
              <a:gd name="connsiteX6" fmla="*/ 0 w 1944216"/>
              <a:gd name="connsiteY6" fmla="*/ 307777 h 434903"/>
              <a:gd name="connsiteX7" fmla="*/ 0 w 1944216"/>
              <a:gd name="connsiteY7" fmla="*/ 0 h 434903"/>
              <a:gd name="connsiteX0" fmla="*/ 0 w 1944216"/>
              <a:gd name="connsiteY0" fmla="*/ 0 h 399978"/>
              <a:gd name="connsiteX1" fmla="*/ 1944216 w 1944216"/>
              <a:gd name="connsiteY1" fmla="*/ 0 h 399978"/>
              <a:gd name="connsiteX2" fmla="*/ 1944216 w 1944216"/>
              <a:gd name="connsiteY2" fmla="*/ 307777 h 399978"/>
              <a:gd name="connsiteX3" fmla="*/ 1224136 w 1944216"/>
              <a:gd name="connsiteY3" fmla="*/ 307777 h 399978"/>
              <a:gd name="connsiteX4" fmla="*/ 1224136 w 1944216"/>
              <a:gd name="connsiteY4" fmla="*/ 399978 h 399978"/>
              <a:gd name="connsiteX5" fmla="*/ 0 w 1944216"/>
              <a:gd name="connsiteY5" fmla="*/ 399978 h 399978"/>
              <a:gd name="connsiteX6" fmla="*/ 0 w 1944216"/>
              <a:gd name="connsiteY6" fmla="*/ 307777 h 399978"/>
              <a:gd name="connsiteX7" fmla="*/ 0 w 1944216"/>
              <a:gd name="connsiteY7" fmla="*/ 0 h 399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44216" h="399978">
                <a:moveTo>
                  <a:pt x="0" y="0"/>
                </a:moveTo>
                <a:lnTo>
                  <a:pt x="1944216" y="0"/>
                </a:lnTo>
                <a:lnTo>
                  <a:pt x="1944216" y="307777"/>
                </a:lnTo>
                <a:lnTo>
                  <a:pt x="1224136" y="307777"/>
                </a:lnTo>
                <a:lnTo>
                  <a:pt x="1224136" y="399978"/>
                </a:lnTo>
                <a:lnTo>
                  <a:pt x="0" y="399978"/>
                </a:lnTo>
                <a:lnTo>
                  <a:pt x="0" y="307777"/>
                </a:lnTo>
                <a:lnTo>
                  <a:pt x="0" y="0"/>
                </a:lnTo>
                <a:close/>
              </a:path>
            </a:pathLst>
          </a:custGeom>
          <a:solidFill>
            <a:srgbClr val="FFFFFF"/>
          </a:solidFill>
          <a:ln w="19050" cap="flat" cmpd="sng" algn="ctr">
            <a:solidFill>
              <a:srgbClr val="C30F0F"/>
            </a:solidFill>
            <a:prstDash val="solid"/>
            <a:miter lim="800000"/>
          </a:ln>
          <a:effectLst/>
        </p:spPr>
        <p:txBody>
          <a:bodyPr wrap="square" tIns="14400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3E454A"/>
                </a:solidFill>
                <a:effectLst/>
                <a:uLnTx/>
                <a:uFillTx/>
                <a:latin typeface="Arial"/>
                <a:cs typeface="Arial"/>
              </a:rPr>
              <a:t>Se déconnecter</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rial"/>
              <a:cs typeface="Arial"/>
            </a:endParaRPr>
          </a:p>
        </p:txBody>
      </p:sp>
    </p:spTree>
    <p:extLst>
      <p:ext uri="{BB962C8B-B14F-4D97-AF65-F5344CB8AC3E}">
        <p14:creationId xmlns:p14="http://schemas.microsoft.com/office/powerpoint/2010/main" val="1980329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C6D9B37-A00D-0776-E6C9-597BE01B3A49}"/>
              </a:ext>
            </a:extLst>
          </p:cNvPr>
          <p:cNvSpPr>
            <a:spLocks noGrp="1"/>
          </p:cNvSpPr>
          <p:nvPr>
            <p:ph type="body" sz="quarter" idx="12"/>
          </p:nvPr>
        </p:nvSpPr>
        <p:spPr/>
        <p:txBody>
          <a:bodyPr/>
          <a:lstStyle/>
          <a:p>
            <a:r>
              <a:rPr lang="fr-FR" dirty="0"/>
              <a:t>Qu’est ce que </a:t>
            </a:r>
            <a:r>
              <a:rPr lang="fr-FR" dirty="0" err="1"/>
              <a:t>PulCEo</a:t>
            </a:r>
            <a:r>
              <a:rPr lang="fr-FR" dirty="0"/>
              <a:t> </a:t>
            </a:r>
            <a:r>
              <a:rPr lang="fr-FR" dirty="0" err="1"/>
              <a:t>Connect</a:t>
            </a:r>
            <a:r>
              <a:rPr lang="fr-FR" dirty="0"/>
              <a:t> (vision de l’outil)</a:t>
            </a:r>
          </a:p>
        </p:txBody>
      </p:sp>
      <p:pic>
        <p:nvPicPr>
          <p:cNvPr id="8" name="Image 7">
            <a:extLst>
              <a:ext uri="{FF2B5EF4-FFF2-40B4-BE49-F238E27FC236}">
                <a16:creationId xmlns:a16="http://schemas.microsoft.com/office/drawing/2014/main" id="{771FF206-85CD-0C26-1828-A0AA5C11389F}"/>
              </a:ext>
            </a:extLst>
          </p:cNvPr>
          <p:cNvPicPr>
            <a:picLocks noChangeAspect="1"/>
          </p:cNvPicPr>
          <p:nvPr/>
        </p:nvPicPr>
        <p:blipFill>
          <a:blip r:embed="rId2"/>
          <a:srcRect/>
          <a:stretch/>
        </p:blipFill>
        <p:spPr bwMode="auto">
          <a:xfrm>
            <a:off x="756262" y="1849367"/>
            <a:ext cx="8292066" cy="4033275"/>
          </a:xfrm>
          <a:prstGeom prst="rect">
            <a:avLst/>
          </a:prstGeom>
          <a:ln w="12700">
            <a:solidFill>
              <a:srgbClr val="3E454A"/>
            </a:solidFill>
          </a:ln>
        </p:spPr>
      </p:pic>
      <p:sp>
        <p:nvSpPr>
          <p:cNvPr id="9" name="Espace réservé du texte 9">
            <a:extLst>
              <a:ext uri="{FF2B5EF4-FFF2-40B4-BE49-F238E27FC236}">
                <a16:creationId xmlns:a16="http://schemas.microsoft.com/office/drawing/2014/main" id="{CA0C201E-0C54-D408-BD98-47AE9A920F5C}"/>
              </a:ext>
            </a:extLst>
          </p:cNvPr>
          <p:cNvSpPr txBox="1">
            <a:spLocks/>
          </p:cNvSpPr>
          <p:nvPr/>
        </p:nvSpPr>
        <p:spPr bwMode="auto">
          <a:xfrm>
            <a:off x="8760296" y="3429000"/>
            <a:ext cx="2304256" cy="1152128"/>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342000" tIns="252000" rIns="342000" bIns="252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600" b="1" i="0" u="none" strike="noStrike" kern="0" cap="none" spc="0" normalizeH="0" baseline="0" noProof="0">
                <a:ln>
                  <a:noFill/>
                </a:ln>
                <a:solidFill>
                  <a:srgbClr val="3E454A"/>
                </a:solidFill>
                <a:effectLst/>
                <a:uLnTx/>
                <a:uFillTx/>
                <a:latin typeface="Arial"/>
                <a:cs typeface="Arial"/>
              </a:rPr>
              <a:t>Tableau de bord </a:t>
            </a:r>
            <a:endParaRPr kumimoji="0" lang="fr-FR" sz="1600" b="1" i="0" u="none" strike="noStrike" kern="0" cap="none" spc="0" normalizeH="0" baseline="0" noProof="0" dirty="0">
              <a:ln>
                <a:noFill/>
              </a:ln>
              <a:solidFill>
                <a:srgbClr val="3E454A"/>
              </a:solidFill>
              <a:effectLst/>
              <a:uLnTx/>
              <a:uFillTx/>
              <a:latin typeface="Arial"/>
              <a:cs typeface="Arial"/>
            </a:endParaRPr>
          </a:p>
        </p:txBody>
      </p:sp>
    </p:spTree>
    <p:extLst>
      <p:ext uri="{BB962C8B-B14F-4D97-AF65-F5344CB8AC3E}">
        <p14:creationId xmlns:p14="http://schemas.microsoft.com/office/powerpoint/2010/main" val="1265366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84B0CFC-8305-6079-BD58-0A7BC6E108A9}"/>
              </a:ext>
            </a:extLst>
          </p:cNvPr>
          <p:cNvSpPr>
            <a:spLocks noGrp="1"/>
          </p:cNvSpPr>
          <p:nvPr>
            <p:ph idx="17"/>
          </p:nvPr>
        </p:nvSpPr>
        <p:spPr>
          <a:xfrm>
            <a:off x="695325" y="1059485"/>
            <a:ext cx="10980738" cy="4860000"/>
          </a:xfrm>
        </p:spPr>
        <p:txBody>
          <a:bodyPr/>
          <a:lstStyle/>
          <a:p>
            <a:r>
              <a:rPr lang="fr-FR" dirty="0"/>
              <a:t>Initier des virements SEPA</a:t>
            </a:r>
          </a:p>
        </p:txBody>
      </p:sp>
      <p:sp>
        <p:nvSpPr>
          <p:cNvPr id="3" name="Espace réservé du texte 2">
            <a:extLst>
              <a:ext uri="{FF2B5EF4-FFF2-40B4-BE49-F238E27FC236}">
                <a16:creationId xmlns:a16="http://schemas.microsoft.com/office/drawing/2014/main" id="{DC6D9B37-A00D-0776-E6C9-597BE01B3A49}"/>
              </a:ext>
            </a:extLst>
          </p:cNvPr>
          <p:cNvSpPr>
            <a:spLocks noGrp="1"/>
          </p:cNvSpPr>
          <p:nvPr>
            <p:ph type="body" sz="quarter" idx="12"/>
          </p:nvPr>
        </p:nvSpPr>
        <p:spPr/>
        <p:txBody>
          <a:bodyPr/>
          <a:lstStyle/>
          <a:p>
            <a:r>
              <a:rPr lang="fr-FR" dirty="0"/>
              <a:t>Qu’est ce que </a:t>
            </a:r>
            <a:r>
              <a:rPr lang="fr-FR" dirty="0" err="1"/>
              <a:t>PulCEo</a:t>
            </a:r>
            <a:r>
              <a:rPr lang="fr-FR" dirty="0"/>
              <a:t> </a:t>
            </a:r>
            <a:r>
              <a:rPr lang="fr-FR" dirty="0" err="1"/>
              <a:t>Connect</a:t>
            </a:r>
            <a:r>
              <a:rPr lang="fr-FR" dirty="0"/>
              <a:t> (vision de l’outil)</a:t>
            </a:r>
          </a:p>
        </p:txBody>
      </p:sp>
      <p:pic>
        <p:nvPicPr>
          <p:cNvPr id="20" name="Image 19">
            <a:extLst>
              <a:ext uri="{FF2B5EF4-FFF2-40B4-BE49-F238E27FC236}">
                <a16:creationId xmlns:a16="http://schemas.microsoft.com/office/drawing/2014/main" id="{64EBE360-3EBA-08AE-8C6A-4A97306754B1}"/>
              </a:ext>
            </a:extLst>
          </p:cNvPr>
          <p:cNvPicPr>
            <a:picLocks noChangeAspect="1"/>
          </p:cNvPicPr>
          <p:nvPr/>
        </p:nvPicPr>
        <p:blipFill>
          <a:blip r:embed="rId2"/>
          <a:srcRect/>
          <a:stretch/>
        </p:blipFill>
        <p:spPr bwMode="auto">
          <a:xfrm>
            <a:off x="824279" y="1484784"/>
            <a:ext cx="9679346" cy="4077639"/>
          </a:xfrm>
          <a:prstGeom prst="rect">
            <a:avLst/>
          </a:prstGeom>
          <a:ln w="12700">
            <a:solidFill>
              <a:srgbClr val="3E454A"/>
            </a:solidFill>
          </a:ln>
        </p:spPr>
      </p:pic>
      <p:sp>
        <p:nvSpPr>
          <p:cNvPr id="21" name="Espace réservé du texte 9">
            <a:extLst>
              <a:ext uri="{FF2B5EF4-FFF2-40B4-BE49-F238E27FC236}">
                <a16:creationId xmlns:a16="http://schemas.microsoft.com/office/drawing/2014/main" id="{71D05726-6C6B-81D6-41E6-101B1CAF4F6D}"/>
              </a:ext>
            </a:extLst>
          </p:cNvPr>
          <p:cNvSpPr txBox="1">
            <a:spLocks/>
          </p:cNvSpPr>
          <p:nvPr/>
        </p:nvSpPr>
        <p:spPr bwMode="auto">
          <a:xfrm>
            <a:off x="678289" y="5296341"/>
            <a:ext cx="7632848" cy="83733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288000" tIns="108000" rIns="251999" bIns="72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300"/>
              </a:spcBef>
              <a:spcAft>
                <a:spcPts val="0"/>
              </a:spcAft>
              <a:buClrTx/>
              <a:buSzTx/>
              <a:buFont typeface="Arial"/>
              <a:buNone/>
              <a:tabLst/>
              <a:defRPr/>
            </a:pPr>
            <a:r>
              <a:rPr kumimoji="0" lang="fr-FR" sz="1400" b="1" i="0" u="none" strike="noStrike" kern="0" cap="none" spc="0" normalizeH="0" baseline="0" noProof="0">
                <a:ln>
                  <a:noFill/>
                </a:ln>
                <a:solidFill>
                  <a:srgbClr val="3E454A"/>
                </a:solidFill>
                <a:effectLst/>
                <a:uLnTx/>
                <a:uFillTx/>
                <a:latin typeface="Arial"/>
                <a:cs typeface="Arial"/>
              </a:rPr>
              <a:t>Retrouvez tous les détails dans le tuto dédié à l’initiation de virements :</a:t>
            </a:r>
          </a:p>
          <a:p>
            <a:pPr marL="0" marR="0" lvl="0" indent="0" algn="l" defTabSz="914400" eaLnBrk="1" fontAlgn="auto" latinLnBrk="0" hangingPunct="1">
              <a:lnSpc>
                <a:spcPct val="100000"/>
              </a:lnSpc>
              <a:spcBef>
                <a:spcPts val="300"/>
              </a:spcBef>
              <a:spcAft>
                <a:spcPts val="0"/>
              </a:spcAft>
              <a:buClrTx/>
              <a:buSzTx/>
              <a:buFont typeface="Arial"/>
              <a:buNone/>
              <a:tabLst/>
              <a:defRPr/>
            </a:pPr>
            <a:r>
              <a:rPr kumimoji="0" lang="fr-FR" sz="1400" b="1" i="0" u="none" strike="noStrike" kern="0" cap="none" spc="0" normalizeH="0" baseline="0" noProof="0">
                <a:ln>
                  <a:noFill/>
                </a:ln>
                <a:solidFill>
                  <a:srgbClr val="3E454A"/>
                </a:solidFill>
                <a:effectLst/>
                <a:uLnTx/>
                <a:uFillTx/>
                <a:latin typeface="Arial"/>
                <a:cs typeface="Arial"/>
                <a:hlinkClick r:id="rId3"/>
              </a:rPr>
              <a:t>https://www.tutos-pulceoconnect.caisse-epargne.fr/</a:t>
            </a:r>
            <a:r>
              <a:rPr kumimoji="0" lang="fr-FR" sz="1400" b="1" i="0" u="none" strike="noStrike" kern="0" cap="none" spc="0" normalizeH="0" baseline="0" noProof="0">
                <a:ln>
                  <a:noFill/>
                </a:ln>
                <a:solidFill>
                  <a:srgbClr val="3E454A"/>
                </a:solidFill>
                <a:effectLst/>
                <a:uLnTx/>
                <a:uFillTx/>
                <a:latin typeface="Arial"/>
                <a:cs typeface="Arial"/>
              </a:rPr>
              <a:t>  </a:t>
            </a:r>
            <a:endParaRPr kumimoji="0" lang="fr-FR" sz="1400" b="1" i="0" u="none" strike="noStrike" kern="0" cap="none" spc="0" normalizeH="0" baseline="0" noProof="0" dirty="0">
              <a:ln>
                <a:noFill/>
              </a:ln>
              <a:solidFill>
                <a:srgbClr val="3E454A"/>
              </a:solidFill>
              <a:effectLst/>
              <a:uLnTx/>
              <a:uFillTx/>
              <a:latin typeface="Arial"/>
              <a:cs typeface="Arial"/>
            </a:endParaRPr>
          </a:p>
        </p:txBody>
      </p:sp>
      <p:sp>
        <p:nvSpPr>
          <p:cNvPr id="22" name="Espace réservé du texte 9">
            <a:extLst>
              <a:ext uri="{FF2B5EF4-FFF2-40B4-BE49-F238E27FC236}">
                <a16:creationId xmlns:a16="http://schemas.microsoft.com/office/drawing/2014/main" id="{52B9AAE4-2DBB-8496-2296-B66B9502F8CC}"/>
              </a:ext>
            </a:extLst>
          </p:cNvPr>
          <p:cNvSpPr txBox="1">
            <a:spLocks/>
          </p:cNvSpPr>
          <p:nvPr/>
        </p:nvSpPr>
        <p:spPr bwMode="auto">
          <a:xfrm>
            <a:off x="7159009" y="836712"/>
            <a:ext cx="4635946" cy="800785"/>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342000" tIns="108000" rIns="342000" bIns="252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200" b="1" i="0" u="none" strike="noStrike" kern="0" cap="none" spc="0" normalizeH="0" baseline="0" noProof="0" dirty="0">
                <a:ln>
                  <a:noFill/>
                </a:ln>
                <a:solidFill>
                  <a:srgbClr val="3E454A"/>
                </a:solidFill>
                <a:effectLst/>
                <a:uLnTx/>
                <a:uFillTx/>
                <a:latin typeface="Arial"/>
                <a:cs typeface="Arial"/>
              </a:rPr>
              <a:t>Vous pouvez effectuer un virement depuis la liste des bénéficiaires à 2 endroits sur l’écran ou depuis le menu « virements »</a:t>
            </a:r>
          </a:p>
        </p:txBody>
      </p:sp>
      <p:sp>
        <p:nvSpPr>
          <p:cNvPr id="23" name="Ellipse 22">
            <a:extLst>
              <a:ext uri="{FF2B5EF4-FFF2-40B4-BE49-F238E27FC236}">
                <a16:creationId xmlns:a16="http://schemas.microsoft.com/office/drawing/2014/main" id="{E0543DDC-7EDC-54B8-959F-4A5D1F8A8831}"/>
              </a:ext>
            </a:extLst>
          </p:cNvPr>
          <p:cNvSpPr/>
          <p:nvPr/>
        </p:nvSpPr>
        <p:spPr bwMode="auto">
          <a:xfrm>
            <a:off x="753707" y="2852936"/>
            <a:ext cx="1097231" cy="432048"/>
          </a:xfrm>
          <a:prstGeom prst="ellipse">
            <a:avLst/>
          </a:prstGeom>
          <a:solidFill>
            <a:srgbClr val="3E454A">
              <a:alpha val="31000"/>
            </a:srgbClr>
          </a:solidFill>
          <a:ln w="25400" cap="flat" cmpd="sng" algn="ctr">
            <a:solidFill>
              <a:srgbClr val="3E454A"/>
            </a:solidFill>
            <a:prstDash val="solid"/>
            <a:miter lim="800000"/>
          </a:ln>
          <a:effectLst>
            <a:softEdge rad="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a:cs typeface="Arial"/>
            </a:endParaRPr>
          </a:p>
        </p:txBody>
      </p:sp>
      <p:sp>
        <p:nvSpPr>
          <p:cNvPr id="24" name="Ellipse 23">
            <a:extLst>
              <a:ext uri="{FF2B5EF4-FFF2-40B4-BE49-F238E27FC236}">
                <a16:creationId xmlns:a16="http://schemas.microsoft.com/office/drawing/2014/main" id="{3959277D-4BA7-B73C-E22B-CD6E15510141}"/>
              </a:ext>
            </a:extLst>
          </p:cNvPr>
          <p:cNvSpPr/>
          <p:nvPr/>
        </p:nvSpPr>
        <p:spPr bwMode="auto">
          <a:xfrm>
            <a:off x="4307989" y="2052612"/>
            <a:ext cx="1096399" cy="432048"/>
          </a:xfrm>
          <a:prstGeom prst="ellipse">
            <a:avLst/>
          </a:prstGeom>
          <a:solidFill>
            <a:srgbClr val="3E454A">
              <a:alpha val="31000"/>
            </a:srgbClr>
          </a:solidFill>
          <a:ln w="25400" cap="flat" cmpd="sng" algn="ctr">
            <a:solidFill>
              <a:srgbClr val="3E454A"/>
            </a:solidFill>
            <a:prstDash val="solid"/>
            <a:miter lim="800000"/>
          </a:ln>
          <a:effectLst>
            <a:softEdge rad="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a:cs typeface="Arial"/>
            </a:endParaRPr>
          </a:p>
        </p:txBody>
      </p:sp>
      <p:cxnSp>
        <p:nvCxnSpPr>
          <p:cNvPr id="25" name="Connecteur droit 24">
            <a:extLst>
              <a:ext uri="{FF2B5EF4-FFF2-40B4-BE49-F238E27FC236}">
                <a16:creationId xmlns:a16="http://schemas.microsoft.com/office/drawing/2014/main" id="{0E8005DB-C893-BCCF-B630-C7908408026E}"/>
              </a:ext>
            </a:extLst>
          </p:cNvPr>
          <p:cNvCxnSpPr>
            <a:cxnSpLocks/>
            <a:stCxn id="24" idx="6"/>
          </p:cNvCxnSpPr>
          <p:nvPr/>
        </p:nvCxnSpPr>
        <p:spPr bwMode="auto">
          <a:xfrm flipV="1">
            <a:off x="5404388" y="1638210"/>
            <a:ext cx="1800201" cy="630426"/>
          </a:xfrm>
          <a:prstGeom prst="line">
            <a:avLst/>
          </a:prstGeom>
          <a:noFill/>
          <a:ln w="25400" cap="flat" cmpd="sng" algn="ctr">
            <a:solidFill>
              <a:srgbClr val="D7000F"/>
            </a:solidFill>
            <a:prstDash val="solid"/>
            <a:miter lim="800000"/>
          </a:ln>
          <a:effectLst/>
        </p:spPr>
      </p:cxnSp>
      <p:sp>
        <p:nvSpPr>
          <p:cNvPr id="26" name="Ellipse 25">
            <a:extLst>
              <a:ext uri="{FF2B5EF4-FFF2-40B4-BE49-F238E27FC236}">
                <a16:creationId xmlns:a16="http://schemas.microsoft.com/office/drawing/2014/main" id="{636534F5-7C1E-0063-60BD-743F7291782E}"/>
              </a:ext>
            </a:extLst>
          </p:cNvPr>
          <p:cNvSpPr/>
          <p:nvPr/>
        </p:nvSpPr>
        <p:spPr bwMode="auto">
          <a:xfrm>
            <a:off x="9477798" y="4797152"/>
            <a:ext cx="1096399" cy="432048"/>
          </a:xfrm>
          <a:prstGeom prst="ellipse">
            <a:avLst/>
          </a:prstGeom>
          <a:solidFill>
            <a:srgbClr val="3E454A">
              <a:alpha val="31000"/>
            </a:srgbClr>
          </a:solidFill>
          <a:ln w="25400" cap="flat" cmpd="sng" algn="ctr">
            <a:solidFill>
              <a:srgbClr val="3E454A"/>
            </a:solidFill>
            <a:prstDash val="solid"/>
            <a:miter lim="800000"/>
          </a:ln>
          <a:effectLst>
            <a:softEdge rad="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a:cs typeface="Arial"/>
            </a:endParaRPr>
          </a:p>
        </p:txBody>
      </p:sp>
      <p:grpSp>
        <p:nvGrpSpPr>
          <p:cNvPr id="27" name="Groupe 26">
            <a:extLst>
              <a:ext uri="{FF2B5EF4-FFF2-40B4-BE49-F238E27FC236}">
                <a16:creationId xmlns:a16="http://schemas.microsoft.com/office/drawing/2014/main" id="{553A6196-484C-DE1C-122C-0E0FF4069719}"/>
              </a:ext>
            </a:extLst>
          </p:cNvPr>
          <p:cNvGrpSpPr/>
          <p:nvPr/>
        </p:nvGrpSpPr>
        <p:grpSpPr>
          <a:xfrm>
            <a:off x="1850938" y="1105516"/>
            <a:ext cx="5308071" cy="1917724"/>
            <a:chOff x="1850938" y="1105516"/>
            <a:chExt cx="5308071" cy="1917724"/>
          </a:xfrm>
        </p:grpSpPr>
        <p:cxnSp>
          <p:nvCxnSpPr>
            <p:cNvPr id="28" name="Connecteur droit 27">
              <a:extLst>
                <a:ext uri="{FF2B5EF4-FFF2-40B4-BE49-F238E27FC236}">
                  <a16:creationId xmlns:a16="http://schemas.microsoft.com/office/drawing/2014/main" id="{78799A61-FAF6-B070-51DF-E0A8416FB24F}"/>
                </a:ext>
              </a:extLst>
            </p:cNvPr>
            <p:cNvCxnSpPr>
              <a:cxnSpLocks/>
            </p:cNvCxnSpPr>
            <p:nvPr/>
          </p:nvCxnSpPr>
          <p:spPr bwMode="auto">
            <a:xfrm flipV="1">
              <a:off x="1850938" y="1107056"/>
              <a:ext cx="3582302" cy="1916184"/>
            </a:xfrm>
            <a:prstGeom prst="line">
              <a:avLst/>
            </a:prstGeom>
            <a:noFill/>
            <a:ln w="25400" cap="flat" cmpd="sng" algn="ctr">
              <a:solidFill>
                <a:srgbClr val="D7000F"/>
              </a:solidFill>
              <a:prstDash val="solid"/>
              <a:miter lim="800000"/>
            </a:ln>
            <a:effectLst/>
          </p:spPr>
        </p:cxnSp>
        <p:cxnSp>
          <p:nvCxnSpPr>
            <p:cNvPr id="29" name="Connecteur droit 28">
              <a:extLst>
                <a:ext uri="{FF2B5EF4-FFF2-40B4-BE49-F238E27FC236}">
                  <a16:creationId xmlns:a16="http://schemas.microsoft.com/office/drawing/2014/main" id="{EC7881AF-6FF3-82EE-366D-41F4C7B8D7DD}"/>
                </a:ext>
              </a:extLst>
            </p:cNvPr>
            <p:cNvCxnSpPr>
              <a:cxnSpLocks/>
            </p:cNvCxnSpPr>
            <p:nvPr/>
          </p:nvCxnSpPr>
          <p:spPr bwMode="auto">
            <a:xfrm flipV="1">
              <a:off x="5404388" y="1105516"/>
              <a:ext cx="1754621" cy="4692"/>
            </a:xfrm>
            <a:prstGeom prst="line">
              <a:avLst/>
            </a:prstGeom>
            <a:noFill/>
            <a:ln w="25400" cap="flat" cmpd="sng" algn="ctr">
              <a:solidFill>
                <a:srgbClr val="D7000F"/>
              </a:solidFill>
              <a:prstDash val="solid"/>
              <a:miter lim="800000"/>
            </a:ln>
            <a:effectLst/>
          </p:spPr>
        </p:cxnSp>
      </p:grpSp>
    </p:spTree>
    <p:extLst>
      <p:ext uri="{BB962C8B-B14F-4D97-AF65-F5344CB8AC3E}">
        <p14:creationId xmlns:p14="http://schemas.microsoft.com/office/powerpoint/2010/main" val="2672584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84B0CFC-8305-6079-BD58-0A7BC6E108A9}"/>
              </a:ext>
            </a:extLst>
          </p:cNvPr>
          <p:cNvSpPr>
            <a:spLocks noGrp="1"/>
          </p:cNvSpPr>
          <p:nvPr>
            <p:ph idx="17"/>
          </p:nvPr>
        </p:nvSpPr>
        <p:spPr>
          <a:xfrm>
            <a:off x="695325" y="1059485"/>
            <a:ext cx="10980738" cy="4860000"/>
          </a:xfrm>
        </p:spPr>
        <p:txBody>
          <a:bodyPr/>
          <a:lstStyle/>
          <a:p>
            <a:r>
              <a:rPr lang="fr-FR" sz="2000" dirty="0"/>
              <a:t>Pour mieux connaitre ses clients et fournisseurs</a:t>
            </a:r>
          </a:p>
        </p:txBody>
      </p:sp>
      <p:sp>
        <p:nvSpPr>
          <p:cNvPr id="3" name="Espace réservé du texte 2">
            <a:extLst>
              <a:ext uri="{FF2B5EF4-FFF2-40B4-BE49-F238E27FC236}">
                <a16:creationId xmlns:a16="http://schemas.microsoft.com/office/drawing/2014/main" id="{DC6D9B37-A00D-0776-E6C9-597BE01B3A49}"/>
              </a:ext>
            </a:extLst>
          </p:cNvPr>
          <p:cNvSpPr>
            <a:spLocks noGrp="1"/>
          </p:cNvSpPr>
          <p:nvPr>
            <p:ph type="body" sz="quarter" idx="12"/>
          </p:nvPr>
        </p:nvSpPr>
        <p:spPr/>
        <p:txBody>
          <a:bodyPr/>
          <a:lstStyle/>
          <a:p>
            <a:r>
              <a:rPr lang="fr-FR" dirty="0"/>
              <a:t>Une Option : Informations commerciales</a:t>
            </a:r>
          </a:p>
        </p:txBody>
      </p:sp>
      <p:pic>
        <p:nvPicPr>
          <p:cNvPr id="6" name="Espace réservé pour une image  3">
            <a:extLst>
              <a:ext uri="{FF2B5EF4-FFF2-40B4-BE49-F238E27FC236}">
                <a16:creationId xmlns:a16="http://schemas.microsoft.com/office/drawing/2014/main" id="{3F1DB333-2836-8B7F-8BC1-FF7C885E600C}"/>
              </a:ext>
            </a:extLst>
          </p:cNvPr>
          <p:cNvPicPr>
            <a:picLocks noChangeAspect="1"/>
          </p:cNvPicPr>
          <p:nvPr/>
        </p:nvPicPr>
        <p:blipFill>
          <a:blip r:embed="rId2"/>
          <a:srcRect/>
          <a:stretch/>
        </p:blipFill>
        <p:spPr bwMode="auto">
          <a:xfrm>
            <a:off x="6888088" y="2492180"/>
            <a:ext cx="3270820" cy="29953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Espace réservé du texte 2">
            <a:extLst>
              <a:ext uri="{FF2B5EF4-FFF2-40B4-BE49-F238E27FC236}">
                <a16:creationId xmlns:a16="http://schemas.microsoft.com/office/drawing/2014/main" id="{5583D71C-53AF-30EB-E714-DFF9E32F6F1B}"/>
              </a:ext>
            </a:extLst>
          </p:cNvPr>
          <p:cNvSpPr txBox="1">
            <a:spLocks/>
          </p:cNvSpPr>
          <p:nvPr/>
        </p:nvSpPr>
        <p:spPr bwMode="auto">
          <a:xfrm>
            <a:off x="623392" y="2661039"/>
            <a:ext cx="6264696" cy="2995383"/>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342000" tIns="252000" rIns="288000" bIns="252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179388" marR="0" lvl="0" indent="-179388" algn="l" defTabSz="914400" eaLnBrk="1" fontAlgn="auto" latinLnBrk="0" hangingPunct="1">
              <a:lnSpc>
                <a:spcPct val="100000"/>
              </a:lnSpc>
              <a:spcBef>
                <a:spcPts val="300"/>
              </a:spcBef>
              <a:spcAft>
                <a:spcPts val="0"/>
              </a:spcAft>
              <a:buClr>
                <a:srgbClr val="C30F0F"/>
              </a:buClr>
              <a:buSzPct val="120000"/>
              <a:buFont typeface="Wingdings" pitchFamily="2" charset="2"/>
              <a:buChar char="§"/>
              <a:tabLst/>
              <a:defRPr/>
            </a:pPr>
            <a:r>
              <a:rPr kumimoji="0" lang="fr-FR" sz="1600" b="1" i="0" u="none" strike="noStrike" kern="0" cap="none" spc="0" normalizeH="0" baseline="0" noProof="0">
                <a:ln>
                  <a:noFill/>
                </a:ln>
                <a:solidFill>
                  <a:srgbClr val="3E454A"/>
                </a:solidFill>
                <a:effectLst/>
                <a:uLnTx/>
                <a:uFillTx/>
                <a:latin typeface="Arial"/>
                <a:cs typeface="Arial"/>
              </a:rPr>
              <a:t>En partenariat avec</a:t>
            </a:r>
            <a:br>
              <a:rPr kumimoji="0" lang="fr-FR" sz="1600" b="0" i="0" u="none" strike="noStrike" kern="0" cap="none" spc="0" normalizeH="0" baseline="0" noProof="0">
                <a:ln>
                  <a:noFill/>
                </a:ln>
                <a:solidFill>
                  <a:srgbClr val="3E454A"/>
                </a:solidFill>
                <a:effectLst/>
                <a:uLnTx/>
                <a:uFillTx/>
                <a:latin typeface="Arial"/>
                <a:cs typeface="Arial"/>
              </a:rPr>
            </a:br>
            <a:r>
              <a:rPr kumimoji="0" lang="fr-FR" sz="1600" b="0" i="0" u="none" strike="noStrike" kern="0" cap="none" spc="0" normalizeH="0" baseline="0" noProof="0">
                <a:ln>
                  <a:noFill/>
                </a:ln>
                <a:solidFill>
                  <a:srgbClr val="3E454A"/>
                </a:solidFill>
                <a:effectLst/>
                <a:uLnTx/>
                <a:uFillTx/>
                <a:latin typeface="Arial"/>
                <a:cs typeface="Arial"/>
              </a:rPr>
              <a:t>un des leaders du marché sur l’information commerciale</a:t>
            </a:r>
          </a:p>
          <a:p>
            <a:pPr marL="179388" marR="0" lvl="0" indent="-179388" algn="l" defTabSz="914400" eaLnBrk="1" fontAlgn="auto" latinLnBrk="0" hangingPunct="1">
              <a:lnSpc>
                <a:spcPct val="100000"/>
              </a:lnSpc>
              <a:spcBef>
                <a:spcPts val="300"/>
              </a:spcBef>
              <a:spcAft>
                <a:spcPts val="0"/>
              </a:spcAft>
              <a:buClr>
                <a:srgbClr val="C30F0F"/>
              </a:buClr>
              <a:buSzPct val="120000"/>
              <a:buFont typeface="Wingdings" pitchFamily="2" charset="2"/>
              <a:buChar char="§"/>
              <a:tabLst/>
              <a:defRPr/>
            </a:pPr>
            <a:endParaRPr kumimoji="0" lang="fr-FR" sz="1600" b="0" i="0" u="none" strike="noStrike" kern="0" cap="none" spc="0" normalizeH="0" baseline="0" noProof="0">
              <a:ln>
                <a:noFill/>
              </a:ln>
              <a:solidFill>
                <a:srgbClr val="3E454A"/>
              </a:solidFill>
              <a:effectLst/>
              <a:uLnTx/>
              <a:uFillTx/>
              <a:latin typeface="Arial"/>
              <a:cs typeface="Arial"/>
            </a:endParaRPr>
          </a:p>
          <a:p>
            <a:pPr marL="179388" marR="0" lvl="0" indent="-179388" algn="l" defTabSz="914400" eaLnBrk="1" fontAlgn="auto" latinLnBrk="0" hangingPunct="1">
              <a:lnSpc>
                <a:spcPct val="100000"/>
              </a:lnSpc>
              <a:spcBef>
                <a:spcPts val="300"/>
              </a:spcBef>
              <a:spcAft>
                <a:spcPts val="0"/>
              </a:spcAft>
              <a:buClr>
                <a:srgbClr val="C30F0F"/>
              </a:buClr>
              <a:buSzPct val="120000"/>
              <a:buFont typeface="Wingdings" pitchFamily="2" charset="2"/>
              <a:buChar char="§"/>
              <a:tabLst/>
              <a:defRPr/>
            </a:pPr>
            <a:r>
              <a:rPr kumimoji="0" lang="fr-FR" sz="1600" b="1" i="0" u="none" strike="noStrike" kern="0" cap="none" spc="0" normalizeH="0" baseline="0" noProof="0">
                <a:ln>
                  <a:noFill/>
                </a:ln>
                <a:solidFill>
                  <a:srgbClr val="3E454A"/>
                </a:solidFill>
                <a:effectLst/>
                <a:uLnTx/>
                <a:uFillTx/>
                <a:latin typeface="Arial"/>
                <a:cs typeface="Arial"/>
              </a:rPr>
              <a:t>Le client bénéficie d’informations sur la santé financière de l’entreprise : </a:t>
            </a:r>
          </a:p>
          <a:p>
            <a:pPr marL="0" marR="0" lvl="0" indent="0" algn="l" defTabSz="914400" eaLnBrk="1" fontAlgn="auto" latinLnBrk="0" hangingPunct="1">
              <a:lnSpc>
                <a:spcPct val="100000"/>
              </a:lnSpc>
              <a:spcBef>
                <a:spcPts val="300"/>
              </a:spcBef>
              <a:spcAft>
                <a:spcPts val="0"/>
              </a:spcAft>
              <a:buClrTx/>
              <a:buSzTx/>
              <a:buFont typeface="Arial"/>
              <a:buNone/>
              <a:tabLst/>
              <a:defRPr/>
            </a:pPr>
            <a:r>
              <a:rPr kumimoji="0" lang="fr-FR" sz="1600" b="0" i="0" u="none" strike="noStrike" kern="0" cap="none" spc="0" normalizeH="0" baseline="0" noProof="0">
                <a:ln>
                  <a:noFill/>
                </a:ln>
                <a:solidFill>
                  <a:srgbClr val="3E454A"/>
                </a:solidFill>
                <a:effectLst/>
                <a:uLnTx/>
                <a:uFillTx/>
                <a:latin typeface="Arial"/>
                <a:cs typeface="Arial"/>
              </a:rPr>
              <a:t>- la classe risque (risque de défaillance à 1 an)</a:t>
            </a:r>
          </a:p>
          <a:p>
            <a:pPr marL="0" marR="0" lvl="0" indent="0" algn="l" defTabSz="914400" eaLnBrk="1" fontAlgn="auto" latinLnBrk="0" hangingPunct="1">
              <a:lnSpc>
                <a:spcPct val="100000"/>
              </a:lnSpc>
              <a:spcBef>
                <a:spcPts val="300"/>
              </a:spcBef>
              <a:spcAft>
                <a:spcPts val="0"/>
              </a:spcAft>
              <a:buClrTx/>
              <a:buSzTx/>
              <a:buFont typeface="Arial"/>
              <a:buNone/>
              <a:tabLst/>
              <a:defRPr/>
            </a:pPr>
            <a:r>
              <a:rPr kumimoji="0" lang="fr-FR" sz="1600" b="0" i="0" u="none" strike="noStrike" kern="0" cap="none" spc="0" normalizeH="0" baseline="0" noProof="0">
                <a:ln>
                  <a:noFill/>
                </a:ln>
                <a:solidFill>
                  <a:srgbClr val="3E454A"/>
                </a:solidFill>
                <a:effectLst/>
                <a:uLnTx/>
                <a:uFillTx/>
                <a:latin typeface="Arial"/>
                <a:cs typeface="Arial"/>
              </a:rPr>
              <a:t>- sa date de mise à jour et son évolution</a:t>
            </a:r>
          </a:p>
          <a:p>
            <a:pPr marL="0" marR="0" lvl="0" indent="0" algn="l" defTabSz="914400" eaLnBrk="1" fontAlgn="auto" latinLnBrk="0" hangingPunct="1">
              <a:lnSpc>
                <a:spcPct val="100000"/>
              </a:lnSpc>
              <a:spcBef>
                <a:spcPts val="300"/>
              </a:spcBef>
              <a:spcAft>
                <a:spcPts val="0"/>
              </a:spcAft>
              <a:buClrTx/>
              <a:buSzTx/>
              <a:buFont typeface="Arial"/>
              <a:buNone/>
              <a:tabLst/>
              <a:defRPr/>
            </a:pPr>
            <a:r>
              <a:rPr kumimoji="0" lang="fr-FR" sz="1600" b="0" i="0" u="none" strike="noStrike" kern="0" cap="none" spc="0" normalizeH="0" baseline="0" noProof="0">
                <a:ln>
                  <a:noFill/>
                </a:ln>
                <a:solidFill>
                  <a:srgbClr val="3E454A"/>
                </a:solidFill>
                <a:effectLst/>
                <a:uLnTx/>
                <a:uFillTx/>
                <a:latin typeface="Arial"/>
                <a:cs typeface="Arial"/>
              </a:rPr>
              <a:t>- l’avis de crédit (ce qu’un assureur Crédit est prêt à assurer sur cette contrepartie)</a:t>
            </a:r>
            <a:endParaRPr kumimoji="0" lang="fr-FR" sz="1600" b="0" i="0" u="none" strike="noStrike" kern="0" cap="none" spc="0" normalizeH="0" baseline="0" noProof="0" dirty="0">
              <a:ln>
                <a:noFill/>
              </a:ln>
              <a:solidFill>
                <a:srgbClr val="3E454A"/>
              </a:solidFill>
              <a:effectLst/>
              <a:uLnTx/>
              <a:uFillTx/>
              <a:latin typeface="Arial"/>
              <a:cs typeface="Arial"/>
            </a:endParaRPr>
          </a:p>
        </p:txBody>
      </p:sp>
      <p:sp>
        <p:nvSpPr>
          <p:cNvPr id="8" name="Espace réservé du texte 12">
            <a:extLst>
              <a:ext uri="{FF2B5EF4-FFF2-40B4-BE49-F238E27FC236}">
                <a16:creationId xmlns:a16="http://schemas.microsoft.com/office/drawing/2014/main" id="{F84E2261-3FD0-84FE-0A2A-FCE6B21277D9}"/>
              </a:ext>
            </a:extLst>
          </p:cNvPr>
          <p:cNvSpPr txBox="1">
            <a:spLocks/>
          </p:cNvSpPr>
          <p:nvPr/>
        </p:nvSpPr>
        <p:spPr bwMode="auto">
          <a:xfrm>
            <a:off x="632384" y="1513680"/>
            <a:ext cx="10800000" cy="907208"/>
          </a:xfrm>
          <a:prstGeom prst="rect">
            <a:avLst/>
          </a:prstGeom>
        </p:spPr>
        <p:txBody>
          <a:bodyPr vert="horz" lIns="91440" tIns="45720" rIns="91440" bIns="45720" rtlCol="0">
            <a:noAutofit/>
          </a:bodyPr>
          <a:lstStyle>
            <a:lvl1pPr marL="0" indent="0" algn="l" defTabSz="914400">
              <a:lnSpc>
                <a:spcPct val="100000"/>
              </a:lnSpc>
              <a:spcBef>
                <a:spcPts val="1500"/>
              </a:spcBef>
              <a:buFont typeface="Arial"/>
              <a:buNone/>
              <a:defRPr sz="1600" b="1">
                <a:solidFill>
                  <a:schemeClr val="tx2"/>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1" indent="0" algn="l" defTabSz="914400" eaLnBrk="1" fontAlgn="auto" latinLnBrk="0" hangingPunct="1">
              <a:lnSpc>
                <a:spcPct val="100000"/>
              </a:lnSpc>
              <a:spcBef>
                <a:spcPts val="1300"/>
              </a:spcBef>
              <a:spcAft>
                <a:spcPts val="0"/>
              </a:spcAft>
              <a:buClr>
                <a:srgbClr val="D7000F"/>
              </a:buClr>
              <a:buSzTx/>
              <a:buFont typeface="Wingdings 2"/>
              <a:buNone/>
              <a:tabLst/>
              <a:defRPr/>
            </a:pPr>
            <a:r>
              <a:rPr kumimoji="0" lang="fr-FR" sz="1600" b="1" i="0" u="none" strike="noStrike" kern="0" cap="none" spc="0" normalizeH="0" baseline="0" noProof="0">
                <a:ln>
                  <a:noFill/>
                </a:ln>
                <a:solidFill>
                  <a:srgbClr val="3E454A"/>
                </a:solidFill>
                <a:effectLst/>
                <a:uLnTx/>
                <a:uFillTx/>
                <a:latin typeface="Arial"/>
                <a:cs typeface="Arial"/>
              </a:rPr>
              <a:t>Si votre client connait mieux ses clients et ses fournisseurs</a:t>
            </a:r>
            <a:r>
              <a:rPr kumimoji="0" lang="fr-FR" sz="1600" b="0" i="0" u="none" strike="noStrike" kern="0" cap="none" spc="0" normalizeH="0" baseline="0" noProof="0">
                <a:ln>
                  <a:noFill/>
                </a:ln>
                <a:solidFill>
                  <a:srgbClr val="3E454A"/>
                </a:solidFill>
                <a:effectLst/>
                <a:uLnTx/>
                <a:uFillTx/>
                <a:latin typeface="Arial"/>
                <a:cs typeface="Arial"/>
              </a:rPr>
              <a:t>, il pourra anticiper d’éventuelles difficultés de ses partenaires et adapter sa relation commerciale (délais de paiement, prospection, …)</a:t>
            </a:r>
            <a:endParaRPr kumimoji="0" lang="fr-FR" sz="1600" b="0" i="0" u="none" strike="noStrike" kern="0" cap="none" spc="0" normalizeH="0" baseline="0" noProof="0" dirty="0">
              <a:ln>
                <a:noFill/>
              </a:ln>
              <a:solidFill>
                <a:srgbClr val="3E454A"/>
              </a:solidFill>
              <a:effectLst/>
              <a:uLnTx/>
              <a:uFillTx/>
              <a:latin typeface="Arial"/>
              <a:cs typeface="Arial"/>
            </a:endParaRPr>
          </a:p>
        </p:txBody>
      </p:sp>
      <p:pic>
        <p:nvPicPr>
          <p:cNvPr id="9" name="Image 8">
            <a:extLst>
              <a:ext uri="{FF2B5EF4-FFF2-40B4-BE49-F238E27FC236}">
                <a16:creationId xmlns:a16="http://schemas.microsoft.com/office/drawing/2014/main" id="{7E5FF14C-32E7-425E-F3E2-B4E955E82F04}"/>
              </a:ext>
            </a:extLst>
          </p:cNvPr>
          <p:cNvPicPr>
            <a:picLocks noChangeAspect="1"/>
          </p:cNvPicPr>
          <p:nvPr/>
        </p:nvPicPr>
        <p:blipFill>
          <a:blip r:embed="rId3"/>
          <a:stretch>
            <a:fillRect/>
          </a:stretch>
        </p:blipFill>
        <p:spPr bwMode="auto">
          <a:xfrm>
            <a:off x="3139077" y="2859980"/>
            <a:ext cx="1739217" cy="287454"/>
          </a:xfrm>
          <a:prstGeom prst="rect">
            <a:avLst/>
          </a:prstGeom>
        </p:spPr>
      </p:pic>
      <p:sp>
        <p:nvSpPr>
          <p:cNvPr id="10" name="Rectangle 9">
            <a:extLst>
              <a:ext uri="{FF2B5EF4-FFF2-40B4-BE49-F238E27FC236}">
                <a16:creationId xmlns:a16="http://schemas.microsoft.com/office/drawing/2014/main" id="{4F9CC8E6-77E5-5196-D4D6-756BBAAF7048}"/>
              </a:ext>
            </a:extLst>
          </p:cNvPr>
          <p:cNvSpPr/>
          <p:nvPr/>
        </p:nvSpPr>
        <p:spPr bwMode="auto">
          <a:xfrm>
            <a:off x="6922647" y="5558856"/>
            <a:ext cx="3384376" cy="646331"/>
          </a:xfrm>
          <a:prstGeom prst="rect">
            <a:avLst/>
          </a:prstGeom>
        </p:spPr>
        <p:txBody>
          <a:bodyPr wrap="square">
            <a:spAutoFit/>
          </a:bodyPr>
          <a:lstStyle/>
          <a:p>
            <a:r>
              <a:rPr lang="fr-FR" sz="1200" b="1" i="1" kern="0" dirty="0">
                <a:solidFill>
                  <a:srgbClr val="3E454A"/>
                </a:solidFill>
                <a:cs typeface="Arial"/>
              </a:rPr>
              <a:t>Exemple d’informations consultables dans PULCEO </a:t>
            </a:r>
            <a:r>
              <a:rPr lang="fr-FR" sz="1200" b="1" i="1" kern="0" dirty="0" err="1">
                <a:solidFill>
                  <a:srgbClr val="3E454A"/>
                </a:solidFill>
                <a:cs typeface="Arial"/>
              </a:rPr>
              <a:t>Connect</a:t>
            </a:r>
            <a:r>
              <a:rPr lang="fr-FR" sz="1200" b="1" i="1" kern="0" dirty="0">
                <a:solidFill>
                  <a:srgbClr val="3E454A"/>
                </a:solidFill>
                <a:cs typeface="Arial"/>
              </a:rPr>
              <a:t> quand l’option </a:t>
            </a:r>
            <a:r>
              <a:rPr lang="fr-FR" sz="1200" b="1" i="1" kern="0" dirty="0" err="1">
                <a:solidFill>
                  <a:srgbClr val="3E454A"/>
                </a:solidFill>
                <a:cs typeface="Arial"/>
              </a:rPr>
              <a:t>Ellisphere</a:t>
            </a:r>
            <a:r>
              <a:rPr lang="fr-FR" sz="1200" b="1" i="1" kern="0" dirty="0">
                <a:solidFill>
                  <a:srgbClr val="3E454A"/>
                </a:solidFill>
                <a:cs typeface="Arial"/>
              </a:rPr>
              <a:t> est activée</a:t>
            </a:r>
          </a:p>
        </p:txBody>
      </p:sp>
    </p:spTree>
    <p:extLst>
      <p:ext uri="{BB962C8B-B14F-4D97-AF65-F5344CB8AC3E}">
        <p14:creationId xmlns:p14="http://schemas.microsoft.com/office/powerpoint/2010/main" val="2373070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84B0CFC-8305-6079-BD58-0A7BC6E108A9}"/>
              </a:ext>
            </a:extLst>
          </p:cNvPr>
          <p:cNvSpPr>
            <a:spLocks noGrp="1"/>
          </p:cNvSpPr>
          <p:nvPr>
            <p:ph idx="17"/>
          </p:nvPr>
        </p:nvSpPr>
        <p:spPr>
          <a:xfrm>
            <a:off x="677037" y="995477"/>
            <a:ext cx="10980738" cy="4860000"/>
          </a:xfrm>
        </p:spPr>
        <p:txBody>
          <a:bodyPr/>
          <a:lstStyle/>
          <a:p>
            <a:r>
              <a:rPr lang="fr-FR" sz="2000" dirty="0"/>
              <a:t>Les listes Pays : un outil efficace</a:t>
            </a:r>
          </a:p>
        </p:txBody>
      </p:sp>
      <p:sp>
        <p:nvSpPr>
          <p:cNvPr id="3" name="Espace réservé du texte 2">
            <a:extLst>
              <a:ext uri="{FF2B5EF4-FFF2-40B4-BE49-F238E27FC236}">
                <a16:creationId xmlns:a16="http://schemas.microsoft.com/office/drawing/2014/main" id="{DC6D9B37-A00D-0776-E6C9-597BE01B3A49}"/>
              </a:ext>
            </a:extLst>
          </p:cNvPr>
          <p:cNvSpPr>
            <a:spLocks noGrp="1"/>
          </p:cNvSpPr>
          <p:nvPr>
            <p:ph type="body" sz="quarter" idx="12"/>
          </p:nvPr>
        </p:nvSpPr>
        <p:spPr/>
        <p:txBody>
          <a:bodyPr/>
          <a:lstStyle/>
          <a:p>
            <a:r>
              <a:rPr lang="fr-FR" dirty="0"/>
              <a:t>Comment vendre </a:t>
            </a:r>
            <a:r>
              <a:rPr lang="fr-FR" dirty="0" err="1"/>
              <a:t>Pulcéo</a:t>
            </a:r>
            <a:r>
              <a:rPr lang="fr-FR" dirty="0"/>
              <a:t> </a:t>
            </a:r>
            <a:r>
              <a:rPr lang="fr-FR" dirty="0" err="1"/>
              <a:t>Connect</a:t>
            </a:r>
            <a:r>
              <a:rPr lang="fr-FR" dirty="0"/>
              <a:t> ?</a:t>
            </a:r>
          </a:p>
        </p:txBody>
      </p:sp>
      <p:sp>
        <p:nvSpPr>
          <p:cNvPr id="16" name="ZoneTexte 15">
            <a:extLst>
              <a:ext uri="{FF2B5EF4-FFF2-40B4-BE49-F238E27FC236}">
                <a16:creationId xmlns:a16="http://schemas.microsoft.com/office/drawing/2014/main" id="{F74BD84C-C667-72DE-9AFA-5B1841D29C9A}"/>
              </a:ext>
            </a:extLst>
          </p:cNvPr>
          <p:cNvSpPr txBox="1"/>
          <p:nvPr/>
        </p:nvSpPr>
        <p:spPr bwMode="auto">
          <a:xfrm>
            <a:off x="5879976" y="1752764"/>
            <a:ext cx="5716153" cy="1077218"/>
          </a:xfrm>
          <a:prstGeom prst="rect">
            <a:avLst/>
          </a:prstGeom>
          <a:noFill/>
        </p:spPr>
        <p:txBody>
          <a:bodyPr wrap="square">
            <a:spAutoFit/>
          </a:bodyPr>
          <a:lstStyle/>
          <a:p>
            <a:pPr>
              <a:defRPr/>
            </a:pPr>
            <a:r>
              <a:rPr lang="fr-FR" sz="1600" b="1" kern="0" dirty="0">
                <a:solidFill>
                  <a:srgbClr val="C30F0F"/>
                </a:solidFill>
                <a:cs typeface="Arial"/>
              </a:rPr>
              <a:t>Vous enregistrez au moment du contrat PULCEO </a:t>
            </a:r>
            <a:r>
              <a:rPr lang="fr-FR" sz="1600" b="1" kern="0" dirty="0" err="1">
                <a:solidFill>
                  <a:srgbClr val="C30F0F"/>
                </a:solidFill>
                <a:cs typeface="Arial"/>
              </a:rPr>
              <a:t>Connect</a:t>
            </a:r>
            <a:r>
              <a:rPr lang="fr-FR" sz="1600" b="1" kern="0" dirty="0">
                <a:solidFill>
                  <a:srgbClr val="C30F0F"/>
                </a:solidFill>
                <a:cs typeface="Arial"/>
              </a:rPr>
              <a:t> les pays dans lesquels votre client a des fournisseurs au sein de la zone SEPA ainsi que les plafonds associés</a:t>
            </a:r>
          </a:p>
        </p:txBody>
      </p:sp>
      <p:sp>
        <p:nvSpPr>
          <p:cNvPr id="17" name="Espace réservé du texte 2">
            <a:extLst>
              <a:ext uri="{FF2B5EF4-FFF2-40B4-BE49-F238E27FC236}">
                <a16:creationId xmlns:a16="http://schemas.microsoft.com/office/drawing/2014/main" id="{5393B5C5-03F5-457F-F94D-C31988ED6EBA}"/>
              </a:ext>
            </a:extLst>
          </p:cNvPr>
          <p:cNvSpPr>
            <a:spLocks noGrp="1"/>
          </p:cNvSpPr>
          <p:nvPr/>
        </p:nvSpPr>
        <p:spPr bwMode="auto">
          <a:xfrm>
            <a:off x="627910" y="1363861"/>
            <a:ext cx="5108090" cy="3149341"/>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180000" tIns="108000" rIns="144000" bIns="252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138113" marR="0" lvl="0" indent="-138113" algn="l" defTabSz="914400" eaLnBrk="1" fontAlgn="auto" latinLnBrk="0" hangingPunct="1">
              <a:lnSpc>
                <a:spcPct val="100000"/>
              </a:lnSpc>
              <a:spcBef>
                <a:spcPts val="900"/>
              </a:spcBef>
              <a:spcAft>
                <a:spcPts val="0"/>
              </a:spcAft>
              <a:buClr>
                <a:srgbClr val="C30F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cs typeface="Arial"/>
              </a:rPr>
              <a:t>Votre client peut définir </a:t>
            </a:r>
            <a:r>
              <a:rPr kumimoji="0" lang="fr-FR" sz="1400" b="1" i="0" u="none" strike="noStrike" kern="0" cap="none" spc="0" normalizeH="0" baseline="0" noProof="0" dirty="0">
                <a:ln>
                  <a:noFill/>
                </a:ln>
                <a:solidFill>
                  <a:srgbClr val="3E454A"/>
                </a:solidFill>
                <a:effectLst/>
                <a:uLnTx/>
                <a:uFillTx/>
                <a:latin typeface="Arial"/>
                <a:cs typeface="Arial"/>
              </a:rPr>
              <a:t>la liste des pays</a:t>
            </a:r>
            <a:r>
              <a:rPr kumimoji="0" lang="fr-FR" sz="1400" b="0" i="0" u="none" strike="noStrike" kern="0" cap="none" spc="0" normalizeH="0" baseline="0" noProof="0" dirty="0">
                <a:ln>
                  <a:noFill/>
                </a:ln>
                <a:solidFill>
                  <a:srgbClr val="3E454A"/>
                </a:solidFill>
                <a:effectLst/>
                <a:uLnTx/>
                <a:uFillTx/>
                <a:latin typeface="Arial"/>
                <a:cs typeface="Arial"/>
              </a:rPr>
              <a:t> vers lesquels il émet des virements, pour payer ses fournisseurs</a:t>
            </a:r>
          </a:p>
          <a:p>
            <a:pPr marL="138113" marR="0" lvl="0" indent="-138113" algn="l" defTabSz="914400" eaLnBrk="1" fontAlgn="auto" latinLnBrk="0" hangingPunct="1">
              <a:lnSpc>
                <a:spcPct val="100000"/>
              </a:lnSpc>
              <a:spcBef>
                <a:spcPts val="900"/>
              </a:spcBef>
              <a:spcAft>
                <a:spcPts val="0"/>
              </a:spcAft>
              <a:buClr>
                <a:srgbClr val="C30F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cs typeface="Arial"/>
              </a:rPr>
              <a:t>Il peut également définir </a:t>
            </a:r>
            <a:r>
              <a:rPr kumimoji="0" lang="fr-FR" sz="1400" b="1" i="0" u="none" strike="noStrike" kern="0" cap="none" spc="0" normalizeH="0" baseline="0" noProof="0" dirty="0">
                <a:ln>
                  <a:noFill/>
                </a:ln>
                <a:solidFill>
                  <a:srgbClr val="3E454A"/>
                </a:solidFill>
                <a:effectLst/>
                <a:uLnTx/>
                <a:uFillTx/>
                <a:latin typeface="Arial"/>
                <a:cs typeface="Arial"/>
              </a:rPr>
              <a:t>des plafonds </a:t>
            </a:r>
            <a:r>
              <a:rPr kumimoji="0" lang="fr-FR" sz="1400" b="0" i="0" u="none" strike="noStrike" kern="0" cap="none" spc="0" normalizeH="0" baseline="0" noProof="0" dirty="0">
                <a:ln>
                  <a:noFill/>
                </a:ln>
                <a:solidFill>
                  <a:srgbClr val="3E454A"/>
                </a:solidFill>
                <a:effectLst/>
                <a:uLnTx/>
                <a:uFillTx/>
                <a:latin typeface="Arial"/>
                <a:cs typeface="Arial"/>
              </a:rPr>
              <a:t>de montant de virement pour chaque pays autorisé.</a:t>
            </a:r>
          </a:p>
          <a:p>
            <a:pPr marL="138113" marR="0" lvl="0" indent="-138113" algn="l" defTabSz="914400" eaLnBrk="1" fontAlgn="auto" latinLnBrk="0" hangingPunct="1">
              <a:lnSpc>
                <a:spcPct val="100000"/>
              </a:lnSpc>
              <a:spcBef>
                <a:spcPts val="900"/>
              </a:spcBef>
              <a:spcAft>
                <a:spcPts val="0"/>
              </a:spcAft>
              <a:buClr>
                <a:srgbClr val="C30F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cs typeface="Arial"/>
              </a:rPr>
              <a:t>Les virements vers d’autres pays ou au-dessus du montant seront automatiquement bloqués par PULCEO </a:t>
            </a:r>
            <a:r>
              <a:rPr kumimoji="0" lang="fr-FR" sz="1400" b="0" i="0" u="none" strike="noStrike" kern="0" cap="none" spc="0" normalizeH="0" baseline="0" noProof="0" dirty="0" err="1">
                <a:ln>
                  <a:noFill/>
                </a:ln>
                <a:solidFill>
                  <a:srgbClr val="3E454A"/>
                </a:solidFill>
                <a:effectLst/>
                <a:uLnTx/>
                <a:uFillTx/>
                <a:latin typeface="Arial"/>
                <a:cs typeface="Arial"/>
              </a:rPr>
              <a:t>Connect</a:t>
            </a:r>
            <a:r>
              <a:rPr kumimoji="0" lang="fr-FR" sz="1400" b="0" i="0" u="none" strike="noStrike" kern="0" cap="none" spc="0" normalizeH="0" baseline="0" noProof="0" dirty="0">
                <a:ln>
                  <a:noFill/>
                </a:ln>
                <a:solidFill>
                  <a:srgbClr val="3E454A"/>
                </a:solidFill>
                <a:effectLst/>
                <a:uLnTx/>
                <a:uFillTx/>
                <a:latin typeface="Arial"/>
                <a:cs typeface="Arial"/>
              </a:rPr>
              <a:t>.</a:t>
            </a:r>
          </a:p>
          <a:p>
            <a:pPr marL="0" marR="0" lvl="0" indent="0" algn="l" defTabSz="914400" eaLnBrk="1" fontAlgn="auto" latinLnBrk="0" hangingPunct="1">
              <a:lnSpc>
                <a:spcPct val="100000"/>
              </a:lnSpc>
              <a:spcBef>
                <a:spcPts val="900"/>
              </a:spcBef>
              <a:spcAft>
                <a:spcPts val="0"/>
              </a:spcAft>
              <a:buClrTx/>
              <a:buSzTx/>
              <a:buFont typeface="Arial"/>
              <a:buNone/>
              <a:tabLst/>
              <a:defRPr/>
            </a:pPr>
            <a:r>
              <a:rPr kumimoji="0" lang="fr-FR" sz="1400" b="0" i="0" u="none" strike="noStrike" kern="0" cap="none" spc="0" normalizeH="0" baseline="0" noProof="0" dirty="0">
                <a:ln>
                  <a:noFill/>
                </a:ln>
                <a:solidFill>
                  <a:srgbClr val="C30F0F"/>
                </a:solidFill>
                <a:effectLst/>
                <a:uLnTx/>
                <a:uFillTx/>
                <a:latin typeface="Arial"/>
                <a:cs typeface="Arial"/>
              </a:rPr>
              <a:t>Comme cela, le client bénéficie de la souplesse des paiements dans la zone SEPA sans être exposé à des tentatives de </a:t>
            </a:r>
            <a:r>
              <a:rPr kumimoji="0" lang="fr-FR" sz="1400" b="1" i="0" u="none" strike="noStrike" kern="0" cap="none" spc="0" normalizeH="0" baseline="0" noProof="0" dirty="0">
                <a:ln>
                  <a:noFill/>
                </a:ln>
                <a:solidFill>
                  <a:srgbClr val="C30F0F"/>
                </a:solidFill>
                <a:effectLst/>
                <a:uLnTx/>
                <a:uFillTx/>
                <a:latin typeface="Arial"/>
                <a:cs typeface="Arial"/>
              </a:rPr>
              <a:t>fraude</a:t>
            </a:r>
            <a:r>
              <a:rPr kumimoji="0" lang="fr-FR" sz="1400" b="0" i="0" u="none" strike="noStrike" kern="0" cap="none" spc="0" normalizeH="0" baseline="0" noProof="0" dirty="0">
                <a:ln>
                  <a:noFill/>
                </a:ln>
                <a:solidFill>
                  <a:srgbClr val="C30F0F"/>
                </a:solidFill>
                <a:effectLst/>
                <a:uLnTx/>
                <a:uFillTx/>
                <a:latin typeface="Arial"/>
                <a:cs typeface="Arial"/>
              </a:rPr>
              <a:t> vers des pays avec lesquels il ne travaille pas.</a:t>
            </a:r>
            <a:endParaRPr kumimoji="0" lang="fr-FR" sz="1400" b="1" i="0" u="none" strike="noStrike" kern="0" cap="none" spc="0" normalizeH="0" baseline="0" noProof="0" dirty="0">
              <a:ln>
                <a:noFill/>
              </a:ln>
              <a:solidFill>
                <a:srgbClr val="C30F0F"/>
              </a:solidFill>
              <a:effectLst/>
              <a:uLnTx/>
              <a:uFillTx/>
              <a:latin typeface="Arial"/>
              <a:cs typeface="Arial"/>
            </a:endParaRPr>
          </a:p>
        </p:txBody>
      </p:sp>
      <p:sp>
        <p:nvSpPr>
          <p:cNvPr id="18" name="Espace réservé du texte 2">
            <a:extLst>
              <a:ext uri="{FF2B5EF4-FFF2-40B4-BE49-F238E27FC236}">
                <a16:creationId xmlns:a16="http://schemas.microsoft.com/office/drawing/2014/main" id="{ED8685BC-6A6B-3C58-A705-CD6495EBB6C7}"/>
              </a:ext>
            </a:extLst>
          </p:cNvPr>
          <p:cNvSpPr>
            <a:spLocks noGrp="1"/>
          </p:cNvSpPr>
          <p:nvPr/>
        </p:nvSpPr>
        <p:spPr bwMode="auto">
          <a:xfrm>
            <a:off x="5879976" y="3293959"/>
            <a:ext cx="5716153" cy="2942062"/>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180000" tIns="108000" rIns="144000" bIns="252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138113" marR="0" lvl="1" indent="-138113" algn="l" defTabSz="914400" eaLnBrk="1" fontAlgn="auto" latinLnBrk="0" hangingPunct="1">
              <a:lnSpc>
                <a:spcPct val="100000"/>
              </a:lnSpc>
              <a:spcBef>
                <a:spcPts val="700"/>
              </a:spcBef>
              <a:spcAft>
                <a:spcPts val="300"/>
              </a:spcAft>
              <a:buClr>
                <a:srgbClr val="D700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cs typeface="Arial"/>
              </a:rPr>
              <a:t>Quel que soit le plafond indiqué, le plafond </a:t>
            </a:r>
            <a:r>
              <a:rPr kumimoji="0" lang="fr-FR" sz="1400" b="0" i="0" u="none" strike="noStrike" kern="0" cap="none" spc="0" normalizeH="0" baseline="0" noProof="0" dirty="0" err="1">
                <a:ln>
                  <a:noFill/>
                </a:ln>
                <a:solidFill>
                  <a:srgbClr val="3E454A"/>
                </a:solidFill>
                <a:effectLst/>
                <a:uLnTx/>
                <a:uFillTx/>
                <a:latin typeface="Arial"/>
                <a:cs typeface="Arial"/>
              </a:rPr>
              <a:t>CEnet</a:t>
            </a:r>
            <a:r>
              <a:rPr kumimoji="0" lang="fr-FR" sz="1400" b="0" i="0" u="none" strike="noStrike" kern="0" cap="none" spc="0" normalizeH="0" baseline="0" noProof="0" dirty="0">
                <a:ln>
                  <a:noFill/>
                </a:ln>
                <a:solidFill>
                  <a:srgbClr val="3E454A"/>
                </a:solidFill>
                <a:effectLst/>
                <a:uLnTx/>
                <a:uFillTx/>
                <a:latin typeface="Arial"/>
                <a:cs typeface="Arial"/>
              </a:rPr>
              <a:t> continuera de s’appliquer.</a:t>
            </a:r>
          </a:p>
          <a:p>
            <a:pPr marL="138113" marR="0" lvl="1" indent="-138113" algn="l" defTabSz="914400" eaLnBrk="1" fontAlgn="auto" latinLnBrk="0" hangingPunct="1">
              <a:lnSpc>
                <a:spcPct val="100000"/>
              </a:lnSpc>
              <a:spcBef>
                <a:spcPts val="700"/>
              </a:spcBef>
              <a:spcAft>
                <a:spcPts val="300"/>
              </a:spcAft>
              <a:buClr>
                <a:srgbClr val="D700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cs typeface="Arial"/>
              </a:rPr>
              <a:t>Dans l’exemple ci-contre, le professionnel ne pourra pas envoyer de virement de plus de 10 000 € à un fournisseur en Allemagne, même si son plafond </a:t>
            </a:r>
            <a:r>
              <a:rPr kumimoji="0" lang="fr-FR" sz="1400" b="0" i="0" u="none" strike="noStrike" kern="0" cap="none" spc="0" normalizeH="0" baseline="0" noProof="0" dirty="0" err="1">
                <a:ln>
                  <a:noFill/>
                </a:ln>
                <a:solidFill>
                  <a:srgbClr val="3E454A"/>
                </a:solidFill>
                <a:effectLst/>
                <a:uLnTx/>
                <a:uFillTx/>
                <a:latin typeface="Arial"/>
                <a:cs typeface="Arial"/>
              </a:rPr>
              <a:t>CEnet</a:t>
            </a:r>
            <a:r>
              <a:rPr kumimoji="0" lang="fr-FR" sz="1400" b="0" i="0" u="none" strike="noStrike" kern="0" cap="none" spc="0" normalizeH="0" baseline="0" noProof="0" dirty="0">
                <a:ln>
                  <a:noFill/>
                </a:ln>
                <a:solidFill>
                  <a:srgbClr val="3E454A"/>
                </a:solidFill>
                <a:effectLst/>
                <a:uLnTx/>
                <a:uFillTx/>
                <a:latin typeface="Arial"/>
                <a:cs typeface="Arial"/>
              </a:rPr>
              <a:t> est supérieur à ce montant</a:t>
            </a:r>
          </a:p>
          <a:p>
            <a:pPr marL="138113" marR="0" lvl="1" indent="-138113" algn="l" defTabSz="914400" eaLnBrk="1" fontAlgn="auto" latinLnBrk="0" hangingPunct="1">
              <a:lnSpc>
                <a:spcPct val="100000"/>
              </a:lnSpc>
              <a:spcBef>
                <a:spcPts val="700"/>
              </a:spcBef>
              <a:spcAft>
                <a:spcPts val="300"/>
              </a:spcAft>
              <a:buClr>
                <a:srgbClr val="D700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cs typeface="Arial"/>
              </a:rPr>
              <a:t>Le client pourra créer un virement de 30 000 € vers un fournisseur français dans PULCEO </a:t>
            </a:r>
            <a:r>
              <a:rPr kumimoji="0" lang="fr-FR" sz="1400" b="0" i="0" u="none" strike="noStrike" kern="0" cap="none" spc="0" normalizeH="0" baseline="0" noProof="0" dirty="0" err="1">
                <a:ln>
                  <a:noFill/>
                </a:ln>
                <a:solidFill>
                  <a:srgbClr val="3E454A"/>
                </a:solidFill>
                <a:effectLst/>
                <a:uLnTx/>
                <a:uFillTx/>
                <a:latin typeface="Arial"/>
                <a:cs typeface="Arial"/>
              </a:rPr>
              <a:t>Connect</a:t>
            </a:r>
            <a:r>
              <a:rPr kumimoji="0" lang="fr-FR" sz="1400" b="0" i="0" u="none" strike="noStrike" kern="0" cap="none" spc="0" normalizeH="0" baseline="0" noProof="0" dirty="0">
                <a:ln>
                  <a:noFill/>
                </a:ln>
                <a:solidFill>
                  <a:srgbClr val="3E454A"/>
                </a:solidFill>
                <a:effectLst/>
                <a:uLnTx/>
                <a:uFillTx/>
                <a:latin typeface="Arial"/>
                <a:cs typeface="Arial"/>
              </a:rPr>
              <a:t> mais ne pourra pas l’envoyer si le plafond de son abonnement BNP est de 20 000€ par exemple </a:t>
            </a:r>
          </a:p>
        </p:txBody>
      </p:sp>
      <p:pic>
        <p:nvPicPr>
          <p:cNvPr id="19" name="Image 18">
            <a:extLst>
              <a:ext uri="{FF2B5EF4-FFF2-40B4-BE49-F238E27FC236}">
                <a16:creationId xmlns:a16="http://schemas.microsoft.com/office/drawing/2014/main" id="{84BFFA3E-E9B1-118B-F37A-937E86B1EEA3}"/>
              </a:ext>
            </a:extLst>
          </p:cNvPr>
          <p:cNvPicPr>
            <a:picLocks noChangeAspect="1"/>
          </p:cNvPicPr>
          <p:nvPr/>
        </p:nvPicPr>
        <p:blipFill rotWithShape="1">
          <a:blip r:embed="rId2"/>
          <a:srcRect l="1951" t="1" r="1410" b="828"/>
          <a:stretch/>
        </p:blipFill>
        <p:spPr bwMode="auto">
          <a:xfrm>
            <a:off x="3360000" y="4437112"/>
            <a:ext cx="2376000" cy="1908000"/>
          </a:xfrm>
          <a:prstGeom prst="rect">
            <a:avLst/>
          </a:prstGeom>
          <a:solidFill>
            <a:schemeClr val="bg1">
              <a:lumMod val="85000"/>
            </a:schemeClr>
          </a:solidFill>
        </p:spPr>
      </p:pic>
      <p:sp>
        <p:nvSpPr>
          <p:cNvPr id="20" name="ZoneTexte 19">
            <a:extLst>
              <a:ext uri="{FF2B5EF4-FFF2-40B4-BE49-F238E27FC236}">
                <a16:creationId xmlns:a16="http://schemas.microsoft.com/office/drawing/2014/main" id="{F0347C7F-8441-C508-CE0D-F41BC84B6117}"/>
              </a:ext>
            </a:extLst>
          </p:cNvPr>
          <p:cNvSpPr txBox="1"/>
          <p:nvPr/>
        </p:nvSpPr>
        <p:spPr bwMode="auto">
          <a:xfrm>
            <a:off x="964303" y="5805264"/>
            <a:ext cx="2323385" cy="432000"/>
          </a:xfrm>
          <a:prstGeom prst="rect">
            <a:avLst/>
          </a:prstGeom>
          <a:solidFill>
            <a:schemeClr val="bg1">
              <a:lumMod val="85000"/>
            </a:schemeClr>
          </a:solidFill>
        </p:spPr>
        <p:txBody>
          <a:bodyPr wrap="square" rtlCol="0">
            <a:spAutoFit/>
          </a:bodyPr>
          <a:lstStyle/>
          <a:p>
            <a:pPr>
              <a:defRPr/>
            </a:pPr>
            <a:r>
              <a:rPr lang="fr-FR" sz="1050" i="1" kern="0" dirty="0">
                <a:solidFill>
                  <a:srgbClr val="FFFFFF">
                    <a:lumMod val="50000"/>
                  </a:srgbClr>
                </a:solidFill>
                <a:cs typeface="Arial"/>
              </a:rPr>
              <a:t>Exemple de liste de pays enregistrés dans PULCEO </a:t>
            </a:r>
            <a:r>
              <a:rPr lang="fr-FR" sz="1050" i="1" kern="0" dirty="0" err="1">
                <a:solidFill>
                  <a:srgbClr val="FFFFFF">
                    <a:lumMod val="50000"/>
                  </a:srgbClr>
                </a:solidFill>
                <a:cs typeface="Arial"/>
              </a:rPr>
              <a:t>Connect</a:t>
            </a:r>
            <a:endParaRPr lang="fr-FR" sz="1050" i="1" kern="0" dirty="0">
              <a:solidFill>
                <a:srgbClr val="FFFFFF">
                  <a:lumMod val="50000"/>
                </a:srgbClr>
              </a:solidFill>
              <a:cs typeface="Arial"/>
            </a:endParaRPr>
          </a:p>
        </p:txBody>
      </p:sp>
    </p:spTree>
    <p:extLst>
      <p:ext uri="{BB962C8B-B14F-4D97-AF65-F5344CB8AC3E}">
        <p14:creationId xmlns:p14="http://schemas.microsoft.com/office/powerpoint/2010/main" val="3597561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84B0CFC-8305-6079-BD58-0A7BC6E108A9}"/>
              </a:ext>
            </a:extLst>
          </p:cNvPr>
          <p:cNvSpPr>
            <a:spLocks noGrp="1"/>
          </p:cNvSpPr>
          <p:nvPr>
            <p:ph idx="17"/>
          </p:nvPr>
        </p:nvSpPr>
        <p:spPr>
          <a:xfrm>
            <a:off x="677037" y="995477"/>
            <a:ext cx="10980738" cy="4860000"/>
          </a:xfrm>
        </p:spPr>
        <p:txBody>
          <a:bodyPr/>
          <a:lstStyle/>
          <a:p>
            <a:r>
              <a:rPr lang="fr-FR" sz="2000" dirty="0" err="1"/>
              <a:t>Pulceo</a:t>
            </a:r>
            <a:r>
              <a:rPr lang="fr-FR" sz="2000" dirty="0"/>
              <a:t> Mobile : un outil de mobilité indispensable pour votre client</a:t>
            </a:r>
          </a:p>
        </p:txBody>
      </p:sp>
      <p:sp>
        <p:nvSpPr>
          <p:cNvPr id="3" name="Espace réservé du texte 2">
            <a:extLst>
              <a:ext uri="{FF2B5EF4-FFF2-40B4-BE49-F238E27FC236}">
                <a16:creationId xmlns:a16="http://schemas.microsoft.com/office/drawing/2014/main" id="{DC6D9B37-A00D-0776-E6C9-597BE01B3A49}"/>
              </a:ext>
            </a:extLst>
          </p:cNvPr>
          <p:cNvSpPr>
            <a:spLocks noGrp="1"/>
          </p:cNvSpPr>
          <p:nvPr>
            <p:ph type="body" sz="quarter" idx="12"/>
          </p:nvPr>
        </p:nvSpPr>
        <p:spPr/>
        <p:txBody>
          <a:bodyPr/>
          <a:lstStyle/>
          <a:p>
            <a:r>
              <a:rPr lang="fr-FR" dirty="0"/>
              <a:t>Comment vendre </a:t>
            </a:r>
            <a:r>
              <a:rPr lang="fr-FR" dirty="0" err="1"/>
              <a:t>Pulcéo</a:t>
            </a:r>
            <a:r>
              <a:rPr lang="fr-FR" dirty="0"/>
              <a:t> </a:t>
            </a:r>
            <a:r>
              <a:rPr lang="fr-FR" dirty="0" err="1"/>
              <a:t>Connect</a:t>
            </a:r>
            <a:r>
              <a:rPr lang="fr-FR" dirty="0"/>
              <a:t> ?</a:t>
            </a:r>
          </a:p>
        </p:txBody>
      </p:sp>
      <p:sp>
        <p:nvSpPr>
          <p:cNvPr id="12" name="Espace réservé du texte 2">
            <a:extLst>
              <a:ext uri="{FF2B5EF4-FFF2-40B4-BE49-F238E27FC236}">
                <a16:creationId xmlns:a16="http://schemas.microsoft.com/office/drawing/2014/main" id="{0397DED2-5765-D38E-5927-28461562736A}"/>
              </a:ext>
            </a:extLst>
          </p:cNvPr>
          <p:cNvSpPr>
            <a:spLocks noGrp="1"/>
          </p:cNvSpPr>
          <p:nvPr/>
        </p:nvSpPr>
        <p:spPr bwMode="auto">
          <a:xfrm>
            <a:off x="627910" y="1363861"/>
            <a:ext cx="5108090" cy="1705099"/>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180000" tIns="108000" rIns="144000" bIns="252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138113" marR="0" lvl="0" indent="-138113" algn="l" defTabSz="914400" eaLnBrk="1" fontAlgn="auto" latinLnBrk="0" hangingPunct="1">
              <a:lnSpc>
                <a:spcPct val="100000"/>
              </a:lnSpc>
              <a:spcBef>
                <a:spcPts val="900"/>
              </a:spcBef>
              <a:spcAft>
                <a:spcPts val="0"/>
              </a:spcAft>
              <a:buClr>
                <a:srgbClr val="C30F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cs typeface="Arial"/>
              </a:rPr>
              <a:t>Votre client peut consulter les soldes et les écritures de l’ensemble de ses sociétés et comptes bancaires</a:t>
            </a:r>
          </a:p>
          <a:p>
            <a:pPr marL="138113" marR="0" lvl="0" indent="-138113" algn="l" defTabSz="914400" eaLnBrk="1" fontAlgn="auto" latinLnBrk="0" hangingPunct="1">
              <a:lnSpc>
                <a:spcPct val="100000"/>
              </a:lnSpc>
              <a:spcBef>
                <a:spcPts val="900"/>
              </a:spcBef>
              <a:spcAft>
                <a:spcPts val="0"/>
              </a:spcAft>
              <a:buClr>
                <a:srgbClr val="C30F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cs typeface="Arial"/>
              </a:rPr>
              <a:t>Il pourra directement connecter ses banques en DSP2 et lancer le renouvellement des jetons d’authentification</a:t>
            </a:r>
          </a:p>
          <a:p>
            <a:pPr marL="138113" marR="0" lvl="0" indent="-138113" algn="l" defTabSz="914400" eaLnBrk="1" fontAlgn="auto" latinLnBrk="0" hangingPunct="1">
              <a:lnSpc>
                <a:spcPct val="100000"/>
              </a:lnSpc>
              <a:spcBef>
                <a:spcPts val="900"/>
              </a:spcBef>
              <a:spcAft>
                <a:spcPts val="0"/>
              </a:spcAft>
              <a:buClr>
                <a:srgbClr val="C30F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cs typeface="Arial"/>
              </a:rPr>
              <a:t>Il pourra activer ses nouveaux bénéficiaires</a:t>
            </a:r>
            <a:endParaRPr kumimoji="0" lang="fr-FR" sz="1400" b="1" i="0" u="none" strike="noStrike" kern="0" cap="none" spc="0" normalizeH="0" baseline="0" noProof="0" dirty="0">
              <a:ln>
                <a:noFill/>
              </a:ln>
              <a:solidFill>
                <a:srgbClr val="C30F0F"/>
              </a:solidFill>
              <a:effectLst/>
              <a:uLnTx/>
              <a:uFillTx/>
              <a:latin typeface="Arial"/>
              <a:cs typeface="Arial"/>
            </a:endParaRPr>
          </a:p>
        </p:txBody>
      </p:sp>
      <p:pic>
        <p:nvPicPr>
          <p:cNvPr id="13" name="Image 12" descr="Une image contenant texte, capture d’écran, Police, conception&#10;&#10;Description générée automatiquement">
            <a:extLst>
              <a:ext uri="{FF2B5EF4-FFF2-40B4-BE49-F238E27FC236}">
                <a16:creationId xmlns:a16="http://schemas.microsoft.com/office/drawing/2014/main" id="{7539EA2D-4891-71EB-4416-82CE8070A629}"/>
              </a:ext>
            </a:extLst>
          </p:cNvPr>
          <p:cNvPicPr>
            <a:picLocks noChangeAspect="1"/>
          </p:cNvPicPr>
          <p:nvPr/>
        </p:nvPicPr>
        <p:blipFill>
          <a:blip r:embed="rId2"/>
          <a:stretch>
            <a:fillRect/>
          </a:stretch>
        </p:blipFill>
        <p:spPr bwMode="auto">
          <a:xfrm>
            <a:off x="867583" y="3140861"/>
            <a:ext cx="1463998" cy="3168460"/>
          </a:xfrm>
          <a:prstGeom prst="rect">
            <a:avLst/>
          </a:prstGeom>
          <a:effectLst>
            <a:outerShdw blurRad="50800" dist="38100" dir="2700000" algn="tl" rotWithShape="0">
              <a:prstClr val="black">
                <a:alpha val="40000"/>
              </a:prstClr>
            </a:outerShdw>
          </a:effectLst>
        </p:spPr>
      </p:pic>
      <p:pic>
        <p:nvPicPr>
          <p:cNvPr id="14" name="Image 13" descr="Une image contenant texte, capture d’écran, Police, conception&#10;&#10;Description générée automatiquement">
            <a:extLst>
              <a:ext uri="{FF2B5EF4-FFF2-40B4-BE49-F238E27FC236}">
                <a16:creationId xmlns:a16="http://schemas.microsoft.com/office/drawing/2014/main" id="{B97C2E43-987B-CC26-5E25-23AC67D42E9F}"/>
              </a:ext>
            </a:extLst>
          </p:cNvPr>
          <p:cNvPicPr>
            <a:picLocks noChangeAspect="1"/>
          </p:cNvPicPr>
          <p:nvPr/>
        </p:nvPicPr>
        <p:blipFill>
          <a:blip r:embed="rId3"/>
          <a:stretch>
            <a:fillRect/>
          </a:stretch>
        </p:blipFill>
        <p:spPr bwMode="auto">
          <a:xfrm>
            <a:off x="2829399" y="3228615"/>
            <a:ext cx="1451485" cy="3141378"/>
          </a:xfrm>
          <a:prstGeom prst="rect">
            <a:avLst/>
          </a:prstGeom>
          <a:effectLst>
            <a:outerShdw blurRad="50800" dist="38100" dir="2700000" algn="tl" rotWithShape="0">
              <a:prstClr val="black">
                <a:alpha val="40000"/>
              </a:prstClr>
            </a:outerShdw>
          </a:effectLst>
        </p:spPr>
      </p:pic>
      <p:pic>
        <p:nvPicPr>
          <p:cNvPr id="15" name="Image 14" descr="Une image contenant texte, capture d’écran, logiciel, Page web&#10;&#10;Description générée automatiquement">
            <a:extLst>
              <a:ext uri="{FF2B5EF4-FFF2-40B4-BE49-F238E27FC236}">
                <a16:creationId xmlns:a16="http://schemas.microsoft.com/office/drawing/2014/main" id="{DA4FCFC4-03C1-92FE-0B1B-84A1CE7CB09F}"/>
              </a:ext>
            </a:extLst>
          </p:cNvPr>
          <p:cNvPicPr>
            <a:picLocks noChangeAspect="1"/>
          </p:cNvPicPr>
          <p:nvPr/>
        </p:nvPicPr>
        <p:blipFill>
          <a:blip r:embed="rId4"/>
          <a:stretch>
            <a:fillRect/>
          </a:stretch>
        </p:blipFill>
        <p:spPr bwMode="auto">
          <a:xfrm>
            <a:off x="4778702" y="3223022"/>
            <a:ext cx="1454069" cy="3146971"/>
          </a:xfrm>
          <a:prstGeom prst="rect">
            <a:avLst/>
          </a:prstGeom>
          <a:effectLst>
            <a:outerShdw blurRad="50800" dist="38100" dir="2700000" algn="tl" rotWithShape="0">
              <a:prstClr val="black">
                <a:alpha val="40000"/>
              </a:prstClr>
            </a:outerShdw>
          </a:effectLst>
        </p:spPr>
      </p:pic>
      <p:pic>
        <p:nvPicPr>
          <p:cNvPr id="21" name="Image 20" descr="Une image contenant texte, capture d’écran, nombre, Police&#10;&#10;Description générée automatiquement">
            <a:extLst>
              <a:ext uri="{FF2B5EF4-FFF2-40B4-BE49-F238E27FC236}">
                <a16:creationId xmlns:a16="http://schemas.microsoft.com/office/drawing/2014/main" id="{45FF90CA-55C5-5F3A-A251-B774AD04B078}"/>
              </a:ext>
            </a:extLst>
          </p:cNvPr>
          <p:cNvPicPr>
            <a:picLocks noChangeAspect="1"/>
          </p:cNvPicPr>
          <p:nvPr/>
        </p:nvPicPr>
        <p:blipFill>
          <a:blip r:embed="rId5"/>
          <a:stretch>
            <a:fillRect/>
          </a:stretch>
        </p:blipFill>
        <p:spPr bwMode="auto">
          <a:xfrm>
            <a:off x="6700986" y="3223022"/>
            <a:ext cx="1454069" cy="3146971"/>
          </a:xfrm>
          <a:prstGeom prst="rect">
            <a:avLst/>
          </a:prstGeom>
          <a:effectLst>
            <a:outerShdw blurRad="50800" dist="38100" dir="2700000" algn="tl" rotWithShape="0">
              <a:prstClr val="black">
                <a:alpha val="40000"/>
              </a:prstClr>
            </a:outerShdw>
          </a:effectLst>
        </p:spPr>
      </p:pic>
      <p:pic>
        <p:nvPicPr>
          <p:cNvPr id="22" name="Image 21" descr="Une image contenant texte, capture d’écran, Police, nombre&#10;&#10;Description générée automatiquement">
            <a:extLst>
              <a:ext uri="{FF2B5EF4-FFF2-40B4-BE49-F238E27FC236}">
                <a16:creationId xmlns:a16="http://schemas.microsoft.com/office/drawing/2014/main" id="{CE201001-5643-969E-2467-709CA762CAE7}"/>
              </a:ext>
            </a:extLst>
          </p:cNvPr>
          <p:cNvPicPr>
            <a:picLocks noChangeAspect="1"/>
          </p:cNvPicPr>
          <p:nvPr/>
        </p:nvPicPr>
        <p:blipFill>
          <a:blip r:embed="rId6"/>
          <a:stretch>
            <a:fillRect/>
          </a:stretch>
        </p:blipFill>
        <p:spPr bwMode="auto">
          <a:xfrm>
            <a:off x="8623270" y="3195680"/>
            <a:ext cx="1454069" cy="314697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950444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41E0AD99-8569-AFED-F30B-1D48B588C3C0}"/>
              </a:ext>
            </a:extLst>
          </p:cNvPr>
          <p:cNvSpPr>
            <a:spLocks noGrp="1"/>
          </p:cNvSpPr>
          <p:nvPr>
            <p:ph idx="17"/>
          </p:nvPr>
        </p:nvSpPr>
        <p:spPr>
          <a:xfrm>
            <a:off x="64492" y="1126383"/>
            <a:ext cx="11940403" cy="4948492"/>
          </a:xfrm>
        </p:spPr>
        <p:txBody>
          <a:bodyPr/>
          <a:lstStyle/>
          <a:p>
            <a:r>
              <a:rPr lang="fr-FR" sz="2000" dirty="0"/>
              <a:t>Une solution simple et intuitive</a:t>
            </a:r>
          </a:p>
        </p:txBody>
      </p:sp>
      <p:sp>
        <p:nvSpPr>
          <p:cNvPr id="3" name="Espace réservé du texte 2">
            <a:extLst>
              <a:ext uri="{FF2B5EF4-FFF2-40B4-BE49-F238E27FC236}">
                <a16:creationId xmlns:a16="http://schemas.microsoft.com/office/drawing/2014/main" id="{66C73459-EAC6-04B7-6509-AFC1AD3328D1}"/>
              </a:ext>
            </a:extLst>
          </p:cNvPr>
          <p:cNvSpPr>
            <a:spLocks noGrp="1"/>
          </p:cNvSpPr>
          <p:nvPr>
            <p:ph type="body" sz="quarter" idx="12"/>
          </p:nvPr>
        </p:nvSpPr>
        <p:spPr/>
        <p:txBody>
          <a:bodyPr/>
          <a:lstStyle/>
          <a:p>
            <a:r>
              <a:rPr lang="fr-FR" dirty="0"/>
              <a:t>Comment vendre </a:t>
            </a:r>
            <a:r>
              <a:rPr lang="fr-FR" dirty="0" err="1"/>
              <a:t>Pulcéo</a:t>
            </a:r>
            <a:r>
              <a:rPr lang="fr-FR" dirty="0"/>
              <a:t> </a:t>
            </a:r>
            <a:r>
              <a:rPr lang="fr-FR" dirty="0" err="1"/>
              <a:t>Connect</a:t>
            </a:r>
            <a:r>
              <a:rPr lang="fr-FR" dirty="0"/>
              <a:t> ?</a:t>
            </a:r>
          </a:p>
        </p:txBody>
      </p:sp>
      <p:cxnSp>
        <p:nvCxnSpPr>
          <p:cNvPr id="39" name="Connecteur droit 38">
            <a:extLst>
              <a:ext uri="{FF2B5EF4-FFF2-40B4-BE49-F238E27FC236}">
                <a16:creationId xmlns:a16="http://schemas.microsoft.com/office/drawing/2014/main" id="{F246E5DA-7D02-5CF1-B4D0-5B2D9601E7C5}"/>
              </a:ext>
            </a:extLst>
          </p:cNvPr>
          <p:cNvCxnSpPr>
            <a:cxnSpLocks/>
          </p:cNvCxnSpPr>
          <p:nvPr/>
        </p:nvCxnSpPr>
        <p:spPr bwMode="auto">
          <a:xfrm flipV="1">
            <a:off x="9232426" y="3892396"/>
            <a:ext cx="2104716" cy="1451793"/>
          </a:xfrm>
          <a:prstGeom prst="line">
            <a:avLst/>
          </a:prstGeom>
          <a:solidFill>
            <a:srgbClr val="D7000F"/>
          </a:solidFill>
          <a:ln w="19049" cap="flat" cmpd="sng" algn="ctr">
            <a:solidFill>
              <a:srgbClr val="3E454A"/>
            </a:solidFill>
            <a:prstDash val="solid"/>
            <a:miter lim="800000"/>
          </a:ln>
          <a:effectLst/>
        </p:spPr>
      </p:cxnSp>
      <p:cxnSp>
        <p:nvCxnSpPr>
          <p:cNvPr id="40" name="Connecteur droit 39">
            <a:extLst>
              <a:ext uri="{FF2B5EF4-FFF2-40B4-BE49-F238E27FC236}">
                <a16:creationId xmlns:a16="http://schemas.microsoft.com/office/drawing/2014/main" id="{6A8365F9-8FAC-3CCE-8EA2-1428FB026FBB}"/>
              </a:ext>
            </a:extLst>
          </p:cNvPr>
          <p:cNvCxnSpPr>
            <a:cxnSpLocks/>
          </p:cNvCxnSpPr>
          <p:nvPr/>
        </p:nvCxnSpPr>
        <p:spPr bwMode="auto">
          <a:xfrm flipV="1">
            <a:off x="813557" y="3892397"/>
            <a:ext cx="2104717" cy="1451794"/>
          </a:xfrm>
          <a:prstGeom prst="line">
            <a:avLst/>
          </a:prstGeom>
          <a:solidFill>
            <a:srgbClr val="D7000F"/>
          </a:solidFill>
          <a:ln w="19049" cap="flat" cmpd="sng" algn="ctr">
            <a:solidFill>
              <a:srgbClr val="3E454A"/>
            </a:solidFill>
            <a:prstDash val="solid"/>
            <a:miter lim="800000"/>
          </a:ln>
          <a:effectLst/>
        </p:spPr>
      </p:cxnSp>
      <p:cxnSp>
        <p:nvCxnSpPr>
          <p:cNvPr id="41" name="Connecteur droit 40">
            <a:extLst>
              <a:ext uri="{FF2B5EF4-FFF2-40B4-BE49-F238E27FC236}">
                <a16:creationId xmlns:a16="http://schemas.microsoft.com/office/drawing/2014/main" id="{E1D31C80-E0CC-C929-81C3-5123157171F0}"/>
              </a:ext>
            </a:extLst>
          </p:cNvPr>
          <p:cNvCxnSpPr>
            <a:cxnSpLocks/>
          </p:cNvCxnSpPr>
          <p:nvPr/>
        </p:nvCxnSpPr>
        <p:spPr bwMode="auto">
          <a:xfrm flipH="1" flipV="1">
            <a:off x="2918275" y="3892397"/>
            <a:ext cx="2104716" cy="1451793"/>
          </a:xfrm>
          <a:prstGeom prst="line">
            <a:avLst/>
          </a:prstGeom>
          <a:solidFill>
            <a:srgbClr val="D7000F"/>
          </a:solidFill>
          <a:ln w="19049" cap="flat" cmpd="sng" algn="ctr">
            <a:solidFill>
              <a:srgbClr val="3E454A"/>
            </a:solidFill>
            <a:prstDash val="solid"/>
            <a:miter lim="800000"/>
          </a:ln>
          <a:effectLst/>
        </p:spPr>
      </p:cxnSp>
      <p:cxnSp>
        <p:nvCxnSpPr>
          <p:cNvPr id="42" name="Connecteur droit 41">
            <a:extLst>
              <a:ext uri="{FF2B5EF4-FFF2-40B4-BE49-F238E27FC236}">
                <a16:creationId xmlns:a16="http://schemas.microsoft.com/office/drawing/2014/main" id="{792A7FBC-138E-86E1-285F-E0005F196573}"/>
              </a:ext>
            </a:extLst>
          </p:cNvPr>
          <p:cNvCxnSpPr>
            <a:cxnSpLocks/>
          </p:cNvCxnSpPr>
          <p:nvPr/>
        </p:nvCxnSpPr>
        <p:spPr bwMode="auto">
          <a:xfrm flipV="1">
            <a:off x="5022991" y="3892397"/>
            <a:ext cx="2104716" cy="1451793"/>
          </a:xfrm>
          <a:prstGeom prst="line">
            <a:avLst/>
          </a:prstGeom>
          <a:solidFill>
            <a:srgbClr val="D7000F"/>
          </a:solidFill>
          <a:ln w="19049" cap="flat" cmpd="sng" algn="ctr">
            <a:solidFill>
              <a:srgbClr val="3E454A"/>
            </a:solidFill>
            <a:prstDash val="solid"/>
            <a:miter lim="800000"/>
          </a:ln>
          <a:effectLst/>
        </p:spPr>
      </p:cxnSp>
      <p:cxnSp>
        <p:nvCxnSpPr>
          <p:cNvPr id="43" name="Connecteur droit 42">
            <a:extLst>
              <a:ext uri="{FF2B5EF4-FFF2-40B4-BE49-F238E27FC236}">
                <a16:creationId xmlns:a16="http://schemas.microsoft.com/office/drawing/2014/main" id="{0E9CC1A5-6F88-CFC4-0412-240C724F891A}"/>
              </a:ext>
            </a:extLst>
          </p:cNvPr>
          <p:cNvCxnSpPr>
            <a:cxnSpLocks/>
          </p:cNvCxnSpPr>
          <p:nvPr/>
        </p:nvCxnSpPr>
        <p:spPr bwMode="auto">
          <a:xfrm flipH="1" flipV="1">
            <a:off x="7127709" y="3892397"/>
            <a:ext cx="2104716" cy="1451793"/>
          </a:xfrm>
          <a:prstGeom prst="line">
            <a:avLst/>
          </a:prstGeom>
          <a:solidFill>
            <a:srgbClr val="D7000F"/>
          </a:solidFill>
          <a:ln w="19049" cap="flat" cmpd="sng" algn="ctr">
            <a:solidFill>
              <a:srgbClr val="3E454A"/>
            </a:solidFill>
            <a:prstDash val="solid"/>
            <a:miter lim="800000"/>
          </a:ln>
          <a:effectLst/>
        </p:spPr>
      </p:cxnSp>
      <p:sp>
        <p:nvSpPr>
          <p:cNvPr id="44" name="Ellipse 43">
            <a:extLst>
              <a:ext uri="{FF2B5EF4-FFF2-40B4-BE49-F238E27FC236}">
                <a16:creationId xmlns:a16="http://schemas.microsoft.com/office/drawing/2014/main" id="{547E803D-B240-2F60-5206-5B7D18E127B7}"/>
              </a:ext>
            </a:extLst>
          </p:cNvPr>
          <p:cNvSpPr/>
          <p:nvPr/>
        </p:nvSpPr>
        <p:spPr bwMode="auto">
          <a:xfrm>
            <a:off x="2841461" y="3815583"/>
            <a:ext cx="153627" cy="153627"/>
          </a:xfrm>
          <a:prstGeom prst="ellipse">
            <a:avLst/>
          </a:prstGeom>
          <a:solidFill>
            <a:srgbClr val="D7000F"/>
          </a:solidFill>
          <a:ln w="12700" cap="flat" cmpd="sng" algn="ctr">
            <a:noFill/>
            <a:prstDash val="solid"/>
            <a:miter lim="800000"/>
          </a:ln>
          <a:effectLst/>
        </p:spPr>
      </p:sp>
      <p:sp>
        <p:nvSpPr>
          <p:cNvPr id="45" name="Ellipse 44">
            <a:extLst>
              <a:ext uri="{FF2B5EF4-FFF2-40B4-BE49-F238E27FC236}">
                <a16:creationId xmlns:a16="http://schemas.microsoft.com/office/drawing/2014/main" id="{CA84EDE5-8715-C409-8084-3139B952D017}"/>
              </a:ext>
            </a:extLst>
          </p:cNvPr>
          <p:cNvSpPr/>
          <p:nvPr/>
        </p:nvSpPr>
        <p:spPr bwMode="auto">
          <a:xfrm>
            <a:off x="4946178" y="5267377"/>
            <a:ext cx="153627" cy="153627"/>
          </a:xfrm>
          <a:prstGeom prst="ellipse">
            <a:avLst/>
          </a:prstGeom>
          <a:solidFill>
            <a:srgbClr val="D7000F"/>
          </a:solidFill>
          <a:ln w="12700" cap="flat" cmpd="sng" algn="ctr">
            <a:noFill/>
            <a:prstDash val="solid"/>
            <a:miter lim="800000"/>
          </a:ln>
          <a:effectLst/>
        </p:spPr>
      </p:sp>
      <p:sp>
        <p:nvSpPr>
          <p:cNvPr id="46" name="Ellipse 45">
            <a:extLst>
              <a:ext uri="{FF2B5EF4-FFF2-40B4-BE49-F238E27FC236}">
                <a16:creationId xmlns:a16="http://schemas.microsoft.com/office/drawing/2014/main" id="{EEC71C44-3F24-3167-6EAB-71CC881E286F}"/>
              </a:ext>
            </a:extLst>
          </p:cNvPr>
          <p:cNvSpPr/>
          <p:nvPr/>
        </p:nvSpPr>
        <p:spPr bwMode="auto">
          <a:xfrm>
            <a:off x="7050895" y="3815583"/>
            <a:ext cx="153627" cy="153627"/>
          </a:xfrm>
          <a:prstGeom prst="ellipse">
            <a:avLst/>
          </a:prstGeom>
          <a:solidFill>
            <a:srgbClr val="D7000F"/>
          </a:solidFill>
          <a:ln w="12700" cap="flat" cmpd="sng" algn="ctr">
            <a:noFill/>
            <a:prstDash val="solid"/>
            <a:miter lim="800000"/>
          </a:ln>
          <a:effectLst/>
        </p:spPr>
      </p:sp>
      <p:sp>
        <p:nvSpPr>
          <p:cNvPr id="47" name="Ellipse 46">
            <a:extLst>
              <a:ext uri="{FF2B5EF4-FFF2-40B4-BE49-F238E27FC236}">
                <a16:creationId xmlns:a16="http://schemas.microsoft.com/office/drawing/2014/main" id="{4287821E-47ED-0AF0-6AAD-BA5A99D0C8D5}"/>
              </a:ext>
            </a:extLst>
          </p:cNvPr>
          <p:cNvSpPr/>
          <p:nvPr/>
        </p:nvSpPr>
        <p:spPr bwMode="auto">
          <a:xfrm>
            <a:off x="9155612" y="5267377"/>
            <a:ext cx="153627" cy="153627"/>
          </a:xfrm>
          <a:prstGeom prst="ellipse">
            <a:avLst/>
          </a:prstGeom>
          <a:solidFill>
            <a:srgbClr val="D7000F"/>
          </a:solidFill>
          <a:ln w="12700" cap="flat" cmpd="sng" algn="ctr">
            <a:noFill/>
            <a:prstDash val="solid"/>
            <a:miter lim="800000"/>
          </a:ln>
          <a:effectLst/>
        </p:spPr>
      </p:sp>
      <p:cxnSp>
        <p:nvCxnSpPr>
          <p:cNvPr id="48" name="Connecteur droit 47">
            <a:extLst>
              <a:ext uri="{FF2B5EF4-FFF2-40B4-BE49-F238E27FC236}">
                <a16:creationId xmlns:a16="http://schemas.microsoft.com/office/drawing/2014/main" id="{D20AE17C-8E98-2D05-EE97-5FD8079601A5}"/>
              </a:ext>
            </a:extLst>
          </p:cNvPr>
          <p:cNvCxnSpPr>
            <a:cxnSpLocks/>
          </p:cNvCxnSpPr>
          <p:nvPr/>
        </p:nvCxnSpPr>
        <p:spPr bwMode="auto">
          <a:xfrm flipV="1">
            <a:off x="2918275" y="3331651"/>
            <a:ext cx="0" cy="391753"/>
          </a:xfrm>
          <a:prstGeom prst="line">
            <a:avLst/>
          </a:prstGeom>
          <a:solidFill>
            <a:srgbClr val="D7000F"/>
          </a:solidFill>
          <a:ln w="12699" cap="flat" cmpd="sng" algn="ctr">
            <a:solidFill>
              <a:srgbClr val="A5CC74">
                <a:lumMod val="50196"/>
              </a:srgbClr>
            </a:solidFill>
            <a:prstDash val="sysDot"/>
            <a:miter lim="800000"/>
          </a:ln>
          <a:effectLst/>
        </p:spPr>
      </p:cxnSp>
      <p:cxnSp>
        <p:nvCxnSpPr>
          <p:cNvPr id="49" name="Connecteur droit 48">
            <a:extLst>
              <a:ext uri="{FF2B5EF4-FFF2-40B4-BE49-F238E27FC236}">
                <a16:creationId xmlns:a16="http://schemas.microsoft.com/office/drawing/2014/main" id="{2B719D99-59F8-0AE5-413F-8E73969C92FA}"/>
              </a:ext>
            </a:extLst>
          </p:cNvPr>
          <p:cNvCxnSpPr>
            <a:cxnSpLocks/>
          </p:cNvCxnSpPr>
          <p:nvPr/>
        </p:nvCxnSpPr>
        <p:spPr bwMode="auto">
          <a:xfrm flipV="1">
            <a:off x="5022991" y="4760401"/>
            <a:ext cx="0" cy="391753"/>
          </a:xfrm>
          <a:prstGeom prst="line">
            <a:avLst/>
          </a:prstGeom>
          <a:solidFill>
            <a:srgbClr val="D7000F"/>
          </a:solidFill>
          <a:ln w="12699" cap="flat" cmpd="sng" algn="ctr">
            <a:solidFill>
              <a:srgbClr val="A5CC74">
                <a:lumMod val="50196"/>
              </a:srgbClr>
            </a:solidFill>
            <a:prstDash val="sysDot"/>
            <a:miter lim="800000"/>
          </a:ln>
          <a:effectLst/>
        </p:spPr>
      </p:cxnSp>
      <p:cxnSp>
        <p:nvCxnSpPr>
          <p:cNvPr id="50" name="Connecteur droit 49">
            <a:extLst>
              <a:ext uri="{FF2B5EF4-FFF2-40B4-BE49-F238E27FC236}">
                <a16:creationId xmlns:a16="http://schemas.microsoft.com/office/drawing/2014/main" id="{48E117A9-B078-C14F-87AA-DE97279BB03F}"/>
              </a:ext>
            </a:extLst>
          </p:cNvPr>
          <p:cNvCxnSpPr>
            <a:cxnSpLocks/>
          </p:cNvCxnSpPr>
          <p:nvPr/>
        </p:nvCxnSpPr>
        <p:spPr bwMode="auto">
          <a:xfrm flipV="1">
            <a:off x="7127709" y="3331650"/>
            <a:ext cx="0" cy="391753"/>
          </a:xfrm>
          <a:prstGeom prst="line">
            <a:avLst/>
          </a:prstGeom>
          <a:solidFill>
            <a:srgbClr val="D7000F"/>
          </a:solidFill>
          <a:ln w="12699" cap="flat" cmpd="sng" algn="ctr">
            <a:solidFill>
              <a:srgbClr val="A5CC74">
                <a:lumMod val="50196"/>
              </a:srgbClr>
            </a:solidFill>
            <a:prstDash val="sysDot"/>
            <a:miter lim="800000"/>
          </a:ln>
          <a:effectLst/>
        </p:spPr>
      </p:cxnSp>
      <p:cxnSp>
        <p:nvCxnSpPr>
          <p:cNvPr id="51" name="Connecteur droit 50">
            <a:extLst>
              <a:ext uri="{FF2B5EF4-FFF2-40B4-BE49-F238E27FC236}">
                <a16:creationId xmlns:a16="http://schemas.microsoft.com/office/drawing/2014/main" id="{CAAB1686-5653-F190-55FD-22A1E91D4946}"/>
              </a:ext>
            </a:extLst>
          </p:cNvPr>
          <p:cNvCxnSpPr>
            <a:cxnSpLocks/>
          </p:cNvCxnSpPr>
          <p:nvPr/>
        </p:nvCxnSpPr>
        <p:spPr bwMode="auto">
          <a:xfrm flipV="1">
            <a:off x="9232426" y="4760402"/>
            <a:ext cx="0" cy="391752"/>
          </a:xfrm>
          <a:prstGeom prst="line">
            <a:avLst/>
          </a:prstGeom>
          <a:solidFill>
            <a:srgbClr val="D7000F"/>
          </a:solidFill>
          <a:ln w="12699" cap="flat" cmpd="sng" algn="ctr">
            <a:solidFill>
              <a:srgbClr val="A5CC74">
                <a:lumMod val="50196"/>
              </a:srgbClr>
            </a:solidFill>
            <a:prstDash val="sysDot"/>
            <a:miter lim="800000"/>
          </a:ln>
          <a:effectLst/>
        </p:spPr>
      </p:cxnSp>
      <p:pic>
        <p:nvPicPr>
          <p:cNvPr id="52" name="Image 51">
            <a:extLst>
              <a:ext uri="{FF2B5EF4-FFF2-40B4-BE49-F238E27FC236}">
                <a16:creationId xmlns:a16="http://schemas.microsoft.com/office/drawing/2014/main" id="{A1A0D26A-EA7B-5C78-20F9-1E6840E25E32}"/>
              </a:ext>
            </a:extLst>
          </p:cNvPr>
          <p:cNvPicPr>
            <a:picLocks noChangeAspect="1"/>
          </p:cNvPicPr>
          <p:nvPr/>
        </p:nvPicPr>
        <p:blipFill>
          <a:blip r:embed="rId2"/>
          <a:stretch/>
        </p:blipFill>
        <p:spPr bwMode="auto">
          <a:xfrm>
            <a:off x="4739922" y="3969211"/>
            <a:ext cx="566139" cy="678685"/>
          </a:xfrm>
          <a:prstGeom prst="rect">
            <a:avLst/>
          </a:prstGeom>
        </p:spPr>
      </p:pic>
      <p:grpSp>
        <p:nvGrpSpPr>
          <p:cNvPr id="53" name="Groupe 52">
            <a:extLst>
              <a:ext uri="{FF2B5EF4-FFF2-40B4-BE49-F238E27FC236}">
                <a16:creationId xmlns:a16="http://schemas.microsoft.com/office/drawing/2014/main" id="{8D2ACCF8-8337-79AA-CE36-4769CA4D0CBA}"/>
              </a:ext>
            </a:extLst>
          </p:cNvPr>
          <p:cNvGrpSpPr/>
          <p:nvPr/>
        </p:nvGrpSpPr>
        <p:grpSpPr>
          <a:xfrm>
            <a:off x="271247" y="3793896"/>
            <a:ext cx="1084620" cy="1627109"/>
            <a:chOff x="280391" y="2989442"/>
            <a:chExt cx="1084620" cy="1627109"/>
          </a:xfrm>
        </p:grpSpPr>
        <p:sp>
          <p:nvSpPr>
            <p:cNvPr id="54" name="Ellipse 53">
              <a:extLst>
                <a:ext uri="{FF2B5EF4-FFF2-40B4-BE49-F238E27FC236}">
                  <a16:creationId xmlns:a16="http://schemas.microsoft.com/office/drawing/2014/main" id="{A70B513D-77D2-FA40-0FB1-25850E27FD69}"/>
                </a:ext>
              </a:extLst>
            </p:cNvPr>
            <p:cNvSpPr/>
            <p:nvPr/>
          </p:nvSpPr>
          <p:spPr bwMode="auto">
            <a:xfrm>
              <a:off x="745886" y="4462923"/>
              <a:ext cx="153628" cy="153628"/>
            </a:xfrm>
            <a:prstGeom prst="ellipse">
              <a:avLst/>
            </a:prstGeom>
            <a:solidFill>
              <a:srgbClr val="D7000F"/>
            </a:solidFill>
            <a:ln w="12700" cap="flat" cmpd="sng" algn="ctr">
              <a:noFill/>
              <a:prstDash val="solid"/>
              <a:miter lim="800000"/>
            </a:ln>
            <a:effectLst/>
          </p:spPr>
        </p:sp>
        <p:cxnSp>
          <p:nvCxnSpPr>
            <p:cNvPr id="55" name="Connecteur droit 54">
              <a:extLst>
                <a:ext uri="{FF2B5EF4-FFF2-40B4-BE49-F238E27FC236}">
                  <a16:creationId xmlns:a16="http://schemas.microsoft.com/office/drawing/2014/main" id="{E8B932CC-9CB7-28EF-F374-71EDACA10706}"/>
                </a:ext>
              </a:extLst>
            </p:cNvPr>
            <p:cNvCxnSpPr>
              <a:cxnSpLocks/>
            </p:cNvCxnSpPr>
            <p:nvPr/>
          </p:nvCxnSpPr>
          <p:spPr bwMode="auto">
            <a:xfrm flipV="1">
              <a:off x="822701" y="3955947"/>
              <a:ext cx="0" cy="391752"/>
            </a:xfrm>
            <a:prstGeom prst="line">
              <a:avLst/>
            </a:prstGeom>
            <a:solidFill>
              <a:srgbClr val="D7000F"/>
            </a:solidFill>
            <a:ln w="12699" cap="flat" cmpd="sng" algn="ctr">
              <a:solidFill>
                <a:srgbClr val="A5CC74">
                  <a:lumMod val="50196"/>
                </a:srgbClr>
              </a:solidFill>
              <a:prstDash val="sysDot"/>
              <a:miter lim="800000"/>
            </a:ln>
            <a:effectLst/>
          </p:spPr>
        </p:cxnSp>
        <p:pic>
          <p:nvPicPr>
            <p:cNvPr id="56" name="Image 55">
              <a:extLst>
                <a:ext uri="{FF2B5EF4-FFF2-40B4-BE49-F238E27FC236}">
                  <a16:creationId xmlns:a16="http://schemas.microsoft.com/office/drawing/2014/main" id="{2C8133E9-B2F6-E5C8-644F-02E4EA27D98C}"/>
                </a:ext>
              </a:extLst>
            </p:cNvPr>
            <p:cNvPicPr>
              <a:picLocks noChangeAspect="1"/>
            </p:cNvPicPr>
            <p:nvPr/>
          </p:nvPicPr>
          <p:blipFill>
            <a:blip r:embed="rId3"/>
            <a:srcRect/>
            <a:stretch/>
          </p:blipFill>
          <p:spPr bwMode="auto">
            <a:xfrm>
              <a:off x="280391" y="2989442"/>
              <a:ext cx="1084620" cy="1084620"/>
            </a:xfrm>
            <a:prstGeom prst="rect">
              <a:avLst/>
            </a:prstGeom>
          </p:spPr>
        </p:pic>
      </p:grpSp>
      <p:pic>
        <p:nvPicPr>
          <p:cNvPr id="57" name="Image 56">
            <a:extLst>
              <a:ext uri="{FF2B5EF4-FFF2-40B4-BE49-F238E27FC236}">
                <a16:creationId xmlns:a16="http://schemas.microsoft.com/office/drawing/2014/main" id="{913D53B8-EBA5-1480-BFD4-484A0EE29B4E}"/>
              </a:ext>
            </a:extLst>
          </p:cNvPr>
          <p:cNvPicPr>
            <a:picLocks noChangeAspect="1"/>
          </p:cNvPicPr>
          <p:nvPr/>
        </p:nvPicPr>
        <p:blipFill>
          <a:blip r:embed="rId4"/>
          <a:stretch/>
        </p:blipFill>
        <p:spPr bwMode="auto">
          <a:xfrm>
            <a:off x="2646139" y="2650450"/>
            <a:ext cx="544271" cy="616215"/>
          </a:xfrm>
          <a:prstGeom prst="rect">
            <a:avLst/>
          </a:prstGeom>
        </p:spPr>
      </p:pic>
      <p:pic>
        <p:nvPicPr>
          <p:cNvPr id="58" name="Image 57">
            <a:extLst>
              <a:ext uri="{FF2B5EF4-FFF2-40B4-BE49-F238E27FC236}">
                <a16:creationId xmlns:a16="http://schemas.microsoft.com/office/drawing/2014/main" id="{F0F69223-D28E-1178-4078-B2C6B258E4B4}"/>
              </a:ext>
            </a:extLst>
          </p:cNvPr>
          <p:cNvPicPr>
            <a:picLocks noChangeAspect="1"/>
          </p:cNvPicPr>
          <p:nvPr/>
        </p:nvPicPr>
        <p:blipFill>
          <a:blip r:embed="rId5"/>
          <a:stretch/>
        </p:blipFill>
        <p:spPr bwMode="auto">
          <a:xfrm>
            <a:off x="8793712" y="3838627"/>
            <a:ext cx="877428" cy="877428"/>
          </a:xfrm>
          <a:prstGeom prst="rect">
            <a:avLst/>
          </a:prstGeom>
        </p:spPr>
      </p:pic>
      <p:pic>
        <p:nvPicPr>
          <p:cNvPr id="59" name="Image 58">
            <a:extLst>
              <a:ext uri="{FF2B5EF4-FFF2-40B4-BE49-F238E27FC236}">
                <a16:creationId xmlns:a16="http://schemas.microsoft.com/office/drawing/2014/main" id="{538F3206-4453-34A5-D22F-B653B218645C}"/>
              </a:ext>
            </a:extLst>
          </p:cNvPr>
          <p:cNvPicPr>
            <a:picLocks noChangeAspect="1"/>
          </p:cNvPicPr>
          <p:nvPr/>
        </p:nvPicPr>
        <p:blipFill>
          <a:blip r:embed="rId6"/>
          <a:stretch/>
        </p:blipFill>
        <p:spPr bwMode="auto">
          <a:xfrm>
            <a:off x="11013393" y="2650450"/>
            <a:ext cx="647498" cy="606834"/>
          </a:xfrm>
          <a:prstGeom prst="rect">
            <a:avLst/>
          </a:prstGeom>
        </p:spPr>
      </p:pic>
      <p:sp>
        <p:nvSpPr>
          <p:cNvPr id="60" name="Ellipse 59">
            <a:extLst>
              <a:ext uri="{FF2B5EF4-FFF2-40B4-BE49-F238E27FC236}">
                <a16:creationId xmlns:a16="http://schemas.microsoft.com/office/drawing/2014/main" id="{078B0342-6E04-CF66-0F04-FB6122DC2CF5}"/>
              </a:ext>
            </a:extLst>
          </p:cNvPr>
          <p:cNvSpPr/>
          <p:nvPr/>
        </p:nvSpPr>
        <p:spPr bwMode="auto">
          <a:xfrm>
            <a:off x="11260329" y="3815582"/>
            <a:ext cx="153627" cy="153627"/>
          </a:xfrm>
          <a:prstGeom prst="ellipse">
            <a:avLst/>
          </a:prstGeom>
          <a:solidFill>
            <a:srgbClr val="D7000F"/>
          </a:solidFill>
          <a:ln w="12700" cap="flat" cmpd="sng" algn="ctr">
            <a:noFill/>
            <a:prstDash val="solid"/>
            <a:miter lim="800000"/>
          </a:ln>
          <a:effectLst/>
        </p:spPr>
      </p:sp>
      <p:cxnSp>
        <p:nvCxnSpPr>
          <p:cNvPr id="61" name="Connecteur droit 60">
            <a:extLst>
              <a:ext uri="{FF2B5EF4-FFF2-40B4-BE49-F238E27FC236}">
                <a16:creationId xmlns:a16="http://schemas.microsoft.com/office/drawing/2014/main" id="{B1C68A29-02A9-6E9C-BE0F-C0F46BC8039F}"/>
              </a:ext>
            </a:extLst>
          </p:cNvPr>
          <p:cNvCxnSpPr>
            <a:cxnSpLocks/>
          </p:cNvCxnSpPr>
          <p:nvPr/>
        </p:nvCxnSpPr>
        <p:spPr bwMode="auto">
          <a:xfrm flipV="1">
            <a:off x="11337143" y="3331651"/>
            <a:ext cx="0" cy="391752"/>
          </a:xfrm>
          <a:prstGeom prst="line">
            <a:avLst/>
          </a:prstGeom>
          <a:solidFill>
            <a:srgbClr val="D7000F"/>
          </a:solidFill>
          <a:ln w="12699" cap="flat" cmpd="sng" algn="ctr">
            <a:solidFill>
              <a:srgbClr val="A5CC74">
                <a:lumMod val="50196"/>
              </a:srgbClr>
            </a:solidFill>
            <a:prstDash val="sysDot"/>
            <a:miter lim="800000"/>
          </a:ln>
          <a:effectLst/>
        </p:spPr>
      </p:cxnSp>
      <p:pic>
        <p:nvPicPr>
          <p:cNvPr id="62" name="Image 61">
            <a:extLst>
              <a:ext uri="{FF2B5EF4-FFF2-40B4-BE49-F238E27FC236}">
                <a16:creationId xmlns:a16="http://schemas.microsoft.com/office/drawing/2014/main" id="{7477E86C-FEB7-AB40-8979-7D85FF3C89CC}"/>
              </a:ext>
            </a:extLst>
          </p:cNvPr>
          <p:cNvPicPr>
            <a:picLocks noChangeAspect="1"/>
          </p:cNvPicPr>
          <p:nvPr/>
        </p:nvPicPr>
        <p:blipFill>
          <a:blip r:embed="rId7"/>
          <a:stretch/>
        </p:blipFill>
        <p:spPr bwMode="auto">
          <a:xfrm>
            <a:off x="6465354" y="2832357"/>
            <a:ext cx="1324708" cy="483858"/>
          </a:xfrm>
          <a:prstGeom prst="rect">
            <a:avLst/>
          </a:prstGeom>
        </p:spPr>
      </p:pic>
      <p:sp>
        <p:nvSpPr>
          <p:cNvPr id="63" name="Espace réservé du texte 12">
            <a:extLst>
              <a:ext uri="{FF2B5EF4-FFF2-40B4-BE49-F238E27FC236}">
                <a16:creationId xmlns:a16="http://schemas.microsoft.com/office/drawing/2014/main" id="{8226AA7F-EFA2-25AB-3920-71F6EEC60FCB}"/>
              </a:ext>
            </a:extLst>
          </p:cNvPr>
          <p:cNvSpPr txBox="1">
            <a:spLocks/>
          </p:cNvSpPr>
          <p:nvPr/>
        </p:nvSpPr>
        <p:spPr bwMode="auto">
          <a:xfrm>
            <a:off x="-153144" y="5521953"/>
            <a:ext cx="1994271" cy="408179"/>
          </a:xfrm>
          <a:prstGeom prst="rect">
            <a:avLst/>
          </a:prstGeom>
        </p:spPr>
        <p:txBody>
          <a:bodyPr vert="horz" lIns="72000" tIns="36000" rIns="36000" bIns="36000" rtlCol="0">
            <a:noAutofit/>
          </a:bodyPr>
          <a:lstStyle>
            <a:lvl1pPr marL="0" indent="0" algn="l" defTabSz="914400">
              <a:lnSpc>
                <a:spcPct val="100000"/>
              </a:lnSpc>
              <a:spcBef>
                <a:spcPts val="1500"/>
              </a:spcBef>
              <a:buFont typeface="Arial"/>
              <a:buNone/>
              <a:defRPr sz="1600" b="1">
                <a:solidFill>
                  <a:schemeClr val="tx2"/>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317500" marR="0" lvl="3" indent="-101600" algn="l" defTabSz="914400" eaLnBrk="1" fontAlgn="auto" latinLnBrk="0" hangingPunct="1">
              <a:lnSpc>
                <a:spcPct val="100000"/>
              </a:lnSpc>
              <a:spcBef>
                <a:spcPts val="1300"/>
              </a:spcBef>
              <a:spcAft>
                <a:spcPts val="0"/>
              </a:spcAft>
              <a:buClr>
                <a:srgbClr val="C30F0F"/>
              </a:buClr>
              <a:buSzPct val="120000"/>
              <a:buFont typeface="Wingdings" pitchFamily="2" charset="2"/>
              <a:buChar char="§"/>
              <a:tabLst/>
              <a:defRPr/>
            </a:pPr>
            <a:r>
              <a:rPr kumimoji="0" lang="fr-FR" sz="1200" b="1" i="0" u="none" strike="noStrike" kern="0" cap="none" spc="0" normalizeH="0" baseline="0" noProof="0" dirty="0">
                <a:ln>
                  <a:noFill/>
                </a:ln>
                <a:solidFill>
                  <a:srgbClr val="3E454A"/>
                </a:solidFill>
                <a:effectLst/>
                <a:uLnTx/>
                <a:uFillTx/>
                <a:latin typeface="Arial"/>
                <a:cs typeface="Arial"/>
              </a:rPr>
              <a:t>Vision d’ensemble </a:t>
            </a:r>
            <a:br>
              <a:rPr kumimoji="0" lang="fr-FR" sz="1200" b="1" i="0" u="none" strike="noStrike" kern="0" cap="none" spc="0" normalizeH="0" baseline="0" noProof="0" dirty="0">
                <a:ln>
                  <a:noFill/>
                </a:ln>
                <a:solidFill>
                  <a:srgbClr val="3E454A"/>
                </a:solidFill>
                <a:effectLst/>
                <a:uLnTx/>
                <a:uFillTx/>
                <a:latin typeface="Arial"/>
                <a:cs typeface="Arial"/>
              </a:rPr>
            </a:br>
            <a:r>
              <a:rPr kumimoji="0" lang="fr-FR" sz="1200" b="1" i="0" u="none" strike="noStrike" kern="0" cap="none" spc="0" normalizeH="0" baseline="0" noProof="0" dirty="0">
                <a:ln>
                  <a:noFill/>
                </a:ln>
                <a:solidFill>
                  <a:srgbClr val="3E454A"/>
                </a:solidFill>
                <a:effectLst/>
                <a:uLnTx/>
                <a:uFillTx/>
                <a:latin typeface="Arial"/>
                <a:cs typeface="Arial"/>
              </a:rPr>
              <a:t>de ses comptes pros</a:t>
            </a:r>
          </a:p>
        </p:txBody>
      </p:sp>
      <p:sp>
        <p:nvSpPr>
          <p:cNvPr id="64" name="Espace réservé du texte 12">
            <a:extLst>
              <a:ext uri="{FF2B5EF4-FFF2-40B4-BE49-F238E27FC236}">
                <a16:creationId xmlns:a16="http://schemas.microsoft.com/office/drawing/2014/main" id="{21F14B08-F067-14FD-D8B4-A28F4CDD58F5}"/>
              </a:ext>
            </a:extLst>
          </p:cNvPr>
          <p:cNvSpPr>
            <a:spLocks noGrp="1"/>
          </p:cNvSpPr>
          <p:nvPr/>
        </p:nvSpPr>
        <p:spPr bwMode="auto">
          <a:xfrm>
            <a:off x="1871242" y="4123227"/>
            <a:ext cx="1994270" cy="408179"/>
          </a:xfrm>
        </p:spPr>
        <p:txBody>
          <a:bodyPr vert="horz" lIns="91440" tIns="45720" rIns="91440" bIns="45720" rtlCol="0">
            <a:noAutofit/>
          </a:bodyPr>
          <a:lstStyle>
            <a:lvl1pPr marL="0" indent="0" algn="l" defTabSz="914400">
              <a:lnSpc>
                <a:spcPct val="100000"/>
              </a:lnSpc>
              <a:spcBef>
                <a:spcPts val="1499"/>
              </a:spcBef>
              <a:buFont typeface="Arial"/>
              <a:buNone/>
              <a:defRPr sz="1600" b="1">
                <a:solidFill>
                  <a:schemeClr val="tx2"/>
                </a:solidFill>
                <a:latin typeface="+mn-lt"/>
                <a:ea typeface="+mn-ea"/>
                <a:cs typeface="+mn-cs"/>
              </a:defRPr>
            </a:lvl1pPr>
            <a:lvl2pPr marL="0" indent="0" algn="l" defTabSz="914400">
              <a:lnSpc>
                <a:spcPct val="100000"/>
              </a:lnSpc>
              <a:spcBef>
                <a:spcPts val="1299"/>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499"/>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299"/>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299"/>
              </a:spcBef>
              <a:buClr>
                <a:schemeClr val="tx1"/>
              </a:buClr>
              <a:buFont typeface="Arial"/>
              <a:buChar char="-"/>
              <a:defRPr sz="1200" b="0">
                <a:solidFill>
                  <a:schemeClr val="tx1"/>
                </a:solidFill>
                <a:latin typeface="+mn-lt"/>
                <a:ea typeface="+mn-ea"/>
                <a:cs typeface="+mn-cs"/>
              </a:defRPr>
            </a:lvl5pPr>
            <a:lvl6pPr marL="2514599" indent="-228600" algn="l" defTabSz="914400">
              <a:lnSpc>
                <a:spcPct val="90000"/>
              </a:lnSpc>
              <a:spcBef>
                <a:spcPts val="499"/>
              </a:spcBef>
              <a:buFont typeface="Arial"/>
              <a:buChar char="•"/>
              <a:defRPr sz="1800">
                <a:solidFill>
                  <a:schemeClr val="tx1"/>
                </a:solidFill>
                <a:latin typeface="+mn-lt"/>
                <a:ea typeface="+mn-ea"/>
                <a:cs typeface="+mn-cs"/>
              </a:defRPr>
            </a:lvl6pPr>
            <a:lvl7pPr marL="2971800" indent="-228600" algn="l" defTabSz="914400">
              <a:lnSpc>
                <a:spcPct val="90000"/>
              </a:lnSpc>
              <a:spcBef>
                <a:spcPts val="499"/>
              </a:spcBef>
              <a:buFont typeface="Arial"/>
              <a:buChar char="•"/>
              <a:defRPr sz="1800">
                <a:solidFill>
                  <a:schemeClr val="tx1"/>
                </a:solidFill>
                <a:latin typeface="+mn-lt"/>
                <a:ea typeface="+mn-ea"/>
                <a:cs typeface="+mn-cs"/>
              </a:defRPr>
            </a:lvl7pPr>
            <a:lvl8pPr marL="3429000" indent="-228600" algn="l" defTabSz="914400">
              <a:lnSpc>
                <a:spcPct val="90000"/>
              </a:lnSpc>
              <a:spcBef>
                <a:spcPts val="499"/>
              </a:spcBef>
              <a:buFont typeface="Arial"/>
              <a:buChar char="•"/>
              <a:defRPr sz="1800">
                <a:solidFill>
                  <a:schemeClr val="tx1"/>
                </a:solidFill>
                <a:latin typeface="+mn-lt"/>
                <a:ea typeface="+mn-ea"/>
                <a:cs typeface="+mn-cs"/>
              </a:defRPr>
            </a:lvl8pPr>
            <a:lvl9pPr marL="3886200" indent="-228600" algn="l" defTabSz="914400">
              <a:lnSpc>
                <a:spcPct val="90000"/>
              </a:lnSpc>
              <a:spcBef>
                <a:spcPts val="499"/>
              </a:spcBef>
              <a:buFont typeface="Arial"/>
              <a:buChar char="•"/>
              <a:defRPr sz="1800">
                <a:solidFill>
                  <a:schemeClr val="tx1"/>
                </a:solidFill>
                <a:latin typeface="+mn-lt"/>
                <a:ea typeface="+mn-ea"/>
                <a:cs typeface="+mn-cs"/>
              </a:defRPr>
            </a:lvl9pPr>
          </a:lstStyle>
          <a:p>
            <a:pPr marL="88900" lvl="3" indent="-88900" algn="ctr">
              <a:buClr>
                <a:srgbClr val="C30F0F"/>
              </a:buClr>
              <a:buSzPct val="120000"/>
              <a:buFont typeface="Wingdings" pitchFamily="2" charset="2"/>
              <a:buChar char="§"/>
              <a:defRPr/>
            </a:pPr>
            <a:r>
              <a:rPr lang="fr-FR" b="1" kern="0" dirty="0">
                <a:solidFill>
                  <a:srgbClr val="3E454A"/>
                </a:solidFill>
                <a:cs typeface="Arial"/>
              </a:rPr>
              <a:t> Un gain </a:t>
            </a:r>
            <a:br>
              <a:rPr lang="fr-FR" b="1" kern="0" dirty="0">
                <a:solidFill>
                  <a:srgbClr val="3E454A"/>
                </a:solidFill>
                <a:cs typeface="Arial"/>
              </a:rPr>
            </a:br>
            <a:r>
              <a:rPr lang="fr-FR" b="1" kern="0" dirty="0">
                <a:solidFill>
                  <a:srgbClr val="3E454A"/>
                </a:solidFill>
                <a:cs typeface="Arial"/>
              </a:rPr>
              <a:t>de temps</a:t>
            </a:r>
            <a:br>
              <a:rPr lang="fr-FR" b="1" kern="0" dirty="0">
                <a:solidFill>
                  <a:srgbClr val="3E454A"/>
                </a:solidFill>
                <a:cs typeface="Arial"/>
              </a:rPr>
            </a:br>
            <a:r>
              <a:rPr lang="fr-FR" b="1" kern="0" dirty="0">
                <a:solidFill>
                  <a:srgbClr val="3E454A"/>
                </a:solidFill>
                <a:ea typeface="Arial"/>
                <a:cs typeface="Arial"/>
              </a:rPr>
              <a:t>au quotidien</a:t>
            </a:r>
            <a:endParaRPr lang="fr-FR" b="1" kern="0" dirty="0">
              <a:solidFill>
                <a:srgbClr val="3E454A"/>
              </a:solidFill>
              <a:cs typeface="Arial"/>
            </a:endParaRPr>
          </a:p>
        </p:txBody>
      </p:sp>
      <p:sp>
        <p:nvSpPr>
          <p:cNvPr id="65" name="Espace réservé du texte 12">
            <a:extLst>
              <a:ext uri="{FF2B5EF4-FFF2-40B4-BE49-F238E27FC236}">
                <a16:creationId xmlns:a16="http://schemas.microsoft.com/office/drawing/2014/main" id="{703543E6-33A1-32F1-5D60-0FCED4CD9378}"/>
              </a:ext>
            </a:extLst>
          </p:cNvPr>
          <p:cNvSpPr>
            <a:spLocks noGrp="1"/>
          </p:cNvSpPr>
          <p:nvPr/>
        </p:nvSpPr>
        <p:spPr bwMode="auto">
          <a:xfrm>
            <a:off x="4142640" y="5521953"/>
            <a:ext cx="2199152" cy="408179"/>
          </a:xfrm>
        </p:spPr>
        <p:txBody>
          <a:bodyPr vert="horz" lIns="0" tIns="0" rIns="0" bIns="0" rtlCol="0">
            <a:noAutofit/>
          </a:bodyPr>
          <a:lstStyle>
            <a:lvl1pPr marL="0" indent="0" algn="l" defTabSz="914400">
              <a:lnSpc>
                <a:spcPct val="100000"/>
              </a:lnSpc>
              <a:spcBef>
                <a:spcPts val="1499"/>
              </a:spcBef>
              <a:buFont typeface="Arial"/>
              <a:buNone/>
              <a:defRPr sz="1600" b="1">
                <a:solidFill>
                  <a:schemeClr val="tx2"/>
                </a:solidFill>
                <a:latin typeface="+mn-lt"/>
                <a:ea typeface="+mn-ea"/>
                <a:cs typeface="+mn-cs"/>
              </a:defRPr>
            </a:lvl1pPr>
            <a:lvl2pPr marL="0" indent="0" algn="l" defTabSz="914400">
              <a:lnSpc>
                <a:spcPct val="100000"/>
              </a:lnSpc>
              <a:spcBef>
                <a:spcPts val="1299"/>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499"/>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299"/>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299"/>
              </a:spcBef>
              <a:buClr>
                <a:schemeClr val="tx1"/>
              </a:buClr>
              <a:buFont typeface="Arial"/>
              <a:buChar char="-"/>
              <a:defRPr sz="1200" b="0">
                <a:solidFill>
                  <a:schemeClr val="tx1"/>
                </a:solidFill>
                <a:latin typeface="+mn-lt"/>
                <a:ea typeface="+mn-ea"/>
                <a:cs typeface="+mn-cs"/>
              </a:defRPr>
            </a:lvl5pPr>
            <a:lvl6pPr marL="2514599" indent="-228600" algn="l" defTabSz="914400">
              <a:lnSpc>
                <a:spcPct val="90000"/>
              </a:lnSpc>
              <a:spcBef>
                <a:spcPts val="499"/>
              </a:spcBef>
              <a:buFont typeface="Arial"/>
              <a:buChar char="•"/>
              <a:defRPr sz="1800">
                <a:solidFill>
                  <a:schemeClr val="tx1"/>
                </a:solidFill>
                <a:latin typeface="+mn-lt"/>
                <a:ea typeface="+mn-ea"/>
                <a:cs typeface="+mn-cs"/>
              </a:defRPr>
            </a:lvl6pPr>
            <a:lvl7pPr marL="2971800" indent="-228600" algn="l" defTabSz="914400">
              <a:lnSpc>
                <a:spcPct val="90000"/>
              </a:lnSpc>
              <a:spcBef>
                <a:spcPts val="499"/>
              </a:spcBef>
              <a:buFont typeface="Arial"/>
              <a:buChar char="•"/>
              <a:defRPr sz="1800">
                <a:solidFill>
                  <a:schemeClr val="tx1"/>
                </a:solidFill>
                <a:latin typeface="+mn-lt"/>
                <a:ea typeface="+mn-ea"/>
                <a:cs typeface="+mn-cs"/>
              </a:defRPr>
            </a:lvl7pPr>
            <a:lvl8pPr marL="3429000" indent="-228600" algn="l" defTabSz="914400">
              <a:lnSpc>
                <a:spcPct val="90000"/>
              </a:lnSpc>
              <a:spcBef>
                <a:spcPts val="499"/>
              </a:spcBef>
              <a:buFont typeface="Arial"/>
              <a:buChar char="•"/>
              <a:defRPr sz="1800">
                <a:solidFill>
                  <a:schemeClr val="tx1"/>
                </a:solidFill>
                <a:latin typeface="+mn-lt"/>
                <a:ea typeface="+mn-ea"/>
                <a:cs typeface="+mn-cs"/>
              </a:defRPr>
            </a:lvl8pPr>
            <a:lvl9pPr marL="3886200" indent="-228600" algn="l" defTabSz="914400">
              <a:lnSpc>
                <a:spcPct val="90000"/>
              </a:lnSpc>
              <a:spcBef>
                <a:spcPts val="499"/>
              </a:spcBef>
              <a:buFont typeface="Arial"/>
              <a:buChar char="•"/>
              <a:defRPr sz="1800">
                <a:solidFill>
                  <a:schemeClr val="tx1"/>
                </a:solidFill>
                <a:latin typeface="+mn-lt"/>
                <a:ea typeface="+mn-ea"/>
                <a:cs typeface="+mn-cs"/>
              </a:defRPr>
            </a:lvl9pPr>
          </a:lstStyle>
          <a:p>
            <a:pPr marL="88900" lvl="3" indent="-88900">
              <a:buClr>
                <a:srgbClr val="C30F0F"/>
              </a:buClr>
              <a:buSzPct val="120000"/>
              <a:buFont typeface="Wingdings" pitchFamily="2" charset="2"/>
              <a:buChar char="§"/>
              <a:defRPr/>
            </a:pPr>
            <a:r>
              <a:rPr lang="fr-FR" b="1" kern="0" dirty="0">
                <a:solidFill>
                  <a:srgbClr val="3E454A"/>
                </a:solidFill>
                <a:ea typeface="Arial"/>
                <a:cs typeface="Arial"/>
              </a:rPr>
              <a:t>Une meilleure sécurité pour ses virements</a:t>
            </a:r>
            <a:endParaRPr lang="fr-FR" b="1" kern="0" dirty="0">
              <a:solidFill>
                <a:srgbClr val="3E454A"/>
              </a:solidFill>
              <a:cs typeface="Arial"/>
            </a:endParaRPr>
          </a:p>
        </p:txBody>
      </p:sp>
      <p:sp>
        <p:nvSpPr>
          <p:cNvPr id="66" name="Espace réservé du texte 12">
            <a:extLst>
              <a:ext uri="{FF2B5EF4-FFF2-40B4-BE49-F238E27FC236}">
                <a16:creationId xmlns:a16="http://schemas.microsoft.com/office/drawing/2014/main" id="{ECA01686-696E-AD80-0FBE-5A34750CC405}"/>
              </a:ext>
            </a:extLst>
          </p:cNvPr>
          <p:cNvSpPr>
            <a:spLocks noGrp="1"/>
          </p:cNvSpPr>
          <p:nvPr/>
        </p:nvSpPr>
        <p:spPr bwMode="auto">
          <a:xfrm>
            <a:off x="5896810" y="4201489"/>
            <a:ext cx="2199151" cy="553191"/>
          </a:xfrm>
        </p:spPr>
        <p:txBody>
          <a:bodyPr vert="horz" lIns="91440" tIns="45720" rIns="91440" bIns="45720" rtlCol="0">
            <a:noAutofit/>
          </a:bodyPr>
          <a:lstStyle>
            <a:lvl1pPr marL="0" indent="0" algn="l" defTabSz="914400">
              <a:lnSpc>
                <a:spcPct val="100000"/>
              </a:lnSpc>
              <a:spcBef>
                <a:spcPts val="1499"/>
              </a:spcBef>
              <a:buFont typeface="Arial"/>
              <a:buNone/>
              <a:defRPr sz="1600" b="1">
                <a:solidFill>
                  <a:schemeClr val="tx2"/>
                </a:solidFill>
                <a:latin typeface="+mn-lt"/>
                <a:ea typeface="+mn-ea"/>
                <a:cs typeface="+mn-cs"/>
              </a:defRPr>
            </a:lvl1pPr>
            <a:lvl2pPr marL="0" indent="0" algn="l" defTabSz="914400">
              <a:lnSpc>
                <a:spcPct val="100000"/>
              </a:lnSpc>
              <a:spcBef>
                <a:spcPts val="1299"/>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499"/>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299"/>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299"/>
              </a:spcBef>
              <a:buClr>
                <a:schemeClr val="tx1"/>
              </a:buClr>
              <a:buFont typeface="Arial"/>
              <a:buChar char="-"/>
              <a:defRPr sz="1200" b="0">
                <a:solidFill>
                  <a:schemeClr val="tx1"/>
                </a:solidFill>
                <a:latin typeface="+mn-lt"/>
                <a:ea typeface="+mn-ea"/>
                <a:cs typeface="+mn-cs"/>
              </a:defRPr>
            </a:lvl5pPr>
            <a:lvl6pPr marL="2514599" indent="-228600" algn="l" defTabSz="914400">
              <a:lnSpc>
                <a:spcPct val="90000"/>
              </a:lnSpc>
              <a:spcBef>
                <a:spcPts val="499"/>
              </a:spcBef>
              <a:buFont typeface="Arial"/>
              <a:buChar char="•"/>
              <a:defRPr sz="1800">
                <a:solidFill>
                  <a:schemeClr val="tx1"/>
                </a:solidFill>
                <a:latin typeface="+mn-lt"/>
                <a:ea typeface="+mn-ea"/>
                <a:cs typeface="+mn-cs"/>
              </a:defRPr>
            </a:lvl6pPr>
            <a:lvl7pPr marL="2971800" indent="-228600" algn="l" defTabSz="914400">
              <a:lnSpc>
                <a:spcPct val="90000"/>
              </a:lnSpc>
              <a:spcBef>
                <a:spcPts val="499"/>
              </a:spcBef>
              <a:buFont typeface="Arial"/>
              <a:buChar char="•"/>
              <a:defRPr sz="1800">
                <a:solidFill>
                  <a:schemeClr val="tx1"/>
                </a:solidFill>
                <a:latin typeface="+mn-lt"/>
                <a:ea typeface="+mn-ea"/>
                <a:cs typeface="+mn-cs"/>
              </a:defRPr>
            </a:lvl7pPr>
            <a:lvl8pPr marL="3429000" indent="-228600" algn="l" defTabSz="914400">
              <a:lnSpc>
                <a:spcPct val="90000"/>
              </a:lnSpc>
              <a:spcBef>
                <a:spcPts val="499"/>
              </a:spcBef>
              <a:buFont typeface="Arial"/>
              <a:buChar char="•"/>
              <a:defRPr sz="1800">
                <a:solidFill>
                  <a:schemeClr val="tx1"/>
                </a:solidFill>
                <a:latin typeface="+mn-lt"/>
                <a:ea typeface="+mn-ea"/>
                <a:cs typeface="+mn-cs"/>
              </a:defRPr>
            </a:lvl8pPr>
            <a:lvl9pPr marL="3886200" indent="-228600" algn="l" defTabSz="914400">
              <a:lnSpc>
                <a:spcPct val="90000"/>
              </a:lnSpc>
              <a:spcBef>
                <a:spcPts val="499"/>
              </a:spcBef>
              <a:buFont typeface="Arial"/>
              <a:buChar char="•"/>
              <a:defRPr sz="1800">
                <a:solidFill>
                  <a:schemeClr val="tx1"/>
                </a:solidFill>
                <a:latin typeface="+mn-lt"/>
                <a:ea typeface="+mn-ea"/>
                <a:cs typeface="+mn-cs"/>
              </a:defRPr>
            </a:lvl9pPr>
          </a:lstStyle>
          <a:p>
            <a:pPr marL="317500" lvl="3" indent="-101600" algn="ctr">
              <a:buClr>
                <a:srgbClr val="C30F0F"/>
              </a:buClr>
              <a:buSzPct val="120000"/>
              <a:buFont typeface="Wingdings" pitchFamily="2" charset="2"/>
              <a:buChar char="§"/>
              <a:defRPr/>
            </a:pPr>
            <a:r>
              <a:rPr lang="fr-FR" b="1" kern="0" dirty="0">
                <a:solidFill>
                  <a:srgbClr val="3E454A"/>
                </a:solidFill>
                <a:ea typeface="Arial"/>
                <a:cs typeface="Arial"/>
              </a:rPr>
              <a:t>Un solde </a:t>
            </a:r>
            <a:br>
              <a:rPr lang="fr-FR" b="1" kern="0" dirty="0">
                <a:solidFill>
                  <a:srgbClr val="3E454A"/>
                </a:solidFill>
                <a:ea typeface="Arial"/>
                <a:cs typeface="Arial"/>
              </a:rPr>
            </a:br>
            <a:r>
              <a:rPr lang="fr-FR" b="1" kern="0" dirty="0">
                <a:solidFill>
                  <a:srgbClr val="3E454A"/>
                </a:solidFill>
                <a:ea typeface="Arial"/>
                <a:cs typeface="Arial"/>
              </a:rPr>
              <a:t>minute, </a:t>
            </a:r>
            <a:br>
              <a:rPr lang="fr-FR" b="1" kern="0" dirty="0">
                <a:solidFill>
                  <a:srgbClr val="3E454A"/>
                </a:solidFill>
                <a:ea typeface="Arial"/>
                <a:cs typeface="Arial"/>
              </a:rPr>
            </a:br>
            <a:r>
              <a:rPr lang="fr-FR" b="1" kern="0" dirty="0">
                <a:solidFill>
                  <a:srgbClr val="3E454A"/>
                </a:solidFill>
                <a:ea typeface="Arial"/>
                <a:cs typeface="Arial"/>
              </a:rPr>
              <a:t>un relevé </a:t>
            </a:r>
            <a:br>
              <a:rPr lang="fr-FR" b="1" kern="0" dirty="0">
                <a:solidFill>
                  <a:srgbClr val="3E454A"/>
                </a:solidFill>
                <a:ea typeface="Arial"/>
                <a:cs typeface="Arial"/>
              </a:rPr>
            </a:br>
            <a:r>
              <a:rPr lang="fr-FR" b="1" kern="0" dirty="0">
                <a:solidFill>
                  <a:srgbClr val="3E454A"/>
                </a:solidFill>
                <a:ea typeface="Arial"/>
                <a:cs typeface="Arial"/>
              </a:rPr>
              <a:t>de ses opérations à J.</a:t>
            </a:r>
            <a:br>
              <a:rPr lang="fr-FR" b="1" kern="0" dirty="0">
                <a:solidFill>
                  <a:srgbClr val="3E454A"/>
                </a:solidFill>
                <a:ea typeface="Arial"/>
                <a:cs typeface="Arial"/>
              </a:rPr>
            </a:br>
            <a:r>
              <a:rPr lang="fr-FR" b="1" kern="0" dirty="0">
                <a:solidFill>
                  <a:srgbClr val="3E454A"/>
                </a:solidFill>
                <a:ea typeface="Arial"/>
                <a:cs typeface="Arial"/>
              </a:rPr>
              <a:t>Le virement instantané</a:t>
            </a:r>
            <a:endParaRPr lang="fr-FR" b="1" kern="0" dirty="0">
              <a:solidFill>
                <a:srgbClr val="3E454A"/>
              </a:solidFill>
              <a:cs typeface="Arial"/>
            </a:endParaRPr>
          </a:p>
        </p:txBody>
      </p:sp>
      <p:sp>
        <p:nvSpPr>
          <p:cNvPr id="67" name="Espace réservé du texte 12">
            <a:extLst>
              <a:ext uri="{FF2B5EF4-FFF2-40B4-BE49-F238E27FC236}">
                <a16:creationId xmlns:a16="http://schemas.microsoft.com/office/drawing/2014/main" id="{B6D516C3-3FE1-4597-6976-ABF10516126B}"/>
              </a:ext>
            </a:extLst>
          </p:cNvPr>
          <p:cNvSpPr>
            <a:spLocks noGrp="1"/>
          </p:cNvSpPr>
          <p:nvPr/>
        </p:nvSpPr>
        <p:spPr bwMode="auto">
          <a:xfrm>
            <a:off x="8132850" y="5521953"/>
            <a:ext cx="2199151" cy="408179"/>
          </a:xfrm>
        </p:spPr>
        <p:txBody>
          <a:bodyPr vert="horz" lIns="91440" tIns="45720" rIns="91440" bIns="45720" rtlCol="0">
            <a:noAutofit/>
          </a:bodyPr>
          <a:lstStyle>
            <a:lvl1pPr marL="0" indent="0" algn="l" defTabSz="914400">
              <a:lnSpc>
                <a:spcPct val="100000"/>
              </a:lnSpc>
              <a:spcBef>
                <a:spcPts val="1499"/>
              </a:spcBef>
              <a:buFont typeface="Arial"/>
              <a:buNone/>
              <a:defRPr sz="1600" b="1">
                <a:solidFill>
                  <a:schemeClr val="tx2"/>
                </a:solidFill>
                <a:latin typeface="+mn-lt"/>
                <a:ea typeface="+mn-ea"/>
                <a:cs typeface="+mn-cs"/>
              </a:defRPr>
            </a:lvl1pPr>
            <a:lvl2pPr marL="0" indent="0" algn="l" defTabSz="914400">
              <a:lnSpc>
                <a:spcPct val="100000"/>
              </a:lnSpc>
              <a:spcBef>
                <a:spcPts val="1299"/>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499"/>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299"/>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299"/>
              </a:spcBef>
              <a:buClr>
                <a:schemeClr val="tx1"/>
              </a:buClr>
              <a:buFont typeface="Arial"/>
              <a:buChar char="-"/>
              <a:defRPr sz="1200" b="0">
                <a:solidFill>
                  <a:schemeClr val="tx1"/>
                </a:solidFill>
                <a:latin typeface="+mn-lt"/>
                <a:ea typeface="+mn-ea"/>
                <a:cs typeface="+mn-cs"/>
              </a:defRPr>
            </a:lvl5pPr>
            <a:lvl6pPr marL="2514599" indent="-228600" algn="l" defTabSz="914400">
              <a:lnSpc>
                <a:spcPct val="90000"/>
              </a:lnSpc>
              <a:spcBef>
                <a:spcPts val="499"/>
              </a:spcBef>
              <a:buFont typeface="Arial"/>
              <a:buChar char="•"/>
              <a:defRPr sz="1800">
                <a:solidFill>
                  <a:schemeClr val="tx1"/>
                </a:solidFill>
                <a:latin typeface="+mn-lt"/>
                <a:ea typeface="+mn-ea"/>
                <a:cs typeface="+mn-cs"/>
              </a:defRPr>
            </a:lvl6pPr>
            <a:lvl7pPr marL="2971800" indent="-228600" algn="l" defTabSz="914400">
              <a:lnSpc>
                <a:spcPct val="90000"/>
              </a:lnSpc>
              <a:spcBef>
                <a:spcPts val="499"/>
              </a:spcBef>
              <a:buFont typeface="Arial"/>
              <a:buChar char="•"/>
              <a:defRPr sz="1800">
                <a:solidFill>
                  <a:schemeClr val="tx1"/>
                </a:solidFill>
                <a:latin typeface="+mn-lt"/>
                <a:ea typeface="+mn-ea"/>
                <a:cs typeface="+mn-cs"/>
              </a:defRPr>
            </a:lvl7pPr>
            <a:lvl8pPr marL="3429000" indent="-228600" algn="l" defTabSz="914400">
              <a:lnSpc>
                <a:spcPct val="90000"/>
              </a:lnSpc>
              <a:spcBef>
                <a:spcPts val="499"/>
              </a:spcBef>
              <a:buFont typeface="Arial"/>
              <a:buChar char="•"/>
              <a:defRPr sz="1800">
                <a:solidFill>
                  <a:schemeClr val="tx1"/>
                </a:solidFill>
                <a:latin typeface="+mn-lt"/>
                <a:ea typeface="+mn-ea"/>
                <a:cs typeface="+mn-cs"/>
              </a:defRPr>
            </a:lvl8pPr>
            <a:lvl9pPr marL="3886200" indent="-228600" algn="l" defTabSz="914400">
              <a:lnSpc>
                <a:spcPct val="90000"/>
              </a:lnSpc>
              <a:spcBef>
                <a:spcPts val="499"/>
              </a:spcBef>
              <a:buFont typeface="Arial"/>
              <a:buChar char="•"/>
              <a:defRPr sz="1800">
                <a:solidFill>
                  <a:schemeClr val="tx1"/>
                </a:solidFill>
                <a:latin typeface="+mn-lt"/>
                <a:ea typeface="+mn-ea"/>
                <a:cs typeface="+mn-cs"/>
              </a:defRPr>
            </a:lvl9pPr>
          </a:lstStyle>
          <a:p>
            <a:pPr marL="317500" lvl="3" indent="-101600">
              <a:buClr>
                <a:srgbClr val="C30F0F"/>
              </a:buClr>
              <a:buSzPct val="120000"/>
              <a:buFont typeface="Wingdings" pitchFamily="2" charset="2"/>
              <a:buChar char="§"/>
              <a:defRPr/>
            </a:pPr>
            <a:r>
              <a:rPr lang="fr-FR" b="1" kern="0" dirty="0">
                <a:solidFill>
                  <a:srgbClr val="3E454A"/>
                </a:solidFill>
                <a:ea typeface="Arial"/>
                <a:cs typeface="Arial"/>
              </a:rPr>
              <a:t>Une Application Mobile</a:t>
            </a:r>
            <a:endParaRPr lang="fr-FR" b="1" kern="0" dirty="0">
              <a:solidFill>
                <a:srgbClr val="3E454A"/>
              </a:solidFill>
              <a:cs typeface="Arial"/>
            </a:endParaRPr>
          </a:p>
        </p:txBody>
      </p:sp>
      <p:sp>
        <p:nvSpPr>
          <p:cNvPr id="68" name="Espace réservé du texte 12">
            <a:extLst>
              <a:ext uri="{FF2B5EF4-FFF2-40B4-BE49-F238E27FC236}">
                <a16:creationId xmlns:a16="http://schemas.microsoft.com/office/drawing/2014/main" id="{B9E7BE02-83CE-3B2F-F5DB-86B61DA0E822}"/>
              </a:ext>
            </a:extLst>
          </p:cNvPr>
          <p:cNvSpPr>
            <a:spLocks noGrp="1"/>
          </p:cNvSpPr>
          <p:nvPr/>
        </p:nvSpPr>
        <p:spPr bwMode="auto">
          <a:xfrm>
            <a:off x="10335009" y="4351953"/>
            <a:ext cx="1792499" cy="547499"/>
          </a:xfrm>
        </p:spPr>
        <p:txBody>
          <a:bodyPr vert="horz" lIns="91440" tIns="45720" rIns="91440" bIns="45720" rtlCol="0">
            <a:noAutofit/>
          </a:bodyPr>
          <a:lstStyle>
            <a:lvl1pPr marL="0" indent="0" algn="l" defTabSz="914400">
              <a:lnSpc>
                <a:spcPct val="100000"/>
              </a:lnSpc>
              <a:spcBef>
                <a:spcPts val="1499"/>
              </a:spcBef>
              <a:buFont typeface="Arial"/>
              <a:buNone/>
              <a:defRPr sz="1600" b="1">
                <a:solidFill>
                  <a:schemeClr val="tx2"/>
                </a:solidFill>
                <a:latin typeface="+mn-lt"/>
                <a:ea typeface="+mn-ea"/>
                <a:cs typeface="+mn-cs"/>
              </a:defRPr>
            </a:lvl1pPr>
            <a:lvl2pPr marL="0" indent="0" algn="l" defTabSz="914400">
              <a:lnSpc>
                <a:spcPct val="100000"/>
              </a:lnSpc>
              <a:spcBef>
                <a:spcPts val="1299"/>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499"/>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299"/>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299"/>
              </a:spcBef>
              <a:buClr>
                <a:schemeClr val="tx1"/>
              </a:buClr>
              <a:buFont typeface="Arial"/>
              <a:buChar char="-"/>
              <a:defRPr sz="1200" b="0">
                <a:solidFill>
                  <a:schemeClr val="tx1"/>
                </a:solidFill>
                <a:latin typeface="+mn-lt"/>
                <a:ea typeface="+mn-ea"/>
                <a:cs typeface="+mn-cs"/>
              </a:defRPr>
            </a:lvl5pPr>
            <a:lvl6pPr marL="2514599" indent="-228600" algn="l" defTabSz="914400">
              <a:lnSpc>
                <a:spcPct val="90000"/>
              </a:lnSpc>
              <a:spcBef>
                <a:spcPts val="499"/>
              </a:spcBef>
              <a:buFont typeface="Arial"/>
              <a:buChar char="•"/>
              <a:defRPr sz="1800">
                <a:solidFill>
                  <a:schemeClr val="tx1"/>
                </a:solidFill>
                <a:latin typeface="+mn-lt"/>
                <a:ea typeface="+mn-ea"/>
                <a:cs typeface="+mn-cs"/>
              </a:defRPr>
            </a:lvl6pPr>
            <a:lvl7pPr marL="2971800" indent="-228600" algn="l" defTabSz="914400">
              <a:lnSpc>
                <a:spcPct val="90000"/>
              </a:lnSpc>
              <a:spcBef>
                <a:spcPts val="499"/>
              </a:spcBef>
              <a:buFont typeface="Arial"/>
              <a:buChar char="•"/>
              <a:defRPr sz="1800">
                <a:solidFill>
                  <a:schemeClr val="tx1"/>
                </a:solidFill>
                <a:latin typeface="+mn-lt"/>
                <a:ea typeface="+mn-ea"/>
                <a:cs typeface="+mn-cs"/>
              </a:defRPr>
            </a:lvl7pPr>
            <a:lvl8pPr marL="3429000" indent="-228600" algn="l" defTabSz="914400">
              <a:lnSpc>
                <a:spcPct val="90000"/>
              </a:lnSpc>
              <a:spcBef>
                <a:spcPts val="499"/>
              </a:spcBef>
              <a:buFont typeface="Arial"/>
              <a:buChar char="•"/>
              <a:defRPr sz="1800">
                <a:solidFill>
                  <a:schemeClr val="tx1"/>
                </a:solidFill>
                <a:latin typeface="+mn-lt"/>
                <a:ea typeface="+mn-ea"/>
                <a:cs typeface="+mn-cs"/>
              </a:defRPr>
            </a:lvl8pPr>
            <a:lvl9pPr marL="3886200" indent="-228600" algn="l" defTabSz="914400">
              <a:lnSpc>
                <a:spcPct val="90000"/>
              </a:lnSpc>
              <a:spcBef>
                <a:spcPts val="499"/>
              </a:spcBef>
              <a:buFont typeface="Arial"/>
              <a:buChar char="•"/>
              <a:defRPr sz="1800">
                <a:solidFill>
                  <a:schemeClr val="tx1"/>
                </a:solidFill>
                <a:latin typeface="+mn-lt"/>
                <a:ea typeface="+mn-ea"/>
                <a:cs typeface="+mn-cs"/>
              </a:defRPr>
            </a:lvl9pPr>
          </a:lstStyle>
          <a:p>
            <a:pPr marL="317500" lvl="3" indent="-101600">
              <a:buClr>
                <a:srgbClr val="C30F0F"/>
              </a:buClr>
              <a:buSzPct val="120000"/>
              <a:buFont typeface="Wingdings" pitchFamily="2" charset="2"/>
              <a:buChar char="§"/>
              <a:defRPr/>
            </a:pPr>
            <a:r>
              <a:rPr lang="fr-FR" b="1" kern="0" dirty="0">
                <a:solidFill>
                  <a:srgbClr val="3E454A"/>
                </a:solidFill>
                <a:ea typeface="Arial"/>
                <a:cs typeface="Arial"/>
              </a:rPr>
              <a:t>Des facilités </a:t>
            </a:r>
            <a:br>
              <a:rPr lang="fr-FR" b="1" kern="0" dirty="0">
                <a:solidFill>
                  <a:srgbClr val="3E454A"/>
                </a:solidFill>
                <a:ea typeface="Arial"/>
                <a:cs typeface="Arial"/>
              </a:rPr>
            </a:br>
            <a:r>
              <a:rPr lang="fr-FR" b="1" kern="0" dirty="0">
                <a:solidFill>
                  <a:srgbClr val="3E454A"/>
                </a:solidFill>
                <a:ea typeface="Arial"/>
                <a:cs typeface="Arial"/>
              </a:rPr>
              <a:t>pour mieux gérer </a:t>
            </a:r>
            <a:br>
              <a:rPr lang="fr-FR" b="1" kern="0" dirty="0">
                <a:solidFill>
                  <a:srgbClr val="3E454A"/>
                </a:solidFill>
                <a:ea typeface="Arial"/>
                <a:cs typeface="Arial"/>
              </a:rPr>
            </a:br>
            <a:r>
              <a:rPr lang="fr-FR" b="1" kern="0" dirty="0">
                <a:solidFill>
                  <a:srgbClr val="3E454A"/>
                </a:solidFill>
                <a:ea typeface="Arial"/>
                <a:cs typeface="Arial"/>
              </a:rPr>
              <a:t>sa trésorerie</a:t>
            </a:r>
            <a:endParaRPr lang="fr-FR" b="1" kern="0" dirty="0">
              <a:solidFill>
                <a:srgbClr val="3E454A"/>
              </a:solidFill>
              <a:cs typeface="Arial"/>
            </a:endParaRPr>
          </a:p>
        </p:txBody>
      </p:sp>
      <p:grpSp>
        <p:nvGrpSpPr>
          <p:cNvPr id="69" name="Groupe 68">
            <a:extLst>
              <a:ext uri="{FF2B5EF4-FFF2-40B4-BE49-F238E27FC236}">
                <a16:creationId xmlns:a16="http://schemas.microsoft.com/office/drawing/2014/main" id="{E24FE63F-B03D-4A51-AE61-978E0D842522}"/>
              </a:ext>
            </a:extLst>
          </p:cNvPr>
          <p:cNvGrpSpPr/>
          <p:nvPr/>
        </p:nvGrpSpPr>
        <p:grpSpPr>
          <a:xfrm>
            <a:off x="3430584" y="1863516"/>
            <a:ext cx="6032544" cy="695497"/>
            <a:chOff x="3458226" y="1402107"/>
            <a:chExt cx="6032544" cy="695497"/>
          </a:xfrm>
        </p:grpSpPr>
        <p:sp>
          <p:nvSpPr>
            <p:cNvPr id="70" name="Forme libre 48">
              <a:extLst>
                <a:ext uri="{FF2B5EF4-FFF2-40B4-BE49-F238E27FC236}">
                  <a16:creationId xmlns:a16="http://schemas.microsoft.com/office/drawing/2014/main" id="{770BB4FD-3174-12E7-8B9E-06A454ED50E1}"/>
                </a:ext>
              </a:extLst>
            </p:cNvPr>
            <p:cNvSpPr/>
            <p:nvPr/>
          </p:nvSpPr>
          <p:spPr bwMode="auto">
            <a:xfrm>
              <a:off x="3458226" y="1402107"/>
              <a:ext cx="6032544" cy="695497"/>
            </a:xfrm>
            <a:custGeom>
              <a:avLst/>
              <a:gdLst>
                <a:gd name="connsiteX0" fmla="*/ 0 w 5400600"/>
                <a:gd name="connsiteY0" fmla="*/ 0 h 864926"/>
                <a:gd name="connsiteX1" fmla="*/ 5400600 w 5400600"/>
                <a:gd name="connsiteY1" fmla="*/ 0 h 864926"/>
                <a:gd name="connsiteX2" fmla="*/ 5400600 w 5400600"/>
                <a:gd name="connsiteY2" fmla="*/ 764932 h 864926"/>
                <a:gd name="connsiteX3" fmla="*/ 2448272 w 5400600"/>
                <a:gd name="connsiteY3" fmla="*/ 764932 h 864926"/>
                <a:gd name="connsiteX4" fmla="*/ 2448272 w 5400600"/>
                <a:gd name="connsiteY4" fmla="*/ 864926 h 864926"/>
                <a:gd name="connsiteX5" fmla="*/ 0 w 5400600"/>
                <a:gd name="connsiteY5" fmla="*/ 864926 h 864926"/>
                <a:gd name="connsiteX6" fmla="*/ 0 w 5400600"/>
                <a:gd name="connsiteY6" fmla="*/ 764932 h 864926"/>
                <a:gd name="connsiteX7" fmla="*/ 0 w 5400600"/>
                <a:gd name="connsiteY7" fmla="*/ 683329 h 86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00600" h="864926">
                  <a:moveTo>
                    <a:pt x="0" y="0"/>
                  </a:moveTo>
                  <a:lnTo>
                    <a:pt x="5400600" y="0"/>
                  </a:lnTo>
                  <a:lnTo>
                    <a:pt x="5400600" y="764932"/>
                  </a:lnTo>
                  <a:lnTo>
                    <a:pt x="2448272" y="764932"/>
                  </a:lnTo>
                  <a:lnTo>
                    <a:pt x="2448272" y="864926"/>
                  </a:lnTo>
                  <a:lnTo>
                    <a:pt x="0" y="864926"/>
                  </a:lnTo>
                  <a:lnTo>
                    <a:pt x="0" y="764932"/>
                  </a:lnTo>
                  <a:lnTo>
                    <a:pt x="0" y="683329"/>
                  </a:lnTo>
                  <a:close/>
                </a:path>
              </a:pathLst>
            </a:custGeom>
            <a:solidFill>
              <a:srgbClr val="FFFFFF"/>
            </a:solidFill>
            <a:ln w="25400" cap="flat" cmpd="sng" algn="ctr">
              <a:solidFill>
                <a:srgbClr val="C30F0F"/>
              </a:solidFill>
              <a:prstDash val="solid"/>
              <a:miter lim="800000"/>
            </a:ln>
            <a:effectLst/>
          </p:spPr>
          <p:txBody>
            <a:bodyPr wrap="square" lIns="720000" rIns="468000"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00" b="1" i="0" u="none" strike="noStrike" kern="0" cap="none" spc="0" normalizeH="0" baseline="0" noProof="0" dirty="0">
                  <a:ln>
                    <a:noFill/>
                  </a:ln>
                  <a:solidFill>
                    <a:srgbClr val="3E454A"/>
                  </a:solidFill>
                  <a:effectLst/>
                  <a:uLnTx/>
                  <a:uFillTx/>
                  <a:latin typeface="Arial"/>
                  <a:cs typeface="Arial"/>
                </a:rPr>
                <a:t>Les avantages de </a:t>
              </a:r>
            </a:p>
          </p:txBody>
        </p:sp>
        <p:pic>
          <p:nvPicPr>
            <p:cNvPr id="71" name="Image 70">
              <a:extLst>
                <a:ext uri="{FF2B5EF4-FFF2-40B4-BE49-F238E27FC236}">
                  <a16:creationId xmlns:a16="http://schemas.microsoft.com/office/drawing/2014/main" id="{092FF7E0-B52D-3164-2D12-F23590553620}"/>
                </a:ext>
              </a:extLst>
            </p:cNvPr>
            <p:cNvPicPr>
              <a:picLocks noChangeAspect="1"/>
            </p:cNvPicPr>
            <p:nvPr/>
          </p:nvPicPr>
          <p:blipFill>
            <a:blip r:embed="rId8"/>
            <a:stretch/>
          </p:blipFill>
          <p:spPr bwMode="auto">
            <a:xfrm>
              <a:off x="6168007" y="1581330"/>
              <a:ext cx="3073561" cy="335502"/>
            </a:xfrm>
            <a:prstGeom prst="rect">
              <a:avLst/>
            </a:prstGeom>
          </p:spPr>
        </p:pic>
      </p:grpSp>
    </p:spTree>
    <p:extLst>
      <p:ext uri="{BB962C8B-B14F-4D97-AF65-F5344CB8AC3E}">
        <p14:creationId xmlns:p14="http://schemas.microsoft.com/office/powerpoint/2010/main" val="526476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500" fill="hold"/>
                                        <p:tgtEl>
                                          <p:spTgt spid="53"/>
                                        </p:tgtEl>
                                        <p:attrNameLst>
                                          <p:attrName>ppt_x</p:attrName>
                                        </p:attrNameLst>
                                      </p:cBhvr>
                                      <p:tavLst>
                                        <p:tav tm="0">
                                          <p:val>
                                            <p:strVal val="#ppt_x"/>
                                          </p:val>
                                        </p:tav>
                                        <p:tav tm="100000">
                                          <p:val>
                                            <p:strVal val="#ppt_x"/>
                                          </p:val>
                                        </p:tav>
                                      </p:tavLst>
                                    </p:anim>
                                    <p:anim calcmode="lin" valueType="num">
                                      <p:cBhvr additive="base">
                                        <p:cTn id="12" dur="50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3">
                                            <p:txEl>
                                              <p:pRg st="0" end="0"/>
                                            </p:txEl>
                                          </p:spTgt>
                                        </p:tgtEl>
                                        <p:attrNameLst>
                                          <p:attrName>style.visibility</p:attrName>
                                        </p:attrNameLst>
                                      </p:cBhvr>
                                      <p:to>
                                        <p:strVal val="visible"/>
                                      </p:to>
                                    </p:set>
                                    <p:anim calcmode="lin" valueType="num">
                                      <p:cBhvr additive="base">
                                        <p:cTn id="15" dur="500" fill="hold"/>
                                        <p:tgtEl>
                                          <p:spTgt spid="6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1000"/>
                                        <p:tgtEl>
                                          <p:spTgt spid="40"/>
                                        </p:tgtEl>
                                      </p:cBhvr>
                                    </p:animEffect>
                                    <p:anim calcmode="lin" valueType="num">
                                      <p:cBhvr>
                                        <p:cTn id="22" dur="1000" fill="hold"/>
                                        <p:tgtEl>
                                          <p:spTgt spid="40"/>
                                        </p:tgtEl>
                                        <p:attrNameLst>
                                          <p:attrName>ppt_x</p:attrName>
                                        </p:attrNameLst>
                                      </p:cBhvr>
                                      <p:tavLst>
                                        <p:tav tm="0">
                                          <p:val>
                                            <p:strVal val="#ppt_x"/>
                                          </p:val>
                                        </p:tav>
                                        <p:tav tm="100000">
                                          <p:val>
                                            <p:strVal val="#ppt_x"/>
                                          </p:val>
                                        </p:tav>
                                      </p:tavLst>
                                    </p:anim>
                                    <p:anim calcmode="lin" valueType="num">
                                      <p:cBhvr>
                                        <p:cTn id="23"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grpId="0" nodeType="clickEffect">
                                  <p:stCondLst>
                                    <p:cond delay="0"/>
                                  </p:stCondLst>
                                  <p:childTnLst>
                                    <p:set>
                                      <p:cBhvr>
                                        <p:cTn id="27" dur="1" fill="hold">
                                          <p:stCondLst>
                                            <p:cond delay="0"/>
                                          </p:stCondLst>
                                        </p:cTn>
                                        <p:tgtEl>
                                          <p:spTgt spid="64"/>
                                        </p:tgtEl>
                                        <p:attrNameLst>
                                          <p:attrName>style.visibility</p:attrName>
                                        </p:attrNameLst>
                                      </p:cBhvr>
                                      <p:to>
                                        <p:strVal val="visible"/>
                                      </p:to>
                                    </p:set>
                                    <p:anim calcmode="lin" valueType="num">
                                      <p:cBhvr additive="base">
                                        <p:cTn id="28" dur="500"/>
                                        <p:tgtEl>
                                          <p:spTgt spid="64"/>
                                        </p:tgtEl>
                                        <p:attrNameLst>
                                          <p:attrName>ppt_y</p:attrName>
                                        </p:attrNameLst>
                                      </p:cBhvr>
                                      <p:tavLst>
                                        <p:tav tm="0">
                                          <p:val>
                                            <p:strVal val="#ppt_y+#ppt_h*1.125000"/>
                                          </p:val>
                                        </p:tav>
                                        <p:tav tm="100000">
                                          <p:val>
                                            <p:strVal val="#ppt_y"/>
                                          </p:val>
                                        </p:tav>
                                      </p:tavLst>
                                    </p:anim>
                                    <p:animEffect transition="in" filter="wipe(up)">
                                      <p:cBhvr>
                                        <p:cTn id="29" dur="500"/>
                                        <p:tgtEl>
                                          <p:spTgt spid="64"/>
                                        </p:tgtEl>
                                      </p:cBhvr>
                                    </p:animEffect>
                                  </p:childTnLst>
                                </p:cTn>
                              </p:par>
                              <p:par>
                                <p:cTn id="30" presetID="12" presetClass="entr" presetSubtype="4" fill="hold" nodeType="with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p:tgtEl>
                                          <p:spTgt spid="44"/>
                                        </p:tgtEl>
                                        <p:attrNameLst>
                                          <p:attrName>ppt_y</p:attrName>
                                        </p:attrNameLst>
                                      </p:cBhvr>
                                      <p:tavLst>
                                        <p:tav tm="0">
                                          <p:val>
                                            <p:strVal val="#ppt_y+#ppt_h*1.125000"/>
                                          </p:val>
                                        </p:tav>
                                        <p:tav tm="100000">
                                          <p:val>
                                            <p:strVal val="#ppt_y"/>
                                          </p:val>
                                        </p:tav>
                                      </p:tavLst>
                                    </p:anim>
                                    <p:animEffect transition="in" filter="wipe(up)">
                                      <p:cBhvr>
                                        <p:cTn id="33" dur="500"/>
                                        <p:tgtEl>
                                          <p:spTgt spid="44"/>
                                        </p:tgtEl>
                                      </p:cBhvr>
                                    </p:animEffect>
                                  </p:childTnLst>
                                </p:cTn>
                              </p:par>
                              <p:par>
                                <p:cTn id="34" presetID="12" presetClass="entr" presetSubtype="4" fill="hold" nodeType="withEffect">
                                  <p:stCondLst>
                                    <p:cond delay="0"/>
                                  </p:stCondLst>
                                  <p:childTnLst>
                                    <p:set>
                                      <p:cBhvr>
                                        <p:cTn id="35" dur="1" fill="hold">
                                          <p:stCondLst>
                                            <p:cond delay="0"/>
                                          </p:stCondLst>
                                        </p:cTn>
                                        <p:tgtEl>
                                          <p:spTgt spid="48"/>
                                        </p:tgtEl>
                                        <p:attrNameLst>
                                          <p:attrName>style.visibility</p:attrName>
                                        </p:attrNameLst>
                                      </p:cBhvr>
                                      <p:to>
                                        <p:strVal val="visible"/>
                                      </p:to>
                                    </p:set>
                                    <p:anim calcmode="lin" valueType="num">
                                      <p:cBhvr additive="base">
                                        <p:cTn id="36" dur="500"/>
                                        <p:tgtEl>
                                          <p:spTgt spid="48"/>
                                        </p:tgtEl>
                                        <p:attrNameLst>
                                          <p:attrName>ppt_y</p:attrName>
                                        </p:attrNameLst>
                                      </p:cBhvr>
                                      <p:tavLst>
                                        <p:tav tm="0">
                                          <p:val>
                                            <p:strVal val="#ppt_y+#ppt_h*1.125000"/>
                                          </p:val>
                                        </p:tav>
                                        <p:tav tm="100000">
                                          <p:val>
                                            <p:strVal val="#ppt_y"/>
                                          </p:val>
                                        </p:tav>
                                      </p:tavLst>
                                    </p:anim>
                                    <p:animEffect transition="in" filter="wipe(up)">
                                      <p:cBhvr>
                                        <p:cTn id="37" dur="500"/>
                                        <p:tgtEl>
                                          <p:spTgt spid="48"/>
                                        </p:tgtEl>
                                      </p:cBhvr>
                                    </p:animEffect>
                                  </p:childTnLst>
                                </p:cTn>
                              </p:par>
                              <p:par>
                                <p:cTn id="38" presetID="12" presetClass="entr" presetSubtype="4" fill="hold" nodeType="with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p:tgtEl>
                                          <p:spTgt spid="57"/>
                                        </p:tgtEl>
                                        <p:attrNameLst>
                                          <p:attrName>ppt_y</p:attrName>
                                        </p:attrNameLst>
                                      </p:cBhvr>
                                      <p:tavLst>
                                        <p:tav tm="0">
                                          <p:val>
                                            <p:strVal val="#ppt_y+#ppt_h*1.125000"/>
                                          </p:val>
                                        </p:tav>
                                        <p:tav tm="100000">
                                          <p:val>
                                            <p:strVal val="#ppt_y"/>
                                          </p:val>
                                        </p:tav>
                                      </p:tavLst>
                                    </p:anim>
                                    <p:animEffect transition="in" filter="wipe(up)">
                                      <p:cBhvr>
                                        <p:cTn id="41" dur="500"/>
                                        <p:tgtEl>
                                          <p:spTgt spid="57"/>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4" fill="hold" nodeType="clickEffect">
                                  <p:stCondLst>
                                    <p:cond delay="0"/>
                                  </p:stCondLst>
                                  <p:childTnLst>
                                    <p:set>
                                      <p:cBhvr>
                                        <p:cTn id="45" dur="1" fill="hold">
                                          <p:stCondLst>
                                            <p:cond delay="0"/>
                                          </p:stCondLst>
                                        </p:cTn>
                                        <p:tgtEl>
                                          <p:spTgt spid="41"/>
                                        </p:tgtEl>
                                        <p:attrNameLst>
                                          <p:attrName>style.visibility</p:attrName>
                                        </p:attrNameLst>
                                      </p:cBhvr>
                                      <p:to>
                                        <p:strVal val="visible"/>
                                      </p:to>
                                    </p:set>
                                    <p:anim calcmode="lin" valueType="num">
                                      <p:cBhvr additive="base">
                                        <p:cTn id="46" dur="500"/>
                                        <p:tgtEl>
                                          <p:spTgt spid="41"/>
                                        </p:tgtEl>
                                        <p:attrNameLst>
                                          <p:attrName>ppt_y</p:attrName>
                                        </p:attrNameLst>
                                      </p:cBhvr>
                                      <p:tavLst>
                                        <p:tav tm="0">
                                          <p:val>
                                            <p:strVal val="#ppt_y+#ppt_h*1.125000"/>
                                          </p:val>
                                        </p:tav>
                                        <p:tav tm="100000">
                                          <p:val>
                                            <p:strVal val="#ppt_y"/>
                                          </p:val>
                                        </p:tav>
                                      </p:tavLst>
                                    </p:anim>
                                    <p:animEffect transition="in" filter="wipe(up)">
                                      <p:cBhvr>
                                        <p:cTn id="47" dur="500"/>
                                        <p:tgtEl>
                                          <p:spTgt spid="41"/>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nodeType="click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p:tgtEl>
                                          <p:spTgt spid="52"/>
                                        </p:tgtEl>
                                        <p:attrNameLst>
                                          <p:attrName>ppt_y</p:attrName>
                                        </p:attrNameLst>
                                      </p:cBhvr>
                                      <p:tavLst>
                                        <p:tav tm="0">
                                          <p:val>
                                            <p:strVal val="#ppt_y+#ppt_h*1.125000"/>
                                          </p:val>
                                        </p:tav>
                                        <p:tav tm="100000">
                                          <p:val>
                                            <p:strVal val="#ppt_y"/>
                                          </p:val>
                                        </p:tav>
                                      </p:tavLst>
                                    </p:anim>
                                    <p:animEffect transition="in" filter="wipe(up)">
                                      <p:cBhvr>
                                        <p:cTn id="53" dur="500"/>
                                        <p:tgtEl>
                                          <p:spTgt spid="52"/>
                                        </p:tgtEl>
                                      </p:cBhvr>
                                    </p:animEffect>
                                  </p:childTnLst>
                                </p:cTn>
                              </p:par>
                              <p:par>
                                <p:cTn id="54" presetID="12" presetClass="entr" presetSubtype="4" fill="hold" nodeType="withEffect">
                                  <p:stCondLst>
                                    <p:cond delay="0"/>
                                  </p:stCondLst>
                                  <p:childTnLst>
                                    <p:set>
                                      <p:cBhvr>
                                        <p:cTn id="55" dur="1" fill="hold">
                                          <p:stCondLst>
                                            <p:cond delay="0"/>
                                          </p:stCondLst>
                                        </p:cTn>
                                        <p:tgtEl>
                                          <p:spTgt spid="49"/>
                                        </p:tgtEl>
                                        <p:attrNameLst>
                                          <p:attrName>style.visibility</p:attrName>
                                        </p:attrNameLst>
                                      </p:cBhvr>
                                      <p:to>
                                        <p:strVal val="visible"/>
                                      </p:to>
                                    </p:set>
                                    <p:anim calcmode="lin" valueType="num">
                                      <p:cBhvr additive="base">
                                        <p:cTn id="56" dur="500"/>
                                        <p:tgtEl>
                                          <p:spTgt spid="49"/>
                                        </p:tgtEl>
                                        <p:attrNameLst>
                                          <p:attrName>ppt_y</p:attrName>
                                        </p:attrNameLst>
                                      </p:cBhvr>
                                      <p:tavLst>
                                        <p:tav tm="0">
                                          <p:val>
                                            <p:strVal val="#ppt_y+#ppt_h*1.125000"/>
                                          </p:val>
                                        </p:tav>
                                        <p:tav tm="100000">
                                          <p:val>
                                            <p:strVal val="#ppt_y"/>
                                          </p:val>
                                        </p:tav>
                                      </p:tavLst>
                                    </p:anim>
                                    <p:animEffect transition="in" filter="wipe(up)">
                                      <p:cBhvr>
                                        <p:cTn id="57" dur="500"/>
                                        <p:tgtEl>
                                          <p:spTgt spid="49"/>
                                        </p:tgtEl>
                                      </p:cBhvr>
                                    </p:animEffect>
                                  </p:childTnLst>
                                </p:cTn>
                              </p:par>
                              <p:par>
                                <p:cTn id="58" presetID="12" presetClass="entr" presetSubtype="4" fill="hold" nodeType="withEffect">
                                  <p:stCondLst>
                                    <p:cond delay="0"/>
                                  </p:stCondLst>
                                  <p:childTnLst>
                                    <p:set>
                                      <p:cBhvr>
                                        <p:cTn id="59" dur="1" fill="hold">
                                          <p:stCondLst>
                                            <p:cond delay="0"/>
                                          </p:stCondLst>
                                        </p:cTn>
                                        <p:tgtEl>
                                          <p:spTgt spid="45"/>
                                        </p:tgtEl>
                                        <p:attrNameLst>
                                          <p:attrName>style.visibility</p:attrName>
                                        </p:attrNameLst>
                                      </p:cBhvr>
                                      <p:to>
                                        <p:strVal val="visible"/>
                                      </p:to>
                                    </p:set>
                                    <p:anim calcmode="lin" valueType="num">
                                      <p:cBhvr additive="base">
                                        <p:cTn id="60" dur="500"/>
                                        <p:tgtEl>
                                          <p:spTgt spid="45"/>
                                        </p:tgtEl>
                                        <p:attrNameLst>
                                          <p:attrName>ppt_y</p:attrName>
                                        </p:attrNameLst>
                                      </p:cBhvr>
                                      <p:tavLst>
                                        <p:tav tm="0">
                                          <p:val>
                                            <p:strVal val="#ppt_y+#ppt_h*1.125000"/>
                                          </p:val>
                                        </p:tav>
                                        <p:tav tm="100000">
                                          <p:val>
                                            <p:strVal val="#ppt_y"/>
                                          </p:val>
                                        </p:tav>
                                      </p:tavLst>
                                    </p:anim>
                                    <p:animEffect transition="in" filter="wipe(up)">
                                      <p:cBhvr>
                                        <p:cTn id="61" dur="500"/>
                                        <p:tgtEl>
                                          <p:spTgt spid="45"/>
                                        </p:tgtEl>
                                      </p:cBhvr>
                                    </p:animEffect>
                                  </p:childTnLst>
                                </p:cTn>
                              </p:par>
                              <p:par>
                                <p:cTn id="62" presetID="12" presetClass="entr" presetSubtype="4" fill="hold" grpId="0" nodeType="withEffect">
                                  <p:stCondLst>
                                    <p:cond delay="0"/>
                                  </p:stCondLst>
                                  <p:childTnLst>
                                    <p:set>
                                      <p:cBhvr>
                                        <p:cTn id="63" dur="1" fill="hold">
                                          <p:stCondLst>
                                            <p:cond delay="0"/>
                                          </p:stCondLst>
                                        </p:cTn>
                                        <p:tgtEl>
                                          <p:spTgt spid="65"/>
                                        </p:tgtEl>
                                        <p:attrNameLst>
                                          <p:attrName>style.visibility</p:attrName>
                                        </p:attrNameLst>
                                      </p:cBhvr>
                                      <p:to>
                                        <p:strVal val="visible"/>
                                      </p:to>
                                    </p:set>
                                    <p:anim calcmode="lin" valueType="num">
                                      <p:cBhvr additive="base">
                                        <p:cTn id="64" dur="500"/>
                                        <p:tgtEl>
                                          <p:spTgt spid="65"/>
                                        </p:tgtEl>
                                        <p:attrNameLst>
                                          <p:attrName>ppt_y</p:attrName>
                                        </p:attrNameLst>
                                      </p:cBhvr>
                                      <p:tavLst>
                                        <p:tav tm="0">
                                          <p:val>
                                            <p:strVal val="#ppt_y+#ppt_h*1.125000"/>
                                          </p:val>
                                        </p:tav>
                                        <p:tav tm="100000">
                                          <p:val>
                                            <p:strVal val="#ppt_y"/>
                                          </p:val>
                                        </p:tav>
                                      </p:tavLst>
                                    </p:anim>
                                    <p:animEffect transition="in" filter="wipe(up)">
                                      <p:cBhvr>
                                        <p:cTn id="65" dur="500"/>
                                        <p:tgtEl>
                                          <p:spTgt spid="65"/>
                                        </p:tgtEl>
                                      </p:cBhvr>
                                    </p:animEffect>
                                  </p:childTnLst>
                                </p:cTn>
                              </p:par>
                            </p:childTnLst>
                          </p:cTn>
                        </p:par>
                      </p:childTnLst>
                    </p:cTn>
                  </p:par>
                  <p:par>
                    <p:cTn id="66" fill="hold">
                      <p:stCondLst>
                        <p:cond delay="indefinite"/>
                      </p:stCondLst>
                      <p:childTnLst>
                        <p:par>
                          <p:cTn id="67" fill="hold">
                            <p:stCondLst>
                              <p:cond delay="0"/>
                            </p:stCondLst>
                            <p:childTnLst>
                              <p:par>
                                <p:cTn id="68" presetID="12" presetClass="entr" presetSubtype="4" fill="hold" nodeType="clickEffect">
                                  <p:stCondLst>
                                    <p:cond delay="0"/>
                                  </p:stCondLst>
                                  <p:childTnLst>
                                    <p:set>
                                      <p:cBhvr>
                                        <p:cTn id="69" dur="1" fill="hold">
                                          <p:stCondLst>
                                            <p:cond delay="0"/>
                                          </p:stCondLst>
                                        </p:cTn>
                                        <p:tgtEl>
                                          <p:spTgt spid="42"/>
                                        </p:tgtEl>
                                        <p:attrNameLst>
                                          <p:attrName>style.visibility</p:attrName>
                                        </p:attrNameLst>
                                      </p:cBhvr>
                                      <p:to>
                                        <p:strVal val="visible"/>
                                      </p:to>
                                    </p:set>
                                    <p:anim calcmode="lin" valueType="num">
                                      <p:cBhvr additive="base">
                                        <p:cTn id="70" dur="500"/>
                                        <p:tgtEl>
                                          <p:spTgt spid="42"/>
                                        </p:tgtEl>
                                        <p:attrNameLst>
                                          <p:attrName>ppt_y</p:attrName>
                                        </p:attrNameLst>
                                      </p:cBhvr>
                                      <p:tavLst>
                                        <p:tav tm="0">
                                          <p:val>
                                            <p:strVal val="#ppt_y+#ppt_h*1.125000"/>
                                          </p:val>
                                        </p:tav>
                                        <p:tav tm="100000">
                                          <p:val>
                                            <p:strVal val="#ppt_y"/>
                                          </p:val>
                                        </p:tav>
                                      </p:tavLst>
                                    </p:anim>
                                    <p:animEffect transition="in" filter="wipe(up)">
                                      <p:cBhvr>
                                        <p:cTn id="71" dur="500"/>
                                        <p:tgtEl>
                                          <p:spTgt spid="42"/>
                                        </p:tgtEl>
                                      </p:cBhvr>
                                    </p:animEffect>
                                  </p:childTnLst>
                                </p:cTn>
                              </p:par>
                            </p:childTnLst>
                          </p:cTn>
                        </p:par>
                      </p:childTnLst>
                    </p:cTn>
                  </p:par>
                  <p:par>
                    <p:cTn id="72" fill="hold">
                      <p:stCondLst>
                        <p:cond delay="indefinite"/>
                      </p:stCondLst>
                      <p:childTnLst>
                        <p:par>
                          <p:cTn id="73" fill="hold">
                            <p:stCondLst>
                              <p:cond delay="0"/>
                            </p:stCondLst>
                            <p:childTnLst>
                              <p:par>
                                <p:cTn id="74" presetID="12" presetClass="entr" presetSubtype="4" fill="hold" grpId="0" nodeType="clickEffect">
                                  <p:stCondLst>
                                    <p:cond delay="0"/>
                                  </p:stCondLst>
                                  <p:childTnLst>
                                    <p:set>
                                      <p:cBhvr>
                                        <p:cTn id="75" dur="1" fill="hold">
                                          <p:stCondLst>
                                            <p:cond delay="0"/>
                                          </p:stCondLst>
                                        </p:cTn>
                                        <p:tgtEl>
                                          <p:spTgt spid="66"/>
                                        </p:tgtEl>
                                        <p:attrNameLst>
                                          <p:attrName>style.visibility</p:attrName>
                                        </p:attrNameLst>
                                      </p:cBhvr>
                                      <p:to>
                                        <p:strVal val="visible"/>
                                      </p:to>
                                    </p:set>
                                    <p:anim calcmode="lin" valueType="num">
                                      <p:cBhvr additive="base">
                                        <p:cTn id="76" dur="500"/>
                                        <p:tgtEl>
                                          <p:spTgt spid="66"/>
                                        </p:tgtEl>
                                        <p:attrNameLst>
                                          <p:attrName>ppt_y</p:attrName>
                                        </p:attrNameLst>
                                      </p:cBhvr>
                                      <p:tavLst>
                                        <p:tav tm="0">
                                          <p:val>
                                            <p:strVal val="#ppt_y+#ppt_h*1.125000"/>
                                          </p:val>
                                        </p:tav>
                                        <p:tav tm="100000">
                                          <p:val>
                                            <p:strVal val="#ppt_y"/>
                                          </p:val>
                                        </p:tav>
                                      </p:tavLst>
                                    </p:anim>
                                    <p:animEffect transition="in" filter="wipe(up)">
                                      <p:cBhvr>
                                        <p:cTn id="77" dur="500"/>
                                        <p:tgtEl>
                                          <p:spTgt spid="66"/>
                                        </p:tgtEl>
                                      </p:cBhvr>
                                    </p:animEffect>
                                  </p:childTnLst>
                                </p:cTn>
                              </p:par>
                              <p:par>
                                <p:cTn id="78" presetID="12" presetClass="entr" presetSubtype="4" fill="hold" nodeType="withEffect">
                                  <p:stCondLst>
                                    <p:cond delay="0"/>
                                  </p:stCondLst>
                                  <p:childTnLst>
                                    <p:set>
                                      <p:cBhvr>
                                        <p:cTn id="79" dur="1" fill="hold">
                                          <p:stCondLst>
                                            <p:cond delay="0"/>
                                          </p:stCondLst>
                                        </p:cTn>
                                        <p:tgtEl>
                                          <p:spTgt spid="46"/>
                                        </p:tgtEl>
                                        <p:attrNameLst>
                                          <p:attrName>style.visibility</p:attrName>
                                        </p:attrNameLst>
                                      </p:cBhvr>
                                      <p:to>
                                        <p:strVal val="visible"/>
                                      </p:to>
                                    </p:set>
                                    <p:anim calcmode="lin" valueType="num">
                                      <p:cBhvr additive="base">
                                        <p:cTn id="80" dur="500"/>
                                        <p:tgtEl>
                                          <p:spTgt spid="46"/>
                                        </p:tgtEl>
                                        <p:attrNameLst>
                                          <p:attrName>ppt_y</p:attrName>
                                        </p:attrNameLst>
                                      </p:cBhvr>
                                      <p:tavLst>
                                        <p:tav tm="0">
                                          <p:val>
                                            <p:strVal val="#ppt_y+#ppt_h*1.125000"/>
                                          </p:val>
                                        </p:tav>
                                        <p:tav tm="100000">
                                          <p:val>
                                            <p:strVal val="#ppt_y"/>
                                          </p:val>
                                        </p:tav>
                                      </p:tavLst>
                                    </p:anim>
                                    <p:animEffect transition="in" filter="wipe(up)">
                                      <p:cBhvr>
                                        <p:cTn id="81" dur="500"/>
                                        <p:tgtEl>
                                          <p:spTgt spid="46"/>
                                        </p:tgtEl>
                                      </p:cBhvr>
                                    </p:animEffect>
                                  </p:childTnLst>
                                </p:cTn>
                              </p:par>
                              <p:par>
                                <p:cTn id="82" presetID="12" presetClass="entr" presetSubtype="4" fill="hold" nodeType="withEffect">
                                  <p:stCondLst>
                                    <p:cond delay="0"/>
                                  </p:stCondLst>
                                  <p:childTnLst>
                                    <p:set>
                                      <p:cBhvr>
                                        <p:cTn id="83" dur="1" fill="hold">
                                          <p:stCondLst>
                                            <p:cond delay="0"/>
                                          </p:stCondLst>
                                        </p:cTn>
                                        <p:tgtEl>
                                          <p:spTgt spid="50"/>
                                        </p:tgtEl>
                                        <p:attrNameLst>
                                          <p:attrName>style.visibility</p:attrName>
                                        </p:attrNameLst>
                                      </p:cBhvr>
                                      <p:to>
                                        <p:strVal val="visible"/>
                                      </p:to>
                                    </p:set>
                                    <p:anim calcmode="lin" valueType="num">
                                      <p:cBhvr additive="base">
                                        <p:cTn id="84" dur="500"/>
                                        <p:tgtEl>
                                          <p:spTgt spid="50"/>
                                        </p:tgtEl>
                                        <p:attrNameLst>
                                          <p:attrName>ppt_y</p:attrName>
                                        </p:attrNameLst>
                                      </p:cBhvr>
                                      <p:tavLst>
                                        <p:tav tm="0">
                                          <p:val>
                                            <p:strVal val="#ppt_y+#ppt_h*1.125000"/>
                                          </p:val>
                                        </p:tav>
                                        <p:tav tm="100000">
                                          <p:val>
                                            <p:strVal val="#ppt_y"/>
                                          </p:val>
                                        </p:tav>
                                      </p:tavLst>
                                    </p:anim>
                                    <p:animEffect transition="in" filter="wipe(up)">
                                      <p:cBhvr>
                                        <p:cTn id="85" dur="500"/>
                                        <p:tgtEl>
                                          <p:spTgt spid="50"/>
                                        </p:tgtEl>
                                      </p:cBhvr>
                                    </p:animEffect>
                                  </p:childTnLst>
                                </p:cTn>
                              </p:par>
                              <p:par>
                                <p:cTn id="86" presetID="12" presetClass="entr" presetSubtype="4" fill="hold" nodeType="withEffect">
                                  <p:stCondLst>
                                    <p:cond delay="0"/>
                                  </p:stCondLst>
                                  <p:childTnLst>
                                    <p:set>
                                      <p:cBhvr>
                                        <p:cTn id="87" dur="1" fill="hold">
                                          <p:stCondLst>
                                            <p:cond delay="0"/>
                                          </p:stCondLst>
                                        </p:cTn>
                                        <p:tgtEl>
                                          <p:spTgt spid="62"/>
                                        </p:tgtEl>
                                        <p:attrNameLst>
                                          <p:attrName>style.visibility</p:attrName>
                                        </p:attrNameLst>
                                      </p:cBhvr>
                                      <p:to>
                                        <p:strVal val="visible"/>
                                      </p:to>
                                    </p:set>
                                    <p:anim calcmode="lin" valueType="num">
                                      <p:cBhvr additive="base">
                                        <p:cTn id="88" dur="500"/>
                                        <p:tgtEl>
                                          <p:spTgt spid="62"/>
                                        </p:tgtEl>
                                        <p:attrNameLst>
                                          <p:attrName>ppt_y</p:attrName>
                                        </p:attrNameLst>
                                      </p:cBhvr>
                                      <p:tavLst>
                                        <p:tav tm="0">
                                          <p:val>
                                            <p:strVal val="#ppt_y+#ppt_h*1.125000"/>
                                          </p:val>
                                        </p:tav>
                                        <p:tav tm="100000">
                                          <p:val>
                                            <p:strVal val="#ppt_y"/>
                                          </p:val>
                                        </p:tav>
                                      </p:tavLst>
                                    </p:anim>
                                    <p:animEffect transition="in" filter="wipe(up)">
                                      <p:cBhvr>
                                        <p:cTn id="89" dur="500"/>
                                        <p:tgtEl>
                                          <p:spTgt spid="62"/>
                                        </p:tgtEl>
                                      </p:cBhvr>
                                    </p:animEffect>
                                  </p:childTnLst>
                                </p:cTn>
                              </p:par>
                            </p:childTnLst>
                          </p:cTn>
                        </p:par>
                      </p:childTnLst>
                    </p:cTn>
                  </p:par>
                  <p:par>
                    <p:cTn id="90" fill="hold">
                      <p:stCondLst>
                        <p:cond delay="indefinite"/>
                      </p:stCondLst>
                      <p:childTnLst>
                        <p:par>
                          <p:cTn id="91" fill="hold">
                            <p:stCondLst>
                              <p:cond delay="0"/>
                            </p:stCondLst>
                            <p:childTnLst>
                              <p:par>
                                <p:cTn id="92" presetID="12" presetClass="entr" presetSubtype="4" fill="hold" nodeType="clickEffect">
                                  <p:stCondLst>
                                    <p:cond delay="0"/>
                                  </p:stCondLst>
                                  <p:childTnLst>
                                    <p:set>
                                      <p:cBhvr>
                                        <p:cTn id="93" dur="1" fill="hold">
                                          <p:stCondLst>
                                            <p:cond delay="0"/>
                                          </p:stCondLst>
                                        </p:cTn>
                                        <p:tgtEl>
                                          <p:spTgt spid="43"/>
                                        </p:tgtEl>
                                        <p:attrNameLst>
                                          <p:attrName>style.visibility</p:attrName>
                                        </p:attrNameLst>
                                      </p:cBhvr>
                                      <p:to>
                                        <p:strVal val="visible"/>
                                      </p:to>
                                    </p:set>
                                    <p:anim calcmode="lin" valueType="num">
                                      <p:cBhvr additive="base">
                                        <p:cTn id="94" dur="500"/>
                                        <p:tgtEl>
                                          <p:spTgt spid="43"/>
                                        </p:tgtEl>
                                        <p:attrNameLst>
                                          <p:attrName>ppt_y</p:attrName>
                                        </p:attrNameLst>
                                      </p:cBhvr>
                                      <p:tavLst>
                                        <p:tav tm="0">
                                          <p:val>
                                            <p:strVal val="#ppt_y+#ppt_h*1.125000"/>
                                          </p:val>
                                        </p:tav>
                                        <p:tav tm="100000">
                                          <p:val>
                                            <p:strVal val="#ppt_y"/>
                                          </p:val>
                                        </p:tav>
                                      </p:tavLst>
                                    </p:anim>
                                    <p:animEffect transition="in" filter="wipe(up)">
                                      <p:cBhvr>
                                        <p:cTn id="95" dur="500"/>
                                        <p:tgtEl>
                                          <p:spTgt spid="43"/>
                                        </p:tgtEl>
                                      </p:cBhvr>
                                    </p:animEffect>
                                  </p:childTnLst>
                                </p:cTn>
                              </p:par>
                            </p:childTnLst>
                          </p:cTn>
                        </p:par>
                      </p:childTnLst>
                    </p:cTn>
                  </p:par>
                  <p:par>
                    <p:cTn id="96" fill="hold">
                      <p:stCondLst>
                        <p:cond delay="indefinite"/>
                      </p:stCondLst>
                      <p:childTnLst>
                        <p:par>
                          <p:cTn id="97" fill="hold">
                            <p:stCondLst>
                              <p:cond delay="0"/>
                            </p:stCondLst>
                            <p:childTnLst>
                              <p:par>
                                <p:cTn id="98" presetID="12" presetClass="entr" presetSubtype="4" fill="hold" nodeType="clickEffect">
                                  <p:stCondLst>
                                    <p:cond delay="0"/>
                                  </p:stCondLst>
                                  <p:childTnLst>
                                    <p:set>
                                      <p:cBhvr>
                                        <p:cTn id="99" dur="1" fill="hold">
                                          <p:stCondLst>
                                            <p:cond delay="0"/>
                                          </p:stCondLst>
                                        </p:cTn>
                                        <p:tgtEl>
                                          <p:spTgt spid="58"/>
                                        </p:tgtEl>
                                        <p:attrNameLst>
                                          <p:attrName>style.visibility</p:attrName>
                                        </p:attrNameLst>
                                      </p:cBhvr>
                                      <p:to>
                                        <p:strVal val="visible"/>
                                      </p:to>
                                    </p:set>
                                    <p:anim calcmode="lin" valueType="num">
                                      <p:cBhvr additive="base">
                                        <p:cTn id="100" dur="500"/>
                                        <p:tgtEl>
                                          <p:spTgt spid="58"/>
                                        </p:tgtEl>
                                        <p:attrNameLst>
                                          <p:attrName>ppt_y</p:attrName>
                                        </p:attrNameLst>
                                      </p:cBhvr>
                                      <p:tavLst>
                                        <p:tav tm="0">
                                          <p:val>
                                            <p:strVal val="#ppt_y+#ppt_h*1.125000"/>
                                          </p:val>
                                        </p:tav>
                                        <p:tav tm="100000">
                                          <p:val>
                                            <p:strVal val="#ppt_y"/>
                                          </p:val>
                                        </p:tav>
                                      </p:tavLst>
                                    </p:anim>
                                    <p:animEffect transition="in" filter="wipe(up)">
                                      <p:cBhvr>
                                        <p:cTn id="101" dur="500"/>
                                        <p:tgtEl>
                                          <p:spTgt spid="58"/>
                                        </p:tgtEl>
                                      </p:cBhvr>
                                    </p:animEffect>
                                  </p:childTnLst>
                                </p:cTn>
                              </p:par>
                              <p:par>
                                <p:cTn id="102" presetID="12" presetClass="entr" presetSubtype="4" fill="hold" nodeType="withEffect">
                                  <p:stCondLst>
                                    <p:cond delay="0"/>
                                  </p:stCondLst>
                                  <p:childTnLst>
                                    <p:set>
                                      <p:cBhvr>
                                        <p:cTn id="103" dur="1" fill="hold">
                                          <p:stCondLst>
                                            <p:cond delay="0"/>
                                          </p:stCondLst>
                                        </p:cTn>
                                        <p:tgtEl>
                                          <p:spTgt spid="51"/>
                                        </p:tgtEl>
                                        <p:attrNameLst>
                                          <p:attrName>style.visibility</p:attrName>
                                        </p:attrNameLst>
                                      </p:cBhvr>
                                      <p:to>
                                        <p:strVal val="visible"/>
                                      </p:to>
                                    </p:set>
                                    <p:anim calcmode="lin" valueType="num">
                                      <p:cBhvr additive="base">
                                        <p:cTn id="104" dur="500"/>
                                        <p:tgtEl>
                                          <p:spTgt spid="51"/>
                                        </p:tgtEl>
                                        <p:attrNameLst>
                                          <p:attrName>ppt_y</p:attrName>
                                        </p:attrNameLst>
                                      </p:cBhvr>
                                      <p:tavLst>
                                        <p:tav tm="0">
                                          <p:val>
                                            <p:strVal val="#ppt_y+#ppt_h*1.125000"/>
                                          </p:val>
                                        </p:tav>
                                        <p:tav tm="100000">
                                          <p:val>
                                            <p:strVal val="#ppt_y"/>
                                          </p:val>
                                        </p:tav>
                                      </p:tavLst>
                                    </p:anim>
                                    <p:animEffect transition="in" filter="wipe(up)">
                                      <p:cBhvr>
                                        <p:cTn id="105" dur="500"/>
                                        <p:tgtEl>
                                          <p:spTgt spid="51"/>
                                        </p:tgtEl>
                                      </p:cBhvr>
                                    </p:animEffect>
                                  </p:childTnLst>
                                </p:cTn>
                              </p:par>
                              <p:par>
                                <p:cTn id="106" presetID="12" presetClass="entr" presetSubtype="4" fill="hold" nodeType="withEffect">
                                  <p:stCondLst>
                                    <p:cond delay="0"/>
                                  </p:stCondLst>
                                  <p:childTnLst>
                                    <p:set>
                                      <p:cBhvr>
                                        <p:cTn id="107" dur="1" fill="hold">
                                          <p:stCondLst>
                                            <p:cond delay="0"/>
                                          </p:stCondLst>
                                        </p:cTn>
                                        <p:tgtEl>
                                          <p:spTgt spid="47"/>
                                        </p:tgtEl>
                                        <p:attrNameLst>
                                          <p:attrName>style.visibility</p:attrName>
                                        </p:attrNameLst>
                                      </p:cBhvr>
                                      <p:to>
                                        <p:strVal val="visible"/>
                                      </p:to>
                                    </p:set>
                                    <p:anim calcmode="lin" valueType="num">
                                      <p:cBhvr additive="base">
                                        <p:cTn id="108" dur="500"/>
                                        <p:tgtEl>
                                          <p:spTgt spid="47"/>
                                        </p:tgtEl>
                                        <p:attrNameLst>
                                          <p:attrName>ppt_y</p:attrName>
                                        </p:attrNameLst>
                                      </p:cBhvr>
                                      <p:tavLst>
                                        <p:tav tm="0">
                                          <p:val>
                                            <p:strVal val="#ppt_y+#ppt_h*1.125000"/>
                                          </p:val>
                                        </p:tav>
                                        <p:tav tm="100000">
                                          <p:val>
                                            <p:strVal val="#ppt_y"/>
                                          </p:val>
                                        </p:tav>
                                      </p:tavLst>
                                    </p:anim>
                                    <p:animEffect transition="in" filter="wipe(up)">
                                      <p:cBhvr>
                                        <p:cTn id="109" dur="500"/>
                                        <p:tgtEl>
                                          <p:spTgt spid="47"/>
                                        </p:tgtEl>
                                      </p:cBhvr>
                                    </p:animEffect>
                                  </p:childTnLst>
                                </p:cTn>
                              </p:par>
                              <p:par>
                                <p:cTn id="110" presetID="12" presetClass="entr" presetSubtype="4" fill="hold" grpId="0" nodeType="withEffect">
                                  <p:stCondLst>
                                    <p:cond delay="0"/>
                                  </p:stCondLst>
                                  <p:childTnLst>
                                    <p:set>
                                      <p:cBhvr>
                                        <p:cTn id="111" dur="1" fill="hold">
                                          <p:stCondLst>
                                            <p:cond delay="0"/>
                                          </p:stCondLst>
                                        </p:cTn>
                                        <p:tgtEl>
                                          <p:spTgt spid="67"/>
                                        </p:tgtEl>
                                        <p:attrNameLst>
                                          <p:attrName>style.visibility</p:attrName>
                                        </p:attrNameLst>
                                      </p:cBhvr>
                                      <p:to>
                                        <p:strVal val="visible"/>
                                      </p:to>
                                    </p:set>
                                    <p:anim calcmode="lin" valueType="num">
                                      <p:cBhvr additive="base">
                                        <p:cTn id="112" dur="500"/>
                                        <p:tgtEl>
                                          <p:spTgt spid="67"/>
                                        </p:tgtEl>
                                        <p:attrNameLst>
                                          <p:attrName>ppt_y</p:attrName>
                                        </p:attrNameLst>
                                      </p:cBhvr>
                                      <p:tavLst>
                                        <p:tav tm="0">
                                          <p:val>
                                            <p:strVal val="#ppt_y+#ppt_h*1.125000"/>
                                          </p:val>
                                        </p:tav>
                                        <p:tav tm="100000">
                                          <p:val>
                                            <p:strVal val="#ppt_y"/>
                                          </p:val>
                                        </p:tav>
                                      </p:tavLst>
                                    </p:anim>
                                    <p:animEffect transition="in" filter="wipe(up)">
                                      <p:cBhvr>
                                        <p:cTn id="113" dur="500"/>
                                        <p:tgtEl>
                                          <p:spTgt spid="67"/>
                                        </p:tgtEl>
                                      </p:cBhvr>
                                    </p:animEffect>
                                  </p:childTnLst>
                                </p:cTn>
                              </p:par>
                            </p:childTnLst>
                          </p:cTn>
                        </p:par>
                      </p:childTnLst>
                    </p:cTn>
                  </p:par>
                  <p:par>
                    <p:cTn id="114" fill="hold">
                      <p:stCondLst>
                        <p:cond delay="indefinite"/>
                      </p:stCondLst>
                      <p:childTnLst>
                        <p:par>
                          <p:cTn id="115" fill="hold">
                            <p:stCondLst>
                              <p:cond delay="0"/>
                            </p:stCondLst>
                            <p:childTnLst>
                              <p:par>
                                <p:cTn id="116" presetID="12" presetClass="entr" presetSubtype="4" fill="hold" nodeType="clickEffect">
                                  <p:stCondLst>
                                    <p:cond delay="0"/>
                                  </p:stCondLst>
                                  <p:childTnLst>
                                    <p:set>
                                      <p:cBhvr>
                                        <p:cTn id="117" dur="1" fill="hold">
                                          <p:stCondLst>
                                            <p:cond delay="0"/>
                                          </p:stCondLst>
                                        </p:cTn>
                                        <p:tgtEl>
                                          <p:spTgt spid="39"/>
                                        </p:tgtEl>
                                        <p:attrNameLst>
                                          <p:attrName>style.visibility</p:attrName>
                                        </p:attrNameLst>
                                      </p:cBhvr>
                                      <p:to>
                                        <p:strVal val="visible"/>
                                      </p:to>
                                    </p:set>
                                    <p:anim calcmode="lin" valueType="num">
                                      <p:cBhvr additive="base">
                                        <p:cTn id="118" dur="500"/>
                                        <p:tgtEl>
                                          <p:spTgt spid="39"/>
                                        </p:tgtEl>
                                        <p:attrNameLst>
                                          <p:attrName>ppt_y</p:attrName>
                                        </p:attrNameLst>
                                      </p:cBhvr>
                                      <p:tavLst>
                                        <p:tav tm="0">
                                          <p:val>
                                            <p:strVal val="#ppt_y+#ppt_h*1.125000"/>
                                          </p:val>
                                        </p:tav>
                                        <p:tav tm="100000">
                                          <p:val>
                                            <p:strVal val="#ppt_y"/>
                                          </p:val>
                                        </p:tav>
                                      </p:tavLst>
                                    </p:anim>
                                    <p:animEffect transition="in" filter="wipe(up)">
                                      <p:cBhvr>
                                        <p:cTn id="119" dur="500"/>
                                        <p:tgtEl>
                                          <p:spTgt spid="39"/>
                                        </p:tgtEl>
                                      </p:cBhvr>
                                    </p:animEffect>
                                  </p:childTnLst>
                                </p:cTn>
                              </p:par>
                            </p:childTnLst>
                          </p:cTn>
                        </p:par>
                      </p:childTnLst>
                    </p:cTn>
                  </p:par>
                  <p:par>
                    <p:cTn id="120" fill="hold">
                      <p:stCondLst>
                        <p:cond delay="indefinite"/>
                      </p:stCondLst>
                      <p:childTnLst>
                        <p:par>
                          <p:cTn id="121" fill="hold">
                            <p:stCondLst>
                              <p:cond delay="0"/>
                            </p:stCondLst>
                            <p:childTnLst>
                              <p:par>
                                <p:cTn id="122" presetID="12" presetClass="entr" presetSubtype="4" fill="hold" grpId="0" nodeType="clickEffect">
                                  <p:stCondLst>
                                    <p:cond delay="0"/>
                                  </p:stCondLst>
                                  <p:childTnLst>
                                    <p:set>
                                      <p:cBhvr>
                                        <p:cTn id="123" dur="1" fill="hold">
                                          <p:stCondLst>
                                            <p:cond delay="0"/>
                                          </p:stCondLst>
                                        </p:cTn>
                                        <p:tgtEl>
                                          <p:spTgt spid="68"/>
                                        </p:tgtEl>
                                        <p:attrNameLst>
                                          <p:attrName>style.visibility</p:attrName>
                                        </p:attrNameLst>
                                      </p:cBhvr>
                                      <p:to>
                                        <p:strVal val="visible"/>
                                      </p:to>
                                    </p:set>
                                    <p:anim calcmode="lin" valueType="num">
                                      <p:cBhvr additive="base">
                                        <p:cTn id="124" dur="500"/>
                                        <p:tgtEl>
                                          <p:spTgt spid="68"/>
                                        </p:tgtEl>
                                        <p:attrNameLst>
                                          <p:attrName>ppt_y</p:attrName>
                                        </p:attrNameLst>
                                      </p:cBhvr>
                                      <p:tavLst>
                                        <p:tav tm="0">
                                          <p:val>
                                            <p:strVal val="#ppt_y+#ppt_h*1.125000"/>
                                          </p:val>
                                        </p:tav>
                                        <p:tav tm="100000">
                                          <p:val>
                                            <p:strVal val="#ppt_y"/>
                                          </p:val>
                                        </p:tav>
                                      </p:tavLst>
                                    </p:anim>
                                    <p:animEffect transition="in" filter="wipe(up)">
                                      <p:cBhvr>
                                        <p:cTn id="125" dur="500"/>
                                        <p:tgtEl>
                                          <p:spTgt spid="68"/>
                                        </p:tgtEl>
                                      </p:cBhvr>
                                    </p:animEffect>
                                  </p:childTnLst>
                                </p:cTn>
                              </p:par>
                              <p:par>
                                <p:cTn id="126" presetID="12" presetClass="entr" presetSubtype="4" fill="hold" nodeType="withEffect">
                                  <p:stCondLst>
                                    <p:cond delay="0"/>
                                  </p:stCondLst>
                                  <p:childTnLst>
                                    <p:set>
                                      <p:cBhvr>
                                        <p:cTn id="127" dur="1" fill="hold">
                                          <p:stCondLst>
                                            <p:cond delay="0"/>
                                          </p:stCondLst>
                                        </p:cTn>
                                        <p:tgtEl>
                                          <p:spTgt spid="60"/>
                                        </p:tgtEl>
                                        <p:attrNameLst>
                                          <p:attrName>style.visibility</p:attrName>
                                        </p:attrNameLst>
                                      </p:cBhvr>
                                      <p:to>
                                        <p:strVal val="visible"/>
                                      </p:to>
                                    </p:set>
                                    <p:anim calcmode="lin" valueType="num">
                                      <p:cBhvr additive="base">
                                        <p:cTn id="128" dur="500"/>
                                        <p:tgtEl>
                                          <p:spTgt spid="60"/>
                                        </p:tgtEl>
                                        <p:attrNameLst>
                                          <p:attrName>ppt_y</p:attrName>
                                        </p:attrNameLst>
                                      </p:cBhvr>
                                      <p:tavLst>
                                        <p:tav tm="0">
                                          <p:val>
                                            <p:strVal val="#ppt_y+#ppt_h*1.125000"/>
                                          </p:val>
                                        </p:tav>
                                        <p:tav tm="100000">
                                          <p:val>
                                            <p:strVal val="#ppt_y"/>
                                          </p:val>
                                        </p:tav>
                                      </p:tavLst>
                                    </p:anim>
                                    <p:animEffect transition="in" filter="wipe(up)">
                                      <p:cBhvr>
                                        <p:cTn id="129" dur="500"/>
                                        <p:tgtEl>
                                          <p:spTgt spid="60"/>
                                        </p:tgtEl>
                                      </p:cBhvr>
                                    </p:animEffect>
                                  </p:childTnLst>
                                </p:cTn>
                              </p:par>
                              <p:par>
                                <p:cTn id="130" presetID="12" presetClass="entr" presetSubtype="4" fill="hold" nodeType="withEffect">
                                  <p:stCondLst>
                                    <p:cond delay="0"/>
                                  </p:stCondLst>
                                  <p:childTnLst>
                                    <p:set>
                                      <p:cBhvr>
                                        <p:cTn id="131" dur="1" fill="hold">
                                          <p:stCondLst>
                                            <p:cond delay="0"/>
                                          </p:stCondLst>
                                        </p:cTn>
                                        <p:tgtEl>
                                          <p:spTgt spid="61"/>
                                        </p:tgtEl>
                                        <p:attrNameLst>
                                          <p:attrName>style.visibility</p:attrName>
                                        </p:attrNameLst>
                                      </p:cBhvr>
                                      <p:to>
                                        <p:strVal val="visible"/>
                                      </p:to>
                                    </p:set>
                                    <p:anim calcmode="lin" valueType="num">
                                      <p:cBhvr additive="base">
                                        <p:cTn id="132" dur="500"/>
                                        <p:tgtEl>
                                          <p:spTgt spid="61"/>
                                        </p:tgtEl>
                                        <p:attrNameLst>
                                          <p:attrName>ppt_y</p:attrName>
                                        </p:attrNameLst>
                                      </p:cBhvr>
                                      <p:tavLst>
                                        <p:tav tm="0">
                                          <p:val>
                                            <p:strVal val="#ppt_y+#ppt_h*1.125000"/>
                                          </p:val>
                                        </p:tav>
                                        <p:tav tm="100000">
                                          <p:val>
                                            <p:strVal val="#ppt_y"/>
                                          </p:val>
                                        </p:tav>
                                      </p:tavLst>
                                    </p:anim>
                                    <p:animEffect transition="in" filter="wipe(up)">
                                      <p:cBhvr>
                                        <p:cTn id="133" dur="500"/>
                                        <p:tgtEl>
                                          <p:spTgt spid="61"/>
                                        </p:tgtEl>
                                      </p:cBhvr>
                                    </p:animEffect>
                                  </p:childTnLst>
                                </p:cTn>
                              </p:par>
                              <p:par>
                                <p:cTn id="134" presetID="12" presetClass="entr" presetSubtype="4" fill="hold" nodeType="withEffect">
                                  <p:stCondLst>
                                    <p:cond delay="0"/>
                                  </p:stCondLst>
                                  <p:childTnLst>
                                    <p:set>
                                      <p:cBhvr>
                                        <p:cTn id="135" dur="1" fill="hold">
                                          <p:stCondLst>
                                            <p:cond delay="0"/>
                                          </p:stCondLst>
                                        </p:cTn>
                                        <p:tgtEl>
                                          <p:spTgt spid="59"/>
                                        </p:tgtEl>
                                        <p:attrNameLst>
                                          <p:attrName>style.visibility</p:attrName>
                                        </p:attrNameLst>
                                      </p:cBhvr>
                                      <p:to>
                                        <p:strVal val="visible"/>
                                      </p:to>
                                    </p:set>
                                    <p:anim calcmode="lin" valueType="num">
                                      <p:cBhvr additive="base">
                                        <p:cTn id="136" dur="500"/>
                                        <p:tgtEl>
                                          <p:spTgt spid="59"/>
                                        </p:tgtEl>
                                        <p:attrNameLst>
                                          <p:attrName>ppt_y</p:attrName>
                                        </p:attrNameLst>
                                      </p:cBhvr>
                                      <p:tavLst>
                                        <p:tav tm="0">
                                          <p:val>
                                            <p:strVal val="#ppt_y+#ppt_h*1.125000"/>
                                          </p:val>
                                        </p:tav>
                                        <p:tav tm="100000">
                                          <p:val>
                                            <p:strVal val="#ppt_y"/>
                                          </p:val>
                                        </p:tav>
                                      </p:tavLst>
                                    </p:anim>
                                    <p:animEffect transition="in" filter="wipe(up)">
                                      <p:cBhvr>
                                        <p:cTn id="13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build="p"/>
      <p:bldP spid="64" grpId="0"/>
      <p:bldP spid="65" grpId="0"/>
      <p:bldP spid="66" grpId="0"/>
      <p:bldP spid="67" grpId="0"/>
      <p:bldP spid="6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0E71F923-3AE9-33A8-82CE-7C7FA9F12307}"/>
              </a:ext>
            </a:extLst>
          </p:cNvPr>
          <p:cNvSpPr>
            <a:spLocks noGrp="1"/>
          </p:cNvSpPr>
          <p:nvPr>
            <p:ph idx="17"/>
          </p:nvPr>
        </p:nvSpPr>
        <p:spPr/>
        <p:txBody>
          <a:bodyPr/>
          <a:lstStyle/>
          <a:p>
            <a:r>
              <a:rPr lang="fr-FR" sz="2000" dirty="0"/>
              <a:t>Faites une démonstration facilement </a:t>
            </a:r>
          </a:p>
        </p:txBody>
      </p:sp>
      <p:sp>
        <p:nvSpPr>
          <p:cNvPr id="3" name="Espace réservé du texte 2">
            <a:extLst>
              <a:ext uri="{FF2B5EF4-FFF2-40B4-BE49-F238E27FC236}">
                <a16:creationId xmlns:a16="http://schemas.microsoft.com/office/drawing/2014/main" id="{E82B4C60-BD19-E44B-2BC7-21BB5180399F}"/>
              </a:ext>
            </a:extLst>
          </p:cNvPr>
          <p:cNvSpPr>
            <a:spLocks noGrp="1"/>
          </p:cNvSpPr>
          <p:nvPr>
            <p:ph type="body" sz="quarter" idx="12"/>
          </p:nvPr>
        </p:nvSpPr>
        <p:spPr/>
        <p:txBody>
          <a:bodyPr/>
          <a:lstStyle/>
          <a:p>
            <a:r>
              <a:rPr lang="fr-FR" dirty="0"/>
              <a:t>Comment vendre </a:t>
            </a:r>
            <a:r>
              <a:rPr lang="fr-FR" dirty="0" err="1"/>
              <a:t>Pulcéo</a:t>
            </a:r>
            <a:r>
              <a:rPr lang="fr-FR" dirty="0"/>
              <a:t> </a:t>
            </a:r>
            <a:r>
              <a:rPr lang="fr-FR" dirty="0" err="1"/>
              <a:t>Connect</a:t>
            </a:r>
            <a:r>
              <a:rPr lang="fr-FR" dirty="0"/>
              <a:t> ?</a:t>
            </a:r>
          </a:p>
        </p:txBody>
      </p:sp>
      <p:grpSp>
        <p:nvGrpSpPr>
          <p:cNvPr id="6" name="Groupe 5">
            <a:extLst>
              <a:ext uri="{FF2B5EF4-FFF2-40B4-BE49-F238E27FC236}">
                <a16:creationId xmlns:a16="http://schemas.microsoft.com/office/drawing/2014/main" id="{EAD1F72E-5256-896E-A0BF-E2298491BD27}"/>
              </a:ext>
            </a:extLst>
          </p:cNvPr>
          <p:cNvGrpSpPr/>
          <p:nvPr/>
        </p:nvGrpSpPr>
        <p:grpSpPr>
          <a:xfrm>
            <a:off x="-360289" y="1619608"/>
            <a:ext cx="8159203" cy="4833583"/>
            <a:chOff x="-369433" y="1072307"/>
            <a:chExt cx="6722090" cy="3982225"/>
          </a:xfrm>
        </p:grpSpPr>
        <p:pic>
          <p:nvPicPr>
            <p:cNvPr id="7" name="Image 6">
              <a:extLst>
                <a:ext uri="{FF2B5EF4-FFF2-40B4-BE49-F238E27FC236}">
                  <a16:creationId xmlns:a16="http://schemas.microsoft.com/office/drawing/2014/main" id="{FA33D6CC-AB0F-9496-7E98-A91125FC1439}"/>
                </a:ext>
              </a:extLst>
            </p:cNvPr>
            <p:cNvPicPr>
              <a:picLocks noChangeAspect="1"/>
            </p:cNvPicPr>
            <p:nvPr/>
          </p:nvPicPr>
          <p:blipFill>
            <a:blip r:embed="rId2"/>
            <a:stretch/>
          </p:blipFill>
          <p:spPr bwMode="auto">
            <a:xfrm rot="21341193">
              <a:off x="2181763" y="1816317"/>
              <a:ext cx="4170894" cy="2986566"/>
            </a:xfrm>
            <a:prstGeom prst="rect">
              <a:avLst/>
            </a:prstGeom>
          </p:spPr>
        </p:pic>
        <p:pic>
          <p:nvPicPr>
            <p:cNvPr id="8" name="Image 7">
              <a:extLst>
                <a:ext uri="{FF2B5EF4-FFF2-40B4-BE49-F238E27FC236}">
                  <a16:creationId xmlns:a16="http://schemas.microsoft.com/office/drawing/2014/main" id="{109B6F01-08EA-4771-8DC0-24D26A49E831}"/>
                </a:ext>
              </a:extLst>
            </p:cNvPr>
            <p:cNvPicPr>
              <a:picLocks noChangeAspect="1"/>
            </p:cNvPicPr>
            <p:nvPr/>
          </p:nvPicPr>
          <p:blipFill>
            <a:blip r:embed="rId3"/>
            <a:srcRect/>
            <a:stretch/>
          </p:blipFill>
          <p:spPr bwMode="auto">
            <a:xfrm rot="21341193">
              <a:off x="2394247" y="1970439"/>
              <a:ext cx="3792043" cy="2648714"/>
            </a:xfrm>
            <a:prstGeom prst="rect">
              <a:avLst/>
            </a:prstGeom>
          </p:spPr>
        </p:pic>
        <p:pic>
          <p:nvPicPr>
            <p:cNvPr id="9" name="Image 8">
              <a:extLst>
                <a:ext uri="{FF2B5EF4-FFF2-40B4-BE49-F238E27FC236}">
                  <a16:creationId xmlns:a16="http://schemas.microsoft.com/office/drawing/2014/main" id="{E693052D-9DFC-805B-0152-12CC6F295ACC}"/>
                </a:ext>
              </a:extLst>
            </p:cNvPr>
            <p:cNvPicPr>
              <a:picLocks noChangeAspect="1"/>
            </p:cNvPicPr>
            <p:nvPr/>
          </p:nvPicPr>
          <p:blipFill>
            <a:blip r:embed="rId4"/>
            <a:stretch/>
          </p:blipFill>
          <p:spPr bwMode="auto">
            <a:xfrm>
              <a:off x="-369433" y="1072307"/>
              <a:ext cx="3982225" cy="3982225"/>
            </a:xfrm>
            <a:prstGeom prst="rect">
              <a:avLst/>
            </a:prstGeom>
          </p:spPr>
        </p:pic>
        <p:pic>
          <p:nvPicPr>
            <p:cNvPr id="10" name="Image 9">
              <a:extLst>
                <a:ext uri="{FF2B5EF4-FFF2-40B4-BE49-F238E27FC236}">
                  <a16:creationId xmlns:a16="http://schemas.microsoft.com/office/drawing/2014/main" id="{9CEB65D1-A6CA-04F4-C8A7-03BA6569E20E}"/>
                </a:ext>
              </a:extLst>
            </p:cNvPr>
            <p:cNvPicPr>
              <a:picLocks noChangeAspect="1"/>
            </p:cNvPicPr>
            <p:nvPr/>
          </p:nvPicPr>
          <p:blipFill rotWithShape="1">
            <a:blip r:embed="rId5"/>
            <a:srcRect t="-1638" r="-2465" b="17658"/>
            <a:stretch/>
          </p:blipFill>
          <p:spPr bwMode="auto">
            <a:xfrm>
              <a:off x="863796" y="1778474"/>
              <a:ext cx="1440160" cy="2508110"/>
            </a:xfrm>
            <a:prstGeom prst="rect">
              <a:avLst/>
            </a:prstGeom>
          </p:spPr>
        </p:pic>
      </p:grpSp>
      <p:sp>
        <p:nvSpPr>
          <p:cNvPr id="11" name="ZoneTexte 10">
            <a:extLst>
              <a:ext uri="{FF2B5EF4-FFF2-40B4-BE49-F238E27FC236}">
                <a16:creationId xmlns:a16="http://schemas.microsoft.com/office/drawing/2014/main" id="{EA16902E-111A-8DFF-01FE-2A9F7EE5F465}"/>
              </a:ext>
            </a:extLst>
          </p:cNvPr>
          <p:cNvSpPr txBox="1"/>
          <p:nvPr/>
        </p:nvSpPr>
        <p:spPr bwMode="auto">
          <a:xfrm>
            <a:off x="8398647" y="4469878"/>
            <a:ext cx="2754537" cy="1384995"/>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FF0000"/>
                </a:solidFill>
                <a:effectLst/>
                <a:uLnTx/>
                <a:uFillTx/>
                <a:latin typeface="Arial"/>
                <a:cs typeface="Arial"/>
              </a:rPr>
              <a:t>Saisissez ce code </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1" i="0" u="none" strike="noStrike" kern="0" cap="none" spc="0" normalizeH="0" baseline="0" noProof="0" dirty="0">
              <a:ln>
                <a:noFill/>
              </a:ln>
              <a:solidFill>
                <a:srgbClr val="FF0000"/>
              </a:solidFill>
              <a:effectLst/>
              <a:uLnTx/>
              <a:uFillTx/>
              <a:latin typeface="Arial"/>
              <a:cs typeface="Arial"/>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400" b="1" i="0" u="none" strike="noStrike" kern="0" cap="none" spc="0" normalizeH="0" baseline="0" noProof="0" dirty="0">
                <a:ln>
                  <a:noFill/>
                </a:ln>
                <a:solidFill>
                  <a:srgbClr val="FF0000"/>
                </a:solidFill>
                <a:effectLst/>
                <a:uLnTx/>
                <a:uFillTx/>
                <a:latin typeface="Arial"/>
                <a:cs typeface="Arial"/>
              </a:rPr>
              <a:t>123456789 pour Android</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400" b="1" i="0" u="none" strike="noStrike" kern="0" cap="none" spc="0" normalizeH="0" baseline="0" noProof="0" dirty="0">
                <a:ln>
                  <a:noFill/>
                </a:ln>
                <a:solidFill>
                  <a:srgbClr val="FF0000"/>
                </a:solidFill>
                <a:effectLst/>
                <a:uLnTx/>
                <a:uFillTx/>
                <a:latin typeface="Arial"/>
                <a:cs typeface="Arial"/>
              </a:rPr>
              <a:t>000000000 pour Apple</a:t>
            </a:r>
          </a:p>
          <a:p>
            <a:pPr marL="0" marR="0" lvl="0" indent="0" algn="ctr" defTabSz="914400" eaLnBrk="1" fontAlgn="auto" latinLnBrk="0" hangingPunct="1">
              <a:lnSpc>
                <a:spcPct val="100000"/>
              </a:lnSpc>
              <a:spcBef>
                <a:spcPts val="0"/>
              </a:spcBef>
              <a:spcAft>
                <a:spcPts val="0"/>
              </a:spcAft>
              <a:buClrTx/>
              <a:buSzTx/>
              <a:buFontTx/>
              <a:buNone/>
              <a:tabLst/>
              <a:defRPr/>
            </a:pPr>
            <a:br>
              <a:rPr kumimoji="0" lang="fr-FR" sz="1400" b="1" i="0" u="none" strike="noStrike" kern="0" cap="none" spc="0" normalizeH="0" baseline="0" noProof="0" dirty="0">
                <a:ln>
                  <a:noFill/>
                </a:ln>
                <a:solidFill>
                  <a:srgbClr val="FF0000"/>
                </a:solidFill>
                <a:effectLst/>
                <a:uLnTx/>
                <a:uFillTx/>
                <a:latin typeface="Arial"/>
                <a:cs typeface="Arial"/>
              </a:rPr>
            </a:br>
            <a:r>
              <a:rPr kumimoji="0" lang="fr-FR" sz="1400" b="1" i="0" u="none" strike="noStrike" kern="0" cap="none" spc="0" normalizeH="0" baseline="0" noProof="0" dirty="0">
                <a:ln>
                  <a:noFill/>
                </a:ln>
                <a:solidFill>
                  <a:srgbClr val="FF0000"/>
                </a:solidFill>
                <a:effectLst/>
                <a:uLnTx/>
                <a:uFillTx/>
                <a:latin typeface="Arial"/>
                <a:cs typeface="Arial"/>
              </a:rPr>
              <a:t>pour lancer le mode démo</a:t>
            </a:r>
            <a:endParaRPr kumimoji="0" lang="fr-FR" sz="1400" b="0" i="0" u="none" strike="noStrike" kern="0" cap="none" spc="0" normalizeH="0" baseline="0" noProof="0" dirty="0">
              <a:ln>
                <a:noFill/>
              </a:ln>
              <a:solidFill>
                <a:srgbClr val="FF0000"/>
              </a:solidFill>
              <a:effectLst/>
              <a:uLnTx/>
              <a:uFillTx/>
              <a:latin typeface="Arial"/>
              <a:cs typeface="Arial"/>
            </a:endParaRPr>
          </a:p>
        </p:txBody>
      </p:sp>
      <p:grpSp>
        <p:nvGrpSpPr>
          <p:cNvPr id="12" name="Groupe 11">
            <a:extLst>
              <a:ext uri="{FF2B5EF4-FFF2-40B4-BE49-F238E27FC236}">
                <a16:creationId xmlns:a16="http://schemas.microsoft.com/office/drawing/2014/main" id="{A218828C-A51F-6467-BE25-5DB884BD090F}"/>
              </a:ext>
            </a:extLst>
          </p:cNvPr>
          <p:cNvGrpSpPr/>
          <p:nvPr/>
        </p:nvGrpSpPr>
        <p:grpSpPr>
          <a:xfrm>
            <a:off x="8337392" y="2514890"/>
            <a:ext cx="2877049" cy="1788999"/>
            <a:chOff x="7539431" y="4520731"/>
            <a:chExt cx="2088232" cy="1298499"/>
          </a:xfrm>
        </p:grpSpPr>
        <p:pic>
          <p:nvPicPr>
            <p:cNvPr id="13" name="Image 12">
              <a:extLst>
                <a:ext uri="{FF2B5EF4-FFF2-40B4-BE49-F238E27FC236}">
                  <a16:creationId xmlns:a16="http://schemas.microsoft.com/office/drawing/2014/main" id="{7FCA02BC-E5F2-46B4-578D-9B43A43C6F34}"/>
                </a:ext>
              </a:extLst>
            </p:cNvPr>
            <p:cNvPicPr>
              <a:picLocks noChangeAspect="1"/>
            </p:cNvPicPr>
            <p:nvPr/>
          </p:nvPicPr>
          <p:blipFill>
            <a:blip r:embed="rId6"/>
            <a:stretch/>
          </p:blipFill>
          <p:spPr bwMode="auto">
            <a:xfrm>
              <a:off x="7971479" y="4942931"/>
              <a:ext cx="1208967" cy="876299"/>
            </a:xfrm>
            <a:prstGeom prst="rect">
              <a:avLst/>
            </a:prstGeom>
          </p:spPr>
        </p:pic>
        <p:sp>
          <p:nvSpPr>
            <p:cNvPr id="14" name="Rectangle 13">
              <a:extLst>
                <a:ext uri="{FF2B5EF4-FFF2-40B4-BE49-F238E27FC236}">
                  <a16:creationId xmlns:a16="http://schemas.microsoft.com/office/drawing/2014/main" id="{A0235706-EA90-817D-0D6E-E29EE9028D3C}"/>
                </a:ext>
              </a:extLst>
            </p:cNvPr>
            <p:cNvSpPr/>
            <p:nvPr/>
          </p:nvSpPr>
          <p:spPr bwMode="auto">
            <a:xfrm>
              <a:off x="7539431" y="4520731"/>
              <a:ext cx="2088232" cy="335088"/>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3E454A"/>
                  </a:solidFill>
                  <a:effectLst/>
                  <a:uLnTx/>
                  <a:uFillTx/>
                  <a:latin typeface="Arial"/>
                  <a:cs typeface="Arial"/>
                </a:rPr>
                <a:t>Téléchargez l’appli </a:t>
              </a:r>
              <a:br>
                <a:rPr kumimoji="0" lang="fr-FR" sz="1200" b="0" i="0" u="none" strike="noStrike" kern="0" cap="none" spc="0" normalizeH="0" baseline="0" noProof="0" dirty="0">
                  <a:ln>
                    <a:noFill/>
                  </a:ln>
                  <a:solidFill>
                    <a:srgbClr val="3E454A"/>
                  </a:solidFill>
                  <a:effectLst/>
                  <a:uLnTx/>
                  <a:uFillTx/>
                  <a:latin typeface="Arial"/>
                  <a:cs typeface="Arial"/>
                </a:rPr>
              </a:br>
              <a:r>
                <a:rPr kumimoji="0" lang="fr-FR" sz="1200" b="0" i="0" u="none" strike="noStrike" kern="0" cap="none" spc="0" normalizeH="0" baseline="0" noProof="0" dirty="0">
                  <a:ln>
                    <a:noFill/>
                  </a:ln>
                  <a:solidFill>
                    <a:srgbClr val="3E454A"/>
                  </a:solidFill>
                  <a:effectLst/>
                  <a:uLnTx/>
                  <a:uFillTx/>
                  <a:latin typeface="Arial"/>
                  <a:cs typeface="Arial"/>
                </a:rPr>
                <a:t>depuis les stores : </a:t>
              </a:r>
            </a:p>
          </p:txBody>
        </p:sp>
      </p:grpSp>
    </p:spTree>
    <p:extLst>
      <p:ext uri="{BB962C8B-B14F-4D97-AF65-F5344CB8AC3E}">
        <p14:creationId xmlns:p14="http://schemas.microsoft.com/office/powerpoint/2010/main" val="2462761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293B903-10A7-FCBE-79E2-6A37F4BFCD4A}"/>
              </a:ext>
            </a:extLst>
          </p:cNvPr>
          <p:cNvSpPr>
            <a:spLocks noGrp="1"/>
          </p:cNvSpPr>
          <p:nvPr>
            <p:ph type="body" sz="quarter" idx="12"/>
          </p:nvPr>
        </p:nvSpPr>
        <p:spPr/>
        <p:txBody>
          <a:bodyPr/>
          <a:lstStyle/>
          <a:p>
            <a:r>
              <a:rPr lang="fr-FR" dirty="0"/>
              <a:t>La tarification</a:t>
            </a:r>
          </a:p>
        </p:txBody>
      </p:sp>
      <p:sp>
        <p:nvSpPr>
          <p:cNvPr id="6" name="Espace réservé du texte 6">
            <a:extLst>
              <a:ext uri="{FF2B5EF4-FFF2-40B4-BE49-F238E27FC236}">
                <a16:creationId xmlns:a16="http://schemas.microsoft.com/office/drawing/2014/main" id="{5EF2F965-294C-5843-E912-B39A071B3AA0}"/>
              </a:ext>
            </a:extLst>
          </p:cNvPr>
          <p:cNvSpPr txBox="1">
            <a:spLocks/>
          </p:cNvSpPr>
          <p:nvPr/>
        </p:nvSpPr>
        <p:spPr bwMode="auto">
          <a:xfrm>
            <a:off x="508636" y="1192650"/>
            <a:ext cx="5594158" cy="1973093"/>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extrusionOk="0">
                <a:moveTo>
                  <a:pt x="0" y="0"/>
                </a:moveTo>
                <a:lnTo>
                  <a:pt x="5594158" y="0"/>
                </a:lnTo>
                <a:lnTo>
                  <a:pt x="5594158" y="1451091"/>
                </a:lnTo>
                <a:lnTo>
                  <a:pt x="5513710" y="1451091"/>
                </a:lnTo>
                <a:lnTo>
                  <a:pt x="5513710" y="2982754"/>
                </a:lnTo>
                <a:lnTo>
                  <a:pt x="0" y="2982754"/>
                </a:lnTo>
                <a:close/>
              </a:path>
            </a:pathLst>
          </a:custGeom>
          <a:solidFill>
            <a:schemeClr val="bg1">
              <a:lumMod val="85000"/>
            </a:schemeClr>
          </a:solidFill>
        </p:spPr>
        <p:txBody>
          <a:bodyPr vert="horz" wrap="square" lIns="540000" tIns="540000" rIns="540000" bIns="540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6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6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6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6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ctr" defTabSz="914400" eaLnBrk="1" fontAlgn="auto" latinLnBrk="0" hangingPunct="1">
              <a:lnSpc>
                <a:spcPct val="100000"/>
              </a:lnSpc>
              <a:spcBef>
                <a:spcPts val="1500"/>
              </a:spcBef>
              <a:spcAft>
                <a:spcPts val="0"/>
              </a:spcAft>
              <a:buClrTx/>
              <a:buSzTx/>
              <a:buFont typeface="Arial"/>
              <a:buNone/>
              <a:tabLst/>
              <a:defRPr/>
            </a:pPr>
            <a:r>
              <a:rPr kumimoji="0" lang="fr-FR" sz="2800" b="1" i="0" u="none" strike="noStrike" kern="0" cap="none" spc="0" normalizeH="0" baseline="0" noProof="0">
                <a:ln>
                  <a:noFill/>
                </a:ln>
                <a:solidFill>
                  <a:srgbClr val="3E454A"/>
                </a:solidFill>
                <a:effectLst/>
                <a:uLnTx/>
                <a:uFillTx/>
                <a:latin typeface="Arial"/>
                <a:cs typeface="Arial"/>
              </a:rPr>
              <a:t>PULCEO Connect : </a:t>
            </a:r>
            <a:br>
              <a:rPr kumimoji="0" lang="fr-FR" sz="2800" b="1" i="0" u="none" strike="noStrike" kern="0" cap="none" spc="0" normalizeH="0" baseline="0" noProof="0">
                <a:ln>
                  <a:noFill/>
                </a:ln>
                <a:solidFill>
                  <a:srgbClr val="3E454A"/>
                </a:solidFill>
                <a:effectLst/>
                <a:uLnTx/>
                <a:uFillTx/>
                <a:latin typeface="Arial"/>
                <a:cs typeface="Arial"/>
              </a:rPr>
            </a:br>
            <a:r>
              <a:rPr kumimoji="0" lang="fr-FR" sz="2800" b="1" i="0" u="none" strike="noStrike" kern="0" cap="none" spc="0" normalizeH="0" baseline="0" noProof="0">
                <a:ln>
                  <a:noFill/>
                </a:ln>
                <a:solidFill>
                  <a:srgbClr val="3E454A"/>
                </a:solidFill>
                <a:effectLst/>
                <a:uLnTx/>
                <a:uFillTx/>
                <a:latin typeface="Arial"/>
                <a:cs typeface="Arial"/>
              </a:rPr>
              <a:t>9 € HT/mois</a:t>
            </a:r>
            <a:endParaRPr kumimoji="0" lang="fr-FR" sz="2800" b="1" i="0" u="none" strike="noStrike" kern="0" cap="none" spc="0" normalizeH="0" baseline="0" noProof="0" dirty="0">
              <a:ln>
                <a:noFill/>
              </a:ln>
              <a:solidFill>
                <a:srgbClr val="3E454A"/>
              </a:solidFill>
              <a:effectLst/>
              <a:uLnTx/>
              <a:uFillTx/>
              <a:latin typeface="Arial"/>
              <a:cs typeface="Arial"/>
            </a:endParaRPr>
          </a:p>
        </p:txBody>
      </p:sp>
      <p:sp>
        <p:nvSpPr>
          <p:cNvPr id="7" name="Espace réservé du texte 7">
            <a:extLst>
              <a:ext uri="{FF2B5EF4-FFF2-40B4-BE49-F238E27FC236}">
                <a16:creationId xmlns:a16="http://schemas.microsoft.com/office/drawing/2014/main" id="{3B3CE3FE-B153-A960-24EC-C2C5730BE3F8}"/>
              </a:ext>
            </a:extLst>
          </p:cNvPr>
          <p:cNvSpPr txBox="1">
            <a:spLocks/>
          </p:cNvSpPr>
          <p:nvPr/>
        </p:nvSpPr>
        <p:spPr bwMode="auto">
          <a:xfrm>
            <a:off x="6118225" y="1192650"/>
            <a:ext cx="5565074" cy="1973093"/>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extrusionOk="0">
                <a:moveTo>
                  <a:pt x="80490" y="0"/>
                </a:moveTo>
                <a:lnTo>
                  <a:pt x="5565074" y="0"/>
                </a:lnTo>
                <a:lnTo>
                  <a:pt x="5565074" y="2984401"/>
                </a:lnTo>
                <a:lnTo>
                  <a:pt x="0" y="2984401"/>
                </a:lnTo>
                <a:lnTo>
                  <a:pt x="0" y="1532383"/>
                </a:lnTo>
                <a:lnTo>
                  <a:pt x="80490" y="1532383"/>
                </a:lnTo>
                <a:close/>
              </a:path>
            </a:pathLst>
          </a:custGeom>
          <a:solidFill>
            <a:schemeClr val="bg1">
              <a:lumMod val="85000"/>
            </a:schemeClr>
          </a:solidFill>
        </p:spPr>
        <p:txBody>
          <a:bodyPr vert="horz" wrap="square" lIns="540000" tIns="540000" rIns="540000" bIns="540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6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6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6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6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ctr" defTabSz="914400" eaLnBrk="1" fontAlgn="auto" latinLnBrk="0" hangingPunct="1">
              <a:lnSpc>
                <a:spcPct val="100000"/>
              </a:lnSpc>
              <a:spcBef>
                <a:spcPts val="1500"/>
              </a:spcBef>
              <a:spcAft>
                <a:spcPts val="0"/>
              </a:spcAft>
              <a:buClrTx/>
              <a:buSzTx/>
              <a:buFont typeface="Arial"/>
              <a:buNone/>
              <a:tabLst/>
              <a:defRPr/>
            </a:pPr>
            <a:r>
              <a:rPr kumimoji="0" lang="fr-FR" sz="2800" b="1" i="0" u="none" strike="noStrike" kern="0" cap="none" spc="0" normalizeH="0" baseline="0" noProof="0">
                <a:ln>
                  <a:noFill/>
                </a:ln>
                <a:solidFill>
                  <a:srgbClr val="3E454A"/>
                </a:solidFill>
                <a:effectLst/>
                <a:uLnTx/>
                <a:uFillTx/>
                <a:latin typeface="Arial"/>
                <a:cs typeface="Arial"/>
              </a:rPr>
              <a:t>Option Ellisphere : </a:t>
            </a:r>
            <a:br>
              <a:rPr kumimoji="0" lang="fr-FR" sz="2800" b="1" i="0" u="none" strike="noStrike" kern="0" cap="none" spc="0" normalizeH="0" baseline="0" noProof="0">
                <a:ln>
                  <a:noFill/>
                </a:ln>
                <a:solidFill>
                  <a:srgbClr val="3E454A"/>
                </a:solidFill>
                <a:effectLst/>
                <a:uLnTx/>
                <a:uFillTx/>
                <a:latin typeface="Arial"/>
                <a:cs typeface="Arial"/>
              </a:rPr>
            </a:br>
            <a:r>
              <a:rPr kumimoji="0" lang="fr-FR" sz="2800" b="1" i="0" u="none" strike="noStrike" kern="0" cap="none" spc="0" normalizeH="0" baseline="0" noProof="0">
                <a:ln>
                  <a:noFill/>
                </a:ln>
                <a:solidFill>
                  <a:srgbClr val="3E454A"/>
                </a:solidFill>
                <a:effectLst/>
                <a:uLnTx/>
                <a:uFillTx/>
                <a:latin typeface="Arial"/>
                <a:cs typeface="Arial"/>
              </a:rPr>
              <a:t>10 € HT/mois</a:t>
            </a:r>
            <a:endParaRPr kumimoji="0" lang="fr-FR" sz="2800" b="1" i="0" u="none" strike="noStrike" kern="0" cap="none" spc="0" normalizeH="0" baseline="0" noProof="0" dirty="0">
              <a:ln>
                <a:noFill/>
              </a:ln>
              <a:solidFill>
                <a:srgbClr val="3E454A"/>
              </a:solidFill>
              <a:effectLst/>
              <a:uLnTx/>
              <a:uFillTx/>
              <a:latin typeface="Arial"/>
              <a:cs typeface="Arial"/>
            </a:endParaRPr>
          </a:p>
        </p:txBody>
      </p:sp>
      <p:sp>
        <p:nvSpPr>
          <p:cNvPr id="4" name="Espace réservé du texte 7">
            <a:extLst>
              <a:ext uri="{FF2B5EF4-FFF2-40B4-BE49-F238E27FC236}">
                <a16:creationId xmlns:a16="http://schemas.microsoft.com/office/drawing/2014/main" id="{6E556AF5-442B-9895-5BFE-09FF6841FB75}"/>
              </a:ext>
            </a:extLst>
          </p:cNvPr>
          <p:cNvSpPr txBox="1">
            <a:spLocks/>
          </p:cNvSpPr>
          <p:nvPr/>
        </p:nvSpPr>
        <p:spPr bwMode="auto">
          <a:xfrm>
            <a:off x="1746310" y="3348984"/>
            <a:ext cx="8712968" cy="1299477"/>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extrusionOk="0">
                <a:moveTo>
                  <a:pt x="80490" y="0"/>
                </a:moveTo>
                <a:lnTo>
                  <a:pt x="5565074" y="0"/>
                </a:lnTo>
                <a:lnTo>
                  <a:pt x="5565074" y="2984401"/>
                </a:lnTo>
                <a:lnTo>
                  <a:pt x="0" y="2984401"/>
                </a:lnTo>
                <a:lnTo>
                  <a:pt x="0" y="1532383"/>
                </a:lnTo>
                <a:lnTo>
                  <a:pt x="80490" y="1532383"/>
                </a:lnTo>
                <a:close/>
              </a:path>
            </a:pathLst>
          </a:custGeom>
          <a:solidFill>
            <a:schemeClr val="bg1">
              <a:lumMod val="85000"/>
            </a:schemeClr>
          </a:solidFill>
        </p:spPr>
        <p:txBody>
          <a:bodyPr vert="horz" wrap="square" lIns="540000" tIns="540000" rIns="540000" bIns="540000" rtlCol="0" anchor="ctr">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6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6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6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6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500"/>
              </a:spcBef>
              <a:spcAft>
                <a:spcPts val="0"/>
              </a:spcAft>
              <a:buClrTx/>
              <a:buSzTx/>
              <a:buFont typeface="Arial"/>
              <a:buNone/>
              <a:tabLst/>
              <a:defRPr/>
            </a:pPr>
            <a:r>
              <a:rPr kumimoji="0" lang="fr-FR" sz="2000" b="1" i="0" u="none" strike="noStrike" kern="0" cap="none" spc="0" normalizeH="0" baseline="0" noProof="0" dirty="0">
                <a:ln>
                  <a:noFill/>
                </a:ln>
                <a:solidFill>
                  <a:srgbClr val="3E454A"/>
                </a:solidFill>
                <a:effectLst/>
                <a:uLnTx/>
                <a:uFillTx/>
                <a:latin typeface="Arial"/>
                <a:ea typeface="+mn-ea"/>
                <a:cs typeface="Arial"/>
              </a:rPr>
              <a:t>En complément de l’abonnement Ce Net Comptes/Remises/EDI (PULCEO)</a:t>
            </a:r>
          </a:p>
        </p:txBody>
      </p:sp>
      <p:sp>
        <p:nvSpPr>
          <p:cNvPr id="9" name="Espace réservé du texte 7">
            <a:extLst>
              <a:ext uri="{FF2B5EF4-FFF2-40B4-BE49-F238E27FC236}">
                <a16:creationId xmlns:a16="http://schemas.microsoft.com/office/drawing/2014/main" id="{0DAD8956-9155-3644-A14A-CBE698112FAA}"/>
              </a:ext>
            </a:extLst>
          </p:cNvPr>
          <p:cNvSpPr txBox="1">
            <a:spLocks/>
          </p:cNvSpPr>
          <p:nvPr/>
        </p:nvSpPr>
        <p:spPr bwMode="auto">
          <a:xfrm>
            <a:off x="1746311" y="4831341"/>
            <a:ext cx="8712968" cy="1299477"/>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extrusionOk="0">
                <a:moveTo>
                  <a:pt x="80490" y="0"/>
                </a:moveTo>
                <a:lnTo>
                  <a:pt x="5565074" y="0"/>
                </a:lnTo>
                <a:lnTo>
                  <a:pt x="5565074" y="2984401"/>
                </a:lnTo>
                <a:lnTo>
                  <a:pt x="0" y="2984401"/>
                </a:lnTo>
                <a:lnTo>
                  <a:pt x="0" y="1532383"/>
                </a:lnTo>
                <a:lnTo>
                  <a:pt x="80490" y="1532383"/>
                </a:lnTo>
                <a:close/>
              </a:path>
            </a:pathLst>
          </a:custGeom>
          <a:solidFill>
            <a:srgbClr val="C00000"/>
          </a:solidFill>
        </p:spPr>
        <p:txBody>
          <a:bodyPr vert="horz" wrap="square" lIns="540000" tIns="540000" rIns="540000" bIns="540000" rtlCol="0" anchor="ctr">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6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6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6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6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500"/>
              </a:spcBef>
              <a:spcAft>
                <a:spcPts val="0"/>
              </a:spcAft>
              <a:buClrTx/>
              <a:buSzTx/>
              <a:buFont typeface="Arial"/>
              <a:buNone/>
              <a:tabLst/>
              <a:defRPr/>
            </a:pPr>
            <a:r>
              <a:rPr kumimoji="0" lang="fr-FR" sz="2000" b="1" i="0" u="none" strike="noStrike" kern="0" cap="none" spc="0" normalizeH="0" baseline="0" noProof="0" dirty="0">
                <a:ln>
                  <a:noFill/>
                </a:ln>
                <a:solidFill>
                  <a:schemeClr val="bg1"/>
                </a:solidFill>
                <a:effectLst/>
                <a:uLnTx/>
                <a:uFillTx/>
                <a:latin typeface="Arial"/>
                <a:ea typeface="+mn-ea"/>
                <a:cs typeface="Arial"/>
              </a:rPr>
              <a:t>3 premiers mois offerts.</a:t>
            </a:r>
            <a:r>
              <a:rPr kumimoji="0" lang="fr-FR" sz="2000" b="1" i="0" u="none" strike="noStrike" kern="0" cap="none" spc="0" normalizeH="0" noProof="0" dirty="0">
                <a:ln>
                  <a:noFill/>
                </a:ln>
                <a:solidFill>
                  <a:schemeClr val="bg1"/>
                </a:solidFill>
                <a:effectLst/>
                <a:uLnTx/>
                <a:uFillTx/>
                <a:latin typeface="Arial"/>
                <a:ea typeface="+mn-ea"/>
                <a:cs typeface="Arial"/>
              </a:rPr>
              <a:t> </a:t>
            </a:r>
            <a:endParaRPr kumimoji="0" lang="fr-FR" sz="2000" b="1" i="0" u="none" strike="noStrike" kern="0" cap="none" spc="0" normalizeH="0" baseline="0" noProof="0" dirty="0">
              <a:ln>
                <a:noFill/>
              </a:ln>
              <a:solidFill>
                <a:schemeClr val="bg1"/>
              </a:solidFill>
              <a:effectLst/>
              <a:uLnTx/>
              <a:uFillTx/>
              <a:latin typeface="Arial"/>
              <a:ea typeface="+mn-ea"/>
              <a:cs typeface="Arial"/>
            </a:endParaRPr>
          </a:p>
          <a:p>
            <a:pPr marL="0" marR="0" lvl="0" indent="0" algn="ctr" defTabSz="914400" rtl="0" eaLnBrk="1" fontAlgn="auto" latinLnBrk="0" hangingPunct="1">
              <a:lnSpc>
                <a:spcPct val="100000"/>
              </a:lnSpc>
              <a:spcBef>
                <a:spcPts val="1500"/>
              </a:spcBef>
              <a:spcAft>
                <a:spcPts val="0"/>
              </a:spcAft>
              <a:buClrTx/>
              <a:buSzTx/>
              <a:buFont typeface="Arial"/>
              <a:buNone/>
              <a:tabLst/>
              <a:defRPr/>
            </a:pPr>
            <a:r>
              <a:rPr lang="fr-FR" sz="2000" kern="0" dirty="0">
                <a:solidFill>
                  <a:schemeClr val="bg1"/>
                </a:solidFill>
                <a:latin typeface="Arial"/>
                <a:cs typeface="Arial"/>
              </a:rPr>
              <a:t>Si souscription en complément de PULCEO : remise pérenne de 50 %. </a:t>
            </a:r>
            <a:r>
              <a:rPr kumimoji="0" lang="fr-FR" sz="2000" b="1" i="0" u="none" strike="noStrike" kern="0" cap="none" spc="0" normalizeH="0" baseline="0" noProof="0" dirty="0">
                <a:ln>
                  <a:noFill/>
                </a:ln>
                <a:solidFill>
                  <a:schemeClr val="bg1"/>
                </a:solidFill>
                <a:effectLst/>
                <a:uLnTx/>
                <a:uFillTx/>
                <a:latin typeface="Arial"/>
                <a:ea typeface="+mn-ea"/>
                <a:cs typeface="Arial"/>
              </a:rPr>
              <a:t> </a:t>
            </a:r>
          </a:p>
        </p:txBody>
      </p:sp>
    </p:spTree>
    <p:extLst>
      <p:ext uri="{BB962C8B-B14F-4D97-AF65-F5344CB8AC3E}">
        <p14:creationId xmlns:p14="http://schemas.microsoft.com/office/powerpoint/2010/main" val="2875085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 calcmode="lin" valueType="num">
                                      <p:cBhvr additive="base">
                                        <p:cTn id="7" dur="500"/>
                                        <p:tgtEl>
                                          <p:spTgt spid="6">
                                            <p:bg/>
                                          </p:spTgt>
                                        </p:tgtEl>
                                        <p:attrNameLst>
                                          <p:attrName>ppt_y</p:attrName>
                                        </p:attrNameLst>
                                      </p:cBhvr>
                                      <p:tavLst>
                                        <p:tav tm="0">
                                          <p:val>
                                            <p:strVal val="#ppt_y+#ppt_h*1.125000"/>
                                          </p:val>
                                        </p:tav>
                                        <p:tav tm="100000">
                                          <p:val>
                                            <p:strVal val="#ppt_y"/>
                                          </p:val>
                                        </p:tav>
                                      </p:tavLst>
                                    </p:anim>
                                    <p:animEffect transition="in" filter="wipe(up)">
                                      <p:cBhvr>
                                        <p:cTn id="8" dur="500"/>
                                        <p:tgtEl>
                                          <p:spTgt spid="6">
                                            <p:bg/>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p:tgtEl>
                                          <p:spTgt spid="6">
                                            <p:txEl>
                                              <p:pRg st="0" end="0"/>
                                            </p:txEl>
                                          </p:spTgt>
                                        </p:tgtEl>
                                        <p:attrNameLst>
                                          <p:attrName>ppt_y</p:attrName>
                                        </p:attrNameLst>
                                      </p:cBhvr>
                                      <p:tavLst>
                                        <p:tav tm="0">
                                          <p:val>
                                            <p:strVal val="#ppt_y+#ppt_h*1.125000"/>
                                          </p:val>
                                        </p:tav>
                                        <p:tav tm="100000">
                                          <p:val>
                                            <p:strVal val="#ppt_y"/>
                                          </p:val>
                                        </p:tav>
                                      </p:tavLst>
                                    </p:anim>
                                    <p:animEffect transition="in" filter="wipe(up)">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2" fill="hold" grpId="0" nodeType="clickEffect">
                                  <p:stCondLst>
                                    <p:cond delay="0"/>
                                  </p:stCondLst>
                                  <p:childTnLst>
                                    <p:set>
                                      <p:cBhvr>
                                        <p:cTn id="16" dur="1" fill="hold">
                                          <p:stCondLst>
                                            <p:cond delay="0"/>
                                          </p:stCondLst>
                                        </p:cTn>
                                        <p:tgtEl>
                                          <p:spTgt spid="7">
                                            <p:bg/>
                                          </p:spTgt>
                                        </p:tgtEl>
                                        <p:attrNameLst>
                                          <p:attrName>style.visibility</p:attrName>
                                        </p:attrNameLst>
                                      </p:cBhvr>
                                      <p:to>
                                        <p:strVal val="visible"/>
                                      </p:to>
                                    </p:set>
                                    <p:anim calcmode="lin" valueType="num">
                                      <p:cBhvr additive="base">
                                        <p:cTn id="17" dur="500"/>
                                        <p:tgtEl>
                                          <p:spTgt spid="7">
                                            <p:bg/>
                                          </p:spTgt>
                                        </p:tgtEl>
                                        <p:attrNameLst>
                                          <p:attrName>ppt_x</p:attrName>
                                        </p:attrNameLst>
                                      </p:cBhvr>
                                      <p:tavLst>
                                        <p:tav tm="0">
                                          <p:val>
                                            <p:strVal val="#ppt_x+#ppt_w*1.125000"/>
                                          </p:val>
                                        </p:tav>
                                        <p:tav tm="100000">
                                          <p:val>
                                            <p:strVal val="#ppt_x"/>
                                          </p:val>
                                        </p:tav>
                                      </p:tavLst>
                                    </p:anim>
                                    <p:animEffect transition="in" filter="wipe(left)">
                                      <p:cBhvr>
                                        <p:cTn id="18" dur="500"/>
                                        <p:tgtEl>
                                          <p:spTgt spid="7">
                                            <p:bg/>
                                          </p:spTgt>
                                        </p:tgtEl>
                                      </p:cBhvr>
                                    </p:animEffect>
                                  </p:childTnLst>
                                </p:cTn>
                              </p:par>
                              <p:par>
                                <p:cTn id="19" presetID="12" presetClass="entr" presetSubtype="2" fill="hold" grpId="0" nodeType="with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anim calcmode="lin" valueType="num">
                                      <p:cBhvr additive="base">
                                        <p:cTn id="21" dur="500"/>
                                        <p:tgtEl>
                                          <p:spTgt spid="7">
                                            <p:txEl>
                                              <p:pRg st="0" end="0"/>
                                            </p:txEl>
                                          </p:spTgt>
                                        </p:tgtEl>
                                        <p:attrNameLst>
                                          <p:attrName>ppt_x</p:attrName>
                                        </p:attrNameLst>
                                      </p:cBhvr>
                                      <p:tavLst>
                                        <p:tav tm="0">
                                          <p:val>
                                            <p:strVal val="#ppt_x+#ppt_w*1.125000"/>
                                          </p:val>
                                        </p:tav>
                                        <p:tav tm="100000">
                                          <p:val>
                                            <p:strVal val="#ppt_x"/>
                                          </p:val>
                                        </p:tav>
                                      </p:tavLst>
                                    </p:anim>
                                    <p:animEffect transition="in" filter="wipe(left)">
                                      <p:cBhvr>
                                        <p:cTn id="22" dur="5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ppt_y</p:attrName>
                                        </p:attrNameLst>
                                      </p:cBhvr>
                                      <p:tavLst>
                                        <p:tav tm="0">
                                          <p:val>
                                            <p:strVal val="#ppt_y+#ppt_h*1.125000"/>
                                          </p:val>
                                        </p:tav>
                                        <p:tav tm="100000">
                                          <p:val>
                                            <p:strVal val="#ppt_y"/>
                                          </p:val>
                                        </p:tav>
                                      </p:tavLst>
                                    </p:anim>
                                    <p:animEffect transition="in" filter="wipe(up)">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p:tgtEl>
                                          <p:spTgt spid="9"/>
                                        </p:tgtEl>
                                        <p:attrNameLst>
                                          <p:attrName>ppt_y</p:attrName>
                                        </p:attrNameLst>
                                      </p:cBhvr>
                                      <p:tavLst>
                                        <p:tav tm="0">
                                          <p:val>
                                            <p:strVal val="#ppt_y+#ppt_h*1.125000"/>
                                          </p:val>
                                        </p:tav>
                                        <p:tav tm="100000">
                                          <p:val>
                                            <p:strVal val="#ppt_y"/>
                                          </p:val>
                                        </p:tav>
                                      </p:tavLst>
                                    </p:anim>
                                    <p:animEffect transition="in" filter="wipe(up)">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7" grpId="0" uiExpand="1" build="p" animBg="1"/>
      <p:bldP spid="4"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293B903-10A7-FCBE-79E2-6A37F4BFCD4A}"/>
              </a:ext>
            </a:extLst>
          </p:cNvPr>
          <p:cNvSpPr>
            <a:spLocks noGrp="1"/>
          </p:cNvSpPr>
          <p:nvPr>
            <p:ph type="body" sz="quarter" idx="12"/>
          </p:nvPr>
        </p:nvSpPr>
        <p:spPr/>
        <p:txBody>
          <a:bodyPr/>
          <a:lstStyle/>
          <a:p>
            <a:r>
              <a:rPr lang="fr-FR" dirty="0"/>
              <a:t>Le parcours de souscription</a:t>
            </a:r>
          </a:p>
        </p:txBody>
      </p:sp>
      <p:pic>
        <p:nvPicPr>
          <p:cNvPr id="2" name="Picture 6" descr="Résultat de recherche d'images pour &quot;commerçant&quot;&quot;">
            <a:extLst>
              <a:ext uri="{FF2B5EF4-FFF2-40B4-BE49-F238E27FC236}">
                <a16:creationId xmlns:a16="http://schemas.microsoft.com/office/drawing/2014/main" id="{BCA1F423-2385-DF41-3D52-6B912DB5C8B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2202" y="1406959"/>
            <a:ext cx="1546732" cy="1030731"/>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6D9E3BA0-0EE4-6D91-780D-89A9E19A284D}"/>
              </a:ext>
            </a:extLst>
          </p:cNvPr>
          <p:cNvPicPr>
            <a:picLocks noChangeAspect="1"/>
          </p:cNvPicPr>
          <p:nvPr/>
        </p:nvPicPr>
        <p:blipFill rotWithShape="1">
          <a:blip r:embed="rId3"/>
          <a:srcRect l="19845" t="16411" r="14260"/>
          <a:stretch/>
        </p:blipFill>
        <p:spPr>
          <a:xfrm>
            <a:off x="8658016" y="1361639"/>
            <a:ext cx="1431623" cy="1204777"/>
          </a:xfrm>
          <a:prstGeom prst="rect">
            <a:avLst/>
          </a:prstGeom>
        </p:spPr>
      </p:pic>
      <p:sp>
        <p:nvSpPr>
          <p:cNvPr id="5" name="ZoneTexte 4">
            <a:extLst>
              <a:ext uri="{FF2B5EF4-FFF2-40B4-BE49-F238E27FC236}">
                <a16:creationId xmlns:a16="http://schemas.microsoft.com/office/drawing/2014/main" id="{BDEFE857-C0C4-2449-8CCB-416A07B7E43A}"/>
              </a:ext>
            </a:extLst>
          </p:cNvPr>
          <p:cNvSpPr txBox="1"/>
          <p:nvPr/>
        </p:nvSpPr>
        <p:spPr>
          <a:xfrm>
            <a:off x="266864" y="2735575"/>
            <a:ext cx="3904588" cy="728341"/>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err="1">
                <a:ln>
                  <a:noFill/>
                </a:ln>
                <a:solidFill>
                  <a:srgbClr val="FF0000"/>
                </a:solidFill>
                <a:effectLst/>
                <a:uLnTx/>
                <a:uFillTx/>
                <a:latin typeface="Calibri" panose="020F0502020204030204" pitchFamily="34" charset="0"/>
                <a:ea typeface="+mn-ea"/>
                <a:cs typeface="Calibri" panose="020F0502020204030204" pitchFamily="34" charset="0"/>
                <a:sym typeface="Arial"/>
              </a:rPr>
              <a:t>Pré-requis</a:t>
            </a:r>
            <a:r>
              <a:rPr kumimoji="0" lang="fr-FR" sz="12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Disposer d’une convention compte courant</a:t>
            </a:r>
            <a:r>
              <a:rPr kumimoji="0" lang="fr-FR" sz="1733"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a:t>
            </a:r>
          </a:p>
          <a:p>
            <a:pPr marL="0" marR="0" lvl="0" indent="0" algn="l" defTabSz="1219170" rtl="0" eaLnBrk="1" fontAlgn="auto" latinLnBrk="0" hangingPunct="1">
              <a:lnSpc>
                <a:spcPct val="100000"/>
              </a:lnSpc>
              <a:spcBef>
                <a:spcPts val="0"/>
              </a:spcBef>
              <a:spcAft>
                <a:spcPts val="0"/>
              </a:spcAft>
              <a:buClrTx/>
              <a:buSzTx/>
              <a:buFontTx/>
              <a:buNone/>
              <a:tabLst/>
              <a:defRPr/>
            </a:pPr>
            <a:r>
              <a:rPr lang="fr-FR" sz="1200" kern="0" dirty="0">
                <a:solidFill>
                  <a:srgbClr val="3E454A"/>
                </a:solidFill>
                <a:latin typeface="Calibri" panose="020F0502020204030204" pitchFamily="34" charset="0"/>
                <a:cs typeface="Calibri" panose="020F0502020204030204" pitchFamily="34" charset="0"/>
                <a:sym typeface="Arial"/>
              </a:rPr>
              <a:t>Disposer d’un Ce Net Comptes, Remises ou EDI activé. </a:t>
            </a:r>
            <a:endPar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endParaRPr>
          </a:p>
        </p:txBody>
      </p:sp>
      <p:sp>
        <p:nvSpPr>
          <p:cNvPr id="9" name="Bulle narrative : rectangle à coins arrondis 8">
            <a:extLst>
              <a:ext uri="{FF2B5EF4-FFF2-40B4-BE49-F238E27FC236}">
                <a16:creationId xmlns:a16="http://schemas.microsoft.com/office/drawing/2014/main" id="{1C3162F5-5BB8-329A-0CAE-365CAB0ABDEA}"/>
              </a:ext>
            </a:extLst>
          </p:cNvPr>
          <p:cNvSpPr/>
          <p:nvPr/>
        </p:nvSpPr>
        <p:spPr>
          <a:xfrm>
            <a:off x="1963268" y="1361639"/>
            <a:ext cx="2203523" cy="912721"/>
          </a:xfrm>
          <a:prstGeom prst="wedgeRoundRectCallout">
            <a:avLst>
              <a:gd name="adj1" fmla="val -62929"/>
              <a:gd name="adj2" fmla="val 6522"/>
              <a:gd name="adj3" fmla="val 16667"/>
            </a:avLst>
          </a:prstGeom>
          <a:solidFill>
            <a:schemeClr val="accent5">
              <a:lumMod val="20000"/>
              <a:lumOff val="80000"/>
              <a:alpha val="18039"/>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srgbClr val="3E454A"/>
                </a:solidFill>
                <a:effectLst/>
                <a:uLnTx/>
                <a:uFillTx/>
                <a:latin typeface="Calibri"/>
                <a:ea typeface="Calibri"/>
                <a:cs typeface="Calibri"/>
                <a:sym typeface="Arial"/>
              </a:rPr>
              <a:t>Je deviens client de la CE </a:t>
            </a:r>
            <a:endParaRPr kumimoji="0" lang="fr-FR" sz="16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endParaRPr>
          </a:p>
        </p:txBody>
      </p:sp>
      <p:sp>
        <p:nvSpPr>
          <p:cNvPr id="10" name="Bulle narrative : rectangle à coins arrondis 9">
            <a:extLst>
              <a:ext uri="{FF2B5EF4-FFF2-40B4-BE49-F238E27FC236}">
                <a16:creationId xmlns:a16="http://schemas.microsoft.com/office/drawing/2014/main" id="{76DD35BF-5CEB-4490-1034-6CD83163E861}"/>
              </a:ext>
            </a:extLst>
          </p:cNvPr>
          <p:cNvSpPr/>
          <p:nvPr/>
        </p:nvSpPr>
        <p:spPr>
          <a:xfrm>
            <a:off x="10289830" y="1361639"/>
            <a:ext cx="1635306" cy="1097555"/>
          </a:xfrm>
          <a:prstGeom prst="wedgeRoundRectCallout">
            <a:avLst>
              <a:gd name="adj1" fmla="val -62929"/>
              <a:gd name="adj2" fmla="val 6522"/>
              <a:gd name="adj3" fmla="val 16667"/>
            </a:avLst>
          </a:prstGeom>
          <a:solidFill>
            <a:schemeClr val="accent5">
              <a:lumMod val="20000"/>
              <a:lumOff val="80000"/>
              <a:alpha val="18039"/>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Je suis détenteur de la solution </a:t>
            </a:r>
            <a:r>
              <a:rPr kumimoji="0" lang="fr-FR" sz="1600" b="1" i="0" u="none" strike="noStrike" kern="0" cap="none" spc="0" normalizeH="0" baseline="0" noProof="0" dirty="0" err="1">
                <a:ln>
                  <a:noFill/>
                </a:ln>
                <a:solidFill>
                  <a:srgbClr val="3E454A"/>
                </a:solidFill>
                <a:effectLst/>
                <a:uLnTx/>
                <a:uFillTx/>
                <a:latin typeface="Calibri" panose="020F0502020204030204" pitchFamily="34" charset="0"/>
                <a:ea typeface="+mn-ea"/>
                <a:cs typeface="Calibri" panose="020F0502020204030204" pitchFamily="34" charset="0"/>
                <a:sym typeface="Arial"/>
              </a:rPr>
              <a:t>PulCEo</a:t>
            </a:r>
            <a:endParaRPr kumimoji="0" lang="fr-FR" sz="16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endParaRPr>
          </a:p>
        </p:txBody>
      </p:sp>
      <p:sp>
        <p:nvSpPr>
          <p:cNvPr id="11" name="ZoneTexte 10">
            <a:extLst>
              <a:ext uri="{FF2B5EF4-FFF2-40B4-BE49-F238E27FC236}">
                <a16:creationId xmlns:a16="http://schemas.microsoft.com/office/drawing/2014/main" id="{6CD9E921-B684-5080-1423-187E1B7D0AB0}"/>
              </a:ext>
            </a:extLst>
          </p:cNvPr>
          <p:cNvSpPr txBox="1"/>
          <p:nvPr/>
        </p:nvSpPr>
        <p:spPr>
          <a:xfrm>
            <a:off x="262202" y="5805922"/>
            <a:ext cx="11549665" cy="523220"/>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Gestion de l’après-vente :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Pour activer le contrat un appel sortant sera pris en charge par les </a:t>
            </a:r>
            <a:r>
              <a:rPr kumimoji="0" lang="fr-FR" sz="1400" b="0" i="0" u="none" strike="noStrike" kern="0" cap="none" spc="0" normalizeH="0" baseline="0" noProof="0" dirty="0" err="1">
                <a:ln>
                  <a:noFill/>
                </a:ln>
                <a:solidFill>
                  <a:srgbClr val="3E454A"/>
                </a:solidFill>
                <a:effectLst/>
                <a:uLnTx/>
                <a:uFillTx/>
                <a:latin typeface="Calibri" panose="020F0502020204030204" pitchFamily="34" charset="0"/>
                <a:ea typeface="+mn-ea"/>
                <a:cs typeface="Calibri" panose="020F0502020204030204" pitchFamily="34" charset="0"/>
                <a:sym typeface="Arial"/>
              </a:rPr>
              <a:t>Cif</a:t>
            </a:r>
            <a:r>
              <a:rPr kumimoji="0" lang="fr-FR" sz="14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 Pro immédiatement après la vente</a:t>
            </a:r>
            <a:r>
              <a:rPr lang="fr-FR" sz="1400" kern="0" dirty="0">
                <a:solidFill>
                  <a:srgbClr val="3E454A"/>
                </a:solidFill>
                <a:latin typeface="Calibri" panose="020F0502020204030204" pitchFamily="34" charset="0"/>
                <a:cs typeface="Calibri" panose="020F0502020204030204" pitchFamily="34" charset="0"/>
                <a:sym typeface="Arial"/>
              </a:rPr>
              <a:t>. </a:t>
            </a:r>
            <a:endParaRPr kumimoji="0" lang="fr-FR" sz="14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endParaRPr>
          </a:p>
        </p:txBody>
      </p:sp>
      <p:sp>
        <p:nvSpPr>
          <p:cNvPr id="12" name="Bulle narrative : rectangle à coins arrondis 11">
            <a:extLst>
              <a:ext uri="{FF2B5EF4-FFF2-40B4-BE49-F238E27FC236}">
                <a16:creationId xmlns:a16="http://schemas.microsoft.com/office/drawing/2014/main" id="{3E03CE6D-6EA9-9B65-9A07-AE377CEB9490}"/>
              </a:ext>
            </a:extLst>
          </p:cNvPr>
          <p:cNvSpPr/>
          <p:nvPr/>
        </p:nvSpPr>
        <p:spPr>
          <a:xfrm>
            <a:off x="6032384" y="1671930"/>
            <a:ext cx="2353065" cy="912721"/>
          </a:xfrm>
          <a:prstGeom prst="wedgeRoundRectCallout">
            <a:avLst>
              <a:gd name="adj1" fmla="val -62929"/>
              <a:gd name="adj2" fmla="val 6522"/>
              <a:gd name="adj3" fmla="val 16667"/>
            </a:avLst>
          </a:prstGeom>
          <a:solidFill>
            <a:schemeClr val="accent5">
              <a:lumMod val="20000"/>
              <a:lumOff val="80000"/>
              <a:alpha val="18039"/>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J’ai un abonnement CE NET</a:t>
            </a:r>
            <a:endParaRPr kumimoji="0" lang="fr-FR" sz="16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endParaRPr>
          </a:p>
        </p:txBody>
      </p:sp>
      <p:pic>
        <p:nvPicPr>
          <p:cNvPr id="13" name="Image 12">
            <a:extLst>
              <a:ext uri="{FF2B5EF4-FFF2-40B4-BE49-F238E27FC236}">
                <a16:creationId xmlns:a16="http://schemas.microsoft.com/office/drawing/2014/main" id="{7DB7B4BD-44C8-9E6C-3753-40184B76A336}"/>
              </a:ext>
            </a:extLst>
          </p:cNvPr>
          <p:cNvPicPr>
            <a:picLocks noChangeAspect="1"/>
          </p:cNvPicPr>
          <p:nvPr/>
        </p:nvPicPr>
        <p:blipFill>
          <a:blip r:embed="rId4"/>
          <a:stretch>
            <a:fillRect/>
          </a:stretch>
        </p:blipFill>
        <p:spPr>
          <a:xfrm>
            <a:off x="4480857" y="1562505"/>
            <a:ext cx="1142939" cy="1210171"/>
          </a:xfrm>
          <a:prstGeom prst="rect">
            <a:avLst/>
          </a:prstGeom>
        </p:spPr>
      </p:pic>
      <p:sp>
        <p:nvSpPr>
          <p:cNvPr id="14" name="ZoneTexte 13">
            <a:extLst>
              <a:ext uri="{FF2B5EF4-FFF2-40B4-BE49-F238E27FC236}">
                <a16:creationId xmlns:a16="http://schemas.microsoft.com/office/drawing/2014/main" id="{6B354BE0-23AC-820A-63CA-C7DDC8225315}"/>
              </a:ext>
            </a:extLst>
          </p:cNvPr>
          <p:cNvSpPr txBox="1"/>
          <p:nvPr/>
        </p:nvSpPr>
        <p:spPr>
          <a:xfrm>
            <a:off x="262203" y="3666376"/>
            <a:ext cx="3904591" cy="461665"/>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Souscrire à l’offre</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Voir ci-contre « J’ai un abonnement Ce Net »</a:t>
            </a:r>
          </a:p>
        </p:txBody>
      </p:sp>
      <p:sp>
        <p:nvSpPr>
          <p:cNvPr id="15" name="ZoneTexte 14">
            <a:extLst>
              <a:ext uri="{FF2B5EF4-FFF2-40B4-BE49-F238E27FC236}">
                <a16:creationId xmlns:a16="http://schemas.microsoft.com/office/drawing/2014/main" id="{E172D823-1776-2639-A8AC-553E2863B9B9}"/>
              </a:ext>
            </a:extLst>
          </p:cNvPr>
          <p:cNvSpPr txBox="1"/>
          <p:nvPr/>
        </p:nvSpPr>
        <p:spPr>
          <a:xfrm>
            <a:off x="4480862" y="2877112"/>
            <a:ext cx="3834707" cy="646331"/>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Souscrire à l’offre</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Procéder à la contractualisation de </a:t>
            </a:r>
            <a:r>
              <a:rPr kumimoji="0" lang="fr-FR" sz="1200" b="0" i="0" u="none" strike="noStrike" kern="0" cap="none" spc="0" normalizeH="0" baseline="0" noProof="0" dirty="0" err="1">
                <a:ln>
                  <a:noFill/>
                </a:ln>
                <a:solidFill>
                  <a:srgbClr val="3E454A"/>
                </a:solidFill>
                <a:effectLst/>
                <a:uLnTx/>
                <a:uFillTx/>
                <a:latin typeface="Calibri" panose="020F0502020204030204" pitchFamily="34" charset="0"/>
                <a:ea typeface="+mn-ea"/>
                <a:cs typeface="Calibri" panose="020F0502020204030204" pitchFamily="34" charset="0"/>
                <a:sym typeface="Arial"/>
              </a:rPr>
              <a:t>connect</a:t>
            </a: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 via le </a:t>
            </a:r>
            <a:r>
              <a:rPr kumimoji="0" lang="fr-FR" sz="1200" b="1"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parcours simplifié</a:t>
            </a: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 </a:t>
            </a:r>
            <a:r>
              <a:rPr lang="fr-FR" sz="1200" kern="0" dirty="0">
                <a:solidFill>
                  <a:srgbClr val="3E454A"/>
                </a:solidFill>
                <a:latin typeface="Calibri" panose="020F0502020204030204" pitchFamily="34" charset="0"/>
                <a:cs typeface="Calibri" panose="020F0502020204030204" pitchFamily="34" charset="0"/>
                <a:sym typeface="Arial"/>
              </a:rPr>
              <a:t>sur</a:t>
            </a: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 </a:t>
            </a:r>
            <a:r>
              <a:rPr kumimoji="0" lang="fr-FR" sz="1200" b="0" i="0" u="none" strike="noStrike" kern="0" cap="none" spc="0" normalizeH="0" baseline="0" noProof="0" dirty="0" err="1">
                <a:ln>
                  <a:noFill/>
                </a:ln>
                <a:solidFill>
                  <a:srgbClr val="3E454A"/>
                </a:solidFill>
                <a:effectLst/>
                <a:uLnTx/>
                <a:uFillTx/>
                <a:latin typeface="Calibri" panose="020F0502020204030204" pitchFamily="34" charset="0"/>
                <a:ea typeface="+mn-ea"/>
                <a:cs typeface="Calibri" panose="020F0502020204030204" pitchFamily="34" charset="0"/>
                <a:sym typeface="Arial"/>
              </a:rPr>
              <a:t>Mysys</a:t>
            </a: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 </a:t>
            </a:r>
          </a:p>
        </p:txBody>
      </p:sp>
      <p:sp>
        <p:nvSpPr>
          <p:cNvPr id="16" name="ZoneTexte 15">
            <a:extLst>
              <a:ext uri="{FF2B5EF4-FFF2-40B4-BE49-F238E27FC236}">
                <a16:creationId xmlns:a16="http://schemas.microsoft.com/office/drawing/2014/main" id="{9CDCDC0E-29D3-18AB-4E17-8EEE19EFD4AE}"/>
              </a:ext>
            </a:extLst>
          </p:cNvPr>
          <p:cNvSpPr txBox="1"/>
          <p:nvPr/>
        </p:nvSpPr>
        <p:spPr>
          <a:xfrm>
            <a:off x="4480857" y="3650330"/>
            <a:ext cx="3834707" cy="1200329"/>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Signature du contrat</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Le client bénéficie de la signature électronique. La signature du contrat enclenche automatiquement l’activation du service dans la console Turbo.</a:t>
            </a:r>
          </a:p>
          <a:p>
            <a:pPr marL="0" marR="0" lvl="0" indent="0" algn="l" defTabSz="1219170" rtl="0" eaLnBrk="1" fontAlgn="auto" latinLnBrk="0" hangingPunct="1">
              <a:lnSpc>
                <a:spcPct val="100000"/>
              </a:lnSpc>
              <a:spcBef>
                <a:spcPts val="0"/>
              </a:spcBef>
              <a:spcAft>
                <a:spcPts val="0"/>
              </a:spcAft>
              <a:buClrTx/>
              <a:buSzTx/>
              <a:buFontTx/>
              <a:buNone/>
              <a:tabLst/>
              <a:defRPr/>
            </a:pPr>
            <a:r>
              <a:rPr lang="fr-FR" sz="1200" kern="0" dirty="0">
                <a:solidFill>
                  <a:srgbClr val="3E454A"/>
                </a:solidFill>
                <a:latin typeface="Calibri" panose="020F0502020204030204" pitchFamily="34" charset="0"/>
                <a:cs typeface="Calibri" panose="020F0502020204030204" pitchFamily="34" charset="0"/>
                <a:sym typeface="Arial"/>
              </a:rPr>
              <a:t>En cas de signature papier il faut saisir une </a:t>
            </a:r>
            <a:r>
              <a:rPr lang="fr-FR" sz="1200" kern="0" dirty="0" err="1">
                <a:solidFill>
                  <a:srgbClr val="3E454A"/>
                </a:solidFill>
                <a:latin typeface="Calibri" panose="020F0502020204030204" pitchFamily="34" charset="0"/>
                <a:cs typeface="Calibri" panose="020F0502020204030204" pitchFamily="34" charset="0"/>
                <a:sym typeface="Arial"/>
              </a:rPr>
              <a:t>myflow</a:t>
            </a:r>
            <a:r>
              <a:rPr lang="fr-FR" sz="1200" kern="0" dirty="0">
                <a:solidFill>
                  <a:srgbClr val="3E454A"/>
                </a:solidFill>
                <a:latin typeface="Calibri" panose="020F0502020204030204" pitchFamily="34" charset="0"/>
                <a:cs typeface="Calibri" panose="020F0502020204030204" pitchFamily="34" charset="0"/>
                <a:sym typeface="Arial"/>
              </a:rPr>
              <a:t> pour activer le contrat.</a:t>
            </a:r>
            <a:endPar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endParaRPr>
          </a:p>
        </p:txBody>
      </p:sp>
      <p:sp>
        <p:nvSpPr>
          <p:cNvPr id="17" name="ZoneTexte 16">
            <a:extLst>
              <a:ext uri="{FF2B5EF4-FFF2-40B4-BE49-F238E27FC236}">
                <a16:creationId xmlns:a16="http://schemas.microsoft.com/office/drawing/2014/main" id="{97CF758C-E8B2-E3E3-9634-C5E804F95870}"/>
              </a:ext>
            </a:extLst>
          </p:cNvPr>
          <p:cNvSpPr txBox="1"/>
          <p:nvPr/>
        </p:nvSpPr>
        <p:spPr>
          <a:xfrm>
            <a:off x="8475243" y="2656761"/>
            <a:ext cx="3336624" cy="1415772"/>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Souscrire à l’offre</a:t>
            </a:r>
          </a:p>
          <a:p>
            <a:pPr marL="342900" marR="0" lvl="0" indent="-34290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Times New Roman" panose="02020603050405020304" pitchFamily="18" charset="0"/>
                <a:cs typeface="+mn-cs"/>
              </a:rPr>
              <a:t>Si le client détient déjà un service Pulceo.fr</a:t>
            </a:r>
            <a:endPar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3E454A"/>
                </a:solidFill>
                <a:effectLst/>
                <a:uLnTx/>
                <a:uFillTx/>
                <a:latin typeface="Calibri" panose="020F0502020204030204" pitchFamily="34" charset="0"/>
                <a:ea typeface="Calibri" panose="020F0502020204030204" pitchFamily="34" charset="0"/>
                <a:cs typeface="+mn-cs"/>
              </a:rPr>
              <a:t>Alors</a:t>
            </a:r>
            <a:r>
              <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mn-cs"/>
              </a:rPr>
              <a:t>, la souscription ne peut être réalisée par le commercial. Seuls les experts </a:t>
            </a:r>
            <a:r>
              <a:rPr kumimoji="0" lang="fr-FR" sz="1200" b="1"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mn-cs"/>
              </a:rPr>
              <a:t>(parcours réservé) </a:t>
            </a:r>
            <a:r>
              <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mn-cs"/>
              </a:rPr>
              <a:t>peuvent le faire et, en deux temps : </a:t>
            </a:r>
          </a:p>
          <a:p>
            <a:pPr marL="342900" marR="0" lvl="0" indent="-34290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Times New Roman" panose="02020603050405020304" pitchFamily="18" charset="0"/>
                <a:cs typeface="+mn-cs"/>
              </a:rPr>
              <a:t>L’ouverture dans </a:t>
            </a:r>
            <a:r>
              <a:rPr kumimoji="0" lang="fr-FR" sz="1200" b="0" i="0" u="none" strike="noStrike" kern="1200" cap="none" spc="0" normalizeH="0" baseline="0" noProof="0" dirty="0" err="1">
                <a:ln>
                  <a:noFill/>
                </a:ln>
                <a:solidFill>
                  <a:srgbClr val="3E454A"/>
                </a:solidFill>
                <a:effectLst/>
                <a:uLnTx/>
                <a:uFillTx/>
                <a:latin typeface="Calibri" panose="020F0502020204030204" pitchFamily="34" charset="0"/>
                <a:ea typeface="Times New Roman" panose="02020603050405020304" pitchFamily="18" charset="0"/>
                <a:cs typeface="+mn-cs"/>
              </a:rPr>
              <a:t>MySys</a:t>
            </a:r>
            <a:endPar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Times New Roman" panose="02020603050405020304" pitchFamily="18" charset="0"/>
                <a:cs typeface="+mn-cs"/>
              </a:rPr>
              <a:t>L’ouverture dans TURBO</a:t>
            </a:r>
            <a:endPar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mn-cs"/>
            </a:endParaRPr>
          </a:p>
        </p:txBody>
      </p:sp>
      <p:sp>
        <p:nvSpPr>
          <p:cNvPr id="18" name="ZoneTexte 17">
            <a:extLst>
              <a:ext uri="{FF2B5EF4-FFF2-40B4-BE49-F238E27FC236}">
                <a16:creationId xmlns:a16="http://schemas.microsoft.com/office/drawing/2014/main" id="{606DA70A-5DF9-46F8-29B2-D3A8005EB558}"/>
              </a:ext>
            </a:extLst>
          </p:cNvPr>
          <p:cNvSpPr txBox="1"/>
          <p:nvPr/>
        </p:nvSpPr>
        <p:spPr>
          <a:xfrm>
            <a:off x="8475242" y="4297197"/>
            <a:ext cx="3336623" cy="830997"/>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Traitement du contrat signé</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Envoi de la demande au service EDI pour implémentation du contrat. Le parcours simplifié est alors réservé aux experts (service EDI…)</a:t>
            </a:r>
          </a:p>
        </p:txBody>
      </p:sp>
      <p:sp>
        <p:nvSpPr>
          <p:cNvPr id="19" name="ZoneTexte 18">
            <a:extLst>
              <a:ext uri="{FF2B5EF4-FFF2-40B4-BE49-F238E27FC236}">
                <a16:creationId xmlns:a16="http://schemas.microsoft.com/office/drawing/2014/main" id="{7B7CEBE4-838D-2E08-FEAD-5646530AB052}"/>
              </a:ext>
            </a:extLst>
          </p:cNvPr>
          <p:cNvSpPr txBox="1"/>
          <p:nvPr/>
        </p:nvSpPr>
        <p:spPr>
          <a:xfrm>
            <a:off x="4480856" y="4897252"/>
            <a:ext cx="3834707" cy="276999"/>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Pas à pas souscription au poste de travail  : </a:t>
            </a:r>
            <a:r>
              <a:rPr kumimoji="0" lang="fr-FR" sz="1200" b="0" i="0" u="none" strike="noStrike" kern="0" cap="none" spc="0" normalizeH="0" baseline="0" noProof="0" dirty="0">
                <a:ln>
                  <a:noFill/>
                </a:ln>
                <a:effectLst/>
                <a:uLnTx/>
                <a:uFillTx/>
                <a:latin typeface="Calibri" panose="020F0502020204030204" pitchFamily="34" charset="0"/>
                <a:ea typeface="+mn-ea"/>
                <a:cs typeface="Calibri" panose="020F0502020204030204" pitchFamily="34" charset="0"/>
                <a:sym typeface="Arial"/>
              </a:rPr>
              <a:t>clic </a:t>
            </a:r>
            <a:r>
              <a:rPr kumimoji="0" lang="fr-FR" sz="1200" b="0" i="0" u="none" strike="noStrike" kern="0" cap="none" spc="0" normalizeH="0" baseline="0" noProof="0" dirty="0">
                <a:ln>
                  <a:noFill/>
                </a:ln>
                <a:effectLst/>
                <a:uLnTx/>
                <a:uFillTx/>
                <a:latin typeface="Calibri" panose="020F0502020204030204" pitchFamily="34" charset="0"/>
                <a:ea typeface="+mn-ea"/>
                <a:cs typeface="Calibri" panose="020F0502020204030204" pitchFamily="34" charset="0"/>
                <a:sym typeface="Arial"/>
                <a:hlinkClick r:id="rId5"/>
              </a:rPr>
              <a:t>ici</a:t>
            </a:r>
            <a:endParaRPr kumimoji="0" lang="fr-FR" sz="1200" b="0" i="0" u="none" strike="noStrike" kern="0" cap="none" spc="0" normalizeH="0" baseline="0" noProof="0" dirty="0">
              <a:ln>
                <a:noFill/>
              </a:ln>
              <a:effectLst/>
              <a:uLnTx/>
              <a:uFillTx/>
              <a:latin typeface="Calibri" panose="020F0502020204030204" pitchFamily="34" charset="0"/>
              <a:ea typeface="+mn-ea"/>
              <a:cs typeface="Calibri" panose="020F0502020204030204" pitchFamily="34" charset="0"/>
              <a:sym typeface="Arial"/>
            </a:endParaRPr>
          </a:p>
        </p:txBody>
      </p:sp>
      <p:sp>
        <p:nvSpPr>
          <p:cNvPr id="20" name="ZoneTexte 19">
            <a:extLst>
              <a:ext uri="{FF2B5EF4-FFF2-40B4-BE49-F238E27FC236}">
                <a16:creationId xmlns:a16="http://schemas.microsoft.com/office/drawing/2014/main" id="{38688468-A900-76BF-00D5-C1B96A5E5F24}"/>
              </a:ext>
            </a:extLst>
          </p:cNvPr>
          <p:cNvSpPr txBox="1"/>
          <p:nvPr/>
        </p:nvSpPr>
        <p:spPr>
          <a:xfrm>
            <a:off x="8475242" y="5280878"/>
            <a:ext cx="3336623" cy="276999"/>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Pas à pas souscription : </a:t>
            </a:r>
            <a:r>
              <a:rPr kumimoji="0" lang="fr-FR" sz="1200" b="0" i="0" u="none" strike="noStrike" kern="0" cap="none" spc="0" normalizeH="0" baseline="0" noProof="0" dirty="0">
                <a:ln>
                  <a:noFill/>
                </a:ln>
                <a:effectLst/>
                <a:uLnTx/>
                <a:uFillTx/>
                <a:latin typeface="Calibri" panose="020F0502020204030204" pitchFamily="34" charset="0"/>
                <a:ea typeface="+mn-ea"/>
                <a:cs typeface="Calibri" panose="020F0502020204030204" pitchFamily="34" charset="0"/>
                <a:sym typeface="Arial"/>
              </a:rPr>
              <a:t>clic </a:t>
            </a:r>
            <a:r>
              <a:rPr kumimoji="0" lang="fr-FR" sz="1200" b="0" i="0" u="none" strike="noStrike" kern="0" cap="none" spc="0" normalizeH="0" baseline="0" noProof="0" dirty="0">
                <a:ln>
                  <a:noFill/>
                </a:ln>
                <a:effectLst/>
                <a:uLnTx/>
                <a:uFillTx/>
                <a:latin typeface="Calibri" panose="020F0502020204030204" pitchFamily="34" charset="0"/>
                <a:ea typeface="+mn-ea"/>
                <a:cs typeface="Calibri" panose="020F0502020204030204" pitchFamily="34" charset="0"/>
                <a:sym typeface="Arial"/>
                <a:hlinkClick r:id="rId6"/>
              </a:rPr>
              <a:t>ici</a:t>
            </a:r>
            <a:endParaRPr kumimoji="0" lang="fr-FR" sz="1200" b="0" i="0" u="none" strike="noStrike" kern="0" cap="none" spc="0" normalizeH="0" baseline="0" noProof="0" dirty="0">
              <a:ln>
                <a:noFill/>
              </a:ln>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911376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19" descr="Une image contenant symbole, clipart, logo, Police&#10;&#10;Description générée automatiquement">
            <a:extLst>
              <a:ext uri="{FF2B5EF4-FFF2-40B4-BE49-F238E27FC236}">
                <a16:creationId xmlns:a16="http://schemas.microsoft.com/office/drawing/2014/main" id="{E679D229-C5BF-CB5C-5D49-3332A777B2E2}"/>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foregroundMark x1="28125" y1="38625" x2="28125" y2="38625"/>
                        <a14:foregroundMark x1="28625" y1="30000" x2="28625" y2="30000"/>
                        <a14:foregroundMark x1="34000" y1="22750" x2="34000" y2="22750"/>
                        <a14:foregroundMark x1="42125" y1="21375" x2="42125" y2="21375"/>
                        <a14:foregroundMark x1="44375" y1="22375" x2="44375" y2="22375"/>
                        <a14:foregroundMark x1="51625" y1="30000" x2="51625" y2="30000"/>
                        <a14:foregroundMark x1="43125" y1="24125" x2="44375" y2="23625"/>
                      </a14:backgroundRemoval>
                    </a14:imgEffect>
                  </a14:imgLayer>
                </a14:imgProps>
              </a:ext>
              <a:ext uri="{28A0092B-C50C-407E-A947-70E740481C1C}">
                <a14:useLocalDpi xmlns:a14="http://schemas.microsoft.com/office/drawing/2010/main" val="0"/>
              </a:ext>
            </a:extLst>
          </a:blip>
          <a:stretch>
            <a:fillRect/>
          </a:stretch>
        </p:blipFill>
        <p:spPr>
          <a:xfrm>
            <a:off x="8877556" y="5069906"/>
            <a:ext cx="1013370" cy="1087837"/>
          </a:xfrm>
          <a:prstGeom prst="rect">
            <a:avLst/>
          </a:prstGeom>
        </p:spPr>
      </p:pic>
      <p:pic>
        <p:nvPicPr>
          <p:cNvPr id="23" name="Image 22" descr="Une image contenant symbole, clipart, logo, Police&#10;&#10;Description générée automatiquement">
            <a:extLst>
              <a:ext uri="{FF2B5EF4-FFF2-40B4-BE49-F238E27FC236}">
                <a16:creationId xmlns:a16="http://schemas.microsoft.com/office/drawing/2014/main" id="{73F3CE1B-6FFB-9D31-9939-916416814B09}"/>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foregroundMark x1="28125" y1="38625" x2="28125" y2="38625"/>
                        <a14:foregroundMark x1="28625" y1="30000" x2="28625" y2="30000"/>
                        <a14:foregroundMark x1="34000" y1="22750" x2="34000" y2="22750"/>
                        <a14:foregroundMark x1="42125" y1="21375" x2="42125" y2="21375"/>
                        <a14:foregroundMark x1="44375" y1="22375" x2="44375" y2="22375"/>
                        <a14:foregroundMark x1="51625" y1="30000" x2="51625" y2="30000"/>
                        <a14:foregroundMark x1="43125" y1="24125" x2="44375" y2="23625"/>
                      </a14:backgroundRemoval>
                    </a14:imgEffect>
                  </a14:imgLayer>
                </a14:imgProps>
              </a:ext>
              <a:ext uri="{28A0092B-C50C-407E-A947-70E740481C1C}">
                <a14:useLocalDpi xmlns:a14="http://schemas.microsoft.com/office/drawing/2010/main" val="0"/>
              </a:ext>
            </a:extLst>
          </a:blip>
          <a:stretch>
            <a:fillRect/>
          </a:stretch>
        </p:blipFill>
        <p:spPr>
          <a:xfrm>
            <a:off x="6173496" y="5420334"/>
            <a:ext cx="1002309" cy="1075963"/>
          </a:xfrm>
          <a:prstGeom prst="rect">
            <a:avLst/>
          </a:prstGeom>
        </p:spPr>
      </p:pic>
      <p:cxnSp>
        <p:nvCxnSpPr>
          <p:cNvPr id="13" name="Connecteur droit avec flèche 12">
            <a:extLst>
              <a:ext uri="{FF2B5EF4-FFF2-40B4-BE49-F238E27FC236}">
                <a16:creationId xmlns:a16="http://schemas.microsoft.com/office/drawing/2014/main" id="{BECD668C-A936-D065-BE4F-D105A02FE044}"/>
              </a:ext>
            </a:extLst>
          </p:cNvPr>
          <p:cNvCxnSpPr>
            <a:cxnSpLocks/>
          </p:cNvCxnSpPr>
          <p:nvPr/>
        </p:nvCxnSpPr>
        <p:spPr>
          <a:xfrm>
            <a:off x="0" y="4220366"/>
            <a:ext cx="12192000" cy="0"/>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sp>
        <p:nvSpPr>
          <p:cNvPr id="3" name="Espace réservé du texte 2">
            <a:extLst>
              <a:ext uri="{FF2B5EF4-FFF2-40B4-BE49-F238E27FC236}">
                <a16:creationId xmlns:a16="http://schemas.microsoft.com/office/drawing/2014/main" id="{6293B903-10A7-FCBE-79E2-6A37F4BFCD4A}"/>
              </a:ext>
            </a:extLst>
          </p:cNvPr>
          <p:cNvSpPr>
            <a:spLocks noGrp="1"/>
          </p:cNvSpPr>
          <p:nvPr>
            <p:ph type="body" sz="quarter" idx="12"/>
          </p:nvPr>
        </p:nvSpPr>
        <p:spPr/>
        <p:txBody>
          <a:bodyPr/>
          <a:lstStyle/>
          <a:p>
            <a:r>
              <a:rPr lang="fr-FR" dirty="0"/>
              <a:t>Le parcours de souscription</a:t>
            </a:r>
          </a:p>
        </p:txBody>
      </p:sp>
      <p:graphicFrame>
        <p:nvGraphicFramePr>
          <p:cNvPr id="6" name="Objet 5">
            <a:extLst>
              <a:ext uri="{FF2B5EF4-FFF2-40B4-BE49-F238E27FC236}">
                <a16:creationId xmlns:a16="http://schemas.microsoft.com/office/drawing/2014/main" id="{C7F91C3F-F4E9-FC17-D16D-9ED7EE712AD0}"/>
              </a:ext>
            </a:extLst>
          </p:cNvPr>
          <p:cNvGraphicFramePr>
            <a:graphicFrameLocks noChangeAspect="1"/>
          </p:cNvGraphicFramePr>
          <p:nvPr>
            <p:extLst>
              <p:ext uri="{D42A27DB-BD31-4B8C-83A1-F6EECF244321}">
                <p14:modId xmlns:p14="http://schemas.microsoft.com/office/powerpoint/2010/main" val="2545284993"/>
              </p:ext>
            </p:extLst>
          </p:nvPr>
        </p:nvGraphicFramePr>
        <p:xfrm>
          <a:off x="7612014" y="5202540"/>
          <a:ext cx="2711450" cy="457200"/>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6" imgW="2712240" imgH="456480" progId="Package">
                  <p:embed/>
                </p:oleObj>
              </mc:Choice>
              <mc:Fallback>
                <p:oleObj name="Objet d’environnement du Gestionnaire de liaisons" showAsIcon="1" r:id="rId6" imgW="2712240" imgH="456480" progId="Package">
                  <p:embed/>
                  <p:pic>
                    <p:nvPicPr>
                      <p:cNvPr id="6" name="Objet 5">
                        <a:extLst>
                          <a:ext uri="{FF2B5EF4-FFF2-40B4-BE49-F238E27FC236}">
                            <a16:creationId xmlns:a16="http://schemas.microsoft.com/office/drawing/2014/main" id="{C7F91C3F-F4E9-FC17-D16D-9ED7EE712AD0}"/>
                          </a:ext>
                        </a:extLst>
                      </p:cNvPr>
                      <p:cNvPicPr/>
                      <p:nvPr/>
                    </p:nvPicPr>
                    <p:blipFill>
                      <a:blip r:embed="rId7"/>
                      <a:stretch>
                        <a:fillRect/>
                      </a:stretch>
                    </p:blipFill>
                    <p:spPr>
                      <a:xfrm>
                        <a:off x="7612014" y="5202540"/>
                        <a:ext cx="2711450" cy="457200"/>
                      </a:xfrm>
                      <a:prstGeom prst="rect">
                        <a:avLst/>
                      </a:prstGeom>
                    </p:spPr>
                  </p:pic>
                </p:oleObj>
              </mc:Fallback>
            </mc:AlternateContent>
          </a:graphicData>
        </a:graphic>
      </p:graphicFrame>
      <p:graphicFrame>
        <p:nvGraphicFramePr>
          <p:cNvPr id="7" name="Objet 6">
            <a:extLst>
              <a:ext uri="{FF2B5EF4-FFF2-40B4-BE49-F238E27FC236}">
                <a16:creationId xmlns:a16="http://schemas.microsoft.com/office/drawing/2014/main" id="{46CF0E72-1349-1D86-1A12-AF9CACD7EE02}"/>
              </a:ext>
            </a:extLst>
          </p:cNvPr>
          <p:cNvGraphicFramePr>
            <a:graphicFrameLocks noChangeAspect="1"/>
          </p:cNvGraphicFramePr>
          <p:nvPr>
            <p:extLst>
              <p:ext uri="{D42A27DB-BD31-4B8C-83A1-F6EECF244321}">
                <p14:modId xmlns:p14="http://schemas.microsoft.com/office/powerpoint/2010/main" val="2939744158"/>
              </p:ext>
            </p:extLst>
          </p:nvPr>
        </p:nvGraphicFramePr>
        <p:xfrm>
          <a:off x="5699935" y="5568339"/>
          <a:ext cx="1092200" cy="457200"/>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8" imgW="1091520" imgH="456480" progId="Package">
                  <p:embed/>
                </p:oleObj>
              </mc:Choice>
              <mc:Fallback>
                <p:oleObj name="Objet d’environnement du Gestionnaire de liaisons" showAsIcon="1" r:id="rId8" imgW="1091520" imgH="456480" progId="Package">
                  <p:embed/>
                  <p:pic>
                    <p:nvPicPr>
                      <p:cNvPr id="7" name="Objet 6">
                        <a:extLst>
                          <a:ext uri="{FF2B5EF4-FFF2-40B4-BE49-F238E27FC236}">
                            <a16:creationId xmlns:a16="http://schemas.microsoft.com/office/drawing/2014/main" id="{46CF0E72-1349-1D86-1A12-AF9CACD7EE02}"/>
                          </a:ext>
                        </a:extLst>
                      </p:cNvPr>
                      <p:cNvPicPr/>
                      <p:nvPr/>
                    </p:nvPicPr>
                    <p:blipFill>
                      <a:blip r:embed="rId9"/>
                      <a:stretch>
                        <a:fillRect/>
                      </a:stretch>
                    </p:blipFill>
                    <p:spPr>
                      <a:xfrm>
                        <a:off x="5699935" y="5568339"/>
                        <a:ext cx="1092200" cy="457200"/>
                      </a:xfrm>
                      <a:prstGeom prst="rect">
                        <a:avLst/>
                      </a:prstGeom>
                    </p:spPr>
                  </p:pic>
                </p:oleObj>
              </mc:Fallback>
            </mc:AlternateContent>
          </a:graphicData>
        </a:graphic>
      </p:graphicFrame>
      <p:sp>
        <p:nvSpPr>
          <p:cNvPr id="8" name="ZoneTexte 7">
            <a:extLst>
              <a:ext uri="{FF2B5EF4-FFF2-40B4-BE49-F238E27FC236}">
                <a16:creationId xmlns:a16="http://schemas.microsoft.com/office/drawing/2014/main" id="{D9DBEA5C-DC5A-2F69-316F-D626B95DFA59}"/>
              </a:ext>
            </a:extLst>
          </p:cNvPr>
          <p:cNvSpPr txBox="1"/>
          <p:nvPr/>
        </p:nvSpPr>
        <p:spPr>
          <a:xfrm>
            <a:off x="4403557" y="5546305"/>
            <a:ext cx="1402948" cy="369332"/>
          </a:xfrm>
          <a:prstGeom prst="rect">
            <a:avLst/>
          </a:prstGeom>
          <a:noFill/>
        </p:spPr>
        <p:txBody>
          <a:bodyPr wrap="none" rtlCol="0">
            <a:spAutoFit/>
          </a:bodyPr>
          <a:lstStyle/>
          <a:p>
            <a:r>
              <a:rPr lang="fr-FR" dirty="0">
                <a:latin typeface="+mj-lt"/>
              </a:rPr>
              <a:t>Mail client : </a:t>
            </a:r>
          </a:p>
        </p:txBody>
      </p:sp>
      <p:sp>
        <p:nvSpPr>
          <p:cNvPr id="21" name="ZoneTexte 20">
            <a:extLst>
              <a:ext uri="{FF2B5EF4-FFF2-40B4-BE49-F238E27FC236}">
                <a16:creationId xmlns:a16="http://schemas.microsoft.com/office/drawing/2014/main" id="{E30477DE-FFBA-167E-7C3B-86CA676E318B}"/>
              </a:ext>
            </a:extLst>
          </p:cNvPr>
          <p:cNvSpPr txBox="1"/>
          <p:nvPr/>
        </p:nvSpPr>
        <p:spPr>
          <a:xfrm>
            <a:off x="7550867" y="5160713"/>
            <a:ext cx="1281120" cy="369332"/>
          </a:xfrm>
          <a:prstGeom prst="rect">
            <a:avLst/>
          </a:prstGeom>
          <a:noFill/>
        </p:spPr>
        <p:txBody>
          <a:bodyPr wrap="none" rtlCol="0">
            <a:spAutoFit/>
          </a:bodyPr>
          <a:lstStyle/>
          <a:p>
            <a:r>
              <a:rPr lang="fr-FR" dirty="0">
                <a:latin typeface="+mj-lt"/>
              </a:rPr>
              <a:t>Mail CIF : </a:t>
            </a:r>
          </a:p>
        </p:txBody>
      </p:sp>
      <p:sp>
        <p:nvSpPr>
          <p:cNvPr id="22" name="ZoneTexte 21">
            <a:extLst>
              <a:ext uri="{FF2B5EF4-FFF2-40B4-BE49-F238E27FC236}">
                <a16:creationId xmlns:a16="http://schemas.microsoft.com/office/drawing/2014/main" id="{9D86F7AD-CDF1-420E-A6A6-E29A845DDFD3}"/>
              </a:ext>
            </a:extLst>
          </p:cNvPr>
          <p:cNvSpPr txBox="1"/>
          <p:nvPr/>
        </p:nvSpPr>
        <p:spPr>
          <a:xfrm>
            <a:off x="695325" y="1139709"/>
            <a:ext cx="10980738" cy="1477328"/>
          </a:xfrm>
          <a:prstGeom prst="rect">
            <a:avLst/>
          </a:prstGeom>
          <a:noFill/>
        </p:spPr>
        <p:txBody>
          <a:bodyPr wrap="square">
            <a:spAutoFit/>
          </a:bodyPr>
          <a:lstStyle/>
          <a:p>
            <a:pPr marL="285750" indent="-285750">
              <a:buClr>
                <a:srgbClr val="C00000"/>
              </a:buClr>
              <a:buFont typeface="Wingdings" panose="05000000000000000000" pitchFamily="2" charset="2"/>
              <a:buChar char="§"/>
            </a:pPr>
            <a:r>
              <a:rPr lang="fr-FR" dirty="0">
                <a:solidFill>
                  <a:schemeClr val="tx1"/>
                </a:solidFill>
                <a:latin typeface="+mj-lt"/>
              </a:rPr>
              <a:t>Afin de sécuriser la souscription au service </a:t>
            </a:r>
            <a:r>
              <a:rPr lang="fr-FR" dirty="0" err="1">
                <a:solidFill>
                  <a:schemeClr val="tx1"/>
                </a:solidFill>
                <a:latin typeface="+mj-lt"/>
              </a:rPr>
              <a:t>Connect</a:t>
            </a:r>
            <a:r>
              <a:rPr lang="fr-FR" dirty="0">
                <a:solidFill>
                  <a:schemeClr val="tx1"/>
                </a:solidFill>
                <a:latin typeface="+mj-lt"/>
              </a:rPr>
              <a:t>, des mails d’activation sont envoyés à chaque utilisateur afin d’activer leur accès au service.</a:t>
            </a:r>
          </a:p>
          <a:p>
            <a:pPr marL="285750" indent="-285750">
              <a:buClr>
                <a:srgbClr val="C00000"/>
              </a:buClr>
              <a:buFont typeface="Wingdings" panose="05000000000000000000" pitchFamily="2" charset="2"/>
              <a:buChar char="§"/>
            </a:pPr>
            <a:endParaRPr lang="fr-FR" dirty="0">
              <a:latin typeface="+mj-lt"/>
            </a:endParaRPr>
          </a:p>
          <a:p>
            <a:pPr marL="285750" indent="-285750">
              <a:buClr>
                <a:srgbClr val="C00000"/>
              </a:buClr>
              <a:buFont typeface="Wingdings" panose="05000000000000000000" pitchFamily="2" charset="2"/>
              <a:buChar char="§"/>
            </a:pPr>
            <a:r>
              <a:rPr lang="fr-FR" dirty="0">
                <a:solidFill>
                  <a:schemeClr val="tx1"/>
                </a:solidFill>
                <a:latin typeface="+mj-lt"/>
              </a:rPr>
              <a:t>Pour sécuriser l’activation du contrat nous vous proposons de faire intervenir nos CIF pour une prise de contact avec le client. Il vous faudra définir avec lui le créneau privilégié d’appel. </a:t>
            </a:r>
          </a:p>
        </p:txBody>
      </p:sp>
      <p:sp>
        <p:nvSpPr>
          <p:cNvPr id="2" name="Rectangle 1">
            <a:extLst>
              <a:ext uri="{FF2B5EF4-FFF2-40B4-BE49-F238E27FC236}">
                <a16:creationId xmlns:a16="http://schemas.microsoft.com/office/drawing/2014/main" id="{5C0B473B-5ECA-CBB0-44C7-C075CB4428A3}"/>
              </a:ext>
            </a:extLst>
          </p:cNvPr>
          <p:cNvSpPr/>
          <p:nvPr/>
        </p:nvSpPr>
        <p:spPr>
          <a:xfrm>
            <a:off x="121183" y="3542754"/>
            <a:ext cx="1445294" cy="1242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mj-lt"/>
              </a:rPr>
              <a:t>Le client vient de signer son contrat.</a:t>
            </a:r>
          </a:p>
        </p:txBody>
      </p:sp>
      <p:sp>
        <p:nvSpPr>
          <p:cNvPr id="4" name="Rectangle 3">
            <a:extLst>
              <a:ext uri="{FF2B5EF4-FFF2-40B4-BE49-F238E27FC236}">
                <a16:creationId xmlns:a16="http://schemas.microsoft.com/office/drawing/2014/main" id="{D3CB859B-6571-69B7-A7A8-C221ACDE8728}"/>
              </a:ext>
            </a:extLst>
          </p:cNvPr>
          <p:cNvSpPr/>
          <p:nvPr/>
        </p:nvSpPr>
        <p:spPr>
          <a:xfrm>
            <a:off x="4500389" y="2847884"/>
            <a:ext cx="2683487" cy="26323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mj-lt"/>
              </a:rPr>
              <a:t>Vous transmettez au client le mail prévu à cet effet l’informant de la prise de contact prochaine par un Expert  pour l’accompagner dans la découverte de l’outil. </a:t>
            </a:r>
          </a:p>
        </p:txBody>
      </p:sp>
      <p:sp>
        <p:nvSpPr>
          <p:cNvPr id="5" name="Rectangle 4">
            <a:extLst>
              <a:ext uri="{FF2B5EF4-FFF2-40B4-BE49-F238E27FC236}">
                <a16:creationId xmlns:a16="http://schemas.microsoft.com/office/drawing/2014/main" id="{57D3C919-89AF-218B-09B4-B72CC300A3FD}"/>
              </a:ext>
            </a:extLst>
          </p:cNvPr>
          <p:cNvSpPr/>
          <p:nvPr/>
        </p:nvSpPr>
        <p:spPr>
          <a:xfrm>
            <a:off x="1884445" y="3168518"/>
            <a:ext cx="2297976" cy="19910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mj-lt"/>
              </a:rPr>
              <a:t>Vous définissez avec lui le créneau de prise de contact à privilégier (jour, créneau horaire, tél…).</a:t>
            </a:r>
          </a:p>
        </p:txBody>
      </p:sp>
      <p:sp>
        <p:nvSpPr>
          <p:cNvPr id="9" name="Rectangle 8">
            <a:extLst>
              <a:ext uri="{FF2B5EF4-FFF2-40B4-BE49-F238E27FC236}">
                <a16:creationId xmlns:a16="http://schemas.microsoft.com/office/drawing/2014/main" id="{9E9690EB-F9CB-7A34-3250-88D79346A8DC}"/>
              </a:ext>
            </a:extLst>
          </p:cNvPr>
          <p:cNvSpPr/>
          <p:nvPr/>
        </p:nvSpPr>
        <p:spPr>
          <a:xfrm>
            <a:off x="7501844" y="3153561"/>
            <a:ext cx="2230098" cy="20209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mj-lt"/>
              </a:rPr>
              <a:t>Vous faites parvenir  au CIF le mail destiné à transmettre les coordonnées client et le créneau défini.</a:t>
            </a:r>
          </a:p>
        </p:txBody>
      </p:sp>
      <p:sp>
        <p:nvSpPr>
          <p:cNvPr id="10" name="Rectangle 9">
            <a:extLst>
              <a:ext uri="{FF2B5EF4-FFF2-40B4-BE49-F238E27FC236}">
                <a16:creationId xmlns:a16="http://schemas.microsoft.com/office/drawing/2014/main" id="{A29664C6-D47A-7EED-9A8E-586B16491B23}"/>
              </a:ext>
            </a:extLst>
          </p:cNvPr>
          <p:cNvSpPr/>
          <p:nvPr/>
        </p:nvSpPr>
        <p:spPr>
          <a:xfrm>
            <a:off x="10049910" y="3031704"/>
            <a:ext cx="1886886" cy="22646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mj-lt"/>
              </a:rPr>
              <a:t>Le CIF appelle le client pour lui présenter </a:t>
            </a:r>
            <a:r>
              <a:rPr lang="fr-FR" dirty="0" err="1">
                <a:latin typeface="+mj-lt"/>
              </a:rPr>
              <a:t>Pulceo</a:t>
            </a:r>
            <a:r>
              <a:rPr lang="fr-FR" dirty="0">
                <a:latin typeface="+mj-lt"/>
              </a:rPr>
              <a:t> </a:t>
            </a:r>
            <a:r>
              <a:rPr lang="fr-FR" dirty="0" err="1">
                <a:latin typeface="+mj-lt"/>
              </a:rPr>
              <a:t>Connect</a:t>
            </a:r>
            <a:r>
              <a:rPr lang="fr-FR" dirty="0">
                <a:latin typeface="+mj-lt"/>
              </a:rPr>
              <a:t> et répondre à ses questions.</a:t>
            </a:r>
          </a:p>
        </p:txBody>
      </p:sp>
      <p:sp>
        <p:nvSpPr>
          <p:cNvPr id="11" name="ZoneTexte 10">
            <a:extLst>
              <a:ext uri="{FF2B5EF4-FFF2-40B4-BE49-F238E27FC236}">
                <a16:creationId xmlns:a16="http://schemas.microsoft.com/office/drawing/2014/main" id="{4AAB52CD-1652-63F7-07C5-8A022DAE293F}"/>
              </a:ext>
            </a:extLst>
          </p:cNvPr>
          <p:cNvSpPr txBox="1"/>
          <p:nvPr/>
        </p:nvSpPr>
        <p:spPr>
          <a:xfrm>
            <a:off x="695325" y="6157743"/>
            <a:ext cx="10980738" cy="338554"/>
          </a:xfrm>
          <a:prstGeom prst="rect">
            <a:avLst/>
          </a:prstGeom>
          <a:noFill/>
        </p:spPr>
        <p:txBody>
          <a:bodyPr wrap="square">
            <a:spAutoFit/>
          </a:bodyPr>
          <a:lstStyle/>
          <a:p>
            <a:pPr marL="285750" indent="-285750">
              <a:buClr>
                <a:srgbClr val="C00000"/>
              </a:buClr>
              <a:buFont typeface="Wingdings" panose="05000000000000000000" pitchFamily="2" charset="2"/>
              <a:buChar char="§"/>
            </a:pPr>
            <a:r>
              <a:rPr lang="fr-FR" sz="1600" dirty="0">
                <a:latin typeface="+mj-lt"/>
              </a:rPr>
              <a:t>Les modèles de mails sont disponibles sous BDD part/pro – Banque à distance – </a:t>
            </a:r>
            <a:r>
              <a:rPr lang="fr-FR" sz="1600" dirty="0" err="1">
                <a:latin typeface="+mj-lt"/>
              </a:rPr>
              <a:t>Pulceo</a:t>
            </a:r>
            <a:r>
              <a:rPr lang="fr-FR" sz="1600" dirty="0">
                <a:latin typeface="+mj-lt"/>
              </a:rPr>
              <a:t> </a:t>
            </a:r>
            <a:r>
              <a:rPr lang="fr-FR" sz="1600" dirty="0" err="1">
                <a:latin typeface="+mj-lt"/>
              </a:rPr>
              <a:t>Connect</a:t>
            </a:r>
            <a:endParaRPr lang="fr-FR" sz="1600" dirty="0">
              <a:solidFill>
                <a:schemeClr val="tx1"/>
              </a:solidFill>
              <a:latin typeface="+mj-lt"/>
            </a:endParaRPr>
          </a:p>
        </p:txBody>
      </p:sp>
      <p:sp>
        <p:nvSpPr>
          <p:cNvPr id="17" name="ZoneTexte 16">
            <a:extLst>
              <a:ext uri="{FF2B5EF4-FFF2-40B4-BE49-F238E27FC236}">
                <a16:creationId xmlns:a16="http://schemas.microsoft.com/office/drawing/2014/main" id="{3656CBAA-60DD-9F4F-2EBD-78027C58B3DC}"/>
              </a:ext>
            </a:extLst>
          </p:cNvPr>
          <p:cNvSpPr txBox="1"/>
          <p:nvPr/>
        </p:nvSpPr>
        <p:spPr>
          <a:xfrm>
            <a:off x="7612014" y="5588411"/>
            <a:ext cx="1556836" cy="369332"/>
          </a:xfrm>
          <a:prstGeom prst="rect">
            <a:avLst/>
          </a:prstGeom>
          <a:noFill/>
        </p:spPr>
        <p:txBody>
          <a:bodyPr wrap="none" rtlCol="0">
            <a:spAutoFit/>
          </a:bodyPr>
          <a:lstStyle/>
          <a:p>
            <a:r>
              <a:rPr lang="fr-FR" dirty="0">
                <a:latin typeface="+mj-lt"/>
              </a:rPr>
              <a:t>À adresser à </a:t>
            </a:r>
          </a:p>
        </p:txBody>
      </p:sp>
      <p:sp>
        <p:nvSpPr>
          <p:cNvPr id="19" name="ZoneTexte 18">
            <a:extLst>
              <a:ext uri="{FF2B5EF4-FFF2-40B4-BE49-F238E27FC236}">
                <a16:creationId xmlns:a16="http://schemas.microsoft.com/office/drawing/2014/main" id="{CF81D86A-0277-5CB9-0C91-68B5AEF7DDA1}"/>
              </a:ext>
            </a:extLst>
          </p:cNvPr>
          <p:cNvSpPr txBox="1"/>
          <p:nvPr/>
        </p:nvSpPr>
        <p:spPr>
          <a:xfrm>
            <a:off x="7612014" y="5885725"/>
            <a:ext cx="6538510" cy="307777"/>
          </a:xfrm>
          <a:prstGeom prst="rect">
            <a:avLst/>
          </a:prstGeom>
          <a:noFill/>
        </p:spPr>
        <p:txBody>
          <a:bodyPr wrap="square">
            <a:spAutoFit/>
          </a:bodyPr>
          <a:lstStyle/>
          <a:p>
            <a:r>
              <a:rPr lang="fr-FR" sz="1400" dirty="0">
                <a:hlinkClick r:id="rId10"/>
              </a:rPr>
              <a:t>CEGEE-B-DEVELOPPEMENT-FLUX</a:t>
            </a:r>
            <a:r>
              <a:rPr lang="fr-FR" sz="1400" dirty="0"/>
              <a:t> [CEGEE]</a:t>
            </a:r>
          </a:p>
        </p:txBody>
      </p:sp>
    </p:spTree>
    <p:extLst>
      <p:ext uri="{BB962C8B-B14F-4D97-AF65-F5344CB8AC3E}">
        <p14:creationId xmlns:p14="http://schemas.microsoft.com/office/powerpoint/2010/main" val="25559450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293B903-10A7-FCBE-79E2-6A37F4BFCD4A}"/>
              </a:ext>
            </a:extLst>
          </p:cNvPr>
          <p:cNvSpPr>
            <a:spLocks noGrp="1"/>
          </p:cNvSpPr>
          <p:nvPr>
            <p:ph type="body" sz="quarter" idx="12"/>
          </p:nvPr>
        </p:nvSpPr>
        <p:spPr/>
        <p:txBody>
          <a:bodyPr/>
          <a:lstStyle/>
          <a:p>
            <a:r>
              <a:rPr lang="fr-FR" dirty="0"/>
              <a:t>Le SAV</a:t>
            </a:r>
          </a:p>
        </p:txBody>
      </p:sp>
      <p:pic>
        <p:nvPicPr>
          <p:cNvPr id="12" name="Espace réservé pour une image  3" descr="Une image contenant personne, intérieur, préparation, repas&#10;&#10;Description générée automatiquement">
            <a:extLst>
              <a:ext uri="{FF2B5EF4-FFF2-40B4-BE49-F238E27FC236}">
                <a16:creationId xmlns:a16="http://schemas.microsoft.com/office/drawing/2014/main" id="{C614B829-D8CA-5C01-CC23-D1F8F9F77CCC}"/>
              </a:ext>
            </a:extLst>
          </p:cNvPr>
          <p:cNvPicPr>
            <a:picLocks noChangeAspect="1"/>
          </p:cNvPicPr>
          <p:nvPr/>
        </p:nvPicPr>
        <p:blipFill>
          <a:blip r:embed="rId2"/>
          <a:srcRect l="3988" r="3988"/>
          <a:stretch>
            <a:fillRect/>
          </a:stretch>
        </p:blipFill>
        <p:spPr bwMode="auto">
          <a:xfrm>
            <a:off x="875846" y="1445704"/>
            <a:ext cx="3090572" cy="2235195"/>
          </a:xfrm>
          <a:prstGeom prst="rect">
            <a:avLst/>
          </a:prstGeom>
          <a:solidFill>
            <a:srgbClr val="D7000F">
              <a:lumMod val="20000"/>
              <a:lumOff val="80000"/>
            </a:srgbClr>
          </a:solidFill>
        </p:spPr>
      </p:pic>
      <p:sp>
        <p:nvSpPr>
          <p:cNvPr id="14" name="Espace réservé du texte 12">
            <a:extLst>
              <a:ext uri="{FF2B5EF4-FFF2-40B4-BE49-F238E27FC236}">
                <a16:creationId xmlns:a16="http://schemas.microsoft.com/office/drawing/2014/main" id="{9C2712CD-C6D2-4E5A-50C5-D9FAD808A139}"/>
              </a:ext>
            </a:extLst>
          </p:cNvPr>
          <p:cNvSpPr txBox="1">
            <a:spLocks/>
          </p:cNvSpPr>
          <p:nvPr/>
        </p:nvSpPr>
        <p:spPr bwMode="auto">
          <a:xfrm>
            <a:off x="4515157" y="1519191"/>
            <a:ext cx="3510903" cy="190980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q"/>
              <a:tabLst/>
              <a:defRPr/>
            </a:pPr>
            <a:r>
              <a:rPr lang="fr-FR" sz="1600" dirty="0">
                <a:latin typeface="Arial" panose="020B0604020202020204"/>
              </a:rPr>
              <a:t>A</a:t>
            </a:r>
            <a:r>
              <a:rPr kumimoji="0" lang="fr-FR" sz="1600" i="0" u="none" strike="noStrike" kern="1200" cap="none" spc="0" normalizeH="0" baseline="0" noProof="0" dirty="0" err="1">
                <a:ln>
                  <a:noFill/>
                </a:ln>
                <a:effectLst/>
                <a:uLnTx/>
                <a:uFillTx/>
                <a:latin typeface="Arial" panose="020B0604020202020204"/>
                <a:ea typeface="+mn-ea"/>
                <a:cs typeface="+mn-cs"/>
              </a:rPr>
              <a:t>ux</a:t>
            </a:r>
            <a:r>
              <a:rPr kumimoji="0" lang="fr-FR" sz="1600" i="0" u="none" strike="noStrike" kern="1200" cap="none" spc="0" normalizeH="0" baseline="0" noProof="0" dirty="0">
                <a:ln>
                  <a:noFill/>
                </a:ln>
                <a:effectLst/>
                <a:uLnTx/>
                <a:uFillTx/>
                <a:latin typeface="Arial" panose="020B0604020202020204"/>
                <a:ea typeface="+mn-ea"/>
                <a:cs typeface="+mn-cs"/>
              </a:rPr>
              <a:t> diverses vidéos tuto mis à sa disposition et traitant notamment des sujets suivants : </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
              <a:tabLst/>
              <a:defRPr/>
            </a:pPr>
            <a:r>
              <a:rPr lang="fr-FR" sz="1600" dirty="0">
                <a:latin typeface="Arial" panose="020B0604020202020204"/>
              </a:rPr>
              <a:t>Bien démarrer,</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
              <a:tabLst/>
              <a:defRPr/>
            </a:pPr>
            <a:r>
              <a:rPr kumimoji="0" lang="fr-FR" sz="1600" i="0" u="none" strike="noStrike" kern="1200" cap="none" spc="0" normalizeH="0" baseline="0" noProof="0" dirty="0">
                <a:ln>
                  <a:noFill/>
                </a:ln>
                <a:effectLst/>
                <a:uLnTx/>
                <a:uFillTx/>
                <a:latin typeface="Arial" panose="020B0604020202020204"/>
                <a:ea typeface="+mn-ea"/>
                <a:cs typeface="+mn-cs"/>
              </a:rPr>
              <a:t>Gérer ses utilisateurs,</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
              <a:tabLst/>
              <a:defRPr/>
            </a:pPr>
            <a:r>
              <a:rPr lang="fr-FR" sz="1600" dirty="0">
                <a:latin typeface="Arial" panose="020B0604020202020204"/>
              </a:rPr>
              <a:t>Initier un virement,</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
              <a:tabLst/>
              <a:defRPr/>
            </a:pPr>
            <a:r>
              <a:rPr kumimoji="0" lang="fr-FR" sz="1600" i="0" u="none" strike="noStrike" kern="1200" cap="none" spc="0" normalizeH="0" baseline="0" noProof="0" dirty="0">
                <a:ln>
                  <a:noFill/>
                </a:ln>
                <a:effectLst/>
                <a:uLnTx/>
                <a:uFillTx/>
                <a:latin typeface="Arial" panose="020B0604020202020204"/>
                <a:ea typeface="+mn-ea"/>
                <a:cs typeface="+mn-cs"/>
              </a:rPr>
              <a:t>Gérer sa trésorerie,</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
              <a:tabLst/>
              <a:defRPr/>
            </a:pPr>
            <a:r>
              <a:rPr lang="fr-FR" sz="1600" dirty="0">
                <a:latin typeface="Arial" panose="020B0604020202020204"/>
              </a:rPr>
              <a:t>Appairer son mobile</a:t>
            </a:r>
          </a:p>
          <a:p>
            <a:pPr marL="0" marR="0" lvl="1" indent="0" algn="l" defTabSz="914400" rtl="0" eaLnBrk="1" fontAlgn="auto" latinLnBrk="0" hangingPunct="1">
              <a:lnSpc>
                <a:spcPct val="100000"/>
              </a:lnSpc>
              <a:spcBef>
                <a:spcPts val="1300"/>
              </a:spcBef>
              <a:spcAft>
                <a:spcPts val="0"/>
              </a:spcAft>
              <a:buClr>
                <a:srgbClr val="D7000F"/>
              </a:buClr>
              <a:buSzTx/>
              <a:buFont typeface="Wingdings 2" panose="05020102010507070707" pitchFamily="18" charset="2"/>
              <a:buNone/>
              <a:tabLst/>
              <a:defRPr/>
            </a:pPr>
            <a:endPar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15" name="Espace réservé du texte 12">
            <a:extLst>
              <a:ext uri="{FF2B5EF4-FFF2-40B4-BE49-F238E27FC236}">
                <a16:creationId xmlns:a16="http://schemas.microsoft.com/office/drawing/2014/main" id="{4C0DE497-4BC6-E486-6935-69663F833D0A}"/>
              </a:ext>
            </a:extLst>
          </p:cNvPr>
          <p:cNvSpPr txBox="1">
            <a:spLocks/>
          </p:cNvSpPr>
          <p:nvPr/>
        </p:nvSpPr>
        <p:spPr bwMode="auto">
          <a:xfrm>
            <a:off x="486440" y="4484044"/>
            <a:ext cx="6200799" cy="1909809"/>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defRPr/>
            </a:pPr>
            <a:r>
              <a:rPr lang="fr-FR" sz="1600" b="1" dirty="0">
                <a:solidFill>
                  <a:schemeClr val="tx1"/>
                </a:solidFill>
              </a:rPr>
              <a:t>Le Chargé d’Affaires reste la porte d’entrée du client pour ses besoins d’assistance : </a:t>
            </a:r>
          </a:p>
          <a:p>
            <a:pPr marL="465750" lvl="2" indent="-107950">
              <a:buSzPct val="120000"/>
              <a:defRPr/>
            </a:pPr>
            <a:r>
              <a:rPr lang="fr-FR" dirty="0"/>
              <a:t> Perte de mot de passe, </a:t>
            </a:r>
          </a:p>
          <a:p>
            <a:pPr marL="465750" lvl="2" indent="-107950">
              <a:buSzPct val="120000"/>
              <a:defRPr/>
            </a:pPr>
            <a:r>
              <a:rPr lang="fr-FR" dirty="0"/>
              <a:t> Soucis avec son authentification forte, </a:t>
            </a:r>
          </a:p>
          <a:p>
            <a:pPr marL="465750" lvl="2" indent="-107950">
              <a:buSzPct val="120000"/>
              <a:defRPr/>
            </a:pPr>
            <a:r>
              <a:rPr lang="fr-FR" dirty="0"/>
              <a:t> N’arrive pas à envoyer un virement, …</a:t>
            </a:r>
            <a:endParaRPr lang="fr-FR" b="1" dirty="0">
              <a:solidFill>
                <a:schemeClr val="bg2"/>
              </a:solidFill>
            </a:endParaRPr>
          </a:p>
          <a:p>
            <a:pPr lvl="1">
              <a:defRPr/>
            </a:pPr>
            <a:endParaRPr lang="fr-FR" dirty="0"/>
          </a:p>
        </p:txBody>
      </p:sp>
      <p:sp>
        <p:nvSpPr>
          <p:cNvPr id="16" name="ZoneTexte 15">
            <a:extLst>
              <a:ext uri="{FF2B5EF4-FFF2-40B4-BE49-F238E27FC236}">
                <a16:creationId xmlns:a16="http://schemas.microsoft.com/office/drawing/2014/main" id="{909D58F3-9FD7-D94C-C6AD-1D8B7D628692}"/>
              </a:ext>
            </a:extLst>
          </p:cNvPr>
          <p:cNvSpPr txBox="1"/>
          <p:nvPr/>
        </p:nvSpPr>
        <p:spPr>
          <a:xfrm>
            <a:off x="6497542" y="5007045"/>
            <a:ext cx="5465571" cy="646331"/>
          </a:xfrm>
          <a:prstGeom prst="rect">
            <a:avLst/>
          </a:prstGeom>
          <a:noFill/>
        </p:spPr>
        <p:txBody>
          <a:bodyPr wrap="square" rtlCol="0">
            <a:spAutoFit/>
          </a:bodyPr>
          <a:lstStyle/>
          <a:p>
            <a:r>
              <a:rPr lang="fr-FR" dirty="0">
                <a:solidFill>
                  <a:schemeClr val="tx1">
                    <a:lumMod val="75000"/>
                    <a:lumOff val="25000"/>
                  </a:schemeClr>
                </a:solidFill>
              </a:rPr>
              <a:t>En cas de besoin, l’assistance flux est à disposition du réseau ainsi que les </a:t>
            </a:r>
            <a:r>
              <a:rPr lang="fr-FR" dirty="0" err="1">
                <a:solidFill>
                  <a:schemeClr val="tx1">
                    <a:lumMod val="75000"/>
                    <a:lumOff val="25000"/>
                  </a:schemeClr>
                </a:solidFill>
              </a:rPr>
              <a:t>Cif</a:t>
            </a:r>
            <a:r>
              <a:rPr lang="fr-FR" dirty="0">
                <a:solidFill>
                  <a:schemeClr val="tx1">
                    <a:lumMod val="75000"/>
                    <a:lumOff val="25000"/>
                  </a:schemeClr>
                </a:solidFill>
              </a:rPr>
              <a:t>    </a:t>
            </a:r>
          </a:p>
        </p:txBody>
      </p:sp>
      <p:sp>
        <p:nvSpPr>
          <p:cNvPr id="24" name="Espace réservé du texte 12">
            <a:extLst>
              <a:ext uri="{FF2B5EF4-FFF2-40B4-BE49-F238E27FC236}">
                <a16:creationId xmlns:a16="http://schemas.microsoft.com/office/drawing/2014/main" id="{07B8DE9A-E0A3-D3DB-1B5F-0CE1D7165B77}"/>
              </a:ext>
            </a:extLst>
          </p:cNvPr>
          <p:cNvSpPr txBox="1">
            <a:spLocks/>
          </p:cNvSpPr>
          <p:nvPr/>
        </p:nvSpPr>
        <p:spPr bwMode="auto">
          <a:xfrm>
            <a:off x="7502207" y="3801220"/>
            <a:ext cx="4847980" cy="91440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ctr">
              <a:defRPr/>
            </a:pPr>
            <a:r>
              <a:rPr lang="fr-FR" sz="1600" b="1" dirty="0">
                <a:solidFill>
                  <a:srgbClr val="C00000"/>
                </a:solidFill>
              </a:rPr>
              <a:t>Si le client a besoin de montée en gamme (</a:t>
            </a:r>
            <a:r>
              <a:rPr lang="fr-FR" sz="1600" b="1" dirty="0" err="1">
                <a:solidFill>
                  <a:srgbClr val="C00000"/>
                </a:solidFill>
              </a:rPr>
              <a:t>PulCEo</a:t>
            </a:r>
            <a:r>
              <a:rPr lang="fr-FR" sz="1600" b="1" dirty="0">
                <a:solidFill>
                  <a:srgbClr val="C00000"/>
                </a:solidFill>
              </a:rPr>
              <a:t>), </a:t>
            </a:r>
            <a:br>
              <a:rPr lang="fr-FR" sz="1600" b="1" dirty="0">
                <a:solidFill>
                  <a:srgbClr val="C00000"/>
                </a:solidFill>
              </a:rPr>
            </a:br>
            <a:r>
              <a:rPr lang="fr-FR" sz="1600" b="1" dirty="0">
                <a:solidFill>
                  <a:srgbClr val="C00000"/>
                </a:solidFill>
              </a:rPr>
              <a:t>faites appel à votre expert flux.</a:t>
            </a:r>
          </a:p>
        </p:txBody>
      </p:sp>
      <p:sp>
        <p:nvSpPr>
          <p:cNvPr id="25" name="Espace réservé du texte 12">
            <a:extLst>
              <a:ext uri="{FF2B5EF4-FFF2-40B4-BE49-F238E27FC236}">
                <a16:creationId xmlns:a16="http://schemas.microsoft.com/office/drawing/2014/main" id="{942A2082-9736-4678-A480-6E4996C85D7E}"/>
              </a:ext>
            </a:extLst>
          </p:cNvPr>
          <p:cNvSpPr txBox="1">
            <a:spLocks/>
          </p:cNvSpPr>
          <p:nvPr/>
        </p:nvSpPr>
        <p:spPr bwMode="auto">
          <a:xfrm>
            <a:off x="4534160" y="932147"/>
            <a:ext cx="6781994" cy="190980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100000"/>
              </a:lnSpc>
              <a:spcBef>
                <a:spcPts val="1300"/>
              </a:spcBef>
              <a:spcAft>
                <a:spcPts val="0"/>
              </a:spcAft>
              <a:buClr>
                <a:srgbClr val="D7000F"/>
              </a:buClr>
              <a:buSzTx/>
              <a:buFont typeface="Wingdings 2" panose="05020102010507070707" pitchFamily="18" charset="2"/>
              <a:buNone/>
              <a:tabLst/>
              <a:defRPr/>
            </a:pPr>
            <a:r>
              <a:rPr kumimoji="0" lang="fr-FR" sz="1600" i="0" u="none" strike="noStrike" kern="1200" cap="none" spc="0" normalizeH="0" baseline="0" noProof="0" dirty="0">
                <a:ln>
                  <a:noFill/>
                </a:ln>
                <a:effectLst/>
                <a:uLnTx/>
                <a:uFillTx/>
                <a:latin typeface="Arial" panose="020B0604020202020204"/>
                <a:ea typeface="+mn-ea"/>
                <a:cs typeface="+mn-cs"/>
              </a:rPr>
              <a:t>Pour anticiper tout besoin en assistance il faut systématiser le recours par le client :</a:t>
            </a:r>
            <a:endPar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26" name="Espace réservé du texte 12">
            <a:extLst>
              <a:ext uri="{FF2B5EF4-FFF2-40B4-BE49-F238E27FC236}">
                <a16:creationId xmlns:a16="http://schemas.microsoft.com/office/drawing/2014/main" id="{E8E1DBD7-3B2A-6FA8-C75D-093B6E6D0B32}"/>
              </a:ext>
            </a:extLst>
          </p:cNvPr>
          <p:cNvSpPr txBox="1">
            <a:spLocks/>
          </p:cNvSpPr>
          <p:nvPr/>
        </p:nvSpPr>
        <p:spPr bwMode="auto">
          <a:xfrm>
            <a:off x="8426725" y="1527789"/>
            <a:ext cx="6781994" cy="139599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q"/>
              <a:tabLst/>
              <a:defRPr/>
            </a:pPr>
            <a:r>
              <a:rPr lang="fr-FR" sz="1600" dirty="0">
                <a:latin typeface="Arial" panose="020B0604020202020204"/>
              </a:rPr>
              <a:t>A</a:t>
            </a:r>
            <a:r>
              <a:rPr kumimoji="0" lang="fr-FR" sz="1600" i="0" u="none" strike="noStrike" kern="1200" cap="none" spc="0" normalizeH="0" baseline="0" noProof="0" dirty="0" err="1">
                <a:ln>
                  <a:noFill/>
                </a:ln>
                <a:effectLst/>
                <a:uLnTx/>
                <a:uFillTx/>
                <a:latin typeface="Arial" panose="020B0604020202020204"/>
                <a:ea typeface="+mn-ea"/>
                <a:cs typeface="+mn-cs"/>
              </a:rPr>
              <a:t>ux</a:t>
            </a:r>
            <a:r>
              <a:rPr kumimoji="0" lang="fr-FR" sz="1600" i="0" u="none" strike="noStrike" kern="1200" cap="none" spc="0" normalizeH="0" baseline="0" noProof="0" dirty="0">
                <a:ln>
                  <a:noFill/>
                </a:ln>
                <a:effectLst/>
                <a:uLnTx/>
                <a:uFillTx/>
                <a:latin typeface="Arial" panose="020B0604020202020204"/>
                <a:ea typeface="+mn-ea"/>
                <a:cs typeface="+mn-cs"/>
              </a:rPr>
              <a:t> 2 guides disponibles : </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
              <a:tabLst/>
              <a:defRPr/>
            </a:pPr>
            <a:r>
              <a:rPr lang="fr-FR" sz="1600" dirty="0">
                <a:latin typeface="Arial" panose="020B0604020202020204"/>
              </a:rPr>
              <a:t>Le guide utilisateur </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
              <a:tabLst/>
              <a:defRPr/>
            </a:pPr>
            <a:r>
              <a:rPr kumimoji="0" lang="fr-FR" sz="1600" i="0" u="none" strike="noStrike" kern="1200" cap="none" spc="0" normalizeH="0" baseline="0" noProof="0" dirty="0">
                <a:ln>
                  <a:noFill/>
                </a:ln>
                <a:effectLst/>
                <a:uLnTx/>
                <a:uFillTx/>
                <a:latin typeface="Arial" panose="020B0604020202020204"/>
                <a:ea typeface="+mn-ea"/>
                <a:cs typeface="+mn-cs"/>
              </a:rPr>
              <a:t>Le guide administrateur</a:t>
            </a:r>
          </a:p>
        </p:txBody>
      </p:sp>
      <p:pic>
        <p:nvPicPr>
          <p:cNvPr id="4" name="Image 3">
            <a:extLst>
              <a:ext uri="{FF2B5EF4-FFF2-40B4-BE49-F238E27FC236}">
                <a16:creationId xmlns:a16="http://schemas.microsoft.com/office/drawing/2014/main" id="{4EA660A3-21E3-6CAF-B2E2-57093D2A2A98}"/>
              </a:ext>
            </a:extLst>
          </p:cNvPr>
          <p:cNvPicPr>
            <a:picLocks noChangeAspect="1"/>
          </p:cNvPicPr>
          <p:nvPr/>
        </p:nvPicPr>
        <p:blipFill>
          <a:blip r:embed="rId3"/>
          <a:stretch>
            <a:fillRect/>
          </a:stretch>
        </p:blipFill>
        <p:spPr>
          <a:xfrm>
            <a:off x="6520781" y="5732376"/>
            <a:ext cx="743054" cy="781159"/>
          </a:xfrm>
          <a:prstGeom prst="rect">
            <a:avLst/>
          </a:prstGeom>
        </p:spPr>
      </p:pic>
      <p:sp>
        <p:nvSpPr>
          <p:cNvPr id="5" name="ZoneTexte 4">
            <a:extLst>
              <a:ext uri="{FF2B5EF4-FFF2-40B4-BE49-F238E27FC236}">
                <a16:creationId xmlns:a16="http://schemas.microsoft.com/office/drawing/2014/main" id="{687A6594-BCEA-A3EF-F233-ADC59E9A68BB}"/>
              </a:ext>
            </a:extLst>
          </p:cNvPr>
          <p:cNvSpPr txBox="1"/>
          <p:nvPr/>
        </p:nvSpPr>
        <p:spPr>
          <a:xfrm>
            <a:off x="7348251" y="5799789"/>
            <a:ext cx="3294043" cy="646331"/>
          </a:xfrm>
          <a:prstGeom prst="rect">
            <a:avLst/>
          </a:prstGeom>
          <a:noFill/>
        </p:spPr>
        <p:txBody>
          <a:bodyPr wrap="square" rtlCol="0">
            <a:spAutoFit/>
          </a:bodyPr>
          <a:lstStyle/>
          <a:p>
            <a:r>
              <a:rPr lang="fr-FR" dirty="0">
                <a:solidFill>
                  <a:schemeClr val="tx1">
                    <a:lumMod val="75000"/>
                    <a:lumOff val="25000"/>
                  </a:schemeClr>
                </a:solidFill>
              </a:rPr>
              <a:t>Chloé répond également à de nombreuses interrogations</a:t>
            </a:r>
          </a:p>
        </p:txBody>
      </p:sp>
    </p:spTree>
    <p:extLst>
      <p:ext uri="{BB962C8B-B14F-4D97-AF65-F5344CB8AC3E}">
        <p14:creationId xmlns:p14="http://schemas.microsoft.com/office/powerpoint/2010/main" val="7212344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293B903-10A7-FCBE-79E2-6A37F4BFCD4A}"/>
              </a:ext>
            </a:extLst>
          </p:cNvPr>
          <p:cNvSpPr>
            <a:spLocks noGrp="1"/>
          </p:cNvSpPr>
          <p:nvPr>
            <p:ph type="body" sz="quarter" idx="12"/>
          </p:nvPr>
        </p:nvSpPr>
        <p:spPr/>
        <p:txBody>
          <a:bodyPr/>
          <a:lstStyle/>
          <a:p>
            <a:r>
              <a:rPr lang="fr-FR" dirty="0"/>
              <a:t>La documentation </a:t>
            </a:r>
          </a:p>
        </p:txBody>
      </p:sp>
      <p:pic>
        <p:nvPicPr>
          <p:cNvPr id="5" name="Image 4">
            <a:hlinkClick r:id="rId2"/>
            <a:extLst>
              <a:ext uri="{FF2B5EF4-FFF2-40B4-BE49-F238E27FC236}">
                <a16:creationId xmlns:a16="http://schemas.microsoft.com/office/drawing/2014/main" id="{FDB05CE6-DF34-EC9B-CF69-639CAE6C67E6}"/>
              </a:ext>
            </a:extLst>
          </p:cNvPr>
          <p:cNvPicPr>
            <a:picLocks noChangeAspect="1"/>
          </p:cNvPicPr>
          <p:nvPr/>
        </p:nvPicPr>
        <p:blipFill>
          <a:blip r:embed="rId3"/>
          <a:stretch>
            <a:fillRect/>
          </a:stretch>
        </p:blipFill>
        <p:spPr bwMode="auto">
          <a:xfrm>
            <a:off x="10419090" y="3284242"/>
            <a:ext cx="1408062" cy="2924976"/>
          </a:xfrm>
          <a:prstGeom prst="rect">
            <a:avLst/>
          </a:prstGeom>
        </p:spPr>
      </p:pic>
      <p:sp>
        <p:nvSpPr>
          <p:cNvPr id="6" name="Espace réservé du texte 11">
            <a:extLst>
              <a:ext uri="{FF2B5EF4-FFF2-40B4-BE49-F238E27FC236}">
                <a16:creationId xmlns:a16="http://schemas.microsoft.com/office/drawing/2014/main" id="{6B65015A-C341-F7FD-D0E5-F3A1F88A60CD}"/>
              </a:ext>
            </a:extLst>
          </p:cNvPr>
          <p:cNvSpPr txBox="1">
            <a:spLocks/>
          </p:cNvSpPr>
          <p:nvPr/>
        </p:nvSpPr>
        <p:spPr bwMode="auto">
          <a:xfrm>
            <a:off x="9347694" y="2316738"/>
            <a:ext cx="2959439" cy="428064"/>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2000" i="0" u="none" strike="noStrike" kern="1200" cap="none" spc="0" normalizeH="0" baseline="0" noProof="0" dirty="0">
                <a:ln>
                  <a:noFill/>
                </a:ln>
                <a:solidFill>
                  <a:srgbClr val="C00000"/>
                </a:solidFill>
                <a:effectLst/>
                <a:uLnTx/>
                <a:uFillTx/>
                <a:latin typeface="Arial" panose="020B0604020202020204"/>
                <a:ea typeface="+mn-ea"/>
                <a:cs typeface="+mn-cs"/>
              </a:rPr>
              <a:t>Les supports clients</a:t>
            </a:r>
          </a:p>
        </p:txBody>
      </p:sp>
      <p:pic>
        <p:nvPicPr>
          <p:cNvPr id="7" name="Image 6" descr="Une image contenant texte, équipement électronique, capture d’écran, afficher&#10;&#10;Description générée automatiquement">
            <a:extLst>
              <a:ext uri="{FF2B5EF4-FFF2-40B4-BE49-F238E27FC236}">
                <a16:creationId xmlns:a16="http://schemas.microsoft.com/office/drawing/2014/main" id="{B4B472F9-A8A4-00B9-5138-B88278D49476}"/>
              </a:ext>
            </a:extLst>
          </p:cNvPr>
          <p:cNvPicPr>
            <a:picLocks noChangeAspect="1"/>
          </p:cNvPicPr>
          <p:nvPr/>
        </p:nvPicPr>
        <p:blipFill>
          <a:blip r:embed="rId4"/>
          <a:stretch>
            <a:fillRect/>
          </a:stretch>
        </p:blipFill>
        <p:spPr bwMode="auto">
          <a:xfrm>
            <a:off x="624608" y="920961"/>
            <a:ext cx="2832157" cy="1595123"/>
          </a:xfrm>
          <a:prstGeom prst="rect">
            <a:avLst/>
          </a:prstGeom>
          <a:ln>
            <a:solidFill>
              <a:srgbClr val="3E454A"/>
            </a:solidFill>
          </a:ln>
        </p:spPr>
      </p:pic>
      <p:sp>
        <p:nvSpPr>
          <p:cNvPr id="8" name="Espace réservé du texte 2">
            <a:extLst>
              <a:ext uri="{FF2B5EF4-FFF2-40B4-BE49-F238E27FC236}">
                <a16:creationId xmlns:a16="http://schemas.microsoft.com/office/drawing/2014/main" id="{D516C6C5-2FCE-B2A8-F3E7-53DB85A76E53}"/>
              </a:ext>
            </a:extLst>
          </p:cNvPr>
          <p:cNvSpPr>
            <a:spLocks noGrp="1"/>
          </p:cNvSpPr>
          <p:nvPr/>
        </p:nvSpPr>
        <p:spPr bwMode="auto">
          <a:xfrm>
            <a:off x="3653037" y="638760"/>
            <a:ext cx="5313465" cy="272078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216000" tIns="144000" rIns="0" bIns="0" rtlCol="0" anchor="t">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fr-FR" sz="1600" b="1" i="0" u="none" strike="noStrike" kern="0" cap="none" spc="0" normalizeH="0" baseline="0" noProof="0" dirty="0">
                <a:ln>
                  <a:noFill/>
                </a:ln>
                <a:solidFill>
                  <a:srgbClr val="3E454A"/>
                </a:solidFill>
                <a:effectLst/>
                <a:uLnTx/>
                <a:uFillTx/>
                <a:latin typeface="Arial" panose="020B0604020202020204"/>
                <a:ea typeface="+mn-ea"/>
                <a:cs typeface="+mn-cs"/>
              </a:rPr>
              <a:t>Vidéos : </a:t>
            </a:r>
          </a:p>
          <a:p>
            <a:pPr marL="136525" marR="0" lvl="1" indent="-136525" algn="l" defTabSz="914400" eaLnBrk="1" fontAlgn="auto" latinLnBrk="0" hangingPunct="1">
              <a:lnSpc>
                <a:spcPct val="100000"/>
              </a:lnSpc>
              <a:spcBef>
                <a:spcPts val="0"/>
              </a:spcBef>
              <a:spcAft>
                <a:spcPts val="0"/>
              </a:spcAft>
              <a:buClr>
                <a:srgbClr val="D700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panose="020B0604020202020204"/>
                <a:ea typeface="+mn-ea"/>
                <a:cs typeface="+mn-cs"/>
              </a:rPr>
              <a:t>2 Vidéos de démonstration (</a:t>
            </a:r>
            <a:r>
              <a:rPr kumimoji="0" lang="fr-FR" sz="1400" b="0" i="1" u="none" strike="noStrike" kern="0" cap="none" spc="0" normalizeH="0" baseline="0" noProof="0" dirty="0">
                <a:ln>
                  <a:noFill/>
                </a:ln>
                <a:solidFill>
                  <a:srgbClr val="3E454A"/>
                </a:solidFill>
                <a:effectLst/>
                <a:uLnTx/>
                <a:uFillTx/>
                <a:latin typeface="Arial" panose="020B0604020202020204"/>
                <a:ea typeface="+mn-ea"/>
                <a:cs typeface="+mn-cs"/>
              </a:rPr>
              <a:t>clic </a:t>
            </a:r>
            <a:r>
              <a:rPr kumimoji="0" lang="fr-FR" sz="1400" b="0" i="1" u="none" strike="noStrike" kern="0" cap="none" spc="0" normalizeH="0" baseline="0" noProof="0" dirty="0">
                <a:ln>
                  <a:noFill/>
                </a:ln>
                <a:solidFill>
                  <a:srgbClr val="3E454A"/>
                </a:solidFill>
                <a:effectLst/>
                <a:uLnTx/>
                <a:uFillTx/>
                <a:latin typeface="Arial" panose="020B0604020202020204"/>
                <a:ea typeface="+mn-ea"/>
                <a:cs typeface="+mn-cs"/>
                <a:hlinkClick r:id="rId5"/>
              </a:rPr>
              <a:t>ici</a:t>
            </a:r>
            <a:r>
              <a:rPr kumimoji="0" lang="fr-FR" sz="1400" b="0" i="1" u="none" strike="noStrike" kern="0" cap="none" spc="0" normalizeH="0" baseline="0" noProof="0" dirty="0">
                <a:ln>
                  <a:noFill/>
                </a:ln>
                <a:solidFill>
                  <a:srgbClr val="3E454A"/>
                </a:solidFill>
                <a:effectLst/>
                <a:uLnTx/>
                <a:uFillTx/>
                <a:latin typeface="Arial" panose="020B0604020202020204"/>
                <a:ea typeface="+mn-ea"/>
                <a:cs typeface="+mn-cs"/>
              </a:rPr>
              <a:t> et </a:t>
            </a:r>
            <a:r>
              <a:rPr kumimoji="0" lang="fr-FR" sz="1400" b="0" i="1" u="none" strike="noStrike" kern="0" cap="none" spc="0" normalizeH="0" baseline="0" noProof="0" dirty="0">
                <a:ln>
                  <a:noFill/>
                </a:ln>
                <a:solidFill>
                  <a:srgbClr val="3E454A"/>
                </a:solidFill>
                <a:effectLst/>
                <a:uLnTx/>
                <a:uFillTx/>
                <a:latin typeface="Arial" panose="020B0604020202020204"/>
                <a:ea typeface="+mn-ea"/>
                <a:cs typeface="+mn-cs"/>
                <a:hlinkClick r:id="rId6"/>
              </a:rPr>
              <a:t>ici</a:t>
            </a:r>
            <a:r>
              <a:rPr kumimoji="0" lang="fr-FR" sz="1400" b="0" i="1" u="none" strike="noStrike" kern="0" cap="none" spc="0" normalizeH="0" baseline="0" noProof="0" dirty="0">
                <a:ln>
                  <a:noFill/>
                </a:ln>
                <a:solidFill>
                  <a:srgbClr val="3E454A"/>
                </a:solidFill>
                <a:effectLst/>
                <a:uLnTx/>
                <a:uFillTx/>
                <a:latin typeface="Arial" panose="020B0604020202020204"/>
                <a:ea typeface="+mn-ea"/>
                <a:cs typeface="+mn-cs"/>
              </a:rPr>
              <a:t>). </a:t>
            </a:r>
            <a:endParaRPr kumimoji="0" lang="fr-FR" sz="1400" b="0" i="0" u="none" strike="noStrike" kern="0" cap="none" spc="0" normalizeH="0" baseline="0" noProof="0" dirty="0">
              <a:ln>
                <a:noFill/>
              </a:ln>
              <a:solidFill>
                <a:srgbClr val="3E454A"/>
              </a:solidFill>
              <a:effectLst/>
              <a:highlight>
                <a:srgbClr val="FFFF00"/>
              </a:highlight>
              <a:uLnTx/>
              <a:uFillTx/>
              <a:latin typeface="Arial" panose="020B0604020202020204"/>
              <a:ea typeface="+mn-ea"/>
              <a:cs typeface="+mn-cs"/>
            </a:endParaRPr>
          </a:p>
          <a:p>
            <a:pPr marL="136525" marR="0" lvl="1" indent="-136525" algn="l" defTabSz="914400" eaLnBrk="1" fontAlgn="auto" latinLnBrk="0" hangingPunct="1">
              <a:lnSpc>
                <a:spcPct val="100000"/>
              </a:lnSpc>
              <a:spcBef>
                <a:spcPts val="0"/>
              </a:spcBef>
              <a:spcAft>
                <a:spcPts val="0"/>
              </a:spcAft>
              <a:buClr>
                <a:srgbClr val="D700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panose="020B0604020202020204"/>
                <a:ea typeface="+mn-ea"/>
                <a:cs typeface="+mn-cs"/>
              </a:rPr>
              <a:t>Tutos client</a:t>
            </a:r>
          </a:p>
          <a:p>
            <a:pPr marL="336550" marR="0" lvl="1" indent="0" algn="l" defTabSz="914400" eaLnBrk="1" fontAlgn="auto" latinLnBrk="0" hangingPunct="1">
              <a:lnSpc>
                <a:spcPct val="100000"/>
              </a:lnSpc>
              <a:spcBef>
                <a:spcPts val="0"/>
              </a:spcBef>
              <a:spcAft>
                <a:spcPts val="0"/>
              </a:spcAft>
              <a:buClr>
                <a:srgbClr val="D7000F"/>
              </a:buClr>
              <a:buSzTx/>
              <a:buFont typeface="Wingdings 2"/>
              <a:buNone/>
              <a:tabLst/>
              <a:defRPr/>
            </a:pPr>
            <a:r>
              <a:rPr kumimoji="0" lang="fr-FR" sz="1400" b="0" i="0" u="sng" strike="noStrike" kern="0" cap="none" spc="0" normalizeH="0" baseline="0" noProof="0" dirty="0">
                <a:ln>
                  <a:noFill/>
                </a:ln>
                <a:solidFill>
                  <a:srgbClr val="3E454A"/>
                </a:solidFill>
                <a:effectLst/>
                <a:uLnTx/>
                <a:uFillTx/>
                <a:latin typeface="Arial" panose="020B0604020202020204"/>
                <a:ea typeface="+mn-ea"/>
                <a:cs typeface="+mn-cs"/>
                <a:hlinkClick r:id="rId7"/>
              </a:rPr>
              <a:t>https://www.tutos-pulceoconnect.caisse-epargne.fr/</a:t>
            </a:r>
            <a:endParaRPr kumimoji="0" lang="fr-FR" sz="1400" b="0" i="0" u="sng" strike="noStrike" kern="0" cap="none" spc="0" normalizeH="0" baseline="0" noProof="0" dirty="0">
              <a:ln>
                <a:noFill/>
              </a:ln>
              <a:solidFill>
                <a:srgbClr val="3E454A"/>
              </a:solidFill>
              <a:effectLst/>
              <a:uLnTx/>
              <a:uFillTx/>
              <a:latin typeface="Arial" panose="020B0604020202020204"/>
              <a:ea typeface="+mn-ea"/>
              <a:cs typeface="+mn-cs"/>
            </a:endParaRPr>
          </a:p>
          <a:p>
            <a:pPr marL="0" marR="0" lvl="0" indent="0" algn="l" defTabSz="914400" eaLnBrk="0" fontAlgn="base" latinLnBrk="0" hangingPunct="0">
              <a:lnSpc>
                <a:spcPct val="100000"/>
              </a:lnSpc>
              <a:spcBef>
                <a:spcPct val="0"/>
              </a:spcBef>
              <a:spcAft>
                <a:spcPct val="0"/>
              </a:spcAft>
              <a:buClrTx/>
              <a:buSzTx/>
              <a:buFont typeface="Arial"/>
              <a:buNone/>
              <a:tabLst/>
              <a:defRPr/>
            </a:pPr>
            <a:r>
              <a:rPr kumimoji="0" lang="fr-FR" altLang="fr-FR" sz="1100" b="0" i="0" u="none" strike="noStrike" kern="0" cap="none" spc="0" normalizeH="0" baseline="0" noProof="0" dirty="0">
                <a:ln>
                  <a:noFill/>
                </a:ln>
                <a:solidFill>
                  <a:srgbClr val="3E454A"/>
                </a:solidFill>
                <a:effectLst/>
                <a:uLnTx/>
                <a:uFillTx/>
                <a:latin typeface="Arial" panose="020B0604020202020204"/>
                <a:ea typeface="Calibri" panose="020F0502020204030204" pitchFamily="34" charset="0"/>
                <a:cs typeface="+mn-cs"/>
              </a:rPr>
              <a:t>Disponible à l’ouverture de la première connexion. Le lien est accessible </a:t>
            </a:r>
            <a:endParaRPr kumimoji="0" lang="fr-FR" altLang="fr-FR" sz="800" b="0" i="0" u="none" strike="noStrike" kern="0" cap="none" spc="0" normalizeH="0" baseline="0" noProof="0" dirty="0">
              <a:ln>
                <a:noFill/>
              </a:ln>
              <a:solidFill>
                <a:srgbClr val="3E454A"/>
              </a:solidFill>
              <a:effectLst/>
              <a:uLnTx/>
              <a:uFillTx/>
              <a:latin typeface="Arial" panose="020B0604020202020204"/>
              <a:ea typeface="+mn-ea"/>
              <a:cs typeface="+mn-cs"/>
            </a:endParaRPr>
          </a:p>
          <a:p>
            <a:pPr marL="0" marR="0" lvl="0" indent="0" algn="l" defTabSz="914400" eaLnBrk="0" fontAlgn="base" latinLnBrk="0" hangingPunct="0">
              <a:lnSpc>
                <a:spcPct val="100000"/>
              </a:lnSpc>
              <a:spcBef>
                <a:spcPct val="0"/>
              </a:spcBef>
              <a:spcAft>
                <a:spcPct val="0"/>
              </a:spcAft>
              <a:buClrTx/>
              <a:buSzTx/>
              <a:buFont typeface="Arial"/>
              <a:buNone/>
              <a:tabLst/>
              <a:defRPr/>
            </a:pPr>
            <a:r>
              <a:rPr kumimoji="0" lang="fr-FR" altLang="fr-FR" sz="1100" b="0" i="0" u="none" strike="noStrike" kern="0" cap="none" spc="0" normalizeH="0" baseline="0" noProof="0" dirty="0">
                <a:ln>
                  <a:noFill/>
                </a:ln>
                <a:solidFill>
                  <a:srgbClr val="3E454A"/>
                </a:solidFill>
                <a:effectLst/>
                <a:uLnTx/>
                <a:uFillTx/>
                <a:latin typeface="Arial" panose="020B0604020202020204"/>
                <a:ea typeface="Calibri" panose="020F0502020204030204" pitchFamily="34" charset="0"/>
                <a:cs typeface="+mn-cs"/>
              </a:rPr>
              <a:t>depuis la page d’accueil (avec les informations pour contacter sa banque).</a:t>
            </a:r>
            <a:endParaRPr kumimoji="0" lang="fr-FR" altLang="fr-FR" sz="1800" b="0" i="0" u="none" strike="noStrike" kern="0" cap="none" spc="0" normalizeH="0" baseline="0" noProof="0" dirty="0">
              <a:ln>
                <a:noFill/>
              </a:ln>
              <a:solidFill>
                <a:srgbClr val="3E454A"/>
              </a:solidFill>
              <a:effectLst/>
              <a:uLnTx/>
              <a:uFillTx/>
              <a:latin typeface="Arial" panose="020B0604020202020204"/>
              <a:ea typeface="+mn-ea"/>
              <a:cs typeface="+mn-cs"/>
            </a:endParaRPr>
          </a:p>
          <a:p>
            <a:pPr marL="336550" marR="0" lvl="1" indent="0" algn="l" defTabSz="914400" eaLnBrk="1" fontAlgn="auto" latinLnBrk="0" hangingPunct="1">
              <a:lnSpc>
                <a:spcPct val="100000"/>
              </a:lnSpc>
              <a:spcBef>
                <a:spcPts val="0"/>
              </a:spcBef>
              <a:spcAft>
                <a:spcPts val="0"/>
              </a:spcAft>
              <a:buClr>
                <a:srgbClr val="D7000F"/>
              </a:buClr>
              <a:buSzTx/>
              <a:buFont typeface="Wingdings 2"/>
              <a:buNone/>
              <a:tabLst/>
              <a:defRPr/>
            </a:pPr>
            <a:endParaRPr kumimoji="0" lang="fr-FR" sz="1400" b="0" i="0" u="none" strike="noStrike" kern="0" cap="none" spc="0" normalizeH="0" baseline="0" noProof="0" dirty="0">
              <a:ln>
                <a:noFill/>
              </a:ln>
              <a:solidFill>
                <a:srgbClr val="3E454A"/>
              </a:solidFill>
              <a:effectLst/>
              <a:uLnTx/>
              <a:uFillTx/>
              <a:latin typeface="Arial" panose="020B0604020202020204"/>
              <a:ea typeface="+mn-ea"/>
              <a:cs typeface="+mn-cs"/>
            </a:endParaRPr>
          </a:p>
          <a:p>
            <a:pPr marL="0" marR="0" lvl="0" indent="0" algn="l" defTabSz="914400" eaLnBrk="1" fontAlgn="auto" latinLnBrk="0" hangingPunct="1">
              <a:lnSpc>
                <a:spcPct val="100000"/>
              </a:lnSpc>
              <a:spcBef>
                <a:spcPts val="1500"/>
              </a:spcBef>
              <a:spcAft>
                <a:spcPts val="0"/>
              </a:spcAft>
              <a:buClrTx/>
              <a:buSzTx/>
              <a:buFont typeface="Arial"/>
              <a:buNone/>
              <a:tabLst/>
              <a:defRPr/>
            </a:pPr>
            <a:endParaRPr kumimoji="0" lang="fr-FR" sz="1600" b="1" i="0" u="none" strike="noStrike" kern="0" cap="none" spc="0" normalizeH="0" baseline="0" noProof="0" dirty="0">
              <a:ln>
                <a:noFill/>
              </a:ln>
              <a:solidFill>
                <a:srgbClr val="3E454A"/>
              </a:solidFill>
              <a:effectLst/>
              <a:uLnTx/>
              <a:uFillTx/>
              <a:latin typeface="Arial" panose="020B0604020202020204"/>
              <a:ea typeface="+mn-ea"/>
              <a:cs typeface="+mn-cs"/>
            </a:endParaRPr>
          </a:p>
        </p:txBody>
      </p:sp>
      <p:sp>
        <p:nvSpPr>
          <p:cNvPr id="9" name="Espace réservé du texte 2">
            <a:extLst>
              <a:ext uri="{FF2B5EF4-FFF2-40B4-BE49-F238E27FC236}">
                <a16:creationId xmlns:a16="http://schemas.microsoft.com/office/drawing/2014/main" id="{C093DBBB-D303-A973-78E7-A2330E16486F}"/>
              </a:ext>
            </a:extLst>
          </p:cNvPr>
          <p:cNvSpPr>
            <a:spLocks noGrp="1"/>
          </p:cNvSpPr>
          <p:nvPr/>
        </p:nvSpPr>
        <p:spPr bwMode="auto">
          <a:xfrm>
            <a:off x="9377660" y="2935407"/>
            <a:ext cx="1723894" cy="728883"/>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216000" tIns="144000" rIns="0" bIns="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600" b="1" i="0" u="none" strike="noStrike" kern="0" cap="none" spc="0" normalizeH="0" baseline="0" noProof="0" dirty="0">
                <a:ln>
                  <a:noFill/>
                </a:ln>
                <a:solidFill>
                  <a:srgbClr val="3E454A"/>
                </a:solidFill>
                <a:effectLst/>
                <a:uLnTx/>
                <a:uFillTx/>
                <a:latin typeface="Arial" panose="020B0604020202020204"/>
                <a:ea typeface="+mn-ea"/>
                <a:cs typeface="+mn-cs"/>
              </a:rPr>
              <a:t>2 dépliants</a:t>
            </a:r>
          </a:p>
        </p:txBody>
      </p:sp>
      <p:pic>
        <p:nvPicPr>
          <p:cNvPr id="10" name="Image 9">
            <a:extLst>
              <a:ext uri="{FF2B5EF4-FFF2-40B4-BE49-F238E27FC236}">
                <a16:creationId xmlns:a16="http://schemas.microsoft.com/office/drawing/2014/main" id="{29BE1795-5121-3DF3-028D-639CB3A12166}"/>
              </a:ext>
            </a:extLst>
          </p:cNvPr>
          <p:cNvPicPr>
            <a:picLocks noChangeAspect="1"/>
          </p:cNvPicPr>
          <p:nvPr/>
        </p:nvPicPr>
        <p:blipFill>
          <a:blip r:embed="rId8"/>
          <a:stretch>
            <a:fillRect/>
          </a:stretch>
        </p:blipFill>
        <p:spPr bwMode="auto">
          <a:xfrm>
            <a:off x="3788298" y="2256317"/>
            <a:ext cx="3996030" cy="915047"/>
          </a:xfrm>
          <a:prstGeom prst="rect">
            <a:avLst/>
          </a:prstGeom>
        </p:spPr>
      </p:pic>
      <p:pic>
        <p:nvPicPr>
          <p:cNvPr id="11" name="Image 10" descr="Une image contenant symbole, clipart, logo, Police&#10;&#10;Description générée automatiquement">
            <a:extLst>
              <a:ext uri="{FF2B5EF4-FFF2-40B4-BE49-F238E27FC236}">
                <a16:creationId xmlns:a16="http://schemas.microsoft.com/office/drawing/2014/main" id="{60F5AF07-7F20-0213-96CE-6102A4023223}"/>
              </a:ext>
            </a:extLst>
          </p:cNvPr>
          <p:cNvPicPr>
            <a:picLocks noChangeAspect="1"/>
          </p:cNvPicPr>
          <p:nvPr/>
        </p:nvPicPr>
        <p:blipFill>
          <a:blip r:embed="rId9" cstate="print">
            <a:extLst>
              <a:ext uri="{BEBA8EAE-BF5A-486C-A8C5-ECC9F3942E4B}">
                <a14:imgProps xmlns:a14="http://schemas.microsoft.com/office/drawing/2010/main">
                  <a14:imgLayer r:embed="rId10">
                    <a14:imgEffect>
                      <a14:backgroundRemoval t="10000" b="90000" l="10000" r="90000">
                        <a14:foregroundMark x1="28125" y1="38625" x2="28125" y2="38625"/>
                        <a14:foregroundMark x1="28625" y1="30000" x2="28625" y2="30000"/>
                        <a14:foregroundMark x1="34000" y1="22750" x2="34000" y2="22750"/>
                        <a14:foregroundMark x1="42125" y1="21375" x2="42125" y2="21375"/>
                        <a14:foregroundMark x1="44375" y1="22375" x2="44375" y2="22375"/>
                        <a14:foregroundMark x1="51625" y1="30000" x2="51625" y2="30000"/>
                        <a14:foregroundMark x1="43125" y1="24125" x2="44375" y2="23625"/>
                      </a14:backgroundRemoval>
                    </a14:imgEffect>
                  </a14:imgLayer>
                </a14:imgProps>
              </a:ext>
              <a:ext uri="{28A0092B-C50C-407E-A947-70E740481C1C}">
                <a14:useLocalDpi xmlns:a14="http://schemas.microsoft.com/office/drawing/2010/main" val="0"/>
              </a:ext>
            </a:extLst>
          </a:blip>
          <a:stretch>
            <a:fillRect/>
          </a:stretch>
        </p:blipFill>
        <p:spPr>
          <a:xfrm>
            <a:off x="7497366" y="1197223"/>
            <a:ext cx="1231261" cy="1231261"/>
          </a:xfrm>
          <a:prstGeom prst="rect">
            <a:avLst/>
          </a:prstGeom>
        </p:spPr>
      </p:pic>
      <p:sp>
        <p:nvSpPr>
          <p:cNvPr id="13" name="Espace réservé du texte 11">
            <a:extLst>
              <a:ext uri="{FF2B5EF4-FFF2-40B4-BE49-F238E27FC236}">
                <a16:creationId xmlns:a16="http://schemas.microsoft.com/office/drawing/2014/main" id="{CDED5011-3597-882F-8B8D-0288D071F51D}"/>
              </a:ext>
            </a:extLst>
          </p:cNvPr>
          <p:cNvSpPr txBox="1">
            <a:spLocks/>
          </p:cNvSpPr>
          <p:nvPr/>
        </p:nvSpPr>
        <p:spPr bwMode="auto">
          <a:xfrm>
            <a:off x="224436" y="3634539"/>
            <a:ext cx="10799999" cy="432000"/>
          </a:xfrm>
          <a:prstGeom prst="rect">
            <a:avLst/>
          </a:prstGeom>
        </p:spPr>
        <p:txBody>
          <a:bodyPr vert="horz" lIns="91440" tIns="45720" rIns="91440" bIns="45720" rtlCol="0" anchor="t">
            <a:noAutofit/>
          </a:bodyPr>
          <a:lstStyle>
            <a:lvl1pPr marL="0" indent="0" algn="l" defTabSz="914400">
              <a:lnSpc>
                <a:spcPct val="100000"/>
              </a:lnSpc>
              <a:spcBef>
                <a:spcPts val="1500"/>
              </a:spcBef>
              <a:buFont typeface="Arial"/>
              <a:buNone/>
              <a:defRPr sz="1900" b="1">
                <a:solidFill>
                  <a:schemeClr val="tx1"/>
                </a:solidFill>
                <a:latin typeface="+mn-lt"/>
                <a:ea typeface="+mn-ea"/>
                <a:cs typeface="+mn-cs"/>
              </a:defRPr>
            </a:lvl1pPr>
            <a:lvl2pPr marL="457200" indent="0" algn="l" defTabSz="914400">
              <a:lnSpc>
                <a:spcPct val="100000"/>
              </a:lnSpc>
              <a:spcBef>
                <a:spcPts val="1300"/>
              </a:spcBef>
              <a:buClr>
                <a:schemeClr val="tx2"/>
              </a:buClr>
              <a:buFont typeface="Wingdings 2"/>
              <a:buNone/>
              <a:defRPr sz="2000" b="1">
                <a:solidFill>
                  <a:schemeClr val="tx1"/>
                </a:solidFill>
                <a:latin typeface="+mn-lt"/>
                <a:ea typeface="+mn-ea"/>
                <a:cs typeface="+mn-cs"/>
              </a:defRPr>
            </a:lvl2pPr>
            <a:lvl3pPr marL="914400" indent="0" algn="l" defTabSz="914400">
              <a:lnSpc>
                <a:spcPct val="100000"/>
              </a:lnSpc>
              <a:spcBef>
                <a:spcPts val="1500"/>
              </a:spcBef>
              <a:buClr>
                <a:schemeClr val="tx2"/>
              </a:buClr>
              <a:buFont typeface="Wingdings 2"/>
              <a:buNone/>
              <a:defRPr sz="1800" b="1" i="0">
                <a:solidFill>
                  <a:schemeClr val="tx1"/>
                </a:solidFill>
                <a:latin typeface="+mn-lt"/>
                <a:ea typeface="+mn-ea"/>
                <a:cs typeface="+mn-cs"/>
              </a:defRPr>
            </a:lvl3pPr>
            <a:lvl4pPr marL="1371600" indent="0" algn="l" defTabSz="914400">
              <a:lnSpc>
                <a:spcPct val="100000"/>
              </a:lnSpc>
              <a:spcBef>
                <a:spcPts val="1300"/>
              </a:spcBef>
              <a:buClr>
                <a:schemeClr val="tx1"/>
              </a:buClr>
              <a:buFont typeface="Arial"/>
              <a:buNone/>
              <a:defRPr sz="1600" b="1">
                <a:solidFill>
                  <a:schemeClr val="tx1"/>
                </a:solidFill>
                <a:latin typeface="+mn-lt"/>
                <a:ea typeface="+mn-ea"/>
                <a:cs typeface="+mn-cs"/>
              </a:defRPr>
            </a:lvl4pPr>
            <a:lvl5pPr marL="1828800" indent="0" algn="l" defTabSz="914400">
              <a:lnSpc>
                <a:spcPct val="100000"/>
              </a:lnSpc>
              <a:spcBef>
                <a:spcPts val="1300"/>
              </a:spcBef>
              <a:buClr>
                <a:schemeClr val="tx1"/>
              </a:buClr>
              <a:buFont typeface="Arial"/>
              <a:buNone/>
              <a:defRPr sz="1600" b="1">
                <a:solidFill>
                  <a:schemeClr val="tx1"/>
                </a:solidFill>
                <a:latin typeface="+mn-lt"/>
                <a:ea typeface="+mn-ea"/>
                <a:cs typeface="+mn-cs"/>
              </a:defRPr>
            </a:lvl5pPr>
            <a:lvl6pPr marL="2286000" indent="0" algn="l" defTabSz="914400">
              <a:lnSpc>
                <a:spcPct val="90000"/>
              </a:lnSpc>
              <a:spcBef>
                <a:spcPts val="500"/>
              </a:spcBef>
              <a:buFont typeface="Arial"/>
              <a:buNone/>
              <a:defRPr sz="1600" b="1">
                <a:solidFill>
                  <a:schemeClr val="tx1"/>
                </a:solidFill>
                <a:latin typeface="+mn-lt"/>
                <a:ea typeface="+mn-ea"/>
                <a:cs typeface="+mn-cs"/>
              </a:defRPr>
            </a:lvl6pPr>
            <a:lvl7pPr marL="2743200" indent="0" algn="l" defTabSz="914400">
              <a:lnSpc>
                <a:spcPct val="90000"/>
              </a:lnSpc>
              <a:spcBef>
                <a:spcPts val="500"/>
              </a:spcBef>
              <a:buFont typeface="Arial"/>
              <a:buNone/>
              <a:defRPr sz="1600" b="1">
                <a:solidFill>
                  <a:schemeClr val="tx1"/>
                </a:solidFill>
                <a:latin typeface="+mn-lt"/>
                <a:ea typeface="+mn-ea"/>
                <a:cs typeface="+mn-cs"/>
              </a:defRPr>
            </a:lvl7pPr>
            <a:lvl8pPr marL="3200400" indent="0" algn="l" defTabSz="914400">
              <a:lnSpc>
                <a:spcPct val="90000"/>
              </a:lnSpc>
              <a:spcBef>
                <a:spcPts val="500"/>
              </a:spcBef>
              <a:buFont typeface="Arial"/>
              <a:buNone/>
              <a:defRPr sz="1600" b="1">
                <a:solidFill>
                  <a:schemeClr val="tx1"/>
                </a:solidFill>
                <a:latin typeface="+mn-lt"/>
                <a:ea typeface="+mn-ea"/>
                <a:cs typeface="+mn-cs"/>
              </a:defRPr>
            </a:lvl8pPr>
            <a:lvl9pPr marL="3657600" indent="0" algn="l" defTabSz="914400">
              <a:lnSpc>
                <a:spcPct val="90000"/>
              </a:lnSpc>
              <a:spcBef>
                <a:spcPts val="500"/>
              </a:spcBef>
              <a:buFont typeface="Arial"/>
              <a:buNone/>
              <a:defRPr sz="1600" b="1">
                <a:solidFill>
                  <a:schemeClr val="tx1"/>
                </a:solidFill>
                <a:latin typeface="+mn-lt"/>
                <a:ea typeface="+mn-ea"/>
                <a:cs typeface="+mn-cs"/>
              </a:defRPr>
            </a:lvl9pPr>
          </a:lstStyle>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2000" b="1" i="0" u="none" strike="noStrike" kern="0" cap="none" spc="0" normalizeH="0" baseline="0" noProof="0" dirty="0">
                <a:ln>
                  <a:noFill/>
                </a:ln>
                <a:solidFill>
                  <a:srgbClr val="C00000"/>
                </a:solidFill>
                <a:effectLst/>
                <a:uLnTx/>
                <a:uFillTx/>
                <a:latin typeface="Arial"/>
                <a:cs typeface="Arial"/>
              </a:rPr>
              <a:t>Les supports à disposition du conseiller</a:t>
            </a:r>
          </a:p>
        </p:txBody>
      </p:sp>
      <p:sp>
        <p:nvSpPr>
          <p:cNvPr id="20" name="Espace réservé du texte 2">
            <a:extLst>
              <a:ext uri="{FF2B5EF4-FFF2-40B4-BE49-F238E27FC236}">
                <a16:creationId xmlns:a16="http://schemas.microsoft.com/office/drawing/2014/main" id="{E3E231DC-7DF5-7EC7-6805-00A29E56F380}"/>
              </a:ext>
            </a:extLst>
          </p:cNvPr>
          <p:cNvSpPr>
            <a:spLocks noGrp="1"/>
          </p:cNvSpPr>
          <p:nvPr/>
        </p:nvSpPr>
        <p:spPr bwMode="auto">
          <a:xfrm>
            <a:off x="3855095" y="4021356"/>
            <a:ext cx="2923432" cy="1169625"/>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216000" tIns="144000" rIns="0" bIns="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600" b="1" i="0" u="none" strike="noStrike" kern="0" cap="none" spc="0" normalizeH="0" baseline="0" noProof="0" dirty="0">
                <a:ln>
                  <a:noFill/>
                </a:ln>
                <a:solidFill>
                  <a:srgbClr val="3E454A"/>
                </a:solidFill>
                <a:effectLst/>
                <a:uLnTx/>
                <a:uFillTx/>
                <a:latin typeface="Arial"/>
                <a:cs typeface="Arial"/>
                <a:hlinkClick r:id="rId2"/>
              </a:rPr>
              <a:t>Un dépliant commercial</a:t>
            </a:r>
            <a:endParaRPr kumimoji="0" lang="fr-FR" sz="1600" b="1" i="0" u="none" strike="noStrike" kern="0" cap="none" spc="0" normalizeH="0" baseline="0" noProof="0" dirty="0">
              <a:ln>
                <a:noFill/>
              </a:ln>
              <a:solidFill>
                <a:srgbClr val="3E454A"/>
              </a:solidFill>
              <a:effectLst/>
              <a:uLnTx/>
              <a:uFillTx/>
              <a:latin typeface="Arial"/>
              <a:cs typeface="Arial"/>
            </a:endParaRPr>
          </a:p>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600" b="1" i="0" u="none" strike="noStrike" kern="0" cap="none" spc="0" normalizeH="0" baseline="0" noProof="0" dirty="0">
                <a:ln>
                  <a:noFill/>
                </a:ln>
                <a:solidFill>
                  <a:srgbClr val="3E454A"/>
                </a:solidFill>
                <a:effectLst/>
                <a:uLnTx/>
                <a:uFillTx/>
                <a:latin typeface="Arial"/>
                <a:cs typeface="Arial"/>
                <a:hlinkClick r:id="rId11"/>
              </a:rPr>
              <a:t>Une fiche produit conseiller </a:t>
            </a:r>
            <a:endParaRPr kumimoji="0" lang="fr-FR" sz="1600" b="1" i="0" u="none" strike="noStrike" kern="0" cap="none" spc="0" normalizeH="0" baseline="0" noProof="0" dirty="0">
              <a:ln>
                <a:noFill/>
              </a:ln>
              <a:solidFill>
                <a:srgbClr val="3E454A"/>
              </a:solidFill>
              <a:effectLst/>
              <a:uLnTx/>
              <a:uFillTx/>
              <a:latin typeface="Arial"/>
              <a:cs typeface="Arial"/>
            </a:endParaRPr>
          </a:p>
        </p:txBody>
      </p:sp>
      <p:pic>
        <p:nvPicPr>
          <p:cNvPr id="21" name="Image 20">
            <a:extLst>
              <a:ext uri="{FF2B5EF4-FFF2-40B4-BE49-F238E27FC236}">
                <a16:creationId xmlns:a16="http://schemas.microsoft.com/office/drawing/2014/main" id="{33D47D79-997F-667E-619B-B3C5B2F1A4D8}"/>
              </a:ext>
            </a:extLst>
          </p:cNvPr>
          <p:cNvPicPr>
            <a:picLocks noChangeAspect="1"/>
          </p:cNvPicPr>
          <p:nvPr/>
        </p:nvPicPr>
        <p:blipFill>
          <a:blip r:embed="rId3"/>
          <a:stretch>
            <a:fillRect/>
          </a:stretch>
        </p:blipFill>
        <p:spPr bwMode="auto">
          <a:xfrm>
            <a:off x="6778527" y="3543155"/>
            <a:ext cx="1380584" cy="2867896"/>
          </a:xfrm>
          <a:prstGeom prst="rect">
            <a:avLst/>
          </a:prstGeom>
        </p:spPr>
      </p:pic>
      <p:pic>
        <p:nvPicPr>
          <p:cNvPr id="22" name="Image 21" descr="Une image contenant symbole, clipart, logo, Police&#10;&#10;Description générée automatiquement">
            <a:extLst>
              <a:ext uri="{FF2B5EF4-FFF2-40B4-BE49-F238E27FC236}">
                <a16:creationId xmlns:a16="http://schemas.microsoft.com/office/drawing/2014/main" id="{633A3396-2E04-5D2F-8A30-1AD8784E19FB}"/>
              </a:ext>
            </a:extLst>
          </p:cNvPr>
          <p:cNvPicPr>
            <a:picLocks noChangeAspect="1"/>
          </p:cNvPicPr>
          <p:nvPr/>
        </p:nvPicPr>
        <p:blipFill>
          <a:blip r:embed="rId12" cstate="print">
            <a:extLst>
              <a:ext uri="{BEBA8EAE-BF5A-486C-A8C5-ECC9F3942E4B}">
                <a14:imgProps xmlns:a14="http://schemas.microsoft.com/office/drawing/2010/main">
                  <a14:imgLayer r:embed="rId13">
                    <a14:imgEffect>
                      <a14:backgroundRemoval t="10000" b="90000" l="10000" r="90000">
                        <a14:foregroundMark x1="28125" y1="38625" x2="28125" y2="38625"/>
                        <a14:foregroundMark x1="28625" y1="30000" x2="28625" y2="30000"/>
                        <a14:foregroundMark x1="34000" y1="22750" x2="34000" y2="22750"/>
                        <a14:foregroundMark x1="42125" y1="21375" x2="42125" y2="21375"/>
                        <a14:foregroundMark x1="44375" y1="22375" x2="44375" y2="22375"/>
                        <a14:foregroundMark x1="51625" y1="30000" x2="51625" y2="30000"/>
                        <a14:foregroundMark x1="43125" y1="24125" x2="44375" y2="23625"/>
                      </a14:backgroundRemoval>
                    </a14:imgEffect>
                  </a14:imgLayer>
                </a14:imgProps>
              </a:ext>
              <a:ext uri="{28A0092B-C50C-407E-A947-70E740481C1C}">
                <a14:useLocalDpi xmlns:a14="http://schemas.microsoft.com/office/drawing/2010/main" val="0"/>
              </a:ext>
            </a:extLst>
          </a:blip>
          <a:stretch>
            <a:fillRect/>
          </a:stretch>
        </p:blipFill>
        <p:spPr>
          <a:xfrm>
            <a:off x="5584198" y="4585960"/>
            <a:ext cx="1231261" cy="1321740"/>
          </a:xfrm>
          <a:prstGeom prst="rect">
            <a:avLst/>
          </a:prstGeom>
        </p:spPr>
      </p:pic>
      <p:pic>
        <p:nvPicPr>
          <p:cNvPr id="23" name="Image 22">
            <a:hlinkClick r:id="rId14"/>
            <a:extLst>
              <a:ext uri="{FF2B5EF4-FFF2-40B4-BE49-F238E27FC236}">
                <a16:creationId xmlns:a16="http://schemas.microsoft.com/office/drawing/2014/main" id="{2E4047B0-FC4E-B6D3-5BB9-D9BE8EB757E6}"/>
              </a:ext>
            </a:extLst>
          </p:cNvPr>
          <p:cNvPicPr>
            <a:picLocks noChangeAspect="1"/>
          </p:cNvPicPr>
          <p:nvPr/>
        </p:nvPicPr>
        <p:blipFill>
          <a:blip r:embed="rId15"/>
          <a:stretch>
            <a:fillRect/>
          </a:stretch>
        </p:blipFill>
        <p:spPr bwMode="auto">
          <a:xfrm>
            <a:off x="9333817" y="3692817"/>
            <a:ext cx="1293510" cy="2682443"/>
          </a:xfrm>
          <a:prstGeom prst="rect">
            <a:avLst/>
          </a:prstGeom>
        </p:spPr>
      </p:pic>
      <p:sp>
        <p:nvSpPr>
          <p:cNvPr id="26" name="Espace réservé du texte 2">
            <a:extLst>
              <a:ext uri="{FF2B5EF4-FFF2-40B4-BE49-F238E27FC236}">
                <a16:creationId xmlns:a16="http://schemas.microsoft.com/office/drawing/2014/main" id="{FB10DB5F-5495-8C62-D38D-CF41CC06616D}"/>
              </a:ext>
            </a:extLst>
          </p:cNvPr>
          <p:cNvSpPr>
            <a:spLocks noGrp="1"/>
          </p:cNvSpPr>
          <p:nvPr/>
        </p:nvSpPr>
        <p:spPr bwMode="auto">
          <a:xfrm>
            <a:off x="156731" y="4820011"/>
            <a:ext cx="3496306" cy="1478715"/>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216000" tIns="144000" rIns="0" bIns="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600" b="1" i="0" u="none" strike="noStrike" kern="0" cap="none" spc="0" normalizeH="0" baseline="0" noProof="0" dirty="0">
                <a:ln>
                  <a:noFill/>
                </a:ln>
                <a:solidFill>
                  <a:srgbClr val="D7000F"/>
                </a:solidFill>
                <a:effectLst/>
                <a:uLnTx/>
                <a:uFillTx/>
                <a:latin typeface="Arial"/>
                <a:cs typeface="Arial"/>
              </a:rPr>
              <a:t>Et pour réviser vos arguments : </a:t>
            </a:r>
          </a:p>
          <a:p>
            <a:pPr marL="136525" marR="0" lvl="1" indent="-136525" algn="l" defTabSz="914400" eaLnBrk="1" fontAlgn="auto" latinLnBrk="0" hangingPunct="1">
              <a:lnSpc>
                <a:spcPct val="100000"/>
              </a:lnSpc>
              <a:spcBef>
                <a:spcPts val="1300"/>
              </a:spcBef>
              <a:spcAft>
                <a:spcPts val="0"/>
              </a:spcAft>
              <a:buClr>
                <a:srgbClr val="D700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cs typeface="Arial"/>
                <a:hlinkClick r:id="rId16"/>
              </a:rPr>
              <a:t>Un argumentaire commercial</a:t>
            </a:r>
            <a:endParaRPr kumimoji="0" lang="fr-FR" sz="1400" b="0" i="0" u="none" strike="noStrike" kern="0" cap="none" spc="0" normalizeH="0" baseline="0" noProof="0" dirty="0">
              <a:ln>
                <a:noFill/>
              </a:ln>
              <a:solidFill>
                <a:srgbClr val="3E454A"/>
              </a:solidFill>
              <a:effectLst/>
              <a:uLnTx/>
              <a:uFillTx/>
              <a:latin typeface="Arial"/>
              <a:cs typeface="Arial"/>
            </a:endParaRPr>
          </a:p>
          <a:p>
            <a:pPr marL="136525" marR="0" lvl="1" indent="-136525" algn="l" defTabSz="914400" eaLnBrk="1" fontAlgn="auto" latinLnBrk="0" hangingPunct="1">
              <a:lnSpc>
                <a:spcPct val="100000"/>
              </a:lnSpc>
              <a:spcBef>
                <a:spcPts val="1300"/>
              </a:spcBef>
              <a:spcAft>
                <a:spcPts val="0"/>
              </a:spcAft>
              <a:buClr>
                <a:srgbClr val="D700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cs typeface="Arial"/>
                <a:hlinkClick r:id="rId17"/>
              </a:rPr>
              <a:t>Une FAQ</a:t>
            </a:r>
            <a:endParaRPr kumimoji="0" lang="fr-FR" sz="1400" b="0" i="0" u="none" strike="noStrike" kern="0" cap="none" spc="0" normalizeH="0" baseline="0" noProof="0" dirty="0">
              <a:ln>
                <a:noFill/>
              </a:ln>
              <a:solidFill>
                <a:srgbClr val="3E454A"/>
              </a:solidFill>
              <a:effectLst/>
              <a:uLnTx/>
              <a:uFillTx/>
              <a:latin typeface="Arial"/>
              <a:cs typeface="Arial"/>
            </a:endParaRPr>
          </a:p>
        </p:txBody>
      </p:sp>
      <p:cxnSp>
        <p:nvCxnSpPr>
          <p:cNvPr id="36" name="Connecteur droit 35">
            <a:extLst>
              <a:ext uri="{FF2B5EF4-FFF2-40B4-BE49-F238E27FC236}">
                <a16:creationId xmlns:a16="http://schemas.microsoft.com/office/drawing/2014/main" id="{8F334545-3C6C-E8AE-E875-EA6BC71B25F0}"/>
              </a:ext>
            </a:extLst>
          </p:cNvPr>
          <p:cNvCxnSpPr>
            <a:cxnSpLocks/>
          </p:cNvCxnSpPr>
          <p:nvPr/>
        </p:nvCxnSpPr>
        <p:spPr>
          <a:xfrm>
            <a:off x="8659909" y="3451034"/>
            <a:ext cx="0" cy="2847692"/>
          </a:xfrm>
          <a:prstGeom prst="line">
            <a:avLst/>
          </a:prstGeom>
          <a:ln w="28575">
            <a:solidFill>
              <a:schemeClr val="tx1"/>
            </a:solidFill>
            <a:prstDash val="dashDot"/>
          </a:ln>
        </p:spPr>
        <p:style>
          <a:lnRef idx="1">
            <a:schemeClr val="accent1"/>
          </a:lnRef>
          <a:fillRef idx="0">
            <a:schemeClr val="accent1"/>
          </a:fillRef>
          <a:effectRef idx="0">
            <a:schemeClr val="accent1"/>
          </a:effectRef>
          <a:fontRef idx="minor">
            <a:schemeClr val="tx1"/>
          </a:fontRef>
        </p:style>
      </p:cxnSp>
      <p:pic>
        <p:nvPicPr>
          <p:cNvPr id="40" name="Image 39" descr="Une image contenant symbole, clipart, logo, Police&#10;&#10;Description générée automatiquement">
            <a:extLst>
              <a:ext uri="{FF2B5EF4-FFF2-40B4-BE49-F238E27FC236}">
                <a16:creationId xmlns:a16="http://schemas.microsoft.com/office/drawing/2014/main" id="{DAA4327A-FDD8-2E96-343C-41064DB5289C}"/>
              </a:ext>
            </a:extLst>
          </p:cNvPr>
          <p:cNvPicPr>
            <a:picLocks noChangeAspect="1"/>
          </p:cNvPicPr>
          <p:nvPr/>
        </p:nvPicPr>
        <p:blipFill>
          <a:blip r:embed="rId9" cstate="print">
            <a:extLst>
              <a:ext uri="{BEBA8EAE-BF5A-486C-A8C5-ECC9F3942E4B}">
                <a14:imgProps xmlns:a14="http://schemas.microsoft.com/office/drawing/2010/main">
                  <a14:imgLayer r:embed="rId10">
                    <a14:imgEffect>
                      <a14:backgroundRemoval t="10000" b="90000" l="10000" r="90000">
                        <a14:foregroundMark x1="28125" y1="38625" x2="28125" y2="38625"/>
                        <a14:foregroundMark x1="28625" y1="30000" x2="28625" y2="30000"/>
                        <a14:foregroundMark x1="34000" y1="22750" x2="34000" y2="22750"/>
                        <a14:foregroundMark x1="42125" y1="21375" x2="42125" y2="21375"/>
                        <a14:foregroundMark x1="44375" y1="22375" x2="44375" y2="22375"/>
                        <a14:foregroundMark x1="51625" y1="30000" x2="51625" y2="30000"/>
                        <a14:foregroundMark x1="43125" y1="24125" x2="44375" y2="23625"/>
                      </a14:backgroundRemoval>
                    </a14:imgEffect>
                  </a14:imgLayer>
                </a14:imgProps>
              </a:ext>
              <a:ext uri="{28A0092B-C50C-407E-A947-70E740481C1C}">
                <a14:useLocalDpi xmlns:a14="http://schemas.microsoft.com/office/drawing/2010/main" val="0"/>
              </a:ext>
            </a:extLst>
          </a:blip>
          <a:stretch>
            <a:fillRect/>
          </a:stretch>
        </p:blipFill>
        <p:spPr>
          <a:xfrm>
            <a:off x="9940976" y="5676609"/>
            <a:ext cx="1231261" cy="1231261"/>
          </a:xfrm>
          <a:prstGeom prst="rect">
            <a:avLst/>
          </a:prstGeom>
        </p:spPr>
      </p:pic>
      <p:pic>
        <p:nvPicPr>
          <p:cNvPr id="41" name="Image 40" descr="Une image contenant symbole, clipart, logo, Police&#10;&#10;Description générée automatiquement">
            <a:extLst>
              <a:ext uri="{FF2B5EF4-FFF2-40B4-BE49-F238E27FC236}">
                <a16:creationId xmlns:a16="http://schemas.microsoft.com/office/drawing/2014/main" id="{A1CC939D-853B-A32C-67E0-9C985577F210}"/>
              </a:ext>
            </a:extLst>
          </p:cNvPr>
          <p:cNvPicPr>
            <a:picLocks noChangeAspect="1"/>
          </p:cNvPicPr>
          <p:nvPr/>
        </p:nvPicPr>
        <p:blipFill>
          <a:blip r:embed="rId9" cstate="print">
            <a:extLst>
              <a:ext uri="{BEBA8EAE-BF5A-486C-A8C5-ECC9F3942E4B}">
                <a14:imgProps xmlns:a14="http://schemas.microsoft.com/office/drawing/2010/main">
                  <a14:imgLayer r:embed="rId10">
                    <a14:imgEffect>
                      <a14:backgroundRemoval t="10000" b="90000" l="10000" r="90000">
                        <a14:foregroundMark x1="28125" y1="38625" x2="28125" y2="38625"/>
                        <a14:foregroundMark x1="28625" y1="30000" x2="28625" y2="30000"/>
                        <a14:foregroundMark x1="34000" y1="22750" x2="34000" y2="22750"/>
                        <a14:foregroundMark x1="42125" y1="21375" x2="42125" y2="21375"/>
                        <a14:foregroundMark x1="44375" y1="22375" x2="44375" y2="22375"/>
                        <a14:foregroundMark x1="51625" y1="30000" x2="51625" y2="30000"/>
                        <a14:foregroundMark x1="43125" y1="24125" x2="44375" y2="23625"/>
                      </a14:backgroundRemoval>
                    </a14:imgEffect>
                  </a14:imgLayer>
                </a14:imgProps>
              </a:ext>
              <a:ext uri="{28A0092B-C50C-407E-A947-70E740481C1C}">
                <a14:useLocalDpi xmlns:a14="http://schemas.microsoft.com/office/drawing/2010/main" val="0"/>
              </a:ext>
            </a:extLst>
          </a:blip>
          <a:stretch>
            <a:fillRect/>
          </a:stretch>
        </p:blipFill>
        <p:spPr>
          <a:xfrm>
            <a:off x="11096969" y="5384749"/>
            <a:ext cx="1231261" cy="1231261"/>
          </a:xfrm>
          <a:prstGeom prst="rect">
            <a:avLst/>
          </a:prstGeom>
        </p:spPr>
      </p:pic>
    </p:spTree>
    <p:extLst>
      <p:ext uri="{BB962C8B-B14F-4D97-AF65-F5344CB8AC3E}">
        <p14:creationId xmlns:p14="http://schemas.microsoft.com/office/powerpoint/2010/main" val="1835815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500" fill="hold"/>
                                        <p:tgtEl>
                                          <p:spTgt spid="26"/>
                                        </p:tgtEl>
                                        <p:attrNameLst>
                                          <p:attrName>ppt_w</p:attrName>
                                        </p:attrNameLst>
                                      </p:cBhvr>
                                      <p:tavLst>
                                        <p:tav tm="0">
                                          <p:val>
                                            <p:fltVal val="0"/>
                                          </p:val>
                                        </p:tav>
                                        <p:tav tm="100000">
                                          <p:val>
                                            <p:strVal val="#ppt_w"/>
                                          </p:val>
                                        </p:tav>
                                      </p:tavLst>
                                    </p:anim>
                                    <p:anim calcmode="lin" valueType="num">
                                      <p:cBhvr>
                                        <p:cTn id="30" dur="500" fill="hold"/>
                                        <p:tgtEl>
                                          <p:spTgt spid="26"/>
                                        </p:tgtEl>
                                        <p:attrNameLst>
                                          <p:attrName>ppt_h</p:attrName>
                                        </p:attrNameLst>
                                      </p:cBhvr>
                                      <p:tavLst>
                                        <p:tav tm="0">
                                          <p:val>
                                            <p:fltVal val="0"/>
                                          </p:val>
                                        </p:tav>
                                        <p:tav tm="100000">
                                          <p:val>
                                            <p:strVal val="#ppt_h"/>
                                          </p:val>
                                        </p:tav>
                                      </p:tavLst>
                                    </p:anim>
                                    <p:animEffect transition="in" filter="fade">
                                      <p:cBhvr>
                                        <p:cTn id="3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20" grpId="0" animBg="1"/>
      <p:bldP spid="2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2E6DD53-9B14-408E-87E1-20B693DC60A1}"/>
              </a:ext>
            </a:extLst>
          </p:cNvPr>
          <p:cNvSpPr/>
          <p:nvPr/>
        </p:nvSpPr>
        <p:spPr>
          <a:xfrm>
            <a:off x="728741" y="1939993"/>
            <a:ext cx="10980738" cy="3077766"/>
          </a:xfrm>
          <a:prstGeom prst="rect">
            <a:avLst/>
          </a:prstGeom>
        </p:spPr>
        <p:txBody>
          <a:bodyPr wrap="square">
            <a:spAutoFit/>
          </a:bodyPr>
          <a:lstStyle/>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la documentation complète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2"/>
              </a:rPr>
              <a:t>ici</a:t>
            </a: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les Teasers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3"/>
              </a:rPr>
              <a:t>ici</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 et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4"/>
              </a:rPr>
              <a:t>ici</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 </a:t>
            </a:r>
          </a:p>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les vidéos Tuto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5"/>
              </a:rPr>
              <a:t>ici</a:t>
            </a: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la fiche produit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6"/>
              </a:rPr>
              <a:t>ici </a:t>
            </a: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la FAQ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7"/>
              </a:rPr>
              <a:t>ici</a:t>
            </a: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les dépliants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8"/>
              </a:rPr>
              <a:t>ici</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 et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9"/>
              </a:rPr>
              <a:t>ici </a:t>
            </a: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l’argumentaire commercial et la réponse aux objections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10"/>
              </a:rPr>
              <a:t>ici</a:t>
            </a: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le pas à pas de souscription au poste de travail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11"/>
              </a:rPr>
              <a:t>ici </a:t>
            </a: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le pas à pas de souscription réservé (</a:t>
            </a:r>
            <a:r>
              <a:rPr lang="fr-FR" dirty="0" err="1">
                <a:solidFill>
                  <a:srgbClr val="000000"/>
                </a:solidFill>
                <a:latin typeface="Calibri" panose="020F0502020204030204" pitchFamily="34" charset="0"/>
                <a:ea typeface="Calibri" panose="020F0502020204030204" pitchFamily="34" charset="0"/>
                <a:cs typeface="Calibri" panose="020F0502020204030204" pitchFamily="34" charset="0"/>
              </a:rPr>
              <a:t>Pulceo</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 + </a:t>
            </a:r>
            <a:r>
              <a:rPr lang="fr-FR" dirty="0" err="1">
                <a:solidFill>
                  <a:srgbClr val="000000"/>
                </a:solidFill>
                <a:latin typeface="Calibri" panose="020F0502020204030204" pitchFamily="34" charset="0"/>
                <a:ea typeface="Calibri" panose="020F0502020204030204" pitchFamily="34" charset="0"/>
                <a:cs typeface="Calibri" panose="020F0502020204030204" pitchFamily="34" charset="0"/>
              </a:rPr>
              <a:t>PulCEo</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fr-FR" dirty="0" err="1">
                <a:solidFill>
                  <a:srgbClr val="000000"/>
                </a:solidFill>
                <a:latin typeface="Calibri" panose="020F0502020204030204" pitchFamily="34" charset="0"/>
                <a:ea typeface="Calibri" panose="020F0502020204030204" pitchFamily="34" charset="0"/>
                <a:cs typeface="Calibri" panose="020F0502020204030204" pitchFamily="34" charset="0"/>
              </a:rPr>
              <a:t>Connect</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12"/>
              </a:rPr>
              <a:t>ici </a:t>
            </a: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buClr>
                <a:srgbClr val="C00000"/>
              </a:buClr>
            </a:pP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spcAft>
                <a:spcPts val="75"/>
              </a:spcAft>
              <a:buClr>
                <a:srgbClr val="C00000"/>
              </a:buClr>
            </a:pPr>
            <a:r>
              <a:rPr lang="fr-FR" sz="140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p:txBody>
      </p:sp>
      <p:sp>
        <p:nvSpPr>
          <p:cNvPr id="35" name="Espace réservé du contenu 1">
            <a:extLst>
              <a:ext uri="{FF2B5EF4-FFF2-40B4-BE49-F238E27FC236}">
                <a16:creationId xmlns:a16="http://schemas.microsoft.com/office/drawing/2014/main" id="{C7A43934-AA99-422E-B7AE-A44B3953C958}"/>
              </a:ext>
            </a:extLst>
          </p:cNvPr>
          <p:cNvSpPr txBox="1">
            <a:spLocks/>
          </p:cNvSpPr>
          <p:nvPr/>
        </p:nvSpPr>
        <p:spPr>
          <a:xfrm>
            <a:off x="312147" y="1249328"/>
            <a:ext cx="10980738" cy="4860000"/>
          </a:xfrm>
          <a:prstGeom prst="rect">
            <a:avLst/>
          </a:prstGeom>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FF0000"/>
              </a:buClr>
            </a:pPr>
            <a:r>
              <a:rPr lang="fr-FR" dirty="0">
                <a:solidFill>
                  <a:srgbClr val="000000"/>
                </a:solidFill>
                <a:latin typeface="Arial Narrow"/>
              </a:rPr>
              <a:t>Retrouvez la documentation et les liens concernant </a:t>
            </a:r>
            <a:r>
              <a:rPr lang="fr-FR" b="1" dirty="0" err="1">
                <a:solidFill>
                  <a:srgbClr val="000000"/>
                </a:solidFill>
                <a:latin typeface="Arial Narrow"/>
              </a:rPr>
              <a:t>PulCEo</a:t>
            </a:r>
            <a:r>
              <a:rPr lang="fr-FR" b="1" dirty="0">
                <a:solidFill>
                  <a:srgbClr val="000000"/>
                </a:solidFill>
                <a:latin typeface="Arial Narrow"/>
              </a:rPr>
              <a:t> </a:t>
            </a:r>
            <a:r>
              <a:rPr lang="fr-FR" b="1" dirty="0" err="1">
                <a:solidFill>
                  <a:srgbClr val="000000"/>
                </a:solidFill>
                <a:latin typeface="Arial Narrow"/>
              </a:rPr>
              <a:t>Connect</a:t>
            </a:r>
            <a:endParaRPr lang="fr-FR" b="1" dirty="0">
              <a:solidFill>
                <a:srgbClr val="000000"/>
              </a:solidFill>
              <a:latin typeface="Arial Narrow"/>
            </a:endParaRPr>
          </a:p>
        </p:txBody>
      </p:sp>
      <p:sp>
        <p:nvSpPr>
          <p:cNvPr id="5" name="Espace réservé du texte 2">
            <a:extLst>
              <a:ext uri="{FF2B5EF4-FFF2-40B4-BE49-F238E27FC236}">
                <a16:creationId xmlns:a16="http://schemas.microsoft.com/office/drawing/2014/main" id="{2AF87140-0626-8618-0F28-71BA00BA53A5}"/>
              </a:ext>
            </a:extLst>
          </p:cNvPr>
          <p:cNvSpPr>
            <a:spLocks noGrp="1"/>
          </p:cNvSpPr>
          <p:nvPr>
            <p:ph type="body" sz="quarter" idx="12"/>
          </p:nvPr>
        </p:nvSpPr>
        <p:spPr>
          <a:xfrm>
            <a:off x="1274763" y="-115888"/>
            <a:ext cx="10980737" cy="719138"/>
          </a:xfrm>
        </p:spPr>
        <p:txBody>
          <a:bodyPr/>
          <a:lstStyle/>
          <a:p>
            <a:r>
              <a:rPr lang="fr-FR" dirty="0"/>
              <a:t>La documentation et les liens utiles </a:t>
            </a:r>
          </a:p>
        </p:txBody>
      </p:sp>
    </p:spTree>
    <p:extLst>
      <p:ext uri="{BB962C8B-B14F-4D97-AF65-F5344CB8AC3E}">
        <p14:creationId xmlns:p14="http://schemas.microsoft.com/office/powerpoint/2010/main" val="41501200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CF1864B0-3D4E-4B65-B7FC-819A385FB87B}"/>
              </a:ext>
            </a:extLst>
          </p:cNvPr>
          <p:cNvSpPr/>
          <p:nvPr/>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Ellipse 2">
            <a:extLst>
              <a:ext uri="{FF2B5EF4-FFF2-40B4-BE49-F238E27FC236}">
                <a16:creationId xmlns:a16="http://schemas.microsoft.com/office/drawing/2014/main" id="{927A869F-3AE8-479E-8594-E06AB283FBCE}"/>
              </a:ext>
            </a:extLst>
          </p:cNvPr>
          <p:cNvSpPr/>
          <p:nvPr/>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 name="Groupe 3">
            <a:extLst>
              <a:ext uri="{FF2B5EF4-FFF2-40B4-BE49-F238E27FC236}">
                <a16:creationId xmlns:a16="http://schemas.microsoft.com/office/drawing/2014/main" id="{9E056450-088D-4FC9-84F4-787DC1DE508A}"/>
              </a:ext>
            </a:extLst>
          </p:cNvPr>
          <p:cNvGrpSpPr/>
          <p:nvPr/>
        </p:nvGrpSpPr>
        <p:grpSpPr>
          <a:xfrm>
            <a:off x="9626600" y="4661677"/>
            <a:ext cx="3534904" cy="3269163"/>
            <a:chOff x="10157374" y="5152550"/>
            <a:chExt cx="3004130" cy="2778291"/>
          </a:xfrm>
        </p:grpSpPr>
        <p:sp>
          <p:nvSpPr>
            <p:cNvPr id="5" name="Ellipse 4">
              <a:extLst>
                <a:ext uri="{FF2B5EF4-FFF2-40B4-BE49-F238E27FC236}">
                  <a16:creationId xmlns:a16="http://schemas.microsoft.com/office/drawing/2014/main" id="{AF03EC4B-CEC8-4680-ADA2-1844576FD0AF}"/>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6" name="Connecteur droit 5">
              <a:extLst>
                <a:ext uri="{FF2B5EF4-FFF2-40B4-BE49-F238E27FC236}">
                  <a16:creationId xmlns:a16="http://schemas.microsoft.com/office/drawing/2014/main" id="{4E19F3B7-8B0F-417A-888F-C9D97FA5DEBB}"/>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7779AC40-68FD-451C-A581-9CC95E880FA3}"/>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Ellipse 7">
              <a:extLst>
                <a:ext uri="{FF2B5EF4-FFF2-40B4-BE49-F238E27FC236}">
                  <a16:creationId xmlns:a16="http://schemas.microsoft.com/office/drawing/2014/main" id="{D0092C64-F9EC-4643-90C4-F3522E66D739}"/>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4803713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F1B93D31-E97C-4757-816B-1C2F6C0AAF71}"/>
              </a:ext>
            </a:extLst>
          </p:cNvPr>
          <p:cNvSpPr/>
          <p:nvPr/>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Ellipse 2">
            <a:extLst>
              <a:ext uri="{FF2B5EF4-FFF2-40B4-BE49-F238E27FC236}">
                <a16:creationId xmlns:a16="http://schemas.microsoft.com/office/drawing/2014/main" id="{719DF98A-4E16-48D1-BA40-A4833E521EEB}"/>
              </a:ext>
            </a:extLst>
          </p:cNvPr>
          <p:cNvSpPr/>
          <p:nvPr/>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 name="Groupe 3">
            <a:extLst>
              <a:ext uri="{FF2B5EF4-FFF2-40B4-BE49-F238E27FC236}">
                <a16:creationId xmlns:a16="http://schemas.microsoft.com/office/drawing/2014/main" id="{36F23D84-A91B-4349-9125-E60CB3A0E7EE}"/>
              </a:ext>
            </a:extLst>
          </p:cNvPr>
          <p:cNvGrpSpPr/>
          <p:nvPr/>
        </p:nvGrpSpPr>
        <p:grpSpPr>
          <a:xfrm>
            <a:off x="9626600" y="4661677"/>
            <a:ext cx="3534904" cy="3269163"/>
            <a:chOff x="10157374" y="5152550"/>
            <a:chExt cx="3004130" cy="2778291"/>
          </a:xfrm>
        </p:grpSpPr>
        <p:sp>
          <p:nvSpPr>
            <p:cNvPr id="5" name="Ellipse 4">
              <a:extLst>
                <a:ext uri="{FF2B5EF4-FFF2-40B4-BE49-F238E27FC236}">
                  <a16:creationId xmlns:a16="http://schemas.microsoft.com/office/drawing/2014/main" id="{63A0EC83-6A64-46C7-A2F5-526EBE17882D}"/>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6" name="Connecteur droit 5">
              <a:extLst>
                <a:ext uri="{FF2B5EF4-FFF2-40B4-BE49-F238E27FC236}">
                  <a16:creationId xmlns:a16="http://schemas.microsoft.com/office/drawing/2014/main" id="{C77FFB29-8749-4CAB-9EBF-CEF9E9385880}"/>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D04684C2-7125-4BF8-9231-4D76228BF754}"/>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Ellipse 7">
              <a:extLst>
                <a:ext uri="{FF2B5EF4-FFF2-40B4-BE49-F238E27FC236}">
                  <a16:creationId xmlns:a16="http://schemas.microsoft.com/office/drawing/2014/main" id="{2A0DA5C2-2FC4-4035-90E9-0CBA4082399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240934099"/>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7685D50FC222545853BED558FEC142C" ma:contentTypeVersion="14" ma:contentTypeDescription="Crée un document." ma:contentTypeScope="" ma:versionID="a1a00701321c2eacd05476243acbd794">
  <xsd:schema xmlns:xsd="http://www.w3.org/2001/XMLSchema" xmlns:xs="http://www.w3.org/2001/XMLSchema" xmlns:p="http://schemas.microsoft.com/office/2006/metadata/properties" xmlns:ns2="e85a251b-a9eb-4960-a579-a2f6573062c1" xmlns:ns3="9c2a82c5-7382-469d-9a70-51880d8bc67c" targetNamespace="http://schemas.microsoft.com/office/2006/metadata/properties" ma:root="true" ma:fieldsID="edba5b487621e8f541a418dcbd05b42d" ns2:_="" ns3:_="">
    <xsd:import namespace="e85a251b-a9eb-4960-a579-a2f6573062c1"/>
    <xsd:import namespace="9c2a82c5-7382-469d-9a70-51880d8bc67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5a251b-a9eb-4960-a579-a2f6573062c1"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element name="TaxCatchAll" ma:index="16" nillable="true" ma:displayName="Taxonomy Catch All Column" ma:hidden="true" ma:list="{b6a2abaa-9f04-47b4-b3e8-4ef882d4f22d}" ma:internalName="TaxCatchAll" ma:showField="CatchAllData" ma:web="e85a251b-a9eb-4960-a579-a2f6573062c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2a82c5-7382-469d-9a70-51880d8bc67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c52eb4dc-0ef3-4aa8-8e03-025dbf6c8637"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e85a251b-a9eb-4960-a579-a2f6573062c1" xsi:nil="true"/>
    <lcf76f155ced4ddcb4097134ff3c332f xmlns="9c2a82c5-7382-469d-9a70-51880d8bc67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675BA54-3298-404B-8A0B-A30998C5A2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5a251b-a9eb-4960-a579-a2f6573062c1"/>
    <ds:schemaRef ds:uri="9c2a82c5-7382-469d-9a70-51880d8bc6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3.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4.xml><?xml version="1.0" encoding="utf-8"?>
<ds:datastoreItem xmlns:ds="http://schemas.openxmlformats.org/officeDocument/2006/customXml" ds:itemID="{AB1515AA-57AE-4459-BE05-37022DA03708}">
  <ds:schemaRefs>
    <ds:schemaRef ds:uri="e85a251b-a9eb-4960-a579-a2f6573062c1"/>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9c2a82c5-7382-469d-9a70-51880d8bc67c"/>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12528</TotalTime>
  <Words>2215</Words>
  <Application>Microsoft Office PowerPoint</Application>
  <PresentationFormat>Grand écran</PresentationFormat>
  <Paragraphs>245</Paragraphs>
  <Slides>27</Slides>
  <Notes>2</Notes>
  <HiddenSlides>0</HiddenSlides>
  <MMClips>0</MMClips>
  <ScaleCrop>false</ScaleCrop>
  <HeadingPairs>
    <vt:vector size="8" baseType="variant">
      <vt:variant>
        <vt:lpstr>Polices utilisées</vt:lpstr>
      </vt:variant>
      <vt:variant>
        <vt:i4>8</vt:i4>
      </vt:variant>
      <vt:variant>
        <vt:lpstr>Thème</vt:lpstr>
      </vt:variant>
      <vt:variant>
        <vt:i4>1</vt:i4>
      </vt:variant>
      <vt:variant>
        <vt:lpstr>Serveurs OLE incorporés</vt:lpstr>
      </vt:variant>
      <vt:variant>
        <vt:i4>1</vt:i4>
      </vt:variant>
      <vt:variant>
        <vt:lpstr>Titres des diapositives</vt:lpstr>
      </vt:variant>
      <vt:variant>
        <vt:i4>27</vt:i4>
      </vt:variant>
    </vt:vector>
  </HeadingPairs>
  <TitlesOfParts>
    <vt:vector size="37" baseType="lpstr">
      <vt:lpstr>Arial</vt:lpstr>
      <vt:lpstr>Arial Black</vt:lpstr>
      <vt:lpstr>Arial Narrow</vt:lpstr>
      <vt:lpstr>Calibri</vt:lpstr>
      <vt:lpstr>Montserrat Black</vt:lpstr>
      <vt:lpstr>Segoe UI</vt:lpstr>
      <vt:lpstr>Wingdings</vt:lpstr>
      <vt:lpstr>Wingdings 2</vt:lpstr>
      <vt:lpstr>Thème Office</vt:lpstr>
      <vt:lpstr>Objet d’environnement du Gestionnaire de liaisons</vt:lpstr>
      <vt:lpstr>L’HEBDO</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ZINCK Yves [CEGEE]</cp:lastModifiedBy>
  <cp:revision>425</cp:revision>
  <cp:lastPrinted>2023-04-03T15:31:05Z</cp:lastPrinted>
  <dcterms:created xsi:type="dcterms:W3CDTF">2020-06-24T09:20:11Z</dcterms:created>
  <dcterms:modified xsi:type="dcterms:W3CDTF">2023-09-29T14:43:23Z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0x010100D7685D50FC222545853BED558FEC142C</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y fmtid="{D5CDD505-2E9C-101B-9397-08002B2CF9AE}" pid="9" name="MediaServiceImageTags">
    <vt:lpwstr/>
  </property>
</Properties>
</file>