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90" r:id="rId4"/>
  </p:sldMasterIdLst>
  <p:notesMasterIdLst>
    <p:notesMasterId r:id="rId14"/>
  </p:notesMasterIdLst>
  <p:handoutMasterIdLst>
    <p:handoutMasterId r:id="rId15"/>
  </p:handoutMasterIdLst>
  <p:sldIdLst>
    <p:sldId id="313" r:id="rId5"/>
    <p:sldId id="264" r:id="rId6"/>
    <p:sldId id="317" r:id="rId7"/>
    <p:sldId id="314" r:id="rId8"/>
    <p:sldId id="315" r:id="rId9"/>
    <p:sldId id="316" r:id="rId10"/>
    <p:sldId id="267" r:id="rId11"/>
    <p:sldId id="271" r:id="rId12"/>
    <p:sldId id="272" r:id="rId13"/>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orient="horz" pos="216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DEDAF4B-1928-4AF2-A929-49B48CEA0BCE}" v="2" dt="2022-02-09T12:54:18.60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4646" autoAdjust="0"/>
    <p:restoredTop sz="95097" autoAdjust="0"/>
  </p:normalViewPr>
  <p:slideViewPr>
    <p:cSldViewPr snapToGrid="0" showGuides="1">
      <p:cViewPr varScale="1">
        <p:scale>
          <a:sx n="68" d="100"/>
          <a:sy n="68" d="100"/>
        </p:scale>
        <p:origin x="1212" y="66"/>
      </p:cViewPr>
      <p:guideLst>
        <p:guide pos="3840"/>
        <p:guide orient="horz" pos="2160"/>
      </p:guideLst>
    </p:cSldViewPr>
  </p:slideViewPr>
  <p:outlineViewPr>
    <p:cViewPr>
      <p:scale>
        <a:sx n="50" d="100"/>
        <a:sy n="50" d="100"/>
      </p:scale>
      <p:origin x="0" y="0"/>
    </p:cViewPr>
  </p:outlineViewPr>
  <p:notesTextViewPr>
    <p:cViewPr>
      <p:scale>
        <a:sx n="1" d="1"/>
        <a:sy n="1" d="1"/>
      </p:scale>
      <p:origin x="0" y="0"/>
    </p:cViewPr>
  </p:notesTextViewPr>
  <p:sorterViewPr>
    <p:cViewPr>
      <p:scale>
        <a:sx n="75" d="100"/>
        <a:sy n="75" d="100"/>
      </p:scale>
      <p:origin x="0" y="0"/>
    </p:cViewPr>
  </p:sorterViewPr>
  <p:notesViewPr>
    <p:cSldViewPr snapToGrid="0">
      <p:cViewPr varScale="1">
        <p:scale>
          <a:sx n="117" d="100"/>
          <a:sy n="117" d="100"/>
        </p:scale>
        <p:origin x="5028"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ZINCK Yves [CEGEE]" userId="58ab786b-eff3-4fb5-b8c5-161f6b44608b" providerId="ADAL" clId="{CDEDAF4B-1928-4AF2-A929-49B48CEA0BCE}"/>
    <pc:docChg chg="custSel modSld">
      <pc:chgData name="ZINCK Yves [CEGEE]" userId="58ab786b-eff3-4fb5-b8c5-161f6b44608b" providerId="ADAL" clId="{CDEDAF4B-1928-4AF2-A929-49B48CEA0BCE}" dt="2022-02-12T06:42:05.255" v="194" actId="20577"/>
      <pc:docMkLst>
        <pc:docMk/>
      </pc:docMkLst>
      <pc:sldChg chg="modSp mod">
        <pc:chgData name="ZINCK Yves [CEGEE]" userId="58ab786b-eff3-4fb5-b8c5-161f6b44608b" providerId="ADAL" clId="{CDEDAF4B-1928-4AF2-A929-49B48CEA0BCE}" dt="2022-02-12T06:40:15.401" v="151" actId="20577"/>
        <pc:sldMkLst>
          <pc:docMk/>
          <pc:sldMk cId="2455759423" sldId="267"/>
        </pc:sldMkLst>
        <pc:spChg chg="mod">
          <ac:chgData name="ZINCK Yves [CEGEE]" userId="58ab786b-eff3-4fb5-b8c5-161f6b44608b" providerId="ADAL" clId="{CDEDAF4B-1928-4AF2-A929-49B48CEA0BCE}" dt="2022-02-01T10:32:14.070" v="44" actId="20577"/>
          <ac:spMkLst>
            <pc:docMk/>
            <pc:sldMk cId="2455759423" sldId="267"/>
            <ac:spMk id="8" creationId="{3F030D69-D20D-0849-A9D1-AA478F4560F6}"/>
          </ac:spMkLst>
        </pc:spChg>
        <pc:spChg chg="mod">
          <ac:chgData name="ZINCK Yves [CEGEE]" userId="58ab786b-eff3-4fb5-b8c5-161f6b44608b" providerId="ADAL" clId="{CDEDAF4B-1928-4AF2-A929-49B48CEA0BCE}" dt="2022-02-01T10:34:13.745" v="92" actId="1036"/>
          <ac:spMkLst>
            <pc:docMk/>
            <pc:sldMk cId="2455759423" sldId="267"/>
            <ac:spMk id="15" creationId="{F46D6D0F-6456-4742-BC5E-580CB6AE3E4B}"/>
          </ac:spMkLst>
        </pc:spChg>
        <pc:spChg chg="mod">
          <ac:chgData name="ZINCK Yves [CEGEE]" userId="58ab786b-eff3-4fb5-b8c5-161f6b44608b" providerId="ADAL" clId="{CDEDAF4B-1928-4AF2-A929-49B48CEA0BCE}" dt="2022-02-09T12:55:11.380" v="100" actId="20577"/>
          <ac:spMkLst>
            <pc:docMk/>
            <pc:sldMk cId="2455759423" sldId="267"/>
            <ac:spMk id="20" creationId="{044F21ED-F727-484C-B12E-3B0E02073921}"/>
          </ac:spMkLst>
        </pc:spChg>
        <pc:spChg chg="mod">
          <ac:chgData name="ZINCK Yves [CEGEE]" userId="58ab786b-eff3-4fb5-b8c5-161f6b44608b" providerId="ADAL" clId="{CDEDAF4B-1928-4AF2-A929-49B48CEA0BCE}" dt="2022-02-01T10:34:04.058" v="86" actId="20577"/>
          <ac:spMkLst>
            <pc:docMk/>
            <pc:sldMk cId="2455759423" sldId="267"/>
            <ac:spMk id="24" creationId="{30ECA619-4765-CA4C-ADF5-70813A4506B6}"/>
          </ac:spMkLst>
        </pc:spChg>
        <pc:spChg chg="mod">
          <ac:chgData name="ZINCK Yves [CEGEE]" userId="58ab786b-eff3-4fb5-b8c5-161f6b44608b" providerId="ADAL" clId="{CDEDAF4B-1928-4AF2-A929-49B48CEA0BCE}" dt="2022-02-12T06:40:15.401" v="151" actId="20577"/>
          <ac:spMkLst>
            <pc:docMk/>
            <pc:sldMk cId="2455759423" sldId="267"/>
            <ac:spMk id="25" creationId="{AB2506BB-84BC-1D48-B6CA-46E4FE09B591}"/>
          </ac:spMkLst>
        </pc:spChg>
      </pc:sldChg>
      <pc:sldChg chg="modSp mod">
        <pc:chgData name="ZINCK Yves [CEGEE]" userId="58ab786b-eff3-4fb5-b8c5-161f6b44608b" providerId="ADAL" clId="{CDEDAF4B-1928-4AF2-A929-49B48CEA0BCE}" dt="2022-02-12T06:30:17.222" v="121" actId="20577"/>
        <pc:sldMkLst>
          <pc:docMk/>
          <pc:sldMk cId="4192763142" sldId="313"/>
        </pc:sldMkLst>
        <pc:spChg chg="mod">
          <ac:chgData name="ZINCK Yves [CEGEE]" userId="58ab786b-eff3-4fb5-b8c5-161f6b44608b" providerId="ADAL" clId="{CDEDAF4B-1928-4AF2-A929-49B48CEA0BCE}" dt="2022-02-12T06:30:17.222" v="121" actId="20577"/>
          <ac:spMkLst>
            <pc:docMk/>
            <pc:sldMk cId="4192763142" sldId="313"/>
            <ac:spMk id="10" creationId="{7F6805B9-D978-D840-B0D4-AB9D16BDF921}"/>
          </ac:spMkLst>
        </pc:spChg>
      </pc:sldChg>
      <pc:sldChg chg="modSp mod">
        <pc:chgData name="ZINCK Yves [CEGEE]" userId="58ab786b-eff3-4fb5-b8c5-161f6b44608b" providerId="ADAL" clId="{CDEDAF4B-1928-4AF2-A929-49B48CEA0BCE}" dt="2022-02-12T06:42:05.255" v="194" actId="20577"/>
        <pc:sldMkLst>
          <pc:docMk/>
          <pc:sldMk cId="3101288599" sldId="315"/>
        </pc:sldMkLst>
        <pc:spChg chg="mod">
          <ac:chgData name="ZINCK Yves [CEGEE]" userId="58ab786b-eff3-4fb5-b8c5-161f6b44608b" providerId="ADAL" clId="{CDEDAF4B-1928-4AF2-A929-49B48CEA0BCE}" dt="2022-02-12T06:42:05.255" v="194" actId="20577"/>
          <ac:spMkLst>
            <pc:docMk/>
            <pc:sldMk cId="3101288599" sldId="315"/>
            <ac:spMk id="35" creationId="{2A344380-C531-3942-93BA-1A3FFBA8A38E}"/>
          </ac:spMkLst>
        </pc:spChg>
      </pc:sldChg>
      <pc:sldChg chg="addSp modSp mod">
        <pc:chgData name="ZINCK Yves [CEGEE]" userId="58ab786b-eff3-4fb5-b8c5-161f6b44608b" providerId="ADAL" clId="{CDEDAF4B-1928-4AF2-A929-49B48CEA0BCE}" dt="2022-02-09T12:54:24.787" v="98" actId="1076"/>
        <pc:sldMkLst>
          <pc:docMk/>
          <pc:sldMk cId="4190641241" sldId="316"/>
        </pc:sldMkLst>
        <pc:spChg chg="mod">
          <ac:chgData name="ZINCK Yves [CEGEE]" userId="58ab786b-eff3-4fb5-b8c5-161f6b44608b" providerId="ADAL" clId="{CDEDAF4B-1928-4AF2-A929-49B48CEA0BCE}" dt="2022-02-09T12:53:52.100" v="96" actId="20577"/>
          <ac:spMkLst>
            <pc:docMk/>
            <pc:sldMk cId="4190641241" sldId="316"/>
            <ac:spMk id="27" creationId="{419870D6-E8E7-3B49-8F5A-21D62B7D934E}"/>
          </ac:spMkLst>
        </pc:spChg>
        <pc:spChg chg="mod">
          <ac:chgData name="ZINCK Yves [CEGEE]" userId="58ab786b-eff3-4fb5-b8c5-161f6b44608b" providerId="ADAL" clId="{CDEDAF4B-1928-4AF2-A929-49B48CEA0BCE}" dt="2022-02-01T10:31:23.377" v="30" actId="113"/>
          <ac:spMkLst>
            <pc:docMk/>
            <pc:sldMk cId="4190641241" sldId="316"/>
            <ac:spMk id="35" creationId="{D8D4389A-AE3F-BE45-9F91-354A46DE37AE}"/>
          </ac:spMkLst>
        </pc:spChg>
        <pc:spChg chg="add mod">
          <ac:chgData name="ZINCK Yves [CEGEE]" userId="58ab786b-eff3-4fb5-b8c5-161f6b44608b" providerId="ADAL" clId="{CDEDAF4B-1928-4AF2-A929-49B48CEA0BCE}" dt="2022-02-09T12:54:24.787" v="98" actId="1076"/>
          <ac:spMkLst>
            <pc:docMk/>
            <pc:sldMk cId="4190641241" sldId="316"/>
            <ac:spMk id="39" creationId="{BA665A2C-C090-4E46-88A6-37561C1C8A9B}"/>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1F1DC9B7-CE78-4D70-B093-76A1E5038B6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dirty="0"/>
          </a:p>
        </p:txBody>
      </p:sp>
      <p:sp>
        <p:nvSpPr>
          <p:cNvPr id="3" name="Espace réservé de la date 2">
            <a:extLst>
              <a:ext uri="{FF2B5EF4-FFF2-40B4-BE49-F238E27FC236}">
                <a16:creationId xmlns:a16="http://schemas.microsoft.com/office/drawing/2014/main" id="{B86A0124-9EAE-47D5-A0B4-F1FA629AEC8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B8CD560-A4A9-4D0B-B9D8-DF20B63F37C0}" type="datetimeFigureOut">
              <a:rPr lang="fr-FR" smtClean="0"/>
              <a:t>26/02/2022</a:t>
            </a:fld>
            <a:endParaRPr lang="fr-FR" dirty="0"/>
          </a:p>
        </p:txBody>
      </p:sp>
      <p:sp>
        <p:nvSpPr>
          <p:cNvPr id="4" name="Espace réservé du pied de page 3">
            <a:extLst>
              <a:ext uri="{FF2B5EF4-FFF2-40B4-BE49-F238E27FC236}">
                <a16:creationId xmlns:a16="http://schemas.microsoft.com/office/drawing/2014/main" id="{2D82DFCA-E2F7-4B29-BC20-B8C0A2894CF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dirty="0"/>
          </a:p>
        </p:txBody>
      </p:sp>
      <p:sp>
        <p:nvSpPr>
          <p:cNvPr id="5" name="Espace réservé du numéro de diapositive 4">
            <a:extLst>
              <a:ext uri="{FF2B5EF4-FFF2-40B4-BE49-F238E27FC236}">
                <a16:creationId xmlns:a16="http://schemas.microsoft.com/office/drawing/2014/main" id="{BC8F3435-E04C-43A1-99BC-CD20F7F4A08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E867B09-A61B-4819-9CF7-B22A5248D8A3}" type="slidenum">
              <a:rPr lang="fr-FR" smtClean="0"/>
              <a:t>‹N°›</a:t>
            </a:fld>
            <a:endParaRPr lang="fr-FR" dirty="0"/>
          </a:p>
        </p:txBody>
      </p:sp>
    </p:spTree>
    <p:extLst>
      <p:ext uri="{BB962C8B-B14F-4D97-AF65-F5344CB8AC3E}">
        <p14:creationId xmlns:p14="http://schemas.microsoft.com/office/powerpoint/2010/main" val="34666149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dirty="0"/>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F5C28A-2736-41DB-8B77-BB77B84DCA72}" type="datetimeFigureOut">
              <a:rPr lang="fr-FR" smtClean="0"/>
              <a:t>26/02/2022</a:t>
            </a:fld>
            <a:endParaRPr lang="fr-FR" dirty="0"/>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dirty="0"/>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41A4440-8984-420A-82EA-536835DC729E}" type="slidenum">
              <a:rPr lang="fr-FR" smtClean="0"/>
              <a:t>‹N°›</a:t>
            </a:fld>
            <a:endParaRPr lang="fr-FR" dirty="0"/>
          </a:p>
        </p:txBody>
      </p:sp>
    </p:spTree>
    <p:extLst>
      <p:ext uri="{BB962C8B-B14F-4D97-AF65-F5344CB8AC3E}">
        <p14:creationId xmlns:p14="http://schemas.microsoft.com/office/powerpoint/2010/main" val="12772219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1</a:t>
            </a:fld>
            <a:endParaRPr lang="fr-FR" dirty="0"/>
          </a:p>
        </p:txBody>
      </p:sp>
    </p:spTree>
    <p:extLst>
      <p:ext uri="{BB962C8B-B14F-4D97-AF65-F5344CB8AC3E}">
        <p14:creationId xmlns:p14="http://schemas.microsoft.com/office/powerpoint/2010/main" val="41237142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2</a:t>
            </a:fld>
            <a:endParaRPr lang="fr-FR" dirty="0"/>
          </a:p>
        </p:txBody>
      </p:sp>
    </p:spTree>
    <p:extLst>
      <p:ext uri="{BB962C8B-B14F-4D97-AF65-F5344CB8AC3E}">
        <p14:creationId xmlns:p14="http://schemas.microsoft.com/office/powerpoint/2010/main" val="35842626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3</a:t>
            </a:fld>
            <a:endParaRPr lang="fr-FR" dirty="0"/>
          </a:p>
        </p:txBody>
      </p:sp>
    </p:spTree>
    <p:extLst>
      <p:ext uri="{BB962C8B-B14F-4D97-AF65-F5344CB8AC3E}">
        <p14:creationId xmlns:p14="http://schemas.microsoft.com/office/powerpoint/2010/main" val="39485600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4</a:t>
            </a:fld>
            <a:endParaRPr lang="fr-FR"/>
          </a:p>
        </p:txBody>
      </p:sp>
    </p:spTree>
    <p:extLst>
      <p:ext uri="{BB962C8B-B14F-4D97-AF65-F5344CB8AC3E}">
        <p14:creationId xmlns:p14="http://schemas.microsoft.com/office/powerpoint/2010/main" val="36568543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5</a:t>
            </a:fld>
            <a:endParaRPr lang="fr-FR"/>
          </a:p>
        </p:txBody>
      </p:sp>
    </p:spTree>
    <p:extLst>
      <p:ext uri="{BB962C8B-B14F-4D97-AF65-F5344CB8AC3E}">
        <p14:creationId xmlns:p14="http://schemas.microsoft.com/office/powerpoint/2010/main" val="22972592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6</a:t>
            </a:fld>
            <a:endParaRPr lang="fr-FR"/>
          </a:p>
        </p:txBody>
      </p:sp>
    </p:spTree>
    <p:extLst>
      <p:ext uri="{BB962C8B-B14F-4D97-AF65-F5344CB8AC3E}">
        <p14:creationId xmlns:p14="http://schemas.microsoft.com/office/powerpoint/2010/main" val="32858698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7</a:t>
            </a:fld>
            <a:endParaRPr lang="fr-FR" dirty="0"/>
          </a:p>
        </p:txBody>
      </p:sp>
    </p:spTree>
    <p:extLst>
      <p:ext uri="{BB962C8B-B14F-4D97-AF65-F5344CB8AC3E}">
        <p14:creationId xmlns:p14="http://schemas.microsoft.com/office/powerpoint/2010/main" val="6155574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8</a:t>
            </a:fld>
            <a:endParaRPr lang="fr-FR" dirty="0"/>
          </a:p>
        </p:txBody>
      </p:sp>
    </p:spTree>
    <p:extLst>
      <p:ext uri="{BB962C8B-B14F-4D97-AF65-F5344CB8AC3E}">
        <p14:creationId xmlns:p14="http://schemas.microsoft.com/office/powerpoint/2010/main" val="3345426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9</a:t>
            </a:fld>
            <a:endParaRPr lang="fr-FR" dirty="0"/>
          </a:p>
        </p:txBody>
      </p:sp>
    </p:spTree>
    <p:extLst>
      <p:ext uri="{BB962C8B-B14F-4D97-AF65-F5344CB8AC3E}">
        <p14:creationId xmlns:p14="http://schemas.microsoft.com/office/powerpoint/2010/main" val="240188304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Master" Target="../slideMasters/slideMaster1.xml"/><Relationship Id="rId5" Type="http://schemas.openxmlformats.org/officeDocument/2006/relationships/image" Target="../media/image10.jpeg"/><Relationship Id="rId4" Type="http://schemas.openxmlformats.org/officeDocument/2006/relationships/image" Target="../media/image9.jpe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avec photo et logos Paris 2024">
    <p:spTree>
      <p:nvGrpSpPr>
        <p:cNvPr id="1" name=""/>
        <p:cNvGrpSpPr/>
        <p:nvPr/>
      </p:nvGrpSpPr>
      <p:grpSpPr>
        <a:xfrm>
          <a:off x="0" y="0"/>
          <a:ext cx="0" cy="0"/>
          <a:chOff x="0" y="0"/>
          <a:chExt cx="0" cy="0"/>
        </a:xfrm>
      </p:grpSpPr>
      <p:sp>
        <p:nvSpPr>
          <p:cNvPr id="20" name="Espace réservé pour une image  2">
            <a:extLst>
              <a:ext uri="{FF2B5EF4-FFF2-40B4-BE49-F238E27FC236}">
                <a16:creationId xmlns:a16="http://schemas.microsoft.com/office/drawing/2014/main" id="{8169C91E-4B76-472F-AC8A-552F51B61951}"/>
              </a:ext>
            </a:extLst>
          </p:cNvPr>
          <p:cNvSpPr>
            <a:spLocks noGrp="1"/>
          </p:cNvSpPr>
          <p:nvPr>
            <p:ph type="pic" idx="13"/>
          </p:nvPr>
        </p:nvSpPr>
        <p:spPr>
          <a:xfrm>
            <a:off x="0" y="0"/>
            <a:ext cx="12193200" cy="6858000"/>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dirty="0"/>
              <a:t>Cliquez sur l'icône pour ajouter une image</a:t>
            </a:r>
          </a:p>
        </p:txBody>
      </p:sp>
      <p:sp>
        <p:nvSpPr>
          <p:cNvPr id="13" name="Espace réservé du texte 12">
            <a:extLst>
              <a:ext uri="{FF2B5EF4-FFF2-40B4-BE49-F238E27FC236}">
                <a16:creationId xmlns:a16="http://schemas.microsoft.com/office/drawing/2014/main" id="{95D0BFA2-1C41-49BD-812E-3DA0944DDB0F}"/>
              </a:ext>
            </a:extLst>
          </p:cNvPr>
          <p:cNvSpPr>
            <a:spLocks noGrp="1" noChangeAspect="1"/>
          </p:cNvSpPr>
          <p:nvPr>
            <p:ph type="body" sz="quarter" idx="14" hasCustomPrompt="1"/>
          </p:nvPr>
        </p:nvSpPr>
        <p:spPr>
          <a:xfrm>
            <a:off x="4272866" y="1098933"/>
            <a:ext cx="7444817" cy="3874800"/>
          </a:xfrm>
          <a:custGeom>
            <a:avLst/>
            <a:gdLst>
              <a:gd name="connsiteX0" fmla="*/ 0 w 7444817"/>
              <a:gd name="connsiteY0" fmla="*/ 0 h 3874800"/>
              <a:gd name="connsiteX1" fmla="*/ 7442616 w 7444817"/>
              <a:gd name="connsiteY1" fmla="*/ 0 h 3874800"/>
              <a:gd name="connsiteX2" fmla="*/ 7442616 w 7444817"/>
              <a:gd name="connsiteY2" fmla="*/ 3768874 h 3874800"/>
              <a:gd name="connsiteX3" fmla="*/ 4538674 w 7444817"/>
              <a:gd name="connsiteY3" fmla="*/ 3768874 h 3874800"/>
              <a:gd name="connsiteX4" fmla="*/ 4538674 w 7444817"/>
              <a:gd name="connsiteY4" fmla="*/ 3874800 h 3874800"/>
              <a:gd name="connsiteX5" fmla="*/ 0 w 7444817"/>
              <a:gd name="connsiteY5" fmla="*/ 3874800 h 387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44817" h="3874800">
                <a:moveTo>
                  <a:pt x="0" y="0"/>
                </a:moveTo>
                <a:lnTo>
                  <a:pt x="7442616" y="0"/>
                </a:lnTo>
                <a:cubicBezTo>
                  <a:pt x="7447569" y="263418"/>
                  <a:pt x="7442616" y="3768874"/>
                  <a:pt x="7442616" y="3768874"/>
                </a:cubicBezTo>
                <a:lnTo>
                  <a:pt x="4538674" y="3768874"/>
                </a:lnTo>
                <a:lnTo>
                  <a:pt x="4538674" y="3874800"/>
                </a:lnTo>
                <a:lnTo>
                  <a:pt x="0" y="3874800"/>
                </a:lnTo>
                <a:close/>
              </a:path>
            </a:pathLst>
          </a:custGeom>
          <a:solidFill>
            <a:schemeClr val="bg1"/>
          </a:solidFill>
          <a:ln>
            <a:noFill/>
          </a:ln>
        </p:spPr>
        <p:txBody>
          <a:bodyPr wrap="square">
            <a:noAutofit/>
          </a:bodyPr>
          <a:lstStyle>
            <a:lvl1pPr>
              <a:defRPr/>
            </a:lvl1pPr>
          </a:lstStyle>
          <a:p>
            <a:pPr lvl="0"/>
            <a:r>
              <a:rPr lang="fr-FR" dirty="0"/>
              <a:t> </a:t>
            </a:r>
          </a:p>
        </p:txBody>
      </p:sp>
      <p:sp>
        <p:nvSpPr>
          <p:cNvPr id="2" name="Titre 1">
            <a:extLst>
              <a:ext uri="{FF2B5EF4-FFF2-40B4-BE49-F238E27FC236}">
                <a16:creationId xmlns:a16="http://schemas.microsoft.com/office/drawing/2014/main" id="{50C5EE01-F973-4120-91B8-34CAA765DBA3}"/>
              </a:ext>
            </a:extLst>
          </p:cNvPr>
          <p:cNvSpPr>
            <a:spLocks noGrp="1"/>
          </p:cNvSpPr>
          <p:nvPr>
            <p:ph type="ctrTitle"/>
          </p:nvPr>
        </p:nvSpPr>
        <p:spPr>
          <a:xfrm>
            <a:off x="4617088" y="1507017"/>
            <a:ext cx="6840000" cy="1800000"/>
          </a:xfrm>
        </p:spPr>
        <p:txBody>
          <a:bodyPr anchor="b"/>
          <a:lstStyle>
            <a:lvl1pPr algn="l">
              <a:lnSpc>
                <a:spcPct val="72000"/>
              </a:lnSpc>
              <a:defRPr sz="4700" cap="none" baseline="0">
                <a:solidFill>
                  <a:schemeClr val="tx2"/>
                </a:solidFill>
              </a:defRPr>
            </a:lvl1pPr>
          </a:lstStyle>
          <a:p>
            <a:r>
              <a:rPr lang="fr-FR"/>
              <a:t>Modifiez le style du titre</a:t>
            </a:r>
            <a:endParaRPr lang="fr-FR" dirty="0"/>
          </a:p>
        </p:txBody>
      </p:sp>
      <p:sp>
        <p:nvSpPr>
          <p:cNvPr id="3" name="Sous-titre 2">
            <a:extLst>
              <a:ext uri="{FF2B5EF4-FFF2-40B4-BE49-F238E27FC236}">
                <a16:creationId xmlns:a16="http://schemas.microsoft.com/office/drawing/2014/main" id="{40AEA671-FC71-4FFA-B81F-CABE73D6E490}"/>
              </a:ext>
            </a:extLst>
          </p:cNvPr>
          <p:cNvSpPr>
            <a:spLocks noGrp="1"/>
          </p:cNvSpPr>
          <p:nvPr>
            <p:ph type="subTitle" idx="1"/>
          </p:nvPr>
        </p:nvSpPr>
        <p:spPr>
          <a:xfrm>
            <a:off x="4617088" y="3280884"/>
            <a:ext cx="6840000" cy="900000"/>
          </a:xfrm>
        </p:spPr>
        <p:txBody>
          <a:bodyPr anchor="t"/>
          <a:lstStyle>
            <a:lvl1pPr marL="0" indent="0" algn="l">
              <a:buNone/>
              <a:defRPr sz="23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endParaRPr lang="fr-FR" dirty="0"/>
          </a:p>
        </p:txBody>
      </p:sp>
      <p:sp>
        <p:nvSpPr>
          <p:cNvPr id="4" name="Espace réservé de la date 3">
            <a:extLst>
              <a:ext uri="{FF2B5EF4-FFF2-40B4-BE49-F238E27FC236}">
                <a16:creationId xmlns:a16="http://schemas.microsoft.com/office/drawing/2014/main" id="{E58594CA-3C40-4991-8A60-FEF72D3060D2}"/>
              </a:ext>
            </a:extLst>
          </p:cNvPr>
          <p:cNvSpPr>
            <a:spLocks noGrp="1"/>
          </p:cNvSpPr>
          <p:nvPr>
            <p:ph type="dt" sz="half" idx="10"/>
          </p:nvPr>
        </p:nvSpPr>
        <p:spPr>
          <a:xfrm>
            <a:off x="4617088" y="4211638"/>
            <a:ext cx="2520000" cy="540000"/>
          </a:xfrm>
        </p:spPr>
        <p:txBody>
          <a:bodyPr/>
          <a:lstStyle>
            <a:lvl1pPr>
              <a:defRPr sz="2300" b="1">
                <a:solidFill>
                  <a:schemeClr val="tx1"/>
                </a:solidFill>
              </a:defRPr>
            </a:lvl1pPr>
          </a:lstStyle>
          <a:p>
            <a:fld id="{A2A03D5C-C1BF-064A-B99F-A1D9DF47835E}" type="datetime4">
              <a:rPr lang="fr-FR" smtClean="0"/>
              <a:t>26 février 2022</a:t>
            </a:fld>
            <a:endParaRPr lang="fr-FR" dirty="0"/>
          </a:p>
        </p:txBody>
      </p:sp>
      <p:pic>
        <p:nvPicPr>
          <p:cNvPr id="9" name="Image 8">
            <a:extLst>
              <a:ext uri="{FF2B5EF4-FFF2-40B4-BE49-F238E27FC236}">
                <a16:creationId xmlns:a16="http://schemas.microsoft.com/office/drawing/2014/main" id="{DC6F696D-69AD-4CF5-AEE5-0F7C853CA68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8913018" y="4972049"/>
            <a:ext cx="2809875" cy="1162051"/>
          </a:xfrm>
          <a:prstGeom prst="rect">
            <a:avLst/>
          </a:prstGeom>
        </p:spPr>
      </p:pic>
      <p:pic>
        <p:nvPicPr>
          <p:cNvPr id="10" name="Image 9" descr="Une image contenant texte&#10;&#10;Description générée automatiquement">
            <a:extLst>
              <a:ext uri="{FF2B5EF4-FFF2-40B4-BE49-F238E27FC236}">
                <a16:creationId xmlns:a16="http://schemas.microsoft.com/office/drawing/2014/main" id="{4CE54580-294B-4B94-83C2-B336B1CC83CB}"/>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0" y="4647341"/>
            <a:ext cx="2460076" cy="2209801"/>
          </a:xfrm>
          <a:prstGeom prst="rect">
            <a:avLst/>
          </a:prstGeom>
        </p:spPr>
      </p:pic>
    </p:spTree>
    <p:extLst>
      <p:ext uri="{BB962C8B-B14F-4D97-AF65-F5344CB8AC3E}">
        <p14:creationId xmlns:p14="http://schemas.microsoft.com/office/powerpoint/2010/main" val="33369545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ouverture avec encadré aplat gris">
    <p:spTree>
      <p:nvGrpSpPr>
        <p:cNvPr id="1" name=""/>
        <p:cNvGrpSpPr/>
        <p:nvPr/>
      </p:nvGrpSpPr>
      <p:grpSpPr>
        <a:xfrm>
          <a:off x="0" y="0"/>
          <a:ext cx="0" cy="0"/>
          <a:chOff x="0" y="0"/>
          <a:chExt cx="0" cy="0"/>
        </a:xfrm>
      </p:grpSpPr>
      <p:pic>
        <p:nvPicPr>
          <p:cNvPr id="9" name="Image 8" descr="Une image contenant texte&#10;&#10;Description générée automatiquement">
            <a:extLst>
              <a:ext uri="{FF2B5EF4-FFF2-40B4-BE49-F238E27FC236}">
                <a16:creationId xmlns:a16="http://schemas.microsoft.com/office/drawing/2014/main" id="{C7D6E238-8D1C-4220-9BAD-A61191BF8A7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0" y="4796844"/>
            <a:ext cx="2316480" cy="2060298"/>
          </a:xfrm>
          <a:prstGeom prst="rect">
            <a:avLst/>
          </a:prstGeom>
        </p:spPr>
      </p:pic>
      <p:pic>
        <p:nvPicPr>
          <p:cNvPr id="8" name="Image 7">
            <a:extLst>
              <a:ext uri="{FF2B5EF4-FFF2-40B4-BE49-F238E27FC236}">
                <a16:creationId xmlns:a16="http://schemas.microsoft.com/office/drawing/2014/main" id="{B7960ED2-A6B8-4899-9F3A-7BF5AEB5B02A}"/>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8848164" y="4746812"/>
            <a:ext cx="2911289" cy="1277470"/>
          </a:xfrm>
          <a:prstGeom prst="rect">
            <a:avLst/>
          </a:prstGeom>
        </p:spPr>
      </p:pic>
      <p:sp>
        <p:nvSpPr>
          <p:cNvPr id="19" name="Graphique 10">
            <a:extLst>
              <a:ext uri="{FF2B5EF4-FFF2-40B4-BE49-F238E27FC236}">
                <a16:creationId xmlns:a16="http://schemas.microsoft.com/office/drawing/2014/main" id="{E1B5B5FB-9CFB-4EC5-84C4-2DBF5FC5DFB2}"/>
              </a:ext>
            </a:extLst>
          </p:cNvPr>
          <p:cNvSpPr>
            <a:spLocks noChangeAspect="1"/>
          </p:cNvSpPr>
          <p:nvPr userDrawn="1"/>
        </p:nvSpPr>
        <p:spPr>
          <a:xfrm>
            <a:off x="534658" y="535065"/>
            <a:ext cx="11160000" cy="4261779"/>
          </a:xfrm>
          <a:custGeom>
            <a:avLst/>
            <a:gdLst>
              <a:gd name="connsiteX0" fmla="*/ -41 w 8367427"/>
              <a:gd name="connsiteY0" fmla="*/ 6626 h 3195352"/>
              <a:gd name="connsiteX1" fmla="*/ -41 w 8367427"/>
              <a:gd name="connsiteY1" fmla="*/ 3188452 h 3195352"/>
              <a:gd name="connsiteX2" fmla="*/ 6625 w 8367427"/>
              <a:gd name="connsiteY2" fmla="*/ 3195310 h 3195352"/>
              <a:gd name="connsiteX3" fmla="*/ 6721 w 8367427"/>
              <a:gd name="connsiteY3" fmla="*/ 3195310 h 3195352"/>
              <a:gd name="connsiteX4" fmla="*/ 6187589 w 8367427"/>
              <a:gd name="connsiteY4" fmla="*/ 3195310 h 3195352"/>
              <a:gd name="connsiteX5" fmla="*/ 6194352 w 8367427"/>
              <a:gd name="connsiteY5" fmla="*/ 3188548 h 3195352"/>
              <a:gd name="connsiteX6" fmla="*/ 6194352 w 8367427"/>
              <a:gd name="connsiteY6" fmla="*/ 3188452 h 3195352"/>
              <a:gd name="connsiteX7" fmla="*/ 6194352 w 8367427"/>
              <a:gd name="connsiteY7" fmla="*/ 3122825 h 3195352"/>
              <a:gd name="connsiteX8" fmla="*/ 6201020 w 8367427"/>
              <a:gd name="connsiteY8" fmla="*/ 3115967 h 3195352"/>
              <a:gd name="connsiteX9" fmla="*/ 6201115 w 8367427"/>
              <a:gd name="connsiteY9" fmla="*/ 3115967 h 3195352"/>
              <a:gd name="connsiteX10" fmla="*/ 8360623 w 8367427"/>
              <a:gd name="connsiteY10" fmla="*/ 3115967 h 3195352"/>
              <a:gd name="connsiteX11" fmla="*/ 8367385 w 8367427"/>
              <a:gd name="connsiteY11" fmla="*/ 3109395 h 3195352"/>
              <a:gd name="connsiteX12" fmla="*/ 8367385 w 8367427"/>
              <a:gd name="connsiteY12" fmla="*/ 3109299 h 3195352"/>
              <a:gd name="connsiteX13" fmla="*/ 8367385 w 8367427"/>
              <a:gd name="connsiteY13" fmla="*/ 6626 h 3195352"/>
              <a:gd name="connsiteX14" fmla="*/ 8360908 w 8367427"/>
              <a:gd name="connsiteY14" fmla="*/ -42 h 3195352"/>
              <a:gd name="connsiteX15" fmla="*/ 8360718 w 8367427"/>
              <a:gd name="connsiteY15" fmla="*/ -42 h 3195352"/>
              <a:gd name="connsiteX16" fmla="*/ 6626 w 8367427"/>
              <a:gd name="connsiteY16" fmla="*/ -42 h 3195352"/>
              <a:gd name="connsiteX17" fmla="*/ -41 w 8367427"/>
              <a:gd name="connsiteY17" fmla="*/ 6626 h 3195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367427" h="3195352">
                <a:moveTo>
                  <a:pt x="-41" y="6626"/>
                </a:moveTo>
                <a:lnTo>
                  <a:pt x="-41" y="3188452"/>
                </a:lnTo>
                <a:cubicBezTo>
                  <a:pt x="-94" y="3192186"/>
                  <a:pt x="2890" y="3195253"/>
                  <a:pt x="6625" y="3195310"/>
                </a:cubicBezTo>
                <a:cubicBezTo>
                  <a:pt x="6658" y="3195310"/>
                  <a:pt x="6689" y="3195310"/>
                  <a:pt x="6721" y="3195310"/>
                </a:cubicBezTo>
                <a:lnTo>
                  <a:pt x="6187589" y="3195310"/>
                </a:lnTo>
                <a:cubicBezTo>
                  <a:pt x="6191323" y="3195310"/>
                  <a:pt x="6194352" y="3192281"/>
                  <a:pt x="6194352" y="3188548"/>
                </a:cubicBezTo>
                <a:cubicBezTo>
                  <a:pt x="6194352" y="3188519"/>
                  <a:pt x="6194352" y="3188481"/>
                  <a:pt x="6194352" y="3188452"/>
                </a:cubicBezTo>
                <a:lnTo>
                  <a:pt x="6194352" y="3122825"/>
                </a:lnTo>
                <a:cubicBezTo>
                  <a:pt x="6194305" y="3119091"/>
                  <a:pt x="6197286" y="3116024"/>
                  <a:pt x="6201020" y="3115967"/>
                </a:cubicBezTo>
                <a:cubicBezTo>
                  <a:pt x="6201048" y="3115967"/>
                  <a:pt x="6201086" y="3115967"/>
                  <a:pt x="6201115" y="3115967"/>
                </a:cubicBezTo>
                <a:lnTo>
                  <a:pt x="8360623" y="3115967"/>
                </a:lnTo>
                <a:cubicBezTo>
                  <a:pt x="8364309" y="3116024"/>
                  <a:pt x="8367328" y="3113081"/>
                  <a:pt x="8367385" y="3109395"/>
                </a:cubicBezTo>
                <a:cubicBezTo>
                  <a:pt x="8367385" y="3109366"/>
                  <a:pt x="8367385" y="3109328"/>
                  <a:pt x="8367385" y="3109299"/>
                </a:cubicBezTo>
                <a:lnTo>
                  <a:pt x="8367385" y="6626"/>
                </a:lnTo>
                <a:cubicBezTo>
                  <a:pt x="8367443" y="2997"/>
                  <a:pt x="8364538" y="12"/>
                  <a:pt x="8360908" y="-42"/>
                </a:cubicBezTo>
                <a:cubicBezTo>
                  <a:pt x="8360842" y="-42"/>
                  <a:pt x="8360785" y="-42"/>
                  <a:pt x="8360718" y="-42"/>
                </a:cubicBezTo>
                <a:lnTo>
                  <a:pt x="6626" y="-42"/>
                </a:lnTo>
                <a:cubicBezTo>
                  <a:pt x="2944" y="-42"/>
                  <a:pt x="-41" y="2944"/>
                  <a:pt x="-41" y="6626"/>
                </a:cubicBezTo>
                <a:close/>
              </a:path>
            </a:pathLst>
          </a:custGeom>
          <a:solidFill>
            <a:schemeClr val="bg1">
              <a:lumMod val="95000"/>
            </a:schemeClr>
          </a:solidFill>
          <a:ln w="3175" cap="flat">
            <a:noFill/>
            <a:prstDash val="solid"/>
            <a:miter/>
          </a:ln>
        </p:spPr>
        <p:txBody>
          <a:bodyPr rtlCol="0" anchor="ctr"/>
          <a:lstStyle/>
          <a:p>
            <a:pPr lvl="0"/>
            <a:endParaRPr lang="fr-FR" dirty="0"/>
          </a:p>
        </p:txBody>
      </p:sp>
      <p:sp>
        <p:nvSpPr>
          <p:cNvPr id="2" name="Titre 1">
            <a:extLst>
              <a:ext uri="{FF2B5EF4-FFF2-40B4-BE49-F238E27FC236}">
                <a16:creationId xmlns:a16="http://schemas.microsoft.com/office/drawing/2014/main" id="{50C5EE01-F973-4120-91B8-34CAA765DBA3}"/>
              </a:ext>
            </a:extLst>
          </p:cNvPr>
          <p:cNvSpPr>
            <a:spLocks noGrp="1"/>
          </p:cNvSpPr>
          <p:nvPr>
            <p:ph type="ctrTitle"/>
          </p:nvPr>
        </p:nvSpPr>
        <p:spPr>
          <a:xfrm>
            <a:off x="1110204" y="1061303"/>
            <a:ext cx="10080000" cy="1800000"/>
          </a:xfrm>
        </p:spPr>
        <p:txBody>
          <a:bodyPr anchor="b"/>
          <a:lstStyle>
            <a:lvl1pPr algn="l">
              <a:lnSpc>
                <a:spcPct val="72000"/>
              </a:lnSpc>
              <a:defRPr sz="4700" cap="none" baseline="0">
                <a:solidFill>
                  <a:schemeClr val="tx2"/>
                </a:solidFill>
              </a:defRPr>
            </a:lvl1pPr>
          </a:lstStyle>
          <a:p>
            <a:r>
              <a:rPr lang="fr-FR"/>
              <a:t>Modifiez le style du titre</a:t>
            </a:r>
            <a:endParaRPr lang="fr-FR" dirty="0"/>
          </a:p>
        </p:txBody>
      </p:sp>
      <p:sp>
        <p:nvSpPr>
          <p:cNvPr id="3" name="Sous-titre 2">
            <a:extLst>
              <a:ext uri="{FF2B5EF4-FFF2-40B4-BE49-F238E27FC236}">
                <a16:creationId xmlns:a16="http://schemas.microsoft.com/office/drawing/2014/main" id="{40AEA671-FC71-4FFA-B81F-CABE73D6E490}"/>
              </a:ext>
            </a:extLst>
          </p:cNvPr>
          <p:cNvSpPr>
            <a:spLocks noGrp="1"/>
          </p:cNvSpPr>
          <p:nvPr>
            <p:ph type="subTitle" idx="1"/>
          </p:nvPr>
        </p:nvSpPr>
        <p:spPr>
          <a:xfrm>
            <a:off x="1110204" y="2835170"/>
            <a:ext cx="10080000" cy="900000"/>
          </a:xfrm>
        </p:spPr>
        <p:txBody>
          <a:bodyPr anchor="t"/>
          <a:lstStyle>
            <a:lvl1pPr marL="0" indent="0" algn="l">
              <a:buNone/>
              <a:defRPr sz="23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endParaRPr lang="fr-FR" dirty="0"/>
          </a:p>
        </p:txBody>
      </p:sp>
      <p:sp>
        <p:nvSpPr>
          <p:cNvPr id="4" name="Espace réservé de la date 3">
            <a:extLst>
              <a:ext uri="{FF2B5EF4-FFF2-40B4-BE49-F238E27FC236}">
                <a16:creationId xmlns:a16="http://schemas.microsoft.com/office/drawing/2014/main" id="{E58594CA-3C40-4991-8A60-FEF72D3060D2}"/>
              </a:ext>
            </a:extLst>
          </p:cNvPr>
          <p:cNvSpPr>
            <a:spLocks noGrp="1"/>
          </p:cNvSpPr>
          <p:nvPr>
            <p:ph type="dt" sz="half" idx="10"/>
          </p:nvPr>
        </p:nvSpPr>
        <p:spPr>
          <a:xfrm>
            <a:off x="1110206" y="4061199"/>
            <a:ext cx="2520000" cy="540000"/>
          </a:xfrm>
        </p:spPr>
        <p:txBody>
          <a:bodyPr/>
          <a:lstStyle>
            <a:lvl1pPr>
              <a:defRPr sz="2300" b="1">
                <a:solidFill>
                  <a:schemeClr val="tx1"/>
                </a:solidFill>
              </a:defRPr>
            </a:lvl1pPr>
          </a:lstStyle>
          <a:p>
            <a:fld id="{3B370203-CEBB-494C-BD5D-00808FA6322E}" type="datetime4">
              <a:rPr lang="fr-FR" smtClean="0"/>
              <a:t>26 février 2022</a:t>
            </a:fld>
            <a:endParaRPr lang="fr-FR" dirty="0"/>
          </a:p>
        </p:txBody>
      </p:sp>
    </p:spTree>
    <p:extLst>
      <p:ext uri="{BB962C8B-B14F-4D97-AF65-F5344CB8AC3E}">
        <p14:creationId xmlns:p14="http://schemas.microsoft.com/office/powerpoint/2010/main" val="17281309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uverture avec encadré contour rouge">
    <p:spTree>
      <p:nvGrpSpPr>
        <p:cNvPr id="1" name=""/>
        <p:cNvGrpSpPr/>
        <p:nvPr/>
      </p:nvGrpSpPr>
      <p:grpSpPr>
        <a:xfrm>
          <a:off x="0" y="0"/>
          <a:ext cx="0" cy="0"/>
          <a:chOff x="0" y="0"/>
          <a:chExt cx="0" cy="0"/>
        </a:xfrm>
      </p:grpSpPr>
      <p:pic>
        <p:nvPicPr>
          <p:cNvPr id="9" name="Image 8" descr="Une image contenant texte&#10;&#10;Description générée automatiquement">
            <a:extLst>
              <a:ext uri="{FF2B5EF4-FFF2-40B4-BE49-F238E27FC236}">
                <a16:creationId xmlns:a16="http://schemas.microsoft.com/office/drawing/2014/main" id="{664A227C-7AB3-4617-B474-1686A08A1FC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0" y="4796844"/>
            <a:ext cx="2316480" cy="2060298"/>
          </a:xfrm>
          <a:prstGeom prst="rect">
            <a:avLst/>
          </a:prstGeom>
        </p:spPr>
      </p:pic>
      <p:pic>
        <p:nvPicPr>
          <p:cNvPr id="8" name="Image 7">
            <a:extLst>
              <a:ext uri="{FF2B5EF4-FFF2-40B4-BE49-F238E27FC236}">
                <a16:creationId xmlns:a16="http://schemas.microsoft.com/office/drawing/2014/main" id="{A6D2D3DD-51B5-4033-A1D9-DDC7997861C0}"/>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8848164" y="4746812"/>
            <a:ext cx="2911289" cy="1277470"/>
          </a:xfrm>
          <a:prstGeom prst="rect">
            <a:avLst/>
          </a:prstGeom>
        </p:spPr>
      </p:pic>
      <p:sp>
        <p:nvSpPr>
          <p:cNvPr id="19" name="Graphique 10">
            <a:extLst>
              <a:ext uri="{FF2B5EF4-FFF2-40B4-BE49-F238E27FC236}">
                <a16:creationId xmlns:a16="http://schemas.microsoft.com/office/drawing/2014/main" id="{E1B5B5FB-9CFB-4EC5-84C4-2DBF5FC5DFB2}"/>
              </a:ext>
            </a:extLst>
          </p:cNvPr>
          <p:cNvSpPr>
            <a:spLocks noChangeAspect="1"/>
          </p:cNvSpPr>
          <p:nvPr userDrawn="1"/>
        </p:nvSpPr>
        <p:spPr>
          <a:xfrm>
            <a:off x="536400" y="537446"/>
            <a:ext cx="11160000" cy="4261779"/>
          </a:xfrm>
          <a:custGeom>
            <a:avLst/>
            <a:gdLst>
              <a:gd name="connsiteX0" fmla="*/ -41 w 8367427"/>
              <a:gd name="connsiteY0" fmla="*/ 6626 h 3195352"/>
              <a:gd name="connsiteX1" fmla="*/ -41 w 8367427"/>
              <a:gd name="connsiteY1" fmla="*/ 3188452 h 3195352"/>
              <a:gd name="connsiteX2" fmla="*/ 6625 w 8367427"/>
              <a:gd name="connsiteY2" fmla="*/ 3195310 h 3195352"/>
              <a:gd name="connsiteX3" fmla="*/ 6721 w 8367427"/>
              <a:gd name="connsiteY3" fmla="*/ 3195310 h 3195352"/>
              <a:gd name="connsiteX4" fmla="*/ 6187589 w 8367427"/>
              <a:gd name="connsiteY4" fmla="*/ 3195310 h 3195352"/>
              <a:gd name="connsiteX5" fmla="*/ 6194352 w 8367427"/>
              <a:gd name="connsiteY5" fmla="*/ 3188548 h 3195352"/>
              <a:gd name="connsiteX6" fmla="*/ 6194352 w 8367427"/>
              <a:gd name="connsiteY6" fmla="*/ 3188452 h 3195352"/>
              <a:gd name="connsiteX7" fmla="*/ 6194352 w 8367427"/>
              <a:gd name="connsiteY7" fmla="*/ 3122825 h 3195352"/>
              <a:gd name="connsiteX8" fmla="*/ 6201020 w 8367427"/>
              <a:gd name="connsiteY8" fmla="*/ 3115967 h 3195352"/>
              <a:gd name="connsiteX9" fmla="*/ 6201115 w 8367427"/>
              <a:gd name="connsiteY9" fmla="*/ 3115967 h 3195352"/>
              <a:gd name="connsiteX10" fmla="*/ 8360623 w 8367427"/>
              <a:gd name="connsiteY10" fmla="*/ 3115967 h 3195352"/>
              <a:gd name="connsiteX11" fmla="*/ 8367385 w 8367427"/>
              <a:gd name="connsiteY11" fmla="*/ 3109395 h 3195352"/>
              <a:gd name="connsiteX12" fmla="*/ 8367385 w 8367427"/>
              <a:gd name="connsiteY12" fmla="*/ 3109299 h 3195352"/>
              <a:gd name="connsiteX13" fmla="*/ 8367385 w 8367427"/>
              <a:gd name="connsiteY13" fmla="*/ 6626 h 3195352"/>
              <a:gd name="connsiteX14" fmla="*/ 8360908 w 8367427"/>
              <a:gd name="connsiteY14" fmla="*/ -42 h 3195352"/>
              <a:gd name="connsiteX15" fmla="*/ 8360718 w 8367427"/>
              <a:gd name="connsiteY15" fmla="*/ -42 h 3195352"/>
              <a:gd name="connsiteX16" fmla="*/ 6626 w 8367427"/>
              <a:gd name="connsiteY16" fmla="*/ -42 h 3195352"/>
              <a:gd name="connsiteX17" fmla="*/ -41 w 8367427"/>
              <a:gd name="connsiteY17" fmla="*/ 6626 h 3195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367427" h="3195352">
                <a:moveTo>
                  <a:pt x="-41" y="6626"/>
                </a:moveTo>
                <a:lnTo>
                  <a:pt x="-41" y="3188452"/>
                </a:lnTo>
                <a:cubicBezTo>
                  <a:pt x="-94" y="3192186"/>
                  <a:pt x="2890" y="3195253"/>
                  <a:pt x="6625" y="3195310"/>
                </a:cubicBezTo>
                <a:cubicBezTo>
                  <a:pt x="6658" y="3195310"/>
                  <a:pt x="6689" y="3195310"/>
                  <a:pt x="6721" y="3195310"/>
                </a:cubicBezTo>
                <a:lnTo>
                  <a:pt x="6187589" y="3195310"/>
                </a:lnTo>
                <a:cubicBezTo>
                  <a:pt x="6191323" y="3195310"/>
                  <a:pt x="6194352" y="3192281"/>
                  <a:pt x="6194352" y="3188548"/>
                </a:cubicBezTo>
                <a:cubicBezTo>
                  <a:pt x="6194352" y="3188519"/>
                  <a:pt x="6194352" y="3188481"/>
                  <a:pt x="6194352" y="3188452"/>
                </a:cubicBezTo>
                <a:lnTo>
                  <a:pt x="6194352" y="3122825"/>
                </a:lnTo>
                <a:cubicBezTo>
                  <a:pt x="6194305" y="3119091"/>
                  <a:pt x="6197286" y="3116024"/>
                  <a:pt x="6201020" y="3115967"/>
                </a:cubicBezTo>
                <a:cubicBezTo>
                  <a:pt x="6201048" y="3115967"/>
                  <a:pt x="6201086" y="3115967"/>
                  <a:pt x="6201115" y="3115967"/>
                </a:cubicBezTo>
                <a:lnTo>
                  <a:pt x="8360623" y="3115967"/>
                </a:lnTo>
                <a:cubicBezTo>
                  <a:pt x="8364309" y="3116024"/>
                  <a:pt x="8367328" y="3113081"/>
                  <a:pt x="8367385" y="3109395"/>
                </a:cubicBezTo>
                <a:cubicBezTo>
                  <a:pt x="8367385" y="3109366"/>
                  <a:pt x="8367385" y="3109328"/>
                  <a:pt x="8367385" y="3109299"/>
                </a:cubicBezTo>
                <a:lnTo>
                  <a:pt x="8367385" y="6626"/>
                </a:lnTo>
                <a:cubicBezTo>
                  <a:pt x="8367443" y="2997"/>
                  <a:pt x="8364538" y="12"/>
                  <a:pt x="8360908" y="-42"/>
                </a:cubicBezTo>
                <a:cubicBezTo>
                  <a:pt x="8360842" y="-42"/>
                  <a:pt x="8360785" y="-42"/>
                  <a:pt x="8360718" y="-42"/>
                </a:cubicBezTo>
                <a:lnTo>
                  <a:pt x="6626" y="-42"/>
                </a:lnTo>
                <a:cubicBezTo>
                  <a:pt x="2944" y="-42"/>
                  <a:pt x="-41" y="2944"/>
                  <a:pt x="-41" y="6626"/>
                </a:cubicBezTo>
                <a:close/>
              </a:path>
            </a:pathLst>
          </a:custGeom>
          <a:noFill/>
          <a:ln w="15240" cap="flat">
            <a:solidFill>
              <a:schemeClr val="tx2"/>
            </a:solidFill>
            <a:prstDash val="solid"/>
            <a:miter/>
          </a:ln>
        </p:spPr>
        <p:txBody>
          <a:bodyPr rtlCol="0" anchor="ctr"/>
          <a:lstStyle/>
          <a:p>
            <a:pPr lvl="0"/>
            <a:endParaRPr lang="fr-FR" dirty="0"/>
          </a:p>
        </p:txBody>
      </p:sp>
      <p:sp>
        <p:nvSpPr>
          <p:cNvPr id="2" name="Titre 1">
            <a:extLst>
              <a:ext uri="{FF2B5EF4-FFF2-40B4-BE49-F238E27FC236}">
                <a16:creationId xmlns:a16="http://schemas.microsoft.com/office/drawing/2014/main" id="{50C5EE01-F973-4120-91B8-34CAA765DBA3}"/>
              </a:ext>
            </a:extLst>
          </p:cNvPr>
          <p:cNvSpPr>
            <a:spLocks noGrp="1"/>
          </p:cNvSpPr>
          <p:nvPr>
            <p:ph type="ctrTitle"/>
          </p:nvPr>
        </p:nvSpPr>
        <p:spPr>
          <a:xfrm>
            <a:off x="1110204" y="1061303"/>
            <a:ext cx="10080000" cy="1800000"/>
          </a:xfrm>
        </p:spPr>
        <p:txBody>
          <a:bodyPr anchor="b"/>
          <a:lstStyle>
            <a:lvl1pPr algn="l">
              <a:lnSpc>
                <a:spcPct val="72000"/>
              </a:lnSpc>
              <a:defRPr sz="4700" cap="none" baseline="0">
                <a:solidFill>
                  <a:schemeClr val="tx2"/>
                </a:solidFill>
              </a:defRPr>
            </a:lvl1pPr>
          </a:lstStyle>
          <a:p>
            <a:r>
              <a:rPr lang="fr-FR"/>
              <a:t>Modifiez le style du titre</a:t>
            </a:r>
            <a:endParaRPr lang="fr-FR" dirty="0"/>
          </a:p>
        </p:txBody>
      </p:sp>
      <p:sp>
        <p:nvSpPr>
          <p:cNvPr id="3" name="Sous-titre 2">
            <a:extLst>
              <a:ext uri="{FF2B5EF4-FFF2-40B4-BE49-F238E27FC236}">
                <a16:creationId xmlns:a16="http://schemas.microsoft.com/office/drawing/2014/main" id="{40AEA671-FC71-4FFA-B81F-CABE73D6E490}"/>
              </a:ext>
            </a:extLst>
          </p:cNvPr>
          <p:cNvSpPr>
            <a:spLocks noGrp="1"/>
          </p:cNvSpPr>
          <p:nvPr>
            <p:ph type="subTitle" idx="1"/>
          </p:nvPr>
        </p:nvSpPr>
        <p:spPr>
          <a:xfrm>
            <a:off x="1110204" y="2835170"/>
            <a:ext cx="10080000" cy="900000"/>
          </a:xfrm>
        </p:spPr>
        <p:txBody>
          <a:bodyPr anchor="t"/>
          <a:lstStyle>
            <a:lvl1pPr marL="0" indent="0" algn="l">
              <a:buNone/>
              <a:defRPr sz="23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endParaRPr lang="fr-FR" dirty="0"/>
          </a:p>
        </p:txBody>
      </p:sp>
      <p:sp>
        <p:nvSpPr>
          <p:cNvPr id="4" name="Espace réservé de la date 3">
            <a:extLst>
              <a:ext uri="{FF2B5EF4-FFF2-40B4-BE49-F238E27FC236}">
                <a16:creationId xmlns:a16="http://schemas.microsoft.com/office/drawing/2014/main" id="{E58594CA-3C40-4991-8A60-FEF72D3060D2}"/>
              </a:ext>
            </a:extLst>
          </p:cNvPr>
          <p:cNvSpPr>
            <a:spLocks noGrp="1"/>
          </p:cNvSpPr>
          <p:nvPr>
            <p:ph type="dt" sz="half" idx="10"/>
          </p:nvPr>
        </p:nvSpPr>
        <p:spPr>
          <a:xfrm>
            <a:off x="1110206" y="4061199"/>
            <a:ext cx="2520000" cy="540000"/>
          </a:xfrm>
        </p:spPr>
        <p:txBody>
          <a:bodyPr/>
          <a:lstStyle>
            <a:lvl1pPr>
              <a:defRPr sz="2300" b="1">
                <a:solidFill>
                  <a:schemeClr val="tx1"/>
                </a:solidFill>
              </a:defRPr>
            </a:lvl1pPr>
          </a:lstStyle>
          <a:p>
            <a:fld id="{96208746-255A-024C-843A-42F62735018B}" type="datetime4">
              <a:rPr lang="fr-FR" smtClean="0"/>
              <a:t>26 février 2022</a:t>
            </a:fld>
            <a:endParaRPr lang="fr-FR" dirty="0"/>
          </a:p>
        </p:txBody>
      </p:sp>
    </p:spTree>
    <p:extLst>
      <p:ext uri="{BB962C8B-B14F-4D97-AF65-F5344CB8AC3E}">
        <p14:creationId xmlns:p14="http://schemas.microsoft.com/office/powerpoint/2010/main" val="27845039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ommaire avec encadré aplat gris">
    <p:spTree>
      <p:nvGrpSpPr>
        <p:cNvPr id="1" name=""/>
        <p:cNvGrpSpPr/>
        <p:nvPr/>
      </p:nvGrpSpPr>
      <p:grpSpPr>
        <a:xfrm>
          <a:off x="0" y="0"/>
          <a:ext cx="0" cy="0"/>
          <a:chOff x="0" y="0"/>
          <a:chExt cx="0" cy="0"/>
        </a:xfrm>
      </p:grpSpPr>
      <p:pic>
        <p:nvPicPr>
          <p:cNvPr id="14" name="Image 13" descr="Une image contenant texte&#10;&#10;Description générée automatiquement">
            <a:extLst>
              <a:ext uri="{FF2B5EF4-FFF2-40B4-BE49-F238E27FC236}">
                <a16:creationId xmlns:a16="http://schemas.microsoft.com/office/drawing/2014/main" id="{C8CCEA4F-CBAA-483C-A7F0-9EA0D5CE512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10175081" y="6257924"/>
            <a:ext cx="1307307" cy="509589"/>
          </a:xfrm>
          <a:prstGeom prst="rect">
            <a:avLst/>
          </a:prstGeom>
        </p:spPr>
      </p:pic>
      <p:sp>
        <p:nvSpPr>
          <p:cNvPr id="15" name="Graphique 12">
            <a:extLst>
              <a:ext uri="{FF2B5EF4-FFF2-40B4-BE49-F238E27FC236}">
                <a16:creationId xmlns:a16="http://schemas.microsoft.com/office/drawing/2014/main" id="{6D7318E5-86D9-443B-ACB1-1C8E7E758885}"/>
              </a:ext>
            </a:extLst>
          </p:cNvPr>
          <p:cNvSpPr>
            <a:spLocks noChangeAspect="1"/>
          </p:cNvSpPr>
          <p:nvPr userDrawn="1"/>
        </p:nvSpPr>
        <p:spPr>
          <a:xfrm>
            <a:off x="536400" y="536400"/>
            <a:ext cx="11160000" cy="5805502"/>
          </a:xfrm>
          <a:custGeom>
            <a:avLst/>
            <a:gdLst>
              <a:gd name="connsiteX0" fmla="*/ 8386001 w 8386000"/>
              <a:gd name="connsiteY0" fmla="*/ 0 h 4362450"/>
              <a:gd name="connsiteX1" fmla="*/ 0 w 8386000"/>
              <a:gd name="connsiteY1" fmla="*/ 0 h 4362450"/>
              <a:gd name="connsiteX2" fmla="*/ 667 w 8386000"/>
              <a:gd name="connsiteY2" fmla="*/ 4272439 h 4362450"/>
              <a:gd name="connsiteX3" fmla="*/ 667 w 8386000"/>
              <a:gd name="connsiteY3" fmla="*/ 4362450 h 4362450"/>
              <a:gd name="connsiteX4" fmla="*/ 7218903 w 8386000"/>
              <a:gd name="connsiteY4" fmla="*/ 4362450 h 4362450"/>
              <a:gd name="connsiteX5" fmla="*/ 7218903 w 8386000"/>
              <a:gd name="connsiteY5" fmla="*/ 4272439 h 4362450"/>
              <a:gd name="connsiteX6" fmla="*/ 8386001 w 8386000"/>
              <a:gd name="connsiteY6" fmla="*/ 4272439 h 4362450"/>
              <a:gd name="connsiteX7" fmla="*/ 8386001 w 8386000"/>
              <a:gd name="connsiteY7" fmla="*/ 0 h 4362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386000" h="4362450">
                <a:moveTo>
                  <a:pt x="8386001" y="0"/>
                </a:moveTo>
                <a:lnTo>
                  <a:pt x="0" y="0"/>
                </a:lnTo>
                <a:lnTo>
                  <a:pt x="667" y="4272439"/>
                </a:lnTo>
                <a:lnTo>
                  <a:pt x="667" y="4362450"/>
                </a:lnTo>
                <a:lnTo>
                  <a:pt x="7218903" y="4362450"/>
                </a:lnTo>
                <a:lnTo>
                  <a:pt x="7218903" y="4272439"/>
                </a:lnTo>
                <a:lnTo>
                  <a:pt x="8386001" y="4272439"/>
                </a:lnTo>
                <a:lnTo>
                  <a:pt x="8386001" y="0"/>
                </a:lnTo>
                <a:close/>
              </a:path>
            </a:pathLst>
          </a:custGeom>
          <a:solidFill>
            <a:schemeClr val="bg1">
              <a:lumMod val="95000"/>
            </a:schemeClr>
          </a:solidFill>
          <a:ln w="3175" cap="flat">
            <a:noFill/>
            <a:prstDash val="solid"/>
            <a:miter/>
          </a:ln>
        </p:spPr>
        <p:txBody>
          <a:bodyPr rtlCol="0" anchor="ctr"/>
          <a:lstStyle/>
          <a:p>
            <a:pPr lvl="0"/>
            <a:endParaRPr lang="fr-FR" dirty="0"/>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773113" y="701040"/>
            <a:ext cx="10620000" cy="503873"/>
          </a:xfrm>
        </p:spPr>
        <p:txBody>
          <a:bodyPr anchor="ctr"/>
          <a:lstStyle>
            <a:lvl1pPr>
              <a:defRPr>
                <a:solidFill>
                  <a:schemeClr val="tx2"/>
                </a:solidFill>
              </a:defRPr>
            </a:lvl1pPr>
          </a:lstStyle>
          <a:p>
            <a:r>
              <a:rPr lang="fr-FR"/>
              <a:t>Modifiez le style du titre</a:t>
            </a:r>
            <a:endParaRPr lang="fr-FR" dirty="0"/>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667857" y="1795743"/>
            <a:ext cx="2880000" cy="576000"/>
          </a:xfrm>
        </p:spPr>
        <p:txBody>
          <a:bodyPr anchor="t"/>
          <a:lstStyle>
            <a:lvl1pPr marL="0" indent="0">
              <a:buNone/>
              <a:defRPr sz="33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667856" y="2429156"/>
            <a:ext cx="2880000" cy="3240000"/>
          </a:xfrm>
        </p:spPr>
        <p:txBody>
          <a:bodyPr anchor="t"/>
          <a:lstStyle>
            <a:lvl1pPr marL="0" indent="0">
              <a:buNone/>
              <a:defRPr sz="15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7" name="Espace réservé de la date 6">
            <a:extLst>
              <a:ext uri="{FF2B5EF4-FFF2-40B4-BE49-F238E27FC236}">
                <a16:creationId xmlns:a16="http://schemas.microsoft.com/office/drawing/2014/main" id="{1E05C12A-6D66-4BD5-8AA3-E181C54F9E89}"/>
              </a:ext>
            </a:extLst>
          </p:cNvPr>
          <p:cNvSpPr>
            <a:spLocks noGrp="1"/>
          </p:cNvSpPr>
          <p:nvPr>
            <p:ph type="dt" sz="half" idx="10"/>
          </p:nvPr>
        </p:nvSpPr>
        <p:spPr/>
        <p:txBody>
          <a:bodyPr/>
          <a:lstStyle/>
          <a:p>
            <a:fld id="{33554C0F-416C-2C47-9526-72E137DEF8B7}" type="datetime4">
              <a:rPr lang="fr-FR" smtClean="0"/>
              <a:t>26 février 2022</a:t>
            </a:fld>
            <a:endParaRPr lang="fr-FR" dirty="0"/>
          </a:p>
        </p:txBody>
      </p:sp>
      <p:sp>
        <p:nvSpPr>
          <p:cNvPr id="8" name="Espace réservé du pied de page 7">
            <a:extLst>
              <a:ext uri="{FF2B5EF4-FFF2-40B4-BE49-F238E27FC236}">
                <a16:creationId xmlns:a16="http://schemas.microsoft.com/office/drawing/2014/main" id="{4D9927BF-3057-4ED9-A027-6ED3E5944114}"/>
              </a:ext>
            </a:extLst>
          </p:cNvPr>
          <p:cNvSpPr>
            <a:spLocks noGrp="1"/>
          </p:cNvSpPr>
          <p:nvPr>
            <p:ph type="ftr" sz="quarter" idx="11"/>
          </p:nvPr>
        </p:nvSpPr>
        <p:spPr/>
        <p:txBody>
          <a:bodyPr/>
          <a:lstStyle/>
          <a:p>
            <a:r>
              <a:rPr lang="fr-FR" dirty="0"/>
              <a:t>Arbre décisionnel Banque en Ligne DEI PRO - CE NET</a:t>
            </a:r>
          </a:p>
        </p:txBody>
      </p:sp>
      <p:sp>
        <p:nvSpPr>
          <p:cNvPr id="9" name="Espace réservé du numéro de diapositive 8">
            <a:extLst>
              <a:ext uri="{FF2B5EF4-FFF2-40B4-BE49-F238E27FC236}">
                <a16:creationId xmlns:a16="http://schemas.microsoft.com/office/drawing/2014/main" id="{7E748F74-A8DF-40EA-847A-446CF8437D01}"/>
              </a:ext>
            </a:extLst>
          </p:cNvPr>
          <p:cNvSpPr>
            <a:spLocks noGrp="1"/>
          </p:cNvSpPr>
          <p:nvPr>
            <p:ph type="sldNum" sz="quarter" idx="12"/>
          </p:nvPr>
        </p:nvSpPr>
        <p:spPr/>
        <p:txBody>
          <a:bodyPr/>
          <a:lstStyle/>
          <a:p>
            <a:fld id="{975A587B-5814-4D9B-9598-FE9CB954CB01}" type="slidenum">
              <a:rPr lang="fr-FR" smtClean="0"/>
              <a:t>‹N°›</a:t>
            </a:fld>
            <a:endParaRPr lang="fr-FR" dirty="0"/>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4997450" y="1795743"/>
            <a:ext cx="2880000" cy="576000"/>
          </a:xfrm>
        </p:spPr>
        <p:txBody>
          <a:bodyPr/>
          <a:lstStyle>
            <a:lvl1pPr>
              <a:defRPr sz="3300">
                <a:solidFill>
                  <a:schemeClr val="tx1"/>
                </a:solidFill>
              </a:defRPr>
            </a:lvl1pPr>
          </a:lstStyle>
          <a:p>
            <a:pPr lvl="0"/>
            <a:r>
              <a:rPr lang="fr-FR" dirty="0"/>
              <a:t>NN</a:t>
            </a:r>
          </a:p>
        </p:txBody>
      </p:sp>
      <p:sp>
        <p:nvSpPr>
          <p:cNvPr id="12" name="Espace réservé du texte 10">
            <a:extLst>
              <a:ext uri="{FF2B5EF4-FFF2-40B4-BE49-F238E27FC236}">
                <a16:creationId xmlns:a16="http://schemas.microsoft.com/office/drawing/2014/main" id="{08DB6947-039A-4506-BEB5-83CB21C64837}"/>
              </a:ext>
            </a:extLst>
          </p:cNvPr>
          <p:cNvSpPr>
            <a:spLocks noGrp="1"/>
          </p:cNvSpPr>
          <p:nvPr>
            <p:ph type="body" sz="quarter" idx="14" hasCustomPrompt="1"/>
          </p:nvPr>
        </p:nvSpPr>
        <p:spPr>
          <a:xfrm>
            <a:off x="4997450" y="2429156"/>
            <a:ext cx="2880000" cy="3240000"/>
          </a:xfrm>
        </p:spPr>
        <p:txBody>
          <a:bodyPr/>
          <a:lstStyle>
            <a:lvl1pPr>
              <a:defRPr sz="1500">
                <a:solidFill>
                  <a:schemeClr val="tx1"/>
                </a:solidFill>
              </a:defRPr>
            </a:lvl1pPr>
          </a:lstStyle>
          <a:p>
            <a:pPr lvl="0"/>
            <a:r>
              <a:rPr lang="fr-FR" dirty="0"/>
              <a:t>Modifier les styles du texte du masque</a:t>
            </a:r>
          </a:p>
        </p:txBody>
      </p:sp>
      <p:sp>
        <p:nvSpPr>
          <p:cNvPr id="16" name="Espace réservé du texte 4">
            <a:extLst>
              <a:ext uri="{FF2B5EF4-FFF2-40B4-BE49-F238E27FC236}">
                <a16:creationId xmlns:a16="http://schemas.microsoft.com/office/drawing/2014/main" id="{1B0E1FED-A360-4639-85C4-418D0D8BC8F6}"/>
              </a:ext>
            </a:extLst>
          </p:cNvPr>
          <p:cNvSpPr>
            <a:spLocks noGrp="1"/>
          </p:cNvSpPr>
          <p:nvPr>
            <p:ph type="body" sz="quarter" idx="15" hasCustomPrompt="1"/>
          </p:nvPr>
        </p:nvSpPr>
        <p:spPr>
          <a:xfrm>
            <a:off x="8343106" y="1795743"/>
            <a:ext cx="2880000" cy="576000"/>
          </a:xfrm>
        </p:spPr>
        <p:txBody>
          <a:bodyPr anchor="t"/>
          <a:lstStyle>
            <a:lvl1pPr marL="0" indent="0">
              <a:buNone/>
              <a:defRPr sz="33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7" name="Espace réservé du texte 10">
            <a:extLst>
              <a:ext uri="{FF2B5EF4-FFF2-40B4-BE49-F238E27FC236}">
                <a16:creationId xmlns:a16="http://schemas.microsoft.com/office/drawing/2014/main" id="{4D78BB2E-6135-47F9-BBCD-CB1BD78C841D}"/>
              </a:ext>
            </a:extLst>
          </p:cNvPr>
          <p:cNvSpPr>
            <a:spLocks noGrp="1"/>
          </p:cNvSpPr>
          <p:nvPr>
            <p:ph type="body" sz="quarter" idx="16" hasCustomPrompt="1"/>
          </p:nvPr>
        </p:nvSpPr>
        <p:spPr>
          <a:xfrm>
            <a:off x="8343106" y="2429156"/>
            <a:ext cx="2880000" cy="3240000"/>
          </a:xfrm>
        </p:spPr>
        <p:txBody>
          <a:bodyPr/>
          <a:lstStyle>
            <a:lvl1pPr>
              <a:defRPr sz="1500">
                <a:solidFill>
                  <a:schemeClr val="tx1"/>
                </a:solidFill>
              </a:defRPr>
            </a:lvl1pPr>
          </a:lstStyle>
          <a:p>
            <a:pPr lvl="0"/>
            <a:r>
              <a:rPr lang="fr-FR" dirty="0"/>
              <a:t>Modifier les styles du texte du masque</a:t>
            </a:r>
          </a:p>
        </p:txBody>
      </p:sp>
    </p:spTree>
    <p:extLst>
      <p:ext uri="{BB962C8B-B14F-4D97-AF65-F5344CB8AC3E}">
        <p14:creationId xmlns:p14="http://schemas.microsoft.com/office/powerpoint/2010/main" val="28833725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ommaire avec encadré contour rouge">
    <p:spTree>
      <p:nvGrpSpPr>
        <p:cNvPr id="1" name=""/>
        <p:cNvGrpSpPr/>
        <p:nvPr/>
      </p:nvGrpSpPr>
      <p:grpSpPr>
        <a:xfrm>
          <a:off x="0" y="0"/>
          <a:ext cx="0" cy="0"/>
          <a:chOff x="0" y="0"/>
          <a:chExt cx="0" cy="0"/>
        </a:xfrm>
      </p:grpSpPr>
      <p:pic>
        <p:nvPicPr>
          <p:cNvPr id="23" name="Image 22" descr="Une image contenant texte&#10;&#10;Description générée automatiquement">
            <a:extLst>
              <a:ext uri="{FF2B5EF4-FFF2-40B4-BE49-F238E27FC236}">
                <a16:creationId xmlns:a16="http://schemas.microsoft.com/office/drawing/2014/main" id="{B118B9DB-4C04-4B63-8944-C9D098266FA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10175081" y="6257924"/>
            <a:ext cx="1307307" cy="509589"/>
          </a:xfrm>
          <a:prstGeom prst="rect">
            <a:avLst/>
          </a:prstGeom>
        </p:spPr>
      </p:pic>
      <p:sp>
        <p:nvSpPr>
          <p:cNvPr id="24" name="Forme libre : forme 23">
            <a:extLst>
              <a:ext uri="{FF2B5EF4-FFF2-40B4-BE49-F238E27FC236}">
                <a16:creationId xmlns:a16="http://schemas.microsoft.com/office/drawing/2014/main" id="{BF20E773-0DFF-49F5-88D1-06EE1957307C}"/>
              </a:ext>
            </a:extLst>
          </p:cNvPr>
          <p:cNvSpPr>
            <a:spLocks noChangeAspect="1"/>
          </p:cNvSpPr>
          <p:nvPr userDrawn="1"/>
        </p:nvSpPr>
        <p:spPr>
          <a:xfrm>
            <a:off x="536343" y="536344"/>
            <a:ext cx="11160058" cy="5805341"/>
          </a:xfrm>
          <a:custGeom>
            <a:avLst/>
            <a:gdLst>
              <a:gd name="connsiteX0" fmla="*/ 985106 w 11160058"/>
              <a:gd name="connsiteY0" fmla="*/ 0 h 5805341"/>
              <a:gd name="connsiteX1" fmla="*/ 10144358 w 11160058"/>
              <a:gd name="connsiteY1" fmla="*/ 0 h 5805341"/>
              <a:gd name="connsiteX2" fmla="*/ 10144358 w 11160058"/>
              <a:gd name="connsiteY2" fmla="*/ 1 h 5805341"/>
              <a:gd name="connsiteX3" fmla="*/ 11151002 w 11160058"/>
              <a:gd name="connsiteY3" fmla="*/ 1 h 5805341"/>
              <a:gd name="connsiteX4" fmla="*/ 11151128 w 11160058"/>
              <a:gd name="connsiteY4" fmla="*/ 0 h 5805341"/>
              <a:gd name="connsiteX5" fmla="*/ 11160002 w 11160058"/>
              <a:gd name="connsiteY5" fmla="*/ 8876 h 5805341"/>
              <a:gd name="connsiteX6" fmla="*/ 11160002 w 11160058"/>
              <a:gd name="connsiteY6" fmla="*/ 5407760 h 5805341"/>
              <a:gd name="connsiteX7" fmla="*/ 11160002 w 11160058"/>
              <a:gd name="connsiteY7" fmla="*/ 5441468 h 5805341"/>
              <a:gd name="connsiteX8" fmla="*/ 11160058 w 11160058"/>
              <a:gd name="connsiteY8" fmla="*/ 5441468 h 5805341"/>
              <a:gd name="connsiteX9" fmla="*/ 11160058 w 11160058"/>
              <a:gd name="connsiteY9" fmla="*/ 5628083 h 5805341"/>
              <a:gd name="connsiteX10" fmla="*/ 11160058 w 11160058"/>
              <a:gd name="connsiteY10" fmla="*/ 5646742 h 5805341"/>
              <a:gd name="connsiteX11" fmla="*/ 11160058 w 11160058"/>
              <a:gd name="connsiteY11" fmla="*/ 5685545 h 5805341"/>
              <a:gd name="connsiteX12" fmla="*/ 9606766 w 11160058"/>
              <a:gd name="connsiteY12" fmla="*/ 5685545 h 5805341"/>
              <a:gd name="connsiteX13" fmla="*/ 9606766 w 11160058"/>
              <a:gd name="connsiteY13" fmla="*/ 5805341 h 5805341"/>
              <a:gd name="connsiteX14" fmla="*/ 9 w 11160058"/>
              <a:gd name="connsiteY14" fmla="*/ 5805341 h 5805341"/>
              <a:gd name="connsiteX15" fmla="*/ 9 w 11160058"/>
              <a:gd name="connsiteY15" fmla="*/ 5685545 h 5805341"/>
              <a:gd name="connsiteX16" fmla="*/ 0 w 11160058"/>
              <a:gd name="connsiteY16" fmla="*/ 5628083 h 5805341"/>
              <a:gd name="connsiteX17" fmla="*/ 47 w 11160058"/>
              <a:gd name="connsiteY17" fmla="*/ 5628083 h 5805341"/>
              <a:gd name="connsiteX18" fmla="*/ 47 w 11160058"/>
              <a:gd name="connsiteY18" fmla="*/ 9636 h 5805341"/>
              <a:gd name="connsiteX19" fmla="*/ 0 w 11160058"/>
              <a:gd name="connsiteY19" fmla="*/ 8703 h 5805341"/>
              <a:gd name="connsiteX20" fmla="*/ 8793 w 11160058"/>
              <a:gd name="connsiteY20" fmla="*/ 1 h 5805341"/>
              <a:gd name="connsiteX21" fmla="*/ 985105 w 11160058"/>
              <a:gd name="connsiteY21" fmla="*/ 1 h 5805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160058" h="5805341">
                <a:moveTo>
                  <a:pt x="985106" y="0"/>
                </a:moveTo>
                <a:lnTo>
                  <a:pt x="10144358" y="0"/>
                </a:lnTo>
                <a:lnTo>
                  <a:pt x="10144358" y="1"/>
                </a:lnTo>
                <a:lnTo>
                  <a:pt x="11151002" y="1"/>
                </a:lnTo>
                <a:cubicBezTo>
                  <a:pt x="11151040" y="0"/>
                  <a:pt x="11151089" y="0"/>
                  <a:pt x="11151128" y="0"/>
                </a:cubicBezTo>
                <a:cubicBezTo>
                  <a:pt x="11156034" y="1"/>
                  <a:pt x="11160002" y="3974"/>
                  <a:pt x="11160002" y="8876"/>
                </a:cubicBezTo>
                <a:cubicBezTo>
                  <a:pt x="11160002" y="281952"/>
                  <a:pt x="11160002" y="4469661"/>
                  <a:pt x="11160002" y="5407760"/>
                </a:cubicBezTo>
                <a:lnTo>
                  <a:pt x="11160002" y="5441468"/>
                </a:lnTo>
                <a:lnTo>
                  <a:pt x="11160058" y="5441468"/>
                </a:lnTo>
                <a:lnTo>
                  <a:pt x="11160058" y="5628083"/>
                </a:lnTo>
                <a:lnTo>
                  <a:pt x="11160058" y="5646742"/>
                </a:lnTo>
                <a:lnTo>
                  <a:pt x="11160058" y="5685545"/>
                </a:lnTo>
                <a:lnTo>
                  <a:pt x="9606766" y="5685545"/>
                </a:lnTo>
                <a:lnTo>
                  <a:pt x="9606766" y="5805341"/>
                </a:lnTo>
                <a:lnTo>
                  <a:pt x="9" y="5805341"/>
                </a:lnTo>
                <a:lnTo>
                  <a:pt x="9" y="5685545"/>
                </a:lnTo>
                <a:lnTo>
                  <a:pt x="0" y="5628083"/>
                </a:lnTo>
                <a:lnTo>
                  <a:pt x="47" y="5628083"/>
                </a:lnTo>
                <a:lnTo>
                  <a:pt x="47" y="9636"/>
                </a:lnTo>
                <a:cubicBezTo>
                  <a:pt x="14" y="9327"/>
                  <a:pt x="-1" y="9014"/>
                  <a:pt x="0" y="8703"/>
                </a:cubicBezTo>
                <a:cubicBezTo>
                  <a:pt x="25" y="3873"/>
                  <a:pt x="3962" y="-24"/>
                  <a:pt x="8793" y="1"/>
                </a:cubicBezTo>
                <a:lnTo>
                  <a:pt x="985105" y="1"/>
                </a:lnTo>
                <a:close/>
              </a:path>
            </a:pathLst>
          </a:custGeom>
          <a:noFill/>
          <a:ln w="15240" cap="flat">
            <a:solidFill>
              <a:schemeClr val="tx2"/>
            </a:solidFill>
            <a:prstDash val="solid"/>
            <a:round/>
          </a:ln>
        </p:spPr>
        <p:txBody>
          <a:bodyPr wrap="square" rtlCol="0" anchor="ctr">
            <a:noAutofit/>
          </a:bodyPr>
          <a:lstStyle/>
          <a:p>
            <a:endParaRPr lang="fr-FR" dirty="0">
              <a:solidFill>
                <a:schemeClr val="tx1"/>
              </a:solidFill>
            </a:endParaRPr>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773113" y="702000"/>
            <a:ext cx="10620000" cy="504000"/>
          </a:xfrm>
        </p:spPr>
        <p:txBody>
          <a:bodyPr anchor="ctr"/>
          <a:lstStyle>
            <a:lvl1pPr>
              <a:defRPr>
                <a:solidFill>
                  <a:schemeClr val="tx2"/>
                </a:solidFill>
              </a:defRPr>
            </a:lvl1pPr>
          </a:lstStyle>
          <a:p>
            <a:r>
              <a:rPr lang="fr-FR"/>
              <a:t>Modifiez le style du titre</a:t>
            </a:r>
            <a:endParaRPr lang="fr-FR" dirty="0"/>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482118" y="1695730"/>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2510025" y="1427778"/>
            <a:ext cx="2160000" cy="1080000"/>
          </a:xfrm>
        </p:spPr>
        <p:txBody>
          <a:bodyPr anchor="ctr"/>
          <a:lstStyle>
            <a:lvl1pPr marL="0" indent="0">
              <a:buFont typeface="Wingdings" panose="05000000000000000000" pitchFamily="2" charset="2"/>
              <a:buNone/>
              <a:defRPr sz="1300" b="1">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7" name="Espace réservé de la date 6">
            <a:extLst>
              <a:ext uri="{FF2B5EF4-FFF2-40B4-BE49-F238E27FC236}">
                <a16:creationId xmlns:a16="http://schemas.microsoft.com/office/drawing/2014/main" id="{1E05C12A-6D66-4BD5-8AA3-E181C54F9E89}"/>
              </a:ext>
            </a:extLst>
          </p:cNvPr>
          <p:cNvSpPr>
            <a:spLocks noGrp="1"/>
          </p:cNvSpPr>
          <p:nvPr>
            <p:ph type="dt" sz="half" idx="10"/>
          </p:nvPr>
        </p:nvSpPr>
        <p:spPr/>
        <p:txBody>
          <a:bodyPr/>
          <a:lstStyle/>
          <a:p>
            <a:fld id="{668847A0-1882-8849-808F-7BC6FAC3EB37}" type="datetime4">
              <a:rPr lang="fr-FR" smtClean="0"/>
              <a:t>26 février 2022</a:t>
            </a:fld>
            <a:endParaRPr lang="fr-FR" dirty="0"/>
          </a:p>
        </p:txBody>
      </p:sp>
      <p:sp>
        <p:nvSpPr>
          <p:cNvPr id="8" name="Espace réservé du pied de page 7">
            <a:extLst>
              <a:ext uri="{FF2B5EF4-FFF2-40B4-BE49-F238E27FC236}">
                <a16:creationId xmlns:a16="http://schemas.microsoft.com/office/drawing/2014/main" id="{4D9927BF-3057-4ED9-A027-6ED3E5944114}"/>
              </a:ext>
            </a:extLst>
          </p:cNvPr>
          <p:cNvSpPr>
            <a:spLocks noGrp="1"/>
          </p:cNvSpPr>
          <p:nvPr>
            <p:ph type="ftr" sz="quarter" idx="11"/>
          </p:nvPr>
        </p:nvSpPr>
        <p:spPr/>
        <p:txBody>
          <a:bodyPr/>
          <a:lstStyle/>
          <a:p>
            <a:r>
              <a:rPr lang="fr-FR" dirty="0"/>
              <a:t>Arbre décisionnel Banque en Ligne DEI PRO - CE NET</a:t>
            </a:r>
          </a:p>
        </p:txBody>
      </p:sp>
      <p:sp>
        <p:nvSpPr>
          <p:cNvPr id="9" name="Espace réservé du numéro de diapositive 8">
            <a:extLst>
              <a:ext uri="{FF2B5EF4-FFF2-40B4-BE49-F238E27FC236}">
                <a16:creationId xmlns:a16="http://schemas.microsoft.com/office/drawing/2014/main" id="{7E748F74-A8DF-40EA-847A-446CF8437D01}"/>
              </a:ext>
            </a:extLst>
          </p:cNvPr>
          <p:cNvSpPr>
            <a:spLocks noGrp="1"/>
          </p:cNvSpPr>
          <p:nvPr>
            <p:ph type="sldNum" sz="quarter" idx="12"/>
          </p:nvPr>
        </p:nvSpPr>
        <p:spPr/>
        <p:txBody>
          <a:bodyPr/>
          <a:lstStyle/>
          <a:p>
            <a:fld id="{975A587B-5814-4D9B-9598-FE9CB954CB01}" type="slidenum">
              <a:rPr lang="fr-FR" smtClean="0"/>
              <a:t>‹N°›</a:t>
            </a:fld>
            <a:endParaRPr lang="fr-FR" dirty="0"/>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1482118" y="3063759"/>
            <a:ext cx="1332000" cy="576000"/>
          </a:xfrm>
        </p:spPr>
        <p:txBody>
          <a:bodyPr anchor="ctr"/>
          <a:lstStyle>
            <a:lvl1pPr marL="0" indent="-288000">
              <a:buClr>
                <a:schemeClr val="tx2"/>
              </a:buClr>
              <a:buFont typeface="Wingdings" panose="05000000000000000000" pitchFamily="2" charset="2"/>
              <a:buChar char=""/>
              <a:defRPr sz="3500" b="0">
                <a:solidFill>
                  <a:schemeClr val="tx2"/>
                </a:solidFill>
                <a:latin typeface="Arial Black" panose="020B0A04020102020204" pitchFamily="34" charset="0"/>
              </a:defRPr>
            </a:lvl1pPr>
          </a:lstStyle>
          <a:p>
            <a:pPr lvl="0"/>
            <a:r>
              <a:rPr lang="fr-FR" dirty="0"/>
              <a:t>NN</a:t>
            </a:r>
          </a:p>
        </p:txBody>
      </p:sp>
      <p:sp>
        <p:nvSpPr>
          <p:cNvPr id="12" name="Espace réservé du texte 10">
            <a:extLst>
              <a:ext uri="{FF2B5EF4-FFF2-40B4-BE49-F238E27FC236}">
                <a16:creationId xmlns:a16="http://schemas.microsoft.com/office/drawing/2014/main" id="{08DB6947-039A-4506-BEB5-83CB21C64837}"/>
              </a:ext>
            </a:extLst>
          </p:cNvPr>
          <p:cNvSpPr>
            <a:spLocks noGrp="1"/>
          </p:cNvSpPr>
          <p:nvPr>
            <p:ph type="body" sz="quarter" idx="14" hasCustomPrompt="1"/>
          </p:nvPr>
        </p:nvSpPr>
        <p:spPr>
          <a:xfrm>
            <a:off x="2510025" y="2799503"/>
            <a:ext cx="2160000" cy="1080000"/>
          </a:xfrm>
        </p:spPr>
        <p:txBody>
          <a:bodyPr anchor="ctr"/>
          <a:lstStyle>
            <a:lvl1pPr>
              <a:defRPr sz="1300">
                <a:solidFill>
                  <a:schemeClr val="tx1"/>
                </a:solidFill>
              </a:defRPr>
            </a:lvl1pPr>
          </a:lstStyle>
          <a:p>
            <a:pPr lvl="0"/>
            <a:r>
              <a:rPr lang="fr-FR" dirty="0"/>
              <a:t>Modifier les styles du texte du masque</a:t>
            </a:r>
          </a:p>
        </p:txBody>
      </p:sp>
      <p:sp>
        <p:nvSpPr>
          <p:cNvPr id="16" name="Espace réservé du texte 4">
            <a:extLst>
              <a:ext uri="{FF2B5EF4-FFF2-40B4-BE49-F238E27FC236}">
                <a16:creationId xmlns:a16="http://schemas.microsoft.com/office/drawing/2014/main" id="{1B0E1FED-A360-4639-85C4-418D0D8BC8F6}"/>
              </a:ext>
            </a:extLst>
          </p:cNvPr>
          <p:cNvSpPr>
            <a:spLocks noGrp="1"/>
          </p:cNvSpPr>
          <p:nvPr>
            <p:ph type="body" sz="quarter" idx="15" hasCustomPrompt="1"/>
          </p:nvPr>
        </p:nvSpPr>
        <p:spPr>
          <a:xfrm>
            <a:off x="1482118" y="4431787"/>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7" name="Espace réservé du texte 10">
            <a:extLst>
              <a:ext uri="{FF2B5EF4-FFF2-40B4-BE49-F238E27FC236}">
                <a16:creationId xmlns:a16="http://schemas.microsoft.com/office/drawing/2014/main" id="{4D78BB2E-6135-47F9-BBCD-CB1BD78C841D}"/>
              </a:ext>
            </a:extLst>
          </p:cNvPr>
          <p:cNvSpPr>
            <a:spLocks noGrp="1"/>
          </p:cNvSpPr>
          <p:nvPr>
            <p:ph type="body" sz="quarter" idx="16" hasCustomPrompt="1"/>
          </p:nvPr>
        </p:nvSpPr>
        <p:spPr>
          <a:xfrm>
            <a:off x="2510025" y="4167579"/>
            <a:ext cx="2160000" cy="1080000"/>
          </a:xfrm>
        </p:spPr>
        <p:txBody>
          <a:bodyPr anchor="ctr"/>
          <a:lstStyle>
            <a:lvl1pPr>
              <a:defRPr sz="1300">
                <a:solidFill>
                  <a:schemeClr val="tx1"/>
                </a:solidFill>
              </a:defRPr>
            </a:lvl1pPr>
          </a:lstStyle>
          <a:p>
            <a:pPr lvl="0"/>
            <a:r>
              <a:rPr lang="fr-FR" dirty="0"/>
              <a:t>Modifier les styles du texte du masque</a:t>
            </a:r>
          </a:p>
        </p:txBody>
      </p:sp>
      <p:sp>
        <p:nvSpPr>
          <p:cNvPr id="14" name="Espace réservé du texte 2">
            <a:extLst>
              <a:ext uri="{FF2B5EF4-FFF2-40B4-BE49-F238E27FC236}">
                <a16:creationId xmlns:a16="http://schemas.microsoft.com/office/drawing/2014/main" id="{863F8089-6DF1-41FC-B75B-F8D08910E464}"/>
              </a:ext>
            </a:extLst>
          </p:cNvPr>
          <p:cNvSpPr>
            <a:spLocks noGrp="1"/>
          </p:cNvSpPr>
          <p:nvPr>
            <p:ph type="body" idx="17" hasCustomPrompt="1"/>
          </p:nvPr>
        </p:nvSpPr>
        <p:spPr>
          <a:xfrm>
            <a:off x="6447818" y="1695730"/>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8" name="Espace réservé du texte 4">
            <a:extLst>
              <a:ext uri="{FF2B5EF4-FFF2-40B4-BE49-F238E27FC236}">
                <a16:creationId xmlns:a16="http://schemas.microsoft.com/office/drawing/2014/main" id="{D6FE874C-587C-4A91-AE0E-C1C9C3F63BC2}"/>
              </a:ext>
            </a:extLst>
          </p:cNvPr>
          <p:cNvSpPr>
            <a:spLocks noGrp="1"/>
          </p:cNvSpPr>
          <p:nvPr>
            <p:ph type="body" sz="quarter" idx="18" hasCustomPrompt="1"/>
          </p:nvPr>
        </p:nvSpPr>
        <p:spPr>
          <a:xfrm>
            <a:off x="7475725" y="1427778"/>
            <a:ext cx="2160000" cy="1080000"/>
          </a:xfrm>
        </p:spPr>
        <p:txBody>
          <a:bodyPr anchor="ctr"/>
          <a:lstStyle>
            <a:lvl1pPr marL="0" indent="0">
              <a:buFont typeface="Wingdings" panose="05000000000000000000" pitchFamily="2" charset="2"/>
              <a:buNone/>
              <a:defRPr sz="1300" b="1">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9" name="Espace réservé du texte 10">
            <a:extLst>
              <a:ext uri="{FF2B5EF4-FFF2-40B4-BE49-F238E27FC236}">
                <a16:creationId xmlns:a16="http://schemas.microsoft.com/office/drawing/2014/main" id="{DF1A1049-8BD1-4AAB-9532-C00607823C73}"/>
              </a:ext>
            </a:extLst>
          </p:cNvPr>
          <p:cNvSpPr>
            <a:spLocks noGrp="1"/>
          </p:cNvSpPr>
          <p:nvPr>
            <p:ph type="body" sz="quarter" idx="19" hasCustomPrompt="1"/>
          </p:nvPr>
        </p:nvSpPr>
        <p:spPr>
          <a:xfrm>
            <a:off x="6447818" y="3063759"/>
            <a:ext cx="1332000" cy="576000"/>
          </a:xfrm>
        </p:spPr>
        <p:txBody>
          <a:bodyPr anchor="ctr"/>
          <a:lstStyle>
            <a:lvl1pPr marL="0" indent="-288000">
              <a:buClr>
                <a:schemeClr val="tx2"/>
              </a:buClr>
              <a:buFont typeface="Wingdings" panose="05000000000000000000" pitchFamily="2" charset="2"/>
              <a:buChar char=""/>
              <a:defRPr sz="3500" b="0">
                <a:solidFill>
                  <a:schemeClr val="tx2"/>
                </a:solidFill>
                <a:latin typeface="Arial Black" panose="020B0A04020102020204" pitchFamily="34" charset="0"/>
              </a:defRPr>
            </a:lvl1pPr>
          </a:lstStyle>
          <a:p>
            <a:pPr lvl="0"/>
            <a:r>
              <a:rPr lang="fr-FR" dirty="0"/>
              <a:t>NN</a:t>
            </a:r>
          </a:p>
        </p:txBody>
      </p:sp>
      <p:sp>
        <p:nvSpPr>
          <p:cNvPr id="20" name="Espace réservé du texte 10">
            <a:extLst>
              <a:ext uri="{FF2B5EF4-FFF2-40B4-BE49-F238E27FC236}">
                <a16:creationId xmlns:a16="http://schemas.microsoft.com/office/drawing/2014/main" id="{8D862442-38EE-4BD1-AF2C-FFE3291DF1FD}"/>
              </a:ext>
            </a:extLst>
          </p:cNvPr>
          <p:cNvSpPr>
            <a:spLocks noGrp="1"/>
          </p:cNvSpPr>
          <p:nvPr>
            <p:ph type="body" sz="quarter" idx="20" hasCustomPrompt="1"/>
          </p:nvPr>
        </p:nvSpPr>
        <p:spPr>
          <a:xfrm>
            <a:off x="7475725" y="2799503"/>
            <a:ext cx="2160000" cy="1080000"/>
          </a:xfrm>
        </p:spPr>
        <p:txBody>
          <a:bodyPr anchor="ctr"/>
          <a:lstStyle>
            <a:lvl1pPr>
              <a:defRPr sz="1300">
                <a:solidFill>
                  <a:schemeClr val="tx1"/>
                </a:solidFill>
              </a:defRPr>
            </a:lvl1pPr>
          </a:lstStyle>
          <a:p>
            <a:pPr lvl="0"/>
            <a:r>
              <a:rPr lang="fr-FR" dirty="0"/>
              <a:t>Modifier les styles du texte du masque</a:t>
            </a:r>
          </a:p>
        </p:txBody>
      </p:sp>
      <p:sp>
        <p:nvSpPr>
          <p:cNvPr id="21" name="Espace réservé du texte 4">
            <a:extLst>
              <a:ext uri="{FF2B5EF4-FFF2-40B4-BE49-F238E27FC236}">
                <a16:creationId xmlns:a16="http://schemas.microsoft.com/office/drawing/2014/main" id="{DA285AE0-6497-45A4-8007-BCBF45B21516}"/>
              </a:ext>
            </a:extLst>
          </p:cNvPr>
          <p:cNvSpPr>
            <a:spLocks noGrp="1"/>
          </p:cNvSpPr>
          <p:nvPr>
            <p:ph type="body" sz="quarter" idx="21" hasCustomPrompt="1"/>
          </p:nvPr>
        </p:nvSpPr>
        <p:spPr>
          <a:xfrm>
            <a:off x="6447818" y="4431787"/>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22" name="Espace réservé du texte 10">
            <a:extLst>
              <a:ext uri="{FF2B5EF4-FFF2-40B4-BE49-F238E27FC236}">
                <a16:creationId xmlns:a16="http://schemas.microsoft.com/office/drawing/2014/main" id="{1277DAF8-0330-4C20-B633-516490DCC020}"/>
              </a:ext>
            </a:extLst>
          </p:cNvPr>
          <p:cNvSpPr>
            <a:spLocks noGrp="1"/>
          </p:cNvSpPr>
          <p:nvPr>
            <p:ph type="body" sz="quarter" idx="22" hasCustomPrompt="1"/>
          </p:nvPr>
        </p:nvSpPr>
        <p:spPr>
          <a:xfrm>
            <a:off x="7475725" y="4167579"/>
            <a:ext cx="2160000" cy="1080000"/>
          </a:xfrm>
        </p:spPr>
        <p:txBody>
          <a:bodyPr anchor="ctr"/>
          <a:lstStyle>
            <a:lvl1pPr>
              <a:defRPr sz="1300">
                <a:solidFill>
                  <a:schemeClr val="tx1"/>
                </a:solidFill>
              </a:defRPr>
            </a:lvl1pPr>
          </a:lstStyle>
          <a:p>
            <a:pPr lvl="0"/>
            <a:r>
              <a:rPr lang="fr-FR" dirty="0"/>
              <a:t>Modifier les styles du texte du masque</a:t>
            </a:r>
          </a:p>
        </p:txBody>
      </p:sp>
    </p:spTree>
    <p:extLst>
      <p:ext uri="{BB962C8B-B14F-4D97-AF65-F5344CB8AC3E}">
        <p14:creationId xmlns:p14="http://schemas.microsoft.com/office/powerpoint/2010/main" val="24245264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Grande partie">
    <p:spTree>
      <p:nvGrpSpPr>
        <p:cNvPr id="1" name=""/>
        <p:cNvGrpSpPr/>
        <p:nvPr/>
      </p:nvGrpSpPr>
      <p:grpSpPr>
        <a:xfrm>
          <a:off x="0" y="0"/>
          <a:ext cx="0" cy="0"/>
          <a:chOff x="0" y="0"/>
          <a:chExt cx="0" cy="0"/>
        </a:xfrm>
      </p:grpSpPr>
      <p:pic>
        <p:nvPicPr>
          <p:cNvPr id="12" name="Image 11" descr="Une image contenant texte&#10;&#10;Description générée automatiquement">
            <a:extLst>
              <a:ext uri="{FF2B5EF4-FFF2-40B4-BE49-F238E27FC236}">
                <a16:creationId xmlns:a16="http://schemas.microsoft.com/office/drawing/2014/main" id="{DF8C6C31-7D7B-47B9-8A52-F9215569A4C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9765510" y="6123869"/>
            <a:ext cx="1757360" cy="685020"/>
          </a:xfrm>
          <a:prstGeom prst="rect">
            <a:avLst/>
          </a:prstGeom>
        </p:spPr>
      </p:pic>
      <p:sp>
        <p:nvSpPr>
          <p:cNvPr id="10" name="Forme libre : forme 9">
            <a:extLst>
              <a:ext uri="{FF2B5EF4-FFF2-40B4-BE49-F238E27FC236}">
                <a16:creationId xmlns:a16="http://schemas.microsoft.com/office/drawing/2014/main" id="{9287D92D-9701-44CA-94A2-69F6C452575D}"/>
              </a:ext>
            </a:extLst>
          </p:cNvPr>
          <p:cNvSpPr>
            <a:spLocks noChangeAspect="1"/>
          </p:cNvSpPr>
          <p:nvPr userDrawn="1"/>
        </p:nvSpPr>
        <p:spPr>
          <a:xfrm>
            <a:off x="536343" y="536344"/>
            <a:ext cx="11160002" cy="5701107"/>
          </a:xfrm>
          <a:custGeom>
            <a:avLst/>
            <a:gdLst>
              <a:gd name="connsiteX0" fmla="*/ 985106 w 11160002"/>
              <a:gd name="connsiteY0" fmla="*/ 0 h 5701107"/>
              <a:gd name="connsiteX1" fmla="*/ 10144358 w 11160002"/>
              <a:gd name="connsiteY1" fmla="*/ 0 h 5701107"/>
              <a:gd name="connsiteX2" fmla="*/ 10144358 w 11160002"/>
              <a:gd name="connsiteY2" fmla="*/ 1 h 5701107"/>
              <a:gd name="connsiteX3" fmla="*/ 11151002 w 11160002"/>
              <a:gd name="connsiteY3" fmla="*/ 1 h 5701107"/>
              <a:gd name="connsiteX4" fmla="*/ 11151128 w 11160002"/>
              <a:gd name="connsiteY4" fmla="*/ 0 h 5701107"/>
              <a:gd name="connsiteX5" fmla="*/ 11160002 w 11160002"/>
              <a:gd name="connsiteY5" fmla="*/ 8876 h 5701107"/>
              <a:gd name="connsiteX6" fmla="*/ 11160002 w 11160002"/>
              <a:gd name="connsiteY6" fmla="*/ 5586636 h 5701107"/>
              <a:gd name="connsiteX7" fmla="*/ 11160002 w 11160002"/>
              <a:gd name="connsiteY7" fmla="*/ 5586762 h 5701107"/>
              <a:gd name="connsiteX8" fmla="*/ 11150875 w 11160002"/>
              <a:gd name="connsiteY8" fmla="*/ 5595382 h 5701107"/>
              <a:gd name="connsiteX9" fmla="*/ 9246907 w 11160002"/>
              <a:gd name="connsiteY9" fmla="*/ 5595382 h 5701107"/>
              <a:gd name="connsiteX10" fmla="*/ 9238035 w 11160002"/>
              <a:gd name="connsiteY10" fmla="*/ 5604508 h 5701107"/>
              <a:gd name="connsiteX11" fmla="*/ 9238035 w 11160002"/>
              <a:gd name="connsiteY11" fmla="*/ 5692105 h 5701107"/>
              <a:gd name="connsiteX12" fmla="*/ 9228908 w 11160002"/>
              <a:gd name="connsiteY12" fmla="*/ 5701106 h 5701107"/>
              <a:gd name="connsiteX13" fmla="*/ 8252595 w 11160002"/>
              <a:gd name="connsiteY13" fmla="*/ 5701106 h 5701107"/>
              <a:gd name="connsiteX14" fmla="*/ 8252595 w 11160002"/>
              <a:gd name="connsiteY14" fmla="*/ 5701107 h 5701107"/>
              <a:gd name="connsiteX15" fmla="*/ 9046 w 11160002"/>
              <a:gd name="connsiteY15" fmla="*/ 5701107 h 5701107"/>
              <a:gd name="connsiteX16" fmla="*/ 47 w 11160002"/>
              <a:gd name="connsiteY16" fmla="*/ 5692106 h 5701107"/>
              <a:gd name="connsiteX17" fmla="*/ 47 w 11160002"/>
              <a:gd name="connsiteY17" fmla="*/ 9636 h 5701107"/>
              <a:gd name="connsiteX18" fmla="*/ 0 w 11160002"/>
              <a:gd name="connsiteY18" fmla="*/ 8703 h 5701107"/>
              <a:gd name="connsiteX19" fmla="*/ 8793 w 11160002"/>
              <a:gd name="connsiteY19" fmla="*/ 1 h 5701107"/>
              <a:gd name="connsiteX20" fmla="*/ 985105 w 11160002"/>
              <a:gd name="connsiteY20" fmla="*/ 1 h 5701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160002" h="5701107">
                <a:moveTo>
                  <a:pt x="985106" y="0"/>
                </a:moveTo>
                <a:lnTo>
                  <a:pt x="10144358" y="0"/>
                </a:lnTo>
                <a:lnTo>
                  <a:pt x="10144358" y="1"/>
                </a:lnTo>
                <a:lnTo>
                  <a:pt x="11151002" y="1"/>
                </a:lnTo>
                <a:cubicBezTo>
                  <a:pt x="11151040" y="0"/>
                  <a:pt x="11151089" y="0"/>
                  <a:pt x="11151128" y="0"/>
                </a:cubicBezTo>
                <a:cubicBezTo>
                  <a:pt x="11156034" y="1"/>
                  <a:pt x="11160002" y="3974"/>
                  <a:pt x="11160002" y="8876"/>
                </a:cubicBezTo>
                <a:cubicBezTo>
                  <a:pt x="11160002" y="310201"/>
                  <a:pt x="11160002" y="5377976"/>
                  <a:pt x="11160002" y="5586636"/>
                </a:cubicBezTo>
                <a:cubicBezTo>
                  <a:pt x="11160002" y="5586673"/>
                  <a:pt x="11160002" y="5586725"/>
                  <a:pt x="11160002" y="5586762"/>
                </a:cubicBezTo>
                <a:cubicBezTo>
                  <a:pt x="11159863" y="5591668"/>
                  <a:pt x="11155768" y="5595522"/>
                  <a:pt x="11150875" y="5595382"/>
                </a:cubicBezTo>
                <a:lnTo>
                  <a:pt x="9246907" y="5595382"/>
                </a:lnTo>
                <a:lnTo>
                  <a:pt x="9238035" y="5604508"/>
                </a:lnTo>
                <a:lnTo>
                  <a:pt x="9238035" y="5692105"/>
                </a:lnTo>
                <a:cubicBezTo>
                  <a:pt x="9237972" y="5697100"/>
                  <a:pt x="9233903" y="5701106"/>
                  <a:pt x="9228908" y="5701106"/>
                </a:cubicBezTo>
                <a:lnTo>
                  <a:pt x="8252595" y="5701106"/>
                </a:lnTo>
                <a:lnTo>
                  <a:pt x="8252595" y="5701107"/>
                </a:lnTo>
                <a:lnTo>
                  <a:pt x="9046" y="5701107"/>
                </a:lnTo>
                <a:cubicBezTo>
                  <a:pt x="4077" y="5701107"/>
                  <a:pt x="47" y="5697075"/>
                  <a:pt x="47" y="5692106"/>
                </a:cubicBezTo>
                <a:lnTo>
                  <a:pt x="47" y="9636"/>
                </a:lnTo>
                <a:cubicBezTo>
                  <a:pt x="14" y="9327"/>
                  <a:pt x="-1" y="9014"/>
                  <a:pt x="0" y="8703"/>
                </a:cubicBezTo>
                <a:cubicBezTo>
                  <a:pt x="25" y="3873"/>
                  <a:pt x="3962" y="-24"/>
                  <a:pt x="8793" y="1"/>
                </a:cubicBezTo>
                <a:lnTo>
                  <a:pt x="985105" y="1"/>
                </a:lnTo>
                <a:close/>
              </a:path>
            </a:pathLst>
          </a:custGeom>
          <a:noFill/>
          <a:ln w="15240" cap="flat">
            <a:solidFill>
              <a:schemeClr val="tx2"/>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fr-FR" dirty="0"/>
          </a:p>
        </p:txBody>
      </p:sp>
      <p:sp>
        <p:nvSpPr>
          <p:cNvPr id="2" name="Titre 1">
            <a:extLst>
              <a:ext uri="{FF2B5EF4-FFF2-40B4-BE49-F238E27FC236}">
                <a16:creationId xmlns:a16="http://schemas.microsoft.com/office/drawing/2014/main" id="{F5412AB6-7FD5-460F-B722-2C4F455C05AC}"/>
              </a:ext>
            </a:extLst>
          </p:cNvPr>
          <p:cNvSpPr>
            <a:spLocks noGrp="1"/>
          </p:cNvSpPr>
          <p:nvPr>
            <p:ph type="title" hasCustomPrompt="1"/>
          </p:nvPr>
        </p:nvSpPr>
        <p:spPr>
          <a:xfrm>
            <a:off x="1083787" y="2273617"/>
            <a:ext cx="2880000" cy="1080000"/>
          </a:xfrm>
        </p:spPr>
        <p:txBody>
          <a:bodyPr anchor="b"/>
          <a:lstStyle>
            <a:lvl1pPr algn="l">
              <a:defRPr sz="6900" i="1">
                <a:solidFill>
                  <a:schemeClr val="tx2"/>
                </a:solidFill>
              </a:defRPr>
            </a:lvl1pPr>
          </a:lstStyle>
          <a:p>
            <a:r>
              <a:rPr lang="fr-FR" dirty="0"/>
              <a:t>NN</a:t>
            </a:r>
          </a:p>
        </p:txBody>
      </p:sp>
      <p:sp>
        <p:nvSpPr>
          <p:cNvPr id="3" name="Espace réservé du texte 2">
            <a:extLst>
              <a:ext uri="{FF2B5EF4-FFF2-40B4-BE49-F238E27FC236}">
                <a16:creationId xmlns:a16="http://schemas.microsoft.com/office/drawing/2014/main" id="{461ED590-E3E6-4DF4-9162-2A904771452D}"/>
              </a:ext>
            </a:extLst>
          </p:cNvPr>
          <p:cNvSpPr>
            <a:spLocks noGrp="1"/>
          </p:cNvSpPr>
          <p:nvPr>
            <p:ph type="body" idx="1" hasCustomPrompt="1"/>
          </p:nvPr>
        </p:nvSpPr>
        <p:spPr>
          <a:xfrm>
            <a:off x="1083786" y="3269296"/>
            <a:ext cx="7920000" cy="2160000"/>
          </a:xfrm>
        </p:spPr>
        <p:txBody>
          <a:bodyPr anchor="t"/>
          <a:lstStyle>
            <a:lvl1pPr marL="0" indent="0" algn="l">
              <a:buNone/>
              <a:defRPr sz="2300" b="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Modifier les styles du texte du masque</a:t>
            </a:r>
          </a:p>
        </p:txBody>
      </p:sp>
      <p:sp>
        <p:nvSpPr>
          <p:cNvPr id="8" name="Espace réservé de la date 7">
            <a:extLst>
              <a:ext uri="{FF2B5EF4-FFF2-40B4-BE49-F238E27FC236}">
                <a16:creationId xmlns:a16="http://schemas.microsoft.com/office/drawing/2014/main" id="{CC76C4E5-F666-4B92-80DC-0D82AFEB22C8}"/>
              </a:ext>
            </a:extLst>
          </p:cNvPr>
          <p:cNvSpPr>
            <a:spLocks noGrp="1"/>
          </p:cNvSpPr>
          <p:nvPr>
            <p:ph type="dt" sz="half" idx="10"/>
          </p:nvPr>
        </p:nvSpPr>
        <p:spPr/>
        <p:txBody>
          <a:bodyPr/>
          <a:lstStyle/>
          <a:p>
            <a:fld id="{84956350-7D04-4D4F-B07C-5A89B41F1A6A}" type="datetime4">
              <a:rPr lang="fr-FR" smtClean="0"/>
              <a:t>26 février 2022</a:t>
            </a:fld>
            <a:endParaRPr lang="fr-FR" dirty="0"/>
          </a:p>
        </p:txBody>
      </p:sp>
      <p:sp>
        <p:nvSpPr>
          <p:cNvPr id="11" name="Espace réservé du pied de page 10">
            <a:extLst>
              <a:ext uri="{FF2B5EF4-FFF2-40B4-BE49-F238E27FC236}">
                <a16:creationId xmlns:a16="http://schemas.microsoft.com/office/drawing/2014/main" id="{BBFF2255-0FA4-4D10-B137-EF7395F54D76}"/>
              </a:ext>
            </a:extLst>
          </p:cNvPr>
          <p:cNvSpPr>
            <a:spLocks noGrp="1"/>
          </p:cNvSpPr>
          <p:nvPr>
            <p:ph type="ftr" sz="quarter" idx="11"/>
          </p:nvPr>
        </p:nvSpPr>
        <p:spPr/>
        <p:txBody>
          <a:bodyPr/>
          <a:lstStyle/>
          <a:p>
            <a:r>
              <a:rPr lang="fr-FR" dirty="0"/>
              <a:t>Arbre décisionnel Banque en Ligne DEI PRO - CE NET</a:t>
            </a:r>
          </a:p>
        </p:txBody>
      </p:sp>
      <p:sp>
        <p:nvSpPr>
          <p:cNvPr id="13" name="Espace réservé du numéro de diapositive 12">
            <a:extLst>
              <a:ext uri="{FF2B5EF4-FFF2-40B4-BE49-F238E27FC236}">
                <a16:creationId xmlns:a16="http://schemas.microsoft.com/office/drawing/2014/main" id="{C11476EE-CC7F-4592-910E-D01AC09E4DE8}"/>
              </a:ext>
            </a:extLst>
          </p:cNvPr>
          <p:cNvSpPr>
            <a:spLocks noGrp="1"/>
          </p:cNvSpPr>
          <p:nvPr>
            <p:ph type="sldNum" sz="quarter" idx="12"/>
          </p:nvPr>
        </p:nvSpPr>
        <p:spPr/>
        <p:txBody>
          <a:bodyPr/>
          <a:lstStyle/>
          <a:p>
            <a:fld id="{975A587B-5814-4D9B-9598-FE9CB954CB01}" type="slidenum">
              <a:rPr lang="fr-FR" smtClean="0"/>
              <a:pPr/>
              <a:t>‹N°›</a:t>
            </a:fld>
            <a:endParaRPr lang="fr-FR" dirty="0"/>
          </a:p>
        </p:txBody>
      </p:sp>
    </p:spTree>
    <p:extLst>
      <p:ext uri="{BB962C8B-B14F-4D97-AF65-F5344CB8AC3E}">
        <p14:creationId xmlns:p14="http://schemas.microsoft.com/office/powerpoint/2010/main" val="683706396"/>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Intercalaire">
    <p:spTree>
      <p:nvGrpSpPr>
        <p:cNvPr id="1" name=""/>
        <p:cNvGrpSpPr/>
        <p:nvPr/>
      </p:nvGrpSpPr>
      <p:grpSpPr>
        <a:xfrm>
          <a:off x="0" y="0"/>
          <a:ext cx="0" cy="0"/>
          <a:chOff x="0" y="0"/>
          <a:chExt cx="0" cy="0"/>
        </a:xfrm>
      </p:grpSpPr>
      <p:pic>
        <p:nvPicPr>
          <p:cNvPr id="10" name="Image 9" descr="Une image contenant texte&#10;&#10;Description générée automatiquement">
            <a:extLst>
              <a:ext uri="{FF2B5EF4-FFF2-40B4-BE49-F238E27FC236}">
                <a16:creationId xmlns:a16="http://schemas.microsoft.com/office/drawing/2014/main" id="{6EACE135-59D9-484C-AA32-3E7FCBCEA79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10175081" y="6257924"/>
            <a:ext cx="1307307" cy="509589"/>
          </a:xfrm>
          <a:prstGeom prst="rect">
            <a:avLst/>
          </a:prstGeom>
        </p:spPr>
      </p:pic>
      <p:sp>
        <p:nvSpPr>
          <p:cNvPr id="12" name="Graphique 9">
            <a:extLst>
              <a:ext uri="{FF2B5EF4-FFF2-40B4-BE49-F238E27FC236}">
                <a16:creationId xmlns:a16="http://schemas.microsoft.com/office/drawing/2014/main" id="{73DBF73D-0F1A-48F4-A208-D09D87208337}"/>
              </a:ext>
            </a:extLst>
          </p:cNvPr>
          <p:cNvSpPr>
            <a:spLocks noChangeAspect="1"/>
          </p:cNvSpPr>
          <p:nvPr userDrawn="1"/>
        </p:nvSpPr>
        <p:spPr>
          <a:xfrm>
            <a:off x="516000" y="6227538"/>
            <a:ext cx="11160000" cy="124613"/>
          </a:xfrm>
          <a:custGeom>
            <a:avLst/>
            <a:gdLst>
              <a:gd name="connsiteX0" fmla="*/ 7220046 w 8385333"/>
              <a:gd name="connsiteY0" fmla="*/ 93631 h 93630"/>
              <a:gd name="connsiteX1" fmla="*/ 0 w 8385333"/>
              <a:gd name="connsiteY1" fmla="*/ 93631 h 93630"/>
              <a:gd name="connsiteX2" fmla="*/ 0 w 8385333"/>
              <a:gd name="connsiteY2" fmla="*/ 89916 h 93630"/>
              <a:gd name="connsiteX3" fmla="*/ 7216331 w 8385333"/>
              <a:gd name="connsiteY3" fmla="*/ 89916 h 93630"/>
              <a:gd name="connsiteX4" fmla="*/ 7216331 w 8385333"/>
              <a:gd name="connsiteY4" fmla="*/ 0 h 93630"/>
              <a:gd name="connsiteX5" fmla="*/ 8385334 w 8385333"/>
              <a:gd name="connsiteY5" fmla="*/ 0 h 93630"/>
              <a:gd name="connsiteX6" fmla="*/ 8385334 w 8385333"/>
              <a:gd name="connsiteY6" fmla="*/ 3715 h 93630"/>
              <a:gd name="connsiteX7" fmla="*/ 7220046 w 8385333"/>
              <a:gd name="connsiteY7" fmla="*/ 3715 h 93630"/>
              <a:gd name="connsiteX8" fmla="*/ 7220046 w 8385333"/>
              <a:gd name="connsiteY8" fmla="*/ 93631 h 9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5333" h="93630">
                <a:moveTo>
                  <a:pt x="7220046" y="93631"/>
                </a:moveTo>
                <a:lnTo>
                  <a:pt x="0" y="93631"/>
                </a:lnTo>
                <a:lnTo>
                  <a:pt x="0" y="89916"/>
                </a:lnTo>
                <a:lnTo>
                  <a:pt x="7216331" y="89916"/>
                </a:lnTo>
                <a:lnTo>
                  <a:pt x="7216331" y="0"/>
                </a:lnTo>
                <a:lnTo>
                  <a:pt x="8385334" y="0"/>
                </a:lnTo>
                <a:lnTo>
                  <a:pt x="8385334" y="3715"/>
                </a:lnTo>
                <a:lnTo>
                  <a:pt x="7220046" y="3715"/>
                </a:lnTo>
                <a:lnTo>
                  <a:pt x="7220046" y="93631"/>
                </a:lnTo>
                <a:close/>
              </a:path>
            </a:pathLst>
          </a:custGeom>
          <a:solidFill>
            <a:schemeClr val="bg1">
              <a:lumMod val="95000"/>
            </a:schemeClr>
          </a:solidFill>
          <a:ln w="9525" cap="flat">
            <a:noFill/>
            <a:prstDash val="solid"/>
            <a:miter/>
          </a:ln>
        </p:spPr>
        <p:txBody>
          <a:bodyPr rtlCol="0" anchor="ctr"/>
          <a:lstStyle/>
          <a:p>
            <a:endParaRPr lang="fr-FR" dirty="0"/>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1003618" y="1874837"/>
            <a:ext cx="10080000" cy="1325563"/>
          </a:xfrm>
        </p:spPr>
        <p:txBody>
          <a:bodyPr anchor="t"/>
          <a:lstStyle>
            <a:lvl1pPr>
              <a:defRPr sz="3900" i="0" cap="none" baseline="0">
                <a:solidFill>
                  <a:schemeClr val="tx2"/>
                </a:solidFill>
              </a:defRPr>
            </a:lvl1pPr>
          </a:lstStyle>
          <a:p>
            <a:r>
              <a:rPr lang="fr-FR"/>
              <a:t>Modifiez le style du titre</a:t>
            </a:r>
            <a:endParaRPr lang="fr-FR" dirty="0"/>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003618" y="1292225"/>
            <a:ext cx="10080000" cy="684000"/>
          </a:xfrm>
        </p:spPr>
        <p:txBody>
          <a:bodyPr anchor="b"/>
          <a:lstStyle>
            <a:lvl1pPr marL="0" indent="0">
              <a:buNone/>
              <a:defRPr sz="3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5068570" y="4189728"/>
            <a:ext cx="6624173" cy="1440000"/>
          </a:xfrm>
        </p:spPr>
        <p:txBody>
          <a:bodyPr/>
          <a:lstStyle>
            <a:lvl1pPr>
              <a:lnSpc>
                <a:spcPct val="90000"/>
              </a:lnSpc>
              <a:defRPr sz="3000" b="0">
                <a:solidFill>
                  <a:schemeClr val="tx1"/>
                </a:solidFill>
              </a:defRPr>
            </a:lvl1pPr>
            <a:lvl2pPr marL="486000" indent="0">
              <a:buNone/>
              <a:defRPr/>
            </a:lvl2pPr>
          </a:lstStyle>
          <a:p>
            <a:pPr lvl="0"/>
            <a:r>
              <a:rPr lang="fr-FR" dirty="0"/>
              <a:t>Modifier les styles du texte du masque</a:t>
            </a:r>
          </a:p>
        </p:txBody>
      </p:sp>
      <p:sp>
        <p:nvSpPr>
          <p:cNvPr id="18" name="Forme libre : forme 17">
            <a:extLst>
              <a:ext uri="{FF2B5EF4-FFF2-40B4-BE49-F238E27FC236}">
                <a16:creationId xmlns:a16="http://schemas.microsoft.com/office/drawing/2014/main" id="{D56C62DE-5253-4778-A5EA-AE2DB6A4F369}"/>
              </a:ext>
            </a:extLst>
          </p:cNvPr>
          <p:cNvSpPr>
            <a:spLocks noChangeAspect="1"/>
          </p:cNvSpPr>
          <p:nvPr userDrawn="1"/>
        </p:nvSpPr>
        <p:spPr>
          <a:xfrm flipH="1">
            <a:off x="536400" y="536400"/>
            <a:ext cx="11160000" cy="3297845"/>
          </a:xfrm>
          <a:custGeom>
            <a:avLst/>
            <a:gdLst>
              <a:gd name="connsiteX0" fmla="*/ 11153163 w 11161956"/>
              <a:gd name="connsiteY0" fmla="*/ 0 h 3298423"/>
              <a:gd name="connsiteX1" fmla="*/ 4123899 w 11161956"/>
              <a:gd name="connsiteY1" fmla="*/ 0 h 3298423"/>
              <a:gd name="connsiteX2" fmla="*/ 4123899 w 11161956"/>
              <a:gd name="connsiteY2" fmla="*/ 4660 h 3298423"/>
              <a:gd name="connsiteX3" fmla="*/ 6651 w 11161956"/>
              <a:gd name="connsiteY3" fmla="*/ 4660 h 3298423"/>
              <a:gd name="connsiteX4" fmla="*/ 0 w 11161956"/>
              <a:gd name="connsiteY4" fmla="*/ 11312 h 3298423"/>
              <a:gd name="connsiteX5" fmla="*/ 0 w 11161956"/>
              <a:gd name="connsiteY5" fmla="*/ 3185225 h 3298423"/>
              <a:gd name="connsiteX6" fmla="*/ 6650 w 11161956"/>
              <a:gd name="connsiteY6" fmla="*/ 3192066 h 3298423"/>
              <a:gd name="connsiteX7" fmla="*/ 6745 w 11161956"/>
              <a:gd name="connsiteY7" fmla="*/ 3192066 h 3298423"/>
              <a:gd name="connsiteX8" fmla="*/ 4132357 w 11161956"/>
              <a:gd name="connsiteY8" fmla="*/ 3192066 h 3298423"/>
              <a:gd name="connsiteX9" fmla="*/ 4133026 w 11161956"/>
              <a:gd name="connsiteY9" fmla="*/ 3192698 h 3298423"/>
              <a:gd name="connsiteX10" fmla="*/ 7013178 w 11161956"/>
              <a:gd name="connsiteY10" fmla="*/ 3192698 h 3298423"/>
              <a:gd name="connsiteX11" fmla="*/ 7013305 w 11161956"/>
              <a:gd name="connsiteY11" fmla="*/ 3192698 h 3298423"/>
              <a:gd name="connsiteX12" fmla="*/ 7022179 w 11161956"/>
              <a:gd name="connsiteY12" fmla="*/ 3201825 h 3298423"/>
              <a:gd name="connsiteX13" fmla="*/ 7022179 w 11161956"/>
              <a:gd name="connsiteY13" fmla="*/ 3289422 h 3298423"/>
              <a:gd name="connsiteX14" fmla="*/ 7031306 w 11161956"/>
              <a:gd name="connsiteY14" fmla="*/ 3298423 h 3298423"/>
              <a:gd name="connsiteX15" fmla="*/ 11161909 w 11161956"/>
              <a:gd name="connsiteY15" fmla="*/ 3298423 h 3298423"/>
              <a:gd name="connsiteX16" fmla="*/ 11161909 w 11161956"/>
              <a:gd name="connsiteY16" fmla="*/ 9634 h 3298423"/>
              <a:gd name="connsiteX17" fmla="*/ 11161956 w 11161956"/>
              <a:gd name="connsiteY17" fmla="*/ 8701 h 3298423"/>
              <a:gd name="connsiteX18" fmla="*/ 11153163 w 11161956"/>
              <a:gd name="connsiteY18" fmla="*/ 0 h 3298423"/>
              <a:gd name="connsiteX0" fmla="*/ 11153163 w 11161956"/>
              <a:gd name="connsiteY0" fmla="*/ 0 h 3298423"/>
              <a:gd name="connsiteX1" fmla="*/ 4123899 w 11161956"/>
              <a:gd name="connsiteY1" fmla="*/ 0 h 3298423"/>
              <a:gd name="connsiteX2" fmla="*/ 6651 w 11161956"/>
              <a:gd name="connsiteY2" fmla="*/ 4660 h 3298423"/>
              <a:gd name="connsiteX3" fmla="*/ 0 w 11161956"/>
              <a:gd name="connsiteY3" fmla="*/ 11312 h 3298423"/>
              <a:gd name="connsiteX4" fmla="*/ 0 w 11161956"/>
              <a:gd name="connsiteY4" fmla="*/ 3185225 h 3298423"/>
              <a:gd name="connsiteX5" fmla="*/ 6650 w 11161956"/>
              <a:gd name="connsiteY5" fmla="*/ 3192066 h 3298423"/>
              <a:gd name="connsiteX6" fmla="*/ 6745 w 11161956"/>
              <a:gd name="connsiteY6" fmla="*/ 3192066 h 3298423"/>
              <a:gd name="connsiteX7" fmla="*/ 4132357 w 11161956"/>
              <a:gd name="connsiteY7" fmla="*/ 3192066 h 3298423"/>
              <a:gd name="connsiteX8" fmla="*/ 4133026 w 11161956"/>
              <a:gd name="connsiteY8" fmla="*/ 3192698 h 3298423"/>
              <a:gd name="connsiteX9" fmla="*/ 7013178 w 11161956"/>
              <a:gd name="connsiteY9" fmla="*/ 3192698 h 3298423"/>
              <a:gd name="connsiteX10" fmla="*/ 7013305 w 11161956"/>
              <a:gd name="connsiteY10" fmla="*/ 3192698 h 3298423"/>
              <a:gd name="connsiteX11" fmla="*/ 7022179 w 11161956"/>
              <a:gd name="connsiteY11" fmla="*/ 3201825 h 3298423"/>
              <a:gd name="connsiteX12" fmla="*/ 7022179 w 11161956"/>
              <a:gd name="connsiteY12" fmla="*/ 3289422 h 3298423"/>
              <a:gd name="connsiteX13" fmla="*/ 7031306 w 11161956"/>
              <a:gd name="connsiteY13" fmla="*/ 3298423 h 3298423"/>
              <a:gd name="connsiteX14" fmla="*/ 11161909 w 11161956"/>
              <a:gd name="connsiteY14" fmla="*/ 3298423 h 3298423"/>
              <a:gd name="connsiteX15" fmla="*/ 11161909 w 11161956"/>
              <a:gd name="connsiteY15" fmla="*/ 9634 h 3298423"/>
              <a:gd name="connsiteX16" fmla="*/ 11161956 w 11161956"/>
              <a:gd name="connsiteY16" fmla="*/ 8701 h 3298423"/>
              <a:gd name="connsiteX17" fmla="*/ 11153163 w 11161956"/>
              <a:gd name="connsiteY17" fmla="*/ 0 h 3298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161956" h="3298423">
                <a:moveTo>
                  <a:pt x="11153163" y="0"/>
                </a:moveTo>
                <a:lnTo>
                  <a:pt x="4123899" y="0"/>
                </a:lnTo>
                <a:lnTo>
                  <a:pt x="6651" y="4660"/>
                </a:lnTo>
                <a:cubicBezTo>
                  <a:pt x="2978" y="4660"/>
                  <a:pt x="0" y="7639"/>
                  <a:pt x="0" y="11312"/>
                </a:cubicBezTo>
                <a:lnTo>
                  <a:pt x="0" y="3185225"/>
                </a:lnTo>
                <a:cubicBezTo>
                  <a:pt x="-53" y="3188950"/>
                  <a:pt x="2924" y="3192009"/>
                  <a:pt x="6650" y="3192066"/>
                </a:cubicBezTo>
                <a:lnTo>
                  <a:pt x="6745" y="3192066"/>
                </a:lnTo>
                <a:lnTo>
                  <a:pt x="4132357" y="3192066"/>
                </a:lnTo>
                <a:lnTo>
                  <a:pt x="4133026" y="3192698"/>
                </a:lnTo>
                <a:lnTo>
                  <a:pt x="7013178" y="3192698"/>
                </a:lnTo>
                <a:lnTo>
                  <a:pt x="7013305" y="3192698"/>
                </a:lnTo>
                <a:cubicBezTo>
                  <a:pt x="7018274" y="3192774"/>
                  <a:pt x="7022254" y="3196856"/>
                  <a:pt x="7022179" y="3201825"/>
                </a:cubicBezTo>
                <a:lnTo>
                  <a:pt x="7022179" y="3289422"/>
                </a:lnTo>
                <a:cubicBezTo>
                  <a:pt x="7022242" y="3294417"/>
                  <a:pt x="7026311" y="3298423"/>
                  <a:pt x="7031306" y="3298423"/>
                </a:cubicBezTo>
                <a:lnTo>
                  <a:pt x="11161909" y="3298423"/>
                </a:lnTo>
                <a:lnTo>
                  <a:pt x="11161909" y="9634"/>
                </a:lnTo>
                <a:cubicBezTo>
                  <a:pt x="11161941" y="9325"/>
                  <a:pt x="11161957" y="9012"/>
                  <a:pt x="11161956" y="8701"/>
                </a:cubicBezTo>
                <a:cubicBezTo>
                  <a:pt x="11161931" y="3871"/>
                  <a:pt x="11157994" y="-26"/>
                  <a:pt x="11153163" y="0"/>
                </a:cubicBezTo>
                <a:close/>
              </a:path>
            </a:pathLst>
          </a:custGeom>
          <a:noFill/>
          <a:ln w="15240" cap="flat">
            <a:solidFill>
              <a:schemeClr val="tx2"/>
            </a:solidFill>
            <a:prstDash val="solid"/>
            <a:miter/>
          </a:ln>
        </p:spPr>
        <p:txBody>
          <a:bodyPr wrap="square" rtlCol="0" anchor="ctr">
            <a:noAutofit/>
          </a:bodyPr>
          <a:lstStyle/>
          <a:p>
            <a:pPr lvl="0"/>
            <a:endParaRPr lang="fr-FR" dirty="0"/>
          </a:p>
        </p:txBody>
      </p:sp>
      <p:sp>
        <p:nvSpPr>
          <p:cNvPr id="4" name="Espace réservé de la date 3">
            <a:extLst>
              <a:ext uri="{FF2B5EF4-FFF2-40B4-BE49-F238E27FC236}">
                <a16:creationId xmlns:a16="http://schemas.microsoft.com/office/drawing/2014/main" id="{785CC8D4-9036-4DEC-A292-8721EA6C2413}"/>
              </a:ext>
            </a:extLst>
          </p:cNvPr>
          <p:cNvSpPr>
            <a:spLocks noGrp="1"/>
          </p:cNvSpPr>
          <p:nvPr>
            <p:ph type="dt" sz="half" idx="14"/>
          </p:nvPr>
        </p:nvSpPr>
        <p:spPr/>
        <p:txBody>
          <a:bodyPr/>
          <a:lstStyle/>
          <a:p>
            <a:fld id="{B010D8D8-033F-974B-A10C-C6D3D7346191}" type="datetime4">
              <a:rPr lang="fr-FR" smtClean="0"/>
              <a:t>26 février 2022</a:t>
            </a:fld>
            <a:endParaRPr lang="fr-FR" dirty="0"/>
          </a:p>
        </p:txBody>
      </p:sp>
      <p:sp>
        <p:nvSpPr>
          <p:cNvPr id="5" name="Espace réservé du pied de page 4">
            <a:extLst>
              <a:ext uri="{FF2B5EF4-FFF2-40B4-BE49-F238E27FC236}">
                <a16:creationId xmlns:a16="http://schemas.microsoft.com/office/drawing/2014/main" id="{EE0D9201-4036-4805-93AA-7256AFC777A3}"/>
              </a:ext>
            </a:extLst>
          </p:cNvPr>
          <p:cNvSpPr>
            <a:spLocks noGrp="1"/>
          </p:cNvSpPr>
          <p:nvPr>
            <p:ph type="ftr" sz="quarter" idx="15"/>
          </p:nvPr>
        </p:nvSpPr>
        <p:spPr/>
        <p:txBody>
          <a:bodyPr/>
          <a:lstStyle/>
          <a:p>
            <a:r>
              <a:rPr lang="fr-FR" dirty="0"/>
              <a:t>Arbre décisionnel Banque en Ligne DEI PRO - CE NET</a:t>
            </a:r>
          </a:p>
        </p:txBody>
      </p:sp>
      <p:sp>
        <p:nvSpPr>
          <p:cNvPr id="8" name="Espace réservé du numéro de diapositive 7">
            <a:extLst>
              <a:ext uri="{FF2B5EF4-FFF2-40B4-BE49-F238E27FC236}">
                <a16:creationId xmlns:a16="http://schemas.microsoft.com/office/drawing/2014/main" id="{161397E8-F063-4026-A130-3F5A5175D280}"/>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Tree>
    <p:extLst>
      <p:ext uri="{BB962C8B-B14F-4D97-AF65-F5344CB8AC3E}">
        <p14:creationId xmlns:p14="http://schemas.microsoft.com/office/powerpoint/2010/main" val="38405580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FEEEA818-4614-C74B-B6C1-BA3FE2224C1C}" type="datetime4">
              <a:rPr lang="fr-FR" smtClean="0"/>
              <a:t>26 février 2022</a:t>
            </a:fld>
            <a:endParaRPr lang="fr-FR" dirty="0"/>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dirty="0"/>
              <a:t>Arbre décisionnel Banque en Ligne DEI PRO - CE NET</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dirty="0"/>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FC1C4B15-9B99-4763-82D6-0606473A9387}"/>
              </a:ext>
            </a:extLst>
          </p:cNvPr>
          <p:cNvSpPr>
            <a:spLocks noGrp="1"/>
          </p:cNvSpPr>
          <p:nvPr>
            <p:ph type="title"/>
          </p:nvPr>
        </p:nvSpPr>
        <p:spPr/>
        <p:txBody>
          <a:bodyPr/>
          <a:lstStyle>
            <a:lvl1pPr>
              <a:defRPr>
                <a:solidFill>
                  <a:schemeClr val="tx2"/>
                </a:solidFill>
              </a:defRPr>
            </a:lvl1pPr>
          </a:lstStyle>
          <a:p>
            <a:r>
              <a:rPr lang="fr-FR"/>
              <a:t>Modifiez le style du titre</a:t>
            </a:r>
            <a:endParaRPr lang="fr-FR" dirty="0"/>
          </a:p>
        </p:txBody>
      </p:sp>
    </p:spTree>
    <p:extLst>
      <p:ext uri="{BB962C8B-B14F-4D97-AF65-F5344CB8AC3E}">
        <p14:creationId xmlns:p14="http://schemas.microsoft.com/office/powerpoint/2010/main" val="26672838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e en 2 colonnes">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51624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9EFBC160-1852-7D40-A88C-3017285ECDA5}" type="datetime4">
              <a:rPr lang="fr-FR" smtClean="0"/>
              <a:t>26 février 2022</a:t>
            </a:fld>
            <a:endParaRPr lang="fr-FR" dirty="0"/>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dirty="0"/>
              <a:t>Arbre décisionnel Banque en Ligne DEI PRO - CE NET</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dirty="0"/>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1" name="Espace réservé du texte 8">
            <a:extLst>
              <a:ext uri="{FF2B5EF4-FFF2-40B4-BE49-F238E27FC236}">
                <a16:creationId xmlns:a16="http://schemas.microsoft.com/office/drawing/2014/main" id="{A848A337-FF3F-494D-9ED8-04CAA6B257B4}"/>
              </a:ext>
            </a:extLst>
          </p:cNvPr>
          <p:cNvSpPr>
            <a:spLocks noGrp="1"/>
          </p:cNvSpPr>
          <p:nvPr>
            <p:ph type="body" sz="quarter" idx="14"/>
          </p:nvPr>
        </p:nvSpPr>
        <p:spPr>
          <a:xfrm>
            <a:off x="6271184" y="1513680"/>
            <a:ext cx="5161198"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40260869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e avec encadré contour roug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72000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E3D60D96-6DFD-274E-8AA7-E9C7B5E98909}" type="datetime4">
              <a:rPr lang="fr-FR" smtClean="0"/>
              <a:t>26 février 2022</a:t>
            </a:fld>
            <a:endParaRPr lang="fr-FR" dirty="0"/>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dirty="0"/>
              <a:t>Arbre décisionnel Banque en Ligne DEI PRO - CE NET</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dirty="0"/>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4" name="Espace réservé du texte 13">
            <a:extLst>
              <a:ext uri="{FF2B5EF4-FFF2-40B4-BE49-F238E27FC236}">
                <a16:creationId xmlns:a16="http://schemas.microsoft.com/office/drawing/2014/main" id="{9EC79F2E-3B26-4ADA-9697-945B3151D2D3}"/>
              </a:ext>
            </a:extLst>
          </p:cNvPr>
          <p:cNvSpPr>
            <a:spLocks noGrp="1" noChangeAspect="1"/>
          </p:cNvSpPr>
          <p:nvPr>
            <p:ph type="body" sz="quarter" idx="14" hasCustomPrompt="1"/>
          </p:nvPr>
        </p:nvSpPr>
        <p:spPr>
          <a:xfrm>
            <a:off x="8138689" y="1506699"/>
            <a:ext cx="3496306" cy="4195703"/>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ln w="15240">
            <a:solidFill>
              <a:schemeClr val="tx2"/>
            </a:solidFill>
          </a:ln>
        </p:spPr>
        <p:txBody>
          <a:bodyPr wrap="square" lIns="234000" tIns="432000" rIns="234000" bIns="43200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2" name="Titre 1">
            <a:extLst>
              <a:ext uri="{FF2B5EF4-FFF2-40B4-BE49-F238E27FC236}">
                <a16:creationId xmlns:a16="http://schemas.microsoft.com/office/drawing/2014/main" id="{2FFDAAA0-036A-4992-BC75-6B39D6BE6533}"/>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32916499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e avec encadré aplat gris">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72000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C4E785B-68F1-4D4B-979E-CFAA1863A356}" type="datetime4">
              <a:rPr lang="fr-FR" smtClean="0"/>
              <a:t>26 février 2022</a:t>
            </a:fld>
            <a:endParaRPr lang="fr-FR" dirty="0"/>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dirty="0"/>
              <a:t>Arbre décisionnel Banque en Ligne DEI PRO - CE NET</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dirty="0"/>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4" name="Espace réservé du texte 13">
            <a:extLst>
              <a:ext uri="{FF2B5EF4-FFF2-40B4-BE49-F238E27FC236}">
                <a16:creationId xmlns:a16="http://schemas.microsoft.com/office/drawing/2014/main" id="{9EC79F2E-3B26-4ADA-9697-945B3151D2D3}"/>
              </a:ext>
            </a:extLst>
          </p:cNvPr>
          <p:cNvSpPr>
            <a:spLocks noGrp="1" noChangeAspect="1"/>
          </p:cNvSpPr>
          <p:nvPr>
            <p:ph type="body" sz="quarter" idx="14" hasCustomPrompt="1"/>
          </p:nvPr>
        </p:nvSpPr>
        <p:spPr>
          <a:xfrm>
            <a:off x="8138689" y="1506699"/>
            <a:ext cx="3496306" cy="4195703"/>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solidFill>
            <a:schemeClr val="bg1">
              <a:lumMod val="95000"/>
            </a:schemeClr>
          </a:solidFill>
          <a:ln w="8890">
            <a:noFill/>
          </a:ln>
        </p:spPr>
        <p:txBody>
          <a:bodyPr wrap="square" lIns="234000" tIns="432000" rIns="234000" bIns="43200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2" name="Titre 1">
            <a:extLst>
              <a:ext uri="{FF2B5EF4-FFF2-40B4-BE49-F238E27FC236}">
                <a16:creationId xmlns:a16="http://schemas.microsoft.com/office/drawing/2014/main" id="{2BF22452-8D8B-4CD2-ABF0-FDA79A6547A4}"/>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18280861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hoto + 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271184" y="1513680"/>
            <a:ext cx="5161198"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7C5DFB13-F494-044D-91C8-EA1640257A0E}" type="datetime4">
              <a:rPr lang="fr-FR" smtClean="0"/>
              <a:t>26 février 2022</a:t>
            </a:fld>
            <a:endParaRPr lang="fr-FR" dirty="0"/>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dirty="0"/>
              <a:t>Arbre décisionnel Banque en Ligne DEI PRO - CE NET</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dirty="0"/>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dirty="0"/>
              <a:t>Cliquez sur l'icône pour ajouter une image</a:t>
            </a:r>
          </a:p>
        </p:txBody>
      </p:sp>
      <p:sp>
        <p:nvSpPr>
          <p:cNvPr id="13" name="Espace réservé du texte 10">
            <a:extLst>
              <a:ext uri="{FF2B5EF4-FFF2-40B4-BE49-F238E27FC236}">
                <a16:creationId xmlns:a16="http://schemas.microsoft.com/office/drawing/2014/main" id="{EADE4674-4333-4A85-95A6-04C4720BA128}"/>
              </a:ext>
            </a:extLst>
          </p:cNvPr>
          <p:cNvSpPr>
            <a:spLocks noGrp="1"/>
          </p:cNvSpPr>
          <p:nvPr>
            <p:ph type="body" sz="quarter" idx="15" hasCustomPrompt="1"/>
          </p:nvPr>
        </p:nvSpPr>
        <p:spPr>
          <a:xfrm>
            <a:off x="632382" y="5768972"/>
            <a:ext cx="5318361" cy="288000"/>
          </a:xfrm>
        </p:spPr>
        <p:txBody>
          <a:bodyPr/>
          <a:lstStyle>
            <a:lvl1pPr>
              <a:defRPr sz="1100" b="0">
                <a:solidFill>
                  <a:schemeClr val="tx1"/>
                </a:solidFill>
              </a:defRPr>
            </a:lvl1pPr>
          </a:lstStyle>
          <a:p>
            <a:pPr lvl="0"/>
            <a:r>
              <a:rPr lang="fr-FR" dirty="0"/>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24739737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e + photo">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2" y="1513680"/>
            <a:ext cx="5265735"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988ECED9-E4FA-AD4A-8975-FAAFF1BCB035}" type="datetime4">
              <a:rPr lang="fr-FR" smtClean="0"/>
              <a:t>26 février 2022</a:t>
            </a:fld>
            <a:endParaRPr lang="fr-FR" dirty="0"/>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dirty="0"/>
              <a:t>Arbre décisionnel Banque en Ligne DEI PRO - CE NET</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dirty="0"/>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6223795"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dirty="0"/>
              <a:t>Cliquez sur l'icône pour ajouter une image</a:t>
            </a:r>
          </a:p>
        </p:txBody>
      </p:sp>
      <p:sp>
        <p:nvSpPr>
          <p:cNvPr id="13" name="Espace réservé du texte 10">
            <a:extLst>
              <a:ext uri="{FF2B5EF4-FFF2-40B4-BE49-F238E27FC236}">
                <a16:creationId xmlns:a16="http://schemas.microsoft.com/office/drawing/2014/main" id="{EADE4674-4333-4A85-95A6-04C4720BA128}"/>
              </a:ext>
            </a:extLst>
          </p:cNvPr>
          <p:cNvSpPr>
            <a:spLocks noGrp="1"/>
          </p:cNvSpPr>
          <p:nvPr>
            <p:ph type="body" sz="quarter" idx="15" hasCustomPrompt="1"/>
          </p:nvPr>
        </p:nvSpPr>
        <p:spPr>
          <a:xfrm>
            <a:off x="6114021" y="5768972"/>
            <a:ext cx="5318361" cy="288000"/>
          </a:xfrm>
        </p:spPr>
        <p:txBody>
          <a:bodyPr/>
          <a:lstStyle>
            <a:lvl1pPr>
              <a:defRPr sz="1100" b="0">
                <a:solidFill>
                  <a:schemeClr val="tx1"/>
                </a:solidFill>
              </a:defRPr>
            </a:lvl1pPr>
          </a:lstStyle>
          <a:p>
            <a:pPr lvl="0"/>
            <a:r>
              <a:rPr lang="fr-FR" dirty="0"/>
              <a:t>Modifier les styles du texte du masque</a:t>
            </a:r>
          </a:p>
        </p:txBody>
      </p:sp>
      <p:sp>
        <p:nvSpPr>
          <p:cNvPr id="2" name="Titre 1">
            <a:extLst>
              <a:ext uri="{FF2B5EF4-FFF2-40B4-BE49-F238E27FC236}">
                <a16:creationId xmlns:a16="http://schemas.microsoft.com/office/drawing/2014/main" id="{622E6249-6D75-41B0-B233-E8E88F875428}"/>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18546322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e + graphiqu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2" y="1513680"/>
            <a:ext cx="5265735"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E49FE7A1-2FD9-A546-82D6-49949254F83D}" type="datetime4">
              <a:rPr lang="fr-FR" smtClean="0"/>
              <a:t>26 février 2022</a:t>
            </a:fld>
            <a:endParaRPr lang="fr-FR" dirty="0"/>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dirty="0"/>
              <a:t>Arbre décisionnel Banque en Ligne DEI PRO - CE NET</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dirty="0"/>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4" name="Espace réservé du graphique 2">
            <a:extLst>
              <a:ext uri="{FF2B5EF4-FFF2-40B4-BE49-F238E27FC236}">
                <a16:creationId xmlns:a16="http://schemas.microsoft.com/office/drawing/2014/main" id="{03E79644-DE19-4AE3-B9B7-D5D5BD3DEEAC}"/>
              </a:ext>
            </a:extLst>
          </p:cNvPr>
          <p:cNvSpPr>
            <a:spLocks noGrp="1"/>
          </p:cNvSpPr>
          <p:nvPr>
            <p:ph type="chart" sz="quarter" idx="14"/>
          </p:nvPr>
        </p:nvSpPr>
        <p:spPr>
          <a:xfrm>
            <a:off x="6212382" y="1513679"/>
            <a:ext cx="5220000" cy="4320000"/>
          </a:xfrm>
        </p:spPr>
        <p:txBody>
          <a:bodyPr/>
          <a:lstStyle>
            <a:lvl1pPr>
              <a:defRPr sz="1400" b="0">
                <a:solidFill>
                  <a:schemeClr val="tx1"/>
                </a:solidFill>
              </a:defRPr>
            </a:lvl1pPr>
          </a:lstStyle>
          <a:p>
            <a:r>
              <a:rPr lang="fr-FR" dirty="0"/>
              <a:t>Cliquez sur l'icône pour ajouter un graphique</a:t>
            </a:r>
          </a:p>
        </p:txBody>
      </p:sp>
      <p:sp>
        <p:nvSpPr>
          <p:cNvPr id="2" name="Titre 1">
            <a:extLst>
              <a:ext uri="{FF2B5EF4-FFF2-40B4-BE49-F238E27FC236}">
                <a16:creationId xmlns:a16="http://schemas.microsoft.com/office/drawing/2014/main" id="{0DCDF21E-AEDB-4F27-B631-B9808283E47F}"/>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12615132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Graphiques">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5BFE6334-B096-4F42-A1B3-5FDDB946BABB}" type="datetime4">
              <a:rPr lang="fr-FR" smtClean="0"/>
              <a:t>26 février 2022</a:t>
            </a:fld>
            <a:endParaRPr lang="fr-FR" dirty="0"/>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dirty="0"/>
              <a:t>Arbre décisionnel Banque en Ligne DEI PRO - CE NET</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dirty="0"/>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3" name="Espace réservé du graphique 2">
            <a:extLst>
              <a:ext uri="{FF2B5EF4-FFF2-40B4-BE49-F238E27FC236}">
                <a16:creationId xmlns:a16="http://schemas.microsoft.com/office/drawing/2014/main" id="{AF9A3C22-3C1C-4AB4-AE8B-6FF1AE085C3A}"/>
              </a:ext>
            </a:extLst>
          </p:cNvPr>
          <p:cNvSpPr>
            <a:spLocks noGrp="1"/>
          </p:cNvSpPr>
          <p:nvPr>
            <p:ph type="chart" sz="quarter" idx="13"/>
          </p:nvPr>
        </p:nvSpPr>
        <p:spPr>
          <a:xfrm>
            <a:off x="632383" y="1513679"/>
            <a:ext cx="5220000" cy="4320000"/>
          </a:xfrm>
        </p:spPr>
        <p:txBody>
          <a:bodyPr/>
          <a:lstStyle>
            <a:lvl1pPr>
              <a:defRPr sz="1400" b="0">
                <a:solidFill>
                  <a:schemeClr val="tx1"/>
                </a:solidFill>
              </a:defRPr>
            </a:lvl1pPr>
          </a:lstStyle>
          <a:p>
            <a:r>
              <a:rPr lang="fr-FR" dirty="0"/>
              <a:t>Cliquez sur l'icône pour ajouter un graphique</a:t>
            </a:r>
          </a:p>
        </p:txBody>
      </p:sp>
      <p:sp>
        <p:nvSpPr>
          <p:cNvPr id="15" name="Espace réservé du graphique 2">
            <a:extLst>
              <a:ext uri="{FF2B5EF4-FFF2-40B4-BE49-F238E27FC236}">
                <a16:creationId xmlns:a16="http://schemas.microsoft.com/office/drawing/2014/main" id="{D1657746-3B4A-4AF9-AC3F-383BEF5BA0BD}"/>
              </a:ext>
            </a:extLst>
          </p:cNvPr>
          <p:cNvSpPr>
            <a:spLocks noGrp="1"/>
          </p:cNvSpPr>
          <p:nvPr>
            <p:ph type="chart" sz="quarter" idx="14"/>
          </p:nvPr>
        </p:nvSpPr>
        <p:spPr>
          <a:xfrm>
            <a:off x="6212382" y="1513679"/>
            <a:ext cx="5220000" cy="4320000"/>
          </a:xfrm>
        </p:spPr>
        <p:txBody>
          <a:bodyPr/>
          <a:lstStyle>
            <a:lvl1pPr>
              <a:defRPr sz="1400" b="0">
                <a:solidFill>
                  <a:schemeClr val="tx1"/>
                </a:solidFill>
              </a:defRPr>
            </a:lvl1pPr>
          </a:lstStyle>
          <a:p>
            <a:r>
              <a:rPr lang="fr-FR" dirty="0"/>
              <a:t>Cliquez sur l'icône pour ajouter un graphique</a:t>
            </a:r>
          </a:p>
        </p:txBody>
      </p:sp>
      <p:sp>
        <p:nvSpPr>
          <p:cNvPr id="2" name="Titre 1">
            <a:extLst>
              <a:ext uri="{FF2B5EF4-FFF2-40B4-BE49-F238E27FC236}">
                <a16:creationId xmlns:a16="http://schemas.microsoft.com/office/drawing/2014/main" id="{067C7065-2EF0-49F8-8E49-46885E9383AC}"/>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41450908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e + photo avec encadré contour rouge">
    <p:spTree>
      <p:nvGrpSpPr>
        <p:cNvPr id="1" name=""/>
        <p:cNvGrpSpPr/>
        <p:nvPr/>
      </p:nvGrpSpPr>
      <p:grpSpPr>
        <a:xfrm>
          <a:off x="0" y="0"/>
          <a:ext cx="0" cy="0"/>
          <a:chOff x="0" y="0"/>
          <a:chExt cx="0" cy="0"/>
        </a:xfrm>
      </p:grpSpPr>
      <p:sp>
        <p:nvSpPr>
          <p:cNvPr id="15" name="Espace réservé pour une image  2">
            <a:extLst>
              <a:ext uri="{FF2B5EF4-FFF2-40B4-BE49-F238E27FC236}">
                <a16:creationId xmlns:a16="http://schemas.microsoft.com/office/drawing/2014/main" id="{6FAD1E3E-5599-4855-8130-D4E378824462}"/>
              </a:ext>
            </a:extLst>
          </p:cNvPr>
          <p:cNvSpPr>
            <a:spLocks noGrp="1"/>
          </p:cNvSpPr>
          <p:nvPr>
            <p:ph type="pic" idx="14"/>
          </p:nvPr>
        </p:nvSpPr>
        <p:spPr>
          <a:xfrm>
            <a:off x="6945406" y="1513680"/>
            <a:ext cx="4377439" cy="3165896"/>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dirty="0"/>
              <a:t>Cliquez sur l'icône pour ajouter une image</a:t>
            </a:r>
          </a:p>
        </p:txBody>
      </p:sp>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57600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91D80535-2BCF-D44A-986C-3228C9E5E5ED}" type="datetime4">
              <a:rPr lang="fr-FR" smtClean="0"/>
              <a:t>26 février 2022</a:t>
            </a:fld>
            <a:endParaRPr lang="fr-FR" dirty="0"/>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dirty="0"/>
              <a:t>Arbre décisionnel Banque en Ligne DEI PRO - CE NET</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dirty="0"/>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14FEF8AE-852D-4D67-B2DF-EB296BAF5A78}"/>
              </a:ext>
            </a:extLst>
          </p:cNvPr>
          <p:cNvSpPr>
            <a:spLocks noGrp="1"/>
          </p:cNvSpPr>
          <p:nvPr>
            <p:ph type="title"/>
          </p:nvPr>
        </p:nvSpPr>
        <p:spPr/>
        <p:txBody>
          <a:bodyPr/>
          <a:lstStyle/>
          <a:p>
            <a:r>
              <a:rPr lang="fr-FR"/>
              <a:t>Modifiez le style du titre</a:t>
            </a:r>
          </a:p>
        </p:txBody>
      </p:sp>
      <p:sp>
        <p:nvSpPr>
          <p:cNvPr id="13" name="Espace réservé du texte 12">
            <a:extLst>
              <a:ext uri="{FF2B5EF4-FFF2-40B4-BE49-F238E27FC236}">
                <a16:creationId xmlns:a16="http://schemas.microsoft.com/office/drawing/2014/main" id="{46518E20-988A-46F9-8273-DC874CD2DD97}"/>
              </a:ext>
            </a:extLst>
          </p:cNvPr>
          <p:cNvSpPr>
            <a:spLocks noGrp="1" noChangeAspect="1"/>
          </p:cNvSpPr>
          <p:nvPr>
            <p:ph type="body" sz="quarter" idx="15" hasCustomPrompt="1"/>
          </p:nvPr>
        </p:nvSpPr>
        <p:spPr>
          <a:xfrm>
            <a:off x="8138689" y="3780766"/>
            <a:ext cx="3496306" cy="2107376"/>
          </a:xfrm>
          <a:custGeom>
            <a:avLst/>
            <a:gdLst>
              <a:gd name="connsiteX0" fmla="*/ 8442 w 3496306"/>
              <a:gd name="connsiteY0" fmla="*/ 0 h 2107376"/>
              <a:gd name="connsiteX1" fmla="*/ 8789 w 3496306"/>
              <a:gd name="connsiteY1" fmla="*/ 0 h 2107376"/>
              <a:gd name="connsiteX2" fmla="*/ 3493846 w 3496306"/>
              <a:gd name="connsiteY2" fmla="*/ 0 h 2107376"/>
              <a:gd name="connsiteX3" fmla="*/ 3496306 w 3496306"/>
              <a:gd name="connsiteY3" fmla="*/ 8430 h 2107376"/>
              <a:gd name="connsiteX4" fmla="*/ 3496306 w 3496306"/>
              <a:gd name="connsiteY4" fmla="*/ 1999877 h 2107376"/>
              <a:gd name="connsiteX5" fmla="*/ 3487171 w 3496306"/>
              <a:gd name="connsiteY5" fmla="*/ 2008659 h 2107376"/>
              <a:gd name="connsiteX6" fmla="*/ 1791889 w 3496306"/>
              <a:gd name="connsiteY6" fmla="*/ 2008659 h 2107376"/>
              <a:gd name="connsiteX7" fmla="*/ 1782758 w 3496306"/>
              <a:gd name="connsiteY7" fmla="*/ 2017790 h 2107376"/>
              <a:gd name="connsiteX8" fmla="*/ 1782758 w 3496306"/>
              <a:gd name="connsiteY8" fmla="*/ 2098232 h 2107376"/>
              <a:gd name="connsiteX9" fmla="*/ 1773626 w 3496306"/>
              <a:gd name="connsiteY9" fmla="*/ 2107368 h 2107376"/>
              <a:gd name="connsiteX10" fmla="*/ 9143 w 3496306"/>
              <a:gd name="connsiteY10" fmla="*/ 2107368 h 2107376"/>
              <a:gd name="connsiteX11" fmla="*/ 8 w 3496306"/>
              <a:gd name="connsiteY11" fmla="*/ 2098937 h 2107376"/>
              <a:gd name="connsiteX12" fmla="*/ 8 w 3496306"/>
              <a:gd name="connsiteY12" fmla="*/ 2098232 h 2107376"/>
              <a:gd name="connsiteX13" fmla="*/ 8 w 3496306"/>
              <a:gd name="connsiteY13" fmla="*/ 9131 h 2107376"/>
              <a:gd name="connsiteX14" fmla="*/ 8442 w 3496306"/>
              <a:gd name="connsiteY14" fmla="*/ 0 h 2107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2107376">
                <a:moveTo>
                  <a:pt x="8442" y="0"/>
                </a:moveTo>
                <a:cubicBezTo>
                  <a:pt x="8546" y="0"/>
                  <a:pt x="8686" y="0"/>
                  <a:pt x="8789" y="0"/>
                </a:cubicBezTo>
                <a:lnTo>
                  <a:pt x="3493846" y="0"/>
                </a:lnTo>
                <a:cubicBezTo>
                  <a:pt x="3493846" y="0"/>
                  <a:pt x="3496306" y="3511"/>
                  <a:pt x="3496306" y="8430"/>
                </a:cubicBezTo>
                <a:lnTo>
                  <a:pt x="3496306" y="1999877"/>
                </a:lnTo>
                <a:cubicBezTo>
                  <a:pt x="3496130" y="2004793"/>
                  <a:pt x="3492091" y="2008659"/>
                  <a:pt x="3487171" y="2008659"/>
                </a:cubicBezTo>
                <a:lnTo>
                  <a:pt x="1791889" y="2008659"/>
                </a:lnTo>
                <a:cubicBezTo>
                  <a:pt x="1786833" y="2008659"/>
                  <a:pt x="1782758" y="2012734"/>
                  <a:pt x="1782758" y="2017790"/>
                </a:cubicBezTo>
                <a:lnTo>
                  <a:pt x="1782758" y="2098232"/>
                </a:lnTo>
                <a:cubicBezTo>
                  <a:pt x="1782758" y="2103292"/>
                  <a:pt x="1778683" y="2107368"/>
                  <a:pt x="1773626" y="2107368"/>
                </a:cubicBezTo>
                <a:lnTo>
                  <a:pt x="9143" y="2107368"/>
                </a:lnTo>
                <a:cubicBezTo>
                  <a:pt x="4293" y="2107578"/>
                  <a:pt x="222" y="2103783"/>
                  <a:pt x="8" y="2098937"/>
                </a:cubicBezTo>
                <a:lnTo>
                  <a:pt x="8" y="2098232"/>
                </a:lnTo>
                <a:lnTo>
                  <a:pt x="8" y="9131"/>
                </a:lnTo>
                <a:cubicBezTo>
                  <a:pt x="-202" y="4285"/>
                  <a:pt x="3593" y="210"/>
                  <a:pt x="8442" y="0"/>
                </a:cubicBezTo>
                <a:close/>
              </a:path>
            </a:pathLst>
          </a:custGeom>
          <a:solidFill>
            <a:schemeClr val="bg1"/>
          </a:solidFill>
          <a:ln w="15240">
            <a:solidFill>
              <a:schemeClr val="tx2"/>
            </a:solidFill>
          </a:ln>
        </p:spPr>
        <p:txBody>
          <a:bodyPr wrap="square" lIns="342000" tIns="252000" rIns="342000" bIns="25200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Modifier les styles du texte du masque</a:t>
            </a:r>
          </a:p>
          <a:p>
            <a:pPr lvl="1"/>
            <a:r>
              <a:rPr lang="fr-FR" dirty="0"/>
              <a:t>Deuxième niveau</a:t>
            </a:r>
          </a:p>
        </p:txBody>
      </p:sp>
    </p:spTree>
    <p:extLst>
      <p:ext uri="{BB962C8B-B14F-4D97-AF65-F5344CB8AC3E}">
        <p14:creationId xmlns:p14="http://schemas.microsoft.com/office/powerpoint/2010/main" val="36297896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hrase en exergue">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dirty="0"/>
              <a:t>Cliquez sur l'icône pour ajouter une image</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35D2EFBA-4AAE-9144-9749-561EC0D94F5C}" type="datetime4">
              <a:rPr lang="fr-FR" smtClean="0"/>
              <a:t>26 février 2022</a:t>
            </a:fld>
            <a:endParaRPr lang="fr-FR" dirty="0"/>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dirty="0"/>
              <a:t>Arbre décisionnel Banque en Ligne DEI PRO - CE NET</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dirty="0"/>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6" name="Espace réservé du texte 25">
            <a:extLst>
              <a:ext uri="{FF2B5EF4-FFF2-40B4-BE49-F238E27FC236}">
                <a16:creationId xmlns:a16="http://schemas.microsoft.com/office/drawing/2014/main" id="{8F9FECD5-D2CD-47A0-9E84-8699C653053F}"/>
              </a:ext>
            </a:extLst>
          </p:cNvPr>
          <p:cNvSpPr>
            <a:spLocks noGrp="1"/>
          </p:cNvSpPr>
          <p:nvPr>
            <p:ph type="body" sz="quarter" idx="16"/>
          </p:nvPr>
        </p:nvSpPr>
        <p:spPr>
          <a:xfrm>
            <a:off x="6271200" y="3110400"/>
            <a:ext cx="5162400" cy="2944800"/>
          </a:xfrm>
        </p:spPr>
        <p:txBody>
          <a:bodyPr/>
          <a:lstStyle>
            <a:lvl1pPr>
              <a:defRPr sz="1600">
                <a:solidFill>
                  <a:schemeClr val="tx2"/>
                </a:solidFill>
              </a:defRPr>
            </a:lvl1pPr>
            <a:lvl2pPr>
              <a:spcBef>
                <a:spcPts val="1300"/>
              </a:spcBef>
              <a:defRPr sz="1400">
                <a:solidFill>
                  <a:schemeClr val="tx1"/>
                </a:solidFill>
              </a:defRPr>
            </a:lvl2pPr>
          </a:lstStyle>
          <a:p>
            <a:pPr lvl="0"/>
            <a:r>
              <a:rPr lang="fr-FR"/>
              <a:t>Modifier les styles du texte du masque</a:t>
            </a:r>
          </a:p>
          <a:p>
            <a:pPr lvl="1"/>
            <a:r>
              <a:rPr lang="fr-FR"/>
              <a:t>Deuxième niveau</a:t>
            </a:r>
          </a:p>
        </p:txBody>
      </p:sp>
      <p:sp>
        <p:nvSpPr>
          <p:cNvPr id="28" name="Espace réservé du texte 27">
            <a:extLst>
              <a:ext uri="{FF2B5EF4-FFF2-40B4-BE49-F238E27FC236}">
                <a16:creationId xmlns:a16="http://schemas.microsoft.com/office/drawing/2014/main" id="{C7A3B5D7-E549-4343-BDFB-DD2FE8966B89}"/>
              </a:ext>
            </a:extLst>
          </p:cNvPr>
          <p:cNvSpPr>
            <a:spLocks noGrp="1"/>
          </p:cNvSpPr>
          <p:nvPr>
            <p:ph type="body" sz="quarter" idx="17"/>
          </p:nvPr>
        </p:nvSpPr>
        <p:spPr>
          <a:xfrm>
            <a:off x="632382" y="5768972"/>
            <a:ext cx="5318919" cy="288000"/>
          </a:xfrm>
        </p:spPr>
        <p:txBody>
          <a:bodyPr/>
          <a:lstStyle>
            <a:lvl1pPr>
              <a:defRPr sz="1100" b="0">
                <a:solidFill>
                  <a:schemeClr val="tx1"/>
                </a:solidFill>
              </a:defRPr>
            </a:lvl1pPr>
          </a:lstStyle>
          <a:p>
            <a:pPr lvl="0"/>
            <a:r>
              <a:rPr lang="fr-FR"/>
              <a:t>Modifier les styles du texte du masque</a:t>
            </a:r>
          </a:p>
        </p:txBody>
      </p:sp>
      <p:sp>
        <p:nvSpPr>
          <p:cNvPr id="25" name="Espace réservé du texte 24">
            <a:extLst>
              <a:ext uri="{FF2B5EF4-FFF2-40B4-BE49-F238E27FC236}">
                <a16:creationId xmlns:a16="http://schemas.microsoft.com/office/drawing/2014/main" id="{0E112B98-71A1-4A35-ADDC-DA25394AF018}"/>
              </a:ext>
            </a:extLst>
          </p:cNvPr>
          <p:cNvSpPr>
            <a:spLocks noGrp="1" noChangeAspect="1"/>
          </p:cNvSpPr>
          <p:nvPr>
            <p:ph type="body" sz="quarter" idx="15" hasCustomPrompt="1"/>
          </p:nvPr>
        </p:nvSpPr>
        <p:spPr>
          <a:xfrm>
            <a:off x="4688643" y="1976308"/>
            <a:ext cx="5386109" cy="780395"/>
          </a:xfrm>
          <a:custGeom>
            <a:avLst/>
            <a:gdLst>
              <a:gd name="connsiteX0" fmla="*/ 0 w 5386109"/>
              <a:gd name="connsiteY0" fmla="*/ 0 h 780395"/>
              <a:gd name="connsiteX1" fmla="*/ 5386109 w 5386109"/>
              <a:gd name="connsiteY1" fmla="*/ 0 h 780395"/>
              <a:gd name="connsiteX2" fmla="*/ 5386109 w 5386109"/>
              <a:gd name="connsiteY2" fmla="*/ 719512 h 780395"/>
              <a:gd name="connsiteX3" fmla="*/ 1262395 w 5386109"/>
              <a:gd name="connsiteY3" fmla="*/ 714748 h 780395"/>
              <a:gd name="connsiteX4" fmla="*/ 1262395 w 5386109"/>
              <a:gd name="connsiteY4" fmla="*/ 780395 h 780395"/>
              <a:gd name="connsiteX5" fmla="*/ 0 w 5386109"/>
              <a:gd name="connsiteY5" fmla="*/ 780395 h 780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6109" h="780395">
                <a:moveTo>
                  <a:pt x="0" y="0"/>
                </a:moveTo>
                <a:lnTo>
                  <a:pt x="5386109" y="0"/>
                </a:lnTo>
                <a:cubicBezTo>
                  <a:pt x="5386109" y="239837"/>
                  <a:pt x="5386109" y="479674"/>
                  <a:pt x="5386109" y="719512"/>
                </a:cubicBezTo>
                <a:lnTo>
                  <a:pt x="1262395" y="714748"/>
                </a:lnTo>
                <a:lnTo>
                  <a:pt x="1262395" y="780395"/>
                </a:lnTo>
                <a:lnTo>
                  <a:pt x="0" y="780395"/>
                </a:lnTo>
                <a:close/>
              </a:path>
            </a:pathLst>
          </a:custGeom>
          <a:solidFill>
            <a:schemeClr val="tx2"/>
          </a:solidFill>
        </p:spPr>
        <p:txBody>
          <a:bodyPr wrap="square" lIns="288000" tIns="144000" rIns="144000" bIns="72000">
            <a:noAutofit/>
          </a:bodyPr>
          <a:lstStyle>
            <a:lvl1pPr>
              <a:defRPr sz="2700">
                <a:solidFill>
                  <a:schemeClr val="bg1"/>
                </a:solidFill>
              </a:defRPr>
            </a:lvl1pPr>
          </a:lstStyle>
          <a:p>
            <a:pPr lvl="0"/>
            <a:r>
              <a:rPr lang="fr-FR" dirty="0"/>
              <a:t>Modifier le texte du masque</a:t>
            </a:r>
          </a:p>
        </p:txBody>
      </p:sp>
    </p:spTree>
    <p:extLst>
      <p:ext uri="{BB962C8B-B14F-4D97-AF65-F5344CB8AC3E}">
        <p14:creationId xmlns:p14="http://schemas.microsoft.com/office/powerpoint/2010/main" val="39785342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hiffres clés avec contour rouge">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3829844"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dirty="0"/>
              <a:t>Cliquez sur l'icône pour ajouter une image</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27CA7708-7764-D740-A558-132DEA8BDB4E}" type="datetime4">
              <a:rPr lang="fr-FR" smtClean="0"/>
              <a:t>26 février 2022</a:t>
            </a:fld>
            <a:endParaRPr lang="fr-FR" dirty="0"/>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dirty="0"/>
              <a:t>Arbre décisionnel Banque en Ligne DEI PRO - CE NET</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dirty="0"/>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8" name="Espace réservé du texte 27">
            <a:extLst>
              <a:ext uri="{FF2B5EF4-FFF2-40B4-BE49-F238E27FC236}">
                <a16:creationId xmlns:a16="http://schemas.microsoft.com/office/drawing/2014/main" id="{8E6E579D-E46A-495C-8F9A-5D16B776AA0F}"/>
              </a:ext>
            </a:extLst>
          </p:cNvPr>
          <p:cNvSpPr>
            <a:spLocks noGrp="1" noChangeAspect="1"/>
          </p:cNvSpPr>
          <p:nvPr>
            <p:ph type="body" sz="quarter" idx="13" hasCustomPrompt="1"/>
          </p:nvPr>
        </p:nvSpPr>
        <p:spPr>
          <a:xfrm>
            <a:off x="5288754"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2 w 1359695"/>
              <a:gd name="connsiteY3" fmla="*/ 1303885 h 1359695"/>
              <a:gd name="connsiteX4" fmla="*/ 679902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2" y="1303885"/>
                </a:lnTo>
                <a:lnTo>
                  <a:pt x="679902"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30" name="Espace réservé du texte 29">
            <a:extLst>
              <a:ext uri="{FF2B5EF4-FFF2-40B4-BE49-F238E27FC236}">
                <a16:creationId xmlns:a16="http://schemas.microsoft.com/office/drawing/2014/main" id="{55934B5D-1360-4A1E-899C-866478C979F1}"/>
              </a:ext>
            </a:extLst>
          </p:cNvPr>
          <p:cNvSpPr>
            <a:spLocks noGrp="1" noChangeAspect="1"/>
          </p:cNvSpPr>
          <p:nvPr>
            <p:ph type="body" sz="quarter" idx="16" hasCustomPrompt="1"/>
          </p:nvPr>
        </p:nvSpPr>
        <p:spPr>
          <a:xfrm>
            <a:off x="7558377"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1 w 1359695"/>
              <a:gd name="connsiteY3" fmla="*/ 1303885 h 1359695"/>
              <a:gd name="connsiteX4" fmla="*/ 679901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1" y="1303885"/>
                </a:lnTo>
                <a:lnTo>
                  <a:pt x="679901"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17" name="Espace réservé du texte 29">
            <a:extLst>
              <a:ext uri="{FF2B5EF4-FFF2-40B4-BE49-F238E27FC236}">
                <a16:creationId xmlns:a16="http://schemas.microsoft.com/office/drawing/2014/main" id="{6E3C987E-C3E6-4465-873A-75DDEAAD7FCF}"/>
              </a:ext>
            </a:extLst>
          </p:cNvPr>
          <p:cNvSpPr>
            <a:spLocks noGrp="1" noChangeAspect="1"/>
          </p:cNvSpPr>
          <p:nvPr>
            <p:ph type="body" sz="quarter" idx="17" hasCustomPrompt="1"/>
          </p:nvPr>
        </p:nvSpPr>
        <p:spPr>
          <a:xfrm>
            <a:off x="9828000"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1 w 1359695"/>
              <a:gd name="connsiteY3" fmla="*/ 1303885 h 1359695"/>
              <a:gd name="connsiteX4" fmla="*/ 679901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1" y="1303885"/>
                </a:lnTo>
                <a:lnTo>
                  <a:pt x="679901"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8" name="Espace réservé du texte 7">
            <a:extLst>
              <a:ext uri="{FF2B5EF4-FFF2-40B4-BE49-F238E27FC236}">
                <a16:creationId xmlns:a16="http://schemas.microsoft.com/office/drawing/2014/main" id="{A162F265-9EF3-40DF-906A-240720E98DEE}"/>
              </a:ext>
            </a:extLst>
          </p:cNvPr>
          <p:cNvSpPr>
            <a:spLocks noGrp="1"/>
          </p:cNvSpPr>
          <p:nvPr>
            <p:ph type="body" sz="quarter" idx="18"/>
          </p:nvPr>
        </p:nvSpPr>
        <p:spPr>
          <a:xfrm>
            <a:off x="5194800" y="4014000"/>
            <a:ext cx="6237582" cy="2080800"/>
          </a:xfrm>
        </p:spPr>
        <p:txBody>
          <a:bodyPr/>
          <a:lstStyle>
            <a:lvl1pPr>
              <a:defRPr sz="1600">
                <a:solidFill>
                  <a:schemeClr val="tx2"/>
                </a:solidFill>
              </a:defRPr>
            </a:lvl1pPr>
            <a:lvl2pPr>
              <a:spcBef>
                <a:spcPts val="1300"/>
              </a:spcBef>
              <a:defRPr sz="1400">
                <a:solidFill>
                  <a:schemeClr val="tx1"/>
                </a:solidFill>
              </a:defRPr>
            </a:lvl2pPr>
          </a:lstStyle>
          <a:p>
            <a:pPr lvl="0"/>
            <a:r>
              <a:rPr lang="fr-FR"/>
              <a:t>Modifier les styles du texte du masque</a:t>
            </a:r>
          </a:p>
          <a:p>
            <a:pPr lvl="1"/>
            <a:r>
              <a:rPr lang="fr-FR"/>
              <a:t>Deuxième niveau</a:t>
            </a:r>
          </a:p>
        </p:txBody>
      </p:sp>
      <p:sp>
        <p:nvSpPr>
          <p:cNvPr id="12" name="Espace réservé du texte 11">
            <a:extLst>
              <a:ext uri="{FF2B5EF4-FFF2-40B4-BE49-F238E27FC236}">
                <a16:creationId xmlns:a16="http://schemas.microsoft.com/office/drawing/2014/main" id="{CCA036E1-36E4-4C68-9C91-D301C8F93ACF}"/>
              </a:ext>
            </a:extLst>
          </p:cNvPr>
          <p:cNvSpPr>
            <a:spLocks noGrp="1"/>
          </p:cNvSpPr>
          <p:nvPr>
            <p:ph type="body" sz="quarter" idx="19"/>
          </p:nvPr>
        </p:nvSpPr>
        <p:spPr>
          <a:xfrm>
            <a:off x="633600" y="5770800"/>
            <a:ext cx="3938401" cy="324000"/>
          </a:xfrm>
        </p:spPr>
        <p:txBody>
          <a:bodyPr/>
          <a:lstStyle>
            <a:lvl1pPr>
              <a:defRPr sz="1100" b="0">
                <a:solidFill>
                  <a:schemeClr val="tx1"/>
                </a:solidFill>
              </a:defRPr>
            </a:lvl1pPr>
          </a:lstStyle>
          <a:p>
            <a:pPr lvl="0"/>
            <a:r>
              <a:rPr lang="fr-FR"/>
              <a:t>Modifier les styles du texte du masque</a:t>
            </a:r>
          </a:p>
        </p:txBody>
      </p:sp>
    </p:spTree>
    <p:extLst>
      <p:ext uri="{BB962C8B-B14F-4D97-AF65-F5344CB8AC3E}">
        <p14:creationId xmlns:p14="http://schemas.microsoft.com/office/powerpoint/2010/main" val="3822452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hiffres clés avec aplat gris">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3829844"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dirty="0"/>
              <a:t>Cliquez sur l'icône pour ajouter une image</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6ADCED8B-DB13-524C-B31C-C202E09A238F}" type="datetime4">
              <a:rPr lang="fr-FR" smtClean="0"/>
              <a:t>26 février 2022</a:t>
            </a:fld>
            <a:endParaRPr lang="fr-FR" dirty="0"/>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dirty="0"/>
              <a:t>Arbre décisionnel Banque en Ligne DEI PRO - CE NET</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dirty="0"/>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4" name="Espace réservé du texte 23">
            <a:extLst>
              <a:ext uri="{FF2B5EF4-FFF2-40B4-BE49-F238E27FC236}">
                <a16:creationId xmlns:a16="http://schemas.microsoft.com/office/drawing/2014/main" id="{6E2D4FDB-D783-412B-9295-5544C396C8E1}"/>
              </a:ext>
            </a:extLst>
          </p:cNvPr>
          <p:cNvSpPr>
            <a:spLocks noGrp="1" noChangeAspect="1"/>
          </p:cNvSpPr>
          <p:nvPr>
            <p:ph type="body" sz="quarter" idx="13" hasCustomPrompt="1"/>
          </p:nvPr>
        </p:nvSpPr>
        <p:spPr>
          <a:xfrm>
            <a:off x="5292333" y="1847239"/>
            <a:ext cx="2023532" cy="1710348"/>
          </a:xfrm>
          <a:custGeom>
            <a:avLst/>
            <a:gdLst>
              <a:gd name="connsiteX0" fmla="*/ 0 w 2023532"/>
              <a:gd name="connsiteY0" fmla="*/ 0 h 1710348"/>
              <a:gd name="connsiteX1" fmla="*/ 1953344 w 2023532"/>
              <a:gd name="connsiteY1" fmla="*/ 0 h 1710348"/>
              <a:gd name="connsiteX2" fmla="*/ 1956132 w 2023532"/>
              <a:gd name="connsiteY2" fmla="*/ 0 h 1710348"/>
              <a:gd name="connsiteX3" fmla="*/ 1956132 w 2023532"/>
              <a:gd name="connsiteY3" fmla="*/ 889001 h 1710348"/>
              <a:gd name="connsiteX4" fmla="*/ 2023532 w 2023532"/>
              <a:gd name="connsiteY4" fmla="*/ 889001 h 1710348"/>
              <a:gd name="connsiteX5" fmla="*/ 2023532 w 2023532"/>
              <a:gd name="connsiteY5" fmla="*/ 1710348 h 1710348"/>
              <a:gd name="connsiteX6" fmla="*/ 1956132 w 2023532"/>
              <a:gd name="connsiteY6" fmla="*/ 1710348 h 1710348"/>
              <a:gd name="connsiteX7" fmla="*/ 0 w 2023532"/>
              <a:gd name="connsiteY7" fmla="*/ 1710348 h 1710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23532" h="1710348">
                <a:moveTo>
                  <a:pt x="0" y="0"/>
                </a:moveTo>
                <a:lnTo>
                  <a:pt x="1953344" y="0"/>
                </a:lnTo>
                <a:lnTo>
                  <a:pt x="1956132" y="0"/>
                </a:lnTo>
                <a:lnTo>
                  <a:pt x="1956132" y="889001"/>
                </a:lnTo>
                <a:lnTo>
                  <a:pt x="2023532" y="889001"/>
                </a:lnTo>
                <a:lnTo>
                  <a:pt x="2023532" y="1710348"/>
                </a:lnTo>
                <a:lnTo>
                  <a:pt x="1956132" y="1710348"/>
                </a:lnTo>
                <a:lnTo>
                  <a:pt x="0" y="1710348"/>
                </a:lnTo>
                <a:close/>
              </a:path>
            </a:pathLst>
          </a:custGeom>
          <a:solidFill>
            <a:schemeClr val="bg1">
              <a:lumMod val="95000"/>
            </a:schemeClr>
          </a:solidFill>
          <a:ln w="3175">
            <a:noFill/>
          </a:ln>
        </p:spPr>
        <p:txBody>
          <a:bodyPr wrap="square" lIns="180000" tIns="180000" rIns="180000" bIns="180000" anchor="t" anchorCtr="0">
            <a:noAutofit/>
          </a:bodyPr>
          <a:lstStyle>
            <a:lvl1pPr algn="ctr">
              <a:defRPr sz="5000">
                <a:solidFill>
                  <a:schemeClr val="tx2"/>
                </a:solidFill>
              </a:defRPr>
            </a:lvl1pPr>
            <a:lvl2pPr algn="l">
              <a:spcBef>
                <a:spcPts val="1100"/>
              </a:spcBef>
              <a:defRPr sz="1100" i="1">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25" name="Espace réservé du texte 24">
            <a:extLst>
              <a:ext uri="{FF2B5EF4-FFF2-40B4-BE49-F238E27FC236}">
                <a16:creationId xmlns:a16="http://schemas.microsoft.com/office/drawing/2014/main" id="{F4C1017C-CD78-41B9-AE8E-395E32A4184C}"/>
              </a:ext>
            </a:extLst>
          </p:cNvPr>
          <p:cNvSpPr>
            <a:spLocks noGrp="1" noChangeAspect="1"/>
          </p:cNvSpPr>
          <p:nvPr>
            <p:ph type="body" sz="quarter" idx="16" hasCustomPrompt="1"/>
          </p:nvPr>
        </p:nvSpPr>
        <p:spPr>
          <a:xfrm>
            <a:off x="7319161" y="1847239"/>
            <a:ext cx="2101067" cy="1710348"/>
          </a:xfrm>
          <a:custGeom>
            <a:avLst/>
            <a:gdLst>
              <a:gd name="connsiteX0" fmla="*/ 0 w 2101067"/>
              <a:gd name="connsiteY0" fmla="*/ 0 h 1710348"/>
              <a:gd name="connsiteX1" fmla="*/ 931317 w 2101067"/>
              <a:gd name="connsiteY1" fmla="*/ 0 h 1710348"/>
              <a:gd name="connsiteX2" fmla="*/ 2026320 w 2101067"/>
              <a:gd name="connsiteY2" fmla="*/ 0 h 1710348"/>
              <a:gd name="connsiteX3" fmla="*/ 2030880 w 2101067"/>
              <a:gd name="connsiteY3" fmla="*/ 0 h 1710348"/>
              <a:gd name="connsiteX4" fmla="*/ 2033541 w 2101067"/>
              <a:gd name="connsiteY4" fmla="*/ 0 h 1710348"/>
              <a:gd name="connsiteX5" fmla="*/ 2033541 w 2101067"/>
              <a:gd name="connsiteY5" fmla="*/ 889001 h 1710348"/>
              <a:gd name="connsiteX6" fmla="*/ 2101067 w 2101067"/>
              <a:gd name="connsiteY6" fmla="*/ 889001 h 1710348"/>
              <a:gd name="connsiteX7" fmla="*/ 2101067 w 2101067"/>
              <a:gd name="connsiteY7" fmla="*/ 1710348 h 1710348"/>
              <a:gd name="connsiteX8" fmla="*/ 2033541 w 2101067"/>
              <a:gd name="connsiteY8" fmla="*/ 1710348 h 1710348"/>
              <a:gd name="connsiteX9" fmla="*/ 2026320 w 2101067"/>
              <a:gd name="connsiteY9" fmla="*/ 1710348 h 1710348"/>
              <a:gd name="connsiteX10" fmla="*/ 931317 w 2101067"/>
              <a:gd name="connsiteY10" fmla="*/ 1710348 h 1710348"/>
              <a:gd name="connsiteX11" fmla="*/ 70188 w 2101067"/>
              <a:gd name="connsiteY11" fmla="*/ 1710348 h 1710348"/>
              <a:gd name="connsiteX12" fmla="*/ 70188 w 2101067"/>
              <a:gd name="connsiteY12" fmla="*/ 821474 h 1710348"/>
              <a:gd name="connsiteX13" fmla="*/ 0 w 2101067"/>
              <a:gd name="connsiteY13" fmla="*/ 821474 h 1710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101067" h="1710348">
                <a:moveTo>
                  <a:pt x="0" y="0"/>
                </a:moveTo>
                <a:lnTo>
                  <a:pt x="931317" y="0"/>
                </a:lnTo>
                <a:lnTo>
                  <a:pt x="2026320" y="0"/>
                </a:lnTo>
                <a:lnTo>
                  <a:pt x="2030880" y="0"/>
                </a:lnTo>
                <a:lnTo>
                  <a:pt x="2033541" y="0"/>
                </a:lnTo>
                <a:lnTo>
                  <a:pt x="2033541" y="889001"/>
                </a:lnTo>
                <a:lnTo>
                  <a:pt x="2101067" y="889001"/>
                </a:lnTo>
                <a:lnTo>
                  <a:pt x="2101067" y="1710348"/>
                </a:lnTo>
                <a:lnTo>
                  <a:pt x="2033541" y="1710348"/>
                </a:lnTo>
                <a:lnTo>
                  <a:pt x="2026320" y="1710348"/>
                </a:lnTo>
                <a:lnTo>
                  <a:pt x="931317" y="1710348"/>
                </a:lnTo>
                <a:lnTo>
                  <a:pt x="70188" y="1710348"/>
                </a:lnTo>
                <a:lnTo>
                  <a:pt x="70188" y="821474"/>
                </a:lnTo>
                <a:lnTo>
                  <a:pt x="0" y="821474"/>
                </a:lnTo>
                <a:close/>
              </a:path>
            </a:pathLst>
          </a:custGeom>
          <a:solidFill>
            <a:schemeClr val="bg1">
              <a:lumMod val="95000"/>
            </a:schemeClr>
          </a:solidFill>
          <a:ln w="3175">
            <a:noFill/>
          </a:ln>
        </p:spPr>
        <p:txBody>
          <a:bodyPr wrap="square" lIns="252000" tIns="180000" rIns="252000" bIns="180000" anchor="t" anchorCtr="0">
            <a:noAutofit/>
          </a:bodyPr>
          <a:lstStyle>
            <a:lvl1pPr algn="ctr">
              <a:defRPr sz="5000">
                <a:solidFill>
                  <a:schemeClr val="tx2"/>
                </a:solidFill>
              </a:defRPr>
            </a:lvl1pPr>
            <a:lvl2pPr algn="l">
              <a:spcBef>
                <a:spcPts val="1100"/>
              </a:spcBef>
              <a:defRPr sz="1100" i="1">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26" name="Espace réservé du texte 25">
            <a:extLst>
              <a:ext uri="{FF2B5EF4-FFF2-40B4-BE49-F238E27FC236}">
                <a16:creationId xmlns:a16="http://schemas.microsoft.com/office/drawing/2014/main" id="{4DAFB4CE-E8C3-4430-9B94-C9DB692A5BC7}"/>
              </a:ext>
            </a:extLst>
          </p:cNvPr>
          <p:cNvSpPr>
            <a:spLocks noGrp="1" noChangeAspect="1"/>
          </p:cNvSpPr>
          <p:nvPr>
            <p:ph type="body" sz="quarter" idx="17" hasCustomPrompt="1"/>
          </p:nvPr>
        </p:nvSpPr>
        <p:spPr>
          <a:xfrm>
            <a:off x="9423525" y="1847239"/>
            <a:ext cx="2026319" cy="1710348"/>
          </a:xfrm>
          <a:custGeom>
            <a:avLst/>
            <a:gdLst>
              <a:gd name="connsiteX0" fmla="*/ 0 w 2026319"/>
              <a:gd name="connsiteY0" fmla="*/ 0 h 1710348"/>
              <a:gd name="connsiteX1" fmla="*/ 2026319 w 2026319"/>
              <a:gd name="connsiteY1" fmla="*/ 0 h 1710348"/>
              <a:gd name="connsiteX2" fmla="*/ 2026319 w 2026319"/>
              <a:gd name="connsiteY2" fmla="*/ 1710348 h 1710348"/>
              <a:gd name="connsiteX3" fmla="*/ 70188 w 2026319"/>
              <a:gd name="connsiteY3" fmla="*/ 1710348 h 1710348"/>
              <a:gd name="connsiteX4" fmla="*/ 70188 w 2026319"/>
              <a:gd name="connsiteY4" fmla="*/ 821474 h 1710348"/>
              <a:gd name="connsiteX5" fmla="*/ 0 w 2026319"/>
              <a:gd name="connsiteY5" fmla="*/ 821474 h 1710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26319" h="1710348">
                <a:moveTo>
                  <a:pt x="0" y="0"/>
                </a:moveTo>
                <a:lnTo>
                  <a:pt x="2026319" y="0"/>
                </a:lnTo>
                <a:lnTo>
                  <a:pt x="2026319" y="1710348"/>
                </a:lnTo>
                <a:lnTo>
                  <a:pt x="70188" y="1710348"/>
                </a:lnTo>
                <a:lnTo>
                  <a:pt x="70188" y="821474"/>
                </a:lnTo>
                <a:lnTo>
                  <a:pt x="0" y="821474"/>
                </a:lnTo>
                <a:close/>
              </a:path>
            </a:pathLst>
          </a:custGeom>
          <a:solidFill>
            <a:schemeClr val="bg1">
              <a:lumMod val="95000"/>
            </a:schemeClr>
          </a:solidFill>
          <a:ln w="3175">
            <a:noFill/>
          </a:ln>
        </p:spPr>
        <p:txBody>
          <a:bodyPr wrap="square" lIns="252000" tIns="180000" rIns="252000" bIns="180000" anchor="t" anchorCtr="0">
            <a:noAutofit/>
          </a:bodyPr>
          <a:lstStyle>
            <a:lvl1pPr algn="ctr">
              <a:defRPr sz="5000">
                <a:solidFill>
                  <a:schemeClr val="tx2"/>
                </a:solidFill>
              </a:defRPr>
            </a:lvl1pPr>
            <a:lvl2pPr algn="l">
              <a:spcBef>
                <a:spcPts val="1100"/>
              </a:spcBef>
              <a:defRPr sz="1100" i="1">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8" name="Espace réservé du texte 7">
            <a:extLst>
              <a:ext uri="{FF2B5EF4-FFF2-40B4-BE49-F238E27FC236}">
                <a16:creationId xmlns:a16="http://schemas.microsoft.com/office/drawing/2014/main" id="{A162F265-9EF3-40DF-906A-240720E98DEE}"/>
              </a:ext>
            </a:extLst>
          </p:cNvPr>
          <p:cNvSpPr>
            <a:spLocks noGrp="1"/>
          </p:cNvSpPr>
          <p:nvPr>
            <p:ph type="body" sz="quarter" idx="18"/>
          </p:nvPr>
        </p:nvSpPr>
        <p:spPr>
          <a:xfrm>
            <a:off x="5194800" y="4014000"/>
            <a:ext cx="6237582" cy="2080800"/>
          </a:xfrm>
        </p:spPr>
        <p:txBody>
          <a:bodyPr/>
          <a:lstStyle>
            <a:lvl1pPr>
              <a:defRPr sz="1600">
                <a:solidFill>
                  <a:schemeClr val="tx2"/>
                </a:solidFill>
              </a:defRPr>
            </a:lvl1pPr>
            <a:lvl2pPr>
              <a:spcBef>
                <a:spcPts val="1300"/>
              </a:spcBef>
              <a:defRPr sz="1400"/>
            </a:lvl2pPr>
          </a:lstStyle>
          <a:p>
            <a:pPr lvl="0"/>
            <a:r>
              <a:rPr lang="fr-FR"/>
              <a:t>Modifier les styles du texte du masque</a:t>
            </a:r>
          </a:p>
          <a:p>
            <a:pPr lvl="1"/>
            <a:r>
              <a:rPr lang="fr-FR"/>
              <a:t>Deuxième niveau</a:t>
            </a:r>
          </a:p>
        </p:txBody>
      </p:sp>
      <p:sp>
        <p:nvSpPr>
          <p:cNvPr id="12" name="Espace réservé du texte 11">
            <a:extLst>
              <a:ext uri="{FF2B5EF4-FFF2-40B4-BE49-F238E27FC236}">
                <a16:creationId xmlns:a16="http://schemas.microsoft.com/office/drawing/2014/main" id="{CCA036E1-36E4-4C68-9C91-D301C8F93ACF}"/>
              </a:ext>
            </a:extLst>
          </p:cNvPr>
          <p:cNvSpPr>
            <a:spLocks noGrp="1"/>
          </p:cNvSpPr>
          <p:nvPr>
            <p:ph type="body" sz="quarter" idx="19"/>
          </p:nvPr>
        </p:nvSpPr>
        <p:spPr>
          <a:xfrm>
            <a:off x="633600" y="5770800"/>
            <a:ext cx="3938401" cy="324000"/>
          </a:xfrm>
        </p:spPr>
        <p:txBody>
          <a:bodyPr/>
          <a:lstStyle>
            <a:lvl1pPr>
              <a:defRPr sz="1100" b="0">
                <a:solidFill>
                  <a:schemeClr val="tx1"/>
                </a:solidFill>
              </a:defRPr>
            </a:lvl1pPr>
          </a:lstStyle>
          <a:p>
            <a:pPr lvl="0"/>
            <a:r>
              <a:rPr lang="fr-FR"/>
              <a:t>Modifier les styles du texte du masque</a:t>
            </a:r>
          </a:p>
        </p:txBody>
      </p:sp>
    </p:spTree>
    <p:extLst>
      <p:ext uri="{BB962C8B-B14F-4D97-AF65-F5344CB8AC3E}">
        <p14:creationId xmlns:p14="http://schemas.microsoft.com/office/powerpoint/2010/main" val="220603478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 encadrés avec aplat gris">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FCC6796B-B1D0-2C41-86C7-F5DC6CB807F2}" type="datetime4">
              <a:rPr lang="fr-FR" smtClean="0"/>
              <a:t>26 février 2022</a:t>
            </a:fld>
            <a:endParaRPr lang="fr-FR" dirty="0"/>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dirty="0"/>
              <a:t>Arbre décisionnel Banque en Ligne DEI PRO - CE NET</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dirty="0"/>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p>
            <a:r>
              <a:rPr lang="fr-FR"/>
              <a:t>Modifiez le style du titre</a:t>
            </a:r>
          </a:p>
        </p:txBody>
      </p:sp>
      <p:sp>
        <p:nvSpPr>
          <p:cNvPr id="19" name="Espace réservé du texte 18">
            <a:extLst>
              <a:ext uri="{FF2B5EF4-FFF2-40B4-BE49-F238E27FC236}">
                <a16:creationId xmlns:a16="http://schemas.microsoft.com/office/drawing/2014/main" id="{96E7308C-04C9-48C9-A1AA-CECB91DEC84F}"/>
              </a:ext>
            </a:extLst>
          </p:cNvPr>
          <p:cNvSpPr>
            <a:spLocks noGrp="1" noChangeAspect="1"/>
          </p:cNvSpPr>
          <p:nvPr>
            <p:ph type="body" sz="quarter" idx="13" hasCustomPrompt="1"/>
          </p:nvPr>
        </p:nvSpPr>
        <p:spPr>
          <a:xfrm>
            <a:off x="508636" y="2175987"/>
            <a:ext cx="5594158" cy="2982754"/>
          </a:xfrm>
          <a:custGeom>
            <a:avLst/>
            <a:gdLst>
              <a:gd name="connsiteX0" fmla="*/ 0 w 5594158"/>
              <a:gd name="connsiteY0" fmla="*/ 0 h 2982754"/>
              <a:gd name="connsiteX1" fmla="*/ 5594158 w 5594158"/>
              <a:gd name="connsiteY1" fmla="*/ 0 h 2982754"/>
              <a:gd name="connsiteX2" fmla="*/ 5594158 w 5594158"/>
              <a:gd name="connsiteY2" fmla="*/ 1451091 h 2982754"/>
              <a:gd name="connsiteX3" fmla="*/ 5513710 w 5594158"/>
              <a:gd name="connsiteY3" fmla="*/ 1451091 h 2982754"/>
              <a:gd name="connsiteX4" fmla="*/ 5513710 w 5594158"/>
              <a:gd name="connsiteY4" fmla="*/ 2982754 h 2982754"/>
              <a:gd name="connsiteX5" fmla="*/ 0 w 5594158"/>
              <a:gd name="connsiteY5" fmla="*/ 2982754 h 2982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94158" h="2982754">
                <a:moveTo>
                  <a:pt x="0" y="0"/>
                </a:moveTo>
                <a:lnTo>
                  <a:pt x="5594158" y="0"/>
                </a:lnTo>
                <a:lnTo>
                  <a:pt x="5594158" y="1451091"/>
                </a:lnTo>
                <a:lnTo>
                  <a:pt x="5513710" y="1451091"/>
                </a:lnTo>
                <a:lnTo>
                  <a:pt x="5513710" y="2982754"/>
                </a:lnTo>
                <a:lnTo>
                  <a:pt x="0" y="2982754"/>
                </a:lnTo>
                <a:close/>
              </a:path>
            </a:pathLst>
          </a:custGeom>
          <a:solidFill>
            <a:schemeClr val="bg1">
              <a:lumMod val="95000"/>
            </a:schemeClr>
          </a:solidFill>
        </p:spPr>
        <p:txBody>
          <a:bodyPr wrap="square" lIns="540000" tIns="540000" rIns="540000" bIns="540000">
            <a:noAutofit/>
          </a:bodyPr>
          <a:lstStyle>
            <a:lvl1pPr>
              <a:defRPr sz="1600">
                <a:solidFill>
                  <a:schemeClr val="tx1"/>
                </a:solidFill>
              </a:defRPr>
            </a:lvl1pPr>
            <a:lvl2pPr>
              <a:spcBef>
                <a:spcPts val="600"/>
              </a:spcBef>
              <a:defRPr sz="1400">
                <a:solidFill>
                  <a:schemeClr val="tx1"/>
                </a:solidFill>
              </a:defRPr>
            </a:lvl2pPr>
            <a:lvl3pPr>
              <a:spcBef>
                <a:spcPts val="600"/>
              </a:spcBef>
              <a:defRPr sz="1400">
                <a:solidFill>
                  <a:schemeClr val="tx1"/>
                </a:solidFill>
              </a:defRPr>
            </a:lvl3pPr>
            <a:lvl4pPr>
              <a:spcBef>
                <a:spcPts val="600"/>
              </a:spcBef>
              <a:defRPr sz="1200">
                <a:solidFill>
                  <a:schemeClr val="tx1"/>
                </a:solidFill>
              </a:defRPr>
            </a:lvl4pPr>
            <a:lvl5pPr>
              <a:spcBef>
                <a:spcPts val="600"/>
              </a:spcBef>
              <a:defRPr sz="1200">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20" name="Espace réservé du texte 19">
            <a:extLst>
              <a:ext uri="{FF2B5EF4-FFF2-40B4-BE49-F238E27FC236}">
                <a16:creationId xmlns:a16="http://schemas.microsoft.com/office/drawing/2014/main" id="{7B3AFC8C-852A-45CE-9871-A2C31B552FB4}"/>
              </a:ext>
            </a:extLst>
          </p:cNvPr>
          <p:cNvSpPr>
            <a:spLocks noGrp="1" noChangeAspect="1"/>
          </p:cNvSpPr>
          <p:nvPr>
            <p:ph type="body" sz="quarter" idx="14" hasCustomPrompt="1"/>
          </p:nvPr>
        </p:nvSpPr>
        <p:spPr>
          <a:xfrm>
            <a:off x="6118225" y="2175987"/>
            <a:ext cx="5565074" cy="2984401"/>
          </a:xfrm>
          <a:custGeom>
            <a:avLst/>
            <a:gdLst>
              <a:gd name="connsiteX0" fmla="*/ 80490 w 5565074"/>
              <a:gd name="connsiteY0" fmla="*/ 0 h 2984401"/>
              <a:gd name="connsiteX1" fmla="*/ 5565074 w 5565074"/>
              <a:gd name="connsiteY1" fmla="*/ 0 h 2984401"/>
              <a:gd name="connsiteX2" fmla="*/ 5565074 w 5565074"/>
              <a:gd name="connsiteY2" fmla="*/ 2984401 h 2984401"/>
              <a:gd name="connsiteX3" fmla="*/ 0 w 5565074"/>
              <a:gd name="connsiteY3" fmla="*/ 2984401 h 2984401"/>
              <a:gd name="connsiteX4" fmla="*/ 0 w 5565074"/>
              <a:gd name="connsiteY4" fmla="*/ 1532383 h 2984401"/>
              <a:gd name="connsiteX5" fmla="*/ 80490 w 5565074"/>
              <a:gd name="connsiteY5" fmla="*/ 1532383 h 298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65074" h="2984401">
                <a:moveTo>
                  <a:pt x="80490" y="0"/>
                </a:moveTo>
                <a:lnTo>
                  <a:pt x="5565074" y="0"/>
                </a:lnTo>
                <a:lnTo>
                  <a:pt x="5565074" y="2984401"/>
                </a:lnTo>
                <a:lnTo>
                  <a:pt x="0" y="2984401"/>
                </a:lnTo>
                <a:lnTo>
                  <a:pt x="0" y="1532383"/>
                </a:lnTo>
                <a:lnTo>
                  <a:pt x="80490" y="1532383"/>
                </a:lnTo>
                <a:close/>
              </a:path>
            </a:pathLst>
          </a:custGeom>
          <a:solidFill>
            <a:schemeClr val="bg1">
              <a:lumMod val="95000"/>
            </a:schemeClr>
          </a:solidFill>
        </p:spPr>
        <p:txBody>
          <a:bodyPr wrap="square" lIns="540000" tIns="540000" rIns="540000" bIns="540000">
            <a:noAutofit/>
          </a:bodyPr>
          <a:lstStyle>
            <a:lvl1pPr>
              <a:defRPr sz="1600">
                <a:solidFill>
                  <a:schemeClr val="tx1"/>
                </a:solidFill>
              </a:defRPr>
            </a:lvl1pPr>
            <a:lvl2pPr>
              <a:spcBef>
                <a:spcPts val="600"/>
              </a:spcBef>
              <a:defRPr sz="1400">
                <a:solidFill>
                  <a:schemeClr val="tx1"/>
                </a:solidFill>
              </a:defRPr>
            </a:lvl2pPr>
            <a:lvl3pPr>
              <a:spcBef>
                <a:spcPts val="600"/>
              </a:spcBef>
              <a:defRPr sz="1400">
                <a:solidFill>
                  <a:schemeClr val="tx1"/>
                </a:solidFill>
              </a:defRPr>
            </a:lvl3pPr>
            <a:lvl4pPr>
              <a:spcBef>
                <a:spcPts val="600"/>
              </a:spcBef>
              <a:defRPr sz="1200">
                <a:solidFill>
                  <a:schemeClr val="tx1"/>
                </a:solidFill>
              </a:defRPr>
            </a:lvl4pPr>
            <a:lvl5pPr>
              <a:spcBef>
                <a:spcPts val="600"/>
              </a:spcBef>
              <a:defRPr sz="1200">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19923552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 encadrés avec aplat gris">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F08173E8-2F00-304B-8E7F-B59DDEEBC4E6}" type="datetime4">
              <a:rPr lang="fr-FR" smtClean="0"/>
              <a:t>26 février 2022</a:t>
            </a:fld>
            <a:endParaRPr lang="fr-FR" dirty="0"/>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dirty="0"/>
              <a:t>Arbre décisionnel Banque en Ligne DEI PRO - CE NET</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a:xfrm>
            <a:off x="5734800" y="6477000"/>
            <a:ext cx="720000" cy="252000"/>
          </a:xfrm>
        </p:spPr>
        <p:txBody>
          <a:bodyPr/>
          <a:lstStyle/>
          <a:p>
            <a:fld id="{975A587B-5814-4D9B-9598-FE9CB954CB01}" type="slidenum">
              <a:rPr lang="fr-FR" smtClean="0"/>
              <a:t>‹N°›</a:t>
            </a:fld>
            <a:endParaRPr lang="fr-FR" dirty="0"/>
          </a:p>
        </p:txBody>
      </p:sp>
      <p:sp>
        <p:nvSpPr>
          <p:cNvPr id="10" name="Espace réservé du texte 2">
            <a:extLst>
              <a:ext uri="{FF2B5EF4-FFF2-40B4-BE49-F238E27FC236}">
                <a16:creationId xmlns:a16="http://schemas.microsoft.com/office/drawing/2014/main" id="{53DC75ED-64C9-443F-9638-D7803227FD55}"/>
              </a:ext>
            </a:extLst>
          </p:cNvPr>
          <p:cNvSpPr>
            <a:spLocks noGrp="1" noChangeAspect="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p>
            <a:r>
              <a:rPr lang="fr-FR"/>
              <a:t>Modifiez le style du titre</a:t>
            </a:r>
          </a:p>
        </p:txBody>
      </p:sp>
      <p:sp>
        <p:nvSpPr>
          <p:cNvPr id="16" name="Espace réservé du texte 15">
            <a:extLst>
              <a:ext uri="{FF2B5EF4-FFF2-40B4-BE49-F238E27FC236}">
                <a16:creationId xmlns:a16="http://schemas.microsoft.com/office/drawing/2014/main" id="{4834394E-3A7D-42F4-B2A0-C3CADFAFD4FA}"/>
              </a:ext>
            </a:extLst>
          </p:cNvPr>
          <p:cNvSpPr>
            <a:spLocks noGrp="1" noChangeAspect="1"/>
          </p:cNvSpPr>
          <p:nvPr>
            <p:ph type="body" sz="quarter" idx="13" hasCustomPrompt="1"/>
          </p:nvPr>
        </p:nvSpPr>
        <p:spPr>
          <a:xfrm>
            <a:off x="776286" y="2175987"/>
            <a:ext cx="4838703" cy="1612310"/>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a:moveTo>
                  <a:pt x="0" y="0"/>
                </a:moveTo>
                <a:lnTo>
                  <a:pt x="4838703" y="0"/>
                </a:lnTo>
                <a:lnTo>
                  <a:pt x="4838703" y="1612310"/>
                </a:lnTo>
                <a:lnTo>
                  <a:pt x="2459367" y="1612310"/>
                </a:lnTo>
                <a:lnTo>
                  <a:pt x="2459367" y="1532150"/>
                </a:lnTo>
                <a:lnTo>
                  <a:pt x="0" y="1532150"/>
                </a:lnTo>
                <a:close/>
              </a:path>
            </a:pathLst>
          </a:custGeom>
          <a:solidFill>
            <a:schemeClr val="bg1">
              <a:lumMod val="95000"/>
            </a:schemeClr>
          </a:solidFill>
        </p:spPr>
        <p:txBody>
          <a:bodyPr wrap="square" lIns="288000" tIns="288000" rIns="288000" bIns="288000">
            <a:noAutofit/>
          </a:bodyPr>
          <a:lstStyle>
            <a:lvl1pPr>
              <a:defRPr sz="160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23" name="Espace réservé du texte 22">
            <a:extLst>
              <a:ext uri="{FF2B5EF4-FFF2-40B4-BE49-F238E27FC236}">
                <a16:creationId xmlns:a16="http://schemas.microsoft.com/office/drawing/2014/main" id="{D8DA1BBA-3018-435C-AB99-6BEFBC686185}"/>
              </a:ext>
            </a:extLst>
          </p:cNvPr>
          <p:cNvSpPr>
            <a:spLocks noGrp="1" noChangeAspect="1"/>
          </p:cNvSpPr>
          <p:nvPr>
            <p:ph type="body" sz="quarter" idx="14" hasCustomPrompt="1"/>
          </p:nvPr>
        </p:nvSpPr>
        <p:spPr>
          <a:xfrm>
            <a:off x="776285" y="3823710"/>
            <a:ext cx="4838704" cy="1316366"/>
          </a:xfrm>
          <a:custGeom>
            <a:avLst/>
            <a:gdLst>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211887 w 4838704"/>
              <a:gd name="connsiteY8" fmla="*/ 1316366 h 1316934"/>
              <a:gd name="connsiteX9" fmla="*/ 0 w 4838704"/>
              <a:gd name="connsiteY9" fmla="*/ 1316366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0 w 4838704"/>
              <a:gd name="connsiteY8" fmla="*/ 1316366 h 1316934"/>
              <a:gd name="connsiteX9" fmla="*/ 0 w 4838704"/>
              <a:gd name="connsiteY9" fmla="*/ 0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0 w 4838704"/>
              <a:gd name="connsiteY7" fmla="*/ 1316366 h 1316934"/>
              <a:gd name="connsiteX8" fmla="*/ 0 w 4838704"/>
              <a:gd name="connsiteY8" fmla="*/ 0 h 1316934"/>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3728480 w 4838704"/>
              <a:gd name="connsiteY5" fmla="*/ 1316366 h 1316366"/>
              <a:gd name="connsiteX6" fmla="*/ 0 w 4838704"/>
              <a:gd name="connsiteY6" fmla="*/ 1316366 h 1316366"/>
              <a:gd name="connsiteX7" fmla="*/ 0 w 4838704"/>
              <a:gd name="connsiteY7" fmla="*/ 0 h 1316366"/>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0 w 4838704"/>
              <a:gd name="connsiteY5" fmla="*/ 1316366 h 1316366"/>
              <a:gd name="connsiteX6" fmla="*/ 0 w 4838704"/>
              <a:gd name="connsiteY6" fmla="*/ 0 h 131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8704" h="1316366">
                <a:moveTo>
                  <a:pt x="0" y="0"/>
                </a:moveTo>
                <a:lnTo>
                  <a:pt x="2379208" y="0"/>
                </a:lnTo>
                <a:lnTo>
                  <a:pt x="2379208" y="80159"/>
                </a:lnTo>
                <a:lnTo>
                  <a:pt x="4838704" y="80159"/>
                </a:lnTo>
                <a:lnTo>
                  <a:pt x="4838704" y="1316366"/>
                </a:lnTo>
                <a:lnTo>
                  <a:pt x="0" y="1316366"/>
                </a:lnTo>
                <a:lnTo>
                  <a:pt x="0" y="0"/>
                </a:lnTo>
                <a:close/>
              </a:path>
            </a:pathLst>
          </a:custGeom>
          <a:solidFill>
            <a:schemeClr val="bg1">
              <a:lumMod val="95000"/>
            </a:schemeClr>
          </a:solidFill>
        </p:spPr>
        <p:txBody>
          <a:bodyPr wrap="square" lIns="288000" tIns="288000" rIns="288000" bIns="288000">
            <a:noAutofit/>
          </a:bodyPr>
          <a:lstStyle>
            <a:lvl1pPr>
              <a:defRPr sz="1600" b="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18" name="Espace réservé du texte 17">
            <a:extLst>
              <a:ext uri="{FF2B5EF4-FFF2-40B4-BE49-F238E27FC236}">
                <a16:creationId xmlns:a16="http://schemas.microsoft.com/office/drawing/2014/main" id="{94C14EA3-7B7C-4923-87BE-AB6D5AD3B8D9}"/>
              </a:ext>
            </a:extLst>
          </p:cNvPr>
          <p:cNvSpPr>
            <a:spLocks noGrp="1" noChangeAspect="1"/>
          </p:cNvSpPr>
          <p:nvPr>
            <p:ph type="body" sz="quarter" idx="15" hasCustomPrompt="1"/>
          </p:nvPr>
        </p:nvSpPr>
        <p:spPr>
          <a:xfrm>
            <a:off x="6593679" y="2175987"/>
            <a:ext cx="4838703" cy="1612310"/>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a:moveTo>
                  <a:pt x="0" y="0"/>
                </a:moveTo>
                <a:lnTo>
                  <a:pt x="4838703" y="0"/>
                </a:lnTo>
                <a:lnTo>
                  <a:pt x="4838703" y="1612310"/>
                </a:lnTo>
                <a:lnTo>
                  <a:pt x="2459367" y="1612310"/>
                </a:lnTo>
                <a:lnTo>
                  <a:pt x="2459367" y="1532150"/>
                </a:lnTo>
                <a:lnTo>
                  <a:pt x="0" y="1532150"/>
                </a:lnTo>
                <a:close/>
              </a:path>
            </a:pathLst>
          </a:custGeom>
          <a:solidFill>
            <a:schemeClr val="bg1">
              <a:lumMod val="95000"/>
            </a:schemeClr>
          </a:solidFill>
        </p:spPr>
        <p:txBody>
          <a:bodyPr wrap="square" lIns="288000" tIns="288000" rIns="288000" bIns="288000">
            <a:noAutofit/>
          </a:bodyPr>
          <a:lstStyle>
            <a:lvl1pPr>
              <a:defRPr sz="160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25" name="Espace réservé du texte 24">
            <a:extLst>
              <a:ext uri="{FF2B5EF4-FFF2-40B4-BE49-F238E27FC236}">
                <a16:creationId xmlns:a16="http://schemas.microsoft.com/office/drawing/2014/main" id="{D6505CAC-5BAE-439D-93F0-D2225BB61855}"/>
              </a:ext>
            </a:extLst>
          </p:cNvPr>
          <p:cNvSpPr>
            <a:spLocks noGrp="1" noChangeAspect="1"/>
          </p:cNvSpPr>
          <p:nvPr>
            <p:ph type="body" sz="quarter" idx="16" hasCustomPrompt="1"/>
          </p:nvPr>
        </p:nvSpPr>
        <p:spPr>
          <a:xfrm>
            <a:off x="6593679" y="3823711"/>
            <a:ext cx="4838703" cy="1316366"/>
          </a:xfrm>
          <a:custGeom>
            <a:avLst/>
            <a:gdLst>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3728480 w 4838703"/>
              <a:gd name="connsiteY5" fmla="*/ 1316366 h 1319315"/>
              <a:gd name="connsiteX6" fmla="*/ 3728480 w 4838703"/>
              <a:gd name="connsiteY6" fmla="*/ 1319315 h 1319315"/>
              <a:gd name="connsiteX7" fmla="*/ 211887 w 4838703"/>
              <a:gd name="connsiteY7" fmla="*/ 1319315 h 1319315"/>
              <a:gd name="connsiteX8" fmla="*/ 211887 w 4838703"/>
              <a:gd name="connsiteY8" fmla="*/ 1316366 h 1319315"/>
              <a:gd name="connsiteX9" fmla="*/ 0 w 4838703"/>
              <a:gd name="connsiteY9" fmla="*/ 1316366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3728480 w 4838703"/>
              <a:gd name="connsiteY5" fmla="*/ 1316366 h 1319315"/>
              <a:gd name="connsiteX6" fmla="*/ 211887 w 4838703"/>
              <a:gd name="connsiteY6" fmla="*/ 1319315 h 1319315"/>
              <a:gd name="connsiteX7" fmla="*/ 211887 w 4838703"/>
              <a:gd name="connsiteY7" fmla="*/ 1316366 h 1319315"/>
              <a:gd name="connsiteX8" fmla="*/ 0 w 4838703"/>
              <a:gd name="connsiteY8" fmla="*/ 1316366 h 1319315"/>
              <a:gd name="connsiteX9" fmla="*/ 0 w 4838703"/>
              <a:gd name="connsiteY9" fmla="*/ 0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211887 w 4838703"/>
              <a:gd name="connsiteY5" fmla="*/ 1319315 h 1319315"/>
              <a:gd name="connsiteX6" fmla="*/ 211887 w 4838703"/>
              <a:gd name="connsiteY6" fmla="*/ 1316366 h 1319315"/>
              <a:gd name="connsiteX7" fmla="*/ 0 w 4838703"/>
              <a:gd name="connsiteY7" fmla="*/ 1316366 h 1319315"/>
              <a:gd name="connsiteX8" fmla="*/ 0 w 4838703"/>
              <a:gd name="connsiteY8" fmla="*/ 0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211887 w 4838703"/>
              <a:gd name="connsiteY5" fmla="*/ 1319315 h 1319315"/>
              <a:gd name="connsiteX6" fmla="*/ 0 w 4838703"/>
              <a:gd name="connsiteY6" fmla="*/ 1316366 h 1319315"/>
              <a:gd name="connsiteX7" fmla="*/ 0 w 4838703"/>
              <a:gd name="connsiteY7" fmla="*/ 0 h 1319315"/>
              <a:gd name="connsiteX0" fmla="*/ 0 w 4838703"/>
              <a:gd name="connsiteY0" fmla="*/ 0 h 1316366"/>
              <a:gd name="connsiteX1" fmla="*/ 2379208 w 4838703"/>
              <a:gd name="connsiteY1" fmla="*/ 0 h 1316366"/>
              <a:gd name="connsiteX2" fmla="*/ 2379208 w 4838703"/>
              <a:gd name="connsiteY2" fmla="*/ 80159 h 1316366"/>
              <a:gd name="connsiteX3" fmla="*/ 4838703 w 4838703"/>
              <a:gd name="connsiteY3" fmla="*/ 80159 h 1316366"/>
              <a:gd name="connsiteX4" fmla="*/ 4838703 w 4838703"/>
              <a:gd name="connsiteY4" fmla="*/ 1316366 h 1316366"/>
              <a:gd name="connsiteX5" fmla="*/ 0 w 4838703"/>
              <a:gd name="connsiteY5" fmla="*/ 1316366 h 1316366"/>
              <a:gd name="connsiteX6" fmla="*/ 0 w 4838703"/>
              <a:gd name="connsiteY6" fmla="*/ 0 h 131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8703" h="1316366">
                <a:moveTo>
                  <a:pt x="0" y="0"/>
                </a:moveTo>
                <a:lnTo>
                  <a:pt x="2379208" y="0"/>
                </a:lnTo>
                <a:lnTo>
                  <a:pt x="2379208" y="80159"/>
                </a:lnTo>
                <a:lnTo>
                  <a:pt x="4838703" y="80159"/>
                </a:lnTo>
                <a:lnTo>
                  <a:pt x="4838703" y="1316366"/>
                </a:lnTo>
                <a:lnTo>
                  <a:pt x="0" y="1316366"/>
                </a:lnTo>
                <a:lnTo>
                  <a:pt x="0" y="0"/>
                </a:lnTo>
                <a:close/>
              </a:path>
            </a:pathLst>
          </a:custGeom>
          <a:solidFill>
            <a:schemeClr val="bg1">
              <a:lumMod val="95000"/>
            </a:schemeClr>
          </a:solidFill>
        </p:spPr>
        <p:txBody>
          <a:bodyPr wrap="square" lIns="288000" tIns="288000" rIns="288000" bIns="288000">
            <a:noAutofit/>
          </a:bodyPr>
          <a:lstStyle>
            <a:lvl1pPr>
              <a:defRPr sz="1600" b="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14409495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 encadrés avec aplat gris + 2 encadrés avec contour rouge">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356C6280-E3F9-BA47-8611-D438D82B7985}" type="datetime4">
              <a:rPr lang="fr-FR" smtClean="0"/>
              <a:t>26 février 2022</a:t>
            </a:fld>
            <a:endParaRPr lang="fr-FR" dirty="0"/>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dirty="0"/>
              <a:t>Arbre décisionnel Banque en Ligne DEI PRO - CE NET</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a:xfrm>
            <a:off x="5734800" y="6477000"/>
            <a:ext cx="720000" cy="252000"/>
          </a:xfrm>
        </p:spPr>
        <p:txBody>
          <a:bodyPr/>
          <a:lstStyle/>
          <a:p>
            <a:fld id="{975A587B-5814-4D9B-9598-FE9CB954CB01}" type="slidenum">
              <a:rPr lang="fr-FR" smtClean="0"/>
              <a:t>‹N°›</a:t>
            </a:fld>
            <a:endParaRPr lang="fr-FR" dirty="0"/>
          </a:p>
        </p:txBody>
      </p:sp>
      <p:sp>
        <p:nvSpPr>
          <p:cNvPr id="10" name="Espace réservé du texte 2">
            <a:extLst>
              <a:ext uri="{FF2B5EF4-FFF2-40B4-BE49-F238E27FC236}">
                <a16:creationId xmlns:a16="http://schemas.microsoft.com/office/drawing/2014/main" id="{53DC75ED-64C9-443F-9638-D7803227FD55}"/>
              </a:ext>
            </a:extLst>
          </p:cNvPr>
          <p:cNvSpPr>
            <a:spLocks noGrp="1" noChangeAspect="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p>
            <a:r>
              <a:rPr lang="fr-FR"/>
              <a:t>Modifiez le style du titre</a:t>
            </a:r>
          </a:p>
        </p:txBody>
      </p:sp>
      <p:sp>
        <p:nvSpPr>
          <p:cNvPr id="16" name="Espace réservé du texte 15">
            <a:extLst>
              <a:ext uri="{FF2B5EF4-FFF2-40B4-BE49-F238E27FC236}">
                <a16:creationId xmlns:a16="http://schemas.microsoft.com/office/drawing/2014/main" id="{4834394E-3A7D-42F4-B2A0-C3CADFAFD4FA}"/>
              </a:ext>
            </a:extLst>
          </p:cNvPr>
          <p:cNvSpPr>
            <a:spLocks noGrp="1" noChangeAspect="1"/>
          </p:cNvSpPr>
          <p:nvPr>
            <p:ph type="body" sz="quarter" idx="13" hasCustomPrompt="1"/>
          </p:nvPr>
        </p:nvSpPr>
        <p:spPr>
          <a:xfrm>
            <a:off x="776286" y="2175987"/>
            <a:ext cx="4838703" cy="1612310"/>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a:moveTo>
                  <a:pt x="0" y="0"/>
                </a:moveTo>
                <a:lnTo>
                  <a:pt x="4838703" y="0"/>
                </a:lnTo>
                <a:lnTo>
                  <a:pt x="4838703" y="1612310"/>
                </a:lnTo>
                <a:lnTo>
                  <a:pt x="2459367" y="1612310"/>
                </a:lnTo>
                <a:lnTo>
                  <a:pt x="2459367" y="1532150"/>
                </a:lnTo>
                <a:lnTo>
                  <a:pt x="0" y="1532150"/>
                </a:lnTo>
                <a:close/>
              </a:path>
            </a:pathLst>
          </a:custGeom>
          <a:solidFill>
            <a:schemeClr val="bg1">
              <a:lumMod val="95000"/>
            </a:schemeClr>
          </a:solidFill>
          <a:ln>
            <a:noFill/>
          </a:ln>
        </p:spPr>
        <p:txBody>
          <a:bodyPr wrap="square" lIns="288000" tIns="288000" rIns="288000" bIns="288000">
            <a:noAutofit/>
          </a:bodyPr>
          <a:lstStyle>
            <a:lvl1pPr>
              <a:defRPr sz="160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23" name="Espace réservé du texte 22">
            <a:extLst>
              <a:ext uri="{FF2B5EF4-FFF2-40B4-BE49-F238E27FC236}">
                <a16:creationId xmlns:a16="http://schemas.microsoft.com/office/drawing/2014/main" id="{D8DA1BBA-3018-435C-AB99-6BEFBC686185}"/>
              </a:ext>
            </a:extLst>
          </p:cNvPr>
          <p:cNvSpPr>
            <a:spLocks noGrp="1" noChangeAspect="1"/>
          </p:cNvSpPr>
          <p:nvPr>
            <p:ph type="body" sz="quarter" idx="14" hasCustomPrompt="1"/>
          </p:nvPr>
        </p:nvSpPr>
        <p:spPr>
          <a:xfrm>
            <a:off x="776285" y="3823710"/>
            <a:ext cx="4838704" cy="1316366"/>
          </a:xfrm>
          <a:custGeom>
            <a:avLst/>
            <a:gdLst>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211887 w 4838704"/>
              <a:gd name="connsiteY8" fmla="*/ 1316366 h 1316934"/>
              <a:gd name="connsiteX9" fmla="*/ 0 w 4838704"/>
              <a:gd name="connsiteY9" fmla="*/ 1316366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0 w 4838704"/>
              <a:gd name="connsiteY8" fmla="*/ 1316366 h 1316934"/>
              <a:gd name="connsiteX9" fmla="*/ 0 w 4838704"/>
              <a:gd name="connsiteY9" fmla="*/ 0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0 w 4838704"/>
              <a:gd name="connsiteY7" fmla="*/ 1316366 h 1316934"/>
              <a:gd name="connsiteX8" fmla="*/ 0 w 4838704"/>
              <a:gd name="connsiteY8" fmla="*/ 0 h 1316934"/>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3728480 w 4838704"/>
              <a:gd name="connsiteY5" fmla="*/ 1316366 h 1316366"/>
              <a:gd name="connsiteX6" fmla="*/ 0 w 4838704"/>
              <a:gd name="connsiteY6" fmla="*/ 1316366 h 1316366"/>
              <a:gd name="connsiteX7" fmla="*/ 0 w 4838704"/>
              <a:gd name="connsiteY7" fmla="*/ 0 h 1316366"/>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0 w 4838704"/>
              <a:gd name="connsiteY5" fmla="*/ 1316366 h 1316366"/>
              <a:gd name="connsiteX6" fmla="*/ 0 w 4838704"/>
              <a:gd name="connsiteY6" fmla="*/ 0 h 131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8704" h="1316366">
                <a:moveTo>
                  <a:pt x="0" y="0"/>
                </a:moveTo>
                <a:lnTo>
                  <a:pt x="2379208" y="0"/>
                </a:lnTo>
                <a:lnTo>
                  <a:pt x="2379208" y="80159"/>
                </a:lnTo>
                <a:lnTo>
                  <a:pt x="4838704" y="80159"/>
                </a:lnTo>
                <a:lnTo>
                  <a:pt x="4838704" y="1316366"/>
                </a:lnTo>
                <a:lnTo>
                  <a:pt x="0" y="1316366"/>
                </a:lnTo>
                <a:lnTo>
                  <a:pt x="0" y="0"/>
                </a:lnTo>
                <a:close/>
              </a:path>
            </a:pathLst>
          </a:custGeom>
          <a:noFill/>
          <a:ln w="15240">
            <a:solidFill>
              <a:schemeClr val="tx2"/>
            </a:solidFill>
          </a:ln>
        </p:spPr>
        <p:txBody>
          <a:bodyPr wrap="square" lIns="288000" tIns="288000" rIns="288000" bIns="288000">
            <a:noAutofit/>
          </a:bodyPr>
          <a:lstStyle>
            <a:lvl1pPr>
              <a:defRPr sz="1600" b="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18" name="Espace réservé du texte 17">
            <a:extLst>
              <a:ext uri="{FF2B5EF4-FFF2-40B4-BE49-F238E27FC236}">
                <a16:creationId xmlns:a16="http://schemas.microsoft.com/office/drawing/2014/main" id="{94C14EA3-7B7C-4923-87BE-AB6D5AD3B8D9}"/>
              </a:ext>
            </a:extLst>
          </p:cNvPr>
          <p:cNvSpPr>
            <a:spLocks noGrp="1" noChangeAspect="1"/>
          </p:cNvSpPr>
          <p:nvPr>
            <p:ph type="body" sz="quarter" idx="15" hasCustomPrompt="1"/>
          </p:nvPr>
        </p:nvSpPr>
        <p:spPr>
          <a:xfrm>
            <a:off x="6593679" y="2175987"/>
            <a:ext cx="4838703" cy="1612310"/>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a:moveTo>
                  <a:pt x="0" y="0"/>
                </a:moveTo>
                <a:lnTo>
                  <a:pt x="4838703" y="0"/>
                </a:lnTo>
                <a:lnTo>
                  <a:pt x="4838703" y="1612310"/>
                </a:lnTo>
                <a:lnTo>
                  <a:pt x="2459367" y="1612310"/>
                </a:lnTo>
                <a:lnTo>
                  <a:pt x="2459367" y="1532150"/>
                </a:lnTo>
                <a:lnTo>
                  <a:pt x="0" y="1532150"/>
                </a:lnTo>
                <a:close/>
              </a:path>
            </a:pathLst>
          </a:custGeom>
          <a:solidFill>
            <a:schemeClr val="bg1">
              <a:lumMod val="95000"/>
            </a:schemeClr>
          </a:solidFill>
          <a:ln>
            <a:noFill/>
          </a:ln>
        </p:spPr>
        <p:txBody>
          <a:bodyPr wrap="square" lIns="288000" tIns="288000" rIns="288000" bIns="288000">
            <a:noAutofit/>
          </a:bodyPr>
          <a:lstStyle>
            <a:lvl1pPr>
              <a:defRPr sz="160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25" name="Espace réservé du texte 24">
            <a:extLst>
              <a:ext uri="{FF2B5EF4-FFF2-40B4-BE49-F238E27FC236}">
                <a16:creationId xmlns:a16="http://schemas.microsoft.com/office/drawing/2014/main" id="{D6505CAC-5BAE-439D-93F0-D2225BB61855}"/>
              </a:ext>
            </a:extLst>
          </p:cNvPr>
          <p:cNvSpPr>
            <a:spLocks noGrp="1" noChangeAspect="1"/>
          </p:cNvSpPr>
          <p:nvPr>
            <p:ph type="body" sz="quarter" idx="16" hasCustomPrompt="1"/>
          </p:nvPr>
        </p:nvSpPr>
        <p:spPr>
          <a:xfrm>
            <a:off x="6593679" y="3823711"/>
            <a:ext cx="4838703" cy="1316366"/>
          </a:xfrm>
          <a:custGeom>
            <a:avLst/>
            <a:gdLst>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3728480 w 4838703"/>
              <a:gd name="connsiteY5" fmla="*/ 1316366 h 1319315"/>
              <a:gd name="connsiteX6" fmla="*/ 3728480 w 4838703"/>
              <a:gd name="connsiteY6" fmla="*/ 1319315 h 1319315"/>
              <a:gd name="connsiteX7" fmla="*/ 211887 w 4838703"/>
              <a:gd name="connsiteY7" fmla="*/ 1319315 h 1319315"/>
              <a:gd name="connsiteX8" fmla="*/ 211887 w 4838703"/>
              <a:gd name="connsiteY8" fmla="*/ 1316366 h 1319315"/>
              <a:gd name="connsiteX9" fmla="*/ 0 w 4838703"/>
              <a:gd name="connsiteY9" fmla="*/ 1316366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3728480 w 4838703"/>
              <a:gd name="connsiteY5" fmla="*/ 1316366 h 1319315"/>
              <a:gd name="connsiteX6" fmla="*/ 211887 w 4838703"/>
              <a:gd name="connsiteY6" fmla="*/ 1319315 h 1319315"/>
              <a:gd name="connsiteX7" fmla="*/ 211887 w 4838703"/>
              <a:gd name="connsiteY7" fmla="*/ 1316366 h 1319315"/>
              <a:gd name="connsiteX8" fmla="*/ 0 w 4838703"/>
              <a:gd name="connsiteY8" fmla="*/ 1316366 h 1319315"/>
              <a:gd name="connsiteX9" fmla="*/ 0 w 4838703"/>
              <a:gd name="connsiteY9" fmla="*/ 0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211887 w 4838703"/>
              <a:gd name="connsiteY5" fmla="*/ 1319315 h 1319315"/>
              <a:gd name="connsiteX6" fmla="*/ 211887 w 4838703"/>
              <a:gd name="connsiteY6" fmla="*/ 1316366 h 1319315"/>
              <a:gd name="connsiteX7" fmla="*/ 0 w 4838703"/>
              <a:gd name="connsiteY7" fmla="*/ 1316366 h 1319315"/>
              <a:gd name="connsiteX8" fmla="*/ 0 w 4838703"/>
              <a:gd name="connsiteY8" fmla="*/ 0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211887 w 4838703"/>
              <a:gd name="connsiteY5" fmla="*/ 1319315 h 1319315"/>
              <a:gd name="connsiteX6" fmla="*/ 0 w 4838703"/>
              <a:gd name="connsiteY6" fmla="*/ 1316366 h 1319315"/>
              <a:gd name="connsiteX7" fmla="*/ 0 w 4838703"/>
              <a:gd name="connsiteY7" fmla="*/ 0 h 1319315"/>
              <a:gd name="connsiteX0" fmla="*/ 0 w 4838703"/>
              <a:gd name="connsiteY0" fmla="*/ 0 h 1316366"/>
              <a:gd name="connsiteX1" fmla="*/ 2379208 w 4838703"/>
              <a:gd name="connsiteY1" fmla="*/ 0 h 1316366"/>
              <a:gd name="connsiteX2" fmla="*/ 2379208 w 4838703"/>
              <a:gd name="connsiteY2" fmla="*/ 80159 h 1316366"/>
              <a:gd name="connsiteX3" fmla="*/ 4838703 w 4838703"/>
              <a:gd name="connsiteY3" fmla="*/ 80159 h 1316366"/>
              <a:gd name="connsiteX4" fmla="*/ 4838703 w 4838703"/>
              <a:gd name="connsiteY4" fmla="*/ 1316366 h 1316366"/>
              <a:gd name="connsiteX5" fmla="*/ 0 w 4838703"/>
              <a:gd name="connsiteY5" fmla="*/ 1316366 h 1316366"/>
              <a:gd name="connsiteX6" fmla="*/ 0 w 4838703"/>
              <a:gd name="connsiteY6" fmla="*/ 0 h 131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8703" h="1316366">
                <a:moveTo>
                  <a:pt x="0" y="0"/>
                </a:moveTo>
                <a:lnTo>
                  <a:pt x="2379208" y="0"/>
                </a:lnTo>
                <a:lnTo>
                  <a:pt x="2379208" y="80159"/>
                </a:lnTo>
                <a:lnTo>
                  <a:pt x="4838703" y="80159"/>
                </a:lnTo>
                <a:lnTo>
                  <a:pt x="4838703" y="1316366"/>
                </a:lnTo>
                <a:lnTo>
                  <a:pt x="0" y="1316366"/>
                </a:lnTo>
                <a:lnTo>
                  <a:pt x="0" y="0"/>
                </a:lnTo>
                <a:close/>
              </a:path>
            </a:pathLst>
          </a:custGeom>
          <a:noFill/>
          <a:ln w="15240">
            <a:solidFill>
              <a:schemeClr val="tx2"/>
            </a:solidFill>
          </a:ln>
        </p:spPr>
        <p:txBody>
          <a:bodyPr wrap="square" lIns="288000" tIns="288000" rIns="288000" bIns="288000">
            <a:noAutofit/>
          </a:bodyPr>
          <a:lstStyle>
            <a:lvl1pPr>
              <a:defRPr sz="1600" b="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41299917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Fin Corporate">
    <p:spTree>
      <p:nvGrpSpPr>
        <p:cNvPr id="1" name=""/>
        <p:cNvGrpSpPr/>
        <p:nvPr/>
      </p:nvGrpSpPr>
      <p:grpSpPr>
        <a:xfrm>
          <a:off x="0" y="0"/>
          <a:ext cx="0" cy="0"/>
          <a:chOff x="0" y="0"/>
          <a:chExt cx="0" cy="0"/>
        </a:xfrm>
      </p:grpSpPr>
      <p:pic>
        <p:nvPicPr>
          <p:cNvPr id="12" name="Image 11">
            <a:extLst>
              <a:ext uri="{FF2B5EF4-FFF2-40B4-BE49-F238E27FC236}">
                <a16:creationId xmlns:a16="http://schemas.microsoft.com/office/drawing/2014/main" id="{A3B8A4E4-F615-4DF5-BE05-8D9DD94167B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3079376" y="1929653"/>
            <a:ext cx="6033248" cy="2998694"/>
          </a:xfrm>
          <a:prstGeom prst="rect">
            <a:avLst/>
          </a:prstGeom>
        </p:spPr>
      </p:pic>
    </p:spTree>
    <p:extLst>
      <p:ext uri="{BB962C8B-B14F-4D97-AF65-F5344CB8AC3E}">
        <p14:creationId xmlns:p14="http://schemas.microsoft.com/office/powerpoint/2010/main" val="313361191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Fin JO">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E1515EB0-D500-46D9-9A13-F3C4A8B6549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8724900" y="4023359"/>
            <a:ext cx="3467100" cy="2833783"/>
          </a:xfrm>
          <a:prstGeom prst="rect">
            <a:avLst/>
          </a:prstGeom>
        </p:spPr>
      </p:pic>
      <p:pic>
        <p:nvPicPr>
          <p:cNvPr id="6" name="Image 5">
            <a:extLst>
              <a:ext uri="{FF2B5EF4-FFF2-40B4-BE49-F238E27FC236}">
                <a16:creationId xmlns:a16="http://schemas.microsoft.com/office/drawing/2014/main" id="{B0D2F4E0-5B37-427A-870D-E9C5DE6E9C2D}"/>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2781300" y="2420891"/>
            <a:ext cx="1682750" cy="2119359"/>
          </a:xfrm>
          <a:prstGeom prst="rect">
            <a:avLst/>
          </a:prstGeom>
        </p:spPr>
      </p:pic>
      <p:cxnSp>
        <p:nvCxnSpPr>
          <p:cNvPr id="9" name="Connecteur droit 8">
            <a:extLst>
              <a:ext uri="{FF2B5EF4-FFF2-40B4-BE49-F238E27FC236}">
                <a16:creationId xmlns:a16="http://schemas.microsoft.com/office/drawing/2014/main" id="{FF2D43F4-F96E-44A9-AE46-46B7F1AF2705}"/>
              </a:ext>
            </a:extLst>
          </p:cNvPr>
          <p:cNvCxnSpPr/>
          <p:nvPr userDrawn="1"/>
        </p:nvCxnSpPr>
        <p:spPr>
          <a:xfrm>
            <a:off x="4530120" y="2420891"/>
            <a:ext cx="0" cy="19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Connecteur droit 10">
            <a:extLst>
              <a:ext uri="{FF2B5EF4-FFF2-40B4-BE49-F238E27FC236}">
                <a16:creationId xmlns:a16="http://schemas.microsoft.com/office/drawing/2014/main" id="{DD0C038E-2247-4135-83AC-D1F887924847}"/>
              </a:ext>
            </a:extLst>
          </p:cNvPr>
          <p:cNvCxnSpPr/>
          <p:nvPr userDrawn="1"/>
        </p:nvCxnSpPr>
        <p:spPr>
          <a:xfrm>
            <a:off x="7661464" y="2420891"/>
            <a:ext cx="0" cy="19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3" name="Image 12">
            <a:extLst>
              <a:ext uri="{FF2B5EF4-FFF2-40B4-BE49-F238E27FC236}">
                <a16:creationId xmlns:a16="http://schemas.microsoft.com/office/drawing/2014/main" id="{61F6D58A-5260-4526-BD49-0818C739E9B4}"/>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a:stretch/>
        </p:blipFill>
        <p:spPr>
          <a:xfrm>
            <a:off x="4686300" y="2420891"/>
            <a:ext cx="2813838" cy="2119359"/>
          </a:xfrm>
          <a:prstGeom prst="rect">
            <a:avLst/>
          </a:prstGeom>
        </p:spPr>
      </p:pic>
      <p:pic>
        <p:nvPicPr>
          <p:cNvPr id="14" name="Image 13">
            <a:extLst>
              <a:ext uri="{FF2B5EF4-FFF2-40B4-BE49-F238E27FC236}">
                <a16:creationId xmlns:a16="http://schemas.microsoft.com/office/drawing/2014/main" id="{774B0C7C-BA17-4852-969C-DA2FC6D96188}"/>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a:stretch/>
        </p:blipFill>
        <p:spPr>
          <a:xfrm>
            <a:off x="7729538" y="2420891"/>
            <a:ext cx="1681161" cy="2119359"/>
          </a:xfrm>
          <a:prstGeom prst="rect">
            <a:avLst/>
          </a:prstGeom>
        </p:spPr>
      </p:pic>
    </p:spTree>
    <p:extLst>
      <p:ext uri="{BB962C8B-B14F-4D97-AF65-F5344CB8AC3E}">
        <p14:creationId xmlns:p14="http://schemas.microsoft.com/office/powerpoint/2010/main" val="17633067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1.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Image 8" descr="Une image contenant texte&#10;&#10;Description générée automatiquement">
            <a:extLst>
              <a:ext uri="{FF2B5EF4-FFF2-40B4-BE49-F238E27FC236}">
                <a16:creationId xmlns:a16="http://schemas.microsoft.com/office/drawing/2014/main" id="{99FEEDDD-D6C0-4B7F-A0AD-C1C9349715D4}"/>
              </a:ext>
            </a:extLst>
          </p:cNvPr>
          <p:cNvPicPr>
            <a:picLocks noChangeAspect="1"/>
          </p:cNvPicPr>
          <p:nvPr userDrawn="1"/>
        </p:nvPicPr>
        <p:blipFill rotWithShape="1">
          <a:blip r:embed="rId26">
            <a:extLst>
              <a:ext uri="{28A0092B-C50C-407E-A947-70E740481C1C}">
                <a14:useLocalDpi xmlns:a14="http://schemas.microsoft.com/office/drawing/2010/main" val="0"/>
              </a:ext>
            </a:extLst>
          </a:blip>
          <a:srcRect/>
          <a:stretch/>
        </p:blipFill>
        <p:spPr>
          <a:xfrm>
            <a:off x="10175081" y="6257924"/>
            <a:ext cx="1307307" cy="509589"/>
          </a:xfrm>
          <a:prstGeom prst="rect">
            <a:avLst/>
          </a:prstGeom>
        </p:spPr>
      </p:pic>
      <p:sp>
        <p:nvSpPr>
          <p:cNvPr id="13" name="Graphique 9">
            <a:extLst>
              <a:ext uri="{FF2B5EF4-FFF2-40B4-BE49-F238E27FC236}">
                <a16:creationId xmlns:a16="http://schemas.microsoft.com/office/drawing/2014/main" id="{4A528FE9-6726-4371-A9EB-F5D6F5A79296}"/>
              </a:ext>
            </a:extLst>
          </p:cNvPr>
          <p:cNvSpPr>
            <a:spLocks noChangeAspect="1"/>
          </p:cNvSpPr>
          <p:nvPr userDrawn="1"/>
        </p:nvSpPr>
        <p:spPr>
          <a:xfrm>
            <a:off x="516000" y="6227538"/>
            <a:ext cx="11160000" cy="124613"/>
          </a:xfrm>
          <a:custGeom>
            <a:avLst/>
            <a:gdLst>
              <a:gd name="connsiteX0" fmla="*/ 7220046 w 8385333"/>
              <a:gd name="connsiteY0" fmla="*/ 93631 h 93630"/>
              <a:gd name="connsiteX1" fmla="*/ 0 w 8385333"/>
              <a:gd name="connsiteY1" fmla="*/ 93631 h 93630"/>
              <a:gd name="connsiteX2" fmla="*/ 0 w 8385333"/>
              <a:gd name="connsiteY2" fmla="*/ 89916 h 93630"/>
              <a:gd name="connsiteX3" fmla="*/ 7216331 w 8385333"/>
              <a:gd name="connsiteY3" fmla="*/ 89916 h 93630"/>
              <a:gd name="connsiteX4" fmla="*/ 7216331 w 8385333"/>
              <a:gd name="connsiteY4" fmla="*/ 0 h 93630"/>
              <a:gd name="connsiteX5" fmla="*/ 8385334 w 8385333"/>
              <a:gd name="connsiteY5" fmla="*/ 0 h 93630"/>
              <a:gd name="connsiteX6" fmla="*/ 8385334 w 8385333"/>
              <a:gd name="connsiteY6" fmla="*/ 3715 h 93630"/>
              <a:gd name="connsiteX7" fmla="*/ 7220046 w 8385333"/>
              <a:gd name="connsiteY7" fmla="*/ 3715 h 93630"/>
              <a:gd name="connsiteX8" fmla="*/ 7220046 w 8385333"/>
              <a:gd name="connsiteY8" fmla="*/ 93631 h 9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5333" h="93630">
                <a:moveTo>
                  <a:pt x="7220046" y="93631"/>
                </a:moveTo>
                <a:lnTo>
                  <a:pt x="0" y="93631"/>
                </a:lnTo>
                <a:lnTo>
                  <a:pt x="0" y="89916"/>
                </a:lnTo>
                <a:lnTo>
                  <a:pt x="7216331" y="89916"/>
                </a:lnTo>
                <a:lnTo>
                  <a:pt x="7216331" y="0"/>
                </a:lnTo>
                <a:lnTo>
                  <a:pt x="8385334" y="0"/>
                </a:lnTo>
                <a:lnTo>
                  <a:pt x="8385334" y="3715"/>
                </a:lnTo>
                <a:lnTo>
                  <a:pt x="7220046" y="3715"/>
                </a:lnTo>
                <a:lnTo>
                  <a:pt x="7220046" y="93631"/>
                </a:lnTo>
                <a:close/>
              </a:path>
            </a:pathLst>
          </a:custGeom>
          <a:solidFill>
            <a:schemeClr val="bg1">
              <a:lumMod val="95000"/>
            </a:schemeClr>
          </a:solidFill>
          <a:ln w="9525" cap="flat">
            <a:noFill/>
            <a:prstDash val="solid"/>
            <a:miter/>
          </a:ln>
        </p:spPr>
        <p:txBody>
          <a:bodyPr rtlCol="0" anchor="ctr"/>
          <a:lstStyle/>
          <a:p>
            <a:endParaRPr lang="fr-FR" dirty="0"/>
          </a:p>
        </p:txBody>
      </p:sp>
      <p:sp>
        <p:nvSpPr>
          <p:cNvPr id="2" name="Espace réservé du titre 1">
            <a:extLst>
              <a:ext uri="{FF2B5EF4-FFF2-40B4-BE49-F238E27FC236}">
                <a16:creationId xmlns:a16="http://schemas.microsoft.com/office/drawing/2014/main" id="{BF798E53-107F-468D-A86A-B9E27C8FBA8B}"/>
              </a:ext>
            </a:extLst>
          </p:cNvPr>
          <p:cNvSpPr>
            <a:spLocks noGrp="1"/>
          </p:cNvSpPr>
          <p:nvPr>
            <p:ph type="title"/>
          </p:nvPr>
        </p:nvSpPr>
        <p:spPr>
          <a:xfrm>
            <a:off x="632384" y="198120"/>
            <a:ext cx="10800000" cy="719227"/>
          </a:xfrm>
          <a:prstGeom prst="rect">
            <a:avLst/>
          </a:prstGeom>
        </p:spPr>
        <p:txBody>
          <a:bodyPr vert="horz" lIns="91440" tIns="45720" rIns="91440" bIns="45720" rtlCol="0" anchor="b">
            <a:noAutofit/>
          </a:bodyPr>
          <a:lstStyle/>
          <a:p>
            <a:r>
              <a:rPr lang="fr-FR" dirty="0"/>
              <a:t>Modifiez le style du titre</a:t>
            </a:r>
          </a:p>
        </p:txBody>
      </p:sp>
      <p:sp>
        <p:nvSpPr>
          <p:cNvPr id="3" name="Espace réservé du texte 2">
            <a:extLst>
              <a:ext uri="{FF2B5EF4-FFF2-40B4-BE49-F238E27FC236}">
                <a16:creationId xmlns:a16="http://schemas.microsoft.com/office/drawing/2014/main" id="{33116353-A2DB-400D-836D-10B770C82C62}"/>
              </a:ext>
            </a:extLst>
          </p:cNvPr>
          <p:cNvSpPr>
            <a:spLocks noGrp="1"/>
          </p:cNvSpPr>
          <p:nvPr>
            <p:ph type="body" idx="1"/>
          </p:nvPr>
        </p:nvSpPr>
        <p:spPr>
          <a:xfrm>
            <a:off x="632384" y="1513680"/>
            <a:ext cx="10800000" cy="4572000"/>
          </a:xfrm>
          <a:prstGeom prst="rect">
            <a:avLst/>
          </a:prstGeom>
        </p:spPr>
        <p:txBody>
          <a:bodyPr vert="horz" lIns="91440" tIns="45720" rIns="91440" bIns="45720" rtlCol="0">
            <a:noAutofit/>
          </a:body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a:extLst>
              <a:ext uri="{FF2B5EF4-FFF2-40B4-BE49-F238E27FC236}">
                <a16:creationId xmlns:a16="http://schemas.microsoft.com/office/drawing/2014/main" id="{FDD59078-F0EA-4B2B-B92A-CB1D0AA4F88E}"/>
              </a:ext>
            </a:extLst>
          </p:cNvPr>
          <p:cNvSpPr>
            <a:spLocks noGrp="1"/>
          </p:cNvSpPr>
          <p:nvPr>
            <p:ph type="dt" sz="half" idx="2"/>
          </p:nvPr>
        </p:nvSpPr>
        <p:spPr>
          <a:xfrm>
            <a:off x="7548968" y="6468977"/>
            <a:ext cx="1440000" cy="252000"/>
          </a:xfrm>
          <a:prstGeom prst="rect">
            <a:avLst/>
          </a:prstGeom>
        </p:spPr>
        <p:txBody>
          <a:bodyPr vert="horz" lIns="91440" tIns="45720" rIns="91440" bIns="45720" rtlCol="0" anchor="ctr">
            <a:noAutofit/>
          </a:bodyPr>
          <a:lstStyle>
            <a:lvl1pPr algn="l">
              <a:defRPr sz="950">
                <a:solidFill>
                  <a:schemeClr val="tx1"/>
                </a:solidFill>
              </a:defRPr>
            </a:lvl1pPr>
          </a:lstStyle>
          <a:p>
            <a:fld id="{EDFC96EA-26A5-084D-A541-4F3EB82A9F31}" type="datetime4">
              <a:rPr lang="fr-FR" smtClean="0"/>
              <a:t>26 février 2022</a:t>
            </a:fld>
            <a:endParaRPr lang="fr-FR" dirty="0"/>
          </a:p>
        </p:txBody>
      </p:sp>
      <p:sp>
        <p:nvSpPr>
          <p:cNvPr id="5" name="Espace réservé du pied de page 4">
            <a:extLst>
              <a:ext uri="{FF2B5EF4-FFF2-40B4-BE49-F238E27FC236}">
                <a16:creationId xmlns:a16="http://schemas.microsoft.com/office/drawing/2014/main" id="{16B74129-F7BE-4703-924F-ACEA71B2544C}"/>
              </a:ext>
            </a:extLst>
          </p:cNvPr>
          <p:cNvSpPr>
            <a:spLocks noGrp="1"/>
          </p:cNvSpPr>
          <p:nvPr>
            <p:ph type="ftr" sz="quarter" idx="3"/>
          </p:nvPr>
        </p:nvSpPr>
        <p:spPr>
          <a:xfrm>
            <a:off x="632384" y="6468977"/>
            <a:ext cx="3600000" cy="252000"/>
          </a:xfrm>
          <a:prstGeom prst="rect">
            <a:avLst/>
          </a:prstGeom>
        </p:spPr>
        <p:txBody>
          <a:bodyPr vert="horz" lIns="91440" tIns="45720" rIns="91440" bIns="45720" rtlCol="0" anchor="ctr">
            <a:noAutofit/>
          </a:bodyPr>
          <a:lstStyle>
            <a:lvl1pPr algn="l">
              <a:defRPr sz="950">
                <a:solidFill>
                  <a:schemeClr val="tx1"/>
                </a:solidFill>
              </a:defRPr>
            </a:lvl1pPr>
          </a:lstStyle>
          <a:p>
            <a:r>
              <a:rPr lang="fr-FR" dirty="0"/>
              <a:t>Arbre décisionnel Banque en Ligne DEI PRO - CE NET</a:t>
            </a:r>
          </a:p>
        </p:txBody>
      </p:sp>
      <p:sp>
        <p:nvSpPr>
          <p:cNvPr id="6" name="Espace réservé du numéro de diapositive 5">
            <a:extLst>
              <a:ext uri="{FF2B5EF4-FFF2-40B4-BE49-F238E27FC236}">
                <a16:creationId xmlns:a16="http://schemas.microsoft.com/office/drawing/2014/main" id="{2A1B493F-9EAA-4161-9132-F480E263F13A}"/>
              </a:ext>
            </a:extLst>
          </p:cNvPr>
          <p:cNvSpPr>
            <a:spLocks noGrp="1"/>
          </p:cNvSpPr>
          <p:nvPr>
            <p:ph type="sldNum" sz="quarter" idx="4"/>
          </p:nvPr>
        </p:nvSpPr>
        <p:spPr>
          <a:xfrm>
            <a:off x="5736000" y="6477000"/>
            <a:ext cx="720000" cy="252000"/>
          </a:xfrm>
          <a:prstGeom prst="rect">
            <a:avLst/>
          </a:prstGeom>
        </p:spPr>
        <p:txBody>
          <a:bodyPr vert="horz" lIns="91440" tIns="45720" rIns="91440" bIns="45720" rtlCol="0" anchor="ctr">
            <a:noAutofit/>
          </a:bodyPr>
          <a:lstStyle>
            <a:lvl1pPr algn="ctr">
              <a:defRPr sz="1300" b="1">
                <a:solidFill>
                  <a:schemeClr val="tx2"/>
                </a:solidFill>
              </a:defRPr>
            </a:lvl1pPr>
          </a:lstStyle>
          <a:p>
            <a:fld id="{975A587B-5814-4D9B-9598-FE9CB954CB01}" type="slidenum">
              <a:rPr lang="fr-FR" smtClean="0"/>
              <a:pPr/>
              <a:t>‹N°›</a:t>
            </a:fld>
            <a:endParaRPr lang="fr-FR" dirty="0"/>
          </a:p>
        </p:txBody>
      </p:sp>
      <p:sp>
        <p:nvSpPr>
          <p:cNvPr id="10" name="Rectangle 9">
            <a:extLst>
              <a:ext uri="{FF2B5EF4-FFF2-40B4-BE49-F238E27FC236}">
                <a16:creationId xmlns:a16="http://schemas.microsoft.com/office/drawing/2014/main" id="{A8D5B8EF-AB80-4B22-83F8-59F347BA5E67}"/>
              </a:ext>
            </a:extLst>
          </p:cNvPr>
          <p:cNvSpPr/>
          <p:nvPr userDrawn="1"/>
        </p:nvSpPr>
        <p:spPr>
          <a:xfrm>
            <a:off x="0" y="647462"/>
            <a:ext cx="558000" cy="104298"/>
          </a:xfrm>
          <a:prstGeom prst="rect">
            <a:avLst/>
          </a:prstGeom>
          <a:solidFill>
            <a:schemeClr val="tx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1384910722"/>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 id="2147483707" r:id="rId17"/>
    <p:sldLayoutId id="2147483708" r:id="rId18"/>
    <p:sldLayoutId id="2147483709" r:id="rId19"/>
    <p:sldLayoutId id="2147483710" r:id="rId20"/>
    <p:sldLayoutId id="2147483711" r:id="rId21"/>
    <p:sldLayoutId id="2147483712" r:id="rId22"/>
    <p:sldLayoutId id="2147483733" r:id="rId23"/>
    <p:sldLayoutId id="2147483734" r:id="rId24"/>
  </p:sldLayoutIdLst>
  <p:hf hdr="0" dt="0"/>
  <p:txStyles>
    <p:titleStyle>
      <a:lvl1pPr algn="l" defTabSz="914400" rtl="0" eaLnBrk="1" latinLnBrk="0" hangingPunct="1">
        <a:lnSpc>
          <a:spcPct val="90000"/>
        </a:lnSpc>
        <a:spcBef>
          <a:spcPct val="0"/>
        </a:spcBef>
        <a:buNone/>
        <a:defRPr sz="2300" b="1" i="0" kern="1200" cap="all" baseline="0">
          <a:solidFill>
            <a:schemeClr val="tx2"/>
          </a:solidFill>
          <a:latin typeface="+mj-lt"/>
          <a:ea typeface="+mj-ea"/>
          <a:cs typeface="+mj-cs"/>
        </a:defRPr>
      </a:lvl1pPr>
    </p:titleStyle>
    <p:body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slide" Target="slide3.xml"/><Relationship Id="rId5" Type="http://schemas.openxmlformats.org/officeDocument/2006/relationships/slide" Target="slide4.xml"/><Relationship Id="rId4" Type="http://schemas.openxmlformats.org/officeDocument/2006/relationships/image" Target="../media/image13.jpg"/></Relationships>
</file>

<file path=ppt/slides/_rels/slide3.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slide" Target="slide3.xml"/><Relationship Id="rId3" Type="http://schemas.openxmlformats.org/officeDocument/2006/relationships/image" Target="../media/image14.png"/><Relationship Id="rId7" Type="http://schemas.openxmlformats.org/officeDocument/2006/relationships/image" Target="../media/image17.svg"/><Relationship Id="rId12" Type="http://schemas.openxmlformats.org/officeDocument/2006/relationships/image" Target="../media/image13.jpg"/><Relationship Id="rId2" Type="http://schemas.openxmlformats.org/officeDocument/2006/relationships/notesSlide" Target="../notesSlides/notesSlide3.xml"/><Relationship Id="rId1" Type="http://schemas.openxmlformats.org/officeDocument/2006/relationships/slideLayout" Target="../slideLayouts/slideLayout8.xml"/><Relationship Id="rId6" Type="http://schemas.openxmlformats.org/officeDocument/2006/relationships/image" Target="../media/image16.png"/><Relationship Id="rId11" Type="http://schemas.openxmlformats.org/officeDocument/2006/relationships/image" Target="../media/image21.svg"/><Relationship Id="rId5" Type="http://schemas.openxmlformats.org/officeDocument/2006/relationships/slide" Target="slide2.xml"/><Relationship Id="rId10" Type="http://schemas.openxmlformats.org/officeDocument/2006/relationships/image" Target="../media/image20.png"/><Relationship Id="rId4" Type="http://schemas.openxmlformats.org/officeDocument/2006/relationships/image" Target="../media/image15.png"/><Relationship Id="rId9" Type="http://schemas.openxmlformats.org/officeDocument/2006/relationships/image" Target="../media/image19.svg"/></Relationships>
</file>

<file path=ppt/slides/_rels/slide4.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slide" Target="slide4.xml"/><Relationship Id="rId3" Type="http://schemas.openxmlformats.org/officeDocument/2006/relationships/slide" Target="slide2.xml"/><Relationship Id="rId7" Type="http://schemas.openxmlformats.org/officeDocument/2006/relationships/image" Target="../media/image19.svg"/><Relationship Id="rId12" Type="http://schemas.openxmlformats.org/officeDocument/2006/relationships/image" Target="../media/image12.jpg"/><Relationship Id="rId2" Type="http://schemas.openxmlformats.org/officeDocument/2006/relationships/notesSlide" Target="../notesSlides/notesSlide4.xml"/><Relationship Id="rId1" Type="http://schemas.openxmlformats.org/officeDocument/2006/relationships/slideLayout" Target="../slideLayouts/slideLayout8.xml"/><Relationship Id="rId6" Type="http://schemas.openxmlformats.org/officeDocument/2006/relationships/image" Target="../media/image18.png"/><Relationship Id="rId11" Type="http://schemas.openxmlformats.org/officeDocument/2006/relationships/image" Target="../media/image15.png"/><Relationship Id="rId5" Type="http://schemas.openxmlformats.org/officeDocument/2006/relationships/image" Target="../media/image17.svg"/><Relationship Id="rId10" Type="http://schemas.openxmlformats.org/officeDocument/2006/relationships/image" Target="../media/image14.png"/><Relationship Id="rId4" Type="http://schemas.openxmlformats.org/officeDocument/2006/relationships/image" Target="../media/image16.png"/><Relationship Id="rId9" Type="http://schemas.openxmlformats.org/officeDocument/2006/relationships/image" Target="../media/image21.svg"/></Relationships>
</file>

<file path=ppt/slides/_rels/slide5.xml.rels><?xml version="1.0" encoding="UTF-8" standalone="yes"?>
<Relationships xmlns="http://schemas.openxmlformats.org/package/2006/relationships"><Relationship Id="rId8" Type="http://schemas.openxmlformats.org/officeDocument/2006/relationships/image" Target="../media/image19.svg"/><Relationship Id="rId13" Type="http://schemas.openxmlformats.org/officeDocument/2006/relationships/image" Target="../media/image24.svg"/><Relationship Id="rId3" Type="http://schemas.openxmlformats.org/officeDocument/2006/relationships/hyperlink" Target="https://www.caisse-epargne.fr/professionnels/gerer-comptes-quotidien/direct-ecureuil-internet-pro/" TargetMode="External"/><Relationship Id="rId7" Type="http://schemas.openxmlformats.org/officeDocument/2006/relationships/image" Target="../media/image18.png"/><Relationship Id="rId12" Type="http://schemas.openxmlformats.org/officeDocument/2006/relationships/image" Target="../media/image23.png"/><Relationship Id="rId2" Type="http://schemas.openxmlformats.org/officeDocument/2006/relationships/notesSlide" Target="../notesSlides/notesSlide5.xml"/><Relationship Id="rId1" Type="http://schemas.openxmlformats.org/officeDocument/2006/relationships/slideLayout" Target="../slideLayouts/slideLayout8.xml"/><Relationship Id="rId6" Type="http://schemas.openxmlformats.org/officeDocument/2006/relationships/image" Target="../media/image17.svg"/><Relationship Id="rId11" Type="http://schemas.openxmlformats.org/officeDocument/2006/relationships/image" Target="../media/image22.png"/><Relationship Id="rId5" Type="http://schemas.openxmlformats.org/officeDocument/2006/relationships/image" Target="../media/image16.png"/><Relationship Id="rId15" Type="http://schemas.openxmlformats.org/officeDocument/2006/relationships/image" Target="../media/image26.svg"/><Relationship Id="rId10" Type="http://schemas.openxmlformats.org/officeDocument/2006/relationships/image" Target="../media/image21.svg"/><Relationship Id="rId4" Type="http://schemas.openxmlformats.org/officeDocument/2006/relationships/slide" Target="slide2.xml"/><Relationship Id="rId9" Type="http://schemas.openxmlformats.org/officeDocument/2006/relationships/image" Target="../media/image20.png"/><Relationship Id="rId14" Type="http://schemas.openxmlformats.org/officeDocument/2006/relationships/image" Target="../media/image25.png"/></Relationships>
</file>

<file path=ppt/slides/_rels/slide6.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1.svg"/><Relationship Id="rId3" Type="http://schemas.openxmlformats.org/officeDocument/2006/relationships/hyperlink" Target="https://www.caisse-epargne.fr/professionnels/gerer-comptes-quotidien/ce-net-comptes/" TargetMode="External"/><Relationship Id="rId7" Type="http://schemas.openxmlformats.org/officeDocument/2006/relationships/slide" Target="slide2.xml"/><Relationship Id="rId12" Type="http://schemas.openxmlformats.org/officeDocument/2006/relationships/image" Target="../media/image20.png"/><Relationship Id="rId17" Type="http://schemas.openxmlformats.org/officeDocument/2006/relationships/image" Target="../media/image26.svg"/><Relationship Id="rId2" Type="http://schemas.openxmlformats.org/officeDocument/2006/relationships/notesSlide" Target="../notesSlides/notesSlide6.xml"/><Relationship Id="rId16" Type="http://schemas.openxmlformats.org/officeDocument/2006/relationships/image" Target="../media/image25.png"/><Relationship Id="rId1" Type="http://schemas.openxmlformats.org/officeDocument/2006/relationships/slideLayout" Target="../slideLayouts/slideLayout8.xml"/><Relationship Id="rId6" Type="http://schemas.openxmlformats.org/officeDocument/2006/relationships/hyperlink" Target="https://www.caisse-epargne.fr/professionnels/gerer-comptes-quotidien/direct-ecureuil-internet-pro/" TargetMode="External"/><Relationship Id="rId11" Type="http://schemas.openxmlformats.org/officeDocument/2006/relationships/image" Target="../media/image19.svg"/><Relationship Id="rId5" Type="http://schemas.openxmlformats.org/officeDocument/2006/relationships/hyperlink" Target="http://service-idf-moss.sigce.caisse-epargne.fr/sites/idf1/wellcom/CE_Net_comptes/Fiche%20produit_CE_net_REMISE.PDF?" TargetMode="External"/><Relationship Id="rId15" Type="http://schemas.openxmlformats.org/officeDocument/2006/relationships/image" Target="../media/image24.svg"/><Relationship Id="rId10" Type="http://schemas.openxmlformats.org/officeDocument/2006/relationships/image" Target="../media/image18.png"/><Relationship Id="rId4" Type="http://schemas.openxmlformats.org/officeDocument/2006/relationships/hyperlink" Target="https://www.caisse-epargne.fr/cache/ce-certification_doc_20130919144243.pdf" TargetMode="External"/><Relationship Id="rId9" Type="http://schemas.openxmlformats.org/officeDocument/2006/relationships/image" Target="../media/image17.svg"/><Relationship Id="rId14" Type="http://schemas.openxmlformats.org/officeDocument/2006/relationships/image" Target="../media/image23.png"/></Relationships>
</file>

<file path=ppt/slides/_rels/slide7.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1.svg"/><Relationship Id="rId3" Type="http://schemas.openxmlformats.org/officeDocument/2006/relationships/hyperlink" Target="https://www.caisse-epargne.fr/professionnels/gerer-comptes-quotidien/ce-net-remises/" TargetMode="External"/><Relationship Id="rId7" Type="http://schemas.openxmlformats.org/officeDocument/2006/relationships/slide" Target="slide2.xml"/><Relationship Id="rId12" Type="http://schemas.openxmlformats.org/officeDocument/2006/relationships/image" Target="../media/image20.png"/><Relationship Id="rId17" Type="http://schemas.openxmlformats.org/officeDocument/2006/relationships/image" Target="../media/image26.svg"/><Relationship Id="rId2" Type="http://schemas.openxmlformats.org/officeDocument/2006/relationships/notesSlide" Target="../notesSlides/notesSlide7.xml"/><Relationship Id="rId16" Type="http://schemas.openxmlformats.org/officeDocument/2006/relationships/image" Target="../media/image25.png"/><Relationship Id="rId1" Type="http://schemas.openxmlformats.org/officeDocument/2006/relationships/slideLayout" Target="../slideLayouts/slideLayout8.xml"/><Relationship Id="rId6" Type="http://schemas.openxmlformats.org/officeDocument/2006/relationships/hyperlink" Target="https://www.caisse-epargne.fr/professionnels/gerer-comptes-quotidien/direct-ecureuil-internet-pro/" TargetMode="External"/><Relationship Id="rId11" Type="http://schemas.openxmlformats.org/officeDocument/2006/relationships/image" Target="../media/image19.svg"/><Relationship Id="rId5" Type="http://schemas.openxmlformats.org/officeDocument/2006/relationships/hyperlink" Target="http://service-idf-moss.sigce.caisse-epargne.fr/sites/idf1/wellcom/CE_Net_comptes/Fiche%20produit_CE_net_REMISE.PDF?" TargetMode="External"/><Relationship Id="rId15" Type="http://schemas.openxmlformats.org/officeDocument/2006/relationships/image" Target="../media/image24.svg"/><Relationship Id="rId10" Type="http://schemas.openxmlformats.org/officeDocument/2006/relationships/image" Target="../media/image18.png"/><Relationship Id="rId4" Type="http://schemas.openxmlformats.org/officeDocument/2006/relationships/hyperlink" Target="https://www.caisse-epargne.fr/cache/ce-certification_doc_20130919144243.pdf" TargetMode="External"/><Relationship Id="rId9" Type="http://schemas.openxmlformats.org/officeDocument/2006/relationships/image" Target="../media/image17.svg"/><Relationship Id="rId14" Type="http://schemas.openxmlformats.org/officeDocument/2006/relationships/image" Target="../media/image23.png"/></Relationships>
</file>

<file path=ppt/slides/_rels/slide8.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slide" Target="slide2.xml"/><Relationship Id="rId7" Type="http://schemas.openxmlformats.org/officeDocument/2006/relationships/image" Target="../media/image19.svg"/><Relationship Id="rId2" Type="http://schemas.openxmlformats.org/officeDocument/2006/relationships/notesSlide" Target="../notesSlides/notesSlide8.xml"/><Relationship Id="rId1" Type="http://schemas.openxmlformats.org/officeDocument/2006/relationships/slideLayout" Target="../slideLayouts/slideLayout23.xml"/><Relationship Id="rId6" Type="http://schemas.openxmlformats.org/officeDocument/2006/relationships/image" Target="../media/image18.png"/><Relationship Id="rId5" Type="http://schemas.openxmlformats.org/officeDocument/2006/relationships/image" Target="../media/image17.svg"/><Relationship Id="rId4" Type="http://schemas.openxmlformats.org/officeDocument/2006/relationships/image" Target="../media/image16.png"/><Relationship Id="rId9" Type="http://schemas.openxmlformats.org/officeDocument/2006/relationships/image" Target="../media/image21.svg"/></Relationships>
</file>

<file path=ppt/slides/_rels/slide9.xml.rels><?xml version="1.0" encoding="UTF-8" standalone="yes"?>
<Relationships xmlns="http://schemas.openxmlformats.org/package/2006/relationships"><Relationship Id="rId3" Type="http://schemas.openxmlformats.org/officeDocument/2006/relationships/slide" Target="slide2.xml"/><Relationship Id="rId7" Type="http://schemas.openxmlformats.org/officeDocument/2006/relationships/image" Target="../media/image19.svg"/><Relationship Id="rId2" Type="http://schemas.openxmlformats.org/officeDocument/2006/relationships/notesSlide" Target="../notesSlides/notesSlide9.xml"/><Relationship Id="rId1" Type="http://schemas.openxmlformats.org/officeDocument/2006/relationships/slideLayout" Target="../slideLayouts/slideLayout24.xml"/><Relationship Id="rId6" Type="http://schemas.openxmlformats.org/officeDocument/2006/relationships/image" Target="../media/image18.png"/><Relationship Id="rId5" Type="http://schemas.openxmlformats.org/officeDocument/2006/relationships/image" Target="../media/image17.svg"/><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Espace réservé pour une image  11" descr="Une image contenant bâtiment, fenêtre&#10;&#10;Description générée automatiquement">
            <a:extLst>
              <a:ext uri="{FF2B5EF4-FFF2-40B4-BE49-F238E27FC236}">
                <a16:creationId xmlns:a16="http://schemas.microsoft.com/office/drawing/2014/main" id="{49757E1F-9F99-48A3-ACB0-10C1DD48849D}"/>
              </a:ext>
            </a:extLst>
          </p:cNvPr>
          <p:cNvPicPr>
            <a:picLocks noGrp="1" noChangeAspect="1"/>
          </p:cNvPicPr>
          <p:nvPr>
            <p:ph type="pic" idx="13"/>
          </p:nvPr>
        </p:nvPicPr>
        <p:blipFill rotWithShape="1">
          <a:blip r:embed="rId3"/>
          <a:srcRect t="374" b="374"/>
          <a:stretch/>
        </p:blipFill>
        <p:spPr/>
      </p:pic>
      <p:sp>
        <p:nvSpPr>
          <p:cNvPr id="2" name="Espace réservé du texte 1">
            <a:extLst>
              <a:ext uri="{FF2B5EF4-FFF2-40B4-BE49-F238E27FC236}">
                <a16:creationId xmlns:a16="http://schemas.microsoft.com/office/drawing/2014/main" id="{88418DFC-404F-524C-9B1B-FD565A340C07}"/>
              </a:ext>
            </a:extLst>
          </p:cNvPr>
          <p:cNvSpPr>
            <a:spLocks noGrp="1"/>
          </p:cNvSpPr>
          <p:nvPr>
            <p:ph type="body" sz="quarter" idx="14"/>
          </p:nvPr>
        </p:nvSpPr>
        <p:spPr/>
        <p:txBody>
          <a:bodyPr/>
          <a:lstStyle/>
          <a:p>
            <a:endParaRPr lang="fr-FR" b="0" dirty="0"/>
          </a:p>
        </p:txBody>
      </p:sp>
      <p:sp>
        <p:nvSpPr>
          <p:cNvPr id="3" name="Titre 2">
            <a:extLst>
              <a:ext uri="{FF2B5EF4-FFF2-40B4-BE49-F238E27FC236}">
                <a16:creationId xmlns:a16="http://schemas.microsoft.com/office/drawing/2014/main" id="{AC9E5945-562A-4F86-8939-9137C0B5A1D2}"/>
              </a:ext>
            </a:extLst>
          </p:cNvPr>
          <p:cNvSpPr>
            <a:spLocks noGrp="1"/>
          </p:cNvSpPr>
          <p:nvPr>
            <p:ph type="ctrTitle"/>
          </p:nvPr>
        </p:nvSpPr>
        <p:spPr>
          <a:xfrm>
            <a:off x="4617087" y="1507017"/>
            <a:ext cx="7045387" cy="1800000"/>
          </a:xfrm>
        </p:spPr>
        <p:txBody>
          <a:bodyPr/>
          <a:lstStyle/>
          <a:p>
            <a:pPr>
              <a:lnSpc>
                <a:spcPct val="100000"/>
              </a:lnSpc>
            </a:pPr>
            <a:r>
              <a:rPr lang="fr-FR" sz="3600" dirty="0"/>
              <a:t>Arbre décisionnel</a:t>
            </a:r>
            <a:br>
              <a:rPr lang="fr-FR" sz="3600" dirty="0"/>
            </a:br>
            <a:r>
              <a:rPr lang="fr-FR" sz="3600" dirty="0"/>
              <a:t>Banque en Ligne</a:t>
            </a:r>
            <a:br>
              <a:rPr lang="fr-FR" dirty="0"/>
            </a:br>
            <a:r>
              <a:rPr lang="fr-FR" dirty="0"/>
              <a:t>DEI PRO - CE NET </a:t>
            </a:r>
          </a:p>
        </p:txBody>
      </p:sp>
      <p:sp>
        <p:nvSpPr>
          <p:cNvPr id="4" name="Sous-titre 3">
            <a:extLst>
              <a:ext uri="{FF2B5EF4-FFF2-40B4-BE49-F238E27FC236}">
                <a16:creationId xmlns:a16="http://schemas.microsoft.com/office/drawing/2014/main" id="{F5B5E614-58A6-4AF6-85EC-90C4D3B103DB}"/>
              </a:ext>
            </a:extLst>
          </p:cNvPr>
          <p:cNvSpPr>
            <a:spLocks noGrp="1"/>
          </p:cNvSpPr>
          <p:nvPr>
            <p:ph type="subTitle" idx="1"/>
          </p:nvPr>
        </p:nvSpPr>
        <p:spPr/>
        <p:txBody>
          <a:bodyPr/>
          <a:lstStyle/>
          <a:p>
            <a:r>
              <a:rPr lang="fr-FR" dirty="0"/>
              <a:t>Entrepreneur Individuel ou Personne Morale</a:t>
            </a:r>
          </a:p>
        </p:txBody>
      </p:sp>
      <p:pic>
        <p:nvPicPr>
          <p:cNvPr id="14" name="Image 13">
            <a:extLst>
              <a:ext uri="{FF2B5EF4-FFF2-40B4-BE49-F238E27FC236}">
                <a16:creationId xmlns:a16="http://schemas.microsoft.com/office/drawing/2014/main" id="{5567B2C4-1EC9-4384-ABA2-C4B8100EC520}"/>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8913018" y="4972049"/>
            <a:ext cx="2809875" cy="1162051"/>
          </a:xfrm>
          <a:prstGeom prst="rect">
            <a:avLst/>
          </a:prstGeom>
        </p:spPr>
      </p:pic>
      <p:pic>
        <p:nvPicPr>
          <p:cNvPr id="9" name="Image 8" descr="Une image contenant texte&#10;&#10;Description générée automatiquement">
            <a:extLst>
              <a:ext uri="{FF2B5EF4-FFF2-40B4-BE49-F238E27FC236}">
                <a16:creationId xmlns:a16="http://schemas.microsoft.com/office/drawing/2014/main" id="{7FD72998-4D42-49F7-AFB3-8AE7966E4FFA}"/>
              </a:ext>
            </a:extLst>
          </p:cNvPr>
          <p:cNvPicPr>
            <a:picLocks noChangeAspect="1"/>
          </p:cNvPicPr>
          <p:nvPr/>
        </p:nvPicPr>
        <p:blipFill rotWithShape="1">
          <a:blip r:embed="rId5">
            <a:extLst>
              <a:ext uri="{28A0092B-C50C-407E-A947-70E740481C1C}">
                <a14:useLocalDpi xmlns:a14="http://schemas.microsoft.com/office/drawing/2010/main" val="0"/>
              </a:ext>
            </a:extLst>
          </a:blip>
          <a:srcRect/>
          <a:stretch/>
        </p:blipFill>
        <p:spPr>
          <a:xfrm>
            <a:off x="0" y="4647341"/>
            <a:ext cx="2460076" cy="2209801"/>
          </a:xfrm>
          <a:prstGeom prst="rect">
            <a:avLst/>
          </a:prstGeom>
        </p:spPr>
      </p:pic>
      <p:sp>
        <p:nvSpPr>
          <p:cNvPr id="10" name="Espace réservé de la date 4">
            <a:extLst>
              <a:ext uri="{FF2B5EF4-FFF2-40B4-BE49-F238E27FC236}">
                <a16:creationId xmlns:a16="http://schemas.microsoft.com/office/drawing/2014/main" id="{7F6805B9-D978-D840-B0D4-AB9D16BDF921}"/>
              </a:ext>
            </a:extLst>
          </p:cNvPr>
          <p:cNvSpPr>
            <a:spLocks noGrp="1"/>
          </p:cNvSpPr>
          <p:nvPr>
            <p:ph type="dt" sz="half" idx="10"/>
          </p:nvPr>
        </p:nvSpPr>
        <p:spPr>
          <a:xfrm>
            <a:off x="4617087" y="4211638"/>
            <a:ext cx="3250373" cy="540000"/>
          </a:xfrm>
        </p:spPr>
        <p:txBody>
          <a:bodyPr/>
          <a:lstStyle/>
          <a:p>
            <a:r>
              <a:rPr lang="fr-FR" dirty="0"/>
              <a:t>Février 2022</a:t>
            </a:r>
          </a:p>
        </p:txBody>
      </p:sp>
    </p:spTree>
    <p:extLst>
      <p:ext uri="{BB962C8B-B14F-4D97-AF65-F5344CB8AC3E}">
        <p14:creationId xmlns:p14="http://schemas.microsoft.com/office/powerpoint/2010/main" val="41927631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Espace réservé pour une image  5" descr="Une image contenant personne&#10;&#10;Description générée automatiquement">
            <a:extLst>
              <a:ext uri="{FF2B5EF4-FFF2-40B4-BE49-F238E27FC236}">
                <a16:creationId xmlns:a16="http://schemas.microsoft.com/office/drawing/2014/main" id="{FA09F3F4-45EC-2349-AB6E-421F16C3E0B9}"/>
              </a:ext>
            </a:extLst>
          </p:cNvPr>
          <p:cNvPicPr>
            <a:picLocks noChangeAspect="1"/>
          </p:cNvPicPr>
          <p:nvPr/>
        </p:nvPicPr>
        <p:blipFill rotWithShape="1">
          <a:blip r:embed="rId3"/>
          <a:srcRect t="7" b="7"/>
          <a:stretch/>
        </p:blipFill>
        <p:spPr>
          <a:xfrm>
            <a:off x="7994056" y="3976131"/>
            <a:ext cx="3006476" cy="1690977"/>
          </a:xfrm>
          <a:prstGeom prst="rect">
            <a:avLst/>
          </a:prstGeom>
        </p:spPr>
      </p:pic>
      <p:pic>
        <p:nvPicPr>
          <p:cNvPr id="11" name="Espace réservé pour une image  5" descr="Une image contenant plante, table de salle à manger&#10;&#10;Description générée automatiquement">
            <a:extLst>
              <a:ext uri="{FF2B5EF4-FFF2-40B4-BE49-F238E27FC236}">
                <a16:creationId xmlns:a16="http://schemas.microsoft.com/office/drawing/2014/main" id="{2E0DF004-69C8-564D-8ACD-2B953A2F4F6D}"/>
              </a:ext>
            </a:extLst>
          </p:cNvPr>
          <p:cNvPicPr>
            <a:picLocks noChangeAspect="1"/>
          </p:cNvPicPr>
          <p:nvPr/>
        </p:nvPicPr>
        <p:blipFill rotWithShape="1">
          <a:blip r:embed="rId4"/>
          <a:srcRect t="200" b="200"/>
          <a:stretch/>
        </p:blipFill>
        <p:spPr>
          <a:xfrm>
            <a:off x="4697491" y="3976131"/>
            <a:ext cx="3010286" cy="1693120"/>
          </a:xfrm>
          <a:prstGeom prst="rect">
            <a:avLst/>
          </a:prstGeom>
        </p:spPr>
      </p:pic>
      <p:sp>
        <p:nvSpPr>
          <p:cNvPr id="2" name="Titre 1">
            <a:extLst>
              <a:ext uri="{FF2B5EF4-FFF2-40B4-BE49-F238E27FC236}">
                <a16:creationId xmlns:a16="http://schemas.microsoft.com/office/drawing/2014/main" id="{9719B918-8322-485D-972F-742FE203B24E}"/>
              </a:ext>
            </a:extLst>
          </p:cNvPr>
          <p:cNvSpPr>
            <a:spLocks noGrp="1"/>
          </p:cNvSpPr>
          <p:nvPr>
            <p:ph type="title"/>
          </p:nvPr>
        </p:nvSpPr>
        <p:spPr>
          <a:xfrm>
            <a:off x="1003618" y="1874837"/>
            <a:ext cx="10080000" cy="1325563"/>
          </a:xfrm>
        </p:spPr>
        <p:txBody>
          <a:bodyPr/>
          <a:lstStyle/>
          <a:p>
            <a:r>
              <a:rPr lang="fr-FR" dirty="0"/>
              <a:t>Mon client professionnel est un(e)…</a:t>
            </a:r>
          </a:p>
        </p:txBody>
      </p:sp>
      <p:sp>
        <p:nvSpPr>
          <p:cNvPr id="8" name="Espace réservé du pied de page 7">
            <a:extLst>
              <a:ext uri="{FF2B5EF4-FFF2-40B4-BE49-F238E27FC236}">
                <a16:creationId xmlns:a16="http://schemas.microsoft.com/office/drawing/2014/main" id="{71B730DA-9D99-415B-8DA4-4B4A3164A45A}"/>
              </a:ext>
            </a:extLst>
          </p:cNvPr>
          <p:cNvSpPr>
            <a:spLocks noGrp="1"/>
          </p:cNvSpPr>
          <p:nvPr>
            <p:ph type="ftr" sz="quarter" idx="15"/>
          </p:nvPr>
        </p:nvSpPr>
        <p:spPr>
          <a:xfrm>
            <a:off x="632384" y="6468977"/>
            <a:ext cx="3600000" cy="252000"/>
          </a:xfrm>
        </p:spPr>
        <p:txBody>
          <a:bodyPr/>
          <a:lstStyle/>
          <a:p>
            <a:r>
              <a:rPr lang="fr-FR" dirty="0"/>
              <a:t>Arbre décisionnel Banque en Ligne DEI PRO - CE NET</a:t>
            </a:r>
          </a:p>
        </p:txBody>
      </p:sp>
      <p:sp>
        <p:nvSpPr>
          <p:cNvPr id="9" name="Espace réservé du numéro de diapositive 8">
            <a:extLst>
              <a:ext uri="{FF2B5EF4-FFF2-40B4-BE49-F238E27FC236}">
                <a16:creationId xmlns:a16="http://schemas.microsoft.com/office/drawing/2014/main" id="{3522D47B-5F33-480C-926D-5B61B36FE928}"/>
              </a:ext>
            </a:extLst>
          </p:cNvPr>
          <p:cNvSpPr>
            <a:spLocks noGrp="1"/>
          </p:cNvSpPr>
          <p:nvPr>
            <p:ph type="sldNum" sz="quarter" idx="16"/>
          </p:nvPr>
        </p:nvSpPr>
        <p:spPr>
          <a:xfrm>
            <a:off x="5736000" y="6477000"/>
            <a:ext cx="720000" cy="252000"/>
          </a:xfrm>
        </p:spPr>
        <p:txBody>
          <a:bodyPr/>
          <a:lstStyle/>
          <a:p>
            <a:fld id="{975A587B-5814-4D9B-9598-FE9CB954CB01}" type="slidenum">
              <a:rPr lang="fr-FR" smtClean="0"/>
              <a:pPr/>
              <a:t>2</a:t>
            </a:fld>
            <a:endParaRPr lang="fr-FR" dirty="0"/>
          </a:p>
        </p:txBody>
      </p:sp>
      <p:sp>
        <p:nvSpPr>
          <p:cNvPr id="7" name="Rectangle 6">
            <a:hlinkClick r:id="rId5" action="ppaction://hlinksldjump"/>
            <a:extLst>
              <a:ext uri="{FF2B5EF4-FFF2-40B4-BE49-F238E27FC236}">
                <a16:creationId xmlns:a16="http://schemas.microsoft.com/office/drawing/2014/main" id="{93B4BB18-B50A-544B-BD49-55E3C6F59693}"/>
              </a:ext>
            </a:extLst>
          </p:cNvPr>
          <p:cNvSpPr/>
          <p:nvPr/>
        </p:nvSpPr>
        <p:spPr>
          <a:xfrm>
            <a:off x="9344942" y="3976131"/>
            <a:ext cx="1655589" cy="133262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bg1"/>
                </a:solidFill>
              </a:rPr>
              <a:t>Personne Morale</a:t>
            </a:r>
          </a:p>
        </p:txBody>
      </p:sp>
      <p:sp>
        <p:nvSpPr>
          <p:cNvPr id="10" name="Rectangle 9">
            <a:hlinkClick r:id="rId6" action="ppaction://hlinksldjump"/>
            <a:extLst>
              <a:ext uri="{FF2B5EF4-FFF2-40B4-BE49-F238E27FC236}">
                <a16:creationId xmlns:a16="http://schemas.microsoft.com/office/drawing/2014/main" id="{84D3F903-9E5B-A241-BF91-DF7C0C696AFF}"/>
              </a:ext>
            </a:extLst>
          </p:cNvPr>
          <p:cNvSpPr/>
          <p:nvPr/>
        </p:nvSpPr>
        <p:spPr>
          <a:xfrm>
            <a:off x="6051778" y="3976131"/>
            <a:ext cx="1655999" cy="133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bg1"/>
                </a:solidFill>
              </a:rPr>
              <a:t>Entrepreneur Individuel</a:t>
            </a:r>
          </a:p>
        </p:txBody>
      </p:sp>
    </p:spTree>
    <p:extLst>
      <p:ext uri="{BB962C8B-B14F-4D97-AF65-F5344CB8AC3E}">
        <p14:creationId xmlns:p14="http://schemas.microsoft.com/office/powerpoint/2010/main" val="4105694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 name="Image 79">
            <a:extLst>
              <a:ext uri="{FF2B5EF4-FFF2-40B4-BE49-F238E27FC236}">
                <a16:creationId xmlns:a16="http://schemas.microsoft.com/office/drawing/2014/main" id="{9DC847B6-8FBE-7341-88C3-F591DA14C182}"/>
              </a:ext>
            </a:extLst>
          </p:cNvPr>
          <p:cNvPicPr>
            <a:picLocks noChangeAspect="1"/>
          </p:cNvPicPr>
          <p:nvPr/>
        </p:nvPicPr>
        <p:blipFill rotWithShape="1">
          <a:blip r:embed="rId3"/>
          <a:srcRect l="62149" t="10767" r="4758" b="70046"/>
          <a:stretch/>
        </p:blipFill>
        <p:spPr>
          <a:xfrm>
            <a:off x="9898325" y="1037737"/>
            <a:ext cx="1476000" cy="882503"/>
          </a:xfrm>
          <a:prstGeom prst="rect">
            <a:avLst/>
          </a:prstGeom>
        </p:spPr>
      </p:pic>
      <p:pic>
        <p:nvPicPr>
          <p:cNvPr id="81" name="Image 80">
            <a:extLst>
              <a:ext uri="{FF2B5EF4-FFF2-40B4-BE49-F238E27FC236}">
                <a16:creationId xmlns:a16="http://schemas.microsoft.com/office/drawing/2014/main" id="{012DECA2-C9A8-0F44-8BCC-5FF4764EABD7}"/>
              </a:ext>
            </a:extLst>
          </p:cNvPr>
          <p:cNvPicPr>
            <a:picLocks noChangeAspect="1"/>
          </p:cNvPicPr>
          <p:nvPr/>
        </p:nvPicPr>
        <p:blipFill rotWithShape="1">
          <a:blip r:embed="rId4"/>
          <a:srcRect l="59207" t="12620" r="7532" b="70190"/>
          <a:stretch/>
        </p:blipFill>
        <p:spPr>
          <a:xfrm>
            <a:off x="9893185" y="3441450"/>
            <a:ext cx="1481140" cy="877204"/>
          </a:xfrm>
          <a:prstGeom prst="rect">
            <a:avLst/>
          </a:prstGeom>
        </p:spPr>
      </p:pic>
      <p:sp>
        <p:nvSpPr>
          <p:cNvPr id="77" name="Rectangle 76">
            <a:extLst>
              <a:ext uri="{FF2B5EF4-FFF2-40B4-BE49-F238E27FC236}">
                <a16:creationId xmlns:a16="http://schemas.microsoft.com/office/drawing/2014/main" id="{9B1CFD30-B76A-DB40-B0E3-0FB1CA06233F}"/>
              </a:ext>
            </a:extLst>
          </p:cNvPr>
          <p:cNvSpPr/>
          <p:nvPr/>
        </p:nvSpPr>
        <p:spPr>
          <a:xfrm>
            <a:off x="896666" y="3156611"/>
            <a:ext cx="1637127" cy="791099"/>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9" name="Rectangle 78">
            <a:extLst>
              <a:ext uri="{FF2B5EF4-FFF2-40B4-BE49-F238E27FC236}">
                <a16:creationId xmlns:a16="http://schemas.microsoft.com/office/drawing/2014/main" id="{DF0490FA-74A8-A742-BF77-2F33BA9FB775}"/>
              </a:ext>
            </a:extLst>
          </p:cNvPr>
          <p:cNvSpPr/>
          <p:nvPr/>
        </p:nvSpPr>
        <p:spPr>
          <a:xfrm>
            <a:off x="903646" y="4350217"/>
            <a:ext cx="1631988" cy="791099"/>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5119EB51-9E83-294C-8DE5-06F6BF4B1BD5}"/>
              </a:ext>
            </a:extLst>
          </p:cNvPr>
          <p:cNvSpPr/>
          <p:nvPr/>
        </p:nvSpPr>
        <p:spPr>
          <a:xfrm>
            <a:off x="903646" y="1935084"/>
            <a:ext cx="1631987" cy="791099"/>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45" name="Connecteur en angle 10">
            <a:extLst>
              <a:ext uri="{FF2B5EF4-FFF2-40B4-BE49-F238E27FC236}">
                <a16:creationId xmlns:a16="http://schemas.microsoft.com/office/drawing/2014/main" id="{058C9ACA-24BA-F44F-B082-9964FCE00240}"/>
              </a:ext>
            </a:extLst>
          </p:cNvPr>
          <p:cNvCxnSpPr>
            <a:cxnSpLocks/>
          </p:cNvCxnSpPr>
          <p:nvPr/>
        </p:nvCxnSpPr>
        <p:spPr>
          <a:xfrm flipV="1">
            <a:off x="3850147" y="4285788"/>
            <a:ext cx="4312817" cy="19425"/>
          </a:xfrm>
          <a:prstGeom prst="bentConnector4">
            <a:avLst>
              <a:gd name="adj1" fmla="val 133"/>
              <a:gd name="adj2" fmla="val 1159216"/>
            </a:avLst>
          </a:prstGeom>
          <a:ln w="19050">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7" name="Espace réservé du pied de page 6">
            <a:extLst>
              <a:ext uri="{FF2B5EF4-FFF2-40B4-BE49-F238E27FC236}">
                <a16:creationId xmlns:a16="http://schemas.microsoft.com/office/drawing/2014/main" id="{5E8C40B7-7C47-4543-9D1A-0790B844047B}"/>
              </a:ext>
            </a:extLst>
          </p:cNvPr>
          <p:cNvSpPr>
            <a:spLocks noGrp="1"/>
          </p:cNvSpPr>
          <p:nvPr>
            <p:ph type="ftr" sz="quarter" idx="11"/>
          </p:nvPr>
        </p:nvSpPr>
        <p:spPr/>
        <p:txBody>
          <a:bodyPr/>
          <a:lstStyle/>
          <a:p>
            <a:r>
              <a:rPr lang="fr-FR" dirty="0"/>
              <a:t>Arbre décisionnel Banque en Ligne DEI PRO - CE NET</a:t>
            </a:r>
          </a:p>
        </p:txBody>
      </p:sp>
      <p:sp>
        <p:nvSpPr>
          <p:cNvPr id="8" name="Espace réservé du numéro de diapositive 7">
            <a:extLst>
              <a:ext uri="{FF2B5EF4-FFF2-40B4-BE49-F238E27FC236}">
                <a16:creationId xmlns:a16="http://schemas.microsoft.com/office/drawing/2014/main" id="{FB51D51E-007B-4CF2-9F3B-D23EBEB30D3F}"/>
              </a:ext>
            </a:extLst>
          </p:cNvPr>
          <p:cNvSpPr>
            <a:spLocks noGrp="1"/>
          </p:cNvSpPr>
          <p:nvPr>
            <p:ph type="sldNum" sz="quarter" idx="12"/>
          </p:nvPr>
        </p:nvSpPr>
        <p:spPr/>
        <p:txBody>
          <a:bodyPr/>
          <a:lstStyle/>
          <a:p>
            <a:fld id="{975A587B-5814-4D9B-9598-FE9CB954CB01}" type="slidenum">
              <a:rPr lang="fr-FR" smtClean="0"/>
              <a:pPr/>
              <a:t>3</a:t>
            </a:fld>
            <a:endParaRPr lang="fr-FR" dirty="0"/>
          </a:p>
        </p:txBody>
      </p:sp>
      <p:sp>
        <p:nvSpPr>
          <p:cNvPr id="2" name="Espace réservé du texte 1">
            <a:extLst>
              <a:ext uri="{FF2B5EF4-FFF2-40B4-BE49-F238E27FC236}">
                <a16:creationId xmlns:a16="http://schemas.microsoft.com/office/drawing/2014/main" id="{AE06C396-217A-8644-9568-87DCD74A712E}"/>
              </a:ext>
            </a:extLst>
          </p:cNvPr>
          <p:cNvSpPr>
            <a:spLocks noGrp="1"/>
          </p:cNvSpPr>
          <p:nvPr>
            <p:ph type="body" idx="1"/>
          </p:nvPr>
        </p:nvSpPr>
        <p:spPr>
          <a:xfrm>
            <a:off x="1563554" y="548508"/>
            <a:ext cx="9868828" cy="432000"/>
          </a:xfrm>
        </p:spPr>
        <p:txBody>
          <a:bodyPr/>
          <a:lstStyle/>
          <a:p>
            <a:r>
              <a:rPr lang="fr-FR" dirty="0"/>
              <a:t>Besoins / Usages complexes du client EI </a:t>
            </a:r>
          </a:p>
          <a:p>
            <a:endParaRPr lang="fr-FR" dirty="0"/>
          </a:p>
        </p:txBody>
      </p:sp>
      <p:sp>
        <p:nvSpPr>
          <p:cNvPr id="11" name="Titre 10">
            <a:extLst>
              <a:ext uri="{FF2B5EF4-FFF2-40B4-BE49-F238E27FC236}">
                <a16:creationId xmlns:a16="http://schemas.microsoft.com/office/drawing/2014/main" id="{532BFCAB-8B32-49B0-AA31-E2FB686E1FEA}"/>
              </a:ext>
            </a:extLst>
          </p:cNvPr>
          <p:cNvSpPr>
            <a:spLocks noGrp="1"/>
          </p:cNvSpPr>
          <p:nvPr>
            <p:ph type="title"/>
          </p:nvPr>
        </p:nvSpPr>
        <p:spPr>
          <a:xfrm>
            <a:off x="1563554" y="-53467"/>
            <a:ext cx="9868830" cy="719227"/>
          </a:xfrm>
        </p:spPr>
        <p:txBody>
          <a:bodyPr/>
          <a:lstStyle/>
          <a:p>
            <a:r>
              <a:rPr lang="fr-FR" dirty="0"/>
              <a:t>Mon client professionnel est un(e)…</a:t>
            </a:r>
          </a:p>
        </p:txBody>
      </p:sp>
      <p:sp>
        <p:nvSpPr>
          <p:cNvPr id="109" name="Espace réservé du texte 27">
            <a:extLst>
              <a:ext uri="{FF2B5EF4-FFF2-40B4-BE49-F238E27FC236}">
                <a16:creationId xmlns:a16="http://schemas.microsoft.com/office/drawing/2014/main" id="{2B6EE4F9-DE36-AA46-9C56-81DF53E9EFC3}"/>
              </a:ext>
            </a:extLst>
          </p:cNvPr>
          <p:cNvSpPr txBox="1">
            <a:spLocks/>
          </p:cNvSpPr>
          <p:nvPr/>
        </p:nvSpPr>
        <p:spPr>
          <a:xfrm>
            <a:off x="3374960" y="4315973"/>
            <a:ext cx="966004" cy="864000"/>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2 w 1359695"/>
              <a:gd name="connsiteY3" fmla="*/ 1303885 h 1359695"/>
              <a:gd name="connsiteX4" fmla="*/ 679902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2" y="1303885"/>
                </a:lnTo>
                <a:lnTo>
                  <a:pt x="679902" y="1359695"/>
                </a:lnTo>
                <a:lnTo>
                  <a:pt x="0" y="1359695"/>
                </a:lnTo>
                <a:close/>
              </a:path>
            </a:pathLst>
          </a:custGeom>
          <a:solidFill>
            <a:schemeClr val="bg1">
              <a:lumMod val="95000"/>
            </a:schemeClr>
          </a:solidFill>
          <a:ln w="15240">
            <a:noFill/>
          </a:ln>
        </p:spPr>
        <p:txBody>
          <a:bodyPr vert="horz" wrap="square" lIns="180000" tIns="216000" rIns="180000" bIns="180000" rtlCol="0" anchor="ctr" anchorCtr="0">
            <a:noAutofit/>
          </a:bodyPr>
          <a:lstStyle>
            <a:lvl1pPr marL="0" indent="0" algn="ctr" defTabSz="914400" rtl="0" eaLnBrk="1" latinLnBrk="0" hangingPunct="1">
              <a:lnSpc>
                <a:spcPct val="100000"/>
              </a:lnSpc>
              <a:spcBef>
                <a:spcPts val="1500"/>
              </a:spcBef>
              <a:buFont typeface="Arial" panose="020B0604020202020204" pitchFamily="34" charset="0"/>
              <a:buNone/>
              <a:defRPr sz="4300" b="1" kern="1200">
                <a:solidFill>
                  <a:schemeClr val="tx2"/>
                </a:solidFill>
                <a:latin typeface="+mn-lt"/>
                <a:ea typeface="+mn-ea"/>
                <a:cs typeface="+mn-cs"/>
              </a:defRPr>
            </a:lvl1pPr>
            <a:lvl2pPr marL="0" indent="0" algn="ctr" defTabSz="914400" rtl="0" eaLnBrk="1" latinLnBrk="0" hangingPunct="1">
              <a:lnSpc>
                <a:spcPct val="100000"/>
              </a:lnSpc>
              <a:spcBef>
                <a:spcPts val="1300"/>
              </a:spcBef>
              <a:buClr>
                <a:schemeClr val="tx2"/>
              </a:buClr>
              <a:buFont typeface="Wingdings 2" panose="05020102010507070707" pitchFamily="18" charset="2"/>
              <a:buNone/>
              <a:defRPr sz="1000" i="1" kern="1200">
                <a:solidFill>
                  <a:schemeClr val="tx2"/>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000" b="0" dirty="0">
                <a:solidFill>
                  <a:schemeClr val="tx1"/>
                </a:solidFill>
              </a:rPr>
              <a:t>Double </a:t>
            </a:r>
            <a:br>
              <a:rPr lang="fr-FR" sz="1000" b="0" dirty="0">
                <a:solidFill>
                  <a:schemeClr val="tx1"/>
                </a:solidFill>
              </a:rPr>
            </a:br>
            <a:r>
              <a:rPr lang="fr-FR" sz="1000" b="0" dirty="0">
                <a:solidFill>
                  <a:schemeClr val="tx1"/>
                </a:solidFill>
              </a:rPr>
              <a:t>relation ? </a:t>
            </a:r>
          </a:p>
        </p:txBody>
      </p:sp>
      <p:sp>
        <p:nvSpPr>
          <p:cNvPr id="111" name="Espace réservé du texte 27">
            <a:extLst>
              <a:ext uri="{FF2B5EF4-FFF2-40B4-BE49-F238E27FC236}">
                <a16:creationId xmlns:a16="http://schemas.microsoft.com/office/drawing/2014/main" id="{EE9BF69D-6E76-874F-B728-45F2FE2B5EDB}"/>
              </a:ext>
            </a:extLst>
          </p:cNvPr>
          <p:cNvSpPr txBox="1">
            <a:spLocks/>
          </p:cNvSpPr>
          <p:nvPr/>
        </p:nvSpPr>
        <p:spPr>
          <a:xfrm>
            <a:off x="3374960" y="3120197"/>
            <a:ext cx="966004" cy="864000"/>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2 w 1359695"/>
              <a:gd name="connsiteY3" fmla="*/ 1303885 h 1359695"/>
              <a:gd name="connsiteX4" fmla="*/ 679902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2" y="1303885"/>
                </a:lnTo>
                <a:lnTo>
                  <a:pt x="679902" y="1359695"/>
                </a:lnTo>
                <a:lnTo>
                  <a:pt x="0" y="1359695"/>
                </a:lnTo>
                <a:close/>
              </a:path>
            </a:pathLst>
          </a:custGeom>
          <a:solidFill>
            <a:schemeClr val="bg1">
              <a:lumMod val="95000"/>
            </a:schemeClr>
          </a:solidFill>
          <a:ln w="15240">
            <a:noFill/>
          </a:ln>
        </p:spPr>
        <p:txBody>
          <a:bodyPr vert="horz" wrap="square" lIns="180000" tIns="216000" rIns="180000" bIns="180000" rtlCol="0" anchor="ctr" anchorCtr="0">
            <a:noAutofit/>
          </a:bodyPr>
          <a:lstStyle>
            <a:lvl1pPr marL="0" indent="0" algn="ctr" defTabSz="914400" rtl="0" eaLnBrk="1" latinLnBrk="0" hangingPunct="1">
              <a:lnSpc>
                <a:spcPct val="100000"/>
              </a:lnSpc>
              <a:spcBef>
                <a:spcPts val="1500"/>
              </a:spcBef>
              <a:buFont typeface="Arial" panose="020B0604020202020204" pitchFamily="34" charset="0"/>
              <a:buNone/>
              <a:defRPr sz="4300" b="1" kern="1200">
                <a:solidFill>
                  <a:schemeClr val="tx2"/>
                </a:solidFill>
                <a:latin typeface="+mn-lt"/>
                <a:ea typeface="+mn-ea"/>
                <a:cs typeface="+mn-cs"/>
              </a:defRPr>
            </a:lvl1pPr>
            <a:lvl2pPr marL="0" indent="0" algn="ctr" defTabSz="914400" rtl="0" eaLnBrk="1" latinLnBrk="0" hangingPunct="1">
              <a:lnSpc>
                <a:spcPct val="100000"/>
              </a:lnSpc>
              <a:spcBef>
                <a:spcPts val="1300"/>
              </a:spcBef>
              <a:buClr>
                <a:schemeClr val="tx2"/>
              </a:buClr>
              <a:buFont typeface="Wingdings 2" panose="05020102010507070707" pitchFamily="18" charset="2"/>
              <a:buNone/>
              <a:defRPr sz="1000" i="1" kern="1200">
                <a:solidFill>
                  <a:schemeClr val="tx2"/>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000" b="0" dirty="0">
                <a:solidFill>
                  <a:schemeClr val="tx1"/>
                </a:solidFill>
              </a:rPr>
              <a:t>Double </a:t>
            </a:r>
            <a:br>
              <a:rPr lang="fr-FR" sz="1000" b="0" dirty="0">
                <a:solidFill>
                  <a:schemeClr val="tx1"/>
                </a:solidFill>
              </a:rPr>
            </a:br>
            <a:r>
              <a:rPr lang="fr-FR" sz="1000" b="0" dirty="0">
                <a:solidFill>
                  <a:schemeClr val="tx1"/>
                </a:solidFill>
              </a:rPr>
              <a:t>relation ? </a:t>
            </a:r>
          </a:p>
        </p:txBody>
      </p:sp>
      <p:sp>
        <p:nvSpPr>
          <p:cNvPr id="106" name="Espace réservé du texte 27">
            <a:extLst>
              <a:ext uri="{FF2B5EF4-FFF2-40B4-BE49-F238E27FC236}">
                <a16:creationId xmlns:a16="http://schemas.microsoft.com/office/drawing/2014/main" id="{71035BB0-9811-864A-BFCA-B7CA006766A2}"/>
              </a:ext>
            </a:extLst>
          </p:cNvPr>
          <p:cNvSpPr txBox="1">
            <a:spLocks/>
          </p:cNvSpPr>
          <p:nvPr/>
        </p:nvSpPr>
        <p:spPr>
          <a:xfrm>
            <a:off x="737611" y="3124895"/>
            <a:ext cx="1964164" cy="862971"/>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2 w 1359695"/>
              <a:gd name="connsiteY3" fmla="*/ 1303885 h 1359695"/>
              <a:gd name="connsiteX4" fmla="*/ 679902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2" y="1303885"/>
                </a:lnTo>
                <a:lnTo>
                  <a:pt x="679902" y="1359695"/>
                </a:lnTo>
                <a:lnTo>
                  <a:pt x="0" y="1359695"/>
                </a:lnTo>
                <a:close/>
              </a:path>
            </a:pathLst>
          </a:custGeom>
          <a:ln w="15240">
            <a:noFill/>
          </a:ln>
        </p:spPr>
        <p:txBody>
          <a:bodyPr vert="horz" wrap="square" lIns="180000" tIns="144000" rIns="180000" bIns="180000" rtlCol="0" anchor="ctr" anchorCtr="0">
            <a:noAutofit/>
          </a:bodyPr>
          <a:lstStyle>
            <a:lvl1pPr marL="0" indent="0" algn="ctr" defTabSz="914400" rtl="0" eaLnBrk="1" latinLnBrk="0" hangingPunct="1">
              <a:lnSpc>
                <a:spcPct val="100000"/>
              </a:lnSpc>
              <a:spcBef>
                <a:spcPts val="1500"/>
              </a:spcBef>
              <a:buFont typeface="Arial" panose="020B0604020202020204" pitchFamily="34" charset="0"/>
              <a:buNone/>
              <a:defRPr sz="4300" b="1" kern="1200">
                <a:solidFill>
                  <a:schemeClr val="tx2"/>
                </a:solidFill>
                <a:latin typeface="+mn-lt"/>
                <a:ea typeface="+mn-ea"/>
                <a:cs typeface="+mn-cs"/>
              </a:defRPr>
            </a:lvl1pPr>
            <a:lvl2pPr marL="0" indent="0" algn="ctr" defTabSz="914400" rtl="0" eaLnBrk="1" latinLnBrk="0" hangingPunct="1">
              <a:lnSpc>
                <a:spcPct val="100000"/>
              </a:lnSpc>
              <a:spcBef>
                <a:spcPts val="1300"/>
              </a:spcBef>
              <a:buClr>
                <a:schemeClr val="tx2"/>
              </a:buClr>
              <a:buFont typeface="Wingdings 2" panose="05020102010507070707" pitchFamily="18" charset="2"/>
              <a:buNone/>
              <a:defRPr sz="1000" i="1" kern="1200">
                <a:solidFill>
                  <a:schemeClr val="tx2"/>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pPr>
            <a:r>
              <a:rPr lang="fr-FR" sz="1200" dirty="0">
                <a:solidFill>
                  <a:schemeClr val="tx1"/>
                </a:solidFill>
              </a:rPr>
              <a:t>Suivre vos effets </a:t>
            </a:r>
            <a:br>
              <a:rPr lang="fr-FR" sz="1200" dirty="0">
                <a:solidFill>
                  <a:schemeClr val="tx1"/>
                </a:solidFill>
              </a:rPr>
            </a:br>
            <a:r>
              <a:rPr lang="fr-FR" sz="1200" dirty="0">
                <a:solidFill>
                  <a:schemeClr val="tx1"/>
                </a:solidFill>
              </a:rPr>
              <a:t>de commerce en portefeuille et gérer vos effets à payer</a:t>
            </a:r>
          </a:p>
        </p:txBody>
      </p:sp>
      <p:sp>
        <p:nvSpPr>
          <p:cNvPr id="14" name="Rectangle 13">
            <a:extLst>
              <a:ext uri="{FF2B5EF4-FFF2-40B4-BE49-F238E27FC236}">
                <a16:creationId xmlns:a16="http://schemas.microsoft.com/office/drawing/2014/main" id="{739BFF87-61CF-3047-ACDD-426167619F36}"/>
              </a:ext>
            </a:extLst>
          </p:cNvPr>
          <p:cNvSpPr/>
          <p:nvPr/>
        </p:nvSpPr>
        <p:spPr>
          <a:xfrm>
            <a:off x="374952" y="1219769"/>
            <a:ext cx="2858543" cy="35726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bg1"/>
                </a:solidFill>
              </a:rPr>
              <a:t>Entrepreneur Individuel</a:t>
            </a:r>
          </a:p>
        </p:txBody>
      </p:sp>
      <p:sp>
        <p:nvSpPr>
          <p:cNvPr id="30" name="Rectangle 29">
            <a:extLst>
              <a:ext uri="{FF2B5EF4-FFF2-40B4-BE49-F238E27FC236}">
                <a16:creationId xmlns:a16="http://schemas.microsoft.com/office/drawing/2014/main" id="{5414BBD3-E9F7-8249-BF14-25C0A6E556DA}"/>
              </a:ext>
            </a:extLst>
          </p:cNvPr>
          <p:cNvSpPr/>
          <p:nvPr/>
        </p:nvSpPr>
        <p:spPr>
          <a:xfrm>
            <a:off x="8959515" y="5536520"/>
            <a:ext cx="2790932" cy="646331"/>
          </a:xfrm>
          <a:prstGeom prst="rect">
            <a:avLst/>
          </a:prstGeom>
        </p:spPr>
        <p:txBody>
          <a:bodyPr wrap="square">
            <a:spAutoFit/>
          </a:bodyPr>
          <a:lstStyle/>
          <a:p>
            <a:r>
              <a:rPr lang="fr-FR" sz="900" i="1" dirty="0"/>
              <a:t>*Préconisation</a:t>
            </a:r>
          </a:p>
          <a:p>
            <a:r>
              <a:rPr lang="fr-FR" sz="900" i="1" dirty="0"/>
              <a:t>**CE net Remises = incluant toutes </a:t>
            </a:r>
            <a:br>
              <a:rPr lang="fr-FR" sz="900" i="1" dirty="0"/>
            </a:br>
            <a:r>
              <a:rPr lang="fr-FR" sz="900" i="1" dirty="0"/>
              <a:t>les fonctionnalités de CE net Comptes </a:t>
            </a:r>
            <a:br>
              <a:rPr lang="fr-FR" sz="900" i="1" dirty="0"/>
            </a:br>
            <a:r>
              <a:rPr lang="fr-FR" sz="900" i="1" dirty="0"/>
              <a:t>+ module « Remises »</a:t>
            </a:r>
          </a:p>
        </p:txBody>
      </p:sp>
      <p:sp>
        <p:nvSpPr>
          <p:cNvPr id="52" name="Espace réservé du texte 27">
            <a:extLst>
              <a:ext uri="{FF2B5EF4-FFF2-40B4-BE49-F238E27FC236}">
                <a16:creationId xmlns:a16="http://schemas.microsoft.com/office/drawing/2014/main" id="{4A097035-08F6-7E43-B80B-3B0F5209511A}"/>
              </a:ext>
            </a:extLst>
          </p:cNvPr>
          <p:cNvSpPr txBox="1">
            <a:spLocks/>
          </p:cNvSpPr>
          <p:nvPr/>
        </p:nvSpPr>
        <p:spPr>
          <a:xfrm>
            <a:off x="737611" y="4333771"/>
            <a:ext cx="1964164" cy="862971"/>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2 w 1359695"/>
              <a:gd name="connsiteY3" fmla="*/ 1303885 h 1359695"/>
              <a:gd name="connsiteX4" fmla="*/ 679902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2" y="1303885"/>
                </a:lnTo>
                <a:lnTo>
                  <a:pt x="679902" y="1359695"/>
                </a:lnTo>
                <a:lnTo>
                  <a:pt x="0" y="1359695"/>
                </a:lnTo>
                <a:close/>
              </a:path>
            </a:pathLst>
          </a:custGeom>
          <a:ln w="15240">
            <a:noFill/>
          </a:ln>
        </p:spPr>
        <p:txBody>
          <a:bodyPr vert="horz" wrap="square" lIns="180000" tIns="144000" rIns="180000" bIns="180000" rtlCol="0" anchor="t" anchorCtr="0">
            <a:noAutofit/>
          </a:bodyPr>
          <a:lstStyle>
            <a:lvl1pPr marL="0" indent="0" algn="ctr" defTabSz="914400" rtl="0" eaLnBrk="1" latinLnBrk="0" hangingPunct="1">
              <a:lnSpc>
                <a:spcPct val="100000"/>
              </a:lnSpc>
              <a:spcBef>
                <a:spcPts val="1500"/>
              </a:spcBef>
              <a:buFont typeface="Arial" panose="020B0604020202020204" pitchFamily="34" charset="0"/>
              <a:buNone/>
              <a:defRPr sz="4300" b="1" kern="1200">
                <a:solidFill>
                  <a:schemeClr val="tx2"/>
                </a:solidFill>
                <a:latin typeface="+mn-lt"/>
                <a:ea typeface="+mn-ea"/>
                <a:cs typeface="+mn-cs"/>
              </a:defRPr>
            </a:lvl1pPr>
            <a:lvl2pPr marL="0" indent="0" algn="ctr" defTabSz="914400" rtl="0" eaLnBrk="1" latinLnBrk="0" hangingPunct="1">
              <a:lnSpc>
                <a:spcPct val="100000"/>
              </a:lnSpc>
              <a:spcBef>
                <a:spcPts val="1300"/>
              </a:spcBef>
              <a:buClr>
                <a:schemeClr val="tx2"/>
              </a:buClr>
              <a:buFont typeface="Wingdings 2" panose="05020102010507070707" pitchFamily="18" charset="2"/>
              <a:buNone/>
              <a:defRPr sz="1000" i="1" kern="1200">
                <a:solidFill>
                  <a:schemeClr val="tx2"/>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200" dirty="0">
                <a:solidFill>
                  <a:schemeClr val="tx1"/>
                </a:solidFill>
              </a:rPr>
              <a:t>Virements sur liste </a:t>
            </a:r>
            <a:br>
              <a:rPr lang="fr-FR" sz="1200" dirty="0">
                <a:solidFill>
                  <a:schemeClr val="tx1"/>
                </a:solidFill>
              </a:rPr>
            </a:br>
            <a:r>
              <a:rPr lang="fr-FR" sz="1100" b="0" dirty="0">
                <a:solidFill>
                  <a:schemeClr val="tx1"/>
                </a:solidFill>
              </a:rPr>
              <a:t>(ex : paiement des salaires)</a:t>
            </a:r>
          </a:p>
          <a:p>
            <a:endParaRPr lang="fr-FR" sz="1400" b="0" dirty="0">
              <a:solidFill>
                <a:schemeClr val="tx1"/>
              </a:solidFill>
            </a:endParaRPr>
          </a:p>
        </p:txBody>
      </p:sp>
      <p:sp>
        <p:nvSpPr>
          <p:cNvPr id="62" name="Espace réservé du texte 27">
            <a:extLst>
              <a:ext uri="{FF2B5EF4-FFF2-40B4-BE49-F238E27FC236}">
                <a16:creationId xmlns:a16="http://schemas.microsoft.com/office/drawing/2014/main" id="{31AA6F05-0BC0-6E4A-8478-7500D997A2A2}"/>
              </a:ext>
            </a:extLst>
          </p:cNvPr>
          <p:cNvSpPr txBox="1">
            <a:spLocks/>
          </p:cNvSpPr>
          <p:nvPr/>
        </p:nvSpPr>
        <p:spPr>
          <a:xfrm>
            <a:off x="9898326" y="4319538"/>
            <a:ext cx="1475999" cy="877204"/>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2 w 1359695"/>
              <a:gd name="connsiteY3" fmla="*/ 1303885 h 1359695"/>
              <a:gd name="connsiteX4" fmla="*/ 679902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2" y="1303885"/>
                </a:lnTo>
                <a:lnTo>
                  <a:pt x="679902" y="1359695"/>
                </a:lnTo>
                <a:lnTo>
                  <a:pt x="0" y="1359695"/>
                </a:lnTo>
                <a:close/>
              </a:path>
            </a:pathLst>
          </a:custGeom>
          <a:solidFill>
            <a:schemeClr val="bg1"/>
          </a:solidFill>
          <a:ln w="15240">
            <a:solidFill>
              <a:schemeClr val="tx2"/>
            </a:solidFill>
          </a:ln>
          <a:effectLst>
            <a:outerShdw blurRad="50800" dist="38100" dir="2700000" algn="tl" rotWithShape="0">
              <a:prstClr val="black">
                <a:alpha val="40000"/>
              </a:prstClr>
            </a:outerShdw>
          </a:effectLst>
        </p:spPr>
        <p:txBody>
          <a:bodyPr vert="horz" wrap="square" lIns="180000" tIns="144000" rIns="180000" bIns="180000" rtlCol="0" anchor="t" anchorCtr="0">
            <a:noAutofit/>
          </a:bodyPr>
          <a:lstStyle>
            <a:lvl1pPr marL="0" indent="0" algn="ctr" defTabSz="914400" rtl="0" eaLnBrk="1" latinLnBrk="0" hangingPunct="1">
              <a:lnSpc>
                <a:spcPct val="100000"/>
              </a:lnSpc>
              <a:spcBef>
                <a:spcPts val="1500"/>
              </a:spcBef>
              <a:buFont typeface="Arial" panose="020B0604020202020204" pitchFamily="34" charset="0"/>
              <a:buNone/>
              <a:defRPr sz="4300" b="1" kern="1200">
                <a:solidFill>
                  <a:schemeClr val="tx2"/>
                </a:solidFill>
                <a:latin typeface="+mn-lt"/>
                <a:ea typeface="+mn-ea"/>
                <a:cs typeface="+mn-cs"/>
              </a:defRPr>
            </a:lvl1pPr>
            <a:lvl2pPr marL="0" indent="0" algn="ctr" defTabSz="914400" rtl="0" eaLnBrk="1" latinLnBrk="0" hangingPunct="1">
              <a:lnSpc>
                <a:spcPct val="100000"/>
              </a:lnSpc>
              <a:spcBef>
                <a:spcPts val="1300"/>
              </a:spcBef>
              <a:buClr>
                <a:schemeClr val="tx2"/>
              </a:buClr>
              <a:buFont typeface="Wingdings 2" panose="05020102010507070707" pitchFamily="18" charset="2"/>
              <a:buNone/>
              <a:defRPr sz="1000" i="1" kern="1200">
                <a:solidFill>
                  <a:schemeClr val="tx2"/>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600" dirty="0"/>
              <a:t>CE net Remises**</a:t>
            </a:r>
          </a:p>
        </p:txBody>
      </p:sp>
      <p:sp>
        <p:nvSpPr>
          <p:cNvPr id="63" name="Espace réservé du texte 27">
            <a:extLst>
              <a:ext uri="{FF2B5EF4-FFF2-40B4-BE49-F238E27FC236}">
                <a16:creationId xmlns:a16="http://schemas.microsoft.com/office/drawing/2014/main" id="{998ABACB-7A20-7940-B36E-3B767CC05D31}"/>
              </a:ext>
            </a:extLst>
          </p:cNvPr>
          <p:cNvSpPr txBox="1">
            <a:spLocks/>
          </p:cNvSpPr>
          <p:nvPr/>
        </p:nvSpPr>
        <p:spPr>
          <a:xfrm>
            <a:off x="9898327" y="1921124"/>
            <a:ext cx="1475999" cy="877204"/>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2 w 1359695"/>
              <a:gd name="connsiteY3" fmla="*/ 1303885 h 1359695"/>
              <a:gd name="connsiteX4" fmla="*/ 679902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2" y="1303885"/>
                </a:lnTo>
                <a:lnTo>
                  <a:pt x="679902" y="1359695"/>
                </a:lnTo>
                <a:lnTo>
                  <a:pt x="0" y="1359695"/>
                </a:lnTo>
                <a:close/>
              </a:path>
            </a:pathLst>
          </a:custGeom>
          <a:solidFill>
            <a:schemeClr val="bg1"/>
          </a:solidFill>
          <a:ln w="15240">
            <a:solidFill>
              <a:schemeClr val="tx2"/>
            </a:solidFill>
          </a:ln>
          <a:effectLst>
            <a:outerShdw blurRad="50800" dist="38100" dir="2700000" algn="tl" rotWithShape="0">
              <a:prstClr val="black">
                <a:alpha val="40000"/>
              </a:prstClr>
            </a:outerShdw>
          </a:effectLst>
        </p:spPr>
        <p:txBody>
          <a:bodyPr vert="horz" wrap="square" lIns="180000" tIns="144000" rIns="180000" bIns="180000" rtlCol="0" anchor="t" anchorCtr="0">
            <a:noAutofit/>
          </a:bodyPr>
          <a:lstStyle>
            <a:lvl1pPr marL="0" indent="0" algn="ctr" defTabSz="914400" rtl="0" eaLnBrk="1" latinLnBrk="0" hangingPunct="1">
              <a:lnSpc>
                <a:spcPct val="100000"/>
              </a:lnSpc>
              <a:spcBef>
                <a:spcPts val="1500"/>
              </a:spcBef>
              <a:buFont typeface="Arial" panose="020B0604020202020204" pitchFamily="34" charset="0"/>
              <a:buNone/>
              <a:defRPr sz="4300" b="1" kern="1200">
                <a:solidFill>
                  <a:schemeClr val="tx2"/>
                </a:solidFill>
                <a:latin typeface="+mn-lt"/>
                <a:ea typeface="+mn-ea"/>
                <a:cs typeface="+mn-cs"/>
              </a:defRPr>
            </a:lvl1pPr>
            <a:lvl2pPr marL="0" indent="0" algn="ctr" defTabSz="914400" rtl="0" eaLnBrk="1" latinLnBrk="0" hangingPunct="1">
              <a:lnSpc>
                <a:spcPct val="100000"/>
              </a:lnSpc>
              <a:spcBef>
                <a:spcPts val="1300"/>
              </a:spcBef>
              <a:buClr>
                <a:schemeClr val="tx2"/>
              </a:buClr>
              <a:buFont typeface="Wingdings 2" panose="05020102010507070707" pitchFamily="18" charset="2"/>
              <a:buNone/>
              <a:defRPr sz="1000" i="1" kern="1200">
                <a:solidFill>
                  <a:schemeClr val="tx2"/>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600" dirty="0"/>
              <a:t>CE net Comptes</a:t>
            </a:r>
          </a:p>
        </p:txBody>
      </p:sp>
      <p:cxnSp>
        <p:nvCxnSpPr>
          <p:cNvPr id="72" name="Connecteur en angle 15">
            <a:extLst>
              <a:ext uri="{FF2B5EF4-FFF2-40B4-BE49-F238E27FC236}">
                <a16:creationId xmlns:a16="http://schemas.microsoft.com/office/drawing/2014/main" id="{CE1F6F0A-B83B-E645-AAD8-86D385CD7178}"/>
              </a:ext>
            </a:extLst>
          </p:cNvPr>
          <p:cNvCxnSpPr>
            <a:cxnSpLocks/>
          </p:cNvCxnSpPr>
          <p:nvPr/>
        </p:nvCxnSpPr>
        <p:spPr>
          <a:xfrm>
            <a:off x="4340964" y="4739477"/>
            <a:ext cx="691017" cy="0"/>
          </a:xfrm>
          <a:prstGeom prst="straightConnector1">
            <a:avLst/>
          </a:prstGeom>
          <a:ln w="25400">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03" name="Espace réservé du texte 27">
            <a:extLst>
              <a:ext uri="{FF2B5EF4-FFF2-40B4-BE49-F238E27FC236}">
                <a16:creationId xmlns:a16="http://schemas.microsoft.com/office/drawing/2014/main" id="{A2E54C2E-CC8C-1E47-B1CC-76E29C139134}"/>
              </a:ext>
            </a:extLst>
          </p:cNvPr>
          <p:cNvSpPr txBox="1">
            <a:spLocks/>
          </p:cNvSpPr>
          <p:nvPr/>
        </p:nvSpPr>
        <p:spPr>
          <a:xfrm>
            <a:off x="3395153" y="5445533"/>
            <a:ext cx="1475999" cy="877204"/>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2 w 1359695"/>
              <a:gd name="connsiteY3" fmla="*/ 1303885 h 1359695"/>
              <a:gd name="connsiteX4" fmla="*/ 679902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2" y="1303885"/>
                </a:lnTo>
                <a:lnTo>
                  <a:pt x="679902" y="1359695"/>
                </a:lnTo>
                <a:lnTo>
                  <a:pt x="0" y="1359695"/>
                </a:lnTo>
                <a:close/>
              </a:path>
            </a:pathLst>
          </a:custGeom>
          <a:solidFill>
            <a:schemeClr val="bg1"/>
          </a:solidFill>
          <a:ln w="15240">
            <a:solidFill>
              <a:schemeClr val="tx2"/>
            </a:solidFill>
          </a:ln>
        </p:spPr>
        <p:txBody>
          <a:bodyPr vert="horz" wrap="square" lIns="180000" tIns="144000" rIns="180000" bIns="180000" rtlCol="0" anchor="ctr" anchorCtr="0">
            <a:noAutofit/>
          </a:bodyPr>
          <a:lstStyle>
            <a:lvl1pPr marL="0" indent="0" algn="ctr" defTabSz="914400" rtl="0" eaLnBrk="1" latinLnBrk="0" hangingPunct="1">
              <a:lnSpc>
                <a:spcPct val="100000"/>
              </a:lnSpc>
              <a:spcBef>
                <a:spcPts val="1500"/>
              </a:spcBef>
              <a:buFont typeface="Arial" panose="020B0604020202020204" pitchFamily="34" charset="0"/>
              <a:buNone/>
              <a:defRPr sz="4300" b="1" kern="1200">
                <a:solidFill>
                  <a:schemeClr val="tx2"/>
                </a:solidFill>
                <a:latin typeface="+mn-lt"/>
                <a:ea typeface="+mn-ea"/>
                <a:cs typeface="+mn-cs"/>
              </a:defRPr>
            </a:lvl1pPr>
            <a:lvl2pPr marL="0" indent="0" algn="ctr" defTabSz="914400" rtl="0" eaLnBrk="1" latinLnBrk="0" hangingPunct="1">
              <a:lnSpc>
                <a:spcPct val="100000"/>
              </a:lnSpc>
              <a:spcBef>
                <a:spcPts val="1300"/>
              </a:spcBef>
              <a:buClr>
                <a:schemeClr val="tx2"/>
              </a:buClr>
              <a:buFont typeface="Wingdings 2" panose="05020102010507070707" pitchFamily="18" charset="2"/>
              <a:buNone/>
              <a:defRPr sz="1000" i="1" kern="1200">
                <a:solidFill>
                  <a:schemeClr val="tx2"/>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600" dirty="0"/>
              <a:t>DEI PRO</a:t>
            </a:r>
          </a:p>
        </p:txBody>
      </p:sp>
      <p:sp>
        <p:nvSpPr>
          <p:cNvPr id="107" name="Espace réservé du texte 27">
            <a:extLst>
              <a:ext uri="{FF2B5EF4-FFF2-40B4-BE49-F238E27FC236}">
                <a16:creationId xmlns:a16="http://schemas.microsoft.com/office/drawing/2014/main" id="{667153E5-666C-BB48-850B-AB8224D588D4}"/>
              </a:ext>
            </a:extLst>
          </p:cNvPr>
          <p:cNvSpPr txBox="1">
            <a:spLocks/>
          </p:cNvSpPr>
          <p:nvPr/>
        </p:nvSpPr>
        <p:spPr>
          <a:xfrm>
            <a:off x="737611" y="1921124"/>
            <a:ext cx="1964164" cy="862971"/>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2 w 1359695"/>
              <a:gd name="connsiteY3" fmla="*/ 1303885 h 1359695"/>
              <a:gd name="connsiteX4" fmla="*/ 679902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2" y="1303885"/>
                </a:lnTo>
                <a:lnTo>
                  <a:pt x="679902" y="1359695"/>
                </a:lnTo>
                <a:lnTo>
                  <a:pt x="0" y="1359695"/>
                </a:lnTo>
                <a:close/>
              </a:path>
            </a:pathLst>
          </a:custGeom>
          <a:ln w="15240">
            <a:noFill/>
          </a:ln>
        </p:spPr>
        <p:txBody>
          <a:bodyPr vert="horz" wrap="square" lIns="180000" tIns="144000" rIns="180000" bIns="180000" rtlCol="0" anchor="ctr" anchorCtr="0">
            <a:noAutofit/>
          </a:bodyPr>
          <a:lstStyle>
            <a:lvl1pPr marL="0" indent="0" algn="ctr" defTabSz="914400" rtl="0" eaLnBrk="1" latinLnBrk="0" hangingPunct="1">
              <a:lnSpc>
                <a:spcPct val="100000"/>
              </a:lnSpc>
              <a:spcBef>
                <a:spcPts val="1500"/>
              </a:spcBef>
              <a:buFont typeface="Arial" panose="020B0604020202020204" pitchFamily="34" charset="0"/>
              <a:buNone/>
              <a:defRPr sz="4300" b="1" kern="1200">
                <a:solidFill>
                  <a:schemeClr val="tx2"/>
                </a:solidFill>
                <a:latin typeface="+mn-lt"/>
                <a:ea typeface="+mn-ea"/>
                <a:cs typeface="+mn-cs"/>
              </a:defRPr>
            </a:lvl1pPr>
            <a:lvl2pPr marL="0" indent="0" algn="ctr" defTabSz="914400" rtl="0" eaLnBrk="1" latinLnBrk="0" hangingPunct="1">
              <a:lnSpc>
                <a:spcPct val="100000"/>
              </a:lnSpc>
              <a:spcBef>
                <a:spcPts val="1300"/>
              </a:spcBef>
              <a:buClr>
                <a:schemeClr val="tx2"/>
              </a:buClr>
              <a:buFont typeface="Wingdings 2" panose="05020102010507070707" pitchFamily="18" charset="2"/>
              <a:buNone/>
              <a:defRPr sz="1000" i="1" kern="1200">
                <a:solidFill>
                  <a:schemeClr val="tx2"/>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200" dirty="0">
                <a:solidFill>
                  <a:schemeClr val="tx1"/>
                </a:solidFill>
              </a:rPr>
              <a:t>Usager(s) secondaire(s) ?</a:t>
            </a:r>
          </a:p>
        </p:txBody>
      </p:sp>
      <p:sp>
        <p:nvSpPr>
          <p:cNvPr id="71" name="ZoneTexte 70">
            <a:extLst>
              <a:ext uri="{FF2B5EF4-FFF2-40B4-BE49-F238E27FC236}">
                <a16:creationId xmlns:a16="http://schemas.microsoft.com/office/drawing/2014/main" id="{5D1A2149-C476-1745-AC35-60A3A1D30B9C}"/>
              </a:ext>
            </a:extLst>
          </p:cNvPr>
          <p:cNvSpPr txBox="1"/>
          <p:nvPr/>
        </p:nvSpPr>
        <p:spPr>
          <a:xfrm>
            <a:off x="4468401" y="4601910"/>
            <a:ext cx="381559" cy="215444"/>
          </a:xfrm>
          <a:prstGeom prst="rect">
            <a:avLst/>
          </a:prstGeom>
          <a:solidFill>
            <a:schemeClr val="bg1"/>
          </a:solidFill>
        </p:spPr>
        <p:txBody>
          <a:bodyPr wrap="square" lIns="0" tIns="0" rIns="0" bIns="0" rtlCol="0">
            <a:spAutoFit/>
          </a:bodyPr>
          <a:lstStyle/>
          <a:p>
            <a:pPr algn="ctr"/>
            <a:endParaRPr lang="fr-FR" sz="1400" b="1" dirty="0"/>
          </a:p>
        </p:txBody>
      </p:sp>
      <p:cxnSp>
        <p:nvCxnSpPr>
          <p:cNvPr id="76" name="Connecteur en angle 15">
            <a:extLst>
              <a:ext uri="{FF2B5EF4-FFF2-40B4-BE49-F238E27FC236}">
                <a16:creationId xmlns:a16="http://schemas.microsoft.com/office/drawing/2014/main" id="{EEDB1A32-8BB4-2040-AC5B-E8C7D2710A9D}"/>
              </a:ext>
            </a:extLst>
          </p:cNvPr>
          <p:cNvCxnSpPr>
            <a:cxnSpLocks/>
          </p:cNvCxnSpPr>
          <p:nvPr/>
        </p:nvCxnSpPr>
        <p:spPr>
          <a:xfrm>
            <a:off x="2550672" y="4739477"/>
            <a:ext cx="824288" cy="0"/>
          </a:xfrm>
          <a:prstGeom prst="straightConnector1">
            <a:avLst/>
          </a:prstGeom>
          <a:ln w="25400">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02" name="ZoneTexte 101">
            <a:extLst>
              <a:ext uri="{FF2B5EF4-FFF2-40B4-BE49-F238E27FC236}">
                <a16:creationId xmlns:a16="http://schemas.microsoft.com/office/drawing/2014/main" id="{6E5D1279-4265-AC42-A77E-0D1838EDF511}"/>
              </a:ext>
            </a:extLst>
          </p:cNvPr>
          <p:cNvSpPr txBox="1"/>
          <p:nvPr/>
        </p:nvSpPr>
        <p:spPr>
          <a:xfrm>
            <a:off x="2745593" y="4601910"/>
            <a:ext cx="381559" cy="215444"/>
          </a:xfrm>
          <a:prstGeom prst="rect">
            <a:avLst/>
          </a:prstGeom>
          <a:solidFill>
            <a:schemeClr val="bg1"/>
          </a:solidFill>
        </p:spPr>
        <p:txBody>
          <a:bodyPr wrap="square" lIns="0" tIns="0" rIns="0" bIns="0" rtlCol="0">
            <a:spAutoFit/>
          </a:bodyPr>
          <a:lstStyle/>
          <a:p>
            <a:pPr algn="ctr"/>
            <a:endParaRPr lang="fr-FR" sz="1400" b="1" dirty="0"/>
          </a:p>
        </p:txBody>
      </p:sp>
      <p:cxnSp>
        <p:nvCxnSpPr>
          <p:cNvPr id="104" name="Connecteur en angle 15">
            <a:extLst>
              <a:ext uri="{FF2B5EF4-FFF2-40B4-BE49-F238E27FC236}">
                <a16:creationId xmlns:a16="http://schemas.microsoft.com/office/drawing/2014/main" id="{5EEE99A4-D99B-6A42-BD2B-355E60549914}"/>
              </a:ext>
            </a:extLst>
          </p:cNvPr>
          <p:cNvCxnSpPr>
            <a:cxnSpLocks/>
          </p:cNvCxnSpPr>
          <p:nvPr/>
        </p:nvCxnSpPr>
        <p:spPr>
          <a:xfrm>
            <a:off x="4340964" y="3512246"/>
            <a:ext cx="2148415" cy="0"/>
          </a:xfrm>
          <a:prstGeom prst="straightConnector1">
            <a:avLst/>
          </a:prstGeom>
          <a:ln w="25400">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83" name="ZoneTexte 82">
            <a:extLst>
              <a:ext uri="{FF2B5EF4-FFF2-40B4-BE49-F238E27FC236}">
                <a16:creationId xmlns:a16="http://schemas.microsoft.com/office/drawing/2014/main" id="{9D9C2A31-3150-0E49-9EE5-14DFA58D7F9A}"/>
              </a:ext>
            </a:extLst>
          </p:cNvPr>
          <p:cNvSpPr txBox="1"/>
          <p:nvPr/>
        </p:nvSpPr>
        <p:spPr>
          <a:xfrm>
            <a:off x="5201829" y="3369858"/>
            <a:ext cx="381559" cy="215444"/>
          </a:xfrm>
          <a:prstGeom prst="rect">
            <a:avLst/>
          </a:prstGeom>
          <a:solidFill>
            <a:schemeClr val="bg1"/>
          </a:solidFill>
        </p:spPr>
        <p:txBody>
          <a:bodyPr wrap="square" lIns="0" tIns="0" rIns="0" bIns="0" rtlCol="0">
            <a:spAutoFit/>
          </a:bodyPr>
          <a:lstStyle/>
          <a:p>
            <a:pPr algn="ctr"/>
            <a:endParaRPr lang="fr-FR" sz="1400" b="1" dirty="0"/>
          </a:p>
        </p:txBody>
      </p:sp>
      <p:cxnSp>
        <p:nvCxnSpPr>
          <p:cNvPr id="113" name="Connecteur en angle 15">
            <a:extLst>
              <a:ext uri="{FF2B5EF4-FFF2-40B4-BE49-F238E27FC236}">
                <a16:creationId xmlns:a16="http://schemas.microsoft.com/office/drawing/2014/main" id="{4F6BEA3A-E5B4-5445-807F-B35B48D14478}"/>
              </a:ext>
            </a:extLst>
          </p:cNvPr>
          <p:cNvCxnSpPr>
            <a:cxnSpLocks/>
          </p:cNvCxnSpPr>
          <p:nvPr/>
        </p:nvCxnSpPr>
        <p:spPr>
          <a:xfrm>
            <a:off x="2550672" y="3535712"/>
            <a:ext cx="824288" cy="0"/>
          </a:xfrm>
          <a:prstGeom prst="straightConnector1">
            <a:avLst/>
          </a:prstGeom>
          <a:ln w="25400">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14" name="ZoneTexte 113">
            <a:extLst>
              <a:ext uri="{FF2B5EF4-FFF2-40B4-BE49-F238E27FC236}">
                <a16:creationId xmlns:a16="http://schemas.microsoft.com/office/drawing/2014/main" id="{58E52682-3D8E-AC42-B4C9-241E29BC140D}"/>
              </a:ext>
            </a:extLst>
          </p:cNvPr>
          <p:cNvSpPr txBox="1"/>
          <p:nvPr/>
        </p:nvSpPr>
        <p:spPr>
          <a:xfrm>
            <a:off x="2745593" y="3398145"/>
            <a:ext cx="381559" cy="215444"/>
          </a:xfrm>
          <a:prstGeom prst="rect">
            <a:avLst/>
          </a:prstGeom>
          <a:solidFill>
            <a:schemeClr val="bg1"/>
          </a:solidFill>
        </p:spPr>
        <p:txBody>
          <a:bodyPr wrap="square" lIns="0" tIns="0" rIns="0" bIns="0" rtlCol="0">
            <a:spAutoFit/>
          </a:bodyPr>
          <a:lstStyle/>
          <a:p>
            <a:pPr algn="ctr"/>
            <a:endParaRPr lang="fr-FR" sz="1400" b="1" dirty="0"/>
          </a:p>
        </p:txBody>
      </p:sp>
      <p:cxnSp>
        <p:nvCxnSpPr>
          <p:cNvPr id="115" name="Connecteur en angle 15">
            <a:extLst>
              <a:ext uri="{FF2B5EF4-FFF2-40B4-BE49-F238E27FC236}">
                <a16:creationId xmlns:a16="http://schemas.microsoft.com/office/drawing/2014/main" id="{8298A132-0039-134E-93B2-D66ED376336D}"/>
              </a:ext>
            </a:extLst>
          </p:cNvPr>
          <p:cNvCxnSpPr>
            <a:cxnSpLocks/>
          </p:cNvCxnSpPr>
          <p:nvPr/>
        </p:nvCxnSpPr>
        <p:spPr>
          <a:xfrm>
            <a:off x="2550672" y="2364843"/>
            <a:ext cx="7318551"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6" name="Connecteur en angle 15">
            <a:extLst>
              <a:ext uri="{FF2B5EF4-FFF2-40B4-BE49-F238E27FC236}">
                <a16:creationId xmlns:a16="http://schemas.microsoft.com/office/drawing/2014/main" id="{CEFA3F39-044D-3D46-9F1A-83991AF5C26F}"/>
              </a:ext>
            </a:extLst>
          </p:cNvPr>
          <p:cNvCxnSpPr>
            <a:cxnSpLocks/>
          </p:cNvCxnSpPr>
          <p:nvPr/>
        </p:nvCxnSpPr>
        <p:spPr>
          <a:xfrm>
            <a:off x="6888509" y="4749227"/>
            <a:ext cx="2980714" cy="0"/>
          </a:xfrm>
          <a:prstGeom prst="straightConnector1">
            <a:avLst/>
          </a:prstGeom>
          <a:ln w="25400">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57" name="Espace réservé du texte 27">
            <a:extLst>
              <a:ext uri="{FF2B5EF4-FFF2-40B4-BE49-F238E27FC236}">
                <a16:creationId xmlns:a16="http://schemas.microsoft.com/office/drawing/2014/main" id="{F79100E4-A614-CC40-AE92-7730F88D727F}"/>
              </a:ext>
            </a:extLst>
          </p:cNvPr>
          <p:cNvSpPr txBox="1">
            <a:spLocks/>
          </p:cNvSpPr>
          <p:nvPr/>
        </p:nvSpPr>
        <p:spPr>
          <a:xfrm>
            <a:off x="8868080" y="4315973"/>
            <a:ext cx="830987" cy="880769"/>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2 w 1359695"/>
              <a:gd name="connsiteY3" fmla="*/ 1303885 h 1359695"/>
              <a:gd name="connsiteX4" fmla="*/ 679902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2" y="1303885"/>
                </a:lnTo>
                <a:lnTo>
                  <a:pt x="679902" y="1359695"/>
                </a:lnTo>
                <a:lnTo>
                  <a:pt x="0" y="1359695"/>
                </a:lnTo>
                <a:close/>
              </a:path>
            </a:pathLst>
          </a:custGeom>
          <a:solidFill>
            <a:schemeClr val="bg1"/>
          </a:solidFill>
          <a:ln w="15240">
            <a:noFill/>
          </a:ln>
        </p:spPr>
        <p:txBody>
          <a:bodyPr vert="horz" wrap="square" lIns="180000" tIns="144000" rIns="180000" bIns="180000" rtlCol="0" anchor="ctr" anchorCtr="0">
            <a:noAutofit/>
          </a:bodyPr>
          <a:lstStyle>
            <a:lvl1pPr marL="0" indent="0" algn="ctr" defTabSz="914400" rtl="0" eaLnBrk="1" latinLnBrk="0" hangingPunct="1">
              <a:lnSpc>
                <a:spcPct val="100000"/>
              </a:lnSpc>
              <a:spcBef>
                <a:spcPts val="1500"/>
              </a:spcBef>
              <a:buFont typeface="Arial" panose="020B0604020202020204" pitchFamily="34" charset="0"/>
              <a:buNone/>
              <a:defRPr sz="4300" b="1" kern="1200">
                <a:solidFill>
                  <a:schemeClr val="tx2"/>
                </a:solidFill>
                <a:latin typeface="+mn-lt"/>
                <a:ea typeface="+mn-ea"/>
                <a:cs typeface="+mn-cs"/>
              </a:defRPr>
            </a:lvl1pPr>
            <a:lvl2pPr marL="0" indent="0" algn="ctr" defTabSz="914400" rtl="0" eaLnBrk="1" latinLnBrk="0" hangingPunct="1">
              <a:lnSpc>
                <a:spcPct val="100000"/>
              </a:lnSpc>
              <a:spcBef>
                <a:spcPts val="1300"/>
              </a:spcBef>
              <a:buClr>
                <a:schemeClr val="tx2"/>
              </a:buClr>
              <a:buFont typeface="Wingdings 2" panose="05020102010507070707" pitchFamily="18" charset="2"/>
              <a:buNone/>
              <a:defRPr sz="1000" i="1" kern="1200">
                <a:solidFill>
                  <a:schemeClr val="tx2"/>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000" dirty="0"/>
              <a:t>Plus </a:t>
            </a:r>
            <a:br>
              <a:rPr lang="fr-FR" sz="1000" dirty="0"/>
            </a:br>
            <a:r>
              <a:rPr lang="fr-FR" sz="1000" dirty="0"/>
              <a:t>de 10 </a:t>
            </a:r>
            <a:r>
              <a:rPr lang="fr-FR" sz="1000" dirty="0" err="1"/>
              <a:t>bénéfi-ciaires</a:t>
            </a:r>
            <a:r>
              <a:rPr lang="fr-FR" sz="1000" dirty="0"/>
              <a:t>*</a:t>
            </a:r>
          </a:p>
        </p:txBody>
      </p:sp>
      <p:cxnSp>
        <p:nvCxnSpPr>
          <p:cNvPr id="26" name="Connecteur en angle 25">
            <a:extLst>
              <a:ext uri="{FF2B5EF4-FFF2-40B4-BE49-F238E27FC236}">
                <a16:creationId xmlns:a16="http://schemas.microsoft.com/office/drawing/2014/main" id="{0ED7ED06-8295-F844-98AF-D5DC11D56EB9}"/>
              </a:ext>
            </a:extLst>
          </p:cNvPr>
          <p:cNvCxnSpPr>
            <a:cxnSpLocks/>
          </p:cNvCxnSpPr>
          <p:nvPr/>
        </p:nvCxnSpPr>
        <p:spPr>
          <a:xfrm flipV="1">
            <a:off x="8345907" y="2723029"/>
            <a:ext cx="1523316" cy="823882"/>
          </a:xfrm>
          <a:prstGeom prst="bentConnector3">
            <a:avLst>
              <a:gd name="adj1" fmla="val 62387"/>
            </a:avLst>
          </a:prstGeom>
          <a:ln w="2540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122" name="Connecteur : en angle 100">
            <a:extLst>
              <a:ext uri="{FF2B5EF4-FFF2-40B4-BE49-F238E27FC236}">
                <a16:creationId xmlns:a16="http://schemas.microsoft.com/office/drawing/2014/main" id="{F93FED65-6D60-5A4D-B4E5-E2A9C809B28C}"/>
              </a:ext>
            </a:extLst>
          </p:cNvPr>
          <p:cNvCxnSpPr>
            <a:cxnSpLocks/>
            <a:stCxn id="108" idx="4"/>
          </p:cNvCxnSpPr>
          <p:nvPr/>
        </p:nvCxnSpPr>
        <p:spPr>
          <a:xfrm flipH="1">
            <a:off x="4931976" y="5032925"/>
            <a:ext cx="1019948" cy="676688"/>
          </a:xfrm>
          <a:prstGeom prst="bentConnector3">
            <a:avLst>
              <a:gd name="adj1" fmla="val 547"/>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9" name="ZoneTexte 88">
            <a:extLst>
              <a:ext uri="{FF2B5EF4-FFF2-40B4-BE49-F238E27FC236}">
                <a16:creationId xmlns:a16="http://schemas.microsoft.com/office/drawing/2014/main" id="{C168CC5D-0D39-AD4B-9D72-7038F944BDEB}"/>
              </a:ext>
            </a:extLst>
          </p:cNvPr>
          <p:cNvSpPr txBox="1"/>
          <p:nvPr/>
        </p:nvSpPr>
        <p:spPr>
          <a:xfrm>
            <a:off x="5601270" y="5341166"/>
            <a:ext cx="648117" cy="360000"/>
          </a:xfrm>
          <a:prstGeom prst="rect">
            <a:avLst/>
          </a:prstGeom>
          <a:solidFill>
            <a:schemeClr val="bg1"/>
          </a:solidFill>
          <a:ln>
            <a:noFill/>
            <a:prstDash val="dashDot"/>
          </a:ln>
        </p:spPr>
        <p:txBody>
          <a:bodyPr wrap="square" tIns="0" bIns="0" rtlCol="0">
            <a:spAutoFit/>
          </a:bodyPr>
          <a:lstStyle/>
          <a:p>
            <a:pPr algn="ctr"/>
            <a:endParaRPr lang="fr-FR" sz="1600" b="1" dirty="0"/>
          </a:p>
        </p:txBody>
      </p:sp>
      <p:cxnSp>
        <p:nvCxnSpPr>
          <p:cNvPr id="124" name="Connecteur : en angle 100">
            <a:extLst>
              <a:ext uri="{FF2B5EF4-FFF2-40B4-BE49-F238E27FC236}">
                <a16:creationId xmlns:a16="http://schemas.microsoft.com/office/drawing/2014/main" id="{65E64587-8F7B-024F-B808-218368F69D70}"/>
              </a:ext>
            </a:extLst>
          </p:cNvPr>
          <p:cNvCxnSpPr>
            <a:cxnSpLocks/>
            <a:stCxn id="64" idx="3"/>
          </p:cNvCxnSpPr>
          <p:nvPr/>
        </p:nvCxnSpPr>
        <p:spPr>
          <a:xfrm flipH="1">
            <a:off x="4928799" y="5144509"/>
            <a:ext cx="3184410" cy="1059389"/>
          </a:xfrm>
          <a:prstGeom prst="bentConnector3">
            <a:avLst>
              <a:gd name="adj1" fmla="val 24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8" name="Espace réservé du texte 27">
            <a:extLst>
              <a:ext uri="{FF2B5EF4-FFF2-40B4-BE49-F238E27FC236}">
                <a16:creationId xmlns:a16="http://schemas.microsoft.com/office/drawing/2014/main" id="{C3D1D083-9C7B-4641-A1C8-8D27042456F8}"/>
              </a:ext>
            </a:extLst>
          </p:cNvPr>
          <p:cNvSpPr txBox="1">
            <a:spLocks/>
          </p:cNvSpPr>
          <p:nvPr/>
        </p:nvSpPr>
        <p:spPr>
          <a:xfrm>
            <a:off x="7498344" y="5295610"/>
            <a:ext cx="1205623" cy="822259"/>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2 w 1359695"/>
              <a:gd name="connsiteY3" fmla="*/ 1303885 h 1359695"/>
              <a:gd name="connsiteX4" fmla="*/ 679902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2" y="1303885"/>
                </a:lnTo>
                <a:lnTo>
                  <a:pt x="679902" y="1359695"/>
                </a:lnTo>
                <a:lnTo>
                  <a:pt x="0" y="1359695"/>
                </a:lnTo>
                <a:close/>
              </a:path>
            </a:pathLst>
          </a:custGeom>
          <a:solidFill>
            <a:schemeClr val="bg1"/>
          </a:solidFill>
          <a:ln w="15240">
            <a:noFill/>
          </a:ln>
        </p:spPr>
        <p:txBody>
          <a:bodyPr vert="horz" wrap="square" lIns="180000" tIns="144000" rIns="180000" bIns="180000" rtlCol="0" anchor="ctr" anchorCtr="0">
            <a:noAutofit/>
          </a:bodyPr>
          <a:lstStyle>
            <a:lvl1pPr marL="0" indent="0" algn="ctr" defTabSz="914400" rtl="0" eaLnBrk="1" latinLnBrk="0" hangingPunct="1">
              <a:lnSpc>
                <a:spcPct val="100000"/>
              </a:lnSpc>
              <a:spcBef>
                <a:spcPts val="1500"/>
              </a:spcBef>
              <a:buFont typeface="Arial" panose="020B0604020202020204" pitchFamily="34" charset="0"/>
              <a:buNone/>
              <a:defRPr sz="4300" b="1" kern="1200">
                <a:solidFill>
                  <a:schemeClr val="tx2"/>
                </a:solidFill>
                <a:latin typeface="+mn-lt"/>
                <a:ea typeface="+mn-ea"/>
                <a:cs typeface="+mn-cs"/>
              </a:defRPr>
            </a:lvl1pPr>
            <a:lvl2pPr marL="0" indent="0" algn="ctr" defTabSz="914400" rtl="0" eaLnBrk="1" latinLnBrk="0" hangingPunct="1">
              <a:lnSpc>
                <a:spcPct val="100000"/>
              </a:lnSpc>
              <a:spcBef>
                <a:spcPts val="1300"/>
              </a:spcBef>
              <a:buClr>
                <a:schemeClr val="tx2"/>
              </a:buClr>
              <a:buFont typeface="Wingdings 2" panose="05020102010507070707" pitchFamily="18" charset="2"/>
              <a:buNone/>
              <a:defRPr sz="1000" i="1" kern="1200">
                <a:solidFill>
                  <a:schemeClr val="tx2"/>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000" dirty="0"/>
              <a:t>Moins de 10 bénéficiaires*</a:t>
            </a:r>
            <a:br>
              <a:rPr lang="fr-FR" sz="1000" dirty="0"/>
            </a:br>
            <a:r>
              <a:rPr lang="fr-FR" sz="1000" dirty="0"/>
              <a:t>via virement unitaire</a:t>
            </a:r>
          </a:p>
        </p:txBody>
      </p:sp>
      <p:cxnSp>
        <p:nvCxnSpPr>
          <p:cNvPr id="125" name="Connecteur : en angle 100">
            <a:extLst>
              <a:ext uri="{FF2B5EF4-FFF2-40B4-BE49-F238E27FC236}">
                <a16:creationId xmlns:a16="http://schemas.microsoft.com/office/drawing/2014/main" id="{86C050BB-0E99-004A-9D78-328C59755B6D}"/>
              </a:ext>
            </a:extLst>
          </p:cNvPr>
          <p:cNvCxnSpPr>
            <a:cxnSpLocks/>
          </p:cNvCxnSpPr>
          <p:nvPr/>
        </p:nvCxnSpPr>
        <p:spPr>
          <a:xfrm>
            <a:off x="1738168" y="5510096"/>
            <a:ext cx="1599339" cy="346566"/>
          </a:xfrm>
          <a:prstGeom prst="bentConnector3">
            <a:avLst>
              <a:gd name="adj1" fmla="val 682"/>
            </a:avLst>
          </a:prstGeom>
          <a:ln w="25400">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112" name="ZoneTexte 111">
            <a:extLst>
              <a:ext uri="{FF2B5EF4-FFF2-40B4-BE49-F238E27FC236}">
                <a16:creationId xmlns:a16="http://schemas.microsoft.com/office/drawing/2014/main" id="{E73D74F0-EA72-C14B-B43A-B0533C68B9F8}"/>
              </a:ext>
            </a:extLst>
          </p:cNvPr>
          <p:cNvSpPr txBox="1"/>
          <p:nvPr/>
        </p:nvSpPr>
        <p:spPr>
          <a:xfrm>
            <a:off x="6699210" y="4440002"/>
            <a:ext cx="381559" cy="215444"/>
          </a:xfrm>
          <a:prstGeom prst="rect">
            <a:avLst/>
          </a:prstGeom>
          <a:solidFill>
            <a:schemeClr val="bg1"/>
          </a:solidFill>
        </p:spPr>
        <p:txBody>
          <a:bodyPr wrap="square" lIns="0" tIns="0" rIns="0" bIns="0" rtlCol="0" anchor="t">
            <a:spAutoFit/>
          </a:bodyPr>
          <a:lstStyle/>
          <a:p>
            <a:pPr algn="ctr"/>
            <a:endParaRPr lang="fr-FR" sz="1400" b="1" dirty="0">
              <a:solidFill>
                <a:schemeClr val="tx2"/>
              </a:solidFill>
            </a:endParaRPr>
          </a:p>
        </p:txBody>
      </p:sp>
      <p:cxnSp>
        <p:nvCxnSpPr>
          <p:cNvPr id="126" name="Connecteur en angle 125">
            <a:extLst>
              <a:ext uri="{FF2B5EF4-FFF2-40B4-BE49-F238E27FC236}">
                <a16:creationId xmlns:a16="http://schemas.microsoft.com/office/drawing/2014/main" id="{712797ED-BA5E-EA41-A816-07083470599D}"/>
              </a:ext>
            </a:extLst>
          </p:cNvPr>
          <p:cNvCxnSpPr>
            <a:cxnSpLocks/>
          </p:cNvCxnSpPr>
          <p:nvPr/>
        </p:nvCxnSpPr>
        <p:spPr>
          <a:xfrm flipV="1">
            <a:off x="3857961" y="2549226"/>
            <a:ext cx="6011262" cy="564431"/>
          </a:xfrm>
          <a:prstGeom prst="bentConnector3">
            <a:avLst>
              <a:gd name="adj1" fmla="val 140"/>
            </a:avLst>
          </a:prstGeom>
          <a:ln w="25400" cap="flat">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97" name="ZoneTexte 96">
            <a:extLst>
              <a:ext uri="{FF2B5EF4-FFF2-40B4-BE49-F238E27FC236}">
                <a16:creationId xmlns:a16="http://schemas.microsoft.com/office/drawing/2014/main" id="{1852D466-1B9C-F44E-9203-F12767D1D223}"/>
              </a:ext>
            </a:extLst>
          </p:cNvPr>
          <p:cNvSpPr txBox="1"/>
          <p:nvPr/>
        </p:nvSpPr>
        <p:spPr>
          <a:xfrm>
            <a:off x="4456061" y="3960159"/>
            <a:ext cx="439488" cy="246221"/>
          </a:xfrm>
          <a:prstGeom prst="rect">
            <a:avLst/>
          </a:prstGeom>
          <a:solidFill>
            <a:schemeClr val="bg1"/>
          </a:solidFill>
        </p:spPr>
        <p:txBody>
          <a:bodyPr wrap="square" lIns="0" tIns="0" rIns="0" bIns="0" rtlCol="0" anchor="ctr">
            <a:spAutoFit/>
          </a:bodyPr>
          <a:lstStyle/>
          <a:p>
            <a:pPr algn="ctr"/>
            <a:r>
              <a:rPr lang="fr-FR" sz="1600" b="1" dirty="0">
                <a:solidFill>
                  <a:schemeClr val="tx2"/>
                </a:solidFill>
              </a:rPr>
              <a:t> </a:t>
            </a:r>
          </a:p>
        </p:txBody>
      </p:sp>
      <p:sp>
        <p:nvSpPr>
          <p:cNvPr id="64" name="Espace réservé du texte 27">
            <a:extLst>
              <a:ext uri="{FF2B5EF4-FFF2-40B4-BE49-F238E27FC236}">
                <a16:creationId xmlns:a16="http://schemas.microsoft.com/office/drawing/2014/main" id="{23B1055C-C548-0D4F-8033-1A9C70FC9BE4}"/>
              </a:ext>
            </a:extLst>
          </p:cNvPr>
          <p:cNvSpPr txBox="1">
            <a:spLocks/>
          </p:cNvSpPr>
          <p:nvPr/>
        </p:nvSpPr>
        <p:spPr>
          <a:xfrm>
            <a:off x="7566731" y="4315973"/>
            <a:ext cx="1092868" cy="864000"/>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2 w 1359695"/>
              <a:gd name="connsiteY3" fmla="*/ 1303885 h 1359695"/>
              <a:gd name="connsiteX4" fmla="*/ 679902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2" y="1303885"/>
                </a:lnTo>
                <a:lnTo>
                  <a:pt x="679902" y="1359695"/>
                </a:lnTo>
                <a:lnTo>
                  <a:pt x="0" y="1359695"/>
                </a:lnTo>
                <a:close/>
              </a:path>
            </a:pathLst>
          </a:custGeom>
          <a:solidFill>
            <a:schemeClr val="bg1">
              <a:lumMod val="95000"/>
            </a:schemeClr>
          </a:solidFill>
          <a:ln w="15240">
            <a:noFill/>
          </a:ln>
        </p:spPr>
        <p:txBody>
          <a:bodyPr vert="horz" wrap="square" lIns="180000" tIns="216000" rIns="180000" bIns="180000" rtlCol="0" anchor="ctr" anchorCtr="0">
            <a:noAutofit/>
          </a:bodyPr>
          <a:lstStyle>
            <a:lvl1pPr marL="0" indent="0" algn="ctr" defTabSz="914400" rtl="0" eaLnBrk="1" latinLnBrk="0" hangingPunct="1">
              <a:lnSpc>
                <a:spcPct val="100000"/>
              </a:lnSpc>
              <a:spcBef>
                <a:spcPts val="1500"/>
              </a:spcBef>
              <a:buFont typeface="Arial" panose="020B0604020202020204" pitchFamily="34" charset="0"/>
              <a:buNone/>
              <a:defRPr sz="4300" b="1" kern="1200">
                <a:solidFill>
                  <a:schemeClr val="tx2"/>
                </a:solidFill>
                <a:latin typeface="+mn-lt"/>
                <a:ea typeface="+mn-ea"/>
                <a:cs typeface="+mn-cs"/>
              </a:defRPr>
            </a:lvl1pPr>
            <a:lvl2pPr marL="0" indent="0" algn="ctr" defTabSz="914400" rtl="0" eaLnBrk="1" latinLnBrk="0" hangingPunct="1">
              <a:lnSpc>
                <a:spcPct val="100000"/>
              </a:lnSpc>
              <a:spcBef>
                <a:spcPts val="1300"/>
              </a:spcBef>
              <a:buClr>
                <a:schemeClr val="tx2"/>
              </a:buClr>
              <a:buFont typeface="Wingdings 2" panose="05020102010507070707" pitchFamily="18" charset="2"/>
              <a:buNone/>
              <a:defRPr sz="1000" i="1" kern="1200">
                <a:solidFill>
                  <a:schemeClr val="tx2"/>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000" b="0" dirty="0">
                <a:solidFill>
                  <a:schemeClr val="tx1"/>
                </a:solidFill>
              </a:rPr>
              <a:t>Combien de bénéficiaires ?</a:t>
            </a:r>
          </a:p>
        </p:txBody>
      </p:sp>
      <p:pic>
        <p:nvPicPr>
          <p:cNvPr id="55" name="Graphique 54">
            <a:hlinkClick r:id="rId5" action="ppaction://hlinksldjump"/>
            <a:extLst>
              <a:ext uri="{FF2B5EF4-FFF2-40B4-BE49-F238E27FC236}">
                <a16:creationId xmlns:a16="http://schemas.microsoft.com/office/drawing/2014/main" id="{AEF59833-87E1-5A4B-A8C4-8BDC0C7F1FD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1219421" y="348757"/>
            <a:ext cx="205082" cy="235465"/>
          </a:xfrm>
          <a:prstGeom prst="rect">
            <a:avLst/>
          </a:prstGeom>
        </p:spPr>
      </p:pic>
      <p:pic>
        <p:nvPicPr>
          <p:cNvPr id="56" name="Graphique 55">
            <a:hlinkClick r:id="" action="ppaction://hlinkshowjump?jump=previousslide"/>
            <a:extLst>
              <a:ext uri="{FF2B5EF4-FFF2-40B4-BE49-F238E27FC236}">
                <a16:creationId xmlns:a16="http://schemas.microsoft.com/office/drawing/2014/main" id="{4DBAED5A-6999-9A41-B520-E95BA6C49EB3}"/>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0796215" y="383939"/>
            <a:ext cx="228600" cy="165100"/>
          </a:xfrm>
          <a:prstGeom prst="rect">
            <a:avLst/>
          </a:prstGeom>
        </p:spPr>
      </p:pic>
      <p:pic>
        <p:nvPicPr>
          <p:cNvPr id="59" name="Graphique 58">
            <a:hlinkClick r:id="" action="ppaction://hlinkshowjump?jump=nextslide"/>
            <a:extLst>
              <a:ext uri="{FF2B5EF4-FFF2-40B4-BE49-F238E27FC236}">
                <a16:creationId xmlns:a16="http://schemas.microsoft.com/office/drawing/2014/main" id="{04544E08-14AA-AF46-A104-65C06A6CB2E7}"/>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1616388" y="383939"/>
            <a:ext cx="228600" cy="165100"/>
          </a:xfrm>
          <a:prstGeom prst="rect">
            <a:avLst/>
          </a:prstGeom>
        </p:spPr>
      </p:pic>
      <p:sp>
        <p:nvSpPr>
          <p:cNvPr id="82" name="ZoneTexte 81">
            <a:extLst>
              <a:ext uri="{FF2B5EF4-FFF2-40B4-BE49-F238E27FC236}">
                <a16:creationId xmlns:a16="http://schemas.microsoft.com/office/drawing/2014/main" id="{6EC1AC70-AFF5-0C44-A15D-48B6F78B41CF}"/>
              </a:ext>
            </a:extLst>
          </p:cNvPr>
          <p:cNvSpPr txBox="1"/>
          <p:nvPr/>
        </p:nvSpPr>
        <p:spPr>
          <a:xfrm>
            <a:off x="8601671" y="3355300"/>
            <a:ext cx="431935" cy="338554"/>
          </a:xfrm>
          <a:prstGeom prst="rect">
            <a:avLst/>
          </a:prstGeom>
          <a:solidFill>
            <a:schemeClr val="bg1"/>
          </a:solidFill>
        </p:spPr>
        <p:txBody>
          <a:bodyPr wrap="square" lIns="0" rIns="0" rtlCol="0">
            <a:spAutoFit/>
          </a:bodyPr>
          <a:lstStyle/>
          <a:p>
            <a:pPr algn="ctr"/>
            <a:r>
              <a:rPr lang="fr-FR" sz="1600" b="1" dirty="0">
                <a:solidFill>
                  <a:schemeClr val="tx2"/>
                </a:solidFill>
              </a:rPr>
              <a:t> </a:t>
            </a:r>
          </a:p>
        </p:txBody>
      </p:sp>
      <p:sp>
        <p:nvSpPr>
          <p:cNvPr id="78" name="ZoneTexte 77">
            <a:extLst>
              <a:ext uri="{FF2B5EF4-FFF2-40B4-BE49-F238E27FC236}">
                <a16:creationId xmlns:a16="http://schemas.microsoft.com/office/drawing/2014/main" id="{2026340F-381A-5442-89A0-15FBC2109269}"/>
              </a:ext>
            </a:extLst>
          </p:cNvPr>
          <p:cNvSpPr txBox="1"/>
          <p:nvPr/>
        </p:nvSpPr>
        <p:spPr>
          <a:xfrm>
            <a:off x="3654286" y="2712223"/>
            <a:ext cx="407351" cy="276999"/>
          </a:xfrm>
          <a:prstGeom prst="rect">
            <a:avLst/>
          </a:prstGeom>
          <a:solidFill>
            <a:schemeClr val="bg1"/>
          </a:solidFill>
          <a:ln>
            <a:noFill/>
          </a:ln>
        </p:spPr>
        <p:txBody>
          <a:bodyPr wrap="square" lIns="0" tIns="0" rIns="0" bIns="0" rtlCol="0">
            <a:spAutoFit/>
          </a:bodyPr>
          <a:lstStyle/>
          <a:p>
            <a:pPr algn="ctr"/>
            <a:endParaRPr lang="fr-FR" b="1" dirty="0">
              <a:solidFill>
                <a:schemeClr val="tx2"/>
              </a:solidFill>
            </a:endParaRPr>
          </a:p>
        </p:txBody>
      </p:sp>
      <p:sp>
        <p:nvSpPr>
          <p:cNvPr id="100" name="ZoneTexte 99">
            <a:extLst>
              <a:ext uri="{FF2B5EF4-FFF2-40B4-BE49-F238E27FC236}">
                <a16:creationId xmlns:a16="http://schemas.microsoft.com/office/drawing/2014/main" id="{CEC14766-B044-9E45-B55A-D147064F736F}"/>
              </a:ext>
            </a:extLst>
          </p:cNvPr>
          <p:cNvSpPr txBox="1"/>
          <p:nvPr/>
        </p:nvSpPr>
        <p:spPr>
          <a:xfrm>
            <a:off x="2763305" y="2176910"/>
            <a:ext cx="381559" cy="369332"/>
          </a:xfrm>
          <a:prstGeom prst="rect">
            <a:avLst/>
          </a:prstGeom>
          <a:solidFill>
            <a:schemeClr val="bg1"/>
          </a:solidFill>
          <a:ln>
            <a:noFill/>
          </a:ln>
        </p:spPr>
        <p:txBody>
          <a:bodyPr wrap="square" lIns="0" rIns="0" rtlCol="0">
            <a:spAutoFit/>
          </a:bodyPr>
          <a:lstStyle/>
          <a:p>
            <a:pPr algn="ctr"/>
            <a:endParaRPr lang="fr-FR" b="1" dirty="0"/>
          </a:p>
        </p:txBody>
      </p:sp>
      <p:sp>
        <p:nvSpPr>
          <p:cNvPr id="108" name="Espace réservé du texte 27">
            <a:extLst>
              <a:ext uri="{FF2B5EF4-FFF2-40B4-BE49-F238E27FC236}">
                <a16:creationId xmlns:a16="http://schemas.microsoft.com/office/drawing/2014/main" id="{7D5EBB9C-1441-E04E-8330-7241B0BE9F30}"/>
              </a:ext>
            </a:extLst>
          </p:cNvPr>
          <p:cNvSpPr txBox="1">
            <a:spLocks/>
          </p:cNvSpPr>
          <p:nvPr/>
        </p:nvSpPr>
        <p:spPr>
          <a:xfrm>
            <a:off x="5023586" y="4168925"/>
            <a:ext cx="1856528" cy="864000"/>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2 w 1359695"/>
              <a:gd name="connsiteY3" fmla="*/ 1303885 h 1359695"/>
              <a:gd name="connsiteX4" fmla="*/ 679902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2" y="1303885"/>
                </a:lnTo>
                <a:lnTo>
                  <a:pt x="679902" y="1359695"/>
                </a:lnTo>
                <a:lnTo>
                  <a:pt x="0" y="1359695"/>
                </a:lnTo>
                <a:close/>
              </a:path>
            </a:pathLst>
          </a:custGeom>
          <a:solidFill>
            <a:schemeClr val="bg1">
              <a:lumMod val="95000"/>
            </a:schemeClr>
          </a:solidFill>
          <a:ln w="15240">
            <a:noFill/>
          </a:ln>
        </p:spPr>
        <p:txBody>
          <a:bodyPr vert="horz" wrap="square" lIns="180000" tIns="216000" rIns="180000" bIns="180000" rtlCol="0" anchor="ctr" anchorCtr="0">
            <a:noAutofit/>
          </a:bodyPr>
          <a:lstStyle>
            <a:lvl1pPr marL="0" indent="0" algn="ctr" defTabSz="914400" rtl="0" eaLnBrk="1" latinLnBrk="0" hangingPunct="1">
              <a:lnSpc>
                <a:spcPct val="100000"/>
              </a:lnSpc>
              <a:spcBef>
                <a:spcPts val="1500"/>
              </a:spcBef>
              <a:buFont typeface="Arial" panose="020B0604020202020204" pitchFamily="34" charset="0"/>
              <a:buNone/>
              <a:defRPr sz="4300" b="1" kern="1200">
                <a:solidFill>
                  <a:schemeClr val="tx2"/>
                </a:solidFill>
                <a:latin typeface="+mn-lt"/>
                <a:ea typeface="+mn-ea"/>
                <a:cs typeface="+mn-cs"/>
              </a:defRPr>
            </a:lvl1pPr>
            <a:lvl2pPr marL="0" indent="0" algn="ctr" defTabSz="914400" rtl="0" eaLnBrk="1" latinLnBrk="0" hangingPunct="1">
              <a:lnSpc>
                <a:spcPct val="100000"/>
              </a:lnSpc>
              <a:spcBef>
                <a:spcPts val="1300"/>
              </a:spcBef>
              <a:buClr>
                <a:schemeClr val="tx2"/>
              </a:buClr>
              <a:buFont typeface="Wingdings 2" panose="05020102010507070707" pitchFamily="18" charset="2"/>
              <a:buNone/>
              <a:defRPr sz="1000" i="1" kern="1200">
                <a:solidFill>
                  <a:schemeClr val="tx2"/>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000" b="0" dirty="0">
                <a:solidFill>
                  <a:schemeClr val="tx1"/>
                </a:solidFill>
              </a:rPr>
              <a:t>Est-ce plus important pour le client d’avoir un espace unique part/pro ou l’accès à cette fonctionnalité ? </a:t>
            </a:r>
          </a:p>
        </p:txBody>
      </p:sp>
      <p:grpSp>
        <p:nvGrpSpPr>
          <p:cNvPr id="4" name="Groupe 3">
            <a:extLst>
              <a:ext uri="{FF2B5EF4-FFF2-40B4-BE49-F238E27FC236}">
                <a16:creationId xmlns:a16="http://schemas.microsoft.com/office/drawing/2014/main" id="{1B4681F4-320E-D34E-ACF0-14D857751ED5}"/>
              </a:ext>
            </a:extLst>
          </p:cNvPr>
          <p:cNvGrpSpPr/>
          <p:nvPr/>
        </p:nvGrpSpPr>
        <p:grpSpPr>
          <a:xfrm>
            <a:off x="4928813" y="3981022"/>
            <a:ext cx="2584621" cy="2049255"/>
            <a:chOff x="4928813" y="3981022"/>
            <a:chExt cx="2584621" cy="2049255"/>
          </a:xfrm>
        </p:grpSpPr>
        <p:cxnSp>
          <p:nvCxnSpPr>
            <p:cNvPr id="123" name="Connecteur : en angle 100">
              <a:extLst>
                <a:ext uri="{FF2B5EF4-FFF2-40B4-BE49-F238E27FC236}">
                  <a16:creationId xmlns:a16="http://schemas.microsoft.com/office/drawing/2014/main" id="{46F4F6BF-D2EE-D64A-9D5B-C31AB0F62BD9}"/>
                </a:ext>
              </a:extLst>
            </p:cNvPr>
            <p:cNvCxnSpPr>
              <a:cxnSpLocks/>
            </p:cNvCxnSpPr>
            <p:nvPr/>
          </p:nvCxnSpPr>
          <p:spPr>
            <a:xfrm rot="10800000" flipV="1">
              <a:off x="4928813" y="4793942"/>
              <a:ext cx="2474526" cy="1236335"/>
            </a:xfrm>
            <a:prstGeom prst="bentConnector3">
              <a:avLst>
                <a:gd name="adj1" fmla="val -553"/>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9" name="Arc plein 118">
              <a:extLst>
                <a:ext uri="{FF2B5EF4-FFF2-40B4-BE49-F238E27FC236}">
                  <a16:creationId xmlns:a16="http://schemas.microsoft.com/office/drawing/2014/main" id="{1AEF6858-45CD-084C-95E6-14E4EF74D32D}"/>
                </a:ext>
              </a:extLst>
            </p:cNvPr>
            <p:cNvSpPr/>
            <p:nvPr/>
          </p:nvSpPr>
          <p:spPr>
            <a:xfrm rot="5400000">
              <a:off x="7345418" y="3974148"/>
              <a:ext cx="120961" cy="215071"/>
            </a:xfrm>
            <a:prstGeom prst="blockArc">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sp>
          <p:nvSpPr>
            <p:cNvPr id="127" name="Arc plein 126">
              <a:extLst>
                <a:ext uri="{FF2B5EF4-FFF2-40B4-BE49-F238E27FC236}">
                  <a16:creationId xmlns:a16="http://schemas.microsoft.com/office/drawing/2014/main" id="{F98383D4-7782-A145-BD2A-87E82CACA30D}"/>
                </a:ext>
              </a:extLst>
            </p:cNvPr>
            <p:cNvSpPr/>
            <p:nvPr/>
          </p:nvSpPr>
          <p:spPr>
            <a:xfrm rot="5400000">
              <a:off x="7342858" y="4638316"/>
              <a:ext cx="120961" cy="215071"/>
            </a:xfrm>
            <a:prstGeom prst="blockArc">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cxnSp>
          <p:nvCxnSpPr>
            <p:cNvPr id="129" name="Connecteur droit 128">
              <a:extLst>
                <a:ext uri="{FF2B5EF4-FFF2-40B4-BE49-F238E27FC236}">
                  <a16:creationId xmlns:a16="http://schemas.microsoft.com/office/drawing/2014/main" id="{339A490A-9A94-2840-8B17-A9313E969469}"/>
                </a:ext>
              </a:extLst>
            </p:cNvPr>
            <p:cNvCxnSpPr>
              <a:cxnSpLocks/>
            </p:cNvCxnSpPr>
            <p:nvPr/>
          </p:nvCxnSpPr>
          <p:spPr>
            <a:xfrm>
              <a:off x="7409073" y="4114344"/>
              <a:ext cx="5972" cy="592387"/>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2" name="Connecteur droit 131">
              <a:extLst>
                <a:ext uri="{FF2B5EF4-FFF2-40B4-BE49-F238E27FC236}">
                  <a16:creationId xmlns:a16="http://schemas.microsoft.com/office/drawing/2014/main" id="{EDF18287-E4BD-6540-99AA-4465422E3B1C}"/>
                </a:ext>
              </a:extLst>
            </p:cNvPr>
            <p:cNvCxnSpPr>
              <a:cxnSpLocks/>
            </p:cNvCxnSpPr>
            <p:nvPr/>
          </p:nvCxnSpPr>
          <p:spPr>
            <a:xfrm>
              <a:off x="7412059" y="3981022"/>
              <a:ext cx="0" cy="71056"/>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10" name="Espace réservé du texte 27">
            <a:extLst>
              <a:ext uri="{FF2B5EF4-FFF2-40B4-BE49-F238E27FC236}">
                <a16:creationId xmlns:a16="http://schemas.microsoft.com/office/drawing/2014/main" id="{AC11EF82-84EF-6C41-A941-8D3EA1E2101E}"/>
              </a:ext>
            </a:extLst>
          </p:cNvPr>
          <p:cNvSpPr txBox="1">
            <a:spLocks/>
          </p:cNvSpPr>
          <p:nvPr/>
        </p:nvSpPr>
        <p:spPr>
          <a:xfrm>
            <a:off x="6486204" y="3104324"/>
            <a:ext cx="1856528" cy="864000"/>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2 w 1359695"/>
              <a:gd name="connsiteY3" fmla="*/ 1303885 h 1359695"/>
              <a:gd name="connsiteX4" fmla="*/ 679902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2" y="1303885"/>
                </a:lnTo>
                <a:lnTo>
                  <a:pt x="679902" y="1359695"/>
                </a:lnTo>
                <a:lnTo>
                  <a:pt x="0" y="1359695"/>
                </a:lnTo>
                <a:close/>
              </a:path>
            </a:pathLst>
          </a:custGeom>
          <a:solidFill>
            <a:schemeClr val="bg1">
              <a:lumMod val="95000"/>
            </a:schemeClr>
          </a:solidFill>
          <a:ln w="15240">
            <a:noFill/>
          </a:ln>
        </p:spPr>
        <p:txBody>
          <a:bodyPr vert="horz" wrap="square" lIns="180000" tIns="216000" rIns="180000" bIns="180000" rtlCol="0" anchor="ctr" anchorCtr="0">
            <a:noAutofit/>
          </a:bodyPr>
          <a:lstStyle>
            <a:lvl1pPr marL="0" indent="0" algn="ctr" defTabSz="914400" rtl="0" eaLnBrk="1" latinLnBrk="0" hangingPunct="1">
              <a:lnSpc>
                <a:spcPct val="100000"/>
              </a:lnSpc>
              <a:spcBef>
                <a:spcPts val="1500"/>
              </a:spcBef>
              <a:buFont typeface="Arial" panose="020B0604020202020204" pitchFamily="34" charset="0"/>
              <a:buNone/>
              <a:defRPr sz="4300" b="1" kern="1200">
                <a:solidFill>
                  <a:schemeClr val="tx2"/>
                </a:solidFill>
                <a:latin typeface="+mn-lt"/>
                <a:ea typeface="+mn-ea"/>
                <a:cs typeface="+mn-cs"/>
              </a:defRPr>
            </a:lvl1pPr>
            <a:lvl2pPr marL="0" indent="0" algn="ctr" defTabSz="914400" rtl="0" eaLnBrk="1" latinLnBrk="0" hangingPunct="1">
              <a:lnSpc>
                <a:spcPct val="100000"/>
              </a:lnSpc>
              <a:spcBef>
                <a:spcPts val="1300"/>
              </a:spcBef>
              <a:buClr>
                <a:schemeClr val="tx2"/>
              </a:buClr>
              <a:buFont typeface="Wingdings 2" panose="05020102010507070707" pitchFamily="18" charset="2"/>
              <a:buNone/>
              <a:defRPr sz="1000" i="1" kern="1200">
                <a:solidFill>
                  <a:schemeClr val="tx2"/>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000" b="0" dirty="0">
                <a:solidFill>
                  <a:schemeClr val="tx1"/>
                </a:solidFill>
              </a:rPr>
              <a:t>Est-ce plus important pour le client d’avoir un espace unique part/pro ou l’accès à cette fonctionnalité ? </a:t>
            </a:r>
          </a:p>
        </p:txBody>
      </p:sp>
      <p:sp>
        <p:nvSpPr>
          <p:cNvPr id="96" name="ZoneTexte 95">
            <a:extLst>
              <a:ext uri="{FF2B5EF4-FFF2-40B4-BE49-F238E27FC236}">
                <a16:creationId xmlns:a16="http://schemas.microsoft.com/office/drawing/2014/main" id="{AD583F9F-CA70-9643-91E8-5E573397CB71}"/>
              </a:ext>
            </a:extLst>
          </p:cNvPr>
          <p:cNvSpPr txBox="1"/>
          <p:nvPr/>
        </p:nvSpPr>
        <p:spPr>
          <a:xfrm>
            <a:off x="7074232" y="4222095"/>
            <a:ext cx="432000" cy="246221"/>
          </a:xfrm>
          <a:prstGeom prst="rect">
            <a:avLst/>
          </a:prstGeom>
          <a:solidFill>
            <a:schemeClr val="bg1"/>
          </a:solidFill>
          <a:ln>
            <a:noFill/>
            <a:prstDash val="dashDot"/>
          </a:ln>
        </p:spPr>
        <p:txBody>
          <a:bodyPr wrap="square" lIns="0" tIns="0" rIns="0" bIns="0" rtlCol="0" anchor="ctr">
            <a:spAutoFit/>
          </a:bodyPr>
          <a:lstStyle/>
          <a:p>
            <a:pPr algn="ctr"/>
            <a:endParaRPr lang="fr-FR" sz="1600" b="1" dirty="0"/>
          </a:p>
        </p:txBody>
      </p:sp>
      <p:grpSp>
        <p:nvGrpSpPr>
          <p:cNvPr id="3" name="Groupe 2">
            <a:extLst>
              <a:ext uri="{FF2B5EF4-FFF2-40B4-BE49-F238E27FC236}">
                <a16:creationId xmlns:a16="http://schemas.microsoft.com/office/drawing/2014/main" id="{032F6D39-1166-8B46-950D-BAE6D3FB91E0}"/>
              </a:ext>
            </a:extLst>
          </p:cNvPr>
          <p:cNvGrpSpPr/>
          <p:nvPr/>
        </p:nvGrpSpPr>
        <p:grpSpPr>
          <a:xfrm>
            <a:off x="674" y="3033"/>
            <a:ext cx="1473873" cy="828989"/>
            <a:chOff x="5025711" y="3976131"/>
            <a:chExt cx="2633298" cy="1481114"/>
          </a:xfrm>
        </p:grpSpPr>
        <p:pic>
          <p:nvPicPr>
            <p:cNvPr id="66" name="Espace réservé pour une image  5" descr="Une image contenant plante, table de salle à manger&#10;&#10;Description générée automatiquement">
              <a:extLst>
                <a:ext uri="{FF2B5EF4-FFF2-40B4-BE49-F238E27FC236}">
                  <a16:creationId xmlns:a16="http://schemas.microsoft.com/office/drawing/2014/main" id="{48D12C08-C5FD-3E4E-A6A8-DACA06D45544}"/>
                </a:ext>
              </a:extLst>
            </p:cNvPr>
            <p:cNvPicPr>
              <a:picLocks noChangeAspect="1"/>
            </p:cNvPicPr>
            <p:nvPr/>
          </p:nvPicPr>
          <p:blipFill rotWithShape="1">
            <a:blip r:embed="rId12"/>
            <a:srcRect t="200" b="200"/>
            <a:stretch/>
          </p:blipFill>
          <p:spPr>
            <a:xfrm>
              <a:off x="5025711" y="3976160"/>
              <a:ext cx="2633298" cy="1481085"/>
            </a:xfrm>
            <a:prstGeom prst="rect">
              <a:avLst/>
            </a:prstGeom>
          </p:spPr>
        </p:pic>
        <p:sp>
          <p:nvSpPr>
            <p:cNvPr id="69" name="Rectangle 68">
              <a:hlinkClick r:id="rId13" action="ppaction://hlinksldjump"/>
              <a:extLst>
                <a:ext uri="{FF2B5EF4-FFF2-40B4-BE49-F238E27FC236}">
                  <a16:creationId xmlns:a16="http://schemas.microsoft.com/office/drawing/2014/main" id="{524AEFEB-F84C-FC41-B5AC-4A4F13558BBB}"/>
                </a:ext>
              </a:extLst>
            </p:cNvPr>
            <p:cNvSpPr/>
            <p:nvPr/>
          </p:nvSpPr>
          <p:spPr>
            <a:xfrm>
              <a:off x="6003010" y="3976131"/>
              <a:ext cx="1655999" cy="133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bg1"/>
                  </a:solidFill>
                </a:rPr>
                <a:t>Entrepreneur Individuel</a:t>
              </a:r>
            </a:p>
          </p:txBody>
        </p:sp>
      </p:grpSp>
      <p:sp>
        <p:nvSpPr>
          <p:cNvPr id="9" name="Triangle 8">
            <a:extLst>
              <a:ext uri="{FF2B5EF4-FFF2-40B4-BE49-F238E27FC236}">
                <a16:creationId xmlns:a16="http://schemas.microsoft.com/office/drawing/2014/main" id="{D129CB64-844E-C94C-BD96-A49BECD06343}"/>
              </a:ext>
            </a:extLst>
          </p:cNvPr>
          <p:cNvSpPr/>
          <p:nvPr/>
        </p:nvSpPr>
        <p:spPr>
          <a:xfrm rot="10800000">
            <a:off x="1389189" y="1643822"/>
            <a:ext cx="660899" cy="218142"/>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4" name="Triangle 83">
            <a:extLst>
              <a:ext uri="{FF2B5EF4-FFF2-40B4-BE49-F238E27FC236}">
                <a16:creationId xmlns:a16="http://schemas.microsoft.com/office/drawing/2014/main" id="{FF454005-5A44-884D-810B-8809060EFF3A}"/>
              </a:ext>
            </a:extLst>
          </p:cNvPr>
          <p:cNvSpPr/>
          <p:nvPr/>
        </p:nvSpPr>
        <p:spPr>
          <a:xfrm rot="10800000">
            <a:off x="925664" y="2807508"/>
            <a:ext cx="1625008" cy="185077"/>
          </a:xfrm>
          <a:prstGeom prst="triangle">
            <a:avLst>
              <a:gd name="adj" fmla="val 50000"/>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0" name="ZoneTexte 89">
            <a:extLst>
              <a:ext uri="{FF2B5EF4-FFF2-40B4-BE49-F238E27FC236}">
                <a16:creationId xmlns:a16="http://schemas.microsoft.com/office/drawing/2014/main" id="{66E0EE44-EE00-134D-82CB-8DF0F46459CC}"/>
              </a:ext>
            </a:extLst>
          </p:cNvPr>
          <p:cNvSpPr txBox="1"/>
          <p:nvPr/>
        </p:nvSpPr>
        <p:spPr>
          <a:xfrm>
            <a:off x="1500700" y="2744255"/>
            <a:ext cx="474937" cy="246221"/>
          </a:xfrm>
          <a:prstGeom prst="rect">
            <a:avLst/>
          </a:prstGeom>
          <a:noFill/>
          <a:ln>
            <a:noFill/>
          </a:ln>
        </p:spPr>
        <p:txBody>
          <a:bodyPr wrap="square" lIns="36000" tIns="0" rIns="36000" bIns="0" rtlCol="0">
            <a:spAutoFit/>
          </a:bodyPr>
          <a:lstStyle/>
          <a:p>
            <a:pPr algn="ctr"/>
            <a:r>
              <a:rPr lang="fr-FR" sz="1600" b="1" dirty="0">
                <a:solidFill>
                  <a:schemeClr val="bg1"/>
                </a:solidFill>
              </a:rPr>
              <a:t>non</a:t>
            </a:r>
          </a:p>
        </p:txBody>
      </p:sp>
      <p:sp>
        <p:nvSpPr>
          <p:cNvPr id="86" name="Triangle 85">
            <a:extLst>
              <a:ext uri="{FF2B5EF4-FFF2-40B4-BE49-F238E27FC236}">
                <a16:creationId xmlns:a16="http://schemas.microsoft.com/office/drawing/2014/main" id="{DD506D68-45A1-4144-A46B-4B46327BB9B1}"/>
              </a:ext>
            </a:extLst>
          </p:cNvPr>
          <p:cNvSpPr/>
          <p:nvPr/>
        </p:nvSpPr>
        <p:spPr>
          <a:xfrm rot="10800000">
            <a:off x="925664" y="4036015"/>
            <a:ext cx="1625008" cy="185077"/>
          </a:xfrm>
          <a:prstGeom prst="triangle">
            <a:avLst>
              <a:gd name="adj" fmla="val 50000"/>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7" name="ZoneTexte 86">
            <a:extLst>
              <a:ext uri="{FF2B5EF4-FFF2-40B4-BE49-F238E27FC236}">
                <a16:creationId xmlns:a16="http://schemas.microsoft.com/office/drawing/2014/main" id="{2A0EB33A-3509-354E-8C97-6123CA2B5A03}"/>
              </a:ext>
            </a:extLst>
          </p:cNvPr>
          <p:cNvSpPr txBox="1"/>
          <p:nvPr/>
        </p:nvSpPr>
        <p:spPr>
          <a:xfrm>
            <a:off x="1500700" y="3972762"/>
            <a:ext cx="474937" cy="246221"/>
          </a:xfrm>
          <a:prstGeom prst="rect">
            <a:avLst/>
          </a:prstGeom>
          <a:noFill/>
          <a:ln>
            <a:noFill/>
          </a:ln>
        </p:spPr>
        <p:txBody>
          <a:bodyPr wrap="square" lIns="36000" tIns="0" rIns="36000" bIns="0" rtlCol="0">
            <a:spAutoFit/>
          </a:bodyPr>
          <a:lstStyle/>
          <a:p>
            <a:pPr algn="ctr"/>
            <a:r>
              <a:rPr lang="fr-FR" sz="1600" b="1" dirty="0">
                <a:solidFill>
                  <a:schemeClr val="bg1"/>
                </a:solidFill>
              </a:rPr>
              <a:t>non</a:t>
            </a:r>
          </a:p>
        </p:txBody>
      </p:sp>
      <p:sp>
        <p:nvSpPr>
          <p:cNvPr id="88" name="Triangle 87">
            <a:extLst>
              <a:ext uri="{FF2B5EF4-FFF2-40B4-BE49-F238E27FC236}">
                <a16:creationId xmlns:a16="http://schemas.microsoft.com/office/drawing/2014/main" id="{64DF1560-3BA3-444B-B054-D04C1AA77D8A}"/>
              </a:ext>
            </a:extLst>
          </p:cNvPr>
          <p:cNvSpPr/>
          <p:nvPr/>
        </p:nvSpPr>
        <p:spPr>
          <a:xfrm rot="10800000">
            <a:off x="925664" y="5222641"/>
            <a:ext cx="1625008" cy="185077"/>
          </a:xfrm>
          <a:prstGeom prst="triangle">
            <a:avLst>
              <a:gd name="adj" fmla="val 50000"/>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2" name="ZoneTexte 91">
            <a:extLst>
              <a:ext uri="{FF2B5EF4-FFF2-40B4-BE49-F238E27FC236}">
                <a16:creationId xmlns:a16="http://schemas.microsoft.com/office/drawing/2014/main" id="{985E1978-9A7F-454B-A818-C641D6204DCF}"/>
              </a:ext>
            </a:extLst>
          </p:cNvPr>
          <p:cNvSpPr txBox="1"/>
          <p:nvPr/>
        </p:nvSpPr>
        <p:spPr>
          <a:xfrm>
            <a:off x="1500700" y="5159388"/>
            <a:ext cx="474937" cy="246221"/>
          </a:xfrm>
          <a:prstGeom prst="rect">
            <a:avLst/>
          </a:prstGeom>
          <a:noFill/>
          <a:ln>
            <a:noFill/>
          </a:ln>
        </p:spPr>
        <p:txBody>
          <a:bodyPr wrap="square" lIns="36000" tIns="0" rIns="36000" bIns="0" rtlCol="0">
            <a:spAutoFit/>
          </a:bodyPr>
          <a:lstStyle/>
          <a:p>
            <a:pPr algn="ctr"/>
            <a:r>
              <a:rPr lang="fr-FR" sz="1600" b="1" dirty="0">
                <a:solidFill>
                  <a:schemeClr val="bg1"/>
                </a:solidFill>
              </a:rPr>
              <a:t>non</a:t>
            </a:r>
          </a:p>
        </p:txBody>
      </p:sp>
      <p:sp>
        <p:nvSpPr>
          <p:cNvPr id="85" name="ZoneTexte 84">
            <a:extLst>
              <a:ext uri="{FF2B5EF4-FFF2-40B4-BE49-F238E27FC236}">
                <a16:creationId xmlns:a16="http://schemas.microsoft.com/office/drawing/2014/main" id="{97B5D15B-546D-499D-AEBA-D9BE36B0CF6C}"/>
              </a:ext>
            </a:extLst>
          </p:cNvPr>
          <p:cNvSpPr txBox="1"/>
          <p:nvPr/>
        </p:nvSpPr>
        <p:spPr>
          <a:xfrm>
            <a:off x="2800201" y="2130874"/>
            <a:ext cx="381559" cy="338554"/>
          </a:xfrm>
          <a:prstGeom prst="rect">
            <a:avLst/>
          </a:prstGeom>
          <a:solidFill>
            <a:schemeClr val="bg1"/>
          </a:solidFill>
          <a:ln>
            <a:noFill/>
          </a:ln>
        </p:spPr>
        <p:txBody>
          <a:bodyPr wrap="square" lIns="0" rIns="0" rtlCol="0">
            <a:spAutoFit/>
          </a:bodyPr>
          <a:lstStyle/>
          <a:p>
            <a:pPr algn="ctr"/>
            <a:r>
              <a:rPr lang="fr-FR" sz="1600" b="1" dirty="0">
                <a:solidFill>
                  <a:schemeClr val="tx2"/>
                </a:solidFill>
              </a:rPr>
              <a:t>oui</a:t>
            </a:r>
            <a:endParaRPr lang="fr-FR" b="1" dirty="0">
              <a:solidFill>
                <a:schemeClr val="tx2"/>
              </a:solidFill>
            </a:endParaRPr>
          </a:p>
        </p:txBody>
      </p:sp>
      <p:sp>
        <p:nvSpPr>
          <p:cNvPr id="91" name="ZoneTexte 90">
            <a:extLst>
              <a:ext uri="{FF2B5EF4-FFF2-40B4-BE49-F238E27FC236}">
                <a16:creationId xmlns:a16="http://schemas.microsoft.com/office/drawing/2014/main" id="{1F4B7275-A8DB-45D0-8071-B168448B2697}"/>
              </a:ext>
            </a:extLst>
          </p:cNvPr>
          <p:cNvSpPr txBox="1"/>
          <p:nvPr/>
        </p:nvSpPr>
        <p:spPr>
          <a:xfrm>
            <a:off x="2773639" y="3329645"/>
            <a:ext cx="381559" cy="338554"/>
          </a:xfrm>
          <a:prstGeom prst="rect">
            <a:avLst/>
          </a:prstGeom>
          <a:solidFill>
            <a:schemeClr val="bg1"/>
          </a:solidFill>
          <a:ln>
            <a:noFill/>
          </a:ln>
        </p:spPr>
        <p:txBody>
          <a:bodyPr wrap="square" lIns="0" rIns="0" rtlCol="0">
            <a:spAutoFit/>
          </a:bodyPr>
          <a:lstStyle/>
          <a:p>
            <a:pPr algn="ctr"/>
            <a:r>
              <a:rPr lang="fr-FR" sz="1600" b="1" dirty="0">
                <a:solidFill>
                  <a:schemeClr val="tx2"/>
                </a:solidFill>
              </a:rPr>
              <a:t>oui</a:t>
            </a:r>
            <a:endParaRPr lang="fr-FR" b="1" dirty="0">
              <a:solidFill>
                <a:schemeClr val="tx2"/>
              </a:solidFill>
            </a:endParaRPr>
          </a:p>
        </p:txBody>
      </p:sp>
      <p:sp>
        <p:nvSpPr>
          <p:cNvPr id="93" name="ZoneTexte 92">
            <a:extLst>
              <a:ext uri="{FF2B5EF4-FFF2-40B4-BE49-F238E27FC236}">
                <a16:creationId xmlns:a16="http://schemas.microsoft.com/office/drawing/2014/main" id="{A07CA956-7E2E-4447-B02B-36884A547D92}"/>
              </a:ext>
            </a:extLst>
          </p:cNvPr>
          <p:cNvSpPr txBox="1"/>
          <p:nvPr/>
        </p:nvSpPr>
        <p:spPr>
          <a:xfrm>
            <a:off x="2744115" y="4516094"/>
            <a:ext cx="381559" cy="338554"/>
          </a:xfrm>
          <a:prstGeom prst="rect">
            <a:avLst/>
          </a:prstGeom>
          <a:solidFill>
            <a:schemeClr val="bg1"/>
          </a:solidFill>
          <a:ln>
            <a:noFill/>
          </a:ln>
        </p:spPr>
        <p:txBody>
          <a:bodyPr wrap="square" lIns="0" rIns="0" rtlCol="0">
            <a:spAutoFit/>
          </a:bodyPr>
          <a:lstStyle/>
          <a:p>
            <a:pPr algn="ctr"/>
            <a:r>
              <a:rPr lang="fr-FR" sz="1600" b="1" dirty="0">
                <a:solidFill>
                  <a:schemeClr val="tx2"/>
                </a:solidFill>
              </a:rPr>
              <a:t>oui</a:t>
            </a:r>
            <a:endParaRPr lang="fr-FR" b="1" dirty="0">
              <a:solidFill>
                <a:schemeClr val="tx2"/>
              </a:solidFill>
            </a:endParaRPr>
          </a:p>
        </p:txBody>
      </p:sp>
      <p:sp>
        <p:nvSpPr>
          <p:cNvPr id="94" name="ZoneTexte 93">
            <a:extLst>
              <a:ext uri="{FF2B5EF4-FFF2-40B4-BE49-F238E27FC236}">
                <a16:creationId xmlns:a16="http://schemas.microsoft.com/office/drawing/2014/main" id="{881DB5B4-8A80-4828-9C9B-6BC0BE027FFC}"/>
              </a:ext>
            </a:extLst>
          </p:cNvPr>
          <p:cNvSpPr txBox="1"/>
          <p:nvPr/>
        </p:nvSpPr>
        <p:spPr>
          <a:xfrm>
            <a:off x="5198654" y="3250903"/>
            <a:ext cx="381559" cy="338554"/>
          </a:xfrm>
          <a:prstGeom prst="rect">
            <a:avLst/>
          </a:prstGeom>
          <a:solidFill>
            <a:schemeClr val="bg1"/>
          </a:solidFill>
          <a:ln>
            <a:noFill/>
          </a:ln>
        </p:spPr>
        <p:txBody>
          <a:bodyPr wrap="square" lIns="0" rIns="0" rtlCol="0">
            <a:spAutoFit/>
          </a:bodyPr>
          <a:lstStyle/>
          <a:p>
            <a:pPr algn="ctr"/>
            <a:r>
              <a:rPr lang="fr-FR" sz="1600" b="1" dirty="0">
                <a:solidFill>
                  <a:schemeClr val="tx2"/>
                </a:solidFill>
              </a:rPr>
              <a:t>oui</a:t>
            </a:r>
            <a:endParaRPr lang="fr-FR" b="1" dirty="0">
              <a:solidFill>
                <a:schemeClr val="tx2"/>
              </a:solidFill>
            </a:endParaRPr>
          </a:p>
        </p:txBody>
      </p:sp>
      <p:sp>
        <p:nvSpPr>
          <p:cNvPr id="95" name="ZoneTexte 94">
            <a:extLst>
              <a:ext uri="{FF2B5EF4-FFF2-40B4-BE49-F238E27FC236}">
                <a16:creationId xmlns:a16="http://schemas.microsoft.com/office/drawing/2014/main" id="{704DEF9B-5ECF-441F-A0B1-95E3224377C0}"/>
              </a:ext>
            </a:extLst>
          </p:cNvPr>
          <p:cNvSpPr txBox="1"/>
          <p:nvPr/>
        </p:nvSpPr>
        <p:spPr>
          <a:xfrm>
            <a:off x="4485025" y="4523844"/>
            <a:ext cx="381559" cy="338554"/>
          </a:xfrm>
          <a:prstGeom prst="rect">
            <a:avLst/>
          </a:prstGeom>
          <a:solidFill>
            <a:schemeClr val="bg1"/>
          </a:solidFill>
          <a:ln>
            <a:noFill/>
          </a:ln>
        </p:spPr>
        <p:txBody>
          <a:bodyPr wrap="square" lIns="0" rIns="0" rtlCol="0">
            <a:spAutoFit/>
          </a:bodyPr>
          <a:lstStyle/>
          <a:p>
            <a:pPr algn="ctr"/>
            <a:r>
              <a:rPr lang="fr-FR" sz="1600" b="1" dirty="0">
                <a:solidFill>
                  <a:schemeClr val="tx2"/>
                </a:solidFill>
              </a:rPr>
              <a:t>oui</a:t>
            </a:r>
            <a:endParaRPr lang="fr-FR" b="1" dirty="0">
              <a:solidFill>
                <a:schemeClr val="tx2"/>
              </a:solidFill>
            </a:endParaRPr>
          </a:p>
        </p:txBody>
      </p:sp>
      <p:sp>
        <p:nvSpPr>
          <p:cNvPr id="131" name="ZoneTexte 130">
            <a:extLst>
              <a:ext uri="{FF2B5EF4-FFF2-40B4-BE49-F238E27FC236}">
                <a16:creationId xmlns:a16="http://schemas.microsoft.com/office/drawing/2014/main" id="{E5348094-EB0F-49F6-ADAC-3C6E171BF04D}"/>
              </a:ext>
            </a:extLst>
          </p:cNvPr>
          <p:cNvSpPr txBox="1"/>
          <p:nvPr/>
        </p:nvSpPr>
        <p:spPr>
          <a:xfrm>
            <a:off x="5781098" y="5315179"/>
            <a:ext cx="381559" cy="338554"/>
          </a:xfrm>
          <a:prstGeom prst="rect">
            <a:avLst/>
          </a:prstGeom>
          <a:solidFill>
            <a:schemeClr val="bg1"/>
          </a:solidFill>
          <a:ln>
            <a:noFill/>
          </a:ln>
        </p:spPr>
        <p:txBody>
          <a:bodyPr wrap="square" lIns="0" rIns="0" rtlCol="0">
            <a:spAutoFit/>
          </a:bodyPr>
          <a:lstStyle/>
          <a:p>
            <a:pPr algn="ctr"/>
            <a:r>
              <a:rPr lang="fr-FR" sz="1600" b="1" dirty="0">
                <a:solidFill>
                  <a:schemeClr val="tx2"/>
                </a:solidFill>
              </a:rPr>
              <a:t>oui</a:t>
            </a:r>
            <a:endParaRPr lang="fr-FR" b="1" dirty="0">
              <a:solidFill>
                <a:schemeClr val="tx2"/>
              </a:solidFill>
            </a:endParaRPr>
          </a:p>
        </p:txBody>
      </p:sp>
      <p:sp>
        <p:nvSpPr>
          <p:cNvPr id="134" name="ZoneTexte 133">
            <a:extLst>
              <a:ext uri="{FF2B5EF4-FFF2-40B4-BE49-F238E27FC236}">
                <a16:creationId xmlns:a16="http://schemas.microsoft.com/office/drawing/2014/main" id="{3F8666D4-80A4-4200-837D-E7B3DC597628}"/>
              </a:ext>
            </a:extLst>
          </p:cNvPr>
          <p:cNvSpPr txBox="1"/>
          <p:nvPr/>
        </p:nvSpPr>
        <p:spPr>
          <a:xfrm>
            <a:off x="5341610" y="1836780"/>
            <a:ext cx="439488" cy="246221"/>
          </a:xfrm>
          <a:prstGeom prst="rect">
            <a:avLst/>
          </a:prstGeom>
          <a:solidFill>
            <a:schemeClr val="bg1"/>
          </a:solidFill>
        </p:spPr>
        <p:txBody>
          <a:bodyPr wrap="square" lIns="0" tIns="0" rIns="0" bIns="0" rtlCol="0" anchor="ctr">
            <a:spAutoFit/>
          </a:bodyPr>
          <a:lstStyle/>
          <a:p>
            <a:pPr algn="ctr"/>
            <a:r>
              <a:rPr lang="fr-FR" sz="1600" b="1" dirty="0">
                <a:solidFill>
                  <a:schemeClr val="tx2"/>
                </a:solidFill>
              </a:rPr>
              <a:t> </a:t>
            </a:r>
          </a:p>
        </p:txBody>
      </p:sp>
      <p:sp>
        <p:nvSpPr>
          <p:cNvPr id="135" name="ZoneTexte 134">
            <a:extLst>
              <a:ext uri="{FF2B5EF4-FFF2-40B4-BE49-F238E27FC236}">
                <a16:creationId xmlns:a16="http://schemas.microsoft.com/office/drawing/2014/main" id="{C38BAA76-9B18-4D68-8E61-B8FE00DEDAE9}"/>
              </a:ext>
            </a:extLst>
          </p:cNvPr>
          <p:cNvSpPr txBox="1"/>
          <p:nvPr/>
        </p:nvSpPr>
        <p:spPr>
          <a:xfrm>
            <a:off x="8625234" y="3266025"/>
            <a:ext cx="474937" cy="246221"/>
          </a:xfrm>
          <a:prstGeom prst="rect">
            <a:avLst/>
          </a:prstGeom>
          <a:solidFill>
            <a:schemeClr val="bg1"/>
          </a:solidFill>
          <a:ln>
            <a:solidFill>
              <a:schemeClr val="bg1"/>
            </a:solidFill>
          </a:ln>
        </p:spPr>
        <p:txBody>
          <a:bodyPr wrap="square" lIns="36000" tIns="0" rIns="36000" bIns="0" rtlCol="0">
            <a:spAutoFit/>
          </a:bodyPr>
          <a:lstStyle/>
          <a:p>
            <a:pPr algn="ctr"/>
            <a:r>
              <a:rPr lang="fr-FR" sz="1600" b="1" dirty="0"/>
              <a:t>non</a:t>
            </a:r>
          </a:p>
        </p:txBody>
      </p:sp>
      <p:sp>
        <p:nvSpPr>
          <p:cNvPr id="136" name="ZoneTexte 135">
            <a:extLst>
              <a:ext uri="{FF2B5EF4-FFF2-40B4-BE49-F238E27FC236}">
                <a16:creationId xmlns:a16="http://schemas.microsoft.com/office/drawing/2014/main" id="{4397300B-182C-43EC-9624-96AE8D33E65B}"/>
              </a:ext>
            </a:extLst>
          </p:cNvPr>
          <p:cNvSpPr txBox="1"/>
          <p:nvPr/>
        </p:nvSpPr>
        <p:spPr>
          <a:xfrm>
            <a:off x="6878279" y="4483675"/>
            <a:ext cx="474937" cy="246221"/>
          </a:xfrm>
          <a:prstGeom prst="rect">
            <a:avLst/>
          </a:prstGeom>
          <a:solidFill>
            <a:schemeClr val="bg1"/>
          </a:solidFill>
          <a:ln>
            <a:solidFill>
              <a:schemeClr val="bg1"/>
            </a:solidFill>
          </a:ln>
        </p:spPr>
        <p:txBody>
          <a:bodyPr wrap="square" lIns="36000" tIns="0" rIns="36000" bIns="0" rtlCol="0">
            <a:spAutoFit/>
          </a:bodyPr>
          <a:lstStyle/>
          <a:p>
            <a:pPr algn="ctr"/>
            <a:r>
              <a:rPr lang="fr-FR" sz="1600" b="1" dirty="0"/>
              <a:t>non</a:t>
            </a:r>
          </a:p>
        </p:txBody>
      </p:sp>
      <p:sp>
        <p:nvSpPr>
          <p:cNvPr id="137" name="ZoneTexte 136">
            <a:extLst>
              <a:ext uri="{FF2B5EF4-FFF2-40B4-BE49-F238E27FC236}">
                <a16:creationId xmlns:a16="http://schemas.microsoft.com/office/drawing/2014/main" id="{62FB41CE-3B2D-4093-A3F8-BE145609D6AB}"/>
              </a:ext>
            </a:extLst>
          </p:cNvPr>
          <p:cNvSpPr txBox="1"/>
          <p:nvPr/>
        </p:nvSpPr>
        <p:spPr>
          <a:xfrm>
            <a:off x="7203587" y="4170527"/>
            <a:ext cx="381559" cy="338554"/>
          </a:xfrm>
          <a:prstGeom prst="rect">
            <a:avLst/>
          </a:prstGeom>
          <a:solidFill>
            <a:schemeClr val="bg1"/>
          </a:solidFill>
          <a:ln>
            <a:noFill/>
          </a:ln>
        </p:spPr>
        <p:txBody>
          <a:bodyPr wrap="square" lIns="0" rIns="0" rtlCol="0">
            <a:spAutoFit/>
          </a:bodyPr>
          <a:lstStyle/>
          <a:p>
            <a:pPr algn="ctr"/>
            <a:r>
              <a:rPr lang="fr-FR" sz="1600" b="1" dirty="0">
                <a:solidFill>
                  <a:schemeClr val="tx2"/>
                </a:solidFill>
              </a:rPr>
              <a:t>oui</a:t>
            </a:r>
            <a:endParaRPr lang="fr-FR" b="1" dirty="0">
              <a:solidFill>
                <a:schemeClr val="tx2"/>
              </a:solidFill>
            </a:endParaRPr>
          </a:p>
        </p:txBody>
      </p:sp>
      <p:sp>
        <p:nvSpPr>
          <p:cNvPr id="98" name="ZoneTexte 97">
            <a:extLst>
              <a:ext uri="{FF2B5EF4-FFF2-40B4-BE49-F238E27FC236}">
                <a16:creationId xmlns:a16="http://schemas.microsoft.com/office/drawing/2014/main" id="{F7CF3CDE-A3CF-448D-A4C8-416F28B4DA90}"/>
              </a:ext>
            </a:extLst>
          </p:cNvPr>
          <p:cNvSpPr txBox="1"/>
          <p:nvPr/>
        </p:nvSpPr>
        <p:spPr>
          <a:xfrm>
            <a:off x="3591388" y="2705315"/>
            <a:ext cx="474937" cy="246221"/>
          </a:xfrm>
          <a:prstGeom prst="rect">
            <a:avLst/>
          </a:prstGeom>
          <a:solidFill>
            <a:schemeClr val="bg1"/>
          </a:solidFill>
          <a:ln>
            <a:solidFill>
              <a:schemeClr val="bg1"/>
            </a:solidFill>
          </a:ln>
        </p:spPr>
        <p:txBody>
          <a:bodyPr wrap="square" lIns="36000" tIns="0" rIns="36000" bIns="0" rtlCol="0">
            <a:spAutoFit/>
          </a:bodyPr>
          <a:lstStyle/>
          <a:p>
            <a:pPr algn="ctr"/>
            <a:r>
              <a:rPr lang="fr-FR" sz="1600" b="1" dirty="0"/>
              <a:t>non</a:t>
            </a:r>
          </a:p>
        </p:txBody>
      </p:sp>
      <p:sp>
        <p:nvSpPr>
          <p:cNvPr id="99" name="ZoneTexte 98">
            <a:extLst>
              <a:ext uri="{FF2B5EF4-FFF2-40B4-BE49-F238E27FC236}">
                <a16:creationId xmlns:a16="http://schemas.microsoft.com/office/drawing/2014/main" id="{3916BADF-AB3E-456F-BEC1-5B949466739E}"/>
              </a:ext>
            </a:extLst>
          </p:cNvPr>
          <p:cNvSpPr txBox="1"/>
          <p:nvPr/>
        </p:nvSpPr>
        <p:spPr>
          <a:xfrm>
            <a:off x="4431996" y="3922704"/>
            <a:ext cx="474937" cy="246221"/>
          </a:xfrm>
          <a:prstGeom prst="rect">
            <a:avLst/>
          </a:prstGeom>
          <a:solidFill>
            <a:schemeClr val="bg1"/>
          </a:solidFill>
          <a:ln>
            <a:solidFill>
              <a:schemeClr val="bg1"/>
            </a:solidFill>
          </a:ln>
        </p:spPr>
        <p:txBody>
          <a:bodyPr wrap="square" lIns="36000" tIns="0" rIns="36000" bIns="0" rtlCol="0">
            <a:spAutoFit/>
          </a:bodyPr>
          <a:lstStyle/>
          <a:p>
            <a:pPr algn="ctr"/>
            <a:r>
              <a:rPr lang="fr-FR" sz="1600" b="1" dirty="0"/>
              <a:t>non</a:t>
            </a:r>
          </a:p>
        </p:txBody>
      </p:sp>
    </p:spTree>
    <p:extLst>
      <p:ext uri="{BB962C8B-B14F-4D97-AF65-F5344CB8AC3E}">
        <p14:creationId xmlns:p14="http://schemas.microsoft.com/office/powerpoint/2010/main" val="40991715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C354DE13-3A7A-3844-B87B-1A5D4A98A46E}"/>
              </a:ext>
            </a:extLst>
          </p:cNvPr>
          <p:cNvSpPr/>
          <p:nvPr/>
        </p:nvSpPr>
        <p:spPr>
          <a:xfrm>
            <a:off x="5275736" y="3416327"/>
            <a:ext cx="1464917" cy="860214"/>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 name="Rectangle 47">
            <a:extLst>
              <a:ext uri="{FF2B5EF4-FFF2-40B4-BE49-F238E27FC236}">
                <a16:creationId xmlns:a16="http://schemas.microsoft.com/office/drawing/2014/main" id="{AE0CA950-12ED-1A4C-87ED-4D5D93A3B97D}"/>
              </a:ext>
            </a:extLst>
          </p:cNvPr>
          <p:cNvSpPr/>
          <p:nvPr/>
        </p:nvSpPr>
        <p:spPr>
          <a:xfrm>
            <a:off x="2473261" y="3416327"/>
            <a:ext cx="1831319" cy="860214"/>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 name="Rectangle 46">
            <a:extLst>
              <a:ext uri="{FF2B5EF4-FFF2-40B4-BE49-F238E27FC236}">
                <a16:creationId xmlns:a16="http://schemas.microsoft.com/office/drawing/2014/main" id="{DE3D028A-5E04-534A-8666-A9E306B884F6}"/>
              </a:ext>
            </a:extLst>
          </p:cNvPr>
          <p:cNvSpPr/>
          <p:nvPr/>
        </p:nvSpPr>
        <p:spPr>
          <a:xfrm>
            <a:off x="1962568" y="1978416"/>
            <a:ext cx="2858543" cy="860214"/>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 name="Rectangle 37">
            <a:extLst>
              <a:ext uri="{FF2B5EF4-FFF2-40B4-BE49-F238E27FC236}">
                <a16:creationId xmlns:a16="http://schemas.microsoft.com/office/drawing/2014/main" id="{AB87C61B-E65D-6145-B364-6C943D023994}"/>
              </a:ext>
            </a:extLst>
          </p:cNvPr>
          <p:cNvSpPr/>
          <p:nvPr/>
        </p:nvSpPr>
        <p:spPr>
          <a:xfrm>
            <a:off x="9251867" y="2608058"/>
            <a:ext cx="2613712" cy="1328747"/>
          </a:xfrm>
          <a:prstGeom prst="rect">
            <a:avLst/>
          </a:prstGeom>
          <a:solidFill>
            <a:schemeClr val="bg1">
              <a:lumMod val="95000"/>
            </a:schemeClr>
          </a:solidFill>
          <a:ln w="15240">
            <a:noFill/>
          </a:ln>
        </p:spPr>
        <p:txBody>
          <a:bodyPr vert="horz" wrap="square" lIns="180000" tIns="144000" rIns="180000" bIns="180000" rtlCol="0" anchor="ctr" anchorCtr="0">
            <a:noAutofit/>
          </a:bodyPr>
          <a:lstStyle/>
          <a:p>
            <a:pPr algn="ctr">
              <a:spcBef>
                <a:spcPts val="1500"/>
              </a:spcBef>
            </a:pPr>
            <a:endParaRPr lang="fr-FR" sz="1000" b="1">
              <a:solidFill>
                <a:schemeClr val="tx2"/>
              </a:solidFill>
            </a:endParaRPr>
          </a:p>
        </p:txBody>
      </p:sp>
      <p:sp>
        <p:nvSpPr>
          <p:cNvPr id="12" name="Rectangle 11">
            <a:extLst>
              <a:ext uri="{FF2B5EF4-FFF2-40B4-BE49-F238E27FC236}">
                <a16:creationId xmlns:a16="http://schemas.microsoft.com/office/drawing/2014/main" id="{FFE7E2C0-BE39-0641-A643-40107A6785AF}"/>
              </a:ext>
            </a:extLst>
          </p:cNvPr>
          <p:cNvSpPr/>
          <p:nvPr/>
        </p:nvSpPr>
        <p:spPr>
          <a:xfrm>
            <a:off x="425790" y="4981044"/>
            <a:ext cx="3616766" cy="939821"/>
          </a:xfrm>
          <a:prstGeom prst="rect">
            <a:avLst/>
          </a:prstGeom>
          <a:solidFill>
            <a:schemeClr val="bg1">
              <a:lumMod val="95000"/>
            </a:schemeClr>
          </a:solidFill>
          <a:ln w="15240">
            <a:noFill/>
          </a:ln>
        </p:spPr>
        <p:txBody>
          <a:bodyPr vert="horz" wrap="square" lIns="180000" tIns="144000" rIns="180000" bIns="180000" rtlCol="0" anchor="ctr" anchorCtr="0">
            <a:noAutofit/>
          </a:bodyPr>
          <a:lstStyle/>
          <a:p>
            <a:pPr algn="ctr">
              <a:spcBef>
                <a:spcPts val="1500"/>
              </a:spcBef>
            </a:pPr>
            <a:endParaRPr lang="fr-FR" sz="1000" b="1">
              <a:solidFill>
                <a:schemeClr val="tx2"/>
              </a:solidFill>
            </a:endParaRPr>
          </a:p>
        </p:txBody>
      </p:sp>
      <p:sp>
        <p:nvSpPr>
          <p:cNvPr id="7" name="Espace réservé du pied de page 6">
            <a:extLst>
              <a:ext uri="{FF2B5EF4-FFF2-40B4-BE49-F238E27FC236}">
                <a16:creationId xmlns:a16="http://schemas.microsoft.com/office/drawing/2014/main" id="{5E8C40B7-7C47-4543-9D1A-0790B844047B}"/>
              </a:ext>
            </a:extLst>
          </p:cNvPr>
          <p:cNvSpPr>
            <a:spLocks noGrp="1"/>
          </p:cNvSpPr>
          <p:nvPr>
            <p:ph type="ftr" sz="quarter" idx="11"/>
          </p:nvPr>
        </p:nvSpPr>
        <p:spPr>
          <a:xfrm>
            <a:off x="632384" y="6468977"/>
            <a:ext cx="3600000" cy="252000"/>
          </a:xfrm>
        </p:spPr>
        <p:txBody>
          <a:bodyPr/>
          <a:lstStyle/>
          <a:p>
            <a:r>
              <a:rPr lang="fr-FR" dirty="0"/>
              <a:t>Arbre décisionnel Banque en Ligne DEI PRO - CE NET</a:t>
            </a:r>
          </a:p>
        </p:txBody>
      </p:sp>
      <p:sp>
        <p:nvSpPr>
          <p:cNvPr id="8" name="Espace réservé du numéro de diapositive 7">
            <a:extLst>
              <a:ext uri="{FF2B5EF4-FFF2-40B4-BE49-F238E27FC236}">
                <a16:creationId xmlns:a16="http://schemas.microsoft.com/office/drawing/2014/main" id="{FB51D51E-007B-4CF2-9F3B-D23EBEB30D3F}"/>
              </a:ext>
            </a:extLst>
          </p:cNvPr>
          <p:cNvSpPr>
            <a:spLocks noGrp="1"/>
          </p:cNvSpPr>
          <p:nvPr>
            <p:ph type="sldNum" sz="quarter" idx="12"/>
          </p:nvPr>
        </p:nvSpPr>
        <p:spPr>
          <a:xfrm>
            <a:off x="5736000" y="6477000"/>
            <a:ext cx="720000" cy="252000"/>
          </a:xfrm>
        </p:spPr>
        <p:txBody>
          <a:bodyPr/>
          <a:lstStyle/>
          <a:p>
            <a:fld id="{975A587B-5814-4D9B-9598-FE9CB954CB01}" type="slidenum">
              <a:rPr lang="fr-FR" smtClean="0"/>
              <a:pPr/>
              <a:t>4</a:t>
            </a:fld>
            <a:endParaRPr lang="fr-FR" dirty="0"/>
          </a:p>
        </p:txBody>
      </p:sp>
      <p:cxnSp>
        <p:nvCxnSpPr>
          <p:cNvPr id="19" name="Connecteur droit avec flèche 18">
            <a:extLst>
              <a:ext uri="{FF2B5EF4-FFF2-40B4-BE49-F238E27FC236}">
                <a16:creationId xmlns:a16="http://schemas.microsoft.com/office/drawing/2014/main" id="{F4F48E15-D309-FE49-9A7F-36DE5D3C44A7}"/>
              </a:ext>
            </a:extLst>
          </p:cNvPr>
          <p:cNvCxnSpPr>
            <a:cxnSpLocks/>
          </p:cNvCxnSpPr>
          <p:nvPr/>
        </p:nvCxnSpPr>
        <p:spPr>
          <a:xfrm>
            <a:off x="3392323" y="4393550"/>
            <a:ext cx="4238" cy="391111"/>
          </a:xfrm>
          <a:prstGeom prst="straightConnector1">
            <a:avLst/>
          </a:prstGeom>
          <a:ln w="25400">
            <a:solidFill>
              <a:schemeClr val="tx2"/>
            </a:solidFill>
            <a:tailEnd type="triangle"/>
          </a:ln>
        </p:spPr>
        <p:style>
          <a:lnRef idx="1">
            <a:schemeClr val="dk1"/>
          </a:lnRef>
          <a:fillRef idx="0">
            <a:schemeClr val="dk1"/>
          </a:fillRef>
          <a:effectRef idx="0">
            <a:schemeClr val="dk1"/>
          </a:effectRef>
          <a:fontRef idx="minor">
            <a:schemeClr val="tx1"/>
          </a:fontRef>
        </p:style>
      </p:cxnSp>
      <p:cxnSp>
        <p:nvCxnSpPr>
          <p:cNvPr id="22" name="Connecteur droit avec flèche 21">
            <a:extLst>
              <a:ext uri="{FF2B5EF4-FFF2-40B4-BE49-F238E27FC236}">
                <a16:creationId xmlns:a16="http://schemas.microsoft.com/office/drawing/2014/main" id="{0DC9D5E7-767E-0047-8687-A89D8DCC8684}"/>
              </a:ext>
            </a:extLst>
          </p:cNvPr>
          <p:cNvCxnSpPr>
            <a:cxnSpLocks/>
          </p:cNvCxnSpPr>
          <p:nvPr/>
        </p:nvCxnSpPr>
        <p:spPr>
          <a:xfrm>
            <a:off x="4453796" y="3850224"/>
            <a:ext cx="761879" cy="1"/>
          </a:xfrm>
          <a:prstGeom prst="straightConnector1">
            <a:avLst/>
          </a:prstGeom>
          <a:ln w="2540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23" name="Connecteur en angle 22">
            <a:extLst>
              <a:ext uri="{FF2B5EF4-FFF2-40B4-BE49-F238E27FC236}">
                <a16:creationId xmlns:a16="http://schemas.microsoft.com/office/drawing/2014/main" id="{05A7BA6F-0D7D-C14A-94B4-169AA9BBD4DC}"/>
              </a:ext>
            </a:extLst>
          </p:cNvPr>
          <p:cNvCxnSpPr>
            <a:cxnSpLocks/>
          </p:cNvCxnSpPr>
          <p:nvPr/>
        </p:nvCxnSpPr>
        <p:spPr>
          <a:xfrm rot="5400000">
            <a:off x="4581457" y="3971833"/>
            <a:ext cx="992382" cy="1729498"/>
          </a:xfrm>
          <a:prstGeom prst="bentConnector2">
            <a:avLst/>
          </a:prstGeom>
          <a:ln w="2540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25" name="Connecteur en angle 24">
            <a:extLst>
              <a:ext uri="{FF2B5EF4-FFF2-40B4-BE49-F238E27FC236}">
                <a16:creationId xmlns:a16="http://schemas.microsoft.com/office/drawing/2014/main" id="{AEE1FA34-C7DE-BA4C-837D-007785F97CDE}"/>
              </a:ext>
            </a:extLst>
          </p:cNvPr>
          <p:cNvCxnSpPr>
            <a:cxnSpLocks/>
          </p:cNvCxnSpPr>
          <p:nvPr/>
        </p:nvCxnSpPr>
        <p:spPr>
          <a:xfrm flipV="1">
            <a:off x="6812077" y="3012744"/>
            <a:ext cx="2068273" cy="847854"/>
          </a:xfrm>
          <a:prstGeom prst="bentConnector2">
            <a:avLst/>
          </a:prstGeom>
          <a:ln w="2540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28" name="Connecteur droit avec flèche 27">
            <a:extLst>
              <a:ext uri="{FF2B5EF4-FFF2-40B4-BE49-F238E27FC236}">
                <a16:creationId xmlns:a16="http://schemas.microsoft.com/office/drawing/2014/main" id="{62EA8BA8-F2A0-014E-927D-500AB0E29980}"/>
              </a:ext>
            </a:extLst>
          </p:cNvPr>
          <p:cNvCxnSpPr>
            <a:cxnSpLocks/>
          </p:cNvCxnSpPr>
          <p:nvPr/>
        </p:nvCxnSpPr>
        <p:spPr>
          <a:xfrm flipH="1">
            <a:off x="3392323" y="2985585"/>
            <a:ext cx="2114" cy="368328"/>
          </a:xfrm>
          <a:prstGeom prst="straightConnector1">
            <a:avLst/>
          </a:prstGeom>
          <a:ln w="25400">
            <a:solidFill>
              <a:schemeClr val="tx1"/>
            </a:solidFill>
            <a:tailEnd type="triangle"/>
          </a:ln>
        </p:spPr>
        <p:style>
          <a:lnRef idx="1">
            <a:schemeClr val="dk1"/>
          </a:lnRef>
          <a:fillRef idx="0">
            <a:schemeClr val="dk1"/>
          </a:fillRef>
          <a:effectRef idx="0">
            <a:schemeClr val="dk1"/>
          </a:effectRef>
          <a:fontRef idx="minor">
            <a:schemeClr val="tx1"/>
          </a:fontRef>
        </p:style>
      </p:cxnSp>
      <p:sp>
        <p:nvSpPr>
          <p:cNvPr id="30" name="Rectangle 29">
            <a:extLst>
              <a:ext uri="{FF2B5EF4-FFF2-40B4-BE49-F238E27FC236}">
                <a16:creationId xmlns:a16="http://schemas.microsoft.com/office/drawing/2014/main" id="{5414BBD3-E9F7-8249-BF14-25C0A6E556DA}"/>
              </a:ext>
            </a:extLst>
          </p:cNvPr>
          <p:cNvSpPr/>
          <p:nvPr/>
        </p:nvSpPr>
        <p:spPr>
          <a:xfrm>
            <a:off x="7702140" y="5157888"/>
            <a:ext cx="3331418" cy="646331"/>
          </a:xfrm>
          <a:prstGeom prst="rect">
            <a:avLst/>
          </a:prstGeom>
        </p:spPr>
        <p:txBody>
          <a:bodyPr wrap="square">
            <a:spAutoFit/>
          </a:bodyPr>
          <a:lstStyle/>
          <a:p>
            <a:r>
              <a:rPr lang="fr-FR" sz="900" i="1" dirty="0"/>
              <a:t>*Préconisation</a:t>
            </a:r>
          </a:p>
          <a:p>
            <a:r>
              <a:rPr lang="fr-FR" sz="900" i="1" dirty="0"/>
              <a:t>**CE net Remises = incluant toutes les fonctionnalités </a:t>
            </a:r>
            <a:br>
              <a:rPr lang="fr-FR" sz="900" i="1" dirty="0"/>
            </a:br>
            <a:r>
              <a:rPr lang="fr-FR" sz="900" i="1" dirty="0"/>
              <a:t>de CE net Comptes + module « Remises »</a:t>
            </a:r>
          </a:p>
          <a:p>
            <a:r>
              <a:rPr lang="fr-FR" sz="900" i="1" dirty="0"/>
              <a:t>Pour approfondir le besoin client </a:t>
            </a:r>
            <a:r>
              <a:rPr lang="fr-FR" sz="900" i="1" dirty="0" err="1"/>
              <a:t>cf</a:t>
            </a:r>
            <a:r>
              <a:rPr lang="fr-FR" sz="900" i="1" dirty="0"/>
              <a:t> outil </a:t>
            </a:r>
            <a:r>
              <a:rPr lang="fr-FR" sz="900" i="1" dirty="0" err="1"/>
              <a:t>Diag</a:t>
            </a:r>
            <a:r>
              <a:rPr lang="fr-FR" sz="900" i="1" dirty="0"/>
              <a:t> EDI</a:t>
            </a:r>
          </a:p>
        </p:txBody>
      </p:sp>
      <p:sp>
        <p:nvSpPr>
          <p:cNvPr id="51" name="Espace réservé du texte 27">
            <a:extLst>
              <a:ext uri="{FF2B5EF4-FFF2-40B4-BE49-F238E27FC236}">
                <a16:creationId xmlns:a16="http://schemas.microsoft.com/office/drawing/2014/main" id="{75988266-0DF4-8A4F-9868-0C196CA951E9}"/>
              </a:ext>
            </a:extLst>
          </p:cNvPr>
          <p:cNvSpPr>
            <a:spLocks noGrp="1"/>
          </p:cNvSpPr>
          <p:nvPr>
            <p:ph type="body" sz="quarter" idx="13" hasCustomPrompt="1"/>
          </p:nvPr>
        </p:nvSpPr>
        <p:spPr>
          <a:xfrm>
            <a:off x="5276017" y="3433136"/>
            <a:ext cx="1475999" cy="864000"/>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2 w 1359695"/>
              <a:gd name="connsiteY3" fmla="*/ 1303885 h 1359695"/>
              <a:gd name="connsiteX4" fmla="*/ 679902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2" y="1303885"/>
                </a:lnTo>
                <a:lnTo>
                  <a:pt x="679902" y="1359695"/>
                </a:lnTo>
                <a:lnTo>
                  <a:pt x="0" y="1359695"/>
                </a:lnTo>
                <a:close/>
              </a:path>
            </a:pathLst>
          </a:custGeom>
          <a:noFill/>
          <a:ln w="15240">
            <a:noFill/>
          </a:ln>
        </p:spPr>
        <p:txBody>
          <a:bodyPr wrap="square" lIns="180000" tIns="216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sz="1300" b="0">
                <a:solidFill>
                  <a:schemeClr val="tx1"/>
                </a:solidFill>
              </a:rPr>
              <a:t>Combien de bénéficiaires ?</a:t>
            </a:r>
          </a:p>
        </p:txBody>
      </p:sp>
      <p:sp>
        <p:nvSpPr>
          <p:cNvPr id="52" name="Espace réservé du texte 27">
            <a:extLst>
              <a:ext uri="{FF2B5EF4-FFF2-40B4-BE49-F238E27FC236}">
                <a16:creationId xmlns:a16="http://schemas.microsoft.com/office/drawing/2014/main" id="{4A097035-08F6-7E43-B80B-3B0F5209511A}"/>
              </a:ext>
            </a:extLst>
          </p:cNvPr>
          <p:cNvSpPr txBox="1">
            <a:spLocks/>
          </p:cNvSpPr>
          <p:nvPr/>
        </p:nvSpPr>
        <p:spPr>
          <a:xfrm>
            <a:off x="2414479" y="3433136"/>
            <a:ext cx="1964164" cy="862971"/>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2 w 1359695"/>
              <a:gd name="connsiteY3" fmla="*/ 1303885 h 1359695"/>
              <a:gd name="connsiteX4" fmla="*/ 679902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2" y="1303885"/>
                </a:lnTo>
                <a:lnTo>
                  <a:pt x="679902" y="1359695"/>
                </a:lnTo>
                <a:lnTo>
                  <a:pt x="0" y="1359695"/>
                </a:lnTo>
                <a:close/>
              </a:path>
            </a:pathLst>
          </a:custGeom>
          <a:noFill/>
          <a:ln w="15240">
            <a:noFill/>
          </a:ln>
        </p:spPr>
        <p:txBody>
          <a:bodyPr vert="horz" wrap="square" lIns="180000" tIns="144000" rIns="180000" bIns="180000" rtlCol="0" anchor="t" anchorCtr="0">
            <a:noAutofit/>
          </a:bodyPr>
          <a:lstStyle>
            <a:lvl1pPr marL="0" indent="0" algn="ctr" defTabSz="914400" rtl="0" eaLnBrk="1" latinLnBrk="0" hangingPunct="1">
              <a:lnSpc>
                <a:spcPct val="100000"/>
              </a:lnSpc>
              <a:spcBef>
                <a:spcPts val="1500"/>
              </a:spcBef>
              <a:buFont typeface="Arial" panose="020B0604020202020204" pitchFamily="34" charset="0"/>
              <a:buNone/>
              <a:defRPr sz="4300" b="1" kern="1200">
                <a:solidFill>
                  <a:schemeClr val="tx2"/>
                </a:solidFill>
                <a:latin typeface="+mn-lt"/>
                <a:ea typeface="+mn-ea"/>
                <a:cs typeface="+mn-cs"/>
              </a:defRPr>
            </a:lvl1pPr>
            <a:lvl2pPr marL="0" indent="0" algn="ctr" defTabSz="914400" rtl="0" eaLnBrk="1" latinLnBrk="0" hangingPunct="1">
              <a:lnSpc>
                <a:spcPct val="100000"/>
              </a:lnSpc>
              <a:spcBef>
                <a:spcPts val="1300"/>
              </a:spcBef>
              <a:buClr>
                <a:schemeClr val="tx2"/>
              </a:buClr>
              <a:buFont typeface="Wingdings 2" panose="05020102010507070707" pitchFamily="18" charset="2"/>
              <a:buNone/>
              <a:defRPr sz="1000" i="1" kern="1200">
                <a:solidFill>
                  <a:schemeClr val="tx2"/>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dirty="0">
                <a:solidFill>
                  <a:schemeClr val="tx1"/>
                </a:solidFill>
              </a:rPr>
              <a:t>Virements sur liste </a:t>
            </a:r>
            <a:r>
              <a:rPr lang="fr-FR" sz="1100" b="0" dirty="0">
                <a:solidFill>
                  <a:schemeClr val="tx1"/>
                </a:solidFill>
              </a:rPr>
              <a:t>(ex : paiement des salaires)</a:t>
            </a:r>
          </a:p>
          <a:p>
            <a:endParaRPr lang="fr-FR" sz="1400" b="0" dirty="0">
              <a:solidFill>
                <a:schemeClr val="tx1"/>
              </a:solidFill>
            </a:endParaRPr>
          </a:p>
        </p:txBody>
      </p:sp>
      <p:sp>
        <p:nvSpPr>
          <p:cNvPr id="57" name="Espace réservé du texte 27">
            <a:extLst>
              <a:ext uri="{FF2B5EF4-FFF2-40B4-BE49-F238E27FC236}">
                <a16:creationId xmlns:a16="http://schemas.microsoft.com/office/drawing/2014/main" id="{F79100E4-A614-CC40-AE92-7730F88D727F}"/>
              </a:ext>
            </a:extLst>
          </p:cNvPr>
          <p:cNvSpPr txBox="1">
            <a:spLocks/>
          </p:cNvSpPr>
          <p:nvPr/>
        </p:nvSpPr>
        <p:spPr>
          <a:xfrm>
            <a:off x="7247897" y="3428598"/>
            <a:ext cx="1385418" cy="864000"/>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2 w 1359695"/>
              <a:gd name="connsiteY3" fmla="*/ 1303885 h 1359695"/>
              <a:gd name="connsiteX4" fmla="*/ 679902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2" y="1303885"/>
                </a:lnTo>
                <a:lnTo>
                  <a:pt x="679902" y="1359695"/>
                </a:lnTo>
                <a:lnTo>
                  <a:pt x="0" y="1359695"/>
                </a:lnTo>
                <a:close/>
              </a:path>
            </a:pathLst>
          </a:custGeom>
          <a:solidFill>
            <a:schemeClr val="bg1"/>
          </a:solidFill>
          <a:ln w="15240">
            <a:noFill/>
          </a:ln>
        </p:spPr>
        <p:txBody>
          <a:bodyPr vert="horz" wrap="square" lIns="180000" tIns="144000" rIns="180000" bIns="180000" rtlCol="0" anchor="ctr" anchorCtr="0">
            <a:noAutofit/>
          </a:bodyPr>
          <a:lstStyle>
            <a:lvl1pPr marL="0" indent="0" algn="ctr" defTabSz="914400" rtl="0" eaLnBrk="1" latinLnBrk="0" hangingPunct="1">
              <a:lnSpc>
                <a:spcPct val="100000"/>
              </a:lnSpc>
              <a:spcBef>
                <a:spcPts val="1500"/>
              </a:spcBef>
              <a:buFont typeface="Arial" panose="020B0604020202020204" pitchFamily="34" charset="0"/>
              <a:buNone/>
              <a:defRPr sz="4300" b="1" kern="1200">
                <a:solidFill>
                  <a:schemeClr val="tx2"/>
                </a:solidFill>
                <a:latin typeface="+mn-lt"/>
                <a:ea typeface="+mn-ea"/>
                <a:cs typeface="+mn-cs"/>
              </a:defRPr>
            </a:lvl1pPr>
            <a:lvl2pPr marL="0" indent="0" algn="ctr" defTabSz="914400" rtl="0" eaLnBrk="1" latinLnBrk="0" hangingPunct="1">
              <a:lnSpc>
                <a:spcPct val="100000"/>
              </a:lnSpc>
              <a:spcBef>
                <a:spcPts val="1300"/>
              </a:spcBef>
              <a:buClr>
                <a:schemeClr val="tx2"/>
              </a:buClr>
              <a:buFont typeface="Wingdings 2" panose="05020102010507070707" pitchFamily="18" charset="2"/>
              <a:buNone/>
              <a:defRPr sz="1000" i="1" kern="1200">
                <a:solidFill>
                  <a:schemeClr val="tx2"/>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000" dirty="0"/>
              <a:t>Plus de </a:t>
            </a:r>
            <a:br>
              <a:rPr lang="fr-FR" sz="1000" dirty="0"/>
            </a:br>
            <a:r>
              <a:rPr lang="fr-FR" sz="1000" dirty="0"/>
              <a:t>10 bénéficiaires*</a:t>
            </a:r>
          </a:p>
        </p:txBody>
      </p:sp>
      <p:sp>
        <p:nvSpPr>
          <p:cNvPr id="58" name="Espace réservé du texte 27">
            <a:extLst>
              <a:ext uri="{FF2B5EF4-FFF2-40B4-BE49-F238E27FC236}">
                <a16:creationId xmlns:a16="http://schemas.microsoft.com/office/drawing/2014/main" id="{C3D1D083-9C7B-4641-A1C8-8D27042456F8}"/>
              </a:ext>
            </a:extLst>
          </p:cNvPr>
          <p:cNvSpPr txBox="1">
            <a:spLocks/>
          </p:cNvSpPr>
          <p:nvPr/>
        </p:nvSpPr>
        <p:spPr>
          <a:xfrm>
            <a:off x="5265011" y="4885216"/>
            <a:ext cx="1369816" cy="877204"/>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2 w 1359695"/>
              <a:gd name="connsiteY3" fmla="*/ 1303885 h 1359695"/>
              <a:gd name="connsiteX4" fmla="*/ 679902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2" y="1303885"/>
                </a:lnTo>
                <a:lnTo>
                  <a:pt x="679902" y="1359695"/>
                </a:lnTo>
                <a:lnTo>
                  <a:pt x="0" y="1359695"/>
                </a:lnTo>
                <a:close/>
              </a:path>
            </a:pathLst>
          </a:custGeom>
          <a:solidFill>
            <a:schemeClr val="bg1"/>
          </a:solidFill>
          <a:ln w="15240">
            <a:noFill/>
          </a:ln>
        </p:spPr>
        <p:txBody>
          <a:bodyPr vert="horz" wrap="square" lIns="180000" tIns="144000" rIns="180000" bIns="180000" rtlCol="0" anchor="t" anchorCtr="0">
            <a:noAutofit/>
          </a:bodyPr>
          <a:lstStyle>
            <a:lvl1pPr marL="0" indent="0" algn="ctr" defTabSz="914400" rtl="0" eaLnBrk="1" latinLnBrk="0" hangingPunct="1">
              <a:lnSpc>
                <a:spcPct val="100000"/>
              </a:lnSpc>
              <a:spcBef>
                <a:spcPts val="1500"/>
              </a:spcBef>
              <a:buFont typeface="Arial" panose="020B0604020202020204" pitchFamily="34" charset="0"/>
              <a:buNone/>
              <a:defRPr sz="4300" b="1" kern="1200">
                <a:solidFill>
                  <a:schemeClr val="tx2"/>
                </a:solidFill>
                <a:latin typeface="+mn-lt"/>
                <a:ea typeface="+mn-ea"/>
                <a:cs typeface="+mn-cs"/>
              </a:defRPr>
            </a:lvl1pPr>
            <a:lvl2pPr marL="0" indent="0" algn="ctr" defTabSz="914400" rtl="0" eaLnBrk="1" latinLnBrk="0" hangingPunct="1">
              <a:lnSpc>
                <a:spcPct val="100000"/>
              </a:lnSpc>
              <a:spcBef>
                <a:spcPts val="1300"/>
              </a:spcBef>
              <a:buClr>
                <a:schemeClr val="tx2"/>
              </a:buClr>
              <a:buFont typeface="Wingdings 2" panose="05020102010507070707" pitchFamily="18" charset="2"/>
              <a:buNone/>
              <a:defRPr sz="1000" i="1" kern="1200">
                <a:solidFill>
                  <a:schemeClr val="tx2"/>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000" dirty="0"/>
              <a:t>Moins de </a:t>
            </a:r>
            <a:br>
              <a:rPr lang="fr-FR" sz="1000" dirty="0"/>
            </a:br>
            <a:r>
              <a:rPr lang="fr-FR" sz="1000" dirty="0"/>
              <a:t>10 bénéficiaires*</a:t>
            </a:r>
            <a:br>
              <a:rPr lang="fr-FR" sz="1000" dirty="0"/>
            </a:br>
            <a:r>
              <a:rPr lang="fr-FR" sz="1000" dirty="0"/>
              <a:t>via virement unitaire</a:t>
            </a:r>
          </a:p>
        </p:txBody>
      </p:sp>
      <p:sp>
        <p:nvSpPr>
          <p:cNvPr id="65" name="Espace réservé du texte 27">
            <a:extLst>
              <a:ext uri="{FF2B5EF4-FFF2-40B4-BE49-F238E27FC236}">
                <a16:creationId xmlns:a16="http://schemas.microsoft.com/office/drawing/2014/main" id="{0F55C18A-76CF-0547-B681-31C1BC735F8C}"/>
              </a:ext>
            </a:extLst>
          </p:cNvPr>
          <p:cNvSpPr txBox="1">
            <a:spLocks/>
          </p:cNvSpPr>
          <p:nvPr/>
        </p:nvSpPr>
        <p:spPr>
          <a:xfrm>
            <a:off x="2126347" y="1915289"/>
            <a:ext cx="2536189" cy="972000"/>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2 w 1359695"/>
              <a:gd name="connsiteY3" fmla="*/ 1303885 h 1359695"/>
              <a:gd name="connsiteX4" fmla="*/ 679902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2" y="1303885"/>
                </a:lnTo>
                <a:lnTo>
                  <a:pt x="679902" y="1359695"/>
                </a:lnTo>
                <a:lnTo>
                  <a:pt x="0" y="1359695"/>
                </a:lnTo>
                <a:close/>
              </a:path>
            </a:pathLst>
          </a:custGeom>
          <a:noFill/>
          <a:ln w="15240">
            <a:noFill/>
          </a:ln>
        </p:spPr>
        <p:txBody>
          <a:bodyPr vert="horz" wrap="square" lIns="180000" tIns="144000" rIns="180000" bIns="180000" rtlCol="0" anchor="ctr" anchorCtr="0">
            <a:noAutofit/>
          </a:bodyPr>
          <a:lstStyle>
            <a:lvl1pPr marL="0" indent="0" algn="ctr" defTabSz="914400" rtl="0" eaLnBrk="1" latinLnBrk="0" hangingPunct="1">
              <a:lnSpc>
                <a:spcPct val="100000"/>
              </a:lnSpc>
              <a:spcBef>
                <a:spcPts val="1500"/>
              </a:spcBef>
              <a:buFont typeface="Arial" panose="020B0604020202020204" pitchFamily="34" charset="0"/>
              <a:buNone/>
              <a:defRPr sz="4300" b="1" kern="1200">
                <a:solidFill>
                  <a:schemeClr val="tx2"/>
                </a:solidFill>
                <a:latin typeface="+mn-lt"/>
                <a:ea typeface="+mn-ea"/>
                <a:cs typeface="+mn-cs"/>
              </a:defRPr>
            </a:lvl1pPr>
            <a:lvl2pPr marL="0" indent="0" algn="ctr" defTabSz="914400" rtl="0" eaLnBrk="1" latinLnBrk="0" hangingPunct="1">
              <a:lnSpc>
                <a:spcPct val="100000"/>
              </a:lnSpc>
              <a:spcBef>
                <a:spcPts val="1300"/>
              </a:spcBef>
              <a:buClr>
                <a:schemeClr val="tx2"/>
              </a:buClr>
              <a:buFont typeface="Wingdings 2" panose="05020102010507070707" pitchFamily="18" charset="2"/>
              <a:buNone/>
              <a:defRPr sz="1000" i="1" kern="1200">
                <a:solidFill>
                  <a:schemeClr val="tx2"/>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600" dirty="0">
                <a:solidFill>
                  <a:schemeClr val="tx1"/>
                </a:solidFill>
              </a:rPr>
              <a:t>CE net (Comptes ou Remises ou EDI selon le besoin flux)</a:t>
            </a:r>
          </a:p>
        </p:txBody>
      </p:sp>
      <p:pic>
        <p:nvPicPr>
          <p:cNvPr id="26" name="Graphique 25">
            <a:hlinkClick r:id="rId3" action="ppaction://hlinksldjump"/>
            <a:extLst>
              <a:ext uri="{FF2B5EF4-FFF2-40B4-BE49-F238E27FC236}">
                <a16:creationId xmlns:a16="http://schemas.microsoft.com/office/drawing/2014/main" id="{4FABADD2-2428-284C-A825-D52A8B642D3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219421" y="348757"/>
            <a:ext cx="205082" cy="235465"/>
          </a:xfrm>
          <a:prstGeom prst="rect">
            <a:avLst/>
          </a:prstGeom>
        </p:spPr>
      </p:pic>
      <p:pic>
        <p:nvPicPr>
          <p:cNvPr id="27" name="Graphique 26">
            <a:hlinkClick r:id="" action="ppaction://hlinkshowjump?jump=previousslide"/>
            <a:extLst>
              <a:ext uri="{FF2B5EF4-FFF2-40B4-BE49-F238E27FC236}">
                <a16:creationId xmlns:a16="http://schemas.microsoft.com/office/drawing/2014/main" id="{DE580EBE-ED67-B14B-AA93-E6C2ABAE35B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796215" y="383939"/>
            <a:ext cx="228600" cy="165100"/>
          </a:xfrm>
          <a:prstGeom prst="rect">
            <a:avLst/>
          </a:prstGeom>
        </p:spPr>
      </p:pic>
      <p:pic>
        <p:nvPicPr>
          <p:cNvPr id="31" name="Graphique 30">
            <a:hlinkClick r:id="" action="ppaction://hlinkshowjump?jump=nextslide"/>
            <a:extLst>
              <a:ext uri="{FF2B5EF4-FFF2-40B4-BE49-F238E27FC236}">
                <a16:creationId xmlns:a16="http://schemas.microsoft.com/office/drawing/2014/main" id="{45E239B1-1908-CE47-B2EC-BBA85C3E65D7}"/>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1616388" y="383939"/>
            <a:ext cx="228600" cy="165100"/>
          </a:xfrm>
          <a:prstGeom prst="rect">
            <a:avLst/>
          </a:prstGeom>
        </p:spPr>
      </p:pic>
      <p:pic>
        <p:nvPicPr>
          <p:cNvPr id="3" name="Image 2">
            <a:extLst>
              <a:ext uri="{FF2B5EF4-FFF2-40B4-BE49-F238E27FC236}">
                <a16:creationId xmlns:a16="http://schemas.microsoft.com/office/drawing/2014/main" id="{5448A22A-E7DE-7D48-8885-90EC77ED0220}"/>
              </a:ext>
            </a:extLst>
          </p:cNvPr>
          <p:cNvPicPr>
            <a:picLocks noChangeAspect="1"/>
          </p:cNvPicPr>
          <p:nvPr/>
        </p:nvPicPr>
        <p:blipFill rotWithShape="1">
          <a:blip r:embed="rId10"/>
          <a:srcRect b="58659"/>
          <a:stretch/>
        </p:blipFill>
        <p:spPr>
          <a:xfrm>
            <a:off x="295086" y="4832081"/>
            <a:ext cx="2206095" cy="928859"/>
          </a:xfrm>
          <a:prstGeom prst="rect">
            <a:avLst/>
          </a:prstGeom>
          <a:effectLst>
            <a:outerShdw blurRad="50800" dist="38100" dir="2700000" algn="tl" rotWithShape="0">
              <a:prstClr val="black">
                <a:alpha val="40000"/>
              </a:prstClr>
            </a:outerShdw>
          </a:effectLst>
        </p:spPr>
      </p:pic>
      <p:pic>
        <p:nvPicPr>
          <p:cNvPr id="5" name="Image 4">
            <a:extLst>
              <a:ext uri="{FF2B5EF4-FFF2-40B4-BE49-F238E27FC236}">
                <a16:creationId xmlns:a16="http://schemas.microsoft.com/office/drawing/2014/main" id="{D5575E71-303D-704F-A25F-D803CFCE7142}"/>
              </a:ext>
            </a:extLst>
          </p:cNvPr>
          <p:cNvPicPr>
            <a:picLocks noChangeAspect="1"/>
          </p:cNvPicPr>
          <p:nvPr/>
        </p:nvPicPr>
        <p:blipFill rotWithShape="1">
          <a:blip r:embed="rId11"/>
          <a:srcRect b="62466"/>
          <a:stretch/>
        </p:blipFill>
        <p:spPr>
          <a:xfrm>
            <a:off x="9448005" y="2784902"/>
            <a:ext cx="2207834" cy="949667"/>
          </a:xfrm>
          <a:prstGeom prst="rect">
            <a:avLst/>
          </a:prstGeom>
          <a:effectLst>
            <a:outerShdw blurRad="50800" dist="38100" dir="2700000" algn="tl" rotWithShape="0">
              <a:prstClr val="black">
                <a:alpha val="40000"/>
              </a:prstClr>
            </a:outerShdw>
          </a:effectLst>
        </p:spPr>
      </p:pic>
      <p:grpSp>
        <p:nvGrpSpPr>
          <p:cNvPr id="34" name="Groupe 33">
            <a:extLst>
              <a:ext uri="{FF2B5EF4-FFF2-40B4-BE49-F238E27FC236}">
                <a16:creationId xmlns:a16="http://schemas.microsoft.com/office/drawing/2014/main" id="{34C83151-9D8B-0C44-B83C-A91486A5CD1D}"/>
              </a:ext>
            </a:extLst>
          </p:cNvPr>
          <p:cNvGrpSpPr/>
          <p:nvPr/>
        </p:nvGrpSpPr>
        <p:grpSpPr>
          <a:xfrm>
            <a:off x="0" y="-2176"/>
            <a:ext cx="1473873" cy="828973"/>
            <a:chOff x="3430216" y="1147287"/>
            <a:chExt cx="2038110" cy="1146325"/>
          </a:xfrm>
        </p:grpSpPr>
        <p:pic>
          <p:nvPicPr>
            <p:cNvPr id="35" name="Espace réservé pour une image  5" descr="Une image contenant personne&#10;&#10;Description générée automatiquement">
              <a:extLst>
                <a:ext uri="{FF2B5EF4-FFF2-40B4-BE49-F238E27FC236}">
                  <a16:creationId xmlns:a16="http://schemas.microsoft.com/office/drawing/2014/main" id="{62D006E4-463A-0448-9673-71D6DB3A4918}"/>
                </a:ext>
              </a:extLst>
            </p:cNvPr>
            <p:cNvPicPr>
              <a:picLocks noChangeAspect="1"/>
            </p:cNvPicPr>
            <p:nvPr/>
          </p:nvPicPr>
          <p:blipFill rotWithShape="1">
            <a:blip r:embed="rId12"/>
            <a:srcRect t="7" b="7"/>
            <a:stretch/>
          </p:blipFill>
          <p:spPr>
            <a:xfrm>
              <a:off x="3430216" y="1147287"/>
              <a:ext cx="2038110" cy="1146325"/>
            </a:xfrm>
            <a:prstGeom prst="rect">
              <a:avLst/>
            </a:prstGeom>
          </p:spPr>
        </p:pic>
        <p:sp>
          <p:nvSpPr>
            <p:cNvPr id="36" name="Rectangle 35">
              <a:hlinkClick r:id="rId13" action="ppaction://hlinksldjump"/>
              <a:extLst>
                <a:ext uri="{FF2B5EF4-FFF2-40B4-BE49-F238E27FC236}">
                  <a16:creationId xmlns:a16="http://schemas.microsoft.com/office/drawing/2014/main" id="{38C6C30A-2AF3-F144-9D5C-7E6EF15490BA}"/>
                </a:ext>
              </a:extLst>
            </p:cNvPr>
            <p:cNvSpPr/>
            <p:nvPr/>
          </p:nvSpPr>
          <p:spPr>
            <a:xfrm>
              <a:off x="4197309" y="1147287"/>
              <a:ext cx="1271017" cy="102307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bg1"/>
                  </a:solidFill>
                </a:rPr>
                <a:t>Personne Morale</a:t>
              </a:r>
            </a:p>
          </p:txBody>
        </p:sp>
      </p:grpSp>
      <p:sp>
        <p:nvSpPr>
          <p:cNvPr id="41" name="Titre 10">
            <a:extLst>
              <a:ext uri="{FF2B5EF4-FFF2-40B4-BE49-F238E27FC236}">
                <a16:creationId xmlns:a16="http://schemas.microsoft.com/office/drawing/2014/main" id="{A5DB4D2C-D910-4547-A1DE-AF154C8A909F}"/>
              </a:ext>
            </a:extLst>
          </p:cNvPr>
          <p:cNvSpPr txBox="1">
            <a:spLocks/>
          </p:cNvSpPr>
          <p:nvPr/>
        </p:nvSpPr>
        <p:spPr>
          <a:xfrm>
            <a:off x="1563554" y="-53467"/>
            <a:ext cx="9868830" cy="719227"/>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2300" b="1" i="0" kern="1200" cap="all" baseline="0">
                <a:solidFill>
                  <a:schemeClr val="tx2"/>
                </a:solidFill>
                <a:latin typeface="+mj-lt"/>
                <a:ea typeface="+mj-ea"/>
                <a:cs typeface="+mj-cs"/>
              </a:defRPr>
            </a:lvl1pPr>
          </a:lstStyle>
          <a:p>
            <a:r>
              <a:rPr lang="fr-FR"/>
              <a:t>Mon client professionnel est un(e)…</a:t>
            </a:r>
            <a:endParaRPr lang="fr-FR" dirty="0"/>
          </a:p>
        </p:txBody>
      </p:sp>
      <p:sp>
        <p:nvSpPr>
          <p:cNvPr id="43" name="Rectangle 42">
            <a:extLst>
              <a:ext uri="{FF2B5EF4-FFF2-40B4-BE49-F238E27FC236}">
                <a16:creationId xmlns:a16="http://schemas.microsoft.com/office/drawing/2014/main" id="{462B7EE5-0A4E-A44E-A132-1ADE8E6035DC}"/>
              </a:ext>
            </a:extLst>
          </p:cNvPr>
          <p:cNvSpPr/>
          <p:nvPr/>
        </p:nvSpPr>
        <p:spPr>
          <a:xfrm>
            <a:off x="1962568" y="1133809"/>
            <a:ext cx="2858543" cy="35726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bg1"/>
                </a:solidFill>
              </a:rPr>
              <a:t>Personne morale</a:t>
            </a:r>
          </a:p>
        </p:txBody>
      </p:sp>
      <p:sp>
        <p:nvSpPr>
          <p:cNvPr id="44" name="Triangle 43">
            <a:extLst>
              <a:ext uri="{FF2B5EF4-FFF2-40B4-BE49-F238E27FC236}">
                <a16:creationId xmlns:a16="http://schemas.microsoft.com/office/drawing/2014/main" id="{F53AF6E0-5C92-E144-AE43-21BB849EC887}"/>
              </a:ext>
            </a:extLst>
          </p:cNvPr>
          <p:cNvSpPr/>
          <p:nvPr/>
        </p:nvSpPr>
        <p:spPr>
          <a:xfrm rot="10800000">
            <a:off x="3055608" y="1578978"/>
            <a:ext cx="660899" cy="218142"/>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 name="Espace réservé du texte 27">
            <a:extLst>
              <a:ext uri="{FF2B5EF4-FFF2-40B4-BE49-F238E27FC236}">
                <a16:creationId xmlns:a16="http://schemas.microsoft.com/office/drawing/2014/main" id="{683C76C5-6004-AF45-87AB-6594734642EF}"/>
              </a:ext>
            </a:extLst>
          </p:cNvPr>
          <p:cNvSpPr txBox="1">
            <a:spLocks/>
          </p:cNvSpPr>
          <p:nvPr/>
        </p:nvSpPr>
        <p:spPr>
          <a:xfrm>
            <a:off x="8136470" y="2079604"/>
            <a:ext cx="1475999" cy="877204"/>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2 w 1359695"/>
              <a:gd name="connsiteY3" fmla="*/ 1303885 h 1359695"/>
              <a:gd name="connsiteX4" fmla="*/ 679902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2" y="1303885"/>
                </a:lnTo>
                <a:lnTo>
                  <a:pt x="679902" y="1359695"/>
                </a:lnTo>
                <a:lnTo>
                  <a:pt x="0" y="1359695"/>
                </a:lnTo>
                <a:close/>
              </a:path>
            </a:pathLst>
          </a:custGeom>
          <a:solidFill>
            <a:schemeClr val="bg1"/>
          </a:solidFill>
          <a:ln w="15240">
            <a:solidFill>
              <a:schemeClr val="tx2"/>
            </a:solidFill>
          </a:ln>
          <a:effectLst>
            <a:outerShdw blurRad="50800" dist="38100" dir="2700000" algn="tl" rotWithShape="0">
              <a:prstClr val="black">
                <a:alpha val="40000"/>
              </a:prstClr>
            </a:outerShdw>
          </a:effectLst>
        </p:spPr>
        <p:txBody>
          <a:bodyPr vert="horz" wrap="square" lIns="180000" tIns="144000" rIns="180000" bIns="180000" rtlCol="0" anchor="t" anchorCtr="0">
            <a:noAutofit/>
          </a:bodyPr>
          <a:lstStyle>
            <a:lvl1pPr marL="0" indent="0" algn="ctr" defTabSz="914400" rtl="0" eaLnBrk="1" latinLnBrk="0" hangingPunct="1">
              <a:lnSpc>
                <a:spcPct val="100000"/>
              </a:lnSpc>
              <a:spcBef>
                <a:spcPts val="1500"/>
              </a:spcBef>
              <a:buFont typeface="Arial" panose="020B0604020202020204" pitchFamily="34" charset="0"/>
              <a:buNone/>
              <a:defRPr sz="4300" b="1" kern="1200">
                <a:solidFill>
                  <a:schemeClr val="tx2"/>
                </a:solidFill>
                <a:latin typeface="+mn-lt"/>
                <a:ea typeface="+mn-ea"/>
                <a:cs typeface="+mn-cs"/>
              </a:defRPr>
            </a:lvl1pPr>
            <a:lvl2pPr marL="0" indent="0" algn="ctr" defTabSz="914400" rtl="0" eaLnBrk="1" latinLnBrk="0" hangingPunct="1">
              <a:lnSpc>
                <a:spcPct val="100000"/>
              </a:lnSpc>
              <a:spcBef>
                <a:spcPts val="1300"/>
              </a:spcBef>
              <a:buClr>
                <a:schemeClr val="tx2"/>
              </a:buClr>
              <a:buFont typeface="Wingdings 2" panose="05020102010507070707" pitchFamily="18" charset="2"/>
              <a:buNone/>
              <a:defRPr sz="1000" i="1" kern="1200">
                <a:solidFill>
                  <a:schemeClr val="tx2"/>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600" dirty="0"/>
              <a:t>CE net Remises**</a:t>
            </a:r>
          </a:p>
        </p:txBody>
      </p:sp>
      <p:sp>
        <p:nvSpPr>
          <p:cNvPr id="46" name="Espace réservé du texte 27">
            <a:extLst>
              <a:ext uri="{FF2B5EF4-FFF2-40B4-BE49-F238E27FC236}">
                <a16:creationId xmlns:a16="http://schemas.microsoft.com/office/drawing/2014/main" id="{79AD88C9-E9B9-4946-8969-DE5E5E54B597}"/>
              </a:ext>
            </a:extLst>
          </p:cNvPr>
          <p:cNvSpPr txBox="1">
            <a:spLocks/>
          </p:cNvSpPr>
          <p:nvPr/>
        </p:nvSpPr>
        <p:spPr>
          <a:xfrm>
            <a:off x="2679916" y="4836284"/>
            <a:ext cx="1475999" cy="877204"/>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2 w 1359695"/>
              <a:gd name="connsiteY3" fmla="*/ 1303885 h 1359695"/>
              <a:gd name="connsiteX4" fmla="*/ 679902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2" y="1303885"/>
                </a:lnTo>
                <a:lnTo>
                  <a:pt x="679902" y="1359695"/>
                </a:lnTo>
                <a:lnTo>
                  <a:pt x="0" y="1359695"/>
                </a:lnTo>
                <a:close/>
              </a:path>
            </a:pathLst>
          </a:custGeom>
          <a:solidFill>
            <a:schemeClr val="bg1"/>
          </a:solidFill>
          <a:ln w="15240">
            <a:solidFill>
              <a:schemeClr val="tx2"/>
            </a:solidFill>
          </a:ln>
          <a:effectLst>
            <a:outerShdw blurRad="50800" dist="38100" dir="2700000" algn="tl" rotWithShape="0">
              <a:prstClr val="black">
                <a:alpha val="40000"/>
              </a:prstClr>
            </a:outerShdw>
          </a:effectLst>
        </p:spPr>
        <p:txBody>
          <a:bodyPr vert="horz" wrap="square" lIns="180000" tIns="144000" rIns="180000" bIns="180000" rtlCol="0" anchor="t" anchorCtr="0">
            <a:noAutofit/>
          </a:bodyPr>
          <a:lstStyle>
            <a:lvl1pPr marL="0" indent="0" algn="ctr" defTabSz="914400" rtl="0" eaLnBrk="1" latinLnBrk="0" hangingPunct="1">
              <a:lnSpc>
                <a:spcPct val="100000"/>
              </a:lnSpc>
              <a:spcBef>
                <a:spcPts val="1500"/>
              </a:spcBef>
              <a:buFont typeface="Arial" panose="020B0604020202020204" pitchFamily="34" charset="0"/>
              <a:buNone/>
              <a:defRPr sz="4300" b="1" kern="1200">
                <a:solidFill>
                  <a:schemeClr val="tx2"/>
                </a:solidFill>
                <a:latin typeface="+mn-lt"/>
                <a:ea typeface="+mn-ea"/>
                <a:cs typeface="+mn-cs"/>
              </a:defRPr>
            </a:lvl1pPr>
            <a:lvl2pPr marL="0" indent="0" algn="ctr" defTabSz="914400" rtl="0" eaLnBrk="1" latinLnBrk="0" hangingPunct="1">
              <a:lnSpc>
                <a:spcPct val="100000"/>
              </a:lnSpc>
              <a:spcBef>
                <a:spcPts val="1300"/>
              </a:spcBef>
              <a:buClr>
                <a:schemeClr val="tx2"/>
              </a:buClr>
              <a:buFont typeface="Wingdings 2" panose="05020102010507070707" pitchFamily="18" charset="2"/>
              <a:buNone/>
              <a:defRPr sz="1000" i="1" kern="1200">
                <a:solidFill>
                  <a:schemeClr val="tx2"/>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600" dirty="0"/>
              <a:t>CE net Comptes</a:t>
            </a:r>
          </a:p>
        </p:txBody>
      </p:sp>
      <p:sp>
        <p:nvSpPr>
          <p:cNvPr id="53" name="Espace réservé du texte 27">
            <a:extLst>
              <a:ext uri="{FF2B5EF4-FFF2-40B4-BE49-F238E27FC236}">
                <a16:creationId xmlns:a16="http://schemas.microsoft.com/office/drawing/2014/main" id="{BF438759-02F2-0E43-BB0A-FE39FE164768}"/>
              </a:ext>
            </a:extLst>
          </p:cNvPr>
          <p:cNvSpPr txBox="1">
            <a:spLocks/>
          </p:cNvSpPr>
          <p:nvPr/>
        </p:nvSpPr>
        <p:spPr>
          <a:xfrm>
            <a:off x="7163341" y="3433136"/>
            <a:ext cx="1385418" cy="864000"/>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2 w 1359695"/>
              <a:gd name="connsiteY3" fmla="*/ 1303885 h 1359695"/>
              <a:gd name="connsiteX4" fmla="*/ 679902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2" y="1303885"/>
                </a:lnTo>
                <a:lnTo>
                  <a:pt x="679902" y="1359695"/>
                </a:lnTo>
                <a:lnTo>
                  <a:pt x="0" y="1359695"/>
                </a:lnTo>
                <a:close/>
              </a:path>
            </a:pathLst>
          </a:custGeom>
          <a:solidFill>
            <a:schemeClr val="bg1"/>
          </a:solidFill>
          <a:ln w="15240">
            <a:noFill/>
          </a:ln>
        </p:spPr>
        <p:txBody>
          <a:bodyPr vert="horz" wrap="square" lIns="180000" tIns="144000" rIns="180000" bIns="180000" rtlCol="0" anchor="ctr" anchorCtr="0">
            <a:noAutofit/>
          </a:bodyPr>
          <a:lstStyle>
            <a:lvl1pPr marL="0" indent="0" algn="ctr" defTabSz="914400" rtl="0" eaLnBrk="1" latinLnBrk="0" hangingPunct="1">
              <a:lnSpc>
                <a:spcPct val="100000"/>
              </a:lnSpc>
              <a:spcBef>
                <a:spcPts val="1500"/>
              </a:spcBef>
              <a:buFont typeface="Arial" panose="020B0604020202020204" pitchFamily="34" charset="0"/>
              <a:buNone/>
              <a:defRPr sz="4300" b="1" kern="1200">
                <a:solidFill>
                  <a:schemeClr val="tx2"/>
                </a:solidFill>
                <a:latin typeface="+mn-lt"/>
                <a:ea typeface="+mn-ea"/>
                <a:cs typeface="+mn-cs"/>
              </a:defRPr>
            </a:lvl1pPr>
            <a:lvl2pPr marL="0" indent="0" algn="ctr" defTabSz="914400" rtl="0" eaLnBrk="1" latinLnBrk="0" hangingPunct="1">
              <a:lnSpc>
                <a:spcPct val="100000"/>
              </a:lnSpc>
              <a:spcBef>
                <a:spcPts val="1300"/>
              </a:spcBef>
              <a:buClr>
                <a:schemeClr val="tx2"/>
              </a:buClr>
              <a:buFont typeface="Wingdings 2" panose="05020102010507070707" pitchFamily="18" charset="2"/>
              <a:buNone/>
              <a:defRPr sz="1000" i="1" kern="1200">
                <a:solidFill>
                  <a:schemeClr val="tx2"/>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000" dirty="0"/>
              <a:t>Plus de </a:t>
            </a:r>
            <a:br>
              <a:rPr lang="fr-FR" sz="1000" dirty="0"/>
            </a:br>
            <a:r>
              <a:rPr lang="fr-FR" sz="1000" dirty="0"/>
              <a:t>10 bénéficiaires*</a:t>
            </a:r>
          </a:p>
        </p:txBody>
      </p:sp>
      <p:sp>
        <p:nvSpPr>
          <p:cNvPr id="37" name="ZoneTexte 36">
            <a:extLst>
              <a:ext uri="{FF2B5EF4-FFF2-40B4-BE49-F238E27FC236}">
                <a16:creationId xmlns:a16="http://schemas.microsoft.com/office/drawing/2014/main" id="{AF28FBFC-696F-4AE8-B1D1-1D4700CB0B31}"/>
              </a:ext>
            </a:extLst>
          </p:cNvPr>
          <p:cNvSpPr txBox="1"/>
          <p:nvPr/>
        </p:nvSpPr>
        <p:spPr>
          <a:xfrm>
            <a:off x="4559380" y="3489528"/>
            <a:ext cx="381559" cy="338554"/>
          </a:xfrm>
          <a:prstGeom prst="rect">
            <a:avLst/>
          </a:prstGeom>
          <a:solidFill>
            <a:schemeClr val="bg1"/>
          </a:solidFill>
          <a:ln>
            <a:noFill/>
          </a:ln>
        </p:spPr>
        <p:txBody>
          <a:bodyPr wrap="square" lIns="0" rIns="0" rtlCol="0">
            <a:spAutoFit/>
          </a:bodyPr>
          <a:lstStyle/>
          <a:p>
            <a:pPr algn="ctr"/>
            <a:r>
              <a:rPr lang="fr-FR" sz="1600" b="1" dirty="0">
                <a:solidFill>
                  <a:schemeClr val="tx2"/>
                </a:solidFill>
              </a:rPr>
              <a:t>oui</a:t>
            </a:r>
            <a:endParaRPr lang="fr-FR" b="1" dirty="0">
              <a:solidFill>
                <a:schemeClr val="tx2"/>
              </a:solidFill>
            </a:endParaRPr>
          </a:p>
        </p:txBody>
      </p:sp>
      <p:sp>
        <p:nvSpPr>
          <p:cNvPr id="39" name="ZoneTexte 38">
            <a:extLst>
              <a:ext uri="{FF2B5EF4-FFF2-40B4-BE49-F238E27FC236}">
                <a16:creationId xmlns:a16="http://schemas.microsoft.com/office/drawing/2014/main" id="{0BA1779F-168E-49C2-BD8F-1FB8AC7218E6}"/>
              </a:ext>
            </a:extLst>
          </p:cNvPr>
          <p:cNvSpPr txBox="1"/>
          <p:nvPr/>
        </p:nvSpPr>
        <p:spPr>
          <a:xfrm>
            <a:off x="3479038" y="4454709"/>
            <a:ext cx="474937" cy="246221"/>
          </a:xfrm>
          <a:prstGeom prst="rect">
            <a:avLst/>
          </a:prstGeom>
          <a:solidFill>
            <a:schemeClr val="bg1"/>
          </a:solidFill>
          <a:ln>
            <a:solidFill>
              <a:schemeClr val="bg1"/>
            </a:solidFill>
          </a:ln>
        </p:spPr>
        <p:txBody>
          <a:bodyPr wrap="square" lIns="36000" tIns="0" rIns="36000" bIns="0" rtlCol="0">
            <a:spAutoFit/>
          </a:bodyPr>
          <a:lstStyle/>
          <a:p>
            <a:pPr algn="ctr"/>
            <a:r>
              <a:rPr lang="fr-FR" sz="1600" b="1" dirty="0"/>
              <a:t>non</a:t>
            </a:r>
          </a:p>
        </p:txBody>
      </p:sp>
    </p:spTree>
    <p:extLst>
      <p:ext uri="{BB962C8B-B14F-4D97-AF65-F5344CB8AC3E}">
        <p14:creationId xmlns:p14="http://schemas.microsoft.com/office/powerpoint/2010/main" val="470878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pied de page 8">
            <a:extLst>
              <a:ext uri="{FF2B5EF4-FFF2-40B4-BE49-F238E27FC236}">
                <a16:creationId xmlns:a16="http://schemas.microsoft.com/office/drawing/2014/main" id="{D7E6E439-E8CB-43B2-86A2-5B0E7D7C3987}"/>
              </a:ext>
            </a:extLst>
          </p:cNvPr>
          <p:cNvSpPr>
            <a:spLocks noGrp="1"/>
          </p:cNvSpPr>
          <p:nvPr>
            <p:ph type="ftr" sz="quarter" idx="11"/>
          </p:nvPr>
        </p:nvSpPr>
        <p:spPr/>
        <p:txBody>
          <a:bodyPr/>
          <a:lstStyle/>
          <a:p>
            <a:r>
              <a:rPr lang="fr-FR"/>
              <a:t>Arbre décisionnel Banque en Ligne DEI PRO - CE NET</a:t>
            </a:r>
          </a:p>
        </p:txBody>
      </p:sp>
      <p:sp>
        <p:nvSpPr>
          <p:cNvPr id="10" name="Espace réservé du numéro de diapositive 9">
            <a:extLst>
              <a:ext uri="{FF2B5EF4-FFF2-40B4-BE49-F238E27FC236}">
                <a16:creationId xmlns:a16="http://schemas.microsoft.com/office/drawing/2014/main" id="{93D1390E-6EF3-425D-B847-807387E8F14D}"/>
              </a:ext>
            </a:extLst>
          </p:cNvPr>
          <p:cNvSpPr>
            <a:spLocks noGrp="1"/>
          </p:cNvSpPr>
          <p:nvPr>
            <p:ph type="sldNum" sz="quarter" idx="12"/>
          </p:nvPr>
        </p:nvSpPr>
        <p:spPr/>
        <p:txBody>
          <a:bodyPr/>
          <a:lstStyle/>
          <a:p>
            <a:fld id="{975A587B-5814-4D9B-9598-FE9CB954CB01}" type="slidenum">
              <a:rPr lang="fr-FR" smtClean="0"/>
              <a:pPr/>
              <a:t>5</a:t>
            </a:fld>
            <a:endParaRPr lang="fr-FR"/>
          </a:p>
        </p:txBody>
      </p:sp>
      <p:sp>
        <p:nvSpPr>
          <p:cNvPr id="11" name="Titre 10">
            <a:extLst>
              <a:ext uri="{FF2B5EF4-FFF2-40B4-BE49-F238E27FC236}">
                <a16:creationId xmlns:a16="http://schemas.microsoft.com/office/drawing/2014/main" id="{532BFCAB-8B32-49B0-AA31-E2FB686E1FEA}"/>
              </a:ext>
            </a:extLst>
          </p:cNvPr>
          <p:cNvSpPr>
            <a:spLocks noGrp="1"/>
          </p:cNvSpPr>
          <p:nvPr>
            <p:ph type="title"/>
          </p:nvPr>
        </p:nvSpPr>
        <p:spPr/>
        <p:txBody>
          <a:bodyPr/>
          <a:lstStyle/>
          <a:p>
            <a:r>
              <a:rPr lang="fr-FR"/>
              <a:t>DEI PRO en bref</a:t>
            </a:r>
          </a:p>
        </p:txBody>
      </p:sp>
      <p:sp>
        <p:nvSpPr>
          <p:cNvPr id="23" name="Rectangle 22">
            <a:hlinkClick r:id="rId3"/>
            <a:extLst>
              <a:ext uri="{FF2B5EF4-FFF2-40B4-BE49-F238E27FC236}">
                <a16:creationId xmlns:a16="http://schemas.microsoft.com/office/drawing/2014/main" id="{18586EF0-3C62-EA4E-A2DD-0ACE09256A01}"/>
              </a:ext>
            </a:extLst>
          </p:cNvPr>
          <p:cNvSpPr/>
          <p:nvPr/>
        </p:nvSpPr>
        <p:spPr>
          <a:xfrm>
            <a:off x="722452" y="5622934"/>
            <a:ext cx="9810109" cy="252765"/>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fr-FR" sz="1200" b="1" kern="0" dirty="0">
                <a:solidFill>
                  <a:schemeClr val="tx2"/>
                </a:solidFill>
                <a:latin typeface="Arial" panose="020B0604020202020204" pitchFamily="34" charset="0"/>
                <a:cs typeface="Arial" panose="020B0604020202020204" pitchFamily="34" charset="0"/>
                <a:sym typeface="Arial"/>
              </a:rPr>
              <a:t>Pour plus de détails sur DEI PRO</a:t>
            </a:r>
          </a:p>
        </p:txBody>
      </p:sp>
      <p:sp>
        <p:nvSpPr>
          <p:cNvPr id="24" name="Rectangle à coins arrondis 8">
            <a:extLst>
              <a:ext uri="{FF2B5EF4-FFF2-40B4-BE49-F238E27FC236}">
                <a16:creationId xmlns:a16="http://schemas.microsoft.com/office/drawing/2014/main" id="{053BD4B0-6A72-4743-817F-E079869EC53F}"/>
              </a:ext>
            </a:extLst>
          </p:cNvPr>
          <p:cNvSpPr/>
          <p:nvPr/>
        </p:nvSpPr>
        <p:spPr>
          <a:xfrm>
            <a:off x="722452" y="1256846"/>
            <a:ext cx="1188341" cy="385505"/>
          </a:xfrm>
          <a:prstGeom prst="roundRect">
            <a:avLst/>
          </a:prstGeom>
          <a:solidFill>
            <a:schemeClr val="bg1">
              <a:lumMod val="95000"/>
            </a:schemeClr>
          </a:solidFill>
          <a:ln>
            <a:noFill/>
          </a:ln>
          <a:effectLst/>
        </p:spPr>
        <p:style>
          <a:lnRef idx="1">
            <a:schemeClr val="accent1"/>
          </a:lnRef>
          <a:fillRef idx="1001">
            <a:schemeClr val="lt2"/>
          </a:fillRef>
          <a:effectRef idx="2">
            <a:schemeClr val="accent1"/>
          </a:effectRef>
          <a:fontRef idx="minor">
            <a:schemeClr val="lt1"/>
          </a:fontRef>
        </p:style>
        <p:txBody>
          <a:bodyPr anchor="ctr"/>
          <a:lstStyle/>
          <a:p>
            <a:pPr algn="ctr">
              <a:defRPr/>
            </a:pPr>
            <a:r>
              <a:rPr lang="fr-FR" sz="1200" b="1" kern="0">
                <a:solidFill>
                  <a:schemeClr val="tx2"/>
                </a:solidFill>
                <a:latin typeface="Arial" panose="020B0604020202020204" pitchFamily="34" charset="0"/>
                <a:cs typeface="Arial" panose="020B0604020202020204" pitchFamily="34" charset="0"/>
                <a:sym typeface="Arial"/>
              </a:rPr>
              <a:t>Son BESOIN</a:t>
            </a:r>
          </a:p>
        </p:txBody>
      </p:sp>
      <p:sp>
        <p:nvSpPr>
          <p:cNvPr id="25" name="Rectangle à coins arrondis 9">
            <a:extLst>
              <a:ext uri="{FF2B5EF4-FFF2-40B4-BE49-F238E27FC236}">
                <a16:creationId xmlns:a16="http://schemas.microsoft.com/office/drawing/2014/main" id="{ACB58483-6272-4B4E-9E02-00C81DA030FF}"/>
              </a:ext>
            </a:extLst>
          </p:cNvPr>
          <p:cNvSpPr/>
          <p:nvPr/>
        </p:nvSpPr>
        <p:spPr>
          <a:xfrm>
            <a:off x="722452" y="1708823"/>
            <a:ext cx="1188343" cy="393449"/>
          </a:xfrm>
          <a:prstGeom prst="roundRect">
            <a:avLst/>
          </a:prstGeom>
          <a:solidFill>
            <a:schemeClr val="bg1">
              <a:lumMod val="95000"/>
            </a:schemeClr>
          </a:solidFill>
          <a:ln>
            <a:noFill/>
          </a:ln>
          <a:effectLst/>
        </p:spPr>
        <p:style>
          <a:lnRef idx="1">
            <a:schemeClr val="accent1"/>
          </a:lnRef>
          <a:fillRef idx="1001">
            <a:schemeClr val="lt2"/>
          </a:fillRef>
          <a:effectRef idx="2">
            <a:schemeClr val="accent1"/>
          </a:effectRef>
          <a:fontRef idx="minor">
            <a:schemeClr val="lt1"/>
          </a:fontRef>
        </p:style>
        <p:txBody>
          <a:bodyPr anchor="ctr"/>
          <a:lstStyle/>
          <a:p>
            <a:pPr algn="ctr">
              <a:defRPr/>
            </a:pPr>
            <a:r>
              <a:rPr lang="fr-FR" sz="1200" b="1" kern="0">
                <a:solidFill>
                  <a:schemeClr val="tx2"/>
                </a:solidFill>
                <a:latin typeface="Arial" panose="020B0604020202020204" pitchFamily="34" charset="0"/>
                <a:cs typeface="Arial" panose="020B0604020202020204" pitchFamily="34" charset="0"/>
                <a:sym typeface="Arial"/>
              </a:rPr>
              <a:t>Notre OFFRE</a:t>
            </a:r>
          </a:p>
        </p:txBody>
      </p:sp>
      <p:sp>
        <p:nvSpPr>
          <p:cNvPr id="26" name="Rectangle 25">
            <a:extLst>
              <a:ext uri="{FF2B5EF4-FFF2-40B4-BE49-F238E27FC236}">
                <a16:creationId xmlns:a16="http://schemas.microsoft.com/office/drawing/2014/main" id="{8A451432-D131-C640-96E1-8F7F84A8F8D6}"/>
              </a:ext>
            </a:extLst>
          </p:cNvPr>
          <p:cNvSpPr/>
          <p:nvPr/>
        </p:nvSpPr>
        <p:spPr>
          <a:xfrm>
            <a:off x="722452" y="2680633"/>
            <a:ext cx="9810000" cy="251999"/>
          </a:xfrm>
          <a:prstGeom prst="rect">
            <a:avLst/>
          </a:prstGeom>
          <a:solidFill>
            <a:schemeClr val="tx2"/>
          </a:solidFill>
          <a:ln>
            <a:solidFill>
              <a:schemeClr val="tx2"/>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fr-FR" sz="1200" b="1" kern="0" dirty="0">
                <a:solidFill>
                  <a:schemeClr val="bg1"/>
                </a:solidFill>
                <a:latin typeface="Arial" panose="020B0604020202020204" pitchFamily="34" charset="0"/>
                <a:cs typeface="Arial" panose="020B0604020202020204" pitchFamily="34" charset="0"/>
                <a:sym typeface="Arial"/>
              </a:rPr>
              <a:t>DÉTAIL DE L’OFFRE </a:t>
            </a:r>
          </a:p>
        </p:txBody>
      </p:sp>
      <p:sp>
        <p:nvSpPr>
          <p:cNvPr id="27" name="Pentagone 12">
            <a:extLst>
              <a:ext uri="{FF2B5EF4-FFF2-40B4-BE49-F238E27FC236}">
                <a16:creationId xmlns:a16="http://schemas.microsoft.com/office/drawing/2014/main" id="{FDDAD556-4077-9848-B037-1C7563EBAF34}"/>
              </a:ext>
            </a:extLst>
          </p:cNvPr>
          <p:cNvSpPr/>
          <p:nvPr/>
        </p:nvSpPr>
        <p:spPr>
          <a:xfrm>
            <a:off x="722452" y="2165270"/>
            <a:ext cx="1184726" cy="445268"/>
          </a:xfrm>
          <a:prstGeom prst="homePlate">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fr-FR" sz="1400" b="1" kern="0">
                <a:solidFill>
                  <a:schemeClr val="tx2"/>
                </a:solidFill>
                <a:latin typeface="Arial" panose="020B0604020202020204" pitchFamily="34" charset="0"/>
                <a:cs typeface="Arial" panose="020B0604020202020204" pitchFamily="34" charset="0"/>
                <a:sym typeface="Arial"/>
              </a:rPr>
              <a:t>Les </a:t>
            </a:r>
            <a:r>
              <a:rPr lang="fr-FR" sz="1600" b="1" kern="0">
                <a:solidFill>
                  <a:schemeClr val="tx2"/>
                </a:solidFill>
                <a:latin typeface="Arial" panose="020B0604020202020204" pitchFamily="34" charset="0"/>
                <a:cs typeface="Arial" panose="020B0604020202020204" pitchFamily="34" charset="0"/>
                <a:sym typeface="Arial"/>
              </a:rPr>
              <a:t>+</a:t>
            </a:r>
          </a:p>
        </p:txBody>
      </p:sp>
      <p:sp>
        <p:nvSpPr>
          <p:cNvPr id="28" name="Rectangle 27">
            <a:extLst>
              <a:ext uri="{FF2B5EF4-FFF2-40B4-BE49-F238E27FC236}">
                <a16:creationId xmlns:a16="http://schemas.microsoft.com/office/drawing/2014/main" id="{E4E4BFF7-28A7-D448-8613-AD77435F3CA4}"/>
              </a:ext>
            </a:extLst>
          </p:cNvPr>
          <p:cNvSpPr/>
          <p:nvPr/>
        </p:nvSpPr>
        <p:spPr>
          <a:xfrm>
            <a:off x="1910797" y="1891591"/>
            <a:ext cx="6559025" cy="565978"/>
          </a:xfrm>
          <a:prstGeom prst="rect">
            <a:avLst/>
          </a:prstGeom>
          <a:noFill/>
          <a:ln>
            <a:noFill/>
          </a:ln>
        </p:spPr>
      </p:sp>
      <p:sp>
        <p:nvSpPr>
          <p:cNvPr id="29" name="Forme libre 28">
            <a:extLst>
              <a:ext uri="{FF2B5EF4-FFF2-40B4-BE49-F238E27FC236}">
                <a16:creationId xmlns:a16="http://schemas.microsoft.com/office/drawing/2014/main" id="{853FF2B6-4442-5340-B6AF-C1971FE38E4F}"/>
              </a:ext>
            </a:extLst>
          </p:cNvPr>
          <p:cNvSpPr/>
          <p:nvPr/>
        </p:nvSpPr>
        <p:spPr>
          <a:xfrm>
            <a:off x="2016366" y="2165269"/>
            <a:ext cx="1800000" cy="445269"/>
          </a:xfrm>
          <a:custGeom>
            <a:avLst/>
            <a:gdLst>
              <a:gd name="connsiteX0" fmla="*/ 0 w 1259011"/>
              <a:gd name="connsiteY0" fmla="*/ 56598 h 565978"/>
              <a:gd name="connsiteX1" fmla="*/ 56598 w 1259011"/>
              <a:gd name="connsiteY1" fmla="*/ 0 h 565978"/>
              <a:gd name="connsiteX2" fmla="*/ 1202413 w 1259011"/>
              <a:gd name="connsiteY2" fmla="*/ 0 h 565978"/>
              <a:gd name="connsiteX3" fmla="*/ 1259011 w 1259011"/>
              <a:gd name="connsiteY3" fmla="*/ 56598 h 565978"/>
              <a:gd name="connsiteX4" fmla="*/ 1259011 w 1259011"/>
              <a:gd name="connsiteY4" fmla="*/ 509380 h 565978"/>
              <a:gd name="connsiteX5" fmla="*/ 1202413 w 1259011"/>
              <a:gd name="connsiteY5" fmla="*/ 565978 h 565978"/>
              <a:gd name="connsiteX6" fmla="*/ 56598 w 1259011"/>
              <a:gd name="connsiteY6" fmla="*/ 565978 h 565978"/>
              <a:gd name="connsiteX7" fmla="*/ 0 w 1259011"/>
              <a:gd name="connsiteY7" fmla="*/ 509380 h 565978"/>
              <a:gd name="connsiteX8" fmla="*/ 0 w 1259011"/>
              <a:gd name="connsiteY8" fmla="*/ 56598 h 565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9011" h="565978">
                <a:moveTo>
                  <a:pt x="0" y="56598"/>
                </a:moveTo>
                <a:cubicBezTo>
                  <a:pt x="0" y="25340"/>
                  <a:pt x="25340" y="0"/>
                  <a:pt x="56598" y="0"/>
                </a:cubicBezTo>
                <a:lnTo>
                  <a:pt x="1202413" y="0"/>
                </a:lnTo>
                <a:cubicBezTo>
                  <a:pt x="1233671" y="0"/>
                  <a:pt x="1259011" y="25340"/>
                  <a:pt x="1259011" y="56598"/>
                </a:cubicBezTo>
                <a:lnTo>
                  <a:pt x="1259011" y="509380"/>
                </a:lnTo>
                <a:cubicBezTo>
                  <a:pt x="1259011" y="540638"/>
                  <a:pt x="1233671" y="565978"/>
                  <a:pt x="1202413" y="565978"/>
                </a:cubicBezTo>
                <a:lnTo>
                  <a:pt x="56598" y="565978"/>
                </a:lnTo>
                <a:cubicBezTo>
                  <a:pt x="25340" y="565978"/>
                  <a:pt x="0" y="540638"/>
                  <a:pt x="0" y="509380"/>
                </a:cubicBezTo>
                <a:lnTo>
                  <a:pt x="0" y="56598"/>
                </a:lnTo>
                <a:close/>
              </a:path>
            </a:pathLst>
          </a:custGeom>
          <a:noFill/>
          <a:ln w="9525">
            <a:solidFill>
              <a:schemeClr val="tx2"/>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8487" tIns="58487" rIns="58487" bIns="58487" numCol="1" spcCol="1270" anchor="ctr" anchorCtr="0">
            <a:noAutofit/>
          </a:bodyPr>
          <a:lstStyle/>
          <a:p>
            <a:pPr lvl="0" algn="ctr"/>
            <a:r>
              <a:rPr lang="fr-FR" sz="1000" b="1">
                <a:solidFill>
                  <a:schemeClr val="tx1"/>
                </a:solidFill>
                <a:latin typeface="Arial" panose="020B0604020202020204" pitchFamily="34" charset="0"/>
                <a:cs typeface="Arial" panose="020B0604020202020204" pitchFamily="34" charset="0"/>
              </a:rPr>
              <a:t>Simplicité</a:t>
            </a:r>
            <a:r>
              <a:rPr lang="fr-FR" sz="1000">
                <a:solidFill>
                  <a:schemeClr val="tx1"/>
                </a:solidFill>
                <a:latin typeface="Arial" panose="020B0604020202020204" pitchFamily="34" charset="0"/>
                <a:cs typeface="Arial" panose="020B0604020202020204" pitchFamily="34" charset="0"/>
              </a:rPr>
              <a:t> pour accéder à l’ensemble des comptes PRO </a:t>
            </a:r>
            <a:endParaRPr lang="fr-FR" sz="1000" b="1">
              <a:solidFill>
                <a:schemeClr val="tx1"/>
              </a:solidFill>
            </a:endParaRPr>
          </a:p>
        </p:txBody>
      </p:sp>
      <p:sp>
        <p:nvSpPr>
          <p:cNvPr id="30" name="Forme libre 29">
            <a:extLst>
              <a:ext uri="{FF2B5EF4-FFF2-40B4-BE49-F238E27FC236}">
                <a16:creationId xmlns:a16="http://schemas.microsoft.com/office/drawing/2014/main" id="{3D7C4ABB-805F-B841-90A8-A7C5F3928524}"/>
              </a:ext>
            </a:extLst>
          </p:cNvPr>
          <p:cNvSpPr/>
          <p:nvPr/>
        </p:nvSpPr>
        <p:spPr>
          <a:xfrm>
            <a:off x="4127407" y="2165269"/>
            <a:ext cx="1980000" cy="445269"/>
          </a:xfrm>
          <a:custGeom>
            <a:avLst/>
            <a:gdLst>
              <a:gd name="connsiteX0" fmla="*/ 0 w 1259011"/>
              <a:gd name="connsiteY0" fmla="*/ 56598 h 565978"/>
              <a:gd name="connsiteX1" fmla="*/ 56598 w 1259011"/>
              <a:gd name="connsiteY1" fmla="*/ 0 h 565978"/>
              <a:gd name="connsiteX2" fmla="*/ 1202413 w 1259011"/>
              <a:gd name="connsiteY2" fmla="*/ 0 h 565978"/>
              <a:gd name="connsiteX3" fmla="*/ 1259011 w 1259011"/>
              <a:gd name="connsiteY3" fmla="*/ 56598 h 565978"/>
              <a:gd name="connsiteX4" fmla="*/ 1259011 w 1259011"/>
              <a:gd name="connsiteY4" fmla="*/ 509380 h 565978"/>
              <a:gd name="connsiteX5" fmla="*/ 1202413 w 1259011"/>
              <a:gd name="connsiteY5" fmla="*/ 565978 h 565978"/>
              <a:gd name="connsiteX6" fmla="*/ 56598 w 1259011"/>
              <a:gd name="connsiteY6" fmla="*/ 565978 h 565978"/>
              <a:gd name="connsiteX7" fmla="*/ 0 w 1259011"/>
              <a:gd name="connsiteY7" fmla="*/ 509380 h 565978"/>
              <a:gd name="connsiteX8" fmla="*/ 0 w 1259011"/>
              <a:gd name="connsiteY8" fmla="*/ 56598 h 565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9011" h="565978">
                <a:moveTo>
                  <a:pt x="0" y="56598"/>
                </a:moveTo>
                <a:cubicBezTo>
                  <a:pt x="0" y="25340"/>
                  <a:pt x="25340" y="0"/>
                  <a:pt x="56598" y="0"/>
                </a:cubicBezTo>
                <a:lnTo>
                  <a:pt x="1202413" y="0"/>
                </a:lnTo>
                <a:cubicBezTo>
                  <a:pt x="1233671" y="0"/>
                  <a:pt x="1259011" y="25340"/>
                  <a:pt x="1259011" y="56598"/>
                </a:cubicBezTo>
                <a:lnTo>
                  <a:pt x="1259011" y="509380"/>
                </a:lnTo>
                <a:cubicBezTo>
                  <a:pt x="1259011" y="540638"/>
                  <a:pt x="1233671" y="565978"/>
                  <a:pt x="1202413" y="565978"/>
                </a:cubicBezTo>
                <a:lnTo>
                  <a:pt x="56598" y="565978"/>
                </a:lnTo>
                <a:cubicBezTo>
                  <a:pt x="25340" y="565978"/>
                  <a:pt x="0" y="540638"/>
                  <a:pt x="0" y="509380"/>
                </a:cubicBezTo>
                <a:lnTo>
                  <a:pt x="0" y="56598"/>
                </a:lnTo>
                <a:close/>
              </a:path>
            </a:pathLst>
          </a:custGeom>
          <a:noFill/>
          <a:ln w="9525">
            <a:solidFill>
              <a:schemeClr val="tx2"/>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8487" tIns="58487" rIns="58487" bIns="58487" numCol="1" spcCol="1270" anchor="ctr" anchorCtr="0">
            <a:noAutofit/>
          </a:bodyPr>
          <a:lstStyle/>
          <a:p>
            <a:pPr lvl="0" algn="ctr"/>
            <a:r>
              <a:rPr lang="fr-FR" sz="1000" b="1">
                <a:solidFill>
                  <a:schemeClr val="tx1"/>
                </a:solidFill>
                <a:latin typeface="Arial" panose="020B0604020202020204" pitchFamily="34" charset="0"/>
                <a:cs typeface="Arial" panose="020B0604020202020204" pitchFamily="34" charset="0"/>
              </a:rPr>
              <a:t>Mobilité</a:t>
            </a:r>
            <a:r>
              <a:rPr lang="fr-FR" sz="1000">
                <a:solidFill>
                  <a:schemeClr val="tx1"/>
                </a:solidFill>
                <a:latin typeface="Arial" panose="020B0604020202020204" pitchFamily="34" charset="0"/>
                <a:cs typeface="Arial" panose="020B0604020202020204" pitchFamily="34" charset="0"/>
              </a:rPr>
              <a:t>, les comptes sont accessibles depuis l’appli mobile </a:t>
            </a:r>
          </a:p>
        </p:txBody>
      </p:sp>
      <p:sp>
        <p:nvSpPr>
          <p:cNvPr id="31" name="Forme libre 30">
            <a:extLst>
              <a:ext uri="{FF2B5EF4-FFF2-40B4-BE49-F238E27FC236}">
                <a16:creationId xmlns:a16="http://schemas.microsoft.com/office/drawing/2014/main" id="{73EEBB69-6DBF-7342-861E-3FBF16B9D287}"/>
              </a:ext>
            </a:extLst>
          </p:cNvPr>
          <p:cNvSpPr/>
          <p:nvPr/>
        </p:nvSpPr>
        <p:spPr>
          <a:xfrm>
            <a:off x="6440124" y="2165269"/>
            <a:ext cx="2124000" cy="445269"/>
          </a:xfrm>
          <a:custGeom>
            <a:avLst/>
            <a:gdLst>
              <a:gd name="connsiteX0" fmla="*/ 0 w 1259011"/>
              <a:gd name="connsiteY0" fmla="*/ 56598 h 565978"/>
              <a:gd name="connsiteX1" fmla="*/ 56598 w 1259011"/>
              <a:gd name="connsiteY1" fmla="*/ 0 h 565978"/>
              <a:gd name="connsiteX2" fmla="*/ 1202413 w 1259011"/>
              <a:gd name="connsiteY2" fmla="*/ 0 h 565978"/>
              <a:gd name="connsiteX3" fmla="*/ 1259011 w 1259011"/>
              <a:gd name="connsiteY3" fmla="*/ 56598 h 565978"/>
              <a:gd name="connsiteX4" fmla="*/ 1259011 w 1259011"/>
              <a:gd name="connsiteY4" fmla="*/ 509380 h 565978"/>
              <a:gd name="connsiteX5" fmla="*/ 1202413 w 1259011"/>
              <a:gd name="connsiteY5" fmla="*/ 565978 h 565978"/>
              <a:gd name="connsiteX6" fmla="*/ 56598 w 1259011"/>
              <a:gd name="connsiteY6" fmla="*/ 565978 h 565978"/>
              <a:gd name="connsiteX7" fmla="*/ 0 w 1259011"/>
              <a:gd name="connsiteY7" fmla="*/ 509380 h 565978"/>
              <a:gd name="connsiteX8" fmla="*/ 0 w 1259011"/>
              <a:gd name="connsiteY8" fmla="*/ 56598 h 565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9011" h="565978">
                <a:moveTo>
                  <a:pt x="0" y="56598"/>
                </a:moveTo>
                <a:cubicBezTo>
                  <a:pt x="0" y="25340"/>
                  <a:pt x="25340" y="0"/>
                  <a:pt x="56598" y="0"/>
                </a:cubicBezTo>
                <a:lnTo>
                  <a:pt x="1202413" y="0"/>
                </a:lnTo>
                <a:cubicBezTo>
                  <a:pt x="1233671" y="0"/>
                  <a:pt x="1259011" y="25340"/>
                  <a:pt x="1259011" y="56598"/>
                </a:cubicBezTo>
                <a:lnTo>
                  <a:pt x="1259011" y="509380"/>
                </a:lnTo>
                <a:cubicBezTo>
                  <a:pt x="1259011" y="540638"/>
                  <a:pt x="1233671" y="565978"/>
                  <a:pt x="1202413" y="565978"/>
                </a:cubicBezTo>
                <a:lnTo>
                  <a:pt x="56598" y="565978"/>
                </a:lnTo>
                <a:cubicBezTo>
                  <a:pt x="25340" y="565978"/>
                  <a:pt x="0" y="540638"/>
                  <a:pt x="0" y="509380"/>
                </a:cubicBezTo>
                <a:lnTo>
                  <a:pt x="0" y="56598"/>
                </a:lnTo>
                <a:close/>
              </a:path>
            </a:pathLst>
          </a:custGeom>
          <a:ln w="9525">
            <a:solidFill>
              <a:schemeClr val="tx2"/>
            </a:solidFill>
          </a:ln>
        </p:spPr>
        <p:style>
          <a:lnRef idx="2">
            <a:schemeClr val="accent1"/>
          </a:lnRef>
          <a:fillRef idx="1">
            <a:schemeClr val="lt1"/>
          </a:fillRef>
          <a:effectRef idx="0">
            <a:schemeClr val="accent1"/>
          </a:effectRef>
          <a:fontRef idx="minor">
            <a:schemeClr val="dk1"/>
          </a:fontRef>
        </p:style>
        <p:txBody>
          <a:bodyPr spcFirstLastPara="0" vert="horz" wrap="square" lIns="58487" tIns="58487" rIns="58487" bIns="58487" numCol="1" spcCol="1270" anchor="ctr" anchorCtr="0">
            <a:noAutofit/>
          </a:bodyPr>
          <a:lstStyle/>
          <a:p>
            <a:pPr lvl="0" algn="ctr"/>
            <a:r>
              <a:rPr lang="fr-FR" sz="1000" b="1">
                <a:solidFill>
                  <a:schemeClr val="tx1"/>
                </a:solidFill>
                <a:latin typeface="Arial" panose="020B0604020202020204" pitchFamily="34" charset="0"/>
                <a:cs typeface="Arial" panose="020B0604020202020204" pitchFamily="34" charset="0"/>
              </a:rPr>
              <a:t>Praticité</a:t>
            </a:r>
            <a:r>
              <a:rPr lang="fr-FR" sz="1000">
                <a:solidFill>
                  <a:schemeClr val="tx1"/>
                </a:solidFill>
                <a:latin typeface="Arial" panose="020B0604020202020204" pitchFamily="34" charset="0"/>
                <a:cs typeface="Arial" panose="020B0604020202020204" pitchFamily="34" charset="0"/>
              </a:rPr>
              <a:t>, les principales opérations nécessaires au quotidien  </a:t>
            </a:r>
          </a:p>
        </p:txBody>
      </p:sp>
      <p:sp>
        <p:nvSpPr>
          <p:cNvPr id="32" name="Forme libre 31">
            <a:extLst>
              <a:ext uri="{FF2B5EF4-FFF2-40B4-BE49-F238E27FC236}">
                <a16:creationId xmlns:a16="http://schemas.microsoft.com/office/drawing/2014/main" id="{A0AC601C-DF16-ED4F-B895-40CCA18472FD}"/>
              </a:ext>
            </a:extLst>
          </p:cNvPr>
          <p:cNvSpPr/>
          <p:nvPr/>
        </p:nvSpPr>
        <p:spPr>
          <a:xfrm>
            <a:off x="8614357" y="2231786"/>
            <a:ext cx="266910" cy="312234"/>
          </a:xfrm>
          <a:custGeom>
            <a:avLst/>
            <a:gdLst>
              <a:gd name="connsiteX0" fmla="*/ 35379 w 266910"/>
              <a:gd name="connsiteY0" fmla="*/ 124728 h 312234"/>
              <a:gd name="connsiteX1" fmla="*/ 102066 w 266910"/>
              <a:gd name="connsiteY1" fmla="*/ 124728 h 312234"/>
              <a:gd name="connsiteX2" fmla="*/ 102066 w 266910"/>
              <a:gd name="connsiteY2" fmla="*/ 41387 h 312234"/>
              <a:gd name="connsiteX3" fmla="*/ 164844 w 266910"/>
              <a:gd name="connsiteY3" fmla="*/ 41387 h 312234"/>
              <a:gd name="connsiteX4" fmla="*/ 164844 w 266910"/>
              <a:gd name="connsiteY4" fmla="*/ 124728 h 312234"/>
              <a:gd name="connsiteX5" fmla="*/ 231531 w 266910"/>
              <a:gd name="connsiteY5" fmla="*/ 124728 h 312234"/>
              <a:gd name="connsiteX6" fmla="*/ 231531 w 266910"/>
              <a:gd name="connsiteY6" fmla="*/ 187506 h 312234"/>
              <a:gd name="connsiteX7" fmla="*/ 164844 w 266910"/>
              <a:gd name="connsiteY7" fmla="*/ 187506 h 312234"/>
              <a:gd name="connsiteX8" fmla="*/ 164844 w 266910"/>
              <a:gd name="connsiteY8" fmla="*/ 270847 h 312234"/>
              <a:gd name="connsiteX9" fmla="*/ 102066 w 266910"/>
              <a:gd name="connsiteY9" fmla="*/ 270847 h 312234"/>
              <a:gd name="connsiteX10" fmla="*/ 102066 w 266910"/>
              <a:gd name="connsiteY10" fmla="*/ 187506 h 312234"/>
              <a:gd name="connsiteX11" fmla="*/ 35379 w 266910"/>
              <a:gd name="connsiteY11" fmla="*/ 187506 h 312234"/>
              <a:gd name="connsiteX12" fmla="*/ 35379 w 266910"/>
              <a:gd name="connsiteY12" fmla="*/ 124728 h 312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6910" h="312234">
                <a:moveTo>
                  <a:pt x="35379" y="124728"/>
                </a:moveTo>
                <a:lnTo>
                  <a:pt x="102066" y="124728"/>
                </a:lnTo>
                <a:lnTo>
                  <a:pt x="102066" y="41387"/>
                </a:lnTo>
                <a:lnTo>
                  <a:pt x="164844" y="41387"/>
                </a:lnTo>
                <a:lnTo>
                  <a:pt x="164844" y="124728"/>
                </a:lnTo>
                <a:lnTo>
                  <a:pt x="231531" y="124728"/>
                </a:lnTo>
                <a:lnTo>
                  <a:pt x="231531" y="187506"/>
                </a:lnTo>
                <a:lnTo>
                  <a:pt x="164844" y="187506"/>
                </a:lnTo>
                <a:lnTo>
                  <a:pt x="164844" y="270847"/>
                </a:lnTo>
                <a:lnTo>
                  <a:pt x="102066" y="270847"/>
                </a:lnTo>
                <a:lnTo>
                  <a:pt x="102066" y="187506"/>
                </a:lnTo>
                <a:lnTo>
                  <a:pt x="35379" y="187506"/>
                </a:lnTo>
                <a:lnTo>
                  <a:pt x="35379" y="124728"/>
                </a:lnTo>
                <a:close/>
              </a:path>
            </a:pathLst>
          </a:custGeom>
          <a:solidFill>
            <a:schemeClr val="tx2"/>
          </a:solidFill>
        </p:spPr>
        <p:style>
          <a:lnRef idx="0">
            <a:schemeClr val="accent1">
              <a:tint val="60000"/>
              <a:hueOff val="0"/>
              <a:satOff val="0"/>
              <a:lumOff val="0"/>
              <a:alphaOff val="0"/>
            </a:schemeClr>
          </a:lnRef>
          <a:fillRef idx="1">
            <a:scrgbClr r="0" g="0" b="0"/>
          </a:fillRef>
          <a:effectRef idx="0">
            <a:schemeClr val="accent1">
              <a:tint val="60000"/>
              <a:hueOff val="0"/>
              <a:satOff val="0"/>
              <a:lumOff val="0"/>
              <a:alphaOff val="0"/>
            </a:schemeClr>
          </a:effectRef>
          <a:fontRef idx="minor">
            <a:schemeClr val="lt1"/>
          </a:fontRef>
        </p:style>
        <p:txBody>
          <a:bodyPr spcFirstLastPara="0" vert="horz" wrap="square" lIns="0" tIns="62447" rIns="80073" bIns="62447" numCol="1" spcCol="1270" anchor="ctr" anchorCtr="0">
            <a:noAutofit/>
          </a:bodyPr>
          <a:lstStyle/>
          <a:p>
            <a:pPr marL="0" lvl="0" indent="0" algn="ctr" defTabSz="622300">
              <a:lnSpc>
                <a:spcPct val="90000"/>
              </a:lnSpc>
              <a:spcBef>
                <a:spcPct val="0"/>
              </a:spcBef>
              <a:spcAft>
                <a:spcPct val="35000"/>
              </a:spcAft>
              <a:buNone/>
            </a:pPr>
            <a:endParaRPr lang="fr-FR" sz="1400" kern="1200">
              <a:latin typeface="Arial" panose="020B0604020202020204" pitchFamily="34" charset="0"/>
              <a:cs typeface="Arial" panose="020B0604020202020204" pitchFamily="34" charset="0"/>
            </a:endParaRPr>
          </a:p>
        </p:txBody>
      </p:sp>
      <p:sp>
        <p:nvSpPr>
          <p:cNvPr id="33" name="Rectangle 32">
            <a:extLst>
              <a:ext uri="{FF2B5EF4-FFF2-40B4-BE49-F238E27FC236}">
                <a16:creationId xmlns:a16="http://schemas.microsoft.com/office/drawing/2014/main" id="{850951DF-5E60-4E40-A509-2D4FBC9571B4}"/>
              </a:ext>
            </a:extLst>
          </p:cNvPr>
          <p:cNvSpPr/>
          <p:nvPr/>
        </p:nvSpPr>
        <p:spPr>
          <a:xfrm>
            <a:off x="722452" y="2932632"/>
            <a:ext cx="9810109" cy="2405251"/>
          </a:xfrm>
          <a:prstGeom prst="rect">
            <a:avLst/>
          </a:prstGeom>
          <a:solidFill>
            <a:schemeClr val="tx2">
              <a:lumMod val="20000"/>
              <a:lumOff val="80000"/>
            </a:schemeClr>
          </a:solidFill>
          <a:ln>
            <a:solidFill>
              <a:schemeClr val="tx2"/>
            </a:solidFill>
          </a:ln>
          <a:effectLst/>
        </p:spPr>
        <p:style>
          <a:lnRef idx="1">
            <a:schemeClr val="accent1"/>
          </a:lnRef>
          <a:fillRef idx="1001">
            <a:schemeClr val="lt2"/>
          </a:fillRef>
          <a:effectRef idx="2">
            <a:schemeClr val="accent1"/>
          </a:effectRef>
          <a:fontRef idx="minor">
            <a:schemeClr val="lt1"/>
          </a:fontRef>
        </p:style>
        <p:txBody>
          <a:bodyPr lIns="180000" rIns="180000" anchor="ctr"/>
          <a:lstStyle/>
          <a:p>
            <a:pPr algn="just">
              <a:defRPr/>
            </a:pPr>
            <a:r>
              <a:rPr lang="fr-FR" sz="1100" b="1" kern="0" dirty="0">
                <a:solidFill>
                  <a:srgbClr val="000000">
                    <a:lumMod val="85000"/>
                    <a:lumOff val="15000"/>
                  </a:srgbClr>
                </a:solidFill>
                <a:latin typeface="Arial" panose="020B0604020202020204" pitchFamily="34" charset="0"/>
                <a:cs typeface="Arial" panose="020B0604020202020204" pitchFamily="34" charset="0"/>
                <a:sym typeface="Arial"/>
              </a:rPr>
              <a:t>DEI PRO permet de :</a:t>
            </a:r>
          </a:p>
          <a:p>
            <a:pPr marL="135450" indent="-135450" algn="just">
              <a:buClr>
                <a:schemeClr val="tx2"/>
              </a:buClr>
              <a:buFont typeface="Arial" panose="020B0604020202020204" pitchFamily="34" charset="0"/>
              <a:buChar char="•"/>
              <a:defRPr/>
            </a:pPr>
            <a:r>
              <a:rPr lang="fr-FR" sz="1100" kern="0" dirty="0">
                <a:solidFill>
                  <a:srgbClr val="000000">
                    <a:lumMod val="85000"/>
                    <a:lumOff val="15000"/>
                  </a:srgbClr>
                </a:solidFill>
                <a:latin typeface="Arial" panose="020B0604020202020204" pitchFamily="34" charset="0"/>
                <a:cs typeface="Arial" panose="020B0604020202020204" pitchFamily="34" charset="0"/>
                <a:sym typeface="Arial"/>
              </a:rPr>
              <a:t>Consulter et suivre les comptes professionnels</a:t>
            </a:r>
          </a:p>
          <a:p>
            <a:pPr marL="135450" indent="-135450" algn="just">
              <a:buClr>
                <a:schemeClr val="tx2"/>
              </a:buClr>
              <a:buFont typeface="Arial" panose="020B0604020202020204" pitchFamily="34" charset="0"/>
              <a:buChar char="•"/>
              <a:defRPr/>
            </a:pPr>
            <a:r>
              <a:rPr lang="fr-FR" sz="1100" kern="0" dirty="0">
                <a:solidFill>
                  <a:srgbClr val="000000">
                    <a:lumMod val="85000"/>
                    <a:lumOff val="15000"/>
                  </a:srgbClr>
                </a:solidFill>
                <a:latin typeface="Arial" panose="020B0604020202020204" pitchFamily="34" charset="0"/>
                <a:cs typeface="Arial" panose="020B0604020202020204" pitchFamily="34" charset="0"/>
                <a:sym typeface="Arial"/>
              </a:rPr>
              <a:t>Effectuer et suivre les opérations de paiements</a:t>
            </a:r>
          </a:p>
          <a:p>
            <a:pPr marL="135450" indent="-135450" algn="just">
              <a:buClr>
                <a:schemeClr val="tx2"/>
              </a:buClr>
              <a:buFont typeface="Arial" panose="020B0604020202020204" pitchFamily="34" charset="0"/>
              <a:buChar char="•"/>
              <a:defRPr/>
            </a:pPr>
            <a:r>
              <a:rPr lang="fr-FR" sz="1100" kern="0" dirty="0">
                <a:solidFill>
                  <a:srgbClr val="000000">
                    <a:lumMod val="85000"/>
                    <a:lumOff val="15000"/>
                  </a:srgbClr>
                </a:solidFill>
                <a:latin typeface="Arial" panose="020B0604020202020204" pitchFamily="34" charset="0"/>
                <a:cs typeface="Arial" panose="020B0604020202020204" pitchFamily="34" charset="0"/>
                <a:sym typeface="Arial"/>
              </a:rPr>
              <a:t>Utilisateur unique </a:t>
            </a:r>
          </a:p>
          <a:p>
            <a:pPr marL="135450" indent="-135450" algn="just">
              <a:buClr>
                <a:schemeClr val="tx2"/>
              </a:buClr>
              <a:buFont typeface="Arial" panose="020B0604020202020204" pitchFamily="34" charset="0"/>
              <a:buChar char="•"/>
              <a:defRPr/>
            </a:pPr>
            <a:r>
              <a:rPr lang="fr-FR" sz="1100" kern="0" dirty="0">
                <a:solidFill>
                  <a:srgbClr val="000000">
                    <a:lumMod val="85000"/>
                    <a:lumOff val="15000"/>
                  </a:srgbClr>
                </a:solidFill>
                <a:latin typeface="Arial" panose="020B0604020202020204" pitchFamily="34" charset="0"/>
                <a:cs typeface="Arial" panose="020B0604020202020204" pitchFamily="34" charset="0"/>
                <a:sym typeface="Arial"/>
              </a:rPr>
              <a:t>Gérer un portefeuille en bourse</a:t>
            </a:r>
          </a:p>
          <a:p>
            <a:pPr marL="135450" indent="-135450" algn="just">
              <a:buClr>
                <a:schemeClr val="tx2"/>
              </a:buClr>
              <a:buFont typeface="Arial" panose="020B0604020202020204" pitchFamily="34" charset="0"/>
              <a:buChar char="•"/>
              <a:defRPr/>
            </a:pPr>
            <a:r>
              <a:rPr lang="fr-FR" sz="1100" kern="0" dirty="0">
                <a:solidFill>
                  <a:srgbClr val="000000">
                    <a:lumMod val="85000"/>
                    <a:lumOff val="15000"/>
                  </a:srgbClr>
                </a:solidFill>
                <a:latin typeface="Arial" panose="020B0604020202020204" pitchFamily="34" charset="0"/>
                <a:cs typeface="Arial" panose="020B0604020202020204" pitchFamily="34" charset="0"/>
                <a:sym typeface="Arial"/>
              </a:rPr>
              <a:t>Suivre les financements</a:t>
            </a:r>
          </a:p>
          <a:p>
            <a:pPr marL="135450" indent="-135450" algn="just">
              <a:buClr>
                <a:schemeClr val="tx2"/>
              </a:buClr>
              <a:buFont typeface="Arial" panose="020B0604020202020204" pitchFamily="34" charset="0"/>
              <a:buChar char="•"/>
              <a:defRPr/>
            </a:pPr>
            <a:r>
              <a:rPr lang="fr-FR" sz="1100" kern="0" dirty="0">
                <a:solidFill>
                  <a:srgbClr val="000000">
                    <a:lumMod val="85000"/>
                    <a:lumOff val="15000"/>
                  </a:srgbClr>
                </a:solidFill>
                <a:latin typeface="Arial" panose="020B0604020202020204" pitchFamily="34" charset="0"/>
                <a:cs typeface="Arial" panose="020B0604020202020204" pitchFamily="34" charset="0"/>
                <a:sym typeface="Arial"/>
              </a:rPr>
              <a:t>Gérer les moyens de paiements</a:t>
            </a:r>
          </a:p>
          <a:p>
            <a:pPr marL="135450" indent="-135450" algn="just">
              <a:spcAft>
                <a:spcPts val="400"/>
              </a:spcAft>
              <a:buClr>
                <a:schemeClr val="tx2"/>
              </a:buClr>
              <a:buFont typeface="Arial" panose="020B0604020202020204" pitchFamily="34" charset="0"/>
              <a:buChar char="•"/>
              <a:defRPr/>
            </a:pPr>
            <a:r>
              <a:rPr lang="fr-FR" sz="1100" kern="0" dirty="0">
                <a:solidFill>
                  <a:srgbClr val="000000">
                    <a:lumMod val="85000"/>
                    <a:lumOff val="15000"/>
                  </a:srgbClr>
                </a:solidFill>
                <a:latin typeface="Arial" panose="020B0604020202020204" pitchFamily="34" charset="0"/>
                <a:cs typeface="Arial" panose="020B0604020202020204" pitchFamily="34" charset="0"/>
                <a:sym typeface="Arial"/>
              </a:rPr>
              <a:t>Accéder à ses comptes PART lorsque le client est en double relation</a:t>
            </a:r>
          </a:p>
          <a:p>
            <a:pPr algn="just">
              <a:spcAft>
                <a:spcPts val="400"/>
              </a:spcAft>
              <a:defRPr/>
            </a:pPr>
            <a:r>
              <a:rPr lang="fr-FR" sz="1100" b="1" kern="0" dirty="0">
                <a:solidFill>
                  <a:srgbClr val="000000">
                    <a:lumMod val="85000"/>
                    <a:lumOff val="15000"/>
                  </a:srgbClr>
                </a:solidFill>
                <a:latin typeface="Arial" panose="020B0604020202020204" pitchFamily="34" charset="0"/>
                <a:cs typeface="Arial" panose="020B0604020202020204" pitchFamily="34" charset="0"/>
                <a:sym typeface="Arial"/>
              </a:rPr>
              <a:t>… C’est aussi une appli bancaire</a:t>
            </a:r>
            <a:endParaRPr lang="fr-FR" sz="1100" kern="0" dirty="0">
              <a:solidFill>
                <a:srgbClr val="000000">
                  <a:lumMod val="85000"/>
                  <a:lumOff val="15000"/>
                </a:srgbClr>
              </a:solidFill>
              <a:latin typeface="Arial" panose="020B0604020202020204" pitchFamily="34" charset="0"/>
              <a:cs typeface="Arial" panose="020B0604020202020204" pitchFamily="34" charset="0"/>
              <a:sym typeface="Arial"/>
            </a:endParaRPr>
          </a:p>
          <a:p>
            <a:pPr algn="just">
              <a:spcAft>
                <a:spcPts val="400"/>
              </a:spcAft>
            </a:pPr>
            <a:r>
              <a:rPr lang="fr-FR" sz="1100" kern="0" dirty="0">
                <a:solidFill>
                  <a:srgbClr val="000000">
                    <a:lumMod val="85000"/>
                    <a:lumOff val="15000"/>
                  </a:srgbClr>
                </a:solidFill>
                <a:latin typeface="Arial" panose="020B0604020202020204" pitchFamily="34" charset="0"/>
                <a:cs typeface="Arial" panose="020B0604020202020204" pitchFamily="34" charset="0"/>
              </a:rPr>
              <a:t>L’</a:t>
            </a:r>
            <a:r>
              <a:rPr lang="fr-FR" sz="1100" kern="0" dirty="0" err="1">
                <a:solidFill>
                  <a:srgbClr val="000000">
                    <a:lumMod val="85000"/>
                    <a:lumOff val="15000"/>
                  </a:srgbClr>
                </a:solidFill>
                <a:latin typeface="Arial" panose="020B0604020202020204" pitchFamily="34" charset="0"/>
                <a:cs typeface="Arial" panose="020B0604020202020204" pitchFamily="34" charset="0"/>
              </a:rPr>
              <a:t>accès</a:t>
            </a:r>
            <a:r>
              <a:rPr lang="fr-FR" sz="1100" kern="0" dirty="0">
                <a:solidFill>
                  <a:srgbClr val="000000">
                    <a:lumMod val="85000"/>
                    <a:lumOff val="15000"/>
                  </a:srgbClr>
                </a:solidFill>
                <a:latin typeface="Arial" panose="020B0604020202020204" pitchFamily="34" charset="0"/>
                <a:cs typeface="Arial" panose="020B0604020202020204" pitchFamily="34" charset="0"/>
              </a:rPr>
              <a:t> est sécurisé par un n° d’abonné, un n° d’usager et un mot de passe. Deux solutions d’authentification forte (SOL et certificat) sont par ailleurs proposées pour renforcer la sécurité et permettre l’accès à des fonctionnalités complémentaires (accès à des fonctions sensibles comme l’ajout en ligne de comptes de bénéficiaires de virement)</a:t>
            </a:r>
            <a:r>
              <a:rPr lang="fr-FR" sz="1100" kern="0" dirty="0">
                <a:solidFill>
                  <a:srgbClr val="000000">
                    <a:lumMod val="85000"/>
                    <a:lumOff val="15000"/>
                  </a:srgbClr>
                </a:solidFill>
                <a:latin typeface="Arial" panose="020B0604020202020204" pitchFamily="34" charset="0"/>
                <a:cs typeface="Arial" panose="020B0604020202020204" pitchFamily="34" charset="0"/>
                <a:sym typeface="Arial"/>
              </a:rPr>
              <a:t>. Et bientôt </a:t>
            </a:r>
            <a:r>
              <a:rPr lang="fr-FR" sz="1100" kern="0" dirty="0" err="1">
                <a:solidFill>
                  <a:srgbClr val="000000">
                    <a:lumMod val="85000"/>
                    <a:lumOff val="15000"/>
                  </a:srgbClr>
                </a:solidFill>
                <a:latin typeface="Arial" panose="020B0604020202020204" pitchFamily="34" charset="0"/>
                <a:cs typeface="Arial" panose="020B0604020202020204" pitchFamily="34" charset="0"/>
                <a:sym typeface="Arial"/>
              </a:rPr>
              <a:t>Secur’Pass</a:t>
            </a:r>
            <a:endParaRPr lang="fr-FR" sz="1100" kern="0" dirty="0">
              <a:solidFill>
                <a:srgbClr val="000000">
                  <a:lumMod val="85000"/>
                  <a:lumOff val="15000"/>
                </a:srgbClr>
              </a:solidFill>
              <a:latin typeface="Arial" panose="020B0604020202020204" pitchFamily="34" charset="0"/>
              <a:cs typeface="Arial" panose="020B0604020202020204" pitchFamily="34" charset="0"/>
              <a:sym typeface="Arial"/>
            </a:endParaRPr>
          </a:p>
          <a:p>
            <a:pPr algn="just">
              <a:defRPr/>
            </a:pPr>
            <a:r>
              <a:rPr lang="fr-FR" sz="1100" kern="0" dirty="0">
                <a:solidFill>
                  <a:srgbClr val="000000">
                    <a:lumMod val="85000"/>
                    <a:lumOff val="15000"/>
                  </a:srgbClr>
                </a:solidFill>
                <a:latin typeface="Arial" panose="020B0604020202020204" pitchFamily="34" charset="0"/>
                <a:cs typeface="Arial" panose="020B0604020202020204" pitchFamily="34" charset="0"/>
                <a:sym typeface="Arial"/>
              </a:rPr>
              <a:t>Pour plus d’information &gt; </a:t>
            </a:r>
            <a:r>
              <a:rPr lang="fr-FR" sz="1100" kern="0" dirty="0">
                <a:solidFill>
                  <a:schemeClr val="tx1"/>
                </a:solidFill>
                <a:latin typeface="Arial" panose="020B0604020202020204" pitchFamily="34" charset="0"/>
                <a:cs typeface="Arial" panose="020B0604020202020204" pitchFamily="34" charset="0"/>
                <a:sym typeface="Arial"/>
                <a:hlinkClick r:id="rId3">
                  <a:extLst>
                    <a:ext uri="{A12FA001-AC4F-418D-AE19-62706E023703}">
                      <ahyp:hlinkClr xmlns:ahyp="http://schemas.microsoft.com/office/drawing/2018/hyperlinkcolor" val="tx"/>
                    </a:ext>
                  </a:extLst>
                </a:hlinkClick>
              </a:rPr>
              <a:t>DEI PRO</a:t>
            </a:r>
            <a:endParaRPr lang="fr-FR" sz="1100" kern="0" dirty="0">
              <a:solidFill>
                <a:schemeClr val="tx1"/>
              </a:solidFill>
              <a:highlight>
                <a:srgbClr val="FFFF00"/>
              </a:highlight>
              <a:latin typeface="Arial" panose="020B0604020202020204" pitchFamily="34" charset="0"/>
              <a:cs typeface="Arial" panose="020B0604020202020204" pitchFamily="34" charset="0"/>
              <a:sym typeface="Arial"/>
            </a:endParaRPr>
          </a:p>
        </p:txBody>
      </p:sp>
      <p:sp>
        <p:nvSpPr>
          <p:cNvPr id="34" name="ZoneTexte 33">
            <a:extLst>
              <a:ext uri="{FF2B5EF4-FFF2-40B4-BE49-F238E27FC236}">
                <a16:creationId xmlns:a16="http://schemas.microsoft.com/office/drawing/2014/main" id="{64521A80-E09B-B74B-B7FF-9D3C8628DD07}"/>
              </a:ext>
            </a:extLst>
          </p:cNvPr>
          <p:cNvSpPr txBox="1"/>
          <p:nvPr/>
        </p:nvSpPr>
        <p:spPr>
          <a:xfrm>
            <a:off x="722452" y="5365138"/>
            <a:ext cx="9810109" cy="246221"/>
          </a:xfrm>
          <a:prstGeom prst="rect">
            <a:avLst/>
          </a:prstGeom>
          <a:noFill/>
          <a:ln w="19050">
            <a:noFill/>
          </a:ln>
        </p:spPr>
        <p:txBody>
          <a:bodyPr wrap="square" lIns="0" rtlCol="0">
            <a:spAutoFit/>
          </a:bodyPr>
          <a:lstStyle/>
          <a:p>
            <a:pPr algn="ctr"/>
            <a:r>
              <a:rPr lang="fr-FR" sz="1000" kern="0" dirty="0">
                <a:solidFill>
                  <a:srgbClr val="000000"/>
                </a:solidFill>
                <a:latin typeface="Arial" panose="020B0604020202020204" pitchFamily="34" charset="0"/>
                <a:cs typeface="Arial" panose="020B0604020202020204" pitchFamily="34" charset="0"/>
                <a:sym typeface="Arial"/>
              </a:rPr>
              <a:t>Les clients souhaitant bénéficier des fonctionnalités suivantes peuvent s’abonner à CE net : usager secondaire, suivi des effets de commerce, et virements sur liste. </a:t>
            </a:r>
          </a:p>
        </p:txBody>
      </p:sp>
      <p:sp>
        <p:nvSpPr>
          <p:cNvPr id="35" name="Rectangle 34">
            <a:extLst>
              <a:ext uri="{FF2B5EF4-FFF2-40B4-BE49-F238E27FC236}">
                <a16:creationId xmlns:a16="http://schemas.microsoft.com/office/drawing/2014/main" id="{2A344380-C531-3942-93BA-1A3FFBA8A38E}"/>
              </a:ext>
            </a:extLst>
          </p:cNvPr>
          <p:cNvSpPr/>
          <p:nvPr/>
        </p:nvSpPr>
        <p:spPr>
          <a:xfrm>
            <a:off x="722452" y="5950136"/>
            <a:ext cx="9810000" cy="251999"/>
          </a:xfrm>
          <a:prstGeom prst="rect">
            <a:avLst/>
          </a:prstGeom>
          <a:ln w="9525">
            <a:solidFill>
              <a:schemeClr val="tx2"/>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fr-FR" sz="1000" kern="0" dirty="0">
                <a:solidFill>
                  <a:srgbClr val="000000"/>
                </a:solidFill>
                <a:latin typeface="Arial" panose="020B0604020202020204" pitchFamily="34" charset="0"/>
                <a:cs typeface="Arial" panose="020B0604020202020204" pitchFamily="34" charset="0"/>
                <a:sym typeface="Arial"/>
              </a:rPr>
              <a:t>Vos solutions.</a:t>
            </a:r>
          </a:p>
        </p:txBody>
      </p:sp>
      <p:sp>
        <p:nvSpPr>
          <p:cNvPr id="36" name="Forme libre 35">
            <a:extLst>
              <a:ext uri="{FF2B5EF4-FFF2-40B4-BE49-F238E27FC236}">
                <a16:creationId xmlns:a16="http://schemas.microsoft.com/office/drawing/2014/main" id="{55C20D12-196C-EC4F-BB0E-8A9E430CEE4F}"/>
              </a:ext>
            </a:extLst>
          </p:cNvPr>
          <p:cNvSpPr/>
          <p:nvPr/>
        </p:nvSpPr>
        <p:spPr>
          <a:xfrm>
            <a:off x="6142422" y="2231786"/>
            <a:ext cx="266910" cy="312234"/>
          </a:xfrm>
          <a:custGeom>
            <a:avLst/>
            <a:gdLst>
              <a:gd name="connsiteX0" fmla="*/ 35379 w 266910"/>
              <a:gd name="connsiteY0" fmla="*/ 124728 h 312234"/>
              <a:gd name="connsiteX1" fmla="*/ 102066 w 266910"/>
              <a:gd name="connsiteY1" fmla="*/ 124728 h 312234"/>
              <a:gd name="connsiteX2" fmla="*/ 102066 w 266910"/>
              <a:gd name="connsiteY2" fmla="*/ 41387 h 312234"/>
              <a:gd name="connsiteX3" fmla="*/ 164844 w 266910"/>
              <a:gd name="connsiteY3" fmla="*/ 41387 h 312234"/>
              <a:gd name="connsiteX4" fmla="*/ 164844 w 266910"/>
              <a:gd name="connsiteY4" fmla="*/ 124728 h 312234"/>
              <a:gd name="connsiteX5" fmla="*/ 231531 w 266910"/>
              <a:gd name="connsiteY5" fmla="*/ 124728 h 312234"/>
              <a:gd name="connsiteX6" fmla="*/ 231531 w 266910"/>
              <a:gd name="connsiteY6" fmla="*/ 187506 h 312234"/>
              <a:gd name="connsiteX7" fmla="*/ 164844 w 266910"/>
              <a:gd name="connsiteY7" fmla="*/ 187506 h 312234"/>
              <a:gd name="connsiteX8" fmla="*/ 164844 w 266910"/>
              <a:gd name="connsiteY8" fmla="*/ 270847 h 312234"/>
              <a:gd name="connsiteX9" fmla="*/ 102066 w 266910"/>
              <a:gd name="connsiteY9" fmla="*/ 270847 h 312234"/>
              <a:gd name="connsiteX10" fmla="*/ 102066 w 266910"/>
              <a:gd name="connsiteY10" fmla="*/ 187506 h 312234"/>
              <a:gd name="connsiteX11" fmla="*/ 35379 w 266910"/>
              <a:gd name="connsiteY11" fmla="*/ 187506 h 312234"/>
              <a:gd name="connsiteX12" fmla="*/ 35379 w 266910"/>
              <a:gd name="connsiteY12" fmla="*/ 124728 h 312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6910" h="312234">
                <a:moveTo>
                  <a:pt x="35379" y="124728"/>
                </a:moveTo>
                <a:lnTo>
                  <a:pt x="102066" y="124728"/>
                </a:lnTo>
                <a:lnTo>
                  <a:pt x="102066" y="41387"/>
                </a:lnTo>
                <a:lnTo>
                  <a:pt x="164844" y="41387"/>
                </a:lnTo>
                <a:lnTo>
                  <a:pt x="164844" y="124728"/>
                </a:lnTo>
                <a:lnTo>
                  <a:pt x="231531" y="124728"/>
                </a:lnTo>
                <a:lnTo>
                  <a:pt x="231531" y="187506"/>
                </a:lnTo>
                <a:lnTo>
                  <a:pt x="164844" y="187506"/>
                </a:lnTo>
                <a:lnTo>
                  <a:pt x="164844" y="270847"/>
                </a:lnTo>
                <a:lnTo>
                  <a:pt x="102066" y="270847"/>
                </a:lnTo>
                <a:lnTo>
                  <a:pt x="102066" y="187506"/>
                </a:lnTo>
                <a:lnTo>
                  <a:pt x="35379" y="187506"/>
                </a:lnTo>
                <a:lnTo>
                  <a:pt x="35379" y="124728"/>
                </a:lnTo>
                <a:close/>
              </a:path>
            </a:pathLst>
          </a:custGeom>
          <a:solidFill>
            <a:schemeClr val="bg1">
              <a:lumMod val="65000"/>
            </a:schemeClr>
          </a:solidFill>
        </p:spPr>
        <p:style>
          <a:lnRef idx="0">
            <a:schemeClr val="accent1">
              <a:tint val="60000"/>
              <a:hueOff val="0"/>
              <a:satOff val="0"/>
              <a:lumOff val="0"/>
              <a:alphaOff val="0"/>
            </a:schemeClr>
          </a:lnRef>
          <a:fillRef idx="1">
            <a:scrgbClr r="0" g="0" b="0"/>
          </a:fillRef>
          <a:effectRef idx="0">
            <a:schemeClr val="accent1">
              <a:tint val="60000"/>
              <a:hueOff val="0"/>
              <a:satOff val="0"/>
              <a:lumOff val="0"/>
              <a:alphaOff val="0"/>
            </a:schemeClr>
          </a:effectRef>
          <a:fontRef idx="minor">
            <a:schemeClr val="lt1"/>
          </a:fontRef>
        </p:style>
        <p:txBody>
          <a:bodyPr spcFirstLastPara="0" vert="horz" wrap="square" lIns="0" tIns="62447" rIns="80073" bIns="62447" numCol="1" spcCol="1270" anchor="ctr" anchorCtr="0">
            <a:noAutofit/>
          </a:bodyPr>
          <a:lstStyle/>
          <a:p>
            <a:pPr marL="0" lvl="0" indent="0" algn="ctr" defTabSz="622300">
              <a:lnSpc>
                <a:spcPct val="90000"/>
              </a:lnSpc>
              <a:spcBef>
                <a:spcPct val="0"/>
              </a:spcBef>
              <a:spcAft>
                <a:spcPct val="35000"/>
              </a:spcAft>
              <a:buNone/>
            </a:pPr>
            <a:endParaRPr lang="fr-FR" sz="1400" kern="1200">
              <a:solidFill>
                <a:schemeClr val="bg1">
                  <a:lumMod val="50000"/>
                </a:schemeClr>
              </a:solidFill>
              <a:latin typeface="Arial" panose="020B0604020202020204" pitchFamily="34" charset="0"/>
              <a:cs typeface="Arial" panose="020B0604020202020204" pitchFamily="34" charset="0"/>
            </a:endParaRPr>
          </a:p>
        </p:txBody>
      </p:sp>
      <p:sp>
        <p:nvSpPr>
          <p:cNvPr id="37" name="Forme libre 36">
            <a:extLst>
              <a:ext uri="{FF2B5EF4-FFF2-40B4-BE49-F238E27FC236}">
                <a16:creationId xmlns:a16="http://schemas.microsoft.com/office/drawing/2014/main" id="{6144D7B2-1D75-9649-A8C3-7B816E710C0F}"/>
              </a:ext>
            </a:extLst>
          </p:cNvPr>
          <p:cNvSpPr/>
          <p:nvPr/>
        </p:nvSpPr>
        <p:spPr>
          <a:xfrm>
            <a:off x="3836096" y="2231786"/>
            <a:ext cx="266910" cy="312234"/>
          </a:xfrm>
          <a:custGeom>
            <a:avLst/>
            <a:gdLst>
              <a:gd name="connsiteX0" fmla="*/ 35379 w 266910"/>
              <a:gd name="connsiteY0" fmla="*/ 124728 h 312234"/>
              <a:gd name="connsiteX1" fmla="*/ 102066 w 266910"/>
              <a:gd name="connsiteY1" fmla="*/ 124728 h 312234"/>
              <a:gd name="connsiteX2" fmla="*/ 102066 w 266910"/>
              <a:gd name="connsiteY2" fmla="*/ 41387 h 312234"/>
              <a:gd name="connsiteX3" fmla="*/ 164844 w 266910"/>
              <a:gd name="connsiteY3" fmla="*/ 41387 h 312234"/>
              <a:gd name="connsiteX4" fmla="*/ 164844 w 266910"/>
              <a:gd name="connsiteY4" fmla="*/ 124728 h 312234"/>
              <a:gd name="connsiteX5" fmla="*/ 231531 w 266910"/>
              <a:gd name="connsiteY5" fmla="*/ 124728 h 312234"/>
              <a:gd name="connsiteX6" fmla="*/ 231531 w 266910"/>
              <a:gd name="connsiteY6" fmla="*/ 187506 h 312234"/>
              <a:gd name="connsiteX7" fmla="*/ 164844 w 266910"/>
              <a:gd name="connsiteY7" fmla="*/ 187506 h 312234"/>
              <a:gd name="connsiteX8" fmla="*/ 164844 w 266910"/>
              <a:gd name="connsiteY8" fmla="*/ 270847 h 312234"/>
              <a:gd name="connsiteX9" fmla="*/ 102066 w 266910"/>
              <a:gd name="connsiteY9" fmla="*/ 270847 h 312234"/>
              <a:gd name="connsiteX10" fmla="*/ 102066 w 266910"/>
              <a:gd name="connsiteY10" fmla="*/ 187506 h 312234"/>
              <a:gd name="connsiteX11" fmla="*/ 35379 w 266910"/>
              <a:gd name="connsiteY11" fmla="*/ 187506 h 312234"/>
              <a:gd name="connsiteX12" fmla="*/ 35379 w 266910"/>
              <a:gd name="connsiteY12" fmla="*/ 124728 h 312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6910" h="312234">
                <a:moveTo>
                  <a:pt x="35379" y="124728"/>
                </a:moveTo>
                <a:lnTo>
                  <a:pt x="102066" y="124728"/>
                </a:lnTo>
                <a:lnTo>
                  <a:pt x="102066" y="41387"/>
                </a:lnTo>
                <a:lnTo>
                  <a:pt x="164844" y="41387"/>
                </a:lnTo>
                <a:lnTo>
                  <a:pt x="164844" y="124728"/>
                </a:lnTo>
                <a:lnTo>
                  <a:pt x="231531" y="124728"/>
                </a:lnTo>
                <a:lnTo>
                  <a:pt x="231531" y="187506"/>
                </a:lnTo>
                <a:lnTo>
                  <a:pt x="164844" y="187506"/>
                </a:lnTo>
                <a:lnTo>
                  <a:pt x="164844" y="270847"/>
                </a:lnTo>
                <a:lnTo>
                  <a:pt x="102066" y="270847"/>
                </a:lnTo>
                <a:lnTo>
                  <a:pt x="102066" y="187506"/>
                </a:lnTo>
                <a:lnTo>
                  <a:pt x="35379" y="187506"/>
                </a:lnTo>
                <a:lnTo>
                  <a:pt x="35379" y="124728"/>
                </a:lnTo>
                <a:close/>
              </a:path>
            </a:pathLst>
          </a:custGeom>
          <a:solidFill>
            <a:schemeClr val="bg1">
              <a:lumMod val="65000"/>
            </a:schemeClr>
          </a:solidFill>
        </p:spPr>
        <p:style>
          <a:lnRef idx="0">
            <a:schemeClr val="accent1">
              <a:tint val="60000"/>
              <a:hueOff val="0"/>
              <a:satOff val="0"/>
              <a:lumOff val="0"/>
              <a:alphaOff val="0"/>
            </a:schemeClr>
          </a:lnRef>
          <a:fillRef idx="1">
            <a:scrgbClr r="0" g="0" b="0"/>
          </a:fillRef>
          <a:effectRef idx="0">
            <a:schemeClr val="accent1">
              <a:tint val="60000"/>
              <a:hueOff val="0"/>
              <a:satOff val="0"/>
              <a:lumOff val="0"/>
              <a:alphaOff val="0"/>
            </a:schemeClr>
          </a:effectRef>
          <a:fontRef idx="minor">
            <a:schemeClr val="lt1"/>
          </a:fontRef>
        </p:style>
        <p:txBody>
          <a:bodyPr spcFirstLastPara="0" vert="horz" wrap="square" lIns="0" tIns="62447" rIns="80073" bIns="62447" numCol="1" spcCol="1270" anchor="ctr" anchorCtr="0">
            <a:noAutofit/>
          </a:bodyPr>
          <a:lstStyle/>
          <a:p>
            <a:pPr marL="0" lvl="0" indent="0" algn="ctr" defTabSz="622300">
              <a:lnSpc>
                <a:spcPct val="90000"/>
              </a:lnSpc>
              <a:spcBef>
                <a:spcPct val="0"/>
              </a:spcBef>
              <a:spcAft>
                <a:spcPct val="35000"/>
              </a:spcAft>
              <a:buNone/>
            </a:pPr>
            <a:endParaRPr lang="fr-FR" sz="1400" kern="1200">
              <a:solidFill>
                <a:schemeClr val="bg1">
                  <a:lumMod val="50000"/>
                </a:schemeClr>
              </a:solidFill>
              <a:latin typeface="Arial" panose="020B0604020202020204" pitchFamily="34" charset="0"/>
              <a:cs typeface="Arial" panose="020B0604020202020204" pitchFamily="34" charset="0"/>
            </a:endParaRPr>
          </a:p>
        </p:txBody>
      </p:sp>
      <p:sp>
        <p:nvSpPr>
          <p:cNvPr id="38" name="Rectangle 37">
            <a:extLst>
              <a:ext uri="{FF2B5EF4-FFF2-40B4-BE49-F238E27FC236}">
                <a16:creationId xmlns:a16="http://schemas.microsoft.com/office/drawing/2014/main" id="{DE13E855-1E0C-4F42-B8F4-0C428438038A}"/>
              </a:ext>
            </a:extLst>
          </p:cNvPr>
          <p:cNvSpPr/>
          <p:nvPr/>
        </p:nvSpPr>
        <p:spPr>
          <a:xfrm>
            <a:off x="2012438" y="1245271"/>
            <a:ext cx="8508393" cy="385505"/>
          </a:xfrm>
          <a:prstGeom prst="rect">
            <a:avLst/>
          </a:prstGeom>
          <a:noFill/>
          <a:ln>
            <a:solidFill>
              <a:schemeClr val="tx2"/>
            </a:solidFill>
          </a:ln>
          <a:effectLst/>
        </p:spPr>
        <p:style>
          <a:lnRef idx="1">
            <a:schemeClr val="accent1"/>
          </a:lnRef>
          <a:fillRef idx="1001">
            <a:schemeClr val="lt2"/>
          </a:fillRef>
          <a:effectRef idx="2">
            <a:schemeClr val="accent1"/>
          </a:effectRef>
          <a:fontRef idx="minor">
            <a:schemeClr val="lt1"/>
          </a:fontRef>
        </p:style>
        <p:txBody>
          <a:bodyPr anchor="ctr"/>
          <a:lstStyle/>
          <a:p>
            <a:pPr algn="just">
              <a:defRPr/>
            </a:pPr>
            <a:r>
              <a:rPr lang="fr-FR" sz="1100" kern="0" dirty="0">
                <a:solidFill>
                  <a:srgbClr val="000000">
                    <a:lumMod val="85000"/>
                    <a:lumOff val="15000"/>
                  </a:srgbClr>
                </a:solidFill>
                <a:latin typeface="Arial" panose="020B0604020202020204" pitchFamily="34" charset="0"/>
                <a:cs typeface="Arial" panose="020B0604020202020204" pitchFamily="34" charset="0"/>
                <a:sym typeface="Arial"/>
              </a:rPr>
              <a:t>Votre client </a:t>
            </a:r>
            <a:r>
              <a:rPr lang="fr-FR" sz="1100" b="1" kern="0" dirty="0">
                <a:solidFill>
                  <a:schemeClr val="tx2"/>
                </a:solidFill>
                <a:latin typeface="Arial" panose="020B0604020202020204" pitchFamily="34" charset="0"/>
                <a:cs typeface="Arial" panose="020B0604020202020204" pitchFamily="34" charset="0"/>
                <a:sym typeface="Arial"/>
              </a:rPr>
              <a:t>Entrepreneur Individuel </a:t>
            </a:r>
            <a:r>
              <a:rPr lang="fr-FR" sz="1100" kern="0" dirty="0">
                <a:solidFill>
                  <a:srgbClr val="000000">
                    <a:lumMod val="85000"/>
                    <a:lumOff val="15000"/>
                  </a:srgbClr>
                </a:solidFill>
                <a:latin typeface="Arial" panose="020B0604020202020204" pitchFamily="34" charset="0"/>
                <a:cs typeface="Arial" panose="020B0604020202020204" pitchFamily="34" charset="0"/>
                <a:sym typeface="Arial"/>
              </a:rPr>
              <a:t>souhaite réaliser des opérations en ligne en toute sécurité.</a:t>
            </a:r>
          </a:p>
        </p:txBody>
      </p:sp>
      <p:sp>
        <p:nvSpPr>
          <p:cNvPr id="39" name="Rectangle 38">
            <a:extLst>
              <a:ext uri="{FF2B5EF4-FFF2-40B4-BE49-F238E27FC236}">
                <a16:creationId xmlns:a16="http://schemas.microsoft.com/office/drawing/2014/main" id="{1CFA7701-93C5-9E4C-8EE8-BC80E719D97E}"/>
              </a:ext>
            </a:extLst>
          </p:cNvPr>
          <p:cNvSpPr/>
          <p:nvPr/>
        </p:nvSpPr>
        <p:spPr>
          <a:xfrm>
            <a:off x="2013995" y="1704738"/>
            <a:ext cx="8506836" cy="385961"/>
          </a:xfrm>
          <a:prstGeom prst="rect">
            <a:avLst/>
          </a:prstGeom>
          <a:noFill/>
          <a:ln>
            <a:solidFill>
              <a:schemeClr val="tx2"/>
            </a:solidFill>
          </a:ln>
          <a:effectLst/>
        </p:spPr>
        <p:style>
          <a:lnRef idx="1">
            <a:schemeClr val="accent1"/>
          </a:lnRef>
          <a:fillRef idx="1001">
            <a:schemeClr val="lt2"/>
          </a:fillRef>
          <a:effectRef idx="2">
            <a:schemeClr val="accent1"/>
          </a:effectRef>
          <a:fontRef idx="minor">
            <a:schemeClr val="lt1"/>
          </a:fontRef>
        </p:style>
        <p:txBody>
          <a:bodyPr anchor="ctr"/>
          <a:lstStyle/>
          <a:p>
            <a:r>
              <a:rPr lang="fr-FR" sz="1100" b="1" dirty="0">
                <a:solidFill>
                  <a:schemeClr val="tx1"/>
                </a:solidFill>
              </a:rPr>
              <a:t>Direct Écureuil Internet Pro</a:t>
            </a:r>
            <a:r>
              <a:rPr lang="fr-FR" sz="1100" dirty="0">
                <a:solidFill>
                  <a:schemeClr val="tx1"/>
                </a:solidFill>
              </a:rPr>
              <a:t> est le service de banque à distance permettant la consultation et la gestion des comptes en ligne via Internet. C’est une solution </a:t>
            </a:r>
            <a:r>
              <a:rPr lang="fr-FR" sz="1100" b="1" dirty="0">
                <a:solidFill>
                  <a:schemeClr val="tx1"/>
                </a:solidFill>
              </a:rPr>
              <a:t>sécurisée et facile d’utilisation </a:t>
            </a:r>
            <a:r>
              <a:rPr lang="fr-FR" sz="1100" dirty="0">
                <a:solidFill>
                  <a:schemeClr val="tx1"/>
                </a:solidFill>
              </a:rPr>
              <a:t>pour</a:t>
            </a:r>
            <a:r>
              <a:rPr lang="fr-FR" sz="1100" b="1" dirty="0">
                <a:solidFill>
                  <a:schemeClr val="tx1"/>
                </a:solidFill>
              </a:rPr>
              <a:t> </a:t>
            </a:r>
            <a:r>
              <a:rPr lang="fr-FR" sz="1100" dirty="0">
                <a:solidFill>
                  <a:schemeClr val="tx1"/>
                </a:solidFill>
              </a:rPr>
              <a:t>les opérations bancaires au quotidien.</a:t>
            </a:r>
          </a:p>
        </p:txBody>
      </p:sp>
      <p:sp>
        <p:nvSpPr>
          <p:cNvPr id="40" name="Forme libre 39">
            <a:extLst>
              <a:ext uri="{FF2B5EF4-FFF2-40B4-BE49-F238E27FC236}">
                <a16:creationId xmlns:a16="http://schemas.microsoft.com/office/drawing/2014/main" id="{5E488C8F-8A30-544D-9420-2E43826B761C}"/>
              </a:ext>
            </a:extLst>
          </p:cNvPr>
          <p:cNvSpPr/>
          <p:nvPr/>
        </p:nvSpPr>
        <p:spPr>
          <a:xfrm>
            <a:off x="8936831" y="2165269"/>
            <a:ext cx="1584000" cy="445269"/>
          </a:xfrm>
          <a:custGeom>
            <a:avLst/>
            <a:gdLst>
              <a:gd name="connsiteX0" fmla="*/ 0 w 1259011"/>
              <a:gd name="connsiteY0" fmla="*/ 56598 h 565978"/>
              <a:gd name="connsiteX1" fmla="*/ 56598 w 1259011"/>
              <a:gd name="connsiteY1" fmla="*/ 0 h 565978"/>
              <a:gd name="connsiteX2" fmla="*/ 1202413 w 1259011"/>
              <a:gd name="connsiteY2" fmla="*/ 0 h 565978"/>
              <a:gd name="connsiteX3" fmla="*/ 1259011 w 1259011"/>
              <a:gd name="connsiteY3" fmla="*/ 56598 h 565978"/>
              <a:gd name="connsiteX4" fmla="*/ 1259011 w 1259011"/>
              <a:gd name="connsiteY4" fmla="*/ 509380 h 565978"/>
              <a:gd name="connsiteX5" fmla="*/ 1202413 w 1259011"/>
              <a:gd name="connsiteY5" fmla="*/ 565978 h 565978"/>
              <a:gd name="connsiteX6" fmla="*/ 56598 w 1259011"/>
              <a:gd name="connsiteY6" fmla="*/ 565978 h 565978"/>
              <a:gd name="connsiteX7" fmla="*/ 0 w 1259011"/>
              <a:gd name="connsiteY7" fmla="*/ 509380 h 565978"/>
              <a:gd name="connsiteX8" fmla="*/ 0 w 1259011"/>
              <a:gd name="connsiteY8" fmla="*/ 56598 h 565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9011" h="565978">
                <a:moveTo>
                  <a:pt x="0" y="56598"/>
                </a:moveTo>
                <a:cubicBezTo>
                  <a:pt x="0" y="25340"/>
                  <a:pt x="25340" y="0"/>
                  <a:pt x="56598" y="0"/>
                </a:cubicBezTo>
                <a:lnTo>
                  <a:pt x="1202413" y="0"/>
                </a:lnTo>
                <a:cubicBezTo>
                  <a:pt x="1233671" y="0"/>
                  <a:pt x="1259011" y="25340"/>
                  <a:pt x="1259011" y="56598"/>
                </a:cubicBezTo>
                <a:lnTo>
                  <a:pt x="1259011" y="509380"/>
                </a:lnTo>
                <a:cubicBezTo>
                  <a:pt x="1259011" y="540638"/>
                  <a:pt x="1233671" y="565978"/>
                  <a:pt x="1202413" y="565978"/>
                </a:cubicBezTo>
                <a:lnTo>
                  <a:pt x="56598" y="565978"/>
                </a:lnTo>
                <a:cubicBezTo>
                  <a:pt x="25340" y="565978"/>
                  <a:pt x="0" y="540638"/>
                  <a:pt x="0" y="509380"/>
                </a:cubicBezTo>
                <a:lnTo>
                  <a:pt x="0" y="56598"/>
                </a:lnTo>
                <a:close/>
              </a:path>
            </a:pathLst>
          </a:custGeom>
          <a:ln w="9525">
            <a:solidFill>
              <a:schemeClr val="tx2"/>
            </a:solidFill>
          </a:ln>
        </p:spPr>
        <p:style>
          <a:lnRef idx="2">
            <a:schemeClr val="accent1"/>
          </a:lnRef>
          <a:fillRef idx="1">
            <a:schemeClr val="lt1"/>
          </a:fillRef>
          <a:effectRef idx="0">
            <a:schemeClr val="accent1"/>
          </a:effectRef>
          <a:fontRef idx="minor">
            <a:schemeClr val="dk1"/>
          </a:fontRef>
        </p:style>
        <p:txBody>
          <a:bodyPr spcFirstLastPara="0" vert="horz" wrap="square" lIns="58487" tIns="58487" rIns="58487" bIns="58487" numCol="1" spcCol="1270" anchor="ctr" anchorCtr="0">
            <a:noAutofit/>
          </a:bodyPr>
          <a:lstStyle/>
          <a:p>
            <a:pPr lvl="0" algn="ctr">
              <a:lnSpc>
                <a:spcPts val="1100"/>
              </a:lnSpc>
            </a:pPr>
            <a:r>
              <a:rPr lang="fr-FR" sz="1000" b="1">
                <a:solidFill>
                  <a:schemeClr val="tx1"/>
                </a:solidFill>
                <a:latin typeface="Arial" panose="020B0604020202020204" pitchFamily="34" charset="0"/>
                <a:cs typeface="Arial" panose="020B0604020202020204" pitchFamily="34" charset="0"/>
              </a:rPr>
              <a:t>Sécurité</a:t>
            </a:r>
            <a:r>
              <a:rPr lang="fr-FR" sz="1000">
                <a:solidFill>
                  <a:schemeClr val="tx1"/>
                </a:solidFill>
                <a:latin typeface="Arial" panose="020B0604020202020204" pitchFamily="34" charset="0"/>
                <a:cs typeface="Arial" panose="020B0604020202020204" pitchFamily="34" charset="0"/>
              </a:rPr>
              <a:t>, les transactions </a:t>
            </a:r>
            <a:br>
              <a:rPr lang="fr-FR" sz="1000">
                <a:solidFill>
                  <a:schemeClr val="tx1"/>
                </a:solidFill>
                <a:latin typeface="Arial" panose="020B0604020202020204" pitchFamily="34" charset="0"/>
                <a:cs typeface="Arial" panose="020B0604020202020204" pitchFamily="34" charset="0"/>
              </a:rPr>
            </a:br>
            <a:r>
              <a:rPr lang="fr-FR" sz="1000">
                <a:solidFill>
                  <a:schemeClr val="tx1"/>
                </a:solidFill>
                <a:latin typeface="Arial" panose="020B0604020202020204" pitchFamily="34" charset="0"/>
                <a:cs typeface="Arial" panose="020B0604020202020204" pitchFamily="34" charset="0"/>
              </a:rPr>
              <a:t>sont validées avec une authentification forte</a:t>
            </a:r>
          </a:p>
        </p:txBody>
      </p:sp>
      <p:pic>
        <p:nvPicPr>
          <p:cNvPr id="42" name="Graphique 41">
            <a:hlinkClick r:id="rId4" action="ppaction://hlinksldjump"/>
            <a:extLst>
              <a:ext uri="{FF2B5EF4-FFF2-40B4-BE49-F238E27FC236}">
                <a16:creationId xmlns:a16="http://schemas.microsoft.com/office/drawing/2014/main" id="{63384AE3-05D4-0742-A9C4-D546AD5C83E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219421" y="348757"/>
            <a:ext cx="205082" cy="235465"/>
          </a:xfrm>
          <a:prstGeom prst="rect">
            <a:avLst/>
          </a:prstGeom>
        </p:spPr>
      </p:pic>
      <p:pic>
        <p:nvPicPr>
          <p:cNvPr id="43" name="Graphique 42">
            <a:hlinkClick r:id="" action="ppaction://hlinkshowjump?jump=previousslide"/>
            <a:extLst>
              <a:ext uri="{FF2B5EF4-FFF2-40B4-BE49-F238E27FC236}">
                <a16:creationId xmlns:a16="http://schemas.microsoft.com/office/drawing/2014/main" id="{B52DB72A-C6A3-A148-9228-A5531DFA131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796215" y="383939"/>
            <a:ext cx="228600" cy="165100"/>
          </a:xfrm>
          <a:prstGeom prst="rect">
            <a:avLst/>
          </a:prstGeom>
        </p:spPr>
      </p:pic>
      <p:pic>
        <p:nvPicPr>
          <p:cNvPr id="44" name="Graphique 43">
            <a:hlinkClick r:id="" action="ppaction://hlinkshowjump?jump=nextslide"/>
            <a:extLst>
              <a:ext uri="{FF2B5EF4-FFF2-40B4-BE49-F238E27FC236}">
                <a16:creationId xmlns:a16="http://schemas.microsoft.com/office/drawing/2014/main" id="{FC285D56-B4A2-DB4D-859D-D6F072D5F11A}"/>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1616388" y="383939"/>
            <a:ext cx="228600" cy="165100"/>
          </a:xfrm>
          <a:prstGeom prst="rect">
            <a:avLst/>
          </a:prstGeom>
        </p:spPr>
      </p:pic>
      <p:pic>
        <p:nvPicPr>
          <p:cNvPr id="3" name="Image 2">
            <a:extLst>
              <a:ext uri="{FF2B5EF4-FFF2-40B4-BE49-F238E27FC236}">
                <a16:creationId xmlns:a16="http://schemas.microsoft.com/office/drawing/2014/main" id="{EB4EF0E2-73E6-0B40-8BFF-D717E5954EC2}"/>
              </a:ext>
            </a:extLst>
          </p:cNvPr>
          <p:cNvPicPr>
            <a:picLocks noChangeAspect="1"/>
          </p:cNvPicPr>
          <p:nvPr/>
        </p:nvPicPr>
        <p:blipFill rotWithShape="1">
          <a:blip r:embed="rId11"/>
          <a:srcRect b="63331"/>
          <a:stretch/>
        </p:blipFill>
        <p:spPr>
          <a:xfrm>
            <a:off x="6440123" y="3092473"/>
            <a:ext cx="3903049" cy="1316646"/>
          </a:xfrm>
          <a:prstGeom prst="rect">
            <a:avLst/>
          </a:prstGeom>
          <a:ln>
            <a:solidFill>
              <a:schemeClr val="bg1">
                <a:lumMod val="50000"/>
              </a:schemeClr>
            </a:solidFill>
          </a:ln>
          <a:effectLst>
            <a:outerShdw blurRad="50800" dist="38100" dir="2700000" algn="tl" rotWithShape="0">
              <a:prstClr val="black">
                <a:alpha val="40000"/>
              </a:prstClr>
            </a:outerShdw>
          </a:effectLst>
        </p:spPr>
      </p:pic>
      <p:grpSp>
        <p:nvGrpSpPr>
          <p:cNvPr id="41" name="Groupe 40">
            <a:extLst>
              <a:ext uri="{FF2B5EF4-FFF2-40B4-BE49-F238E27FC236}">
                <a16:creationId xmlns:a16="http://schemas.microsoft.com/office/drawing/2014/main" id="{0FD21E9B-3DAE-934C-8BB9-6BEE50D6864C}"/>
              </a:ext>
            </a:extLst>
          </p:cNvPr>
          <p:cNvGrpSpPr/>
          <p:nvPr/>
        </p:nvGrpSpPr>
        <p:grpSpPr>
          <a:xfrm>
            <a:off x="3383684" y="299169"/>
            <a:ext cx="1438644" cy="800946"/>
            <a:chOff x="4593740" y="299836"/>
            <a:chExt cx="1438644" cy="800946"/>
          </a:xfrm>
        </p:grpSpPr>
        <p:pic>
          <p:nvPicPr>
            <p:cNvPr id="45" name="Graphique 44">
              <a:extLst>
                <a:ext uri="{FF2B5EF4-FFF2-40B4-BE49-F238E27FC236}">
                  <a16:creationId xmlns:a16="http://schemas.microsoft.com/office/drawing/2014/main" id="{FAFFAE48-8914-A94F-BDE9-1A1CF89E5893}"/>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5270384" y="338782"/>
              <a:ext cx="762000" cy="762000"/>
            </a:xfrm>
            <a:prstGeom prst="rect">
              <a:avLst/>
            </a:prstGeom>
          </p:spPr>
        </p:pic>
        <p:pic>
          <p:nvPicPr>
            <p:cNvPr id="46" name="Graphique 45">
              <a:extLst>
                <a:ext uri="{FF2B5EF4-FFF2-40B4-BE49-F238E27FC236}">
                  <a16:creationId xmlns:a16="http://schemas.microsoft.com/office/drawing/2014/main" id="{42101227-6B3E-B64A-9094-245EA627864D}"/>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4593740" y="299836"/>
              <a:ext cx="762000" cy="762000"/>
            </a:xfrm>
            <a:prstGeom prst="rect">
              <a:avLst/>
            </a:prstGeom>
          </p:spPr>
        </p:pic>
      </p:grpSp>
    </p:spTree>
    <p:extLst>
      <p:ext uri="{BB962C8B-B14F-4D97-AF65-F5344CB8AC3E}">
        <p14:creationId xmlns:p14="http://schemas.microsoft.com/office/powerpoint/2010/main" val="3101288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pied de page 8">
            <a:extLst>
              <a:ext uri="{FF2B5EF4-FFF2-40B4-BE49-F238E27FC236}">
                <a16:creationId xmlns:a16="http://schemas.microsoft.com/office/drawing/2014/main" id="{D7E6E439-E8CB-43B2-86A2-5B0E7D7C3987}"/>
              </a:ext>
            </a:extLst>
          </p:cNvPr>
          <p:cNvSpPr>
            <a:spLocks noGrp="1"/>
          </p:cNvSpPr>
          <p:nvPr>
            <p:ph type="ftr" sz="quarter" idx="11"/>
          </p:nvPr>
        </p:nvSpPr>
        <p:spPr/>
        <p:txBody>
          <a:bodyPr/>
          <a:lstStyle/>
          <a:p>
            <a:r>
              <a:rPr lang="fr-FR"/>
              <a:t>Arbre décisionnel Banque en Ligne DEI PRO - CE NET</a:t>
            </a:r>
          </a:p>
        </p:txBody>
      </p:sp>
      <p:sp>
        <p:nvSpPr>
          <p:cNvPr id="10" name="Espace réservé du numéro de diapositive 9">
            <a:extLst>
              <a:ext uri="{FF2B5EF4-FFF2-40B4-BE49-F238E27FC236}">
                <a16:creationId xmlns:a16="http://schemas.microsoft.com/office/drawing/2014/main" id="{93D1390E-6EF3-425D-B847-807387E8F14D}"/>
              </a:ext>
            </a:extLst>
          </p:cNvPr>
          <p:cNvSpPr>
            <a:spLocks noGrp="1"/>
          </p:cNvSpPr>
          <p:nvPr>
            <p:ph type="sldNum" sz="quarter" idx="12"/>
          </p:nvPr>
        </p:nvSpPr>
        <p:spPr/>
        <p:txBody>
          <a:bodyPr/>
          <a:lstStyle/>
          <a:p>
            <a:fld id="{975A587B-5814-4D9B-9598-FE9CB954CB01}" type="slidenum">
              <a:rPr lang="fr-FR" smtClean="0"/>
              <a:pPr/>
              <a:t>6</a:t>
            </a:fld>
            <a:endParaRPr lang="fr-FR"/>
          </a:p>
        </p:txBody>
      </p:sp>
      <p:sp>
        <p:nvSpPr>
          <p:cNvPr id="11" name="Titre 10">
            <a:extLst>
              <a:ext uri="{FF2B5EF4-FFF2-40B4-BE49-F238E27FC236}">
                <a16:creationId xmlns:a16="http://schemas.microsoft.com/office/drawing/2014/main" id="{532BFCAB-8B32-49B0-AA31-E2FB686E1FEA}"/>
              </a:ext>
            </a:extLst>
          </p:cNvPr>
          <p:cNvSpPr>
            <a:spLocks noGrp="1"/>
          </p:cNvSpPr>
          <p:nvPr>
            <p:ph type="title"/>
          </p:nvPr>
        </p:nvSpPr>
        <p:spPr>
          <a:xfrm>
            <a:off x="632384" y="198120"/>
            <a:ext cx="9908549" cy="719227"/>
          </a:xfrm>
        </p:spPr>
        <p:txBody>
          <a:bodyPr/>
          <a:lstStyle/>
          <a:p>
            <a:r>
              <a:rPr lang="fr-FR"/>
              <a:t>CE NET COMPTES en bref</a:t>
            </a:r>
          </a:p>
        </p:txBody>
      </p:sp>
      <p:sp>
        <p:nvSpPr>
          <p:cNvPr id="22" name="Rectangle 21">
            <a:hlinkClick r:id="rId3"/>
            <a:extLst>
              <a:ext uri="{FF2B5EF4-FFF2-40B4-BE49-F238E27FC236}">
                <a16:creationId xmlns:a16="http://schemas.microsoft.com/office/drawing/2014/main" id="{8584D092-2F5C-9443-8967-26D48BB23325}"/>
              </a:ext>
            </a:extLst>
          </p:cNvPr>
          <p:cNvSpPr/>
          <p:nvPr/>
        </p:nvSpPr>
        <p:spPr>
          <a:xfrm>
            <a:off x="722452" y="5622934"/>
            <a:ext cx="9810109" cy="252765"/>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fr-FR" sz="1200" b="1" kern="0">
                <a:solidFill>
                  <a:schemeClr val="tx2"/>
                </a:solidFill>
                <a:latin typeface="Arial" panose="020B0604020202020204" pitchFamily="34" charset="0"/>
                <a:cs typeface="Arial" panose="020B0604020202020204" pitchFamily="34" charset="0"/>
                <a:sym typeface="Arial"/>
              </a:rPr>
              <a:t>Pour plus de détails sur CE net Comptes</a:t>
            </a:r>
          </a:p>
        </p:txBody>
      </p:sp>
      <p:sp>
        <p:nvSpPr>
          <p:cNvPr id="23" name="Rectangle à coins arrondis 8">
            <a:extLst>
              <a:ext uri="{FF2B5EF4-FFF2-40B4-BE49-F238E27FC236}">
                <a16:creationId xmlns:a16="http://schemas.microsoft.com/office/drawing/2014/main" id="{3A22FC24-7AC8-DD4C-96AA-827BBC08BCF1}"/>
              </a:ext>
            </a:extLst>
          </p:cNvPr>
          <p:cNvSpPr/>
          <p:nvPr/>
        </p:nvSpPr>
        <p:spPr>
          <a:xfrm>
            <a:off x="722452" y="1256846"/>
            <a:ext cx="1188341" cy="385505"/>
          </a:xfrm>
          <a:prstGeom prst="roundRect">
            <a:avLst/>
          </a:prstGeom>
          <a:solidFill>
            <a:schemeClr val="bg1">
              <a:lumMod val="95000"/>
            </a:schemeClr>
          </a:solidFill>
          <a:ln>
            <a:noFill/>
          </a:ln>
          <a:effectLst/>
        </p:spPr>
        <p:style>
          <a:lnRef idx="1">
            <a:schemeClr val="accent1"/>
          </a:lnRef>
          <a:fillRef idx="1001">
            <a:schemeClr val="lt2"/>
          </a:fillRef>
          <a:effectRef idx="2">
            <a:schemeClr val="accent1"/>
          </a:effectRef>
          <a:fontRef idx="minor">
            <a:schemeClr val="lt1"/>
          </a:fontRef>
        </p:style>
        <p:txBody>
          <a:bodyPr anchor="ctr"/>
          <a:lstStyle/>
          <a:p>
            <a:pPr algn="ctr">
              <a:defRPr/>
            </a:pPr>
            <a:r>
              <a:rPr lang="fr-FR" sz="1200" b="1" kern="0">
                <a:solidFill>
                  <a:schemeClr val="tx2"/>
                </a:solidFill>
                <a:latin typeface="Arial" panose="020B0604020202020204" pitchFamily="34" charset="0"/>
                <a:cs typeface="Arial" panose="020B0604020202020204" pitchFamily="34" charset="0"/>
                <a:sym typeface="Arial"/>
              </a:rPr>
              <a:t>Son BESOIN</a:t>
            </a:r>
          </a:p>
        </p:txBody>
      </p:sp>
      <p:sp>
        <p:nvSpPr>
          <p:cNvPr id="24" name="Rectangle à coins arrondis 9">
            <a:extLst>
              <a:ext uri="{FF2B5EF4-FFF2-40B4-BE49-F238E27FC236}">
                <a16:creationId xmlns:a16="http://schemas.microsoft.com/office/drawing/2014/main" id="{8766668D-B390-8C41-B7FE-83F373687229}"/>
              </a:ext>
            </a:extLst>
          </p:cNvPr>
          <p:cNvSpPr/>
          <p:nvPr/>
        </p:nvSpPr>
        <p:spPr>
          <a:xfrm>
            <a:off x="722452" y="1708823"/>
            <a:ext cx="1188343" cy="393449"/>
          </a:xfrm>
          <a:prstGeom prst="roundRect">
            <a:avLst/>
          </a:prstGeom>
          <a:solidFill>
            <a:schemeClr val="bg1">
              <a:lumMod val="95000"/>
            </a:schemeClr>
          </a:solidFill>
          <a:ln>
            <a:noFill/>
          </a:ln>
          <a:effectLst/>
        </p:spPr>
        <p:style>
          <a:lnRef idx="1">
            <a:schemeClr val="accent1"/>
          </a:lnRef>
          <a:fillRef idx="1001">
            <a:schemeClr val="lt2"/>
          </a:fillRef>
          <a:effectRef idx="2">
            <a:schemeClr val="accent1"/>
          </a:effectRef>
          <a:fontRef idx="minor">
            <a:schemeClr val="lt1"/>
          </a:fontRef>
        </p:style>
        <p:txBody>
          <a:bodyPr anchor="ctr"/>
          <a:lstStyle/>
          <a:p>
            <a:pPr algn="ctr">
              <a:defRPr/>
            </a:pPr>
            <a:r>
              <a:rPr lang="fr-FR" sz="1200" b="1" kern="0">
                <a:solidFill>
                  <a:schemeClr val="tx2"/>
                </a:solidFill>
                <a:latin typeface="Arial" panose="020B0604020202020204" pitchFamily="34" charset="0"/>
                <a:cs typeface="Arial" panose="020B0604020202020204" pitchFamily="34" charset="0"/>
                <a:sym typeface="Arial"/>
              </a:rPr>
              <a:t>Notre OFFRE</a:t>
            </a:r>
          </a:p>
        </p:txBody>
      </p:sp>
      <p:sp>
        <p:nvSpPr>
          <p:cNvPr id="25" name="Rectangle 24">
            <a:extLst>
              <a:ext uri="{FF2B5EF4-FFF2-40B4-BE49-F238E27FC236}">
                <a16:creationId xmlns:a16="http://schemas.microsoft.com/office/drawing/2014/main" id="{FFB80C10-402D-4243-B65D-A1EABB8B441D}"/>
              </a:ext>
            </a:extLst>
          </p:cNvPr>
          <p:cNvSpPr/>
          <p:nvPr/>
        </p:nvSpPr>
        <p:spPr>
          <a:xfrm>
            <a:off x="722452" y="2680633"/>
            <a:ext cx="9810000" cy="251999"/>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fr-FR" sz="1200" b="1" kern="0">
                <a:solidFill>
                  <a:schemeClr val="bg1"/>
                </a:solidFill>
                <a:latin typeface="Arial" panose="020B0604020202020204" pitchFamily="34" charset="0"/>
                <a:cs typeface="Arial" panose="020B0604020202020204" pitchFamily="34" charset="0"/>
                <a:sym typeface="Arial"/>
              </a:rPr>
              <a:t>DÉTAIL DE L’OFFRE </a:t>
            </a:r>
          </a:p>
        </p:txBody>
      </p:sp>
      <p:sp>
        <p:nvSpPr>
          <p:cNvPr id="26" name="Pentagone 12">
            <a:extLst>
              <a:ext uri="{FF2B5EF4-FFF2-40B4-BE49-F238E27FC236}">
                <a16:creationId xmlns:a16="http://schemas.microsoft.com/office/drawing/2014/main" id="{A250785A-907D-3047-8DCE-680EA32DEBC4}"/>
              </a:ext>
            </a:extLst>
          </p:cNvPr>
          <p:cNvSpPr/>
          <p:nvPr/>
        </p:nvSpPr>
        <p:spPr>
          <a:xfrm>
            <a:off x="722452" y="2165270"/>
            <a:ext cx="1184726" cy="445268"/>
          </a:xfrm>
          <a:prstGeom prst="homePlate">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fr-FR" sz="1400" b="1" kern="0">
                <a:solidFill>
                  <a:schemeClr val="tx2"/>
                </a:solidFill>
                <a:latin typeface="Arial" panose="020B0604020202020204" pitchFamily="34" charset="0"/>
                <a:cs typeface="Arial" panose="020B0604020202020204" pitchFamily="34" charset="0"/>
                <a:sym typeface="Arial"/>
              </a:rPr>
              <a:t>Les </a:t>
            </a:r>
            <a:r>
              <a:rPr lang="fr-FR" sz="1600" b="1" kern="0">
                <a:solidFill>
                  <a:schemeClr val="tx2"/>
                </a:solidFill>
                <a:latin typeface="Arial" panose="020B0604020202020204" pitchFamily="34" charset="0"/>
                <a:cs typeface="Arial" panose="020B0604020202020204" pitchFamily="34" charset="0"/>
                <a:sym typeface="Arial"/>
              </a:rPr>
              <a:t>+</a:t>
            </a:r>
          </a:p>
        </p:txBody>
      </p:sp>
      <p:sp>
        <p:nvSpPr>
          <p:cNvPr id="27" name="Rectangle 26">
            <a:extLst>
              <a:ext uri="{FF2B5EF4-FFF2-40B4-BE49-F238E27FC236}">
                <a16:creationId xmlns:a16="http://schemas.microsoft.com/office/drawing/2014/main" id="{419870D6-E8E7-3B49-8F5A-21D62B7D934E}"/>
              </a:ext>
            </a:extLst>
          </p:cNvPr>
          <p:cNvSpPr/>
          <p:nvPr/>
        </p:nvSpPr>
        <p:spPr>
          <a:xfrm>
            <a:off x="2012438" y="1245271"/>
            <a:ext cx="8508393" cy="385505"/>
          </a:xfrm>
          <a:prstGeom prst="rect">
            <a:avLst/>
          </a:prstGeom>
          <a:solidFill>
            <a:schemeClr val="bg1"/>
          </a:solidFill>
          <a:ln>
            <a:solidFill>
              <a:schemeClr val="tx2"/>
            </a:solidFill>
          </a:ln>
          <a:effectLst/>
        </p:spPr>
        <p:style>
          <a:lnRef idx="1">
            <a:schemeClr val="accent1"/>
          </a:lnRef>
          <a:fillRef idx="1001">
            <a:schemeClr val="lt2"/>
          </a:fillRef>
          <a:effectRef idx="2">
            <a:schemeClr val="accent1"/>
          </a:effectRef>
          <a:fontRef idx="minor">
            <a:schemeClr val="lt1"/>
          </a:fontRef>
        </p:style>
        <p:txBody>
          <a:bodyPr anchor="ctr"/>
          <a:lstStyle/>
          <a:p>
            <a:pPr algn="just">
              <a:defRPr/>
            </a:pPr>
            <a:r>
              <a:rPr lang="fr-FR" sz="1100" kern="0" dirty="0">
                <a:solidFill>
                  <a:srgbClr val="000000">
                    <a:lumMod val="85000"/>
                    <a:lumOff val="15000"/>
                  </a:srgbClr>
                </a:solidFill>
                <a:latin typeface="Arial" panose="020B0604020202020204" pitchFamily="34" charset="0"/>
                <a:cs typeface="Arial" panose="020B0604020202020204" pitchFamily="34" charset="0"/>
                <a:sym typeface="Arial"/>
              </a:rPr>
              <a:t>Votre client PM ou EI* souhaite gérer ses comptes au quotidien en toute autonomie.</a:t>
            </a:r>
          </a:p>
        </p:txBody>
      </p:sp>
      <p:sp>
        <p:nvSpPr>
          <p:cNvPr id="28" name="Rectangle 27">
            <a:extLst>
              <a:ext uri="{FF2B5EF4-FFF2-40B4-BE49-F238E27FC236}">
                <a16:creationId xmlns:a16="http://schemas.microsoft.com/office/drawing/2014/main" id="{923D2321-2102-B945-A3AB-A1C11963C1DF}"/>
              </a:ext>
            </a:extLst>
          </p:cNvPr>
          <p:cNvSpPr/>
          <p:nvPr/>
        </p:nvSpPr>
        <p:spPr>
          <a:xfrm>
            <a:off x="2013995" y="1704738"/>
            <a:ext cx="8506836" cy="385961"/>
          </a:xfrm>
          <a:prstGeom prst="rect">
            <a:avLst/>
          </a:prstGeom>
          <a:noFill/>
          <a:ln>
            <a:solidFill>
              <a:schemeClr val="tx2"/>
            </a:solidFill>
          </a:ln>
          <a:effectLst/>
        </p:spPr>
        <p:style>
          <a:lnRef idx="1">
            <a:schemeClr val="accent1"/>
          </a:lnRef>
          <a:fillRef idx="1001">
            <a:schemeClr val="lt2"/>
          </a:fillRef>
          <a:effectRef idx="2">
            <a:schemeClr val="accent1"/>
          </a:effectRef>
          <a:fontRef idx="minor">
            <a:schemeClr val="lt1"/>
          </a:fontRef>
        </p:style>
        <p:txBody>
          <a:bodyPr anchor="ctr"/>
          <a:lstStyle/>
          <a:p>
            <a:pPr algn="just">
              <a:defRPr/>
            </a:pPr>
            <a:r>
              <a:rPr lang="fr-FR" sz="1100" b="1" kern="0" dirty="0">
                <a:solidFill>
                  <a:srgbClr val="000000">
                    <a:lumMod val="85000"/>
                    <a:lumOff val="15000"/>
                  </a:srgbClr>
                </a:solidFill>
                <a:latin typeface="Arial" panose="020B0604020202020204" pitchFamily="34" charset="0"/>
                <a:cs typeface="Arial" panose="020B0604020202020204" pitchFamily="34" charset="0"/>
                <a:sym typeface="Arial"/>
              </a:rPr>
              <a:t>CE net Comptes </a:t>
            </a:r>
            <a:r>
              <a:rPr lang="fr-FR" sz="1100" kern="0" dirty="0">
                <a:solidFill>
                  <a:srgbClr val="000000">
                    <a:lumMod val="85000"/>
                    <a:lumOff val="15000"/>
                  </a:srgbClr>
                </a:solidFill>
                <a:latin typeface="Arial" panose="020B0604020202020204" pitchFamily="34" charset="0"/>
                <a:cs typeface="Arial" panose="020B0604020202020204" pitchFamily="34" charset="0"/>
                <a:sym typeface="Arial"/>
              </a:rPr>
              <a:t>est la solution sécurisée et conviviale, mise à votre disposition sur le site internet de la Caisse d’Épargne, pour gérer en toute simplicité vos opérations à distance via le contrat CE net.</a:t>
            </a:r>
          </a:p>
        </p:txBody>
      </p:sp>
      <p:sp>
        <p:nvSpPr>
          <p:cNvPr id="29" name="Forme libre 28">
            <a:extLst>
              <a:ext uri="{FF2B5EF4-FFF2-40B4-BE49-F238E27FC236}">
                <a16:creationId xmlns:a16="http://schemas.microsoft.com/office/drawing/2014/main" id="{FF2099F9-4680-4F48-8EE7-8BDA5016F654}"/>
              </a:ext>
            </a:extLst>
          </p:cNvPr>
          <p:cNvSpPr/>
          <p:nvPr/>
        </p:nvSpPr>
        <p:spPr>
          <a:xfrm>
            <a:off x="2016366" y="2165269"/>
            <a:ext cx="1700418" cy="445269"/>
          </a:xfrm>
          <a:custGeom>
            <a:avLst/>
            <a:gdLst>
              <a:gd name="connsiteX0" fmla="*/ 0 w 1259011"/>
              <a:gd name="connsiteY0" fmla="*/ 56598 h 565978"/>
              <a:gd name="connsiteX1" fmla="*/ 56598 w 1259011"/>
              <a:gd name="connsiteY1" fmla="*/ 0 h 565978"/>
              <a:gd name="connsiteX2" fmla="*/ 1202413 w 1259011"/>
              <a:gd name="connsiteY2" fmla="*/ 0 h 565978"/>
              <a:gd name="connsiteX3" fmla="*/ 1259011 w 1259011"/>
              <a:gd name="connsiteY3" fmla="*/ 56598 h 565978"/>
              <a:gd name="connsiteX4" fmla="*/ 1259011 w 1259011"/>
              <a:gd name="connsiteY4" fmla="*/ 509380 h 565978"/>
              <a:gd name="connsiteX5" fmla="*/ 1202413 w 1259011"/>
              <a:gd name="connsiteY5" fmla="*/ 565978 h 565978"/>
              <a:gd name="connsiteX6" fmla="*/ 56598 w 1259011"/>
              <a:gd name="connsiteY6" fmla="*/ 565978 h 565978"/>
              <a:gd name="connsiteX7" fmla="*/ 0 w 1259011"/>
              <a:gd name="connsiteY7" fmla="*/ 509380 h 565978"/>
              <a:gd name="connsiteX8" fmla="*/ 0 w 1259011"/>
              <a:gd name="connsiteY8" fmla="*/ 56598 h 565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9011" h="565978">
                <a:moveTo>
                  <a:pt x="0" y="56598"/>
                </a:moveTo>
                <a:cubicBezTo>
                  <a:pt x="0" y="25340"/>
                  <a:pt x="25340" y="0"/>
                  <a:pt x="56598" y="0"/>
                </a:cubicBezTo>
                <a:lnTo>
                  <a:pt x="1202413" y="0"/>
                </a:lnTo>
                <a:cubicBezTo>
                  <a:pt x="1233671" y="0"/>
                  <a:pt x="1259011" y="25340"/>
                  <a:pt x="1259011" y="56598"/>
                </a:cubicBezTo>
                <a:lnTo>
                  <a:pt x="1259011" y="509380"/>
                </a:lnTo>
                <a:cubicBezTo>
                  <a:pt x="1259011" y="540638"/>
                  <a:pt x="1233671" y="565978"/>
                  <a:pt x="1202413" y="565978"/>
                </a:cubicBezTo>
                <a:lnTo>
                  <a:pt x="56598" y="565978"/>
                </a:lnTo>
                <a:cubicBezTo>
                  <a:pt x="25340" y="565978"/>
                  <a:pt x="0" y="540638"/>
                  <a:pt x="0" y="509380"/>
                </a:cubicBezTo>
                <a:lnTo>
                  <a:pt x="0" y="56598"/>
                </a:lnTo>
                <a:close/>
              </a:path>
            </a:pathLst>
          </a:custGeom>
          <a:noFill/>
          <a:ln w="9525">
            <a:solidFill>
              <a:schemeClr val="tx2"/>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8487" tIns="58487" rIns="58487" bIns="58487" numCol="1" spcCol="1270" anchor="ctr" anchorCtr="0">
            <a:noAutofit/>
          </a:bodyPr>
          <a:lstStyle/>
          <a:p>
            <a:pPr lvl="0" algn="ctr" defTabSz="488950">
              <a:lnSpc>
                <a:spcPct val="90000"/>
              </a:lnSpc>
              <a:spcBef>
                <a:spcPct val="0"/>
              </a:spcBef>
              <a:spcAft>
                <a:spcPct val="35000"/>
              </a:spcAft>
            </a:pPr>
            <a:r>
              <a:rPr lang="fr-FR" sz="1100">
                <a:solidFill>
                  <a:schemeClr val="tx1"/>
                </a:solidFill>
                <a:latin typeface="Arial" panose="020B0604020202020204" pitchFamily="34" charset="0"/>
                <a:cs typeface="Arial" panose="020B0604020202020204" pitchFamily="34" charset="0"/>
              </a:rPr>
              <a:t>Solution simple, aucune formation nécessaire</a:t>
            </a:r>
          </a:p>
        </p:txBody>
      </p:sp>
      <p:sp>
        <p:nvSpPr>
          <p:cNvPr id="30" name="Forme libre 29">
            <a:extLst>
              <a:ext uri="{FF2B5EF4-FFF2-40B4-BE49-F238E27FC236}">
                <a16:creationId xmlns:a16="http://schemas.microsoft.com/office/drawing/2014/main" id="{2D66C979-3A5D-754C-98A8-47594E55C8A6}"/>
              </a:ext>
            </a:extLst>
          </p:cNvPr>
          <p:cNvSpPr/>
          <p:nvPr/>
        </p:nvSpPr>
        <p:spPr>
          <a:xfrm>
            <a:off x="4094357" y="2165269"/>
            <a:ext cx="1869782" cy="445269"/>
          </a:xfrm>
          <a:custGeom>
            <a:avLst/>
            <a:gdLst>
              <a:gd name="connsiteX0" fmla="*/ 0 w 1259011"/>
              <a:gd name="connsiteY0" fmla="*/ 56598 h 565978"/>
              <a:gd name="connsiteX1" fmla="*/ 56598 w 1259011"/>
              <a:gd name="connsiteY1" fmla="*/ 0 h 565978"/>
              <a:gd name="connsiteX2" fmla="*/ 1202413 w 1259011"/>
              <a:gd name="connsiteY2" fmla="*/ 0 h 565978"/>
              <a:gd name="connsiteX3" fmla="*/ 1259011 w 1259011"/>
              <a:gd name="connsiteY3" fmla="*/ 56598 h 565978"/>
              <a:gd name="connsiteX4" fmla="*/ 1259011 w 1259011"/>
              <a:gd name="connsiteY4" fmla="*/ 509380 h 565978"/>
              <a:gd name="connsiteX5" fmla="*/ 1202413 w 1259011"/>
              <a:gd name="connsiteY5" fmla="*/ 565978 h 565978"/>
              <a:gd name="connsiteX6" fmla="*/ 56598 w 1259011"/>
              <a:gd name="connsiteY6" fmla="*/ 565978 h 565978"/>
              <a:gd name="connsiteX7" fmla="*/ 0 w 1259011"/>
              <a:gd name="connsiteY7" fmla="*/ 509380 h 565978"/>
              <a:gd name="connsiteX8" fmla="*/ 0 w 1259011"/>
              <a:gd name="connsiteY8" fmla="*/ 56598 h 565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9011" h="565978">
                <a:moveTo>
                  <a:pt x="0" y="56598"/>
                </a:moveTo>
                <a:cubicBezTo>
                  <a:pt x="0" y="25340"/>
                  <a:pt x="25340" y="0"/>
                  <a:pt x="56598" y="0"/>
                </a:cubicBezTo>
                <a:lnTo>
                  <a:pt x="1202413" y="0"/>
                </a:lnTo>
                <a:cubicBezTo>
                  <a:pt x="1233671" y="0"/>
                  <a:pt x="1259011" y="25340"/>
                  <a:pt x="1259011" y="56598"/>
                </a:cubicBezTo>
                <a:lnTo>
                  <a:pt x="1259011" y="509380"/>
                </a:lnTo>
                <a:cubicBezTo>
                  <a:pt x="1259011" y="540638"/>
                  <a:pt x="1233671" y="565978"/>
                  <a:pt x="1202413" y="565978"/>
                </a:cubicBezTo>
                <a:lnTo>
                  <a:pt x="56598" y="565978"/>
                </a:lnTo>
                <a:cubicBezTo>
                  <a:pt x="25340" y="565978"/>
                  <a:pt x="0" y="540638"/>
                  <a:pt x="0" y="509380"/>
                </a:cubicBezTo>
                <a:lnTo>
                  <a:pt x="0" y="56598"/>
                </a:lnTo>
                <a:close/>
              </a:path>
            </a:pathLst>
          </a:custGeom>
          <a:noFill/>
          <a:ln w="9525">
            <a:solidFill>
              <a:schemeClr val="tx2"/>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8487" tIns="58487" rIns="58487" bIns="58487" numCol="1" spcCol="1270" anchor="ctr" anchorCtr="0">
            <a:noAutofit/>
          </a:bodyPr>
          <a:lstStyle/>
          <a:p>
            <a:pPr lvl="0" algn="ctr"/>
            <a:r>
              <a:rPr lang="fr-FR" sz="1100">
                <a:solidFill>
                  <a:schemeClr val="tx1"/>
                </a:solidFill>
                <a:latin typeface="Arial" panose="020B0604020202020204" pitchFamily="34" charset="0"/>
                <a:cs typeface="Arial" panose="020B0604020202020204" pitchFamily="34" charset="0"/>
              </a:rPr>
              <a:t>Optimisation du temps de traitement  des transactions</a:t>
            </a:r>
          </a:p>
        </p:txBody>
      </p:sp>
      <p:sp>
        <p:nvSpPr>
          <p:cNvPr id="31" name="Forme libre 30">
            <a:extLst>
              <a:ext uri="{FF2B5EF4-FFF2-40B4-BE49-F238E27FC236}">
                <a16:creationId xmlns:a16="http://schemas.microsoft.com/office/drawing/2014/main" id="{156DC45F-779B-A64C-91DC-DE3A40D7BC88}"/>
              </a:ext>
            </a:extLst>
          </p:cNvPr>
          <p:cNvSpPr/>
          <p:nvPr/>
        </p:nvSpPr>
        <p:spPr>
          <a:xfrm>
            <a:off x="6319999" y="2165269"/>
            <a:ext cx="2099605" cy="445269"/>
          </a:xfrm>
          <a:custGeom>
            <a:avLst/>
            <a:gdLst>
              <a:gd name="connsiteX0" fmla="*/ 0 w 1259011"/>
              <a:gd name="connsiteY0" fmla="*/ 56598 h 565978"/>
              <a:gd name="connsiteX1" fmla="*/ 56598 w 1259011"/>
              <a:gd name="connsiteY1" fmla="*/ 0 h 565978"/>
              <a:gd name="connsiteX2" fmla="*/ 1202413 w 1259011"/>
              <a:gd name="connsiteY2" fmla="*/ 0 h 565978"/>
              <a:gd name="connsiteX3" fmla="*/ 1259011 w 1259011"/>
              <a:gd name="connsiteY3" fmla="*/ 56598 h 565978"/>
              <a:gd name="connsiteX4" fmla="*/ 1259011 w 1259011"/>
              <a:gd name="connsiteY4" fmla="*/ 509380 h 565978"/>
              <a:gd name="connsiteX5" fmla="*/ 1202413 w 1259011"/>
              <a:gd name="connsiteY5" fmla="*/ 565978 h 565978"/>
              <a:gd name="connsiteX6" fmla="*/ 56598 w 1259011"/>
              <a:gd name="connsiteY6" fmla="*/ 565978 h 565978"/>
              <a:gd name="connsiteX7" fmla="*/ 0 w 1259011"/>
              <a:gd name="connsiteY7" fmla="*/ 509380 h 565978"/>
              <a:gd name="connsiteX8" fmla="*/ 0 w 1259011"/>
              <a:gd name="connsiteY8" fmla="*/ 56598 h 565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9011" h="565978">
                <a:moveTo>
                  <a:pt x="0" y="56598"/>
                </a:moveTo>
                <a:cubicBezTo>
                  <a:pt x="0" y="25340"/>
                  <a:pt x="25340" y="0"/>
                  <a:pt x="56598" y="0"/>
                </a:cubicBezTo>
                <a:lnTo>
                  <a:pt x="1202413" y="0"/>
                </a:lnTo>
                <a:cubicBezTo>
                  <a:pt x="1233671" y="0"/>
                  <a:pt x="1259011" y="25340"/>
                  <a:pt x="1259011" y="56598"/>
                </a:cubicBezTo>
                <a:lnTo>
                  <a:pt x="1259011" y="509380"/>
                </a:lnTo>
                <a:cubicBezTo>
                  <a:pt x="1259011" y="540638"/>
                  <a:pt x="1233671" y="565978"/>
                  <a:pt x="1202413" y="565978"/>
                </a:cubicBezTo>
                <a:lnTo>
                  <a:pt x="56598" y="565978"/>
                </a:lnTo>
                <a:cubicBezTo>
                  <a:pt x="25340" y="565978"/>
                  <a:pt x="0" y="540638"/>
                  <a:pt x="0" y="509380"/>
                </a:cubicBezTo>
                <a:lnTo>
                  <a:pt x="0" y="56598"/>
                </a:lnTo>
                <a:close/>
              </a:path>
            </a:pathLst>
          </a:custGeom>
          <a:ln w="9525">
            <a:solidFill>
              <a:schemeClr val="tx2"/>
            </a:solidFill>
          </a:ln>
        </p:spPr>
        <p:style>
          <a:lnRef idx="2">
            <a:schemeClr val="accent1"/>
          </a:lnRef>
          <a:fillRef idx="1">
            <a:schemeClr val="lt1"/>
          </a:fillRef>
          <a:effectRef idx="0">
            <a:schemeClr val="accent1"/>
          </a:effectRef>
          <a:fontRef idx="minor">
            <a:schemeClr val="dk1"/>
          </a:fontRef>
        </p:style>
        <p:txBody>
          <a:bodyPr spcFirstLastPara="0" vert="horz" wrap="square" lIns="58487" tIns="58487" rIns="58487" bIns="58487" numCol="1" spcCol="1270" anchor="ctr" anchorCtr="0">
            <a:noAutofit/>
          </a:bodyPr>
          <a:lstStyle/>
          <a:p>
            <a:pPr lvl="0" algn="ctr" defTabSz="488950">
              <a:lnSpc>
                <a:spcPct val="90000"/>
              </a:lnSpc>
              <a:spcBef>
                <a:spcPct val="0"/>
              </a:spcBef>
              <a:spcAft>
                <a:spcPct val="35000"/>
              </a:spcAft>
            </a:pPr>
            <a:r>
              <a:rPr lang="fr-FR" sz="1100">
                <a:solidFill>
                  <a:schemeClr val="tx1"/>
                </a:solidFill>
                <a:latin typeface="Arial" panose="020B0604020202020204" pitchFamily="34" charset="0"/>
                <a:cs typeface="Arial" panose="020B0604020202020204" pitchFamily="34" charset="0"/>
              </a:rPr>
              <a:t>Renforcement de la sécurisation des transactions</a:t>
            </a:r>
          </a:p>
        </p:txBody>
      </p:sp>
      <p:sp>
        <p:nvSpPr>
          <p:cNvPr id="34" name="Rectangle 33">
            <a:extLst>
              <a:ext uri="{FF2B5EF4-FFF2-40B4-BE49-F238E27FC236}">
                <a16:creationId xmlns:a16="http://schemas.microsoft.com/office/drawing/2014/main" id="{5E8943C7-6F3D-7740-97BA-A5CBB8B698E9}"/>
              </a:ext>
            </a:extLst>
          </p:cNvPr>
          <p:cNvSpPr/>
          <p:nvPr/>
        </p:nvSpPr>
        <p:spPr>
          <a:xfrm>
            <a:off x="722452" y="2932632"/>
            <a:ext cx="9810109" cy="2405251"/>
          </a:xfrm>
          <a:prstGeom prst="rect">
            <a:avLst/>
          </a:prstGeom>
          <a:solidFill>
            <a:schemeClr val="tx2">
              <a:lumMod val="20000"/>
              <a:lumOff val="80000"/>
            </a:schemeClr>
          </a:solidFill>
          <a:ln>
            <a:solidFill>
              <a:schemeClr val="tx2"/>
            </a:solidFill>
          </a:ln>
          <a:effectLst/>
        </p:spPr>
        <p:style>
          <a:lnRef idx="1">
            <a:schemeClr val="accent1"/>
          </a:lnRef>
          <a:fillRef idx="1001">
            <a:schemeClr val="lt2"/>
          </a:fillRef>
          <a:effectRef idx="2">
            <a:schemeClr val="accent1"/>
          </a:effectRef>
          <a:fontRef idx="minor">
            <a:schemeClr val="lt1"/>
          </a:fontRef>
        </p:style>
        <p:txBody>
          <a:bodyPr lIns="180000" tIns="108000" rIns="180000" numCol="2" spcCol="360000" anchor="ctr"/>
          <a:lstStyle/>
          <a:p>
            <a:pPr algn="just">
              <a:defRPr/>
            </a:pPr>
            <a:r>
              <a:rPr lang="fr-FR" sz="1100" b="1" kern="0" dirty="0">
                <a:solidFill>
                  <a:srgbClr val="000000">
                    <a:lumMod val="85000"/>
                    <a:lumOff val="15000"/>
                  </a:srgbClr>
                </a:solidFill>
                <a:latin typeface="Arial" panose="020B0604020202020204" pitchFamily="34" charset="0"/>
                <a:cs typeface="Arial" panose="020B0604020202020204" pitchFamily="34" charset="0"/>
                <a:sym typeface="Arial"/>
              </a:rPr>
              <a:t>CE net Comptes permet de :</a:t>
            </a:r>
          </a:p>
          <a:p>
            <a:pPr marL="135450" indent="-135450" algn="just">
              <a:buClr>
                <a:schemeClr val="tx2"/>
              </a:buClr>
              <a:buFont typeface="Arial" panose="020B0604020202020204" pitchFamily="34" charset="0"/>
              <a:buChar char="•"/>
              <a:defRPr/>
            </a:pPr>
            <a:r>
              <a:rPr lang="fr-FR" sz="1100" kern="0" dirty="0">
                <a:solidFill>
                  <a:srgbClr val="000000">
                    <a:lumMod val="85000"/>
                    <a:lumOff val="15000"/>
                  </a:srgbClr>
                </a:solidFill>
                <a:latin typeface="Arial" panose="020B0604020202020204" pitchFamily="34" charset="0"/>
                <a:cs typeface="Arial" panose="020B0604020202020204" pitchFamily="34" charset="0"/>
                <a:sym typeface="Arial"/>
              </a:rPr>
              <a:t>Consulter et suivre les comptes professionnels</a:t>
            </a:r>
          </a:p>
          <a:p>
            <a:pPr marL="135450" indent="-135450" algn="just">
              <a:buClr>
                <a:schemeClr val="tx2"/>
              </a:buClr>
              <a:buFont typeface="Arial" panose="020B0604020202020204" pitchFamily="34" charset="0"/>
              <a:buChar char="•"/>
              <a:defRPr/>
            </a:pPr>
            <a:r>
              <a:rPr lang="fr-FR" sz="1100" kern="0" dirty="0">
                <a:solidFill>
                  <a:srgbClr val="000000">
                    <a:lumMod val="85000"/>
                    <a:lumOff val="15000"/>
                  </a:srgbClr>
                </a:solidFill>
                <a:latin typeface="Arial" panose="020B0604020202020204" pitchFamily="34" charset="0"/>
                <a:cs typeface="Arial" panose="020B0604020202020204" pitchFamily="34" charset="0"/>
                <a:sym typeface="Arial"/>
              </a:rPr>
              <a:t>Effectuer et suivre les opérations de paiements</a:t>
            </a:r>
          </a:p>
          <a:p>
            <a:pPr marL="135450" indent="-135450" algn="just">
              <a:buClr>
                <a:schemeClr val="tx2"/>
              </a:buClr>
              <a:buFont typeface="Arial" panose="020B0604020202020204" pitchFamily="34" charset="0"/>
              <a:buChar char="•"/>
              <a:defRPr/>
            </a:pPr>
            <a:r>
              <a:rPr lang="fr-FR" sz="1100" kern="0" dirty="0">
                <a:solidFill>
                  <a:srgbClr val="000000">
                    <a:lumMod val="85000"/>
                    <a:lumOff val="15000"/>
                  </a:srgbClr>
                </a:solidFill>
                <a:latin typeface="Arial" panose="020B0604020202020204" pitchFamily="34" charset="0"/>
                <a:cs typeface="Arial" panose="020B0604020202020204" pitchFamily="34" charset="0"/>
                <a:sym typeface="Arial"/>
              </a:rPr>
              <a:t>Déléguer des droits à d’autres utilisateurs </a:t>
            </a:r>
          </a:p>
          <a:p>
            <a:pPr marL="135450" indent="-135450" algn="just">
              <a:buClr>
                <a:schemeClr val="tx2"/>
              </a:buClr>
              <a:buFont typeface="Arial" panose="020B0604020202020204" pitchFamily="34" charset="0"/>
              <a:buChar char="•"/>
              <a:defRPr/>
            </a:pPr>
            <a:r>
              <a:rPr lang="fr-FR" sz="1100" kern="0" dirty="0">
                <a:solidFill>
                  <a:srgbClr val="000000">
                    <a:lumMod val="85000"/>
                    <a:lumOff val="15000"/>
                  </a:srgbClr>
                </a:solidFill>
                <a:latin typeface="Arial" panose="020B0604020202020204" pitchFamily="34" charset="0"/>
                <a:cs typeface="Arial" panose="020B0604020202020204" pitchFamily="34" charset="0"/>
                <a:sym typeface="Arial"/>
              </a:rPr>
              <a:t>Gérer un portefeuille en bourse (en option)</a:t>
            </a:r>
          </a:p>
          <a:p>
            <a:pPr marL="135450" indent="-135450" algn="just">
              <a:buClr>
                <a:schemeClr val="tx2"/>
              </a:buClr>
              <a:buFont typeface="Arial" panose="020B0604020202020204" pitchFamily="34" charset="0"/>
              <a:buChar char="•"/>
              <a:defRPr/>
            </a:pPr>
            <a:r>
              <a:rPr lang="fr-FR" sz="1100" kern="0" dirty="0">
                <a:solidFill>
                  <a:srgbClr val="000000">
                    <a:lumMod val="85000"/>
                    <a:lumOff val="15000"/>
                  </a:srgbClr>
                </a:solidFill>
                <a:latin typeface="Arial" panose="020B0604020202020204" pitchFamily="34" charset="0"/>
                <a:cs typeface="Arial" panose="020B0604020202020204" pitchFamily="34" charset="0"/>
                <a:sym typeface="Arial"/>
              </a:rPr>
              <a:t>Suivre les financements</a:t>
            </a:r>
          </a:p>
          <a:p>
            <a:pPr marL="135450" indent="-135450" algn="just">
              <a:spcAft>
                <a:spcPts val="600"/>
              </a:spcAft>
              <a:buClr>
                <a:schemeClr val="tx2"/>
              </a:buClr>
              <a:buFont typeface="Arial" panose="020B0604020202020204" pitchFamily="34" charset="0"/>
              <a:buChar char="•"/>
              <a:defRPr/>
            </a:pPr>
            <a:r>
              <a:rPr lang="fr-FR" sz="1100" kern="0" dirty="0">
                <a:solidFill>
                  <a:srgbClr val="000000">
                    <a:lumMod val="85000"/>
                    <a:lumOff val="15000"/>
                  </a:srgbClr>
                </a:solidFill>
                <a:latin typeface="Arial" panose="020B0604020202020204" pitchFamily="34" charset="0"/>
                <a:cs typeface="Arial" panose="020B0604020202020204" pitchFamily="34" charset="0"/>
                <a:sym typeface="Arial"/>
              </a:rPr>
              <a:t>Gérer les moyens de paiements</a:t>
            </a:r>
          </a:p>
          <a:p>
            <a:pPr algn="just">
              <a:spcAft>
                <a:spcPts val="600"/>
              </a:spcAft>
              <a:defRPr/>
            </a:pPr>
            <a:r>
              <a:rPr lang="fr-FR" sz="1100" b="1" kern="0" dirty="0">
                <a:solidFill>
                  <a:srgbClr val="000000">
                    <a:lumMod val="85000"/>
                    <a:lumOff val="15000"/>
                  </a:srgbClr>
                </a:solidFill>
                <a:latin typeface="Arial" panose="020B0604020202020204" pitchFamily="34" charset="0"/>
                <a:cs typeface="Arial" panose="020B0604020202020204" pitchFamily="34" charset="0"/>
                <a:sym typeface="Arial"/>
              </a:rPr>
              <a:t>… C’est aussi une appli bancaire</a:t>
            </a:r>
            <a:endParaRPr lang="fr-FR" sz="1100" kern="0" dirty="0">
              <a:solidFill>
                <a:srgbClr val="000000">
                  <a:lumMod val="85000"/>
                  <a:lumOff val="15000"/>
                </a:srgbClr>
              </a:solidFill>
              <a:latin typeface="Arial" panose="020B0604020202020204" pitchFamily="34" charset="0"/>
              <a:cs typeface="Arial" panose="020B0604020202020204" pitchFamily="34" charset="0"/>
              <a:sym typeface="Arial"/>
            </a:endParaRPr>
          </a:p>
          <a:p>
            <a:pPr algn="just">
              <a:spcAft>
                <a:spcPts val="600"/>
              </a:spcAft>
              <a:defRPr/>
            </a:pPr>
            <a:r>
              <a:rPr lang="fr-FR" sz="1100" kern="0" dirty="0">
                <a:solidFill>
                  <a:srgbClr val="000000">
                    <a:lumMod val="85000"/>
                    <a:lumOff val="15000"/>
                  </a:srgbClr>
                </a:solidFill>
                <a:latin typeface="Arial" panose="020B0604020202020204" pitchFamily="34" charset="0"/>
                <a:cs typeface="Arial" panose="020B0604020202020204" pitchFamily="34" charset="0"/>
                <a:sym typeface="Arial"/>
              </a:rPr>
              <a:t>Avec le service « Sécurisation des Opérations en Ligne » (SOL), le client dispose d’un moyen d’authentification permettant de sécuriser la réalisation de vos opérations sur CE net Comptes en apportant une authentification forte ou en apposant une signature électronique.</a:t>
            </a:r>
          </a:p>
          <a:p>
            <a:pPr algn="just">
              <a:defRPr/>
            </a:pPr>
            <a:r>
              <a:rPr lang="fr-FR" sz="1100" kern="0" dirty="0">
                <a:solidFill>
                  <a:srgbClr val="000000">
                    <a:lumMod val="85000"/>
                    <a:lumOff val="15000"/>
                  </a:srgbClr>
                </a:solidFill>
                <a:latin typeface="Arial" panose="020B0604020202020204" pitchFamily="34" charset="0"/>
                <a:cs typeface="Arial" panose="020B0604020202020204" pitchFamily="34" charset="0"/>
                <a:sym typeface="Arial"/>
              </a:rPr>
              <a:t>CE net Comptes permet également :</a:t>
            </a:r>
          </a:p>
          <a:p>
            <a:pPr marL="136800" indent="-136800" algn="just">
              <a:buClr>
                <a:schemeClr val="tx2"/>
              </a:buClr>
              <a:buFont typeface="Arial" panose="020B0604020202020204" pitchFamily="34" charset="0"/>
              <a:buChar char="•"/>
              <a:defRPr/>
            </a:pPr>
            <a:r>
              <a:rPr lang="fr-FR" sz="1100" kern="0" dirty="0">
                <a:solidFill>
                  <a:srgbClr val="000000">
                    <a:lumMod val="85000"/>
                    <a:lumOff val="15000"/>
                  </a:srgbClr>
                </a:solidFill>
                <a:latin typeface="Arial" panose="020B0604020202020204" pitchFamily="34" charset="0"/>
                <a:cs typeface="Arial" panose="020B0604020202020204" pitchFamily="34" charset="0"/>
                <a:sym typeface="Arial"/>
              </a:rPr>
              <a:t>De suivre et gérer les effets de commerces à l’encaissement. </a:t>
            </a:r>
          </a:p>
          <a:p>
            <a:pPr marL="136800" indent="-136800" algn="just">
              <a:spcAft>
                <a:spcPts val="600"/>
              </a:spcAft>
              <a:buClr>
                <a:schemeClr val="tx2"/>
              </a:buClr>
              <a:buFont typeface="Arial" panose="020B0604020202020204" pitchFamily="34" charset="0"/>
              <a:buChar char="•"/>
              <a:defRPr/>
            </a:pPr>
            <a:r>
              <a:rPr lang="fr-FR" sz="1100" kern="0" dirty="0">
                <a:solidFill>
                  <a:srgbClr val="000000">
                    <a:lumMod val="85000"/>
                    <a:lumOff val="15000"/>
                  </a:srgbClr>
                </a:solidFill>
                <a:latin typeface="Arial" panose="020B0604020202020204" pitchFamily="34" charset="0"/>
                <a:cs typeface="Arial" panose="020B0604020202020204" pitchFamily="34" charset="0"/>
                <a:sym typeface="Arial"/>
              </a:rPr>
              <a:t>De consulter et télécharger des relevés de comptes, sous différents formats (CSV, PDF).</a:t>
            </a:r>
          </a:p>
          <a:p>
            <a:pPr algn="just">
              <a:spcAft>
                <a:spcPts val="600"/>
              </a:spcAft>
              <a:defRPr/>
            </a:pPr>
            <a:r>
              <a:rPr lang="fr-FR" sz="1100" kern="0" dirty="0">
                <a:solidFill>
                  <a:schemeClr val="tx1"/>
                </a:solidFill>
                <a:latin typeface="Arial" panose="020B0604020202020204" pitchFamily="34" charset="0"/>
                <a:cs typeface="Arial" panose="020B0604020202020204" pitchFamily="34" charset="0"/>
                <a:sym typeface="Arial"/>
              </a:rPr>
              <a:t>CE net Comptes accepte également le certificat électronique </a:t>
            </a:r>
            <a:r>
              <a:rPr lang="fr-FR" sz="1100" kern="0" dirty="0">
                <a:solidFill>
                  <a:schemeClr val="tx1"/>
                </a:solidFill>
                <a:latin typeface="Arial" panose="020B0604020202020204" pitchFamily="34" charset="0"/>
                <a:cs typeface="Arial" panose="020B0604020202020204" pitchFamily="34" charset="0"/>
                <a:sym typeface="Arial"/>
                <a:hlinkClick r:id="rId4">
                  <a:extLst>
                    <a:ext uri="{A12FA001-AC4F-418D-AE19-62706E023703}">
                      <ahyp:hlinkClr xmlns:ahyp="http://schemas.microsoft.com/office/drawing/2018/hyperlinkcolor" val="tx"/>
                    </a:ext>
                  </a:extLst>
                </a:hlinkClick>
              </a:rPr>
              <a:t>Certiceo</a:t>
            </a:r>
            <a:r>
              <a:rPr lang="fr-FR" sz="1100" kern="0" dirty="0">
                <a:solidFill>
                  <a:schemeClr val="tx1"/>
                </a:solidFill>
                <a:latin typeface="Arial" panose="020B0604020202020204" pitchFamily="34" charset="0"/>
                <a:cs typeface="Arial" panose="020B0604020202020204" pitchFamily="34" charset="0"/>
                <a:sym typeface="Arial"/>
              </a:rPr>
              <a:t> comme solution d’authentification et de signature électronique pour sécuriser les opérations en ligne.</a:t>
            </a:r>
          </a:p>
          <a:p>
            <a:pPr algn="just">
              <a:defRPr/>
            </a:pPr>
            <a:r>
              <a:rPr lang="fr-FR" sz="1100" kern="0" dirty="0">
                <a:solidFill>
                  <a:schemeClr val="tx1"/>
                </a:solidFill>
                <a:latin typeface="Arial" panose="020B0604020202020204" pitchFamily="34" charset="0"/>
                <a:cs typeface="Arial" panose="020B0604020202020204" pitchFamily="34" charset="0"/>
                <a:sym typeface="Arial"/>
              </a:rPr>
              <a:t>Pour plus d’information sur CE net Comptes, consultez </a:t>
            </a:r>
            <a:r>
              <a:rPr lang="fr-FR" sz="1100" kern="0" dirty="0">
                <a:solidFill>
                  <a:schemeClr val="tx1"/>
                </a:solidFill>
                <a:latin typeface="Arial" panose="020B0604020202020204" pitchFamily="34" charset="0"/>
                <a:cs typeface="Arial" panose="020B0604020202020204" pitchFamily="34" charset="0"/>
                <a:sym typeface="Arial"/>
                <a:hlinkClick r:id="rId5">
                  <a:extLst>
                    <a:ext uri="{A12FA001-AC4F-418D-AE19-62706E023703}">
                      <ahyp:hlinkClr xmlns:ahyp="http://schemas.microsoft.com/office/drawing/2018/hyperlinkcolor" val="tx"/>
                    </a:ext>
                  </a:extLst>
                </a:hlinkClick>
              </a:rPr>
              <a:t>la fiche produit</a:t>
            </a:r>
            <a:r>
              <a:rPr lang="fr-FR" sz="1100" kern="0" dirty="0">
                <a:solidFill>
                  <a:schemeClr val="tx1"/>
                </a:solidFill>
                <a:latin typeface="Arial" panose="020B0604020202020204" pitchFamily="34" charset="0"/>
                <a:cs typeface="Arial" panose="020B0604020202020204" pitchFamily="34" charset="0"/>
                <a:sym typeface="Arial"/>
              </a:rPr>
              <a:t>.</a:t>
            </a:r>
          </a:p>
          <a:p>
            <a:pPr algn="just">
              <a:defRPr/>
            </a:pPr>
            <a:endParaRPr lang="fr-FR" sz="1100" kern="0" dirty="0">
              <a:solidFill>
                <a:srgbClr val="000000">
                  <a:lumMod val="85000"/>
                  <a:lumOff val="15000"/>
                </a:srgbClr>
              </a:solidFill>
              <a:latin typeface="Arial" panose="020B0604020202020204" pitchFamily="34" charset="0"/>
              <a:cs typeface="Arial" panose="020B0604020202020204" pitchFamily="34" charset="0"/>
              <a:sym typeface="Arial"/>
            </a:endParaRPr>
          </a:p>
        </p:txBody>
      </p:sp>
      <p:sp>
        <p:nvSpPr>
          <p:cNvPr id="35" name="ZoneTexte 34">
            <a:extLst>
              <a:ext uri="{FF2B5EF4-FFF2-40B4-BE49-F238E27FC236}">
                <a16:creationId xmlns:a16="http://schemas.microsoft.com/office/drawing/2014/main" id="{D8D4389A-AE3F-BE45-9F91-354A46DE37AE}"/>
              </a:ext>
            </a:extLst>
          </p:cNvPr>
          <p:cNvSpPr txBox="1"/>
          <p:nvPr/>
        </p:nvSpPr>
        <p:spPr>
          <a:xfrm>
            <a:off x="730934" y="5365138"/>
            <a:ext cx="9810109" cy="246221"/>
          </a:xfrm>
          <a:prstGeom prst="rect">
            <a:avLst/>
          </a:prstGeom>
          <a:noFill/>
          <a:ln w="19050">
            <a:noFill/>
          </a:ln>
        </p:spPr>
        <p:txBody>
          <a:bodyPr wrap="square" lIns="0" rtlCol="0">
            <a:spAutoFit/>
          </a:bodyPr>
          <a:lstStyle/>
          <a:p>
            <a:pPr algn="ctr"/>
            <a:r>
              <a:rPr lang="fr-FR" sz="1000" kern="0" dirty="0">
                <a:solidFill>
                  <a:srgbClr val="000000"/>
                </a:solidFill>
                <a:latin typeface="Arial" panose="020B0604020202020204" pitchFamily="34" charset="0"/>
                <a:cs typeface="Arial" panose="020B0604020202020204" pitchFamily="34" charset="0"/>
                <a:sym typeface="Arial"/>
              </a:rPr>
              <a:t>Les clients </a:t>
            </a:r>
            <a:r>
              <a:rPr lang="fr-FR" sz="1000" b="1" kern="0" dirty="0">
                <a:solidFill>
                  <a:srgbClr val="FF0000"/>
                </a:solidFill>
                <a:latin typeface="Arial" panose="020B0604020202020204" pitchFamily="34" charset="0"/>
                <a:cs typeface="Arial" panose="020B0604020202020204" pitchFamily="34" charset="0"/>
                <a:sym typeface="Arial"/>
              </a:rPr>
              <a:t>EI</a:t>
            </a:r>
            <a:r>
              <a:rPr lang="fr-FR" sz="1000" kern="0" dirty="0">
                <a:solidFill>
                  <a:srgbClr val="000000"/>
                </a:solidFill>
                <a:latin typeface="Arial" panose="020B0604020202020204" pitchFamily="34" charset="0"/>
                <a:cs typeface="Arial" panose="020B0604020202020204" pitchFamily="34" charset="0"/>
                <a:sym typeface="Arial"/>
              </a:rPr>
              <a:t> souhaitant réaliser des opérations courantes (consultations de soldes, relevés…) ou des virements unitaires peuvent se diriger vers le </a:t>
            </a:r>
            <a:r>
              <a:rPr lang="fr-FR" sz="1000" b="1" kern="0" dirty="0">
                <a:latin typeface="Arial" panose="020B0604020202020204" pitchFamily="34" charset="0"/>
                <a:cs typeface="Arial" panose="020B0604020202020204" pitchFamily="34" charset="0"/>
                <a:sym typeface="Arial"/>
                <a:hlinkClick r:id="rId6">
                  <a:extLst>
                    <a:ext uri="{A12FA001-AC4F-418D-AE19-62706E023703}">
                      <ahyp:hlinkClr xmlns:ahyp="http://schemas.microsoft.com/office/drawing/2018/hyperlinkcolor" val="tx"/>
                    </a:ext>
                  </a:extLst>
                </a:hlinkClick>
              </a:rPr>
              <a:t>DEI PRO</a:t>
            </a:r>
            <a:r>
              <a:rPr lang="fr-FR" sz="1000" kern="0" dirty="0">
                <a:solidFill>
                  <a:srgbClr val="000000"/>
                </a:solidFill>
                <a:latin typeface="Arial" panose="020B0604020202020204" pitchFamily="34" charset="0"/>
                <a:cs typeface="Arial" panose="020B0604020202020204" pitchFamily="34" charset="0"/>
                <a:sym typeface="Arial"/>
              </a:rPr>
              <a:t>.</a:t>
            </a:r>
          </a:p>
        </p:txBody>
      </p:sp>
      <p:sp>
        <p:nvSpPr>
          <p:cNvPr id="36" name="Rectangle 35">
            <a:extLst>
              <a:ext uri="{FF2B5EF4-FFF2-40B4-BE49-F238E27FC236}">
                <a16:creationId xmlns:a16="http://schemas.microsoft.com/office/drawing/2014/main" id="{F0DE230F-16B0-3B4D-816A-FC737CB1D574}"/>
              </a:ext>
            </a:extLst>
          </p:cNvPr>
          <p:cNvSpPr/>
          <p:nvPr/>
        </p:nvSpPr>
        <p:spPr>
          <a:xfrm>
            <a:off x="722452" y="5950136"/>
            <a:ext cx="9810000" cy="251999"/>
          </a:xfrm>
          <a:prstGeom prst="rect">
            <a:avLst/>
          </a:prstGeom>
          <a:ln w="9525">
            <a:solidFill>
              <a:schemeClr val="tx2"/>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fr-FR" sz="1000" kern="0" dirty="0">
                <a:solidFill>
                  <a:srgbClr val="000000"/>
                </a:solidFill>
                <a:latin typeface="Arial" panose="020B0604020202020204" pitchFamily="34" charset="0"/>
                <a:cs typeface="Arial" panose="020B0604020202020204" pitchFamily="34" charset="0"/>
                <a:sym typeface="Arial"/>
              </a:rPr>
              <a:t>Vos solutions</a:t>
            </a:r>
          </a:p>
        </p:txBody>
      </p:sp>
      <p:sp>
        <p:nvSpPr>
          <p:cNvPr id="37" name="Forme libre 36">
            <a:extLst>
              <a:ext uri="{FF2B5EF4-FFF2-40B4-BE49-F238E27FC236}">
                <a16:creationId xmlns:a16="http://schemas.microsoft.com/office/drawing/2014/main" id="{B30BF102-AE57-A049-A271-9B1E2CB1090F}"/>
              </a:ext>
            </a:extLst>
          </p:cNvPr>
          <p:cNvSpPr/>
          <p:nvPr/>
        </p:nvSpPr>
        <p:spPr>
          <a:xfrm>
            <a:off x="6010218" y="2231786"/>
            <a:ext cx="266910" cy="312234"/>
          </a:xfrm>
          <a:custGeom>
            <a:avLst/>
            <a:gdLst>
              <a:gd name="connsiteX0" fmla="*/ 35379 w 266910"/>
              <a:gd name="connsiteY0" fmla="*/ 124728 h 312234"/>
              <a:gd name="connsiteX1" fmla="*/ 102066 w 266910"/>
              <a:gd name="connsiteY1" fmla="*/ 124728 h 312234"/>
              <a:gd name="connsiteX2" fmla="*/ 102066 w 266910"/>
              <a:gd name="connsiteY2" fmla="*/ 41387 h 312234"/>
              <a:gd name="connsiteX3" fmla="*/ 164844 w 266910"/>
              <a:gd name="connsiteY3" fmla="*/ 41387 h 312234"/>
              <a:gd name="connsiteX4" fmla="*/ 164844 w 266910"/>
              <a:gd name="connsiteY4" fmla="*/ 124728 h 312234"/>
              <a:gd name="connsiteX5" fmla="*/ 231531 w 266910"/>
              <a:gd name="connsiteY5" fmla="*/ 124728 h 312234"/>
              <a:gd name="connsiteX6" fmla="*/ 231531 w 266910"/>
              <a:gd name="connsiteY6" fmla="*/ 187506 h 312234"/>
              <a:gd name="connsiteX7" fmla="*/ 164844 w 266910"/>
              <a:gd name="connsiteY7" fmla="*/ 187506 h 312234"/>
              <a:gd name="connsiteX8" fmla="*/ 164844 w 266910"/>
              <a:gd name="connsiteY8" fmla="*/ 270847 h 312234"/>
              <a:gd name="connsiteX9" fmla="*/ 102066 w 266910"/>
              <a:gd name="connsiteY9" fmla="*/ 270847 h 312234"/>
              <a:gd name="connsiteX10" fmla="*/ 102066 w 266910"/>
              <a:gd name="connsiteY10" fmla="*/ 187506 h 312234"/>
              <a:gd name="connsiteX11" fmla="*/ 35379 w 266910"/>
              <a:gd name="connsiteY11" fmla="*/ 187506 h 312234"/>
              <a:gd name="connsiteX12" fmla="*/ 35379 w 266910"/>
              <a:gd name="connsiteY12" fmla="*/ 124728 h 312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6910" h="312234">
                <a:moveTo>
                  <a:pt x="35379" y="124728"/>
                </a:moveTo>
                <a:lnTo>
                  <a:pt x="102066" y="124728"/>
                </a:lnTo>
                <a:lnTo>
                  <a:pt x="102066" y="41387"/>
                </a:lnTo>
                <a:lnTo>
                  <a:pt x="164844" y="41387"/>
                </a:lnTo>
                <a:lnTo>
                  <a:pt x="164844" y="124728"/>
                </a:lnTo>
                <a:lnTo>
                  <a:pt x="231531" y="124728"/>
                </a:lnTo>
                <a:lnTo>
                  <a:pt x="231531" y="187506"/>
                </a:lnTo>
                <a:lnTo>
                  <a:pt x="164844" y="187506"/>
                </a:lnTo>
                <a:lnTo>
                  <a:pt x="164844" y="270847"/>
                </a:lnTo>
                <a:lnTo>
                  <a:pt x="102066" y="270847"/>
                </a:lnTo>
                <a:lnTo>
                  <a:pt x="102066" y="187506"/>
                </a:lnTo>
                <a:lnTo>
                  <a:pt x="35379" y="187506"/>
                </a:lnTo>
                <a:lnTo>
                  <a:pt x="35379" y="124728"/>
                </a:lnTo>
                <a:close/>
              </a:path>
            </a:pathLst>
          </a:custGeom>
          <a:solidFill>
            <a:schemeClr val="bg1">
              <a:lumMod val="65000"/>
            </a:schemeClr>
          </a:solidFill>
        </p:spPr>
        <p:style>
          <a:lnRef idx="0">
            <a:schemeClr val="accent1">
              <a:tint val="60000"/>
              <a:hueOff val="0"/>
              <a:satOff val="0"/>
              <a:lumOff val="0"/>
              <a:alphaOff val="0"/>
            </a:schemeClr>
          </a:lnRef>
          <a:fillRef idx="1">
            <a:scrgbClr r="0" g="0" b="0"/>
          </a:fillRef>
          <a:effectRef idx="0">
            <a:schemeClr val="accent1">
              <a:tint val="60000"/>
              <a:hueOff val="0"/>
              <a:satOff val="0"/>
              <a:lumOff val="0"/>
              <a:alphaOff val="0"/>
            </a:schemeClr>
          </a:effectRef>
          <a:fontRef idx="minor">
            <a:schemeClr val="lt1"/>
          </a:fontRef>
        </p:style>
        <p:txBody>
          <a:bodyPr spcFirstLastPara="0" vert="horz" wrap="square" lIns="0" tIns="62447" rIns="80073" bIns="62447" numCol="1" spcCol="1270" anchor="ctr" anchorCtr="0">
            <a:noAutofit/>
          </a:bodyPr>
          <a:lstStyle/>
          <a:p>
            <a:pPr marL="0" lvl="0" indent="0" algn="ctr" defTabSz="622300">
              <a:lnSpc>
                <a:spcPct val="90000"/>
              </a:lnSpc>
              <a:spcBef>
                <a:spcPct val="0"/>
              </a:spcBef>
              <a:spcAft>
                <a:spcPct val="35000"/>
              </a:spcAft>
              <a:buNone/>
            </a:pPr>
            <a:endParaRPr lang="fr-FR" sz="1400" kern="1200">
              <a:latin typeface="Arial" panose="020B0604020202020204" pitchFamily="34" charset="0"/>
              <a:cs typeface="Arial" panose="020B0604020202020204" pitchFamily="34" charset="0"/>
            </a:endParaRPr>
          </a:p>
        </p:txBody>
      </p:sp>
      <p:sp>
        <p:nvSpPr>
          <p:cNvPr id="42" name="Forme libre 41">
            <a:extLst>
              <a:ext uri="{FF2B5EF4-FFF2-40B4-BE49-F238E27FC236}">
                <a16:creationId xmlns:a16="http://schemas.microsoft.com/office/drawing/2014/main" id="{276DC286-71B4-AB41-B294-AA2E2F788092}"/>
              </a:ext>
            </a:extLst>
          </p:cNvPr>
          <p:cNvSpPr/>
          <p:nvPr/>
        </p:nvSpPr>
        <p:spPr>
          <a:xfrm>
            <a:off x="3777657" y="2231786"/>
            <a:ext cx="266910" cy="312234"/>
          </a:xfrm>
          <a:custGeom>
            <a:avLst/>
            <a:gdLst>
              <a:gd name="connsiteX0" fmla="*/ 35379 w 266910"/>
              <a:gd name="connsiteY0" fmla="*/ 124728 h 312234"/>
              <a:gd name="connsiteX1" fmla="*/ 102066 w 266910"/>
              <a:gd name="connsiteY1" fmla="*/ 124728 h 312234"/>
              <a:gd name="connsiteX2" fmla="*/ 102066 w 266910"/>
              <a:gd name="connsiteY2" fmla="*/ 41387 h 312234"/>
              <a:gd name="connsiteX3" fmla="*/ 164844 w 266910"/>
              <a:gd name="connsiteY3" fmla="*/ 41387 h 312234"/>
              <a:gd name="connsiteX4" fmla="*/ 164844 w 266910"/>
              <a:gd name="connsiteY4" fmla="*/ 124728 h 312234"/>
              <a:gd name="connsiteX5" fmla="*/ 231531 w 266910"/>
              <a:gd name="connsiteY5" fmla="*/ 124728 h 312234"/>
              <a:gd name="connsiteX6" fmla="*/ 231531 w 266910"/>
              <a:gd name="connsiteY6" fmla="*/ 187506 h 312234"/>
              <a:gd name="connsiteX7" fmla="*/ 164844 w 266910"/>
              <a:gd name="connsiteY7" fmla="*/ 187506 h 312234"/>
              <a:gd name="connsiteX8" fmla="*/ 164844 w 266910"/>
              <a:gd name="connsiteY8" fmla="*/ 270847 h 312234"/>
              <a:gd name="connsiteX9" fmla="*/ 102066 w 266910"/>
              <a:gd name="connsiteY9" fmla="*/ 270847 h 312234"/>
              <a:gd name="connsiteX10" fmla="*/ 102066 w 266910"/>
              <a:gd name="connsiteY10" fmla="*/ 187506 h 312234"/>
              <a:gd name="connsiteX11" fmla="*/ 35379 w 266910"/>
              <a:gd name="connsiteY11" fmla="*/ 187506 h 312234"/>
              <a:gd name="connsiteX12" fmla="*/ 35379 w 266910"/>
              <a:gd name="connsiteY12" fmla="*/ 124728 h 312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6910" h="312234">
                <a:moveTo>
                  <a:pt x="35379" y="124728"/>
                </a:moveTo>
                <a:lnTo>
                  <a:pt x="102066" y="124728"/>
                </a:lnTo>
                <a:lnTo>
                  <a:pt x="102066" y="41387"/>
                </a:lnTo>
                <a:lnTo>
                  <a:pt x="164844" y="41387"/>
                </a:lnTo>
                <a:lnTo>
                  <a:pt x="164844" y="124728"/>
                </a:lnTo>
                <a:lnTo>
                  <a:pt x="231531" y="124728"/>
                </a:lnTo>
                <a:lnTo>
                  <a:pt x="231531" y="187506"/>
                </a:lnTo>
                <a:lnTo>
                  <a:pt x="164844" y="187506"/>
                </a:lnTo>
                <a:lnTo>
                  <a:pt x="164844" y="270847"/>
                </a:lnTo>
                <a:lnTo>
                  <a:pt x="102066" y="270847"/>
                </a:lnTo>
                <a:lnTo>
                  <a:pt x="102066" y="187506"/>
                </a:lnTo>
                <a:lnTo>
                  <a:pt x="35379" y="187506"/>
                </a:lnTo>
                <a:lnTo>
                  <a:pt x="35379" y="124728"/>
                </a:lnTo>
                <a:close/>
              </a:path>
            </a:pathLst>
          </a:custGeom>
          <a:solidFill>
            <a:schemeClr val="bg1">
              <a:lumMod val="65000"/>
            </a:schemeClr>
          </a:solidFill>
        </p:spPr>
        <p:style>
          <a:lnRef idx="0">
            <a:schemeClr val="accent1">
              <a:tint val="60000"/>
              <a:hueOff val="0"/>
              <a:satOff val="0"/>
              <a:lumOff val="0"/>
              <a:alphaOff val="0"/>
            </a:schemeClr>
          </a:lnRef>
          <a:fillRef idx="1">
            <a:scrgbClr r="0" g="0" b="0"/>
          </a:fillRef>
          <a:effectRef idx="0">
            <a:schemeClr val="accent1">
              <a:tint val="60000"/>
              <a:hueOff val="0"/>
              <a:satOff val="0"/>
              <a:lumOff val="0"/>
              <a:alphaOff val="0"/>
            </a:schemeClr>
          </a:effectRef>
          <a:fontRef idx="minor">
            <a:schemeClr val="lt1"/>
          </a:fontRef>
        </p:style>
        <p:txBody>
          <a:bodyPr spcFirstLastPara="0" vert="horz" wrap="square" lIns="0" tIns="62447" rIns="80073" bIns="62447" numCol="1" spcCol="1270" anchor="ctr" anchorCtr="0">
            <a:noAutofit/>
          </a:bodyPr>
          <a:lstStyle/>
          <a:p>
            <a:pPr marL="0" lvl="0" indent="0" algn="ctr" defTabSz="622300">
              <a:lnSpc>
                <a:spcPct val="90000"/>
              </a:lnSpc>
              <a:spcBef>
                <a:spcPct val="0"/>
              </a:spcBef>
              <a:spcAft>
                <a:spcPct val="35000"/>
              </a:spcAft>
              <a:buNone/>
            </a:pPr>
            <a:endParaRPr lang="fr-FR" sz="1400" kern="1200">
              <a:latin typeface="Arial" panose="020B0604020202020204" pitchFamily="34" charset="0"/>
              <a:cs typeface="Arial" panose="020B0604020202020204" pitchFamily="34" charset="0"/>
            </a:endParaRPr>
          </a:p>
        </p:txBody>
      </p:sp>
      <p:pic>
        <p:nvPicPr>
          <p:cNvPr id="3" name="Graphique 2">
            <a:hlinkClick r:id="rId7" action="ppaction://hlinksldjump"/>
            <a:extLst>
              <a:ext uri="{FF2B5EF4-FFF2-40B4-BE49-F238E27FC236}">
                <a16:creationId xmlns:a16="http://schemas.microsoft.com/office/drawing/2014/main" id="{F9A98A2B-DCBB-B441-9495-2D968903C175}"/>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1219421" y="348757"/>
            <a:ext cx="205082" cy="235465"/>
          </a:xfrm>
          <a:prstGeom prst="rect">
            <a:avLst/>
          </a:prstGeom>
        </p:spPr>
      </p:pic>
      <p:pic>
        <p:nvPicPr>
          <p:cNvPr id="5" name="Graphique 4">
            <a:hlinkClick r:id="" action="ppaction://hlinkshowjump?jump=previousslide"/>
            <a:extLst>
              <a:ext uri="{FF2B5EF4-FFF2-40B4-BE49-F238E27FC236}">
                <a16:creationId xmlns:a16="http://schemas.microsoft.com/office/drawing/2014/main" id="{2CAE3E71-DC0D-0F41-AABB-241DB6835F65}"/>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0796215" y="383939"/>
            <a:ext cx="228600" cy="165100"/>
          </a:xfrm>
          <a:prstGeom prst="rect">
            <a:avLst/>
          </a:prstGeom>
        </p:spPr>
      </p:pic>
      <p:pic>
        <p:nvPicPr>
          <p:cNvPr id="7" name="Graphique 6">
            <a:hlinkClick r:id="" action="ppaction://hlinkshowjump?jump=nextslide"/>
            <a:extLst>
              <a:ext uri="{FF2B5EF4-FFF2-40B4-BE49-F238E27FC236}">
                <a16:creationId xmlns:a16="http://schemas.microsoft.com/office/drawing/2014/main" id="{B587FDE6-29CA-D04C-A6B0-AFC76208DD22}"/>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11616388" y="383939"/>
            <a:ext cx="228600" cy="165100"/>
          </a:xfrm>
          <a:prstGeom prst="rect">
            <a:avLst/>
          </a:prstGeom>
        </p:spPr>
      </p:pic>
      <p:grpSp>
        <p:nvGrpSpPr>
          <p:cNvPr id="32" name="Groupe 31">
            <a:extLst>
              <a:ext uri="{FF2B5EF4-FFF2-40B4-BE49-F238E27FC236}">
                <a16:creationId xmlns:a16="http://schemas.microsoft.com/office/drawing/2014/main" id="{D1084C16-3135-5948-A6A4-54B58A53E1D7}"/>
              </a:ext>
            </a:extLst>
          </p:cNvPr>
          <p:cNvGrpSpPr/>
          <p:nvPr/>
        </p:nvGrpSpPr>
        <p:grpSpPr>
          <a:xfrm>
            <a:off x="4751429" y="299169"/>
            <a:ext cx="1438644" cy="800946"/>
            <a:chOff x="4593740" y="299836"/>
            <a:chExt cx="1438644" cy="800946"/>
          </a:xfrm>
        </p:grpSpPr>
        <p:pic>
          <p:nvPicPr>
            <p:cNvPr id="33" name="Graphique 32">
              <a:extLst>
                <a:ext uri="{FF2B5EF4-FFF2-40B4-BE49-F238E27FC236}">
                  <a16:creationId xmlns:a16="http://schemas.microsoft.com/office/drawing/2014/main" id="{43F6B305-C844-1A4C-AB16-39D43F4C05AC}"/>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5270384" y="338782"/>
              <a:ext cx="762000" cy="762000"/>
            </a:xfrm>
            <a:prstGeom prst="rect">
              <a:avLst/>
            </a:prstGeom>
          </p:spPr>
        </p:pic>
        <p:pic>
          <p:nvPicPr>
            <p:cNvPr id="38" name="Graphique 37">
              <a:extLst>
                <a:ext uri="{FF2B5EF4-FFF2-40B4-BE49-F238E27FC236}">
                  <a16:creationId xmlns:a16="http://schemas.microsoft.com/office/drawing/2014/main" id="{79D2A39D-FAA3-4F4E-A7D0-F88F15BDD124}"/>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4593740" y="299836"/>
              <a:ext cx="762000" cy="762000"/>
            </a:xfrm>
            <a:prstGeom prst="rect">
              <a:avLst/>
            </a:prstGeom>
          </p:spPr>
        </p:pic>
      </p:grpSp>
      <p:sp>
        <p:nvSpPr>
          <p:cNvPr id="39" name="ZoneTexte 38">
            <a:extLst>
              <a:ext uri="{FF2B5EF4-FFF2-40B4-BE49-F238E27FC236}">
                <a16:creationId xmlns:a16="http://schemas.microsoft.com/office/drawing/2014/main" id="{BA665A2C-C090-4E46-88A6-37561C1C8A9B}"/>
              </a:ext>
            </a:extLst>
          </p:cNvPr>
          <p:cNvSpPr txBox="1"/>
          <p:nvPr/>
        </p:nvSpPr>
        <p:spPr>
          <a:xfrm>
            <a:off x="10692861" y="1674714"/>
            <a:ext cx="1152127" cy="461665"/>
          </a:xfrm>
          <a:prstGeom prst="rect">
            <a:avLst/>
          </a:prstGeom>
          <a:noFill/>
        </p:spPr>
        <p:txBody>
          <a:bodyPr wrap="square" rtlCol="0">
            <a:spAutoFit/>
          </a:bodyPr>
          <a:lstStyle/>
          <a:p>
            <a:r>
              <a:rPr lang="fr-FR" sz="600" dirty="0"/>
              <a:t>*avec besoins complexes :</a:t>
            </a:r>
          </a:p>
          <a:p>
            <a:pPr marL="171450" indent="-171450">
              <a:buFontTx/>
              <a:buChar char="-"/>
            </a:pPr>
            <a:r>
              <a:rPr lang="fr-FR" sz="600" dirty="0"/>
              <a:t>Usagers secondaires</a:t>
            </a:r>
          </a:p>
          <a:p>
            <a:pPr marL="171450" indent="-171450">
              <a:buFontTx/>
              <a:buChar char="-"/>
            </a:pPr>
            <a:r>
              <a:rPr lang="fr-FR" sz="600" dirty="0"/>
              <a:t>gestion effets de commerce</a:t>
            </a:r>
          </a:p>
        </p:txBody>
      </p:sp>
    </p:spTree>
    <p:extLst>
      <p:ext uri="{BB962C8B-B14F-4D97-AF65-F5344CB8AC3E}">
        <p14:creationId xmlns:p14="http://schemas.microsoft.com/office/powerpoint/2010/main" val="4190641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pied de page 8">
            <a:extLst>
              <a:ext uri="{FF2B5EF4-FFF2-40B4-BE49-F238E27FC236}">
                <a16:creationId xmlns:a16="http://schemas.microsoft.com/office/drawing/2014/main" id="{D7E6E439-E8CB-43B2-86A2-5B0E7D7C3987}"/>
              </a:ext>
            </a:extLst>
          </p:cNvPr>
          <p:cNvSpPr>
            <a:spLocks noGrp="1"/>
          </p:cNvSpPr>
          <p:nvPr>
            <p:ph type="ftr" sz="quarter" idx="11"/>
          </p:nvPr>
        </p:nvSpPr>
        <p:spPr/>
        <p:txBody>
          <a:bodyPr/>
          <a:lstStyle/>
          <a:p>
            <a:r>
              <a:rPr lang="fr-FR"/>
              <a:t>Arbre décisionnel Banque en Ligne DEI PRO - CE NET</a:t>
            </a:r>
          </a:p>
        </p:txBody>
      </p:sp>
      <p:sp>
        <p:nvSpPr>
          <p:cNvPr id="10" name="Espace réservé du numéro de diapositive 9">
            <a:extLst>
              <a:ext uri="{FF2B5EF4-FFF2-40B4-BE49-F238E27FC236}">
                <a16:creationId xmlns:a16="http://schemas.microsoft.com/office/drawing/2014/main" id="{93D1390E-6EF3-425D-B847-807387E8F14D}"/>
              </a:ext>
            </a:extLst>
          </p:cNvPr>
          <p:cNvSpPr>
            <a:spLocks noGrp="1"/>
          </p:cNvSpPr>
          <p:nvPr>
            <p:ph type="sldNum" sz="quarter" idx="12"/>
          </p:nvPr>
        </p:nvSpPr>
        <p:spPr/>
        <p:txBody>
          <a:bodyPr/>
          <a:lstStyle/>
          <a:p>
            <a:fld id="{975A587B-5814-4D9B-9598-FE9CB954CB01}" type="slidenum">
              <a:rPr lang="fr-FR" smtClean="0"/>
              <a:pPr/>
              <a:t>7</a:t>
            </a:fld>
            <a:endParaRPr lang="fr-FR"/>
          </a:p>
        </p:txBody>
      </p:sp>
      <p:sp>
        <p:nvSpPr>
          <p:cNvPr id="11" name="Titre 10">
            <a:extLst>
              <a:ext uri="{FF2B5EF4-FFF2-40B4-BE49-F238E27FC236}">
                <a16:creationId xmlns:a16="http://schemas.microsoft.com/office/drawing/2014/main" id="{532BFCAB-8B32-49B0-AA31-E2FB686E1FEA}"/>
              </a:ext>
            </a:extLst>
          </p:cNvPr>
          <p:cNvSpPr>
            <a:spLocks noGrp="1"/>
          </p:cNvSpPr>
          <p:nvPr>
            <p:ph type="title"/>
          </p:nvPr>
        </p:nvSpPr>
        <p:spPr/>
        <p:txBody>
          <a:bodyPr/>
          <a:lstStyle/>
          <a:p>
            <a:r>
              <a:rPr lang="fr-FR"/>
              <a:t>CE NET REMISES en bref</a:t>
            </a:r>
          </a:p>
        </p:txBody>
      </p:sp>
      <p:sp>
        <p:nvSpPr>
          <p:cNvPr id="15" name="Rectangle 14">
            <a:hlinkClick r:id="rId3"/>
            <a:extLst>
              <a:ext uri="{FF2B5EF4-FFF2-40B4-BE49-F238E27FC236}">
                <a16:creationId xmlns:a16="http://schemas.microsoft.com/office/drawing/2014/main" id="{F46D6D0F-6456-4742-BC5E-580CB6AE3E4B}"/>
              </a:ext>
            </a:extLst>
          </p:cNvPr>
          <p:cNvSpPr/>
          <p:nvPr/>
        </p:nvSpPr>
        <p:spPr>
          <a:xfrm>
            <a:off x="722452" y="5707342"/>
            <a:ext cx="9810109" cy="252765"/>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fr-FR" sz="1200" b="1" kern="0" dirty="0">
                <a:solidFill>
                  <a:schemeClr val="tx2"/>
                </a:solidFill>
                <a:latin typeface="Arial" panose="020B0604020202020204" pitchFamily="34" charset="0"/>
                <a:cs typeface="Arial" panose="020B0604020202020204" pitchFamily="34" charset="0"/>
                <a:sym typeface="Arial"/>
              </a:rPr>
              <a:t>Pour plus de détails sur CE net Remises</a:t>
            </a:r>
          </a:p>
        </p:txBody>
      </p:sp>
      <p:sp>
        <p:nvSpPr>
          <p:cNvPr id="16" name="Rectangle à coins arrondis 8">
            <a:extLst>
              <a:ext uri="{FF2B5EF4-FFF2-40B4-BE49-F238E27FC236}">
                <a16:creationId xmlns:a16="http://schemas.microsoft.com/office/drawing/2014/main" id="{70AAABAA-5FC0-E741-93A2-BBA0179C0AC8}"/>
              </a:ext>
            </a:extLst>
          </p:cNvPr>
          <p:cNvSpPr/>
          <p:nvPr/>
        </p:nvSpPr>
        <p:spPr>
          <a:xfrm>
            <a:off x="722452" y="1256846"/>
            <a:ext cx="1188341" cy="385505"/>
          </a:xfrm>
          <a:prstGeom prst="roundRect">
            <a:avLst/>
          </a:prstGeom>
          <a:solidFill>
            <a:schemeClr val="bg1">
              <a:lumMod val="95000"/>
            </a:schemeClr>
          </a:solidFill>
          <a:ln>
            <a:noFill/>
          </a:ln>
          <a:effectLst/>
        </p:spPr>
        <p:style>
          <a:lnRef idx="1">
            <a:schemeClr val="accent1"/>
          </a:lnRef>
          <a:fillRef idx="1001">
            <a:schemeClr val="lt2"/>
          </a:fillRef>
          <a:effectRef idx="2">
            <a:schemeClr val="accent1"/>
          </a:effectRef>
          <a:fontRef idx="minor">
            <a:schemeClr val="lt1"/>
          </a:fontRef>
        </p:style>
        <p:txBody>
          <a:bodyPr anchor="ctr"/>
          <a:lstStyle/>
          <a:p>
            <a:pPr algn="ctr">
              <a:defRPr/>
            </a:pPr>
            <a:r>
              <a:rPr lang="fr-FR" sz="1200" b="1" kern="0">
                <a:solidFill>
                  <a:schemeClr val="tx2"/>
                </a:solidFill>
                <a:latin typeface="Arial" panose="020B0604020202020204" pitchFamily="34" charset="0"/>
                <a:cs typeface="Arial" panose="020B0604020202020204" pitchFamily="34" charset="0"/>
                <a:sym typeface="Arial"/>
              </a:rPr>
              <a:t>Son BESOIN</a:t>
            </a:r>
          </a:p>
        </p:txBody>
      </p:sp>
      <p:sp>
        <p:nvSpPr>
          <p:cNvPr id="17" name="Rectangle à coins arrondis 9">
            <a:extLst>
              <a:ext uri="{FF2B5EF4-FFF2-40B4-BE49-F238E27FC236}">
                <a16:creationId xmlns:a16="http://schemas.microsoft.com/office/drawing/2014/main" id="{F1344564-56CE-5649-A624-F66193FE0582}"/>
              </a:ext>
            </a:extLst>
          </p:cNvPr>
          <p:cNvSpPr/>
          <p:nvPr/>
        </p:nvSpPr>
        <p:spPr>
          <a:xfrm>
            <a:off x="722452" y="1708823"/>
            <a:ext cx="1188343" cy="393449"/>
          </a:xfrm>
          <a:prstGeom prst="roundRect">
            <a:avLst/>
          </a:prstGeom>
          <a:solidFill>
            <a:schemeClr val="bg1">
              <a:lumMod val="95000"/>
            </a:schemeClr>
          </a:solidFill>
          <a:ln>
            <a:noFill/>
          </a:ln>
          <a:effectLst/>
        </p:spPr>
        <p:style>
          <a:lnRef idx="1">
            <a:schemeClr val="accent1"/>
          </a:lnRef>
          <a:fillRef idx="1001">
            <a:schemeClr val="lt2"/>
          </a:fillRef>
          <a:effectRef idx="2">
            <a:schemeClr val="accent1"/>
          </a:effectRef>
          <a:fontRef idx="minor">
            <a:schemeClr val="lt1"/>
          </a:fontRef>
        </p:style>
        <p:txBody>
          <a:bodyPr anchor="ctr"/>
          <a:lstStyle/>
          <a:p>
            <a:pPr algn="ctr">
              <a:defRPr/>
            </a:pPr>
            <a:r>
              <a:rPr lang="fr-FR" sz="1200" b="1" kern="0">
                <a:solidFill>
                  <a:schemeClr val="tx2"/>
                </a:solidFill>
                <a:latin typeface="Arial" panose="020B0604020202020204" pitchFamily="34" charset="0"/>
                <a:cs typeface="Arial" panose="020B0604020202020204" pitchFamily="34" charset="0"/>
                <a:sym typeface="Arial"/>
              </a:rPr>
              <a:t>Notre OFFRE</a:t>
            </a:r>
          </a:p>
        </p:txBody>
      </p:sp>
      <p:sp>
        <p:nvSpPr>
          <p:cNvPr id="18" name="Rectangle 17">
            <a:extLst>
              <a:ext uri="{FF2B5EF4-FFF2-40B4-BE49-F238E27FC236}">
                <a16:creationId xmlns:a16="http://schemas.microsoft.com/office/drawing/2014/main" id="{5C6B70C6-20D4-EA47-9B88-77EAD0FE43A9}"/>
              </a:ext>
            </a:extLst>
          </p:cNvPr>
          <p:cNvSpPr/>
          <p:nvPr/>
        </p:nvSpPr>
        <p:spPr>
          <a:xfrm>
            <a:off x="722452" y="2680633"/>
            <a:ext cx="9810000" cy="251999"/>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fr-FR" sz="1200" b="1" kern="0">
                <a:solidFill>
                  <a:schemeClr val="bg1"/>
                </a:solidFill>
                <a:latin typeface="Arial" panose="020B0604020202020204" pitchFamily="34" charset="0"/>
                <a:cs typeface="Arial" panose="020B0604020202020204" pitchFamily="34" charset="0"/>
                <a:sym typeface="Arial"/>
              </a:rPr>
              <a:t>DÉTAIL DE L’OFFRE </a:t>
            </a:r>
          </a:p>
        </p:txBody>
      </p:sp>
      <p:sp>
        <p:nvSpPr>
          <p:cNvPr id="19" name="Pentagone 12">
            <a:extLst>
              <a:ext uri="{FF2B5EF4-FFF2-40B4-BE49-F238E27FC236}">
                <a16:creationId xmlns:a16="http://schemas.microsoft.com/office/drawing/2014/main" id="{3B0948FD-D557-1645-9B35-9D51E84A187D}"/>
              </a:ext>
            </a:extLst>
          </p:cNvPr>
          <p:cNvSpPr/>
          <p:nvPr/>
        </p:nvSpPr>
        <p:spPr>
          <a:xfrm>
            <a:off x="722452" y="2165270"/>
            <a:ext cx="1184726" cy="445268"/>
          </a:xfrm>
          <a:prstGeom prst="homePlate">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fr-FR" sz="1400" b="1" kern="0" dirty="0">
                <a:solidFill>
                  <a:schemeClr val="tx2"/>
                </a:solidFill>
                <a:latin typeface="Arial" panose="020B0604020202020204" pitchFamily="34" charset="0"/>
                <a:cs typeface="Arial" panose="020B0604020202020204" pitchFamily="34" charset="0"/>
                <a:sym typeface="Arial"/>
              </a:rPr>
              <a:t>Les </a:t>
            </a:r>
            <a:r>
              <a:rPr lang="fr-FR" sz="1600" b="1" kern="0" dirty="0">
                <a:solidFill>
                  <a:schemeClr val="tx2"/>
                </a:solidFill>
                <a:latin typeface="Arial" panose="020B0604020202020204" pitchFamily="34" charset="0"/>
                <a:cs typeface="Arial" panose="020B0604020202020204" pitchFamily="34" charset="0"/>
                <a:sym typeface="Arial"/>
              </a:rPr>
              <a:t>+</a:t>
            </a:r>
          </a:p>
        </p:txBody>
      </p:sp>
      <p:sp>
        <p:nvSpPr>
          <p:cNvPr id="20" name="Rectangle 19">
            <a:extLst>
              <a:ext uri="{FF2B5EF4-FFF2-40B4-BE49-F238E27FC236}">
                <a16:creationId xmlns:a16="http://schemas.microsoft.com/office/drawing/2014/main" id="{044F21ED-F727-484C-B12E-3B0E02073921}"/>
              </a:ext>
            </a:extLst>
          </p:cNvPr>
          <p:cNvSpPr/>
          <p:nvPr/>
        </p:nvSpPr>
        <p:spPr>
          <a:xfrm>
            <a:off x="2012438" y="1245271"/>
            <a:ext cx="8508393" cy="385505"/>
          </a:xfrm>
          <a:prstGeom prst="rect">
            <a:avLst/>
          </a:prstGeom>
          <a:solidFill>
            <a:schemeClr val="bg1"/>
          </a:solidFill>
          <a:ln>
            <a:solidFill>
              <a:schemeClr val="tx2"/>
            </a:solidFill>
          </a:ln>
          <a:effectLst/>
        </p:spPr>
        <p:style>
          <a:lnRef idx="1">
            <a:schemeClr val="accent1"/>
          </a:lnRef>
          <a:fillRef idx="1001">
            <a:schemeClr val="lt2"/>
          </a:fillRef>
          <a:effectRef idx="2">
            <a:schemeClr val="accent1"/>
          </a:effectRef>
          <a:fontRef idx="minor">
            <a:schemeClr val="lt1"/>
          </a:fontRef>
        </p:style>
        <p:txBody>
          <a:bodyPr anchor="ctr"/>
          <a:lstStyle/>
          <a:p>
            <a:pPr algn="just">
              <a:defRPr/>
            </a:pPr>
            <a:r>
              <a:rPr lang="fr-FR" sz="1100" kern="0">
                <a:solidFill>
                  <a:srgbClr val="000000">
                    <a:lumMod val="85000"/>
                    <a:lumOff val="15000"/>
                  </a:srgbClr>
                </a:solidFill>
                <a:latin typeface="Arial" panose="020B0604020202020204" pitchFamily="34" charset="0"/>
                <a:cs typeface="Arial" panose="020B0604020202020204" pitchFamily="34" charset="0"/>
                <a:sym typeface="Arial"/>
              </a:rPr>
              <a:t>Votre client souhaite réaliser, entre autre, des listes de virements en toute autonomie.</a:t>
            </a:r>
          </a:p>
        </p:txBody>
      </p:sp>
      <p:sp>
        <p:nvSpPr>
          <p:cNvPr id="21" name="Rectangle 20">
            <a:extLst>
              <a:ext uri="{FF2B5EF4-FFF2-40B4-BE49-F238E27FC236}">
                <a16:creationId xmlns:a16="http://schemas.microsoft.com/office/drawing/2014/main" id="{26312E36-BAF8-7C4B-BECF-A7226ED0628B}"/>
              </a:ext>
            </a:extLst>
          </p:cNvPr>
          <p:cNvSpPr/>
          <p:nvPr/>
        </p:nvSpPr>
        <p:spPr>
          <a:xfrm>
            <a:off x="2013995" y="1704738"/>
            <a:ext cx="8506836" cy="385961"/>
          </a:xfrm>
          <a:prstGeom prst="rect">
            <a:avLst/>
          </a:prstGeom>
          <a:noFill/>
          <a:ln>
            <a:solidFill>
              <a:schemeClr val="tx2"/>
            </a:solidFill>
          </a:ln>
          <a:effectLst/>
        </p:spPr>
        <p:style>
          <a:lnRef idx="1">
            <a:schemeClr val="accent1"/>
          </a:lnRef>
          <a:fillRef idx="1001">
            <a:schemeClr val="lt2"/>
          </a:fillRef>
          <a:effectRef idx="2">
            <a:schemeClr val="accent1"/>
          </a:effectRef>
          <a:fontRef idx="minor">
            <a:schemeClr val="lt1"/>
          </a:fontRef>
        </p:style>
        <p:txBody>
          <a:bodyPr anchor="ctr"/>
          <a:lstStyle/>
          <a:p>
            <a:pPr algn="just">
              <a:defRPr/>
            </a:pPr>
            <a:r>
              <a:rPr lang="fr-FR" sz="1100" b="1" kern="0" dirty="0">
                <a:solidFill>
                  <a:srgbClr val="000000">
                    <a:lumMod val="85000"/>
                    <a:lumOff val="15000"/>
                  </a:srgbClr>
                </a:solidFill>
                <a:latin typeface="Arial" panose="020B0604020202020204" pitchFamily="34" charset="0"/>
                <a:cs typeface="Arial" panose="020B0604020202020204" pitchFamily="34" charset="0"/>
                <a:sym typeface="Arial"/>
              </a:rPr>
              <a:t>CE net Remises </a:t>
            </a:r>
            <a:r>
              <a:rPr lang="fr-FR" sz="1100" kern="0" dirty="0">
                <a:solidFill>
                  <a:srgbClr val="000000">
                    <a:lumMod val="85000"/>
                    <a:lumOff val="15000"/>
                  </a:srgbClr>
                </a:solidFill>
                <a:latin typeface="Arial" panose="020B0604020202020204" pitchFamily="34" charset="0"/>
                <a:cs typeface="Arial" panose="020B0604020202020204" pitchFamily="34" charset="0"/>
                <a:sym typeface="Arial"/>
              </a:rPr>
              <a:t>est la solution sécurisée et conviviale, mise à votre disposition sur le site internet de la Caisse d’Épargne, pour gérer en toute simplicité vos opérations à distance via le contrat CE net.</a:t>
            </a:r>
          </a:p>
        </p:txBody>
      </p:sp>
      <p:sp>
        <p:nvSpPr>
          <p:cNvPr id="3" name="Rectangle 2">
            <a:extLst>
              <a:ext uri="{FF2B5EF4-FFF2-40B4-BE49-F238E27FC236}">
                <a16:creationId xmlns:a16="http://schemas.microsoft.com/office/drawing/2014/main" id="{2EC9DE8C-6B43-8045-A2D1-764F36D1CAD9}"/>
              </a:ext>
            </a:extLst>
          </p:cNvPr>
          <p:cNvSpPr/>
          <p:nvPr/>
        </p:nvSpPr>
        <p:spPr>
          <a:xfrm>
            <a:off x="1910797" y="1891591"/>
            <a:ext cx="6559025" cy="565978"/>
          </a:xfrm>
          <a:prstGeom prst="rect">
            <a:avLst/>
          </a:prstGeom>
          <a:noFill/>
          <a:ln>
            <a:noFill/>
          </a:ln>
        </p:spPr>
      </p:sp>
      <p:sp>
        <p:nvSpPr>
          <p:cNvPr id="4" name="Forme libre 3">
            <a:extLst>
              <a:ext uri="{FF2B5EF4-FFF2-40B4-BE49-F238E27FC236}">
                <a16:creationId xmlns:a16="http://schemas.microsoft.com/office/drawing/2014/main" id="{B7DE45BC-858D-3442-8AFC-852F4F78B76C}"/>
              </a:ext>
            </a:extLst>
          </p:cNvPr>
          <p:cNvSpPr/>
          <p:nvPr/>
        </p:nvSpPr>
        <p:spPr>
          <a:xfrm>
            <a:off x="2016366" y="2165269"/>
            <a:ext cx="1700418" cy="445269"/>
          </a:xfrm>
          <a:custGeom>
            <a:avLst/>
            <a:gdLst>
              <a:gd name="connsiteX0" fmla="*/ 0 w 1259011"/>
              <a:gd name="connsiteY0" fmla="*/ 56598 h 565978"/>
              <a:gd name="connsiteX1" fmla="*/ 56598 w 1259011"/>
              <a:gd name="connsiteY1" fmla="*/ 0 h 565978"/>
              <a:gd name="connsiteX2" fmla="*/ 1202413 w 1259011"/>
              <a:gd name="connsiteY2" fmla="*/ 0 h 565978"/>
              <a:gd name="connsiteX3" fmla="*/ 1259011 w 1259011"/>
              <a:gd name="connsiteY3" fmla="*/ 56598 h 565978"/>
              <a:gd name="connsiteX4" fmla="*/ 1259011 w 1259011"/>
              <a:gd name="connsiteY4" fmla="*/ 509380 h 565978"/>
              <a:gd name="connsiteX5" fmla="*/ 1202413 w 1259011"/>
              <a:gd name="connsiteY5" fmla="*/ 565978 h 565978"/>
              <a:gd name="connsiteX6" fmla="*/ 56598 w 1259011"/>
              <a:gd name="connsiteY6" fmla="*/ 565978 h 565978"/>
              <a:gd name="connsiteX7" fmla="*/ 0 w 1259011"/>
              <a:gd name="connsiteY7" fmla="*/ 509380 h 565978"/>
              <a:gd name="connsiteX8" fmla="*/ 0 w 1259011"/>
              <a:gd name="connsiteY8" fmla="*/ 56598 h 565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9011" h="565978">
                <a:moveTo>
                  <a:pt x="0" y="56598"/>
                </a:moveTo>
                <a:cubicBezTo>
                  <a:pt x="0" y="25340"/>
                  <a:pt x="25340" y="0"/>
                  <a:pt x="56598" y="0"/>
                </a:cubicBezTo>
                <a:lnTo>
                  <a:pt x="1202413" y="0"/>
                </a:lnTo>
                <a:cubicBezTo>
                  <a:pt x="1233671" y="0"/>
                  <a:pt x="1259011" y="25340"/>
                  <a:pt x="1259011" y="56598"/>
                </a:cubicBezTo>
                <a:lnTo>
                  <a:pt x="1259011" y="509380"/>
                </a:lnTo>
                <a:cubicBezTo>
                  <a:pt x="1259011" y="540638"/>
                  <a:pt x="1233671" y="565978"/>
                  <a:pt x="1202413" y="565978"/>
                </a:cubicBezTo>
                <a:lnTo>
                  <a:pt x="56598" y="565978"/>
                </a:lnTo>
                <a:cubicBezTo>
                  <a:pt x="25340" y="565978"/>
                  <a:pt x="0" y="540638"/>
                  <a:pt x="0" y="509380"/>
                </a:cubicBezTo>
                <a:lnTo>
                  <a:pt x="0" y="56598"/>
                </a:lnTo>
                <a:close/>
              </a:path>
            </a:pathLst>
          </a:custGeom>
          <a:noFill/>
          <a:ln w="9525">
            <a:solidFill>
              <a:schemeClr val="tx2"/>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8487" tIns="58487" rIns="58487" bIns="58487" numCol="1" spcCol="1270" anchor="ctr" anchorCtr="0">
            <a:noAutofit/>
          </a:bodyPr>
          <a:lstStyle/>
          <a:p>
            <a:pPr marL="0" lvl="0" indent="0" algn="ctr" defTabSz="488950">
              <a:lnSpc>
                <a:spcPct val="90000"/>
              </a:lnSpc>
              <a:spcBef>
                <a:spcPct val="0"/>
              </a:spcBef>
              <a:spcAft>
                <a:spcPct val="35000"/>
              </a:spcAft>
              <a:buNone/>
            </a:pPr>
            <a:r>
              <a:rPr lang="fr-FR" sz="1100" kern="1200" dirty="0">
                <a:solidFill>
                  <a:schemeClr val="tx1"/>
                </a:solidFill>
                <a:latin typeface="Arial" panose="020B0604020202020204" pitchFamily="34" charset="0"/>
                <a:cs typeface="Arial" panose="020B0604020202020204" pitchFamily="34" charset="0"/>
              </a:rPr>
              <a:t>Solution simple, aucune formation nécessaire</a:t>
            </a:r>
          </a:p>
        </p:txBody>
      </p:sp>
      <p:sp>
        <p:nvSpPr>
          <p:cNvPr id="6" name="Forme libre 5">
            <a:extLst>
              <a:ext uri="{FF2B5EF4-FFF2-40B4-BE49-F238E27FC236}">
                <a16:creationId xmlns:a16="http://schemas.microsoft.com/office/drawing/2014/main" id="{5CB2F4EA-6F15-034E-B443-B571FC1E60FF}"/>
              </a:ext>
            </a:extLst>
          </p:cNvPr>
          <p:cNvSpPr/>
          <p:nvPr/>
        </p:nvSpPr>
        <p:spPr>
          <a:xfrm>
            <a:off x="4094357" y="2165269"/>
            <a:ext cx="1869782" cy="445269"/>
          </a:xfrm>
          <a:custGeom>
            <a:avLst/>
            <a:gdLst>
              <a:gd name="connsiteX0" fmla="*/ 0 w 1259011"/>
              <a:gd name="connsiteY0" fmla="*/ 56598 h 565978"/>
              <a:gd name="connsiteX1" fmla="*/ 56598 w 1259011"/>
              <a:gd name="connsiteY1" fmla="*/ 0 h 565978"/>
              <a:gd name="connsiteX2" fmla="*/ 1202413 w 1259011"/>
              <a:gd name="connsiteY2" fmla="*/ 0 h 565978"/>
              <a:gd name="connsiteX3" fmla="*/ 1259011 w 1259011"/>
              <a:gd name="connsiteY3" fmla="*/ 56598 h 565978"/>
              <a:gd name="connsiteX4" fmla="*/ 1259011 w 1259011"/>
              <a:gd name="connsiteY4" fmla="*/ 509380 h 565978"/>
              <a:gd name="connsiteX5" fmla="*/ 1202413 w 1259011"/>
              <a:gd name="connsiteY5" fmla="*/ 565978 h 565978"/>
              <a:gd name="connsiteX6" fmla="*/ 56598 w 1259011"/>
              <a:gd name="connsiteY6" fmla="*/ 565978 h 565978"/>
              <a:gd name="connsiteX7" fmla="*/ 0 w 1259011"/>
              <a:gd name="connsiteY7" fmla="*/ 509380 h 565978"/>
              <a:gd name="connsiteX8" fmla="*/ 0 w 1259011"/>
              <a:gd name="connsiteY8" fmla="*/ 56598 h 565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9011" h="565978">
                <a:moveTo>
                  <a:pt x="0" y="56598"/>
                </a:moveTo>
                <a:cubicBezTo>
                  <a:pt x="0" y="25340"/>
                  <a:pt x="25340" y="0"/>
                  <a:pt x="56598" y="0"/>
                </a:cubicBezTo>
                <a:lnTo>
                  <a:pt x="1202413" y="0"/>
                </a:lnTo>
                <a:cubicBezTo>
                  <a:pt x="1233671" y="0"/>
                  <a:pt x="1259011" y="25340"/>
                  <a:pt x="1259011" y="56598"/>
                </a:cubicBezTo>
                <a:lnTo>
                  <a:pt x="1259011" y="509380"/>
                </a:lnTo>
                <a:cubicBezTo>
                  <a:pt x="1259011" y="540638"/>
                  <a:pt x="1233671" y="565978"/>
                  <a:pt x="1202413" y="565978"/>
                </a:cubicBezTo>
                <a:lnTo>
                  <a:pt x="56598" y="565978"/>
                </a:lnTo>
                <a:cubicBezTo>
                  <a:pt x="25340" y="565978"/>
                  <a:pt x="0" y="540638"/>
                  <a:pt x="0" y="509380"/>
                </a:cubicBezTo>
                <a:lnTo>
                  <a:pt x="0" y="56598"/>
                </a:lnTo>
                <a:close/>
              </a:path>
            </a:pathLst>
          </a:custGeom>
          <a:noFill/>
          <a:ln w="9525">
            <a:solidFill>
              <a:schemeClr val="tx2"/>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8487" tIns="58487" rIns="58487" bIns="58487" numCol="1" spcCol="1270" anchor="ctr" anchorCtr="0">
            <a:noAutofit/>
          </a:bodyPr>
          <a:lstStyle/>
          <a:p>
            <a:pPr marL="0" lvl="0" indent="0" algn="ctr" defTabSz="488950">
              <a:lnSpc>
                <a:spcPct val="90000"/>
              </a:lnSpc>
              <a:spcBef>
                <a:spcPct val="0"/>
              </a:spcBef>
              <a:spcAft>
                <a:spcPct val="35000"/>
              </a:spcAft>
              <a:buNone/>
            </a:pPr>
            <a:r>
              <a:rPr lang="fr-FR" sz="1100" kern="1200" dirty="0">
                <a:solidFill>
                  <a:schemeClr val="tx1"/>
                </a:solidFill>
                <a:latin typeface="Arial" panose="020B0604020202020204" pitchFamily="34" charset="0"/>
                <a:cs typeface="Arial" panose="020B0604020202020204" pitchFamily="34" charset="0"/>
              </a:rPr>
              <a:t>Optimisation du temps de traitement  des transactions</a:t>
            </a:r>
          </a:p>
        </p:txBody>
      </p:sp>
      <p:sp>
        <p:nvSpPr>
          <p:cNvPr id="8" name="Forme libre 7">
            <a:extLst>
              <a:ext uri="{FF2B5EF4-FFF2-40B4-BE49-F238E27FC236}">
                <a16:creationId xmlns:a16="http://schemas.microsoft.com/office/drawing/2014/main" id="{3F030D69-D20D-0849-A9D1-AA478F4560F6}"/>
              </a:ext>
            </a:extLst>
          </p:cNvPr>
          <p:cNvSpPr/>
          <p:nvPr/>
        </p:nvSpPr>
        <p:spPr>
          <a:xfrm>
            <a:off x="6320000" y="2165269"/>
            <a:ext cx="1843246" cy="445269"/>
          </a:xfrm>
          <a:custGeom>
            <a:avLst/>
            <a:gdLst>
              <a:gd name="connsiteX0" fmla="*/ 0 w 1259011"/>
              <a:gd name="connsiteY0" fmla="*/ 56598 h 565978"/>
              <a:gd name="connsiteX1" fmla="*/ 56598 w 1259011"/>
              <a:gd name="connsiteY1" fmla="*/ 0 h 565978"/>
              <a:gd name="connsiteX2" fmla="*/ 1202413 w 1259011"/>
              <a:gd name="connsiteY2" fmla="*/ 0 h 565978"/>
              <a:gd name="connsiteX3" fmla="*/ 1259011 w 1259011"/>
              <a:gd name="connsiteY3" fmla="*/ 56598 h 565978"/>
              <a:gd name="connsiteX4" fmla="*/ 1259011 w 1259011"/>
              <a:gd name="connsiteY4" fmla="*/ 509380 h 565978"/>
              <a:gd name="connsiteX5" fmla="*/ 1202413 w 1259011"/>
              <a:gd name="connsiteY5" fmla="*/ 565978 h 565978"/>
              <a:gd name="connsiteX6" fmla="*/ 56598 w 1259011"/>
              <a:gd name="connsiteY6" fmla="*/ 565978 h 565978"/>
              <a:gd name="connsiteX7" fmla="*/ 0 w 1259011"/>
              <a:gd name="connsiteY7" fmla="*/ 509380 h 565978"/>
              <a:gd name="connsiteX8" fmla="*/ 0 w 1259011"/>
              <a:gd name="connsiteY8" fmla="*/ 56598 h 565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9011" h="565978">
                <a:moveTo>
                  <a:pt x="0" y="56598"/>
                </a:moveTo>
                <a:cubicBezTo>
                  <a:pt x="0" y="25340"/>
                  <a:pt x="25340" y="0"/>
                  <a:pt x="56598" y="0"/>
                </a:cubicBezTo>
                <a:lnTo>
                  <a:pt x="1202413" y="0"/>
                </a:lnTo>
                <a:cubicBezTo>
                  <a:pt x="1233671" y="0"/>
                  <a:pt x="1259011" y="25340"/>
                  <a:pt x="1259011" y="56598"/>
                </a:cubicBezTo>
                <a:lnTo>
                  <a:pt x="1259011" y="509380"/>
                </a:lnTo>
                <a:cubicBezTo>
                  <a:pt x="1259011" y="540638"/>
                  <a:pt x="1233671" y="565978"/>
                  <a:pt x="1202413" y="565978"/>
                </a:cubicBezTo>
                <a:lnTo>
                  <a:pt x="56598" y="565978"/>
                </a:lnTo>
                <a:cubicBezTo>
                  <a:pt x="25340" y="565978"/>
                  <a:pt x="0" y="540638"/>
                  <a:pt x="0" y="509380"/>
                </a:cubicBezTo>
                <a:lnTo>
                  <a:pt x="0" y="56598"/>
                </a:lnTo>
                <a:close/>
              </a:path>
            </a:pathLst>
          </a:custGeom>
          <a:ln w="9525">
            <a:solidFill>
              <a:schemeClr val="tx2"/>
            </a:solidFill>
          </a:ln>
        </p:spPr>
        <p:style>
          <a:lnRef idx="2">
            <a:schemeClr val="accent1"/>
          </a:lnRef>
          <a:fillRef idx="1">
            <a:schemeClr val="lt1"/>
          </a:fillRef>
          <a:effectRef idx="0">
            <a:schemeClr val="accent1"/>
          </a:effectRef>
          <a:fontRef idx="minor">
            <a:schemeClr val="dk1"/>
          </a:fontRef>
        </p:style>
        <p:txBody>
          <a:bodyPr spcFirstLastPara="0" vert="horz" wrap="square" lIns="58487" tIns="58487" rIns="58487" bIns="58487" numCol="1" spcCol="1270" anchor="ctr" anchorCtr="0">
            <a:noAutofit/>
          </a:bodyPr>
          <a:lstStyle/>
          <a:p>
            <a:pPr marL="0" lvl="0" indent="0" algn="ctr" defTabSz="488950">
              <a:lnSpc>
                <a:spcPct val="90000"/>
              </a:lnSpc>
              <a:spcBef>
                <a:spcPct val="0"/>
              </a:spcBef>
              <a:spcAft>
                <a:spcPct val="35000"/>
              </a:spcAft>
              <a:buNone/>
            </a:pPr>
            <a:r>
              <a:rPr lang="fr-FR" sz="1100" kern="1200" dirty="0">
                <a:solidFill>
                  <a:schemeClr val="tx1"/>
                </a:solidFill>
                <a:latin typeface="Arial" panose="020B0604020202020204" pitchFamily="34" charset="0"/>
                <a:cs typeface="Arial" panose="020B0604020202020204" pitchFamily="34" charset="0"/>
              </a:rPr>
              <a:t>Une assistance dédiée aux clients 03 26 79 79 50</a:t>
            </a:r>
          </a:p>
        </p:txBody>
      </p:sp>
      <p:sp>
        <p:nvSpPr>
          <p:cNvPr id="13" name="Forme libre 12">
            <a:extLst>
              <a:ext uri="{FF2B5EF4-FFF2-40B4-BE49-F238E27FC236}">
                <a16:creationId xmlns:a16="http://schemas.microsoft.com/office/drawing/2014/main" id="{AD82164E-A1BC-B44B-8445-CAF5B1BBB13C}"/>
              </a:ext>
            </a:extLst>
          </p:cNvPr>
          <p:cNvSpPr/>
          <p:nvPr/>
        </p:nvSpPr>
        <p:spPr>
          <a:xfrm>
            <a:off x="8212339" y="2231786"/>
            <a:ext cx="266910" cy="312234"/>
          </a:xfrm>
          <a:custGeom>
            <a:avLst/>
            <a:gdLst>
              <a:gd name="connsiteX0" fmla="*/ 35379 w 266910"/>
              <a:gd name="connsiteY0" fmla="*/ 124728 h 312234"/>
              <a:gd name="connsiteX1" fmla="*/ 102066 w 266910"/>
              <a:gd name="connsiteY1" fmla="*/ 124728 h 312234"/>
              <a:gd name="connsiteX2" fmla="*/ 102066 w 266910"/>
              <a:gd name="connsiteY2" fmla="*/ 41387 h 312234"/>
              <a:gd name="connsiteX3" fmla="*/ 164844 w 266910"/>
              <a:gd name="connsiteY3" fmla="*/ 41387 h 312234"/>
              <a:gd name="connsiteX4" fmla="*/ 164844 w 266910"/>
              <a:gd name="connsiteY4" fmla="*/ 124728 h 312234"/>
              <a:gd name="connsiteX5" fmla="*/ 231531 w 266910"/>
              <a:gd name="connsiteY5" fmla="*/ 124728 h 312234"/>
              <a:gd name="connsiteX6" fmla="*/ 231531 w 266910"/>
              <a:gd name="connsiteY6" fmla="*/ 187506 h 312234"/>
              <a:gd name="connsiteX7" fmla="*/ 164844 w 266910"/>
              <a:gd name="connsiteY7" fmla="*/ 187506 h 312234"/>
              <a:gd name="connsiteX8" fmla="*/ 164844 w 266910"/>
              <a:gd name="connsiteY8" fmla="*/ 270847 h 312234"/>
              <a:gd name="connsiteX9" fmla="*/ 102066 w 266910"/>
              <a:gd name="connsiteY9" fmla="*/ 270847 h 312234"/>
              <a:gd name="connsiteX10" fmla="*/ 102066 w 266910"/>
              <a:gd name="connsiteY10" fmla="*/ 187506 h 312234"/>
              <a:gd name="connsiteX11" fmla="*/ 35379 w 266910"/>
              <a:gd name="connsiteY11" fmla="*/ 187506 h 312234"/>
              <a:gd name="connsiteX12" fmla="*/ 35379 w 266910"/>
              <a:gd name="connsiteY12" fmla="*/ 124728 h 312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6910" h="312234">
                <a:moveTo>
                  <a:pt x="35379" y="124728"/>
                </a:moveTo>
                <a:lnTo>
                  <a:pt x="102066" y="124728"/>
                </a:lnTo>
                <a:lnTo>
                  <a:pt x="102066" y="41387"/>
                </a:lnTo>
                <a:lnTo>
                  <a:pt x="164844" y="41387"/>
                </a:lnTo>
                <a:lnTo>
                  <a:pt x="164844" y="124728"/>
                </a:lnTo>
                <a:lnTo>
                  <a:pt x="231531" y="124728"/>
                </a:lnTo>
                <a:lnTo>
                  <a:pt x="231531" y="187506"/>
                </a:lnTo>
                <a:lnTo>
                  <a:pt x="164844" y="187506"/>
                </a:lnTo>
                <a:lnTo>
                  <a:pt x="164844" y="270847"/>
                </a:lnTo>
                <a:lnTo>
                  <a:pt x="102066" y="270847"/>
                </a:lnTo>
                <a:lnTo>
                  <a:pt x="102066" y="187506"/>
                </a:lnTo>
                <a:lnTo>
                  <a:pt x="35379" y="187506"/>
                </a:lnTo>
                <a:lnTo>
                  <a:pt x="35379" y="124728"/>
                </a:lnTo>
                <a:close/>
              </a:path>
            </a:pathLst>
          </a:custGeom>
          <a:solidFill>
            <a:schemeClr val="tx2"/>
          </a:solidFill>
        </p:spPr>
        <p:style>
          <a:lnRef idx="0">
            <a:schemeClr val="accent1">
              <a:tint val="60000"/>
              <a:hueOff val="0"/>
              <a:satOff val="0"/>
              <a:lumOff val="0"/>
              <a:alphaOff val="0"/>
            </a:schemeClr>
          </a:lnRef>
          <a:fillRef idx="1">
            <a:scrgbClr r="0" g="0" b="0"/>
          </a:fillRef>
          <a:effectRef idx="0">
            <a:schemeClr val="accent1">
              <a:tint val="60000"/>
              <a:hueOff val="0"/>
              <a:satOff val="0"/>
              <a:lumOff val="0"/>
              <a:alphaOff val="0"/>
            </a:schemeClr>
          </a:effectRef>
          <a:fontRef idx="minor">
            <a:schemeClr val="lt1"/>
          </a:fontRef>
        </p:style>
        <p:txBody>
          <a:bodyPr spcFirstLastPara="0" vert="horz" wrap="square" lIns="0" tIns="62447" rIns="80073" bIns="62447" numCol="1" spcCol="1270" anchor="ctr" anchorCtr="0">
            <a:noAutofit/>
          </a:bodyPr>
          <a:lstStyle/>
          <a:p>
            <a:pPr marL="0" lvl="0" indent="0" algn="ctr" defTabSz="622300">
              <a:lnSpc>
                <a:spcPct val="90000"/>
              </a:lnSpc>
              <a:spcBef>
                <a:spcPct val="0"/>
              </a:spcBef>
              <a:spcAft>
                <a:spcPct val="35000"/>
              </a:spcAft>
              <a:buNone/>
            </a:pPr>
            <a:endParaRPr lang="fr-FR" sz="1400" kern="1200" dirty="0">
              <a:latin typeface="Arial" panose="020B0604020202020204" pitchFamily="34" charset="0"/>
              <a:cs typeface="Arial" panose="020B0604020202020204" pitchFamily="34" charset="0"/>
            </a:endParaRPr>
          </a:p>
        </p:txBody>
      </p:sp>
      <p:sp>
        <p:nvSpPr>
          <p:cNvPr id="27" name="Forme libre 26">
            <a:extLst>
              <a:ext uri="{FF2B5EF4-FFF2-40B4-BE49-F238E27FC236}">
                <a16:creationId xmlns:a16="http://schemas.microsoft.com/office/drawing/2014/main" id="{B0AC446B-B965-9849-9796-692E4592C95C}"/>
              </a:ext>
            </a:extLst>
          </p:cNvPr>
          <p:cNvSpPr/>
          <p:nvPr/>
        </p:nvSpPr>
        <p:spPr>
          <a:xfrm>
            <a:off x="8515901" y="2165269"/>
            <a:ext cx="2004930" cy="445269"/>
          </a:xfrm>
          <a:custGeom>
            <a:avLst/>
            <a:gdLst>
              <a:gd name="connsiteX0" fmla="*/ 0 w 1259011"/>
              <a:gd name="connsiteY0" fmla="*/ 56598 h 565978"/>
              <a:gd name="connsiteX1" fmla="*/ 56598 w 1259011"/>
              <a:gd name="connsiteY1" fmla="*/ 0 h 565978"/>
              <a:gd name="connsiteX2" fmla="*/ 1202413 w 1259011"/>
              <a:gd name="connsiteY2" fmla="*/ 0 h 565978"/>
              <a:gd name="connsiteX3" fmla="*/ 1259011 w 1259011"/>
              <a:gd name="connsiteY3" fmla="*/ 56598 h 565978"/>
              <a:gd name="connsiteX4" fmla="*/ 1259011 w 1259011"/>
              <a:gd name="connsiteY4" fmla="*/ 509380 h 565978"/>
              <a:gd name="connsiteX5" fmla="*/ 1202413 w 1259011"/>
              <a:gd name="connsiteY5" fmla="*/ 565978 h 565978"/>
              <a:gd name="connsiteX6" fmla="*/ 56598 w 1259011"/>
              <a:gd name="connsiteY6" fmla="*/ 565978 h 565978"/>
              <a:gd name="connsiteX7" fmla="*/ 0 w 1259011"/>
              <a:gd name="connsiteY7" fmla="*/ 509380 h 565978"/>
              <a:gd name="connsiteX8" fmla="*/ 0 w 1259011"/>
              <a:gd name="connsiteY8" fmla="*/ 56598 h 565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9011" h="565978">
                <a:moveTo>
                  <a:pt x="0" y="56598"/>
                </a:moveTo>
                <a:cubicBezTo>
                  <a:pt x="0" y="25340"/>
                  <a:pt x="25340" y="0"/>
                  <a:pt x="56598" y="0"/>
                </a:cubicBezTo>
                <a:lnTo>
                  <a:pt x="1202413" y="0"/>
                </a:lnTo>
                <a:cubicBezTo>
                  <a:pt x="1233671" y="0"/>
                  <a:pt x="1259011" y="25340"/>
                  <a:pt x="1259011" y="56598"/>
                </a:cubicBezTo>
                <a:lnTo>
                  <a:pt x="1259011" y="509380"/>
                </a:lnTo>
                <a:cubicBezTo>
                  <a:pt x="1259011" y="540638"/>
                  <a:pt x="1233671" y="565978"/>
                  <a:pt x="1202413" y="565978"/>
                </a:cubicBezTo>
                <a:lnTo>
                  <a:pt x="56598" y="565978"/>
                </a:lnTo>
                <a:cubicBezTo>
                  <a:pt x="25340" y="565978"/>
                  <a:pt x="0" y="540638"/>
                  <a:pt x="0" y="509380"/>
                </a:cubicBezTo>
                <a:lnTo>
                  <a:pt x="0" y="56598"/>
                </a:lnTo>
                <a:close/>
              </a:path>
            </a:pathLst>
          </a:custGeom>
          <a:noFill/>
          <a:ln w="9525">
            <a:solidFill>
              <a:schemeClr val="tx2"/>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8487" tIns="58487" rIns="58487" bIns="58487" numCol="1" spcCol="1270" anchor="ctr" anchorCtr="0">
            <a:noAutofit/>
          </a:bodyPr>
          <a:lstStyle/>
          <a:p>
            <a:pPr marL="0" lvl="0" indent="0" algn="ctr" defTabSz="488950">
              <a:lnSpc>
                <a:spcPct val="90000"/>
              </a:lnSpc>
              <a:spcBef>
                <a:spcPct val="0"/>
              </a:spcBef>
              <a:spcAft>
                <a:spcPct val="35000"/>
              </a:spcAft>
              <a:buNone/>
            </a:pPr>
            <a:r>
              <a:rPr lang="fr-FR" sz="1100" kern="1200" dirty="0">
                <a:solidFill>
                  <a:schemeClr val="tx1"/>
                </a:solidFill>
                <a:latin typeface="Arial" panose="020B0604020202020204" pitchFamily="34" charset="0"/>
                <a:cs typeface="Arial" panose="020B0604020202020204" pitchFamily="34" charset="0"/>
              </a:rPr>
              <a:t>Sécurisation des transactions avec authentification forte</a:t>
            </a:r>
          </a:p>
        </p:txBody>
      </p:sp>
      <p:sp>
        <p:nvSpPr>
          <p:cNvPr id="23" name="Rectangle 22">
            <a:extLst>
              <a:ext uri="{FF2B5EF4-FFF2-40B4-BE49-F238E27FC236}">
                <a16:creationId xmlns:a16="http://schemas.microsoft.com/office/drawing/2014/main" id="{23A55A23-EE6E-1D42-A77D-DDC2772B3FD4}"/>
              </a:ext>
            </a:extLst>
          </p:cNvPr>
          <p:cNvSpPr/>
          <p:nvPr/>
        </p:nvSpPr>
        <p:spPr>
          <a:xfrm>
            <a:off x="722452" y="2932632"/>
            <a:ext cx="9810109" cy="2405251"/>
          </a:xfrm>
          <a:prstGeom prst="rect">
            <a:avLst/>
          </a:prstGeom>
          <a:solidFill>
            <a:schemeClr val="tx2">
              <a:lumMod val="20000"/>
              <a:lumOff val="80000"/>
            </a:schemeClr>
          </a:solidFill>
          <a:ln>
            <a:solidFill>
              <a:schemeClr val="tx2"/>
            </a:solidFill>
          </a:ln>
          <a:effectLst/>
        </p:spPr>
        <p:style>
          <a:lnRef idx="1">
            <a:schemeClr val="accent1"/>
          </a:lnRef>
          <a:fillRef idx="1001">
            <a:schemeClr val="lt2"/>
          </a:fillRef>
          <a:effectRef idx="2">
            <a:schemeClr val="accent1"/>
          </a:effectRef>
          <a:fontRef idx="minor">
            <a:schemeClr val="lt1"/>
          </a:fontRef>
        </p:style>
        <p:txBody>
          <a:bodyPr lIns="180000" rIns="180000" anchor="ctr"/>
          <a:lstStyle/>
          <a:p>
            <a:pPr marL="171450" indent="-171450" algn="just">
              <a:buFont typeface="Wingdings" panose="05000000000000000000" pitchFamily="2" charset="2"/>
              <a:buChar char="§"/>
              <a:defRPr/>
            </a:pPr>
            <a:endParaRPr lang="fr-FR" sz="1100" b="1" kern="0" dirty="0">
              <a:solidFill>
                <a:srgbClr val="000000">
                  <a:lumMod val="85000"/>
                  <a:lumOff val="15000"/>
                </a:srgbClr>
              </a:solidFill>
              <a:latin typeface="Arial" panose="020B0604020202020204" pitchFamily="34" charset="0"/>
              <a:cs typeface="Arial" panose="020B0604020202020204" pitchFamily="34" charset="0"/>
              <a:sym typeface="Arial"/>
            </a:endParaRPr>
          </a:p>
          <a:p>
            <a:pPr algn="just">
              <a:defRPr/>
            </a:pPr>
            <a:r>
              <a:rPr lang="fr-FR" sz="1100" b="1" kern="0" dirty="0">
                <a:solidFill>
                  <a:srgbClr val="000000">
                    <a:lumMod val="85000"/>
                    <a:lumOff val="15000"/>
                  </a:srgbClr>
                </a:solidFill>
                <a:latin typeface="Arial" panose="020B0604020202020204" pitchFamily="34" charset="0"/>
                <a:cs typeface="Arial" panose="020B0604020202020204" pitchFamily="34" charset="0"/>
                <a:sym typeface="Arial"/>
              </a:rPr>
              <a:t>CE net Remises vous permet de réaliser vos virements :</a:t>
            </a:r>
          </a:p>
          <a:p>
            <a:pPr marL="135450" indent="-135450" algn="just">
              <a:buClr>
                <a:schemeClr val="tx2"/>
              </a:buClr>
              <a:buFont typeface="Arial" panose="020B0604020202020204" pitchFamily="34" charset="0"/>
              <a:buChar char="•"/>
              <a:defRPr/>
            </a:pPr>
            <a:r>
              <a:rPr lang="fr-FR" sz="1100" kern="0" dirty="0">
                <a:solidFill>
                  <a:srgbClr val="000000">
                    <a:lumMod val="85000"/>
                    <a:lumOff val="15000"/>
                  </a:srgbClr>
                </a:solidFill>
                <a:latin typeface="Arial" panose="020B0604020202020204" pitchFamily="34" charset="0"/>
                <a:cs typeface="Arial" panose="020B0604020202020204" pitchFamily="34" charset="0"/>
                <a:sym typeface="Arial"/>
              </a:rPr>
              <a:t>SEPA</a:t>
            </a:r>
          </a:p>
          <a:p>
            <a:pPr marL="135450" indent="-135450" algn="just">
              <a:buClr>
                <a:schemeClr val="tx2"/>
              </a:buClr>
              <a:buFont typeface="Arial" panose="020B0604020202020204" pitchFamily="34" charset="0"/>
              <a:buChar char="•"/>
              <a:defRPr/>
            </a:pPr>
            <a:r>
              <a:rPr lang="fr-FR" sz="1100" kern="0" dirty="0">
                <a:solidFill>
                  <a:srgbClr val="000000">
                    <a:lumMod val="85000"/>
                    <a:lumOff val="15000"/>
                  </a:srgbClr>
                </a:solidFill>
                <a:latin typeface="Arial" panose="020B0604020202020204" pitchFamily="34" charset="0"/>
                <a:cs typeface="Arial" panose="020B0604020202020204" pitchFamily="34" charset="0"/>
                <a:sym typeface="Arial"/>
              </a:rPr>
              <a:t>Internationaux</a:t>
            </a:r>
          </a:p>
          <a:p>
            <a:pPr marL="135450" indent="-135450" algn="just">
              <a:buClr>
                <a:schemeClr val="tx2"/>
              </a:buClr>
              <a:buFont typeface="Arial" panose="020B0604020202020204" pitchFamily="34" charset="0"/>
              <a:buChar char="•"/>
              <a:defRPr/>
            </a:pPr>
            <a:r>
              <a:rPr lang="fr-FR" sz="1100" kern="0" dirty="0">
                <a:solidFill>
                  <a:srgbClr val="000000">
                    <a:lumMod val="85000"/>
                    <a:lumOff val="15000"/>
                  </a:srgbClr>
                </a:solidFill>
                <a:latin typeface="Arial" panose="020B0604020202020204" pitchFamily="34" charset="0"/>
                <a:cs typeface="Arial" panose="020B0604020202020204" pitchFamily="34" charset="0"/>
                <a:sym typeface="Arial"/>
              </a:rPr>
              <a:t>De trésorerie</a:t>
            </a:r>
          </a:p>
          <a:p>
            <a:pPr marL="135450" indent="-135450" algn="just">
              <a:spcAft>
                <a:spcPts val="400"/>
              </a:spcAft>
              <a:buClr>
                <a:schemeClr val="tx2"/>
              </a:buClr>
              <a:buFont typeface="Arial" panose="020B0604020202020204" pitchFamily="34" charset="0"/>
              <a:buChar char="•"/>
              <a:defRPr/>
            </a:pPr>
            <a:r>
              <a:rPr lang="fr-FR" sz="1100" kern="0" dirty="0">
                <a:solidFill>
                  <a:srgbClr val="000000">
                    <a:lumMod val="85000"/>
                    <a:lumOff val="15000"/>
                  </a:srgbClr>
                </a:solidFill>
                <a:latin typeface="Arial" panose="020B0604020202020204" pitchFamily="34" charset="0"/>
                <a:cs typeface="Arial" panose="020B0604020202020204" pitchFamily="34" charset="0"/>
                <a:sym typeface="Arial"/>
              </a:rPr>
              <a:t>Tutelles</a:t>
            </a:r>
          </a:p>
          <a:p>
            <a:pPr>
              <a:defRPr/>
            </a:pPr>
            <a:r>
              <a:rPr lang="fr-FR" sz="1100" kern="0" dirty="0">
                <a:solidFill>
                  <a:srgbClr val="000000">
                    <a:lumMod val="85000"/>
                    <a:lumOff val="15000"/>
                  </a:srgbClr>
                </a:solidFill>
                <a:latin typeface="Arial" panose="020B0604020202020204" pitchFamily="34" charset="0"/>
                <a:cs typeface="Arial" panose="020B0604020202020204" pitchFamily="34" charset="0"/>
                <a:sym typeface="Arial"/>
              </a:rPr>
              <a:t>Avec le service « Sécurisation des Opérations en Ligne » (SOL), le client dispose d’un moyen d’authentification permettant de sécuriser la réalisation de vos opérations sur CE net Remises en apportant une authentification forte ou en apposant une signature électronique. </a:t>
            </a:r>
          </a:p>
          <a:p>
            <a:pPr algn="just">
              <a:defRPr/>
            </a:pPr>
            <a:r>
              <a:rPr lang="fr-FR" sz="1100" kern="0" dirty="0">
                <a:solidFill>
                  <a:srgbClr val="000000">
                    <a:lumMod val="85000"/>
                    <a:lumOff val="15000"/>
                  </a:srgbClr>
                </a:solidFill>
                <a:latin typeface="Arial" panose="020B0604020202020204" pitchFamily="34" charset="0"/>
                <a:cs typeface="Arial" panose="020B0604020202020204" pitchFamily="34" charset="0"/>
                <a:sym typeface="Arial"/>
              </a:rPr>
              <a:t>CE net Remises permet également :</a:t>
            </a:r>
          </a:p>
          <a:p>
            <a:pPr marL="136800" indent="-136800" algn="just">
              <a:buClr>
                <a:schemeClr val="tx2"/>
              </a:buClr>
              <a:buFont typeface="Arial" panose="020B0604020202020204" pitchFamily="34" charset="0"/>
              <a:buChar char="•"/>
              <a:defRPr/>
            </a:pPr>
            <a:r>
              <a:rPr lang="fr-FR" sz="1100" kern="0" dirty="0">
                <a:solidFill>
                  <a:srgbClr val="000000">
                    <a:lumMod val="85000"/>
                    <a:lumOff val="15000"/>
                  </a:srgbClr>
                </a:solidFill>
                <a:latin typeface="Arial" panose="020B0604020202020204" pitchFamily="34" charset="0"/>
                <a:cs typeface="Arial" panose="020B0604020202020204" pitchFamily="34" charset="0"/>
                <a:sym typeface="Arial"/>
              </a:rPr>
              <a:t>De réaliser des prélèvements SEPA.</a:t>
            </a:r>
          </a:p>
          <a:p>
            <a:pPr marL="136800" indent="-136800" algn="just">
              <a:buClr>
                <a:schemeClr val="tx2"/>
              </a:buClr>
              <a:buFont typeface="Arial" panose="020B0604020202020204" pitchFamily="34" charset="0"/>
              <a:buChar char="•"/>
              <a:defRPr/>
            </a:pPr>
            <a:r>
              <a:rPr lang="fr-FR" sz="1100" kern="0" dirty="0">
                <a:solidFill>
                  <a:srgbClr val="000000">
                    <a:lumMod val="85000"/>
                    <a:lumOff val="15000"/>
                  </a:srgbClr>
                </a:solidFill>
                <a:latin typeface="Arial" panose="020B0604020202020204" pitchFamily="34" charset="0"/>
                <a:cs typeface="Arial" panose="020B0604020202020204" pitchFamily="34" charset="0"/>
                <a:sym typeface="Arial"/>
              </a:rPr>
              <a:t>D’encaisser ou de mettre à l’escompte vos LCR/BOR en dématérialisé.</a:t>
            </a:r>
          </a:p>
          <a:p>
            <a:pPr marL="136800" indent="-136800" algn="just">
              <a:spcAft>
                <a:spcPts val="400"/>
              </a:spcAft>
              <a:buClr>
                <a:schemeClr val="tx2"/>
              </a:buClr>
              <a:buFont typeface="Arial" panose="020B0604020202020204" pitchFamily="34" charset="0"/>
              <a:buChar char="•"/>
              <a:defRPr/>
            </a:pPr>
            <a:r>
              <a:rPr lang="fr-FR" sz="1100" kern="0" dirty="0">
                <a:solidFill>
                  <a:srgbClr val="000000">
                    <a:lumMod val="85000"/>
                    <a:lumOff val="15000"/>
                  </a:srgbClr>
                </a:solidFill>
                <a:latin typeface="Arial" panose="020B0604020202020204" pitchFamily="34" charset="0"/>
                <a:cs typeface="Arial" panose="020B0604020202020204" pitchFamily="34" charset="0"/>
                <a:sym typeface="Arial"/>
              </a:rPr>
              <a:t>De télécharger des relevés de comptes, sous différents formats (XML, CSV, CFONB ou PDF).</a:t>
            </a:r>
          </a:p>
          <a:p>
            <a:pPr algn="just">
              <a:defRPr/>
            </a:pPr>
            <a:r>
              <a:rPr lang="fr-FR" sz="1100" kern="0" dirty="0">
                <a:solidFill>
                  <a:schemeClr val="tx1"/>
                </a:solidFill>
                <a:latin typeface="Arial" panose="020B0604020202020204" pitchFamily="34" charset="0"/>
                <a:cs typeface="Arial" panose="020B0604020202020204" pitchFamily="34" charset="0"/>
                <a:sym typeface="Arial"/>
              </a:rPr>
              <a:t>CE net Remises accepte également le certificat électronique </a:t>
            </a:r>
            <a:r>
              <a:rPr lang="fr-FR" sz="1100" kern="0" dirty="0">
                <a:solidFill>
                  <a:schemeClr val="tx1"/>
                </a:solidFill>
                <a:latin typeface="Arial" panose="020B0604020202020204" pitchFamily="34" charset="0"/>
                <a:cs typeface="Arial" panose="020B0604020202020204" pitchFamily="34" charset="0"/>
                <a:sym typeface="Arial"/>
                <a:hlinkClick r:id="rId4">
                  <a:extLst>
                    <a:ext uri="{A12FA001-AC4F-418D-AE19-62706E023703}">
                      <ahyp:hlinkClr xmlns:ahyp="http://schemas.microsoft.com/office/drawing/2018/hyperlinkcolor" val="tx"/>
                    </a:ext>
                  </a:extLst>
                </a:hlinkClick>
              </a:rPr>
              <a:t>Certiceo</a:t>
            </a:r>
            <a:r>
              <a:rPr lang="fr-FR" sz="1100" kern="0" dirty="0">
                <a:solidFill>
                  <a:schemeClr val="tx1"/>
                </a:solidFill>
                <a:latin typeface="Arial" panose="020B0604020202020204" pitchFamily="34" charset="0"/>
                <a:cs typeface="Arial" panose="020B0604020202020204" pitchFamily="34" charset="0"/>
                <a:sym typeface="Arial"/>
              </a:rPr>
              <a:t> comme solution d’authentification et de signature électronique pour sécuriser les opérations en ligne. Pour plus d’information sur CE net Remises, consultez </a:t>
            </a:r>
            <a:r>
              <a:rPr lang="fr-FR" sz="1100" kern="0" dirty="0">
                <a:solidFill>
                  <a:schemeClr val="tx1"/>
                </a:solidFill>
                <a:latin typeface="Arial" panose="020B0604020202020204" pitchFamily="34" charset="0"/>
                <a:cs typeface="Arial" panose="020B0604020202020204" pitchFamily="34" charset="0"/>
                <a:sym typeface="Arial"/>
                <a:hlinkClick r:id="rId5">
                  <a:extLst>
                    <a:ext uri="{A12FA001-AC4F-418D-AE19-62706E023703}">
                      <ahyp:hlinkClr xmlns:ahyp="http://schemas.microsoft.com/office/drawing/2018/hyperlinkcolor" val="tx"/>
                    </a:ext>
                  </a:extLst>
                </a:hlinkClick>
              </a:rPr>
              <a:t>la fiche produit</a:t>
            </a:r>
            <a:r>
              <a:rPr lang="fr-FR" sz="1100" kern="0" dirty="0">
                <a:solidFill>
                  <a:schemeClr val="tx1"/>
                </a:solidFill>
                <a:latin typeface="Arial" panose="020B0604020202020204" pitchFamily="34" charset="0"/>
                <a:cs typeface="Arial" panose="020B0604020202020204" pitchFamily="34" charset="0"/>
                <a:sym typeface="Arial"/>
              </a:rPr>
              <a:t>.</a:t>
            </a:r>
          </a:p>
          <a:p>
            <a:pPr algn="just">
              <a:defRPr/>
            </a:pPr>
            <a:endParaRPr lang="fr-FR" sz="1100" kern="0" dirty="0">
              <a:solidFill>
                <a:srgbClr val="000000">
                  <a:lumMod val="85000"/>
                  <a:lumOff val="15000"/>
                </a:srgbClr>
              </a:solidFill>
              <a:latin typeface="Arial" panose="020B0604020202020204" pitchFamily="34" charset="0"/>
              <a:cs typeface="Arial" panose="020B0604020202020204" pitchFamily="34" charset="0"/>
              <a:sym typeface="Arial"/>
            </a:endParaRPr>
          </a:p>
        </p:txBody>
      </p:sp>
      <p:sp>
        <p:nvSpPr>
          <p:cNvPr id="24" name="ZoneTexte 23">
            <a:extLst>
              <a:ext uri="{FF2B5EF4-FFF2-40B4-BE49-F238E27FC236}">
                <a16:creationId xmlns:a16="http://schemas.microsoft.com/office/drawing/2014/main" id="{30ECA619-4765-CA4C-ADF5-70813A4506B6}"/>
              </a:ext>
            </a:extLst>
          </p:cNvPr>
          <p:cNvSpPr txBox="1"/>
          <p:nvPr/>
        </p:nvSpPr>
        <p:spPr>
          <a:xfrm>
            <a:off x="722452" y="5365138"/>
            <a:ext cx="9810109" cy="400110"/>
          </a:xfrm>
          <a:prstGeom prst="rect">
            <a:avLst/>
          </a:prstGeom>
          <a:noFill/>
          <a:ln w="19050">
            <a:noFill/>
          </a:ln>
        </p:spPr>
        <p:txBody>
          <a:bodyPr wrap="square" lIns="0" rtlCol="0">
            <a:spAutoFit/>
          </a:bodyPr>
          <a:lstStyle/>
          <a:p>
            <a:pPr algn="ctr"/>
            <a:r>
              <a:rPr lang="fr-FR" sz="1000" kern="0" dirty="0">
                <a:solidFill>
                  <a:srgbClr val="000000"/>
                </a:solidFill>
                <a:latin typeface="Arial" panose="020B0604020202020204" pitchFamily="34" charset="0"/>
                <a:cs typeface="Arial" panose="020B0604020202020204" pitchFamily="34" charset="0"/>
                <a:sym typeface="Arial"/>
              </a:rPr>
              <a:t>Les clients souhaitant réaliser des opérations courantes (consultations de soldes, relevés…) ou des virements unitaires peuvent se diriger vers le </a:t>
            </a:r>
            <a:r>
              <a:rPr lang="fr-FR" sz="1000" b="1" kern="0" dirty="0">
                <a:latin typeface="Arial" panose="020B0604020202020204" pitchFamily="34" charset="0"/>
                <a:cs typeface="Arial" panose="020B0604020202020204" pitchFamily="34" charset="0"/>
                <a:sym typeface="Arial"/>
                <a:hlinkClick r:id="rId6">
                  <a:extLst>
                    <a:ext uri="{A12FA001-AC4F-418D-AE19-62706E023703}">
                      <ahyp:hlinkClr xmlns:ahyp="http://schemas.microsoft.com/office/drawing/2018/hyperlinkcolor" val="tx"/>
                    </a:ext>
                  </a:extLst>
                </a:hlinkClick>
              </a:rPr>
              <a:t>DEI PRO</a:t>
            </a:r>
            <a:r>
              <a:rPr lang="fr-FR" sz="1000" b="1" kern="0" dirty="0">
                <a:latin typeface="Arial" panose="020B0604020202020204" pitchFamily="34" charset="0"/>
                <a:cs typeface="Arial" panose="020B0604020202020204" pitchFamily="34" charset="0"/>
                <a:sym typeface="Arial"/>
              </a:rPr>
              <a:t> (EI) ou Ce Net Compte (PM et EI).</a:t>
            </a:r>
            <a:r>
              <a:rPr lang="fr-FR" sz="1000" kern="0" dirty="0">
                <a:solidFill>
                  <a:srgbClr val="000000"/>
                </a:solidFill>
                <a:latin typeface="Arial" panose="020B0604020202020204" pitchFamily="34" charset="0"/>
                <a:cs typeface="Arial" panose="020B0604020202020204" pitchFamily="34" charset="0"/>
                <a:sym typeface="Arial"/>
              </a:rPr>
              <a:t>.</a:t>
            </a:r>
          </a:p>
        </p:txBody>
      </p:sp>
      <p:sp>
        <p:nvSpPr>
          <p:cNvPr id="25" name="Rectangle 24">
            <a:extLst>
              <a:ext uri="{FF2B5EF4-FFF2-40B4-BE49-F238E27FC236}">
                <a16:creationId xmlns:a16="http://schemas.microsoft.com/office/drawing/2014/main" id="{AB2506BB-84BC-1D48-B6CA-46E4FE09B591}"/>
              </a:ext>
            </a:extLst>
          </p:cNvPr>
          <p:cNvSpPr/>
          <p:nvPr/>
        </p:nvSpPr>
        <p:spPr>
          <a:xfrm>
            <a:off x="722452" y="5992340"/>
            <a:ext cx="9810000" cy="251999"/>
          </a:xfrm>
          <a:prstGeom prst="rect">
            <a:avLst/>
          </a:prstGeom>
          <a:ln w="9525">
            <a:solidFill>
              <a:schemeClr val="tx2"/>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fr-FR" sz="1000" kern="0" dirty="0">
                <a:solidFill>
                  <a:srgbClr val="000000"/>
                </a:solidFill>
                <a:latin typeface="Arial" panose="020B0604020202020204" pitchFamily="34" charset="0"/>
                <a:cs typeface="Arial" panose="020B0604020202020204" pitchFamily="34" charset="0"/>
                <a:sym typeface="Arial"/>
              </a:rPr>
              <a:t>Vos solutions</a:t>
            </a:r>
          </a:p>
        </p:txBody>
      </p:sp>
      <p:sp>
        <p:nvSpPr>
          <p:cNvPr id="28" name="Forme libre 27">
            <a:extLst>
              <a:ext uri="{FF2B5EF4-FFF2-40B4-BE49-F238E27FC236}">
                <a16:creationId xmlns:a16="http://schemas.microsoft.com/office/drawing/2014/main" id="{405F6F0C-6199-2E41-9AC8-DBFA2ED61ACE}"/>
              </a:ext>
            </a:extLst>
          </p:cNvPr>
          <p:cNvSpPr/>
          <p:nvPr/>
        </p:nvSpPr>
        <p:spPr>
          <a:xfrm>
            <a:off x="6010218" y="2231786"/>
            <a:ext cx="266910" cy="312234"/>
          </a:xfrm>
          <a:custGeom>
            <a:avLst/>
            <a:gdLst>
              <a:gd name="connsiteX0" fmla="*/ 35379 w 266910"/>
              <a:gd name="connsiteY0" fmla="*/ 124728 h 312234"/>
              <a:gd name="connsiteX1" fmla="*/ 102066 w 266910"/>
              <a:gd name="connsiteY1" fmla="*/ 124728 h 312234"/>
              <a:gd name="connsiteX2" fmla="*/ 102066 w 266910"/>
              <a:gd name="connsiteY2" fmla="*/ 41387 h 312234"/>
              <a:gd name="connsiteX3" fmla="*/ 164844 w 266910"/>
              <a:gd name="connsiteY3" fmla="*/ 41387 h 312234"/>
              <a:gd name="connsiteX4" fmla="*/ 164844 w 266910"/>
              <a:gd name="connsiteY4" fmla="*/ 124728 h 312234"/>
              <a:gd name="connsiteX5" fmla="*/ 231531 w 266910"/>
              <a:gd name="connsiteY5" fmla="*/ 124728 h 312234"/>
              <a:gd name="connsiteX6" fmla="*/ 231531 w 266910"/>
              <a:gd name="connsiteY6" fmla="*/ 187506 h 312234"/>
              <a:gd name="connsiteX7" fmla="*/ 164844 w 266910"/>
              <a:gd name="connsiteY7" fmla="*/ 187506 h 312234"/>
              <a:gd name="connsiteX8" fmla="*/ 164844 w 266910"/>
              <a:gd name="connsiteY8" fmla="*/ 270847 h 312234"/>
              <a:gd name="connsiteX9" fmla="*/ 102066 w 266910"/>
              <a:gd name="connsiteY9" fmla="*/ 270847 h 312234"/>
              <a:gd name="connsiteX10" fmla="*/ 102066 w 266910"/>
              <a:gd name="connsiteY10" fmla="*/ 187506 h 312234"/>
              <a:gd name="connsiteX11" fmla="*/ 35379 w 266910"/>
              <a:gd name="connsiteY11" fmla="*/ 187506 h 312234"/>
              <a:gd name="connsiteX12" fmla="*/ 35379 w 266910"/>
              <a:gd name="connsiteY12" fmla="*/ 124728 h 312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6910" h="312234">
                <a:moveTo>
                  <a:pt x="35379" y="124728"/>
                </a:moveTo>
                <a:lnTo>
                  <a:pt x="102066" y="124728"/>
                </a:lnTo>
                <a:lnTo>
                  <a:pt x="102066" y="41387"/>
                </a:lnTo>
                <a:lnTo>
                  <a:pt x="164844" y="41387"/>
                </a:lnTo>
                <a:lnTo>
                  <a:pt x="164844" y="124728"/>
                </a:lnTo>
                <a:lnTo>
                  <a:pt x="231531" y="124728"/>
                </a:lnTo>
                <a:lnTo>
                  <a:pt x="231531" y="187506"/>
                </a:lnTo>
                <a:lnTo>
                  <a:pt x="164844" y="187506"/>
                </a:lnTo>
                <a:lnTo>
                  <a:pt x="164844" y="270847"/>
                </a:lnTo>
                <a:lnTo>
                  <a:pt x="102066" y="270847"/>
                </a:lnTo>
                <a:lnTo>
                  <a:pt x="102066" y="187506"/>
                </a:lnTo>
                <a:lnTo>
                  <a:pt x="35379" y="187506"/>
                </a:lnTo>
                <a:lnTo>
                  <a:pt x="35379" y="124728"/>
                </a:lnTo>
                <a:close/>
              </a:path>
            </a:pathLst>
          </a:custGeom>
          <a:solidFill>
            <a:schemeClr val="bg1">
              <a:lumMod val="65000"/>
            </a:schemeClr>
          </a:solidFill>
        </p:spPr>
        <p:style>
          <a:lnRef idx="0">
            <a:schemeClr val="accent1">
              <a:tint val="60000"/>
              <a:hueOff val="0"/>
              <a:satOff val="0"/>
              <a:lumOff val="0"/>
              <a:alphaOff val="0"/>
            </a:schemeClr>
          </a:lnRef>
          <a:fillRef idx="1">
            <a:scrgbClr r="0" g="0" b="0"/>
          </a:fillRef>
          <a:effectRef idx="0">
            <a:schemeClr val="accent1">
              <a:tint val="60000"/>
              <a:hueOff val="0"/>
              <a:satOff val="0"/>
              <a:lumOff val="0"/>
              <a:alphaOff val="0"/>
            </a:schemeClr>
          </a:effectRef>
          <a:fontRef idx="minor">
            <a:schemeClr val="lt1"/>
          </a:fontRef>
        </p:style>
        <p:txBody>
          <a:bodyPr spcFirstLastPara="0" vert="horz" wrap="square" lIns="0" tIns="62447" rIns="80073" bIns="62447" numCol="1" spcCol="1270" anchor="ctr" anchorCtr="0">
            <a:noAutofit/>
          </a:bodyPr>
          <a:lstStyle/>
          <a:p>
            <a:pPr marL="0" lvl="0" indent="0" algn="ctr" defTabSz="622300">
              <a:lnSpc>
                <a:spcPct val="90000"/>
              </a:lnSpc>
              <a:spcBef>
                <a:spcPct val="0"/>
              </a:spcBef>
              <a:spcAft>
                <a:spcPct val="35000"/>
              </a:spcAft>
              <a:buNone/>
            </a:pPr>
            <a:endParaRPr lang="fr-FR" sz="1400" kern="1200" dirty="0">
              <a:latin typeface="Arial" panose="020B0604020202020204" pitchFamily="34" charset="0"/>
              <a:cs typeface="Arial" panose="020B0604020202020204" pitchFamily="34" charset="0"/>
            </a:endParaRPr>
          </a:p>
        </p:txBody>
      </p:sp>
      <p:sp>
        <p:nvSpPr>
          <p:cNvPr id="29" name="Forme libre 28">
            <a:extLst>
              <a:ext uri="{FF2B5EF4-FFF2-40B4-BE49-F238E27FC236}">
                <a16:creationId xmlns:a16="http://schemas.microsoft.com/office/drawing/2014/main" id="{BBD2A7D7-4CF2-094D-A663-19AA1A9232D9}"/>
              </a:ext>
            </a:extLst>
          </p:cNvPr>
          <p:cNvSpPr/>
          <p:nvPr/>
        </p:nvSpPr>
        <p:spPr>
          <a:xfrm>
            <a:off x="3769994" y="2231786"/>
            <a:ext cx="266910" cy="312234"/>
          </a:xfrm>
          <a:custGeom>
            <a:avLst/>
            <a:gdLst>
              <a:gd name="connsiteX0" fmla="*/ 35379 w 266910"/>
              <a:gd name="connsiteY0" fmla="*/ 124728 h 312234"/>
              <a:gd name="connsiteX1" fmla="*/ 102066 w 266910"/>
              <a:gd name="connsiteY1" fmla="*/ 124728 h 312234"/>
              <a:gd name="connsiteX2" fmla="*/ 102066 w 266910"/>
              <a:gd name="connsiteY2" fmla="*/ 41387 h 312234"/>
              <a:gd name="connsiteX3" fmla="*/ 164844 w 266910"/>
              <a:gd name="connsiteY3" fmla="*/ 41387 h 312234"/>
              <a:gd name="connsiteX4" fmla="*/ 164844 w 266910"/>
              <a:gd name="connsiteY4" fmla="*/ 124728 h 312234"/>
              <a:gd name="connsiteX5" fmla="*/ 231531 w 266910"/>
              <a:gd name="connsiteY5" fmla="*/ 124728 h 312234"/>
              <a:gd name="connsiteX6" fmla="*/ 231531 w 266910"/>
              <a:gd name="connsiteY6" fmla="*/ 187506 h 312234"/>
              <a:gd name="connsiteX7" fmla="*/ 164844 w 266910"/>
              <a:gd name="connsiteY7" fmla="*/ 187506 h 312234"/>
              <a:gd name="connsiteX8" fmla="*/ 164844 w 266910"/>
              <a:gd name="connsiteY8" fmla="*/ 270847 h 312234"/>
              <a:gd name="connsiteX9" fmla="*/ 102066 w 266910"/>
              <a:gd name="connsiteY9" fmla="*/ 270847 h 312234"/>
              <a:gd name="connsiteX10" fmla="*/ 102066 w 266910"/>
              <a:gd name="connsiteY10" fmla="*/ 187506 h 312234"/>
              <a:gd name="connsiteX11" fmla="*/ 35379 w 266910"/>
              <a:gd name="connsiteY11" fmla="*/ 187506 h 312234"/>
              <a:gd name="connsiteX12" fmla="*/ 35379 w 266910"/>
              <a:gd name="connsiteY12" fmla="*/ 124728 h 312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6910" h="312234">
                <a:moveTo>
                  <a:pt x="35379" y="124728"/>
                </a:moveTo>
                <a:lnTo>
                  <a:pt x="102066" y="124728"/>
                </a:lnTo>
                <a:lnTo>
                  <a:pt x="102066" y="41387"/>
                </a:lnTo>
                <a:lnTo>
                  <a:pt x="164844" y="41387"/>
                </a:lnTo>
                <a:lnTo>
                  <a:pt x="164844" y="124728"/>
                </a:lnTo>
                <a:lnTo>
                  <a:pt x="231531" y="124728"/>
                </a:lnTo>
                <a:lnTo>
                  <a:pt x="231531" y="187506"/>
                </a:lnTo>
                <a:lnTo>
                  <a:pt x="164844" y="187506"/>
                </a:lnTo>
                <a:lnTo>
                  <a:pt x="164844" y="270847"/>
                </a:lnTo>
                <a:lnTo>
                  <a:pt x="102066" y="270847"/>
                </a:lnTo>
                <a:lnTo>
                  <a:pt x="102066" y="187506"/>
                </a:lnTo>
                <a:lnTo>
                  <a:pt x="35379" y="187506"/>
                </a:lnTo>
                <a:lnTo>
                  <a:pt x="35379" y="124728"/>
                </a:lnTo>
                <a:close/>
              </a:path>
            </a:pathLst>
          </a:custGeom>
          <a:solidFill>
            <a:schemeClr val="bg1">
              <a:lumMod val="65000"/>
            </a:schemeClr>
          </a:solidFill>
        </p:spPr>
        <p:style>
          <a:lnRef idx="0">
            <a:schemeClr val="accent1">
              <a:tint val="60000"/>
              <a:hueOff val="0"/>
              <a:satOff val="0"/>
              <a:lumOff val="0"/>
              <a:alphaOff val="0"/>
            </a:schemeClr>
          </a:lnRef>
          <a:fillRef idx="1">
            <a:scrgbClr r="0" g="0" b="0"/>
          </a:fillRef>
          <a:effectRef idx="0">
            <a:schemeClr val="accent1">
              <a:tint val="60000"/>
              <a:hueOff val="0"/>
              <a:satOff val="0"/>
              <a:lumOff val="0"/>
              <a:alphaOff val="0"/>
            </a:schemeClr>
          </a:effectRef>
          <a:fontRef idx="minor">
            <a:schemeClr val="lt1"/>
          </a:fontRef>
        </p:style>
        <p:txBody>
          <a:bodyPr spcFirstLastPara="0" vert="horz" wrap="square" lIns="0" tIns="62447" rIns="80073" bIns="62447" numCol="1" spcCol="1270" anchor="ctr" anchorCtr="0">
            <a:noAutofit/>
          </a:bodyPr>
          <a:lstStyle/>
          <a:p>
            <a:pPr marL="0" lvl="0" indent="0" algn="ctr" defTabSz="622300">
              <a:lnSpc>
                <a:spcPct val="90000"/>
              </a:lnSpc>
              <a:spcBef>
                <a:spcPct val="0"/>
              </a:spcBef>
              <a:spcAft>
                <a:spcPct val="35000"/>
              </a:spcAft>
              <a:buNone/>
            </a:pPr>
            <a:endParaRPr lang="fr-FR" sz="1400" kern="1200" dirty="0">
              <a:latin typeface="Arial" panose="020B0604020202020204" pitchFamily="34" charset="0"/>
              <a:cs typeface="Arial" panose="020B0604020202020204" pitchFamily="34" charset="0"/>
            </a:endParaRPr>
          </a:p>
        </p:txBody>
      </p:sp>
      <p:pic>
        <p:nvPicPr>
          <p:cNvPr id="31" name="Graphique 30">
            <a:hlinkClick r:id="rId7" action="ppaction://hlinksldjump"/>
            <a:extLst>
              <a:ext uri="{FF2B5EF4-FFF2-40B4-BE49-F238E27FC236}">
                <a16:creationId xmlns:a16="http://schemas.microsoft.com/office/drawing/2014/main" id="{B4885D6B-2D6E-6040-B6B2-CC6F122614C7}"/>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1219421" y="348757"/>
            <a:ext cx="205082" cy="235465"/>
          </a:xfrm>
          <a:prstGeom prst="rect">
            <a:avLst/>
          </a:prstGeom>
        </p:spPr>
      </p:pic>
      <p:pic>
        <p:nvPicPr>
          <p:cNvPr id="32" name="Graphique 31">
            <a:hlinkClick r:id="" action="ppaction://hlinkshowjump?jump=previousslide"/>
            <a:extLst>
              <a:ext uri="{FF2B5EF4-FFF2-40B4-BE49-F238E27FC236}">
                <a16:creationId xmlns:a16="http://schemas.microsoft.com/office/drawing/2014/main" id="{39F6352B-FD1C-1141-BFA8-C867E8C895DD}"/>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0796215" y="383939"/>
            <a:ext cx="228600" cy="165100"/>
          </a:xfrm>
          <a:prstGeom prst="rect">
            <a:avLst/>
          </a:prstGeom>
        </p:spPr>
      </p:pic>
      <p:pic>
        <p:nvPicPr>
          <p:cNvPr id="33" name="Graphique 32">
            <a:hlinkClick r:id="" action="ppaction://hlinkshowjump?jump=nextslide"/>
            <a:extLst>
              <a:ext uri="{FF2B5EF4-FFF2-40B4-BE49-F238E27FC236}">
                <a16:creationId xmlns:a16="http://schemas.microsoft.com/office/drawing/2014/main" id="{2D8F1241-E449-174C-9B99-596D1549C5DF}"/>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11616388" y="383939"/>
            <a:ext cx="228600" cy="165100"/>
          </a:xfrm>
          <a:prstGeom prst="rect">
            <a:avLst/>
          </a:prstGeom>
        </p:spPr>
      </p:pic>
      <p:grpSp>
        <p:nvGrpSpPr>
          <p:cNvPr id="38" name="Groupe 37">
            <a:extLst>
              <a:ext uri="{FF2B5EF4-FFF2-40B4-BE49-F238E27FC236}">
                <a16:creationId xmlns:a16="http://schemas.microsoft.com/office/drawing/2014/main" id="{887F133D-4FB1-D844-8DE7-B9AF7026A33C}"/>
              </a:ext>
            </a:extLst>
          </p:cNvPr>
          <p:cNvGrpSpPr/>
          <p:nvPr/>
        </p:nvGrpSpPr>
        <p:grpSpPr>
          <a:xfrm>
            <a:off x="4593740" y="299169"/>
            <a:ext cx="1438644" cy="800946"/>
            <a:chOff x="4593740" y="299836"/>
            <a:chExt cx="1438644" cy="800946"/>
          </a:xfrm>
        </p:grpSpPr>
        <p:pic>
          <p:nvPicPr>
            <p:cNvPr id="30" name="Graphique 29">
              <a:extLst>
                <a:ext uri="{FF2B5EF4-FFF2-40B4-BE49-F238E27FC236}">
                  <a16:creationId xmlns:a16="http://schemas.microsoft.com/office/drawing/2014/main" id="{F2BA093E-C711-1847-958A-CDEB8E058BEC}"/>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5270384" y="338782"/>
              <a:ext cx="762000" cy="762000"/>
            </a:xfrm>
            <a:prstGeom prst="rect">
              <a:avLst/>
            </a:prstGeom>
          </p:spPr>
        </p:pic>
        <p:pic>
          <p:nvPicPr>
            <p:cNvPr id="37" name="Graphique 36">
              <a:extLst>
                <a:ext uri="{FF2B5EF4-FFF2-40B4-BE49-F238E27FC236}">
                  <a16:creationId xmlns:a16="http://schemas.microsoft.com/office/drawing/2014/main" id="{017F9D33-F85C-4944-A244-7482214DBCE1}"/>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4593740" y="299836"/>
              <a:ext cx="762000" cy="762000"/>
            </a:xfrm>
            <a:prstGeom prst="rect">
              <a:avLst/>
            </a:prstGeom>
          </p:spPr>
        </p:pic>
      </p:grpSp>
    </p:spTree>
    <p:extLst>
      <p:ext uri="{BB962C8B-B14F-4D97-AF65-F5344CB8AC3E}">
        <p14:creationId xmlns:p14="http://schemas.microsoft.com/office/powerpoint/2010/main" val="24557594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phique 1">
            <a:hlinkClick r:id="rId3" action="ppaction://hlinksldjump"/>
            <a:extLst>
              <a:ext uri="{FF2B5EF4-FFF2-40B4-BE49-F238E27FC236}">
                <a16:creationId xmlns:a16="http://schemas.microsoft.com/office/drawing/2014/main" id="{98FB167D-AF2B-EA49-B16C-EF7434E5232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219421" y="348757"/>
            <a:ext cx="205082" cy="235465"/>
          </a:xfrm>
          <a:prstGeom prst="rect">
            <a:avLst/>
          </a:prstGeom>
        </p:spPr>
      </p:pic>
      <p:pic>
        <p:nvPicPr>
          <p:cNvPr id="3" name="Graphique 2">
            <a:hlinkClick r:id="" action="ppaction://hlinkshowjump?jump=previousslide"/>
            <a:extLst>
              <a:ext uri="{FF2B5EF4-FFF2-40B4-BE49-F238E27FC236}">
                <a16:creationId xmlns:a16="http://schemas.microsoft.com/office/drawing/2014/main" id="{A10FF161-A66A-2B4E-8A19-932749A3D05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796215" y="383939"/>
            <a:ext cx="228600" cy="165100"/>
          </a:xfrm>
          <a:prstGeom prst="rect">
            <a:avLst/>
          </a:prstGeom>
        </p:spPr>
      </p:pic>
      <p:pic>
        <p:nvPicPr>
          <p:cNvPr id="4" name="Graphique 3">
            <a:hlinkClick r:id="" action="ppaction://hlinkshowjump?jump=nextslide"/>
            <a:extLst>
              <a:ext uri="{FF2B5EF4-FFF2-40B4-BE49-F238E27FC236}">
                <a16:creationId xmlns:a16="http://schemas.microsoft.com/office/drawing/2014/main" id="{CC6C257A-91EB-A34E-BC47-69F5923FBE03}"/>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1616388" y="383939"/>
            <a:ext cx="228600" cy="165100"/>
          </a:xfrm>
          <a:prstGeom prst="rect">
            <a:avLst/>
          </a:prstGeom>
        </p:spPr>
      </p:pic>
    </p:spTree>
    <p:extLst>
      <p:ext uri="{BB962C8B-B14F-4D97-AF65-F5344CB8AC3E}">
        <p14:creationId xmlns:p14="http://schemas.microsoft.com/office/powerpoint/2010/main" val="480371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phique 1">
            <a:hlinkClick r:id="rId3" action="ppaction://hlinksldjump"/>
            <a:extLst>
              <a:ext uri="{FF2B5EF4-FFF2-40B4-BE49-F238E27FC236}">
                <a16:creationId xmlns:a16="http://schemas.microsoft.com/office/drawing/2014/main" id="{B3C7AF8C-16F9-C341-B55C-4F521A0FF63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219421" y="348757"/>
            <a:ext cx="205082" cy="235465"/>
          </a:xfrm>
          <a:prstGeom prst="rect">
            <a:avLst/>
          </a:prstGeom>
        </p:spPr>
      </p:pic>
      <p:pic>
        <p:nvPicPr>
          <p:cNvPr id="3" name="Graphique 2">
            <a:hlinkClick r:id="" action="ppaction://hlinkshowjump?jump=previousslide"/>
            <a:extLst>
              <a:ext uri="{FF2B5EF4-FFF2-40B4-BE49-F238E27FC236}">
                <a16:creationId xmlns:a16="http://schemas.microsoft.com/office/drawing/2014/main" id="{9A4E8D59-0B23-9242-9072-F799769810B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796215" y="383939"/>
            <a:ext cx="228600" cy="165100"/>
          </a:xfrm>
          <a:prstGeom prst="rect">
            <a:avLst/>
          </a:prstGeom>
        </p:spPr>
      </p:pic>
    </p:spTree>
    <p:extLst>
      <p:ext uri="{BB962C8B-B14F-4D97-AF65-F5344CB8AC3E}">
        <p14:creationId xmlns:p14="http://schemas.microsoft.com/office/powerpoint/2010/main" val="240934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aisse d'Epargne">
  <a:themeElements>
    <a:clrScheme name="Caisse d'Epargne">
      <a:dk1>
        <a:srgbClr val="3E454A"/>
      </a:dk1>
      <a:lt1>
        <a:srgbClr val="FFFFFF"/>
      </a:lt1>
      <a:dk2>
        <a:srgbClr val="D7000F"/>
      </a:dk2>
      <a:lt2>
        <a:srgbClr val="C30F0F"/>
      </a:lt2>
      <a:accent1>
        <a:srgbClr val="A5CC74"/>
      </a:accent1>
      <a:accent2>
        <a:srgbClr val="FCBE04"/>
      </a:accent2>
      <a:accent3>
        <a:srgbClr val="00AAD0"/>
      </a:accent3>
      <a:accent4>
        <a:srgbClr val="F49D63"/>
      </a:accent4>
      <a:accent5>
        <a:srgbClr val="A5CC74"/>
      </a:accent5>
      <a:accent6>
        <a:srgbClr val="FCBE04"/>
      </a:accent6>
      <a:hlink>
        <a:srgbClr val="D7000F"/>
      </a:hlink>
      <a:folHlink>
        <a:srgbClr val="3E454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CAISSE DEPARGNE Template PowerPoint v5.potx" id="{B70BC612-05AB-42D5-A9A0-48BE664B9F44}" vid="{8C527413-722F-4C2F-AA9D-1E2FD9DE5FBE}"/>
    </a:ext>
  </a:extLst>
</a:theme>
</file>

<file path=ppt/theme/theme2.xml><?xml version="1.0" encoding="utf-8"?>
<a:theme xmlns:a="http://schemas.openxmlformats.org/drawingml/2006/main" name="Thème Office">
  <a:themeElements>
    <a:clrScheme name="Caisse d'Epargne">
      <a:dk1>
        <a:srgbClr val="3E454A"/>
      </a:dk1>
      <a:lt1>
        <a:srgbClr val="FFFFFF"/>
      </a:lt1>
      <a:dk2>
        <a:srgbClr val="D7000F"/>
      </a:dk2>
      <a:lt2>
        <a:srgbClr val="C30F0F"/>
      </a:lt2>
      <a:accent1>
        <a:srgbClr val="A5CC74"/>
      </a:accent1>
      <a:accent2>
        <a:srgbClr val="FCBE04"/>
      </a:accent2>
      <a:accent3>
        <a:srgbClr val="00AAD0"/>
      </a:accent3>
      <a:accent4>
        <a:srgbClr val="F49D63"/>
      </a:accent4>
      <a:accent5>
        <a:srgbClr val="A5CC74"/>
      </a:accent5>
      <a:accent6>
        <a:srgbClr val="FCBE04"/>
      </a:accent6>
      <a:hlink>
        <a:srgbClr val="D7000F"/>
      </a:hlink>
      <a:folHlink>
        <a:srgbClr val="3E454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Caisse d'Epargne">
      <a:dk1>
        <a:srgbClr val="3E454A"/>
      </a:dk1>
      <a:lt1>
        <a:srgbClr val="FFFFFF"/>
      </a:lt1>
      <a:dk2>
        <a:srgbClr val="D7000F"/>
      </a:dk2>
      <a:lt2>
        <a:srgbClr val="C30F0F"/>
      </a:lt2>
      <a:accent1>
        <a:srgbClr val="A5CC74"/>
      </a:accent1>
      <a:accent2>
        <a:srgbClr val="FCBE04"/>
      </a:accent2>
      <a:accent3>
        <a:srgbClr val="00AAD0"/>
      </a:accent3>
      <a:accent4>
        <a:srgbClr val="F49D63"/>
      </a:accent4>
      <a:accent5>
        <a:srgbClr val="A5CC74"/>
      </a:accent5>
      <a:accent6>
        <a:srgbClr val="FCBE04"/>
      </a:accent6>
      <a:hlink>
        <a:srgbClr val="D7000F"/>
      </a:hlink>
      <a:folHlink>
        <a:srgbClr val="3E454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DDF063ED5DFB0459A557595B005E4F4" ma:contentTypeVersion="0" ma:contentTypeDescription="Crée un document." ma:contentTypeScope="" ma:versionID="45366bb114911dd96d992504bcec3c40">
  <xsd:schema xmlns:xsd="http://www.w3.org/2001/XMLSchema" xmlns:xs="http://www.w3.org/2001/XMLSchema" xmlns:p="http://schemas.microsoft.com/office/2006/metadata/properties" targetNamespace="http://schemas.microsoft.com/office/2006/metadata/properties" ma:root="true" ma:fieldsID="ab09c1ba23edfaa45a5e9d385267c9b5">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F433FC9-2BA4-442C-881C-74F8D5612CFF}">
  <ds:schemaRefs>
    <ds:schemaRef ds:uri="http://purl.org/dc/terms/"/>
    <ds:schemaRef ds:uri="http://schemas.openxmlformats.org/package/2006/metadata/core-properties"/>
    <ds:schemaRef ds:uri="http://purl.org/dc/dcmitype/"/>
    <ds:schemaRef ds:uri="http://schemas.microsoft.com/office/2006/documentManagement/types"/>
    <ds:schemaRef ds:uri="http://purl.org/dc/elements/1.1/"/>
    <ds:schemaRef ds:uri="http://schemas.microsoft.com/office/2006/metadata/properties"/>
    <ds:schemaRef ds:uri="http://schemas.microsoft.com/office/infopath/2007/PartnerControls"/>
    <ds:schemaRef ds:uri="http://www.w3.org/XML/1998/namespace"/>
  </ds:schemaRefs>
</ds:datastoreItem>
</file>

<file path=customXml/itemProps2.xml><?xml version="1.0" encoding="utf-8"?>
<ds:datastoreItem xmlns:ds="http://schemas.openxmlformats.org/officeDocument/2006/customXml" ds:itemID="{9EA32CFD-22E2-4033-A38E-71998E9BB30C}">
  <ds:schemaRefs>
    <ds:schemaRef ds:uri="http://schemas.microsoft.com/sharepoint/v3/contenttype/forms"/>
  </ds:schemaRefs>
</ds:datastoreItem>
</file>

<file path=customXml/itemProps3.xml><?xml version="1.0" encoding="utf-8"?>
<ds:datastoreItem xmlns:ds="http://schemas.openxmlformats.org/officeDocument/2006/customXml" ds:itemID="{970D7EF9-A46B-46F3-B9D5-F202D26C6D3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CAISSE DEPARGNE Template PowerPoint v5</Template>
  <TotalTime>1021</TotalTime>
  <Words>1208</Words>
  <Application>Microsoft Office PowerPoint</Application>
  <PresentationFormat>Grand écran</PresentationFormat>
  <Paragraphs>160</Paragraphs>
  <Slides>9</Slides>
  <Notes>9</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9</vt:i4>
      </vt:variant>
    </vt:vector>
  </HeadingPairs>
  <TitlesOfParts>
    <vt:vector size="14" baseType="lpstr">
      <vt:lpstr>Arial</vt:lpstr>
      <vt:lpstr>Arial Black</vt:lpstr>
      <vt:lpstr>Wingdings</vt:lpstr>
      <vt:lpstr>Wingdings 2</vt:lpstr>
      <vt:lpstr>Caisse d'Epargne</vt:lpstr>
      <vt:lpstr>Arbre décisionnel Banque en Ligne DEI PRO - CE NET </vt:lpstr>
      <vt:lpstr>Mon client professionnel est un(e)…</vt:lpstr>
      <vt:lpstr>Mon client professionnel est un(e)…</vt:lpstr>
      <vt:lpstr>Présentation PowerPoint</vt:lpstr>
      <vt:lpstr>DEI PRO en bref</vt:lpstr>
      <vt:lpstr>CE NET COMPTES en bref</vt:lpstr>
      <vt:lpstr>CE NET REMISES en bref</vt:lpstr>
      <vt:lpstr>Présentation PowerPoint</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Titre de la présentation sur plusieurs lignes [Arial bold 47 pt]</dc:title>
  <dc:creator>MOREAU AGAREZ Simone</dc:creator>
  <cp:lastModifiedBy>ZINCK Yves [CEGEE]</cp:lastModifiedBy>
  <cp:revision>73</cp:revision>
  <dcterms:created xsi:type="dcterms:W3CDTF">2021-07-28T12:57:33Z</dcterms:created>
  <dcterms:modified xsi:type="dcterms:W3CDTF">2022-02-26T06:29:33Z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Simone.AGAREZ@bpce.fr</vt:lpwstr>
  </property>
  <property fmtid="{D5CDD505-2E9C-101B-9397-08002B2CF9AE}" pid="5" name="MSIP_Label_48a19f0c-bea1-442e-a475-ed109d9ec508_SetDate">
    <vt:lpwstr>2021-07-28T12:58:55.6325935Z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y fmtid="{D5CDD505-2E9C-101B-9397-08002B2CF9AE}" pid="10" name="ContentTypeId">
    <vt:lpwstr>0x0101007DDF063ED5DFB0459A557595B005E4F4</vt:lpwstr>
  </property>
</Properties>
</file>