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  <p:sldMasterId id="2147483742" r:id="rId5"/>
  </p:sldMasterIdLst>
  <p:notesMasterIdLst>
    <p:notesMasterId r:id="rId34"/>
  </p:notesMasterIdLst>
  <p:handoutMasterIdLst>
    <p:handoutMasterId r:id="rId35"/>
  </p:handoutMasterIdLst>
  <p:sldIdLst>
    <p:sldId id="308" r:id="rId6"/>
    <p:sldId id="265" r:id="rId7"/>
    <p:sldId id="380" r:id="rId8"/>
    <p:sldId id="399" r:id="rId9"/>
    <p:sldId id="381" r:id="rId10"/>
    <p:sldId id="364" r:id="rId11"/>
    <p:sldId id="379" r:id="rId12"/>
    <p:sldId id="365" r:id="rId13"/>
    <p:sldId id="366" r:id="rId14"/>
    <p:sldId id="367" r:id="rId15"/>
    <p:sldId id="374" r:id="rId16"/>
    <p:sldId id="395" r:id="rId17"/>
    <p:sldId id="263" r:id="rId18"/>
    <p:sldId id="389" r:id="rId19"/>
    <p:sldId id="394" r:id="rId20"/>
    <p:sldId id="397" r:id="rId21"/>
    <p:sldId id="391" r:id="rId22"/>
    <p:sldId id="369" r:id="rId23"/>
    <p:sldId id="388" r:id="rId24"/>
    <p:sldId id="396" r:id="rId25"/>
    <p:sldId id="398" r:id="rId26"/>
    <p:sldId id="384" r:id="rId27"/>
    <p:sldId id="392" r:id="rId28"/>
    <p:sldId id="393" r:id="rId29"/>
    <p:sldId id="382" r:id="rId30"/>
    <p:sldId id="400" r:id="rId31"/>
    <p:sldId id="271" r:id="rId32"/>
    <p:sldId id="272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454A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1183C4-14DA-49A8-9B82-48ECAB9732C1}" v="5" dt="2023-03-23T16:03:27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265" autoAdjust="0"/>
  </p:normalViewPr>
  <p:slideViewPr>
    <p:cSldViewPr snapToGrid="0" showGuides="1">
      <p:cViewPr varScale="1">
        <p:scale>
          <a:sx n="68" d="100"/>
          <a:sy n="68" d="100"/>
        </p:scale>
        <p:origin x="816" y="6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9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541183C4-14DA-49A8-9B82-48ECAB9732C1}"/>
    <pc:docChg chg="custSel delSld modSld">
      <pc:chgData name="ZINCK Yves [CEGEE]" userId="58ab786b-eff3-4fb5-b8c5-161f6b44608b" providerId="ADAL" clId="{541183C4-14DA-49A8-9B82-48ECAB9732C1}" dt="2023-03-23T16:03:49.128" v="267" actId="732"/>
      <pc:docMkLst>
        <pc:docMk/>
      </pc:docMkLst>
      <pc:sldChg chg="delSp mod">
        <pc:chgData name="ZINCK Yves [CEGEE]" userId="58ab786b-eff3-4fb5-b8c5-161f6b44608b" providerId="ADAL" clId="{541183C4-14DA-49A8-9B82-48ECAB9732C1}" dt="2023-03-23T15:07:41.504" v="68" actId="478"/>
        <pc:sldMkLst>
          <pc:docMk/>
          <pc:sldMk cId="3847852410" sldId="265"/>
        </pc:sldMkLst>
        <pc:spChg chg="del">
          <ac:chgData name="ZINCK Yves [CEGEE]" userId="58ab786b-eff3-4fb5-b8c5-161f6b44608b" providerId="ADAL" clId="{541183C4-14DA-49A8-9B82-48ECAB9732C1}" dt="2023-03-23T15:07:41.504" v="68" actId="478"/>
          <ac:spMkLst>
            <pc:docMk/>
            <pc:sldMk cId="3847852410" sldId="265"/>
            <ac:spMk id="7" creationId="{5E8C40B7-7C47-4543-9D1A-0790B844047B}"/>
          </ac:spMkLst>
        </pc:spChg>
      </pc:sldChg>
      <pc:sldChg chg="addSp modSp mod">
        <pc:chgData name="ZINCK Yves [CEGEE]" userId="58ab786b-eff3-4fb5-b8c5-161f6b44608b" providerId="ADAL" clId="{541183C4-14DA-49A8-9B82-48ECAB9732C1}" dt="2023-03-23T15:07:36.908" v="67" actId="1038"/>
        <pc:sldMkLst>
          <pc:docMk/>
          <pc:sldMk cId="453845878" sldId="308"/>
        </pc:sldMkLst>
        <pc:spChg chg="add mod">
          <ac:chgData name="ZINCK Yves [CEGEE]" userId="58ab786b-eff3-4fb5-b8c5-161f6b44608b" providerId="ADAL" clId="{541183C4-14DA-49A8-9B82-48ECAB9732C1}" dt="2023-03-23T15:07:36.908" v="67" actId="1038"/>
          <ac:spMkLst>
            <pc:docMk/>
            <pc:sldMk cId="453845878" sldId="308"/>
            <ac:spMk id="5" creationId="{1BB9A457-7D45-4440-AD1E-6E922F3091A1}"/>
          </ac:spMkLst>
        </pc:spChg>
      </pc:sldChg>
      <pc:sldChg chg="del">
        <pc:chgData name="ZINCK Yves [CEGEE]" userId="58ab786b-eff3-4fb5-b8c5-161f6b44608b" providerId="ADAL" clId="{541183C4-14DA-49A8-9B82-48ECAB9732C1}" dt="2023-03-23T16:03:30.318" v="265" actId="47"/>
        <pc:sldMkLst>
          <pc:docMk/>
          <pc:sldMk cId="1309394109" sldId="383"/>
        </pc:sldMkLst>
      </pc:sldChg>
      <pc:sldChg chg="addSp delSp modSp mod">
        <pc:chgData name="ZINCK Yves [CEGEE]" userId="58ab786b-eff3-4fb5-b8c5-161f6b44608b" providerId="ADAL" clId="{541183C4-14DA-49A8-9B82-48ECAB9732C1}" dt="2023-03-23T16:03:49.128" v="267" actId="732"/>
        <pc:sldMkLst>
          <pc:docMk/>
          <pc:sldMk cId="624135880" sldId="396"/>
        </pc:sldMkLst>
        <pc:spChg chg="mod">
          <ac:chgData name="ZINCK Yves [CEGEE]" userId="58ab786b-eff3-4fb5-b8c5-161f6b44608b" providerId="ADAL" clId="{541183C4-14DA-49A8-9B82-48ECAB9732C1}" dt="2023-03-23T16:03:07.196" v="264" actId="20577"/>
          <ac:spMkLst>
            <pc:docMk/>
            <pc:sldMk cId="624135880" sldId="396"/>
            <ac:spMk id="12" creationId="{B01135F6-CC50-48E4-83D8-7890B848E155}"/>
          </ac:spMkLst>
        </pc:spChg>
        <pc:spChg chg="mod ord">
          <ac:chgData name="ZINCK Yves [CEGEE]" userId="58ab786b-eff3-4fb5-b8c5-161f6b44608b" providerId="ADAL" clId="{541183C4-14DA-49A8-9B82-48ECAB9732C1}" dt="2023-03-23T16:02:03.574" v="198" actId="1076"/>
          <ac:spMkLst>
            <pc:docMk/>
            <pc:sldMk cId="624135880" sldId="396"/>
            <ac:spMk id="25" creationId="{BBA115E9-152F-4D8D-8C32-0C1F9EB68EA9}"/>
          </ac:spMkLst>
        </pc:spChg>
        <pc:picChg chg="add mod modCrop">
          <ac:chgData name="ZINCK Yves [CEGEE]" userId="58ab786b-eff3-4fb5-b8c5-161f6b44608b" providerId="ADAL" clId="{541183C4-14DA-49A8-9B82-48ECAB9732C1}" dt="2023-03-23T16:03:49.128" v="267" actId="732"/>
          <ac:picMkLst>
            <pc:docMk/>
            <pc:sldMk cId="624135880" sldId="396"/>
            <ac:picMk id="2" creationId="{3E74DC29-D19E-4E5B-854B-EFC7AD734E28}"/>
          </ac:picMkLst>
        </pc:picChg>
        <pc:picChg chg="del">
          <ac:chgData name="ZINCK Yves [CEGEE]" userId="58ab786b-eff3-4fb5-b8c5-161f6b44608b" providerId="ADAL" clId="{541183C4-14DA-49A8-9B82-48ECAB9732C1}" dt="2023-03-23T16:01:41.957" v="190" actId="478"/>
          <ac:picMkLst>
            <pc:docMk/>
            <pc:sldMk cId="624135880" sldId="396"/>
            <ac:picMk id="5" creationId="{33D25C64-06F0-4730-A944-DC1A0BD3919F}"/>
          </ac:picMkLst>
        </pc:picChg>
      </pc:sldChg>
      <pc:sldChg chg="addSp delSp modSp mod">
        <pc:chgData name="ZINCK Yves [CEGEE]" userId="58ab786b-eff3-4fb5-b8c5-161f6b44608b" providerId="ADAL" clId="{541183C4-14DA-49A8-9B82-48ECAB9732C1}" dt="2023-03-23T16:00:22.081" v="189" actId="6549"/>
        <pc:sldMkLst>
          <pc:docMk/>
          <pc:sldMk cId="3237747109" sldId="397"/>
        </pc:sldMkLst>
        <pc:spChg chg="mod">
          <ac:chgData name="ZINCK Yves [CEGEE]" userId="58ab786b-eff3-4fb5-b8c5-161f6b44608b" providerId="ADAL" clId="{541183C4-14DA-49A8-9B82-48ECAB9732C1}" dt="2023-03-23T16:00:22.081" v="189" actId="6549"/>
          <ac:spMkLst>
            <pc:docMk/>
            <pc:sldMk cId="3237747109" sldId="397"/>
            <ac:spMk id="12" creationId="{B01135F6-CC50-48E4-83D8-7890B848E155}"/>
          </ac:spMkLst>
        </pc:spChg>
        <pc:spChg chg="mod ord">
          <ac:chgData name="ZINCK Yves [CEGEE]" userId="58ab786b-eff3-4fb5-b8c5-161f6b44608b" providerId="ADAL" clId="{541183C4-14DA-49A8-9B82-48ECAB9732C1}" dt="2023-03-23T15:59:33.138" v="80" actId="1076"/>
          <ac:spMkLst>
            <pc:docMk/>
            <pc:sldMk cId="3237747109" sldId="397"/>
            <ac:spMk id="20" creationId="{42C17693-157A-499C-98FF-DEB3CE4A9B3D}"/>
          </ac:spMkLst>
        </pc:spChg>
        <pc:picChg chg="add mod">
          <ac:chgData name="ZINCK Yves [CEGEE]" userId="58ab786b-eff3-4fb5-b8c5-161f6b44608b" providerId="ADAL" clId="{541183C4-14DA-49A8-9B82-48ECAB9732C1}" dt="2023-03-23T15:59:20.518" v="79" actId="1076"/>
          <ac:picMkLst>
            <pc:docMk/>
            <pc:sldMk cId="3237747109" sldId="397"/>
            <ac:picMk id="2" creationId="{81976D5E-5476-48F9-82C9-B6D83D797C00}"/>
          </ac:picMkLst>
        </pc:picChg>
        <pc:picChg chg="del">
          <ac:chgData name="ZINCK Yves [CEGEE]" userId="58ab786b-eff3-4fb5-b8c5-161f6b44608b" providerId="ADAL" clId="{541183C4-14DA-49A8-9B82-48ECAB9732C1}" dt="2023-03-23T15:58:39.870" v="70" actId="478"/>
          <ac:picMkLst>
            <pc:docMk/>
            <pc:sldMk cId="3237747109" sldId="397"/>
            <ac:picMk id="1025" creationId="{F0076B86-40F3-43EC-8D84-B7C1903FA1E2}"/>
          </ac:picMkLst>
        </pc:picChg>
      </pc:sldChg>
      <pc:sldChg chg="delSp mod">
        <pc:chgData name="ZINCK Yves [CEGEE]" userId="58ab786b-eff3-4fb5-b8c5-161f6b44608b" providerId="ADAL" clId="{541183C4-14DA-49A8-9B82-48ECAB9732C1}" dt="2023-03-23T15:07:52.552" v="69" actId="478"/>
        <pc:sldMkLst>
          <pc:docMk/>
          <pc:sldMk cId="4234516608" sldId="398"/>
        </pc:sldMkLst>
        <pc:spChg chg="del">
          <ac:chgData name="ZINCK Yves [CEGEE]" userId="58ab786b-eff3-4fb5-b8c5-161f6b44608b" providerId="ADAL" clId="{541183C4-14DA-49A8-9B82-48ECAB9732C1}" dt="2023-03-23T15:07:52.552" v="69" actId="478"/>
          <ac:spMkLst>
            <pc:docMk/>
            <pc:sldMk cId="4234516608" sldId="398"/>
            <ac:spMk id="6" creationId="{2F3774E1-4C93-40A2-AB74-2089636ECAF0}"/>
          </ac:spMkLst>
        </pc:spChg>
      </pc:sldChg>
      <pc:sldChg chg="delSp modSp mod">
        <pc:chgData name="ZINCK Yves [CEGEE]" userId="58ab786b-eff3-4fb5-b8c5-161f6b44608b" providerId="ADAL" clId="{541183C4-14DA-49A8-9B82-48ECAB9732C1}" dt="2023-03-23T14:59:14.559" v="30" actId="1037"/>
        <pc:sldMkLst>
          <pc:docMk/>
          <pc:sldMk cId="4221663731" sldId="399"/>
        </pc:sldMkLst>
        <pc:spChg chg="mod">
          <ac:chgData name="ZINCK Yves [CEGEE]" userId="58ab786b-eff3-4fb5-b8c5-161f6b44608b" providerId="ADAL" clId="{541183C4-14DA-49A8-9B82-48ECAB9732C1}" dt="2023-03-23T14:59:08.833" v="18" actId="20577"/>
          <ac:spMkLst>
            <pc:docMk/>
            <pc:sldMk cId="4221663731" sldId="399"/>
            <ac:spMk id="12" creationId="{8D0D4D76-B0C7-4211-9556-894C19C3A7B5}"/>
          </ac:spMkLst>
        </pc:spChg>
        <pc:spChg chg="mod">
          <ac:chgData name="ZINCK Yves [CEGEE]" userId="58ab786b-eff3-4fb5-b8c5-161f6b44608b" providerId="ADAL" clId="{541183C4-14DA-49A8-9B82-48ECAB9732C1}" dt="2023-03-23T14:51:09.893" v="15" actId="1036"/>
          <ac:spMkLst>
            <pc:docMk/>
            <pc:sldMk cId="4221663731" sldId="399"/>
            <ac:spMk id="22" creationId="{0C7F6313-D0A2-4346-8C6F-91926E65F17E}"/>
          </ac:spMkLst>
        </pc:spChg>
        <pc:spChg chg="del">
          <ac:chgData name="ZINCK Yves [CEGEE]" userId="58ab786b-eff3-4fb5-b8c5-161f6b44608b" providerId="ADAL" clId="{541183C4-14DA-49A8-9B82-48ECAB9732C1}" dt="2023-03-23T14:59:03.470" v="16" actId="478"/>
          <ac:spMkLst>
            <pc:docMk/>
            <pc:sldMk cId="4221663731" sldId="399"/>
            <ac:spMk id="46" creationId="{56596B80-975E-4EEF-AAA1-79B190EE968F}"/>
          </ac:spMkLst>
        </pc:spChg>
        <pc:spChg chg="del">
          <ac:chgData name="ZINCK Yves [CEGEE]" userId="58ab786b-eff3-4fb5-b8c5-161f6b44608b" providerId="ADAL" clId="{541183C4-14DA-49A8-9B82-48ECAB9732C1}" dt="2023-03-23T14:59:05.881" v="17" actId="478"/>
          <ac:spMkLst>
            <pc:docMk/>
            <pc:sldMk cId="4221663731" sldId="399"/>
            <ac:spMk id="47" creationId="{55E4C0A2-B4DD-42DA-9D76-F861B94546DD}"/>
          </ac:spMkLst>
        </pc:spChg>
        <pc:picChg chg="mod ord">
          <ac:chgData name="ZINCK Yves [CEGEE]" userId="58ab786b-eff3-4fb5-b8c5-161f6b44608b" providerId="ADAL" clId="{541183C4-14DA-49A8-9B82-48ECAB9732C1}" dt="2023-03-23T14:51:09.893" v="15" actId="1036"/>
          <ac:picMkLst>
            <pc:docMk/>
            <pc:sldMk cId="4221663731" sldId="399"/>
            <ac:picMk id="4" creationId="{B4CFD418-D7B0-49F8-8780-386425C75FE5}"/>
          </ac:picMkLst>
        </pc:picChg>
        <pc:picChg chg="mod">
          <ac:chgData name="ZINCK Yves [CEGEE]" userId="58ab786b-eff3-4fb5-b8c5-161f6b44608b" providerId="ADAL" clId="{541183C4-14DA-49A8-9B82-48ECAB9732C1}" dt="2023-03-23T14:59:14.559" v="30" actId="1037"/>
          <ac:picMkLst>
            <pc:docMk/>
            <pc:sldMk cId="4221663731" sldId="399"/>
            <ac:picMk id="57" creationId="{0D476AE2-94D9-409C-ADC9-EE8717560BFF}"/>
          </ac:picMkLst>
        </pc:picChg>
      </pc:sldChg>
      <pc:sldChg chg="modSp mod">
        <pc:chgData name="ZINCK Yves [CEGEE]" userId="58ab786b-eff3-4fb5-b8c5-161f6b44608b" providerId="ADAL" clId="{541183C4-14DA-49A8-9B82-48ECAB9732C1}" dt="2023-03-23T16:03:40.072" v="266" actId="732"/>
        <pc:sldMkLst>
          <pc:docMk/>
          <pc:sldMk cId="891651807" sldId="400"/>
        </pc:sldMkLst>
        <pc:picChg chg="mod modCrop">
          <ac:chgData name="ZINCK Yves [CEGEE]" userId="58ab786b-eff3-4fb5-b8c5-161f6b44608b" providerId="ADAL" clId="{541183C4-14DA-49A8-9B82-48ECAB9732C1}" dt="2023-03-23T16:03:40.072" v="266" actId="732"/>
          <ac:picMkLst>
            <pc:docMk/>
            <pc:sldMk cId="891651807" sldId="400"/>
            <ac:picMk id="2" creationId="{3E74DC29-D19E-4E5B-854B-EFC7AD734E2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23/03/2023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23/03/2023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846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62F80D09-D31C-4D77-9516-935F9D397D21}" type="datetime4">
              <a:rPr lang="fr-FR" smtClean="0"/>
              <a:t>23 mars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8708AE2F-AFD0-42A7-AE0B-1699114DF7C9}" type="datetime4">
              <a:rPr lang="fr-FR" smtClean="0"/>
              <a:t>23 mars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07927-FA2A-4AFD-AFAF-F80365CAC9CF}" type="datetime4">
              <a:rPr lang="fr-FR" smtClean="0"/>
              <a:t>23 mars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F4AC5-6997-4DAD-8811-E8A020E2C6A4}" type="datetime4">
              <a:rPr lang="fr-FR" smtClean="0"/>
              <a:t>23 mars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95645E9-B33E-4DFD-B083-B419429EDC48}" type="datetime4">
              <a:rPr lang="fr-FR" smtClean="0"/>
              <a:t>23 mars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BD40-FA59-440A-A99C-3E013A364F04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46C74-341F-4876-A955-A3B48CD29A72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63D6-D3CE-4837-988C-B2B626703CCF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E49EC-F299-4FC0-B0D5-8D96B86FEDCB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74617-34CB-4DA9-90EC-EDEDBF586CE5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B0B1-0948-468E-ABED-14845A48F6D0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135BB-EF8C-4A7A-B8D9-1AE1B691DD4E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7FDB-7080-4D19-9D3E-5A78FAC02E36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6B0F-6B2E-40D3-9609-EEB5C40D6A24}" type="datetime4">
              <a:rPr lang="fr-FR" smtClean="0"/>
              <a:t>23 mars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Mise à jour Mars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020920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45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64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1555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199411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03735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28569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66321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62008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532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19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042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D8B7FB73-CE3C-47E8-9B7D-E71C590CFCE0}" type="datetime4">
              <a:rPr lang="fr-FR" smtClean="0"/>
              <a:t>23 mars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Souscription Pas à Pas - Mise à jour Mars 2023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  <p:sldLayoutId id="2147483741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4" y="6501342"/>
            <a:ext cx="5497274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 A PAS SOUSCRIPTION CENET COMPTES  -  Document interne - ne pas diffuser</a:t>
            </a:r>
            <a:endParaRPr lang="fr-FR" sz="12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56511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3.png"/><Relationship Id="rId4" Type="http://schemas.openxmlformats.org/officeDocument/2006/relationships/slide" Target="slide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7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 sz="4800" dirty="0" err="1"/>
              <a:t>Cenet</a:t>
            </a:r>
            <a:r>
              <a:rPr lang="fr-FR" sz="4800" dirty="0"/>
              <a:t> Comptes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</a:rPr>
              <a:t>Souscription simplifiée </a:t>
            </a:r>
            <a:r>
              <a:rPr lang="fr-FR" dirty="0"/>
              <a:t>– Pas à Pas</a:t>
            </a:r>
          </a:p>
          <a:p>
            <a:br>
              <a:rPr lang="fr-FR" dirty="0"/>
            </a:br>
            <a:endParaRPr lang="fr-FR" dirty="0"/>
          </a:p>
        </p:txBody>
      </p:sp>
      <p:sp>
        <p:nvSpPr>
          <p:cNvPr id="5" name="Espace réservé du pied de page 6">
            <a:extLst>
              <a:ext uri="{FF2B5EF4-FFF2-40B4-BE49-F238E27FC236}">
                <a16:creationId xmlns:a16="http://schemas.microsoft.com/office/drawing/2014/main" id="{1BB9A457-7D45-4440-AD1E-6E922F3091A1}"/>
              </a:ext>
            </a:extLst>
          </p:cNvPr>
          <p:cNvSpPr txBox="1">
            <a:spLocks/>
          </p:cNvSpPr>
          <p:nvPr/>
        </p:nvSpPr>
        <p:spPr>
          <a:xfrm>
            <a:off x="1236814" y="4460060"/>
            <a:ext cx="4530941" cy="35021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/>
              <a:t>Mise à jour Mars 2023</a:t>
            </a:r>
          </a:p>
        </p:txBody>
      </p:sp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Les </a:t>
            </a:r>
            <a:r>
              <a:rPr lang="fr-FR" dirty="0">
                <a:solidFill>
                  <a:srgbClr val="3E454A"/>
                </a:solidFill>
              </a:rPr>
              <a:t>prérequis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Avant de démarrer la souscription…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D19B4CB5-ECD4-4726-A64B-1C5FB402599E}"/>
              </a:ext>
            </a:extLst>
          </p:cNvPr>
          <p:cNvSpPr txBox="1">
            <a:spLocks/>
          </p:cNvSpPr>
          <p:nvPr/>
        </p:nvSpPr>
        <p:spPr>
          <a:xfrm>
            <a:off x="871977" y="1344423"/>
            <a:ext cx="4634456" cy="425452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FF0000"/>
                </a:solidFill>
              </a:rPr>
              <a:t>DRC complet et TOP CC vert</a:t>
            </a:r>
          </a:p>
          <a:p>
            <a:pPr lvl="1"/>
            <a:r>
              <a:rPr lang="fr-FR" sz="1000" dirty="0"/>
              <a:t>Pour souscrire un nouveau Produit, ici un abonnement Cenet Comptes, il est nécessaire que le DRC Client soit complet et que le Top CC soit vert.</a:t>
            </a:r>
          </a:p>
          <a:p>
            <a:pPr marL="457200" lvl="1" indent="0">
              <a:buFont typeface="Symbol" panose="05050102010706020507" pitchFamily="18" charset="2"/>
              <a:buNone/>
            </a:pPr>
            <a:endParaRPr lang="fr-FR" sz="1000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C519006-E5CF-4C2E-9510-A50F0FF116B5}"/>
              </a:ext>
            </a:extLst>
          </p:cNvPr>
          <p:cNvSpPr txBox="1">
            <a:spLocks/>
          </p:cNvSpPr>
          <p:nvPr/>
        </p:nvSpPr>
        <p:spPr>
          <a:xfrm>
            <a:off x="6038827" y="1344422"/>
            <a:ext cx="5004313" cy="425452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FF0000"/>
                </a:solidFill>
              </a:rPr>
              <a:t>Connaissance Client – Gestion des liens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r-FR" sz="1000" dirty="0"/>
              <a:t>les Personnes Physiques destinées à être </a:t>
            </a:r>
            <a:r>
              <a:rPr lang="fr-FR" sz="1000" b="1" dirty="0"/>
              <a:t>utilisateurs de l’abonnement Cenet </a:t>
            </a:r>
            <a:r>
              <a:rPr lang="fr-FR" sz="1000" dirty="0"/>
              <a:t>doivent être connues du Système et avoir les liens adéquats avec le titulaire de l’abonnement.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DD869DD-A69E-4D94-A0F4-88933C91E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719" y="2845247"/>
            <a:ext cx="4633877" cy="26188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40A1C2E-AF4C-4305-9A53-2AC1D3D61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977" y="3026003"/>
            <a:ext cx="4491414" cy="22573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8AC728-8A79-44CB-9294-A23ECA85A1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517" r="1002"/>
          <a:stretch/>
        </p:blipFill>
        <p:spPr>
          <a:xfrm>
            <a:off x="2312709" y="2445666"/>
            <a:ext cx="1609950" cy="44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</a:t>
            </a:r>
            <a:r>
              <a:rPr lang="fr-FR" dirty="0" err="1"/>
              <a:t>Cenet</a:t>
            </a:r>
            <a:r>
              <a:rPr lang="fr-FR" dirty="0"/>
              <a:t> Comptes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0401 – OFFRE / PRODUIT - OUVERTURE</a:t>
            </a:r>
          </a:p>
        </p:txBody>
      </p:sp>
      <p:sp>
        <p:nvSpPr>
          <p:cNvPr id="6" name="Espace réservé du contenu 24">
            <a:extLst>
              <a:ext uri="{FF2B5EF4-FFF2-40B4-BE49-F238E27FC236}">
                <a16:creationId xmlns:a16="http://schemas.microsoft.com/office/drawing/2014/main" id="{76439C10-8283-468A-A583-D2D5B34D611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70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FF0000"/>
                </a:solidFill>
                <a:latin typeface="+mn-lt"/>
              </a:rPr>
              <a:t>La souscription d’un nouvel abonnement s’inscrit dans le process habituel MYSYS de souscription des offres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756C618-2B21-4502-8F8F-0F5F2259A4BF}"/>
              </a:ext>
            </a:extLst>
          </p:cNvPr>
          <p:cNvGrpSpPr/>
          <p:nvPr/>
        </p:nvGrpSpPr>
        <p:grpSpPr>
          <a:xfrm>
            <a:off x="386904" y="2208193"/>
            <a:ext cx="4247880" cy="1107537"/>
            <a:chOff x="323528" y="1507004"/>
            <a:chExt cx="3185910" cy="830653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75D0D39-767F-430A-B4D6-636E3862CB16}"/>
                </a:ext>
              </a:extLst>
            </p:cNvPr>
            <p:cNvGrpSpPr/>
            <p:nvPr/>
          </p:nvGrpSpPr>
          <p:grpSpPr>
            <a:xfrm>
              <a:off x="323528" y="1507004"/>
              <a:ext cx="3185910" cy="242451"/>
              <a:chOff x="539552" y="4032349"/>
              <a:chExt cx="3185910" cy="242451"/>
            </a:xfrm>
          </p:grpSpPr>
          <p:sp>
            <p:nvSpPr>
              <p:cNvPr id="19" name="Rectangle à coins arrondis 13">
                <a:extLst>
                  <a:ext uri="{FF2B5EF4-FFF2-40B4-BE49-F238E27FC236}">
                    <a16:creationId xmlns:a16="http://schemas.microsoft.com/office/drawing/2014/main" id="{DC27117B-F4BF-4198-BD97-737564633D46}"/>
                  </a:ext>
                </a:extLst>
              </p:cNvPr>
              <p:cNvSpPr/>
              <p:nvPr/>
            </p:nvSpPr>
            <p:spPr>
              <a:xfrm>
                <a:off x="539552" y="4032349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A3A8F0-642A-4796-97B4-104664F79316}"/>
                  </a:ext>
                </a:extLst>
              </p:cNvPr>
              <p:cNvSpPr txBox="1"/>
              <p:nvPr/>
            </p:nvSpPr>
            <p:spPr>
              <a:xfrm>
                <a:off x="773134" y="403622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Cliquer sur</a:t>
                </a:r>
                <a:endParaRPr lang="fr-FR" sz="1467" dirty="0"/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6A3BC57-94C2-4085-A2AA-52B6590FDE91}"/>
                </a:ext>
              </a:extLst>
            </p:cNvPr>
            <p:cNvGrpSpPr/>
            <p:nvPr/>
          </p:nvGrpSpPr>
          <p:grpSpPr>
            <a:xfrm>
              <a:off x="323528" y="2099082"/>
              <a:ext cx="3168352" cy="238575"/>
              <a:chOff x="539552" y="4122146"/>
              <a:chExt cx="3168352" cy="238575"/>
            </a:xfrm>
          </p:grpSpPr>
          <p:sp>
            <p:nvSpPr>
              <p:cNvPr id="17" name="Rectangle à coins arrondis 13">
                <a:extLst>
                  <a:ext uri="{FF2B5EF4-FFF2-40B4-BE49-F238E27FC236}">
                    <a16:creationId xmlns:a16="http://schemas.microsoft.com/office/drawing/2014/main" id="{EC122946-31D2-4CCD-B0A1-21281065B56D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AF1AA38-0FAE-4008-852B-C386AED49F44}"/>
                  </a:ext>
                </a:extLst>
              </p:cNvPr>
              <p:cNvSpPr txBox="1"/>
              <p:nvPr/>
            </p:nvSpPr>
            <p:spPr>
              <a:xfrm>
                <a:off x="755576" y="4122146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Sélectionner l’offre Forfaitaire ou Unitaire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0ED7BA1-FC99-4EBB-B0A9-574D5F6CACAC}"/>
              </a:ext>
            </a:extLst>
          </p:cNvPr>
          <p:cNvGrpSpPr/>
          <p:nvPr/>
        </p:nvGrpSpPr>
        <p:grpSpPr>
          <a:xfrm>
            <a:off x="217352" y="3626519"/>
            <a:ext cx="4373536" cy="461665"/>
            <a:chOff x="314097" y="4389728"/>
            <a:chExt cx="3280152" cy="346249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49F04677-5005-428E-A5E5-DA0C8BEC69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id="{98351AEC-59A4-41C2-9F37-3E8DEADDD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reeform 19">
                <a:extLst>
                  <a:ext uri="{FF2B5EF4-FFF2-40B4-BE49-F238E27FC236}">
                    <a16:creationId xmlns:a16="http://schemas.microsoft.com/office/drawing/2014/main" id="{6F68439D-AAED-4C41-AECD-D32FCD787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2" name="Freeform 20">
                <a:extLst>
                  <a:ext uri="{FF2B5EF4-FFF2-40B4-BE49-F238E27FC236}">
                    <a16:creationId xmlns:a16="http://schemas.microsoft.com/office/drawing/2014/main" id="{E02D7596-0FD3-422F-9426-9825CAE938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3C0EF27-8C07-4DA2-99CD-83C198E1A890}"/>
                </a:ext>
              </a:extLst>
            </p:cNvPr>
            <p:cNvSpPr txBox="1"/>
            <p:nvPr/>
          </p:nvSpPr>
          <p:spPr>
            <a:xfrm>
              <a:off x="641921" y="4389728"/>
              <a:ext cx="2952328" cy="34624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 dirty="0">
                  <a:solidFill>
                    <a:srgbClr val="3E454A"/>
                  </a:solidFill>
                </a:rPr>
                <a:t>Le produit Cenet Comptes ne nécessite pas de compte support.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A038067-0635-467C-9D5F-7F00C76B9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281" y="1110110"/>
            <a:ext cx="6352450" cy="3195343"/>
          </a:xfrm>
          <a:prstGeom prst="rect">
            <a:avLst/>
          </a:prstGeom>
        </p:spPr>
      </p:pic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925280CC-76C9-471A-8602-3B2967E1B83A}"/>
              </a:ext>
            </a:extLst>
          </p:cNvPr>
          <p:cNvSpPr/>
          <p:nvPr/>
        </p:nvSpPr>
        <p:spPr>
          <a:xfrm>
            <a:off x="10479066" y="221182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048F2D-FAE4-434C-9109-38DD74164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814" y="2244221"/>
            <a:ext cx="844812" cy="2528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B7BCE4-7BC5-4711-ABDF-4CB54FCE3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558" y="3499213"/>
            <a:ext cx="6327205" cy="2817715"/>
          </a:xfrm>
          <a:prstGeom prst="rect">
            <a:avLst/>
          </a:prstGeom>
        </p:spPr>
      </p:pic>
      <p:sp>
        <p:nvSpPr>
          <p:cNvPr id="34" name="Rectangle à coins arrondis 13">
            <a:extLst>
              <a:ext uri="{FF2B5EF4-FFF2-40B4-BE49-F238E27FC236}">
                <a16:creationId xmlns:a16="http://schemas.microsoft.com/office/drawing/2014/main" id="{C2F9E726-52CF-422E-8D0D-929BC16360D1}"/>
              </a:ext>
            </a:extLst>
          </p:cNvPr>
          <p:cNvSpPr/>
          <p:nvPr/>
        </p:nvSpPr>
        <p:spPr>
          <a:xfrm>
            <a:off x="9757008" y="498349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7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CFD418-D7B0-49F8-8780-386425C75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835" y="847400"/>
            <a:ext cx="6993783" cy="2096376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CD6AAD9-ED9D-489C-A0A8-A5BD6530655A}"/>
              </a:ext>
            </a:extLst>
          </p:cNvPr>
          <p:cNvGrpSpPr/>
          <p:nvPr/>
        </p:nvGrpSpPr>
        <p:grpSpPr>
          <a:xfrm>
            <a:off x="339134" y="2176649"/>
            <a:ext cx="4364217" cy="1276674"/>
            <a:chOff x="315843" y="1579710"/>
            <a:chExt cx="3273163" cy="95750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B19DE-111D-42CB-B668-0A8CA53440F0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3" name="Rectangle à coins arrondis 13">
                <a:extLst>
                  <a:ext uri="{FF2B5EF4-FFF2-40B4-BE49-F238E27FC236}">
                    <a16:creationId xmlns:a16="http://schemas.microsoft.com/office/drawing/2014/main" id="{71E3163C-DFC3-4228-AB42-F0CDFFBD1F3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327D8C6-2F88-4842-A79B-26C04A25ECA2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Sélectionner le signataire du document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41A5E7-F18A-450E-88E0-67355FE647F2}"/>
                </a:ext>
              </a:extLst>
            </p:cNvPr>
            <p:cNvGrpSpPr/>
            <p:nvPr/>
          </p:nvGrpSpPr>
          <p:grpSpPr>
            <a:xfrm>
              <a:off x="315843" y="1957688"/>
              <a:ext cx="3273163" cy="579528"/>
              <a:chOff x="531867" y="3980752"/>
              <a:chExt cx="3273163" cy="579528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8317799-1C00-49FC-9182-553CCCC32DD4}"/>
                  </a:ext>
                </a:extLst>
              </p:cNvPr>
              <p:cNvSpPr/>
              <p:nvPr/>
            </p:nvSpPr>
            <p:spPr>
              <a:xfrm>
                <a:off x="531867" y="3980752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0D4D76-B0C7-4211-9556-894C19C3A7B5}"/>
                  </a:ext>
                </a:extLst>
              </p:cNvPr>
              <p:cNvSpPr txBox="1"/>
              <p:nvPr/>
            </p:nvSpPr>
            <p:spPr>
              <a:xfrm>
                <a:off x="755308" y="3983054"/>
                <a:ext cx="3049722" cy="577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Pour toute PM ou EI avec besoins complexes </a:t>
                </a:r>
                <a:r>
                  <a:rPr lang="fr-FR" sz="1467"/>
                  <a:t>supprimer le service DEI </a:t>
                </a:r>
                <a:r>
                  <a:rPr lang="fr-FR" sz="1467" dirty="0"/>
                  <a:t>Pro</a:t>
                </a:r>
                <a:r>
                  <a:rPr lang="fr-FR" sz="1467"/>
                  <a:t>, qui est pré coché </a:t>
                </a:r>
                <a:r>
                  <a:rPr lang="fr-FR" sz="1467" dirty="0"/>
                  <a:t>(cliquer </a:t>
                </a:r>
                <a:r>
                  <a:rPr lang="fr-FR" sz="1467"/>
                  <a:t>sur la      </a:t>
                </a:r>
                <a:r>
                  <a:rPr lang="fr-FR" sz="1467" dirty="0"/>
                  <a:t>)</a:t>
                </a: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9E1E377-48E2-45FE-AC0B-D82B45CCB074}"/>
              </a:ext>
            </a:extLst>
          </p:cNvPr>
          <p:cNvGrpSpPr/>
          <p:nvPr/>
        </p:nvGrpSpPr>
        <p:grpSpPr>
          <a:xfrm>
            <a:off x="338346" y="4242179"/>
            <a:ext cx="4235146" cy="318100"/>
            <a:chOff x="262581" y="2766556"/>
            <a:chExt cx="3176360" cy="238575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016EC31E-98F8-4127-A850-AB4664FC2028}"/>
                </a:ext>
              </a:extLst>
            </p:cNvPr>
            <p:cNvSpPr/>
            <p:nvPr/>
          </p:nvSpPr>
          <p:spPr>
            <a:xfrm>
              <a:off x="262581" y="2777140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4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D5E5565-69E9-44FB-A62E-828E6CC1AD72}"/>
                </a:ext>
              </a:extLst>
            </p:cNvPr>
            <p:cNvSpPr txBox="1"/>
            <p:nvPr/>
          </p:nvSpPr>
          <p:spPr>
            <a:xfrm>
              <a:off x="486613" y="2766556"/>
              <a:ext cx="295232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Sélectionner Cenet Comptes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6A31C1FD-6BC6-4164-8421-11C058BE3ADC}"/>
              </a:ext>
            </a:extLst>
          </p:cNvPr>
          <p:cNvGrpSpPr/>
          <p:nvPr/>
        </p:nvGrpSpPr>
        <p:grpSpPr>
          <a:xfrm>
            <a:off x="339134" y="4633362"/>
            <a:ext cx="4224469" cy="318100"/>
            <a:chOff x="260794" y="3273996"/>
            <a:chExt cx="3168352" cy="238575"/>
          </a:xfrm>
        </p:grpSpPr>
        <p:sp>
          <p:nvSpPr>
            <p:cNvPr id="27" name="Rectangle à coins arrondis 13">
              <a:extLst>
                <a:ext uri="{FF2B5EF4-FFF2-40B4-BE49-F238E27FC236}">
                  <a16:creationId xmlns:a16="http://schemas.microsoft.com/office/drawing/2014/main" id="{9AD64F8D-696D-4ED3-9387-245D354CCCB2}"/>
                </a:ext>
              </a:extLst>
            </p:cNvPr>
            <p:cNvSpPr/>
            <p:nvPr/>
          </p:nvSpPr>
          <p:spPr>
            <a:xfrm>
              <a:off x="260794" y="327915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5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8F63E50-C54D-4DA8-A962-24257CA1A343}"/>
                </a:ext>
              </a:extLst>
            </p:cNvPr>
            <p:cNvSpPr txBox="1"/>
            <p:nvPr/>
          </p:nvSpPr>
          <p:spPr>
            <a:xfrm>
              <a:off x="476818" y="3273996"/>
              <a:ext cx="295232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Valider</a:t>
              </a:r>
            </a:p>
          </p:txBody>
        </p:sp>
      </p:grpSp>
      <p:sp>
        <p:nvSpPr>
          <p:cNvPr id="30" name="Espace réservé du contenu 24">
            <a:extLst>
              <a:ext uri="{FF2B5EF4-FFF2-40B4-BE49-F238E27FC236}">
                <a16:creationId xmlns:a16="http://schemas.microsoft.com/office/drawing/2014/main" id="{925FB6BB-38C1-4723-9ABC-04C8C85B46F0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70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La souscription d’un nouvel abonnement s’inscrit dans le process habituel MYSYS de souscription des offres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CF5334C-6091-43B5-B9FB-2D508D15A074}"/>
              </a:ext>
            </a:extLst>
          </p:cNvPr>
          <p:cNvSpPr txBox="1"/>
          <p:nvPr/>
        </p:nvSpPr>
        <p:spPr>
          <a:xfrm>
            <a:off x="285891" y="5118661"/>
            <a:ext cx="435802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75000"/>
                  </a:schemeClr>
                </a:solidFill>
              </a:rPr>
              <a:t>Configurer les autres produits éventuels de l’offre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081DCC3-D168-4FAC-BE30-59B331117AF5}"/>
              </a:ext>
            </a:extLst>
          </p:cNvPr>
          <p:cNvGrpSpPr/>
          <p:nvPr/>
        </p:nvGrpSpPr>
        <p:grpSpPr>
          <a:xfrm>
            <a:off x="328783" y="6258403"/>
            <a:ext cx="4224469" cy="318100"/>
            <a:chOff x="260794" y="3273996"/>
            <a:chExt cx="3168352" cy="238575"/>
          </a:xfrm>
        </p:grpSpPr>
        <p:sp>
          <p:nvSpPr>
            <p:cNvPr id="36" name="Rectangle à coins arrondis 13">
              <a:extLst>
                <a:ext uri="{FF2B5EF4-FFF2-40B4-BE49-F238E27FC236}">
                  <a16:creationId xmlns:a16="http://schemas.microsoft.com/office/drawing/2014/main" id="{342F93C2-E6DB-499A-8771-0D8122D6B50F}"/>
                </a:ext>
              </a:extLst>
            </p:cNvPr>
            <p:cNvSpPr/>
            <p:nvPr/>
          </p:nvSpPr>
          <p:spPr>
            <a:xfrm>
              <a:off x="260794" y="327915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6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46E35C9-55DC-4C63-A46C-03B6DA965AA4}"/>
                </a:ext>
              </a:extLst>
            </p:cNvPr>
            <p:cNvSpPr txBox="1"/>
            <p:nvPr/>
          </p:nvSpPr>
          <p:spPr>
            <a:xfrm>
              <a:off x="476818" y="3273996"/>
              <a:ext cx="295232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Valider la composition de l’offre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926E85-2253-4EA0-B9E5-BA2869F47D45}"/>
              </a:ext>
            </a:extLst>
          </p:cNvPr>
          <p:cNvGrpSpPr/>
          <p:nvPr/>
        </p:nvGrpSpPr>
        <p:grpSpPr>
          <a:xfrm>
            <a:off x="328783" y="5493577"/>
            <a:ext cx="4374568" cy="646330"/>
            <a:chOff x="314097" y="4407910"/>
            <a:chExt cx="3280926" cy="484747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F9616757-8E71-4EFA-972B-7E47736081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43" name="Freeform 18">
                <a:extLst>
                  <a:ext uri="{FF2B5EF4-FFF2-40B4-BE49-F238E27FC236}">
                    <a16:creationId xmlns:a16="http://schemas.microsoft.com/office/drawing/2014/main" id="{7B83BA2C-C3A6-4F83-BBB6-5903A8A9A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4" name="Freeform 19">
                <a:extLst>
                  <a:ext uri="{FF2B5EF4-FFF2-40B4-BE49-F238E27FC236}">
                    <a16:creationId xmlns:a16="http://schemas.microsoft.com/office/drawing/2014/main" id="{2584652E-C9B8-4134-989E-5CE46518A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5" name="Freeform 20">
                <a:extLst>
                  <a:ext uri="{FF2B5EF4-FFF2-40B4-BE49-F238E27FC236}">
                    <a16:creationId xmlns:a16="http://schemas.microsoft.com/office/drawing/2014/main" id="{A5CC3CDB-46CD-40F1-91D1-C73955C26A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559E2003-0C74-4647-87DD-6296C59FFD5A}"/>
                </a:ext>
              </a:extLst>
            </p:cNvPr>
            <p:cNvSpPr txBox="1"/>
            <p:nvPr/>
          </p:nvSpPr>
          <p:spPr>
            <a:xfrm>
              <a:off x="642695" y="4407910"/>
              <a:ext cx="2952328" cy="48474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>
                  <a:solidFill>
                    <a:srgbClr val="3E454A"/>
                  </a:solidFill>
                </a:rPr>
                <a:t>La dématérialisation de ses documents via son abonnement Cenet est prévue. Pré cochage des services </a:t>
              </a:r>
              <a:r>
                <a:rPr lang="fr-FR" sz="1200" i="1" dirty="0">
                  <a:solidFill>
                    <a:srgbClr val="3E454A"/>
                  </a:solidFill>
                </a:rPr>
                <a:t>RMP PRO en ligne et </a:t>
              </a:r>
              <a:r>
                <a:rPr lang="fr-FR" sz="1200" i="1">
                  <a:solidFill>
                    <a:srgbClr val="3E454A"/>
                  </a:solidFill>
                </a:rPr>
                <a:t>Digital Box.</a:t>
              </a:r>
              <a:r>
                <a:rPr lang="fr-FR" sz="1200" i="1">
                  <a:solidFill>
                    <a:schemeClr val="accent1"/>
                  </a:solidFill>
                </a:rPr>
                <a:t>.</a:t>
              </a:r>
              <a:endParaRPr lang="fr-FR" sz="1200" i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itre 6">
            <a:extLst>
              <a:ext uri="{FF2B5EF4-FFF2-40B4-BE49-F238E27FC236}">
                <a16:creationId xmlns:a16="http://schemas.microsoft.com/office/drawing/2014/main" id="{B2D2BB4A-C459-4156-BF90-F0AB16C6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F8D9A08F-7A32-45AE-B93D-17D00B222C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Composition de l’offre</a:t>
            </a:r>
          </a:p>
        </p:txBody>
      </p:sp>
      <p:sp>
        <p:nvSpPr>
          <p:cNvPr id="39" name="Rectangle à coins arrondis 13">
            <a:extLst>
              <a:ext uri="{FF2B5EF4-FFF2-40B4-BE49-F238E27FC236}">
                <a16:creationId xmlns:a16="http://schemas.microsoft.com/office/drawing/2014/main" id="{7BCBA72A-AC88-4616-A182-F94A1AE75F9E}"/>
              </a:ext>
            </a:extLst>
          </p:cNvPr>
          <p:cNvSpPr/>
          <p:nvPr/>
        </p:nvSpPr>
        <p:spPr>
          <a:xfrm>
            <a:off x="339134" y="378489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9F03EF35-DF47-4F25-8151-AEF6F509C94C}"/>
              </a:ext>
            </a:extLst>
          </p:cNvPr>
          <p:cNvSpPr txBox="1"/>
          <p:nvPr/>
        </p:nvSpPr>
        <p:spPr>
          <a:xfrm>
            <a:off x="637055" y="3769290"/>
            <a:ext cx="393643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/>
              <a:t>Sélectionner l’« Assemblage Ce Net. 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0D476AE2-94D9-409C-ADC9-EE8717560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933" y="3180810"/>
            <a:ext cx="228632" cy="23815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761761-EC7E-4C71-8F79-47622D0E3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836" y="2732756"/>
            <a:ext cx="4519643" cy="16225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C02A37-9626-490A-B6DB-A656F0C41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835" y="4370358"/>
            <a:ext cx="4247509" cy="16915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3ADF9C3-2963-4029-821C-97E628B73E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8481" y="2833000"/>
            <a:ext cx="2280169" cy="27960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1D1926C-F9A6-4F43-B632-C1086EBA761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872"/>
          <a:stretch/>
        </p:blipFill>
        <p:spPr>
          <a:xfrm>
            <a:off x="9368480" y="5598296"/>
            <a:ext cx="2280170" cy="956466"/>
          </a:xfrm>
          <a:prstGeom prst="rect">
            <a:avLst/>
          </a:prstGeom>
        </p:spPr>
      </p:pic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0C7F6313-D0A2-4346-8C6F-91926E65F17E}"/>
              </a:ext>
            </a:extLst>
          </p:cNvPr>
          <p:cNvSpPr/>
          <p:nvPr/>
        </p:nvSpPr>
        <p:spPr>
          <a:xfrm>
            <a:off x="6098424" y="245268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AF1BCB4-83F5-4D86-A521-5947C03EA9E9}"/>
              </a:ext>
            </a:extLst>
          </p:cNvPr>
          <p:cNvSpPr/>
          <p:nvPr/>
        </p:nvSpPr>
        <p:spPr>
          <a:xfrm>
            <a:off x="10407354" y="530813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DDD867E4-C233-43B6-8ED2-D65357962F40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10695386" y="5452870"/>
            <a:ext cx="57283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à coins arrondis 13">
            <a:extLst>
              <a:ext uri="{FF2B5EF4-FFF2-40B4-BE49-F238E27FC236}">
                <a16:creationId xmlns:a16="http://schemas.microsoft.com/office/drawing/2014/main" id="{4738FAEE-865D-4AA9-B569-9B9392472B94}"/>
              </a:ext>
            </a:extLst>
          </p:cNvPr>
          <p:cNvSpPr/>
          <p:nvPr/>
        </p:nvSpPr>
        <p:spPr>
          <a:xfrm>
            <a:off x="7267895" y="575819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AE026E2C-C145-4FC1-8038-3448830391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505" y="901863"/>
            <a:ext cx="4041115" cy="1623599"/>
          </a:xfrm>
          <a:prstGeom prst="rect">
            <a:avLst/>
          </a:prstGeom>
        </p:spPr>
      </p:pic>
      <p:sp>
        <p:nvSpPr>
          <p:cNvPr id="56" name="Rectangle à coins arrondis 13">
            <a:extLst>
              <a:ext uri="{FF2B5EF4-FFF2-40B4-BE49-F238E27FC236}">
                <a16:creationId xmlns:a16="http://schemas.microsoft.com/office/drawing/2014/main" id="{EAB3E5F5-21EB-4132-A76B-B8BC6C5541DF}"/>
              </a:ext>
            </a:extLst>
          </p:cNvPr>
          <p:cNvSpPr/>
          <p:nvPr/>
        </p:nvSpPr>
        <p:spPr>
          <a:xfrm>
            <a:off x="9297615" y="172909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58" name="Rectangle à coins arrondis 13">
            <a:extLst>
              <a:ext uri="{FF2B5EF4-FFF2-40B4-BE49-F238E27FC236}">
                <a16:creationId xmlns:a16="http://schemas.microsoft.com/office/drawing/2014/main" id="{77F1F57F-505D-46DF-BD10-60ADFD6CDA39}"/>
              </a:ext>
            </a:extLst>
          </p:cNvPr>
          <p:cNvSpPr/>
          <p:nvPr/>
        </p:nvSpPr>
        <p:spPr>
          <a:xfrm>
            <a:off x="11570437" y="192497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A7AB8B2-D33A-4062-9B29-F9633EA196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8750" y="4963787"/>
            <a:ext cx="1799311" cy="1705904"/>
          </a:xfrm>
          <a:prstGeom prst="rect">
            <a:avLst/>
          </a:prstGeom>
        </p:spPr>
      </p:pic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1B241F7E-9DF8-4A72-8EE1-3659BB50AED7}"/>
              </a:ext>
            </a:extLst>
          </p:cNvPr>
          <p:cNvSpPr/>
          <p:nvPr/>
        </p:nvSpPr>
        <p:spPr>
          <a:xfrm>
            <a:off x="8201710" y="638624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6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63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90373F3C-2FA7-4673-A919-9B7F9D8DA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861" y="1604798"/>
            <a:ext cx="7200000" cy="4139999"/>
          </a:xfrm>
          <a:prstGeom prst="rect">
            <a:avLst/>
          </a:prstGeom>
          <a:noFill/>
        </p:spPr>
      </p:pic>
      <p:sp>
        <p:nvSpPr>
          <p:cNvPr id="41" name="Espace réservé du contenu 24">
            <a:extLst>
              <a:ext uri="{FF2B5EF4-FFF2-40B4-BE49-F238E27FC236}">
                <a16:creationId xmlns:a16="http://schemas.microsoft.com/office/drawing/2014/main" id="{3D31A0BF-2538-4475-B76D-1CEC5EBABC60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642618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  <a:sym typeface="Arial"/>
              </a:rPr>
              <a:t>Ouverture de la Souscription de Cenet Compte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956124-3BFE-47F8-9596-2E6E564E97E3}"/>
              </a:ext>
            </a:extLst>
          </p:cNvPr>
          <p:cNvGrpSpPr/>
          <p:nvPr/>
        </p:nvGrpSpPr>
        <p:grpSpPr>
          <a:xfrm>
            <a:off x="623361" y="5174811"/>
            <a:ext cx="2375462" cy="340576"/>
            <a:chOff x="539552" y="4088983"/>
            <a:chExt cx="1781597" cy="255432"/>
          </a:xfrm>
        </p:grpSpPr>
        <p:sp>
          <p:nvSpPr>
            <p:cNvPr id="43" name="Rectangle à coins arrondis 13">
              <a:extLst>
                <a:ext uri="{FF2B5EF4-FFF2-40B4-BE49-F238E27FC236}">
                  <a16:creationId xmlns:a16="http://schemas.microsoft.com/office/drawing/2014/main" id="{08A2B2E9-A3E9-4AC9-968C-F46ED6C430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CBDEAC1-9175-4271-8743-79F2BDC72B41}"/>
                </a:ext>
              </a:extLst>
            </p:cNvPr>
            <p:cNvSpPr txBox="1"/>
            <p:nvPr/>
          </p:nvSpPr>
          <p:spPr>
            <a:xfrm>
              <a:off x="755576" y="4088983"/>
              <a:ext cx="1565573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67" dirty="0"/>
                <a:t>Cliquer sur « Suivant »</a:t>
              </a:r>
            </a:p>
          </p:txBody>
        </p:sp>
      </p:grpSp>
      <p:sp>
        <p:nvSpPr>
          <p:cNvPr id="45" name="Rectangle à coins arrondis 14">
            <a:extLst>
              <a:ext uri="{FF2B5EF4-FFF2-40B4-BE49-F238E27FC236}">
                <a16:creationId xmlns:a16="http://schemas.microsoft.com/office/drawing/2014/main" id="{C251B47A-4DCE-42CE-8988-FF2D5C7A112B}"/>
              </a:ext>
            </a:extLst>
          </p:cNvPr>
          <p:cNvSpPr/>
          <p:nvPr/>
        </p:nvSpPr>
        <p:spPr>
          <a:xfrm>
            <a:off x="11328581" y="304495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0C430B-EDBD-47F2-BC62-D065D9A68FAB}"/>
              </a:ext>
            </a:extLst>
          </p:cNvPr>
          <p:cNvGrpSpPr/>
          <p:nvPr/>
        </p:nvGrpSpPr>
        <p:grpSpPr>
          <a:xfrm>
            <a:off x="335361" y="2140850"/>
            <a:ext cx="4377641" cy="1754327"/>
            <a:chOff x="314097" y="4315577"/>
            <a:chExt cx="3283231" cy="1315745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4FCF34E-D84D-4995-8377-904F1019CF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49" name="Freeform 18">
                <a:extLst>
                  <a:ext uri="{FF2B5EF4-FFF2-40B4-BE49-F238E27FC236}">
                    <a16:creationId xmlns:a16="http://schemas.microsoft.com/office/drawing/2014/main" id="{C1DF73DA-6346-4248-AC75-FEC739ABB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0" name="Freeform 19">
                <a:extLst>
                  <a:ext uri="{FF2B5EF4-FFF2-40B4-BE49-F238E27FC236}">
                    <a16:creationId xmlns:a16="http://schemas.microsoft.com/office/drawing/2014/main" id="{BB9650B6-6533-43A1-96CC-8BE940187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1" name="Freeform 20">
                <a:extLst>
                  <a:ext uri="{FF2B5EF4-FFF2-40B4-BE49-F238E27FC236}">
                    <a16:creationId xmlns:a16="http://schemas.microsoft.com/office/drawing/2014/main" id="{6301C8A2-2F65-4FBE-8574-B78B91A60D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AA6C5539-7A49-4C5B-9B7C-DFA685E187A2}"/>
                </a:ext>
              </a:extLst>
            </p:cNvPr>
            <p:cNvSpPr txBox="1"/>
            <p:nvPr/>
          </p:nvSpPr>
          <p:spPr>
            <a:xfrm>
              <a:off x="645000" y="4315577"/>
              <a:ext cx="2952328" cy="1315745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 dirty="0">
                  <a:solidFill>
                    <a:srgbClr val="3E454A"/>
                  </a:solidFill>
                </a:rPr>
                <a:t>Par défaut, la souscription s’ouvre sur le parcours simplifié (menu </a:t>
              </a:r>
              <a:r>
                <a:rPr lang="fr-FR" sz="1200" b="1" i="1" dirty="0">
                  <a:solidFill>
                    <a:schemeClr val="bg1"/>
                  </a:solidFill>
                  <a:highlight>
                    <a:srgbClr val="FF0000"/>
                  </a:highlight>
                </a:rPr>
                <a:t>Saisie simplifiée</a:t>
              </a:r>
              <a:r>
                <a:rPr lang="fr-FR" sz="1200" i="1" dirty="0">
                  <a:solidFill>
                    <a:srgbClr val="3E454A"/>
                  </a:solidFill>
                </a:rPr>
                <a:t>) : Paramétrage des éléments minimums nécessaires pour le fonctionnement de l’abonnement Cenet Comptes (</a:t>
              </a:r>
              <a:r>
                <a:rPr lang="fr-FR" sz="1200" b="1" i="1" dirty="0">
                  <a:solidFill>
                    <a:srgbClr val="3E454A"/>
                  </a:solidFill>
                </a:rPr>
                <a:t>4 étapes</a:t>
              </a:r>
              <a:r>
                <a:rPr lang="fr-FR" sz="1200" i="1" dirty="0">
                  <a:solidFill>
                    <a:srgbClr val="3E454A"/>
                  </a:solidFill>
                </a:rPr>
                <a:t> : Utilisateurs, Services, Tarification et Validation)</a:t>
              </a:r>
            </a:p>
            <a:p>
              <a:endParaRPr lang="fr-FR" sz="1200" i="1" dirty="0">
                <a:solidFill>
                  <a:srgbClr val="3E454A"/>
                </a:solidFill>
              </a:endParaRPr>
            </a:p>
            <a:p>
              <a:r>
                <a:rPr lang="fr-FR" sz="1200" i="1" dirty="0">
                  <a:solidFill>
                    <a:srgbClr val="3E454A"/>
                  </a:solidFill>
                </a:rPr>
                <a:t>Dans la très grande majorité des cas, ce parcours est suffisant pour mettre en place l’abonnement.</a:t>
              </a: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8B02968C-5AFD-4F54-84F4-C988EEF85281}"/>
              </a:ext>
            </a:extLst>
          </p:cNvPr>
          <p:cNvSpPr txBox="1"/>
          <p:nvPr/>
        </p:nvSpPr>
        <p:spPr>
          <a:xfrm>
            <a:off x="478755" y="4469180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rgbClr val="C00000"/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rgbClr val="C00000"/>
                </a:solidFill>
              </a:rPr>
              <a:t> l’abonnement est « </a:t>
            </a:r>
            <a:r>
              <a:rPr lang="fr-FR" sz="1467" dirty="0"/>
              <a:t>A initier </a:t>
            </a:r>
            <a:r>
              <a:rPr lang="fr-FR" sz="1467" dirty="0">
                <a:solidFill>
                  <a:srgbClr val="C00000"/>
                </a:solidFill>
              </a:rPr>
              <a:t>»</a:t>
            </a:r>
            <a:endParaRPr lang="fr-FR" sz="1467" b="1" dirty="0">
              <a:solidFill>
                <a:srgbClr val="C00000"/>
              </a:solidFill>
            </a:endParaRPr>
          </a:p>
        </p:txBody>
      </p:sp>
      <p:sp>
        <p:nvSpPr>
          <p:cNvPr id="21" name="Titre 6">
            <a:extLst>
              <a:ext uri="{FF2B5EF4-FFF2-40B4-BE49-F238E27FC236}">
                <a16:creationId xmlns:a16="http://schemas.microsoft.com/office/drawing/2014/main" id="{D1074585-43F2-4F46-8A9E-43FB26DD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422DE853-94C3-40EE-9C37-CC09001AD9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Informations Générales </a:t>
            </a:r>
          </a:p>
        </p:txBody>
      </p:sp>
    </p:spTree>
    <p:extLst>
      <p:ext uri="{BB962C8B-B14F-4D97-AF65-F5344CB8AC3E}">
        <p14:creationId xmlns:p14="http://schemas.microsoft.com/office/powerpoint/2010/main" val="378047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F54D171-D581-43D1-9985-B7A3620B3A41}"/>
              </a:ext>
            </a:extLst>
          </p:cNvPr>
          <p:cNvGrpSpPr/>
          <p:nvPr/>
        </p:nvGrpSpPr>
        <p:grpSpPr>
          <a:xfrm>
            <a:off x="4774583" y="1502327"/>
            <a:ext cx="7200000" cy="2462419"/>
            <a:chOff x="3634090" y="796944"/>
            <a:chExt cx="5400000" cy="184681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DB670E-AF18-4B70-ABC4-7893F76F4D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9918"/>
            <a:stretch/>
          </p:blipFill>
          <p:spPr>
            <a:xfrm>
              <a:off x="3634090" y="796944"/>
              <a:ext cx="5400000" cy="1846814"/>
            </a:xfrm>
            <a:prstGeom prst="rect">
              <a:avLst/>
            </a:prstGeom>
            <a:noFill/>
          </p:spPr>
        </p:pic>
        <p:sp>
          <p:nvSpPr>
            <p:cNvPr id="10" name="Rectangle à coins arrondis 14">
              <a:extLst>
                <a:ext uri="{FF2B5EF4-FFF2-40B4-BE49-F238E27FC236}">
                  <a16:creationId xmlns:a16="http://schemas.microsoft.com/office/drawing/2014/main" id="{83F4A615-A94F-4F9D-BD72-441A5558972E}"/>
                </a:ext>
              </a:extLst>
            </p:cNvPr>
            <p:cNvSpPr/>
            <p:nvPr/>
          </p:nvSpPr>
          <p:spPr>
            <a:xfrm>
              <a:off x="4211960" y="1995686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1" name="Rectangle à coins arrondis 14">
              <a:extLst>
                <a:ext uri="{FF2B5EF4-FFF2-40B4-BE49-F238E27FC236}">
                  <a16:creationId xmlns:a16="http://schemas.microsoft.com/office/drawing/2014/main" id="{90636005-A25C-4148-A04F-7B5567B6C1AB}"/>
                </a:ext>
              </a:extLst>
            </p:cNvPr>
            <p:cNvSpPr/>
            <p:nvPr/>
          </p:nvSpPr>
          <p:spPr>
            <a:xfrm>
              <a:off x="6256825" y="158222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16" name="Espace réservé du contenu 24">
            <a:extLst>
              <a:ext uri="{FF2B5EF4-FFF2-40B4-BE49-F238E27FC236}">
                <a16:creationId xmlns:a16="http://schemas.microsoft.com/office/drawing/2014/main" id="{A993FEEB-309B-4AE8-8113-2524A5B70875}"/>
              </a:ext>
            </a:extLst>
          </p:cNvPr>
          <p:cNvSpPr txBox="1">
            <a:spLocks/>
          </p:cNvSpPr>
          <p:nvPr/>
        </p:nvSpPr>
        <p:spPr>
          <a:xfrm>
            <a:off x="143339" y="1566587"/>
            <a:ext cx="3397084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Désigner le (ou les) Utilisateur(s)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8D83741-7A28-4F65-91ED-35E404D67F04}"/>
              </a:ext>
            </a:extLst>
          </p:cNvPr>
          <p:cNvGrpSpPr/>
          <p:nvPr/>
        </p:nvGrpSpPr>
        <p:grpSpPr>
          <a:xfrm>
            <a:off x="334433" y="2372884"/>
            <a:ext cx="4239811" cy="2431017"/>
            <a:chOff x="323528" y="1363510"/>
            <a:chExt cx="3179858" cy="1823263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EA3D9B6-16C1-4213-9110-074769418A4C}"/>
                </a:ext>
              </a:extLst>
            </p:cNvPr>
            <p:cNvGrpSpPr/>
            <p:nvPr/>
          </p:nvGrpSpPr>
          <p:grpSpPr>
            <a:xfrm>
              <a:off x="323528" y="1363510"/>
              <a:ext cx="3179858" cy="1050846"/>
              <a:chOff x="323528" y="1363510"/>
              <a:chExt cx="3179858" cy="1050846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A1C62818-E377-49B6-A133-BE2E9816090D}"/>
                  </a:ext>
                </a:extLst>
              </p:cNvPr>
              <p:cNvGrpSpPr/>
              <p:nvPr/>
            </p:nvGrpSpPr>
            <p:grpSpPr>
              <a:xfrm>
                <a:off x="323528" y="1363510"/>
                <a:ext cx="3179858" cy="1050846"/>
                <a:chOff x="323528" y="1438959"/>
                <a:chExt cx="3179858" cy="1050846"/>
              </a:xfrm>
            </p:grpSpPr>
            <p:grpSp>
              <p:nvGrpSpPr>
                <p:cNvPr id="7" name="Groupe 6">
                  <a:extLst>
                    <a:ext uri="{FF2B5EF4-FFF2-40B4-BE49-F238E27FC236}">
                      <a16:creationId xmlns:a16="http://schemas.microsoft.com/office/drawing/2014/main" id="{FB53A42A-B9D9-4C9B-B952-7BF3FFC77813}"/>
                    </a:ext>
                  </a:extLst>
                </p:cNvPr>
                <p:cNvGrpSpPr/>
                <p:nvPr/>
              </p:nvGrpSpPr>
              <p:grpSpPr>
                <a:xfrm>
                  <a:off x="323528" y="1438959"/>
                  <a:ext cx="3179858" cy="577226"/>
                  <a:chOff x="539552" y="3964304"/>
                  <a:chExt cx="3179858" cy="577226"/>
                </a:xfrm>
              </p:grpSpPr>
              <p:sp>
                <p:nvSpPr>
                  <p:cNvPr id="8" name="Rectangle à coins arrondis 13">
                    <a:extLst>
                      <a:ext uri="{FF2B5EF4-FFF2-40B4-BE49-F238E27FC236}">
                        <a16:creationId xmlns:a16="http://schemas.microsoft.com/office/drawing/2014/main" id="{AD95C63E-9FE8-451D-AB18-3B06E9F9EE4A}"/>
                      </a:ext>
                    </a:extLst>
                  </p:cNvPr>
                  <p:cNvSpPr/>
                  <p:nvPr/>
                </p:nvSpPr>
                <p:spPr>
                  <a:xfrm>
                    <a:off x="539552" y="4071193"/>
                    <a:ext cx="216024" cy="217110"/>
                  </a:xfrm>
                  <a:prstGeom prst="roundRect">
                    <a:avLst/>
                  </a:prstGeom>
                  <a:solidFill>
                    <a:srgbClr val="C0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</a:rPr>
                      <a:t>1</a:t>
                    </a:r>
                    <a:endParaRPr lang="fr-FR" sz="24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" name="ZoneTexte 8">
                    <a:extLst>
                      <a:ext uri="{FF2B5EF4-FFF2-40B4-BE49-F238E27FC236}">
                        <a16:creationId xmlns:a16="http://schemas.microsoft.com/office/drawing/2014/main" id="{AE977F3E-9AB5-44E9-9B11-CF907C65B079}"/>
                      </a:ext>
                    </a:extLst>
                  </p:cNvPr>
                  <p:cNvSpPr txBox="1"/>
                  <p:nvPr/>
                </p:nvSpPr>
                <p:spPr>
                  <a:xfrm>
                    <a:off x="767082" y="3964304"/>
                    <a:ext cx="2952328" cy="5772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467" dirty="0"/>
                      <a:t>Dans la partie </a:t>
                    </a:r>
                    <a:r>
                      <a:rPr lang="fr-FR" sz="1467" dirty="0">
                        <a:solidFill>
                          <a:srgbClr val="C00000"/>
                        </a:solidFill>
                      </a:rPr>
                      <a:t>Utilisateurs éligibles</a:t>
                    </a:r>
                    <a:r>
                      <a:rPr lang="fr-FR" sz="1467" dirty="0"/>
                      <a:t>, Sélectionner la Personne Physique qui sera l’Utilisateur Principal de l’abonnement</a:t>
                    </a:r>
                  </a:p>
                </p:txBody>
              </p:sp>
            </p:grpSp>
            <p:grpSp>
              <p:nvGrpSpPr>
                <p:cNvPr id="12" name="Groupe 11">
                  <a:extLst>
                    <a:ext uri="{FF2B5EF4-FFF2-40B4-BE49-F238E27FC236}">
                      <a16:creationId xmlns:a16="http://schemas.microsoft.com/office/drawing/2014/main" id="{240BBCDC-561A-41D4-99E5-0495FE244245}"/>
                    </a:ext>
                  </a:extLst>
                </p:cNvPr>
                <p:cNvGrpSpPr/>
                <p:nvPr/>
              </p:nvGrpSpPr>
              <p:grpSpPr>
                <a:xfrm>
                  <a:off x="323528" y="2251230"/>
                  <a:ext cx="3168352" cy="238575"/>
                  <a:chOff x="539552" y="4274294"/>
                  <a:chExt cx="3168352" cy="238575"/>
                </a:xfrm>
              </p:grpSpPr>
              <p:sp>
                <p:nvSpPr>
                  <p:cNvPr id="13" name="Rectangle à coins arrondis 13">
                    <a:extLst>
                      <a:ext uri="{FF2B5EF4-FFF2-40B4-BE49-F238E27FC236}">
                        <a16:creationId xmlns:a16="http://schemas.microsoft.com/office/drawing/2014/main" id="{1F84680E-C8B4-41BE-A8A3-3DF5F3A29038}"/>
                      </a:ext>
                    </a:extLst>
                  </p:cNvPr>
                  <p:cNvSpPr/>
                  <p:nvPr/>
                </p:nvSpPr>
                <p:spPr>
                  <a:xfrm>
                    <a:off x="539552" y="4284591"/>
                    <a:ext cx="216024" cy="217110"/>
                  </a:xfrm>
                  <a:prstGeom prst="roundRect">
                    <a:avLst/>
                  </a:prstGeom>
                  <a:solidFill>
                    <a:srgbClr val="C0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</a:rPr>
                      <a:t>2</a:t>
                    </a:r>
                    <a:endParaRPr lang="fr-FR" sz="24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2481A688-62B5-48AF-BE37-E1529F725598}"/>
                      </a:ext>
                    </a:extLst>
                  </p:cNvPr>
                  <p:cNvSpPr txBox="1"/>
                  <p:nvPr/>
                </p:nvSpPr>
                <p:spPr>
                  <a:xfrm>
                    <a:off x="755576" y="4274294"/>
                    <a:ext cx="2952328" cy="2385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467" dirty="0"/>
                      <a:t>Clic sur le bouton      pour valider l’activation</a:t>
                    </a:r>
                  </a:p>
                </p:txBody>
              </p:sp>
            </p:grpSp>
          </p:grpSp>
          <p:pic>
            <p:nvPicPr>
              <p:cNvPr id="15" name="Picture 3">
                <a:extLst>
                  <a:ext uri="{FF2B5EF4-FFF2-40B4-BE49-F238E27FC236}">
                    <a16:creationId xmlns:a16="http://schemas.microsoft.com/office/drawing/2014/main" id="{A6201A56-0EC4-4A51-9033-303C2942F2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7392" y="2225375"/>
                <a:ext cx="144000" cy="176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50E11D0-8C96-4EEA-882A-8942CC44F74B}"/>
                </a:ext>
              </a:extLst>
            </p:cNvPr>
            <p:cNvSpPr txBox="1"/>
            <p:nvPr/>
          </p:nvSpPr>
          <p:spPr>
            <a:xfrm>
              <a:off x="493687" y="2778873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>
                  <a:solidFill>
                    <a:schemeClr val="bg2">
                      <a:lumMod val="60000"/>
                      <a:lumOff val="40000"/>
                    </a:schemeClr>
                  </a:solidFill>
                  <a:sym typeface="Wingdings" panose="05000000000000000000" pitchFamily="2" charset="2"/>
                </a:rPr>
                <a:t></a:t>
              </a:r>
              <a:r>
                <a:rPr lang="fr-FR" sz="1467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l’utilisateur apparait désormais dans la liste des </a:t>
              </a:r>
              <a:r>
                <a:rPr lang="fr-FR" sz="1467" b="1" dirty="0">
                  <a:solidFill>
                    <a:srgbClr val="C00000"/>
                  </a:solidFill>
                </a:rPr>
                <a:t>Utilisateurs actifs</a:t>
              </a: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DD1EE10-2052-400E-ADAC-22755BA73383}"/>
              </a:ext>
            </a:extLst>
          </p:cNvPr>
          <p:cNvGrpSpPr/>
          <p:nvPr/>
        </p:nvGrpSpPr>
        <p:grpSpPr>
          <a:xfrm>
            <a:off x="249883" y="5505721"/>
            <a:ext cx="4374568" cy="461666"/>
            <a:chOff x="314097" y="4407910"/>
            <a:chExt cx="3280926" cy="346249"/>
          </a:xfrm>
        </p:grpSpPr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82276F57-8A76-4E05-848A-E504AB2128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63" name="Freeform 18">
                <a:extLst>
                  <a:ext uri="{FF2B5EF4-FFF2-40B4-BE49-F238E27FC236}">
                    <a16:creationId xmlns:a16="http://schemas.microsoft.com/office/drawing/2014/main" id="{E46EC7CE-8146-4A77-B15B-2A8EB48CD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4" name="Freeform 19">
                <a:extLst>
                  <a:ext uri="{FF2B5EF4-FFF2-40B4-BE49-F238E27FC236}">
                    <a16:creationId xmlns:a16="http://schemas.microsoft.com/office/drawing/2014/main" id="{0D1D60B5-E845-4256-BC5D-3A22BE2B2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5" name="Freeform 20">
                <a:extLst>
                  <a:ext uri="{FF2B5EF4-FFF2-40B4-BE49-F238E27FC236}">
                    <a16:creationId xmlns:a16="http://schemas.microsoft.com/office/drawing/2014/main" id="{A9AAE2F0-F373-41E1-AD1E-57212ACA80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93DC8A7D-6E33-44D5-8F50-34417639091B}"/>
                </a:ext>
              </a:extLst>
            </p:cNvPr>
            <p:cNvSpPr txBox="1"/>
            <p:nvPr/>
          </p:nvSpPr>
          <p:spPr>
            <a:xfrm>
              <a:off x="642695" y="4407910"/>
              <a:ext cx="2952328" cy="34624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 dirty="0">
                  <a:solidFill>
                    <a:srgbClr val="3E454A"/>
                  </a:solidFill>
                </a:rPr>
                <a:t>Si nécessaire, il est possible de créer des utilisateurs supplémentaires à cette étape. </a:t>
              </a: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476A32A1-5201-4E9F-A828-5955166760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263"/>
          <a:stretch/>
        </p:blipFill>
        <p:spPr>
          <a:xfrm>
            <a:off x="4774583" y="4136381"/>
            <a:ext cx="7200000" cy="2462419"/>
          </a:xfrm>
          <a:prstGeom prst="rect">
            <a:avLst/>
          </a:prstGeom>
        </p:spPr>
      </p:pic>
      <p:sp>
        <p:nvSpPr>
          <p:cNvPr id="31" name="Titre 6">
            <a:extLst>
              <a:ext uri="{FF2B5EF4-FFF2-40B4-BE49-F238E27FC236}">
                <a16:creationId xmlns:a16="http://schemas.microsoft.com/office/drawing/2014/main" id="{4D273EA3-2CF0-4D3A-A9A6-BDEFE0D26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7B2CCD62-3EF8-4F3C-B631-906109FAC7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Utilisateurs </a:t>
            </a:r>
          </a:p>
        </p:txBody>
      </p:sp>
    </p:spTree>
    <p:extLst>
      <p:ext uri="{BB962C8B-B14F-4D97-AF65-F5344CB8AC3E}">
        <p14:creationId xmlns:p14="http://schemas.microsoft.com/office/powerpoint/2010/main" val="169448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24">
            <a:extLst>
              <a:ext uri="{FF2B5EF4-FFF2-40B4-BE49-F238E27FC236}">
                <a16:creationId xmlns:a16="http://schemas.microsoft.com/office/drawing/2014/main" id="{F1D6D7AA-F0DB-4E89-A5EB-911837A0098A}"/>
              </a:ext>
            </a:extLst>
          </p:cNvPr>
          <p:cNvSpPr txBox="1">
            <a:spLocks/>
          </p:cNvSpPr>
          <p:nvPr/>
        </p:nvSpPr>
        <p:spPr>
          <a:xfrm>
            <a:off x="143339" y="1559153"/>
            <a:ext cx="3684022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Attribuer le rôle Utilisateur Principal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4E21B9-251A-4E48-BF9C-D0510E8E10BE}"/>
              </a:ext>
            </a:extLst>
          </p:cNvPr>
          <p:cNvGrpSpPr/>
          <p:nvPr/>
        </p:nvGrpSpPr>
        <p:grpSpPr>
          <a:xfrm>
            <a:off x="4701678" y="1554172"/>
            <a:ext cx="7221281" cy="2593645"/>
            <a:chOff x="3518615" y="1367447"/>
            <a:chExt cx="5415961" cy="1945234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275306A-198D-4151-B1CD-0B496925C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7186"/>
            <a:stretch/>
          </p:blipFill>
          <p:spPr>
            <a:xfrm>
              <a:off x="3518615" y="1367447"/>
              <a:ext cx="5400000" cy="1945234"/>
            </a:xfrm>
            <a:prstGeom prst="rect">
              <a:avLst/>
            </a:prstGeom>
          </p:spPr>
        </p:pic>
        <p:sp>
          <p:nvSpPr>
            <p:cNvPr id="20" name="Rectangle à coins arrondis 14">
              <a:extLst>
                <a:ext uri="{FF2B5EF4-FFF2-40B4-BE49-F238E27FC236}">
                  <a16:creationId xmlns:a16="http://schemas.microsoft.com/office/drawing/2014/main" id="{F695C143-F69F-4767-B21F-B3CB7DBD4215}"/>
                </a:ext>
              </a:extLst>
            </p:cNvPr>
            <p:cNvSpPr/>
            <p:nvPr/>
          </p:nvSpPr>
          <p:spPr>
            <a:xfrm>
              <a:off x="7452320" y="191017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6" name="Rectangle à coins arrondis 14">
              <a:extLst>
                <a:ext uri="{FF2B5EF4-FFF2-40B4-BE49-F238E27FC236}">
                  <a16:creationId xmlns:a16="http://schemas.microsoft.com/office/drawing/2014/main" id="{E2E45D64-A90A-463C-A3B3-257FD719799B}"/>
                </a:ext>
              </a:extLst>
            </p:cNvPr>
            <p:cNvSpPr/>
            <p:nvPr/>
          </p:nvSpPr>
          <p:spPr>
            <a:xfrm>
              <a:off x="8718552" y="3093171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EF32E94-0BDA-44FD-B159-D7A918F53C57}"/>
              </a:ext>
            </a:extLst>
          </p:cNvPr>
          <p:cNvGrpSpPr/>
          <p:nvPr/>
        </p:nvGrpSpPr>
        <p:grpSpPr>
          <a:xfrm>
            <a:off x="334434" y="2143774"/>
            <a:ext cx="4247945" cy="1157669"/>
            <a:chOff x="333228" y="3279060"/>
            <a:chExt cx="3185959" cy="86825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4995410-ACE4-4CD1-873C-C2F86B8E09D7}"/>
                </a:ext>
              </a:extLst>
            </p:cNvPr>
            <p:cNvGrpSpPr/>
            <p:nvPr/>
          </p:nvGrpSpPr>
          <p:grpSpPr>
            <a:xfrm>
              <a:off x="333228" y="3279060"/>
              <a:ext cx="3185959" cy="407901"/>
              <a:chOff x="539552" y="4113697"/>
              <a:chExt cx="3185959" cy="407901"/>
            </a:xfrm>
          </p:grpSpPr>
          <p:sp>
            <p:nvSpPr>
              <p:cNvPr id="34" name="Rectangle à coins arrondis 13">
                <a:extLst>
                  <a:ext uri="{FF2B5EF4-FFF2-40B4-BE49-F238E27FC236}">
                    <a16:creationId xmlns:a16="http://schemas.microsoft.com/office/drawing/2014/main" id="{A8D22E46-38CC-4AB5-9CC0-19E01E3871B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3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1023E00C-8427-4CF6-AFC5-CE4B505042C0}"/>
                  </a:ext>
                </a:extLst>
              </p:cNvPr>
              <p:cNvSpPr txBox="1"/>
              <p:nvPr/>
            </p:nvSpPr>
            <p:spPr>
              <a:xfrm>
                <a:off x="773183" y="4113697"/>
                <a:ext cx="2952328" cy="40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Sélectionner le rôle «</a:t>
                </a:r>
                <a:r>
                  <a:rPr lang="fr-FR" sz="1467" b="1" dirty="0"/>
                  <a:t> Util. Principal </a:t>
                </a:r>
                <a:r>
                  <a:rPr lang="fr-FR" sz="1467" dirty="0"/>
                  <a:t>» dans la liste des rôles</a:t>
                </a:r>
              </a:p>
            </p:txBody>
          </p:sp>
        </p:grpSp>
        <p:sp>
          <p:nvSpPr>
            <p:cNvPr id="37" name="Rectangle à coins arrondis 13">
              <a:extLst>
                <a:ext uri="{FF2B5EF4-FFF2-40B4-BE49-F238E27FC236}">
                  <a16:creationId xmlns:a16="http://schemas.microsoft.com/office/drawing/2014/main" id="{BFFFC688-3C06-43CF-8D31-E4837E4F77FA}"/>
                </a:ext>
              </a:extLst>
            </p:cNvPr>
            <p:cNvSpPr/>
            <p:nvPr/>
          </p:nvSpPr>
          <p:spPr>
            <a:xfrm>
              <a:off x="335389" y="3817283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4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304A1BB-ED4D-45F2-BC87-7E631CDE9BB0}"/>
                </a:ext>
              </a:extLst>
            </p:cNvPr>
            <p:cNvSpPr txBox="1"/>
            <p:nvPr/>
          </p:nvSpPr>
          <p:spPr>
            <a:xfrm>
              <a:off x="539552" y="3739412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 Suivant » pour enregistrer et passer à l’étape suivante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84D0CE80-43F4-4A86-9659-5EBF2695A410}"/>
              </a:ext>
            </a:extLst>
          </p:cNvPr>
          <p:cNvSpPr txBox="1"/>
          <p:nvPr/>
        </p:nvSpPr>
        <p:spPr>
          <a:xfrm>
            <a:off x="478450" y="3371379"/>
            <a:ext cx="3936437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Si d’autres utilisateurs ont été activés, procéder également à l’attribution de leur </a:t>
            </a:r>
            <a:r>
              <a:rPr lang="fr-FR" sz="1467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rôle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</a:t>
            </a:r>
            <a:endParaRPr lang="fr-FR" sz="1467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4" name="Tableau 46">
            <a:extLst>
              <a:ext uri="{FF2B5EF4-FFF2-40B4-BE49-F238E27FC236}">
                <a16:creationId xmlns:a16="http://schemas.microsoft.com/office/drawing/2014/main" id="{4BD9216C-9B27-460B-86A3-0152412B7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536526"/>
              </p:ext>
            </p:extLst>
          </p:nvPr>
        </p:nvGraphicFramePr>
        <p:xfrm>
          <a:off x="4582379" y="4501947"/>
          <a:ext cx="6358724" cy="199644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942233">
                  <a:extLst>
                    <a:ext uri="{9D8B030D-6E8A-4147-A177-3AD203B41FA5}">
                      <a16:colId xmlns:a16="http://schemas.microsoft.com/office/drawing/2014/main" val="4155659889"/>
                    </a:ext>
                  </a:extLst>
                </a:gridCol>
                <a:gridCol w="4416491">
                  <a:extLst>
                    <a:ext uri="{9D8B030D-6E8A-4147-A177-3AD203B41FA5}">
                      <a16:colId xmlns:a16="http://schemas.microsoft.com/office/drawing/2014/main" val="3889625421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3E454A"/>
                          </a:solidFill>
                        </a:rPr>
                        <a:t>Utilisateur Principal</a:t>
                      </a:r>
                    </a:p>
                    <a:p>
                      <a:r>
                        <a:rPr lang="fr-FR" sz="1100" b="1" i="1" u="none" dirty="0">
                          <a:solidFill>
                            <a:schemeClr val="tx2"/>
                          </a:solidFill>
                        </a:rPr>
                        <a:t>(1 seul par abonnement)</a:t>
                      </a:r>
                      <a:endParaRPr lang="fr-FR" sz="800" b="0" i="1" u="none" dirty="0">
                        <a:solidFill>
                          <a:schemeClr val="tx2"/>
                        </a:solidFill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100" i="1" dirty="0">
                          <a:solidFill>
                            <a:srgbClr val="3E454A"/>
                          </a:solidFill>
                        </a:rPr>
                        <a:t>a accès à toutes les fonctionnalités bancaires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100" i="1" dirty="0">
                          <a:solidFill>
                            <a:srgbClr val="3E454A"/>
                          </a:solidFill>
                        </a:rPr>
                        <a:t>et à la gestion des habilitations des utilisateurs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181227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3E454A"/>
                          </a:solidFill>
                        </a:rPr>
                        <a:t>Utilisateur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 dirty="0">
                          <a:solidFill>
                            <a:srgbClr val="3E454A"/>
                          </a:solidFill>
                        </a:rPr>
                        <a:t>a accès aux fonctionnalités bancaires auxquelles il a été habilité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92151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3E454A"/>
                          </a:solidFill>
                        </a:rPr>
                        <a:t>Administrateur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 dirty="0">
                          <a:solidFill>
                            <a:srgbClr val="3E454A"/>
                          </a:solidFill>
                        </a:rPr>
                        <a:t>a accès à la gestion des habilitations des utilisateurs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 dirty="0">
                          <a:solidFill>
                            <a:srgbClr val="3E454A"/>
                          </a:solidFill>
                        </a:rPr>
                        <a:t>n’a aucun accès aux fonctionnalités bancaires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6558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3E454A"/>
                          </a:solidFill>
                        </a:rPr>
                        <a:t>Admin / </a:t>
                      </a:r>
                      <a:r>
                        <a:rPr lang="fr-FR" sz="1100" b="1" dirty="0" err="1">
                          <a:solidFill>
                            <a:srgbClr val="3E454A"/>
                          </a:solidFill>
                        </a:rPr>
                        <a:t>Util</a:t>
                      </a:r>
                      <a:endParaRPr lang="fr-FR" sz="1100" b="1" dirty="0">
                        <a:solidFill>
                          <a:srgbClr val="3E454A"/>
                        </a:solidFill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 dirty="0">
                          <a:solidFill>
                            <a:srgbClr val="3E454A"/>
                          </a:solidFill>
                        </a:rPr>
                        <a:t>a accès à la gestion des habilitations des utilisateurs autres que lui-même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 dirty="0">
                          <a:solidFill>
                            <a:srgbClr val="3E454A"/>
                          </a:solidFill>
                        </a:rPr>
                        <a:t>a accès aux fonctionnalités bancaires auxquelles il a été habilité (par l’utilisateur principal ou un autre administrateur)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648467"/>
                  </a:ext>
                </a:extLst>
              </a:tr>
            </a:tbl>
          </a:graphicData>
        </a:graphic>
      </p:graphicFrame>
      <p:grpSp>
        <p:nvGrpSpPr>
          <p:cNvPr id="25" name="Groupe 24">
            <a:extLst>
              <a:ext uri="{FF2B5EF4-FFF2-40B4-BE49-F238E27FC236}">
                <a16:creationId xmlns:a16="http://schemas.microsoft.com/office/drawing/2014/main" id="{21511468-0BB4-4A3E-9367-C30FF6FBC572}"/>
              </a:ext>
            </a:extLst>
          </p:cNvPr>
          <p:cNvGrpSpPr/>
          <p:nvPr/>
        </p:nvGrpSpPr>
        <p:grpSpPr>
          <a:xfrm>
            <a:off x="2818186" y="4501947"/>
            <a:ext cx="1668901" cy="307777"/>
            <a:chOff x="379022" y="3241148"/>
            <a:chExt cx="1251676" cy="230833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B6CA397-D390-439B-843F-831CA404D0A7}"/>
                </a:ext>
              </a:extLst>
            </p:cNvPr>
            <p:cNvGrpSpPr/>
            <p:nvPr/>
          </p:nvGrpSpPr>
          <p:grpSpPr>
            <a:xfrm>
              <a:off x="379022" y="3245626"/>
              <a:ext cx="216000" cy="213278"/>
              <a:chOff x="379022" y="3245626"/>
              <a:chExt cx="216000" cy="213278"/>
            </a:xfrm>
          </p:grpSpPr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2BCF6F66-D796-479E-9F5A-8F64D0F3C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022" y="3245626"/>
                <a:ext cx="216000" cy="213278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6" name="Freeform 20">
                <a:extLst>
                  <a:ext uri="{FF2B5EF4-FFF2-40B4-BE49-F238E27FC236}">
                    <a16:creationId xmlns:a16="http://schemas.microsoft.com/office/drawing/2014/main" id="{338C43A0-3940-4755-BDC5-1140C3837E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518" y="3291004"/>
                <a:ext cx="48101" cy="122522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DA91ECD-5658-439A-AC62-E4580D0E331E}"/>
                </a:ext>
              </a:extLst>
            </p:cNvPr>
            <p:cNvSpPr txBox="1"/>
            <p:nvPr/>
          </p:nvSpPr>
          <p:spPr>
            <a:xfrm>
              <a:off x="594115" y="3241148"/>
              <a:ext cx="103658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Mémo Rôles</a:t>
              </a:r>
            </a:p>
          </p:txBody>
        </p:sp>
      </p:grpSp>
      <p:sp>
        <p:nvSpPr>
          <p:cNvPr id="26" name="Titre 6">
            <a:extLst>
              <a:ext uri="{FF2B5EF4-FFF2-40B4-BE49-F238E27FC236}">
                <a16:creationId xmlns:a16="http://schemas.microsoft.com/office/drawing/2014/main" id="{A9B20F84-6830-4EB4-8FEF-CBC233C1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4251A667-8F66-4CF0-A53A-9061DBDF97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Utilisateurs </a:t>
            </a:r>
          </a:p>
        </p:txBody>
      </p:sp>
    </p:spTree>
    <p:extLst>
      <p:ext uri="{BB962C8B-B14F-4D97-AF65-F5344CB8AC3E}">
        <p14:creationId xmlns:p14="http://schemas.microsoft.com/office/powerpoint/2010/main" val="822343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8CD9FC7D-D86E-4ABA-B06F-E23E39F037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50269" y="1604798"/>
            <a:ext cx="7195184" cy="4139999"/>
          </a:xfrm>
          <a:prstGeom prst="rect">
            <a:avLst/>
          </a:prstGeom>
          <a:noFill/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367CAFE6-473B-4AD9-A28C-B401839A10EA}"/>
              </a:ext>
            </a:extLst>
          </p:cNvPr>
          <p:cNvGrpSpPr/>
          <p:nvPr/>
        </p:nvGrpSpPr>
        <p:grpSpPr>
          <a:xfrm>
            <a:off x="431371" y="5223173"/>
            <a:ext cx="4225296" cy="543867"/>
            <a:chOff x="539552" y="4088983"/>
            <a:chExt cx="3168972" cy="407900"/>
          </a:xfrm>
        </p:grpSpPr>
        <p:sp>
          <p:nvSpPr>
            <p:cNvPr id="39" name="Rectangle à coins arrondis 13">
              <a:extLst>
                <a:ext uri="{FF2B5EF4-FFF2-40B4-BE49-F238E27FC236}">
                  <a16:creationId xmlns:a16="http://schemas.microsoft.com/office/drawing/2014/main" id="{7E594DFB-ECA2-40FB-B157-186DDF9C29A0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4F56B93-BECC-460A-A41A-28E5B5E2FA7F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 Suivant » pour enregistrer et passer à l’étape suivante</a:t>
              </a:r>
            </a:p>
          </p:txBody>
        </p:sp>
      </p:grpSp>
      <p:sp>
        <p:nvSpPr>
          <p:cNvPr id="41" name="Rectangle à coins arrondis 14">
            <a:extLst>
              <a:ext uri="{FF2B5EF4-FFF2-40B4-BE49-F238E27FC236}">
                <a16:creationId xmlns:a16="http://schemas.microsoft.com/office/drawing/2014/main" id="{CBC8C4BB-9948-4C9C-8579-B49537675CBC}"/>
              </a:ext>
            </a:extLst>
          </p:cNvPr>
          <p:cNvSpPr/>
          <p:nvPr/>
        </p:nvSpPr>
        <p:spPr>
          <a:xfrm>
            <a:off x="7632171" y="252837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2" name="Rectangle à coins arrondis 14">
            <a:extLst>
              <a:ext uri="{FF2B5EF4-FFF2-40B4-BE49-F238E27FC236}">
                <a16:creationId xmlns:a16="http://schemas.microsoft.com/office/drawing/2014/main" id="{BE9429A8-3095-48E5-B871-106EF0D68C1E}"/>
              </a:ext>
            </a:extLst>
          </p:cNvPr>
          <p:cNvSpPr/>
          <p:nvPr/>
        </p:nvSpPr>
        <p:spPr>
          <a:xfrm>
            <a:off x="11757421" y="269440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211E620-551C-4285-9002-12D668D84359}"/>
              </a:ext>
            </a:extLst>
          </p:cNvPr>
          <p:cNvGrpSpPr/>
          <p:nvPr/>
        </p:nvGrpSpPr>
        <p:grpSpPr>
          <a:xfrm>
            <a:off x="431371" y="1925313"/>
            <a:ext cx="4225296" cy="543867"/>
            <a:chOff x="539552" y="4088983"/>
            <a:chExt cx="3168972" cy="407900"/>
          </a:xfrm>
        </p:grpSpPr>
        <p:sp>
          <p:nvSpPr>
            <p:cNvPr id="44" name="Rectangle à coins arrondis 13">
              <a:extLst>
                <a:ext uri="{FF2B5EF4-FFF2-40B4-BE49-F238E27FC236}">
                  <a16:creationId xmlns:a16="http://schemas.microsoft.com/office/drawing/2014/main" id="{87C7CF16-5876-4E62-A503-893C624DE589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08CC149-AEAE-45BF-94C8-A1AAFAC1147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Sélectionner l’option de service Bourse souhaité par le Client sur l’abonnement</a:t>
              </a:r>
            </a:p>
          </p:txBody>
        </p:sp>
      </p:grpSp>
      <p:graphicFrame>
        <p:nvGraphicFramePr>
          <p:cNvPr id="46" name="Tableau 46">
            <a:extLst>
              <a:ext uri="{FF2B5EF4-FFF2-40B4-BE49-F238E27FC236}">
                <a16:creationId xmlns:a16="http://schemas.microsoft.com/office/drawing/2014/main" id="{CC92CED7-E77C-4D9D-A68E-A0321764FE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260362"/>
              </p:ext>
            </p:extLst>
          </p:nvPr>
        </p:nvGraphicFramePr>
        <p:xfrm>
          <a:off x="534791" y="2983888"/>
          <a:ext cx="3937264" cy="181356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624772">
                  <a:extLst>
                    <a:ext uri="{9D8B030D-6E8A-4147-A177-3AD203B41FA5}">
                      <a16:colId xmlns:a16="http://schemas.microsoft.com/office/drawing/2014/main" val="4155659889"/>
                    </a:ext>
                  </a:extLst>
                </a:gridCol>
                <a:gridCol w="2312492">
                  <a:extLst>
                    <a:ext uri="{9D8B030D-6E8A-4147-A177-3AD203B41FA5}">
                      <a16:colId xmlns:a16="http://schemas.microsoft.com/office/drawing/2014/main" val="3889625421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3E454A"/>
                          </a:solidFill>
                        </a:rPr>
                        <a:t>Bourse Consultation</a:t>
                      </a:r>
                    </a:p>
                    <a:p>
                      <a:r>
                        <a:rPr lang="fr-FR" sz="800" b="0" i="1" dirty="0">
                          <a:solidFill>
                            <a:srgbClr val="3E454A"/>
                          </a:solidFill>
                        </a:rPr>
                        <a:t>(par défaut)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3E454A"/>
                          </a:solidFill>
                        </a:rPr>
                        <a:t>Consultation uniquement des comptes titres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181227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3E454A"/>
                          </a:solidFill>
                        </a:rPr>
                        <a:t>Bourse OPCVM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rgbClr val="3E454A"/>
                          </a:solidFill>
                        </a:rPr>
                        <a:t>Consultation des comptes titres et passage d’ordre OPCVM uniquement </a:t>
                      </a:r>
                      <a:r>
                        <a:rPr lang="fr-FR" sz="900" i="1" dirty="0">
                          <a:solidFill>
                            <a:srgbClr val="3E454A"/>
                          </a:solidFill>
                        </a:rPr>
                        <a:t>(via l’accès à Direct Ecureuil Bourse)</a:t>
                      </a:r>
                      <a:endParaRPr lang="fr-FR" sz="1100" i="1" dirty="0">
                        <a:solidFill>
                          <a:srgbClr val="3E454A"/>
                        </a:solidFill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92151"/>
                  </a:ext>
                </a:extLst>
              </a:tr>
              <a:tr h="58928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3E454A"/>
                          </a:solidFill>
                        </a:rPr>
                        <a:t>Bourse Actions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rgbClr val="3E454A"/>
                          </a:solidFill>
                        </a:rPr>
                        <a:t>Consultation des comptes titres et passage d’ordre </a:t>
                      </a:r>
                      <a:r>
                        <a:rPr lang="fr-FR" sz="900" i="1" dirty="0">
                          <a:solidFill>
                            <a:srgbClr val="3E454A"/>
                          </a:solidFill>
                        </a:rPr>
                        <a:t>(via l’accès à Direct Ecureuil Bourse)</a:t>
                      </a:r>
                      <a:endParaRPr lang="fr-FR" sz="1100" dirty="0">
                        <a:solidFill>
                          <a:srgbClr val="3E454A"/>
                        </a:solidFill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65583"/>
                  </a:ext>
                </a:extLst>
              </a:tr>
            </a:tbl>
          </a:graphicData>
        </a:graphic>
      </p:graphicFrame>
      <p:sp>
        <p:nvSpPr>
          <p:cNvPr id="48" name="Freeform 18">
            <a:extLst>
              <a:ext uri="{FF2B5EF4-FFF2-40B4-BE49-F238E27FC236}">
                <a16:creationId xmlns:a16="http://schemas.microsoft.com/office/drawing/2014/main" id="{FA5F8624-969A-4E4D-86BC-E3436459E440}"/>
              </a:ext>
            </a:extLst>
          </p:cNvPr>
          <p:cNvSpPr>
            <a:spLocks/>
          </p:cNvSpPr>
          <p:nvPr/>
        </p:nvSpPr>
        <p:spPr bwMode="auto">
          <a:xfrm>
            <a:off x="534791" y="2623037"/>
            <a:ext cx="288000" cy="284371"/>
          </a:xfrm>
          <a:custGeom>
            <a:avLst/>
            <a:gdLst>
              <a:gd name="T0" fmla="*/ 31 w 98"/>
              <a:gd name="T1" fmla="*/ 4 h 98"/>
              <a:gd name="T2" fmla="*/ 49 w 98"/>
              <a:gd name="T3" fmla="*/ 1 h 98"/>
              <a:gd name="T4" fmla="*/ 98 w 98"/>
              <a:gd name="T5" fmla="*/ 49 h 98"/>
              <a:gd name="T6" fmla="*/ 49 w 98"/>
              <a:gd name="T7" fmla="*/ 98 h 98"/>
              <a:gd name="T8" fmla="*/ 0 w 98"/>
              <a:gd name="T9" fmla="*/ 50 h 98"/>
              <a:gd name="T10" fmla="*/ 5 w 98"/>
              <a:gd name="T11" fmla="*/ 2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" h="98">
                <a:moveTo>
                  <a:pt x="31" y="4"/>
                </a:moveTo>
                <a:cubicBezTo>
                  <a:pt x="37" y="2"/>
                  <a:pt x="43" y="1"/>
                  <a:pt x="49" y="1"/>
                </a:cubicBezTo>
                <a:cubicBezTo>
                  <a:pt x="76" y="0"/>
                  <a:pt x="98" y="22"/>
                  <a:pt x="98" y="49"/>
                </a:cubicBezTo>
                <a:cubicBezTo>
                  <a:pt x="98" y="76"/>
                  <a:pt x="76" y="98"/>
                  <a:pt x="49" y="98"/>
                </a:cubicBezTo>
                <a:cubicBezTo>
                  <a:pt x="22" y="98"/>
                  <a:pt x="0" y="77"/>
                  <a:pt x="0" y="50"/>
                </a:cubicBezTo>
                <a:cubicBezTo>
                  <a:pt x="0" y="42"/>
                  <a:pt x="2" y="34"/>
                  <a:pt x="5" y="28"/>
                </a:cubicBezTo>
              </a:path>
            </a:pathLst>
          </a:custGeom>
          <a:solidFill>
            <a:srgbClr val="FFFFFF"/>
          </a:solidFill>
          <a:ln w="9525" cap="rnd">
            <a:solidFill>
              <a:srgbClr val="C00000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49" name="Freeform 20">
            <a:extLst>
              <a:ext uri="{FF2B5EF4-FFF2-40B4-BE49-F238E27FC236}">
                <a16:creationId xmlns:a16="http://schemas.microsoft.com/office/drawing/2014/main" id="{405D8BA3-EC53-4C62-8C17-9D947EEE5F81}"/>
              </a:ext>
            </a:extLst>
          </p:cNvPr>
          <p:cNvSpPr>
            <a:spLocks noEditPoints="1"/>
          </p:cNvSpPr>
          <p:nvPr/>
        </p:nvSpPr>
        <p:spPr bwMode="auto">
          <a:xfrm>
            <a:off x="646119" y="2683541"/>
            <a:ext cx="64135" cy="163363"/>
          </a:xfrm>
          <a:custGeom>
            <a:avLst/>
            <a:gdLst>
              <a:gd name="T0" fmla="*/ 17 w 22"/>
              <a:gd name="T1" fmla="*/ 51 h 56"/>
              <a:gd name="T2" fmla="*/ 22 w 22"/>
              <a:gd name="T3" fmla="*/ 51 h 56"/>
              <a:gd name="T4" fmla="*/ 22 w 22"/>
              <a:gd name="T5" fmla="*/ 54 h 56"/>
              <a:gd name="T6" fmla="*/ 22 w 22"/>
              <a:gd name="T7" fmla="*/ 56 h 56"/>
              <a:gd name="T8" fmla="*/ 19 w 22"/>
              <a:gd name="T9" fmla="*/ 56 h 56"/>
              <a:gd name="T10" fmla="*/ 0 w 22"/>
              <a:gd name="T11" fmla="*/ 56 h 56"/>
              <a:gd name="T12" fmla="*/ 0 w 22"/>
              <a:gd name="T13" fmla="*/ 53 h 56"/>
              <a:gd name="T14" fmla="*/ 0 w 22"/>
              <a:gd name="T15" fmla="*/ 52 h 56"/>
              <a:gd name="T16" fmla="*/ 2 w 22"/>
              <a:gd name="T17" fmla="*/ 51 h 56"/>
              <a:gd name="T18" fmla="*/ 5 w 22"/>
              <a:gd name="T19" fmla="*/ 51 h 56"/>
              <a:gd name="T20" fmla="*/ 5 w 22"/>
              <a:gd name="T21" fmla="*/ 40 h 56"/>
              <a:gd name="T22" fmla="*/ 5 w 22"/>
              <a:gd name="T23" fmla="*/ 29 h 56"/>
              <a:gd name="T24" fmla="*/ 5 w 22"/>
              <a:gd name="T25" fmla="*/ 24 h 56"/>
              <a:gd name="T26" fmla="*/ 3 w 22"/>
              <a:gd name="T27" fmla="*/ 23 h 56"/>
              <a:gd name="T28" fmla="*/ 0 w 22"/>
              <a:gd name="T29" fmla="*/ 22 h 56"/>
              <a:gd name="T30" fmla="*/ 0 w 22"/>
              <a:gd name="T31" fmla="*/ 20 h 56"/>
              <a:gd name="T32" fmla="*/ 2 w 22"/>
              <a:gd name="T33" fmla="*/ 17 h 56"/>
              <a:gd name="T34" fmla="*/ 9 w 22"/>
              <a:gd name="T35" fmla="*/ 17 h 56"/>
              <a:gd name="T36" fmla="*/ 15 w 22"/>
              <a:gd name="T37" fmla="*/ 17 h 56"/>
              <a:gd name="T38" fmla="*/ 16 w 22"/>
              <a:gd name="T39" fmla="*/ 18 h 56"/>
              <a:gd name="T40" fmla="*/ 17 w 22"/>
              <a:gd name="T41" fmla="*/ 21 h 56"/>
              <a:gd name="T42" fmla="*/ 17 w 22"/>
              <a:gd name="T43" fmla="*/ 40 h 56"/>
              <a:gd name="T44" fmla="*/ 17 w 22"/>
              <a:gd name="T45" fmla="*/ 51 h 56"/>
              <a:gd name="T46" fmla="*/ 10 w 22"/>
              <a:gd name="T47" fmla="*/ 11 h 56"/>
              <a:gd name="T48" fmla="*/ 4 w 22"/>
              <a:gd name="T49" fmla="*/ 10 h 56"/>
              <a:gd name="T50" fmla="*/ 3 w 22"/>
              <a:gd name="T51" fmla="*/ 6 h 56"/>
              <a:gd name="T52" fmla="*/ 5 w 22"/>
              <a:gd name="T53" fmla="*/ 2 h 56"/>
              <a:gd name="T54" fmla="*/ 11 w 22"/>
              <a:gd name="T55" fmla="*/ 0 h 56"/>
              <a:gd name="T56" fmla="*/ 16 w 22"/>
              <a:gd name="T57" fmla="*/ 2 h 56"/>
              <a:gd name="T58" fmla="*/ 18 w 22"/>
              <a:gd name="T59" fmla="*/ 6 h 56"/>
              <a:gd name="T60" fmla="*/ 16 w 22"/>
              <a:gd name="T61" fmla="*/ 10 h 56"/>
              <a:gd name="T62" fmla="*/ 10 w 22"/>
              <a:gd name="T63" fmla="*/ 11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" h="56">
                <a:moveTo>
                  <a:pt x="17" y="51"/>
                </a:moveTo>
                <a:cubicBezTo>
                  <a:pt x="22" y="51"/>
                  <a:pt x="22" y="51"/>
                  <a:pt x="22" y="51"/>
                </a:cubicBezTo>
                <a:cubicBezTo>
                  <a:pt x="22" y="52"/>
                  <a:pt x="22" y="53"/>
                  <a:pt x="22" y="54"/>
                </a:cubicBezTo>
                <a:cubicBezTo>
                  <a:pt x="22" y="55"/>
                  <a:pt x="22" y="56"/>
                  <a:pt x="22" y="56"/>
                </a:cubicBezTo>
                <a:cubicBezTo>
                  <a:pt x="21" y="56"/>
                  <a:pt x="20" y="56"/>
                  <a:pt x="19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4"/>
                  <a:pt x="0" y="53"/>
                </a:cubicBezTo>
                <a:cubicBezTo>
                  <a:pt x="0" y="53"/>
                  <a:pt x="0" y="52"/>
                  <a:pt x="0" y="52"/>
                </a:cubicBezTo>
                <a:cubicBezTo>
                  <a:pt x="1" y="51"/>
                  <a:pt x="1" y="51"/>
                  <a:pt x="2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48"/>
                  <a:pt x="5" y="44"/>
                  <a:pt x="5" y="40"/>
                </a:cubicBezTo>
                <a:cubicBezTo>
                  <a:pt x="5" y="34"/>
                  <a:pt x="5" y="31"/>
                  <a:pt x="5" y="29"/>
                </a:cubicBezTo>
                <a:cubicBezTo>
                  <a:pt x="5" y="27"/>
                  <a:pt x="5" y="25"/>
                  <a:pt x="5" y="24"/>
                </a:cubicBezTo>
                <a:cubicBezTo>
                  <a:pt x="4" y="24"/>
                  <a:pt x="4" y="23"/>
                  <a:pt x="3" y="23"/>
                </a:cubicBezTo>
                <a:cubicBezTo>
                  <a:pt x="3" y="23"/>
                  <a:pt x="2" y="22"/>
                  <a:pt x="0" y="22"/>
                </a:cubicBezTo>
                <a:cubicBezTo>
                  <a:pt x="0" y="22"/>
                  <a:pt x="0" y="21"/>
                  <a:pt x="0" y="20"/>
                </a:cubicBezTo>
                <a:cubicBezTo>
                  <a:pt x="0" y="18"/>
                  <a:pt x="0" y="17"/>
                  <a:pt x="2" y="17"/>
                </a:cubicBezTo>
                <a:cubicBezTo>
                  <a:pt x="3" y="17"/>
                  <a:pt x="5" y="17"/>
                  <a:pt x="9" y="17"/>
                </a:cubicBezTo>
                <a:cubicBezTo>
                  <a:pt x="12" y="17"/>
                  <a:pt x="14" y="17"/>
                  <a:pt x="15" y="17"/>
                </a:cubicBezTo>
                <a:cubicBezTo>
                  <a:pt x="16" y="17"/>
                  <a:pt x="16" y="18"/>
                  <a:pt x="16" y="18"/>
                </a:cubicBezTo>
                <a:cubicBezTo>
                  <a:pt x="17" y="19"/>
                  <a:pt x="17" y="20"/>
                  <a:pt x="17" y="21"/>
                </a:cubicBezTo>
                <a:cubicBezTo>
                  <a:pt x="17" y="40"/>
                  <a:pt x="17" y="40"/>
                  <a:pt x="17" y="40"/>
                </a:cubicBezTo>
                <a:cubicBezTo>
                  <a:pt x="17" y="44"/>
                  <a:pt x="17" y="48"/>
                  <a:pt x="17" y="51"/>
                </a:cubicBezTo>
                <a:close/>
                <a:moveTo>
                  <a:pt x="10" y="11"/>
                </a:moveTo>
                <a:cubicBezTo>
                  <a:pt x="7" y="11"/>
                  <a:pt x="6" y="11"/>
                  <a:pt x="4" y="10"/>
                </a:cubicBezTo>
                <a:cubicBezTo>
                  <a:pt x="3" y="9"/>
                  <a:pt x="3" y="8"/>
                  <a:pt x="3" y="6"/>
                </a:cubicBezTo>
                <a:cubicBezTo>
                  <a:pt x="3" y="5"/>
                  <a:pt x="4" y="3"/>
                  <a:pt x="5" y="2"/>
                </a:cubicBezTo>
                <a:cubicBezTo>
                  <a:pt x="6" y="1"/>
                  <a:pt x="8" y="0"/>
                  <a:pt x="11" y="0"/>
                </a:cubicBezTo>
                <a:cubicBezTo>
                  <a:pt x="13" y="0"/>
                  <a:pt x="15" y="1"/>
                  <a:pt x="16" y="2"/>
                </a:cubicBezTo>
                <a:cubicBezTo>
                  <a:pt x="17" y="3"/>
                  <a:pt x="18" y="4"/>
                  <a:pt x="18" y="6"/>
                </a:cubicBezTo>
                <a:cubicBezTo>
                  <a:pt x="18" y="7"/>
                  <a:pt x="17" y="9"/>
                  <a:pt x="16" y="10"/>
                </a:cubicBezTo>
                <a:cubicBezTo>
                  <a:pt x="14" y="11"/>
                  <a:pt x="12" y="11"/>
                  <a:pt x="10" y="11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E6E04751-A533-463D-97A8-A0ACFABF079D}"/>
              </a:ext>
            </a:extLst>
          </p:cNvPr>
          <p:cNvSpPr txBox="1"/>
          <p:nvPr/>
        </p:nvSpPr>
        <p:spPr>
          <a:xfrm>
            <a:off x="821582" y="2617068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Arial Black" panose="020B0A04020102020204" pitchFamily="34" charset="0"/>
              </a:rPr>
              <a:t>Mémo</a:t>
            </a:r>
          </a:p>
        </p:txBody>
      </p:sp>
      <p:sp>
        <p:nvSpPr>
          <p:cNvPr id="21" name="Titre 6">
            <a:extLst>
              <a:ext uri="{FF2B5EF4-FFF2-40B4-BE49-F238E27FC236}">
                <a16:creationId xmlns:a16="http://schemas.microsoft.com/office/drawing/2014/main" id="{1AFF3DDF-1A00-4E8C-B704-428CB212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A49D7967-7A8C-4BFB-AC51-A14E11FBDC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Services - Option Bourse</a:t>
            </a:r>
          </a:p>
        </p:txBody>
      </p:sp>
    </p:spTree>
    <p:extLst>
      <p:ext uri="{BB962C8B-B14F-4D97-AF65-F5344CB8AC3E}">
        <p14:creationId xmlns:p14="http://schemas.microsoft.com/office/powerpoint/2010/main" val="3952778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1DCC7C2-C3FC-42EF-AFBF-080DF3AEF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50269" y="1220755"/>
            <a:ext cx="7195184" cy="4131141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1DC484D-60F2-4508-B7D2-77F0F93ECD2A}"/>
              </a:ext>
            </a:extLst>
          </p:cNvPr>
          <p:cNvGrpSpPr/>
          <p:nvPr/>
        </p:nvGrpSpPr>
        <p:grpSpPr>
          <a:xfrm>
            <a:off x="431371" y="5542785"/>
            <a:ext cx="4225296" cy="543867"/>
            <a:chOff x="539552" y="4088983"/>
            <a:chExt cx="3168972" cy="407900"/>
          </a:xfrm>
        </p:grpSpPr>
        <p:sp>
          <p:nvSpPr>
            <p:cNvPr id="7" name="Rectangle à coins arrondis 13">
              <a:extLst>
                <a:ext uri="{FF2B5EF4-FFF2-40B4-BE49-F238E27FC236}">
                  <a16:creationId xmlns:a16="http://schemas.microsoft.com/office/drawing/2014/main" id="{FB7DC9B8-B17B-42FC-89A4-DE6D26DC5B60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4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ECF8177-77D8-4DBE-A5AF-547EE7C5C674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 Suivant » pour enregistrer et passer à l’étape suivante</a:t>
              </a:r>
            </a:p>
          </p:txBody>
        </p:sp>
      </p:grpSp>
      <p:sp>
        <p:nvSpPr>
          <p:cNvPr id="9" name="Rectangle à coins arrondis 14">
            <a:extLst>
              <a:ext uri="{FF2B5EF4-FFF2-40B4-BE49-F238E27FC236}">
                <a16:creationId xmlns:a16="http://schemas.microsoft.com/office/drawing/2014/main" id="{CA1B5BE2-5CC2-4AEA-A98B-48361731F02A}"/>
              </a:ext>
            </a:extLst>
          </p:cNvPr>
          <p:cNvSpPr/>
          <p:nvPr/>
        </p:nvSpPr>
        <p:spPr>
          <a:xfrm>
            <a:off x="8976320" y="196439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Rectangle à coins arrondis 14">
            <a:extLst>
              <a:ext uri="{FF2B5EF4-FFF2-40B4-BE49-F238E27FC236}">
                <a16:creationId xmlns:a16="http://schemas.microsoft.com/office/drawing/2014/main" id="{F02A9F0F-DB78-4F1F-BC23-433001116BB8}"/>
              </a:ext>
            </a:extLst>
          </p:cNvPr>
          <p:cNvSpPr/>
          <p:nvPr/>
        </p:nvSpPr>
        <p:spPr>
          <a:xfrm>
            <a:off x="11680624" y="351136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63D175-D689-4106-B53C-AEF949CCB511}"/>
              </a:ext>
            </a:extLst>
          </p:cNvPr>
          <p:cNvGrpSpPr/>
          <p:nvPr/>
        </p:nvGrpSpPr>
        <p:grpSpPr>
          <a:xfrm>
            <a:off x="427277" y="1489032"/>
            <a:ext cx="4225296" cy="769634"/>
            <a:chOff x="539552" y="4088983"/>
            <a:chExt cx="3168972" cy="577225"/>
          </a:xfrm>
        </p:grpSpPr>
        <p:sp>
          <p:nvSpPr>
            <p:cNvPr id="12" name="Rectangle à coins arrondis 13">
              <a:extLst>
                <a:ext uri="{FF2B5EF4-FFF2-40B4-BE49-F238E27FC236}">
                  <a16:creationId xmlns:a16="http://schemas.microsoft.com/office/drawing/2014/main" id="{C7704C1E-67F8-479F-8304-6AB4F54BC82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A874E83-5EC0-4E3B-A09F-6EEA84368B8A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57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le bouton « Modifier » pour renseigner le compte de facturation de l’abonnement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E423A374-950E-4A0D-9079-C77CBA1809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672064" y="3015761"/>
            <a:ext cx="3840000" cy="3835057"/>
          </a:xfrm>
          <a:prstGeom prst="rect">
            <a:avLst/>
          </a:prstGeom>
        </p:spPr>
      </p:pic>
      <p:sp>
        <p:nvSpPr>
          <p:cNvPr id="17" name="Rectangle à coins arrondis 14">
            <a:extLst>
              <a:ext uri="{FF2B5EF4-FFF2-40B4-BE49-F238E27FC236}">
                <a16:creationId xmlns:a16="http://schemas.microsoft.com/office/drawing/2014/main" id="{F81F06F0-ADCD-4848-8804-860389CD537E}"/>
              </a:ext>
            </a:extLst>
          </p:cNvPr>
          <p:cNvSpPr/>
          <p:nvPr/>
        </p:nvSpPr>
        <p:spPr>
          <a:xfrm>
            <a:off x="6528048" y="362102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Rectangle à coins arrondis 14">
            <a:extLst>
              <a:ext uri="{FF2B5EF4-FFF2-40B4-BE49-F238E27FC236}">
                <a16:creationId xmlns:a16="http://schemas.microsoft.com/office/drawing/2014/main" id="{3AC6123B-F06E-47E6-BA1C-EB33BE50D843}"/>
              </a:ext>
            </a:extLst>
          </p:cNvPr>
          <p:cNvSpPr/>
          <p:nvPr/>
        </p:nvSpPr>
        <p:spPr>
          <a:xfrm>
            <a:off x="10368048" y="621330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ED31C7-E53B-4E75-8F80-396732C90320}"/>
              </a:ext>
            </a:extLst>
          </p:cNvPr>
          <p:cNvGrpSpPr/>
          <p:nvPr/>
        </p:nvGrpSpPr>
        <p:grpSpPr>
          <a:xfrm>
            <a:off x="427277" y="2477896"/>
            <a:ext cx="4225296" cy="543867"/>
            <a:chOff x="539552" y="4088983"/>
            <a:chExt cx="3168972" cy="407900"/>
          </a:xfrm>
        </p:grpSpPr>
        <p:sp>
          <p:nvSpPr>
            <p:cNvPr id="20" name="Rectangle à coins arrondis 13">
              <a:extLst>
                <a:ext uri="{FF2B5EF4-FFF2-40B4-BE49-F238E27FC236}">
                  <a16:creationId xmlns:a16="http://schemas.microsoft.com/office/drawing/2014/main" id="{EB85EE29-2A6F-461F-B420-F1A3BA24241B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6B0E1D1-CE26-4E99-BA03-D96183AB3BA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Sélectionner le compte pour la facturation de l’abonnement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9317164-5F52-4B1C-8118-C36FE1670DD3}"/>
              </a:ext>
            </a:extLst>
          </p:cNvPr>
          <p:cNvGrpSpPr/>
          <p:nvPr/>
        </p:nvGrpSpPr>
        <p:grpSpPr>
          <a:xfrm>
            <a:off x="427277" y="3230596"/>
            <a:ext cx="4225296" cy="340576"/>
            <a:chOff x="539552" y="4088983"/>
            <a:chExt cx="3168972" cy="255432"/>
          </a:xfrm>
        </p:grpSpPr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B0AE03E4-98F6-4165-A8E3-24F1177E0319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CD6BC5B-51B3-4927-A5FC-307A0FA83700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Valider votre choix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64663D3-43CE-4A30-B645-90406D6BA96E}"/>
              </a:ext>
            </a:extLst>
          </p:cNvPr>
          <p:cNvGrpSpPr/>
          <p:nvPr/>
        </p:nvGrpSpPr>
        <p:grpSpPr>
          <a:xfrm>
            <a:off x="427277" y="4405367"/>
            <a:ext cx="4225296" cy="912815"/>
            <a:chOff x="539552" y="4088983"/>
            <a:chExt cx="3168972" cy="684611"/>
          </a:xfrm>
        </p:grpSpPr>
        <p:sp>
          <p:nvSpPr>
            <p:cNvPr id="26" name="Rectangle à coins arrondis 13">
              <a:extLst>
                <a:ext uri="{FF2B5EF4-FFF2-40B4-BE49-F238E27FC236}">
                  <a16:creationId xmlns:a16="http://schemas.microsoft.com/office/drawing/2014/main" id="{478112B7-576C-4739-BC21-D77EA1C5550B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Script MT Bold" panose="03040602040607080904" pitchFamily="66" charset="0"/>
                </a:rPr>
                <a:t>i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FE3399D-A253-4A66-B9CE-69477992E2E0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684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33" i="1" dirty="0"/>
                <a:t>Pour défaut, les flux (virements) seront facturés sur le même compte que l’abonnement. Il est possible de modifier l’option pour que les flux soient facturés sur le </a:t>
              </a:r>
              <a:r>
                <a:rPr lang="fr-FR" sz="1333" i="1" dirty="0">
                  <a:solidFill>
                    <a:schemeClr val="tx2"/>
                  </a:solidFill>
                </a:rPr>
                <a:t>compte donneur d’ordre</a:t>
              </a:r>
              <a:r>
                <a:rPr lang="fr-FR" sz="1333" i="1" dirty="0"/>
                <a:t>.</a:t>
              </a:r>
            </a:p>
          </p:txBody>
        </p:sp>
      </p:grpSp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656CE5D8-5227-466D-8F23-2231BFFC6A53}"/>
              </a:ext>
            </a:extLst>
          </p:cNvPr>
          <p:cNvSpPr/>
          <p:nvPr/>
        </p:nvSpPr>
        <p:spPr>
          <a:xfrm>
            <a:off x="8670435" y="2590284"/>
            <a:ext cx="288032" cy="2894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Script MT Bold" panose="03040602040607080904" pitchFamily="66" charset="0"/>
              </a:rPr>
              <a:t>i</a:t>
            </a:r>
            <a:endParaRPr lang="fr-FR" sz="2400" b="1" dirty="0">
              <a:solidFill>
                <a:schemeClr val="bg1"/>
              </a:solidFill>
              <a:latin typeface="Script MT Bold" panose="03040602040607080904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B6C8BB-ED74-4060-868F-6562B267F90F}"/>
              </a:ext>
            </a:extLst>
          </p:cNvPr>
          <p:cNvSpPr/>
          <p:nvPr/>
        </p:nvSpPr>
        <p:spPr>
          <a:xfrm>
            <a:off x="751062" y="3609891"/>
            <a:ext cx="3424725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La fenêtre de sélection se ferme, le compte de facturation est renseigné.</a:t>
            </a:r>
            <a:endParaRPr lang="fr-FR" sz="1467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Titre 6">
            <a:extLst>
              <a:ext uri="{FF2B5EF4-FFF2-40B4-BE49-F238E27FC236}">
                <a16:creationId xmlns:a16="http://schemas.microsoft.com/office/drawing/2014/main" id="{DEE3AF02-11FB-4701-AD71-CEE21208D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1D085287-9969-43D2-9D5F-F724CAF824C1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Tarification </a:t>
            </a:r>
          </a:p>
        </p:txBody>
      </p:sp>
    </p:spTree>
    <p:extLst>
      <p:ext uri="{BB962C8B-B14F-4D97-AF65-F5344CB8AC3E}">
        <p14:creationId xmlns:p14="http://schemas.microsoft.com/office/powerpoint/2010/main" val="50360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6C6CDDF3-EBD0-40C2-A41A-44971B0B34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937"/>
          <a:stretch/>
        </p:blipFill>
        <p:spPr>
          <a:xfrm>
            <a:off x="4840287" y="964380"/>
            <a:ext cx="7195184" cy="2752653"/>
          </a:xfrm>
          <a:prstGeom prst="rect">
            <a:avLst/>
          </a:prstGeom>
          <a:noFill/>
        </p:spPr>
      </p:pic>
      <p:sp>
        <p:nvSpPr>
          <p:cNvPr id="31" name="Rectangle à coins arrondis 14">
            <a:extLst>
              <a:ext uri="{FF2B5EF4-FFF2-40B4-BE49-F238E27FC236}">
                <a16:creationId xmlns:a16="http://schemas.microsoft.com/office/drawing/2014/main" id="{5AED75CD-168A-4B13-811C-1CA7F7E02A85}"/>
              </a:ext>
            </a:extLst>
          </p:cNvPr>
          <p:cNvSpPr/>
          <p:nvPr/>
        </p:nvSpPr>
        <p:spPr>
          <a:xfrm>
            <a:off x="7372940" y="242221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4225F5D-DF06-4E93-A90D-F743E0A30543}"/>
              </a:ext>
            </a:extLst>
          </p:cNvPr>
          <p:cNvGrpSpPr/>
          <p:nvPr/>
        </p:nvGrpSpPr>
        <p:grpSpPr>
          <a:xfrm>
            <a:off x="465788" y="2369278"/>
            <a:ext cx="4225296" cy="543867"/>
            <a:chOff x="539552" y="4088983"/>
            <a:chExt cx="3168972" cy="407900"/>
          </a:xfrm>
        </p:grpSpPr>
        <p:sp>
          <p:nvSpPr>
            <p:cNvPr id="34" name="Rectangle à coins arrondis 13">
              <a:extLst>
                <a:ext uri="{FF2B5EF4-FFF2-40B4-BE49-F238E27FC236}">
                  <a16:creationId xmlns:a16="http://schemas.microsoft.com/office/drawing/2014/main" id="{DA8FC5CB-28CE-4AFC-8E9F-26C5B850852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2710119-F204-406D-AF1A-39995A11CB0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Vérifier les informations concernant l’abonnement sur l’onglet </a:t>
              </a:r>
              <a:r>
                <a:rPr lang="fr-FR" sz="1467" b="1" dirty="0">
                  <a:solidFill>
                    <a:srgbClr val="C00000"/>
                  </a:solidFill>
                </a:rPr>
                <a:t>Récapitulatif</a:t>
              </a:r>
            </a:p>
          </p:txBody>
        </p:sp>
      </p:grpSp>
      <p:sp>
        <p:nvSpPr>
          <p:cNvPr id="37" name="Rectangle à coins arrondis 14">
            <a:extLst>
              <a:ext uri="{FF2B5EF4-FFF2-40B4-BE49-F238E27FC236}">
                <a16:creationId xmlns:a16="http://schemas.microsoft.com/office/drawing/2014/main" id="{C0DCC0F1-EA04-470E-A6E4-6C17AA0F9243}"/>
              </a:ext>
            </a:extLst>
          </p:cNvPr>
          <p:cNvSpPr/>
          <p:nvPr/>
        </p:nvSpPr>
        <p:spPr>
          <a:xfrm>
            <a:off x="7228924" y="174809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C3E3E99-1297-40C4-821E-D564C16E7B82}"/>
              </a:ext>
            </a:extLst>
          </p:cNvPr>
          <p:cNvGrpSpPr/>
          <p:nvPr/>
        </p:nvGrpSpPr>
        <p:grpSpPr>
          <a:xfrm>
            <a:off x="465788" y="2984177"/>
            <a:ext cx="4225296" cy="340576"/>
            <a:chOff x="539552" y="4088983"/>
            <a:chExt cx="3168972" cy="255432"/>
          </a:xfrm>
        </p:grpSpPr>
        <p:sp>
          <p:nvSpPr>
            <p:cNvPr id="40" name="Rectangle à coins arrondis 13">
              <a:extLst>
                <a:ext uri="{FF2B5EF4-FFF2-40B4-BE49-F238E27FC236}">
                  <a16:creationId xmlns:a16="http://schemas.microsoft.com/office/drawing/2014/main" id="{AE280509-4E19-4B8E-B024-5D900DBF06EF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4758EB0-7A1B-4642-B2BF-2531414F0E6D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la case «</a:t>
              </a:r>
              <a:r>
                <a:rPr lang="fr-FR" sz="1467" dirty="0">
                  <a:solidFill>
                    <a:schemeClr val="bg1">
                      <a:lumMod val="50000"/>
                    </a:schemeClr>
                  </a:solidFill>
                </a:rPr>
                <a:t> </a:t>
              </a:r>
              <a:r>
                <a:rPr lang="fr-FR" sz="1467" b="1" dirty="0">
                  <a:solidFill>
                    <a:schemeClr val="bg1">
                      <a:lumMod val="50000"/>
                    </a:schemeClr>
                  </a:solidFill>
                </a:rPr>
                <a:t>A contrôler </a:t>
              </a:r>
              <a:r>
                <a:rPr lang="fr-FR" sz="1467" dirty="0"/>
                <a:t>»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4D8D08E-AED2-49D2-AFD8-5B64BB482C3D}"/>
              </a:ext>
            </a:extLst>
          </p:cNvPr>
          <p:cNvGrpSpPr/>
          <p:nvPr/>
        </p:nvGrpSpPr>
        <p:grpSpPr>
          <a:xfrm>
            <a:off x="465788" y="4520347"/>
            <a:ext cx="4225296" cy="340576"/>
            <a:chOff x="539552" y="4088983"/>
            <a:chExt cx="3168972" cy="255432"/>
          </a:xfrm>
        </p:grpSpPr>
        <p:sp>
          <p:nvSpPr>
            <p:cNvPr id="43" name="Rectangle à coins arrondis 13">
              <a:extLst>
                <a:ext uri="{FF2B5EF4-FFF2-40B4-BE49-F238E27FC236}">
                  <a16:creationId xmlns:a16="http://schemas.microsoft.com/office/drawing/2014/main" id="{BE658F6A-6E4D-49BE-B999-2D00F9D79BA7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45AB4927-B173-44F1-869C-90FECE50B704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Tous les contrôles doivent être </a:t>
              </a:r>
              <a:r>
                <a:rPr lang="fr-FR" sz="1467" b="1" dirty="0">
                  <a:solidFill>
                    <a:srgbClr val="00B050"/>
                  </a:solidFill>
                </a:rPr>
                <a:t>OK</a:t>
              </a:r>
            </a:p>
          </p:txBody>
        </p:sp>
      </p:grpSp>
      <p:sp>
        <p:nvSpPr>
          <p:cNvPr id="49" name="Espace réservé du contenu 24">
            <a:extLst>
              <a:ext uri="{FF2B5EF4-FFF2-40B4-BE49-F238E27FC236}">
                <a16:creationId xmlns:a16="http://schemas.microsoft.com/office/drawing/2014/main" id="{429A2A23-FE91-4A5B-85A7-18AAB40A6E04}"/>
              </a:ext>
            </a:extLst>
          </p:cNvPr>
          <p:cNvSpPr txBox="1">
            <a:spLocks/>
          </p:cNvSpPr>
          <p:nvPr/>
        </p:nvSpPr>
        <p:spPr>
          <a:xfrm>
            <a:off x="-4232" y="1305984"/>
            <a:ext cx="4695317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Chemin de fer de Validation de l’ouverture de l’abonnement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14ADDE71-FBAC-48C8-8383-E370AB2AAB66}"/>
              </a:ext>
            </a:extLst>
          </p:cNvPr>
          <p:cNvSpPr txBox="1"/>
          <p:nvPr/>
        </p:nvSpPr>
        <p:spPr>
          <a:xfrm>
            <a:off x="462812" y="1892830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 dirty="0">
                <a:solidFill>
                  <a:srgbClr val="C00000"/>
                </a:solidFill>
              </a:rPr>
              <a:t>Initié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26E85A3C-6506-4AE2-9F20-09F0EBE666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482"/>
          <a:stretch/>
        </p:blipFill>
        <p:spPr>
          <a:xfrm>
            <a:off x="4835471" y="3956759"/>
            <a:ext cx="7200000" cy="2455707"/>
          </a:xfrm>
          <a:prstGeom prst="rect">
            <a:avLst/>
          </a:prstGeom>
        </p:spPr>
      </p:pic>
      <p:sp>
        <p:nvSpPr>
          <p:cNvPr id="52" name="Rectangle à coins arrondis 14">
            <a:extLst>
              <a:ext uri="{FF2B5EF4-FFF2-40B4-BE49-F238E27FC236}">
                <a16:creationId xmlns:a16="http://schemas.microsoft.com/office/drawing/2014/main" id="{AB5FB34D-7108-43E3-BC7E-24F4486E3E5C}"/>
              </a:ext>
            </a:extLst>
          </p:cNvPr>
          <p:cNvSpPr/>
          <p:nvPr/>
        </p:nvSpPr>
        <p:spPr>
          <a:xfrm>
            <a:off x="10992544" y="515874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1C49BCE-8A66-4FB8-A0DA-6AE8B52DDC2D}"/>
              </a:ext>
            </a:extLst>
          </p:cNvPr>
          <p:cNvGrpSpPr/>
          <p:nvPr/>
        </p:nvGrpSpPr>
        <p:grpSpPr>
          <a:xfrm>
            <a:off x="465788" y="5192426"/>
            <a:ext cx="4225296" cy="340576"/>
            <a:chOff x="539552" y="4088983"/>
            <a:chExt cx="3168972" cy="255432"/>
          </a:xfrm>
        </p:grpSpPr>
        <p:sp>
          <p:nvSpPr>
            <p:cNvPr id="54" name="Rectangle à coins arrondis 13">
              <a:extLst>
                <a:ext uri="{FF2B5EF4-FFF2-40B4-BE49-F238E27FC236}">
                  <a16:creationId xmlns:a16="http://schemas.microsoft.com/office/drawing/2014/main" id="{221579A1-9579-40DA-9C14-10C0262493D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4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AC2102E-4592-4703-9E8E-69B00A9B771A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</a:t>
              </a:r>
              <a:r>
                <a:rPr lang="fr-FR" sz="1467" dirty="0">
                  <a:solidFill>
                    <a:schemeClr val="bg1">
                      <a:lumMod val="50000"/>
                    </a:schemeClr>
                  </a:solidFill>
                </a:rPr>
                <a:t> </a:t>
              </a:r>
              <a:r>
                <a:rPr lang="fr-FR" sz="1467" b="1" dirty="0">
                  <a:solidFill>
                    <a:schemeClr val="bg1">
                      <a:lumMod val="50000"/>
                    </a:schemeClr>
                  </a:solidFill>
                </a:rPr>
                <a:t>Générer contrat </a:t>
              </a:r>
              <a:r>
                <a:rPr lang="fr-FR" sz="1467" dirty="0"/>
                <a:t>»</a:t>
              </a: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7A5ADF2F-34AC-43AC-AE03-7B5AD45F0899}"/>
              </a:ext>
            </a:extLst>
          </p:cNvPr>
          <p:cNvSpPr txBox="1"/>
          <p:nvPr/>
        </p:nvSpPr>
        <p:spPr>
          <a:xfrm>
            <a:off x="465788" y="3796938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 dirty="0">
                <a:solidFill>
                  <a:srgbClr val="C00000"/>
                </a:solidFill>
              </a:rPr>
              <a:t>Contrôlé</a:t>
            </a:r>
          </a:p>
        </p:txBody>
      </p:sp>
      <p:sp>
        <p:nvSpPr>
          <p:cNvPr id="28" name="Titre 6">
            <a:extLst>
              <a:ext uri="{FF2B5EF4-FFF2-40B4-BE49-F238E27FC236}">
                <a16:creationId xmlns:a16="http://schemas.microsoft.com/office/drawing/2014/main" id="{9C265DEE-367C-493A-A901-DAA6FB2B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F7FCDF0C-5C68-45CF-83BB-98BA75DBDC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Validation </a:t>
            </a:r>
          </a:p>
        </p:txBody>
      </p:sp>
      <p:sp>
        <p:nvSpPr>
          <p:cNvPr id="24" name="Rectangle à coins arrondis 13">
            <a:extLst>
              <a:ext uri="{FF2B5EF4-FFF2-40B4-BE49-F238E27FC236}">
                <a16:creationId xmlns:a16="http://schemas.microsoft.com/office/drawing/2014/main" id="{803878FD-3C6F-4B90-A0EB-F2CD00438F4B}"/>
              </a:ext>
            </a:extLst>
          </p:cNvPr>
          <p:cNvSpPr/>
          <p:nvPr/>
        </p:nvSpPr>
        <p:spPr>
          <a:xfrm>
            <a:off x="7660972" y="471618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4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5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6C6CDDF3-EBD0-40C2-A41A-44971B0B34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626"/>
          <a:stretch/>
        </p:blipFill>
        <p:spPr>
          <a:xfrm>
            <a:off x="4835100" y="1225150"/>
            <a:ext cx="7200000" cy="2392445"/>
          </a:xfrm>
          <a:prstGeom prst="rect">
            <a:avLst/>
          </a:prstGeom>
          <a:noFill/>
        </p:spPr>
      </p:pic>
      <p:sp>
        <p:nvSpPr>
          <p:cNvPr id="31" name="Rectangle à coins arrondis 14">
            <a:extLst>
              <a:ext uri="{FF2B5EF4-FFF2-40B4-BE49-F238E27FC236}">
                <a16:creationId xmlns:a16="http://schemas.microsoft.com/office/drawing/2014/main" id="{5AED75CD-168A-4B13-811C-1CA7F7E02A85}"/>
              </a:ext>
            </a:extLst>
          </p:cNvPr>
          <p:cNvSpPr/>
          <p:nvPr/>
        </p:nvSpPr>
        <p:spPr>
          <a:xfrm>
            <a:off x="9168341" y="296409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4225F5D-DF06-4E93-A90D-F743E0A30543}"/>
              </a:ext>
            </a:extLst>
          </p:cNvPr>
          <p:cNvGrpSpPr/>
          <p:nvPr/>
        </p:nvGrpSpPr>
        <p:grpSpPr>
          <a:xfrm>
            <a:off x="465788" y="1847435"/>
            <a:ext cx="4225296" cy="1221168"/>
            <a:chOff x="539552" y="4088983"/>
            <a:chExt cx="3168972" cy="915876"/>
          </a:xfrm>
        </p:grpSpPr>
        <p:sp>
          <p:nvSpPr>
            <p:cNvPr id="34" name="Rectangle à coins arrondis 13">
              <a:extLst>
                <a:ext uri="{FF2B5EF4-FFF2-40B4-BE49-F238E27FC236}">
                  <a16:creationId xmlns:a16="http://schemas.microsoft.com/office/drawing/2014/main" id="{DA8FC5CB-28CE-4AFC-8E9F-26C5B850852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2710119-F204-406D-AF1A-39995A11CB0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915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Suivant le mode de signature choisi, cliquer sur :</a:t>
              </a:r>
            </a:p>
            <a:p>
              <a:pPr marL="228594" indent="-228594">
                <a:buFontTx/>
                <a:buChar char="-"/>
              </a:pPr>
              <a:r>
                <a:rPr lang="fr-FR" sz="1467" b="1" dirty="0">
                  <a:solidFill>
                    <a:schemeClr val="bg1"/>
                  </a:solidFill>
                  <a:highlight>
                    <a:srgbClr val="808080"/>
                  </a:highlight>
                </a:rPr>
                <a:t>Générer le contrat</a:t>
              </a:r>
            </a:p>
            <a:p>
              <a:r>
                <a:rPr lang="fr-FR" sz="1467" dirty="0">
                  <a:solidFill>
                    <a:schemeClr val="bg1">
                      <a:lumMod val="50000"/>
                    </a:schemeClr>
                  </a:solidFill>
                </a:rPr>
                <a:t>ou</a:t>
              </a:r>
            </a:p>
            <a:p>
              <a:pPr marL="228594" indent="-228594">
                <a:buFontTx/>
                <a:buChar char="-"/>
              </a:pPr>
              <a:r>
                <a:rPr lang="fr-FR" sz="1467" b="1" dirty="0">
                  <a:solidFill>
                    <a:schemeClr val="bg1"/>
                  </a:solidFill>
                  <a:highlight>
                    <a:srgbClr val="808080"/>
                  </a:highlight>
                </a:rPr>
                <a:t>Imprimer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C3E3E99-1297-40C4-821E-D564C16E7B82}"/>
              </a:ext>
            </a:extLst>
          </p:cNvPr>
          <p:cNvGrpSpPr/>
          <p:nvPr/>
        </p:nvGrpSpPr>
        <p:grpSpPr>
          <a:xfrm>
            <a:off x="493191" y="3108838"/>
            <a:ext cx="4225296" cy="769634"/>
            <a:chOff x="539552" y="4088983"/>
            <a:chExt cx="3168972" cy="577225"/>
          </a:xfrm>
        </p:grpSpPr>
        <p:sp>
          <p:nvSpPr>
            <p:cNvPr id="40" name="Rectangle à coins arrondis 13">
              <a:extLst>
                <a:ext uri="{FF2B5EF4-FFF2-40B4-BE49-F238E27FC236}">
                  <a16:creationId xmlns:a16="http://schemas.microsoft.com/office/drawing/2014/main" id="{AE280509-4E19-4B8E-B024-5D900DBF06EF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4758EB0-7A1B-4642-B2BF-2531414F0E6D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57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Les Conditions Particulières de l’abonnement Cenet Comptes sont générées automatiquement</a:t>
              </a:r>
            </a:p>
          </p:txBody>
        </p:sp>
      </p:grpSp>
      <p:sp>
        <p:nvSpPr>
          <p:cNvPr id="49" name="Espace réservé du contenu 24">
            <a:extLst>
              <a:ext uri="{FF2B5EF4-FFF2-40B4-BE49-F238E27FC236}">
                <a16:creationId xmlns:a16="http://schemas.microsoft.com/office/drawing/2014/main" id="{429A2A23-FE91-4A5B-85A7-18AAB40A6E04}"/>
              </a:ext>
            </a:extLst>
          </p:cNvPr>
          <p:cNvSpPr txBox="1">
            <a:spLocks/>
          </p:cNvSpPr>
          <p:nvPr/>
        </p:nvSpPr>
        <p:spPr>
          <a:xfrm>
            <a:off x="-4232" y="1305984"/>
            <a:ext cx="4722720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Chemin de fer de Validation de l’ouverture de l’abonnement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1C49BCE-8A66-4FB8-A0DA-6AE8B52DDC2D}"/>
              </a:ext>
            </a:extLst>
          </p:cNvPr>
          <p:cNvGrpSpPr/>
          <p:nvPr/>
        </p:nvGrpSpPr>
        <p:grpSpPr>
          <a:xfrm>
            <a:off x="493191" y="4560822"/>
            <a:ext cx="4226661" cy="769634"/>
            <a:chOff x="539552" y="4113703"/>
            <a:chExt cx="3169996" cy="577226"/>
          </a:xfrm>
        </p:grpSpPr>
        <p:sp>
          <p:nvSpPr>
            <p:cNvPr id="54" name="Rectangle à coins arrondis 13">
              <a:extLst>
                <a:ext uri="{FF2B5EF4-FFF2-40B4-BE49-F238E27FC236}">
                  <a16:creationId xmlns:a16="http://schemas.microsoft.com/office/drawing/2014/main" id="{221579A1-9579-40DA-9C14-10C0262493D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AC2102E-4592-4703-9E8E-69B00A9B771A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577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Suivant le mode de signature choisi, faire signer la version Papier des CP ou par Signature Electronique à Distance</a:t>
              </a: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7A5ADF2F-34AC-43AC-AE03-7B5AD45F0899}"/>
              </a:ext>
            </a:extLst>
          </p:cNvPr>
          <p:cNvSpPr txBox="1"/>
          <p:nvPr/>
        </p:nvSpPr>
        <p:spPr>
          <a:xfrm>
            <a:off x="465788" y="4005635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 dirty="0">
                <a:solidFill>
                  <a:srgbClr val="C00000"/>
                </a:solidFill>
              </a:rPr>
              <a:t>A signer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B918879-62B1-45C2-B238-0B9990B876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043"/>
          <a:stretch/>
        </p:blipFill>
        <p:spPr>
          <a:xfrm>
            <a:off x="5807460" y="3365627"/>
            <a:ext cx="4703883" cy="3283656"/>
          </a:xfrm>
          <a:prstGeom prst="rect">
            <a:avLst/>
          </a:prstGeom>
        </p:spPr>
      </p:pic>
      <p:sp>
        <p:nvSpPr>
          <p:cNvPr id="37" name="Rectangle à coins arrondis 14">
            <a:extLst>
              <a:ext uri="{FF2B5EF4-FFF2-40B4-BE49-F238E27FC236}">
                <a16:creationId xmlns:a16="http://schemas.microsoft.com/office/drawing/2014/main" id="{C0DCC0F1-EA04-470E-A6E4-6C17AA0F9243}"/>
              </a:ext>
            </a:extLst>
          </p:cNvPr>
          <p:cNvSpPr/>
          <p:nvPr/>
        </p:nvSpPr>
        <p:spPr>
          <a:xfrm>
            <a:off x="6131859" y="463820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692A8916-3929-4393-91FF-949C737BADDB}"/>
              </a:ext>
            </a:extLst>
          </p:cNvPr>
          <p:cNvGrpSpPr/>
          <p:nvPr/>
        </p:nvGrpSpPr>
        <p:grpSpPr>
          <a:xfrm>
            <a:off x="428930" y="5459937"/>
            <a:ext cx="4377641" cy="830997"/>
            <a:chOff x="314097" y="4315577"/>
            <a:chExt cx="3283231" cy="623248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2783D90-5945-4279-8C51-5E15C9AA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42F21BB6-48FA-4394-A966-61B1C43729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6" name="Freeform 19">
                <a:extLst>
                  <a:ext uri="{FF2B5EF4-FFF2-40B4-BE49-F238E27FC236}">
                    <a16:creationId xmlns:a16="http://schemas.microsoft.com/office/drawing/2014/main" id="{26A6662B-7E3B-4BC6-B151-CC2052DAA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7" name="Freeform 20">
                <a:extLst>
                  <a:ext uri="{FF2B5EF4-FFF2-40B4-BE49-F238E27FC236}">
                    <a16:creationId xmlns:a16="http://schemas.microsoft.com/office/drawing/2014/main" id="{E8441D3F-D319-45EC-9052-E38004C1EE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5FF9CC45-6D84-49BD-BECF-CB98E3CFB24F}"/>
                </a:ext>
              </a:extLst>
            </p:cNvPr>
            <p:cNvSpPr txBox="1"/>
            <p:nvPr/>
          </p:nvSpPr>
          <p:spPr>
            <a:xfrm>
              <a:off x="645000" y="4315577"/>
              <a:ext cx="2952328" cy="623248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 dirty="0">
                  <a:solidFill>
                    <a:srgbClr val="3E454A"/>
                  </a:solidFill>
                </a:rPr>
                <a:t>La signature peut avoir lieu immédiatement ou en différé. Dans ce dernier cas, il est possible de revenir ultérieurement, en avenant, sur l’abonnement pour finaliser sa validation.</a:t>
              </a:r>
            </a:p>
          </p:txBody>
        </p:sp>
      </p:grpSp>
      <p:sp>
        <p:nvSpPr>
          <p:cNvPr id="32" name="Titre 6">
            <a:extLst>
              <a:ext uri="{FF2B5EF4-FFF2-40B4-BE49-F238E27FC236}">
                <a16:creationId xmlns:a16="http://schemas.microsoft.com/office/drawing/2014/main" id="{BC4B7F79-E98E-413C-BAC0-E7E1654E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09BE3684-68A0-4EF8-ABEA-F81299DC9C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Validation (suite) et Edition des CP</a:t>
            </a:r>
          </a:p>
        </p:txBody>
      </p:sp>
    </p:spTree>
    <p:extLst>
      <p:ext uri="{BB962C8B-B14F-4D97-AF65-F5344CB8AC3E}">
        <p14:creationId xmlns:p14="http://schemas.microsoft.com/office/powerpoint/2010/main" val="100544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re 6">
            <a:extLst>
              <a:ext uri="{FF2B5EF4-FFF2-40B4-BE49-F238E27FC236}">
                <a16:creationId xmlns:a16="http://schemas.microsoft.com/office/drawing/2014/main" id="{BC4B7F79-E98E-413C-BAC0-E7E1654E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09BE3684-68A0-4EF8-ABEA-F81299DC9C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Suite du parcours en fonction du type de signature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E44C345C-EDBA-4CC2-BD9E-EFFDF3BC69DA}"/>
              </a:ext>
            </a:extLst>
          </p:cNvPr>
          <p:cNvSpPr/>
          <p:nvPr/>
        </p:nvSpPr>
        <p:spPr>
          <a:xfrm>
            <a:off x="2579394" y="2831466"/>
            <a:ext cx="2181618" cy="45496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Signature électronique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6" name="Rectangle à coins arrondis 13">
            <a:extLst>
              <a:ext uri="{FF2B5EF4-FFF2-40B4-BE49-F238E27FC236}">
                <a16:creationId xmlns:a16="http://schemas.microsoft.com/office/drawing/2014/main" id="{2B0C94B2-BDB4-425E-AEEF-62E803ADB800}"/>
              </a:ext>
            </a:extLst>
          </p:cNvPr>
          <p:cNvSpPr/>
          <p:nvPr/>
        </p:nvSpPr>
        <p:spPr>
          <a:xfrm>
            <a:off x="6424862" y="2831466"/>
            <a:ext cx="2181618" cy="45496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Signature papier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dre&#10;&#10;Description générée automatiquement">
            <a:hlinkClick r:id="rId2" action="ppaction://hlinksldjump"/>
            <a:extLst>
              <a:ext uri="{FF2B5EF4-FFF2-40B4-BE49-F238E27FC236}">
                <a16:creationId xmlns:a16="http://schemas.microsoft.com/office/drawing/2014/main" id="{81DBCE79-8522-4657-9A10-15E71183F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726" y="3286427"/>
            <a:ext cx="3385057" cy="2036676"/>
          </a:xfrm>
          <a:prstGeom prst="rect">
            <a:avLst/>
          </a:prstGeom>
        </p:spPr>
      </p:pic>
      <p:pic>
        <p:nvPicPr>
          <p:cNvPr id="5" name="Image 4">
            <a:hlinkClick r:id="rId4" action="ppaction://hlinksldjump"/>
            <a:extLst>
              <a:ext uri="{FF2B5EF4-FFF2-40B4-BE49-F238E27FC236}">
                <a16:creationId xmlns:a16="http://schemas.microsoft.com/office/drawing/2014/main" id="{0E3C2D46-15B9-4552-9EEA-C796DB48A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021" y="3429000"/>
            <a:ext cx="2471963" cy="16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55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 b="1" dirty="0"/>
              <a:t>Signature électronique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52AD4F3-29A8-450A-AA08-9122175AB7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782"/>
          <a:stretch/>
        </p:blipFill>
        <p:spPr>
          <a:xfrm>
            <a:off x="4847860" y="4155598"/>
            <a:ext cx="7200000" cy="169710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0834FDD-43BE-4F24-912F-837A0684D45A}"/>
              </a:ext>
            </a:extLst>
          </p:cNvPr>
          <p:cNvGrpSpPr/>
          <p:nvPr/>
        </p:nvGrpSpPr>
        <p:grpSpPr>
          <a:xfrm>
            <a:off x="493191" y="1986772"/>
            <a:ext cx="4225296" cy="544765"/>
            <a:chOff x="539552" y="4088983"/>
            <a:chExt cx="3168972" cy="408574"/>
          </a:xfrm>
        </p:grpSpPr>
        <p:sp>
          <p:nvSpPr>
            <p:cNvPr id="8" name="Rectangle à coins arrondis 13">
              <a:extLst>
                <a:ext uri="{FF2B5EF4-FFF2-40B4-BE49-F238E27FC236}">
                  <a16:creationId xmlns:a16="http://schemas.microsoft.com/office/drawing/2014/main" id="{BBA278E7-331D-404D-A5AE-381728789B1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532C6EF-D1D7-43C2-9B6B-97639EA96ABC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8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70" i="1" dirty="0"/>
                <a:t>A ce stade vous ne pouvez renseigner la date puisque le contrat n’est pas signé </a:t>
              </a:r>
              <a:endParaRPr lang="fr-FR" sz="147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01E18EA-7FCE-4517-857B-E5279612DD20}"/>
              </a:ext>
            </a:extLst>
          </p:cNvPr>
          <p:cNvGrpSpPr/>
          <p:nvPr/>
        </p:nvGrpSpPr>
        <p:grpSpPr>
          <a:xfrm>
            <a:off x="476665" y="2952706"/>
            <a:ext cx="4225296" cy="340576"/>
            <a:chOff x="539552" y="4088983"/>
            <a:chExt cx="3168972" cy="255432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7CCAF66-6557-4985-B1C6-0C5890EE320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47E1CA3-22D0-46E9-9DE7-338196909C3F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 </a:t>
              </a:r>
              <a:r>
                <a:rPr lang="fr-FR" sz="1467" b="1" dirty="0">
                  <a:solidFill>
                    <a:schemeClr val="bg1">
                      <a:lumMod val="50000"/>
                    </a:schemeClr>
                  </a:solidFill>
                </a:rPr>
                <a:t>Retour Offre </a:t>
              </a:r>
              <a:r>
                <a:rPr lang="fr-FR" sz="1467" dirty="0"/>
                <a:t>»</a:t>
              </a:r>
              <a:endParaRPr lang="fr-FR" sz="1467" b="1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</p:grpSp>
      <p:sp>
        <p:nvSpPr>
          <p:cNvPr id="13" name="Espace réservé du contenu 24">
            <a:extLst>
              <a:ext uri="{FF2B5EF4-FFF2-40B4-BE49-F238E27FC236}">
                <a16:creationId xmlns:a16="http://schemas.microsoft.com/office/drawing/2014/main" id="{7313B5F4-1F09-45A4-9443-2DCAB98066B5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719263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Chemin de fer de Validation de l’ouverture de l’abonnement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04096CC-C04B-48BD-AF8A-A580236DAFE0}"/>
              </a:ext>
            </a:extLst>
          </p:cNvPr>
          <p:cNvGrpSpPr/>
          <p:nvPr/>
        </p:nvGrpSpPr>
        <p:grpSpPr>
          <a:xfrm>
            <a:off x="4847860" y="1530783"/>
            <a:ext cx="7200000" cy="3426329"/>
            <a:chOff x="3734337" y="915566"/>
            <a:chExt cx="5400000" cy="256974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AF59BF3-CAFD-4AB6-A1A9-0183BA6162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8591"/>
            <a:stretch/>
          </p:blipFill>
          <p:spPr>
            <a:xfrm>
              <a:off x="3734337" y="915566"/>
              <a:ext cx="5400000" cy="1272832"/>
            </a:xfrm>
            <a:prstGeom prst="rect">
              <a:avLst/>
            </a:prstGeom>
            <a:noFill/>
          </p:spPr>
        </p:pic>
        <p:sp>
          <p:nvSpPr>
            <p:cNvPr id="6" name="Rectangle à coins arrondis 14">
              <a:extLst>
                <a:ext uri="{FF2B5EF4-FFF2-40B4-BE49-F238E27FC236}">
                  <a16:creationId xmlns:a16="http://schemas.microsoft.com/office/drawing/2014/main" id="{5D941F89-BA30-486E-AAD4-F4CEAE6F89CB}"/>
                </a:ext>
              </a:extLst>
            </p:cNvPr>
            <p:cNvSpPr/>
            <p:nvPr/>
          </p:nvSpPr>
          <p:spPr>
            <a:xfrm>
              <a:off x="5496037" y="1869523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0" name="Rectangle à coins arrondis 14">
              <a:extLst>
                <a:ext uri="{FF2B5EF4-FFF2-40B4-BE49-F238E27FC236}">
                  <a16:creationId xmlns:a16="http://schemas.microsoft.com/office/drawing/2014/main" id="{693AC92F-93DA-478E-97DF-2B550BA27315}"/>
                </a:ext>
              </a:extLst>
            </p:cNvPr>
            <p:cNvSpPr/>
            <p:nvPr/>
          </p:nvSpPr>
          <p:spPr>
            <a:xfrm>
              <a:off x="7394471" y="3268202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26" name="Titre 6">
            <a:extLst>
              <a:ext uri="{FF2B5EF4-FFF2-40B4-BE49-F238E27FC236}">
                <a16:creationId xmlns:a16="http://schemas.microsoft.com/office/drawing/2014/main" id="{09C973A7-981C-486E-9173-B8EBF716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DD6F94A9-B454-44E0-85C7-101E34E9A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Validation (suite) – signature électronique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BA2C57-AFB3-4F55-88AD-20228E028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597" y="4733165"/>
            <a:ext cx="519558" cy="2239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5ADB65-2853-4922-B981-B755CEF1343B}"/>
              </a:ext>
            </a:extLst>
          </p:cNvPr>
          <p:cNvSpPr/>
          <p:nvPr/>
        </p:nvSpPr>
        <p:spPr>
          <a:xfrm>
            <a:off x="7023081" y="2622039"/>
            <a:ext cx="487680" cy="8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109C9C-A149-4BFD-91FA-C7731B98F09B}"/>
              </a:ext>
            </a:extLst>
          </p:cNvPr>
          <p:cNvSpPr/>
          <p:nvPr/>
        </p:nvSpPr>
        <p:spPr>
          <a:xfrm>
            <a:off x="7032317" y="5253653"/>
            <a:ext cx="487680" cy="8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85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D25C64-06F0-4730-A944-DC1A0BD391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68027" y="1113582"/>
            <a:ext cx="5736419" cy="337865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F19A42D-8937-4BDE-A46D-5C8D21E3B0AF}"/>
              </a:ext>
            </a:extLst>
          </p:cNvPr>
          <p:cNvGrpSpPr/>
          <p:nvPr/>
        </p:nvGrpSpPr>
        <p:grpSpPr>
          <a:xfrm>
            <a:off x="338776" y="2176650"/>
            <a:ext cx="4235517" cy="1117802"/>
            <a:chOff x="315575" y="1579710"/>
            <a:chExt cx="3176638" cy="83835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3FF3B81-0A1C-42A8-88ED-530F1E22888C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63AAB89-4EB7-4B43-8607-355AEAB591E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1135F6-CC50-48E4-83D8-7890B848E155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Choisir le mode de signature 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3DFB2D9-6903-43F3-91E6-7A87A68FD93D}"/>
                </a:ext>
              </a:extLst>
            </p:cNvPr>
            <p:cNvGrpSpPr/>
            <p:nvPr/>
          </p:nvGrpSpPr>
          <p:grpSpPr>
            <a:xfrm>
              <a:off x="315575" y="2179254"/>
              <a:ext cx="3168352" cy="238807"/>
              <a:chOff x="531599" y="4202318"/>
              <a:chExt cx="3168352" cy="238807"/>
            </a:xfrm>
          </p:grpSpPr>
          <p:sp>
            <p:nvSpPr>
              <p:cNvPr id="9" name="Rectangle à coins arrondis 13">
                <a:extLst>
                  <a:ext uri="{FF2B5EF4-FFF2-40B4-BE49-F238E27FC236}">
                    <a16:creationId xmlns:a16="http://schemas.microsoft.com/office/drawing/2014/main" id="{FC788542-BF0B-4C6B-8CCA-3D03849322F7}"/>
                  </a:ext>
                </a:extLst>
              </p:cNvPr>
              <p:cNvSpPr/>
              <p:nvPr/>
            </p:nvSpPr>
            <p:spPr>
              <a:xfrm>
                <a:off x="531599" y="422401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93B5E2-6862-4019-9841-FC3A425177A3}"/>
                  </a:ext>
                </a:extLst>
              </p:cNvPr>
              <p:cNvSpPr txBox="1"/>
              <p:nvPr/>
            </p:nvSpPr>
            <p:spPr>
              <a:xfrm>
                <a:off x="747623" y="4202318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« Envoyer pour Signature »</a:t>
                </a:r>
              </a:p>
            </p:txBody>
          </p:sp>
        </p:grp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Finaliser l’ouverture de l’Offre par la signature électronique du Contrat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7736236" y="183985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95C453A-096C-455E-9036-43998CF0A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748"/>
          <a:stretch/>
        </p:blipFill>
        <p:spPr>
          <a:xfrm>
            <a:off x="3999828" y="3109708"/>
            <a:ext cx="4800000" cy="3360213"/>
          </a:xfrm>
          <a:prstGeom prst="rect">
            <a:avLst/>
          </a:prstGeom>
        </p:spPr>
      </p:pic>
      <p:sp>
        <p:nvSpPr>
          <p:cNvPr id="30" name="Rectangle à coins arrondis 13">
            <a:extLst>
              <a:ext uri="{FF2B5EF4-FFF2-40B4-BE49-F238E27FC236}">
                <a16:creationId xmlns:a16="http://schemas.microsoft.com/office/drawing/2014/main" id="{D89C4555-E54F-4931-98D0-4BD4811FFCE2}"/>
              </a:ext>
            </a:extLst>
          </p:cNvPr>
          <p:cNvSpPr/>
          <p:nvPr/>
        </p:nvSpPr>
        <p:spPr>
          <a:xfrm>
            <a:off x="10386949" y="421193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5F17DB-0F59-4570-8D86-1829A12E0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301" y="1184796"/>
            <a:ext cx="2349828" cy="2159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365491-6C35-4589-B90D-DCB7D0611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672" y="4197086"/>
            <a:ext cx="2943520" cy="186300"/>
          </a:xfrm>
          <a:prstGeom prst="rect">
            <a:avLst/>
          </a:prstGeom>
        </p:spPr>
      </p:pic>
      <p:sp>
        <p:nvSpPr>
          <p:cNvPr id="23" name="Titre 6">
            <a:extLst>
              <a:ext uri="{FF2B5EF4-FFF2-40B4-BE49-F238E27FC236}">
                <a16:creationId xmlns:a16="http://schemas.microsoft.com/office/drawing/2014/main" id="{9F5C3D88-BF71-4022-B901-5EB436B9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83D00EDE-8972-43E8-8E5A-C704188A72C5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Finalisation ouverture de l’Offre Forfaitaire </a:t>
            </a:r>
          </a:p>
        </p:txBody>
      </p:sp>
    </p:spTree>
    <p:extLst>
      <p:ext uri="{BB962C8B-B14F-4D97-AF65-F5344CB8AC3E}">
        <p14:creationId xmlns:p14="http://schemas.microsoft.com/office/powerpoint/2010/main" val="3003199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63FF3B81-0A1C-42A8-88ED-530F1E22888C}"/>
              </a:ext>
            </a:extLst>
          </p:cNvPr>
          <p:cNvGrpSpPr/>
          <p:nvPr/>
        </p:nvGrpSpPr>
        <p:grpSpPr>
          <a:xfrm>
            <a:off x="349380" y="2176650"/>
            <a:ext cx="4224913" cy="543867"/>
            <a:chOff x="539552" y="4105055"/>
            <a:chExt cx="3168685" cy="407900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63AAB89-4EB7-4B43-8607-355AEAB591E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01135F6-CC50-48E4-83D8-7890B848E155}"/>
                </a:ext>
              </a:extLst>
            </p:cNvPr>
            <p:cNvSpPr txBox="1"/>
            <p:nvPr/>
          </p:nvSpPr>
          <p:spPr>
            <a:xfrm>
              <a:off x="755909" y="4105055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La tuile du Ce Net indique un statut « </a:t>
              </a:r>
              <a:r>
                <a:rPr lang="fr-FR" sz="1467" dirty="0"/>
                <a:t>en cours d’ouverture »</a:t>
              </a:r>
            </a:p>
          </p:txBody>
        </p: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Sur l’onglet Services le contrat est à l ’état « en cours d’ouverture » et n’est pas opérationnel.</a:t>
            </a:r>
          </a:p>
        </p:txBody>
      </p:sp>
      <p:sp>
        <p:nvSpPr>
          <p:cNvPr id="23" name="Titre 6">
            <a:extLst>
              <a:ext uri="{FF2B5EF4-FFF2-40B4-BE49-F238E27FC236}">
                <a16:creationId xmlns:a16="http://schemas.microsoft.com/office/drawing/2014/main" id="{9F5C3D88-BF71-4022-B901-5EB436B9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83D00EDE-8972-43E8-8E5A-C704188A72C5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Vérification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976D5E-5476-48F9-82C9-B6D83D797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93" y="2505092"/>
            <a:ext cx="7426819" cy="3611528"/>
          </a:xfrm>
          <a:prstGeom prst="rect">
            <a:avLst/>
          </a:prstGeom>
        </p:spPr>
      </p:pic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42C17693-157A-499C-98FF-DEB3CE4A9B3D}"/>
              </a:ext>
            </a:extLst>
          </p:cNvPr>
          <p:cNvSpPr/>
          <p:nvPr/>
        </p:nvSpPr>
        <p:spPr>
          <a:xfrm>
            <a:off x="9345852" y="447356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747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E0834FDD-43BE-4F24-912F-837A0684D45A}"/>
              </a:ext>
            </a:extLst>
          </p:cNvPr>
          <p:cNvGrpSpPr/>
          <p:nvPr/>
        </p:nvGrpSpPr>
        <p:grpSpPr>
          <a:xfrm>
            <a:off x="493191" y="1986775"/>
            <a:ext cx="4225296" cy="482312"/>
            <a:chOff x="539552" y="4088983"/>
            <a:chExt cx="3168972" cy="361734"/>
          </a:xfrm>
        </p:grpSpPr>
        <p:sp>
          <p:nvSpPr>
            <p:cNvPr id="8" name="Rectangle à coins arrondis 13">
              <a:extLst>
                <a:ext uri="{FF2B5EF4-FFF2-40B4-BE49-F238E27FC236}">
                  <a16:creationId xmlns:a16="http://schemas.microsoft.com/office/drawing/2014/main" id="{BBA278E7-331D-404D-A5AE-381728789B1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532C6EF-D1D7-43C2-9B6B-97639EA96ABC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361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Renseigner la date de signature </a:t>
              </a:r>
            </a:p>
            <a:p>
              <a:r>
                <a:rPr lang="fr-FR" sz="1067" i="1" dirty="0"/>
                <a:t>(Avec la date de la signature électronique en cas de SED)</a:t>
              </a:r>
              <a:endParaRPr lang="fr-FR" sz="1067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01E18EA-7FCE-4517-857B-E5279612DD20}"/>
              </a:ext>
            </a:extLst>
          </p:cNvPr>
          <p:cNvGrpSpPr/>
          <p:nvPr/>
        </p:nvGrpSpPr>
        <p:grpSpPr>
          <a:xfrm>
            <a:off x="476665" y="2952706"/>
            <a:ext cx="4225296" cy="340576"/>
            <a:chOff x="539552" y="4088983"/>
            <a:chExt cx="3168972" cy="255432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7CCAF66-6557-4985-B1C6-0C5890EE320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47E1CA3-22D0-46E9-9DE7-338196909C3F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le bouton </a:t>
              </a:r>
              <a:r>
                <a:rPr lang="fr-FR" sz="1467" b="1" dirty="0">
                  <a:solidFill>
                    <a:schemeClr val="bg1"/>
                  </a:solidFill>
                  <a:highlight>
                    <a:srgbClr val="808080"/>
                  </a:highlight>
                </a:rPr>
                <a:t>Signature</a:t>
              </a:r>
            </a:p>
          </p:txBody>
        </p:sp>
      </p:grpSp>
      <p:sp>
        <p:nvSpPr>
          <p:cNvPr id="13" name="Espace réservé du contenu 24">
            <a:extLst>
              <a:ext uri="{FF2B5EF4-FFF2-40B4-BE49-F238E27FC236}">
                <a16:creationId xmlns:a16="http://schemas.microsoft.com/office/drawing/2014/main" id="{7313B5F4-1F09-45A4-9443-2DCAB98066B5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719263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Une fois la signature électronique effectuée par le client retourner par avenant sur le contrat.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10ED720-4148-400D-AAAF-A515971698C2}"/>
              </a:ext>
            </a:extLst>
          </p:cNvPr>
          <p:cNvGrpSpPr/>
          <p:nvPr/>
        </p:nvGrpSpPr>
        <p:grpSpPr>
          <a:xfrm>
            <a:off x="475300" y="4616362"/>
            <a:ext cx="4226661" cy="318100"/>
            <a:chOff x="539552" y="4113703"/>
            <a:chExt cx="3169996" cy="238575"/>
          </a:xfrm>
        </p:grpSpPr>
        <p:sp>
          <p:nvSpPr>
            <p:cNvPr id="15" name="Rectangle à coins arrondis 13">
              <a:extLst>
                <a:ext uri="{FF2B5EF4-FFF2-40B4-BE49-F238E27FC236}">
                  <a16:creationId xmlns:a16="http://schemas.microsoft.com/office/drawing/2014/main" id="{F9E3FE2B-5F4F-4FD1-82A0-AC3FADEE2E0B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49364B2-9CC1-44CF-9ACA-0FFF1A226A6F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la case «</a:t>
              </a:r>
              <a:r>
                <a:rPr lang="fr-FR" sz="1467" dirty="0">
                  <a:solidFill>
                    <a:schemeClr val="bg1">
                      <a:lumMod val="50000"/>
                    </a:schemeClr>
                  </a:solidFill>
                </a:rPr>
                <a:t> </a:t>
              </a:r>
              <a:r>
                <a:rPr lang="fr-FR" sz="1467" b="1" dirty="0">
                  <a:solidFill>
                    <a:schemeClr val="bg1">
                      <a:lumMod val="50000"/>
                    </a:schemeClr>
                  </a:solidFill>
                </a:rPr>
                <a:t>A activer </a:t>
              </a:r>
              <a:r>
                <a:rPr lang="fr-FR" sz="1467" dirty="0"/>
                <a:t>»</a:t>
              </a:r>
              <a:endParaRPr lang="fr-FR" sz="1467" dirty="0">
                <a:solidFill>
                  <a:schemeClr val="accent3"/>
                </a:solidFill>
                <a:highlight>
                  <a:srgbClr val="FFFF00"/>
                </a:highlight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5117DE5-D801-4F4E-9A9C-CB7837619914}"/>
              </a:ext>
            </a:extLst>
          </p:cNvPr>
          <p:cNvSpPr txBox="1"/>
          <p:nvPr/>
        </p:nvSpPr>
        <p:spPr>
          <a:xfrm>
            <a:off x="387179" y="3909054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 dirty="0">
                <a:solidFill>
                  <a:srgbClr val="C00000"/>
                </a:solidFill>
              </a:rPr>
              <a:t>Signé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04096CC-C04B-48BD-AF8A-A580236DAFE0}"/>
              </a:ext>
            </a:extLst>
          </p:cNvPr>
          <p:cNvGrpSpPr/>
          <p:nvPr/>
        </p:nvGrpSpPr>
        <p:grpSpPr>
          <a:xfrm>
            <a:off x="4859421" y="1702027"/>
            <a:ext cx="7200000" cy="1697109"/>
            <a:chOff x="3734337" y="915566"/>
            <a:chExt cx="5400000" cy="127283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AF59BF3-CAFD-4AB6-A1A9-0183BA6162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8591"/>
            <a:stretch/>
          </p:blipFill>
          <p:spPr>
            <a:xfrm>
              <a:off x="3734337" y="915566"/>
              <a:ext cx="5400000" cy="1272832"/>
            </a:xfrm>
            <a:prstGeom prst="rect">
              <a:avLst/>
            </a:prstGeom>
            <a:noFill/>
          </p:spPr>
        </p:pic>
        <p:sp>
          <p:nvSpPr>
            <p:cNvPr id="6" name="Rectangle à coins arrondis 14">
              <a:extLst>
                <a:ext uri="{FF2B5EF4-FFF2-40B4-BE49-F238E27FC236}">
                  <a16:creationId xmlns:a16="http://schemas.microsoft.com/office/drawing/2014/main" id="{5D941F89-BA30-486E-AAD4-F4CEAE6F89CB}"/>
                </a:ext>
              </a:extLst>
            </p:cNvPr>
            <p:cNvSpPr/>
            <p:nvPr/>
          </p:nvSpPr>
          <p:spPr>
            <a:xfrm>
              <a:off x="5724128" y="1765738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0" name="Rectangle à coins arrondis 14">
              <a:extLst>
                <a:ext uri="{FF2B5EF4-FFF2-40B4-BE49-F238E27FC236}">
                  <a16:creationId xmlns:a16="http://schemas.microsoft.com/office/drawing/2014/main" id="{693AC92F-93DA-478E-97DF-2B550BA27315}"/>
                </a:ext>
              </a:extLst>
            </p:cNvPr>
            <p:cNvSpPr/>
            <p:nvPr/>
          </p:nvSpPr>
          <p:spPr>
            <a:xfrm>
              <a:off x="6407510" y="1765738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55E58-B003-4B1D-B949-990C6FCFBECB}"/>
              </a:ext>
            </a:extLst>
          </p:cNvPr>
          <p:cNvGrpSpPr/>
          <p:nvPr/>
        </p:nvGrpSpPr>
        <p:grpSpPr>
          <a:xfrm>
            <a:off x="4847861" y="4155598"/>
            <a:ext cx="7200000" cy="1697109"/>
            <a:chOff x="3744000" y="2268440"/>
            <a:chExt cx="5400000" cy="127283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52AD4F3-29A8-450A-AA08-9122175AB7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8782"/>
            <a:stretch/>
          </p:blipFill>
          <p:spPr>
            <a:xfrm>
              <a:off x="3744000" y="2268440"/>
              <a:ext cx="5400000" cy="1272832"/>
            </a:xfrm>
            <a:prstGeom prst="rect">
              <a:avLst/>
            </a:prstGeom>
          </p:spPr>
        </p:pic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912F822B-4D2C-45FD-A3F9-8B397E9B000A}"/>
                </a:ext>
              </a:extLst>
            </p:cNvPr>
            <p:cNvSpPr/>
            <p:nvPr/>
          </p:nvSpPr>
          <p:spPr>
            <a:xfrm>
              <a:off x="6804248" y="2858947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itre 6">
            <a:extLst>
              <a:ext uri="{FF2B5EF4-FFF2-40B4-BE49-F238E27FC236}">
                <a16:creationId xmlns:a16="http://schemas.microsoft.com/office/drawing/2014/main" id="{09C973A7-981C-486E-9173-B8EBF716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DD6F94A9-B454-44E0-85C7-101E34E9A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Validation (suite) – signature électronique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A545-5C1A-4B1E-8E93-E8B571118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492" y="1710737"/>
            <a:ext cx="1049337" cy="10944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EDBCA9D-C637-479B-B6D9-B059D57A7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421" y="4163724"/>
            <a:ext cx="1049337" cy="10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97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24">
            <a:extLst>
              <a:ext uri="{FF2B5EF4-FFF2-40B4-BE49-F238E27FC236}">
                <a16:creationId xmlns:a16="http://schemas.microsoft.com/office/drawing/2014/main" id="{7313B5F4-1F09-45A4-9443-2DCAB98066B5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719263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Chemin de fer de Validation de l’ouverture de l’abonnement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013F951-950B-4E3E-96EC-7C7556A23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311"/>
          <a:stretch/>
        </p:blipFill>
        <p:spPr>
          <a:xfrm>
            <a:off x="4847861" y="1988840"/>
            <a:ext cx="7200000" cy="167629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985C357B-FD47-4563-A61D-90EF247C960D}"/>
              </a:ext>
            </a:extLst>
          </p:cNvPr>
          <p:cNvSpPr txBox="1"/>
          <p:nvPr/>
        </p:nvSpPr>
        <p:spPr>
          <a:xfrm>
            <a:off x="497059" y="2180862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 dirty="0">
                <a:solidFill>
                  <a:srgbClr val="C00000"/>
                </a:solidFill>
              </a:rPr>
              <a:t>Activé</a:t>
            </a:r>
          </a:p>
        </p:txBody>
      </p:sp>
      <p:sp>
        <p:nvSpPr>
          <p:cNvPr id="19" name="Rectangle à coins arrondis 14">
            <a:extLst>
              <a:ext uri="{FF2B5EF4-FFF2-40B4-BE49-F238E27FC236}">
                <a16:creationId xmlns:a16="http://schemas.microsoft.com/office/drawing/2014/main" id="{41D03C46-D4C7-4F3C-8A59-2E999E3B297C}"/>
              </a:ext>
            </a:extLst>
          </p:cNvPr>
          <p:cNvSpPr/>
          <p:nvPr/>
        </p:nvSpPr>
        <p:spPr>
          <a:xfrm>
            <a:off x="10224459" y="313952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F8FABE8-1C7A-4F97-BF5C-C76E1F5552BD}"/>
              </a:ext>
            </a:extLst>
          </p:cNvPr>
          <p:cNvGrpSpPr/>
          <p:nvPr/>
        </p:nvGrpSpPr>
        <p:grpSpPr>
          <a:xfrm>
            <a:off x="481126" y="2568072"/>
            <a:ext cx="4226661" cy="1282531"/>
            <a:chOff x="539552" y="4113703"/>
            <a:chExt cx="3169996" cy="961898"/>
          </a:xfrm>
        </p:grpSpPr>
        <p:sp>
          <p:nvSpPr>
            <p:cNvPr id="28" name="Rectangle à coins arrondis 13">
              <a:extLst>
                <a:ext uri="{FF2B5EF4-FFF2-40B4-BE49-F238E27FC236}">
                  <a16:creationId xmlns:a16="http://schemas.microsoft.com/office/drawing/2014/main" id="{C87F2DE2-E664-418B-87CF-7F714754143E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F244845-F20A-478C-A3C3-79989F91E522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961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Le code confidentiel de l’utilisateur a été généré.</a:t>
              </a:r>
            </a:p>
            <a:p>
              <a:pPr marL="228594" indent="-228594">
                <a:buFontTx/>
                <a:buChar char="-"/>
              </a:pPr>
              <a:r>
                <a:rPr lang="fr-FR" sz="1200" i="1" dirty="0"/>
                <a:t>Si le collaborateur est habilité : le code confidentiel apparait en clair, il doit être transmis au Client</a:t>
              </a:r>
            </a:p>
            <a:p>
              <a:pPr marL="228594" indent="-228594">
                <a:buFontTx/>
                <a:buChar char="-"/>
              </a:pPr>
              <a:r>
                <a:rPr lang="fr-FR" sz="1200" i="1" dirty="0"/>
                <a:t>Sinon, il apparait sous la forme ********, il sera envoyé automatiquement par courrier au client</a:t>
              </a:r>
            </a:p>
          </p:txBody>
        </p:sp>
      </p:grpSp>
      <p:sp>
        <p:nvSpPr>
          <p:cNvPr id="32" name="Rectangle à coins arrondis 14">
            <a:extLst>
              <a:ext uri="{FF2B5EF4-FFF2-40B4-BE49-F238E27FC236}">
                <a16:creationId xmlns:a16="http://schemas.microsoft.com/office/drawing/2014/main" id="{82CB916E-151A-4AE8-9D65-309A2DADBDAB}"/>
              </a:ext>
            </a:extLst>
          </p:cNvPr>
          <p:cNvSpPr/>
          <p:nvPr/>
        </p:nvSpPr>
        <p:spPr>
          <a:xfrm>
            <a:off x="9744405" y="238493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8DCD600-F8DA-4E30-95A2-6E707412606D}"/>
              </a:ext>
            </a:extLst>
          </p:cNvPr>
          <p:cNvGrpSpPr/>
          <p:nvPr/>
        </p:nvGrpSpPr>
        <p:grpSpPr>
          <a:xfrm>
            <a:off x="497059" y="4101079"/>
            <a:ext cx="4226661" cy="318100"/>
            <a:chOff x="539552" y="4113703"/>
            <a:chExt cx="3169996" cy="238575"/>
          </a:xfrm>
        </p:grpSpPr>
        <p:sp>
          <p:nvSpPr>
            <p:cNvPr id="34" name="Rectangle à coins arrondis 13">
              <a:extLst>
                <a:ext uri="{FF2B5EF4-FFF2-40B4-BE49-F238E27FC236}">
                  <a16:creationId xmlns:a16="http://schemas.microsoft.com/office/drawing/2014/main" id="{038AB300-549A-4AED-829F-F29595C968B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4A971008-D2CC-44BA-9209-1551F4C8B30E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 </a:t>
              </a:r>
              <a:r>
                <a:rPr lang="fr-FR" sz="1467" b="1" dirty="0">
                  <a:solidFill>
                    <a:schemeClr val="bg1">
                      <a:lumMod val="50000"/>
                    </a:schemeClr>
                  </a:solidFill>
                </a:rPr>
                <a:t>Retour Offre </a:t>
              </a:r>
              <a:r>
                <a:rPr lang="fr-FR" sz="1467" dirty="0"/>
                <a:t>»</a:t>
              </a:r>
              <a:endParaRPr lang="fr-FR" sz="1200" i="1" dirty="0"/>
            </a:p>
          </p:txBody>
        </p:sp>
      </p:grpSp>
      <p:sp>
        <p:nvSpPr>
          <p:cNvPr id="20" name="Titre 6">
            <a:extLst>
              <a:ext uri="{FF2B5EF4-FFF2-40B4-BE49-F238E27FC236}">
                <a16:creationId xmlns:a16="http://schemas.microsoft.com/office/drawing/2014/main" id="{BB428605-0E52-4DB0-A871-58776110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A6487A9A-0554-41EB-B0F8-20809B60BB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Validation (fin) – signature électronique 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3F6C8F-2DDD-4053-B94E-D8BE1FA8C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493" y="1998127"/>
            <a:ext cx="1014502" cy="10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53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44FEF5A-E1C2-42C5-BACC-01F5099980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610"/>
          <a:stretch/>
        </p:blipFill>
        <p:spPr>
          <a:xfrm>
            <a:off x="5021014" y="1250170"/>
            <a:ext cx="5766980" cy="361899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3FF3B81-0A1C-42A8-88ED-530F1E22888C}"/>
              </a:ext>
            </a:extLst>
          </p:cNvPr>
          <p:cNvGrpSpPr/>
          <p:nvPr/>
        </p:nvGrpSpPr>
        <p:grpSpPr>
          <a:xfrm>
            <a:off x="349380" y="2176649"/>
            <a:ext cx="4224913" cy="319147"/>
            <a:chOff x="539552" y="4105055"/>
            <a:chExt cx="3168685" cy="239360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63AAB89-4EB7-4B43-8607-355AEAB591E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01135F6-CC50-48E4-83D8-7890B848E155}"/>
                </a:ext>
              </a:extLst>
            </p:cNvPr>
            <p:cNvSpPr txBox="1"/>
            <p:nvPr/>
          </p:nvSpPr>
          <p:spPr>
            <a:xfrm>
              <a:off x="755909" y="4105055"/>
              <a:ext cx="295232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 Retour à la synthèse »</a:t>
              </a:r>
            </a:p>
          </p:txBody>
        </p: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Finaliser l’ouverture de l’Offre suite à  signature </a:t>
            </a:r>
            <a:r>
              <a:rPr lang="fr-FR" sz="1467" b="1" dirty="0" err="1">
                <a:solidFill>
                  <a:srgbClr val="C00000"/>
                </a:solidFill>
                <a:latin typeface="+mn-lt"/>
              </a:rPr>
              <a:t>électronqiue</a:t>
            </a:r>
            <a:r>
              <a:rPr lang="fr-FR" sz="1467" b="1" dirty="0">
                <a:solidFill>
                  <a:srgbClr val="C00000"/>
                </a:solidFill>
                <a:latin typeface="+mn-lt"/>
              </a:rPr>
              <a:t> du Contrat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6528852" y="451001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0" name="Titre 6">
            <a:extLst>
              <a:ext uri="{FF2B5EF4-FFF2-40B4-BE49-F238E27FC236}">
                <a16:creationId xmlns:a16="http://schemas.microsoft.com/office/drawing/2014/main" id="{42127ABB-87CA-43CF-927B-7309CA363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304C7289-CAB6-4BE2-8205-F90211E478BF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Finalisation ouverture de l’Offre Forfaitaire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C3F2E1-786C-4153-9490-302E65352F21}"/>
              </a:ext>
            </a:extLst>
          </p:cNvPr>
          <p:cNvGrpSpPr/>
          <p:nvPr/>
        </p:nvGrpSpPr>
        <p:grpSpPr>
          <a:xfrm>
            <a:off x="428930" y="3291481"/>
            <a:ext cx="4377641" cy="461665"/>
            <a:chOff x="314097" y="4315577"/>
            <a:chExt cx="3283231" cy="34625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2128FAD-A4E4-4D71-9B0A-661473B855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361854"/>
              <a:ext cx="216000" cy="213277"/>
              <a:chOff x="1646559" y="1258030"/>
              <a:chExt cx="251900" cy="248725"/>
            </a:xfrm>
          </p:grpSpPr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1229396B-0C69-4345-AC41-F5ABD98FF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25803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24" name="Freeform 19">
                <a:extLst>
                  <a:ext uri="{FF2B5EF4-FFF2-40B4-BE49-F238E27FC236}">
                    <a16:creationId xmlns:a16="http://schemas.microsoft.com/office/drawing/2014/main" id="{73248732-9FE8-46CA-BA4F-2070562A0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28" name="Freeform 20">
                <a:extLst>
                  <a:ext uri="{FF2B5EF4-FFF2-40B4-BE49-F238E27FC236}">
                    <a16:creationId xmlns:a16="http://schemas.microsoft.com/office/drawing/2014/main" id="{F825D939-0760-4042-99D2-7F8C9ADF5D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310937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0D8B33C-4293-4A1A-B943-25B9A30F50F6}"/>
                </a:ext>
              </a:extLst>
            </p:cNvPr>
            <p:cNvSpPr txBox="1"/>
            <p:nvPr/>
          </p:nvSpPr>
          <p:spPr>
            <a:xfrm>
              <a:off x="645000" y="4315577"/>
              <a:ext cx="2952328" cy="34625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 dirty="0">
                  <a:solidFill>
                    <a:srgbClr val="3E454A"/>
                  </a:solidFill>
                </a:rPr>
                <a:t>A ce stade il n’est plus nécessaire de faire signer une nouvelle fois le client.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8519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63FF3B81-0A1C-42A8-88ED-530F1E22888C}"/>
              </a:ext>
            </a:extLst>
          </p:cNvPr>
          <p:cNvGrpSpPr/>
          <p:nvPr/>
        </p:nvGrpSpPr>
        <p:grpSpPr>
          <a:xfrm>
            <a:off x="349381" y="2176652"/>
            <a:ext cx="4224913" cy="543867"/>
            <a:chOff x="539552" y="4105055"/>
            <a:chExt cx="3168685" cy="407900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63AAB89-4EB7-4B43-8607-355AEAB591E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01135F6-CC50-48E4-83D8-7890B848E155}"/>
                </a:ext>
              </a:extLst>
            </p:cNvPr>
            <p:cNvSpPr txBox="1"/>
            <p:nvPr/>
          </p:nvSpPr>
          <p:spPr>
            <a:xfrm>
              <a:off x="755909" y="4105055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 tuile  indique que l’abonnement est actif « Activé le …….» </a:t>
              </a:r>
              <a:r>
                <a:rPr kumimoji="0" lang="fr-FR" sz="1467" b="0" i="0" u="none" strike="noStrike" kern="120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 visible </a:t>
              </a:r>
            </a:p>
          </p:txBody>
        </p: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2976" y="1727303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Sur l’onglet « Services »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911E01-FC3E-428A-B745-0ECBBF877238}"/>
              </a:ext>
            </a:extLst>
          </p:cNvPr>
          <p:cNvSpPr/>
          <p:nvPr/>
        </p:nvSpPr>
        <p:spPr>
          <a:xfrm>
            <a:off x="652501" y="5595065"/>
            <a:ext cx="9964843" cy="492443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12700" cmpd="sng">
                  <a:solidFill>
                    <a:srgbClr val="D7000F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Félicitations ! Votre abonnement Ce net Comptes est opérationnel.</a:t>
            </a:r>
          </a:p>
        </p:txBody>
      </p:sp>
      <p:sp>
        <p:nvSpPr>
          <p:cNvPr id="15" name="Titre 6">
            <a:extLst>
              <a:ext uri="{FF2B5EF4-FFF2-40B4-BE49-F238E27FC236}">
                <a16:creationId xmlns:a16="http://schemas.microsoft.com/office/drawing/2014/main" id="{EE0AFC66-7789-4E3A-B0C1-D9B195FAF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F7056EAC-4959-407A-BDB9-9A8E822BEFE0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Vérification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74DC29-D19E-4E5B-854B-EFC7AD734E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96"/>
          <a:stretch/>
        </p:blipFill>
        <p:spPr>
          <a:xfrm>
            <a:off x="4435474" y="1631153"/>
            <a:ext cx="7001560" cy="3204015"/>
          </a:xfrm>
          <a:prstGeom prst="rect">
            <a:avLst/>
          </a:prstGeom>
        </p:spPr>
      </p:pic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7168193" y="317807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4135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 b="1" dirty="0"/>
              <a:t>Signature papier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451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E0834FDD-43BE-4F24-912F-837A0684D45A}"/>
              </a:ext>
            </a:extLst>
          </p:cNvPr>
          <p:cNvGrpSpPr/>
          <p:nvPr/>
        </p:nvGrpSpPr>
        <p:grpSpPr>
          <a:xfrm>
            <a:off x="493191" y="1986775"/>
            <a:ext cx="4225296" cy="482312"/>
            <a:chOff x="539552" y="4088983"/>
            <a:chExt cx="3168972" cy="361734"/>
          </a:xfrm>
        </p:grpSpPr>
        <p:sp>
          <p:nvSpPr>
            <p:cNvPr id="8" name="Rectangle à coins arrondis 13">
              <a:extLst>
                <a:ext uri="{FF2B5EF4-FFF2-40B4-BE49-F238E27FC236}">
                  <a16:creationId xmlns:a16="http://schemas.microsoft.com/office/drawing/2014/main" id="{BBA278E7-331D-404D-A5AE-381728789B1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532C6EF-D1D7-43C2-9B6B-97639EA96ABC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361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Renseigner la date de signature </a:t>
              </a:r>
            </a:p>
            <a:p>
              <a:r>
                <a:rPr lang="fr-FR" sz="1067" i="1" dirty="0"/>
                <a:t>(date du jour en cas de signature en face à face)</a:t>
              </a:r>
              <a:endParaRPr lang="fr-FR" sz="1067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01E18EA-7FCE-4517-857B-E5279612DD20}"/>
              </a:ext>
            </a:extLst>
          </p:cNvPr>
          <p:cNvGrpSpPr/>
          <p:nvPr/>
        </p:nvGrpSpPr>
        <p:grpSpPr>
          <a:xfrm>
            <a:off x="476665" y="2952706"/>
            <a:ext cx="4225296" cy="340576"/>
            <a:chOff x="539552" y="4088983"/>
            <a:chExt cx="3168972" cy="255432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7CCAF66-6557-4985-B1C6-0C5890EE320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47E1CA3-22D0-46E9-9DE7-338196909C3F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le bouton </a:t>
              </a:r>
              <a:r>
                <a:rPr lang="fr-FR" sz="1467" b="1" dirty="0">
                  <a:solidFill>
                    <a:schemeClr val="bg1"/>
                  </a:solidFill>
                  <a:highlight>
                    <a:srgbClr val="808080"/>
                  </a:highlight>
                </a:rPr>
                <a:t>Signature</a:t>
              </a:r>
            </a:p>
          </p:txBody>
        </p:sp>
      </p:grpSp>
      <p:sp>
        <p:nvSpPr>
          <p:cNvPr id="13" name="Espace réservé du contenu 24">
            <a:extLst>
              <a:ext uri="{FF2B5EF4-FFF2-40B4-BE49-F238E27FC236}">
                <a16:creationId xmlns:a16="http://schemas.microsoft.com/office/drawing/2014/main" id="{7313B5F4-1F09-45A4-9443-2DCAB98066B5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719263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Chemin de fer de Validation de l’ouverture de l’abonnement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10ED720-4148-400D-AAAF-A515971698C2}"/>
              </a:ext>
            </a:extLst>
          </p:cNvPr>
          <p:cNvGrpSpPr/>
          <p:nvPr/>
        </p:nvGrpSpPr>
        <p:grpSpPr>
          <a:xfrm>
            <a:off x="475300" y="4616362"/>
            <a:ext cx="4226661" cy="318100"/>
            <a:chOff x="539552" y="4113703"/>
            <a:chExt cx="3169996" cy="238575"/>
          </a:xfrm>
        </p:grpSpPr>
        <p:sp>
          <p:nvSpPr>
            <p:cNvPr id="15" name="Rectangle à coins arrondis 13">
              <a:extLst>
                <a:ext uri="{FF2B5EF4-FFF2-40B4-BE49-F238E27FC236}">
                  <a16:creationId xmlns:a16="http://schemas.microsoft.com/office/drawing/2014/main" id="{F9E3FE2B-5F4F-4FD1-82A0-AC3FADEE2E0B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49364B2-9CC1-44CF-9ACA-0FFF1A226A6F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la case «</a:t>
              </a:r>
              <a:r>
                <a:rPr lang="fr-FR" sz="1467" dirty="0">
                  <a:solidFill>
                    <a:schemeClr val="bg1">
                      <a:lumMod val="50000"/>
                    </a:schemeClr>
                  </a:solidFill>
                </a:rPr>
                <a:t> </a:t>
              </a:r>
              <a:r>
                <a:rPr lang="fr-FR" sz="1467" b="1" dirty="0">
                  <a:solidFill>
                    <a:schemeClr val="bg1">
                      <a:lumMod val="50000"/>
                    </a:schemeClr>
                  </a:solidFill>
                </a:rPr>
                <a:t>A activer </a:t>
              </a:r>
              <a:r>
                <a:rPr lang="fr-FR" sz="1467" dirty="0"/>
                <a:t>»</a:t>
              </a:r>
              <a:endParaRPr lang="fr-FR" sz="1467" dirty="0">
                <a:solidFill>
                  <a:schemeClr val="accent3"/>
                </a:solidFill>
                <a:highlight>
                  <a:srgbClr val="FFFF00"/>
                </a:highlight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5117DE5-D801-4F4E-9A9C-CB7837619914}"/>
              </a:ext>
            </a:extLst>
          </p:cNvPr>
          <p:cNvSpPr txBox="1"/>
          <p:nvPr/>
        </p:nvSpPr>
        <p:spPr>
          <a:xfrm>
            <a:off x="387179" y="3909054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 dirty="0">
                <a:solidFill>
                  <a:srgbClr val="C00000"/>
                </a:solidFill>
              </a:rPr>
              <a:t>Signé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04096CC-C04B-48BD-AF8A-A580236DAFE0}"/>
              </a:ext>
            </a:extLst>
          </p:cNvPr>
          <p:cNvGrpSpPr/>
          <p:nvPr/>
        </p:nvGrpSpPr>
        <p:grpSpPr>
          <a:xfrm>
            <a:off x="4859421" y="1702027"/>
            <a:ext cx="7200000" cy="1697109"/>
            <a:chOff x="3734337" y="915566"/>
            <a:chExt cx="5400000" cy="127283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AF59BF3-CAFD-4AB6-A1A9-0183BA6162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8591"/>
            <a:stretch/>
          </p:blipFill>
          <p:spPr>
            <a:xfrm>
              <a:off x="3734337" y="915566"/>
              <a:ext cx="5400000" cy="1272832"/>
            </a:xfrm>
            <a:prstGeom prst="rect">
              <a:avLst/>
            </a:prstGeom>
            <a:noFill/>
          </p:spPr>
        </p:pic>
        <p:sp>
          <p:nvSpPr>
            <p:cNvPr id="6" name="Rectangle à coins arrondis 14">
              <a:extLst>
                <a:ext uri="{FF2B5EF4-FFF2-40B4-BE49-F238E27FC236}">
                  <a16:creationId xmlns:a16="http://schemas.microsoft.com/office/drawing/2014/main" id="{5D941F89-BA30-486E-AAD4-F4CEAE6F89CB}"/>
                </a:ext>
              </a:extLst>
            </p:cNvPr>
            <p:cNvSpPr/>
            <p:nvPr/>
          </p:nvSpPr>
          <p:spPr>
            <a:xfrm>
              <a:off x="5724128" y="1765738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0" name="Rectangle à coins arrondis 14">
              <a:extLst>
                <a:ext uri="{FF2B5EF4-FFF2-40B4-BE49-F238E27FC236}">
                  <a16:creationId xmlns:a16="http://schemas.microsoft.com/office/drawing/2014/main" id="{693AC92F-93DA-478E-97DF-2B550BA27315}"/>
                </a:ext>
              </a:extLst>
            </p:cNvPr>
            <p:cNvSpPr/>
            <p:nvPr/>
          </p:nvSpPr>
          <p:spPr>
            <a:xfrm>
              <a:off x="6407510" y="1765738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55E58-B003-4B1D-B949-990C6FCFBECB}"/>
              </a:ext>
            </a:extLst>
          </p:cNvPr>
          <p:cNvGrpSpPr/>
          <p:nvPr/>
        </p:nvGrpSpPr>
        <p:grpSpPr>
          <a:xfrm>
            <a:off x="4847861" y="4155598"/>
            <a:ext cx="7200000" cy="1697109"/>
            <a:chOff x="3744000" y="2268440"/>
            <a:chExt cx="5400000" cy="127283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52AD4F3-29A8-450A-AA08-9122175AB7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8782"/>
            <a:stretch/>
          </p:blipFill>
          <p:spPr>
            <a:xfrm>
              <a:off x="3744000" y="2268440"/>
              <a:ext cx="5400000" cy="1272832"/>
            </a:xfrm>
            <a:prstGeom prst="rect">
              <a:avLst/>
            </a:prstGeom>
          </p:spPr>
        </p:pic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912F822B-4D2C-45FD-A3F9-8B397E9B000A}"/>
                </a:ext>
              </a:extLst>
            </p:cNvPr>
            <p:cNvSpPr/>
            <p:nvPr/>
          </p:nvSpPr>
          <p:spPr>
            <a:xfrm>
              <a:off x="6804248" y="2858947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3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itre 6">
            <a:extLst>
              <a:ext uri="{FF2B5EF4-FFF2-40B4-BE49-F238E27FC236}">
                <a16:creationId xmlns:a16="http://schemas.microsoft.com/office/drawing/2014/main" id="{09C973A7-981C-486E-9173-B8EBF716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DD6F94A9-B454-44E0-85C7-101E34E9A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Validation (suite) – signature papier</a:t>
            </a:r>
          </a:p>
        </p:txBody>
      </p:sp>
    </p:spTree>
    <p:extLst>
      <p:ext uri="{BB962C8B-B14F-4D97-AF65-F5344CB8AC3E}">
        <p14:creationId xmlns:p14="http://schemas.microsoft.com/office/powerpoint/2010/main" val="1305182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24">
            <a:extLst>
              <a:ext uri="{FF2B5EF4-FFF2-40B4-BE49-F238E27FC236}">
                <a16:creationId xmlns:a16="http://schemas.microsoft.com/office/drawing/2014/main" id="{7313B5F4-1F09-45A4-9443-2DCAB98066B5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719263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Chemin de fer de Validation de l’ouverture de l’abonnement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013F951-950B-4E3E-96EC-7C7556A23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311"/>
          <a:stretch/>
        </p:blipFill>
        <p:spPr>
          <a:xfrm>
            <a:off x="4847861" y="1988840"/>
            <a:ext cx="7200000" cy="167629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985C357B-FD47-4563-A61D-90EF247C960D}"/>
              </a:ext>
            </a:extLst>
          </p:cNvPr>
          <p:cNvSpPr txBox="1"/>
          <p:nvPr/>
        </p:nvSpPr>
        <p:spPr>
          <a:xfrm>
            <a:off x="497059" y="2180862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 dirty="0">
                <a:solidFill>
                  <a:srgbClr val="C00000"/>
                </a:solidFill>
              </a:rPr>
              <a:t>Activé</a:t>
            </a:r>
          </a:p>
        </p:txBody>
      </p:sp>
      <p:sp>
        <p:nvSpPr>
          <p:cNvPr id="19" name="Rectangle à coins arrondis 14">
            <a:extLst>
              <a:ext uri="{FF2B5EF4-FFF2-40B4-BE49-F238E27FC236}">
                <a16:creationId xmlns:a16="http://schemas.microsoft.com/office/drawing/2014/main" id="{41D03C46-D4C7-4F3C-8A59-2E999E3B297C}"/>
              </a:ext>
            </a:extLst>
          </p:cNvPr>
          <p:cNvSpPr/>
          <p:nvPr/>
        </p:nvSpPr>
        <p:spPr>
          <a:xfrm>
            <a:off x="10224459" y="313952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F8FABE8-1C7A-4F97-BF5C-C76E1F5552BD}"/>
              </a:ext>
            </a:extLst>
          </p:cNvPr>
          <p:cNvGrpSpPr/>
          <p:nvPr/>
        </p:nvGrpSpPr>
        <p:grpSpPr>
          <a:xfrm>
            <a:off x="481126" y="2568072"/>
            <a:ext cx="4226661" cy="1282531"/>
            <a:chOff x="539552" y="4113703"/>
            <a:chExt cx="3169996" cy="961898"/>
          </a:xfrm>
        </p:grpSpPr>
        <p:sp>
          <p:nvSpPr>
            <p:cNvPr id="28" name="Rectangle à coins arrondis 13">
              <a:extLst>
                <a:ext uri="{FF2B5EF4-FFF2-40B4-BE49-F238E27FC236}">
                  <a16:creationId xmlns:a16="http://schemas.microsoft.com/office/drawing/2014/main" id="{C87F2DE2-E664-418B-87CF-7F714754143E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1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F244845-F20A-478C-A3C3-79989F91E522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961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Le code confidentiel de l’utilisateur a été généré.</a:t>
              </a:r>
            </a:p>
            <a:p>
              <a:pPr marL="228594" indent="-228594">
                <a:buFontTx/>
                <a:buChar char="-"/>
              </a:pPr>
              <a:r>
                <a:rPr lang="fr-FR" sz="1200" i="1" dirty="0"/>
                <a:t>Si le collaborateur est habilité : le code confidentiel apparait en clair, il doit être transmis au Client</a:t>
              </a:r>
            </a:p>
            <a:p>
              <a:pPr marL="228594" indent="-228594">
                <a:buFontTx/>
                <a:buChar char="-"/>
              </a:pPr>
              <a:r>
                <a:rPr lang="fr-FR" sz="1200" i="1" dirty="0"/>
                <a:t>Sinon, il apparait sous la forme ********, il sera envoyé automatiquement par courrier au client</a:t>
              </a:r>
            </a:p>
          </p:txBody>
        </p:sp>
      </p:grpSp>
      <p:sp>
        <p:nvSpPr>
          <p:cNvPr id="32" name="Rectangle à coins arrondis 14">
            <a:extLst>
              <a:ext uri="{FF2B5EF4-FFF2-40B4-BE49-F238E27FC236}">
                <a16:creationId xmlns:a16="http://schemas.microsoft.com/office/drawing/2014/main" id="{82CB916E-151A-4AE8-9D65-309A2DADBDAB}"/>
              </a:ext>
            </a:extLst>
          </p:cNvPr>
          <p:cNvSpPr/>
          <p:nvPr/>
        </p:nvSpPr>
        <p:spPr>
          <a:xfrm>
            <a:off x="9744405" y="238493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8DCD600-F8DA-4E30-95A2-6E707412606D}"/>
              </a:ext>
            </a:extLst>
          </p:cNvPr>
          <p:cNvGrpSpPr/>
          <p:nvPr/>
        </p:nvGrpSpPr>
        <p:grpSpPr>
          <a:xfrm>
            <a:off x="497059" y="4101079"/>
            <a:ext cx="4226661" cy="318100"/>
            <a:chOff x="539552" y="4113703"/>
            <a:chExt cx="3169996" cy="238575"/>
          </a:xfrm>
        </p:grpSpPr>
        <p:sp>
          <p:nvSpPr>
            <p:cNvPr id="34" name="Rectangle à coins arrondis 13">
              <a:extLst>
                <a:ext uri="{FF2B5EF4-FFF2-40B4-BE49-F238E27FC236}">
                  <a16:creationId xmlns:a16="http://schemas.microsoft.com/office/drawing/2014/main" id="{038AB300-549A-4AED-829F-F29595C968B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4A971008-D2CC-44BA-9209-1551F4C8B30E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 </a:t>
              </a:r>
              <a:r>
                <a:rPr lang="fr-FR" sz="1467" b="1" dirty="0">
                  <a:solidFill>
                    <a:schemeClr val="bg1">
                      <a:lumMod val="50000"/>
                    </a:schemeClr>
                  </a:solidFill>
                </a:rPr>
                <a:t>Retour Offre </a:t>
              </a:r>
              <a:r>
                <a:rPr lang="fr-FR" sz="1467" dirty="0"/>
                <a:t>»</a:t>
              </a:r>
              <a:endParaRPr lang="fr-FR" sz="1200" i="1" dirty="0"/>
            </a:p>
          </p:txBody>
        </p:sp>
      </p:grpSp>
      <p:sp>
        <p:nvSpPr>
          <p:cNvPr id="20" name="Titre 6">
            <a:extLst>
              <a:ext uri="{FF2B5EF4-FFF2-40B4-BE49-F238E27FC236}">
                <a16:creationId xmlns:a16="http://schemas.microsoft.com/office/drawing/2014/main" id="{BB428605-0E52-4DB0-A871-58776110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A6487A9A-0554-41EB-B0F8-20809B60BB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Validation (fin) – signature papier </a:t>
            </a:r>
          </a:p>
        </p:txBody>
      </p:sp>
    </p:spTree>
    <p:extLst>
      <p:ext uri="{BB962C8B-B14F-4D97-AF65-F5344CB8AC3E}">
        <p14:creationId xmlns:p14="http://schemas.microsoft.com/office/powerpoint/2010/main" val="49207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44FEF5A-E1C2-42C5-BACC-01F5099980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610"/>
          <a:stretch/>
        </p:blipFill>
        <p:spPr>
          <a:xfrm>
            <a:off x="5021014" y="1250170"/>
            <a:ext cx="5766980" cy="361899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F19A42D-8937-4BDE-A46D-5C8D21E3B0AF}"/>
              </a:ext>
            </a:extLst>
          </p:cNvPr>
          <p:cNvGrpSpPr/>
          <p:nvPr/>
        </p:nvGrpSpPr>
        <p:grpSpPr>
          <a:xfrm>
            <a:off x="338776" y="2176649"/>
            <a:ext cx="4235517" cy="911676"/>
            <a:chOff x="315575" y="1579710"/>
            <a:chExt cx="3176638" cy="683757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3FF3B81-0A1C-42A8-88ED-530F1E22888C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63AAB89-4EB7-4B43-8607-355AEAB591E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1135F6-CC50-48E4-83D8-7890B848E155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« Signer »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3DFB2D9-6903-43F3-91E6-7A87A68FD93D}"/>
                </a:ext>
              </a:extLst>
            </p:cNvPr>
            <p:cNvGrpSpPr/>
            <p:nvPr/>
          </p:nvGrpSpPr>
          <p:grpSpPr>
            <a:xfrm>
              <a:off x="315575" y="2009424"/>
              <a:ext cx="3168352" cy="254043"/>
              <a:chOff x="531599" y="4032488"/>
              <a:chExt cx="3168352" cy="254043"/>
            </a:xfrm>
          </p:grpSpPr>
          <p:sp>
            <p:nvSpPr>
              <p:cNvPr id="9" name="Rectangle à coins arrondis 13">
                <a:extLst>
                  <a:ext uri="{FF2B5EF4-FFF2-40B4-BE49-F238E27FC236}">
                    <a16:creationId xmlns:a16="http://schemas.microsoft.com/office/drawing/2014/main" id="{FC788542-BF0B-4C6B-8CCA-3D03849322F7}"/>
                  </a:ext>
                </a:extLst>
              </p:cNvPr>
              <p:cNvSpPr/>
              <p:nvPr/>
            </p:nvSpPr>
            <p:spPr>
              <a:xfrm>
                <a:off x="531599" y="4069421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93B5E2-6862-4019-9841-FC3A425177A3}"/>
                  </a:ext>
                </a:extLst>
              </p:cNvPr>
              <p:cNvSpPr txBox="1"/>
              <p:nvPr/>
            </p:nvSpPr>
            <p:spPr>
              <a:xfrm>
                <a:off x="747623" y="4032488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« Continuer »</a:t>
                </a:r>
              </a:p>
            </p:txBody>
          </p:sp>
        </p:grp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Finaliser l’ouverture de l’Offre par la signature du Contrat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10499961" y="457968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C42DBD2-9D74-44AD-ABC1-9BD68E2DB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235" y="2579217"/>
            <a:ext cx="3840000" cy="1178455"/>
          </a:xfrm>
          <a:prstGeom prst="rect">
            <a:avLst/>
          </a:prstGeom>
        </p:spPr>
      </p:pic>
      <p:sp>
        <p:nvSpPr>
          <p:cNvPr id="27" name="Rectangle à coins arrondis 13">
            <a:extLst>
              <a:ext uri="{FF2B5EF4-FFF2-40B4-BE49-F238E27FC236}">
                <a16:creationId xmlns:a16="http://schemas.microsoft.com/office/drawing/2014/main" id="{592D38B2-4370-4AD5-BD61-7C43634A731E}"/>
              </a:ext>
            </a:extLst>
          </p:cNvPr>
          <p:cNvSpPr/>
          <p:nvPr/>
        </p:nvSpPr>
        <p:spPr>
          <a:xfrm>
            <a:off x="11511663" y="346516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2C410E2-0720-452C-91CD-D710DE382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738" y="1290637"/>
            <a:ext cx="2349828" cy="215931"/>
          </a:xfrm>
          <a:prstGeom prst="rect">
            <a:avLst/>
          </a:prstGeom>
        </p:spPr>
      </p:pic>
      <p:sp>
        <p:nvSpPr>
          <p:cNvPr id="20" name="Titre 6">
            <a:extLst>
              <a:ext uri="{FF2B5EF4-FFF2-40B4-BE49-F238E27FC236}">
                <a16:creationId xmlns:a16="http://schemas.microsoft.com/office/drawing/2014/main" id="{42127ABB-87CA-43CF-927B-7309CA363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304C7289-CAB6-4BE2-8205-F90211E478BF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Finalisation ouverture de l’Offre Forfaitaire </a:t>
            </a:r>
          </a:p>
        </p:txBody>
      </p:sp>
    </p:spTree>
    <p:extLst>
      <p:ext uri="{BB962C8B-B14F-4D97-AF65-F5344CB8AC3E}">
        <p14:creationId xmlns:p14="http://schemas.microsoft.com/office/powerpoint/2010/main" val="83714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D25C64-06F0-4730-A944-DC1A0BD391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68027" y="1113582"/>
            <a:ext cx="5736419" cy="337865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F19A42D-8937-4BDE-A46D-5C8D21E3B0AF}"/>
              </a:ext>
            </a:extLst>
          </p:cNvPr>
          <p:cNvGrpSpPr/>
          <p:nvPr/>
        </p:nvGrpSpPr>
        <p:grpSpPr>
          <a:xfrm>
            <a:off x="338776" y="2176650"/>
            <a:ext cx="4235517" cy="1134914"/>
            <a:chOff x="315575" y="1579710"/>
            <a:chExt cx="3176638" cy="851185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3FF3B81-0A1C-42A8-88ED-530F1E22888C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63AAB89-4EB7-4B43-8607-355AEAB591E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1135F6-CC50-48E4-83D8-7890B848E155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Choisir le mode de signature 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3DFB2D9-6903-43F3-91E6-7A87A68FD93D}"/>
                </a:ext>
              </a:extLst>
            </p:cNvPr>
            <p:cNvGrpSpPr/>
            <p:nvPr/>
          </p:nvGrpSpPr>
          <p:grpSpPr>
            <a:xfrm>
              <a:off x="315575" y="2192320"/>
              <a:ext cx="3168352" cy="238575"/>
              <a:chOff x="531599" y="4215384"/>
              <a:chExt cx="3168352" cy="238575"/>
            </a:xfrm>
          </p:grpSpPr>
          <p:sp>
            <p:nvSpPr>
              <p:cNvPr id="9" name="Rectangle à coins arrondis 13">
                <a:extLst>
                  <a:ext uri="{FF2B5EF4-FFF2-40B4-BE49-F238E27FC236}">
                    <a16:creationId xmlns:a16="http://schemas.microsoft.com/office/drawing/2014/main" id="{FC788542-BF0B-4C6B-8CCA-3D03849322F7}"/>
                  </a:ext>
                </a:extLst>
              </p:cNvPr>
              <p:cNvSpPr/>
              <p:nvPr/>
            </p:nvSpPr>
            <p:spPr>
              <a:xfrm>
                <a:off x="531599" y="422401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93B5E2-6862-4019-9841-FC3A425177A3}"/>
                  </a:ext>
                </a:extLst>
              </p:cNvPr>
              <p:cNvSpPr txBox="1"/>
              <p:nvPr/>
            </p:nvSpPr>
            <p:spPr>
              <a:xfrm>
                <a:off x="747623" y="4215384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Faire signer la version papier des CP</a:t>
                </a:r>
              </a:p>
            </p:txBody>
          </p:sp>
        </p:grp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Finaliser l’ouverture de l’Offre par la signature papier du Contrat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7736236" y="183985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95C453A-096C-455E-9036-43998CF0A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748"/>
          <a:stretch/>
        </p:blipFill>
        <p:spPr>
          <a:xfrm>
            <a:off x="3999828" y="3109708"/>
            <a:ext cx="4800000" cy="3360213"/>
          </a:xfrm>
          <a:prstGeom prst="rect">
            <a:avLst/>
          </a:prstGeom>
        </p:spPr>
      </p:pic>
      <p:sp>
        <p:nvSpPr>
          <p:cNvPr id="30" name="Rectangle à coins arrondis 13">
            <a:extLst>
              <a:ext uri="{FF2B5EF4-FFF2-40B4-BE49-F238E27FC236}">
                <a16:creationId xmlns:a16="http://schemas.microsoft.com/office/drawing/2014/main" id="{D89C4555-E54F-4931-98D0-4BD4811FFCE2}"/>
              </a:ext>
            </a:extLst>
          </p:cNvPr>
          <p:cNvSpPr/>
          <p:nvPr/>
        </p:nvSpPr>
        <p:spPr>
          <a:xfrm>
            <a:off x="10386949" y="421193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5F17DB-0F59-4570-8D86-1829A12E0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301" y="1184796"/>
            <a:ext cx="2349828" cy="2159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365491-6C35-4589-B90D-DCB7D0611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672" y="4197086"/>
            <a:ext cx="2943520" cy="186300"/>
          </a:xfrm>
          <a:prstGeom prst="rect">
            <a:avLst/>
          </a:prstGeom>
        </p:spPr>
      </p:pic>
      <p:sp>
        <p:nvSpPr>
          <p:cNvPr id="23" name="Titre 6">
            <a:extLst>
              <a:ext uri="{FF2B5EF4-FFF2-40B4-BE49-F238E27FC236}">
                <a16:creationId xmlns:a16="http://schemas.microsoft.com/office/drawing/2014/main" id="{9F5C3D88-BF71-4022-B901-5EB436B9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83D00EDE-8972-43E8-8E5A-C704188A72C5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Finalisation ouverture de l’Offre Forfaitaire – Signature papier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34DFA1-0127-4119-A934-851E9D70DE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0346" y="1878702"/>
            <a:ext cx="152421" cy="181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F61A420-84A4-4B19-91FB-2BA9CB652C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11" t="22123" r="57108" b="72530"/>
          <a:stretch/>
        </p:blipFill>
        <p:spPr>
          <a:xfrm>
            <a:off x="6399828" y="1873919"/>
            <a:ext cx="148047" cy="18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19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63FF3B81-0A1C-42A8-88ED-530F1E22888C}"/>
              </a:ext>
            </a:extLst>
          </p:cNvPr>
          <p:cNvGrpSpPr/>
          <p:nvPr/>
        </p:nvGrpSpPr>
        <p:grpSpPr>
          <a:xfrm>
            <a:off x="349381" y="2176652"/>
            <a:ext cx="4224913" cy="543867"/>
            <a:chOff x="539552" y="4105055"/>
            <a:chExt cx="3168685" cy="407900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63AAB89-4EB7-4B43-8607-355AEAB591E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01135F6-CC50-48E4-83D8-7890B848E155}"/>
                </a:ext>
              </a:extLst>
            </p:cNvPr>
            <p:cNvSpPr txBox="1"/>
            <p:nvPr/>
          </p:nvSpPr>
          <p:spPr>
            <a:xfrm>
              <a:off x="755909" y="4105055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 tuile  indique que l’abonnement est actif « Activé le …….» </a:t>
              </a:r>
              <a:r>
                <a:rPr kumimoji="0" lang="fr-FR" sz="1467" b="0" i="0" u="none" strike="noStrike" kern="120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 visible </a:t>
              </a:r>
            </a:p>
          </p:txBody>
        </p: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2976" y="1727303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Sur l’onglet « Services »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911E01-FC3E-428A-B745-0ECBBF877238}"/>
              </a:ext>
            </a:extLst>
          </p:cNvPr>
          <p:cNvSpPr/>
          <p:nvPr/>
        </p:nvSpPr>
        <p:spPr>
          <a:xfrm>
            <a:off x="652501" y="5595065"/>
            <a:ext cx="9964843" cy="492443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12700" cmpd="sng">
                  <a:solidFill>
                    <a:srgbClr val="D7000F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Félicitations ! Votre abonnement Ce net Comptes est opérationnel.</a:t>
            </a:r>
          </a:p>
        </p:txBody>
      </p:sp>
      <p:sp>
        <p:nvSpPr>
          <p:cNvPr id="15" name="Titre 6">
            <a:extLst>
              <a:ext uri="{FF2B5EF4-FFF2-40B4-BE49-F238E27FC236}">
                <a16:creationId xmlns:a16="http://schemas.microsoft.com/office/drawing/2014/main" id="{EE0AFC66-7789-4E3A-B0C1-D9B195FAF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Souscription Cenet Comptes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F7056EAC-4959-407A-BDB9-9A8E822BEFE0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Vérification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74DC29-D19E-4E5B-854B-EFC7AD734E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13"/>
          <a:stretch/>
        </p:blipFill>
        <p:spPr>
          <a:xfrm>
            <a:off x="4435474" y="1631153"/>
            <a:ext cx="7118669" cy="3204015"/>
          </a:xfrm>
          <a:prstGeom prst="rect">
            <a:avLst/>
          </a:prstGeom>
        </p:spPr>
      </p:pic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7168193" y="317807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6518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communaute.potx" id="{D36F0588-87F6-4434-9EB3-3A25C5CD97CF}" vid="{9B485BFE-C272-4A3B-9CFB-398464958431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AAC012-CFBC-45E2-B1E8-A8D776843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1358</TotalTime>
  <Words>1502</Words>
  <Application>Microsoft Office PowerPoint</Application>
  <PresentationFormat>Grand écran</PresentationFormat>
  <Paragraphs>284</Paragraphs>
  <Slides>28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40" baseType="lpstr">
      <vt:lpstr>Arial</vt:lpstr>
      <vt:lpstr>Arial Black</vt:lpstr>
      <vt:lpstr>Arial Narrow</vt:lpstr>
      <vt:lpstr>Cabin Condensed</vt:lpstr>
      <vt:lpstr>Cambria Math</vt:lpstr>
      <vt:lpstr>Courier New</vt:lpstr>
      <vt:lpstr>Script MT Bold</vt:lpstr>
      <vt:lpstr>Symbol</vt:lpstr>
      <vt:lpstr>Wingdings</vt:lpstr>
      <vt:lpstr>Wingdings 2</vt:lpstr>
      <vt:lpstr>Caisse d'Epargne</vt:lpstr>
      <vt:lpstr>Conception personnalisée</vt:lpstr>
      <vt:lpstr>Cenet Comptes</vt:lpstr>
      <vt:lpstr>Avant de démarrer la souscription…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Présentation PowerPoint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Présentation PowerPoint</vt:lpstr>
      <vt:lpstr>Souscription Cenet Comptes</vt:lpstr>
      <vt:lpstr>Souscription Cenet Comptes</vt:lpstr>
      <vt:lpstr>Souscription Cenet Comptes</vt:lpstr>
      <vt:lpstr>Souscription Cenet Comptes</vt:lpstr>
      <vt:lpstr>Souscription Cenet Comptes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ZINCK Yves [CEGEE]</cp:lastModifiedBy>
  <cp:revision>19</cp:revision>
  <dcterms:created xsi:type="dcterms:W3CDTF">2022-02-02T07:54:44Z</dcterms:created>
  <dcterms:modified xsi:type="dcterms:W3CDTF">2023-03-23T16:03:49Z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2023-03-23T14:49:26Z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